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5"/>
    <p:sldMasterId id="2147483735" r:id="rId6"/>
  </p:sldMasterIdLst>
  <p:notesMasterIdLst>
    <p:notesMasterId r:id="rId82"/>
  </p:notesMasterIdLst>
  <p:handoutMasterIdLst>
    <p:handoutMasterId r:id="rId83"/>
  </p:handoutMasterIdLst>
  <p:sldIdLst>
    <p:sldId id="481" r:id="rId7"/>
    <p:sldId id="585" r:id="rId8"/>
    <p:sldId id="690" r:id="rId9"/>
    <p:sldId id="695" r:id="rId10"/>
    <p:sldId id="691" r:id="rId11"/>
    <p:sldId id="692" r:id="rId12"/>
    <p:sldId id="693" r:id="rId13"/>
    <p:sldId id="694" r:id="rId14"/>
    <p:sldId id="721" r:id="rId15"/>
    <p:sldId id="733" r:id="rId16"/>
    <p:sldId id="587" r:id="rId17"/>
    <p:sldId id="729" r:id="rId18"/>
    <p:sldId id="591" r:id="rId19"/>
    <p:sldId id="592" r:id="rId20"/>
    <p:sldId id="593" r:id="rId21"/>
    <p:sldId id="594" r:id="rId22"/>
    <p:sldId id="595" r:id="rId23"/>
    <p:sldId id="732" r:id="rId24"/>
    <p:sldId id="588" r:id="rId25"/>
    <p:sldId id="589" r:id="rId26"/>
    <p:sldId id="590" r:id="rId27"/>
    <p:sldId id="596" r:id="rId28"/>
    <p:sldId id="597" r:id="rId29"/>
    <p:sldId id="598" r:id="rId30"/>
    <p:sldId id="599" r:id="rId31"/>
    <p:sldId id="600" r:id="rId32"/>
    <p:sldId id="602" r:id="rId33"/>
    <p:sldId id="603" r:id="rId34"/>
    <p:sldId id="604" r:id="rId35"/>
    <p:sldId id="605" r:id="rId36"/>
    <p:sldId id="606" r:id="rId37"/>
    <p:sldId id="616" r:id="rId38"/>
    <p:sldId id="617" r:id="rId39"/>
    <p:sldId id="618" r:id="rId40"/>
    <p:sldId id="619" r:id="rId41"/>
    <p:sldId id="728" r:id="rId42"/>
    <p:sldId id="621" r:id="rId43"/>
    <p:sldId id="622" r:id="rId44"/>
    <p:sldId id="623" r:id="rId45"/>
    <p:sldId id="624" r:id="rId46"/>
    <p:sldId id="625" r:id="rId47"/>
    <p:sldId id="626" r:id="rId48"/>
    <p:sldId id="627" r:id="rId49"/>
    <p:sldId id="696" r:id="rId50"/>
    <p:sldId id="697" r:id="rId51"/>
    <p:sldId id="698" r:id="rId52"/>
    <p:sldId id="699" r:id="rId53"/>
    <p:sldId id="700" r:id="rId54"/>
    <p:sldId id="701" r:id="rId55"/>
    <p:sldId id="702" r:id="rId56"/>
    <p:sldId id="703" r:id="rId57"/>
    <p:sldId id="704" r:id="rId58"/>
    <p:sldId id="705" r:id="rId59"/>
    <p:sldId id="707" r:id="rId60"/>
    <p:sldId id="708" r:id="rId61"/>
    <p:sldId id="709" r:id="rId62"/>
    <p:sldId id="710" r:id="rId63"/>
    <p:sldId id="713" r:id="rId64"/>
    <p:sldId id="722" r:id="rId65"/>
    <p:sldId id="723" r:id="rId66"/>
    <p:sldId id="724" r:id="rId67"/>
    <p:sldId id="725" r:id="rId68"/>
    <p:sldId id="726" r:id="rId69"/>
    <p:sldId id="720" r:id="rId70"/>
    <p:sldId id="629" r:id="rId71"/>
    <p:sldId id="630" r:id="rId72"/>
    <p:sldId id="714" r:id="rId73"/>
    <p:sldId id="716" r:id="rId74"/>
    <p:sldId id="631" r:id="rId75"/>
    <p:sldId id="632" r:id="rId76"/>
    <p:sldId id="633" r:id="rId77"/>
    <p:sldId id="634" r:id="rId78"/>
    <p:sldId id="635" r:id="rId79"/>
    <p:sldId id="636" r:id="rId80"/>
    <p:sldId id="637" r:id="rId81"/>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Palatino Linotype" pitchFamily="18" charset="0"/>
        <a:ea typeface="MS PGothic" pitchFamily="34" charset="-128"/>
        <a:cs typeface="+mn-cs"/>
      </a:defRPr>
    </a:lvl1pPr>
    <a:lvl2pPr marL="457200" algn="l" rtl="0" fontAlgn="base">
      <a:spcBef>
        <a:spcPct val="0"/>
      </a:spcBef>
      <a:spcAft>
        <a:spcPct val="0"/>
      </a:spcAft>
      <a:defRPr kern="1200">
        <a:solidFill>
          <a:schemeClr val="tx1"/>
        </a:solidFill>
        <a:latin typeface="Palatino Linotype" pitchFamily="18" charset="0"/>
        <a:ea typeface="MS PGothic" pitchFamily="34" charset="-128"/>
        <a:cs typeface="+mn-cs"/>
      </a:defRPr>
    </a:lvl2pPr>
    <a:lvl3pPr marL="914400" algn="l" rtl="0" fontAlgn="base">
      <a:spcBef>
        <a:spcPct val="0"/>
      </a:spcBef>
      <a:spcAft>
        <a:spcPct val="0"/>
      </a:spcAft>
      <a:defRPr kern="1200">
        <a:solidFill>
          <a:schemeClr val="tx1"/>
        </a:solidFill>
        <a:latin typeface="Palatino Linotype" pitchFamily="18" charset="0"/>
        <a:ea typeface="MS PGothic" pitchFamily="34" charset="-128"/>
        <a:cs typeface="+mn-cs"/>
      </a:defRPr>
    </a:lvl3pPr>
    <a:lvl4pPr marL="1371600" algn="l" rtl="0" fontAlgn="base">
      <a:spcBef>
        <a:spcPct val="0"/>
      </a:spcBef>
      <a:spcAft>
        <a:spcPct val="0"/>
      </a:spcAft>
      <a:defRPr kern="1200">
        <a:solidFill>
          <a:schemeClr val="tx1"/>
        </a:solidFill>
        <a:latin typeface="Palatino Linotype" pitchFamily="18" charset="0"/>
        <a:ea typeface="MS PGothic" pitchFamily="34" charset="-128"/>
        <a:cs typeface="+mn-cs"/>
      </a:defRPr>
    </a:lvl4pPr>
    <a:lvl5pPr marL="1828800" algn="l" rtl="0" fontAlgn="base">
      <a:spcBef>
        <a:spcPct val="0"/>
      </a:spcBef>
      <a:spcAft>
        <a:spcPct val="0"/>
      </a:spcAft>
      <a:defRPr kern="1200">
        <a:solidFill>
          <a:schemeClr val="tx1"/>
        </a:solidFill>
        <a:latin typeface="Palatino Linotype" pitchFamily="18" charset="0"/>
        <a:ea typeface="MS PGothic" pitchFamily="34" charset="-128"/>
        <a:cs typeface="+mn-cs"/>
      </a:defRPr>
    </a:lvl5pPr>
    <a:lvl6pPr marL="2286000" algn="l" defTabSz="914400" rtl="0" eaLnBrk="1" latinLnBrk="0" hangingPunct="1">
      <a:defRPr kern="1200">
        <a:solidFill>
          <a:schemeClr val="tx1"/>
        </a:solidFill>
        <a:latin typeface="Palatino Linotype" pitchFamily="18" charset="0"/>
        <a:ea typeface="MS PGothic" pitchFamily="34" charset="-128"/>
        <a:cs typeface="+mn-cs"/>
      </a:defRPr>
    </a:lvl6pPr>
    <a:lvl7pPr marL="2743200" algn="l" defTabSz="914400" rtl="0" eaLnBrk="1" latinLnBrk="0" hangingPunct="1">
      <a:defRPr kern="1200">
        <a:solidFill>
          <a:schemeClr val="tx1"/>
        </a:solidFill>
        <a:latin typeface="Palatino Linotype" pitchFamily="18" charset="0"/>
        <a:ea typeface="MS PGothic" pitchFamily="34" charset="-128"/>
        <a:cs typeface="+mn-cs"/>
      </a:defRPr>
    </a:lvl7pPr>
    <a:lvl8pPr marL="3200400" algn="l" defTabSz="914400" rtl="0" eaLnBrk="1" latinLnBrk="0" hangingPunct="1">
      <a:defRPr kern="1200">
        <a:solidFill>
          <a:schemeClr val="tx1"/>
        </a:solidFill>
        <a:latin typeface="Palatino Linotype" pitchFamily="18" charset="0"/>
        <a:ea typeface="MS PGothic" pitchFamily="34" charset="-128"/>
        <a:cs typeface="+mn-cs"/>
      </a:defRPr>
    </a:lvl8pPr>
    <a:lvl9pPr marL="3657600" algn="l" defTabSz="914400" rtl="0" eaLnBrk="1" latinLnBrk="0" hangingPunct="1">
      <a:defRPr kern="1200">
        <a:solidFill>
          <a:schemeClr val="tx1"/>
        </a:solidFill>
        <a:latin typeface="Palatino Linotype" pitchFamily="18" charset="0"/>
        <a:ea typeface="MS PGothic"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ralesc"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3EE"/>
    <a:srgbClr val="00FF00"/>
    <a:srgbClr val="FFFFFF"/>
    <a:srgbClr val="215065"/>
    <a:srgbClr val="E88888"/>
    <a:srgbClr val="94C6DC"/>
    <a:srgbClr val="D52B2B"/>
    <a:srgbClr val="216527"/>
    <a:srgbClr val="60ABCC"/>
    <a:srgbClr val="3787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3" autoAdjust="0"/>
    <p:restoredTop sz="99290" autoAdjust="0"/>
  </p:normalViewPr>
  <p:slideViewPr>
    <p:cSldViewPr snapToGrid="0" snapToObjects="1">
      <p:cViewPr>
        <p:scale>
          <a:sx n="70" d="100"/>
          <a:sy n="70" d="100"/>
        </p:scale>
        <p:origin x="-1434" y="-84"/>
      </p:cViewPr>
      <p:guideLst>
        <p:guide orient="horz" pos="2160"/>
        <p:guide pos="2880"/>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60" d="100"/>
        <a:sy n="60" d="100"/>
      </p:scale>
      <p:origin x="0" y="0"/>
    </p:cViewPr>
  </p:sorterViewPr>
  <p:notesViewPr>
    <p:cSldViewPr snapToGrid="0" snapToObjects="1">
      <p:cViewPr varScale="1">
        <p:scale>
          <a:sx n="49" d="100"/>
          <a:sy n="49" d="100"/>
        </p:scale>
        <p:origin x="-2922"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8E484C85-465D-49F7-830E-E58676298DD4}" type="datetimeFigureOut">
              <a:rPr lang="es-VE" smtClean="0"/>
              <a:t>04/12/2013</a:t>
            </a:fld>
            <a:endParaRPr lang="es-VE"/>
          </a:p>
        </p:txBody>
      </p:sp>
      <p:sp>
        <p:nvSpPr>
          <p:cNvPr id="4" name="3 Marcador de pie de página"/>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68341EF5-7E94-4DBA-98F4-4EB4F62C1CBD}" type="slidenum">
              <a:rPr lang="es-VE" smtClean="0"/>
              <a:t>‹#›</a:t>
            </a:fld>
            <a:endParaRPr lang="es-VE"/>
          </a:p>
        </p:txBody>
      </p:sp>
    </p:spTree>
    <p:extLst>
      <p:ext uri="{BB962C8B-B14F-4D97-AF65-F5344CB8AC3E}">
        <p14:creationId xmlns:p14="http://schemas.microsoft.com/office/powerpoint/2010/main" val="3667979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2119" cy="46482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98102" y="0"/>
            <a:ext cx="2982119" cy="464820"/>
          </a:xfrm>
          <a:prstGeom prst="rect">
            <a:avLst/>
          </a:prstGeom>
        </p:spPr>
        <p:txBody>
          <a:bodyPr vert="horz" lIns="91440" tIns="45720" rIns="91440" bIns="45720" rtlCol="0"/>
          <a:lstStyle>
            <a:lvl1pPr algn="r">
              <a:defRPr sz="1200"/>
            </a:lvl1pPr>
          </a:lstStyle>
          <a:p>
            <a:fld id="{9507B1A3-53EB-424F-A2F2-8AC04D487CA6}" type="datetimeFigureOut">
              <a:rPr lang="es-ES" smtClean="0"/>
              <a:t>04/12/2013</a:t>
            </a:fld>
            <a:endParaRPr lang="es-ES"/>
          </a:p>
        </p:txBody>
      </p:sp>
      <p:sp>
        <p:nvSpPr>
          <p:cNvPr id="4" name="3 Marcador de imagen de diapositiva"/>
          <p:cNvSpPr>
            <a:spLocks noGrp="1" noRot="1" noChangeAspect="1"/>
          </p:cNvSpPr>
          <p:nvPr>
            <p:ph type="sldImg" idx="2"/>
          </p:nvPr>
        </p:nvSpPr>
        <p:spPr>
          <a:xfrm>
            <a:off x="1116013" y="696913"/>
            <a:ext cx="4649787" cy="34861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8182" y="4415790"/>
            <a:ext cx="5505450" cy="418338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829967"/>
            <a:ext cx="2982119" cy="46482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98102" y="8829967"/>
            <a:ext cx="2982119" cy="464820"/>
          </a:xfrm>
          <a:prstGeom prst="rect">
            <a:avLst/>
          </a:prstGeom>
        </p:spPr>
        <p:txBody>
          <a:bodyPr vert="horz" lIns="91440" tIns="45720" rIns="91440" bIns="45720" rtlCol="0" anchor="b"/>
          <a:lstStyle>
            <a:lvl1pPr algn="r">
              <a:defRPr sz="1200"/>
            </a:lvl1pPr>
          </a:lstStyle>
          <a:p>
            <a:fld id="{5FD6DAB6-DD5F-413D-91E9-4CA33F199260}" type="slidenum">
              <a:rPr lang="es-ES" smtClean="0"/>
              <a:t>‹#›</a:t>
            </a:fld>
            <a:endParaRPr lang="es-ES"/>
          </a:p>
        </p:txBody>
      </p:sp>
    </p:spTree>
    <p:extLst>
      <p:ext uri="{BB962C8B-B14F-4D97-AF65-F5344CB8AC3E}">
        <p14:creationId xmlns:p14="http://schemas.microsoft.com/office/powerpoint/2010/main" val="1275636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5FD6DAB6-DD5F-413D-91E9-4CA33F199260}" type="slidenum">
              <a:rPr lang="es-ES" smtClean="0"/>
              <a:t>1</a:t>
            </a:fld>
            <a:endParaRPr lang="es-ES" dirty="0"/>
          </a:p>
        </p:txBody>
      </p:sp>
    </p:spTree>
    <p:extLst>
      <p:ext uri="{BB962C8B-B14F-4D97-AF65-F5344CB8AC3E}">
        <p14:creationId xmlns:p14="http://schemas.microsoft.com/office/powerpoint/2010/main" val="188459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98C5C0-491C-4A08-88A1-593182A7AE8C}" type="slidenum">
              <a:rPr lang="fr-CA"/>
              <a:pPr/>
              <a:t>10</a:t>
            </a:fld>
            <a:endParaRPr lang="fr-CA"/>
          </a:p>
        </p:txBody>
      </p:sp>
      <p:sp>
        <p:nvSpPr>
          <p:cNvPr id="1316866" name="Rectangle 2"/>
          <p:cNvSpPr>
            <a:spLocks noGrp="1" noRot="1" noChangeAspect="1" noChangeArrowheads="1" noTextEdit="1"/>
          </p:cNvSpPr>
          <p:nvPr>
            <p:ph type="sldImg"/>
          </p:nvPr>
        </p:nvSpPr>
        <p:spPr>
          <a:xfrm>
            <a:off x="2398713" y="0"/>
            <a:ext cx="1878012" cy="1409700"/>
          </a:xfrm>
          <a:ln/>
        </p:spPr>
      </p:sp>
      <p:sp>
        <p:nvSpPr>
          <p:cNvPr id="1316867" name="Rectangle 3"/>
          <p:cNvSpPr>
            <a:spLocks noGrp="1" noChangeArrowheads="1"/>
          </p:cNvSpPr>
          <p:nvPr>
            <p:ph type="body" idx="1"/>
          </p:nvPr>
        </p:nvSpPr>
        <p:spPr/>
        <p:txBody>
          <a:bodyPr/>
          <a:lstStyle/>
          <a:p>
            <a:endParaRPr lang="es-C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98C5C0-491C-4A08-88A1-593182A7AE8C}" type="slidenum">
              <a:rPr lang="fr-CA"/>
              <a:pPr/>
              <a:t>11</a:t>
            </a:fld>
            <a:endParaRPr lang="fr-CA"/>
          </a:p>
        </p:txBody>
      </p:sp>
      <p:sp>
        <p:nvSpPr>
          <p:cNvPr id="1316866" name="Rectangle 2"/>
          <p:cNvSpPr>
            <a:spLocks noGrp="1" noRot="1" noChangeAspect="1" noChangeArrowheads="1" noTextEdit="1"/>
          </p:cNvSpPr>
          <p:nvPr>
            <p:ph type="sldImg"/>
          </p:nvPr>
        </p:nvSpPr>
        <p:spPr>
          <a:xfrm>
            <a:off x="2398713" y="0"/>
            <a:ext cx="1878012" cy="1409700"/>
          </a:xfrm>
          <a:ln/>
        </p:spPr>
      </p:sp>
      <p:sp>
        <p:nvSpPr>
          <p:cNvPr id="1316867" name="Rectangle 3"/>
          <p:cNvSpPr>
            <a:spLocks noGrp="1" noChangeArrowheads="1"/>
          </p:cNvSpPr>
          <p:nvPr>
            <p:ph type="body" idx="1"/>
          </p:nvPr>
        </p:nvSpPr>
        <p:spPr/>
        <p:txBody>
          <a:bodyPr/>
          <a:lstStyle/>
          <a:p>
            <a:endParaRPr lang="es-C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6124D-83FE-4B47-8FE3-CA2D4EE3DA7E}" type="slidenum">
              <a:rPr lang="fr-CA"/>
              <a:pPr/>
              <a:t>12</a:t>
            </a:fld>
            <a:endParaRPr lang="fr-CA"/>
          </a:p>
        </p:txBody>
      </p:sp>
      <p:sp>
        <p:nvSpPr>
          <p:cNvPr id="437250" name="Rectangle 2"/>
          <p:cNvSpPr>
            <a:spLocks noGrp="1" noRot="1" noChangeAspect="1" noChangeArrowheads="1" noTextEdit="1"/>
          </p:cNvSpPr>
          <p:nvPr>
            <p:ph type="sldImg"/>
          </p:nvPr>
        </p:nvSpPr>
        <p:spPr>
          <a:xfrm>
            <a:off x="1143000" y="714375"/>
            <a:ext cx="4597400" cy="3449638"/>
          </a:xfrm>
          <a:ln/>
        </p:spPr>
      </p:sp>
      <p:sp>
        <p:nvSpPr>
          <p:cNvPr id="437251" name="Rectangle 3"/>
          <p:cNvSpPr>
            <a:spLocks noGrp="1" noChangeArrowheads="1"/>
          </p:cNvSpPr>
          <p:nvPr>
            <p:ph type="body" idx="1"/>
          </p:nvPr>
        </p:nvSpPr>
        <p:spPr/>
        <p:txBody>
          <a:bodyPr lIns="89503" tIns="44751" rIns="89503" bIns="44751"/>
          <a:lstStyle/>
          <a:p>
            <a:endParaRPr lang="es-CL"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a:p>
        </p:txBody>
      </p:sp>
      <p:sp>
        <p:nvSpPr>
          <p:cNvPr id="4" name="3 Marcador de número de diapositiva"/>
          <p:cNvSpPr>
            <a:spLocks noGrp="1"/>
          </p:cNvSpPr>
          <p:nvPr>
            <p:ph type="sldNum" sz="quarter" idx="10"/>
          </p:nvPr>
        </p:nvSpPr>
        <p:spPr/>
        <p:txBody>
          <a:bodyPr/>
          <a:lstStyle/>
          <a:p>
            <a:fld id="{5FD6DAB6-DD5F-413D-91E9-4CA33F199260}" type="slidenum">
              <a:rPr lang="es-ES" smtClean="0"/>
              <a:t>13</a:t>
            </a:fld>
            <a:endParaRPr lang="es-ES"/>
          </a:p>
        </p:txBody>
      </p:sp>
    </p:spTree>
    <p:extLst>
      <p:ext uri="{BB962C8B-B14F-4D97-AF65-F5344CB8AC3E}">
        <p14:creationId xmlns:p14="http://schemas.microsoft.com/office/powerpoint/2010/main" val="2280934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a:p>
        </p:txBody>
      </p:sp>
      <p:sp>
        <p:nvSpPr>
          <p:cNvPr id="4" name="3 Marcador de número de diapositiva"/>
          <p:cNvSpPr>
            <a:spLocks noGrp="1"/>
          </p:cNvSpPr>
          <p:nvPr>
            <p:ph type="sldNum" sz="quarter" idx="10"/>
          </p:nvPr>
        </p:nvSpPr>
        <p:spPr/>
        <p:txBody>
          <a:bodyPr/>
          <a:lstStyle/>
          <a:p>
            <a:fld id="{5FD6DAB6-DD5F-413D-91E9-4CA33F199260}" type="slidenum">
              <a:rPr lang="es-ES" smtClean="0"/>
              <a:t>14</a:t>
            </a:fld>
            <a:endParaRPr lang="es-ES"/>
          </a:p>
        </p:txBody>
      </p:sp>
    </p:spTree>
    <p:extLst>
      <p:ext uri="{BB962C8B-B14F-4D97-AF65-F5344CB8AC3E}">
        <p14:creationId xmlns:p14="http://schemas.microsoft.com/office/powerpoint/2010/main" val="166289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VE" smtClean="0"/>
              <a:t>…herencia genética que protege de ciertas afecciones mas que a otros</a:t>
            </a:r>
          </a:p>
          <a:p>
            <a:r>
              <a:rPr lang="es-VE" smtClean="0"/>
              <a:t>…nivel de educación que le permite a algunos aprender y comprender el impacto de conductas a riesgo y cambiar sus comportamientos (o adquirirlos en casa, desde pequeños)</a:t>
            </a:r>
          </a:p>
          <a:p>
            <a:r>
              <a:rPr lang="es-VE" smtClean="0"/>
              <a:t>…suerte de haber nacido en un hogar que les ofrecía todo lo necesario para alimentarse, vestirse  y adquirir las herramientas necesarias para desenvolverse en la vida</a:t>
            </a:r>
          </a:p>
          <a:p>
            <a:endParaRPr lang="es-VE" smtClean="0"/>
          </a:p>
        </p:txBody>
      </p:sp>
      <p:sp>
        <p:nvSpPr>
          <p:cNvPr id="28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latino Linotype" pitchFamily="18" charset="0"/>
                <a:ea typeface="MS PGothic" pitchFamily="34" charset="-128"/>
              </a:defRPr>
            </a:lvl1pPr>
            <a:lvl2pPr marL="742882" indent="-285723" eaLnBrk="0" hangingPunct="0">
              <a:defRPr>
                <a:solidFill>
                  <a:schemeClr val="tx1"/>
                </a:solidFill>
                <a:latin typeface="Palatino Linotype" pitchFamily="18" charset="0"/>
                <a:ea typeface="MS PGothic" pitchFamily="34" charset="-128"/>
              </a:defRPr>
            </a:lvl2pPr>
            <a:lvl3pPr marL="1142894" indent="-228579" eaLnBrk="0" hangingPunct="0">
              <a:defRPr>
                <a:solidFill>
                  <a:schemeClr val="tx1"/>
                </a:solidFill>
                <a:latin typeface="Palatino Linotype" pitchFamily="18" charset="0"/>
                <a:ea typeface="MS PGothic" pitchFamily="34" charset="-128"/>
              </a:defRPr>
            </a:lvl3pPr>
            <a:lvl4pPr marL="1600052" indent="-228579" eaLnBrk="0" hangingPunct="0">
              <a:defRPr>
                <a:solidFill>
                  <a:schemeClr val="tx1"/>
                </a:solidFill>
                <a:latin typeface="Palatino Linotype" pitchFamily="18" charset="0"/>
                <a:ea typeface="MS PGothic" pitchFamily="34" charset="-128"/>
              </a:defRPr>
            </a:lvl4pPr>
            <a:lvl5pPr marL="2057209" indent="-228579" eaLnBrk="0" hangingPunct="0">
              <a:defRPr>
                <a:solidFill>
                  <a:schemeClr val="tx1"/>
                </a:solidFill>
                <a:latin typeface="Palatino Linotype" pitchFamily="18" charset="0"/>
                <a:ea typeface="MS PGothic" pitchFamily="34" charset="-128"/>
              </a:defRPr>
            </a:lvl5pPr>
            <a:lvl6pPr marL="2514367" indent="-228579" eaLnBrk="0" fontAlgn="base" hangingPunct="0">
              <a:spcBef>
                <a:spcPct val="0"/>
              </a:spcBef>
              <a:spcAft>
                <a:spcPct val="0"/>
              </a:spcAft>
              <a:defRPr>
                <a:solidFill>
                  <a:schemeClr val="tx1"/>
                </a:solidFill>
                <a:latin typeface="Palatino Linotype" pitchFamily="18" charset="0"/>
                <a:ea typeface="MS PGothic" pitchFamily="34" charset="-128"/>
              </a:defRPr>
            </a:lvl6pPr>
            <a:lvl7pPr marL="2971524" indent="-228579" eaLnBrk="0" fontAlgn="base" hangingPunct="0">
              <a:spcBef>
                <a:spcPct val="0"/>
              </a:spcBef>
              <a:spcAft>
                <a:spcPct val="0"/>
              </a:spcAft>
              <a:defRPr>
                <a:solidFill>
                  <a:schemeClr val="tx1"/>
                </a:solidFill>
                <a:latin typeface="Palatino Linotype" pitchFamily="18" charset="0"/>
                <a:ea typeface="MS PGothic" pitchFamily="34" charset="-128"/>
              </a:defRPr>
            </a:lvl7pPr>
            <a:lvl8pPr marL="3428682" indent="-228579" eaLnBrk="0" fontAlgn="base" hangingPunct="0">
              <a:spcBef>
                <a:spcPct val="0"/>
              </a:spcBef>
              <a:spcAft>
                <a:spcPct val="0"/>
              </a:spcAft>
              <a:defRPr>
                <a:solidFill>
                  <a:schemeClr val="tx1"/>
                </a:solidFill>
                <a:latin typeface="Palatino Linotype" pitchFamily="18" charset="0"/>
                <a:ea typeface="MS PGothic" pitchFamily="34" charset="-128"/>
              </a:defRPr>
            </a:lvl8pPr>
            <a:lvl9pPr marL="3885840" indent="-228579" eaLnBrk="0" fontAlgn="base" hangingPunct="0">
              <a:spcBef>
                <a:spcPct val="0"/>
              </a:spcBef>
              <a:spcAft>
                <a:spcPct val="0"/>
              </a:spcAft>
              <a:defRPr>
                <a:solidFill>
                  <a:schemeClr val="tx1"/>
                </a:solidFill>
                <a:latin typeface="Palatino Linotype" pitchFamily="18" charset="0"/>
                <a:ea typeface="MS PGothic" pitchFamily="34" charset="-128"/>
              </a:defRPr>
            </a:lvl9pPr>
          </a:lstStyle>
          <a:p>
            <a:pPr eaLnBrk="1" hangingPunct="1"/>
            <a:fld id="{1C9826FB-73D7-467A-84E3-59B3AC5778A2}" type="slidenum">
              <a:rPr lang="es-VE" smtClean="0"/>
              <a:pPr eaLnBrk="1" hangingPunct="1"/>
              <a:t>15</a:t>
            </a:fld>
            <a:endParaRPr lang="es-V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VE" dirty="0"/>
              <a:t>…acceso a un empleo y trabajo digno y otros no</a:t>
            </a:r>
          </a:p>
          <a:p>
            <a:r>
              <a:rPr lang="es-VE" dirty="0"/>
              <a:t>…acceso a una vivienda confortable y otros no</a:t>
            </a:r>
          </a:p>
          <a:p>
            <a:r>
              <a:rPr lang="es-VE" dirty="0"/>
              <a:t>…acceso a un medio ambiente mas sano que otros</a:t>
            </a:r>
          </a:p>
          <a:p>
            <a:r>
              <a:rPr lang="es-VE" dirty="0"/>
              <a:t>…acceso a sistemas eficaces de prevención y tratamiento de los </a:t>
            </a:r>
            <a:r>
              <a:rPr lang="es-VE" dirty="0" err="1"/>
              <a:t>pb</a:t>
            </a:r>
            <a:r>
              <a:rPr lang="es-VE" dirty="0"/>
              <a:t> de salud</a:t>
            </a:r>
          </a:p>
          <a:p>
            <a:r>
              <a:rPr lang="es-VE" dirty="0"/>
              <a:t>…acceso al poder político, del dinero, de los recursos, de la información</a:t>
            </a:r>
          </a:p>
          <a:p>
            <a:endParaRPr lang="es-VE" dirty="0"/>
          </a:p>
        </p:txBody>
      </p:sp>
      <p:sp>
        <p:nvSpPr>
          <p:cNvPr id="4" name="3 Marcador de número de diapositiva"/>
          <p:cNvSpPr>
            <a:spLocks noGrp="1"/>
          </p:cNvSpPr>
          <p:nvPr>
            <p:ph type="sldNum" sz="quarter" idx="10"/>
          </p:nvPr>
        </p:nvSpPr>
        <p:spPr/>
        <p:txBody>
          <a:bodyPr/>
          <a:lstStyle/>
          <a:p>
            <a:fld id="{A71BE1DB-705D-4D9B-8025-2DA710056958}" type="slidenum">
              <a:rPr lang="es-VE" smtClean="0"/>
              <a:t>16</a:t>
            </a:fld>
            <a:endParaRPr lang="es-VE"/>
          </a:p>
        </p:txBody>
      </p:sp>
    </p:spTree>
    <p:extLst>
      <p:ext uri="{BB962C8B-B14F-4D97-AF65-F5344CB8AC3E}">
        <p14:creationId xmlns:p14="http://schemas.microsoft.com/office/powerpoint/2010/main" val="2754887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latino Linotype" pitchFamily="18" charset="0"/>
                <a:ea typeface="MS PGothic" pitchFamily="34" charset="-128"/>
              </a:defRPr>
            </a:lvl1pPr>
            <a:lvl2pPr marL="742882" indent="-285723" eaLnBrk="0" hangingPunct="0">
              <a:defRPr>
                <a:solidFill>
                  <a:schemeClr val="tx1"/>
                </a:solidFill>
                <a:latin typeface="Palatino Linotype" pitchFamily="18" charset="0"/>
                <a:ea typeface="MS PGothic" pitchFamily="34" charset="-128"/>
              </a:defRPr>
            </a:lvl2pPr>
            <a:lvl3pPr marL="1142894" indent="-228579" eaLnBrk="0" hangingPunct="0">
              <a:defRPr>
                <a:solidFill>
                  <a:schemeClr val="tx1"/>
                </a:solidFill>
                <a:latin typeface="Palatino Linotype" pitchFamily="18" charset="0"/>
                <a:ea typeface="MS PGothic" pitchFamily="34" charset="-128"/>
              </a:defRPr>
            </a:lvl3pPr>
            <a:lvl4pPr marL="1600052" indent="-228579" eaLnBrk="0" hangingPunct="0">
              <a:defRPr>
                <a:solidFill>
                  <a:schemeClr val="tx1"/>
                </a:solidFill>
                <a:latin typeface="Palatino Linotype" pitchFamily="18" charset="0"/>
                <a:ea typeface="MS PGothic" pitchFamily="34" charset="-128"/>
              </a:defRPr>
            </a:lvl4pPr>
            <a:lvl5pPr marL="2057209" indent="-228579" eaLnBrk="0" hangingPunct="0">
              <a:defRPr>
                <a:solidFill>
                  <a:schemeClr val="tx1"/>
                </a:solidFill>
                <a:latin typeface="Palatino Linotype" pitchFamily="18" charset="0"/>
                <a:ea typeface="MS PGothic" pitchFamily="34" charset="-128"/>
              </a:defRPr>
            </a:lvl5pPr>
            <a:lvl6pPr marL="2514367" indent="-228579" eaLnBrk="0" fontAlgn="base" hangingPunct="0">
              <a:spcBef>
                <a:spcPct val="0"/>
              </a:spcBef>
              <a:spcAft>
                <a:spcPct val="0"/>
              </a:spcAft>
              <a:defRPr>
                <a:solidFill>
                  <a:schemeClr val="tx1"/>
                </a:solidFill>
                <a:latin typeface="Palatino Linotype" pitchFamily="18" charset="0"/>
                <a:ea typeface="MS PGothic" pitchFamily="34" charset="-128"/>
              </a:defRPr>
            </a:lvl6pPr>
            <a:lvl7pPr marL="2971524" indent="-228579" eaLnBrk="0" fontAlgn="base" hangingPunct="0">
              <a:spcBef>
                <a:spcPct val="0"/>
              </a:spcBef>
              <a:spcAft>
                <a:spcPct val="0"/>
              </a:spcAft>
              <a:defRPr>
                <a:solidFill>
                  <a:schemeClr val="tx1"/>
                </a:solidFill>
                <a:latin typeface="Palatino Linotype" pitchFamily="18" charset="0"/>
                <a:ea typeface="MS PGothic" pitchFamily="34" charset="-128"/>
              </a:defRPr>
            </a:lvl7pPr>
            <a:lvl8pPr marL="3428682" indent="-228579" eaLnBrk="0" fontAlgn="base" hangingPunct="0">
              <a:spcBef>
                <a:spcPct val="0"/>
              </a:spcBef>
              <a:spcAft>
                <a:spcPct val="0"/>
              </a:spcAft>
              <a:defRPr>
                <a:solidFill>
                  <a:schemeClr val="tx1"/>
                </a:solidFill>
                <a:latin typeface="Palatino Linotype" pitchFamily="18" charset="0"/>
                <a:ea typeface="MS PGothic" pitchFamily="34" charset="-128"/>
              </a:defRPr>
            </a:lvl8pPr>
            <a:lvl9pPr marL="3885840" indent="-228579" eaLnBrk="0" fontAlgn="base" hangingPunct="0">
              <a:spcBef>
                <a:spcPct val="0"/>
              </a:spcBef>
              <a:spcAft>
                <a:spcPct val="0"/>
              </a:spcAft>
              <a:defRPr>
                <a:solidFill>
                  <a:schemeClr val="tx1"/>
                </a:solidFill>
                <a:latin typeface="Palatino Linotype" pitchFamily="18" charset="0"/>
                <a:ea typeface="MS PGothic" pitchFamily="34" charset="-128"/>
              </a:defRPr>
            </a:lvl9pPr>
          </a:lstStyle>
          <a:p>
            <a:pPr eaLnBrk="1" hangingPunct="1"/>
            <a:fld id="{440D3B5B-F301-415A-9EAC-CDE2A2F24A36}" type="slidenum">
              <a:rPr lang="fr-CA" smtClean="0"/>
              <a:pPr eaLnBrk="1" hangingPunct="1"/>
              <a:t>17</a:t>
            </a:fld>
            <a:endParaRPr lang="fr-CA"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157" indent="-457157">
              <a:lnSpc>
                <a:spcPct val="80000"/>
              </a:lnSpc>
              <a:spcBef>
                <a:spcPts val="600"/>
              </a:spcBef>
              <a:spcAft>
                <a:spcPts val="600"/>
              </a:spcAft>
              <a:defRPr/>
            </a:pPr>
            <a:r>
              <a:rPr lang="en-CA" sz="2000" dirty="0">
                <a:solidFill>
                  <a:srgbClr val="E20000"/>
                </a:solidFill>
              </a:rPr>
              <a:t>Until the XVIII c., state of the power was expressed as « a right over things, bodies &amp; lives  *Foucault 1976: 179)</a:t>
            </a:r>
          </a:p>
          <a:p>
            <a:pPr marL="457157" indent="-457157">
              <a:lnSpc>
                <a:spcPct val="80000"/>
              </a:lnSpc>
              <a:spcBef>
                <a:spcPts val="600"/>
              </a:spcBef>
              <a:spcAft>
                <a:spcPts val="600"/>
              </a:spcAft>
              <a:defRPr/>
            </a:pPr>
            <a:r>
              <a:rPr lang="en-CA" sz="2000" dirty="0">
                <a:solidFill>
                  <a:srgbClr val="E20000"/>
                </a:solidFill>
              </a:rPr>
              <a:t>From the XVIII c, this right tends to be replaced by a « a non disciplinary technology of power » (Foucault 1997: 216) applied not to the body anymore but to the population</a:t>
            </a:r>
          </a:p>
          <a:p>
            <a:pPr marL="919078" lvl="1" indent="-347630">
              <a:lnSpc>
                <a:spcPct val="80000"/>
              </a:lnSpc>
              <a:spcBef>
                <a:spcPts val="600"/>
              </a:spcBef>
              <a:spcAft>
                <a:spcPts val="600"/>
              </a:spcAft>
              <a:defRPr/>
            </a:pPr>
            <a:r>
              <a:rPr lang="en-CA" sz="1800" dirty="0">
                <a:solidFill>
                  <a:srgbClr val="E20000"/>
                </a:solidFill>
              </a:rPr>
              <a:t>This new technology acts over the birth rate, mortality, life expectancy, morbidity</a:t>
            </a:r>
          </a:p>
          <a:p>
            <a:pPr marL="919078" lvl="1" indent="-347630">
              <a:lnSpc>
                <a:spcPct val="80000"/>
              </a:lnSpc>
              <a:spcBef>
                <a:spcPts val="600"/>
              </a:spcBef>
              <a:spcAft>
                <a:spcPts val="600"/>
              </a:spcAft>
              <a:defRPr/>
            </a:pPr>
            <a:r>
              <a:rPr lang="en-CA" sz="1800" dirty="0">
                <a:solidFill>
                  <a:srgbClr val="E20000"/>
                </a:solidFill>
              </a:rPr>
              <a:t>It is at those years that the concept of </a:t>
            </a:r>
            <a:r>
              <a:rPr lang="en-CA" sz="1800" i="1" dirty="0">
                <a:solidFill>
                  <a:srgbClr val="E20000"/>
                </a:solidFill>
              </a:rPr>
              <a:t>population</a:t>
            </a:r>
            <a:r>
              <a:rPr lang="en-CA" sz="1800" dirty="0">
                <a:solidFill>
                  <a:srgbClr val="E20000"/>
                </a:solidFill>
              </a:rPr>
              <a:t> appears for the very 1st time and, consequently, the 1st demographic statistics starts to be collected.</a:t>
            </a:r>
          </a:p>
          <a:p>
            <a:pPr marL="919078" lvl="1" indent="-347630">
              <a:lnSpc>
                <a:spcPct val="80000"/>
              </a:lnSpc>
              <a:spcBef>
                <a:spcPts val="600"/>
              </a:spcBef>
              <a:spcAft>
                <a:spcPts val="600"/>
              </a:spcAft>
              <a:defRPr/>
            </a:pPr>
            <a:r>
              <a:rPr lang="en-CA" sz="1800" dirty="0">
                <a:solidFill>
                  <a:srgbClr val="E20000"/>
                </a:solidFill>
              </a:rPr>
              <a:t>The population is not either the individual nor the society: « it is a new body not anymore individual but rather a multiple body (Foucault 1997 : 218).  </a:t>
            </a:r>
          </a:p>
          <a:p>
            <a:pPr marL="919078" lvl="1" indent="-347630">
              <a:lnSpc>
                <a:spcPct val="80000"/>
              </a:lnSpc>
              <a:spcBef>
                <a:spcPts val="600"/>
              </a:spcBef>
              <a:spcAft>
                <a:spcPts val="600"/>
              </a:spcAft>
              <a:defRPr/>
            </a:pPr>
            <a:r>
              <a:rPr kumimoji="1" lang="en-CA" sz="1800" u="sng" dirty="0">
                <a:solidFill>
                  <a:srgbClr val="E20000"/>
                </a:solidFill>
                <a:cs typeface="Calibri" pitchFamily="34" charset="0"/>
              </a:rPr>
              <a:t>Source</a:t>
            </a:r>
            <a:r>
              <a:rPr kumimoji="1" lang="en-CA" sz="1800" dirty="0">
                <a:solidFill>
                  <a:srgbClr val="E20000"/>
                </a:solidFill>
                <a:cs typeface="Calibri" pitchFamily="34" charset="0"/>
              </a:rPr>
              <a:t>  A.P. </a:t>
            </a:r>
            <a:r>
              <a:rPr kumimoji="1" lang="en-CA" sz="1800" dirty="0" err="1">
                <a:solidFill>
                  <a:srgbClr val="E20000"/>
                </a:solidFill>
                <a:cs typeface="Calibri" pitchFamily="34" charset="0"/>
              </a:rPr>
              <a:t>Contandriopoulos</a:t>
            </a:r>
            <a:r>
              <a:rPr kumimoji="1" lang="en-CA" sz="1800" dirty="0">
                <a:solidFill>
                  <a:srgbClr val="E20000"/>
                </a:solidFill>
                <a:cs typeface="Calibri" pitchFamily="34" charset="0"/>
              </a:rPr>
              <a:t> </a:t>
            </a:r>
            <a:r>
              <a:rPr kumimoji="1" lang="en-CA" sz="1800" dirty="0" err="1">
                <a:solidFill>
                  <a:srgbClr val="E20000"/>
                </a:solidFill>
                <a:cs typeface="Calibri" pitchFamily="34" charset="0"/>
              </a:rPr>
              <a:t>Pourquoi</a:t>
            </a:r>
            <a:r>
              <a:rPr kumimoji="1" lang="en-CA" sz="1800" dirty="0">
                <a:solidFill>
                  <a:srgbClr val="E20000"/>
                </a:solidFill>
                <a:cs typeface="Calibri" pitchFamily="34" charset="0"/>
              </a:rPr>
              <a:t> </a:t>
            </a:r>
            <a:r>
              <a:rPr kumimoji="1" lang="en-CA" sz="1800" dirty="0" err="1">
                <a:solidFill>
                  <a:srgbClr val="E20000"/>
                </a:solidFill>
                <a:cs typeface="Calibri" pitchFamily="34" charset="0"/>
              </a:rPr>
              <a:t>est-il</a:t>
            </a:r>
            <a:r>
              <a:rPr kumimoji="1" lang="en-CA" sz="1800" dirty="0">
                <a:solidFill>
                  <a:srgbClr val="E20000"/>
                </a:solidFill>
                <a:cs typeface="Calibri" pitchFamily="34" charset="0"/>
              </a:rPr>
              <a:t> </a:t>
            </a:r>
            <a:r>
              <a:rPr kumimoji="1" lang="en-CA" sz="1800" dirty="0" err="1">
                <a:solidFill>
                  <a:srgbClr val="E20000"/>
                </a:solidFill>
                <a:cs typeface="Calibri" pitchFamily="34" charset="0"/>
              </a:rPr>
              <a:t>si</a:t>
            </a:r>
            <a:r>
              <a:rPr kumimoji="1" lang="en-CA" sz="1800" dirty="0">
                <a:solidFill>
                  <a:srgbClr val="E20000"/>
                </a:solidFill>
                <a:cs typeface="Calibri" pitchFamily="34" charset="0"/>
              </a:rPr>
              <a:t> </a:t>
            </a:r>
            <a:r>
              <a:rPr kumimoji="1" lang="en-CA" sz="1800" dirty="0" err="1">
                <a:solidFill>
                  <a:srgbClr val="E20000"/>
                </a:solidFill>
                <a:cs typeface="Calibri" pitchFamily="34" charset="0"/>
              </a:rPr>
              <a:t>difficile</a:t>
            </a:r>
            <a:r>
              <a:rPr kumimoji="1" lang="en-CA" sz="1800" dirty="0">
                <a:solidFill>
                  <a:srgbClr val="E20000"/>
                </a:solidFill>
                <a:cs typeface="Calibri" pitchFamily="34" charset="0"/>
              </a:rPr>
              <a:t> de faire </a:t>
            </a:r>
            <a:r>
              <a:rPr kumimoji="1" lang="en-CA" sz="1800" dirty="0" err="1">
                <a:solidFill>
                  <a:srgbClr val="E20000"/>
                </a:solidFill>
                <a:cs typeface="Calibri" pitchFamily="34" charset="0"/>
              </a:rPr>
              <a:t>ce</a:t>
            </a:r>
            <a:r>
              <a:rPr kumimoji="1" lang="en-CA" sz="1800" dirty="0">
                <a:solidFill>
                  <a:srgbClr val="E20000"/>
                </a:solidFill>
                <a:cs typeface="Calibri" pitchFamily="34" charset="0"/>
              </a:rPr>
              <a:t> qui </a:t>
            </a:r>
            <a:r>
              <a:rPr kumimoji="1" lang="en-CA" sz="1800" dirty="0" err="1">
                <a:solidFill>
                  <a:srgbClr val="E20000"/>
                </a:solidFill>
                <a:cs typeface="Calibri" pitchFamily="34" charset="0"/>
              </a:rPr>
              <a:t>est</a:t>
            </a:r>
            <a:r>
              <a:rPr kumimoji="1" lang="en-CA" sz="1800" dirty="0">
                <a:solidFill>
                  <a:srgbClr val="E20000"/>
                </a:solidFill>
                <a:cs typeface="Calibri" pitchFamily="34" charset="0"/>
              </a:rPr>
              <a:t> </a:t>
            </a:r>
            <a:r>
              <a:rPr kumimoji="1" lang="en-CA" sz="1800" dirty="0" err="1">
                <a:solidFill>
                  <a:srgbClr val="E20000"/>
                </a:solidFill>
                <a:cs typeface="Calibri" pitchFamily="34" charset="0"/>
              </a:rPr>
              <a:t>souhaitable</a:t>
            </a:r>
            <a:r>
              <a:rPr kumimoji="1" lang="en-CA" sz="1800" dirty="0">
                <a:solidFill>
                  <a:srgbClr val="E20000"/>
                </a:solidFill>
                <a:cs typeface="Calibri" pitchFamily="34" charset="0"/>
              </a:rPr>
              <a:t> ?, 2002</a:t>
            </a:r>
            <a:endParaRPr lang="en-CA" sz="1800" dirty="0">
              <a:solidFill>
                <a:srgbClr val="E20000"/>
              </a:solidFill>
            </a:endParaRPr>
          </a:p>
          <a:p>
            <a:pPr marL="457157" indent="-457157" algn="just">
              <a:lnSpc>
                <a:spcPct val="80000"/>
              </a:lnSpc>
              <a:spcBef>
                <a:spcPts val="600"/>
              </a:spcBef>
              <a:spcAft>
                <a:spcPts val="600"/>
              </a:spcAft>
              <a:defRPr/>
            </a:pPr>
            <a:r>
              <a:rPr lang="en-CA" sz="2000" dirty="0">
                <a:solidFill>
                  <a:srgbClr val="E20000"/>
                </a:solidFill>
              </a:rPr>
              <a:t>The State has to answer the population’s problems</a:t>
            </a:r>
          </a:p>
          <a:p>
            <a:pPr marL="457157" indent="-457157" algn="just">
              <a:lnSpc>
                <a:spcPct val="80000"/>
              </a:lnSpc>
              <a:spcBef>
                <a:spcPts val="600"/>
              </a:spcBef>
              <a:spcAft>
                <a:spcPts val="600"/>
              </a:spcAft>
              <a:defRPr/>
            </a:pPr>
            <a:r>
              <a:rPr lang="en-CA" sz="2000" dirty="0">
                <a:solidFill>
                  <a:srgbClr val="E20000"/>
                </a:solidFill>
              </a:rPr>
              <a:t>Building up democracy needs a strong State able to bring all health actors together around </a:t>
            </a:r>
            <a:r>
              <a:rPr lang="en-CA" sz="2000" b="1" dirty="0">
                <a:solidFill>
                  <a:srgbClr val="E20000"/>
                </a:solidFill>
              </a:rPr>
              <a:t>acceptable </a:t>
            </a:r>
            <a:r>
              <a:rPr lang="en-CA" sz="2000" dirty="0">
                <a:solidFill>
                  <a:srgbClr val="E20000"/>
                </a:solidFill>
              </a:rPr>
              <a:t>agreements where the wheels of equity are more or less putted in motion by the organization of the health system</a:t>
            </a:r>
          </a:p>
          <a:p>
            <a:pPr marL="857171" lvl="1" indent="-457157" algn="just">
              <a:lnSpc>
                <a:spcPct val="80000"/>
              </a:lnSpc>
              <a:spcBef>
                <a:spcPts val="600"/>
              </a:spcBef>
              <a:spcAft>
                <a:spcPts val="600"/>
              </a:spcAft>
              <a:defRPr/>
            </a:pPr>
            <a:r>
              <a:rPr lang="en-CA" sz="1800" dirty="0">
                <a:solidFill>
                  <a:srgbClr val="E20000"/>
                </a:solidFill>
              </a:rPr>
              <a:t>The answer, socially organised, it is what we use to call the health system</a:t>
            </a:r>
          </a:p>
          <a:p>
            <a:pPr marL="857171" lvl="1" indent="-457157" algn="just">
              <a:lnSpc>
                <a:spcPct val="80000"/>
              </a:lnSpc>
              <a:spcBef>
                <a:spcPts val="600"/>
              </a:spcBef>
              <a:spcAft>
                <a:spcPts val="600"/>
              </a:spcAft>
              <a:defRPr/>
            </a:pPr>
            <a:r>
              <a:rPr lang="en-CA" sz="1800" dirty="0">
                <a:solidFill>
                  <a:srgbClr val="E20000"/>
                </a:solidFill>
              </a:rPr>
              <a:t>The modern health system needs a strong governance in order to offer efficient and high quality health services and care</a:t>
            </a:r>
          </a:p>
          <a:p>
            <a:pPr marL="857171" lvl="1" indent="-457157" algn="just">
              <a:lnSpc>
                <a:spcPct val="80000"/>
              </a:lnSpc>
              <a:spcBef>
                <a:spcPts val="600"/>
              </a:spcBef>
              <a:spcAft>
                <a:spcPts val="600"/>
              </a:spcAft>
              <a:defRPr/>
            </a:pPr>
            <a:r>
              <a:rPr lang="en-CA" sz="1800" dirty="0">
                <a:solidFill>
                  <a:srgbClr val="E20000"/>
                </a:solidFill>
              </a:rPr>
              <a:t>Developing progressive or universal SPH schemes and reinforcing the NHA steering role are important parts of the equation</a:t>
            </a:r>
            <a:endParaRPr lang="en-CA" dirty="0" smtClean="0">
              <a:solidFill>
                <a:srgbClr val="E2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FE4E86-622B-4113-92E2-2DBB50C8C8AF}" type="slidenum">
              <a:rPr lang="fr-CA"/>
              <a:pPr/>
              <a:t>18</a:t>
            </a:fld>
            <a:endParaRPr lang="fr-CA"/>
          </a:p>
        </p:txBody>
      </p:sp>
      <p:sp>
        <p:nvSpPr>
          <p:cNvPr id="439298" name="Rectangle 2"/>
          <p:cNvSpPr>
            <a:spLocks noGrp="1" noRot="1" noChangeAspect="1" noChangeArrowheads="1" noTextEdit="1"/>
          </p:cNvSpPr>
          <p:nvPr>
            <p:ph type="sldImg"/>
          </p:nvPr>
        </p:nvSpPr>
        <p:spPr>
          <a:xfrm>
            <a:off x="1143000" y="714375"/>
            <a:ext cx="4597400" cy="3449638"/>
          </a:xfrm>
          <a:ln/>
        </p:spPr>
      </p:sp>
      <p:sp>
        <p:nvSpPr>
          <p:cNvPr id="439299" name="Rectangle 3"/>
          <p:cNvSpPr>
            <a:spLocks noGrp="1" noChangeArrowheads="1"/>
          </p:cNvSpPr>
          <p:nvPr>
            <p:ph type="body" idx="1"/>
          </p:nvPr>
        </p:nvSpPr>
        <p:spPr/>
        <p:txBody>
          <a:bodyPr lIns="89503" tIns="44751" rIns="89503" bIns="44751"/>
          <a:lstStyle/>
          <a:p>
            <a:endParaRPr lang="es-C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277C22-496C-43E3-B769-6B85097B44DB}" type="slidenum">
              <a:rPr lang="fr-CA"/>
              <a:pPr/>
              <a:t>19</a:t>
            </a:fld>
            <a:endParaRPr lang="fr-CA"/>
          </a:p>
        </p:txBody>
      </p:sp>
      <p:sp>
        <p:nvSpPr>
          <p:cNvPr id="1314818" name="Rectangle 2"/>
          <p:cNvSpPr>
            <a:spLocks noGrp="1" noRot="1" noChangeAspect="1" noChangeArrowheads="1" noTextEdit="1"/>
          </p:cNvSpPr>
          <p:nvPr>
            <p:ph type="sldImg"/>
          </p:nvPr>
        </p:nvSpPr>
        <p:spPr>
          <a:xfrm>
            <a:off x="2398713" y="0"/>
            <a:ext cx="1878012" cy="1409700"/>
          </a:xfrm>
          <a:ln/>
        </p:spPr>
      </p:sp>
      <p:sp>
        <p:nvSpPr>
          <p:cNvPr id="1314819"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5FD6DAB6-DD5F-413D-91E9-4CA33F199260}" type="slidenum">
              <a:rPr lang="es-ES" smtClean="0"/>
              <a:t>2</a:t>
            </a:fld>
            <a:endParaRPr lang="es-ES" dirty="0"/>
          </a:p>
        </p:txBody>
      </p:sp>
    </p:spTree>
    <p:extLst>
      <p:ext uri="{BB962C8B-B14F-4D97-AF65-F5344CB8AC3E}">
        <p14:creationId xmlns:p14="http://schemas.microsoft.com/office/powerpoint/2010/main" val="3795694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97811-0A04-4CFC-B275-53880BF727A6}" type="slidenum">
              <a:rPr lang="fr-CA"/>
              <a:pPr/>
              <a:t>20</a:t>
            </a:fld>
            <a:endParaRPr lang="fr-CA"/>
          </a:p>
        </p:txBody>
      </p:sp>
      <p:sp>
        <p:nvSpPr>
          <p:cNvPr id="1318914" name="Rectangle 2"/>
          <p:cNvSpPr>
            <a:spLocks noGrp="1" noRot="1" noChangeAspect="1" noChangeArrowheads="1" noTextEdit="1"/>
          </p:cNvSpPr>
          <p:nvPr>
            <p:ph type="sldImg"/>
          </p:nvPr>
        </p:nvSpPr>
        <p:spPr>
          <a:xfrm>
            <a:off x="2398713" y="0"/>
            <a:ext cx="1878012" cy="1409700"/>
          </a:xfrm>
          <a:ln/>
        </p:spPr>
      </p:sp>
      <p:sp>
        <p:nvSpPr>
          <p:cNvPr id="1318915" name="Rectangle 3"/>
          <p:cNvSpPr>
            <a:spLocks noGrp="1" noChangeArrowheads="1"/>
          </p:cNvSpPr>
          <p:nvPr>
            <p:ph type="body" idx="1"/>
          </p:nvPr>
        </p:nvSpPr>
        <p:spPr/>
        <p:txBody>
          <a:bodyPr/>
          <a:lstStyle/>
          <a:p>
            <a:endParaRPr lang="es-C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1E0E87-8B80-4278-958B-5B8D6ED00CBD}" type="slidenum">
              <a:rPr lang="fr-CA"/>
              <a:pPr fontAlgn="base">
                <a:spcBef>
                  <a:spcPct val="0"/>
                </a:spcBef>
                <a:spcAft>
                  <a:spcPct val="0"/>
                </a:spcAft>
              </a:pPr>
              <a:t>21</a:t>
            </a:fld>
            <a:endParaRPr lang="fr-CA"/>
          </a:p>
        </p:txBody>
      </p:sp>
      <p:sp>
        <p:nvSpPr>
          <p:cNvPr id="33795" name="Rectangle 2"/>
          <p:cNvSpPr>
            <a:spLocks noGrp="1" noRot="1" noChangeAspect="1" noChangeArrowheads="1" noTextEdit="1"/>
          </p:cNvSpPr>
          <p:nvPr>
            <p:ph type="sldImg"/>
          </p:nvPr>
        </p:nvSpPr>
        <p:spPr bwMode="auto">
          <a:xfrm>
            <a:off x="2398713" y="0"/>
            <a:ext cx="1879600" cy="1411288"/>
          </a:xfrm>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C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955B15-9B7D-46D8-B90A-FCC0DA3F6DE1}" type="slidenum">
              <a:rPr lang="fr-CA"/>
              <a:pPr/>
              <a:t>22</a:t>
            </a:fld>
            <a:endParaRPr lang="fr-CA"/>
          </a:p>
        </p:txBody>
      </p:sp>
      <p:sp>
        <p:nvSpPr>
          <p:cNvPr id="1320962" name="Rectangle 2"/>
          <p:cNvSpPr>
            <a:spLocks noGrp="1" noRot="1" noChangeAspect="1" noChangeArrowheads="1" noTextEdit="1"/>
          </p:cNvSpPr>
          <p:nvPr>
            <p:ph type="sldImg"/>
          </p:nvPr>
        </p:nvSpPr>
        <p:spPr>
          <a:xfrm>
            <a:off x="2398713" y="0"/>
            <a:ext cx="1878012" cy="1409700"/>
          </a:xfrm>
          <a:ln/>
        </p:spPr>
      </p:sp>
      <p:sp>
        <p:nvSpPr>
          <p:cNvPr id="1320963"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2A7B1-A3CC-4C39-9B9D-A2661D3CE2AF}" type="slidenum">
              <a:rPr lang="fr-CA"/>
              <a:pPr/>
              <a:t>23</a:t>
            </a:fld>
            <a:endParaRPr lang="fr-CA"/>
          </a:p>
        </p:txBody>
      </p:sp>
      <p:sp>
        <p:nvSpPr>
          <p:cNvPr id="1323010" name="Rectangle 2"/>
          <p:cNvSpPr>
            <a:spLocks noGrp="1" noRot="1" noChangeAspect="1" noChangeArrowheads="1" noTextEdit="1"/>
          </p:cNvSpPr>
          <p:nvPr>
            <p:ph type="sldImg"/>
          </p:nvPr>
        </p:nvSpPr>
        <p:spPr>
          <a:xfrm>
            <a:off x="2398713" y="0"/>
            <a:ext cx="1878012" cy="1409700"/>
          </a:xfrm>
          <a:ln/>
        </p:spPr>
      </p:sp>
      <p:sp>
        <p:nvSpPr>
          <p:cNvPr id="1323011"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2A7B1-A3CC-4C39-9B9D-A2661D3CE2AF}" type="slidenum">
              <a:rPr lang="fr-CA"/>
              <a:pPr/>
              <a:t>24</a:t>
            </a:fld>
            <a:endParaRPr lang="fr-CA"/>
          </a:p>
        </p:txBody>
      </p:sp>
      <p:sp>
        <p:nvSpPr>
          <p:cNvPr id="1323010" name="Rectangle 2"/>
          <p:cNvSpPr>
            <a:spLocks noGrp="1" noRot="1" noChangeAspect="1" noChangeArrowheads="1" noTextEdit="1"/>
          </p:cNvSpPr>
          <p:nvPr>
            <p:ph type="sldImg"/>
          </p:nvPr>
        </p:nvSpPr>
        <p:spPr>
          <a:xfrm>
            <a:off x="2398713" y="0"/>
            <a:ext cx="1878012" cy="1409700"/>
          </a:xfrm>
          <a:ln/>
        </p:spPr>
      </p:sp>
      <p:sp>
        <p:nvSpPr>
          <p:cNvPr id="1323011"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2A7B1-A3CC-4C39-9B9D-A2661D3CE2AF}" type="slidenum">
              <a:rPr lang="fr-CA"/>
              <a:pPr/>
              <a:t>25</a:t>
            </a:fld>
            <a:endParaRPr lang="fr-CA"/>
          </a:p>
        </p:txBody>
      </p:sp>
      <p:sp>
        <p:nvSpPr>
          <p:cNvPr id="1323010" name="Rectangle 2"/>
          <p:cNvSpPr>
            <a:spLocks noGrp="1" noRot="1" noChangeAspect="1" noChangeArrowheads="1" noTextEdit="1"/>
          </p:cNvSpPr>
          <p:nvPr>
            <p:ph type="sldImg"/>
          </p:nvPr>
        </p:nvSpPr>
        <p:spPr>
          <a:xfrm>
            <a:off x="2398713" y="0"/>
            <a:ext cx="1878012" cy="1409700"/>
          </a:xfrm>
          <a:ln/>
        </p:spPr>
      </p:sp>
      <p:sp>
        <p:nvSpPr>
          <p:cNvPr id="1323011"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FA063-5944-423C-BACE-64F41D190FF0}" type="slidenum">
              <a:rPr lang="fr-CA"/>
              <a:pPr/>
              <a:t>26</a:t>
            </a:fld>
            <a:endParaRPr lang="fr-CA"/>
          </a:p>
        </p:txBody>
      </p:sp>
      <p:sp>
        <p:nvSpPr>
          <p:cNvPr id="1325058" name="Rectangle 2"/>
          <p:cNvSpPr>
            <a:spLocks noGrp="1" noRot="1" noChangeAspect="1" noChangeArrowheads="1" noTextEdit="1"/>
          </p:cNvSpPr>
          <p:nvPr>
            <p:ph type="sldImg"/>
          </p:nvPr>
        </p:nvSpPr>
        <p:spPr>
          <a:xfrm>
            <a:off x="2398713" y="0"/>
            <a:ext cx="1878012" cy="1409700"/>
          </a:xfrm>
          <a:ln/>
        </p:spPr>
      </p:sp>
      <p:sp>
        <p:nvSpPr>
          <p:cNvPr id="1325059"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29A52-F618-458C-9A5D-0A938BFAB508}" type="slidenum">
              <a:rPr lang="fr-CA"/>
              <a:pPr/>
              <a:t>27</a:t>
            </a:fld>
            <a:endParaRPr lang="fr-CA"/>
          </a:p>
        </p:txBody>
      </p:sp>
      <p:sp>
        <p:nvSpPr>
          <p:cNvPr id="1327106" name="Rectangle 2"/>
          <p:cNvSpPr>
            <a:spLocks noGrp="1" noRot="1" noChangeAspect="1" noChangeArrowheads="1" noTextEdit="1"/>
          </p:cNvSpPr>
          <p:nvPr>
            <p:ph type="sldImg"/>
          </p:nvPr>
        </p:nvSpPr>
        <p:spPr>
          <a:xfrm>
            <a:off x="2398713" y="0"/>
            <a:ext cx="1878012" cy="1409700"/>
          </a:xfrm>
          <a:ln/>
        </p:spPr>
      </p:sp>
      <p:sp>
        <p:nvSpPr>
          <p:cNvPr id="1327107"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E9ED2D-B33F-47BD-83A1-2F6D6AB38A10}" type="slidenum">
              <a:rPr lang="fr-CA"/>
              <a:pPr/>
              <a:t>28</a:t>
            </a:fld>
            <a:endParaRPr lang="fr-CA"/>
          </a:p>
        </p:txBody>
      </p:sp>
      <p:sp>
        <p:nvSpPr>
          <p:cNvPr id="1331202" name="Rectangle 2"/>
          <p:cNvSpPr>
            <a:spLocks noGrp="1" noRot="1" noChangeAspect="1" noChangeArrowheads="1" noTextEdit="1"/>
          </p:cNvSpPr>
          <p:nvPr>
            <p:ph type="sldImg"/>
          </p:nvPr>
        </p:nvSpPr>
        <p:spPr>
          <a:xfrm>
            <a:off x="2398713" y="0"/>
            <a:ext cx="1878012" cy="1409700"/>
          </a:xfrm>
          <a:ln/>
        </p:spPr>
      </p:sp>
      <p:sp>
        <p:nvSpPr>
          <p:cNvPr id="1331203" name="Rectangle 3"/>
          <p:cNvSpPr>
            <a:spLocks noGrp="1" noChangeArrowheads="1"/>
          </p:cNvSpPr>
          <p:nvPr>
            <p:ph type="body" idx="1"/>
          </p:nvPr>
        </p:nvSpPr>
        <p:spPr/>
        <p:txBody>
          <a:bodyPr/>
          <a:lstStyle/>
          <a:p>
            <a:endParaRPr lang="es-C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E9ED2D-B33F-47BD-83A1-2F6D6AB38A10}" type="slidenum">
              <a:rPr lang="fr-CA"/>
              <a:pPr/>
              <a:t>29</a:t>
            </a:fld>
            <a:endParaRPr lang="fr-CA"/>
          </a:p>
        </p:txBody>
      </p:sp>
      <p:sp>
        <p:nvSpPr>
          <p:cNvPr id="1331202" name="Rectangle 2"/>
          <p:cNvSpPr>
            <a:spLocks noGrp="1" noRot="1" noChangeAspect="1" noChangeArrowheads="1" noTextEdit="1"/>
          </p:cNvSpPr>
          <p:nvPr>
            <p:ph type="sldImg"/>
          </p:nvPr>
        </p:nvSpPr>
        <p:spPr>
          <a:xfrm>
            <a:off x="2398713" y="0"/>
            <a:ext cx="1878012" cy="1409700"/>
          </a:xfrm>
          <a:ln/>
        </p:spPr>
      </p:sp>
      <p:sp>
        <p:nvSpPr>
          <p:cNvPr id="1331203" name="Rectangle 3"/>
          <p:cNvSpPr>
            <a:spLocks noGrp="1" noChangeArrowheads="1"/>
          </p:cNvSpPr>
          <p:nvPr>
            <p:ph type="body" idx="1"/>
          </p:nvPr>
        </p:nvSpPr>
        <p:spPr/>
        <p:txBody>
          <a:bodyPr/>
          <a:lstStyle/>
          <a:p>
            <a:endParaRPr lang="es-C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3</a:t>
            </a:fld>
            <a:endParaRPr lang="en-US" sz="120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2A7B1-A3CC-4C39-9B9D-A2661D3CE2AF}" type="slidenum">
              <a:rPr lang="fr-CA"/>
              <a:pPr/>
              <a:t>30</a:t>
            </a:fld>
            <a:endParaRPr lang="fr-CA"/>
          </a:p>
        </p:txBody>
      </p:sp>
      <p:sp>
        <p:nvSpPr>
          <p:cNvPr id="1323010" name="Rectangle 2"/>
          <p:cNvSpPr>
            <a:spLocks noGrp="1" noRot="1" noChangeAspect="1" noChangeArrowheads="1" noTextEdit="1"/>
          </p:cNvSpPr>
          <p:nvPr>
            <p:ph type="sldImg"/>
          </p:nvPr>
        </p:nvSpPr>
        <p:spPr>
          <a:xfrm>
            <a:off x="2398713" y="0"/>
            <a:ext cx="1878012" cy="1409700"/>
          </a:xfrm>
          <a:ln/>
        </p:spPr>
      </p:sp>
      <p:sp>
        <p:nvSpPr>
          <p:cNvPr id="1323011" name="Rectangle 3"/>
          <p:cNvSpPr>
            <a:spLocks noGrp="1" noChangeArrowheads="1"/>
          </p:cNvSpPr>
          <p:nvPr>
            <p:ph type="body" idx="1"/>
          </p:nvPr>
        </p:nvSpPr>
        <p:spPr/>
        <p:txBody>
          <a:bodyPr/>
          <a:lstStyle/>
          <a:p>
            <a:endParaRPr lang="es-CL"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31</a:t>
            </a:fld>
            <a:endParaRPr lang="en-US" sz="120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D8CD01-0C2E-4026-92AD-EDB42850D99D}" type="slidenum">
              <a:rPr lang="fr-CA"/>
              <a:pPr fontAlgn="base">
                <a:spcBef>
                  <a:spcPct val="0"/>
                </a:spcBef>
                <a:spcAft>
                  <a:spcPct val="0"/>
                </a:spcAft>
                <a:defRPr/>
              </a:pPr>
              <a:t>32</a:t>
            </a:fld>
            <a:endParaRPr lang="fr-CA"/>
          </a:p>
        </p:txBody>
      </p:sp>
      <p:sp>
        <p:nvSpPr>
          <p:cNvPr id="686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8612" name="Rectangle 3"/>
          <p:cNvSpPr>
            <a:spLocks noGrp="1" noChangeArrowheads="1"/>
          </p:cNvSpPr>
          <p:nvPr>
            <p:ph type="body" idx="1"/>
          </p:nvPr>
        </p:nvSpPr>
        <p:spPr bwMode="auto">
          <a:xfrm>
            <a:off x="916978" y="4416099"/>
            <a:ext cx="5047858" cy="418245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CA" smtClean="0">
              <a:latin typeface="Arial"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F392AD-8CDE-41E4-B7D5-A8179DD450A1}" type="slidenum">
              <a:rPr lang="fr-CA"/>
              <a:pPr fontAlgn="base">
                <a:spcBef>
                  <a:spcPct val="0"/>
                </a:spcBef>
                <a:spcAft>
                  <a:spcPct val="0"/>
                </a:spcAft>
                <a:defRPr/>
              </a:pPr>
              <a:t>33</a:t>
            </a:fld>
            <a:endParaRPr lang="fr-CA"/>
          </a:p>
        </p:txBody>
      </p:sp>
      <p:sp>
        <p:nvSpPr>
          <p:cNvPr id="696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6" name="Rectangle 3"/>
          <p:cNvSpPr>
            <a:spLocks noGrp="1" noChangeArrowheads="1"/>
          </p:cNvSpPr>
          <p:nvPr>
            <p:ph type="body" idx="1"/>
          </p:nvPr>
        </p:nvSpPr>
        <p:spPr bwMode="auto">
          <a:xfrm>
            <a:off x="916978" y="4416099"/>
            <a:ext cx="5047858" cy="418245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CA"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13EFD-A13A-45D2-9C9C-0E93B4C58FBE}" type="slidenum">
              <a:rPr lang="fr-CA"/>
              <a:pPr fontAlgn="base">
                <a:spcBef>
                  <a:spcPct val="0"/>
                </a:spcBef>
                <a:spcAft>
                  <a:spcPct val="0"/>
                </a:spcAft>
                <a:defRPr/>
              </a:pPr>
              <a:t>34</a:t>
            </a:fld>
            <a:endParaRPr lang="fr-CA"/>
          </a:p>
        </p:txBody>
      </p:sp>
      <p:sp>
        <p:nvSpPr>
          <p:cNvPr id="716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xfrm>
            <a:off x="916978" y="4416099"/>
            <a:ext cx="5047858" cy="418245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CA"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52E4F7-4835-4B80-9B71-888D365CA644}" type="slidenum">
              <a:rPr lang="fr-CA"/>
              <a:pPr fontAlgn="base">
                <a:spcBef>
                  <a:spcPct val="0"/>
                </a:spcBef>
                <a:spcAft>
                  <a:spcPct val="0"/>
                </a:spcAft>
                <a:defRPr/>
              </a:pPr>
              <a:t>35</a:t>
            </a:fld>
            <a:endParaRPr lang="fr-CA"/>
          </a:p>
        </p:txBody>
      </p:sp>
      <p:sp>
        <p:nvSpPr>
          <p:cNvPr id="727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xfrm>
            <a:off x="916978" y="4416099"/>
            <a:ext cx="5047858" cy="418245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CA"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1BABE7-6B26-476D-84B0-C9C21A0E5B90}" type="slidenum">
              <a:rPr lang="fr-CA"/>
              <a:pPr fontAlgn="base">
                <a:spcBef>
                  <a:spcPct val="0"/>
                </a:spcBef>
                <a:spcAft>
                  <a:spcPct val="0"/>
                </a:spcAft>
                <a:defRPr/>
              </a:pPr>
              <a:t>37</a:t>
            </a:fld>
            <a:endParaRPr lang="fr-CA"/>
          </a:p>
        </p:txBody>
      </p:sp>
      <p:sp>
        <p:nvSpPr>
          <p:cNvPr id="757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5780" name="Rectangle 3"/>
          <p:cNvSpPr>
            <a:spLocks noGrp="1" noChangeArrowheads="1"/>
          </p:cNvSpPr>
          <p:nvPr>
            <p:ph type="body" idx="1"/>
          </p:nvPr>
        </p:nvSpPr>
        <p:spPr bwMode="auto">
          <a:xfrm>
            <a:off x="916978" y="4416099"/>
            <a:ext cx="5047858" cy="4182457"/>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CA" dirty="0"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9FBFBA-FC68-4FE9-8FEF-BFE26317F231}" type="slidenum">
              <a:rPr lang="fr-CA"/>
              <a:pPr fontAlgn="base">
                <a:spcBef>
                  <a:spcPct val="0"/>
                </a:spcBef>
                <a:spcAft>
                  <a:spcPct val="0"/>
                </a:spcAft>
                <a:defRPr/>
              </a:pPr>
              <a:t>38</a:t>
            </a:fld>
            <a:endParaRPr lang="fr-CA"/>
          </a:p>
        </p:txBody>
      </p:sp>
      <p:sp>
        <p:nvSpPr>
          <p:cNvPr id="747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916978" y="4416100"/>
            <a:ext cx="5047858" cy="4182457"/>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514302" indent="-514302"/>
            <a:r>
              <a:rPr lang="es-VE" sz="2000" dirty="0"/>
              <a:t>Los </a:t>
            </a:r>
            <a:r>
              <a:rPr lang="es-VE" sz="2000" b="1" dirty="0"/>
              <a:t>hogares</a:t>
            </a:r>
            <a:r>
              <a:rPr lang="es-VE" sz="2000" b="1" dirty="0">
                <a:cs typeface="Times New Roman" pitchFamily="18" charset="0"/>
              </a:rPr>
              <a:t> </a:t>
            </a:r>
            <a:r>
              <a:rPr lang="es-VE" sz="2000" dirty="0">
                <a:cs typeface="Times New Roman" pitchFamily="18" charset="0"/>
              </a:rPr>
              <a:t>venden sus factores de producción a las empresas a cambio de ingresos</a:t>
            </a:r>
          </a:p>
          <a:p>
            <a:pPr marL="914316" lvl="1" indent="-514302"/>
            <a:r>
              <a:rPr lang="es-VE" sz="2000" dirty="0">
                <a:cs typeface="Times New Roman" pitchFamily="18" charset="0"/>
              </a:rPr>
              <a:t>  Ingreso total de los hogares</a:t>
            </a:r>
            <a:r>
              <a:rPr lang="es-VE" sz="1800" dirty="0">
                <a:cs typeface="Times New Roman" pitchFamily="18" charset="0"/>
              </a:rPr>
              <a:t> = ingreso agregado</a:t>
            </a:r>
          </a:p>
          <a:p>
            <a:pPr marL="514302" indent="-514302"/>
            <a:r>
              <a:rPr lang="es-VE" sz="2000" dirty="0">
                <a:cs typeface="Times New Roman" pitchFamily="18" charset="0"/>
              </a:rPr>
              <a:t>El ingreso de los hogares sirve a pagar impuestos (</a:t>
            </a:r>
            <a:r>
              <a:rPr lang="es-VE" sz="2000" b="1" dirty="0">
                <a:cs typeface="Times New Roman" pitchFamily="18" charset="0"/>
              </a:rPr>
              <a:t>TN</a:t>
            </a:r>
            <a:r>
              <a:rPr lang="es-VE" sz="2000" dirty="0">
                <a:cs typeface="Times New Roman" pitchFamily="18" charset="0"/>
              </a:rPr>
              <a:t>) al </a:t>
            </a:r>
            <a:r>
              <a:rPr lang="es-VE" sz="2000" dirty="0" err="1">
                <a:cs typeface="Times New Roman" pitchFamily="18" charset="0"/>
              </a:rPr>
              <a:t>gbno</a:t>
            </a:r>
            <a:r>
              <a:rPr lang="es-VE" sz="2000" dirty="0">
                <a:cs typeface="Times New Roman" pitchFamily="18" charset="0"/>
              </a:rPr>
              <a:t> (</a:t>
            </a:r>
            <a:r>
              <a:rPr lang="es-VE" sz="2000" b="1" dirty="0">
                <a:cs typeface="Times New Roman" pitchFamily="18" charset="0"/>
              </a:rPr>
              <a:t>G</a:t>
            </a:r>
            <a:r>
              <a:rPr lang="es-VE" sz="2000" dirty="0">
                <a:cs typeface="Times New Roman" pitchFamily="18" charset="0"/>
              </a:rPr>
              <a:t>), al consumo (</a:t>
            </a:r>
            <a:r>
              <a:rPr lang="es-VE" sz="2000" b="1" dirty="0">
                <a:cs typeface="Times New Roman" pitchFamily="18" charset="0"/>
              </a:rPr>
              <a:t>C</a:t>
            </a:r>
            <a:r>
              <a:rPr lang="es-VE" sz="2000" dirty="0">
                <a:cs typeface="Times New Roman" pitchFamily="18" charset="0"/>
              </a:rPr>
              <a:t>), es decir los </a:t>
            </a:r>
            <a:r>
              <a:rPr lang="es-VE" sz="2000" dirty="0" err="1">
                <a:cs typeface="Times New Roman" pitchFamily="18" charset="0"/>
              </a:rPr>
              <a:t>bb</a:t>
            </a:r>
            <a:r>
              <a:rPr lang="es-VE" sz="2000" dirty="0">
                <a:cs typeface="Times New Roman" pitchFamily="18" charset="0"/>
              </a:rPr>
              <a:t> y </a:t>
            </a:r>
            <a:r>
              <a:rPr lang="es-VE" sz="2000" dirty="0" err="1">
                <a:cs typeface="Times New Roman" pitchFamily="18" charset="0"/>
              </a:rPr>
              <a:t>ss</a:t>
            </a:r>
            <a:r>
              <a:rPr lang="es-VE" sz="2000" dirty="0">
                <a:cs typeface="Times New Roman" pitchFamily="18" charset="0"/>
              </a:rPr>
              <a:t> comprados, y al ahorro sobre los mercados financieros</a:t>
            </a:r>
          </a:p>
          <a:p>
            <a:pPr marL="914316" lvl="1" indent="-514302"/>
            <a:r>
              <a:rPr lang="es-VE" sz="2000" dirty="0">
                <a:cs typeface="Times New Roman" pitchFamily="18" charset="0"/>
              </a:rPr>
              <a:t>  </a:t>
            </a:r>
            <a:r>
              <a:rPr lang="es-VE" sz="1800" dirty="0">
                <a:cs typeface="Times New Roman" pitchFamily="18" charset="0"/>
              </a:rPr>
              <a:t> A=Y-TN-C</a:t>
            </a:r>
          </a:p>
          <a:p>
            <a:pPr marL="514302" indent="-514302"/>
            <a:r>
              <a:rPr lang="es-VE" sz="2000" dirty="0">
                <a:cs typeface="Times New Roman" pitchFamily="18" charset="0"/>
              </a:rPr>
              <a:t>Las </a:t>
            </a:r>
            <a:r>
              <a:rPr lang="es-VE" sz="2000" b="1" dirty="0">
                <a:cs typeface="Times New Roman" pitchFamily="18" charset="0"/>
              </a:rPr>
              <a:t>empresas</a:t>
            </a:r>
            <a:r>
              <a:rPr lang="es-VE" sz="2000" dirty="0">
                <a:cs typeface="Times New Roman" pitchFamily="18" charset="0"/>
              </a:rPr>
              <a:t> producen </a:t>
            </a:r>
            <a:r>
              <a:rPr lang="es-VE" sz="2000" dirty="0" err="1">
                <a:cs typeface="Times New Roman" pitchFamily="18" charset="0"/>
              </a:rPr>
              <a:t>bb</a:t>
            </a:r>
            <a:r>
              <a:rPr lang="es-VE" sz="2000" dirty="0">
                <a:cs typeface="Times New Roman" pitchFamily="18" charset="0"/>
              </a:rPr>
              <a:t> y </a:t>
            </a:r>
            <a:r>
              <a:rPr lang="es-VE" sz="2000" dirty="0" err="1">
                <a:cs typeface="Times New Roman" pitchFamily="18" charset="0"/>
              </a:rPr>
              <a:t>ss</a:t>
            </a:r>
            <a:r>
              <a:rPr lang="es-VE" sz="2000" dirty="0">
                <a:cs typeface="Times New Roman" pitchFamily="18" charset="0"/>
              </a:rPr>
              <a:t> que venden a los hogares a titulo de </a:t>
            </a:r>
            <a:r>
              <a:rPr lang="es-VE" sz="2000" b="1" dirty="0">
                <a:cs typeface="Times New Roman" pitchFamily="18" charset="0"/>
              </a:rPr>
              <a:t>C</a:t>
            </a:r>
            <a:r>
              <a:rPr lang="es-VE" sz="2000" dirty="0">
                <a:cs typeface="Times New Roman" pitchFamily="18" charset="0"/>
              </a:rPr>
              <a:t>, como </a:t>
            </a:r>
            <a:r>
              <a:rPr lang="es-VE" sz="2000" b="1" dirty="0">
                <a:cs typeface="Times New Roman" pitchFamily="18" charset="0"/>
              </a:rPr>
              <a:t>I</a:t>
            </a:r>
            <a:r>
              <a:rPr lang="es-VE" sz="2000" dirty="0">
                <a:cs typeface="Times New Roman" pitchFamily="18" charset="0"/>
              </a:rPr>
              <a:t> a </a:t>
            </a:r>
            <a:r>
              <a:rPr lang="es-VE" sz="2000" b="1" dirty="0">
                <a:cs typeface="Times New Roman" pitchFamily="18" charset="0"/>
              </a:rPr>
              <a:t>otras empresas</a:t>
            </a:r>
            <a:r>
              <a:rPr lang="es-VE" sz="2000" dirty="0">
                <a:cs typeface="Times New Roman" pitchFamily="18" charset="0"/>
              </a:rPr>
              <a:t> (para la compra de nuevo capital), como gasto gubernamental (</a:t>
            </a:r>
            <a:r>
              <a:rPr lang="es-VE" sz="2000" b="1" dirty="0">
                <a:cs typeface="Times New Roman" pitchFamily="18" charset="0"/>
              </a:rPr>
              <a:t>G</a:t>
            </a:r>
            <a:r>
              <a:rPr lang="es-VE" sz="2000" dirty="0">
                <a:cs typeface="Times New Roman" pitchFamily="18" charset="0"/>
              </a:rPr>
              <a:t>) a los entes </a:t>
            </a:r>
            <a:r>
              <a:rPr lang="es-VE" sz="2000" b="1" dirty="0">
                <a:cs typeface="Times New Roman" pitchFamily="18" charset="0"/>
              </a:rPr>
              <a:t>estatales</a:t>
            </a:r>
            <a:r>
              <a:rPr lang="es-VE" sz="2000" dirty="0">
                <a:cs typeface="Times New Roman" pitchFamily="18" charset="0"/>
              </a:rPr>
              <a:t> y a titulo de exportaciones netas (</a:t>
            </a:r>
            <a:r>
              <a:rPr lang="es-VE" sz="2000" b="1" dirty="0">
                <a:cs typeface="Times New Roman" pitchFamily="18" charset="0"/>
              </a:rPr>
              <a:t>X-M</a:t>
            </a:r>
            <a:r>
              <a:rPr lang="es-VE" sz="2000" dirty="0">
                <a:cs typeface="Times New Roman" pitchFamily="18" charset="0"/>
              </a:rPr>
              <a:t>) a los </a:t>
            </a:r>
            <a:r>
              <a:rPr lang="es-VE" sz="2000" b="1" dirty="0">
                <a:cs typeface="Times New Roman" pitchFamily="18" charset="0"/>
              </a:rPr>
              <a:t>países extranjeros</a:t>
            </a:r>
          </a:p>
          <a:p>
            <a:pPr marL="514302" indent="-514302"/>
            <a:r>
              <a:rPr lang="es-VE" sz="2000" dirty="0">
                <a:cs typeface="Times New Roman" pitchFamily="18" charset="0"/>
              </a:rPr>
              <a:t>Los </a:t>
            </a:r>
            <a:r>
              <a:rPr lang="es-VE" sz="2000" b="1" dirty="0">
                <a:cs typeface="Times New Roman" pitchFamily="18" charset="0"/>
              </a:rPr>
              <a:t>gobiernos</a:t>
            </a:r>
            <a:r>
              <a:rPr lang="es-VE" sz="2000" dirty="0">
                <a:cs typeface="Times New Roman" pitchFamily="18" charset="0"/>
              </a:rPr>
              <a:t> compran </a:t>
            </a:r>
            <a:r>
              <a:rPr lang="es-VE" sz="2000" dirty="0" err="1">
                <a:cs typeface="Times New Roman" pitchFamily="18" charset="0"/>
              </a:rPr>
              <a:t>bb</a:t>
            </a:r>
            <a:r>
              <a:rPr lang="es-VE" sz="2000" dirty="0">
                <a:cs typeface="Times New Roman" pitchFamily="18" charset="0"/>
              </a:rPr>
              <a:t> y </a:t>
            </a:r>
            <a:r>
              <a:rPr lang="es-VE" sz="2000" dirty="0" err="1">
                <a:cs typeface="Times New Roman" pitchFamily="18" charset="0"/>
              </a:rPr>
              <a:t>ss</a:t>
            </a:r>
            <a:r>
              <a:rPr lang="es-VE" sz="2000" dirty="0">
                <a:cs typeface="Times New Roman" pitchFamily="18" charset="0"/>
              </a:rPr>
              <a:t>, recaudan </a:t>
            </a:r>
            <a:r>
              <a:rPr lang="es-VE" sz="2000" b="1" dirty="0">
                <a:cs typeface="Times New Roman" pitchFamily="18" charset="0"/>
              </a:rPr>
              <a:t>impuestos </a:t>
            </a:r>
            <a:r>
              <a:rPr lang="es-VE" sz="2000" dirty="0">
                <a:cs typeface="Times New Roman" pitchFamily="18" charset="0"/>
              </a:rPr>
              <a:t>sobre los hogares y las empresas, proceden a realizar </a:t>
            </a:r>
            <a:r>
              <a:rPr lang="es-VE" sz="2000" b="1" dirty="0">
                <a:cs typeface="Times New Roman" pitchFamily="18" charset="0"/>
              </a:rPr>
              <a:t>transferencias a los hogares mas desvalidos </a:t>
            </a:r>
            <a:r>
              <a:rPr lang="es-VE" sz="2000" dirty="0">
                <a:cs typeface="Times New Roman" pitchFamily="18" charset="0"/>
              </a:rPr>
              <a:t>y contraen </a:t>
            </a:r>
            <a:r>
              <a:rPr lang="es-VE" sz="2000" b="1" dirty="0">
                <a:cs typeface="Times New Roman" pitchFamily="18" charset="0"/>
              </a:rPr>
              <a:t>préstamos </a:t>
            </a:r>
            <a:r>
              <a:rPr lang="es-VE" sz="2000" dirty="0">
                <a:cs typeface="Times New Roman" pitchFamily="18" charset="0"/>
              </a:rPr>
              <a:t>(para cubrir sus déficits)</a:t>
            </a:r>
            <a:endParaRPr lang="es-VE" sz="2000" b="1" dirty="0">
              <a:cs typeface="Times New Roman" pitchFamily="18" charset="0"/>
            </a:endParaRPr>
          </a:p>
          <a:p>
            <a:r>
              <a:rPr lang="es-VE" sz="1800" dirty="0">
                <a:cs typeface="Times New Roman" pitchFamily="18" charset="0"/>
              </a:rPr>
              <a:t>        TN = impuestos - transferencias – pago de intereses sobre deuda</a:t>
            </a:r>
          </a:p>
          <a:p>
            <a:pPr marL="514302" indent="-514302"/>
            <a:r>
              <a:rPr lang="es-VE" sz="2000" dirty="0"/>
              <a:t>Los </a:t>
            </a:r>
            <a:r>
              <a:rPr lang="es-VE" sz="2000" b="1" dirty="0"/>
              <a:t>países extranjeros </a:t>
            </a:r>
            <a:r>
              <a:rPr lang="es-VE" sz="2000" dirty="0"/>
              <a:t>compran nuestras exportaciones, nos venden </a:t>
            </a:r>
            <a:r>
              <a:rPr lang="es-VE" sz="2000" dirty="0" err="1"/>
              <a:t>bb</a:t>
            </a:r>
            <a:r>
              <a:rPr lang="es-VE" sz="2000" dirty="0"/>
              <a:t> y </a:t>
            </a:r>
            <a:r>
              <a:rPr lang="es-VE" sz="2000" dirty="0" err="1"/>
              <a:t>ss</a:t>
            </a:r>
            <a:r>
              <a:rPr lang="es-VE" sz="2000" dirty="0"/>
              <a:t> como </a:t>
            </a:r>
            <a:r>
              <a:rPr lang="es-VE" sz="2000" b="1" dirty="0"/>
              <a:t>importaciones</a:t>
            </a:r>
            <a:r>
              <a:rPr lang="es-VE" sz="2000" dirty="0"/>
              <a:t> y prestan o piden créditos en el </a:t>
            </a:r>
            <a:r>
              <a:rPr lang="es-VE" sz="2000" b="1" dirty="0"/>
              <a:t>mercado financiero</a:t>
            </a:r>
            <a:endParaRPr lang="es-VE" sz="2000" b="1" dirty="0">
              <a:cs typeface="Times New Roman" pitchFamily="18" charset="0"/>
            </a:endParaRPr>
          </a:p>
          <a:p>
            <a:pPr eaLnBrk="1" hangingPunct="1">
              <a:spcBef>
                <a:spcPct val="0"/>
              </a:spcBef>
            </a:pPr>
            <a:endParaRPr lang="fr-CA" dirty="0" smtClean="0">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9FBFBA-FC68-4FE9-8FEF-BFE26317F231}" type="slidenum">
              <a:rPr lang="fr-CA"/>
              <a:pPr fontAlgn="base">
                <a:spcBef>
                  <a:spcPct val="0"/>
                </a:spcBef>
                <a:spcAft>
                  <a:spcPct val="0"/>
                </a:spcAft>
                <a:defRPr/>
              </a:pPr>
              <a:t>39</a:t>
            </a:fld>
            <a:endParaRPr lang="fr-CA"/>
          </a:p>
        </p:txBody>
      </p:sp>
      <p:sp>
        <p:nvSpPr>
          <p:cNvPr id="747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916978" y="4416100"/>
            <a:ext cx="5047858" cy="4182457"/>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514302" indent="-514302"/>
            <a:r>
              <a:rPr lang="es-VE" sz="2400" dirty="0">
                <a:cs typeface="Times New Roman" pitchFamily="18" charset="0"/>
              </a:rPr>
              <a:t>El FC expresa las relaciones entre los 4 sectores de la </a:t>
            </a:r>
            <a:r>
              <a:rPr lang="es-VE" sz="2400" dirty="0" err="1">
                <a:cs typeface="Times New Roman" pitchFamily="18" charset="0"/>
              </a:rPr>
              <a:t>econ</a:t>
            </a:r>
            <a:endParaRPr lang="es-VE" sz="2400" dirty="0">
              <a:cs typeface="Times New Roman" pitchFamily="18" charset="0"/>
            </a:endParaRPr>
          </a:p>
          <a:p>
            <a:pPr marL="1314328" lvl="2" indent="-514302">
              <a:buFont typeface="+mj-lt"/>
              <a:buAutoNum type="arabicPeriod"/>
            </a:pPr>
            <a:r>
              <a:rPr lang="es-VE" sz="2200" dirty="0">
                <a:cs typeface="Times New Roman" pitchFamily="18" charset="0"/>
              </a:rPr>
              <a:t>Empresas</a:t>
            </a:r>
          </a:p>
          <a:p>
            <a:pPr marL="1771486" lvl="3" indent="-163498"/>
            <a:r>
              <a:rPr lang="es-VE" sz="1500" dirty="0">
                <a:cs typeface="Times New Roman" pitchFamily="18" charset="0"/>
              </a:rPr>
              <a:t>Lucrativas no solamente por el lucro </a:t>
            </a:r>
          </a:p>
          <a:p>
            <a:pPr marL="2350869" lvl="4" indent="-285723">
              <a:buFont typeface="Arial" pitchFamily="34" charset="0"/>
              <a:buChar char="•"/>
            </a:pPr>
            <a:r>
              <a:rPr lang="es-VE" sz="1500" dirty="0">
                <a:cs typeface="Times New Roman" pitchFamily="18" charset="0"/>
              </a:rPr>
              <a:t>Prestadores: clínica el Ávila, CM la Trinidad,  </a:t>
            </a:r>
            <a:r>
              <a:rPr lang="es-VE" sz="1500" dirty="0" err="1">
                <a:cs typeface="Times New Roman" pitchFamily="18" charset="0"/>
              </a:rPr>
              <a:t>etc</a:t>
            </a:r>
            <a:endParaRPr lang="es-VE" sz="1500" dirty="0">
              <a:cs typeface="Times New Roman" pitchFamily="18" charset="0"/>
            </a:endParaRPr>
          </a:p>
          <a:p>
            <a:pPr marL="2350869" lvl="4" indent="-285723">
              <a:buFont typeface="Arial" pitchFamily="34" charset="0"/>
              <a:buChar char="•"/>
            </a:pPr>
            <a:r>
              <a:rPr lang="es-VE" sz="1500" dirty="0">
                <a:cs typeface="Times New Roman" pitchFamily="18" charset="0"/>
              </a:rPr>
              <a:t>Aseguradoras</a:t>
            </a:r>
          </a:p>
          <a:p>
            <a:pPr marL="1771486" lvl="3" indent="-163498"/>
            <a:r>
              <a:rPr lang="es-VE" sz="1500" dirty="0">
                <a:cs typeface="Times New Roman" pitchFamily="18" charset="0"/>
              </a:rPr>
              <a:t>Sin fines de lucro (Red publica –</a:t>
            </a:r>
            <a:r>
              <a:rPr lang="es-VE" sz="1500" dirty="0" err="1">
                <a:cs typeface="Times New Roman" pitchFamily="18" charset="0"/>
              </a:rPr>
              <a:t>hosp</a:t>
            </a:r>
            <a:r>
              <a:rPr lang="es-VE" sz="1500" dirty="0">
                <a:cs typeface="Times New Roman" pitchFamily="18" charset="0"/>
              </a:rPr>
              <a:t>, ambulatorios, </a:t>
            </a:r>
            <a:r>
              <a:rPr lang="es-VE" sz="1500" dirty="0" err="1">
                <a:cs typeface="Times New Roman" pitchFamily="18" charset="0"/>
              </a:rPr>
              <a:t>etc</a:t>
            </a:r>
            <a:r>
              <a:rPr lang="es-VE" sz="1500" dirty="0">
                <a:cs typeface="Times New Roman" pitchFamily="18" charset="0"/>
              </a:rPr>
              <a:t>-, CDI, )</a:t>
            </a:r>
          </a:p>
          <a:p>
            <a:pPr marL="1314328" lvl="2" indent="-514302">
              <a:buFont typeface="+mj-lt"/>
              <a:buAutoNum type="arabicPeriod"/>
            </a:pPr>
            <a:r>
              <a:rPr lang="es-VE" sz="2200" dirty="0">
                <a:cs typeface="Times New Roman" pitchFamily="18" charset="0"/>
              </a:rPr>
              <a:t>Hogares</a:t>
            </a:r>
          </a:p>
          <a:p>
            <a:pPr marL="1314328" lvl="2" indent="-514302">
              <a:buFont typeface="+mj-lt"/>
              <a:buAutoNum type="arabicPeriod"/>
            </a:pPr>
            <a:r>
              <a:rPr lang="es-VE" sz="2200" dirty="0">
                <a:cs typeface="Times New Roman" pitchFamily="18" charset="0"/>
              </a:rPr>
              <a:t>Gobierno</a:t>
            </a:r>
          </a:p>
          <a:p>
            <a:pPr marL="1771486" lvl="3" indent="-163498"/>
            <a:r>
              <a:rPr lang="es-VE" sz="1500" dirty="0">
                <a:cs typeface="Times New Roman" pitchFamily="18" charset="0"/>
              </a:rPr>
              <a:t>Sistema público (MPPS)</a:t>
            </a:r>
          </a:p>
          <a:p>
            <a:pPr marL="1771486" lvl="3" indent="-163498"/>
            <a:r>
              <a:rPr lang="es-VE" sz="1500" dirty="0">
                <a:cs typeface="Times New Roman" pitchFamily="18" charset="0"/>
              </a:rPr>
              <a:t>Barrio adentro</a:t>
            </a:r>
          </a:p>
          <a:p>
            <a:pPr marL="1771486" lvl="3" indent="-163498"/>
            <a:r>
              <a:rPr lang="es-VE" sz="1500" dirty="0">
                <a:cs typeface="Times New Roman" pitchFamily="18" charset="0"/>
              </a:rPr>
              <a:t>Niño Jesús</a:t>
            </a:r>
          </a:p>
          <a:p>
            <a:pPr marL="1771486" lvl="3" indent="-163498"/>
            <a:r>
              <a:rPr lang="es-VE" sz="1500" dirty="0">
                <a:cs typeface="Times New Roman" pitchFamily="18" charset="0"/>
              </a:rPr>
              <a:t>IVSS</a:t>
            </a:r>
          </a:p>
          <a:p>
            <a:pPr marL="1771486" lvl="3" indent="-163498"/>
            <a:r>
              <a:rPr lang="es-VE" sz="1500" dirty="0">
                <a:cs typeface="Times New Roman" pitchFamily="18" charset="0"/>
              </a:rPr>
              <a:t>Sanidad militar</a:t>
            </a:r>
          </a:p>
          <a:p>
            <a:pPr marL="1771486" lvl="3" indent="-163498"/>
            <a:r>
              <a:rPr lang="es-VE" sz="1500" dirty="0">
                <a:cs typeface="Times New Roman" pitchFamily="18" charset="0"/>
              </a:rPr>
              <a:t>PDVSA</a:t>
            </a:r>
          </a:p>
          <a:p>
            <a:pPr marL="1771486" lvl="3" indent="-163498"/>
            <a:r>
              <a:rPr lang="es-VE" sz="1500" dirty="0">
                <a:cs typeface="Times New Roman" pitchFamily="18" charset="0"/>
              </a:rPr>
              <a:t>,,,</a:t>
            </a:r>
          </a:p>
          <a:p>
            <a:pPr marL="1314328" lvl="2" indent="-514302">
              <a:buFont typeface="+mj-lt"/>
              <a:buAutoNum type="arabicPeriod"/>
            </a:pPr>
            <a:r>
              <a:rPr lang="es-VE" sz="2200" dirty="0">
                <a:cs typeface="Times New Roman" pitchFamily="18" charset="0"/>
              </a:rPr>
              <a:t>Países extranjeros</a:t>
            </a:r>
          </a:p>
          <a:p>
            <a:pPr marL="514302" indent="-514302"/>
            <a:r>
              <a:rPr lang="es-VE" sz="2400" dirty="0">
                <a:cs typeface="Times New Roman" pitchFamily="18" charset="0"/>
              </a:rPr>
              <a:t>Los 4 sectores se encuentran alrededor de 3 mercados</a:t>
            </a:r>
          </a:p>
          <a:p>
            <a:pPr marL="1314328" lvl="2" indent="-514302"/>
            <a:r>
              <a:rPr lang="es-VE" sz="1600" dirty="0">
                <a:cs typeface="Times New Roman" pitchFamily="18" charset="0"/>
              </a:rPr>
              <a:t>M de atenciones</a:t>
            </a:r>
          </a:p>
          <a:p>
            <a:pPr marL="1314328" lvl="2" indent="-514302"/>
            <a:r>
              <a:rPr lang="es-VE" sz="1600" dirty="0">
                <a:cs typeface="Times New Roman" pitchFamily="18" charset="0"/>
              </a:rPr>
              <a:t>M factores de producción</a:t>
            </a:r>
          </a:p>
          <a:p>
            <a:pPr marL="1314328" lvl="2" indent="-514302"/>
            <a:r>
              <a:rPr lang="es-VE" sz="1600" dirty="0">
                <a:cs typeface="Times New Roman" pitchFamily="18" charset="0"/>
              </a:rPr>
              <a:t>M financiero</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p:spPr>
      </p:sp>
      <p:sp>
        <p:nvSpPr>
          <p:cNvPr id="187395" name="Rectangle 3"/>
          <p:cNvSpPr>
            <a:spLocks noGrp="1"/>
          </p:cNvSpPr>
          <p:nvPr>
            <p:ph type="body" idx="1"/>
          </p:nvPr>
        </p:nvSpPr>
        <p:spPr bwMode="auto">
          <a:noFill/>
        </p:spPr>
        <p:txBody>
          <a:bodyPr wrap="square" numCol="1" anchor="t" anchorCtr="0" compatLnSpc="1">
            <a:prstTxWarp prst="textNoShape">
              <a:avLst/>
            </a:prstTxWarp>
          </a:bodyPr>
          <a:lstStyle/>
          <a:p>
            <a:pPr marL="609544" indent="-609544"/>
            <a:r>
              <a:rPr lang="es-ES_tradnl" dirty="0" smtClean="0"/>
              <a:t>La salud afecta directamente al desarrollo económico a través de:</a:t>
            </a:r>
          </a:p>
          <a:p>
            <a:pPr marL="1409569" lvl="2" indent="-609544">
              <a:buFont typeface="Wingdings" pitchFamily="2" charset="2"/>
              <a:buAutoNum type="arabicPeriod"/>
            </a:pPr>
            <a:r>
              <a:rPr lang="es-ES_tradnl" dirty="0" smtClean="0"/>
              <a:t>Capital humano: educación, capacitación laboral, desarrollo físico y cognitivo,</a:t>
            </a:r>
          </a:p>
          <a:p>
            <a:pPr marL="1409569" lvl="2" indent="-609544">
              <a:buFont typeface="Wingdings" pitchFamily="2" charset="2"/>
              <a:buAutoNum type="arabicPeriod"/>
            </a:pPr>
            <a:r>
              <a:rPr lang="es-ES_tradnl" dirty="0" smtClean="0"/>
              <a:t>Capital corporativo: organización de la fuerza laboral, oportunidades de inversiones, y la capacidad para atraer trabajo y capital</a:t>
            </a:r>
            <a:r>
              <a:rPr lang="es-CR" dirty="0" smtClean="0"/>
              <a:t> </a:t>
            </a:r>
          </a:p>
          <a:p>
            <a:r>
              <a:rPr lang="es-ES_tradnl" sz="2200" dirty="0"/>
              <a:t>Los beneficios de una buena salud contribuyen al crecimiento de la economía en muchos sentidos:</a:t>
            </a:r>
          </a:p>
          <a:p>
            <a:pPr lvl="1"/>
            <a:r>
              <a:rPr lang="es-ES_tradnl" sz="2000" dirty="0"/>
              <a:t>una más rápida transición demográfica (hacia menores rangos de fertilidad),</a:t>
            </a:r>
          </a:p>
          <a:p>
            <a:pPr lvl="1"/>
            <a:r>
              <a:rPr lang="es-ES_tradnl" sz="2000" dirty="0"/>
              <a:t>un mayor desempeño educacional,</a:t>
            </a:r>
          </a:p>
          <a:p>
            <a:pPr lvl="1"/>
            <a:r>
              <a:rPr lang="es-ES_tradnl" sz="2000" dirty="0"/>
              <a:t>incremento de los ahorros familiares,</a:t>
            </a:r>
          </a:p>
          <a:p>
            <a:pPr lvl="1"/>
            <a:r>
              <a:rPr lang="es-ES_tradnl" sz="2000" dirty="0"/>
              <a:t>crecimiento de la productividad laboral, y</a:t>
            </a:r>
          </a:p>
          <a:p>
            <a:pPr lvl="1"/>
            <a:r>
              <a:rPr lang="es-ES_tradnl" sz="2000" dirty="0"/>
              <a:t>una mejor estabilidad social y económica</a:t>
            </a:r>
          </a:p>
          <a:p>
            <a:pPr marL="380965" indent="-380965"/>
            <a:r>
              <a:rPr lang="es-ES_tradnl" sz="2000" dirty="0"/>
              <a:t>Hay tres factores fundamentales a través de los cuales los problemas públicos de la salud comienzan a ser un obstáculo para la prosperidad y desarrollo económico:</a:t>
            </a:r>
          </a:p>
          <a:p>
            <a:pPr marL="380965" indent="-380965">
              <a:buFont typeface="Wingdings" pitchFamily="2" charset="2"/>
              <a:buAutoNum type="arabicPeriod"/>
            </a:pPr>
            <a:r>
              <a:rPr lang="es-ES_tradnl" sz="2000" dirty="0"/>
              <a:t>Reduce la expectativa de vida en un gran número de años;</a:t>
            </a:r>
          </a:p>
          <a:p>
            <a:pPr marL="380965" indent="-380965">
              <a:buFont typeface="Wingdings" pitchFamily="2" charset="2"/>
              <a:buAutoNum type="arabicPeriod"/>
            </a:pPr>
            <a:r>
              <a:rPr lang="es-ES_tradnl" sz="2000" dirty="0"/>
              <a:t>Afecta la inversión que hacen los padres sobre sus hijos y,</a:t>
            </a:r>
          </a:p>
          <a:p>
            <a:pPr marL="380965" indent="-380965">
              <a:buFont typeface="Wingdings" pitchFamily="2" charset="2"/>
              <a:buAutoNum type="arabicPeriod"/>
            </a:pPr>
            <a:r>
              <a:rPr lang="es-ES_tradnl" sz="2000" dirty="0"/>
              <a:t>Las epidemias pueden erosionar la cooperación social y la estabilidad política y macroeconómica</a:t>
            </a:r>
            <a:r>
              <a:rPr lang="es-CR" sz="2000" dirty="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4</a:t>
            </a:fld>
            <a:endParaRPr lang="en-US" sz="1200">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bwMode="auto">
          <a:noFill/>
          <a:ln>
            <a:solidFill>
              <a:srgbClr val="000000"/>
            </a:solidFill>
            <a:miter lim="800000"/>
            <a:headEnd/>
            <a:tailEnd/>
          </a:ln>
        </p:spPr>
      </p:sp>
      <p:sp>
        <p:nvSpPr>
          <p:cNvPr id="242691" name="Rectangle 3"/>
          <p:cNvSpPr>
            <a:spLocks noGrp="1"/>
          </p:cNvSpPr>
          <p:nvPr>
            <p:ph type="body" idx="1"/>
          </p:nvPr>
        </p:nvSpPr>
        <p:spPr bwMode="auto">
          <a:noFill/>
        </p:spPr>
        <p:txBody>
          <a:bodyPr wrap="square" numCol="1" anchor="t" anchorCtr="0" compatLnSpc="1">
            <a:prstTxWarp prst="textNoShape">
              <a:avLst/>
            </a:prstTxWarp>
          </a:bodyPr>
          <a:lstStyle/>
          <a:p>
            <a:r>
              <a:rPr lang="es-ES_tradnl" dirty="0" smtClean="0"/>
              <a:t>Las experiencias en países desarrollados indican que los países con mejor desempeño económico han invertido más en salud</a:t>
            </a:r>
            <a:endParaRPr lang="es-CR" dirty="0" smtClean="0"/>
          </a:p>
          <a:p>
            <a:r>
              <a:rPr lang="es-ES_tradnl" dirty="0" smtClean="0"/>
              <a:t>Algunos de los grandes </a:t>
            </a:r>
            <a:r>
              <a:rPr lang="es-ES_tradnl" i="1" dirty="0" smtClean="0"/>
              <a:t>booms</a:t>
            </a:r>
            <a:r>
              <a:rPr lang="es-ES_tradnl" dirty="0" smtClean="0"/>
              <a:t> de la historia económica fueron precedidos por un importante progreso en la salud pública, la pelea en contra de las enfermedades y la mejora de la nutrición</a:t>
            </a:r>
            <a:endParaRPr lang="es-CR" dirty="0" smtClean="0"/>
          </a:p>
          <a:p>
            <a:endParaRPr lang="es-E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TextEdit="1"/>
          </p:cNvSpPr>
          <p:nvPr>
            <p:ph type="sldImg"/>
          </p:nvPr>
        </p:nvSpPr>
        <p:spPr bwMode="auto">
          <a:noFill/>
          <a:ln>
            <a:solidFill>
              <a:srgbClr val="000000"/>
            </a:solidFill>
            <a:miter lim="800000"/>
            <a:headEnd/>
            <a:tailEnd/>
          </a:ln>
        </p:spPr>
      </p:sp>
      <p:sp>
        <p:nvSpPr>
          <p:cNvPr id="250883" name="Rectangle 3"/>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TextEdit="1"/>
          </p:cNvSpPr>
          <p:nvPr>
            <p:ph type="sldImg"/>
          </p:nvPr>
        </p:nvSpPr>
        <p:spPr bwMode="auto">
          <a:noFill/>
          <a:ln>
            <a:solidFill>
              <a:srgbClr val="000000"/>
            </a:solidFill>
            <a:miter lim="800000"/>
            <a:headEnd/>
            <a:tailEnd/>
          </a:ln>
        </p:spPr>
      </p:sp>
      <p:sp>
        <p:nvSpPr>
          <p:cNvPr id="267267" name="Rectangle 3"/>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54FC2A-0D12-4074-9BFE-DD0AF81730BC}" type="slidenum">
              <a:rPr lang="fr-CA" smtClean="0">
                <a:latin typeface="Tahoma" pitchFamily="34" charset="0"/>
              </a:rPr>
              <a:pPr eaLnBrk="1" hangingPunct="1"/>
              <a:t>44</a:t>
            </a:fld>
            <a:endParaRPr lang="fr-CA" smtClean="0">
              <a:latin typeface="Tahoma"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endParaRPr lang="fr-CM"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B43E12-66B8-4704-B263-45A740062D52}" type="slidenum">
              <a:rPr lang="fr-CA">
                <a:latin typeface="Tahoma" pitchFamily="34" charset="0"/>
              </a:rPr>
              <a:pPr eaLnBrk="1" hangingPunct="1"/>
              <a:t>45</a:t>
            </a:fld>
            <a:endParaRPr lang="fr-CA">
              <a:latin typeface="Tahoma"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fr-CM" smtClean="0">
              <a:latin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VE" sz="1200" b="1" dirty="0" smtClean="0">
                <a:solidFill>
                  <a:srgbClr val="D52B2B"/>
                </a:solidFill>
                <a:latin typeface="Calibri" pitchFamily="34" charset="0"/>
                <a:cs typeface="Calibri" pitchFamily="34" charset="0"/>
              </a:rPr>
              <a:t>Evaluación económica de intervenciones en salud (programas, modalidades de atención, moléculas, etc.)</a:t>
            </a:r>
          </a:p>
          <a:p>
            <a:endParaRPr lang="es-VE" dirty="0"/>
          </a:p>
        </p:txBody>
      </p:sp>
      <p:sp>
        <p:nvSpPr>
          <p:cNvPr id="4" name="3 Marcador de número de diapositiva"/>
          <p:cNvSpPr>
            <a:spLocks noGrp="1"/>
          </p:cNvSpPr>
          <p:nvPr>
            <p:ph type="sldNum" sz="quarter" idx="10"/>
          </p:nvPr>
        </p:nvSpPr>
        <p:spPr/>
        <p:txBody>
          <a:bodyPr/>
          <a:lstStyle/>
          <a:p>
            <a:fld id="{5FD6DAB6-DD5F-413D-91E9-4CA33F199260}" type="slidenum">
              <a:rPr lang="es-ES" smtClean="0"/>
              <a:t>46</a:t>
            </a:fld>
            <a:endParaRPr lang="es-ES"/>
          </a:p>
        </p:txBody>
      </p:sp>
    </p:spTree>
    <p:extLst>
      <p:ext uri="{BB962C8B-B14F-4D97-AF65-F5344CB8AC3E}">
        <p14:creationId xmlns:p14="http://schemas.microsoft.com/office/powerpoint/2010/main" val="3497876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a:p>
        </p:txBody>
      </p:sp>
      <p:sp>
        <p:nvSpPr>
          <p:cNvPr id="4" name="3 Marcador de número de diapositiva"/>
          <p:cNvSpPr>
            <a:spLocks noGrp="1"/>
          </p:cNvSpPr>
          <p:nvPr>
            <p:ph type="sldNum" sz="quarter" idx="10"/>
          </p:nvPr>
        </p:nvSpPr>
        <p:spPr/>
        <p:txBody>
          <a:bodyPr/>
          <a:lstStyle/>
          <a:p>
            <a:fld id="{5FD6DAB6-DD5F-413D-91E9-4CA33F199260}" type="slidenum">
              <a:rPr lang="es-ES" smtClean="0"/>
              <a:t>47</a:t>
            </a:fld>
            <a:endParaRPr lang="es-ES"/>
          </a:p>
        </p:txBody>
      </p:sp>
    </p:spTree>
    <p:extLst>
      <p:ext uri="{BB962C8B-B14F-4D97-AF65-F5344CB8AC3E}">
        <p14:creationId xmlns:p14="http://schemas.microsoft.com/office/powerpoint/2010/main" val="3697082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r>
              <a:rPr lang="en-CA" b="1" smtClean="0">
                <a:cs typeface="Calibri" pitchFamily="34" charset="0"/>
              </a:rPr>
              <a:t>Rigorous research to increase knowledge for better decision-making</a:t>
            </a:r>
          </a:p>
          <a:p>
            <a:pPr eaLnBrk="1" hangingPunct="1">
              <a:buFontTx/>
              <a:buChar char="•"/>
            </a:pPr>
            <a:r>
              <a:rPr lang="en-CA" b="1" smtClean="0">
                <a:cs typeface="Calibri" pitchFamily="34" charset="0"/>
              </a:rPr>
              <a:t>Execution and development of innovative public health solutions, and measurement of their impact</a:t>
            </a:r>
          </a:p>
          <a:p>
            <a:pPr eaLnBrk="1" hangingPunct="1">
              <a:buFontTx/>
              <a:buChar char="•"/>
            </a:pPr>
            <a:r>
              <a:rPr lang="en-CA" b="1" smtClean="0">
                <a:cs typeface="Calibri" pitchFamily="34" charset="0"/>
              </a:rPr>
              <a:t>Establishment of partnerships with research and academic institutions to conduct studies to support the NHA’s decision-making process</a:t>
            </a:r>
          </a:p>
          <a:p>
            <a:endParaRPr lang="es-VE" smtClean="0"/>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latino Linotype" pitchFamily="18" charset="0"/>
                <a:ea typeface="MS PGothic" pitchFamily="34" charset="-128"/>
              </a:defRPr>
            </a:lvl1pPr>
            <a:lvl2pPr marL="742950" indent="-285750" eaLnBrk="0" hangingPunct="0">
              <a:defRPr>
                <a:solidFill>
                  <a:schemeClr val="tx1"/>
                </a:solidFill>
                <a:latin typeface="Palatino Linotype" pitchFamily="18" charset="0"/>
                <a:ea typeface="MS PGothic" pitchFamily="34" charset="-128"/>
              </a:defRPr>
            </a:lvl2pPr>
            <a:lvl3pPr marL="1143000" indent="-228600" eaLnBrk="0" hangingPunct="0">
              <a:defRPr>
                <a:solidFill>
                  <a:schemeClr val="tx1"/>
                </a:solidFill>
                <a:latin typeface="Palatino Linotype" pitchFamily="18" charset="0"/>
                <a:ea typeface="MS PGothic" pitchFamily="34" charset="-128"/>
              </a:defRPr>
            </a:lvl3pPr>
            <a:lvl4pPr marL="1600200" indent="-228600" eaLnBrk="0" hangingPunct="0">
              <a:defRPr>
                <a:solidFill>
                  <a:schemeClr val="tx1"/>
                </a:solidFill>
                <a:latin typeface="Palatino Linotype" pitchFamily="18" charset="0"/>
                <a:ea typeface="MS PGothic" pitchFamily="34" charset="-128"/>
              </a:defRPr>
            </a:lvl4pPr>
            <a:lvl5pPr marL="2057400" indent="-228600" eaLnBrk="0" hangingPunct="0">
              <a:defRPr>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Palatino Linotype" pitchFamily="18" charset="0"/>
                <a:ea typeface="MS PGothic" pitchFamily="34" charset="-128"/>
              </a:defRPr>
            </a:lvl9pPr>
          </a:lstStyle>
          <a:p>
            <a:pPr eaLnBrk="1" hangingPunct="1"/>
            <a:fld id="{BC889CDC-43A0-4305-A48A-1BFF39DEC0E5}" type="slidenum">
              <a:rPr lang="es-VE" smtClean="0"/>
              <a:pPr eaLnBrk="1" hangingPunct="1"/>
              <a:t>49</a:t>
            </a:fld>
            <a:endParaRPr lang="es-V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D4CF1B-CF2C-429C-9E52-4580A82F4C25}" type="slidenum">
              <a:rPr lang="fr-CA" smtClean="0">
                <a:latin typeface="Tahoma" pitchFamily="34" charset="0"/>
              </a:rPr>
              <a:pPr eaLnBrk="1" hangingPunct="1"/>
              <a:t>50</a:t>
            </a:fld>
            <a:endParaRPr lang="fr-CA" smtClean="0">
              <a:latin typeface="Tahoma" pitchFamily="34" charset="0"/>
            </a:endParaRPr>
          </a:p>
        </p:txBody>
      </p:sp>
      <p:sp>
        <p:nvSpPr>
          <p:cNvPr id="73731" name="Rectangle 2"/>
          <p:cNvSpPr>
            <a:spLocks noGrp="1" noRot="1" noChangeAspect="1" noChangeArrowheads="1" noTextEdit="1"/>
          </p:cNvSpPr>
          <p:nvPr>
            <p:ph type="sldImg"/>
          </p:nvPr>
        </p:nvSpPr>
        <p:spPr>
          <a:xfrm>
            <a:off x="1141413" y="714375"/>
            <a:ext cx="4600575" cy="3449638"/>
          </a:xfrm>
          <a:ln/>
        </p:spPr>
      </p:sp>
      <p:sp>
        <p:nvSpPr>
          <p:cNvPr id="73732" name="Rectangle 3"/>
          <p:cNvSpPr>
            <a:spLocks noGrp="1" noChangeArrowheads="1"/>
          </p:cNvSpPr>
          <p:nvPr>
            <p:ph type="body" idx="1"/>
          </p:nvPr>
        </p:nvSpPr>
        <p:spPr>
          <a:noFill/>
        </p:spPr>
        <p:txBody>
          <a:bodyPr lIns="89511" tIns="44755" rIns="89511" bIns="44755"/>
          <a:lstStyle/>
          <a:p>
            <a:pPr eaLnBrk="1" hangingPunct="1"/>
            <a:endParaRPr lang="es-CL"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026"/>
          <p:cNvSpPr>
            <a:spLocks noGrp="1" noRot="1" noChangeAspect="1" noChangeArrowheads="1" noTextEdit="1"/>
          </p:cNvSpPr>
          <p:nvPr>
            <p:ph type="sldImg"/>
          </p:nvPr>
        </p:nvSpPr>
        <p:spPr>
          <a:ln/>
        </p:spPr>
      </p:sp>
      <p:sp>
        <p:nvSpPr>
          <p:cNvPr id="237571" name="Rectangle 1027"/>
          <p:cNvSpPr>
            <a:spLocks noGrp="1" noChangeArrowheads="1"/>
          </p:cNvSpPr>
          <p:nvPr>
            <p:ph type="body" idx="1"/>
          </p:nvPr>
        </p:nvSpPr>
        <p:spPr/>
        <p:txBody>
          <a:bodyPr/>
          <a:lstStyle/>
          <a:p>
            <a:endParaRPr 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5</a:t>
            </a:fld>
            <a:endParaRPr lang="en-US" sz="120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5C4CC89-4433-46AB-BCE4-2B6E4BF16EBD}" type="slidenum">
              <a:rPr lang="fr-CA" smtClean="0">
                <a:latin typeface="Tahoma" pitchFamily="34" charset="0"/>
              </a:rPr>
              <a:pPr eaLnBrk="1" hangingPunct="1"/>
              <a:t>52</a:t>
            </a:fld>
            <a:endParaRPr lang="fr-CA" smtClean="0">
              <a:latin typeface="Tahoma"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fr-CM" smtClean="0">
              <a:latin typeface="Arial" pitchFamily="34" charset="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B6C2BB-FD6E-4821-A4A4-AF3A2E0ADBA6}" type="slidenum">
              <a:rPr lang="fr-CA" smtClean="0">
                <a:latin typeface="Tahoma" pitchFamily="34" charset="0"/>
              </a:rPr>
              <a:pPr eaLnBrk="1" hangingPunct="1"/>
              <a:t>53</a:t>
            </a:fld>
            <a:endParaRPr lang="fr-CA" smtClean="0">
              <a:latin typeface="Tahoma" pitchFamily="34" charset="0"/>
            </a:endParaRPr>
          </a:p>
        </p:txBody>
      </p:sp>
      <p:sp>
        <p:nvSpPr>
          <p:cNvPr id="90115" name="Rectangle 2"/>
          <p:cNvSpPr>
            <a:spLocks noGrp="1" noRot="1" noChangeAspect="1" noChangeArrowheads="1" noTextEdit="1"/>
          </p:cNvSpPr>
          <p:nvPr>
            <p:ph type="sldImg"/>
          </p:nvPr>
        </p:nvSpPr>
        <p:spPr>
          <a:xfrm>
            <a:off x="1141413" y="714375"/>
            <a:ext cx="4600575" cy="3449638"/>
          </a:xfrm>
          <a:ln/>
        </p:spPr>
      </p:sp>
      <p:sp>
        <p:nvSpPr>
          <p:cNvPr id="90116" name="Rectangle 3"/>
          <p:cNvSpPr>
            <a:spLocks noGrp="1" noChangeArrowheads="1"/>
          </p:cNvSpPr>
          <p:nvPr>
            <p:ph type="body" idx="1"/>
          </p:nvPr>
        </p:nvSpPr>
        <p:spPr>
          <a:noFill/>
        </p:spPr>
        <p:txBody>
          <a:bodyPr/>
          <a:lstStyle/>
          <a:p>
            <a:pPr eaLnBrk="1" hangingPunct="1"/>
            <a:r>
              <a:rPr lang="es-CL" dirty="0" smtClean="0"/>
              <a:t>Tienen que echar al director, imputabilidad vs. Decisiones (como </a:t>
            </a:r>
            <a:r>
              <a:rPr lang="es-CL" dirty="0" err="1" smtClean="0"/>
              <a:t>Fonasa</a:t>
            </a:r>
            <a:r>
              <a:rPr lang="es-CL" dirty="0" smtClean="0"/>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a:p>
        </p:txBody>
      </p:sp>
      <p:sp>
        <p:nvSpPr>
          <p:cNvPr id="4" name="3 Marcador de número de diapositiva"/>
          <p:cNvSpPr>
            <a:spLocks noGrp="1"/>
          </p:cNvSpPr>
          <p:nvPr>
            <p:ph type="sldNum" sz="quarter" idx="10"/>
          </p:nvPr>
        </p:nvSpPr>
        <p:spPr/>
        <p:txBody>
          <a:bodyPr/>
          <a:lstStyle/>
          <a:p>
            <a:fld id="{5FD6DAB6-DD5F-413D-91E9-4CA33F199260}" type="slidenum">
              <a:rPr lang="es-ES" smtClean="0"/>
              <a:t>54</a:t>
            </a:fld>
            <a:endParaRPr lang="es-ES"/>
          </a:p>
        </p:txBody>
      </p:sp>
    </p:spTree>
    <p:extLst>
      <p:ext uri="{BB962C8B-B14F-4D97-AF65-F5344CB8AC3E}">
        <p14:creationId xmlns:p14="http://schemas.microsoft.com/office/powerpoint/2010/main" val="33769567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ctr"/>
            <a:endParaRPr lang="es-VE" dirty="0"/>
          </a:p>
        </p:txBody>
      </p:sp>
      <p:sp>
        <p:nvSpPr>
          <p:cNvPr id="4" name="3 Marcador de número de diapositiva"/>
          <p:cNvSpPr>
            <a:spLocks noGrp="1"/>
          </p:cNvSpPr>
          <p:nvPr>
            <p:ph type="sldNum" sz="quarter" idx="10"/>
          </p:nvPr>
        </p:nvSpPr>
        <p:spPr/>
        <p:txBody>
          <a:bodyPr/>
          <a:lstStyle/>
          <a:p>
            <a:fld id="{5FD6DAB6-DD5F-413D-91E9-4CA33F199260}" type="slidenum">
              <a:rPr lang="es-ES" smtClean="0"/>
              <a:t>55</a:t>
            </a:fld>
            <a:endParaRPr lang="es-ES"/>
          </a:p>
        </p:txBody>
      </p:sp>
    </p:spTree>
    <p:extLst>
      <p:ext uri="{BB962C8B-B14F-4D97-AF65-F5344CB8AC3E}">
        <p14:creationId xmlns:p14="http://schemas.microsoft.com/office/powerpoint/2010/main" val="2564123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buFontTx/>
              <a:buChar char="-"/>
            </a:pPr>
            <a:r>
              <a:rPr lang="en-CA" dirty="0" smtClean="0">
                <a:latin typeface="Garamond" pitchFamily="18" charset="0"/>
                <a:cs typeface="Times New Roman" pitchFamily="18" charset="0"/>
              </a:rPr>
              <a:t>Augmentation </a:t>
            </a:r>
            <a:r>
              <a:rPr lang="en-CA" dirty="0" err="1" smtClean="0">
                <a:latin typeface="Garamond" pitchFamily="18" charset="0"/>
                <a:cs typeface="Times New Roman" pitchFamily="18" charset="0"/>
              </a:rPr>
              <a:t>esp</a:t>
            </a:r>
            <a:r>
              <a:rPr lang="en-CA" dirty="0" err="1" smtClean="0">
                <a:latin typeface="Arial"/>
                <a:cs typeface="Times New Roman" pitchFamily="18" charset="0"/>
              </a:rPr>
              <a:t>é</a:t>
            </a:r>
            <a:r>
              <a:rPr lang="en-CA" dirty="0" err="1" smtClean="0">
                <a:latin typeface="Garamond" pitchFamily="18" charset="0"/>
                <a:cs typeface="Times New Roman" pitchFamily="18" charset="0"/>
              </a:rPr>
              <a:t>rances</a:t>
            </a:r>
            <a:r>
              <a:rPr lang="en-CA" dirty="0" smtClean="0">
                <a:latin typeface="Garamond" pitchFamily="18" charset="0"/>
                <a:cs typeface="Times New Roman" pitchFamily="18" charset="0"/>
              </a:rPr>
              <a:t> de vie</a:t>
            </a:r>
          </a:p>
          <a:p>
            <a:pPr>
              <a:buFontTx/>
              <a:buChar char="-"/>
            </a:pPr>
            <a:r>
              <a:rPr lang="en-CA" dirty="0" smtClean="0">
                <a:latin typeface="Garamond" pitchFamily="18" charset="0"/>
                <a:cs typeface="Times New Roman" pitchFamily="18" charset="0"/>
              </a:rPr>
              <a:t>Il </a:t>
            </a:r>
            <a:r>
              <a:rPr lang="en-CA" dirty="0" err="1" smtClean="0">
                <a:latin typeface="Garamond" pitchFamily="18" charset="0"/>
                <a:cs typeface="Times New Roman" pitchFamily="18" charset="0"/>
              </a:rPr>
              <a:t>est</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n</a:t>
            </a:r>
            <a:r>
              <a:rPr lang="en-CA" dirty="0" err="1" smtClean="0">
                <a:latin typeface="Arial"/>
                <a:cs typeface="Times New Roman" pitchFamily="18" charset="0"/>
              </a:rPr>
              <a:t>é</a:t>
            </a:r>
            <a:r>
              <a:rPr lang="en-CA" dirty="0" err="1" smtClean="0">
                <a:latin typeface="Garamond" pitchFamily="18" charset="0"/>
                <a:cs typeface="Times New Roman" pitchFamily="18" charset="0"/>
              </a:rPr>
              <a:t>cessaire</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d</a:t>
            </a:r>
            <a:r>
              <a:rPr lang="en-CA" dirty="0" err="1" smtClean="0">
                <a:latin typeface="Arial"/>
                <a:cs typeface="Times New Roman" pitchFamily="18" charset="0"/>
              </a:rPr>
              <a:t>’</a:t>
            </a:r>
            <a:r>
              <a:rPr lang="en-CA" dirty="0" err="1" smtClean="0">
                <a:latin typeface="Garamond" pitchFamily="18" charset="0"/>
                <a:cs typeface="Times New Roman" pitchFamily="18" charset="0"/>
              </a:rPr>
              <a:t>introduire</a:t>
            </a:r>
            <a:r>
              <a:rPr lang="en-CA" dirty="0" smtClean="0">
                <a:latin typeface="Garamond" pitchFamily="18" charset="0"/>
                <a:cs typeface="Times New Roman" pitchFamily="18" charset="0"/>
              </a:rPr>
              <a:t> des </a:t>
            </a:r>
            <a:r>
              <a:rPr lang="en-CA" dirty="0" err="1" smtClean="0">
                <a:latin typeface="Garamond" pitchFamily="18" charset="0"/>
                <a:cs typeface="Times New Roman" pitchFamily="18" charset="0"/>
              </a:rPr>
              <a:t>nouvelles</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d</a:t>
            </a:r>
            <a:r>
              <a:rPr lang="en-CA" dirty="0" err="1" smtClean="0">
                <a:latin typeface="Arial"/>
                <a:cs typeface="Times New Roman" pitchFamily="18" charset="0"/>
              </a:rPr>
              <a:t>é</a:t>
            </a:r>
            <a:r>
              <a:rPr lang="en-CA" dirty="0" err="1" smtClean="0">
                <a:latin typeface="Garamond" pitchFamily="18" charset="0"/>
                <a:cs typeface="Times New Roman" pitchFamily="18" charset="0"/>
              </a:rPr>
              <a:t>finitions</a:t>
            </a:r>
            <a:r>
              <a:rPr lang="en-CA" dirty="0" smtClean="0">
                <a:latin typeface="Garamond" pitchFamily="18" charset="0"/>
                <a:cs typeface="Times New Roman" pitchFamily="18" charset="0"/>
              </a:rPr>
              <a:t> de sant</a:t>
            </a:r>
            <a:r>
              <a:rPr lang="en-CA" dirty="0" smtClean="0">
                <a:latin typeface="Arial"/>
                <a:cs typeface="Times New Roman" pitchFamily="18" charset="0"/>
              </a:rPr>
              <a:t>é</a:t>
            </a:r>
            <a:r>
              <a:rPr lang="en-CA" dirty="0" smtClean="0">
                <a:latin typeface="Garamond" pitchFamily="18" charset="0"/>
                <a:cs typeface="Times New Roman" pitchFamily="18" charset="0"/>
              </a:rPr>
              <a:t>, et </a:t>
            </a:r>
            <a:r>
              <a:rPr lang="en-CA" dirty="0" err="1" smtClean="0">
                <a:latin typeface="Garamond" pitchFamily="18" charset="0"/>
                <a:cs typeface="Times New Roman" pitchFamily="18" charset="0"/>
              </a:rPr>
              <a:t>donc</a:t>
            </a:r>
            <a:r>
              <a:rPr lang="en-CA" dirty="0" smtClean="0">
                <a:latin typeface="Garamond" pitchFamily="18" charset="0"/>
                <a:cs typeface="Times New Roman" pitchFamily="18" charset="0"/>
              </a:rPr>
              <a:t> des </a:t>
            </a:r>
            <a:r>
              <a:rPr lang="en-CA" dirty="0" err="1" smtClean="0">
                <a:latin typeface="Garamond" pitchFamily="18" charset="0"/>
                <a:cs typeface="Times New Roman" pitchFamily="18" charset="0"/>
              </a:rPr>
              <a:t>nouvelles</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m</a:t>
            </a:r>
            <a:r>
              <a:rPr lang="en-CA" dirty="0" err="1" smtClean="0">
                <a:latin typeface="Arial"/>
                <a:cs typeface="Times New Roman" pitchFamily="18" charset="0"/>
              </a:rPr>
              <a:t>é</a:t>
            </a:r>
            <a:r>
              <a:rPr lang="en-CA" dirty="0" err="1" smtClean="0">
                <a:latin typeface="Garamond" pitchFamily="18" charset="0"/>
                <a:cs typeface="Times New Roman" pitchFamily="18" charset="0"/>
              </a:rPr>
              <a:t>thodes</a:t>
            </a:r>
            <a:r>
              <a:rPr lang="en-CA" dirty="0" smtClean="0">
                <a:latin typeface="Garamond" pitchFamily="18" charset="0"/>
                <a:cs typeface="Times New Roman" pitchFamily="18" charset="0"/>
              </a:rPr>
              <a:t> pour </a:t>
            </a:r>
            <a:r>
              <a:rPr lang="en-CA" dirty="0" err="1" smtClean="0">
                <a:latin typeface="Garamond" pitchFamily="18" charset="0"/>
                <a:cs typeface="Times New Roman" pitchFamily="18" charset="0"/>
              </a:rPr>
              <a:t>mesurer</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ces</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am</a:t>
            </a:r>
            <a:r>
              <a:rPr lang="en-CA" dirty="0" err="1" smtClean="0">
                <a:latin typeface="Arial"/>
                <a:cs typeface="Times New Roman" pitchFamily="18" charset="0"/>
              </a:rPr>
              <a:t>é</a:t>
            </a:r>
            <a:r>
              <a:rPr lang="en-CA" dirty="0" err="1" smtClean="0">
                <a:latin typeface="Garamond" pitchFamily="18" charset="0"/>
                <a:cs typeface="Times New Roman" pitchFamily="18" charset="0"/>
              </a:rPr>
              <a:t>liorations</a:t>
            </a:r>
            <a:endParaRPr lang="en-CA" dirty="0" smtClean="0">
              <a:latin typeface="Garamond" pitchFamily="18" charset="0"/>
              <a:cs typeface="Times New Roman" pitchFamily="18" charset="0"/>
            </a:endParaRPr>
          </a:p>
          <a:p>
            <a:pPr>
              <a:buFontTx/>
              <a:buChar char="-"/>
            </a:pPr>
            <a:r>
              <a:rPr lang="en-CA" dirty="0" err="1" smtClean="0">
                <a:latin typeface="Garamond" pitchFamily="18" charset="0"/>
                <a:cs typeface="Times New Roman" pitchFamily="18" charset="0"/>
              </a:rPr>
              <a:t>D</a:t>
            </a:r>
            <a:r>
              <a:rPr lang="en-CA" dirty="0" err="1" smtClean="0">
                <a:latin typeface="Arial"/>
                <a:cs typeface="Times New Roman" pitchFamily="18" charset="0"/>
              </a:rPr>
              <a:t>é</a:t>
            </a:r>
            <a:r>
              <a:rPr lang="en-CA" dirty="0" err="1" smtClean="0">
                <a:latin typeface="Garamond" pitchFamily="18" charset="0"/>
                <a:cs typeface="Times New Roman" pitchFamily="18" charset="0"/>
              </a:rPr>
              <a:t>finition</a:t>
            </a:r>
            <a:r>
              <a:rPr lang="en-CA" dirty="0" smtClean="0">
                <a:latin typeface="Garamond" pitchFamily="18" charset="0"/>
                <a:cs typeface="Times New Roman" pitchFamily="18" charset="0"/>
              </a:rPr>
              <a:t> de la sant</a:t>
            </a:r>
            <a:r>
              <a:rPr lang="en-CA" dirty="0" smtClean="0">
                <a:latin typeface="Arial"/>
                <a:cs typeface="Times New Roman" pitchFamily="18" charset="0"/>
              </a:rPr>
              <a:t>é</a:t>
            </a:r>
            <a:r>
              <a:rPr lang="en-CA" dirty="0" smtClean="0">
                <a:latin typeface="Garamond" pitchFamily="18" charset="0"/>
                <a:cs typeface="Times New Roman" pitchFamily="18" charset="0"/>
              </a:rPr>
              <a:t> de la OMS (physique, </a:t>
            </a:r>
            <a:r>
              <a:rPr lang="en-CA" dirty="0" err="1" smtClean="0">
                <a:latin typeface="Arial"/>
                <a:cs typeface="Times New Roman" pitchFamily="18" charset="0"/>
              </a:rPr>
              <a:t>é</a:t>
            </a:r>
            <a:r>
              <a:rPr lang="en-CA" dirty="0" err="1" smtClean="0">
                <a:latin typeface="Garamond" pitchFamily="18" charset="0"/>
                <a:cs typeface="Times New Roman" pitchFamily="18" charset="0"/>
              </a:rPr>
              <a:t>motif</a:t>
            </a:r>
            <a:r>
              <a:rPr lang="en-CA" dirty="0" smtClean="0">
                <a:latin typeface="Garamond" pitchFamily="18" charset="0"/>
                <a:cs typeface="Times New Roman" pitchFamily="18" charset="0"/>
              </a:rPr>
              <a:t> et social, 1978)</a:t>
            </a:r>
            <a:r>
              <a:rPr lang="en-CA" dirty="0" smtClean="0">
                <a:latin typeface="Arial"/>
                <a:cs typeface="Times New Roman" pitchFamily="18" charset="0"/>
              </a:rPr>
              <a:t>…</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Mesure</a:t>
            </a:r>
            <a:r>
              <a:rPr lang="en-CA" dirty="0" smtClean="0">
                <a:latin typeface="Garamond" pitchFamily="18" charset="0"/>
                <a:cs typeface="Times New Roman" pitchFamily="18" charset="0"/>
              </a:rPr>
              <a:t> de </a:t>
            </a:r>
            <a:r>
              <a:rPr lang="en-CA" dirty="0" err="1" smtClean="0">
                <a:latin typeface="Garamond" pitchFamily="18" charset="0"/>
                <a:cs typeface="Times New Roman" pitchFamily="18" charset="0"/>
              </a:rPr>
              <a:t>l</a:t>
            </a:r>
            <a:r>
              <a:rPr lang="en-CA" dirty="0" err="1" smtClean="0">
                <a:latin typeface="Arial"/>
                <a:cs typeface="Times New Roman" pitchFamily="18" charset="0"/>
              </a:rPr>
              <a:t>’</a:t>
            </a:r>
            <a:r>
              <a:rPr lang="en-CA" dirty="0" err="1" smtClean="0">
                <a:latin typeface="Garamond" pitchFamily="18" charset="0"/>
                <a:cs typeface="Times New Roman" pitchFamily="18" charset="0"/>
              </a:rPr>
              <a:t>Utilit</a:t>
            </a:r>
            <a:r>
              <a:rPr lang="en-CA" dirty="0" err="1" smtClean="0">
                <a:latin typeface="Arial"/>
                <a:cs typeface="Times New Roman" pitchFamily="18" charset="0"/>
              </a:rPr>
              <a:t>é</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essaie</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d</a:t>
            </a:r>
            <a:r>
              <a:rPr lang="en-CA" dirty="0" err="1" smtClean="0">
                <a:latin typeface="Arial"/>
                <a:cs typeface="Times New Roman" pitchFamily="18" charset="0"/>
              </a:rPr>
              <a:t>’</a:t>
            </a:r>
            <a:r>
              <a:rPr lang="en-CA" dirty="0" err="1" smtClean="0">
                <a:latin typeface="Garamond" pitchFamily="18" charset="0"/>
                <a:cs typeface="Times New Roman" pitchFamily="18" charset="0"/>
              </a:rPr>
              <a:t>int</a:t>
            </a:r>
            <a:r>
              <a:rPr lang="en-CA" dirty="0" err="1" smtClean="0">
                <a:latin typeface="Arial"/>
                <a:cs typeface="Times New Roman" pitchFamily="18" charset="0"/>
              </a:rPr>
              <a:t>é</a:t>
            </a:r>
            <a:r>
              <a:rPr lang="en-CA" dirty="0" err="1" smtClean="0">
                <a:latin typeface="Garamond" pitchFamily="18" charset="0"/>
                <a:cs typeface="Times New Roman" pitchFamily="18" charset="0"/>
              </a:rPr>
              <a:t>grer</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ces</a:t>
            </a:r>
            <a:r>
              <a:rPr lang="en-CA" dirty="0" smtClean="0">
                <a:latin typeface="Garamond" pitchFamily="18" charset="0"/>
                <a:cs typeface="Times New Roman" pitchFamily="18" charset="0"/>
              </a:rPr>
              <a:t> dimensions: Il </a:t>
            </a:r>
            <a:r>
              <a:rPr lang="en-CA" dirty="0" err="1" smtClean="0">
                <a:latin typeface="Garamond" pitchFamily="18" charset="0"/>
                <a:cs typeface="Times New Roman" pitchFamily="18" charset="0"/>
              </a:rPr>
              <a:t>faut</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int</a:t>
            </a:r>
            <a:r>
              <a:rPr lang="en-CA" dirty="0" err="1" smtClean="0">
                <a:latin typeface="Arial"/>
                <a:cs typeface="Times New Roman" pitchFamily="18" charset="0"/>
              </a:rPr>
              <a:t>é</a:t>
            </a:r>
            <a:r>
              <a:rPr lang="en-CA" dirty="0" err="1" smtClean="0">
                <a:latin typeface="Garamond" pitchFamily="18" charset="0"/>
                <a:cs typeface="Times New Roman" pitchFamily="18" charset="0"/>
              </a:rPr>
              <a:t>grer</a:t>
            </a:r>
            <a:r>
              <a:rPr lang="en-CA" dirty="0" smtClean="0">
                <a:latin typeface="Garamond" pitchFamily="18" charset="0"/>
                <a:cs typeface="Times New Roman" pitchFamily="18" charset="0"/>
              </a:rPr>
              <a:t> et </a:t>
            </a:r>
            <a:r>
              <a:rPr lang="en-CA" dirty="0" err="1" smtClean="0">
                <a:latin typeface="Garamond" pitchFamily="18" charset="0"/>
                <a:cs typeface="Times New Roman" pitchFamily="18" charset="0"/>
              </a:rPr>
              <a:t>ces</a:t>
            </a:r>
            <a:r>
              <a:rPr lang="en-CA" dirty="0" smtClean="0">
                <a:latin typeface="Garamond" pitchFamily="18" charset="0"/>
                <a:cs typeface="Times New Roman" pitchFamily="18" charset="0"/>
              </a:rPr>
              <a:t> dimensions</a:t>
            </a:r>
          </a:p>
          <a:p>
            <a:pPr>
              <a:buFontTx/>
              <a:buChar char="-"/>
            </a:pPr>
            <a:r>
              <a:rPr lang="en-CA" dirty="0" smtClean="0">
                <a:latin typeface="Garamond" pitchFamily="18" charset="0"/>
                <a:cs typeface="Times New Roman" pitchFamily="18" charset="0"/>
              </a:rPr>
              <a:t>La </a:t>
            </a:r>
            <a:r>
              <a:rPr lang="en-CA" dirty="0" err="1" smtClean="0">
                <a:latin typeface="Garamond" pitchFamily="18" charset="0"/>
                <a:cs typeface="Times New Roman" pitchFamily="18" charset="0"/>
              </a:rPr>
              <a:t>contribuiton</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vient</a:t>
            </a:r>
            <a:r>
              <a:rPr lang="en-CA" dirty="0" smtClean="0">
                <a:latin typeface="Garamond" pitchFamily="18" charset="0"/>
                <a:cs typeface="Times New Roman" pitchFamily="18" charset="0"/>
              </a:rPr>
              <a:t> du fait </a:t>
            </a:r>
            <a:r>
              <a:rPr lang="en-CA" dirty="0" err="1" smtClean="0">
                <a:latin typeface="Garamond" pitchFamily="18" charset="0"/>
                <a:cs typeface="Times New Roman" pitchFamily="18" charset="0"/>
              </a:rPr>
              <a:t>que</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l</a:t>
            </a:r>
            <a:r>
              <a:rPr lang="en-CA" dirty="0" err="1" smtClean="0">
                <a:latin typeface="Arial"/>
                <a:cs typeface="Times New Roman" pitchFamily="18" charset="0"/>
              </a:rPr>
              <a:t>’</a:t>
            </a:r>
            <a:r>
              <a:rPr lang="en-CA" dirty="0" err="1" smtClean="0">
                <a:latin typeface="Garamond" pitchFamily="18" charset="0"/>
                <a:cs typeface="Times New Roman" pitchFamily="18" charset="0"/>
              </a:rPr>
              <a:t>ACU</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consid</a:t>
            </a:r>
            <a:r>
              <a:rPr lang="en-CA" dirty="0" err="1" smtClean="0">
                <a:latin typeface="Arial"/>
                <a:cs typeface="Times New Roman" pitchFamily="18" charset="0"/>
              </a:rPr>
              <a:t>è</a:t>
            </a:r>
            <a:r>
              <a:rPr lang="en-CA" dirty="0" err="1" smtClean="0">
                <a:latin typeface="Garamond" pitchFamily="18" charset="0"/>
                <a:cs typeface="Times New Roman" pitchFamily="18" charset="0"/>
              </a:rPr>
              <a:t>re</a:t>
            </a:r>
            <a:r>
              <a:rPr lang="en-CA" dirty="0" smtClean="0">
                <a:latin typeface="Garamond" pitchFamily="18" charset="0"/>
                <a:cs typeface="Times New Roman" pitchFamily="18" charset="0"/>
              </a:rPr>
              <a:t> les 3 </a:t>
            </a:r>
            <a:r>
              <a:rPr lang="en-CA" dirty="0" err="1" smtClean="0">
                <a:latin typeface="Arial"/>
                <a:cs typeface="Times New Roman" pitchFamily="18" charset="0"/>
              </a:rPr>
              <a:t>é</a:t>
            </a:r>
            <a:r>
              <a:rPr lang="en-CA" dirty="0" err="1" smtClean="0">
                <a:latin typeface="Garamond" pitchFamily="18" charset="0"/>
                <a:cs typeface="Times New Roman" pitchFamily="18" charset="0"/>
              </a:rPr>
              <a:t>l</a:t>
            </a:r>
            <a:r>
              <a:rPr lang="en-CA" dirty="0" err="1" smtClean="0">
                <a:latin typeface="Arial"/>
                <a:cs typeface="Times New Roman" pitchFamily="18" charset="0"/>
              </a:rPr>
              <a:t>é</a:t>
            </a:r>
            <a:r>
              <a:rPr lang="en-CA" dirty="0" err="1" smtClean="0">
                <a:latin typeface="Garamond" pitchFamily="18" charset="0"/>
                <a:cs typeface="Times New Roman" pitchFamily="18" charset="0"/>
              </a:rPr>
              <a:t>ments</a:t>
            </a:r>
            <a:r>
              <a:rPr lang="en-CA" dirty="0" smtClean="0">
                <a:latin typeface="Garamond" pitchFamily="18" charset="0"/>
                <a:cs typeface="Times New Roman" pitchFamily="18" charset="0"/>
              </a:rPr>
              <a:t> de </a:t>
            </a:r>
            <a:r>
              <a:rPr lang="en-CA" dirty="0" err="1" smtClean="0">
                <a:latin typeface="Garamond" pitchFamily="18" charset="0"/>
                <a:cs typeface="Times New Roman" pitchFamily="18" charset="0"/>
              </a:rPr>
              <a:t>l</a:t>
            </a:r>
            <a:r>
              <a:rPr lang="en-CA" dirty="0" err="1" smtClean="0">
                <a:latin typeface="Arial"/>
                <a:cs typeface="Times New Roman" pitchFamily="18" charset="0"/>
              </a:rPr>
              <a:t>’é</a:t>
            </a:r>
            <a:r>
              <a:rPr lang="en-CA" dirty="0" err="1" smtClean="0">
                <a:latin typeface="Garamond" pitchFamily="18" charset="0"/>
                <a:cs typeface="Times New Roman" pitchFamily="18" charset="0"/>
              </a:rPr>
              <a:t>v</a:t>
            </a:r>
            <a:r>
              <a:rPr lang="en-CA" dirty="0" smtClean="0">
                <a:latin typeface="Garamond" pitchFamily="18" charset="0"/>
                <a:cs typeface="Times New Roman" pitchFamily="18" charset="0"/>
              </a:rPr>
              <a:t> </a:t>
            </a:r>
            <a:r>
              <a:rPr lang="en-CA" dirty="0" err="1" smtClean="0">
                <a:latin typeface="Arial"/>
                <a:cs typeface="Times New Roman" pitchFamily="18" charset="0"/>
              </a:rPr>
              <a:t>é</a:t>
            </a:r>
            <a:r>
              <a:rPr lang="en-CA" dirty="0" err="1" smtClean="0">
                <a:latin typeface="Garamond" pitchFamily="18" charset="0"/>
                <a:cs typeface="Times New Roman" pitchFamily="18" charset="0"/>
              </a:rPr>
              <a:t>c</a:t>
            </a:r>
            <a:r>
              <a:rPr lang="en-CA" dirty="0" smtClean="0">
                <a:latin typeface="Garamond" pitchFamily="18" charset="0"/>
                <a:cs typeface="Times New Roman" pitchFamily="18" charset="0"/>
              </a:rPr>
              <a:t>: 1) prolongation de la vie, 2) </a:t>
            </a:r>
            <a:r>
              <a:rPr lang="en-CA" dirty="0" err="1" smtClean="0">
                <a:latin typeface="Garamond" pitchFamily="18" charset="0"/>
                <a:cs typeface="Times New Roman" pitchFamily="18" charset="0"/>
              </a:rPr>
              <a:t>qt</a:t>
            </a:r>
            <a:r>
              <a:rPr lang="en-CA" dirty="0" err="1" smtClean="0">
                <a:latin typeface="Arial"/>
                <a:cs typeface="Times New Roman" pitchFamily="18" charset="0"/>
              </a:rPr>
              <a:t>é</a:t>
            </a:r>
            <a:r>
              <a:rPr lang="en-CA" dirty="0" smtClean="0">
                <a:latin typeface="Garamond" pitchFamily="18" charset="0"/>
                <a:cs typeface="Times New Roman" pitchFamily="18" charset="0"/>
              </a:rPr>
              <a:t> de vie </a:t>
            </a:r>
            <a:r>
              <a:rPr lang="en-CA" dirty="0" err="1" smtClean="0">
                <a:latin typeface="Garamond" pitchFamily="18" charset="0"/>
                <a:cs typeface="Times New Roman" pitchFamily="18" charset="0"/>
              </a:rPr>
              <a:t>associ</a:t>
            </a:r>
            <a:r>
              <a:rPr lang="en-CA" dirty="0" err="1" smtClean="0">
                <a:latin typeface="Arial"/>
                <a:cs typeface="Times New Roman" pitchFamily="18" charset="0"/>
              </a:rPr>
              <a:t>é</a:t>
            </a:r>
            <a:r>
              <a:rPr lang="en-CA" dirty="0" smtClean="0">
                <a:latin typeface="Garamond" pitchFamily="18" charset="0"/>
                <a:cs typeface="Times New Roman" pitchFamily="18" charset="0"/>
              </a:rPr>
              <a:t> </a:t>
            </a:r>
            <a:r>
              <a:rPr lang="en-CA" dirty="0" smtClean="0">
                <a:latin typeface="Arial"/>
                <a:cs typeface="Times New Roman" pitchFamily="18" charset="0"/>
              </a:rPr>
              <a:t>à</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cette</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quantit</a:t>
            </a:r>
            <a:r>
              <a:rPr lang="en-CA" dirty="0" err="1" smtClean="0">
                <a:latin typeface="Arial"/>
                <a:cs typeface="Times New Roman" pitchFamily="18" charset="0"/>
              </a:rPr>
              <a:t>é</a:t>
            </a:r>
            <a:r>
              <a:rPr lang="en-CA" dirty="0" smtClean="0">
                <a:latin typeface="Garamond" pitchFamily="18" charset="0"/>
                <a:cs typeface="Times New Roman" pitchFamily="18" charset="0"/>
              </a:rPr>
              <a:t> de vie, 3)</a:t>
            </a:r>
            <a:r>
              <a:rPr lang="en-CA" dirty="0" err="1" smtClean="0">
                <a:latin typeface="Garamond" pitchFamily="18" charset="0"/>
                <a:cs typeface="Times New Roman" pitchFamily="18" charset="0"/>
              </a:rPr>
              <a:t>co</a:t>
            </a:r>
            <a:r>
              <a:rPr lang="en-CA" dirty="0" err="1" smtClean="0">
                <a:latin typeface="Arial"/>
                <a:cs typeface="Times New Roman" pitchFamily="18" charset="0"/>
              </a:rPr>
              <a:t>û</a:t>
            </a:r>
            <a:r>
              <a:rPr lang="en-CA" dirty="0" err="1" smtClean="0">
                <a:latin typeface="Garamond" pitchFamily="18" charset="0"/>
                <a:cs typeface="Times New Roman" pitchFamily="18" charset="0"/>
              </a:rPr>
              <a:t>ts</a:t>
            </a:r>
            <a:endParaRPr lang="en-CA" dirty="0" smtClean="0">
              <a:latin typeface="Garamond" pitchFamily="18" charset="0"/>
              <a:cs typeface="Times New Roman" pitchFamily="18" charset="0"/>
            </a:endParaRPr>
          </a:p>
          <a:p>
            <a:pPr>
              <a:buFontTx/>
              <a:buChar char="-"/>
            </a:pPr>
            <a:r>
              <a:rPr lang="en-CA" dirty="0" err="1" smtClean="0">
                <a:latin typeface="Garamond" pitchFamily="18" charset="0"/>
                <a:cs typeface="Times New Roman" pitchFamily="18" charset="0"/>
              </a:rPr>
              <a:t>Objectif</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produire</a:t>
            </a:r>
            <a:r>
              <a:rPr lang="en-CA" dirty="0" smtClean="0">
                <a:latin typeface="Garamond" pitchFamily="18" charset="0"/>
                <a:cs typeface="Times New Roman" pitchFamily="18" charset="0"/>
              </a:rPr>
              <a:t> un ratio </a:t>
            </a:r>
            <a:r>
              <a:rPr lang="en-CA" dirty="0" smtClean="0">
                <a:latin typeface="Arial"/>
                <a:cs typeface="Times New Roman" pitchFamily="18" charset="0"/>
              </a:rPr>
              <a:t>“</a:t>
            </a:r>
            <a:r>
              <a:rPr lang="en-CA" dirty="0" err="1" smtClean="0">
                <a:latin typeface="Garamond" pitchFamily="18" charset="0"/>
                <a:cs typeface="Times New Roman" pitchFamily="18" charset="0"/>
              </a:rPr>
              <a:t>combien</a:t>
            </a:r>
            <a:r>
              <a:rPr lang="en-CA" dirty="0" smtClean="0">
                <a:latin typeface="Garamond" pitchFamily="18" charset="0"/>
                <a:cs typeface="Times New Roman" pitchFamily="18" charset="0"/>
              </a:rPr>
              <a:t> de $ par </a:t>
            </a:r>
            <a:r>
              <a:rPr lang="en-CA" dirty="0" err="1" smtClean="0">
                <a:latin typeface="Garamond" pitchFamily="18" charset="0"/>
                <a:cs typeface="Times New Roman" pitchFamily="18" charset="0"/>
              </a:rPr>
              <a:t>ann</a:t>
            </a:r>
            <a:r>
              <a:rPr lang="en-CA" dirty="0" err="1" smtClean="0">
                <a:latin typeface="Arial"/>
                <a:cs typeface="Times New Roman" pitchFamily="18" charset="0"/>
              </a:rPr>
              <a:t>é</a:t>
            </a:r>
            <a:r>
              <a:rPr lang="en-CA" dirty="0" err="1" smtClean="0">
                <a:latin typeface="Garamond" pitchFamily="18" charset="0"/>
                <a:cs typeface="Times New Roman" pitchFamily="18" charset="0"/>
              </a:rPr>
              <a:t>e</a:t>
            </a:r>
            <a:r>
              <a:rPr lang="en-CA" dirty="0" smtClean="0">
                <a:latin typeface="Garamond" pitchFamily="18" charset="0"/>
                <a:cs typeface="Times New Roman" pitchFamily="18" charset="0"/>
              </a:rPr>
              <a:t> de vie </a:t>
            </a:r>
            <a:r>
              <a:rPr lang="en-CA" dirty="0" err="1" smtClean="0">
                <a:latin typeface="Garamond" pitchFamily="18" charset="0"/>
                <a:cs typeface="Times New Roman" pitchFamily="18" charset="0"/>
              </a:rPr>
              <a:t>v</a:t>
            </a:r>
            <a:r>
              <a:rPr lang="en-CA" dirty="0" err="1" smtClean="0">
                <a:latin typeface="Arial"/>
                <a:cs typeface="Times New Roman" pitchFamily="18" charset="0"/>
              </a:rPr>
              <a:t>é</a:t>
            </a:r>
            <a:r>
              <a:rPr lang="en-CA" dirty="0" err="1" smtClean="0">
                <a:latin typeface="Garamond" pitchFamily="18" charset="0"/>
                <a:cs typeface="Times New Roman" pitchFamily="18" charset="0"/>
              </a:rPr>
              <a:t>cue</a:t>
            </a:r>
            <a:r>
              <a:rPr lang="en-CA" dirty="0" smtClean="0">
                <a:latin typeface="Garamond" pitchFamily="18" charset="0"/>
                <a:cs typeface="Times New Roman" pitchFamily="18" charset="0"/>
              </a:rPr>
              <a:t> avec </a:t>
            </a:r>
            <a:r>
              <a:rPr lang="en-CA" dirty="0" err="1" smtClean="0">
                <a:latin typeface="Garamond" pitchFamily="18" charset="0"/>
                <a:cs typeface="Times New Roman" pitchFamily="18" charset="0"/>
              </a:rPr>
              <a:t>une</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certaine</a:t>
            </a:r>
            <a:r>
              <a:rPr lang="en-CA" dirty="0" smtClean="0">
                <a:latin typeface="Garamond" pitchFamily="18" charset="0"/>
                <a:cs typeface="Times New Roman" pitchFamily="18" charset="0"/>
              </a:rPr>
              <a:t> </a:t>
            </a:r>
            <a:r>
              <a:rPr lang="en-CA" dirty="0" err="1" smtClean="0">
                <a:latin typeface="Garamond" pitchFamily="18" charset="0"/>
                <a:cs typeface="Times New Roman" pitchFamily="18" charset="0"/>
              </a:rPr>
              <a:t>qt</a:t>
            </a:r>
            <a:r>
              <a:rPr lang="en-CA" dirty="0" err="1" smtClean="0">
                <a:latin typeface="Arial"/>
                <a:cs typeface="Times New Roman" pitchFamily="18" charset="0"/>
              </a:rPr>
              <a:t>é</a:t>
            </a:r>
            <a:r>
              <a:rPr lang="en-CA" dirty="0" smtClean="0">
                <a:latin typeface="Garamond" pitchFamily="18" charset="0"/>
                <a:cs typeface="Times New Roman" pitchFamily="18" charset="0"/>
              </a:rPr>
              <a:t> de vie</a:t>
            </a:r>
            <a:endParaRPr lang="fr-CM" dirty="0" smtClean="0">
              <a:latin typeface="Garamond" pitchFamily="18" charset="0"/>
              <a:cs typeface="Times New Roman" pitchFamily="18" charset="0"/>
            </a:endParaRPr>
          </a:p>
        </p:txBody>
      </p:sp>
      <p:sp>
        <p:nvSpPr>
          <p:cNvPr id="4" name="3 Marcador de número de diapositiva"/>
          <p:cNvSpPr>
            <a:spLocks noGrp="1"/>
          </p:cNvSpPr>
          <p:nvPr>
            <p:ph type="sldNum" sz="quarter" idx="10"/>
          </p:nvPr>
        </p:nvSpPr>
        <p:spPr/>
        <p:txBody>
          <a:bodyPr/>
          <a:lstStyle/>
          <a:p>
            <a:fld id="{5FD6DAB6-DD5F-413D-91E9-4CA33F199260}" type="slidenum">
              <a:rPr lang="es-ES" smtClean="0"/>
              <a:t>56</a:t>
            </a:fld>
            <a:endParaRPr lang="es-ES"/>
          </a:p>
        </p:txBody>
      </p:sp>
    </p:spTree>
    <p:extLst>
      <p:ext uri="{BB962C8B-B14F-4D97-AF65-F5344CB8AC3E}">
        <p14:creationId xmlns:p14="http://schemas.microsoft.com/office/powerpoint/2010/main" val="562559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CA" sz="1200" dirty="0" smtClean="0">
                <a:latin typeface="Arial" pitchFamily="34" charset="0"/>
              </a:rPr>
              <a:t>Le but des analyses coût-avantage consiste à déterminer si les avantages d’une intervention de santé mesurés en dollars sont supérieurs ou non aux coûts de l’intervention mesurés en dollars.</a:t>
            </a:r>
          </a:p>
          <a:p>
            <a:r>
              <a:rPr lang="fr-CA" sz="1200" dirty="0" smtClean="0">
                <a:latin typeface="Arial" pitchFamily="34" charset="0"/>
              </a:rPr>
              <a:t>La formulation appropriée consiste à calculer la valeur nette du flux des avantages (a) moins les coûts (c) d’un programme de santé </a:t>
            </a:r>
          </a:p>
          <a:p>
            <a:r>
              <a:rPr lang="fr-CA" sz="1200" dirty="0" smtClean="0">
                <a:latin typeface="Arial" pitchFamily="34" charset="0"/>
              </a:rPr>
              <a:t>Le critère de décision consiste à accepter le programme si les avantages pendant la durée  de vie du programme sont &gt; aux coûts. En d’autres mots, si (a) - (c) &gt; 0</a:t>
            </a:r>
          </a:p>
        </p:txBody>
      </p:sp>
      <p:sp>
        <p:nvSpPr>
          <p:cNvPr id="4" name="3 Marcador de número de diapositiva"/>
          <p:cNvSpPr>
            <a:spLocks noGrp="1"/>
          </p:cNvSpPr>
          <p:nvPr>
            <p:ph type="sldNum" sz="quarter" idx="10"/>
          </p:nvPr>
        </p:nvSpPr>
        <p:spPr/>
        <p:txBody>
          <a:bodyPr/>
          <a:lstStyle/>
          <a:p>
            <a:fld id="{5FD6DAB6-DD5F-413D-91E9-4CA33F199260}" type="slidenum">
              <a:rPr lang="es-ES" smtClean="0"/>
              <a:t>57</a:t>
            </a:fld>
            <a:endParaRPr lang="es-ES"/>
          </a:p>
        </p:txBody>
      </p:sp>
    </p:spTree>
    <p:extLst>
      <p:ext uri="{BB962C8B-B14F-4D97-AF65-F5344CB8AC3E}">
        <p14:creationId xmlns:p14="http://schemas.microsoft.com/office/powerpoint/2010/main" val="21685755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1FF2C6-45B4-4596-A1DF-2BF0787640BF}" type="slidenum">
              <a:rPr lang="fr-CA" smtClean="0">
                <a:latin typeface="Tahoma" pitchFamily="34" charset="0"/>
              </a:rPr>
              <a:pPr eaLnBrk="1" hangingPunct="1"/>
              <a:t>58</a:t>
            </a:fld>
            <a:endParaRPr lang="fr-CA" smtClean="0">
              <a:latin typeface="Tahoma" pitchFamily="34" charset="0"/>
            </a:endParaRPr>
          </a:p>
        </p:txBody>
      </p:sp>
      <p:sp>
        <p:nvSpPr>
          <p:cNvPr id="77827" name="Rectangle 2"/>
          <p:cNvSpPr>
            <a:spLocks noGrp="1" noRot="1" noChangeAspect="1" noChangeArrowheads="1" noTextEdit="1"/>
          </p:cNvSpPr>
          <p:nvPr>
            <p:ph type="sldImg"/>
          </p:nvPr>
        </p:nvSpPr>
        <p:spPr>
          <a:xfrm>
            <a:off x="1141413" y="714375"/>
            <a:ext cx="4600575" cy="3449638"/>
          </a:xfrm>
          <a:ln/>
        </p:spPr>
      </p:sp>
      <p:sp>
        <p:nvSpPr>
          <p:cNvPr id="77828" name="Rectangle 3"/>
          <p:cNvSpPr>
            <a:spLocks noGrp="1" noChangeArrowheads="1"/>
          </p:cNvSpPr>
          <p:nvPr>
            <p:ph type="body" idx="1"/>
          </p:nvPr>
        </p:nvSpPr>
        <p:spPr>
          <a:noFill/>
        </p:spPr>
        <p:txBody>
          <a:bodyPr/>
          <a:lstStyle/>
          <a:p>
            <a:pPr eaLnBrk="1" hangingPunct="1"/>
            <a:endParaRPr lang="es-CL"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1F477-EF1C-40F5-919E-2310D296732E}" type="slidenum">
              <a:rPr lang="es-CL"/>
              <a:pPr/>
              <a:t>60</a:t>
            </a:fld>
            <a:endParaRPr lang="es-CL"/>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s-C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6E206F-1524-45C5-AE4D-E54BC35A70CA}" type="slidenum">
              <a:rPr lang="es-CL"/>
              <a:pPr/>
              <a:t>61</a:t>
            </a:fld>
            <a:endParaRPr lang="es-CL" dirty="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s-CL"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3F1546-C1F4-47D4-A957-3D36804ECE82}" type="slidenum">
              <a:rPr lang="en-US"/>
              <a:pPr/>
              <a:t>62</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917575" y="4415790"/>
            <a:ext cx="5046663" cy="4183380"/>
          </a:xfrm>
        </p:spPr>
        <p:txBody>
          <a:bodyP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6</a:t>
            </a:fld>
            <a:endParaRPr lang="en-US" sz="1200">
              <a:latin typeface="Arial" pitchFamily="34" charset="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D448-3D47-44F3-B1BD-53F24306F4DF}" type="slidenum">
              <a:rPr lang="es-CL"/>
              <a:pPr/>
              <a:t>63</a:t>
            </a:fld>
            <a:endParaRPr lang="es-CL"/>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s-C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54C86B-DF3A-42B1-B350-99AC8136405B}" type="slidenum">
              <a:rPr lang="fr-CA"/>
              <a:pPr/>
              <a:t>64</a:t>
            </a:fld>
            <a:endParaRPr lang="fr-CA"/>
          </a:p>
        </p:txBody>
      </p:sp>
      <p:sp>
        <p:nvSpPr>
          <p:cNvPr id="1247234" name="Rectangle 2"/>
          <p:cNvSpPr>
            <a:spLocks noGrp="1" noRot="1" noChangeAspect="1" noChangeArrowheads="1" noTextEdit="1"/>
          </p:cNvSpPr>
          <p:nvPr>
            <p:ph type="sldImg"/>
          </p:nvPr>
        </p:nvSpPr>
        <p:spPr>
          <a:xfrm>
            <a:off x="2398713" y="0"/>
            <a:ext cx="1879600" cy="1411288"/>
          </a:xfrm>
          <a:ln/>
        </p:spPr>
      </p:sp>
      <p:sp>
        <p:nvSpPr>
          <p:cNvPr id="1247235" name="Rectangle 3"/>
          <p:cNvSpPr>
            <a:spLocks noGrp="1" noChangeArrowheads="1"/>
          </p:cNvSpPr>
          <p:nvPr>
            <p:ph type="body" idx="1"/>
          </p:nvPr>
        </p:nvSpPr>
        <p:spPr/>
        <p:txBody>
          <a:bodyPr/>
          <a:lstStyle/>
          <a:p>
            <a:pPr defTabSz="914316">
              <a:defRPr/>
            </a:pPr>
            <a:r>
              <a:rPr lang="es-VE" altLang="fr-FR" b="1" i="1" dirty="0">
                <a:solidFill>
                  <a:srgbClr val="CC0000"/>
                </a:solidFill>
                <a:latin typeface="Calibri" pitchFamily="34" charset="0"/>
                <a:cs typeface="Calibri" pitchFamily="34" charset="0"/>
              </a:rPr>
              <a:t>La equidad</a:t>
            </a:r>
            <a:r>
              <a:rPr lang="es-VE" altLang="fr-FR" b="1" dirty="0">
                <a:solidFill>
                  <a:srgbClr val="CC0000"/>
                </a:solidFill>
                <a:latin typeface="Calibri" pitchFamily="34" charset="0"/>
                <a:cs typeface="Calibri" pitchFamily="34" charset="0"/>
              </a:rPr>
              <a:t> </a:t>
            </a:r>
            <a:r>
              <a:rPr lang="es-VE" altLang="fr-FR" dirty="0">
                <a:solidFill>
                  <a:srgbClr val="CC0000"/>
                </a:solidFill>
                <a:latin typeface="Calibri" pitchFamily="34" charset="0"/>
                <a:cs typeface="Calibri" pitchFamily="34" charset="0"/>
              </a:rPr>
              <a:t>refiere a una responsabilidad colectiva, implementando la solidaridad, para asegurar una distribución justa entre los individuos, los grupos, las regiones…. de « algo » que corresponde a un derecho fundamental (las atenciones, la salud, las </a:t>
            </a:r>
            <a:r>
              <a:rPr lang="es-VE" altLang="fr-FR" i="1" dirty="0">
                <a:solidFill>
                  <a:srgbClr val="CC0000"/>
                </a:solidFill>
                <a:latin typeface="Calibri" pitchFamily="34" charset="0"/>
                <a:cs typeface="Calibri" pitchFamily="34" charset="0"/>
              </a:rPr>
              <a:t>capacidades</a:t>
            </a:r>
            <a:r>
              <a:rPr lang="es-VE" altLang="fr-FR" dirty="0">
                <a:solidFill>
                  <a:srgbClr val="CC0000"/>
                </a:solidFill>
                <a:latin typeface="Calibri" pitchFamily="34" charset="0"/>
                <a:cs typeface="Calibri" pitchFamily="34" charset="0"/>
              </a:rPr>
              <a:t> (</a:t>
            </a:r>
            <a:r>
              <a:rPr lang="es-VE" altLang="fr-FR" dirty="0" err="1">
                <a:solidFill>
                  <a:srgbClr val="CC0000"/>
                </a:solidFill>
                <a:latin typeface="Calibri" pitchFamily="34" charset="0"/>
                <a:cs typeface="Calibri" pitchFamily="34" charset="0"/>
              </a:rPr>
              <a:t>Sen</a:t>
            </a:r>
            <a:r>
              <a:rPr lang="es-VE" altLang="fr-FR" dirty="0">
                <a:solidFill>
                  <a:srgbClr val="CC0000"/>
                </a:solidFill>
                <a:latin typeface="Calibri" pitchFamily="34" charset="0"/>
                <a:cs typeface="Calibri" pitchFamily="34" charset="0"/>
              </a:rPr>
              <a:t>, 2000), el trabajo, la igualdad frente a la ley, …) La forma concreta que toma la equidad resulta de una elección ideológica  de lo que, en la sociedad se considera, debiera distribuirse entre todos los individuos y por lo tanto del carácter justo de las inequidades que resultan de esa primera elección fundamental.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a:p>
        </p:txBody>
      </p:sp>
      <p:sp>
        <p:nvSpPr>
          <p:cNvPr id="4" name="3 Marcador de número de diapositiva"/>
          <p:cNvSpPr>
            <a:spLocks noGrp="1"/>
          </p:cNvSpPr>
          <p:nvPr>
            <p:ph type="sldNum" sz="quarter" idx="10"/>
          </p:nvPr>
        </p:nvSpPr>
        <p:spPr/>
        <p:txBody>
          <a:bodyPr/>
          <a:lstStyle/>
          <a:p>
            <a:fld id="{5FD6DAB6-DD5F-413D-91E9-4CA33F199260}" type="slidenum">
              <a:rPr lang="es-ES" smtClean="0"/>
              <a:t>65</a:t>
            </a:fld>
            <a:endParaRPr lang="es-ES"/>
          </a:p>
        </p:txBody>
      </p:sp>
    </p:spTree>
    <p:extLst>
      <p:ext uri="{BB962C8B-B14F-4D97-AF65-F5344CB8AC3E}">
        <p14:creationId xmlns:p14="http://schemas.microsoft.com/office/powerpoint/2010/main" val="3285420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a:p>
        </p:txBody>
      </p:sp>
      <p:sp>
        <p:nvSpPr>
          <p:cNvPr id="4" name="3 Marcador de número de diapositiva"/>
          <p:cNvSpPr>
            <a:spLocks noGrp="1"/>
          </p:cNvSpPr>
          <p:nvPr>
            <p:ph type="sldNum" sz="quarter" idx="10"/>
          </p:nvPr>
        </p:nvSpPr>
        <p:spPr/>
        <p:txBody>
          <a:bodyPr/>
          <a:lstStyle/>
          <a:p>
            <a:fld id="{5FD6DAB6-DD5F-413D-91E9-4CA33F199260}" type="slidenum">
              <a:rPr lang="es-ES" smtClean="0"/>
              <a:t>66</a:t>
            </a:fld>
            <a:endParaRPr lang="es-ES"/>
          </a:p>
        </p:txBody>
      </p:sp>
    </p:spTree>
    <p:extLst>
      <p:ext uri="{BB962C8B-B14F-4D97-AF65-F5344CB8AC3E}">
        <p14:creationId xmlns:p14="http://schemas.microsoft.com/office/powerpoint/2010/main" val="2553468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67</a:t>
            </a:fld>
            <a:endParaRPr lang="en-US" sz="120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68</a:t>
            </a:fld>
            <a:endParaRPr lang="en-US" sz="120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a:p>
        </p:txBody>
      </p:sp>
      <p:sp>
        <p:nvSpPr>
          <p:cNvPr id="4" name="3 Marcador de número de diapositiva"/>
          <p:cNvSpPr>
            <a:spLocks noGrp="1"/>
          </p:cNvSpPr>
          <p:nvPr>
            <p:ph type="sldNum" sz="quarter" idx="10"/>
          </p:nvPr>
        </p:nvSpPr>
        <p:spPr/>
        <p:txBody>
          <a:bodyPr/>
          <a:lstStyle/>
          <a:p>
            <a:fld id="{5FD6DAB6-DD5F-413D-91E9-4CA33F199260}" type="slidenum">
              <a:rPr lang="es-ES" smtClean="0"/>
              <a:t>69</a:t>
            </a:fld>
            <a:endParaRPr lang="es-ES"/>
          </a:p>
        </p:txBody>
      </p:sp>
    </p:spTree>
    <p:extLst>
      <p:ext uri="{BB962C8B-B14F-4D97-AF65-F5344CB8AC3E}">
        <p14:creationId xmlns:p14="http://schemas.microsoft.com/office/powerpoint/2010/main" val="3862145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VE" b="1" dirty="0"/>
              <a:t>… </a:t>
            </a:r>
            <a:r>
              <a:rPr lang="es-VE" dirty="0"/>
              <a:t>refiere a un conjunto </a:t>
            </a:r>
            <a:r>
              <a:rPr lang="es-VE" i="1" dirty="0"/>
              <a:t>de atributos</a:t>
            </a:r>
            <a:r>
              <a:rPr lang="es-VE" dirty="0"/>
              <a:t> que favorezca el mejor resultado posible dado los conocimientos, la tecnología, las expectativas y las normas sociales.</a:t>
            </a:r>
          </a:p>
          <a:p>
            <a:r>
              <a:rPr lang="es-VE" b="1" dirty="0"/>
              <a:t>… </a:t>
            </a:r>
            <a:r>
              <a:rPr lang="es-VE" dirty="0"/>
              <a:t>puede apreciarse por la correspondencia del proceso a las normas profesionales, sociales y a las normas de consumo a través de diversas dimensiones del proceso.</a:t>
            </a:r>
          </a:p>
          <a:p>
            <a:r>
              <a:rPr lang="es-VE" b="1" dirty="0"/>
              <a:t>… </a:t>
            </a:r>
            <a:r>
              <a:rPr lang="es-VE" dirty="0"/>
              <a:t>recubre tres componentes: técnica, interpersonal y organizacional al seno de la organización de la oferta de atenciones.</a:t>
            </a:r>
          </a:p>
          <a:p>
            <a:r>
              <a:rPr lang="es-VE" b="1" dirty="0"/>
              <a:t>… </a:t>
            </a:r>
            <a:r>
              <a:rPr lang="es-VE" dirty="0"/>
              <a:t>puede también apreciarse pero en forma indirecta en términos de estructura y resultados</a:t>
            </a:r>
          </a:p>
          <a:p>
            <a:pPr marL="1698467"/>
            <a:endParaRPr lang="es-VE" sz="800" dirty="0"/>
          </a:p>
          <a:p>
            <a:pPr marL="363504"/>
            <a:r>
              <a:rPr lang="es-VE" sz="800" dirty="0" err="1"/>
              <a:t>L'évaluation</a:t>
            </a:r>
            <a:r>
              <a:rPr lang="es-VE" sz="800" dirty="0"/>
              <a:t> : </a:t>
            </a:r>
            <a:r>
              <a:rPr lang="es-VE" sz="800" dirty="0" err="1"/>
              <a:t>concepts</a:t>
            </a:r>
            <a:r>
              <a:rPr lang="es-VE" sz="800" dirty="0"/>
              <a:t> et </a:t>
            </a:r>
            <a:r>
              <a:rPr lang="es-VE" sz="800" dirty="0" err="1"/>
              <a:t>méthodes</a:t>
            </a:r>
            <a:r>
              <a:rPr lang="es-VE" sz="800" dirty="0"/>
              <a:t>, </a:t>
            </a:r>
            <a:r>
              <a:rPr lang="es-VE" sz="800" dirty="0" err="1"/>
              <a:t>Contandriopoulos</a:t>
            </a:r>
            <a:r>
              <a:rPr lang="es-VE" sz="800" dirty="0"/>
              <a:t> AP; Champagne F; Denis JL; </a:t>
            </a:r>
            <a:r>
              <a:rPr lang="es-VE" sz="800" dirty="0" err="1"/>
              <a:t>Avarguez</a:t>
            </a:r>
            <a:r>
              <a:rPr lang="es-VE" sz="800" dirty="0"/>
              <a:t> MC; </a:t>
            </a:r>
            <a:r>
              <a:rPr lang="es-VE" sz="800" dirty="0" err="1"/>
              <a:t>Revue</a:t>
            </a:r>
            <a:r>
              <a:rPr lang="es-VE" sz="800" dirty="0"/>
              <a:t> </a:t>
            </a:r>
            <a:r>
              <a:rPr lang="es-VE" sz="800" dirty="0" err="1"/>
              <a:t>d'épidémiologie</a:t>
            </a:r>
            <a:r>
              <a:rPr lang="es-VE" sz="800" dirty="0"/>
              <a:t> et </a:t>
            </a:r>
            <a:r>
              <a:rPr lang="es-VE" sz="800" dirty="0" err="1"/>
              <a:t>santé</a:t>
            </a:r>
            <a:r>
              <a:rPr lang="es-VE" sz="800" dirty="0"/>
              <a:t> publique,2000;48: 517-39.</a:t>
            </a:r>
          </a:p>
        </p:txBody>
      </p:sp>
      <p:sp>
        <p:nvSpPr>
          <p:cNvPr id="4" name="3 Marcador de número de diapositiva"/>
          <p:cNvSpPr>
            <a:spLocks noGrp="1"/>
          </p:cNvSpPr>
          <p:nvPr>
            <p:ph type="sldNum" sz="quarter" idx="10"/>
          </p:nvPr>
        </p:nvSpPr>
        <p:spPr/>
        <p:txBody>
          <a:bodyPr/>
          <a:lstStyle/>
          <a:p>
            <a:fld id="{5FD6DAB6-DD5F-413D-91E9-4CA33F199260}" type="slidenum">
              <a:rPr lang="es-ES" smtClean="0"/>
              <a:t>70</a:t>
            </a:fld>
            <a:endParaRPr lang="es-ES"/>
          </a:p>
        </p:txBody>
      </p:sp>
    </p:spTree>
    <p:extLst>
      <p:ext uri="{BB962C8B-B14F-4D97-AF65-F5344CB8AC3E}">
        <p14:creationId xmlns:p14="http://schemas.microsoft.com/office/powerpoint/2010/main" val="33974415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VE" dirty="0"/>
          </a:p>
        </p:txBody>
      </p:sp>
      <p:sp>
        <p:nvSpPr>
          <p:cNvPr id="4" name="3 Marcador de número de diapositiva"/>
          <p:cNvSpPr>
            <a:spLocks noGrp="1"/>
          </p:cNvSpPr>
          <p:nvPr>
            <p:ph type="sldNum" sz="quarter" idx="10"/>
          </p:nvPr>
        </p:nvSpPr>
        <p:spPr/>
        <p:txBody>
          <a:bodyPr/>
          <a:lstStyle/>
          <a:p>
            <a:fld id="{5FD6DAB6-DD5F-413D-91E9-4CA33F199260}" type="slidenum">
              <a:rPr lang="es-ES" smtClean="0"/>
              <a:t>71</a:t>
            </a:fld>
            <a:endParaRPr lang="es-ES"/>
          </a:p>
        </p:txBody>
      </p:sp>
    </p:spTree>
    <p:extLst>
      <p:ext uri="{BB962C8B-B14F-4D97-AF65-F5344CB8AC3E}">
        <p14:creationId xmlns:p14="http://schemas.microsoft.com/office/powerpoint/2010/main" val="609666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607C9-96E5-4F10-A668-2136A65AA961}" type="slidenum">
              <a:rPr lang="fr-CA"/>
              <a:pPr/>
              <a:t>72</a:t>
            </a:fld>
            <a:endParaRPr lang="fr-CA"/>
          </a:p>
        </p:txBody>
      </p:sp>
      <p:sp>
        <p:nvSpPr>
          <p:cNvPr id="1249282" name="Rectangle 2"/>
          <p:cNvSpPr>
            <a:spLocks noGrp="1" noRot="1" noChangeAspect="1" noChangeArrowheads="1" noTextEdit="1"/>
          </p:cNvSpPr>
          <p:nvPr>
            <p:ph type="sldImg"/>
          </p:nvPr>
        </p:nvSpPr>
        <p:spPr>
          <a:xfrm>
            <a:off x="2398713" y="0"/>
            <a:ext cx="1879600" cy="1411288"/>
          </a:xfrm>
          <a:ln/>
        </p:spPr>
      </p:sp>
      <p:sp>
        <p:nvSpPr>
          <p:cNvPr id="1249283" name="Rectangle 3"/>
          <p:cNvSpPr>
            <a:spLocks noGrp="1" noChangeArrowheads="1"/>
          </p:cNvSpPr>
          <p:nvPr>
            <p:ph type="body" idx="1"/>
          </p:nvPr>
        </p:nvSpPr>
        <p:spPr/>
        <p:txBody>
          <a:bodyPr/>
          <a:lstStyle/>
          <a:p>
            <a:pPr algn="just" eaLnBrk="0" hangingPunct="0"/>
            <a:r>
              <a:rPr lang="es-VE" altLang="fr-FR" dirty="0" smtClean="0">
                <a:solidFill>
                  <a:srgbClr val="CC0000"/>
                </a:solidFill>
                <a:latin typeface="Calibri" pitchFamily="34" charset="0"/>
                <a:cs typeface="Calibri" pitchFamily="34" charset="0"/>
              </a:rPr>
              <a:t>La </a:t>
            </a:r>
            <a:r>
              <a:rPr lang="es-VE" altLang="fr-FR" b="1" dirty="0" smtClean="0">
                <a:solidFill>
                  <a:srgbClr val="CC0000"/>
                </a:solidFill>
                <a:latin typeface="Calibri" pitchFamily="34" charset="0"/>
                <a:cs typeface="Calibri" pitchFamily="34" charset="0"/>
              </a:rPr>
              <a:t>eficiencia</a:t>
            </a:r>
            <a:r>
              <a:rPr lang="es-VE" altLang="fr-FR" dirty="0" smtClean="0">
                <a:solidFill>
                  <a:srgbClr val="CC0000"/>
                </a:solidFill>
                <a:latin typeface="Calibri" pitchFamily="34" charset="0"/>
                <a:cs typeface="Calibri" pitchFamily="34" charset="0"/>
              </a:rPr>
              <a:t> expresa en forma general la relación existente entre un resultado y los medios movilizados para obtenerlo.</a:t>
            </a:r>
          </a:p>
          <a:p>
            <a:pPr algn="just" eaLnBrk="0" hangingPunct="0"/>
            <a:r>
              <a:rPr lang="es-VE" altLang="fr-FR" dirty="0" smtClean="0">
                <a:solidFill>
                  <a:srgbClr val="CC0000"/>
                </a:solidFill>
                <a:latin typeface="Calibri" pitchFamily="34" charset="0"/>
                <a:cs typeface="Calibri" pitchFamily="34" charset="0"/>
              </a:rPr>
              <a:t>La eficiencia se vuelve un valor cuando se aplica a la exigencia social al Estado de utilizar de la mejor manera posible los recursos colectivos para maximizar una ventaja colectiva y rendir cuentas. </a:t>
            </a:r>
          </a:p>
          <a:p>
            <a:pPr algn="just" eaLnBrk="0" hangingPunct="0"/>
            <a:r>
              <a:rPr lang="es-VE" altLang="fr-FR" dirty="0" smtClean="0">
                <a:solidFill>
                  <a:srgbClr val="CC0000"/>
                </a:solidFill>
                <a:latin typeface="Calibri" pitchFamily="34" charset="0"/>
                <a:cs typeface="Calibri" pitchFamily="34" charset="0"/>
              </a:rPr>
              <a:t>La exigencia social de eficiencia es el corolario del </a:t>
            </a:r>
            <a:r>
              <a:rPr lang="es-VE" altLang="fr-FR" i="1" dirty="0" err="1" smtClean="0">
                <a:solidFill>
                  <a:srgbClr val="CC0000"/>
                </a:solidFill>
                <a:latin typeface="Calibri" pitchFamily="34" charset="0"/>
                <a:cs typeface="Calibri" pitchFamily="34" charset="0"/>
              </a:rPr>
              <a:t>biopoder</a:t>
            </a:r>
            <a:r>
              <a:rPr lang="es-VE" altLang="fr-FR" dirty="0" smtClean="0">
                <a:solidFill>
                  <a:srgbClr val="CC0000"/>
                </a:solidFill>
                <a:latin typeface="Calibri" pitchFamily="34" charset="0"/>
                <a:cs typeface="Calibri" pitchFamily="34" charset="0"/>
              </a:rPr>
              <a:t>, el Estado que implementa instituciones para « gestionar la vida de la población con el fin de permitirle realizar sus potencialidades (</a:t>
            </a:r>
            <a:r>
              <a:rPr lang="es-VE" altLang="fr-FR" dirty="0" err="1" smtClean="0">
                <a:solidFill>
                  <a:srgbClr val="CC0000"/>
                </a:solidFill>
                <a:latin typeface="Calibri" pitchFamily="34" charset="0"/>
                <a:cs typeface="Calibri" pitchFamily="34" charset="0"/>
              </a:rPr>
              <a:t>Ewald</a:t>
            </a:r>
            <a:r>
              <a:rPr lang="es-VE" altLang="fr-FR" dirty="0" smtClean="0">
                <a:solidFill>
                  <a:srgbClr val="CC0000"/>
                </a:solidFill>
                <a:latin typeface="Calibri" pitchFamily="34" charset="0"/>
                <a:cs typeface="Calibri" pitchFamily="34" charset="0"/>
              </a:rPr>
              <a:t>, 1985) » debe, para mantener su legitimidad, rendir cuenta de sus intervenciones.</a:t>
            </a:r>
          </a:p>
          <a:p>
            <a:pPr algn="just" eaLnBrk="0" hangingPunct="0"/>
            <a:r>
              <a:rPr lang="es-VE" altLang="fr-FR" dirty="0" smtClean="0">
                <a:solidFill>
                  <a:srgbClr val="CC0000"/>
                </a:solidFill>
                <a:latin typeface="Calibri" pitchFamily="34" charset="0"/>
                <a:cs typeface="Calibri" pitchFamily="34" charset="0"/>
              </a:rPr>
              <a:t>La </a:t>
            </a:r>
            <a:r>
              <a:rPr lang="es-VE" altLang="fr-FR" b="1" dirty="0" smtClean="0">
                <a:solidFill>
                  <a:srgbClr val="CC0000"/>
                </a:solidFill>
                <a:latin typeface="Calibri" pitchFamily="34" charset="0"/>
                <a:cs typeface="Calibri" pitchFamily="34" charset="0"/>
              </a:rPr>
              <a:t>eficiencia</a:t>
            </a:r>
            <a:r>
              <a:rPr lang="es-VE" altLang="fr-FR" dirty="0" smtClean="0">
                <a:solidFill>
                  <a:srgbClr val="CC0000"/>
                </a:solidFill>
                <a:latin typeface="Calibri" pitchFamily="34" charset="0"/>
                <a:cs typeface="Calibri" pitchFamily="34" charset="0"/>
              </a:rPr>
              <a:t> es un concepto que integra las nociones de eficiencia técnica (maximización en la utilización de los recursos en el proceso productivo) y de </a:t>
            </a:r>
            <a:r>
              <a:rPr lang="es-VE" altLang="fr-FR" b="1" dirty="0" smtClean="0">
                <a:solidFill>
                  <a:srgbClr val="CC0000"/>
                </a:solidFill>
                <a:latin typeface="Calibri" pitchFamily="34" charset="0"/>
                <a:cs typeface="Calibri" pitchFamily="34" charset="0"/>
              </a:rPr>
              <a:t>eficiencia de asignación </a:t>
            </a:r>
            <a:r>
              <a:rPr lang="es-VE" altLang="fr-FR" dirty="0" smtClean="0">
                <a:solidFill>
                  <a:srgbClr val="CC0000"/>
                </a:solidFill>
                <a:latin typeface="Calibri" pitchFamily="34" charset="0"/>
                <a:cs typeface="Calibri" pitchFamily="34" charset="0"/>
              </a:rPr>
              <a:t>(optimización en la distribución de los recursos para obtener un resultado en términos de salud y que implica una responsabilidad de rendir cuentas).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7</a:t>
            </a:fld>
            <a:endParaRPr lang="en-US" sz="1200">
              <a:latin typeface="Arial" pitchFamily="34" charset="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54C86B-DF3A-42B1-B350-99AC8136405B}" type="slidenum">
              <a:rPr lang="fr-CA"/>
              <a:pPr/>
              <a:t>73</a:t>
            </a:fld>
            <a:endParaRPr lang="fr-CA"/>
          </a:p>
        </p:txBody>
      </p:sp>
      <p:sp>
        <p:nvSpPr>
          <p:cNvPr id="1247234" name="Rectangle 2"/>
          <p:cNvSpPr>
            <a:spLocks noGrp="1" noRot="1" noChangeAspect="1" noChangeArrowheads="1" noTextEdit="1"/>
          </p:cNvSpPr>
          <p:nvPr>
            <p:ph type="sldImg"/>
          </p:nvPr>
        </p:nvSpPr>
        <p:spPr>
          <a:xfrm>
            <a:off x="2398713" y="0"/>
            <a:ext cx="1879600" cy="1411288"/>
          </a:xfrm>
          <a:ln/>
        </p:spPr>
      </p:sp>
      <p:sp>
        <p:nvSpPr>
          <p:cNvPr id="1247235" name="Rectangle 3"/>
          <p:cNvSpPr>
            <a:spLocks noGrp="1" noChangeArrowheads="1"/>
          </p:cNvSpPr>
          <p:nvPr>
            <p:ph type="body" idx="1"/>
          </p:nvPr>
        </p:nvSpPr>
        <p:spPr/>
        <p:txBody>
          <a:bodyPr/>
          <a:lstStyle/>
          <a:p>
            <a:pPr defTabSz="914316">
              <a:defRPr/>
            </a:pPr>
            <a:r>
              <a:rPr lang="es-VE" altLang="fr-FR" b="1" i="1" dirty="0">
                <a:solidFill>
                  <a:srgbClr val="CC0000"/>
                </a:solidFill>
                <a:latin typeface="Calibri" pitchFamily="34" charset="0"/>
                <a:cs typeface="Calibri" pitchFamily="34" charset="0"/>
              </a:rPr>
              <a:t>La equidad</a:t>
            </a:r>
            <a:r>
              <a:rPr lang="es-VE" altLang="fr-FR" b="1" dirty="0">
                <a:solidFill>
                  <a:srgbClr val="CC0000"/>
                </a:solidFill>
                <a:latin typeface="Calibri" pitchFamily="34" charset="0"/>
                <a:cs typeface="Calibri" pitchFamily="34" charset="0"/>
              </a:rPr>
              <a:t> </a:t>
            </a:r>
            <a:r>
              <a:rPr lang="es-VE" altLang="fr-FR" dirty="0">
                <a:solidFill>
                  <a:srgbClr val="CC0000"/>
                </a:solidFill>
                <a:latin typeface="Calibri" pitchFamily="34" charset="0"/>
                <a:cs typeface="Calibri" pitchFamily="34" charset="0"/>
              </a:rPr>
              <a:t>refiere a una responsabilidad colectiva, implementando la solidaridad, para asegurar una distribución justa entre los individuos, los grupos, las regiones…. de « algo » que corresponde a un derecho fundamental (las atenciones, la salud, las </a:t>
            </a:r>
            <a:r>
              <a:rPr lang="es-VE" altLang="fr-FR" i="1" dirty="0">
                <a:solidFill>
                  <a:srgbClr val="CC0000"/>
                </a:solidFill>
                <a:latin typeface="Calibri" pitchFamily="34" charset="0"/>
                <a:cs typeface="Calibri" pitchFamily="34" charset="0"/>
              </a:rPr>
              <a:t>capacidades</a:t>
            </a:r>
            <a:r>
              <a:rPr lang="es-VE" altLang="fr-FR" dirty="0">
                <a:solidFill>
                  <a:srgbClr val="CC0000"/>
                </a:solidFill>
                <a:latin typeface="Calibri" pitchFamily="34" charset="0"/>
                <a:cs typeface="Calibri" pitchFamily="34" charset="0"/>
              </a:rPr>
              <a:t> (</a:t>
            </a:r>
            <a:r>
              <a:rPr lang="es-VE" altLang="fr-FR" dirty="0" err="1">
                <a:solidFill>
                  <a:srgbClr val="CC0000"/>
                </a:solidFill>
                <a:latin typeface="Calibri" pitchFamily="34" charset="0"/>
                <a:cs typeface="Calibri" pitchFamily="34" charset="0"/>
              </a:rPr>
              <a:t>Sen</a:t>
            </a:r>
            <a:r>
              <a:rPr lang="es-VE" altLang="fr-FR" dirty="0">
                <a:solidFill>
                  <a:srgbClr val="CC0000"/>
                </a:solidFill>
                <a:latin typeface="Calibri" pitchFamily="34" charset="0"/>
                <a:cs typeface="Calibri" pitchFamily="34" charset="0"/>
              </a:rPr>
              <a:t>, 2000), el trabajo, la igualdad frente a la ley, …) La forma concreta que toma la equidad resulta de una elección ideológica  de lo que, en la sociedad se considera, debiera distribuirse entre todos los individuos y por lo tanto del carácter justo de las inequidades que resultan de esa primera elección fundamental.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5CCF5-B8B8-4BFE-B406-DC2A2A7959FE}" type="slidenum">
              <a:rPr lang="fr-CA"/>
              <a:pPr/>
              <a:t>74</a:t>
            </a:fld>
            <a:endParaRPr lang="fr-CA"/>
          </a:p>
        </p:txBody>
      </p:sp>
      <p:sp>
        <p:nvSpPr>
          <p:cNvPr id="1248258" name="Rectangle 2"/>
          <p:cNvSpPr>
            <a:spLocks noGrp="1" noRot="1" noChangeAspect="1" noChangeArrowheads="1" noTextEdit="1"/>
          </p:cNvSpPr>
          <p:nvPr>
            <p:ph type="sldImg"/>
          </p:nvPr>
        </p:nvSpPr>
        <p:spPr>
          <a:xfrm>
            <a:off x="2398713" y="0"/>
            <a:ext cx="1879600" cy="1411288"/>
          </a:xfrm>
          <a:ln/>
        </p:spPr>
      </p:sp>
      <p:sp>
        <p:nvSpPr>
          <p:cNvPr id="1248259" name="Rectangle 3"/>
          <p:cNvSpPr>
            <a:spLocks noGrp="1" noChangeArrowheads="1"/>
          </p:cNvSpPr>
          <p:nvPr>
            <p:ph type="body" idx="1"/>
          </p:nvPr>
        </p:nvSpPr>
        <p:spPr/>
        <p:txBody>
          <a:bodyPr/>
          <a:lstStyle/>
          <a:p>
            <a:pPr algn="just" eaLnBrk="0" hangingPunct="0">
              <a:buFontTx/>
              <a:buAutoNum type="arabicParenBoth"/>
            </a:pPr>
            <a:r>
              <a:rPr lang="es-VE" altLang="fr-FR" dirty="0">
                <a:solidFill>
                  <a:srgbClr val="CC0000"/>
                </a:solidFill>
                <a:latin typeface="Calibri" pitchFamily="34" charset="0"/>
                <a:cs typeface="Calibri" pitchFamily="34" charset="0"/>
              </a:rPr>
              <a:t>La autonomía de acción, es decir, el derecho de cada persona para actuar en forma voluntaria, intencional y responsable (sin perjudicar a otros).</a:t>
            </a:r>
          </a:p>
          <a:p>
            <a:pPr algn="just" eaLnBrk="0" hangingPunct="0">
              <a:buFontTx/>
              <a:buAutoNum type="arabicParenBoth"/>
            </a:pPr>
            <a:r>
              <a:rPr lang="es-VE" altLang="fr-FR" dirty="0">
                <a:solidFill>
                  <a:srgbClr val="CC0000"/>
                </a:solidFill>
                <a:latin typeface="Calibri" pitchFamily="34" charset="0"/>
                <a:cs typeface="Calibri" pitchFamily="34" charset="0"/>
              </a:rPr>
              <a:t>La capacidad de actuar con independencia, es decir, de tener los recursos necesarios (dinero, educación, capital social, salud, ….) para hacer elecciones efectivas.</a:t>
            </a:r>
          </a:p>
          <a:p>
            <a:pPr algn="just" eaLnBrk="0" hangingPunct="0">
              <a:buFontTx/>
              <a:buAutoNum type="arabicParenBoth"/>
            </a:pPr>
            <a:r>
              <a:rPr lang="es-VE" altLang="fr-FR" dirty="0">
                <a:solidFill>
                  <a:srgbClr val="CC0000"/>
                </a:solidFill>
                <a:latin typeface="Calibri" pitchFamily="34" charset="0"/>
                <a:cs typeface="Calibri" pitchFamily="34" charset="0"/>
              </a:rPr>
              <a:t>La autonomía de la persona en términos de la integridad y la dignidad del individuo</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F9FAB2-B57C-4EA9-99C4-5EC1442FE7AF}" type="slidenum">
              <a:rPr lang="fr-CA"/>
              <a:pPr/>
              <a:t>75</a:t>
            </a:fld>
            <a:endParaRPr lang="fr-CA"/>
          </a:p>
        </p:txBody>
      </p:sp>
      <p:sp>
        <p:nvSpPr>
          <p:cNvPr id="239618" name="Rectangle 2"/>
          <p:cNvSpPr>
            <a:spLocks noGrp="1" noRot="1" noChangeAspect="1" noChangeArrowheads="1"/>
          </p:cNvSpPr>
          <p:nvPr>
            <p:ph type="sldImg"/>
          </p:nvPr>
        </p:nvSpPr>
        <p:spPr bwMode="auto">
          <a:xfrm>
            <a:off x="1143000" y="714375"/>
            <a:ext cx="4597400" cy="3449638"/>
          </a:xfrm>
          <a:prstGeom prst="rect">
            <a:avLst/>
          </a:prstGeom>
          <a:solidFill>
            <a:srgbClr val="FFFFFF"/>
          </a:solidFill>
          <a:ln>
            <a:solidFill>
              <a:srgbClr val="000000"/>
            </a:solidFill>
            <a:miter lim="800000"/>
            <a:headEnd/>
            <a:tailEnd/>
          </a:ln>
        </p:spPr>
      </p:sp>
      <p:sp>
        <p:nvSpPr>
          <p:cNvPr id="239619" name="Rectangle 3"/>
          <p:cNvSpPr>
            <a:spLocks noGrp="1" noChangeArrowheads="1"/>
          </p:cNvSpPr>
          <p:nvPr>
            <p:ph type="body" idx="1"/>
          </p:nvPr>
        </p:nvSpPr>
        <p:spPr bwMode="auto">
          <a:xfrm>
            <a:off x="917577" y="4415790"/>
            <a:ext cx="5046663" cy="4183380"/>
          </a:xfrm>
          <a:prstGeom prst="rect">
            <a:avLst/>
          </a:prstGeom>
          <a:solidFill>
            <a:srgbClr val="FFFFFF"/>
          </a:solidFill>
          <a:ln>
            <a:solidFill>
              <a:srgbClr val="000000"/>
            </a:solidFill>
            <a:miter lim="800000"/>
            <a:headEnd/>
            <a:tailEnd/>
          </a:ln>
        </p:spPr>
        <p:txBody>
          <a:bodyPr lIns="89503" tIns="44751" rIns="89503" bIns="44751"/>
          <a:lstStyle/>
          <a:p>
            <a:endParaRPr lang="es-C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STEERING ROLE corresponds to the exercise of the responsibilities and specific public health skills that are EXCLUSIVE STATE  in the new pattern of relations between government and civil society in the modern state. It is clear and the government must be exercised through the health authority. Its purpose is to define and implement public decisions and actions to satisfy and ensure, as part of a development model adapted to the national context, the legitimate needs and expectations of health of the entire population and actors social</a:t>
            </a:r>
            <a:br>
              <a:rPr lang="en-US" smtClean="0"/>
            </a:br>
            <a:endParaRPr lang="en-US" smtClean="0"/>
          </a:p>
          <a:p>
            <a:pPr eaLnBrk="1" hangingPunct="1">
              <a:spcBef>
                <a:spcPct val="0"/>
              </a:spcBef>
            </a:pPr>
            <a:r>
              <a:rPr lang="en-US" smtClean="0"/>
              <a:t>SECTOR CONDUCTION: ability to guide institutions in the health sector and mobilize institutions and social groups around support for NATIONAL HEALTH POLICY</a:t>
            </a:r>
            <a:br>
              <a:rPr lang="en-US" smtClean="0"/>
            </a:br>
            <a:endParaRPr lang="en-US" smtClean="0"/>
          </a:p>
          <a:p>
            <a:pPr eaLnBrk="1" hangingPunct="1">
              <a:spcBef>
                <a:spcPct val="0"/>
              </a:spcBef>
            </a:pPr>
            <a:r>
              <a:rPr lang="en-US" smtClean="0"/>
              <a:t>CONTROL: ability to design, implement and enforce the health regulatory framework that protects and promotes the health</a:t>
            </a:r>
            <a:br>
              <a:rPr lang="en-US" smtClean="0"/>
            </a:br>
            <a:endParaRPr lang="en-US" smtClean="0"/>
          </a:p>
          <a:p>
            <a:pPr eaLnBrk="1" hangingPunct="1">
              <a:spcBef>
                <a:spcPct val="0"/>
              </a:spcBef>
            </a:pPr>
            <a:r>
              <a:rPr lang="en-US" smtClean="0"/>
              <a:t>MODULATION OF FUNDING: includes skills to ensure, monitor and modulate the complementarity of resources from various sources to ensure equitable access of the population to health services</a:t>
            </a:r>
            <a:br>
              <a:rPr lang="en-US" smtClean="0"/>
            </a:br>
            <a:endParaRPr lang="en-US" smtClean="0"/>
          </a:p>
          <a:p>
            <a:pPr eaLnBrk="1" hangingPunct="1">
              <a:spcBef>
                <a:spcPct val="0"/>
              </a:spcBef>
            </a:pPr>
            <a:r>
              <a:rPr lang="en-US" smtClean="0"/>
              <a:t>GUARANTEE INSURANCE: center its action to ensure access to a range of health benefits for individuals or specific plans for specific population groups</a:t>
            </a:r>
            <a:br>
              <a:rPr lang="en-US" smtClean="0"/>
            </a:br>
            <a:endParaRPr lang="en-US" smtClean="0"/>
          </a:p>
          <a:p>
            <a:pPr eaLnBrk="1" hangingPunct="1">
              <a:spcBef>
                <a:spcPct val="0"/>
              </a:spcBef>
            </a:pPr>
            <a:r>
              <a:rPr lang="en-US" smtClean="0"/>
              <a:t>ALIGNMENT OF THE PROVISION: to promote the complementarity of various providers and user groups to increase the coverage of health services equitably and efficiently.</a:t>
            </a:r>
            <a:br>
              <a:rPr lang="en-US" smtClean="0"/>
            </a:br>
            <a:endParaRPr lang="en-US" smtClean="0"/>
          </a:p>
          <a:p>
            <a:pPr eaLnBrk="1" hangingPunct="1">
              <a:spcBef>
                <a:spcPct val="0"/>
              </a:spcBef>
            </a:pPr>
            <a:r>
              <a:rPr lang="en-US" smtClean="0"/>
              <a:t>Execution ESSENTIAL FUNCTIONS OF PUBLIC HEALTH BY HEALTH AUTHORITY</a:t>
            </a:r>
          </a:p>
          <a:p>
            <a:pPr eaLnBrk="1" hangingPunct="1">
              <a:spcBef>
                <a:spcPct val="0"/>
              </a:spcBef>
            </a:pPr>
            <a:endParaRPr lang="fr-CA" sz="110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r>
              <a:rPr lang="en-US" sz="1200">
                <a:latin typeface="Arial" pitchFamily="34" charset="0"/>
                <a:cs typeface="Arial" pitchFamily="34" charset="0"/>
              </a:rPr>
              <a:t>World Health Organization</a:t>
            </a:r>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33AC3504-5441-4159-9152-232A25717747}" type="datetime3">
              <a:rPr lang="en-US" sz="1200">
                <a:latin typeface="Arial" pitchFamily="34" charset="0"/>
                <a:cs typeface="Arial" pitchFamily="34" charset="0"/>
              </a:rPr>
              <a:pPr eaLnBrk="1" hangingPunct="1"/>
              <a:t>4 December 2013</a:t>
            </a:fld>
            <a:endParaRPr lang="en-US" sz="1200">
              <a:latin typeface="Arial" pitchFamily="34" charset="0"/>
              <a:cs typeface="Arial" pitchFamily="34" charset="0"/>
            </a:endParaRPr>
          </a:p>
        </p:txBody>
      </p:sp>
      <p:sp>
        <p:nvSpPr>
          <p:cNvPr id="7168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1162">
              <a:defRPr sz="2400">
                <a:solidFill>
                  <a:schemeClr val="tx1"/>
                </a:solidFill>
                <a:latin typeface="Times" pitchFamily="18" charset="0"/>
              </a:defRPr>
            </a:lvl1pPr>
            <a:lvl2pPr marL="751051" indent="-288866" defTabSz="921162">
              <a:defRPr sz="2400">
                <a:solidFill>
                  <a:schemeClr val="tx1"/>
                </a:solidFill>
                <a:latin typeface="Times" pitchFamily="18" charset="0"/>
              </a:defRPr>
            </a:lvl2pPr>
            <a:lvl3pPr marL="1155464" indent="-231093" defTabSz="921162">
              <a:defRPr sz="2400">
                <a:solidFill>
                  <a:schemeClr val="tx1"/>
                </a:solidFill>
                <a:latin typeface="Times" pitchFamily="18" charset="0"/>
              </a:defRPr>
            </a:lvl3pPr>
            <a:lvl4pPr marL="1617649" indent="-231093" defTabSz="921162">
              <a:defRPr sz="2400">
                <a:solidFill>
                  <a:schemeClr val="tx1"/>
                </a:solidFill>
                <a:latin typeface="Times" pitchFamily="18" charset="0"/>
              </a:defRPr>
            </a:lvl4pPr>
            <a:lvl5pPr marL="2079836" indent="-231093" defTabSz="921162">
              <a:defRPr sz="2400">
                <a:solidFill>
                  <a:schemeClr val="tx1"/>
                </a:solidFill>
                <a:latin typeface="Times" pitchFamily="18" charset="0"/>
              </a:defRPr>
            </a:lvl5pPr>
            <a:lvl6pPr marL="2542021" indent="-231093" defTabSz="921162" eaLnBrk="0" fontAlgn="base" hangingPunct="0">
              <a:spcBef>
                <a:spcPct val="0"/>
              </a:spcBef>
              <a:spcAft>
                <a:spcPct val="0"/>
              </a:spcAft>
              <a:defRPr sz="2400">
                <a:solidFill>
                  <a:schemeClr val="tx1"/>
                </a:solidFill>
                <a:latin typeface="Times" pitchFamily="18" charset="0"/>
              </a:defRPr>
            </a:lvl6pPr>
            <a:lvl7pPr marL="3004207" indent="-231093" defTabSz="921162" eaLnBrk="0" fontAlgn="base" hangingPunct="0">
              <a:spcBef>
                <a:spcPct val="0"/>
              </a:spcBef>
              <a:spcAft>
                <a:spcPct val="0"/>
              </a:spcAft>
              <a:defRPr sz="2400">
                <a:solidFill>
                  <a:schemeClr val="tx1"/>
                </a:solidFill>
                <a:latin typeface="Times" pitchFamily="18" charset="0"/>
              </a:defRPr>
            </a:lvl7pPr>
            <a:lvl8pPr marL="3466392" indent="-231093" defTabSz="921162" eaLnBrk="0" fontAlgn="base" hangingPunct="0">
              <a:spcBef>
                <a:spcPct val="0"/>
              </a:spcBef>
              <a:spcAft>
                <a:spcPct val="0"/>
              </a:spcAft>
              <a:defRPr sz="2400">
                <a:solidFill>
                  <a:schemeClr val="tx1"/>
                </a:solidFill>
                <a:latin typeface="Times" pitchFamily="18" charset="0"/>
              </a:defRPr>
            </a:lvl8pPr>
            <a:lvl9pPr marL="3928578" indent="-231093" defTabSz="921162" eaLnBrk="0" fontAlgn="base" hangingPunct="0">
              <a:spcBef>
                <a:spcPct val="0"/>
              </a:spcBef>
              <a:spcAft>
                <a:spcPct val="0"/>
              </a:spcAft>
              <a:defRPr sz="2400">
                <a:solidFill>
                  <a:schemeClr val="tx1"/>
                </a:solidFill>
                <a:latin typeface="Times" pitchFamily="18" charset="0"/>
              </a:defRPr>
            </a:lvl9pPr>
          </a:lstStyle>
          <a:p>
            <a:pPr eaLnBrk="1" hangingPunct="1"/>
            <a:fld id="{08120052-EB7C-4817-B75A-AA5BD7F28B35}" type="slidenum">
              <a:rPr lang="en-US" sz="1200">
                <a:latin typeface="Arial" pitchFamily="34" charset="0"/>
                <a:cs typeface="Arial" pitchFamily="34" charset="0"/>
              </a:rPr>
              <a:pPr eaLnBrk="1" hangingPunct="1"/>
              <a:t>8</a:t>
            </a:fld>
            <a:endParaRPr lang="en-US" sz="120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97811-0A04-4CFC-B275-53880BF727A6}" type="slidenum">
              <a:rPr lang="fr-CA"/>
              <a:pPr/>
              <a:t>9</a:t>
            </a:fld>
            <a:endParaRPr lang="fr-CA"/>
          </a:p>
        </p:txBody>
      </p:sp>
      <p:sp>
        <p:nvSpPr>
          <p:cNvPr id="1318914" name="Rectangle 2"/>
          <p:cNvSpPr>
            <a:spLocks noGrp="1" noRot="1" noChangeAspect="1" noChangeArrowheads="1" noTextEdit="1"/>
          </p:cNvSpPr>
          <p:nvPr>
            <p:ph type="sldImg"/>
          </p:nvPr>
        </p:nvSpPr>
        <p:spPr>
          <a:xfrm>
            <a:off x="2398713" y="0"/>
            <a:ext cx="1878012" cy="1409700"/>
          </a:xfrm>
          <a:ln/>
        </p:spPr>
      </p:sp>
      <p:sp>
        <p:nvSpPr>
          <p:cNvPr id="1318915" name="Rectangle 3"/>
          <p:cNvSpPr>
            <a:spLocks noGrp="1" noChangeArrowheads="1"/>
          </p:cNvSpPr>
          <p:nvPr>
            <p:ph type="body" idx="1"/>
          </p:nvPr>
        </p:nvSpPr>
        <p:spPr/>
        <p:txBody>
          <a:bodyPr/>
          <a:lstStyle/>
          <a:p>
            <a:endParaRPr lang="es-CL"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V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VE"/>
          </a:p>
        </p:txBody>
      </p:sp>
      <p:sp>
        <p:nvSpPr>
          <p:cNvPr id="4" name="3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38860884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1924664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V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28692450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 y="-1"/>
            <a:ext cx="9244406" cy="6945631"/>
          </a:xfrm>
          <a:prstGeom prst="rect">
            <a:avLst/>
          </a:prstGeom>
        </p:spPr>
      </p:pic>
      <p:pic>
        <p:nvPicPr>
          <p:cNvPr id="5" name="Picture 4"/>
          <p:cNvPicPr>
            <a:picLocks noChangeAspect="1"/>
          </p:cNvPicPr>
          <p:nvPr/>
        </p:nvPicPr>
        <p:blipFill>
          <a:blip r:embed="rId3"/>
          <a:stretch>
            <a:fillRect/>
          </a:stretch>
        </p:blipFill>
        <p:spPr>
          <a:xfrm>
            <a:off x="3527945" y="5439107"/>
            <a:ext cx="2136762" cy="139837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5614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136"/>
            <a:ext cx="8229600" cy="1143000"/>
          </a:xfrm>
          <a:prstGeom prst="rect">
            <a:avLst/>
          </a:prstGeom>
        </p:spPr>
        <p:txBody>
          <a:bodyPr/>
          <a:lstStyle>
            <a:lvl1pPr>
              <a:defRPr>
                <a:solidFill>
                  <a:srgbClr val="0070C0"/>
                </a:solidFill>
                <a:effectLst>
                  <a:outerShdw blurRad="38100" dist="38100" dir="2700000" algn="tl">
                    <a:srgbClr val="000000">
                      <a:alpha val="43137"/>
                    </a:srgbClr>
                  </a:outerShdw>
                </a:effectLst>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72966" y="6290441"/>
            <a:ext cx="2349062" cy="551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9278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84149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42913" y="1541463"/>
            <a:ext cx="4068762" cy="431006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4075" y="1541463"/>
            <a:ext cx="4070350" cy="431006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45599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2102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noFill/>
          <a:ln w="9525">
            <a:noFill/>
            <a:miter lim="800000"/>
            <a:headEnd/>
            <a:tailEnd/>
          </a:ln>
          <a:effectLst>
            <a:outerShdw blurRad="63500" dist="17961" dir="2700000" algn="ctr" rotWithShape="0">
              <a:srgbClr val="96CCEE">
                <a:alpha val="74998"/>
              </a:srgbClr>
            </a:outerShdw>
          </a:effectLst>
        </p:spPr>
        <p:txBody>
          <a:bodyPr vert="horz" wrap="square" lIns="0" tIns="0" rIns="0" bIns="0" numCol="1" anchor="ctr" anchorCtr="0" compatLnSpc="1">
            <a:prstTxWarp prst="textNoShape">
              <a:avLst/>
            </a:prstTxWarp>
          </a:bodyPr>
          <a:lstStyle>
            <a:lvl1pPr>
              <a:defRPr lang="en-US">
                <a:solidFill>
                  <a:srgbClr val="0070C0"/>
                </a:solidFill>
                <a:effectLst>
                  <a:outerShdw blurRad="38100" dist="38100" dir="2700000" algn="tl">
                    <a:srgbClr val="000000">
                      <a:alpha val="43137"/>
                    </a:srgbClr>
                  </a:outerShdw>
                </a:effectLst>
                <a:latin typeface="+mj-lt"/>
              </a:defRPr>
            </a:lvl1pPr>
          </a:lstStyle>
          <a:p>
            <a:pPr lvl="0"/>
            <a:r>
              <a:rPr lang="en-US" smtClean="0"/>
              <a:t>Click to edit Master title style</a:t>
            </a:r>
            <a:endParaRPr lang="en-US"/>
          </a:p>
        </p:txBody>
      </p:sp>
    </p:spTree>
    <p:extLst>
      <p:ext uri="{BB962C8B-B14F-4D97-AF65-F5344CB8AC3E}">
        <p14:creationId xmlns:p14="http://schemas.microsoft.com/office/powerpoint/2010/main" val="2832425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750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33867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2153206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42913" y="1541463"/>
            <a:ext cx="8291512" cy="4310062"/>
          </a:xfrm>
          <a:prstGeom prst="rect">
            <a:avLst/>
          </a:prstGeom>
        </p:spPr>
        <p:txBody>
          <a:bodyPr/>
          <a:lstStyle/>
          <a:p>
            <a:r>
              <a:rPr lang="en-US" smtClean="0"/>
              <a:t>Click icon to add table</a:t>
            </a:r>
            <a:endParaRPr lang="en-US"/>
          </a:p>
        </p:txBody>
      </p:sp>
    </p:spTree>
    <p:extLst>
      <p:ext uri="{BB962C8B-B14F-4D97-AF65-F5344CB8AC3E}">
        <p14:creationId xmlns:p14="http://schemas.microsoft.com/office/powerpoint/2010/main" val="9443834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914400"/>
          </a:xfrm>
        </p:spPr>
        <p:txBody>
          <a:bodyPr/>
          <a:lstStyle/>
          <a:p>
            <a:r>
              <a:rPr lang="es-ES"/>
              <a:t>Haga clic para modificar el estilo de título del patrón</a:t>
            </a:r>
            <a:endParaRPr lang="en-US"/>
          </a:p>
        </p:txBody>
      </p:sp>
      <p:sp>
        <p:nvSpPr>
          <p:cNvPr id="3" name="Marcador de SmartArt 2"/>
          <p:cNvSpPr>
            <a:spLocks noGrp="1"/>
          </p:cNvSpPr>
          <p:nvPr>
            <p:ph type="dgm" idx="1"/>
          </p:nvPr>
        </p:nvSpPr>
        <p:spPr>
          <a:xfrm>
            <a:off x="685800" y="1981200"/>
            <a:ext cx="7772400" cy="4114800"/>
          </a:xfrm>
        </p:spPr>
        <p:txBody>
          <a:bodyPr/>
          <a:lstStyle/>
          <a:p>
            <a:endParaRPr lang="en-US"/>
          </a:p>
        </p:txBody>
      </p:sp>
      <p:sp>
        <p:nvSpPr>
          <p:cNvPr id="4" name="Marcador de fecha 3"/>
          <p:cNvSpPr>
            <a:spLocks noGrp="1"/>
          </p:cNvSpPr>
          <p:nvPr>
            <p:ph type="dt" sz="half" idx="10"/>
          </p:nvPr>
        </p:nvSpPr>
        <p:spPr>
          <a:xfrm>
            <a:off x="685800" y="6248400"/>
            <a:ext cx="1905000" cy="457200"/>
          </a:xfrm>
          <a:prstGeom prst="rect">
            <a:avLst/>
          </a:prstGeom>
        </p:spPr>
        <p:txBody>
          <a:bodyPr/>
          <a:lstStyle>
            <a:lvl1pPr>
              <a:defRPr/>
            </a:lvl1pPr>
          </a:lstStyle>
          <a:p>
            <a:pPr>
              <a:defRPr/>
            </a:pPr>
            <a:fld id="{6608C1ED-897E-4137-84EC-2919F54145B0}" type="datetimeFigureOut">
              <a:rPr lang="es-VE"/>
              <a:pPr>
                <a:defRPr/>
              </a:pPr>
              <a:t>04/12/2013</a:t>
            </a:fld>
            <a:endParaRPr lang="es-VE"/>
          </a:p>
        </p:txBody>
      </p:sp>
      <p:sp>
        <p:nvSpPr>
          <p:cNvPr id="5" name="Marcador de pie de página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s-VE"/>
          </a:p>
        </p:txBody>
      </p:sp>
      <p:sp>
        <p:nvSpPr>
          <p:cNvPr id="6" name="Marcador de número de diapositiva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5913C0F6-2135-4121-BEFC-58F54CA0959C}" type="slidenum">
              <a:rPr lang="es-VE"/>
              <a:pPr>
                <a:defRPr/>
              </a:pPr>
              <a:t>‹#›</a:t>
            </a:fld>
            <a:endParaRPr lang="es-VE"/>
          </a:p>
        </p:txBody>
      </p:sp>
    </p:spTree>
    <p:extLst>
      <p:ext uri="{BB962C8B-B14F-4D97-AF65-F5344CB8AC3E}">
        <p14:creationId xmlns:p14="http://schemas.microsoft.com/office/powerpoint/2010/main" val="19765222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a:solidFill>
                  <a:srgbClr val="0070C0"/>
                </a:solidFill>
                <a:latin typeface="+mj-lt"/>
                <a:cs typeface="Arial" pitchFamily="34" charset="0"/>
              </a:defRPr>
            </a:lvl1p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rgbClr val="0070C0"/>
                </a:solidFill>
                <a:latin typeface="+mj-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pic>
        <p:nvPicPr>
          <p:cNvPr id="4" name="Picture 2" descr="C:\Users\cialdelr\Documents\KMC\LogoPAHO - Copy.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44408" y="5989979"/>
            <a:ext cx="920568" cy="8678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8323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3" name="Espace réservé du numéro de diapositive 2"/>
          <p:cNvSpPr>
            <a:spLocks noGrp="1"/>
          </p:cNvSpPr>
          <p:nvPr>
            <p:ph type="sldNum" sz="quarter" idx="10"/>
          </p:nvPr>
        </p:nvSpPr>
        <p:spPr>
          <a:xfrm>
            <a:off x="7038975" y="6416675"/>
            <a:ext cx="2133600" cy="476250"/>
          </a:xfrm>
          <a:prstGeom prst="rect">
            <a:avLst/>
          </a:prstGeom>
        </p:spPr>
        <p:txBody>
          <a:bodyPr/>
          <a:lstStyle>
            <a:lvl1pPr>
              <a:defRPr/>
            </a:lvl1pPr>
          </a:lstStyle>
          <a:p>
            <a:fld id="{E53C456A-DF92-4015-BE53-1E2A624454A7}" type="slidenum">
              <a:rPr lang="fr-CA"/>
              <a:pPr/>
              <a:t>‹#›</a:t>
            </a:fld>
            <a:endParaRPr lang="fr-CA"/>
          </a:p>
        </p:txBody>
      </p:sp>
    </p:spTree>
    <p:extLst>
      <p:ext uri="{BB962C8B-B14F-4D97-AF65-F5344CB8AC3E}">
        <p14:creationId xmlns:p14="http://schemas.microsoft.com/office/powerpoint/2010/main" val="117954638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5" name="4 Marcador de pie de página"/>
          <p:cNvSpPr>
            <a:spLocks noGrp="1"/>
          </p:cNvSpPr>
          <p:nvPr>
            <p:ph type="ftr" sz="quarter" idx="11"/>
          </p:nvPr>
        </p:nvSpPr>
        <p:spPr/>
        <p:txBody>
          <a:bodyPr/>
          <a:lstStyle/>
          <a:p>
            <a:endParaRPr lang="es-VE"/>
          </a:p>
        </p:txBody>
      </p:sp>
      <p:sp>
        <p:nvSpPr>
          <p:cNvPr id="6" name="5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3089693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4141491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7" name="6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8" name="7 Marcador de pie de página"/>
          <p:cNvSpPr>
            <a:spLocks noGrp="1"/>
          </p:cNvSpPr>
          <p:nvPr>
            <p:ph type="ftr" sz="quarter" idx="11"/>
          </p:nvPr>
        </p:nvSpPr>
        <p:spPr/>
        <p:txBody>
          <a:bodyPr/>
          <a:lstStyle/>
          <a:p>
            <a:endParaRPr lang="es-VE"/>
          </a:p>
        </p:txBody>
      </p:sp>
      <p:sp>
        <p:nvSpPr>
          <p:cNvPr id="9" name="8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1052240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VE"/>
          </a:p>
        </p:txBody>
      </p:sp>
      <p:sp>
        <p:nvSpPr>
          <p:cNvPr id="3" name="2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4" name="3 Marcador de pie de página"/>
          <p:cNvSpPr>
            <a:spLocks noGrp="1"/>
          </p:cNvSpPr>
          <p:nvPr>
            <p:ph type="ftr" sz="quarter" idx="11"/>
          </p:nvPr>
        </p:nvSpPr>
        <p:spPr/>
        <p:txBody>
          <a:bodyPr/>
          <a:lstStyle/>
          <a:p>
            <a:endParaRPr lang="es-VE"/>
          </a:p>
        </p:txBody>
      </p:sp>
      <p:sp>
        <p:nvSpPr>
          <p:cNvPr id="5" name="4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30209732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3" name="2 Marcador de pie de página"/>
          <p:cNvSpPr>
            <a:spLocks noGrp="1"/>
          </p:cNvSpPr>
          <p:nvPr>
            <p:ph type="ftr" sz="quarter" idx="11"/>
          </p:nvPr>
        </p:nvSpPr>
        <p:spPr/>
        <p:txBody>
          <a:bodyPr/>
          <a:lstStyle/>
          <a:p>
            <a:endParaRPr lang="es-VE"/>
          </a:p>
        </p:txBody>
      </p:sp>
      <p:sp>
        <p:nvSpPr>
          <p:cNvPr id="4" name="3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28563624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V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42179437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V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V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575C2FE-E09F-4B62-84AD-ABBC5B24954B}" type="datetimeFigureOut">
              <a:rPr lang="es-VE" smtClean="0"/>
              <a:t>04/12/2013</a:t>
            </a:fld>
            <a:endParaRPr lang="es-VE"/>
          </a:p>
        </p:txBody>
      </p:sp>
      <p:sp>
        <p:nvSpPr>
          <p:cNvPr id="6" name="5 Marcador de pie de página"/>
          <p:cNvSpPr>
            <a:spLocks noGrp="1"/>
          </p:cNvSpPr>
          <p:nvPr>
            <p:ph type="ftr" sz="quarter" idx="11"/>
          </p:nvPr>
        </p:nvSpPr>
        <p:spPr/>
        <p:txBody>
          <a:bodyPr/>
          <a:lstStyle/>
          <a:p>
            <a:endParaRPr lang="es-VE"/>
          </a:p>
        </p:txBody>
      </p:sp>
      <p:sp>
        <p:nvSpPr>
          <p:cNvPr id="7" name="6 Marcador de número de diapositiva"/>
          <p:cNvSpPr>
            <a:spLocks noGrp="1"/>
          </p:cNvSpPr>
          <p:nvPr>
            <p:ph type="sldNum" sz="quarter" idx="12"/>
          </p:nvPr>
        </p:nvSpPr>
        <p:spPr/>
        <p:txBody>
          <a:bodyPr/>
          <a:lstStyle/>
          <a:p>
            <a:fld id="{6D54DDDD-A805-408E-A6B8-5814CD1E06DC}" type="slidenum">
              <a:rPr lang="es-VE" smtClean="0"/>
              <a:t>‹#›</a:t>
            </a:fld>
            <a:endParaRPr lang="es-VE"/>
          </a:p>
        </p:txBody>
      </p:sp>
    </p:spTree>
    <p:extLst>
      <p:ext uri="{BB962C8B-B14F-4D97-AF65-F5344CB8AC3E}">
        <p14:creationId xmlns:p14="http://schemas.microsoft.com/office/powerpoint/2010/main" val="38236938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V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V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5C2FE-E09F-4B62-84AD-ABBC5B24954B}" type="datetimeFigureOut">
              <a:rPr lang="es-VE" smtClean="0"/>
              <a:t>04/12/2013</a:t>
            </a:fld>
            <a:endParaRPr lang="es-V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V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4DDDD-A805-408E-A6B8-5814CD1E06DC}" type="slidenum">
              <a:rPr lang="es-VE" smtClean="0"/>
              <a:t>‹#›</a:t>
            </a:fld>
            <a:endParaRPr lang="es-VE"/>
          </a:p>
        </p:txBody>
      </p:sp>
    </p:spTree>
    <p:extLst>
      <p:ext uri="{BB962C8B-B14F-4D97-AF65-F5344CB8AC3E}">
        <p14:creationId xmlns:p14="http://schemas.microsoft.com/office/powerpoint/2010/main" val="358614853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Screen shot 2013-06-06 at 1.56.39 PM.png"/>
          <p:cNvPicPr>
            <a:picLocks noChangeAspect="1"/>
          </p:cNvPicPr>
          <p:nvPr/>
        </p:nvPicPr>
        <p:blipFill>
          <a:blip r:embed="rId14"/>
          <a:stretch>
            <a:fillRect/>
          </a:stretch>
        </p:blipFill>
        <p:spPr>
          <a:xfrm>
            <a:off x="0" y="1219200"/>
            <a:ext cx="9144000" cy="762000"/>
          </a:xfrm>
          <a:prstGeom prst="rect">
            <a:avLst/>
          </a:prstGeom>
        </p:spPr>
      </p:pic>
      <p:sp>
        <p:nvSpPr>
          <p:cNvPr id="13" name="Rectangle 7"/>
          <p:cNvSpPr>
            <a:spLocks noChangeArrowheads="1"/>
          </p:cNvSpPr>
          <p:nvPr/>
        </p:nvSpPr>
        <p:spPr bwMode="auto">
          <a:xfrm>
            <a:off x="360363" y="6399213"/>
            <a:ext cx="355600" cy="331787"/>
          </a:xfrm>
          <a:prstGeom prst="rect">
            <a:avLst/>
          </a:prstGeom>
          <a:noFill/>
          <a:ln w="9525">
            <a:noFill/>
            <a:miter lim="800000"/>
            <a:headEnd/>
            <a:tailEnd/>
          </a:ln>
          <a:effectLst/>
        </p:spPr>
        <p:txBody>
          <a:bodyPr lIns="0" tIns="0" rIns="0" bIns="0">
            <a:prstTxWarp prst="textNoShape">
              <a:avLst/>
            </a:prstTxWarp>
          </a:bodyPr>
          <a:lstStyle/>
          <a:p>
            <a:pPr algn="r" rtl="0"/>
            <a:fld id="{3D35E3A0-7489-5B4A-9178-1EFC836545FF}" type="slidenum">
              <a:rPr lang="ar-SA" sz="1500">
                <a:solidFill>
                  <a:srgbClr val="72BBE8"/>
                </a:solidFill>
                <a:latin typeface="Arial Narrow" charset="0"/>
              </a:rPr>
              <a:pPr algn="r" rtl="0"/>
              <a:t>‹#›</a:t>
            </a:fld>
            <a:r>
              <a:rPr lang="en-US" sz="1500" dirty="0">
                <a:solidFill>
                  <a:srgbClr val="72BBE8"/>
                </a:solidFill>
                <a:latin typeface="Arial Narrow" charset="0"/>
              </a:rPr>
              <a:t> </a:t>
            </a:r>
            <a:r>
              <a:rPr lang="en-US" sz="2100" baseline="14000" dirty="0">
                <a:solidFill>
                  <a:schemeClr val="bg1"/>
                </a:solidFill>
                <a:latin typeface="Arial Narrow" charset="0"/>
              </a:rPr>
              <a:t>|</a:t>
            </a:r>
          </a:p>
        </p:txBody>
      </p:sp>
      <p:pic>
        <p:nvPicPr>
          <p:cNvPr id="14" name="Picture 13"/>
          <p:cNvPicPr>
            <a:picLocks noChangeAspect="1"/>
          </p:cNvPicPr>
          <p:nvPr/>
        </p:nvPicPr>
        <p:blipFill>
          <a:blip r:embed="rId15"/>
          <a:stretch>
            <a:fillRect/>
          </a:stretch>
        </p:blipFill>
        <p:spPr>
          <a:xfrm>
            <a:off x="5220072" y="6021288"/>
            <a:ext cx="3645520" cy="613602"/>
          </a:xfrm>
          <a:prstGeom prst="rect">
            <a:avLst/>
          </a:prstGeom>
        </p:spPr>
      </p:pic>
      <p:sp>
        <p:nvSpPr>
          <p:cNvPr id="15" name="Rectangle 2"/>
          <p:cNvSpPr>
            <a:spLocks noGrp="1" noChangeArrowheads="1"/>
          </p:cNvSpPr>
          <p:nvPr>
            <p:ph type="title"/>
          </p:nvPr>
        </p:nvSpPr>
        <p:spPr bwMode="auto">
          <a:xfrm>
            <a:off x="0" y="0"/>
            <a:ext cx="9144000" cy="1238250"/>
          </a:xfrm>
          <a:prstGeom prst="rect">
            <a:avLst/>
          </a:prstGeom>
          <a:noFill/>
          <a:ln w="9525">
            <a:noFill/>
            <a:miter lim="800000"/>
            <a:headEnd/>
            <a:tailEnd/>
          </a:ln>
          <a:effectLst>
            <a:outerShdw blurRad="63500" dist="17961" dir="2700000" algn="ctr" rotWithShape="0">
              <a:srgbClr val="96CCEE">
                <a:alpha val="74998"/>
              </a:srgbClr>
            </a:outerShdw>
          </a:effec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
        <p:nvSpPr>
          <p:cNvPr id="16" name="Rectangle 3"/>
          <p:cNvSpPr>
            <a:spLocks noGrp="1" noChangeArrowheads="1"/>
          </p:cNvSpPr>
          <p:nvPr>
            <p:ph type="body" idx="1"/>
          </p:nvPr>
        </p:nvSpPr>
        <p:spPr bwMode="auto">
          <a:xfrm>
            <a:off x="442913" y="1541463"/>
            <a:ext cx="8291512" cy="43100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7733639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sldNum="0" hdr="0" ftr="0" dt="0"/>
  <p:txStyles>
    <p:titleStyle>
      <a:lvl1pPr algn="ctr" defTabSz="914400" rtl="0" eaLnBrk="1" latinLnBrk="0" hangingPunct="1">
        <a:spcBef>
          <a:spcPct val="0"/>
        </a:spcBef>
        <a:buNone/>
        <a:defRPr sz="4400" b="1" kern="1200">
          <a:solidFill>
            <a:schemeClr val="tx2">
              <a:lumMod val="7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dreamstime.com/royalty-free-stock-photo-closeup-of-caring-female-with-a-sick-senior-man-image15739375" TargetMode="External"/><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hyperlink" Target="http://www.dreamstime.com/stock-images-red-heart-health-icons-image14107174" TargetMode="Externa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9.png"/><Relationship Id="rId18" Type="http://schemas.openxmlformats.org/officeDocument/2006/relationships/image" Target="../media/image43.jpeg"/><Relationship Id="rId3" Type="http://schemas.openxmlformats.org/officeDocument/2006/relationships/hyperlink" Target="http://www.dreamstime.com/stock-images-boy-on-a-bike-image2505624" TargetMode="External"/><Relationship Id="rId7" Type="http://schemas.openxmlformats.org/officeDocument/2006/relationships/hyperlink" Target="http://www.dreamstime.com/royalty-free-stock-image-health-food-image18132416" TargetMode="External"/><Relationship Id="rId12" Type="http://schemas.openxmlformats.org/officeDocument/2006/relationships/image" Target="../media/image38.jpeg"/><Relationship Id="rId17" Type="http://schemas.openxmlformats.org/officeDocument/2006/relationships/hyperlink" Target="http://www.dreamstime.com/royalty-free-stock-image-adn-dna-in-spanish-french-and-portuguese--image21700726" TargetMode="External"/><Relationship Id="rId2" Type="http://schemas.openxmlformats.org/officeDocument/2006/relationships/notesSlide" Target="../notesSlides/notesSlide15.xml"/><Relationship Id="rId16"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35.jpeg"/><Relationship Id="rId11" Type="http://schemas.openxmlformats.org/officeDocument/2006/relationships/hyperlink" Target="http://www.dreamstime.com/register?jump_to=http://www.dreamstime.com/royalty-free-stock-images-money-stream-image9773959" TargetMode="External"/><Relationship Id="rId5" Type="http://schemas.openxmlformats.org/officeDocument/2006/relationships/hyperlink" Target="http://www.dreamstime.com/royalty-free-stock-photography-celebrating-family--image16937957" TargetMode="External"/><Relationship Id="rId15" Type="http://schemas.openxmlformats.org/officeDocument/2006/relationships/image" Target="../media/image41.jpeg"/><Relationship Id="rId10" Type="http://schemas.openxmlformats.org/officeDocument/2006/relationships/image" Target="../media/image37.jpeg"/><Relationship Id="rId19" Type="http://schemas.openxmlformats.org/officeDocument/2006/relationships/image" Target="../media/image8.png"/><Relationship Id="rId4" Type="http://schemas.openxmlformats.org/officeDocument/2006/relationships/image" Target="../media/image34.jpeg"/><Relationship Id="rId9" Type="http://schemas.openxmlformats.org/officeDocument/2006/relationships/hyperlink" Target="http://www.dreamstime.com/stock-photography-children-education-image18891282" TargetMode="External"/><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8.png"/><Relationship Id="rId3" Type="http://schemas.openxmlformats.org/officeDocument/2006/relationships/hyperlink" Target="http://www.dreamstime.com/stock-photos-environment-nuclear-power-station-image16387783" TargetMode="External"/><Relationship Id="rId7" Type="http://schemas.openxmlformats.org/officeDocument/2006/relationships/hyperlink" Target="http://www.dreamstime.com/stock-image-theater-image12452631" TargetMode="External"/><Relationship Id="rId12"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5.jpeg"/><Relationship Id="rId11" Type="http://schemas.openxmlformats.org/officeDocument/2006/relationships/hyperlink" Target="http://www.dreamstime.com/royalty-free-stock-photo-line-of-homes-image19732955" TargetMode="External"/><Relationship Id="rId5" Type="http://schemas.openxmlformats.org/officeDocument/2006/relationships/hyperlink" Target="http://www.dreamstime.com/stock-photography-men-at-work-image17616172" TargetMode="External"/><Relationship Id="rId10" Type="http://schemas.openxmlformats.org/officeDocument/2006/relationships/image" Target="../media/image47.jpeg"/><Relationship Id="rId4" Type="http://schemas.openxmlformats.org/officeDocument/2006/relationships/image" Target="../media/image44.jpeg"/><Relationship Id="rId9" Type="http://schemas.openxmlformats.org/officeDocument/2006/relationships/hyperlink" Target="http://www.dreamstime.com/royalty-free-stock-photos-money-politics-image4242908"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8.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7.png"/><Relationship Id="rId17" Type="http://schemas.openxmlformats.org/officeDocument/2006/relationships/image" Target="../media/image8.png"/><Relationship Id="rId2" Type="http://schemas.openxmlformats.org/officeDocument/2006/relationships/notesSlide" Target="../notesSlides/notesSlide17.xml"/><Relationship Id="rId16"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jpeg"/><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50.jpeg"/><Relationship Id="rId9" Type="http://schemas.openxmlformats.org/officeDocument/2006/relationships/hyperlink" Target="http://images.google.ca/imgres?imgurl=http://grace.evergreen.edu/~arunc/texts/chile/torre/Allende_files/21-AllendeRally.jfif&amp;imgrefurl=http://grace.evergreen.edu/~arunc/texts/chile/torre/Allende.html&amp;h=298&amp;w=450&amp;sz=55&amp;tbnid=aLLRe5Y9JgcK8M:&amp;tbnh=84&amp;tbnw=127&amp;prev=/images?q=allende+picture&amp;um=1&amp;start=1&amp;sa=X&amp;oi=images&amp;ct=image&amp;cd=1" TargetMode="External"/><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7.jpeg"/><Relationship Id="rId7"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2.jpeg"/><Relationship Id="rId4" Type="http://schemas.openxmlformats.org/officeDocument/2006/relationships/hyperlink" Target="http://en.wikipedia.org/wiki/File:Kenneth_Arrow,_Stanford_University.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1.jpeg"/><Relationship Id="rId7"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hyperlink" Target="http://www.clipartconnection.com/en/search/close-up?oid=3866134&amp;a=c&amp;pt=&amp;k_mode=all&amp;k_exc=&amp;cid=&amp;date=&amp;ct_search=&amp;k_var=ECONOMIC&amp;bl=/en/search/index?a=c&amp;k_var=ECONOMIC&amp;k_mode=all&amp;&amp;ofirst=&amp;srch=Y&amp;hoid=598aa317e18920eb2258c1a934aa8ed1"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jpeg"/><Relationship Id="rId7" Type="http://schemas.openxmlformats.org/officeDocument/2006/relationships/image" Target="../media/image98.gi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97.jpeg"/><Relationship Id="rId11" Type="http://schemas.openxmlformats.org/officeDocument/2006/relationships/image" Target="../media/image7.png"/><Relationship Id="rId5" Type="http://schemas.openxmlformats.org/officeDocument/2006/relationships/hyperlink" Target="http://images.google.ca/imgres?imgurl=http://www.jonco48.com/blog/unemployment.jpg&amp;imgrefurl=http://jessewhite.wordpress.com/2009/01/19/untangling-the-unemployment-compensation-mess/&amp;usg=__Vf-hXpGaDxcBaJYfiAawWW9vE-8=&amp;h=600&amp;w=750&amp;sz=90&amp;hl=fr&amp;start=2&amp;um=1&amp;tbnid=Kx7DF2TaiuMHMM:&amp;tbnh=113&amp;tbnw=141&amp;prev=/images?q=UNEMPLOYMENT+PICTURES&amp;hl=fr&amp;rlz=1T4SKPB_frHT310CH311&amp;um=1" TargetMode="External"/><Relationship Id="rId10" Type="http://schemas.openxmlformats.org/officeDocument/2006/relationships/image" Target="../media/image101.jpeg"/><Relationship Id="rId4" Type="http://schemas.openxmlformats.org/officeDocument/2006/relationships/image" Target="../media/image96.jpeg"/><Relationship Id="rId9"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jpeg"/><Relationship Id="rId3" Type="http://schemas.openxmlformats.org/officeDocument/2006/relationships/image" Target="../media/image114.jpeg"/><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38.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jpeg"/><Relationship Id="rId10" Type="http://schemas.openxmlformats.org/officeDocument/2006/relationships/image" Target="../media/image121.png"/><Relationship Id="rId19" Type="http://schemas.openxmlformats.org/officeDocument/2006/relationships/image" Target="../media/image130.jpeg"/><Relationship Id="rId4" Type="http://schemas.openxmlformats.org/officeDocument/2006/relationships/image" Target="../media/image115.jpe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13.jpeg"/><Relationship Id="rId5" Type="http://schemas.openxmlformats.org/officeDocument/2006/relationships/image" Target="../media/image110.jpeg"/><Relationship Id="rId4" Type="http://schemas.openxmlformats.org/officeDocument/2006/relationships/image" Target="../media/image134.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40.jpeg"/></Relationships>
</file>

<file path=ppt/slides/_rels/slide4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44.jpeg"/><Relationship Id="rId5" Type="http://schemas.openxmlformats.org/officeDocument/2006/relationships/image" Target="../media/image143.jpeg"/><Relationship Id="rId10" Type="http://schemas.openxmlformats.org/officeDocument/2006/relationships/image" Target="../media/image7.png"/><Relationship Id="rId4" Type="http://schemas.openxmlformats.org/officeDocument/2006/relationships/image" Target="../media/image142.jpeg"/><Relationship Id="rId9" Type="http://schemas.openxmlformats.org/officeDocument/2006/relationships/image" Target="../media/image147.jpeg"/></Relationships>
</file>

<file path=ppt/slides/_rels/slide4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notesSlide" Target="../notesSlides/notesSlide45.xml"/><Relationship Id="rId7" Type="http://schemas.openxmlformats.org/officeDocument/2006/relationships/hyperlink" Target="http://www.clipartconnection.com/en/search/close-up?oid=3750309&amp;a=c&amp;pt=&amp;k_mode=all&amp;k_exc=&amp;cid=&amp;date=&amp;ct_search=&amp;k_var=key&amp;bl=/en/search/index?a=c&amp;k_var=key&amp;k_mode=all&amp;&amp;ofirst=&amp;srch=Y&amp;hoid=90a92836aebe9e92a847ef6c516ada2d"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9.png"/><Relationship Id="rId5" Type="http://schemas.openxmlformats.org/officeDocument/2006/relationships/image" Target="../media/image148.wmf"/><Relationship Id="rId4" Type="http://schemas.openxmlformats.org/officeDocument/2006/relationships/oleObject" Target="../embeddings/oleObject1.bin"/><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12"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56.jpe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jpeg"/><Relationship Id="rId4" Type="http://schemas.openxmlformats.org/officeDocument/2006/relationships/image" Target="../media/image154.png"/><Relationship Id="rId9" Type="http://schemas.openxmlformats.org/officeDocument/2006/relationships/image" Target="../media/image15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6.jpeg"/><Relationship Id="rId7" Type="http://schemas.openxmlformats.org/officeDocument/2006/relationships/image" Target="../media/image165.jpe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64.png"/><Relationship Id="rId5" Type="http://schemas.openxmlformats.org/officeDocument/2006/relationships/image" Target="../media/image163.jpeg"/><Relationship Id="rId4" Type="http://schemas.openxmlformats.org/officeDocument/2006/relationships/image" Target="../media/image147.jpeg"/></Relationships>
</file>

<file path=ppt/slides/_rels/slide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67.jpeg"/></Relationships>
</file>

<file path=ppt/slides/_rels/slide5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71.gif"/><Relationship Id="rId5" Type="http://schemas.openxmlformats.org/officeDocument/2006/relationships/image" Target="../media/image170.jpeg"/><Relationship Id="rId4" Type="http://schemas.openxmlformats.org/officeDocument/2006/relationships/image" Target="../media/image169.jpeg"/><Relationship Id="rId9"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75.jpeg"/><Relationship Id="rId5" Type="http://schemas.openxmlformats.org/officeDocument/2006/relationships/image" Target="../media/image141.jpeg"/><Relationship Id="rId4" Type="http://schemas.openxmlformats.org/officeDocument/2006/relationships/image" Target="../media/image174.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76.gi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35.jpeg"/><Relationship Id="rId7" Type="http://schemas.openxmlformats.org/officeDocument/2006/relationships/image" Target="../media/image184.jpe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83.jpeg"/><Relationship Id="rId11" Type="http://schemas.openxmlformats.org/officeDocument/2006/relationships/image" Target="../media/image6.png"/><Relationship Id="rId5" Type="http://schemas.openxmlformats.org/officeDocument/2006/relationships/image" Target="../media/image18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8.jpeg"/><Relationship Id="rId7" Type="http://schemas.openxmlformats.org/officeDocument/2006/relationships/image" Target="../media/image190.jpe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82.jpeg"/><Relationship Id="rId5" Type="http://schemas.openxmlformats.org/officeDocument/2006/relationships/image" Target="../media/image181.jpeg"/><Relationship Id="rId10" Type="http://schemas.openxmlformats.org/officeDocument/2006/relationships/image" Target="../media/image6.png"/><Relationship Id="rId4" Type="http://schemas.openxmlformats.org/officeDocument/2006/relationships/image" Target="../media/image189.png"/><Relationship Id="rId9" Type="http://schemas.openxmlformats.org/officeDocument/2006/relationships/image" Target="../media/image192.jpeg"/></Relationships>
</file>

<file path=ppt/slides/_rels/slide71.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jpeg"/><Relationship Id="rId7" Type="http://schemas.openxmlformats.org/officeDocument/2006/relationships/image" Target="../media/image195.jpeg"/><Relationship Id="rId12"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image" Target="../media/image194.jpeg"/><Relationship Id="rId11" Type="http://schemas.openxmlformats.org/officeDocument/2006/relationships/image" Target="../media/image198.png"/><Relationship Id="rId5" Type="http://schemas.openxmlformats.org/officeDocument/2006/relationships/image" Target="../media/image193.jpeg"/><Relationship Id="rId10" Type="http://schemas.openxmlformats.org/officeDocument/2006/relationships/image" Target="../media/image159.jpeg"/><Relationship Id="rId4" Type="http://schemas.openxmlformats.org/officeDocument/2006/relationships/image" Target="../media/image192.jpeg"/><Relationship Id="rId9" Type="http://schemas.openxmlformats.org/officeDocument/2006/relationships/image" Target="../media/image197.jpeg"/></Relationships>
</file>

<file path=ppt/slides/_rels/slide7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01.png"/><Relationship Id="rId4" Type="http://schemas.openxmlformats.org/officeDocument/2006/relationships/image" Target="../media/image200.jpeg"/></Relationships>
</file>

<file path=ppt/slides/_rels/slide7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0.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203.png"/></Relationships>
</file>

<file path=ppt/slides/_rels/slide7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88732" y="809830"/>
            <a:ext cx="8229600" cy="1901860"/>
          </a:xfrm>
          <a:prstGeom prst="rect">
            <a:avLst/>
          </a:prstGeom>
        </p:spPr>
        <p:txBody>
          <a:bodyPr/>
          <a:lstStyle>
            <a:lvl1pPr algn="ctr" defTabSz="914400" rtl="0" eaLnBrk="1" latinLnBrk="0" hangingPunct="1">
              <a:spcBef>
                <a:spcPct val="0"/>
              </a:spcBef>
              <a:buNone/>
              <a:defRPr sz="4400" b="1" kern="1200">
                <a:solidFill>
                  <a:schemeClr val="tx2">
                    <a:lumMod val="75000"/>
                  </a:schemeClr>
                </a:solidFill>
                <a:latin typeface="Arial" pitchFamily="34" charset="0"/>
                <a:ea typeface="+mj-ea"/>
                <a:cs typeface="Arial" pitchFamily="34" charset="0"/>
              </a:defRPr>
            </a:lvl1pPr>
          </a:lstStyle>
          <a:p>
            <a:pPr fontAlgn="auto">
              <a:spcAft>
                <a:spcPts val="0"/>
              </a:spcAft>
            </a:pPr>
            <a:r>
              <a:rPr lang="es-CL" sz="4800" dirty="0" smtClean="0">
                <a:solidFill>
                  <a:schemeClr val="bg1"/>
                </a:solidFill>
                <a:effectLst>
                  <a:outerShdw blurRad="38100" dist="38100" dir="2700000" algn="tl">
                    <a:srgbClr val="000000">
                      <a:alpha val="43137"/>
                    </a:srgbClr>
                  </a:outerShdw>
                </a:effectLst>
                <a:latin typeface="+mj-lt"/>
              </a:rPr>
              <a:t>Historia y Ámbitos de la Economía de la Salud</a:t>
            </a:r>
            <a:endParaRPr lang="es-CL" sz="1800" dirty="0">
              <a:solidFill>
                <a:schemeClr val="bg1"/>
              </a:solidFill>
              <a:effectLst>
                <a:outerShdw blurRad="38100" dist="38100" dir="2700000" algn="tl">
                  <a:srgbClr val="000000">
                    <a:alpha val="43137"/>
                  </a:srgbClr>
                </a:outerShdw>
              </a:effectLst>
              <a:latin typeface="+mj-lt"/>
            </a:endParaRPr>
          </a:p>
          <a:p>
            <a:pPr fontAlgn="auto">
              <a:spcAft>
                <a:spcPts val="0"/>
              </a:spcAft>
            </a:pPr>
            <a:endParaRPr lang="es-CL" sz="1800" dirty="0" smtClean="0">
              <a:solidFill>
                <a:schemeClr val="bg1"/>
              </a:solidFill>
              <a:effectLst>
                <a:outerShdw blurRad="38100" dist="38100" dir="2700000" algn="tl">
                  <a:srgbClr val="000000">
                    <a:alpha val="43137"/>
                  </a:srgbClr>
                </a:outerShdw>
              </a:effectLst>
              <a:latin typeface="+mj-lt"/>
            </a:endParaRPr>
          </a:p>
          <a:p>
            <a:pPr fontAlgn="auto">
              <a:spcAft>
                <a:spcPts val="0"/>
              </a:spcAft>
            </a:pPr>
            <a:endParaRPr lang="es-CL" sz="1800" dirty="0" smtClean="0">
              <a:solidFill>
                <a:schemeClr val="bg1"/>
              </a:solidFill>
              <a:effectLst>
                <a:outerShdw blurRad="38100" dist="38100" dir="2700000" algn="tl">
                  <a:srgbClr val="000000">
                    <a:alpha val="43137"/>
                  </a:srgbClr>
                </a:outerShdw>
              </a:effectLst>
              <a:latin typeface="+mj-lt"/>
            </a:endParaRPr>
          </a:p>
          <a:p>
            <a:pPr fontAlgn="auto">
              <a:spcAft>
                <a:spcPts val="0"/>
              </a:spcAft>
            </a:pPr>
            <a:endParaRPr lang="es-CL" sz="1800" dirty="0">
              <a:solidFill>
                <a:schemeClr val="bg1"/>
              </a:solidFill>
              <a:effectLst>
                <a:outerShdw blurRad="38100" dist="38100" dir="2700000" algn="tl">
                  <a:srgbClr val="000000">
                    <a:alpha val="43137"/>
                  </a:srgbClr>
                </a:outerShdw>
              </a:effectLst>
              <a:latin typeface="+mj-lt"/>
            </a:endParaRPr>
          </a:p>
          <a:p>
            <a:pPr fontAlgn="auto">
              <a:spcAft>
                <a:spcPts val="0"/>
              </a:spcAft>
            </a:pPr>
            <a:endParaRPr lang="es-CL" sz="1800" dirty="0">
              <a:solidFill>
                <a:schemeClr val="bg1"/>
              </a:solidFill>
              <a:effectLst>
                <a:outerShdw blurRad="38100" dist="38100" dir="2700000" algn="tl">
                  <a:srgbClr val="000000">
                    <a:alpha val="43137"/>
                  </a:srgbClr>
                </a:outerShdw>
              </a:effectLst>
              <a:latin typeface="+mj-lt"/>
            </a:endParaRPr>
          </a:p>
          <a:p>
            <a:pPr fontAlgn="auto">
              <a:spcAft>
                <a:spcPts val="0"/>
              </a:spcAft>
            </a:pPr>
            <a:r>
              <a:rPr lang="es-CL" sz="2400" dirty="0" smtClean="0">
                <a:solidFill>
                  <a:schemeClr val="bg1"/>
                </a:solidFill>
                <a:effectLst>
                  <a:outerShdw blurRad="38100" dist="38100" dir="2700000" algn="tl">
                    <a:srgbClr val="000000">
                      <a:alpha val="43137"/>
                    </a:srgbClr>
                  </a:outerShdw>
                </a:effectLst>
                <a:latin typeface="+mj-lt"/>
              </a:rPr>
              <a:t>Cristian Morales</a:t>
            </a:r>
          </a:p>
          <a:p>
            <a:pPr fontAlgn="auto">
              <a:spcAft>
                <a:spcPts val="0"/>
              </a:spcAft>
            </a:pPr>
            <a:r>
              <a:rPr lang="es-CL" sz="2400" dirty="0" smtClean="0">
                <a:solidFill>
                  <a:schemeClr val="bg1"/>
                </a:solidFill>
                <a:effectLst>
                  <a:outerShdw blurRad="38100" dist="38100" dir="2700000" algn="tl">
                    <a:srgbClr val="000000">
                      <a:alpha val="43137"/>
                    </a:srgbClr>
                  </a:outerShdw>
                </a:effectLst>
                <a:latin typeface="+mj-lt"/>
              </a:rPr>
              <a:t>Financiamiento y Economía de la Salud, HSS/HS</a:t>
            </a:r>
          </a:p>
          <a:p>
            <a:pPr fontAlgn="auto">
              <a:spcAft>
                <a:spcPts val="0"/>
              </a:spcAft>
            </a:pPr>
            <a:r>
              <a:rPr lang="es-CL" sz="2400" dirty="0" smtClean="0">
                <a:solidFill>
                  <a:schemeClr val="bg1"/>
                </a:solidFill>
                <a:effectLst>
                  <a:outerShdw blurRad="38100" dist="38100" dir="2700000" algn="tl">
                    <a:srgbClr val="000000">
                      <a:alpha val="43137"/>
                    </a:srgbClr>
                  </a:outerShdw>
                </a:effectLst>
                <a:latin typeface="+mj-lt"/>
              </a:rPr>
              <a:t>(moralesc@paho.org)</a:t>
            </a:r>
            <a:endParaRPr lang="es-VE" sz="24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4674919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bwMode="auto">
          <a:xfrm>
            <a:off x="95250" y="366064"/>
            <a:ext cx="8972550" cy="6302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r>
              <a:rPr lang="es-CL" sz="3600" dirty="0" smtClean="0">
                <a:solidFill>
                  <a:srgbClr val="0070C0"/>
                </a:solidFill>
              </a:rPr>
              <a:t>Desarrollos a partir de la tradición marxista</a:t>
            </a:r>
            <a:endParaRPr lang="es-CL" sz="3600" i="1" dirty="0">
              <a:solidFill>
                <a:srgbClr val="0070C0"/>
              </a:solidFill>
            </a:endParaRPr>
          </a:p>
        </p:txBody>
      </p:sp>
      <p:sp>
        <p:nvSpPr>
          <p:cNvPr id="1315843" name="Rectangle 3"/>
          <p:cNvSpPr>
            <a:spLocks noGrp="1" noChangeArrowheads="1"/>
          </p:cNvSpPr>
          <p:nvPr>
            <p:ph idx="1"/>
          </p:nvPr>
        </p:nvSpPr>
        <p:spPr bwMode="auto">
          <a:xfrm>
            <a:off x="35496" y="1458908"/>
            <a:ext cx="9032304" cy="5420364"/>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4150" lvl="1" indent="-184150">
              <a:lnSpc>
                <a:spcPct val="90000"/>
              </a:lnSpc>
              <a:spcBef>
                <a:spcPts val="600"/>
              </a:spcBef>
              <a:spcAft>
                <a:spcPts val="600"/>
              </a:spcAft>
              <a:buFont typeface="Arial" pitchFamily="34" charset="0"/>
              <a:buChar char="•"/>
            </a:pPr>
            <a:r>
              <a:rPr lang="es-CL" sz="1800" dirty="0" smtClean="0">
                <a:solidFill>
                  <a:srgbClr val="0070C0"/>
                </a:solidFill>
              </a:rPr>
              <a:t>El sistema de salud refleja la estructura de clases de la sociedad con el control de las instituciones de salud, la estratificación de los trabajadores de la salud, y la limitada movilidad ocupacional de las profesiones de salud.</a:t>
            </a:r>
          </a:p>
          <a:p>
            <a:pPr marL="184150" lvl="1" indent="-184150">
              <a:lnSpc>
                <a:spcPct val="90000"/>
              </a:lnSpc>
              <a:spcBef>
                <a:spcPts val="600"/>
              </a:spcBef>
              <a:spcAft>
                <a:spcPts val="600"/>
              </a:spcAft>
              <a:buFont typeface="Arial" pitchFamily="34" charset="0"/>
              <a:buChar char="•"/>
            </a:pPr>
            <a:r>
              <a:rPr lang="es-CL" sz="1800" dirty="0" smtClean="0">
                <a:solidFill>
                  <a:srgbClr val="0070C0"/>
                </a:solidFill>
              </a:rPr>
              <a:t>El monopolio del capital se manifiesta en el crecimiento de las instituciones de salud, la penetración financiera por parte de las grandes corporaciones y el “complejo médico industrial”.</a:t>
            </a:r>
          </a:p>
          <a:p>
            <a:pPr marL="184150" lvl="1" indent="-184150">
              <a:lnSpc>
                <a:spcPct val="90000"/>
              </a:lnSpc>
              <a:spcBef>
                <a:spcPts val="600"/>
              </a:spcBef>
              <a:spcAft>
                <a:spcPts val="600"/>
              </a:spcAft>
              <a:buFont typeface="Arial" pitchFamily="34" charset="0"/>
              <a:buChar char="•"/>
            </a:pPr>
            <a:r>
              <a:rPr lang="es-CL" sz="1800" dirty="0" smtClean="0">
                <a:solidFill>
                  <a:srgbClr val="0070C0"/>
                </a:solidFill>
              </a:rPr>
              <a:t>Las recomendaciones de política reflejan los intereses de grupos económicos y políticos. </a:t>
            </a:r>
          </a:p>
          <a:p>
            <a:pPr marL="184150" lvl="1" indent="-184150">
              <a:lnSpc>
                <a:spcPct val="90000"/>
              </a:lnSpc>
              <a:spcBef>
                <a:spcPts val="600"/>
              </a:spcBef>
              <a:spcAft>
                <a:spcPts val="600"/>
              </a:spcAft>
              <a:buFont typeface="Arial" pitchFamily="34" charset="0"/>
              <a:buChar char="•"/>
            </a:pPr>
            <a:r>
              <a:rPr lang="es-CL" sz="1800" dirty="0" smtClean="0">
                <a:solidFill>
                  <a:srgbClr val="0070C0"/>
                </a:solidFill>
              </a:rPr>
              <a:t>La intervención del Estado en salud en general protege el sistema económico capitalista y al sector privado. </a:t>
            </a:r>
          </a:p>
          <a:p>
            <a:pPr marL="184150" lvl="1" indent="-184150">
              <a:lnSpc>
                <a:spcPct val="90000"/>
              </a:lnSpc>
              <a:spcBef>
                <a:spcPts val="600"/>
              </a:spcBef>
              <a:spcAft>
                <a:spcPts val="600"/>
              </a:spcAft>
              <a:buFont typeface="Arial" pitchFamily="34" charset="0"/>
              <a:buChar char="•"/>
            </a:pPr>
            <a:r>
              <a:rPr lang="es-CL" sz="1800" dirty="0" smtClean="0">
                <a:solidFill>
                  <a:srgbClr val="0070C0"/>
                </a:solidFill>
              </a:rPr>
              <a:t>Las investigaciones en comparaciones internacionales analizan los efectos del imperialismo, cambios en países que dicen construir socialismo y contradicciones en las reformas de salud capitalistas.</a:t>
            </a:r>
          </a:p>
          <a:p>
            <a:pPr marL="184150" lvl="1" indent="-184150">
              <a:lnSpc>
                <a:spcPct val="90000"/>
              </a:lnSpc>
              <a:spcBef>
                <a:spcPts val="600"/>
              </a:spcBef>
              <a:spcAft>
                <a:spcPts val="600"/>
              </a:spcAft>
              <a:buFont typeface="Arial" pitchFamily="34" charset="0"/>
              <a:buChar char="•"/>
            </a:pPr>
            <a:r>
              <a:rPr lang="es-CL" sz="1800" dirty="0" smtClean="0">
                <a:solidFill>
                  <a:srgbClr val="0070C0"/>
                </a:solidFill>
              </a:rPr>
              <a:t>El materialismo histórico en epidemiologia se centra en el análisis de los ciclos económicos, el estrés social, las condiciones de trabajo y el sexismo.</a:t>
            </a:r>
          </a:p>
          <a:p>
            <a:pPr marL="184150" lvl="1" indent="-184150">
              <a:lnSpc>
                <a:spcPct val="90000"/>
              </a:lnSpc>
              <a:spcBef>
                <a:spcPts val="600"/>
              </a:spcBef>
              <a:spcAft>
                <a:spcPts val="600"/>
              </a:spcAft>
              <a:buFont typeface="Arial" pitchFamily="34" charset="0"/>
              <a:buChar char="•"/>
            </a:pPr>
            <a:r>
              <a:rPr lang="es-CL" sz="1800" dirty="0" smtClean="0">
                <a:solidFill>
                  <a:srgbClr val="0070C0"/>
                </a:solidFill>
              </a:rPr>
              <a:t>La praxis de la salud implica la abogacía por reformas “no-reformistas” que concreten las luchas políticas.</a:t>
            </a:r>
          </a:p>
          <a:p>
            <a:pPr marL="0" lvl="1" indent="0">
              <a:lnSpc>
                <a:spcPct val="90000"/>
              </a:lnSpc>
              <a:spcBef>
                <a:spcPts val="600"/>
              </a:spcBef>
              <a:spcAft>
                <a:spcPts val="600"/>
              </a:spcAft>
              <a:buNone/>
            </a:pPr>
            <a:r>
              <a:rPr lang="es-CL" sz="1400" dirty="0" smtClean="0"/>
              <a:t> Fuente: </a:t>
            </a:r>
            <a:r>
              <a:rPr lang="es-CL" sz="1400" dirty="0" err="1" smtClean="0"/>
              <a:t>Waitzkin</a:t>
            </a:r>
            <a:r>
              <a:rPr lang="es-CL" sz="1400" dirty="0" smtClean="0"/>
              <a:t>, 1978</a:t>
            </a:r>
            <a:endParaRPr lang="es-CL" sz="1400" dirty="0"/>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4043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58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158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843"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5842" name="Rectangle 2"/>
          <p:cNvSpPr>
            <a:spLocks noGrp="1" noChangeArrowheads="1"/>
          </p:cNvSpPr>
          <p:nvPr>
            <p:ph type="title"/>
          </p:nvPr>
        </p:nvSpPr>
        <p:spPr bwMode="auto">
          <a:xfrm>
            <a:off x="95250" y="188640"/>
            <a:ext cx="8972550" cy="9361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r>
              <a:rPr lang="es-CL" sz="3200" dirty="0" smtClean="0">
                <a:solidFill>
                  <a:srgbClr val="0070C0"/>
                </a:solidFill>
              </a:rPr>
              <a:t>Conceptos de base en </a:t>
            </a:r>
            <a:r>
              <a:rPr lang="es-CL" sz="3200" dirty="0">
                <a:solidFill>
                  <a:srgbClr val="0070C0"/>
                </a:solidFill>
              </a:rPr>
              <a:t>economía de la </a:t>
            </a:r>
            <a:r>
              <a:rPr lang="es-CL" sz="3200" dirty="0" smtClean="0">
                <a:solidFill>
                  <a:srgbClr val="0070C0"/>
                </a:solidFill>
              </a:rPr>
              <a:t>salud. </a:t>
            </a:r>
            <a:r>
              <a:rPr lang="es-CL" sz="3200" i="1" dirty="0" smtClean="0">
                <a:solidFill>
                  <a:srgbClr val="0070C0"/>
                </a:solidFill>
              </a:rPr>
              <a:t>Definición de la economía de la salud</a:t>
            </a:r>
            <a:endParaRPr lang="es-CL" sz="3200" b="1" i="1" dirty="0">
              <a:solidFill>
                <a:srgbClr val="0070C0"/>
              </a:solidFill>
            </a:endParaRPr>
          </a:p>
        </p:txBody>
      </p:sp>
      <p:sp>
        <p:nvSpPr>
          <p:cNvPr id="1315843" name="Rectangle 3"/>
          <p:cNvSpPr>
            <a:spLocks noGrp="1" noChangeArrowheads="1"/>
          </p:cNvSpPr>
          <p:nvPr>
            <p:ph idx="1"/>
          </p:nvPr>
        </p:nvSpPr>
        <p:spPr bwMode="auto">
          <a:xfrm>
            <a:off x="35496" y="1609036"/>
            <a:ext cx="6840760" cy="5420364"/>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lnSpc>
                <a:spcPct val="90000"/>
              </a:lnSpc>
              <a:spcBef>
                <a:spcPts val="600"/>
              </a:spcBef>
              <a:spcAft>
                <a:spcPts val="600"/>
              </a:spcAft>
            </a:pPr>
            <a:r>
              <a:rPr lang="es-CL" sz="2200" b="1" dirty="0" smtClean="0">
                <a:solidFill>
                  <a:srgbClr val="0070C0"/>
                </a:solidFill>
              </a:rPr>
              <a:t>La economía es la ciencia de las decisiones racionales en un contexto de escases de recursos</a:t>
            </a:r>
          </a:p>
          <a:p>
            <a:pPr lvl="1">
              <a:lnSpc>
                <a:spcPct val="90000"/>
              </a:lnSpc>
            </a:pPr>
            <a:r>
              <a:rPr lang="es-CL" sz="2000" dirty="0" smtClean="0">
                <a:solidFill>
                  <a:srgbClr val="0070C0"/>
                </a:solidFill>
              </a:rPr>
              <a:t>Los decisores que examina diferentes acciones posibles bajo restricción de recursos, su objetivo: sacar el máximo de provecho de su punto de vista</a:t>
            </a:r>
          </a:p>
          <a:p>
            <a:pPr marL="457200" indent="-457200">
              <a:lnSpc>
                <a:spcPct val="90000"/>
              </a:lnSpc>
              <a:spcBef>
                <a:spcPts val="600"/>
              </a:spcBef>
              <a:spcAft>
                <a:spcPts val="600"/>
              </a:spcAft>
            </a:pPr>
            <a:r>
              <a:rPr lang="es-CL" sz="2200" b="1" dirty="0" smtClean="0">
                <a:solidFill>
                  <a:srgbClr val="0070C0"/>
                </a:solidFill>
              </a:rPr>
              <a:t>Los economistas postulan que la satisfacción que un individuo saca del consumo de un bien aumento con la cantidad consumida, pero a un ritmo decreciente</a:t>
            </a:r>
          </a:p>
          <a:p>
            <a:pPr lvl="1">
              <a:lnSpc>
                <a:spcPct val="90000"/>
              </a:lnSpc>
            </a:pPr>
            <a:r>
              <a:rPr lang="es-CL" sz="2000" dirty="0" smtClean="0">
                <a:solidFill>
                  <a:srgbClr val="0070C0"/>
                </a:solidFill>
              </a:rPr>
              <a:t>La existencia de un individuo perfectamente racional, soberano de sus decisiones y siempre capaz de calcular el rendimiento de sus decisiones… constituye el postulado de base del razonamiento económico</a:t>
            </a:r>
          </a:p>
          <a:p>
            <a:pPr>
              <a:lnSpc>
                <a:spcPct val="90000"/>
              </a:lnSpc>
            </a:pPr>
            <a:r>
              <a:rPr lang="es-MX" sz="2200" b="1" dirty="0">
                <a:solidFill>
                  <a:srgbClr val="0070C0"/>
                </a:solidFill>
              </a:rPr>
              <a:t>La economía de la salud busca la asignación óptima de los recursos </a:t>
            </a:r>
            <a:r>
              <a:rPr lang="es-MX" sz="2200" b="1" dirty="0" smtClean="0">
                <a:solidFill>
                  <a:srgbClr val="0070C0"/>
                </a:solidFill>
              </a:rPr>
              <a:t>limitados que la sociedad decide consagrar a salud</a:t>
            </a:r>
            <a:endParaRPr lang="es-CL" sz="2200" b="1" dirty="0">
              <a:solidFill>
                <a:srgbClr val="0070C0"/>
              </a:solidFill>
            </a:endParaRPr>
          </a:p>
        </p:txBody>
      </p:sp>
      <p:sp>
        <p:nvSpPr>
          <p:cNvPr id="1315845" name="Text Box 5"/>
          <p:cNvSpPr txBox="1">
            <a:spLocks noChangeArrowheads="1"/>
          </p:cNvSpPr>
          <p:nvPr/>
        </p:nvSpPr>
        <p:spPr bwMode="auto">
          <a:xfrm>
            <a:off x="4860032" y="6536377"/>
            <a:ext cx="41939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CL" sz="1200" dirty="0" smtClean="0">
                <a:solidFill>
                  <a:srgbClr val="000000"/>
                </a:solidFill>
                <a:latin typeface="Calibri" pitchFamily="34" charset="0"/>
              </a:rPr>
              <a:t>Fuente: De </a:t>
            </a:r>
            <a:r>
              <a:rPr lang="es-CL" sz="1200" dirty="0" err="1" smtClean="0">
                <a:solidFill>
                  <a:srgbClr val="000000"/>
                </a:solidFill>
                <a:latin typeface="Calibri" pitchFamily="34" charset="0"/>
              </a:rPr>
              <a:t>Pouvourville</a:t>
            </a:r>
            <a:r>
              <a:rPr lang="es-CL" sz="1200" dirty="0" smtClean="0">
                <a:solidFill>
                  <a:srgbClr val="000000"/>
                </a:solidFill>
                <a:latin typeface="Calibri" pitchFamily="34" charset="0"/>
              </a:rPr>
              <a:t> </a:t>
            </a:r>
            <a:r>
              <a:rPr lang="es-CL" sz="1200" dirty="0" err="1" smtClean="0">
                <a:solidFill>
                  <a:srgbClr val="000000"/>
                </a:solidFill>
                <a:latin typeface="Calibri" pitchFamily="34" charset="0"/>
              </a:rPr>
              <a:t>Contandriopoulos</a:t>
            </a:r>
            <a:r>
              <a:rPr lang="es-CL" sz="1200" dirty="0" smtClean="0">
                <a:solidFill>
                  <a:srgbClr val="000000"/>
                </a:solidFill>
                <a:latin typeface="Calibri" pitchFamily="34" charset="0"/>
              </a:rPr>
              <a:t>, 2000 : 16, p1236-40.</a:t>
            </a:r>
            <a:endParaRPr lang="es-CL" sz="1200" dirty="0">
              <a:solidFill>
                <a:srgbClr val="000000"/>
              </a:solidFill>
              <a:latin typeface="Calibri" pitchFamily="34" charset="0"/>
            </a:endParaRPr>
          </a:p>
        </p:txBody>
      </p:sp>
      <p:pic>
        <p:nvPicPr>
          <p:cNvPr id="7" name="Picture 5" descr="C:\Documents and Settings\cm\Local Settings\Temporary Internet Files\Content.IE5\464ELN1T\MCBS00508_0000[1].wmf"/>
          <p:cNvPicPr>
            <a:picLocks noChangeAspect="1" noChangeArrowheads="1"/>
          </p:cNvPicPr>
          <p:nvPr/>
        </p:nvPicPr>
        <p:blipFill>
          <a:blip r:embed="rId3"/>
          <a:srcRect/>
          <a:stretch>
            <a:fillRect/>
          </a:stretch>
        </p:blipFill>
        <p:spPr bwMode="auto">
          <a:xfrm>
            <a:off x="7623089" y="2485201"/>
            <a:ext cx="621319" cy="655767"/>
          </a:xfrm>
          <a:prstGeom prst="rect">
            <a:avLst/>
          </a:prstGeom>
          <a:noFill/>
        </p:spPr>
      </p:pic>
      <p:pic>
        <p:nvPicPr>
          <p:cNvPr id="8" name="Picture 7" descr="C:\Documents and Settings\cm\Local Settings\Temporary Internet Files\Content.IE5\YPBQ4UE2\MCj04352780000[1].wmf"/>
          <p:cNvPicPr>
            <a:picLocks noChangeAspect="1" noChangeArrowheads="1"/>
          </p:cNvPicPr>
          <p:nvPr/>
        </p:nvPicPr>
        <p:blipFill>
          <a:blip r:embed="rId4"/>
          <a:srcRect/>
          <a:stretch>
            <a:fillRect/>
          </a:stretch>
        </p:blipFill>
        <p:spPr bwMode="auto">
          <a:xfrm>
            <a:off x="6516216" y="2924944"/>
            <a:ext cx="2698678" cy="1872208"/>
          </a:xfrm>
          <a:prstGeom prst="rect">
            <a:avLst/>
          </a:prstGeom>
          <a:noFill/>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396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58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158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58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84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lowchart: Decision 43"/>
          <p:cNvSpPr/>
          <p:nvPr/>
        </p:nvSpPr>
        <p:spPr>
          <a:xfrm>
            <a:off x="4312000" y="3370502"/>
            <a:ext cx="983385" cy="1282897"/>
          </a:xfrm>
          <a:prstGeom prst="flowChartDecision">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21494" y="1657390"/>
            <a:ext cx="3088070" cy="892552"/>
          </a:xfrm>
          <a:prstGeom prst="rect">
            <a:avLst/>
          </a:prstGeom>
          <a:solidFill>
            <a:schemeClr val="bg1"/>
          </a:solidFill>
          <a:ln>
            <a:solidFill>
              <a:schemeClr val="tx1"/>
            </a:solidFill>
          </a:ln>
        </p:spPr>
        <p:txBody>
          <a:bodyPr wrap="square" rtlCol="0">
            <a:spAutoFit/>
          </a:bodyPr>
          <a:lstStyle/>
          <a:p>
            <a:r>
              <a:rPr lang="es-CL" sz="1600" b="1" dirty="0" smtClean="0">
                <a:latin typeface="+mj-lt"/>
              </a:rPr>
              <a:t>A. Qué es Salud? Cual es su valor?</a:t>
            </a:r>
          </a:p>
          <a:p>
            <a:r>
              <a:rPr lang="es-CL" sz="1200" dirty="0" smtClean="0">
                <a:latin typeface="+mj-lt"/>
              </a:rPr>
              <a:t>Atributos percibidos de la salud; indicadores de estado de salud; valor de la vida; escala de utilidad de la salud</a:t>
            </a:r>
            <a:endParaRPr lang="es-CL" sz="1200" dirty="0">
              <a:latin typeface="+mj-lt"/>
            </a:endParaRPr>
          </a:p>
        </p:txBody>
      </p:sp>
      <p:sp>
        <p:nvSpPr>
          <p:cNvPr id="8" name="TextBox 7"/>
          <p:cNvSpPr txBox="1"/>
          <p:nvPr/>
        </p:nvSpPr>
        <p:spPr>
          <a:xfrm>
            <a:off x="900752" y="3210454"/>
            <a:ext cx="3555125" cy="1261884"/>
          </a:xfrm>
          <a:prstGeom prst="rect">
            <a:avLst/>
          </a:prstGeom>
          <a:solidFill>
            <a:schemeClr val="bg1"/>
          </a:solidFill>
          <a:ln>
            <a:solidFill>
              <a:schemeClr val="tx1"/>
            </a:solidFill>
          </a:ln>
        </p:spPr>
        <p:txBody>
          <a:bodyPr wrap="square" rtlCol="0">
            <a:spAutoFit/>
          </a:bodyPr>
          <a:lstStyle/>
          <a:p>
            <a:r>
              <a:rPr lang="es-CL" sz="1600" b="1" dirty="0" smtClean="0">
                <a:latin typeface="+mj-lt"/>
              </a:rPr>
              <a:t>C. Demanda por Servicios de Salud</a:t>
            </a:r>
          </a:p>
          <a:p>
            <a:r>
              <a:rPr lang="es-CL" sz="1200" dirty="0" smtClean="0">
                <a:latin typeface="+mj-lt"/>
              </a:rPr>
              <a:t>Influencia de A y B sobre los comportamientos de búsqueda de salud; barreras para las atenciones (precio, tiempo, psicológicas,  formales); relaciones de agencia; necesidades; altruismo; demanda por y efectos de la demanda de atenciones</a:t>
            </a:r>
            <a:endParaRPr lang="es-CL" sz="1200" dirty="0">
              <a:latin typeface="+mj-lt"/>
            </a:endParaRPr>
          </a:p>
        </p:txBody>
      </p:sp>
      <p:sp>
        <p:nvSpPr>
          <p:cNvPr id="9" name="TextBox 8"/>
          <p:cNvSpPr txBox="1"/>
          <p:nvPr/>
        </p:nvSpPr>
        <p:spPr>
          <a:xfrm>
            <a:off x="5179257" y="3210454"/>
            <a:ext cx="3088070" cy="1261884"/>
          </a:xfrm>
          <a:prstGeom prst="rect">
            <a:avLst/>
          </a:prstGeom>
          <a:solidFill>
            <a:schemeClr val="bg1"/>
          </a:solidFill>
          <a:ln>
            <a:solidFill>
              <a:schemeClr val="tx1"/>
            </a:solidFill>
          </a:ln>
        </p:spPr>
        <p:txBody>
          <a:bodyPr wrap="square" rtlCol="0">
            <a:spAutoFit/>
          </a:bodyPr>
          <a:lstStyle/>
          <a:p>
            <a:r>
              <a:rPr lang="es-CL" sz="1600" b="1" dirty="0">
                <a:latin typeface="+mj-lt"/>
              </a:rPr>
              <a:t>D</a:t>
            </a:r>
            <a:r>
              <a:rPr lang="es-CL" sz="1600" b="1" dirty="0" smtClean="0">
                <a:latin typeface="+mj-lt"/>
              </a:rPr>
              <a:t>. Oferta de Servicios de Salud</a:t>
            </a:r>
          </a:p>
          <a:p>
            <a:r>
              <a:rPr lang="es-CL" sz="1200" dirty="0" smtClean="0">
                <a:latin typeface="+mj-lt"/>
              </a:rPr>
              <a:t>Costos de producción; técnicas alternativas de producción; sustitución de insumos (trabajo, equipos, medicamentos, etc.); modalidades de remuneración e incentivos; organizaciones con y sin fines lucrativas; </a:t>
            </a:r>
            <a:r>
              <a:rPr lang="es-CL" sz="1200" dirty="0" err="1" smtClean="0">
                <a:latin typeface="+mj-lt"/>
              </a:rPr>
              <a:t>HMOs</a:t>
            </a:r>
            <a:r>
              <a:rPr lang="es-CL" sz="1200" dirty="0" smtClean="0">
                <a:latin typeface="+mj-lt"/>
              </a:rPr>
              <a:t>, etc.</a:t>
            </a:r>
            <a:endParaRPr lang="es-CL" sz="1200" dirty="0">
              <a:latin typeface="+mj-lt"/>
            </a:endParaRPr>
          </a:p>
        </p:txBody>
      </p:sp>
      <p:sp>
        <p:nvSpPr>
          <p:cNvPr id="10" name="TextBox 9"/>
          <p:cNvSpPr txBox="1"/>
          <p:nvPr/>
        </p:nvSpPr>
        <p:spPr>
          <a:xfrm>
            <a:off x="409433" y="5103062"/>
            <a:ext cx="4104145" cy="1138773"/>
          </a:xfrm>
          <a:prstGeom prst="rect">
            <a:avLst/>
          </a:prstGeom>
          <a:solidFill>
            <a:schemeClr val="bg1"/>
          </a:solidFill>
          <a:ln>
            <a:solidFill>
              <a:schemeClr val="tx1"/>
            </a:solidFill>
          </a:ln>
        </p:spPr>
        <p:txBody>
          <a:bodyPr wrap="square" rtlCol="0">
            <a:spAutoFit/>
          </a:bodyPr>
          <a:lstStyle/>
          <a:p>
            <a:r>
              <a:rPr lang="es-CL" sz="1600" b="1" dirty="0" smtClean="0">
                <a:latin typeface="+mj-lt"/>
              </a:rPr>
              <a:t>G. Planificación, </a:t>
            </a:r>
            <a:r>
              <a:rPr lang="es-CL" sz="1600" b="1" dirty="0" err="1" smtClean="0">
                <a:latin typeface="+mj-lt"/>
              </a:rPr>
              <a:t>presupuestaci</a:t>
            </a:r>
            <a:r>
              <a:rPr lang="es-CL" sz="1600" b="1" dirty="0" err="1"/>
              <a:t>ó</a:t>
            </a:r>
            <a:r>
              <a:rPr lang="es-CL" sz="1600" b="1" dirty="0" err="1" smtClean="0">
                <a:latin typeface="+mj-lt"/>
              </a:rPr>
              <a:t>n</a:t>
            </a:r>
            <a:r>
              <a:rPr lang="es-CL" sz="1600" b="1" dirty="0" smtClean="0">
                <a:latin typeface="+mj-lt"/>
              </a:rPr>
              <a:t>, regulación y mecanismos de monitoreo</a:t>
            </a:r>
          </a:p>
          <a:p>
            <a:r>
              <a:rPr lang="es-CL" sz="1200" dirty="0" smtClean="0">
                <a:latin typeface="+mj-lt"/>
              </a:rPr>
              <a:t>Evaluación de la efectividad de los instrumento para optimizar el sistema; modelización presupuestaria, asignaciones de RRHH, regulación, y las estructuras de incentivos que generan</a:t>
            </a:r>
            <a:endParaRPr lang="es-CL" sz="1200" dirty="0">
              <a:latin typeface="+mj-lt"/>
            </a:endParaRPr>
          </a:p>
        </p:txBody>
      </p:sp>
      <p:sp>
        <p:nvSpPr>
          <p:cNvPr id="11" name="TextBox 10"/>
          <p:cNvSpPr txBox="1"/>
          <p:nvPr/>
        </p:nvSpPr>
        <p:spPr>
          <a:xfrm>
            <a:off x="5066902" y="5107136"/>
            <a:ext cx="4022506" cy="1138773"/>
          </a:xfrm>
          <a:prstGeom prst="rect">
            <a:avLst/>
          </a:prstGeom>
          <a:solidFill>
            <a:schemeClr val="bg1"/>
          </a:solidFill>
          <a:ln>
            <a:solidFill>
              <a:schemeClr val="tx1"/>
            </a:solidFill>
          </a:ln>
        </p:spPr>
        <p:txBody>
          <a:bodyPr wrap="square" rtlCol="0">
            <a:spAutoFit/>
          </a:bodyPr>
          <a:lstStyle/>
          <a:p>
            <a:r>
              <a:rPr lang="es-CL" sz="1600" b="1" dirty="0">
                <a:latin typeface="+mj-lt"/>
              </a:rPr>
              <a:t>H</a:t>
            </a:r>
            <a:r>
              <a:rPr lang="es-CL" sz="1600" b="1" dirty="0" smtClean="0">
                <a:latin typeface="+mj-lt"/>
              </a:rPr>
              <a:t>. Evaluación del conjunto del sistema de salud</a:t>
            </a:r>
          </a:p>
          <a:p>
            <a:r>
              <a:rPr lang="es-CL" sz="1200" dirty="0" smtClean="0">
                <a:latin typeface="+mj-lt"/>
              </a:rPr>
              <a:t>Equidad y criterios de eficiencia de asignación para alcanzar E y F; comparaciones de desempeño intergeneracionales e internacionales; mecanismos de financiamiento</a:t>
            </a:r>
            <a:endParaRPr lang="es-CL" sz="1200" dirty="0">
              <a:latin typeface="+mj-lt"/>
            </a:endParaRPr>
          </a:p>
        </p:txBody>
      </p:sp>
      <p:cxnSp>
        <p:nvCxnSpPr>
          <p:cNvPr id="12" name="Straight Arrow Connector 11"/>
          <p:cNvCxnSpPr/>
          <p:nvPr/>
        </p:nvCxnSpPr>
        <p:spPr>
          <a:xfrm flipH="1" flipV="1">
            <a:off x="3780430" y="1064525"/>
            <a:ext cx="1341065" cy="103914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65529" y="1098667"/>
            <a:ext cx="0" cy="53716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325218" y="2351284"/>
            <a:ext cx="792445" cy="76233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825390" y="2635583"/>
            <a:ext cx="1" cy="5234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68108" y="1098667"/>
            <a:ext cx="1" cy="393615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455877" y="3837"/>
            <a:ext cx="4688123" cy="1077218"/>
          </a:xfrm>
          <a:prstGeom prst="rect">
            <a:avLst/>
          </a:prstGeom>
          <a:solidFill>
            <a:schemeClr val="bg1"/>
          </a:solidFill>
          <a:ln>
            <a:solidFill>
              <a:schemeClr val="tx1"/>
            </a:solidFill>
          </a:ln>
        </p:spPr>
        <p:txBody>
          <a:bodyPr wrap="square" rtlCol="0">
            <a:spAutoFit/>
          </a:bodyPr>
          <a:lstStyle/>
          <a:p>
            <a:r>
              <a:rPr lang="es-CL" sz="1600" b="1" dirty="0" smtClean="0">
                <a:latin typeface="+mj-lt"/>
              </a:rPr>
              <a:t>E. Análisis de Mercado</a:t>
            </a:r>
          </a:p>
          <a:p>
            <a:r>
              <a:rPr lang="es-CL" sz="1200" dirty="0" smtClean="0">
                <a:latin typeface="+mj-lt"/>
              </a:rPr>
              <a:t>Precios monetarios, precios en tiempo, listas de espera y modalidades de racionamiento de no precio como mecanismos de equilibrio y sus efectos diferenciales en los mercados para servicios médicos y hospitalarios</a:t>
            </a:r>
            <a:endParaRPr lang="es-CL" sz="1200" dirty="0">
              <a:latin typeface="+mj-lt"/>
            </a:endParaRPr>
          </a:p>
        </p:txBody>
      </p:sp>
      <p:cxnSp>
        <p:nvCxnSpPr>
          <p:cNvPr id="20" name="Straight Arrow Connector 19"/>
          <p:cNvCxnSpPr/>
          <p:nvPr/>
        </p:nvCxnSpPr>
        <p:spPr>
          <a:xfrm flipH="1">
            <a:off x="754923" y="2142920"/>
            <a:ext cx="2" cy="289190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814321" y="6293431"/>
            <a:ext cx="1" cy="24384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935154" y="6308898"/>
            <a:ext cx="1" cy="24384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544017" y="5603112"/>
            <a:ext cx="396222"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524117" y="4056839"/>
            <a:ext cx="623114" cy="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4803692" y="4650049"/>
            <a:ext cx="3468" cy="17742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457673" y="4871768"/>
            <a:ext cx="0" cy="22172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468329" y="4882065"/>
            <a:ext cx="58997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72955" y="882741"/>
            <a:ext cx="13648" cy="56818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88875" y="6566843"/>
            <a:ext cx="6646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2830" y="58429"/>
            <a:ext cx="4230805" cy="892552"/>
          </a:xfrm>
          <a:prstGeom prst="rect">
            <a:avLst/>
          </a:prstGeom>
          <a:solidFill>
            <a:schemeClr val="bg1"/>
          </a:solidFill>
          <a:ln>
            <a:solidFill>
              <a:schemeClr val="tx1"/>
            </a:solidFill>
          </a:ln>
        </p:spPr>
        <p:txBody>
          <a:bodyPr wrap="square" rtlCol="0">
            <a:spAutoFit/>
          </a:bodyPr>
          <a:lstStyle/>
          <a:p>
            <a:r>
              <a:rPr lang="es-CL" sz="1600" b="1" dirty="0" smtClean="0">
                <a:latin typeface="+mj-lt"/>
              </a:rPr>
              <a:t>F. Evaluación Microeconómica</a:t>
            </a:r>
          </a:p>
          <a:p>
            <a:r>
              <a:rPr lang="es-CL" sz="1200" dirty="0" smtClean="0">
                <a:latin typeface="+mj-lt"/>
              </a:rPr>
              <a:t>CEA, CBA, CUA de diferentes formas de dispensar las atenciones de salud (</a:t>
            </a:r>
            <a:r>
              <a:rPr lang="es-CL" sz="1200" dirty="0" err="1" smtClean="0">
                <a:latin typeface="+mj-lt"/>
              </a:rPr>
              <a:t>ie</a:t>
            </a:r>
            <a:r>
              <a:rPr lang="es-CL" sz="1200" dirty="0" smtClean="0">
                <a:latin typeface="+mj-lt"/>
              </a:rPr>
              <a:t>., modo, lugar, nivel, momento, cantidad( en todas sus fases (detección, diagnósticos, post-atención, etc.)</a:t>
            </a:r>
            <a:endParaRPr lang="es-CL" sz="1200" dirty="0">
              <a:latin typeface="+mj-lt"/>
            </a:endParaRPr>
          </a:p>
        </p:txBody>
      </p:sp>
      <p:cxnSp>
        <p:nvCxnSpPr>
          <p:cNvPr id="49" name="Straight Connector 48"/>
          <p:cNvCxnSpPr/>
          <p:nvPr/>
        </p:nvCxnSpPr>
        <p:spPr>
          <a:xfrm flipV="1">
            <a:off x="4803693" y="1611392"/>
            <a:ext cx="31981" cy="17864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4152978" y="1050877"/>
            <a:ext cx="670534" cy="56373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4850808" y="1098667"/>
            <a:ext cx="567409" cy="51594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469525" y="2230924"/>
            <a:ext cx="623114"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9433" y="1657390"/>
            <a:ext cx="4117793" cy="954107"/>
          </a:xfrm>
          <a:prstGeom prst="rect">
            <a:avLst/>
          </a:prstGeom>
          <a:solidFill>
            <a:schemeClr val="bg1"/>
          </a:solidFill>
          <a:ln>
            <a:solidFill>
              <a:schemeClr val="tx1"/>
            </a:solidFill>
          </a:ln>
        </p:spPr>
        <p:txBody>
          <a:bodyPr wrap="square" rtlCol="0">
            <a:spAutoFit/>
          </a:bodyPr>
          <a:lstStyle/>
          <a:p>
            <a:r>
              <a:rPr lang="es-CL" sz="1600" b="1" dirty="0">
                <a:latin typeface="+mj-lt"/>
              </a:rPr>
              <a:t>B</a:t>
            </a:r>
            <a:r>
              <a:rPr lang="es-CL" sz="1600" b="1" dirty="0" smtClean="0">
                <a:latin typeface="+mj-lt"/>
              </a:rPr>
              <a:t>. Qué influencia la salud (a parte de los servicios de salud)?</a:t>
            </a:r>
          </a:p>
          <a:p>
            <a:r>
              <a:rPr lang="es-CL" sz="1200" dirty="0" smtClean="0">
                <a:latin typeface="+mj-lt"/>
              </a:rPr>
              <a:t>Genética; riesgos laborales; perfiles de consumo; ingreso; K (Humano / Físico), antecedentes familiares, etc.</a:t>
            </a:r>
            <a:endParaRPr lang="es-CL" sz="1200" dirty="0">
              <a:latin typeface="+mj-lt"/>
            </a:endParaRPr>
          </a:p>
        </p:txBody>
      </p:sp>
      <p:sp>
        <p:nvSpPr>
          <p:cNvPr id="59" name="TextBox 58"/>
          <p:cNvSpPr txBox="1"/>
          <p:nvPr/>
        </p:nvSpPr>
        <p:spPr>
          <a:xfrm>
            <a:off x="7997602" y="6598688"/>
            <a:ext cx="1029449" cy="276999"/>
          </a:xfrm>
          <a:prstGeom prst="rect">
            <a:avLst/>
          </a:prstGeom>
          <a:noFill/>
        </p:spPr>
        <p:txBody>
          <a:bodyPr wrap="none" rtlCol="0">
            <a:spAutoFit/>
          </a:bodyPr>
          <a:lstStyle/>
          <a:p>
            <a:r>
              <a:rPr lang="es-CL" sz="1200" dirty="0" smtClean="0">
                <a:latin typeface="+mj-lt"/>
              </a:rPr>
              <a:t>Fuente: </a:t>
            </a:r>
            <a:r>
              <a:rPr lang="es-CL" sz="1200" dirty="0" err="1" smtClean="0">
                <a:latin typeface="+mj-lt"/>
              </a:rPr>
              <a:t>Pauly</a:t>
            </a:r>
            <a:endParaRPr lang="es-CL" sz="1200" dirty="0">
              <a:latin typeface="+mj-lt"/>
            </a:endParaRPr>
          </a:p>
        </p:txBody>
      </p:sp>
    </p:spTree>
    <p:extLst>
      <p:ext uri="{BB962C8B-B14F-4D97-AF65-F5344CB8AC3E}">
        <p14:creationId xmlns:p14="http://schemas.microsoft.com/office/powerpoint/2010/main" val="1848397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 grpId="0" animBg="1"/>
      <p:bldP spid="9" grpId="0" animBg="1"/>
      <p:bldP spid="10" grpId="0" animBg="1"/>
      <p:bldP spid="11" grpId="0" animBg="1"/>
      <p:bldP spid="5" grpId="0" animBg="1"/>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4" descr="image photo : Closeup of caring female with a sick senior m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340" y="5510213"/>
            <a:ext cx="17954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266700" y="247650"/>
            <a:ext cx="8648700" cy="7429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r>
              <a:rPr lang="es-VE" sz="4200" dirty="0">
                <a:solidFill>
                  <a:srgbClr val="0070C0"/>
                </a:solidFill>
              </a:rPr>
              <a:t>El objeto de estudio: La Salud</a:t>
            </a:r>
          </a:p>
        </p:txBody>
      </p:sp>
      <p:sp>
        <p:nvSpPr>
          <p:cNvPr id="3" name="2 Marcador de contenido"/>
          <p:cNvSpPr>
            <a:spLocks noGrp="1"/>
          </p:cNvSpPr>
          <p:nvPr>
            <p:ph idx="1"/>
          </p:nvPr>
        </p:nvSpPr>
        <p:spPr>
          <a:xfrm>
            <a:off x="110108" y="1747136"/>
            <a:ext cx="5542012" cy="5100638"/>
          </a:xfrm>
        </p:spPr>
        <p:txBody>
          <a:bodyPr/>
          <a:lstStyle/>
          <a:p>
            <a:r>
              <a:rPr lang="es-VE" sz="2200" dirty="0">
                <a:solidFill>
                  <a:srgbClr val="0070C0"/>
                </a:solidFill>
              </a:rPr>
              <a:t>¿La ausencia de enfermedad?</a:t>
            </a:r>
          </a:p>
          <a:p>
            <a:r>
              <a:rPr lang="es-VE" sz="2200" dirty="0">
                <a:solidFill>
                  <a:srgbClr val="0070C0"/>
                </a:solidFill>
              </a:rPr>
              <a:t>¿El silencio de los órganos?</a:t>
            </a:r>
          </a:p>
          <a:p>
            <a:r>
              <a:rPr lang="es-VE" sz="2200" dirty="0">
                <a:solidFill>
                  <a:srgbClr val="0070C0"/>
                </a:solidFill>
              </a:rPr>
              <a:t>¿Una corona en la cabeza de quienes están sanos que solo los enfermos logran percibir? (proverbio Árabe)</a:t>
            </a:r>
          </a:p>
          <a:p>
            <a:r>
              <a:rPr lang="es-VE" sz="2200" dirty="0">
                <a:solidFill>
                  <a:srgbClr val="0070C0"/>
                </a:solidFill>
              </a:rPr>
              <a:t>La salud es contextual, depende de las culturas y las representaciones que cada uno nos hacemos de la enfermedad y de la salud</a:t>
            </a:r>
          </a:p>
          <a:p>
            <a:pPr lvl="1"/>
            <a:r>
              <a:rPr lang="es-VE" sz="1800" dirty="0" smtClean="0">
                <a:solidFill>
                  <a:srgbClr val="0070C0"/>
                </a:solidFill>
              </a:rPr>
              <a:t>resfríos </a:t>
            </a:r>
            <a:r>
              <a:rPr lang="es-VE" sz="1800" dirty="0">
                <a:solidFill>
                  <a:srgbClr val="0070C0"/>
                </a:solidFill>
              </a:rPr>
              <a:t>“de hombre” </a:t>
            </a:r>
            <a:r>
              <a:rPr lang="es-VE" sz="1800" dirty="0" smtClean="0">
                <a:solidFill>
                  <a:srgbClr val="0070C0"/>
                </a:solidFill>
              </a:rPr>
              <a:t>vs de mujer </a:t>
            </a:r>
            <a:r>
              <a:rPr lang="es-VE" sz="1800" dirty="0">
                <a:solidFill>
                  <a:srgbClr val="0070C0"/>
                </a:solidFill>
              </a:rPr>
              <a:t>(mismo virus, misma intensidad, mismos parámetros biológicos,…)</a:t>
            </a:r>
          </a:p>
          <a:p>
            <a:pPr lvl="1"/>
            <a:r>
              <a:rPr lang="es-VE" sz="1800" dirty="0" smtClean="0">
                <a:solidFill>
                  <a:srgbClr val="0070C0"/>
                </a:solidFill>
              </a:rPr>
              <a:t>Stress / </a:t>
            </a:r>
            <a:r>
              <a:rPr lang="es-VE" sz="1800" i="1" dirty="0" err="1" smtClean="0">
                <a:solidFill>
                  <a:srgbClr val="0070C0"/>
                </a:solidFill>
              </a:rPr>
              <a:t>burn-out</a:t>
            </a:r>
            <a:r>
              <a:rPr lang="es-VE" sz="1800" i="1" dirty="0" smtClean="0">
                <a:solidFill>
                  <a:srgbClr val="0070C0"/>
                </a:solidFill>
              </a:rPr>
              <a:t> </a:t>
            </a:r>
            <a:r>
              <a:rPr lang="es-VE" sz="1800" dirty="0">
                <a:solidFill>
                  <a:srgbClr val="0070C0"/>
                </a:solidFill>
              </a:rPr>
              <a:t>es “mal visto”</a:t>
            </a:r>
          </a:p>
          <a:p>
            <a:pPr lvl="1"/>
            <a:r>
              <a:rPr lang="es-VE" sz="1800" dirty="0" err="1" smtClean="0">
                <a:solidFill>
                  <a:srgbClr val="0070C0"/>
                </a:solidFill>
              </a:rPr>
              <a:t>Patatus</a:t>
            </a:r>
            <a:r>
              <a:rPr lang="es-VE" sz="1800" dirty="0" smtClean="0">
                <a:solidFill>
                  <a:srgbClr val="0070C0"/>
                </a:solidFill>
              </a:rPr>
              <a:t>, quebrantos, vainas, </a:t>
            </a:r>
            <a:r>
              <a:rPr lang="es-VE" sz="1800" dirty="0" err="1" smtClean="0">
                <a:solidFill>
                  <a:srgbClr val="0070C0"/>
                </a:solidFill>
              </a:rPr>
              <a:t>chiripiolcas</a:t>
            </a:r>
            <a:r>
              <a:rPr lang="es-VE" sz="1800" dirty="0" smtClean="0">
                <a:solidFill>
                  <a:srgbClr val="0070C0"/>
                </a:solidFill>
              </a:rPr>
              <a:t>, </a:t>
            </a:r>
            <a:r>
              <a:rPr lang="es-VE" sz="1800" dirty="0" err="1" smtClean="0">
                <a:solidFill>
                  <a:srgbClr val="0070C0"/>
                </a:solidFill>
              </a:rPr>
              <a:t>vaios</a:t>
            </a:r>
            <a:r>
              <a:rPr lang="es-VE" sz="1800" dirty="0" smtClean="0">
                <a:solidFill>
                  <a:srgbClr val="0070C0"/>
                </a:solidFill>
              </a:rPr>
              <a:t>, </a:t>
            </a:r>
            <a:r>
              <a:rPr lang="es-VE" sz="1800" dirty="0" err="1" smtClean="0">
                <a:solidFill>
                  <a:srgbClr val="0070C0"/>
                </a:solidFill>
              </a:rPr>
              <a:t>empachamientos</a:t>
            </a:r>
            <a:r>
              <a:rPr lang="es-VE" sz="1800" dirty="0" smtClean="0">
                <a:solidFill>
                  <a:srgbClr val="0070C0"/>
                </a:solidFill>
              </a:rPr>
              <a:t> y otras enfermedades y síndromes</a:t>
            </a:r>
            <a:endParaRPr lang="es-VE" sz="1800" dirty="0">
              <a:solidFill>
                <a:srgbClr val="0070C0"/>
              </a:solidFill>
            </a:endParaRPr>
          </a:p>
        </p:txBody>
      </p:sp>
      <p:pic>
        <p:nvPicPr>
          <p:cNvPr id="12293" name="Picture 10" descr="image photo : Red heart health icon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1556792"/>
            <a:ext cx="28797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3428">
            <a:off x="8392690" y="4733925"/>
            <a:ext cx="69532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3925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2 Marcador de contenido"/>
          <p:cNvSpPr>
            <a:spLocks noGrp="1"/>
          </p:cNvSpPr>
          <p:nvPr>
            <p:ph idx="1"/>
          </p:nvPr>
        </p:nvSpPr>
        <p:spPr>
          <a:xfrm>
            <a:off x="193676" y="1636977"/>
            <a:ext cx="4315262" cy="5362951"/>
          </a:xfrm>
        </p:spPr>
        <p:txBody>
          <a:bodyPr/>
          <a:lstStyle/>
          <a:p>
            <a:r>
              <a:rPr lang="es-VE" sz="2600" dirty="0">
                <a:solidFill>
                  <a:srgbClr val="0070C0"/>
                </a:solidFill>
              </a:rPr>
              <a:t>…Es un estado de bienestar físico, social y sicológico </a:t>
            </a:r>
            <a:r>
              <a:rPr lang="es-VE" sz="2000" dirty="0">
                <a:solidFill>
                  <a:srgbClr val="0070C0"/>
                </a:solidFill>
              </a:rPr>
              <a:t>(Alma Ata, 1978)</a:t>
            </a:r>
          </a:p>
          <a:p>
            <a:r>
              <a:rPr lang="es-VE" sz="2600" dirty="0">
                <a:solidFill>
                  <a:srgbClr val="0070C0"/>
                </a:solidFill>
              </a:rPr>
              <a:t>…Es “el goce del grado máximo de salud que se pueda lograr y constituye uno de los </a:t>
            </a:r>
            <a:r>
              <a:rPr lang="es-VE" sz="2600" b="1" dirty="0">
                <a:solidFill>
                  <a:srgbClr val="0070C0"/>
                </a:solidFill>
              </a:rPr>
              <a:t>derechos fundamentales de todo ser humano </a:t>
            </a:r>
            <a:r>
              <a:rPr lang="es-VE" sz="2600" dirty="0">
                <a:solidFill>
                  <a:srgbClr val="0070C0"/>
                </a:solidFill>
              </a:rPr>
              <a:t>sin distinción de raza, religión, ideología política o condición económica o social” </a:t>
            </a:r>
            <a:endParaRPr lang="es-VE" sz="2600" dirty="0" smtClean="0">
              <a:solidFill>
                <a:srgbClr val="0070C0"/>
              </a:solidFill>
            </a:endParaRPr>
          </a:p>
          <a:p>
            <a:pPr marL="0" indent="0">
              <a:buNone/>
            </a:pPr>
            <a:r>
              <a:rPr lang="es-VE" sz="2600" dirty="0">
                <a:solidFill>
                  <a:srgbClr val="0070C0"/>
                </a:solidFill>
              </a:rPr>
              <a:t> </a:t>
            </a:r>
            <a:r>
              <a:rPr lang="es-VE" sz="2600" dirty="0" smtClean="0">
                <a:solidFill>
                  <a:srgbClr val="0070C0"/>
                </a:solidFill>
              </a:rPr>
              <a:t>    </a:t>
            </a:r>
            <a:r>
              <a:rPr lang="es-VE" sz="2000" dirty="0" smtClean="0">
                <a:solidFill>
                  <a:srgbClr val="0070C0"/>
                </a:solidFill>
              </a:rPr>
              <a:t>(</a:t>
            </a:r>
            <a:r>
              <a:rPr lang="es-VE" sz="2000" dirty="0">
                <a:solidFill>
                  <a:srgbClr val="0070C0"/>
                </a:solidFill>
              </a:rPr>
              <a:t>Alma Ata, 1978; Ottawa, 1986)</a:t>
            </a:r>
          </a:p>
        </p:txBody>
      </p:sp>
      <p:sp>
        <p:nvSpPr>
          <p:cNvPr id="13316" name="AutoShape 2" descr="data:image/jpeg;base64,/9j/4AAQSkZJRgABAQAAAQABAAD/2wBDAAkGBwgHBgkIBwgKCgkLDRYPDQwMDRsUFRAWIB0iIiAdHx8kKDQsJCYxJx8fLT0tMTU3Ojo6Iys/RD84QzQ5Ojf/2wBDAQoKCg0MDRoPDxo3JR8lNzc3Nzc3Nzc3Nzc3Nzc3Nzc3Nzc3Nzc3Nzc3Nzc3Nzc3Nzc3Nzc3Nzc3Nzc3Nzc3Nzf/wAARCABdAI4DASIAAhEBAxEB/8QAHAAAAgIDAQEAAAAAAAAAAAAABAUDBgABAgcI/8QAPRAAAgECBQIEBAMGAwkBAAAAAQIDBBEABRIhMRNBBiJRYRRxgZEywfAHFSNSobFC0eEkM3J0gpKjs8Px/8QAGQEAAwEBAQAAAAAAAAAAAAAAAAEDAgQF/8QAIREAAgICAwEBAAMAAAAAAAAAAAECERIhAzFBEyIEccH/2gAMAwEAAhEDEQA/AKVnERbPczbu1dUH/wArY3DDcbjDHM6cHN64+tVKfu5OMjgsMd9kGQRQ2OC44vbEqQ8bYJWLbDsRAkVsSaB6Yn6dsdrEWNkVmPooucOxUDacYFwRo3I7jHQj2w7HQPp2xorgnp4zpEnYYVgC6MaZLjB/wNQYOuIiYtIe4IvpJsGtzpJ78Yh6f0wWFMGEftjfT9sFCPGguHYAjRA9sQvD7YY6MctHthgJ5YR6YEkpl2w6liwK8NzjLY6HbeHsyrcwqZBT9FGmc65rqpFybjYkiw54w5XwFmCUxkNTTCW11iJI1DvY/wCmEGY5hUVBlp/iEFP1WBGjzGxvYC9gCG0je4A/w956bxznlAvQp6mnlEY8onj1HTt+JuT+tzjz/rN9HS+KKOosrq5J2gCqGRip1uqj53J3Hoe+H1L4JzOd1AkpRERcyiQkD6WF/wBb4VzeMJc5kgNbSSU9RCWCyQt5GFxYheVN7ja/5YLoP2jJl8wpnilqLylZXMhvHc22uTx6AW3FjfbG/pPwz84ottT4VyeKgSnWOQzKP97GR1GN7b325+mNx5ZSZNRTz6YkfReNdRLa7Hylr+a/ptsMKR+1Lw/1JBDTVsrg21xxIA+/Ylri/uML4vGdPVVEhXMo0eQ3FHPAUCcXAa++2+1++1xjDcn2aSVm4LZzVt8TQszabNLCrBUP8zeg9QT8sOsnyDLKl5IarLGjeO38RKpmV7i9xvcdufywtn8T1cNR8JHMtOUG8SBSGI2JU9x6gjY7bYs/hqu+Ly5a2omiCglSQAO+17cewwSlJLQ6T7F1f4Hp3V3oZXhYC6xudSnb15H9cVqqyuTJ6mFKoRtK1u4ZEJO2x2Y233sBtzj0itzelpoIpOquiaQRK/bUQf8ALFbzBqSqFbLUMHYqVNhurg7e42t29ffDXJL0SgmL6fJ3ztqqoqUdTUQpJr0jyyW0EofcK23G4vtgLPvCbZXGslNVGoRr2jlFpSQCWtb8QA7c/PF1yiWmosuQuqxFIwXXXfSObn07/q2EGYZqudZn8LAlRNARqBjXQ0ZAJDKbjY2vfbsLi9sEeRp34Eo2UgLqF1NweDjoR74dxUuXpSGPOnSkrI5QslUk6WdbHcKDpPbtc3374g/dvUqujTVMMt3ZUZvIHtyV5BHHB2vvbHSuZMi+NoXCIntjTQEmwBJPYYsNB4erqmaSJekpibTIS19Jtf67EHFopsgpsrp1mVS06m/UY3JJ2AA2sN+2+FLnSWgXG72ed/uWtcqDDp1i66yF1D2HJxg8OTvezjUCdtJAIuQCD3Bsf0Rj0aXLJayqo6yWNUMZLMkpuY7ray2uLggb7f1wwgyuFXjaWNXaKPpISotba5sBYHYfbHO/5E/Cy44Ls+bYs4keI9abzfhsbBT735GCGqKijZ5YYlDk6NYXXqY82O/+fGF9dlkzK0kFOUe9goIBO/p2xbc8oKTLx4RoIYVVatgkqlS6kloAbhiSdz2YWGw5xmXJFNV6USdOyvNmdVUA0w008rizlY7Fx6Eje1jx/fAKO1LOmhysim1lBX7YjoI5EK1UDJaOQmzOFvvwBe++/qPza1FAKtyjBIqgG7AuCRY6SOwNj6b87YqpRX9E2m+yOspYZCJYyCS2lSO/v9dsDTRTRs6OVkCjcNvptiSRJaOPUHiqYGPldH8wAPobEHn7c7YZ02Y08hjXqOrRAHQ6hXVr73t33vc/lh5uK1sMbAaTNqmFRDPK9RAu3RkkIKgX/Cx3Frnbt2w2y7xXX00IWGFFj1XOoM/rsbEHuf8AXEdRLBU0U0AUF0BYyNcsx28o35G9+be3OB8vqY6OkmaqTQWXSmmMXUkfiIHtxfbfCclJdAk4vsZ1HjfMKzLjQTwUnR1hysKMjav5hdiL3ubW79+cTw+I55+pUnS0zhFLNwdNrEjvwO3r3xW5sxhkZB0VLBQCzoPPbuebnn74k6skM8IQheoFLBQBe/rbDaVVQXu7LXVZ/U1tHJBXL1HJLwN+HzNtdrdxa4tyNrYc+EUgqqyb40QTVMcARVSVQWG9yQDvsbEjYXIxWKqaEUrO3T1xQkRabBpHPcn0G3oMI4aipM8LU00twbMqubqe5HpyTiSjlF+FG6aLn4mpP3TXIZD1IasMHQA6fKbWB+RW3pf6YAMaxyhl0skcahnXgsQLWt3AP64wNVeIIpolhzeV6joKxjV0Da5Pc2Gwv35/vXWzzMAoRKptCroF1U2F74cISaoUpJOy+xeIMyoZ4q34lhLpCNp31rt+IcHub+rG1sWDLP2gyVFRHS11JpDA3qYEZxb+YoN1Hrzjy+ilq82liMcidZBZ7tYAbWJ/X5Yadc0FHOWd1zNuXUrojA5IIvdiNib7du5wpRS0xL9bPVK7x3ldHMtPSrPVyMSodbIjMORqa1/pfCGr/aPVRNeTLdAJ8oMh4/7ceY1UyU1dDURy9XSqtKt7kPbc2Py59fTGpZ3gp4zF1NRY6kLbC/HbY7fYjDwjXQktik5hMCem2/Fme39Raw9/ni6+KWJzfwJ/zC/+2HFMosrFRmUMVRD/ALOX/iaZF4sbDnuQPobbHEs2YVDR01U88rS0Uxam6jaukwKm4vzuq7f0xCcE5prz/SqbxdgeVEfu9NTk6jqZSLg/rfBMYWMgXZkF1KkkbfTEvh7LI5mhStkMNP1kQ9NlkvdhcXDbbHnnvvxh3nmU0ZqqmRdcAoYWhSKNlCkRhrFr7k+p2J2vin0S0TxYlp5emdSE61sI2UW0gG/54JinjFFHDIFdkJIMqgjfgW5uNyDfa/bCp6npCQJrJW4Fxt/fDShEVflfVghmesE5R1Mq6NOm4I2FtyNiTgcgS2Y1YXYgMpQixUi5A32B7bkm+/1wQlVGdY0M7SEamYg2O9z8+PtvhRBU070jTRVVNHIWAMTMRz34IAG99xxi11WTZfSwxLHLVNLJH1JZGYX1dPXYCwGn7nfnbGZSSNRjJ9CyCGKRprQalCFxHsx2Xcm2wAtc+wxA1HLBLE/TZkADosm2xG30v/bHUVZRJRAxN1qyojKvHHIWOh0ZWQKPUN339MOoMqoJsgoM3kaeSqXL5I1ikJ6aaJpSL/4i21rG4se+NLkoTixNMt5IyVvpbVYd8dpIwjkWKNE1HfWp1H+liP1bB2ZwU6eIY8phB1zmIiU6iY9b6SNINiF5O17em+J848NfBVs8SVk88MCK8jJSupZSoYkc259Dgz0GLK5VK8kl5Iy8dzsvIv3wKaaTqERjWv8AMNhh29LlsaStJNUpoQyEhTq0jkgMoHHr9TzjmlkoMwr6xKMzQU/TEkSOdZiHUVdJJJJNje5J742uZxQsMgOkjelIkD3exsF7fXBfUeSZ32ZEFgzgHc7DY9/f2PpiCKop3oaOQSOsszFWViCL69A2sLXKk99judsT1TmKKVC0ipESRqQKrcEm4Ppt9PfE3ytyNx43QFOFmKaV6JB3sdVvW2I6iVusXhUnkC4N7H2PHGCI46qoheWGIyRR31sBsO9vtgN5W53AG23b9WON5szRHBmU1DXKZVWZFbzMyaS1x9gfvgOCaOcfD1EwhRtTa7FrGxNrD1Nh9cQtM7p0y7lTvpubXtzb1w+bxDQHKXojlSGVqfpdfpoLG1r3Av8AniE209Kykal3Kix1s2Wz+H8rhgjoamWhghiMsTFmSQyx3G5GnbbnubntjM3mBXOL2K2qe4sRY+otikpUHqq8aLCqSK6gKLgixH9hzhyuYGppq4vOzyPFK7ML7lgSePn2Hy4xlKjT6RXpmD6vMpPbzKf9fTEuWVEsT9KFyhZtSkXtqA22HyxILiinnKi0c8MQDajcOspuQe/8Me255wHANM6alBvsB9PkcW8IdSLDUZ1ULTSiunHx/l6LojWCDt2t/i9t8XDw7TU2cZDRV2bNUyzyRzKAknTQhOoouQhP4U51DnHmWYgiVG0hQ0YIsDY8+w9sHUmd1VElHTqQ0FPHIjREAhy5kN9wbW6nHt74xKNx/PZqMkpbPQM3XLKGly0ZNEIGhrqmNglTIxjYBBc7+VipHpzhdWZiKahfKzKiQvA7IrDyg6jclrk8vfFQjz+pEl5lSVTVtVGy2bWwUNb6KLenrvjjOs3GY1ETxxMI44ytpOSTYngn0w8WwUlZZaapoq7x5QV0VbEVWRFTzoNxrO+v/iHrv6YuPiKcHOao9VFZ6JiFNrsOlGdr7jtx9e2PM/C06p4qyvQ2kLOG1ltNjpa+9jb7H88ei53o/fU46tiuXmy8E/wYu1r9xxbn5YnIpF70UHxHJeog3sfhpB+K/p7XwL4al01NRubfDjgcfxY8T+JbpWQkk7wSck+3rgLw9mkGVVcktTQwVsToFaKYEjZgdve4HN+MdDt8VElrksIy7IcwqKSnroqAGlecjrK6qX0sbixO26m3yw2zGpzcOwqaKoqTE6mmlGpumBfYBbgb29vKNr2IWQVGVu8KxZYeqxGpwuwF9+9ycAwLWTV0NI8scTyuApqQdNzwTYE/YYhWTtlLxLxmWdUMDRQVtNNV089HGw69SY442UnUh0tZiCwBHa1j3xVZszhqpan4lppC8ocBwNI/FeyrsNzccWueb4s/inIameiop4q9QaWjVauWoldNbfz3UEkHTIfMeSbDfFDCKjyBZOousgOighgDsRcg2P8Al9DjcWuwkpX0CAm+xIOMK2I43FxbtjXfGYv6cxJdjYW474kSbpIVXhgVYeoIscdQ0oki6mog79sQzx9ORkvcA4zSborbSCFqYky+WBAdclRFLe21kWUf/Qf1xDEEeZQzAKTckrf6WxCBzjpNmHvgqjGTZIzsz/xuwsR6YjLFlNgBv25ONnYXtf8A/McHucCQNkghkZQyoWB7gXxtk8qeQqxGC4JT0Fj0qQpNifmP88RuwZSxXdT998ZydlMFVh+XCTK6yKuQXlpiZFKyWLEggbjtYnjDWt8V1r1DSSU6pI0PRYCUlW8gS5H/AEj7nCE1Do8iciKRUX5E2wNUSF2LnuSLfLE0m5bH9FX5Q0zGp+MeKWaJY2RWATWTsfXbCpyQ5IVQt7DawG+Nq5aNtfmuSDfEL30Bb7An8sUin0Yk32TxxGddOk9MEaz0y2n3Nvr9sZH5KiOSGbSY3upUWtaxBG/z2xFFUVFMzGnqJoiwsTHIVuLd7fM4jLE7km+NYseaqgqqqZJmlaaWRxLK0xXVZdRJN9PAPmP3PrgUsbk/2xjb41hpUTbbP//Z"/>
          <p:cNvSpPr>
            <a:spLocks noChangeAspect="1" noChangeArrowheads="1"/>
          </p:cNvSpPr>
          <p:nvPr/>
        </p:nvSpPr>
        <p:spPr bwMode="auto">
          <a:xfrm>
            <a:off x="155575" y="-738188"/>
            <a:ext cx="2286000" cy="149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sp>
        <p:nvSpPr>
          <p:cNvPr id="13317" name="AutoShape 4" descr="data:image/jpeg;base64,/9j/4AAQSkZJRgABAQAAAQABAAD/2wBDAAkGBwgHBgkIBwgKCgkLDRYPDQwMDRsUFRAWIB0iIiAdHx8kKDQsJCYxJx8fLT0tMTU3Ojo6Iys/RD84QzQ5Ojf/2wBDAQoKCg0MDRoPDxo3JR8lNzc3Nzc3Nzc3Nzc3Nzc3Nzc3Nzc3Nzc3Nzc3Nzc3Nzc3Nzc3Nzc3Nzc3Nzc3Nzc3Nzf/wAARCABdAI4DASIAAhEBAxEB/8QAHAAAAgIDAQEAAAAAAAAAAAAABAUDBgABAgcI/8QAPRAAAgECBQIEBAMGAwkBAAAAAQIDBBEABRIhMRNBBiJRYRRxgZEywfAHFSNSobFC0eEkM3J0gpKjs8Px/8QAGQEAAwEBAQAAAAAAAAAAAAAAAAEDAgQF/8QAIREAAgICAwEBAAMAAAAAAAAAAAECERIhAzFBEyIEccH/2gAMAwEAAhEDEQA/AKVnERbPczbu1dUH/wArY3DDcbjDHM6cHN64+tVKfu5OMjgsMd9kGQRQ2OC44vbEqQ8bYJWLbDsRAkVsSaB6Yn6dsdrEWNkVmPooucOxUDacYFwRo3I7jHQj2w7HQPp2xorgnp4zpEnYYVgC6MaZLjB/wNQYOuIiYtIe4IvpJsGtzpJ78Yh6f0wWFMGEftjfT9sFCPGguHYAjRA9sQvD7YY6MctHthgJ5YR6YEkpl2w6liwK8NzjLY6HbeHsyrcwqZBT9FGmc65rqpFybjYkiw54w5XwFmCUxkNTTCW11iJI1DvY/wCmEGY5hUVBlp/iEFP1WBGjzGxvYC9gCG0je4A/w956bxznlAvQp6mnlEY8onj1HTt+JuT+tzjz/rN9HS+KKOosrq5J2gCqGRip1uqj53J3Hoe+H1L4JzOd1AkpRERcyiQkD6WF/wBb4VzeMJc5kgNbSSU9RCWCyQt5GFxYheVN7ja/5YLoP2jJl8wpnilqLylZXMhvHc22uTx6AW3FjfbG/pPwz84ottT4VyeKgSnWOQzKP97GR1GN7b325+mNx5ZSZNRTz6YkfReNdRLa7Hylr+a/ptsMKR+1Lw/1JBDTVsrg21xxIA+/Ylri/uML4vGdPVVEhXMo0eQ3FHPAUCcXAa++2+1++1xjDcn2aSVm4LZzVt8TQszabNLCrBUP8zeg9QT8sOsnyDLKl5IarLGjeO38RKpmV7i9xvcdufywtn8T1cNR8JHMtOUG8SBSGI2JU9x6gjY7bYs/hqu+Ly5a2omiCglSQAO+17cewwSlJLQ6T7F1f4Hp3V3oZXhYC6xudSnb15H9cVqqyuTJ6mFKoRtK1u4ZEJO2x2Y233sBtzj0itzelpoIpOquiaQRK/bUQf8ALFbzBqSqFbLUMHYqVNhurg7e42t29ffDXJL0SgmL6fJ3ztqqoqUdTUQpJr0jyyW0EofcK23G4vtgLPvCbZXGslNVGoRr2jlFpSQCWtb8QA7c/PF1yiWmosuQuqxFIwXXXfSObn07/q2EGYZqudZn8LAlRNARqBjXQ0ZAJDKbjY2vfbsLi9sEeRp34Eo2UgLqF1NweDjoR74dxUuXpSGPOnSkrI5QslUk6WdbHcKDpPbtc3374g/dvUqujTVMMt3ZUZvIHtyV5BHHB2vvbHSuZMi+NoXCIntjTQEmwBJPYYsNB4erqmaSJekpibTIS19Jtf67EHFopsgpsrp1mVS06m/UY3JJ2AA2sN+2+FLnSWgXG72ed/uWtcqDDp1i66yF1D2HJxg8OTvezjUCdtJAIuQCD3Bsf0Rj0aXLJayqo6yWNUMZLMkpuY7ray2uLggb7f1wwgyuFXjaWNXaKPpISotba5sBYHYfbHO/5E/Cy44Ls+bYs4keI9abzfhsbBT735GCGqKijZ5YYlDk6NYXXqY82O/+fGF9dlkzK0kFOUe9goIBO/p2xbc8oKTLx4RoIYVVatgkqlS6kloAbhiSdz2YWGw5xmXJFNV6USdOyvNmdVUA0w008rizlY7Fx6Eje1jx/fAKO1LOmhysim1lBX7YjoI5EK1UDJaOQmzOFvvwBe++/qPza1FAKtyjBIqgG7AuCRY6SOwNj6b87YqpRX9E2m+yOspYZCJYyCS2lSO/v9dsDTRTRs6OVkCjcNvptiSRJaOPUHiqYGPldH8wAPobEHn7c7YZ02Y08hjXqOrRAHQ6hXVr73t33vc/lh5uK1sMbAaTNqmFRDPK9RAu3RkkIKgX/Cx3Frnbt2w2y7xXX00IWGFFj1XOoM/rsbEHuf8AXEdRLBU0U0AUF0BYyNcsx28o35G9+be3OB8vqY6OkmaqTQWXSmmMXUkfiIHtxfbfCclJdAk4vsZ1HjfMKzLjQTwUnR1hysKMjav5hdiL3ubW79+cTw+I55+pUnS0zhFLNwdNrEjvwO3r3xW5sxhkZB0VLBQCzoPPbuebnn74k6skM8IQheoFLBQBe/rbDaVVQXu7LXVZ/U1tHJBXL1HJLwN+HzNtdrdxa4tyNrYc+EUgqqyb40QTVMcARVSVQWG9yQDvsbEjYXIxWKqaEUrO3T1xQkRabBpHPcn0G3oMI4aipM8LU00twbMqubqe5HpyTiSjlF+FG6aLn4mpP3TXIZD1IasMHQA6fKbWB+RW3pf6YAMaxyhl0skcahnXgsQLWt3AP64wNVeIIpolhzeV6joKxjV0Da5Pc2Gwv35/vXWzzMAoRKptCroF1U2F74cISaoUpJOy+xeIMyoZ4q34lhLpCNp31rt+IcHub+rG1sWDLP2gyVFRHS11JpDA3qYEZxb+YoN1Hrzjy+ilq82liMcidZBZ7tYAbWJ/X5Yadc0FHOWd1zNuXUrojA5IIvdiNib7du5wpRS0xL9bPVK7x3ldHMtPSrPVyMSodbIjMORqa1/pfCGr/aPVRNeTLdAJ8oMh4/7ceY1UyU1dDURy9XSqtKt7kPbc2Py59fTGpZ3gp4zF1NRY6kLbC/HbY7fYjDwjXQktik5hMCem2/Fme39Raw9/ni6+KWJzfwJ/zC/+2HFMosrFRmUMVRD/ALOX/iaZF4sbDnuQPobbHEs2YVDR01U88rS0Uxam6jaukwKm4vzuq7f0xCcE5prz/SqbxdgeVEfu9NTk6jqZSLg/rfBMYWMgXZkF1KkkbfTEvh7LI5mhStkMNP1kQ9NlkvdhcXDbbHnnvvxh3nmU0ZqqmRdcAoYWhSKNlCkRhrFr7k+p2J2vin0S0TxYlp5emdSE61sI2UW0gG/54JinjFFHDIFdkJIMqgjfgW5uNyDfa/bCp6npCQJrJW4Fxt/fDShEVflfVghmesE5R1Mq6NOm4I2FtyNiTgcgS2Y1YXYgMpQixUi5A32B7bkm+/1wQlVGdY0M7SEamYg2O9z8+PtvhRBU070jTRVVNHIWAMTMRz34IAG99xxi11WTZfSwxLHLVNLJH1JZGYX1dPXYCwGn7nfnbGZSSNRjJ9CyCGKRprQalCFxHsx2Xcm2wAtc+wxA1HLBLE/TZkADosm2xG30v/bHUVZRJRAxN1qyojKvHHIWOh0ZWQKPUN339MOoMqoJsgoM3kaeSqXL5I1ikJ6aaJpSL/4i21rG4se+NLkoTixNMt5IyVvpbVYd8dpIwjkWKNE1HfWp1H+liP1bB2ZwU6eIY8phB1zmIiU6iY9b6SNINiF5O17em+J848NfBVs8SVk88MCK8jJSupZSoYkc259Dgz0GLK5VK8kl5Iy8dzsvIv3wKaaTqERjWv8AMNhh29LlsaStJNUpoQyEhTq0jkgMoHHr9TzjmlkoMwr6xKMzQU/TEkSOdZiHUVdJJJJNje5J742uZxQsMgOkjelIkD3exsF7fXBfUeSZ32ZEFgzgHc7DY9/f2PpiCKop3oaOQSOsszFWViCL69A2sLXKk99judsT1TmKKVC0ipESRqQKrcEm4Ppt9PfE3ytyNx43QFOFmKaV6JB3sdVvW2I6iVusXhUnkC4N7H2PHGCI46qoheWGIyRR31sBsO9vtgN5W53AG23b9WON5szRHBmU1DXKZVWZFbzMyaS1x9gfvgOCaOcfD1EwhRtTa7FrGxNrD1Nh9cQtM7p0y7lTvpubXtzb1w+bxDQHKXojlSGVqfpdfpoLG1r3Av8AniE209Kykal3Kix1s2Wz+H8rhgjoamWhghiMsTFmSQyx3G5GnbbnubntjM3mBXOL2K2qe4sRY+otikpUHqq8aLCqSK6gKLgixH9hzhyuYGppq4vOzyPFK7ML7lgSePn2Hy4xlKjT6RXpmD6vMpPbzKf9fTEuWVEsT9KFyhZtSkXtqA22HyxILiinnKi0c8MQDajcOspuQe/8Me255wHANM6alBvsB9PkcW8IdSLDUZ1ULTSiunHx/l6LojWCDt2t/i9t8XDw7TU2cZDRV2bNUyzyRzKAknTQhOoouQhP4U51DnHmWYgiVG0hQ0YIsDY8+w9sHUmd1VElHTqQ0FPHIjREAhy5kN9wbW6nHt74xKNx/PZqMkpbPQM3XLKGly0ZNEIGhrqmNglTIxjYBBc7+VipHpzhdWZiKahfKzKiQvA7IrDyg6jclrk8vfFQjz+pEl5lSVTVtVGy2bWwUNb6KLenrvjjOs3GY1ETxxMI44ytpOSTYngn0w8WwUlZZaapoq7x5QV0VbEVWRFTzoNxrO+v/iHrv6YuPiKcHOao9VFZ6JiFNrsOlGdr7jtx9e2PM/C06p4qyvQ2kLOG1ltNjpa+9jb7H88ei53o/fU46tiuXmy8E/wYu1r9xxbn5YnIpF70UHxHJeog3sfhpB+K/p7XwL4al01NRubfDjgcfxY8T+JbpWQkk7wSck+3rgLw9mkGVVcktTQwVsToFaKYEjZgdve4HN+MdDt8VElrksIy7IcwqKSnroqAGlecjrK6qX0sbixO26m3yw2zGpzcOwqaKoqTE6mmlGpumBfYBbgb29vKNr2IWQVGVu8KxZYeqxGpwuwF9+9ycAwLWTV0NI8scTyuApqQdNzwTYE/YYhWTtlLxLxmWdUMDRQVtNNV089HGw69SY442UnUh0tZiCwBHa1j3xVZszhqpan4lppC8ocBwNI/FeyrsNzccWueb4s/inIameiop4q9QaWjVauWoldNbfz3UEkHTIfMeSbDfFDCKjyBZOousgOighgDsRcg2P8Al9DjcWuwkpX0CAm+xIOMK2I43FxbtjXfGYv6cxJdjYW474kSbpIVXhgVYeoIscdQ0oki6mog79sQzx9ORkvcA4zSborbSCFqYky+WBAdclRFLe21kWUf/Qf1xDEEeZQzAKTckrf6WxCBzjpNmHvgqjGTZIzsz/xuwsR6YjLFlNgBv25ONnYXtf8A/McHucCQNkghkZQyoWB7gXxtk8qeQqxGC4JT0Fj0qQpNifmP88RuwZSxXdT998ZydlMFVh+XCTK6yKuQXlpiZFKyWLEggbjtYnjDWt8V1r1DSSU6pI0PRYCUlW8gS5H/AEj7nCE1Do8iciKRUX5E2wNUSF2LnuSLfLE0m5bH9FX5Q0zGp+MeKWaJY2RWATWTsfXbCpyQ5IVQt7DawG+Nq5aNtfmuSDfEL30Bb7An8sUin0Yk32TxxGddOk9MEaz0y2n3Nvr9sZH5KiOSGbSY3upUWtaxBG/z2xFFUVFMzGnqJoiwsTHIVuLd7fM4jLE7km+NYseaqgqqqZJmlaaWRxLK0xXVZdRJN9PAPmP3PrgUsbk/2xjb41hpUTbbP//Z"/>
          <p:cNvSpPr>
            <a:spLocks noChangeAspect="1" noChangeArrowheads="1"/>
          </p:cNvSpPr>
          <p:nvPr/>
        </p:nvSpPr>
        <p:spPr bwMode="auto">
          <a:xfrm>
            <a:off x="307975" y="-585788"/>
            <a:ext cx="2286000" cy="149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13318" name="Picture 6" descr="http://t1.gstatic.com/images?q=tbn:ANd9GcRYbfO9ElmCK5haY_j-bpfpHps3eWQwSxZnIqUFdKLGTUYXln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149" y="44624"/>
            <a:ext cx="4120009" cy="325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http://t3.gstatic.com/images?q=tbn:ANd9GcSL032YtXY1gzHhHPcIlcfMKMXUhg9GAlu7rYr0GQmPCWJy_Tu-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965" y="3218610"/>
            <a:ext cx="4141531" cy="337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2376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photo : Boy on a bik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500" y="4141788"/>
            <a:ext cx="2708275"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image photo : Celebrating Family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138" y="3602038"/>
            <a:ext cx="18621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0" y="-57150"/>
            <a:ext cx="8229600" cy="1600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r>
              <a:rPr lang="es-VE" sz="4200" dirty="0">
                <a:solidFill>
                  <a:srgbClr val="0070C0"/>
                </a:solidFill>
              </a:rPr>
              <a:t>¿Porqué algunos están en mejor salud que otros?</a:t>
            </a:r>
          </a:p>
        </p:txBody>
      </p:sp>
      <p:pic>
        <p:nvPicPr>
          <p:cNvPr id="4" name="Picture 4" descr="image photo : Health foo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8" y="2573338"/>
            <a:ext cx="23209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photo : Children education">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2688" y="1800225"/>
            <a:ext cx="1735137"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Money Stream">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638" y="4383088"/>
            <a:ext cx="3614737"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2" descr="data:image/jpeg;base64,/9j/4AAQSkZJRgABAQAAAQABAAD/2wCEAAkGBhQSERUUExQUFRUWGBcXFxgXGBUXGBwaFxoYGhsYGhgXHCYeGB0jHBgXHy8gIycpLCwtFx8xNTAqNSYrLCkBCQoKDgwOGg8PGiwkHyQsLCwsLCwsLCwsLCouLCwsKSwsLCwsLCwsLCwsLCwsLCksLCwsLCwsKSwsLCwsLCwsLP/AABEIALoBDgMBIgACEQEDEQH/xAAcAAACAgMBAQAAAAAAAAAAAAAFBgMEAAIHAQj/xABGEAACAQIEAggDBgQEBAQHAAABAhEAAwQSITEFQQYTIlFhcYGRMqGxB0JSwdHwFCNicoKS4fEzorLCFUNz4iQ1U2ODk7P/xAAaAQACAwEBAAAAAAAAAAAAAAADBAECBQAG/8QAMBEAAgIBBAEDAQYGAwAAAAAAAAECEQMEEiExQRMiUXEFYZGhwfAUIzKB4fFCUtH/2gAMAwEAAhEDEQA/AO0k15WVlEEzKysrK44ysrKyuOJENJv2rcV6vCLaUkNecAgblF1b0nKPWnJK45064p/EY14Mpa/lr/h+I+rT7Cg5ZbUP6WG+SFgWorwkVtiTTJwj7NMXeAYhbakSC5gx/aJPvFIqDn0bcsix9ivZvQ6kd8e+n50Xx2wp6s/ZbYs22e9cdyqsxywoEAnxJ+VItzW0Dz0B89j8wavscFyP/Z+aOVtLwUKyKysqDfSPIrK9ryuOPaw15NZFccQOSTV7heIWGRychhgBHxLtPpPrFVGH7/OpLdvb2oclaoW1OBZsbgwxisK6Oym4rrCmNdWAEAxrAnkeXeKm/iZksoLkAAgmANZEH4uWp2jnVYYU95rZUYdxqqqLtHkI6OFe7kn4hinvEMYELkUKIAHgBsdSfXyoc+CYgA7Ce/n+msedTvjCp7SkDv3Hyq1ZxKnY1E0pvdLsMsEIqkitibhZVXq0XKAvYzLIAywZJBMc96rvb7LDKwJzazJE+ftRkAGvDZFRLGpPc+wXoY+qAmBsQvVlsi6nMROvLYaSavXuI2kuGVFxUUAMF5k6lRtsefpFTvZFD8cyIJYgd3efIbmo21Lcu/xBvRqfEWwjjbPWExmlgWygAkgAQuo7MAAwD86OcAtPYskXiqKCcgJAhYmT3SZMcqSkTEucxuPh7bH4mJ6xz3Ko7RJ7vrRTFcZZlW0xc2xGZnYG6QCAWjnEyQSSBuorT0kskW5vvx8GfrNCoRUdyfzXa/QO8U4uro6WyxYAlioEBBEsTyBmBzPKlxMMbjwsMRDEwAoBJCgTyIBiPGg3CLji9hQ5Oe3i79i4Rpm7MqSBodzFMHRgf/xw/wAjeH5UTUYP4mW7I/FUhfDj9JUirf4YLNxSPicuxPdlA7IPdrzq1gzJYncxrUnGh/Nt/wBlz62614f970/OjYsUMWN7EFyczj9P1Z2SsrKyqiplZWVlccZXoFeVutcTFclDpDxP+Hwt27zVTl/uOi/8xFcQw47966D9qXGkNlLCOrMbk3ApBIyDZgNtWH+XwpAsbVn6iVujd0cNsbN+GYTrMVZtnZ7qA+RYT8prv1cd+zzh/W8QVo0tKznzjKvzafSux0XAqiB1krmkLvTriwsYRxBJuAoI2EjUk+XLn7xyCzfHVspPcR+/T512rpVirdvC3DdUMCCoU82OgH5zyia4ViFyse7961GXs2vsWUdkl5v8f9G1ZUYuVuKDR6PeqMJrRZO37/St2smRI7iJ8efjVlOFXG+6I8T+VQ3QKWoxp8yRCqRUTXwZjWDHmf0FbYvo45E2z1bd429RtVe3g3tKFKxEbbaVF2Uhq4TltROKtYRe0vv+dC7GOUyJGbUESJ03ohh8UAZPdUS4R2fUR9KTT+4NA1sGoX/4jWw4jQlZ54KwDVO9wwbqSp8PzG1RjHipFxoqxxA3WpyDDw0Psf1rE42Bo0qe46VbGLBqK7ZRxBANciGihxPpBlhUy525sQFUHmSdPHWvOHZLbF+1dvaS7j4Z0BVHjKNYD3CgP3Qdqgw+DWxeLsSVJWNO1qwWEIEiAcxI1hTThwdbT2TlRVDSLi6HtR2pI+KZnNzBB505hxqtwvqNS4/yocLy/L/x9wOwmCzvNxjJ5AnX+lrhAZh/SoRP6TvU/STCj+GIUaqGKxyItvt6SKr3Ea0/VkmRqjfiUbGebDQH0POreLv9ZYzNp2gjnuD9gn0Dz6U60qUkY9tTcJf7QrXDGLJ2H/iGFf8A/bZM+9HujR7RHfaT/lu4hT7GPelbijMC7Ads2cPiVH/3MG3V3V8wMx9KYcHilF626nsOxKnvt4vtr/lvqV8M476m+Dq5L/SS3Atv+F8p8rgy/wDVloZaxGQyO6KY+K4PrLTJMZgRPceR9DB9KU7VzMO0IYSGHcw0I96tid3FkahPZGa8cfqv1O81lZWUMVMrKysrjjBWXLoRWZjAUEk9wAkmvaCdN8Z1eBuwYa5ltL53WCn5En0qGExq2cf4xi+txFy7lyi4xcLvAYkgHx5+ta2G0qvjUbrnEEzlywOUR9QamZltr2zGmoGp+VZs4Ny4PVKFcLpDl9k2JK37kxlujKO8m3J08ILe3hXVa4Z9l/E+t4mjMCqKjpaUbAsOfiQGk95FdV6Z8b/hsMxU9t+wngTu3oJ9YpuPtjyZGoi3k4XYldOeOdffyKf5dqQO4t95vyHke+lPGYeRI3FWkWocVdgUlKTbs1MH8mtvgDrb1p86FdAjeJuXw6oApA1GfMJBB7ojbv5V50F6FnEML94RZB0G2cj/ALRzPPbvjq4FN448Wyut+0m1tx8fJznp9gbVq5h8gAIQrl7lUjKfmwoD/EKoliBzon06m7jLgnVFRR/lzH5saTcAWzEuMzSQAdhBEHUEEbiN/LegzpyYPBfpqwra4mhIGva0HZaD6xFS4qwGXavBajtGASSYiACd4H571tfxCquu/Kl5UMw7FfGdGbVxQqIqMDoy6b9/ePpR/otgglhluBWg6MdwdNZgk6TpVNnBqbopxDNiGssYZpAk9liNd+RI286snJqkK6qMdr8Dri8NYVFuwgEHIiqFZoU6vprrr6UKukX3nIAEUBhmCKRB7WwI3JnmQKL3uBDKgF0EqZABIGYmYzAxHie7SrmF4C7yHlcqrlBAyAljoFG8gCTPPvos1lnKqpcfHf1MVcK7sVMdwq2bZa3bZssSQBziBuPHx8NKoHo+CwSWRi2X7zLEDtbTGsfrXWbWCRdlUTvAjagXSnAklboYqFgEgkMADyjkdvWoy4JwxuSdv6Foame5RRzjEcAuqJVgw17xsYO+nzqqjlTBmec0dxvHMMjZ2uZyQYtrpBOnaI2jU9+tKvEuNdblhACuhK5mZtdM3KgQjNr30jTw5pSdNWXsbb6xCJg8jvqNRpQfhvHMThr8EZgYDCeywGxGkhuQny8qt7Gu3ZBKHbUgH2ifnQe9w11aQe1zE/sHzBpjHLb5L5lu4o6viOL2MRhs7MEUahjoyMNJjv1iOYnlVfgeIW8t20SCHTXKdD92V8/cRG4rkt/iDDMpk5jOvftPtT19nV9QVM9odmOcEMfmfpTKyPr5EpQTX0LHFMO4y3AM122WuZfxMoy4qz/+RIujvzNVDB3Av/w+Ym2VN3CvzNh+0yD+u2wDgfitxTpxvAn47fxEqy93Wp8E+Dgm0fBx3UmYjBS4sWzlFycVgHO6v8T4c90kERyMUcXHvhHEOutAtGYdlwNsy6GPA7jwIoD0jsCzc63XJc0MCYcD/uUf8njVTotxcZlI7K3eyV/DcWez6QU8hapxu2lcQwB561XlO0Eg49SVrydIrK9ivIq5nUZWV7FaXLwUqCYzEgegJ35aA1xKRIKSftZxqJh7KMe015HAG8W9T4cxvTRxfiSWFDtq2yIDqx0Jgd479veuOfaLxHPig90kkoMlsfCgk6TzM6nnJ8hQ2zS0WFPJHf02Z/FG9Jt28sndmBM/2jQUv8YwBW91TyOyGHiSJk9/MelE+C8SnwJHzX9mt+leGz38O3/1AUP1+jH2oM4+bPRZ09PKMO4357f+Df7LnQ41ATEOCpHONAPImKaun/Fetxhtg9myMv8AiMFj9B/hrn3Qi+LOJDNp1bgnl/w2DNry0U1fv3Ev2ruIv3HUM7FimWQWb4jMnLmOXRTJU90V0lapCGpaU45Zf9fzPcd0lsWtC4J7hr/pQzB9NsJ1ym+LxtgywtqpYxy1YAT3zSItl7jGAW7zygcyToKlTD5ROU+Z2+lVWKKEpZ5yXB9GcF+2zhdzLbDXLOwUPaIHgAbeYCrg+1zA52XrBCmJMg+YWJI8p9K+aUTLqJka+/KpMXi8wXl91h++VMJoUcH8naOk3FUfFdfak2rwXKxEAsihWA74GX3qjicKpXMp13iQJ8Na5dw/jVy0nVgnJmByEyA2vaXuMEjxB8iGjB8WDrLMQOcfTwpPLHm0aumyJw2y8BduK5xlVYI0JPxeIn0rW8GPaZS3conkNiQP96j4dh+sOcIVAOhJ1NMGZQPGgtU+RhTte0D2rDhC9wBZ2Uch4+NDIyFrg+IjQ89NJ/fdRrGZm56Uv8Su9orsAPSK5csFlVRpncOi3FhicKlzQGMrgbZhodPHQ+tFbdqPh08OXtypP+ym3OFfmM45R90Tv6U85K0k7SMKSptFd3gSa4n9pH2jvfdsNhmi2DDuOZHIeH78KdftN6aHCo1i2s3HTUkkZQ3cBuY7yAPGuAjFFXIEHXXSfnUTbSpBMUE3bDvDeEs4nad2bUx3x+VRY/hTWmJVmKnnJ39KN8NvvcwlwhYYAkb6kaxqKtcPurcsMWEAgnXSIEkmdgKScnRrQir+8B8UsTZs3Se3lCtvqBOUmdzp9KppeJALAOviSD6MNqNW75lQ69mRM6zoAeXjPrWtnBrauvabVQQNdCVOqtz5EexoWNNLn9oI1ur5rn6+QU/CluaAP90w0GM0iQw32q9wzhZwz2nVjq2UmdNZGo20NW8FYFu6yHVd1Pl/oa3xmKAQ+Do0eqn9aIrfAOSUeToNm4l62VncfsjyP0pN4zgGuW3VNL9tmxNmNxctmMRbHm0XAOfWDuq/wviEG2BsDlB0gjbSOR3/AN6m4wxt3rjrvlTFJ52Yt31H91krTuJtrkzMiSfAqi8HurctwqYxetXut4hCBcHo0P45RT1w3igu2w0ZWHZdTurroynyPyg86SMZZW0+KsxKWrqYy2O+zd7N4LHLI/Luot/OVybWW9cyrmk5Rdtx/LxE/jABRo37J2iiNWDTO9rqJgjwMT8q9yUMHSBM11d+qALxGZe/MCfPbTSiqOCARsRNQUpM8y0B4pxa2FD54Ah2UbgAT2mUmJWdBqZFUumHS5bS9XabttPaBgKBuZ5/TekjCcZ61goJK6gzuSPvHzqeuWOYdJLJBzXSI8d0xbFXGZSQCSsncDko/CvhuZ1NA+mqZrNm7GoJUn+4T9V+dVMPb6q9dtjZW08gdPkRRniNrrcHdXmoLD/D2h9CKR3P1OTaljj/AAsZRXQrcGxEOvgR7HSmbil8RYn7j/6fQ/Kkvhr6+elMt7FybTb6ho8QQD86LJ1Fmlnj62OGT+/5CtxHiAW7eCmMztEeLTv3fpVXB2WZnQXMisuV4iSAZKydu+pcf0dutiGLLCtcbnsD2j4xrFQXuBOLgIBKk+enjXbklVnnMinNrcug/hsMHEIVgRIBECdtBVA4MPmUj+YjqpjQQ0ifCCP3NHeHYJbKlVBg9wAE+QqwMMSZMDb5UmslNjbw2kJGK4eUJQg7g+gHhQ91zMV79vOnLpRgGOW6rbb6fOlPGYZm7X79CKahk3LkRzYtj4QNU6028HulrQe0CXtA9aNw1uRDQOaFoJ7mHdSolqT610n7NAqYu0p+FhcD85HVtIjmIFMUnwxJNx9y8G+F40zR93woimM7634n0auMHu4e2wUGcg7ZUGYn2pUxWKuqYa2y8tiPkRSk8MkzTw6qLXIy3+ICIoRif5zhVnzG/wDtWuA4c1ztP2R4/pXSOhPQsEi46EKIILCMx8AdY8a6GJg8+oT6G/odwfqMKikQx7beBIGnoABRwio0Ujy9qlAprrgze+T55+27i045kX7qqD5xv7UgcGss7hVEnv5Dz8Kf/tt4WbeKLblgGkd0Aa6eHfXMbV8g7kDnFVauw0GlR1/gYthTbVg2mp5T4d9QJc6i8QVzKQRHfP1oD0c45atqIVyfHKB6a0a4yDfw4uWgM+4GhJjcedJuPNGop8WiziMEbqZhqRP3SsiTAIJ3A0mh1zhxbKea7d8cgfL61b4TxoqozaiBv9Ne7apcZxJdSsQdSP08aryG4asq3sGFdTPKf0+X0pH4rxrNfhT2A4n/AAkfpRvjnFGa25tn4V1JMac47zFJvD8Lnby/fLX2o+KKScmI6idtRR0u1i81/sAKBcVivZ+8RJ7POdfU0y8YOUJdjN1JzMN5tsCt1fHsHN5oK5TwzjPUXJBnUEggxI15iafLHS1mQHqiQeYmPc0WMlEBKLkwbxRltCzdbtCwWwmIA1LYe5PVv4jIQQe8+FR8Pt20Jwl++bYt/wAzD3w2XNZuR2c3dOUx4eFTQNguZcrAJzezu1n++3JZO9dBzoLfs2lVbOKZjZWWw19NSUbe2dOUg+EeNMbr5F3GuDqWD4wwHXretXd89tSO2NhnUmZJIJA00mtcT0jus5ZrhGbe2D2QZJ111idByj2XuAcNjtnQ68tyR+VCOHYxszB91bXzmD86HlltRsY9Jihn9Pv99F7ptxBpt6GGXflvMeex9qi6O4uPdT770O6WYt2Fo/cBYT/VA/7Z+dacAvagd4I/MVRS3cmlpMaWPJj+GEuNrkxs8rig+sR9VHvRbhN6TB2Ig+n+k1R6XWS1m1eG6mD6/wDuHzrXhGI2byPod6WzKpWC0nuwzxPwKlyybV10/AxHsf0iiYv9q0P6iPfKfrW/TPCZMQHG1xQfVdD8sp9ao2lJXMP/AC8pPlmC/wDcKK+UH0+S9M0/+L/UcLkG7r95Q3vCn5g1FbtWkzLcEdmFaCYOkaDnpWl8F7cowV07SE6gzup8D/rypasdL0uHLdGUyRJ208/zigVJ+5CeZrHPbLgNXb7MOzzg+R2NQYu2UDMSeyJ9vUVvYxVtNQRlPtNV8fx22Z1Goigpe7oiUltfJWXHhkGb4WBKz3j4lPfFLmOvqzFVkDmJ0qTH8TiACTEnUySWmST60HW+RJ5n86cx4+bM3Nme3aSM0Np5nwFdA+yjEi3cu42/pYw6MFHN7lwFQi95hjPdv30q9CuiN3iWJFi32RGa452VRAJPuAB402/a1cs4TqOG4SQMOhN5uZe5lOp/FAk/3ADnTXQj26K93ps/WlmulNZAtnKP+WJ5amTRZPtmVrRtYnDm8J0Zig9SoWZ8QRXLbQiiOFQP2SKGm07sM4qSqjq3Rv7ScErjNhFUkjtqforzr/irrXCeMWr9sPZcOvONx4Ebg+Br5OtqFbKxMeM6U3dDOk74W8txWPZgOJ0dDuD3wNR41G5lXD4PpOtbY0juqjwPj1jF2+ssOGX1BHmDqKIRRAQm/aT0L/jrBZB/NQHKJ3G8V83cU6M37DEPbI18a+wytAekXRW3ilIIUN3xOvf+v661xyfyfLPDrTA7U0YTHXUHZBjmOVOvSLoSMKCSrRvmtpmGnM69nfnQW70bFwAdaAfvC4roRzjLB5QdO+gSin2Owckk0Cn4g7/cAPgd6isW2c9sEL3A/nWcR4XhLDZuu6yNgp0PruaPdDr7YtstvDKwG75soAH4gZM9xGsjntQ4R3OkEnk2q5ClxrDh5toVtoBLO2bL4IpA1J50EtEKpVRLSBnOgEb++ldtxPQCSHCMw10Dm04M6jPbkN/lG3OuVdKOAPg8Q+VCqyZS5DQpY5GnuiBmGzAgxOrChQs8u92B7mCaQWAg8wQw9Y2ovwbGNZO8oNdRK+vKfKhYxKSA02wdwRmGvMRE+gqEXCWhSW1HcB4eFUki8DoBxBuorFhEzAAQBo3Dzmza6ZFY1vgOFsCSLC3FIUfzf5aysjMM4Zy5nUlEBjaqHR3FvbUqgXP+JjIHgAD9TVnE4O7d/wCNeZu4LAUeQ2+VUjmpU+xr+EUnblS/FmdGeOZgJJJXTXuP7+ledKcKbV4X1HYfRo7/APUa+YNLNsHD32X8De6nb5EU7piVu4ZkOoKkj01jzBHyor9yG8ilKMc0e12CeI28+DZeaw48pk/KaDcLvww9D7Uc4RiAxAOqkR6Hl+VL9/DmzedPwnTxB29xFBxPgdhJY9R90kPqqL1h7X4lkeuoPoYNLvBL+kHcGD+/3tV7o1jeU/7N+hqtxTDdRijyW72h5k6j/NP+YVbLG4gV/I1XPUi50ow3W4QP960Z9Nj8oPpS7wbtOFP3gRrt36+1OHD3Dgo2ocEEekH3FJbWGw94qd0bfvHI+og+tVxu0EgvTzyx+JL8xkwt+Fyle0sz3yJ2iPmZhtIrnPG8wuuSoBJMjbfXauiYwSovJ3DOB3fi812Ph5Uq9JMCpBuCGzfLvIjxNSm4yp9Cuuhvx35Xf/op9Ye8ii/DLV9bTXVQG2NWLAa8jHM0P/h2IB5VctYV7ZNsyokFwdNtsw357Ud1RhJST4LWK4yGXtWl20M/lH51Q4ZheuvKkhQxiToADW+LtF3hRPyq7/4UbSdoAOfcT9KpFqCsLNSySqyx0X6Z3uG/xIsZQ91erDxJXK0yo2nzmgTXi7FmJZmJJJMkk6kknc1YscOLGi+F6PE8veullSOhgk3wBUFFOGWNz3CiqdE+e0V7d4cyaKBtqBr8++h+pFhngmvABxpE7QflWYW6VKxof0rfF4NtTGgrLVnmeX5irpqgTi0zpv2U8eeziltj/h3pDDuIBIYfvma7oDNfO/2X28+NsKOTFp/pVWJ+ketdyxXSHD4dB111UPIE6mO4b0SHQCa54C1ZQPBdNsJeMJdBJ2mR9aMpcDCQZ8qsUNXWgXSHo4mIU6AOBoY3A5H8jypgao2WrUmqYJ3B2j5y4/0DuLfKoj7nTIzD3AIHrXTfs36HPhEZ7oh3AAGshR3jkSflT2bdakVygk7IyahtUVskUnfaLhLZwxzDtz/LYaMu2Y+IgAEGQdJGgp3Za5h024gbuIIU9lOwPTc+p/Kq5HtQTTr1JHLL/CzJyg9/YIg+ORpA05A15hOFEgzm56EgbHuA1povYTKQY0/XlIO1VOGWhmOkCT86TlKzWjCi9wfh+VQdvAfvWrt1asWhAqDEtQqGEKHSJw7Wrw++uVv7l/0I9qn4NjCAUPwn5TzqHE4Eoz2HP9SE/wDK3tofXuqjg7hVoOhGhFNxGtJkVuD6l19fKDSYQ4e9kJlSMyHwO/qNKvdI8F1toXFHbtgTHNeftv71Fem+iZNXTVR9V9RqPKjHCMBfuE5LN0wSDCNGm4mIiqOLjK0UlFbfTm6a6+grcGxWVh+9OY/Om3iGD/irAA+NNVPf4T4/UCqHFOg91Lim2pGeGyAFmUHZoSYUnQExsQJjQ9wOxaw622xAxDK07IgEjcZQ5Y6yCZHlrR0vkDqdXiy4k2/cgFw67yaQw3Gxkc6m49wQXctwaOIBHNlnkNzE/PypyxN7BmxfxCkZ7SshVQouSzQoIYaQIGZTznwpc4TxPr76i0o611YL1jkqZAlp0j4QRM6xQtqg+BKeulkS45Xkr8I6PYj/AMu1cuW2mCFJGmh8+4xVTFcHVGZRYKnmWBkTyBbYeFdO6Jrew1xbFxAiMCYLDKraGLepkGYIMQRpvq34vBpdRkuKGVhBBG4ojjaLz+0XklulFHzPjeGINZAaRB3A13J2q7j+jQt2myiWJmfMDWeevOmnpv0LfCMWWWssey3MT91vHuPP5VHg8HFlFcTCjMD46x6TQoxfMWRmyqdTQI6L9FlVesdczHUA7ef6UC41hWe60CYJM+Hee7w8IrqGGtjKABypa49h1VltrpPabx1MD9+FWmkoi+Fuc6XkWcPw9LduWGnPc6bfWiWEWCsEMpHZbT2PjRNcD2ZUTyI8DVC1gerYgTlY6qeR11H75Upaa5NZwcGkgsmFnWqGItgA+JMnxq7/ABYUazVHG3UZSRv4UJhQFibACSRzJ+lLWOxogZRBkz++VMOOx4y5Tz/PnShiBJI76ZwmbqOOg50Z4++FdmtuUZgQCOQMZvTb2rzi/Hrt24zOxZjzbUk0MwNjOQPIe3L3plwHAsxXMJ5/WB9KNKSQvDG5gHB8WZWBkgg95kV1vov9pvVlFv6Ax/M+nWAd/wCMCRzBrl3F+EFLpIHZkT8qiGMlhOxWPLXSpUvKIliq0z6ywONW6iupBDCQRB+lTkVwr7LPtA6hzh7x/lk6E/dJ5+W013NHBE0ZOxSUa4ZqwqNhUzChXHOO2sMua4dT8Kj4j+g8TV91APScnSM4xiursuw3AgeZ0H1n0rlOIty1HuI9KrmITtKqITKqJJiNCxO+/cKBvc50pmmmammwuC5B/EUzQgEliFA8SYHzq/0n4IMLiLaLsbNvXvZZVj6kT60Bu8XdMQjW4LISykiQCNmjYkTInSQKkbFXrtzPedrjRuxmPAcgPAUOLSj94zKMt6rpBNW0qni7tSl9KqdU1xsqiTE6en60JjEeOQDh+IfxNkBv+PZEg/jt8/Mrz9TzNbXuG9YoZPjA2/EBy8wPfbuoDwxirKw3U/v9PWnDhFsvlCAkmAANTPLbvp7MtrUkK6GSyxlCT5XKBXD77K6FdyQB5nlXaMYl/FYbDtZustsLF1Lb5XKBR949kNptH3t6j4F0EtWD/FYhQtwDMqmCqn8bL+IA9+m++tLnWhsH1ds5Ea4ysouIn8zMStwLc7QtbAgsBJEHerrgDrNV66Sfa8/J03o1gBZw6jNcM9std+PXYPPMCBECIpcwNzDZ76sDkLnq+sZXtsBDsUdvhIILb7MDy0VOjGLxDzdN49TaZbehL6PIhUYDOIk9oDfzFFOOPhbVz+R1ZZMqAGCbbA2yGV5IiMukRqfEVF+RF/BIjWcRgsVlk9W3VKXKiCSAHzGMw7lJPw6b6DOG3rmDVgLYa7cHWA3LZzZjKqwVZCxuNh2yYEAkvhcTh8RFu7ZyW2nNGa2XciZULAJUhhoNyv4qb36MWHuW3yyEBXLPZgDKNI1AjbaddxU9la+BE6M8UjGNdxlw3CinIQSVTNoSFGwiNxuRpqKYek/Su9ZRHW0+RvhKDTQTOZhpp3qQfpa4jwDD9YGWzm6wOjLMFuyIJaczLCiRqZad9KoY3jHWWVtmw1gW3EK28ptAHwqDHnHvyT6Z3ZZ470j6y0EVSuYAuGGq/wBHnI38opXsJMip3aaitmGqQ3grvxJbIGcxB+RihnSW1/OBGxQfVq86UW+tgW9xIbT8UCB6iq998wVQZCqAp5x3HuIPKlskotUmH0ymsttcUeYS6wUEEmfKrGI7In71VsM6i3vtOYSAd5DLO/lVVscCZzho99PClJR+DZjNeTzGYZ8s22OfQwdQR5VSzhlJIyXFkGM2Ukc4O4NGL+JQrry2NLmMxLXCQphNddZMbwZ2B9zpVk7VUUyQ2vdf9gZigLkj7yxttrQhxr8/37UdTCwqkfETB8daDY21Dkd0j50eHwZ+VPtl7gKA3lB0zSB57x7V0Szg4Gn7H+kCud4LCll3yxse4jbXl/pTdwPjxjK5DRpmA09Y1B+VDny7GMNJUT9IcEDZOgmRSFfwpHLaaf8AjDSpjtSJHgaXjh2NvSIkxO8n61EXRbJG2AMA5Vg1d++yrpgt+1/DOf5lodmd2QfmNvauG3cDB0Bg+8iswmLe08qxU7grIO0HUciDBFMRlzYjkx+D6W6S9KEwylQQ10jsr3f1N3Dw5/OuRcW4q+IvQzFiTLk9w5DuHLSq2BxTXVXKZd43POQNSeQ39KsPw3qrhJMzse8VWc2w2LHGH1ZdNyaqYu9AqUNpVDGvNAY3FUVMFblmb0H50RJFe8K4PeuALatO3iBC+rHT5018M+zZ2g4i5lH4Lep9WOg9AaLDFKXSE8urxY/6mJ+YsQiAsx0AUEk+QFdG6F9Ev4ZDcugG64EjcIu+XxM7nw9zXC+BWMOItW1U823Y+bHU0Qp3FplB7nyzE1f2jLNHZBUvzZ8+/Zl0UOLxigrNtGV7kglcitOU/wBxGWO6a7b0hwmHsWBcS2ti5GW21tEDqYLBYGhGkFToQTQnA8TtcNw6WrNlgC8FzDG40SXABAedAuqjYaRVjD9L7V0sjQl1llXlF0JJCoXlSw05wSDsBUzknwHiqAuA6YYq+BYuoiK9vKX1WIBLsBMTsMojLp30u2uAYcAXL9xhh7mYW2tnMztbjMDythswIBBP5unFMNZFpr9u/cDLeRTeDsRa+BGhCch0EazIYb6VzfGdIOthC8W1uXGFpFygFh8QYwQTJ0J0M8oFCfHZJmD40+FDKpzdaAdZWVkFSQO9RBE8z3Cj/BeGF2tnEMbN26xbOUXLqwhYBEOfi02ldRND8PwhcTew1pUbVHbrLYS2HypnA7UdoPIJJ22Aq2/GblvEFMQxv2lUrBW2pb+X2tcp2J+P+nyitpf1HV8DoUshrVwZLwtKTmMp2wyqkbqDM6HUwN4ijp4jNmGOpLpr2GMKx0E9kiOeukkCa5Ff6YXQ6m2pt2iQciMFDJpKlyuYk66zAzNAE0aw3F1xl8C2hS0itLNBcDLBYsSRvEDLJmAR2YupqXRFNDTavGwty1mcpkXK5bUZhLqugZNZ0Jlfag+KxRdixrTEYkfCohRsNf15nWoC+lXfwFijdDJqpi7sK5G4Un2BrdL0VSxGK7RqjL0DlxKgdqOcExyBHvvHh3xUQw5JLBgGOup7PIRUN/qxIjTu7vKhuKukarMcxvWM5e6jWxU/0POJ8QCasCNY0ggmgeM6VsmioCCBrmB/6f1oomHZzLKIHI85029aH8R4NaKnKuVuWp9tafxxVXIXzZJ7qg+AVd4/cuAj4fKfqdvSjOHeEAH/AAwARrqe8E/d3pfHC2BMrIPuKMdGsC2d5+EAaEayTofDQGiuMfAGOSd+4I8L1KTyoZxjBzcJ8T8zP50We0VY+/6/nXt7C5knnv8ApQUnfAebW1AnhhgQZ0M+f+9H8HhreSYgjnJBI9PpVLC4ZW05qdR56x5b0SW+oEbDnqQPrVJN3QbFFVYQynKCdfCdfnWtnAAl4PwnTyOte4S9IhEZj4CPmartiiXKjfnBmIkRtvpVNrGXJcAfjgyHTY6ev7H0oTZuZtTtI38d/wA6J9KL8dkxrrv+dAMHilkCRvJn9/uaNBPaI5pJTG3opadwyKM0E6kwNhR+1wW6TqoA78wjz76odDTlDAb/ABH12HtAputX9PDWiqEWLvPOPCF29Kyp3FMf2d8G62819h2LWizzdh+QM+ooXx3BloZRrsfXY/vvrqPA+FJh8OltNQBJP4idSx8zXYsXv+hTV6msNLt/tlllrWpWFRkVpJnmJKjyva8r2pKnIODcVOIPWux0VmUNmKl7WoTKD8JMDLlaYEeJniHS/DX8NZuYnD3EuLkKlFt5XCN2rYDGTa7MGY1OlUuE/Z0LOIw64lrILuGa1mXM06hBmIzKCNYE9qNTFX8Twjh/8XayIVtqzK9qLlxnbMBkFszkVSNY3LADYyijfCll7XEME38NatF7V0slp2bIQzAljoGic2g+8hHhXPuk9m2XZ7drqJBLWhmI02ggBRBzMdSOQJIIoljeFjDYq5ctPewttrmVbTjK76MSAgbt2RcWGOwVqP8ASrozavYbrbRxCM5KdsXWzhjmCmfhTNl3iAPCK61JFXxyjnHDePX7bBLDNJOVYOxYqTGoABKjWOVGF4dft2v4m5m+IIC4DOWZc2iNvoSZ85qvwvgD2sQ4F60Llk3FOUn40nTMw7IM5Q5ETpqd27gnSDCNfnEs64gubfa/mWUbVJMuczaEdYfxHQChuF9lt3hCvjOFMArqS9y4xVFUBoO+giDMnZQBB8KIdC7LI98Mpk2YmGEZXQmZOhI122XlzZ+kTLcuqO0htaE22CByQNyAMyjSDAzEnYCKp4/iLsSzXWjY6TyjU7xUrHtdl4KyNnqG/fionvVVxN6iNlkje5iaF4jEa17fv1UbWqNhUjZxO9eKgHKsFbqKptjd1yEt9GAVKvDw3xCpLaUf4BwJ77hVGu+uwHeaslZVuitwnoil9lQJJ79iO8zyFdGw/QDCrh+pFtQdy4HbLHcyZJ9ZopwbgiYdYXVj8THc/oPCiNFSFpTbOV9MOi1ubi2lhrYXLzMIi6esk+JpExNqJIEDkPCu7cY4HnJu22y3MpGuqnTmNwdtR3VyteCi5eSyTlzErO/gPPWBQHFqTY1HIpQS+BCN3q7jO09WQA0bjWQwHMg/KaJ43h38tXGS5af4biHMs8xMSrf0kAjuq/xTo/1bNbdZMNprsQddO7f050mJxNrN9mwZa2rRmTdZA1BRpBEzE6j50Nrc+A0ZuC+4P4O223WPl7szfrV2ygt68gNfShlvjLXWzdSEY/EEPZJ7wrGVnukjyoxhLGbtPAUct58/0qNsn2GeaKjwJPGcSbmZv6j7cqE4azP78J/KmfjvDwHbKQQdSO466T4E0Jw/D5I8T9aKpKKoSlFzdnQOgeDixqo7WoJk+00zjf8AfOqPA7QS0gHdV52mrQ6BzXJItwV0ThRJsWyfwL7Rp8ooT0c6Lp1a3Lqh2YBgDsAdRpzMd9MQtgCAAAOQ0FHgqEc73KiIitSKkIrQ0dGdJEbV5XrVrNXQuznHBOhFzEWrmLzr1jheo6o3AoCEFWVrqs0sya6iA3jFEujr3VxV4KvWKb1sX7zOxb+W+8PIIkHYKAonSaLfZv8A/Kk/vuj061tKQekuKdHJRmUtfvKxUlZALiDG4jSO6kqSN99hrpB0yV+J2IcjDhhlfIWDgjI5Q5ZK6soiQGlu6rvS3pWy4dkW6ty+R1GXICmYv2zmPZzKmUEbLrXPUcvcsq5LAWoAbUAdbsAdh4Vc6AWVfGFHAZFRmVWAKhjdUZgDoDAAkchVE3dHPyN1vo9bew69SyO1sNfvC6pU3XMsWuFgLhDiAFOVSzSVigfGOHYdBYUIestJlfPkAzZs0ZUkaa6HbNETNN1/EN/CqczdrGOG1OoFt2g9+oB8wKR7qzbYnfv51dU0VTp2W7PGkPZMrOxzSD6/rVfieLAEnVfCZHtvrQDFVXsuZGp1GtUlIPjlyMNjGBhM1Hir1D+Gtq39zflU+KNSE8kdxprRa9Fe1Bc3FTWbc7VCKJcOGoqpIR4TwlnYKqlmOwH18B411Xo/wQYe3Ghc/EfyHgKQ+j90i68EibV+YJGxWPaulYM9hfKjJUKznbomrKysqShlKHSTgKtfS5bIRw1tn07n+IeJiPQTTfS5xZyMWACYNgz6XBH1PvVZdF8fYB6aZcNibV8rKsHGgEyQdifPx05Vx7pDwZrdwXZBtXYIZBGXNyg7CQRpzFdi+0XXBpPK6P8ApNc74sJ4c08mYfO3+p9zSWT2+5D+HlbWBLGDCbE+utGLbgiJocNl8h9BVnDNRovgpJcnq8DzaFiR7Ae351i8MRLtpViC0+sHc/vnV7DtLDzFeYkdtP8A1F/6TUSXBWLdh5GH+1WLNsuyqObAe5AqhhqM8D/49r/1F+ooi5BvhHTQsCO6tTUjVG1MIQmRsKiapnqFqJESyEFw1A12pb1VLlMwViZ//9k="/>
          <p:cNvSpPr>
            <a:spLocks noChangeAspect="1" noChangeArrowheads="1"/>
          </p:cNvSpPr>
          <p:nvPr/>
        </p:nvSpPr>
        <p:spPr bwMode="auto">
          <a:xfrm>
            <a:off x="57150" y="-858838"/>
            <a:ext cx="2571750"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VE"/>
          </a:p>
        </p:txBody>
      </p:sp>
      <p:sp>
        <p:nvSpPr>
          <p:cNvPr id="14345" name="AutoShape 4" descr="data:image/jpeg;base64,/9j/4AAQSkZJRgABAQAAAQABAAD/2wCEAAkGBhQSERUUExQUFRUWGBcXFxgXGBUXGBwaFxoYGhsYGhgXHCYeGB0jHBgXHy8gIycpLCwtFx8xNTAqNSYrLCkBCQoKDgwOGg8PGiwkHyQsLCwsLCwsLCwsLCouLCwsKSwsLCwsLCwsLCwsLCwsLCksLCwsLCwsKSwsLCwsLCwsLP/AABEIALoBDgMBIgACEQEDEQH/xAAcAAACAgMBAQAAAAAAAAAAAAAFBgMEAAIHAQj/xABGEAACAQIEAggDBgQEBAQHAAABAhEAAwQSITEFQQYTIlFhcYGRMqGxB0JSwdHwFCNicoKS4fEzorLCFUNz4iQ1U2ODk7P/xAAaAQACAwEBAAAAAAAAAAAAAAADBAECBQAG/8QAMBEAAgIBBAEDAQYGAwAAAAAAAAECEQMEEiExQRMiUXEFYZGhwfAUIzKB4fFCUtH/2gAMAwEAAhEDEQA/AO0k15WVlEEzKysrK44ysrKyuOJENJv2rcV6vCLaUkNecAgblF1b0nKPWnJK45064p/EY14Mpa/lr/h+I+rT7Cg5ZbUP6WG+SFgWorwkVtiTTJwj7NMXeAYhbakSC5gx/aJPvFIqDn0bcsix9ivZvQ6kd8e+n50Xx2wp6s/ZbYs22e9cdyqsxywoEAnxJ+VItzW0Dz0B89j8wavscFyP/Z+aOVtLwUKyKysqDfSPIrK9ryuOPaw15NZFccQOSTV7heIWGRychhgBHxLtPpPrFVGH7/OpLdvb2oclaoW1OBZsbgwxisK6Oym4rrCmNdWAEAxrAnkeXeKm/iZksoLkAAgmANZEH4uWp2jnVYYU95rZUYdxqqqLtHkI6OFe7kn4hinvEMYELkUKIAHgBsdSfXyoc+CYgA7Ce/n+msedTvjCp7SkDv3Hyq1ZxKnY1E0pvdLsMsEIqkitibhZVXq0XKAvYzLIAywZJBMc96rvb7LDKwJzazJE+ftRkAGvDZFRLGpPc+wXoY+qAmBsQvVlsi6nMROvLYaSavXuI2kuGVFxUUAMF5k6lRtsefpFTvZFD8cyIJYgd3efIbmo21Lcu/xBvRqfEWwjjbPWExmlgWygAkgAQuo7MAAwD86OcAtPYskXiqKCcgJAhYmT3SZMcqSkTEucxuPh7bH4mJ6xz3Ko7RJ7vrRTFcZZlW0xc2xGZnYG6QCAWjnEyQSSBuorT0kskW5vvx8GfrNCoRUdyfzXa/QO8U4uro6WyxYAlioEBBEsTyBmBzPKlxMMbjwsMRDEwAoBJCgTyIBiPGg3CLji9hQ5Oe3i79i4Rpm7MqSBodzFMHRgf/xw/wAjeH5UTUYP4mW7I/FUhfDj9JUirf4YLNxSPicuxPdlA7IPdrzq1gzJYncxrUnGh/Nt/wBlz62614f970/OjYsUMWN7EFyczj9P1Z2SsrKyqiplZWVlccZXoFeVutcTFclDpDxP+Hwt27zVTl/uOi/8xFcQw47966D9qXGkNlLCOrMbk3ApBIyDZgNtWH+XwpAsbVn6iVujd0cNsbN+GYTrMVZtnZ7qA+RYT8prv1cd+zzh/W8QVo0tKznzjKvzafSux0XAqiB1krmkLvTriwsYRxBJuAoI2EjUk+XLn7xyCzfHVspPcR+/T512rpVirdvC3DdUMCCoU82OgH5zyia4ViFyse7961GXs2vsWUdkl5v8f9G1ZUYuVuKDR6PeqMJrRZO37/St2smRI7iJ8efjVlOFXG+6I8T+VQ3QKWoxp8yRCqRUTXwZjWDHmf0FbYvo45E2z1bd429RtVe3g3tKFKxEbbaVF2Uhq4TltROKtYRe0vv+dC7GOUyJGbUESJ03ohh8UAZPdUS4R2fUR9KTT+4NA1sGoX/4jWw4jQlZ54KwDVO9wwbqSp8PzG1RjHipFxoqxxA3WpyDDw0Psf1rE42Bo0qe46VbGLBqK7ZRxBANciGihxPpBlhUy525sQFUHmSdPHWvOHZLbF+1dvaS7j4Z0BVHjKNYD3CgP3Qdqgw+DWxeLsSVJWNO1qwWEIEiAcxI1hTThwdbT2TlRVDSLi6HtR2pI+KZnNzBB505hxqtwvqNS4/yocLy/L/x9wOwmCzvNxjJ5AnX+lrhAZh/SoRP6TvU/STCj+GIUaqGKxyItvt6SKr3Ea0/VkmRqjfiUbGebDQH0POreLv9ZYzNp2gjnuD9gn0Dz6U60qUkY9tTcJf7QrXDGLJ2H/iGFf8A/bZM+9HujR7RHfaT/lu4hT7GPelbijMC7Ads2cPiVH/3MG3V3V8wMx9KYcHilF626nsOxKnvt4vtr/lvqV8M476m+Dq5L/SS3Atv+F8p8rgy/wDVloZaxGQyO6KY+K4PrLTJMZgRPceR9DB9KU7VzMO0IYSGHcw0I96tid3FkahPZGa8cfqv1O81lZWUMVMrKysrjjBWXLoRWZjAUEk9wAkmvaCdN8Z1eBuwYa5ltL53WCn5En0qGExq2cf4xi+txFy7lyi4xcLvAYkgHx5+ta2G0qvjUbrnEEzlywOUR9QamZltr2zGmoGp+VZs4Ny4PVKFcLpDl9k2JK37kxlujKO8m3J08ILe3hXVa4Z9l/E+t4mjMCqKjpaUbAsOfiQGk95FdV6Z8b/hsMxU9t+wngTu3oJ9YpuPtjyZGoi3k4XYldOeOdffyKf5dqQO4t95vyHke+lPGYeRI3FWkWocVdgUlKTbs1MH8mtvgDrb1p86FdAjeJuXw6oApA1GfMJBB7ojbv5V50F6FnEML94RZB0G2cj/ALRzPPbvjq4FN448Wyut+0m1tx8fJznp9gbVq5h8gAIQrl7lUjKfmwoD/EKoliBzon06m7jLgnVFRR/lzH5saTcAWzEuMzSQAdhBEHUEEbiN/LegzpyYPBfpqwra4mhIGva0HZaD6xFS4qwGXavBajtGASSYiACd4H571tfxCquu/Kl5UMw7FfGdGbVxQqIqMDoy6b9/ePpR/otgglhluBWg6MdwdNZgk6TpVNnBqbopxDNiGssYZpAk9liNd+RI286snJqkK6qMdr8Dri8NYVFuwgEHIiqFZoU6vprrr6UKukX3nIAEUBhmCKRB7WwI3JnmQKL3uBDKgF0EqZABIGYmYzAxHie7SrmF4C7yHlcqrlBAyAljoFG8gCTPPvos1lnKqpcfHf1MVcK7sVMdwq2bZa3bZssSQBziBuPHx8NKoHo+CwSWRi2X7zLEDtbTGsfrXWbWCRdlUTvAjagXSnAklboYqFgEgkMADyjkdvWoy4JwxuSdv6Foame5RRzjEcAuqJVgw17xsYO+nzqqjlTBmec0dxvHMMjZ2uZyQYtrpBOnaI2jU9+tKvEuNdblhACuhK5mZtdM3KgQjNr30jTw5pSdNWXsbb6xCJg8jvqNRpQfhvHMThr8EZgYDCeywGxGkhuQny8qt7Gu3ZBKHbUgH2ifnQe9w11aQe1zE/sHzBpjHLb5L5lu4o6viOL2MRhs7MEUahjoyMNJjv1iOYnlVfgeIW8t20SCHTXKdD92V8/cRG4rkt/iDDMpk5jOvftPtT19nV9QVM9odmOcEMfmfpTKyPr5EpQTX0LHFMO4y3AM122WuZfxMoy4qz/+RIujvzNVDB3Av/w+Ym2VN3CvzNh+0yD+u2wDgfitxTpxvAn47fxEqy93Wp8E+Dgm0fBx3UmYjBS4sWzlFycVgHO6v8T4c90kERyMUcXHvhHEOutAtGYdlwNsy6GPA7jwIoD0jsCzc63XJc0MCYcD/uUf8njVTotxcZlI7K3eyV/DcWez6QU8hapxu2lcQwB561XlO0Eg49SVrydIrK9ivIq5nUZWV7FaXLwUqCYzEgegJ35aA1xKRIKSftZxqJh7KMe015HAG8W9T4cxvTRxfiSWFDtq2yIDqx0Jgd479veuOfaLxHPig90kkoMlsfCgk6TzM6nnJ8hQ2zS0WFPJHf02Z/FG9Jt28sndmBM/2jQUv8YwBW91TyOyGHiSJk9/MelE+C8SnwJHzX9mt+leGz38O3/1AUP1+jH2oM4+bPRZ09PKMO4357f+Df7LnQ41ATEOCpHONAPImKaun/Fetxhtg9myMv8AiMFj9B/hrn3Qi+LOJDNp1bgnl/w2DNry0U1fv3Ev2ruIv3HUM7FimWQWb4jMnLmOXRTJU90V0lapCGpaU45Zf9fzPcd0lsWtC4J7hr/pQzB9NsJ1ym+LxtgywtqpYxy1YAT3zSItl7jGAW7zygcyToKlTD5ROU+Z2+lVWKKEpZ5yXB9GcF+2zhdzLbDXLOwUPaIHgAbeYCrg+1zA52XrBCmJMg+YWJI8p9K+aUTLqJka+/KpMXi8wXl91h++VMJoUcH8naOk3FUfFdfak2rwXKxEAsihWA74GX3qjicKpXMp13iQJ8Na5dw/jVy0nVgnJmByEyA2vaXuMEjxB8iGjB8WDrLMQOcfTwpPLHm0aumyJw2y8BduK5xlVYI0JPxeIn0rW8GPaZS3conkNiQP96j4dh+sOcIVAOhJ1NMGZQPGgtU+RhTte0D2rDhC9wBZ2Uch4+NDIyFrg+IjQ89NJ/fdRrGZm56Uv8Su9orsAPSK5csFlVRpncOi3FhicKlzQGMrgbZhodPHQ+tFbdqPh08OXtypP+ym3OFfmM45R90Tv6U85K0k7SMKSptFd3gSa4n9pH2jvfdsNhmi2DDuOZHIeH78KdftN6aHCo1i2s3HTUkkZQ3cBuY7yAPGuAjFFXIEHXXSfnUTbSpBMUE3bDvDeEs4nad2bUx3x+VRY/hTWmJVmKnnJ39KN8NvvcwlwhYYAkb6kaxqKtcPurcsMWEAgnXSIEkmdgKScnRrQir+8B8UsTZs3Se3lCtvqBOUmdzp9KppeJALAOviSD6MNqNW75lQ69mRM6zoAeXjPrWtnBrauvabVQQNdCVOqtz5EexoWNNLn9oI1ur5rn6+QU/CluaAP90w0GM0iQw32q9wzhZwz2nVjq2UmdNZGo20NW8FYFu6yHVd1Pl/oa3xmKAQ+Do0eqn9aIrfAOSUeToNm4l62VncfsjyP0pN4zgGuW3VNL9tmxNmNxctmMRbHm0XAOfWDuq/wviEG2BsDlB0gjbSOR3/AN6m4wxt3rjrvlTFJ52Yt31H91krTuJtrkzMiSfAqi8HurctwqYxetXut4hCBcHo0P45RT1w3igu2w0ZWHZdTurroynyPyg86SMZZW0+KsxKWrqYy2O+zd7N4LHLI/Luot/OVybWW9cyrmk5Rdtx/LxE/jABRo37J2iiNWDTO9rqJgjwMT8q9yUMHSBM11d+qALxGZe/MCfPbTSiqOCARsRNQUpM8y0B4pxa2FD54Ah2UbgAT2mUmJWdBqZFUumHS5bS9XabttPaBgKBuZ5/TekjCcZ61goJK6gzuSPvHzqeuWOYdJLJBzXSI8d0xbFXGZSQCSsncDko/CvhuZ1NA+mqZrNm7GoJUn+4T9V+dVMPb6q9dtjZW08gdPkRRniNrrcHdXmoLD/D2h9CKR3P1OTaljj/AAsZRXQrcGxEOvgR7HSmbil8RYn7j/6fQ/Kkvhr6+elMt7FybTb6ho8QQD86LJ1Fmlnj62OGT+/5CtxHiAW7eCmMztEeLTv3fpVXB2WZnQXMisuV4iSAZKydu+pcf0dutiGLLCtcbnsD2j4xrFQXuBOLgIBKk+enjXbklVnnMinNrcug/hsMHEIVgRIBECdtBVA4MPmUj+YjqpjQQ0ifCCP3NHeHYJbKlVBg9wAE+QqwMMSZMDb5UmslNjbw2kJGK4eUJQg7g+gHhQ91zMV79vOnLpRgGOW6rbb6fOlPGYZm7X79CKahk3LkRzYtj4QNU6028HulrQe0CXtA9aNw1uRDQOaFoJ7mHdSolqT610n7NAqYu0p+FhcD85HVtIjmIFMUnwxJNx9y8G+F40zR93woimM7634n0auMHu4e2wUGcg7ZUGYn2pUxWKuqYa2y8tiPkRSk8MkzTw6qLXIy3+ICIoRif5zhVnzG/wDtWuA4c1ztP2R4/pXSOhPQsEi46EKIILCMx8AdY8a6GJg8+oT6G/odwfqMKikQx7beBIGnoABRwio0Ujy9qlAprrgze+T55+27i045kX7qqD5xv7UgcGss7hVEnv5Dz8Kf/tt4WbeKLblgGkd0Aa6eHfXMbV8g7kDnFVauw0GlR1/gYthTbVg2mp5T4d9QJc6i8QVzKQRHfP1oD0c45atqIVyfHKB6a0a4yDfw4uWgM+4GhJjcedJuPNGop8WiziMEbqZhqRP3SsiTAIJ3A0mh1zhxbKea7d8cgfL61b4TxoqozaiBv9Ne7apcZxJdSsQdSP08aryG4asq3sGFdTPKf0+X0pH4rxrNfhT2A4n/AAkfpRvjnFGa25tn4V1JMac47zFJvD8Lnby/fLX2o+KKScmI6idtRR0u1i81/sAKBcVivZ+8RJ7POdfU0y8YOUJdjN1JzMN5tsCt1fHsHN5oK5TwzjPUXJBnUEggxI15iafLHS1mQHqiQeYmPc0WMlEBKLkwbxRltCzdbtCwWwmIA1LYe5PVv4jIQQe8+FR8Pt20Jwl++bYt/wAzD3w2XNZuR2c3dOUx4eFTQNguZcrAJzezu1n++3JZO9dBzoLfs2lVbOKZjZWWw19NSUbe2dOUg+EeNMbr5F3GuDqWD4wwHXretXd89tSO2NhnUmZJIJA00mtcT0jus5ZrhGbe2D2QZJ111idByj2XuAcNjtnQ68tyR+VCOHYxszB91bXzmD86HlltRsY9Jihn9Pv99F7ptxBpt6GGXflvMeex9qi6O4uPdT770O6WYt2Fo/cBYT/VA/7Z+dacAvagd4I/MVRS3cmlpMaWPJj+GEuNrkxs8rig+sR9VHvRbhN6TB2Ig+n+k1R6XWS1m1eG6mD6/wDuHzrXhGI2byPod6WzKpWC0nuwzxPwKlyybV10/AxHsf0iiYv9q0P6iPfKfrW/TPCZMQHG1xQfVdD8sp9ao2lJXMP/AC8pPlmC/wDcKK+UH0+S9M0/+L/UcLkG7r95Q3vCn5g1FbtWkzLcEdmFaCYOkaDnpWl8F7cowV07SE6gzup8D/rypasdL0uHLdGUyRJ208/zigVJ+5CeZrHPbLgNXb7MOzzg+R2NQYu2UDMSeyJ9vUVvYxVtNQRlPtNV8fx22Z1Goigpe7oiUltfJWXHhkGb4WBKz3j4lPfFLmOvqzFVkDmJ0qTH8TiACTEnUySWmST60HW+RJ5n86cx4+bM3Nme3aSM0Np5nwFdA+yjEi3cu42/pYw6MFHN7lwFQi95hjPdv30q9CuiN3iWJFi32RGa452VRAJPuAB402/a1cs4TqOG4SQMOhN5uZe5lOp/FAk/3ADnTXQj26K93ps/WlmulNZAtnKP+WJ5amTRZPtmVrRtYnDm8J0Zig9SoWZ8QRXLbQiiOFQP2SKGm07sM4qSqjq3Rv7ScErjNhFUkjtqforzr/irrXCeMWr9sPZcOvONx4Ebg+Br5OtqFbKxMeM6U3dDOk74W8txWPZgOJ0dDuD3wNR41G5lXD4PpOtbY0juqjwPj1jF2+ssOGX1BHmDqKIRRAQm/aT0L/jrBZB/NQHKJ3G8V83cU6M37DEPbI18a+wytAekXRW3ilIIUN3xOvf+v661xyfyfLPDrTA7U0YTHXUHZBjmOVOvSLoSMKCSrRvmtpmGnM69nfnQW70bFwAdaAfvC4roRzjLB5QdO+gSin2Owckk0Cn4g7/cAPgd6isW2c9sEL3A/nWcR4XhLDZuu6yNgp0PruaPdDr7YtstvDKwG75soAH4gZM9xGsjntQ4R3OkEnk2q5ClxrDh5toVtoBLO2bL4IpA1J50EtEKpVRLSBnOgEb++ldtxPQCSHCMw10Dm04M6jPbkN/lG3OuVdKOAPg8Q+VCqyZS5DQpY5GnuiBmGzAgxOrChQs8u92B7mCaQWAg8wQw9Y2ovwbGNZO8oNdRK+vKfKhYxKSA02wdwRmGvMRE+gqEXCWhSW1HcB4eFUki8DoBxBuorFhEzAAQBo3Dzmza6ZFY1vgOFsCSLC3FIUfzf5aysjMM4Zy5nUlEBjaqHR3FvbUqgXP+JjIHgAD9TVnE4O7d/wCNeZu4LAUeQ2+VUjmpU+xr+EUnblS/FmdGeOZgJJJXTXuP7+ledKcKbV4X1HYfRo7/APUa+YNLNsHD32X8De6nb5EU7piVu4ZkOoKkj01jzBHyor9yG8ilKMc0e12CeI28+DZeaw48pk/KaDcLvww9D7Uc4RiAxAOqkR6Hl+VL9/DmzedPwnTxB29xFBxPgdhJY9R90kPqqL1h7X4lkeuoPoYNLvBL+kHcGD+/3tV7o1jeU/7N+hqtxTDdRijyW72h5k6j/NP+YVbLG4gV/I1XPUi50ow3W4QP960Z9Nj8oPpS7wbtOFP3gRrt36+1OHD3Dgo2ocEEekH3FJbWGw94qd0bfvHI+og+tVxu0EgvTzyx+JL8xkwt+Fyle0sz3yJ2iPmZhtIrnPG8wuuSoBJMjbfXauiYwSovJ3DOB3fi812Ph5Uq9JMCpBuCGzfLvIjxNSm4yp9Cuuhvx35Xf/op9Ye8ii/DLV9bTXVQG2NWLAa8jHM0P/h2IB5VctYV7ZNsyokFwdNtsw357Ud1RhJST4LWK4yGXtWl20M/lH51Q4ZheuvKkhQxiToADW+LtF3hRPyq7/4UbSdoAOfcT9KpFqCsLNSySqyx0X6Z3uG/xIsZQ91erDxJXK0yo2nzmgTXi7FmJZmJJJMkk6kknc1YscOLGi+F6PE8veullSOhgk3wBUFFOGWNz3CiqdE+e0V7d4cyaKBtqBr8++h+pFhngmvABxpE7QflWYW6VKxof0rfF4NtTGgrLVnmeX5irpqgTi0zpv2U8eeziltj/h3pDDuIBIYfvma7oDNfO/2X28+NsKOTFp/pVWJ+ketdyxXSHD4dB111UPIE6mO4b0SHQCa54C1ZQPBdNsJeMJdBJ2mR9aMpcDCQZ8qsUNXWgXSHo4mIU6AOBoY3A5H8jypgao2WrUmqYJ3B2j5y4/0DuLfKoj7nTIzD3AIHrXTfs36HPhEZ7oh3AAGshR3jkSflT2bdakVygk7IyahtUVskUnfaLhLZwxzDtz/LYaMu2Y+IgAEGQdJGgp3Za5h024gbuIIU9lOwPTc+p/Kq5HtQTTr1JHLL/CzJyg9/YIg+ORpA05A15hOFEgzm56EgbHuA1povYTKQY0/XlIO1VOGWhmOkCT86TlKzWjCi9wfh+VQdvAfvWrt1asWhAqDEtQqGEKHSJw7Wrw++uVv7l/0I9qn4NjCAUPwn5TzqHE4Eoz2HP9SE/wDK3tofXuqjg7hVoOhGhFNxGtJkVuD6l19fKDSYQ4e9kJlSMyHwO/qNKvdI8F1toXFHbtgTHNeftv71Fem+iZNXTVR9V9RqPKjHCMBfuE5LN0wSDCNGm4mIiqOLjK0UlFbfTm6a6+grcGxWVh+9OY/Om3iGD/irAA+NNVPf4T4/UCqHFOg91Lim2pGeGyAFmUHZoSYUnQExsQJjQ9wOxaw622xAxDK07IgEjcZQ5Y6yCZHlrR0vkDqdXiy4k2/cgFw67yaQw3Gxkc6m49wQXctwaOIBHNlnkNzE/PypyxN7BmxfxCkZ7SshVQouSzQoIYaQIGZTznwpc4TxPr76i0o611YL1jkqZAlp0j4QRM6xQtqg+BKeulkS45Xkr8I6PYj/AMu1cuW2mCFJGmh8+4xVTFcHVGZRYKnmWBkTyBbYeFdO6Jrew1xbFxAiMCYLDKraGLepkGYIMQRpvq34vBpdRkuKGVhBBG4ojjaLz+0XklulFHzPjeGINZAaRB3A13J2q7j+jQt2myiWJmfMDWeevOmnpv0LfCMWWWssey3MT91vHuPP5VHg8HFlFcTCjMD46x6TQoxfMWRmyqdTQI6L9FlVesdczHUA7ef6UC41hWe60CYJM+Hee7w8IrqGGtjKABypa49h1VltrpPabx1MD9+FWmkoi+Fuc6XkWcPw9LduWGnPc6bfWiWEWCsEMpHZbT2PjRNcD2ZUTyI8DVC1gerYgTlY6qeR11H75Upaa5NZwcGkgsmFnWqGItgA+JMnxq7/ABYUazVHG3UZSRv4UJhQFibACSRzJ+lLWOxogZRBkz++VMOOx4y5Tz/PnShiBJI76ZwmbqOOg50Z4++FdmtuUZgQCOQMZvTb2rzi/Hrt24zOxZjzbUk0MwNjOQPIe3L3plwHAsxXMJ5/WB9KNKSQvDG5gHB8WZWBkgg95kV1vov9pvVlFv6Ax/M+nWAd/wCMCRzBrl3F+EFLpIHZkT8qiGMlhOxWPLXSpUvKIliq0z6ywONW6iupBDCQRB+lTkVwr7LPtA6hzh7x/lk6E/dJ5+W013NHBE0ZOxSUa4ZqwqNhUzChXHOO2sMua4dT8Kj4j+g8TV91APScnSM4xiursuw3AgeZ0H1n0rlOIty1HuI9KrmITtKqITKqJJiNCxO+/cKBvc50pmmmammwuC5B/EUzQgEliFA8SYHzq/0n4IMLiLaLsbNvXvZZVj6kT60Bu8XdMQjW4LISykiQCNmjYkTInSQKkbFXrtzPedrjRuxmPAcgPAUOLSj94zKMt6rpBNW0qni7tSl9KqdU1xsqiTE6en60JjEeOQDh+IfxNkBv+PZEg/jt8/Mrz9TzNbXuG9YoZPjA2/EBy8wPfbuoDwxirKw3U/v9PWnDhFsvlCAkmAANTPLbvp7MtrUkK6GSyxlCT5XKBXD77K6FdyQB5nlXaMYl/FYbDtZustsLF1Lb5XKBR949kNptH3t6j4F0EtWD/FYhQtwDMqmCqn8bL+IA9+m++tLnWhsH1ds5Ea4ysouIn8zMStwLc7QtbAgsBJEHerrgDrNV66Sfa8/J03o1gBZw6jNcM9std+PXYPPMCBECIpcwNzDZ76sDkLnq+sZXtsBDsUdvhIILb7MDy0VOjGLxDzdN49TaZbehL6PIhUYDOIk9oDfzFFOOPhbVz+R1ZZMqAGCbbA2yGV5IiMukRqfEVF+RF/BIjWcRgsVlk9W3VKXKiCSAHzGMw7lJPw6b6DOG3rmDVgLYa7cHWA3LZzZjKqwVZCxuNh2yYEAkvhcTh8RFu7ZyW2nNGa2XciZULAJUhhoNyv4qb36MWHuW3yyEBXLPZgDKNI1AjbaddxU9la+BE6M8UjGNdxlw3CinIQSVTNoSFGwiNxuRpqKYek/Su9ZRHW0+RvhKDTQTOZhpp3qQfpa4jwDD9YGWzm6wOjLMFuyIJaczLCiRqZad9KoY3jHWWVtmw1gW3EK28ptAHwqDHnHvyT6Z3ZZ470j6y0EVSuYAuGGq/wBHnI38opXsJMip3aaitmGqQ3grvxJbIGcxB+RihnSW1/OBGxQfVq86UW+tgW9xIbT8UCB6iq998wVQZCqAp5x3HuIPKlskotUmH0ymsttcUeYS6wUEEmfKrGI7In71VsM6i3vtOYSAd5DLO/lVVscCZzho99PClJR+DZjNeTzGYZ8s22OfQwdQR5VSzhlJIyXFkGM2Ukc4O4NGL+JQrry2NLmMxLXCQphNddZMbwZ2B9zpVk7VUUyQ2vdf9gZigLkj7yxttrQhxr8/37UdTCwqkfETB8daDY21Dkd0j50eHwZ+VPtl7gKA3lB0zSB57x7V0Szg4Gn7H+kCud4LCll3yxse4jbXl/pTdwPjxjK5DRpmA09Y1B+VDny7GMNJUT9IcEDZOgmRSFfwpHLaaf8AjDSpjtSJHgaXjh2NvSIkxO8n61EXRbJG2AMA5Vg1d++yrpgt+1/DOf5lodmd2QfmNvauG3cDB0Bg+8iswmLe08qxU7grIO0HUciDBFMRlzYjkx+D6W6S9KEwylQQ10jsr3f1N3Dw5/OuRcW4q+IvQzFiTLk9w5DuHLSq2BxTXVXKZd43POQNSeQ39KsPw3qrhJMzse8VWc2w2LHGH1ZdNyaqYu9AqUNpVDGvNAY3FUVMFblmb0H50RJFe8K4PeuALatO3iBC+rHT5018M+zZ2g4i5lH4Lep9WOg9AaLDFKXSE8urxY/6mJ+YsQiAsx0AUEk+QFdG6F9Ev4ZDcugG64EjcIu+XxM7nw9zXC+BWMOItW1U823Y+bHU0Qp3FplB7nyzE1f2jLNHZBUvzZ8+/Zl0UOLxigrNtGV7kglcitOU/wBxGWO6a7b0hwmHsWBcS2ti5GW21tEDqYLBYGhGkFToQTQnA8TtcNw6WrNlgC8FzDG40SXABAedAuqjYaRVjD9L7V0sjQl1llXlF0JJCoXlSw05wSDsBUzknwHiqAuA6YYq+BYuoiK9vKX1WIBLsBMTsMojLp30u2uAYcAXL9xhh7mYW2tnMztbjMDythswIBBP5unFMNZFpr9u/cDLeRTeDsRa+BGhCch0EazIYb6VzfGdIOthC8W1uXGFpFygFh8QYwQTJ0J0M8oFCfHZJmD40+FDKpzdaAdZWVkFSQO9RBE8z3Cj/BeGF2tnEMbN26xbOUXLqwhYBEOfi02ldRND8PwhcTew1pUbVHbrLYS2HypnA7UdoPIJJ22Aq2/GblvEFMQxv2lUrBW2pb+X2tcp2J+P+nyitpf1HV8DoUshrVwZLwtKTmMp2wyqkbqDM6HUwN4ijp4jNmGOpLpr2GMKx0E9kiOeukkCa5Ff6YXQ6m2pt2iQciMFDJpKlyuYk66zAzNAE0aw3F1xl8C2hS0itLNBcDLBYsSRvEDLJmAR2YupqXRFNDTavGwty1mcpkXK5bUZhLqugZNZ0Jlfag+KxRdixrTEYkfCohRsNf15nWoC+lXfwFijdDJqpi7sK5G4Un2BrdL0VSxGK7RqjL0DlxKgdqOcExyBHvvHh3xUQw5JLBgGOup7PIRUN/qxIjTu7vKhuKukarMcxvWM5e6jWxU/0POJ8QCasCNY0ggmgeM6VsmioCCBrmB/6f1oomHZzLKIHI85029aH8R4NaKnKuVuWp9tafxxVXIXzZJ7qg+AVd4/cuAj4fKfqdvSjOHeEAH/AAwARrqe8E/d3pfHC2BMrIPuKMdGsC2d5+EAaEayTofDQGiuMfAGOSd+4I8L1KTyoZxjBzcJ8T8zP50We0VY+/6/nXt7C5knnv8ApQUnfAebW1AnhhgQZ0M+f+9H8HhreSYgjnJBI9PpVLC4ZW05qdR56x5b0SW+oEbDnqQPrVJN3QbFFVYQynKCdfCdfnWtnAAl4PwnTyOte4S9IhEZj4CPmartiiXKjfnBmIkRtvpVNrGXJcAfjgyHTY6ev7H0oTZuZtTtI38d/wA6J9KL8dkxrrv+dAMHilkCRvJn9/uaNBPaI5pJTG3opadwyKM0E6kwNhR+1wW6TqoA78wjz76odDTlDAb/ABH12HtAputX9PDWiqEWLvPOPCF29Kyp3FMf2d8G62819h2LWizzdh+QM+ooXx3BloZRrsfXY/vvrqPA+FJh8OltNQBJP4idSx8zXYsXv+hTV6msNLt/tlllrWpWFRkVpJnmJKjyva8r2pKnIODcVOIPWux0VmUNmKl7WoTKD8JMDLlaYEeJniHS/DX8NZuYnD3EuLkKlFt5XCN2rYDGTa7MGY1OlUuE/Z0LOIw64lrILuGa1mXM06hBmIzKCNYE9qNTFX8Twjh/8XayIVtqzK9qLlxnbMBkFszkVSNY3LADYyijfCll7XEME38NatF7V0slp2bIQzAljoGic2g+8hHhXPuk9m2XZ7drqJBLWhmI02ggBRBzMdSOQJIIoljeFjDYq5ctPewttrmVbTjK76MSAgbt2RcWGOwVqP8ASrozavYbrbRxCM5KdsXWzhjmCmfhTNl3iAPCK61JFXxyjnHDePX7bBLDNJOVYOxYqTGoABKjWOVGF4dft2v4m5m+IIC4DOWZc2iNvoSZ85qvwvgD2sQ4F60Llk3FOUn40nTMw7IM5Q5ETpqd27gnSDCNfnEs64gubfa/mWUbVJMuczaEdYfxHQChuF9lt3hCvjOFMArqS9y4xVFUBoO+giDMnZQBB8KIdC7LI98Mpk2YmGEZXQmZOhI122XlzZ+kTLcuqO0htaE22CByQNyAMyjSDAzEnYCKp4/iLsSzXWjY6TyjU7xUrHtdl4KyNnqG/fionvVVxN6iNlkje5iaF4jEa17fv1UbWqNhUjZxO9eKgHKsFbqKptjd1yEt9GAVKvDw3xCpLaUf4BwJ77hVGu+uwHeaslZVuitwnoil9lQJJ79iO8zyFdGw/QDCrh+pFtQdy4HbLHcyZJ9ZopwbgiYdYXVj8THc/oPCiNFSFpTbOV9MOi1ubi2lhrYXLzMIi6esk+JpExNqJIEDkPCu7cY4HnJu22y3MpGuqnTmNwdtR3VyteCi5eSyTlzErO/gPPWBQHFqTY1HIpQS+BCN3q7jO09WQA0bjWQwHMg/KaJ43h38tXGS5af4biHMs8xMSrf0kAjuq/xTo/1bNbdZMNprsQddO7f050mJxNrN9mwZa2rRmTdZA1BRpBEzE6j50Nrc+A0ZuC+4P4O223WPl7szfrV2ygt68gNfShlvjLXWzdSEY/EEPZJ7wrGVnukjyoxhLGbtPAUct58/0qNsn2GeaKjwJPGcSbmZv6j7cqE4azP78J/KmfjvDwHbKQQdSO466T4E0Jw/D5I8T9aKpKKoSlFzdnQOgeDixqo7WoJk+00zjf8AfOqPA7QS0gHdV52mrQ6BzXJItwV0ThRJsWyfwL7Rp8ooT0c6Lp1a3Lqh2YBgDsAdRpzMd9MQtgCAAAOQ0FHgqEc73KiIitSKkIrQ0dGdJEbV5XrVrNXQuznHBOhFzEWrmLzr1jheo6o3AoCEFWVrqs0sya6iA3jFEujr3VxV4KvWKb1sX7zOxb+W+8PIIkHYKAonSaLfZv8A/Kk/vuj061tKQekuKdHJRmUtfvKxUlZALiDG4jSO6kqSN99hrpB0yV+J2IcjDhhlfIWDgjI5Q5ZK6soiQGlu6rvS3pWy4dkW6ty+R1GXICmYv2zmPZzKmUEbLrXPUcvcsq5LAWoAbUAdbsAdh4Vc6AWVfGFHAZFRmVWAKhjdUZgDoDAAkchVE3dHPyN1vo9bew69SyO1sNfvC6pU3XMsWuFgLhDiAFOVSzSVigfGOHYdBYUIestJlfPkAzZs0ZUkaa6HbNETNN1/EN/CqczdrGOG1OoFt2g9+oB8wKR7qzbYnfv51dU0VTp2W7PGkPZMrOxzSD6/rVfieLAEnVfCZHtvrQDFVXsuZGp1GtUlIPjlyMNjGBhM1Hir1D+Gtq39zflU+KNSE8kdxprRa9Fe1Bc3FTWbc7VCKJcOGoqpIR4TwlnYKqlmOwH18B411Xo/wQYe3Ghc/EfyHgKQ+j90i68EibV+YJGxWPaulYM9hfKjJUKznbomrKysqShlKHSTgKtfS5bIRw1tn07n+IeJiPQTTfS5xZyMWACYNgz6XBH1PvVZdF8fYB6aZcNibV8rKsHGgEyQdifPx05Vx7pDwZrdwXZBtXYIZBGXNyg7CQRpzFdi+0XXBpPK6P8ApNc74sJ4c08mYfO3+p9zSWT2+5D+HlbWBLGDCbE+utGLbgiJocNl8h9BVnDNRovgpJcnq8DzaFiR7Ae351i8MRLtpViC0+sHc/vnV7DtLDzFeYkdtP8A1F/6TUSXBWLdh5GH+1WLNsuyqObAe5AqhhqM8D/49r/1F+ooi5BvhHTQsCO6tTUjVG1MIQmRsKiapnqFqJESyEFw1A12pb1VLlMwViZ//9k="/>
          <p:cNvSpPr>
            <a:spLocks noChangeAspect="1" noChangeArrowheads="1"/>
          </p:cNvSpPr>
          <p:nvPr/>
        </p:nvSpPr>
        <p:spPr bwMode="auto">
          <a:xfrm>
            <a:off x="209550" y="-706438"/>
            <a:ext cx="2571750"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VE"/>
          </a:p>
        </p:txBody>
      </p:sp>
      <p:sp>
        <p:nvSpPr>
          <p:cNvPr id="14346" name="AutoShape 6" descr="data:image/jpeg;base64,/9j/4AAQSkZJRgABAQAAAQABAAD/2wCEAAkGBhQSERUUExQUFRUWGBcXFxgXGBUXGBwaFxoYGhsYGhgXHCYeGB0jHBgXHy8gIycpLCwtFx8xNTAqNSYrLCkBCQoKDgwOGg8PGiwkHyQsLCwsLCwsLCwsLCouLCwsKSwsLCwsLCwsLCwsLCwsLCksLCwsLCwsKSwsLCwsLCwsLP/AABEIALoBDgMBIgACEQEDEQH/xAAcAAACAgMBAQAAAAAAAAAAAAAFBgMEAAIHAQj/xABGEAACAQIEAggDBgQEBAQHAAABAhEAAwQSITEFQQYTIlFhcYGRMqGxB0JSwdHwFCNicoKS4fEzorLCFUNz4iQ1U2ODk7P/xAAaAQACAwEBAAAAAAAAAAAAAAADBAECBQAG/8QAMBEAAgIBBAEDAQYGAwAAAAAAAAECEQMEEiExQRMiUXEFYZGhwfAUIzKB4fFCUtH/2gAMAwEAAhEDEQA/AO0k15WVlEEzKysrK44ysrKyuOJENJv2rcV6vCLaUkNecAgblF1b0nKPWnJK45064p/EY14Mpa/lr/h+I+rT7Cg5ZbUP6WG+SFgWorwkVtiTTJwj7NMXeAYhbakSC5gx/aJPvFIqDn0bcsix9ivZvQ6kd8e+n50Xx2wp6s/ZbYs22e9cdyqsxywoEAnxJ+VItzW0Dz0B89j8wavscFyP/Z+aOVtLwUKyKysqDfSPIrK9ryuOPaw15NZFccQOSTV7heIWGRychhgBHxLtPpPrFVGH7/OpLdvb2oclaoW1OBZsbgwxisK6Oym4rrCmNdWAEAxrAnkeXeKm/iZksoLkAAgmANZEH4uWp2jnVYYU95rZUYdxqqqLtHkI6OFe7kn4hinvEMYELkUKIAHgBsdSfXyoc+CYgA7Ce/n+msedTvjCp7SkDv3Hyq1ZxKnY1E0pvdLsMsEIqkitibhZVXq0XKAvYzLIAywZJBMc96rvb7LDKwJzazJE+ftRkAGvDZFRLGpPc+wXoY+qAmBsQvVlsi6nMROvLYaSavXuI2kuGVFxUUAMF5k6lRtsefpFTvZFD8cyIJYgd3efIbmo21Lcu/xBvRqfEWwjjbPWExmlgWygAkgAQuo7MAAwD86OcAtPYskXiqKCcgJAhYmT3SZMcqSkTEucxuPh7bH4mJ6xz3Ko7RJ7vrRTFcZZlW0xc2xGZnYG6QCAWjnEyQSSBuorT0kskW5vvx8GfrNCoRUdyfzXa/QO8U4uro6WyxYAlioEBBEsTyBmBzPKlxMMbjwsMRDEwAoBJCgTyIBiPGg3CLji9hQ5Oe3i79i4Rpm7MqSBodzFMHRgf/xw/wAjeH5UTUYP4mW7I/FUhfDj9JUirf4YLNxSPicuxPdlA7IPdrzq1gzJYncxrUnGh/Nt/wBlz62614f970/OjYsUMWN7EFyczj9P1Z2SsrKyqiplZWVlccZXoFeVutcTFclDpDxP+Hwt27zVTl/uOi/8xFcQw47966D9qXGkNlLCOrMbk3ApBIyDZgNtWH+XwpAsbVn6iVujd0cNsbN+GYTrMVZtnZ7qA+RYT8prv1cd+zzh/W8QVo0tKznzjKvzafSux0XAqiB1krmkLvTriwsYRxBJuAoI2EjUk+XLn7xyCzfHVspPcR+/T512rpVirdvC3DdUMCCoU82OgH5zyia4ViFyse7961GXs2vsWUdkl5v8f9G1ZUYuVuKDR6PeqMJrRZO37/St2smRI7iJ8efjVlOFXG+6I8T+VQ3QKWoxp8yRCqRUTXwZjWDHmf0FbYvo45E2z1bd429RtVe3g3tKFKxEbbaVF2Uhq4TltROKtYRe0vv+dC7GOUyJGbUESJ03ohh8UAZPdUS4R2fUR9KTT+4NA1sGoX/4jWw4jQlZ54KwDVO9wwbqSp8PzG1RjHipFxoqxxA3WpyDDw0Psf1rE42Bo0qe46VbGLBqK7ZRxBANciGihxPpBlhUy525sQFUHmSdPHWvOHZLbF+1dvaS7j4Z0BVHjKNYD3CgP3Qdqgw+DWxeLsSVJWNO1qwWEIEiAcxI1hTThwdbT2TlRVDSLi6HtR2pI+KZnNzBB505hxqtwvqNS4/yocLy/L/x9wOwmCzvNxjJ5AnX+lrhAZh/SoRP6TvU/STCj+GIUaqGKxyItvt6SKr3Ea0/VkmRqjfiUbGebDQH0POreLv9ZYzNp2gjnuD9gn0Dz6U60qUkY9tTcJf7QrXDGLJ2H/iGFf8A/bZM+9HujR7RHfaT/lu4hT7GPelbijMC7Ads2cPiVH/3MG3V3V8wMx9KYcHilF626nsOxKnvt4vtr/lvqV8M476m+Dq5L/SS3Atv+F8p8rgy/wDVloZaxGQyO6KY+K4PrLTJMZgRPceR9DB9KU7VzMO0IYSGHcw0I96tid3FkahPZGa8cfqv1O81lZWUMVMrKysrjjBWXLoRWZjAUEk9wAkmvaCdN8Z1eBuwYa5ltL53WCn5En0qGExq2cf4xi+txFy7lyi4xcLvAYkgHx5+ta2G0qvjUbrnEEzlywOUR9QamZltr2zGmoGp+VZs4Ny4PVKFcLpDl9k2JK37kxlujKO8m3J08ILe3hXVa4Z9l/E+t4mjMCqKjpaUbAsOfiQGk95FdV6Z8b/hsMxU9t+wngTu3oJ9YpuPtjyZGoi3k4XYldOeOdffyKf5dqQO4t95vyHke+lPGYeRI3FWkWocVdgUlKTbs1MH8mtvgDrb1p86FdAjeJuXw6oApA1GfMJBB7ojbv5V50F6FnEML94RZB0G2cj/ALRzPPbvjq4FN448Wyut+0m1tx8fJznp9gbVq5h8gAIQrl7lUjKfmwoD/EKoliBzon06m7jLgnVFRR/lzH5saTcAWzEuMzSQAdhBEHUEEbiN/LegzpyYPBfpqwra4mhIGva0HZaD6xFS4qwGXavBajtGASSYiACd4H571tfxCquu/Kl5UMw7FfGdGbVxQqIqMDoy6b9/ePpR/otgglhluBWg6MdwdNZgk6TpVNnBqbopxDNiGssYZpAk9liNd+RI286snJqkK6qMdr8Dri8NYVFuwgEHIiqFZoU6vprrr6UKukX3nIAEUBhmCKRB7WwI3JnmQKL3uBDKgF0EqZABIGYmYzAxHie7SrmF4C7yHlcqrlBAyAljoFG8gCTPPvos1lnKqpcfHf1MVcK7sVMdwq2bZa3bZssSQBziBuPHx8NKoHo+CwSWRi2X7zLEDtbTGsfrXWbWCRdlUTvAjagXSnAklboYqFgEgkMADyjkdvWoy4JwxuSdv6Foame5RRzjEcAuqJVgw17xsYO+nzqqjlTBmec0dxvHMMjZ2uZyQYtrpBOnaI2jU9+tKvEuNdblhACuhK5mZtdM3KgQjNr30jTw5pSdNWXsbb6xCJg8jvqNRpQfhvHMThr8EZgYDCeywGxGkhuQny8qt7Gu3ZBKHbUgH2ifnQe9w11aQe1zE/sHzBpjHLb5L5lu4o6viOL2MRhs7MEUahjoyMNJjv1iOYnlVfgeIW8t20SCHTXKdD92V8/cRG4rkt/iDDMpk5jOvftPtT19nV9QVM9odmOcEMfmfpTKyPr5EpQTX0LHFMO4y3AM122WuZfxMoy4qz/+RIujvzNVDB3Av/w+Ym2VN3CvzNh+0yD+u2wDgfitxTpxvAn47fxEqy93Wp8E+Dgm0fBx3UmYjBS4sWzlFycVgHO6v8T4c90kERyMUcXHvhHEOutAtGYdlwNsy6GPA7jwIoD0jsCzc63XJc0MCYcD/uUf8njVTotxcZlI7K3eyV/DcWez6QU8hapxu2lcQwB561XlO0Eg49SVrydIrK9ivIq5nUZWV7FaXLwUqCYzEgegJ35aA1xKRIKSftZxqJh7KMe015HAG8W9T4cxvTRxfiSWFDtq2yIDqx0Jgd479veuOfaLxHPig90kkoMlsfCgk6TzM6nnJ8hQ2zS0WFPJHf02Z/FG9Jt28sndmBM/2jQUv8YwBW91TyOyGHiSJk9/MelE+C8SnwJHzX9mt+leGz38O3/1AUP1+jH2oM4+bPRZ09PKMO4357f+Df7LnQ41ATEOCpHONAPImKaun/Fetxhtg9myMv8AiMFj9B/hrn3Qi+LOJDNp1bgnl/w2DNry0U1fv3Ev2ruIv3HUM7FimWQWb4jMnLmOXRTJU90V0lapCGpaU45Zf9fzPcd0lsWtC4J7hr/pQzB9NsJ1ym+LxtgywtqpYxy1YAT3zSItl7jGAW7zygcyToKlTD5ROU+Z2+lVWKKEpZ5yXB9GcF+2zhdzLbDXLOwUPaIHgAbeYCrg+1zA52XrBCmJMg+YWJI8p9K+aUTLqJka+/KpMXi8wXl91h++VMJoUcH8naOk3FUfFdfak2rwXKxEAsihWA74GX3qjicKpXMp13iQJ8Na5dw/jVy0nVgnJmByEyA2vaXuMEjxB8iGjB8WDrLMQOcfTwpPLHm0aumyJw2y8BduK5xlVYI0JPxeIn0rW8GPaZS3conkNiQP96j4dh+sOcIVAOhJ1NMGZQPGgtU+RhTte0D2rDhC9wBZ2Uch4+NDIyFrg+IjQ89NJ/fdRrGZm56Uv8Su9orsAPSK5csFlVRpncOi3FhicKlzQGMrgbZhodPHQ+tFbdqPh08OXtypP+ym3OFfmM45R90Tv6U85K0k7SMKSptFd3gSa4n9pH2jvfdsNhmi2DDuOZHIeH78KdftN6aHCo1i2s3HTUkkZQ3cBuY7yAPGuAjFFXIEHXXSfnUTbSpBMUE3bDvDeEs4nad2bUx3x+VRY/hTWmJVmKnnJ39KN8NvvcwlwhYYAkb6kaxqKtcPurcsMWEAgnXSIEkmdgKScnRrQir+8B8UsTZs3Se3lCtvqBOUmdzp9KppeJALAOviSD6MNqNW75lQ69mRM6zoAeXjPrWtnBrauvabVQQNdCVOqtz5EexoWNNLn9oI1ur5rn6+QU/CluaAP90w0GM0iQw32q9wzhZwz2nVjq2UmdNZGo20NW8FYFu6yHVd1Pl/oa3xmKAQ+Do0eqn9aIrfAOSUeToNm4l62VncfsjyP0pN4zgGuW3VNL9tmxNmNxctmMRbHm0XAOfWDuq/wviEG2BsDlB0gjbSOR3/AN6m4wxt3rjrvlTFJ52Yt31H91krTuJtrkzMiSfAqi8HurctwqYxetXut4hCBcHo0P45RT1w3igu2w0ZWHZdTurroynyPyg86SMZZW0+KsxKWrqYy2O+zd7N4LHLI/Luot/OVybWW9cyrmk5Rdtx/LxE/jABRo37J2iiNWDTO9rqJgjwMT8q9yUMHSBM11d+qALxGZe/MCfPbTSiqOCARsRNQUpM8y0B4pxa2FD54Ah2UbgAT2mUmJWdBqZFUumHS5bS9XabttPaBgKBuZ5/TekjCcZ61goJK6gzuSPvHzqeuWOYdJLJBzXSI8d0xbFXGZSQCSsncDko/CvhuZ1NA+mqZrNm7GoJUn+4T9V+dVMPb6q9dtjZW08gdPkRRniNrrcHdXmoLD/D2h9CKR3P1OTaljj/AAsZRXQrcGxEOvgR7HSmbil8RYn7j/6fQ/Kkvhr6+elMt7FybTb6ho8QQD86LJ1Fmlnj62OGT+/5CtxHiAW7eCmMztEeLTv3fpVXB2WZnQXMisuV4iSAZKydu+pcf0dutiGLLCtcbnsD2j4xrFQXuBOLgIBKk+enjXbklVnnMinNrcug/hsMHEIVgRIBECdtBVA4MPmUj+YjqpjQQ0ifCCP3NHeHYJbKlVBg9wAE+QqwMMSZMDb5UmslNjbw2kJGK4eUJQg7g+gHhQ91zMV79vOnLpRgGOW6rbb6fOlPGYZm7X79CKahk3LkRzYtj4QNU6028HulrQe0CXtA9aNw1uRDQOaFoJ7mHdSolqT610n7NAqYu0p+FhcD85HVtIjmIFMUnwxJNx9y8G+F40zR93woimM7634n0auMHu4e2wUGcg7ZUGYn2pUxWKuqYa2y8tiPkRSk8MkzTw6qLXIy3+ICIoRif5zhVnzG/wDtWuA4c1ztP2R4/pXSOhPQsEi46EKIILCMx8AdY8a6GJg8+oT6G/odwfqMKikQx7beBIGnoABRwio0Ujy9qlAprrgze+T55+27i045kX7qqD5xv7UgcGss7hVEnv5Dz8Kf/tt4WbeKLblgGkd0Aa6eHfXMbV8g7kDnFVauw0GlR1/gYthTbVg2mp5T4d9QJc6i8QVzKQRHfP1oD0c45atqIVyfHKB6a0a4yDfw4uWgM+4GhJjcedJuPNGop8WiziMEbqZhqRP3SsiTAIJ3A0mh1zhxbKea7d8cgfL61b4TxoqozaiBv9Ne7apcZxJdSsQdSP08aryG4asq3sGFdTPKf0+X0pH4rxrNfhT2A4n/AAkfpRvjnFGa25tn4V1JMac47zFJvD8Lnby/fLX2o+KKScmI6idtRR0u1i81/sAKBcVivZ+8RJ7POdfU0y8YOUJdjN1JzMN5tsCt1fHsHN5oK5TwzjPUXJBnUEggxI15iafLHS1mQHqiQeYmPc0WMlEBKLkwbxRltCzdbtCwWwmIA1LYe5PVv4jIQQe8+FR8Pt20Jwl++bYt/wAzD3w2XNZuR2c3dOUx4eFTQNguZcrAJzezu1n++3JZO9dBzoLfs2lVbOKZjZWWw19NSUbe2dOUg+EeNMbr5F3GuDqWD4wwHXretXd89tSO2NhnUmZJIJA00mtcT0jus5ZrhGbe2D2QZJ111idByj2XuAcNjtnQ68tyR+VCOHYxszB91bXzmD86HlltRsY9Jihn9Pv99F7ptxBpt6GGXflvMeex9qi6O4uPdT770O6WYt2Fo/cBYT/VA/7Z+dacAvagd4I/MVRS3cmlpMaWPJj+GEuNrkxs8rig+sR9VHvRbhN6TB2Ig+n+k1R6XWS1m1eG6mD6/wDuHzrXhGI2byPod6WzKpWC0nuwzxPwKlyybV10/AxHsf0iiYv9q0P6iPfKfrW/TPCZMQHG1xQfVdD8sp9ao2lJXMP/AC8pPlmC/wDcKK+UH0+S9M0/+L/UcLkG7r95Q3vCn5g1FbtWkzLcEdmFaCYOkaDnpWl8F7cowV07SE6gzup8D/rypasdL0uHLdGUyRJ208/zigVJ+5CeZrHPbLgNXb7MOzzg+R2NQYu2UDMSeyJ9vUVvYxVtNQRlPtNV8fx22Z1Goigpe7oiUltfJWXHhkGb4WBKz3j4lPfFLmOvqzFVkDmJ0qTH8TiACTEnUySWmST60HW+RJ5n86cx4+bM3Nme3aSM0Np5nwFdA+yjEi3cu42/pYw6MFHN7lwFQi95hjPdv30q9CuiN3iWJFi32RGa452VRAJPuAB402/a1cs4TqOG4SQMOhN5uZe5lOp/FAk/3ADnTXQj26K93ps/WlmulNZAtnKP+WJ5amTRZPtmVrRtYnDm8J0Zig9SoWZ8QRXLbQiiOFQP2SKGm07sM4qSqjq3Rv7ScErjNhFUkjtqforzr/irrXCeMWr9sPZcOvONx4Ebg+Br5OtqFbKxMeM6U3dDOk74W8txWPZgOJ0dDuD3wNR41G5lXD4PpOtbY0juqjwPj1jF2+ssOGX1BHmDqKIRRAQm/aT0L/jrBZB/NQHKJ3G8V83cU6M37DEPbI18a+wytAekXRW3ilIIUN3xOvf+v661xyfyfLPDrTA7U0YTHXUHZBjmOVOvSLoSMKCSrRvmtpmGnM69nfnQW70bFwAdaAfvC4roRzjLB5QdO+gSin2Owckk0Cn4g7/cAPgd6isW2c9sEL3A/nWcR4XhLDZuu6yNgp0PruaPdDr7YtstvDKwG75soAH4gZM9xGsjntQ4R3OkEnk2q5ClxrDh5toVtoBLO2bL4IpA1J50EtEKpVRLSBnOgEb++ldtxPQCSHCMw10Dm04M6jPbkN/lG3OuVdKOAPg8Q+VCqyZS5DQpY5GnuiBmGzAgxOrChQs8u92B7mCaQWAg8wQw9Y2ovwbGNZO8oNdRK+vKfKhYxKSA02wdwRmGvMRE+gqEXCWhSW1HcB4eFUki8DoBxBuorFhEzAAQBo3Dzmza6ZFY1vgOFsCSLC3FIUfzf5aysjMM4Zy5nUlEBjaqHR3FvbUqgXP+JjIHgAD9TVnE4O7d/wCNeZu4LAUeQ2+VUjmpU+xr+EUnblS/FmdGeOZgJJJXTXuP7+ledKcKbV4X1HYfRo7/APUa+YNLNsHD32X8De6nb5EU7piVu4ZkOoKkj01jzBHyor9yG8ilKMc0e12CeI28+DZeaw48pk/KaDcLvww9D7Uc4RiAxAOqkR6Hl+VL9/DmzedPwnTxB29xFBxPgdhJY9R90kPqqL1h7X4lkeuoPoYNLvBL+kHcGD+/3tV7o1jeU/7N+hqtxTDdRijyW72h5k6j/NP+YVbLG4gV/I1XPUi50ow3W4QP960Z9Nj8oPpS7wbtOFP3gRrt36+1OHD3Dgo2ocEEekH3FJbWGw94qd0bfvHI+og+tVxu0EgvTzyx+JL8xkwt+Fyle0sz3yJ2iPmZhtIrnPG8wuuSoBJMjbfXauiYwSovJ3DOB3fi812Ph5Uq9JMCpBuCGzfLvIjxNSm4yp9Cuuhvx35Xf/op9Ye8ii/DLV9bTXVQG2NWLAa8jHM0P/h2IB5VctYV7ZNsyokFwdNtsw357Ud1RhJST4LWK4yGXtWl20M/lH51Q4ZheuvKkhQxiToADW+LtF3hRPyq7/4UbSdoAOfcT9KpFqCsLNSySqyx0X6Z3uG/xIsZQ91erDxJXK0yo2nzmgTXi7FmJZmJJJMkk6kknc1YscOLGi+F6PE8veullSOhgk3wBUFFOGWNz3CiqdE+e0V7d4cyaKBtqBr8++h+pFhngmvABxpE7QflWYW6VKxof0rfF4NtTGgrLVnmeX5irpqgTi0zpv2U8eeziltj/h3pDDuIBIYfvma7oDNfO/2X28+NsKOTFp/pVWJ+ketdyxXSHD4dB111UPIE6mO4b0SHQCa54C1ZQPBdNsJeMJdBJ2mR9aMpcDCQZ8qsUNXWgXSHo4mIU6AOBoY3A5H8jypgao2WrUmqYJ3B2j5y4/0DuLfKoj7nTIzD3AIHrXTfs36HPhEZ7oh3AAGshR3jkSflT2bdakVygk7IyahtUVskUnfaLhLZwxzDtz/LYaMu2Y+IgAEGQdJGgp3Za5h024gbuIIU9lOwPTc+p/Kq5HtQTTr1JHLL/CzJyg9/YIg+ORpA05A15hOFEgzm56EgbHuA1povYTKQY0/XlIO1VOGWhmOkCT86TlKzWjCi9wfh+VQdvAfvWrt1asWhAqDEtQqGEKHSJw7Wrw++uVv7l/0I9qn4NjCAUPwn5TzqHE4Eoz2HP9SE/wDK3tofXuqjg7hVoOhGhFNxGtJkVuD6l19fKDSYQ4e9kJlSMyHwO/qNKvdI8F1toXFHbtgTHNeftv71Fem+iZNXTVR9V9RqPKjHCMBfuE5LN0wSDCNGm4mIiqOLjK0UlFbfTm6a6+grcGxWVh+9OY/Om3iGD/irAA+NNVPf4T4/UCqHFOg91Lim2pGeGyAFmUHZoSYUnQExsQJjQ9wOxaw622xAxDK07IgEjcZQ5Y6yCZHlrR0vkDqdXiy4k2/cgFw67yaQw3Gxkc6m49wQXctwaOIBHNlnkNzE/PypyxN7BmxfxCkZ7SshVQouSzQoIYaQIGZTznwpc4TxPr76i0o611YL1jkqZAlp0j4QRM6xQtqg+BKeulkS45Xkr8I6PYj/AMu1cuW2mCFJGmh8+4xVTFcHVGZRYKnmWBkTyBbYeFdO6Jrew1xbFxAiMCYLDKraGLepkGYIMQRpvq34vBpdRkuKGVhBBG4ojjaLz+0XklulFHzPjeGINZAaRB3A13J2q7j+jQt2myiWJmfMDWeevOmnpv0LfCMWWWssey3MT91vHuPP5VHg8HFlFcTCjMD46x6TQoxfMWRmyqdTQI6L9FlVesdczHUA7ef6UC41hWe60CYJM+Hee7w8IrqGGtjKABypa49h1VltrpPabx1MD9+FWmkoi+Fuc6XkWcPw9LduWGnPc6bfWiWEWCsEMpHZbT2PjRNcD2ZUTyI8DVC1gerYgTlY6qeR11H75Upaa5NZwcGkgsmFnWqGItgA+JMnxq7/ABYUazVHG3UZSRv4UJhQFibACSRzJ+lLWOxogZRBkz++VMOOx4y5Tz/PnShiBJI76ZwmbqOOg50Z4++FdmtuUZgQCOQMZvTb2rzi/Hrt24zOxZjzbUk0MwNjOQPIe3L3plwHAsxXMJ5/WB9KNKSQvDG5gHB8WZWBkgg95kV1vov9pvVlFv6Ax/M+nWAd/wCMCRzBrl3F+EFLpIHZkT8qiGMlhOxWPLXSpUvKIliq0z6ywONW6iupBDCQRB+lTkVwr7LPtA6hzh7x/lk6E/dJ5+W013NHBE0ZOxSUa4ZqwqNhUzChXHOO2sMua4dT8Kj4j+g8TV91APScnSM4xiursuw3AgeZ0H1n0rlOIty1HuI9KrmITtKqITKqJJiNCxO+/cKBvc50pmmmammwuC5B/EUzQgEliFA8SYHzq/0n4IMLiLaLsbNvXvZZVj6kT60Bu8XdMQjW4LISykiQCNmjYkTInSQKkbFXrtzPedrjRuxmPAcgPAUOLSj94zKMt6rpBNW0qni7tSl9KqdU1xsqiTE6en60JjEeOQDh+IfxNkBv+PZEg/jt8/Mrz9TzNbXuG9YoZPjA2/EBy8wPfbuoDwxirKw3U/v9PWnDhFsvlCAkmAANTPLbvp7MtrUkK6GSyxlCT5XKBXD77K6FdyQB5nlXaMYl/FYbDtZustsLF1Lb5XKBR949kNptH3t6j4F0EtWD/FYhQtwDMqmCqn8bL+IA9+m++tLnWhsH1ds5Ea4ysouIn8zMStwLc7QtbAgsBJEHerrgDrNV66Sfa8/J03o1gBZw6jNcM9std+PXYPPMCBECIpcwNzDZ76sDkLnq+sZXtsBDsUdvhIILb7MDy0VOjGLxDzdN49TaZbehL6PIhUYDOIk9oDfzFFOOPhbVz+R1ZZMqAGCbbA2yGV5IiMukRqfEVF+RF/BIjWcRgsVlk9W3VKXKiCSAHzGMw7lJPw6b6DOG3rmDVgLYa7cHWA3LZzZjKqwVZCxuNh2yYEAkvhcTh8RFu7ZyW2nNGa2XciZULAJUhhoNyv4qb36MWHuW3yyEBXLPZgDKNI1AjbaddxU9la+BE6M8UjGNdxlw3CinIQSVTNoSFGwiNxuRpqKYek/Su9ZRHW0+RvhKDTQTOZhpp3qQfpa4jwDD9YGWzm6wOjLMFuyIJaczLCiRqZad9KoY3jHWWVtmw1gW3EK28ptAHwqDHnHvyT6Z3ZZ470j6y0EVSuYAuGGq/wBHnI38opXsJMip3aaitmGqQ3grvxJbIGcxB+RihnSW1/OBGxQfVq86UW+tgW9xIbT8UCB6iq998wVQZCqAp5x3HuIPKlskotUmH0ymsttcUeYS6wUEEmfKrGI7In71VsM6i3vtOYSAd5DLO/lVVscCZzho99PClJR+DZjNeTzGYZ8s22OfQwdQR5VSzhlJIyXFkGM2Ukc4O4NGL+JQrry2NLmMxLXCQphNddZMbwZ2B9zpVk7VUUyQ2vdf9gZigLkj7yxttrQhxr8/37UdTCwqkfETB8daDY21Dkd0j50eHwZ+VPtl7gKA3lB0zSB57x7V0Szg4Gn7H+kCud4LCll3yxse4jbXl/pTdwPjxjK5DRpmA09Y1B+VDny7GMNJUT9IcEDZOgmRSFfwpHLaaf8AjDSpjtSJHgaXjh2NvSIkxO8n61EXRbJG2AMA5Vg1d++yrpgt+1/DOf5lodmd2QfmNvauG3cDB0Bg+8iswmLe08qxU7grIO0HUciDBFMRlzYjkx+D6W6S9KEwylQQ10jsr3f1N3Dw5/OuRcW4q+IvQzFiTLk9w5DuHLSq2BxTXVXKZd43POQNSeQ39KsPw3qrhJMzse8VWc2w2LHGH1ZdNyaqYu9AqUNpVDGvNAY3FUVMFblmb0H50RJFe8K4PeuALatO3iBC+rHT5018M+zZ2g4i5lH4Lep9WOg9AaLDFKXSE8urxY/6mJ+YsQiAsx0AUEk+QFdG6F9Ev4ZDcugG64EjcIu+XxM7nw9zXC+BWMOItW1U823Y+bHU0Qp3FplB7nyzE1f2jLNHZBUvzZ8+/Zl0UOLxigrNtGV7kglcitOU/wBxGWO6a7b0hwmHsWBcS2ti5GW21tEDqYLBYGhGkFToQTQnA8TtcNw6WrNlgC8FzDG40SXABAedAuqjYaRVjD9L7V0sjQl1llXlF0JJCoXlSw05wSDsBUzknwHiqAuA6YYq+BYuoiK9vKX1WIBLsBMTsMojLp30u2uAYcAXL9xhh7mYW2tnMztbjMDythswIBBP5unFMNZFpr9u/cDLeRTeDsRa+BGhCch0EazIYb6VzfGdIOthC8W1uXGFpFygFh8QYwQTJ0J0M8oFCfHZJmD40+FDKpzdaAdZWVkFSQO9RBE8z3Cj/BeGF2tnEMbN26xbOUXLqwhYBEOfi02ldRND8PwhcTew1pUbVHbrLYS2HypnA7UdoPIJJ22Aq2/GblvEFMQxv2lUrBW2pb+X2tcp2J+P+nyitpf1HV8DoUshrVwZLwtKTmMp2wyqkbqDM6HUwN4ijp4jNmGOpLpr2GMKx0E9kiOeukkCa5Ff6YXQ6m2pt2iQciMFDJpKlyuYk66zAzNAE0aw3F1xl8C2hS0itLNBcDLBYsSRvEDLJmAR2YupqXRFNDTavGwty1mcpkXK5bUZhLqugZNZ0Jlfag+KxRdixrTEYkfCohRsNf15nWoC+lXfwFijdDJqpi7sK5G4Un2BrdL0VSxGK7RqjL0DlxKgdqOcExyBHvvHh3xUQw5JLBgGOup7PIRUN/qxIjTu7vKhuKukarMcxvWM5e6jWxU/0POJ8QCasCNY0ggmgeM6VsmioCCBrmB/6f1oomHZzLKIHI85029aH8R4NaKnKuVuWp9tafxxVXIXzZJ7qg+AVd4/cuAj4fKfqdvSjOHeEAH/AAwARrqe8E/d3pfHC2BMrIPuKMdGsC2d5+EAaEayTofDQGiuMfAGOSd+4I8L1KTyoZxjBzcJ8T8zP50We0VY+/6/nXt7C5knnv8ApQUnfAebW1AnhhgQZ0M+f+9H8HhreSYgjnJBI9PpVLC4ZW05qdR56x5b0SW+oEbDnqQPrVJN3QbFFVYQynKCdfCdfnWtnAAl4PwnTyOte4S9IhEZj4CPmartiiXKjfnBmIkRtvpVNrGXJcAfjgyHTY6ev7H0oTZuZtTtI38d/wA6J9KL8dkxrrv+dAMHilkCRvJn9/uaNBPaI5pJTG3opadwyKM0E6kwNhR+1wW6TqoA78wjz76odDTlDAb/ABH12HtAputX9PDWiqEWLvPOPCF29Kyp3FMf2d8G62819h2LWizzdh+QM+ooXx3BloZRrsfXY/vvrqPA+FJh8OltNQBJP4idSx8zXYsXv+hTV6msNLt/tlllrWpWFRkVpJnmJKjyva8r2pKnIODcVOIPWux0VmUNmKl7WoTKD8JMDLlaYEeJniHS/DX8NZuYnD3EuLkKlFt5XCN2rYDGTa7MGY1OlUuE/Z0LOIw64lrILuGa1mXM06hBmIzKCNYE9qNTFX8Twjh/8XayIVtqzK9qLlxnbMBkFszkVSNY3LADYyijfCll7XEME38NatF7V0slp2bIQzAljoGic2g+8hHhXPuk9m2XZ7drqJBLWhmI02ggBRBzMdSOQJIIoljeFjDYq5ctPewttrmVbTjK76MSAgbt2RcWGOwVqP8ASrozavYbrbRxCM5KdsXWzhjmCmfhTNl3iAPCK61JFXxyjnHDePX7bBLDNJOVYOxYqTGoABKjWOVGF4dft2v4m5m+IIC4DOWZc2iNvoSZ85qvwvgD2sQ4F60Llk3FOUn40nTMw7IM5Q5ETpqd27gnSDCNfnEs64gubfa/mWUbVJMuczaEdYfxHQChuF9lt3hCvjOFMArqS9y4xVFUBoO+giDMnZQBB8KIdC7LI98Mpk2YmGEZXQmZOhI122XlzZ+kTLcuqO0htaE22CByQNyAMyjSDAzEnYCKp4/iLsSzXWjY6TyjU7xUrHtdl4KyNnqG/fionvVVxN6iNlkje5iaF4jEa17fv1UbWqNhUjZxO9eKgHKsFbqKptjd1yEt9GAVKvDw3xCpLaUf4BwJ77hVGu+uwHeaslZVuitwnoil9lQJJ79iO8zyFdGw/QDCrh+pFtQdy4HbLHcyZJ9ZopwbgiYdYXVj8THc/oPCiNFSFpTbOV9MOi1ubi2lhrYXLzMIi6esk+JpExNqJIEDkPCu7cY4HnJu22y3MpGuqnTmNwdtR3VyteCi5eSyTlzErO/gPPWBQHFqTY1HIpQS+BCN3q7jO09WQA0bjWQwHMg/KaJ43h38tXGS5af4biHMs8xMSrf0kAjuq/xTo/1bNbdZMNprsQddO7f050mJxNrN9mwZa2rRmTdZA1BRpBEzE6j50Nrc+A0ZuC+4P4O223WPl7szfrV2ygt68gNfShlvjLXWzdSEY/EEPZJ7wrGVnukjyoxhLGbtPAUct58/0qNsn2GeaKjwJPGcSbmZv6j7cqE4azP78J/KmfjvDwHbKQQdSO466T4E0Jw/D5I8T9aKpKKoSlFzdnQOgeDixqo7WoJk+00zjf8AfOqPA7QS0gHdV52mrQ6BzXJItwV0ThRJsWyfwL7Rp8ooT0c6Lp1a3Lqh2YBgDsAdRpzMd9MQtgCAAAOQ0FHgqEc73KiIitSKkIrQ0dGdJEbV5XrVrNXQuznHBOhFzEWrmLzr1jheo6o3AoCEFWVrqs0sya6iA3jFEujr3VxV4KvWKb1sX7zOxb+W+8PIIkHYKAonSaLfZv8A/Kk/vuj061tKQekuKdHJRmUtfvKxUlZALiDG4jSO6kqSN99hrpB0yV+J2IcjDhhlfIWDgjI5Q5ZK6soiQGlu6rvS3pWy4dkW6ty+R1GXICmYv2zmPZzKmUEbLrXPUcvcsq5LAWoAbUAdbsAdh4Vc6AWVfGFHAZFRmVWAKhjdUZgDoDAAkchVE3dHPyN1vo9bew69SyO1sNfvC6pU3XMsWuFgLhDiAFOVSzSVigfGOHYdBYUIestJlfPkAzZs0ZUkaa6HbNETNN1/EN/CqczdrGOG1OoFt2g9+oB8wKR7qzbYnfv51dU0VTp2W7PGkPZMrOxzSD6/rVfieLAEnVfCZHtvrQDFVXsuZGp1GtUlIPjlyMNjGBhM1Hir1D+Gtq39zflU+KNSE8kdxprRa9Fe1Bc3FTWbc7VCKJcOGoqpIR4TwlnYKqlmOwH18B411Xo/wQYe3Ghc/EfyHgKQ+j90i68EibV+YJGxWPaulYM9hfKjJUKznbomrKysqShlKHSTgKtfS5bIRw1tn07n+IeJiPQTTfS5xZyMWACYNgz6XBH1PvVZdF8fYB6aZcNibV8rKsHGgEyQdifPx05Vx7pDwZrdwXZBtXYIZBGXNyg7CQRpzFdi+0XXBpPK6P8ApNc74sJ4c08mYfO3+p9zSWT2+5D+HlbWBLGDCbE+utGLbgiJocNl8h9BVnDNRovgpJcnq8DzaFiR7Ae351i8MRLtpViC0+sHc/vnV7DtLDzFeYkdtP8A1F/6TUSXBWLdh5GH+1WLNsuyqObAe5AqhhqM8D/49r/1F+ooi5BvhHTQsCO6tTUjVG1MIQmRsKiapnqFqJESyEFw1A12pb1VLlMwViZ//9k="/>
          <p:cNvSpPr>
            <a:spLocks noChangeAspect="1" noChangeArrowheads="1"/>
          </p:cNvSpPr>
          <p:nvPr/>
        </p:nvSpPr>
        <p:spPr bwMode="auto">
          <a:xfrm>
            <a:off x="361950" y="-554038"/>
            <a:ext cx="2571750" cy="177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VE"/>
          </a:p>
        </p:txBody>
      </p:sp>
      <p:sp>
        <p:nvSpPr>
          <p:cNvPr id="14347" name="AutoShape 8" descr="http://www.instablogsimages.com/1/2011/09/12/kids_social_life_zoobp.jpg"/>
          <p:cNvSpPr>
            <a:spLocks noChangeAspect="1" noChangeArrowheads="1"/>
          </p:cNvSpPr>
          <p:nvPr/>
        </p:nvSpPr>
        <p:spPr bwMode="auto">
          <a:xfrm>
            <a:off x="149225" y="-1889125"/>
            <a:ext cx="57150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VE"/>
          </a:p>
        </p:txBody>
      </p:sp>
      <p:pic>
        <p:nvPicPr>
          <p:cNvPr id="96265"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62425" y="1801813"/>
            <a:ext cx="1744663" cy="133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6"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00913" y="3333750"/>
            <a:ext cx="1846262"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0" name="Picture 14" descr="1599_socia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8463" y="3001963"/>
            <a:ext cx="16541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0637" y="4919274"/>
            <a:ext cx="2371725"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descr="image photo : ADN - DNA in Spanish, French and Portuguese.">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61508" y="1484784"/>
            <a:ext cx="2160238"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758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8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2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2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a:spLocks noGrp="1"/>
          </p:cNvSpPr>
          <p:nvPr>
            <p:ph type="title"/>
          </p:nvPr>
        </p:nvSpPr>
        <p:spPr>
          <a:xfrm>
            <a:off x="457200" y="-57150"/>
            <a:ext cx="8229600" cy="1600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r>
              <a:rPr lang="es-VE" sz="4200" dirty="0">
                <a:solidFill>
                  <a:srgbClr val="0070C0"/>
                </a:solidFill>
              </a:rPr>
              <a:t>¿Porqué algunos están en mejor salud que otros?...</a:t>
            </a:r>
          </a:p>
        </p:txBody>
      </p:sp>
      <p:sp>
        <p:nvSpPr>
          <p:cNvPr id="3" name="2 Marcador de contenido"/>
          <p:cNvSpPr>
            <a:spLocks noGrp="1"/>
          </p:cNvSpPr>
          <p:nvPr>
            <p:ph idx="1"/>
          </p:nvPr>
        </p:nvSpPr>
        <p:spPr>
          <a:xfrm>
            <a:off x="285750" y="2397274"/>
            <a:ext cx="4838700" cy="2631926"/>
          </a:xfrm>
        </p:spPr>
        <p:txBody>
          <a:bodyPr>
            <a:noAutofit/>
          </a:bodyPr>
          <a:lstStyle/>
          <a:p>
            <a:pPr marL="0" indent="0" algn="ctr">
              <a:buNone/>
            </a:pPr>
            <a:r>
              <a:rPr lang="es-VE" sz="3800" b="1" dirty="0" smtClean="0">
                <a:solidFill>
                  <a:srgbClr val="0070C0"/>
                </a:solidFill>
              </a:rPr>
              <a:t>“Las condiciones de vida son diferentes” (adecuadas para algunos… inadecuadas para muchos)</a:t>
            </a:r>
          </a:p>
        </p:txBody>
      </p:sp>
      <p:grpSp>
        <p:nvGrpSpPr>
          <p:cNvPr id="2" name="1 Grupo"/>
          <p:cNvGrpSpPr/>
          <p:nvPr/>
        </p:nvGrpSpPr>
        <p:grpSpPr>
          <a:xfrm>
            <a:off x="5118347" y="2204864"/>
            <a:ext cx="3990157" cy="4279354"/>
            <a:chOff x="6140925" y="2420888"/>
            <a:chExt cx="2925287" cy="3528392"/>
          </a:xfrm>
        </p:grpSpPr>
        <p:pic>
          <p:nvPicPr>
            <p:cNvPr id="7174" name="Picture 6" descr="image photo : Environment, nuclear power st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925" y="2425782"/>
              <a:ext cx="1773159" cy="16583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photo : Men at wor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1086" y="2420888"/>
              <a:ext cx="1485126" cy="12600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photo : Theate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0028" y="4730038"/>
              <a:ext cx="1624651" cy="121924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photo : Money &amp; Politic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5416" y="4084096"/>
              <a:ext cx="1264612" cy="186518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photo : Line of Homes">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1996" y="3609516"/>
              <a:ext cx="1912684" cy="11548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9644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 descr="http://t1.gstatic.com/images?q=tbn:ANd9GcR_OtQJVVxnPtHmUUXBl8z-AwEIdeRM7M21ZlsHK_5TfvakFvB-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247" y="3555009"/>
            <a:ext cx="2089113" cy="14551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7" descr="Chil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827" y="3510329"/>
            <a:ext cx="2507840" cy="181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8787" name="Rectangle 3"/>
          <p:cNvSpPr>
            <a:spLocks noGrp="1" noChangeArrowheads="1"/>
          </p:cNvSpPr>
          <p:nvPr>
            <p:ph type="title"/>
          </p:nvPr>
        </p:nvSpPr>
        <p:spPr>
          <a:xfrm>
            <a:off x="35496" y="73025"/>
            <a:ext cx="9144000" cy="998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lstStyle/>
          <a:p>
            <a:pPr eaLnBrk="1" fontAlgn="auto" hangingPunct="1">
              <a:lnSpc>
                <a:spcPct val="100000"/>
              </a:lnSpc>
              <a:spcAft>
                <a:spcPts val="0"/>
              </a:spcAft>
              <a:defRPr/>
            </a:pPr>
            <a:r>
              <a:rPr lang="es-CL" sz="3600" b="1" dirty="0" smtClean="0">
                <a:solidFill>
                  <a:srgbClr val="0070C0"/>
                </a:solidFill>
              </a:rPr>
              <a:t>Salud: Una responsabilidad del Estado Moderno desde hace 300 años</a:t>
            </a:r>
            <a:endParaRPr lang="es-CL" sz="3600" b="1" dirty="0">
              <a:solidFill>
                <a:srgbClr val="0070C0"/>
              </a:solidFill>
            </a:endParaRPr>
          </a:p>
        </p:txBody>
      </p:sp>
      <p:sp>
        <p:nvSpPr>
          <p:cNvPr id="13316" name="4 Marcador de número de diapositiva"/>
          <p:cNvSpPr>
            <a:spLocks noGrp="1"/>
          </p:cNvSpPr>
          <p:nvPr>
            <p:ph type="sldNum" sz="quarter" idx="4294967295"/>
          </p:nvPr>
        </p:nvSpPr>
        <p:spPr bwMode="auto">
          <a:xfrm>
            <a:off x="8582025" y="6356350"/>
            <a:ext cx="561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ea typeface="MS PGothic" pitchFamily="34" charset="-128"/>
              </a:defRPr>
            </a:lvl1pPr>
            <a:lvl2pPr marL="742950" indent="-285750" eaLnBrk="0" hangingPunct="0">
              <a:defRPr>
                <a:solidFill>
                  <a:schemeClr val="tx1"/>
                </a:solidFill>
                <a:latin typeface="Palatino Linotype" pitchFamily="18" charset="0"/>
                <a:ea typeface="MS PGothic" pitchFamily="34" charset="-128"/>
              </a:defRPr>
            </a:lvl2pPr>
            <a:lvl3pPr marL="1143000" indent="-228600" eaLnBrk="0" hangingPunct="0">
              <a:defRPr>
                <a:solidFill>
                  <a:schemeClr val="tx1"/>
                </a:solidFill>
                <a:latin typeface="Palatino Linotype" pitchFamily="18" charset="0"/>
                <a:ea typeface="MS PGothic" pitchFamily="34" charset="-128"/>
              </a:defRPr>
            </a:lvl3pPr>
            <a:lvl4pPr marL="1600200" indent="-228600" eaLnBrk="0" hangingPunct="0">
              <a:defRPr>
                <a:solidFill>
                  <a:schemeClr val="tx1"/>
                </a:solidFill>
                <a:latin typeface="Palatino Linotype" pitchFamily="18" charset="0"/>
                <a:ea typeface="MS PGothic" pitchFamily="34" charset="-128"/>
              </a:defRPr>
            </a:lvl4pPr>
            <a:lvl5pPr marL="2057400" indent="-228600" eaLnBrk="0" hangingPunct="0">
              <a:defRPr>
                <a:solidFill>
                  <a:schemeClr val="tx1"/>
                </a:solidFill>
                <a:latin typeface="Palatino Linotype"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Palatino Linotype"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Palatino Linotype"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Palatino Linotype"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Palatino Linotype" pitchFamily="18" charset="0"/>
                <a:ea typeface="MS PGothic" pitchFamily="34" charset="-128"/>
              </a:defRPr>
            </a:lvl9pPr>
          </a:lstStyle>
          <a:p>
            <a:pPr eaLnBrk="1" hangingPunct="1"/>
            <a:fld id="{2A5E25CB-EEB8-4E7E-B92B-26237DD7BDF6}" type="slidenum">
              <a:rPr lang="es-CL" smtClean="0">
                <a:latin typeface="Calibri" pitchFamily="34" charset="0"/>
              </a:rPr>
              <a:pPr eaLnBrk="1" hangingPunct="1"/>
              <a:t>17</a:t>
            </a:fld>
            <a:endParaRPr lang="es-CL" smtClean="0">
              <a:latin typeface="Calibri" pitchFamily="34" charset="0"/>
            </a:endParaRPr>
          </a:p>
        </p:txBody>
      </p:sp>
      <p:pic>
        <p:nvPicPr>
          <p:cNvPr id="13318" name="Picture 6" descr="pag-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9" y="3592513"/>
            <a:ext cx="3255962" cy="220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300" y="1863725"/>
            <a:ext cx="242252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3" y="1403350"/>
            <a:ext cx="1722437"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descr="F00108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9525" y="5015063"/>
            <a:ext cx="2911475" cy="193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http://grace.evergreen.edu/~arunc/texts/chile/torre/Allende.html">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9629" y="2170185"/>
            <a:ext cx="1816382" cy="134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65"/>
          <p:cNvGrpSpPr>
            <a:grpSpLocks/>
          </p:cNvGrpSpPr>
          <p:nvPr/>
        </p:nvGrpSpPr>
        <p:grpSpPr bwMode="auto">
          <a:xfrm>
            <a:off x="6589713" y="5010150"/>
            <a:ext cx="2554288" cy="1874838"/>
            <a:chOff x="4230" y="1430"/>
            <a:chExt cx="1530" cy="1009"/>
          </a:xfrm>
        </p:grpSpPr>
        <p:pic>
          <p:nvPicPr>
            <p:cNvPr id="13324" name="Picture 32" descr="Canad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4" y="2316"/>
              <a:ext cx="48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5" name="Group 64"/>
            <p:cNvGrpSpPr>
              <a:grpSpLocks/>
            </p:cNvGrpSpPr>
            <p:nvPr/>
          </p:nvGrpSpPr>
          <p:grpSpPr bwMode="auto">
            <a:xfrm>
              <a:off x="4230" y="1430"/>
              <a:ext cx="1530" cy="1009"/>
              <a:chOff x="4230" y="1514"/>
              <a:chExt cx="1530" cy="1009"/>
            </a:xfrm>
          </p:grpSpPr>
          <p:sp>
            <p:nvSpPr>
              <p:cNvPr id="13326" name="AutoShape 58"/>
              <p:cNvSpPr>
                <a:spLocks noChangeAspect="1" noChangeArrowheads="1" noTextEdit="1"/>
              </p:cNvSpPr>
              <p:nvPr/>
            </p:nvSpPr>
            <p:spPr bwMode="auto">
              <a:xfrm>
                <a:off x="4230" y="1514"/>
                <a:ext cx="1530"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pic>
            <p:nvPicPr>
              <p:cNvPr id="13327" name="Picture 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2" y="2382"/>
                <a:ext cx="43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6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1" y="1566"/>
                <a:ext cx="624"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6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0" y="1649"/>
                <a:ext cx="1530"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6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35" y="2388"/>
                <a:ext cx="43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345"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46877" y="2170185"/>
            <a:ext cx="1582836" cy="15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413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639763"/>
            <a:ext cx="7808913"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3" name="Rectangle 11"/>
          <p:cNvSpPr>
            <a:spLocks noChangeArrowheads="1"/>
          </p:cNvSpPr>
          <p:nvPr/>
        </p:nvSpPr>
        <p:spPr bwMode="auto">
          <a:xfrm>
            <a:off x="3995738" y="1052513"/>
            <a:ext cx="4679950" cy="1152525"/>
          </a:xfrm>
          <a:prstGeom prst="rect">
            <a:avLst/>
          </a:prstGeom>
          <a:gradFill flip="none" rotWithShape="1">
            <a:gsLst>
              <a:gs pos="0">
                <a:srgbClr val="FFFF00"/>
              </a:gs>
              <a:gs pos="0">
                <a:srgbClr val="FFFF00">
                  <a:alpha val="75000"/>
                </a:srgbClr>
              </a:gs>
              <a:gs pos="100000">
                <a:srgbClr val="FFC000">
                  <a:tint val="23500"/>
                  <a:satMod val="160000"/>
                </a:srgbClr>
              </a:gs>
            </a:gsLst>
            <a:lin ang="8100000" scaled="1"/>
            <a:tileRect/>
          </a:gradFill>
          <a:ln w="38100">
            <a:noFill/>
            <a:miter lim="800000"/>
            <a:headEnd/>
            <a:tailEnd/>
          </a:ln>
          <a:effectLst/>
          <a:extLst/>
        </p:spPr>
        <p:txBody>
          <a:bodyPr wrap="none" anchor="ctr"/>
          <a:lstStyle/>
          <a:p>
            <a:endParaRPr lang="es-VE"/>
          </a:p>
        </p:txBody>
      </p:sp>
      <p:sp>
        <p:nvSpPr>
          <p:cNvPr id="438281" name="Rectangle 9"/>
          <p:cNvSpPr>
            <a:spLocks noChangeArrowheads="1"/>
          </p:cNvSpPr>
          <p:nvPr/>
        </p:nvSpPr>
        <p:spPr bwMode="auto">
          <a:xfrm>
            <a:off x="539552" y="1628775"/>
            <a:ext cx="2303661" cy="4895850"/>
          </a:xfrm>
          <a:prstGeom prst="rect">
            <a:avLst/>
          </a:prstGeom>
          <a:gradFill flip="none" rotWithShape="1">
            <a:gsLst>
              <a:gs pos="0">
                <a:srgbClr val="FFFF00"/>
              </a:gs>
              <a:gs pos="0">
                <a:srgbClr val="FFFF00">
                  <a:alpha val="75000"/>
                </a:srgbClr>
              </a:gs>
              <a:gs pos="100000">
                <a:srgbClr val="FFC000">
                  <a:tint val="23500"/>
                  <a:satMod val="160000"/>
                </a:srgbClr>
              </a:gs>
            </a:gsLst>
            <a:lin ang="8100000" scaled="1"/>
            <a:tileRect/>
          </a:gradFill>
          <a:ln w="38100">
            <a:noFill/>
            <a:miter lim="800000"/>
            <a:headEnd/>
            <a:tailEnd/>
          </a:ln>
          <a:effectLst/>
          <a:extLst/>
        </p:spPr>
        <p:txBody>
          <a:bodyPr wrap="none" anchor="ctr"/>
          <a:lstStyle/>
          <a:p>
            <a:endParaRPr lang="es-VE"/>
          </a:p>
        </p:txBody>
      </p:sp>
      <p:sp>
        <p:nvSpPr>
          <p:cNvPr id="438280" name="Text Box 8"/>
          <p:cNvSpPr txBox="1">
            <a:spLocks noChangeArrowheads="1"/>
          </p:cNvSpPr>
          <p:nvPr/>
        </p:nvSpPr>
        <p:spPr bwMode="auto">
          <a:xfrm>
            <a:off x="666750" y="2579688"/>
            <a:ext cx="21050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CA" b="1" dirty="0" smtClean="0">
                <a:solidFill>
                  <a:srgbClr val="D52B2B"/>
                </a:solidFill>
                <a:effectLst>
                  <a:outerShdw blurRad="38100" dist="38100" dir="2700000" algn="tl">
                    <a:srgbClr val="000000">
                      <a:alpha val="43137"/>
                    </a:srgbClr>
                  </a:outerShdw>
                </a:effectLst>
                <a:latin typeface="+mj-lt"/>
              </a:rPr>
              <a:t>DET.</a:t>
            </a:r>
            <a:endParaRPr lang="fr-CA" b="1" dirty="0">
              <a:solidFill>
                <a:srgbClr val="D52B2B"/>
              </a:solidFill>
              <a:effectLst>
                <a:outerShdw blurRad="38100" dist="38100" dir="2700000" algn="tl">
                  <a:srgbClr val="000000">
                    <a:alpha val="43137"/>
                  </a:srgbClr>
                </a:outerShdw>
              </a:effectLst>
              <a:latin typeface="+mj-lt"/>
            </a:endParaRPr>
          </a:p>
          <a:p>
            <a:pPr algn="ctr"/>
            <a:r>
              <a:rPr lang="fr-CA" b="1" dirty="0">
                <a:solidFill>
                  <a:srgbClr val="D52B2B"/>
                </a:solidFill>
                <a:effectLst>
                  <a:outerShdw blurRad="38100" dist="38100" dir="2700000" algn="tl">
                    <a:srgbClr val="000000">
                      <a:alpha val="43137"/>
                    </a:srgbClr>
                  </a:outerShdw>
                </a:effectLst>
                <a:latin typeface="+mj-lt"/>
              </a:rPr>
              <a:t>SOCIALES Y </a:t>
            </a:r>
            <a:r>
              <a:rPr lang="fr-CA" b="1" dirty="0" smtClean="0">
                <a:solidFill>
                  <a:srgbClr val="D52B2B"/>
                </a:solidFill>
                <a:effectLst>
                  <a:outerShdw blurRad="38100" dist="38100" dir="2700000" algn="tl">
                    <a:srgbClr val="000000">
                      <a:alpha val="43137"/>
                    </a:srgbClr>
                  </a:outerShdw>
                </a:effectLst>
                <a:latin typeface="+mj-lt"/>
              </a:rPr>
              <a:t>BIOLÓGICOS</a:t>
            </a:r>
            <a:endParaRPr lang="fr-CA" b="1" dirty="0">
              <a:solidFill>
                <a:srgbClr val="D52B2B"/>
              </a:solidFill>
              <a:effectLst>
                <a:outerShdw blurRad="38100" dist="38100" dir="2700000" algn="tl">
                  <a:srgbClr val="000000">
                    <a:alpha val="43137"/>
                  </a:srgbClr>
                </a:outerShdw>
              </a:effectLst>
              <a:latin typeface="+mj-lt"/>
            </a:endParaRPr>
          </a:p>
          <a:p>
            <a:pPr algn="ctr"/>
            <a:r>
              <a:rPr lang="fr-CA" b="1" dirty="0">
                <a:solidFill>
                  <a:srgbClr val="D52B2B"/>
                </a:solidFill>
                <a:effectLst>
                  <a:outerShdw blurRad="38100" dist="38100" dir="2700000" algn="tl">
                    <a:srgbClr val="000000">
                      <a:alpha val="43137"/>
                    </a:srgbClr>
                  </a:outerShdw>
                </a:effectLst>
                <a:latin typeface="+mj-lt"/>
              </a:rPr>
              <a:t>DE LA SALUD</a:t>
            </a:r>
          </a:p>
        </p:txBody>
      </p:sp>
      <p:sp>
        <p:nvSpPr>
          <p:cNvPr id="438282" name="Text Box 10"/>
          <p:cNvSpPr txBox="1">
            <a:spLocks noChangeArrowheads="1"/>
          </p:cNvSpPr>
          <p:nvPr/>
        </p:nvSpPr>
        <p:spPr bwMode="auto">
          <a:xfrm>
            <a:off x="4572000" y="1268413"/>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s-VE"/>
            </a:defPPr>
            <a:lvl1pPr algn="ctr">
              <a:defRPr b="1">
                <a:latin typeface="+mj-lt"/>
              </a:defRPr>
            </a:lvl1pPr>
          </a:lstStyle>
          <a:p>
            <a:r>
              <a:rPr lang="fr-CA" dirty="0">
                <a:solidFill>
                  <a:srgbClr val="D52B2B"/>
                </a:solidFill>
                <a:effectLst>
                  <a:outerShdw blurRad="38100" dist="38100" dir="2700000" algn="tl">
                    <a:srgbClr val="000000">
                      <a:alpha val="43137"/>
                    </a:srgbClr>
                  </a:outerShdw>
                </a:effectLst>
              </a:rPr>
              <a:t>ASIGNACIÓN DE RECURSOS</a:t>
            </a:r>
          </a:p>
        </p:txBody>
      </p:sp>
      <p:sp>
        <p:nvSpPr>
          <p:cNvPr id="438284" name="Text Box 12"/>
          <p:cNvSpPr txBox="1">
            <a:spLocks noChangeArrowheads="1"/>
          </p:cNvSpPr>
          <p:nvPr/>
        </p:nvSpPr>
        <p:spPr bwMode="auto">
          <a:xfrm>
            <a:off x="2987675" y="3573463"/>
            <a:ext cx="1989931" cy="646331"/>
          </a:xfrm>
          <a:prstGeom prst="rect">
            <a:avLst/>
          </a:prstGeom>
          <a:gradFill flip="none" rotWithShape="1">
            <a:gsLst>
              <a:gs pos="0">
                <a:srgbClr val="FFFF00"/>
              </a:gs>
              <a:gs pos="0">
                <a:srgbClr val="FFFF00">
                  <a:alpha val="75000"/>
                </a:srgbClr>
              </a:gs>
              <a:gs pos="100000">
                <a:srgbClr val="FFC000">
                  <a:tint val="23500"/>
                  <a:satMod val="160000"/>
                </a:srgbClr>
              </a:gs>
            </a:gsLst>
            <a:lin ang="8100000" scaled="1"/>
            <a:tileRect/>
          </a:gradFill>
          <a:ln w="38100">
            <a:noFill/>
            <a:miter lim="800000"/>
            <a:headEnd/>
            <a:tailEnd/>
          </a:ln>
          <a:effectLst/>
          <a:extLst/>
        </p:spPr>
        <p:txBody>
          <a:bodyPr wrap="square">
            <a:spAutoFit/>
          </a:bodyPr>
          <a:lstStyle/>
          <a:p>
            <a:pPr algn="ctr"/>
            <a:r>
              <a:rPr lang="fr-CA" b="1" dirty="0">
                <a:solidFill>
                  <a:srgbClr val="D52B2B"/>
                </a:solidFill>
                <a:effectLst>
                  <a:outerShdw blurRad="38100" dist="38100" dir="2700000" algn="tl">
                    <a:srgbClr val="000000">
                      <a:alpha val="43137"/>
                    </a:srgbClr>
                  </a:outerShdw>
                </a:effectLst>
                <a:latin typeface="+mj-lt"/>
              </a:rPr>
              <a:t>DEMANDA DE ATENCIONES</a:t>
            </a:r>
          </a:p>
        </p:txBody>
      </p:sp>
      <p:sp>
        <p:nvSpPr>
          <p:cNvPr id="438285" name="Text Box 13"/>
          <p:cNvSpPr txBox="1">
            <a:spLocks noChangeArrowheads="1"/>
          </p:cNvSpPr>
          <p:nvPr/>
        </p:nvSpPr>
        <p:spPr bwMode="auto">
          <a:xfrm>
            <a:off x="5364163" y="3573463"/>
            <a:ext cx="2376487" cy="646331"/>
          </a:xfrm>
          <a:prstGeom prst="rect">
            <a:avLst/>
          </a:prstGeom>
          <a:gradFill flip="none" rotWithShape="1">
            <a:gsLst>
              <a:gs pos="0">
                <a:srgbClr val="FFFF00"/>
              </a:gs>
              <a:gs pos="0">
                <a:srgbClr val="FFFF00">
                  <a:alpha val="75000"/>
                </a:srgbClr>
              </a:gs>
              <a:gs pos="100000">
                <a:srgbClr val="FFC000">
                  <a:tint val="23500"/>
                  <a:satMod val="160000"/>
                </a:srgbClr>
              </a:gs>
            </a:gsLst>
            <a:lin ang="8100000" scaled="1"/>
            <a:tileRect/>
          </a:gradFill>
          <a:ln w="38100">
            <a:noFill/>
            <a:miter lim="800000"/>
            <a:headEnd/>
            <a:tailEnd/>
          </a:ln>
          <a:effectLst/>
          <a:extLst/>
        </p:spPr>
        <p:txBody>
          <a:bodyPr>
            <a:spAutoFit/>
          </a:bodyPr>
          <a:lstStyle/>
          <a:p>
            <a:pPr algn="ctr"/>
            <a:r>
              <a:rPr lang="fr-CA" b="1" dirty="0">
                <a:solidFill>
                  <a:srgbClr val="D52B2B"/>
                </a:solidFill>
                <a:effectLst>
                  <a:outerShdw blurRad="38100" dist="38100" dir="2700000" algn="tl">
                    <a:srgbClr val="000000">
                      <a:alpha val="43137"/>
                    </a:srgbClr>
                  </a:outerShdw>
                </a:effectLst>
                <a:latin typeface="+mj-lt"/>
              </a:rPr>
              <a:t>OFERTA</a:t>
            </a:r>
            <a:r>
              <a:rPr lang="fr-CA" b="1" dirty="0">
                <a:solidFill>
                  <a:srgbClr val="D52B2B"/>
                </a:solidFill>
                <a:effectLst>
                  <a:outerShdw blurRad="38100" dist="38100" dir="2700000" algn="tl">
                    <a:srgbClr val="000000">
                      <a:alpha val="43137"/>
                    </a:srgbClr>
                  </a:outerShdw>
                </a:effectLst>
              </a:rPr>
              <a:t> </a:t>
            </a:r>
            <a:r>
              <a:rPr lang="fr-CA" b="1" dirty="0">
                <a:solidFill>
                  <a:srgbClr val="D52B2B"/>
                </a:solidFill>
                <a:effectLst>
                  <a:outerShdw blurRad="38100" dist="38100" dir="2700000" algn="tl">
                    <a:srgbClr val="000000">
                      <a:alpha val="43137"/>
                    </a:srgbClr>
                  </a:outerShdw>
                </a:effectLst>
                <a:latin typeface="+mj-lt"/>
              </a:rPr>
              <a:t>DE</a:t>
            </a:r>
            <a:r>
              <a:rPr lang="fr-CA" b="1" dirty="0">
                <a:solidFill>
                  <a:srgbClr val="D52B2B"/>
                </a:solidFill>
                <a:effectLst>
                  <a:outerShdw blurRad="38100" dist="38100" dir="2700000" algn="tl">
                    <a:srgbClr val="000000">
                      <a:alpha val="43137"/>
                    </a:srgbClr>
                  </a:outerShdw>
                </a:effectLst>
              </a:rPr>
              <a:t> </a:t>
            </a:r>
            <a:r>
              <a:rPr lang="fr-CA" b="1" dirty="0">
                <a:solidFill>
                  <a:srgbClr val="D52B2B"/>
                </a:solidFill>
                <a:effectLst>
                  <a:outerShdw blurRad="38100" dist="38100" dir="2700000" algn="tl">
                    <a:srgbClr val="000000">
                      <a:alpha val="43137"/>
                    </a:srgbClr>
                  </a:outerShdw>
                </a:effectLst>
                <a:latin typeface="+mj-lt"/>
              </a:rPr>
              <a:t>ATENCIONES</a:t>
            </a:r>
          </a:p>
        </p:txBody>
      </p:sp>
      <p:sp>
        <p:nvSpPr>
          <p:cNvPr id="438286" name="Text Box 14"/>
          <p:cNvSpPr txBox="1">
            <a:spLocks noChangeArrowheads="1"/>
          </p:cNvSpPr>
          <p:nvPr/>
        </p:nvSpPr>
        <p:spPr bwMode="auto">
          <a:xfrm>
            <a:off x="2987675" y="4981575"/>
            <a:ext cx="5472113" cy="646331"/>
          </a:xfrm>
          <a:prstGeom prst="rect">
            <a:avLst/>
          </a:prstGeom>
          <a:gradFill flip="none" rotWithShape="1">
            <a:gsLst>
              <a:gs pos="0">
                <a:srgbClr val="FFFF00"/>
              </a:gs>
              <a:gs pos="0">
                <a:srgbClr val="FFFF00">
                  <a:alpha val="75000"/>
                </a:srgbClr>
              </a:gs>
              <a:gs pos="100000">
                <a:srgbClr val="FFC000">
                  <a:tint val="23500"/>
                  <a:satMod val="160000"/>
                </a:srgbClr>
              </a:gs>
            </a:gsLst>
            <a:lin ang="8100000" scaled="1"/>
            <a:tileRect/>
          </a:gradFill>
          <a:ln w="38100">
            <a:noFill/>
            <a:miter lim="800000"/>
            <a:headEnd/>
            <a:tailEnd/>
          </a:ln>
          <a:effectLst/>
          <a:extLst/>
        </p:spPr>
        <p:txBody>
          <a:bodyPr wrap="square">
            <a:spAutoFit/>
          </a:bodyPr>
          <a:lstStyle>
            <a:defPPr>
              <a:defRPr lang="es-VE"/>
            </a:defPPr>
            <a:lvl1pPr algn="ctr">
              <a:defRPr b="1">
                <a:latin typeface="+mj-lt"/>
              </a:defRPr>
            </a:lvl1pPr>
          </a:lstStyle>
          <a:p>
            <a:r>
              <a:rPr lang="fr-CA" dirty="0">
                <a:solidFill>
                  <a:srgbClr val="D52B2B"/>
                </a:solidFill>
                <a:effectLst>
                  <a:outerShdw blurRad="38100" dist="38100" dir="2700000" algn="tl">
                    <a:srgbClr val="000000">
                      <a:alpha val="43137"/>
                    </a:srgbClr>
                  </a:outerShdw>
                </a:effectLst>
              </a:rPr>
              <a:t>EVALUACIÓN ECONÓMICA Y AYUDA A LA DECISIÓN</a:t>
            </a:r>
          </a:p>
        </p:txBody>
      </p:sp>
      <p:sp>
        <p:nvSpPr>
          <p:cNvPr id="438287" name="Text Box 15"/>
          <p:cNvSpPr txBox="1">
            <a:spLocks noChangeArrowheads="1"/>
          </p:cNvSpPr>
          <p:nvPr/>
        </p:nvSpPr>
        <p:spPr bwMode="auto">
          <a:xfrm>
            <a:off x="3419475" y="5949950"/>
            <a:ext cx="2305050" cy="646331"/>
          </a:xfrm>
          <a:prstGeom prst="rect">
            <a:avLst/>
          </a:prstGeom>
          <a:gradFill flip="none" rotWithShape="1">
            <a:gsLst>
              <a:gs pos="0">
                <a:srgbClr val="FFFF00"/>
              </a:gs>
              <a:gs pos="0">
                <a:srgbClr val="FFFF00">
                  <a:alpha val="75000"/>
                </a:srgbClr>
              </a:gs>
              <a:gs pos="100000">
                <a:srgbClr val="FFC000">
                  <a:tint val="23500"/>
                  <a:satMod val="160000"/>
                </a:srgbClr>
              </a:gs>
            </a:gsLst>
            <a:lin ang="8100000" scaled="1"/>
            <a:tileRect/>
          </a:gradFill>
          <a:ln w="38100">
            <a:noFill/>
            <a:miter lim="800000"/>
            <a:headEnd/>
            <a:tailEnd/>
          </a:ln>
          <a:effectLst/>
          <a:extLst/>
        </p:spPr>
        <p:txBody>
          <a:bodyPr>
            <a:spAutoFit/>
          </a:bodyPr>
          <a:lstStyle/>
          <a:p>
            <a:pPr algn="ctr"/>
            <a:r>
              <a:rPr lang="fr-CA" b="1" dirty="0">
                <a:solidFill>
                  <a:srgbClr val="D52B2B"/>
                </a:solidFill>
                <a:effectLst>
                  <a:outerShdw blurRad="38100" dist="38100" dir="2700000" algn="tl">
                    <a:srgbClr val="000000">
                      <a:alpha val="43137"/>
                    </a:srgbClr>
                  </a:outerShdw>
                </a:effectLst>
                <a:latin typeface="+mj-lt"/>
              </a:rPr>
              <a:t>MEDIDA/VALOR</a:t>
            </a:r>
            <a:r>
              <a:rPr lang="fr-CA" b="1" dirty="0">
                <a:solidFill>
                  <a:srgbClr val="D52B2B"/>
                </a:solidFill>
                <a:effectLst>
                  <a:outerShdw blurRad="38100" dist="38100" dir="2700000" algn="tl">
                    <a:srgbClr val="000000">
                      <a:alpha val="43137"/>
                    </a:srgbClr>
                  </a:outerShdw>
                </a:effectLst>
              </a:rPr>
              <a:t> </a:t>
            </a:r>
            <a:r>
              <a:rPr lang="fr-CA" b="1" dirty="0">
                <a:solidFill>
                  <a:srgbClr val="D52B2B"/>
                </a:solidFill>
                <a:effectLst>
                  <a:outerShdw blurRad="38100" dist="38100" dir="2700000" algn="tl">
                    <a:srgbClr val="000000">
                      <a:alpha val="43137"/>
                    </a:srgbClr>
                  </a:outerShdw>
                </a:effectLst>
                <a:latin typeface="+mj-lt"/>
              </a:rPr>
              <a:t>DE LA SALUD</a:t>
            </a:r>
          </a:p>
        </p:txBody>
      </p:sp>
      <p:sp>
        <p:nvSpPr>
          <p:cNvPr id="438288" name="Text Box 16"/>
          <p:cNvSpPr txBox="1">
            <a:spLocks noChangeArrowheads="1"/>
          </p:cNvSpPr>
          <p:nvPr/>
        </p:nvSpPr>
        <p:spPr bwMode="auto">
          <a:xfrm>
            <a:off x="6731000" y="5805488"/>
            <a:ext cx="2305050" cy="646331"/>
          </a:xfrm>
          <a:prstGeom prst="rect">
            <a:avLst/>
          </a:prstGeom>
          <a:gradFill flip="none" rotWithShape="1">
            <a:gsLst>
              <a:gs pos="0">
                <a:srgbClr val="FFFF00"/>
              </a:gs>
              <a:gs pos="0">
                <a:srgbClr val="FFFF00">
                  <a:alpha val="75000"/>
                </a:srgbClr>
              </a:gs>
              <a:gs pos="100000">
                <a:srgbClr val="FFC000">
                  <a:tint val="23500"/>
                  <a:satMod val="160000"/>
                </a:srgbClr>
              </a:gs>
            </a:gsLst>
            <a:lin ang="8100000" scaled="1"/>
            <a:tileRect/>
          </a:gradFill>
          <a:ln w="38100">
            <a:noFill/>
            <a:miter lim="800000"/>
            <a:headEnd/>
            <a:tailEnd/>
          </a:ln>
          <a:effectLst/>
          <a:extLst/>
        </p:spPr>
        <p:txBody>
          <a:bodyPr>
            <a:spAutoFit/>
          </a:bodyPr>
          <a:lstStyle/>
          <a:p>
            <a:pPr algn="ctr"/>
            <a:r>
              <a:rPr lang="fr-CA" b="1" dirty="0">
                <a:solidFill>
                  <a:srgbClr val="D52B2B"/>
                </a:solidFill>
                <a:effectLst>
                  <a:outerShdw blurRad="38100" dist="38100" dir="2700000" algn="tl">
                    <a:srgbClr val="000000">
                      <a:alpha val="43137"/>
                    </a:srgbClr>
                  </a:outerShdw>
                </a:effectLst>
                <a:latin typeface="+mj-lt"/>
              </a:rPr>
              <a:t>EVALUACIÓN DEL SISTEMA DE SALUD</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4"/>
          <p:cNvSpPr>
            <a:spLocks noChangeArrowheads="1"/>
          </p:cNvSpPr>
          <p:nvPr/>
        </p:nvSpPr>
        <p:spPr bwMode="auto">
          <a:xfrm>
            <a:off x="107504" y="-110914"/>
            <a:ext cx="8912547"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s-CL" sz="3600" b="1" kern="0" dirty="0" smtClean="0">
                <a:solidFill>
                  <a:srgbClr val="0070C0"/>
                </a:solidFill>
                <a:latin typeface="Calibri" pitchFamily="34" charset="0"/>
                <a:ea typeface="+mj-ea"/>
                <a:cs typeface="+mj-cs"/>
              </a:rPr>
              <a:t>Los ámbitos de la economía de la salud</a:t>
            </a:r>
            <a:endParaRPr lang="es-CL" sz="3600" b="1" kern="0" dirty="0">
              <a:solidFill>
                <a:srgbClr val="0070C0"/>
              </a:solidFill>
              <a:latin typeface="Calibri" pitchFamily="34" charset="0"/>
              <a:ea typeface="+mj-ea"/>
              <a:cs typeface="+mj-cs"/>
            </a:endParaRPr>
          </a:p>
        </p:txBody>
      </p:sp>
      <p:sp>
        <p:nvSpPr>
          <p:cNvPr id="14" name="TextBox 13"/>
          <p:cNvSpPr txBox="1"/>
          <p:nvPr/>
        </p:nvSpPr>
        <p:spPr>
          <a:xfrm>
            <a:off x="7369794" y="6598688"/>
            <a:ext cx="1810176" cy="276999"/>
          </a:xfrm>
          <a:prstGeom prst="rect">
            <a:avLst/>
          </a:prstGeom>
          <a:noFill/>
        </p:spPr>
        <p:txBody>
          <a:bodyPr wrap="none" rtlCol="0">
            <a:spAutoFit/>
          </a:bodyPr>
          <a:lstStyle/>
          <a:p>
            <a:r>
              <a:rPr lang="es-CL" sz="1200" dirty="0" smtClean="0">
                <a:latin typeface="+mj-lt"/>
              </a:rPr>
              <a:t>Fuente: </a:t>
            </a:r>
            <a:r>
              <a:rPr lang="es-CL" sz="1200" dirty="0" err="1" smtClean="0">
                <a:latin typeface="+mj-lt"/>
              </a:rPr>
              <a:t>Contandriopoulos</a:t>
            </a:r>
            <a:endParaRPr lang="es-CL" sz="1200" dirty="0">
              <a:latin typeface="+mj-lt"/>
            </a:endParaRPr>
          </a:p>
        </p:txBody>
      </p:sp>
    </p:spTree>
    <p:extLst>
      <p:ext uri="{BB962C8B-B14F-4D97-AF65-F5344CB8AC3E}">
        <p14:creationId xmlns:p14="http://schemas.microsoft.com/office/powerpoint/2010/main" val="14804548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8281"/>
                                        </p:tgtEl>
                                        <p:attrNameLst>
                                          <p:attrName>style.visibility</p:attrName>
                                        </p:attrNameLst>
                                      </p:cBhvr>
                                      <p:to>
                                        <p:strVal val="visible"/>
                                      </p:to>
                                    </p:set>
                                    <p:animEffect transition="in" filter="blinds(horizontal)">
                                      <p:cBhvr>
                                        <p:cTn id="7" dur="500"/>
                                        <p:tgtEl>
                                          <p:spTgt spid="43828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8280"/>
                                        </p:tgtEl>
                                        <p:attrNameLst>
                                          <p:attrName>style.visibility</p:attrName>
                                        </p:attrNameLst>
                                      </p:cBhvr>
                                      <p:to>
                                        <p:strVal val="visible"/>
                                      </p:to>
                                    </p:set>
                                    <p:animEffect transition="in" filter="blinds(horizontal)">
                                      <p:cBhvr>
                                        <p:cTn id="10" dur="500"/>
                                        <p:tgtEl>
                                          <p:spTgt spid="43828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38282"/>
                                        </p:tgtEl>
                                        <p:attrNameLst>
                                          <p:attrName>style.visibility</p:attrName>
                                        </p:attrNameLst>
                                      </p:cBhvr>
                                      <p:to>
                                        <p:strVal val="visible"/>
                                      </p:to>
                                    </p:set>
                                    <p:animEffect transition="in" filter="blinds(horizontal)">
                                      <p:cBhvr>
                                        <p:cTn id="15" dur="500"/>
                                        <p:tgtEl>
                                          <p:spTgt spid="43828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38283"/>
                                        </p:tgtEl>
                                        <p:attrNameLst>
                                          <p:attrName>style.visibility</p:attrName>
                                        </p:attrNameLst>
                                      </p:cBhvr>
                                      <p:to>
                                        <p:strVal val="visible"/>
                                      </p:to>
                                    </p:set>
                                    <p:animEffect transition="in" filter="blinds(horizontal)">
                                      <p:cBhvr>
                                        <p:cTn id="18" dur="500"/>
                                        <p:tgtEl>
                                          <p:spTgt spid="4382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38284"/>
                                        </p:tgtEl>
                                        <p:attrNameLst>
                                          <p:attrName>style.visibility</p:attrName>
                                        </p:attrNameLst>
                                      </p:cBhvr>
                                      <p:to>
                                        <p:strVal val="visible"/>
                                      </p:to>
                                    </p:set>
                                    <p:animEffect transition="in" filter="blinds(horizontal)">
                                      <p:cBhvr>
                                        <p:cTn id="23" dur="500"/>
                                        <p:tgtEl>
                                          <p:spTgt spid="43828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38285"/>
                                        </p:tgtEl>
                                        <p:attrNameLst>
                                          <p:attrName>style.visibility</p:attrName>
                                        </p:attrNameLst>
                                      </p:cBhvr>
                                      <p:to>
                                        <p:strVal val="visible"/>
                                      </p:to>
                                    </p:set>
                                    <p:animEffect transition="in" filter="blinds(horizontal)">
                                      <p:cBhvr>
                                        <p:cTn id="28" dur="500"/>
                                        <p:tgtEl>
                                          <p:spTgt spid="4382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38286"/>
                                        </p:tgtEl>
                                        <p:attrNameLst>
                                          <p:attrName>style.visibility</p:attrName>
                                        </p:attrNameLst>
                                      </p:cBhvr>
                                      <p:to>
                                        <p:strVal val="visible"/>
                                      </p:to>
                                    </p:set>
                                    <p:animEffect transition="in" filter="blinds(horizontal)">
                                      <p:cBhvr>
                                        <p:cTn id="33" dur="500"/>
                                        <p:tgtEl>
                                          <p:spTgt spid="43828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38287"/>
                                        </p:tgtEl>
                                        <p:attrNameLst>
                                          <p:attrName>style.visibility</p:attrName>
                                        </p:attrNameLst>
                                      </p:cBhvr>
                                      <p:to>
                                        <p:strVal val="visible"/>
                                      </p:to>
                                    </p:set>
                                    <p:animEffect transition="in" filter="blinds(horizontal)">
                                      <p:cBhvr>
                                        <p:cTn id="38" dur="500"/>
                                        <p:tgtEl>
                                          <p:spTgt spid="43828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438288"/>
                                        </p:tgtEl>
                                        <p:attrNameLst>
                                          <p:attrName>style.visibility</p:attrName>
                                        </p:attrNameLst>
                                      </p:cBhvr>
                                      <p:to>
                                        <p:strVal val="visible"/>
                                      </p:to>
                                    </p:set>
                                    <p:animEffect transition="in" filter="blinds(horizontal)">
                                      <p:cBhvr>
                                        <p:cTn id="41" dur="500"/>
                                        <p:tgtEl>
                                          <p:spTgt spid="438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3" grpId="0" animBg="1"/>
      <p:bldP spid="438281" grpId="0" animBg="1"/>
      <p:bldP spid="438280" grpId="0"/>
      <p:bldP spid="438282" grpId="0"/>
      <p:bldP spid="438284" grpId="0" animBg="1"/>
      <p:bldP spid="438285" grpId="0" animBg="1"/>
      <p:bldP spid="438286" grpId="0" animBg="1"/>
      <p:bldP spid="438287" grpId="0" animBg="1"/>
      <p:bldP spid="43828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47" name="Picture 11" descr="http://t3.gstatic.com/images?q=tbn:ANd9GcSI4hZNDaFdDrcAustQagQxPTIon-uq9enJtLDZPQcJaAwghf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7" y="2780928"/>
            <a:ext cx="2664297" cy="3832600"/>
          </a:xfrm>
          <a:prstGeom prst="rect">
            <a:avLst/>
          </a:prstGeom>
          <a:noFill/>
          <a:extLst>
            <a:ext uri="{909E8E84-426E-40DD-AFC4-6F175D3DCCD1}">
              <a14:hiddenFill xmlns:a14="http://schemas.microsoft.com/office/drawing/2010/main">
                <a:solidFill>
                  <a:srgbClr val="FFFFFF"/>
                </a:solidFill>
              </a14:hiddenFill>
            </a:ext>
          </a:extLst>
        </p:spPr>
      </p:pic>
      <p:sp>
        <p:nvSpPr>
          <p:cNvPr id="1313795" name="Rectangle 3"/>
          <p:cNvSpPr>
            <a:spLocks noGrp="1" noChangeArrowheads="1"/>
          </p:cNvSpPr>
          <p:nvPr>
            <p:ph idx="1"/>
          </p:nvPr>
        </p:nvSpPr>
        <p:spPr bwMode="auto">
          <a:xfrm>
            <a:off x="-540568" y="1436304"/>
            <a:ext cx="6840760" cy="5842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lnSpc>
                <a:spcPct val="90000"/>
              </a:lnSpc>
              <a:buSzPct val="110000"/>
              <a:buFont typeface="Arial" pitchFamily="34" charset="0"/>
              <a:buChar char="•"/>
            </a:pPr>
            <a:r>
              <a:rPr lang="es-CL" sz="2000" dirty="0" smtClean="0">
                <a:solidFill>
                  <a:srgbClr val="0070C0"/>
                </a:solidFill>
              </a:rPr>
              <a:t>En una economía que cuenta con una infinidad de productores y consumidores, en la cual cada uno busca maximizar su bienestar, bajo restricción de recursos y en la que nadie puede imponerle sus preferencias a los demás y donde todos poseen el mismo nivel de información…</a:t>
            </a:r>
          </a:p>
          <a:p>
            <a:pPr lvl="1">
              <a:lnSpc>
                <a:spcPct val="90000"/>
              </a:lnSpc>
              <a:buSzPct val="110000"/>
              <a:buFont typeface="Arial" pitchFamily="34" charset="0"/>
              <a:buChar char="•"/>
            </a:pPr>
            <a:r>
              <a:rPr lang="es-CL" sz="2000" dirty="0" smtClean="0">
                <a:solidFill>
                  <a:srgbClr val="0070C0"/>
                </a:solidFill>
              </a:rPr>
              <a:t>Puede surgir un sistema de precios únicos para cada </a:t>
            </a:r>
            <a:r>
              <a:rPr lang="es-CL" sz="2000" dirty="0" err="1" smtClean="0">
                <a:solidFill>
                  <a:srgbClr val="0070C0"/>
                </a:solidFill>
              </a:rPr>
              <a:t>bb</a:t>
            </a:r>
            <a:r>
              <a:rPr lang="es-CL" sz="2000" dirty="0" smtClean="0">
                <a:solidFill>
                  <a:srgbClr val="0070C0"/>
                </a:solidFill>
              </a:rPr>
              <a:t> y </a:t>
            </a:r>
            <a:r>
              <a:rPr lang="es-CL" sz="2000" dirty="0" err="1" smtClean="0">
                <a:solidFill>
                  <a:srgbClr val="0070C0"/>
                </a:solidFill>
              </a:rPr>
              <a:t>ss</a:t>
            </a:r>
            <a:r>
              <a:rPr lang="es-CL" sz="2000" dirty="0" smtClean="0">
                <a:solidFill>
                  <a:srgbClr val="0070C0"/>
                </a:solidFill>
              </a:rPr>
              <a:t> que se transa en la economía… esos precios miden el valor relativos de un bien o servicio respecto de otro</a:t>
            </a:r>
          </a:p>
          <a:p>
            <a:pPr lvl="1">
              <a:lnSpc>
                <a:spcPct val="90000"/>
              </a:lnSpc>
              <a:buSzPct val="110000"/>
              <a:buFont typeface="Arial" pitchFamily="34" charset="0"/>
              <a:buChar char="•"/>
            </a:pPr>
            <a:r>
              <a:rPr lang="es-CL" sz="2000" dirty="0" smtClean="0">
                <a:solidFill>
                  <a:srgbClr val="0070C0"/>
                </a:solidFill>
              </a:rPr>
              <a:t>Los intercambios terminan por llevar a una repartición de esos </a:t>
            </a:r>
            <a:r>
              <a:rPr lang="es-CL" sz="2000" dirty="0" err="1" smtClean="0">
                <a:solidFill>
                  <a:srgbClr val="0070C0"/>
                </a:solidFill>
              </a:rPr>
              <a:t>bb</a:t>
            </a:r>
            <a:r>
              <a:rPr lang="es-CL" sz="2000" dirty="0" smtClean="0">
                <a:solidFill>
                  <a:srgbClr val="0070C0"/>
                </a:solidFill>
              </a:rPr>
              <a:t> y </a:t>
            </a:r>
            <a:r>
              <a:rPr lang="es-CL" sz="2000" dirty="0" err="1" smtClean="0">
                <a:solidFill>
                  <a:srgbClr val="0070C0"/>
                </a:solidFill>
              </a:rPr>
              <a:t>ss</a:t>
            </a:r>
            <a:r>
              <a:rPr lang="es-CL" sz="2000" dirty="0" smtClean="0">
                <a:solidFill>
                  <a:srgbClr val="0070C0"/>
                </a:solidFill>
              </a:rPr>
              <a:t> de forma tal que nadie puede alejarse de esa solución sin afectar los intereses del otro: </a:t>
            </a:r>
            <a:r>
              <a:rPr lang="es-CL" sz="2000" b="1" dirty="0" smtClean="0">
                <a:solidFill>
                  <a:srgbClr val="0070C0"/>
                </a:solidFill>
              </a:rPr>
              <a:t>óptimo de </a:t>
            </a:r>
            <a:r>
              <a:rPr lang="es-CL" sz="2000" b="1" i="1" dirty="0" err="1" smtClean="0">
                <a:solidFill>
                  <a:srgbClr val="0070C0"/>
                </a:solidFill>
              </a:rPr>
              <a:t>pareto</a:t>
            </a:r>
            <a:endParaRPr lang="es-CL" sz="2000" b="1" i="1" dirty="0" smtClean="0">
              <a:solidFill>
                <a:srgbClr val="0070C0"/>
              </a:solidFill>
            </a:endParaRPr>
          </a:p>
          <a:p>
            <a:pPr lvl="1">
              <a:lnSpc>
                <a:spcPct val="90000"/>
              </a:lnSpc>
              <a:buSzPct val="110000"/>
              <a:buFont typeface="Arial" pitchFamily="34" charset="0"/>
              <a:buChar char="•"/>
            </a:pPr>
            <a:r>
              <a:rPr lang="es-CL" sz="2000" dirty="0" smtClean="0">
                <a:solidFill>
                  <a:srgbClr val="0070C0"/>
                </a:solidFill>
              </a:rPr>
              <a:t>Un modelo de intercambios así es muy atractivo ya que propone un método completamente descentralizado de organizar los intercambios (la “mano invisible del mercado”) que, además, se encuentra en coherencia con una filosofía política liberal que privilegia la libertad del individuo frente a toda coerción colectiva</a:t>
            </a:r>
            <a:endParaRPr lang="es-CL" sz="2000" dirty="0">
              <a:solidFill>
                <a:srgbClr val="0070C0"/>
              </a:solidFill>
            </a:endParaRPr>
          </a:p>
        </p:txBody>
      </p:sp>
      <p:sp>
        <p:nvSpPr>
          <p:cNvPr id="8" name="Rectangle 2"/>
          <p:cNvSpPr txBox="1">
            <a:spLocks noChangeArrowheads="1"/>
          </p:cNvSpPr>
          <p:nvPr/>
        </p:nvSpPr>
        <p:spPr bwMode="auto">
          <a:xfrm>
            <a:off x="35496" y="116632"/>
            <a:ext cx="897255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lnSpc>
                <a:spcPct val="100000"/>
              </a:lnSpc>
              <a:spcBef>
                <a:spcPct val="0"/>
              </a:spcBef>
              <a:spcAft>
                <a:spcPct val="0"/>
              </a:spcAft>
              <a:defRPr sz="3600" b="1">
                <a:solidFill>
                  <a:srgbClr val="004080"/>
                </a:solidFill>
                <a:latin typeface="Calibri" pitchFamily="34" charset="0"/>
                <a:ea typeface="MS PGothic" pitchFamily="34" charset="-128"/>
                <a:cs typeface="+mj-cs"/>
              </a:defRPr>
            </a:lvl1pPr>
            <a:lvl2pPr algn="ctr" rtl="0" eaLnBrk="1" fontAlgn="base" hangingPunct="1">
              <a:lnSpc>
                <a:spcPct val="70000"/>
              </a:lnSpc>
              <a:spcBef>
                <a:spcPct val="0"/>
              </a:spcBef>
              <a:spcAft>
                <a:spcPct val="0"/>
              </a:spcAft>
              <a:defRPr sz="4000" b="1">
                <a:solidFill>
                  <a:srgbClr val="004080"/>
                </a:solidFill>
                <a:latin typeface="Cambria" pitchFamily="18" charset="0"/>
                <a:ea typeface="MS PGothic" pitchFamily="34" charset="-128"/>
              </a:defRPr>
            </a:lvl2pPr>
            <a:lvl3pPr algn="ctr" rtl="0" eaLnBrk="1" fontAlgn="base" hangingPunct="1">
              <a:lnSpc>
                <a:spcPct val="70000"/>
              </a:lnSpc>
              <a:spcBef>
                <a:spcPct val="0"/>
              </a:spcBef>
              <a:spcAft>
                <a:spcPct val="0"/>
              </a:spcAft>
              <a:defRPr sz="4000" b="1">
                <a:solidFill>
                  <a:srgbClr val="004080"/>
                </a:solidFill>
                <a:latin typeface="Cambria" pitchFamily="18" charset="0"/>
                <a:ea typeface="MS PGothic" pitchFamily="34" charset="-128"/>
              </a:defRPr>
            </a:lvl3pPr>
            <a:lvl4pPr algn="ctr" rtl="0" eaLnBrk="1" fontAlgn="base" hangingPunct="1">
              <a:lnSpc>
                <a:spcPct val="70000"/>
              </a:lnSpc>
              <a:spcBef>
                <a:spcPct val="0"/>
              </a:spcBef>
              <a:spcAft>
                <a:spcPct val="0"/>
              </a:spcAft>
              <a:defRPr sz="4000" b="1">
                <a:solidFill>
                  <a:srgbClr val="004080"/>
                </a:solidFill>
                <a:latin typeface="Cambria" pitchFamily="18" charset="0"/>
                <a:ea typeface="MS PGothic" pitchFamily="34" charset="-128"/>
              </a:defRPr>
            </a:lvl4pPr>
            <a:lvl5pPr algn="ctr" rtl="0" eaLnBrk="1" fontAlgn="base" hangingPunct="1">
              <a:lnSpc>
                <a:spcPct val="70000"/>
              </a:lnSpc>
              <a:spcBef>
                <a:spcPct val="0"/>
              </a:spcBef>
              <a:spcAft>
                <a:spcPct val="0"/>
              </a:spcAft>
              <a:defRPr sz="4000" b="1">
                <a:solidFill>
                  <a:srgbClr val="004080"/>
                </a:solidFill>
                <a:latin typeface="Cambria" pitchFamily="18" charset="0"/>
                <a:ea typeface="MS PGothic" pitchFamily="34" charset="-128"/>
              </a:defRPr>
            </a:lvl5pPr>
            <a:lvl6pPr marL="457200" algn="ctr" rtl="0" eaLnBrk="1" fontAlgn="base" hangingPunct="1">
              <a:lnSpc>
                <a:spcPct val="70000"/>
              </a:lnSpc>
              <a:spcBef>
                <a:spcPct val="0"/>
              </a:spcBef>
              <a:spcAft>
                <a:spcPct val="0"/>
              </a:spcAft>
              <a:defRPr sz="3200">
                <a:solidFill>
                  <a:srgbClr val="004080"/>
                </a:solidFill>
                <a:latin typeface="Arial Black" charset="0"/>
              </a:defRPr>
            </a:lvl6pPr>
            <a:lvl7pPr marL="914400" algn="ctr" rtl="0" eaLnBrk="1" fontAlgn="base" hangingPunct="1">
              <a:lnSpc>
                <a:spcPct val="70000"/>
              </a:lnSpc>
              <a:spcBef>
                <a:spcPct val="0"/>
              </a:spcBef>
              <a:spcAft>
                <a:spcPct val="0"/>
              </a:spcAft>
              <a:defRPr sz="3200">
                <a:solidFill>
                  <a:srgbClr val="004080"/>
                </a:solidFill>
                <a:latin typeface="Arial Black" charset="0"/>
              </a:defRPr>
            </a:lvl7pPr>
            <a:lvl8pPr marL="1371600" algn="ctr" rtl="0" eaLnBrk="1" fontAlgn="base" hangingPunct="1">
              <a:lnSpc>
                <a:spcPct val="70000"/>
              </a:lnSpc>
              <a:spcBef>
                <a:spcPct val="0"/>
              </a:spcBef>
              <a:spcAft>
                <a:spcPct val="0"/>
              </a:spcAft>
              <a:defRPr sz="3200">
                <a:solidFill>
                  <a:srgbClr val="004080"/>
                </a:solidFill>
                <a:latin typeface="Arial Black" charset="0"/>
              </a:defRPr>
            </a:lvl8pPr>
            <a:lvl9pPr marL="1828800" algn="ctr" rtl="0" eaLnBrk="1" fontAlgn="base" hangingPunct="1">
              <a:lnSpc>
                <a:spcPct val="70000"/>
              </a:lnSpc>
              <a:spcBef>
                <a:spcPct val="0"/>
              </a:spcBef>
              <a:spcAft>
                <a:spcPct val="0"/>
              </a:spcAft>
              <a:defRPr sz="3200">
                <a:solidFill>
                  <a:srgbClr val="004080"/>
                </a:solidFill>
                <a:latin typeface="Arial Black" charset="0"/>
              </a:defRPr>
            </a:lvl9pPr>
          </a:lstStyle>
          <a:p>
            <a:r>
              <a:rPr lang="es-CL" sz="3200" kern="0" dirty="0" smtClean="0">
                <a:solidFill>
                  <a:srgbClr val="0070C0"/>
                </a:solidFill>
              </a:rPr>
              <a:t>Conceptos de base en economía de la salud.</a:t>
            </a:r>
          </a:p>
          <a:p>
            <a:r>
              <a:rPr lang="es-CL" sz="3200" i="1" dirty="0" smtClean="0">
                <a:solidFill>
                  <a:srgbClr val="0070C0"/>
                </a:solidFill>
                <a:cs typeface="Arial" pitchFamily="34" charset="0"/>
              </a:rPr>
              <a:t>La </a:t>
            </a:r>
            <a:r>
              <a:rPr lang="es-CL" sz="3200" i="1" dirty="0">
                <a:solidFill>
                  <a:srgbClr val="0070C0"/>
                </a:solidFill>
                <a:cs typeface="Arial" pitchFamily="34" charset="0"/>
              </a:rPr>
              <a:t>organización de los intercambios: el mercado</a:t>
            </a:r>
            <a:endParaRPr lang="es-CL" sz="3200" i="1" kern="0" dirty="0">
              <a:solidFill>
                <a:srgbClr val="0070C0"/>
              </a:solidFill>
            </a:endParaRPr>
          </a:p>
        </p:txBody>
      </p:sp>
      <p:sp>
        <p:nvSpPr>
          <p:cNvPr id="3" name="TextBox 2"/>
          <p:cNvSpPr txBox="1"/>
          <p:nvPr/>
        </p:nvSpPr>
        <p:spPr>
          <a:xfrm>
            <a:off x="7596336" y="2780928"/>
            <a:ext cx="1440160" cy="707886"/>
          </a:xfrm>
          <a:prstGeom prst="rect">
            <a:avLst/>
          </a:prstGeom>
          <a:solidFill>
            <a:schemeClr val="bg2"/>
          </a:solidFill>
        </p:spPr>
        <p:txBody>
          <a:bodyPr wrap="square" rtlCol="0">
            <a:spAutoFit/>
          </a:bodyPr>
          <a:lstStyle/>
          <a:p>
            <a:pPr algn="ctr"/>
            <a:r>
              <a:rPr lang="es-CL" sz="2000" b="1" dirty="0" smtClean="0">
                <a:solidFill>
                  <a:schemeClr val="bg1"/>
                </a:solidFill>
              </a:rPr>
              <a:t>El libre</a:t>
            </a:r>
          </a:p>
          <a:p>
            <a:pPr algn="ctr"/>
            <a:r>
              <a:rPr lang="es-CL" sz="2000" b="1" dirty="0" smtClean="0">
                <a:solidFill>
                  <a:schemeClr val="bg1"/>
                </a:solidFill>
              </a:rPr>
              <a:t>Mercado</a:t>
            </a:r>
            <a:endParaRPr lang="es-CL" sz="2000" b="1" dirty="0">
              <a:solidFill>
                <a:schemeClr val="bg1"/>
              </a:solidFill>
            </a:endParaRPr>
          </a:p>
        </p:txBody>
      </p:sp>
      <p:sp>
        <p:nvSpPr>
          <p:cNvPr id="4" name="TextBox 3"/>
          <p:cNvSpPr txBox="1"/>
          <p:nvPr/>
        </p:nvSpPr>
        <p:spPr>
          <a:xfrm>
            <a:off x="7097507" y="5782719"/>
            <a:ext cx="2155013" cy="738664"/>
          </a:xfrm>
          <a:prstGeom prst="rect">
            <a:avLst/>
          </a:prstGeom>
          <a:solidFill>
            <a:schemeClr val="bg1"/>
          </a:solidFill>
        </p:spPr>
        <p:txBody>
          <a:bodyPr wrap="square" rtlCol="0">
            <a:spAutoFit/>
          </a:bodyPr>
          <a:lstStyle/>
          <a:p>
            <a:r>
              <a:rPr lang="es-CL" sz="1400" dirty="0" smtClean="0"/>
              <a:t>Después de todo, la mano invisible no era tan invisible</a:t>
            </a:r>
            <a:endParaRPr lang="es-CL" sz="1400" dirty="0"/>
          </a:p>
        </p:txBody>
      </p:sp>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045" y="1175229"/>
            <a:ext cx="1894132" cy="153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941" y="2735272"/>
            <a:ext cx="2979579" cy="159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descr="http://t3.gstatic.com/images?q=tbn:ANd9GcT_CRhFzoo8-e6dbH_rh4FquiotExx5cbcA0jrrHWD34FOneziIMUKbVln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621" y="4096831"/>
            <a:ext cx="2940404" cy="2428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10654" y="2865710"/>
            <a:ext cx="2906371" cy="923330"/>
          </a:xfrm>
          <a:prstGeom prst="rect">
            <a:avLst/>
          </a:prstGeom>
          <a:solidFill>
            <a:schemeClr val="tx1"/>
          </a:solidFill>
        </p:spPr>
        <p:txBody>
          <a:bodyPr wrap="square" rtlCol="0">
            <a:spAutoFit/>
          </a:bodyPr>
          <a:lstStyle/>
          <a:p>
            <a:r>
              <a:rPr lang="es-CL" dirty="0" smtClean="0">
                <a:solidFill>
                  <a:srgbClr val="FFC000"/>
                </a:solidFill>
                <a:latin typeface="Harlow Solid Italic" pitchFamily="82" charset="0"/>
              </a:rPr>
              <a:t>No puede haber un aumento en el valor del trabajo sin una caída de las ganancias</a:t>
            </a:r>
            <a:endParaRPr lang="es-CL" dirty="0">
              <a:solidFill>
                <a:srgbClr val="FFC000"/>
              </a:solidFill>
              <a:latin typeface="Harlow Solid Italic" pitchFamily="82" charset="0"/>
            </a:endParaRP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201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342"/>
                                        </p:tgtEl>
                                      </p:cBhvr>
                                    </p:animEffect>
                                    <p:set>
                                      <p:cBhvr>
                                        <p:cTn id="23" dur="1" fill="hold">
                                          <p:stCondLst>
                                            <p:cond delay="499"/>
                                          </p:stCondLst>
                                        </p:cTn>
                                        <p:tgtEl>
                                          <p:spTgt spid="1434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4343"/>
                                        </p:tgtEl>
                                      </p:cBhvr>
                                    </p:animEffect>
                                    <p:set>
                                      <p:cBhvr>
                                        <p:cTn id="29" dur="1" fill="hold">
                                          <p:stCondLst>
                                            <p:cond delay="499"/>
                                          </p:stCondLst>
                                        </p:cTn>
                                        <p:tgtEl>
                                          <p:spTgt spid="1434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4345"/>
                                        </p:tgtEl>
                                      </p:cBhvr>
                                    </p:animEffect>
                                    <p:set>
                                      <p:cBhvr>
                                        <p:cTn id="32" dur="1" fill="hold">
                                          <p:stCondLst>
                                            <p:cond delay="499"/>
                                          </p:stCondLst>
                                        </p:cTn>
                                        <p:tgtEl>
                                          <p:spTgt spid="143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795" grpId="0" build="p" bldLvl="3"/>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141"/>
            <a:ext cx="8229600" cy="804041"/>
          </a:xfrm>
        </p:spPr>
        <p:txBody>
          <a:bodyPr/>
          <a:lstStyle/>
          <a:p>
            <a:r>
              <a:rPr lang="es-CL" sz="4200" b="1" dirty="0" smtClean="0">
                <a:latin typeface="Calibri" pitchFamily="34" charset="0"/>
              </a:rPr>
              <a:t>Contenido</a:t>
            </a:r>
            <a:endParaRPr lang="es-CL" sz="4200" b="1" dirty="0">
              <a:latin typeface="Calibri" pitchFamily="34" charset="0"/>
            </a:endParaRPr>
          </a:p>
        </p:txBody>
      </p:sp>
      <p:sp>
        <p:nvSpPr>
          <p:cNvPr id="3" name="Content Placeholder 2"/>
          <p:cNvSpPr>
            <a:spLocks noGrp="1"/>
          </p:cNvSpPr>
          <p:nvPr>
            <p:ph idx="1"/>
          </p:nvPr>
        </p:nvSpPr>
        <p:spPr>
          <a:xfrm>
            <a:off x="914414" y="2388501"/>
            <a:ext cx="8229600" cy="2924500"/>
          </a:xfrm>
        </p:spPr>
        <p:txBody>
          <a:bodyPr/>
          <a:lstStyle/>
          <a:p>
            <a:pPr marL="0" indent="0">
              <a:buNone/>
            </a:pPr>
            <a:r>
              <a:rPr lang="es-CL" sz="2800" dirty="0" smtClean="0">
                <a:solidFill>
                  <a:srgbClr val="0070C0"/>
                </a:solidFill>
                <a:latin typeface="Calibri" pitchFamily="34" charset="0"/>
              </a:rPr>
              <a:t>Evolución histórica de la disciplina</a:t>
            </a:r>
            <a:endParaRPr lang="es-CL" sz="2800" i="1" dirty="0" smtClean="0">
              <a:solidFill>
                <a:srgbClr val="0070C0"/>
              </a:solidFill>
              <a:latin typeface="Calibri" pitchFamily="34" charset="0"/>
            </a:endParaRPr>
          </a:p>
          <a:p>
            <a:pPr marL="0" indent="0">
              <a:buNone/>
            </a:pPr>
            <a:r>
              <a:rPr lang="es-CL" sz="2800" dirty="0" smtClean="0">
                <a:solidFill>
                  <a:srgbClr val="0070C0"/>
                </a:solidFill>
                <a:latin typeface="Calibri" pitchFamily="34" charset="0"/>
              </a:rPr>
              <a:t>Conceptos básicos y particularidades de la salud</a:t>
            </a:r>
          </a:p>
          <a:p>
            <a:pPr marL="0" indent="0">
              <a:buNone/>
            </a:pPr>
            <a:r>
              <a:rPr lang="es-CL" sz="2800" dirty="0" smtClean="0">
                <a:solidFill>
                  <a:srgbClr val="0070C0"/>
                </a:solidFill>
                <a:latin typeface="Calibri" pitchFamily="34" charset="0"/>
              </a:rPr>
              <a:t>Ámbitos de la economía de la salud</a:t>
            </a:r>
          </a:p>
          <a:p>
            <a:pPr marL="0" indent="0">
              <a:buNone/>
            </a:pPr>
            <a:r>
              <a:rPr lang="es-CL" sz="2800" dirty="0" smtClean="0">
                <a:solidFill>
                  <a:srgbClr val="0070C0"/>
                </a:solidFill>
                <a:latin typeface="Calibri" pitchFamily="34" charset="0"/>
              </a:rPr>
              <a:t>Economía de la salud y economía política</a:t>
            </a:r>
            <a:endParaRPr lang="es-CL" sz="2800" dirty="0">
              <a:solidFill>
                <a:srgbClr val="0070C0"/>
              </a:solidFill>
              <a:latin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34" y="3917253"/>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34" y="3392050"/>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34" y="2915473"/>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34" y="2395195"/>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56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7891" name="Rectangle 3"/>
          <p:cNvSpPr>
            <a:spLocks noGrp="1" noChangeArrowheads="1"/>
          </p:cNvSpPr>
          <p:nvPr>
            <p:ph idx="1"/>
          </p:nvPr>
        </p:nvSpPr>
        <p:spPr bwMode="auto">
          <a:xfrm>
            <a:off x="-4980" y="263872"/>
            <a:ext cx="5714727" cy="3165128"/>
          </a:xfrm>
          <a:solidFill>
            <a:schemeClr val="bg1"/>
          </a:solidFill>
          <a:ln>
            <a:noFill/>
          </a:ln>
          <a:effectLst>
            <a:outerShdw dist="107763" dir="2700000" algn="ctr" rotWithShape="0">
              <a:srgbClr val="F8F8F8">
                <a:alpha val="50000"/>
              </a:srgbClr>
            </a:outerShdw>
          </a:effectLst>
          <a:extLst/>
        </p:spPr>
        <p:txBody>
          <a:bodyPr vert="horz" wrap="square" lIns="91440" tIns="45720" rIns="91440" bIns="45720" numCol="1" anchor="t" anchorCtr="0" compatLnSpc="1">
            <a:prstTxWarp prst="textNoShape">
              <a:avLst/>
            </a:prstTxWarp>
          </a:bodyPr>
          <a:lstStyle/>
          <a:p>
            <a:pPr marL="457200" indent="-457200">
              <a:lnSpc>
                <a:spcPct val="90000"/>
              </a:lnSpc>
              <a:spcBef>
                <a:spcPts val="600"/>
              </a:spcBef>
              <a:spcAft>
                <a:spcPts val="600"/>
              </a:spcAft>
            </a:pPr>
            <a:r>
              <a:rPr lang="es-CL" sz="2200" dirty="0" smtClean="0">
                <a:solidFill>
                  <a:srgbClr val="0070C0"/>
                </a:solidFill>
              </a:rPr>
              <a:t>Desde la óptica que resulta del equilibrio general recién descrito, conviene notar que:</a:t>
            </a:r>
          </a:p>
          <a:p>
            <a:pPr marL="857250" lvl="1" indent="-457200">
              <a:lnSpc>
                <a:spcPct val="90000"/>
              </a:lnSpc>
              <a:spcBef>
                <a:spcPts val="600"/>
              </a:spcBef>
              <a:spcAft>
                <a:spcPts val="600"/>
              </a:spcAft>
              <a:buFont typeface="+mj-lt"/>
              <a:buAutoNum type="arabicPeriod"/>
            </a:pPr>
            <a:r>
              <a:rPr lang="es-CL" sz="1800" dirty="0" smtClean="0">
                <a:solidFill>
                  <a:srgbClr val="0070C0"/>
                </a:solidFill>
              </a:rPr>
              <a:t>Toda consideración de redistribución queda excluida de entradas (para que intervenir si los individuos llegaron a una posición de equilibrio y acuerdo según sus preferencias?</a:t>
            </a:r>
          </a:p>
          <a:p>
            <a:pPr marL="857250" lvl="1" indent="-457200">
              <a:lnSpc>
                <a:spcPct val="90000"/>
              </a:lnSpc>
              <a:spcBef>
                <a:spcPts val="600"/>
              </a:spcBef>
              <a:spcAft>
                <a:spcPts val="600"/>
              </a:spcAft>
              <a:buFont typeface="+mj-lt"/>
              <a:buAutoNum type="arabicPeriod"/>
            </a:pPr>
            <a:r>
              <a:rPr lang="es-CL" sz="1800" dirty="0" smtClean="0">
                <a:solidFill>
                  <a:srgbClr val="0070C0"/>
                </a:solidFill>
              </a:rPr>
              <a:t>El equilibrio alcanzado de esta forma depende de la distribución inicial de recursos prevalente en la sociedad (la dotación de capital de partida que cada uno posee determina las posibilidades que tendrán los agentes de intercambiar)… Claro que si uno cambia la dotación inicial se alcanza un nuevo equilibrio de </a:t>
            </a:r>
            <a:r>
              <a:rPr lang="es-CL" sz="1800" dirty="0" err="1" smtClean="0">
                <a:solidFill>
                  <a:srgbClr val="0070C0"/>
                </a:solidFill>
              </a:rPr>
              <a:t>pareto</a:t>
            </a:r>
            <a:r>
              <a:rPr lang="es-CL" sz="1800" dirty="0" smtClean="0">
                <a:solidFill>
                  <a:srgbClr val="0070C0"/>
                </a:solidFill>
              </a:rPr>
              <a:t> (diferente)</a:t>
            </a:r>
          </a:p>
        </p:txBody>
      </p:sp>
      <p:sp>
        <p:nvSpPr>
          <p:cNvPr id="1317893" name="Text Box 5"/>
          <p:cNvSpPr txBox="1">
            <a:spLocks noChangeArrowheads="1"/>
          </p:cNvSpPr>
          <p:nvPr/>
        </p:nvSpPr>
        <p:spPr bwMode="auto">
          <a:xfrm>
            <a:off x="395536" y="6567155"/>
            <a:ext cx="35397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CL" sz="1000" dirty="0" err="1" smtClean="0">
                <a:solidFill>
                  <a:srgbClr val="000000"/>
                </a:solidFill>
                <a:latin typeface="Calibri" pitchFamily="34" charset="0"/>
              </a:rPr>
              <a:t>Fuentte</a:t>
            </a:r>
            <a:r>
              <a:rPr lang="es-CL" sz="1000" dirty="0" smtClean="0">
                <a:solidFill>
                  <a:srgbClr val="000000"/>
                </a:solidFill>
                <a:latin typeface="Calibri" pitchFamily="34" charset="0"/>
              </a:rPr>
              <a:t> De </a:t>
            </a:r>
            <a:r>
              <a:rPr lang="es-CL" sz="1000" dirty="0" err="1" smtClean="0">
                <a:solidFill>
                  <a:srgbClr val="000000"/>
                </a:solidFill>
                <a:latin typeface="Calibri" pitchFamily="34" charset="0"/>
              </a:rPr>
              <a:t>Pouvourville</a:t>
            </a:r>
            <a:r>
              <a:rPr lang="es-CL" sz="1000" dirty="0" smtClean="0">
                <a:solidFill>
                  <a:srgbClr val="000000"/>
                </a:solidFill>
                <a:latin typeface="Calibri" pitchFamily="34" charset="0"/>
              </a:rPr>
              <a:t> </a:t>
            </a:r>
            <a:r>
              <a:rPr lang="es-CL" sz="1000" dirty="0" err="1" smtClean="0">
                <a:solidFill>
                  <a:srgbClr val="000000"/>
                </a:solidFill>
                <a:latin typeface="Calibri" pitchFamily="34" charset="0"/>
              </a:rPr>
              <a:t>Contandriopoulos</a:t>
            </a:r>
            <a:r>
              <a:rPr lang="es-CL" sz="1000" dirty="0" smtClean="0">
                <a:solidFill>
                  <a:srgbClr val="000000"/>
                </a:solidFill>
                <a:latin typeface="Calibri" pitchFamily="34" charset="0"/>
              </a:rPr>
              <a:t>, 2000 : 16, p1236-40.</a:t>
            </a:r>
            <a:endParaRPr lang="es-CL" sz="1000" dirty="0">
              <a:solidFill>
                <a:srgbClr val="000000"/>
              </a:solidFill>
              <a:latin typeface="Calibri" pitchFamily="34" charset="0"/>
            </a:endParaRPr>
          </a:p>
        </p:txBody>
      </p:sp>
      <p:sp>
        <p:nvSpPr>
          <p:cNvPr id="3" name="AutoShape 2" descr="data:image/jpeg;base64,/9j/4AAQSkZJRgABAQAAAQABAAD/2wCEAAkGBhQSEBUUExQWFRUWGBQXGBUXFxUYFhkVFxQXFxcUGBcYHCceGBojGRUXIC8gIycpLCwsFR4xNTAqNSYrLCkBCQoKDgwOFw8PFykcHBwpKSkpKSkpKSkpKSkpKSkpKSkpKSkpKSkpKSkpKSksKSksKSksKSwpLCkpKSkpKSkpKf/AABEIALwBDAMBIgACEQEDEQH/xAAbAAACAwEBAQAAAAAAAAAAAAAFBgIDBAcBAP/EAD0QAAECBAQEAwYEBQQCAwAAAAECEQADBCEFEjFBIlFhcQaBkRMyQlKhsWLB0fAHFCPh8TNygpJDsiRTov/EABkBAAMBAQEAAAAAAAAAAAAAAAABAgMEBf/EACIRAQEAAgMBAQACAwEAAAAAAAABAhEDITESQRNhBEJRMv/aAAwDAQACEQMRAD8A4pHoj6PRCU9j1o+Aj2Eb4CJgR5EhCVHwTEmj0CJARNp+PAImBHrRMCJUgExYBE0o3iSUQrT0rSiJmXFqERpk0xUQAIWxphEp4K0GDZmKwQnpf/EGKLw8pIzFDgb31hownC5eUpGVBPwqKn+zD7w0l7D/AArLc5i4HMkauwsdbRpnYWhKM6AXS4S7k8hc3PTpG6rkqQQoe6VMSNOSvMG/nH0ipAkEqPEyi27ZQX6WH1gKpYfT5QlOu4BOhKjxO9id4ZV4YgJskFQu7kBKiB7rF30cvGbDkollKdVZZbkMwzquAN9ddYnIxNRBISbqA8wSSe3uwrnIJjvx6cDQoELU6yxJSLA872Pe0B63wskgjhWAbcRTrrdTj0JjanEVhSiRkZRAJSFE9WPqTreMk7ElKWc2UJHvLKdANgAWc9vWH9yi40BneGgRZKtdQUG24ez/ALvGLEPCTAKHCNFAhi+xuSGMN0uqQq7pQo6PnVMbmwSz9HYRrppExaSEkJT8KVKSFKPNT69opLlVTgYB4VG2vCQb8m1gZU0xTt/aOoYvhjOPZlBfcFm3IYMNrQpYjgJCSWynWzkEcj1g2ZTWiKlCNtRIymMyhFxNikiIkRcRFZiiVmPImRETAHkRIj2PoZJR6I9CYkBEq09Aj5o9aPQmEcj0CJhMeARMCJq3yUxNKI9QItQInatPEy4lli1KImJTROzRly7RaiREpUuNCk3iaFdPTOYLSZaAndDvcFyWDntGSQAC50hlwPA/5gICWUtTuAQAlIe6nB25c4qJtDaSTUh1y7J/+wuWGxYHTqRrGiiolozKmTCVBy4UXPMtzG4hhxHDV0luEuLFKgogkNoSM4O4MZ6DABMUFl075XsC12OrWGsLPkxx9GGFyUYZWrVnQUlSVpIIawVdlDz+8W4f4YmLlEKsVWJ5JYA+oB9YbKWjSkaCNspPKOO/5Ft6dU4ZPWGjwNKVZiSS735h2+8E5NIlIZIAixMXoETu1WpPGKdRJVsIF1mDpIuH5W35wylMZ56YV6E1fSVPllIaYVrQ/ugJ/R430UmnnJaVLCT861pTv0OY+kasQpgQWhPqKAS5mdJbmDdPe4YH6Rvxcm+qx5OP9h0GBq0IQpPzOAR2Iu/dxAbxDgrJCTLJBDEgDKp9wQeEj9Y3UEomUNw2zKHqhX0j4TlEZQlRGjBISnqzq1+sdc7ctcqxnBylRAcs1+v5wvz6cg3aOlYzgcy6XtqnMpIU3IA7jrChW4WoZk3JAdmI8w4it6MtlMQIjXOlNGcpipU2K1CIERNUQMMkYiYmYiRDC5Ij0xEGJRKo9ESAiIi5IiaqR4kRcmXEUpi9CYm1Uj4S4nLREwmNCJURtStKIuSiLEyy0epTE7D5MmLRJcx8gesaKNDq2YEOfqB1hwqul05sLX3Ae/KHyhnow+neUkLqJgJKlHKhCUhyS3wj1PSAGHTCHYp4QVLKgGSBzH2EfY5XNTImzC6ppISn8CWY5RoCr7Reuke1Omr5tQr2k6Z7S9mGVLdBq3nB+lmtCrhtUwv29IYqOrCh7pPkY8zltyr0eKSQekzH0jXLMCaWcndBHkYIS56Ov1jPGLraFRdKXGP26f28WJmHYRpKixtzRCbFCZn4h5XjxU5t1f8AWLQonyYAYlQO4IsYNVNckan1BSYxzKsE3unn8ST16dYyu5dtJ3C9g2OIoCROlFcs6LSHI/CofnDDTeN6eaeGWtNveISQ3PKSbD6QNqqBK8yFaKBHR2OU+toGeHVCmWUTElUp3SsAZkH4gR0Osehw5/WPbg5cNXox4whMxIKGILOQxyk6FSC3CfmS0LddheYMRlv7pSWSR1GhPU3eHxOFS1ozSJiLg8J905tQw07faFnFqWfTTcysxRYcPGgp+UjbuemusdMYObY5ghQbdr6nz3/tCxNlkHrHVsQwsTEqD8JZUtTEqY6Ap10tCjjeDpCgXJezgBnHeEooqTFZEbKmQUmMxTFSixSRHhETIjwiKSlEkiIpiaYmrTSIuSmK0RekRFVEgm0Wy4gmL5W0RVLpUncxpQh4+ly4O4V4TqJ8vPLSG1DliW6RFsipKFIbaPsm8WqklKilQKVAsQdjyj0I+kCVaE2bfaNOHrSCAQHHMkB258mMUnhOo/YjXh0iU2eYrIly2pWTvlG/naKxia04tWpEgy5YYKIMxTnROg7PzZ2hbXVLnqStR4UlKAHswaw2ADj1gjjtcJickpBQgaknMtXIqI3Oye8B6Ker2akgC3EegCgT9wIv8KejuG1f3P3hkw+ub4wP33hFwycCbneG7CZcrUy83cPHByYu7DI6Uc3MA0xJ/feNaXHxCMFFhkhQHCB2cfaCCMNljQfU/rHNqNdrUgn4osQlA1v3P5RUmnQNvqYkJstJvlfr/eNMbE1rTUj4QT2H6R9MmjdKvrEU1wPLtGhMwGNEA9aAoHKoKG6VMRC1UKUCctiPhP26pMOGJ0YUl9xoRqD3hRrpSv8AkHvzG4iL0qVvwppoAJbNdCt8wuB36bsoRuVgQmpKSChaTcoAd/m9mb+hhYw/ERKnCXMIyTDmQVFg5N0k/De4PMw+oqRkAMtSyzBRKVEN+Js30jr4vHJy+lyRh8ykUMq80lRbMB7i/lUk3SFfeDlUsKT/AFBmB5lQDO1yCN7XG4i1MpM5xxArDEKZSS2gJ1e1jGSvr106ShSApLJylQcA6FKjexG5jo25gGqw1ISUSioJ1MhS3Dn5HI30BcdoVqiUsuEy1ljf+mRcahVrWs3TWHapqkzUJK0eyKSMq0qCklLMUqUHy7XNnF4DY/KKCmYCUzE2Le6sbW522sekV6HPMbobBRDFyG7a97wurTHUvENCJspExIZS2AD/ABAXSfp1hHxPBylZF+h52uOsOXSgAiIERpmyGilQh7GnzRNAiAMWAwqaxEXJiqWI0oERVx6gRpp0XiqWPSNUoNEU2nRMdc8EVoNOhuQjkgS4MOXgJUwyxlUzHrzjn5fNt+L9in+IVKEVpItnSFeehgAEW6n9ufpDR/EWUROkqO6FJfsR+sLSTz3t+esXh4zzmqyzt72DlugH3MWS6CdNTmTLVlYBxq3xR6qQFzZYGilEci25/fOOy4Dh8tMkBhpFZZ/N1Bhh9Tdce9mfbKQwCUWA+AFhmWeZDm/OF+qCpQJGiwR/xCm/KG2ekfzM5KScq1KZtXExh5M58ukB/GVlnMkIzFkI3EpNgojZ9n6neNpdsL0+8N4aCM67J8/3pD1hONUUsgHM1g9vVo5wJx9lbS9zp9nPrHuHYJNnArMxEqWP/JMVlHkNTGNxmXrf6s8dypJlPMS8uak2fW/pC1jniwSZoa6QCD3jmq6z2H+nVJmt8qZjeRIicvxLNWUpmj2iCfc0zE8zqYyv+PPVTlvhnq/4gzHORriz7cyOrwFq/HU0myvLcweqf4YKnyzMltLOV/ZuSNHZ9oQ5VEUFy4Y7Dq28XhjhroZ5ZnfBavEKjikyyRa5ISIPS5uJSOKYklI+VQP94QpFbXCUFyp6wHIyg3B1DhnYh7tByRR4pMlhQnzAFaomKD5covYaEu3SHlhfekzKGuV42RMOWZwnfn5bvFay/G4y/KpQzwoz8InSSAtKhMO6SFP9XHpDV4dJQn+qSgNdLF1W3P8AcRjlFxhxujQqW5FgH9P1D/SCmGSDIl5kLmBIyuxKkjcEoN0AhtLcjGSsCVoX7xAfiIykDmAeVukV0MwoStSlPlQlQawXLU4cJ6HUbF9I24PGXN6cKHFAsghioOFJGr30fmGI6vHycXQWRM4wCUurhU3yKci4HrChg5CsqnAV7pBJDgMAUq+ZgLW+sNEiaFky5l1sSiYQHUUh8q9jbfWOhzsmKeG5coCbKSVylllJzqCg76KBuHDMd25xmmYMgyVZMxQATkNlILaDmMwZxzuI0y8WZJlniQsB02zPun/cOEjveC9FOlrQhQJ4nQXAvY6314SPTlB4HPpFfkRkV7gOpcEW33BIGz6RTV0CZkvMhike6scRSdyRBquSlSGCbldy3vOTkI6NruHgAuaZKVJD3YfhAfU9dodOEzGaUI4fvr3gKoQyY1J4cxKS4DG+ZuRHTnC4TBipARYmItE0iHTiwRdLEVpEXyozqo0SkXjQi2sUy40gRnVLpYhx8BYgmXLZRYOfvCigawf8GSlkcBALnUPvGPL414vTP/EJSJlNLWkg5Vj6hoQlJdBPpD141kKFDxKBOdNwGhBVPypDsP8AEVx+Fyf+hDw3QGfUBicqHv1LP9hHTJilU1OtT5glKm2OkI3g9ZlgM2ZVyCWN77w2eJsSKqXKzFRYg9LmM7frJpJ84kqhrBT0s2cwM9wEmzIKwpSlNzAcCEyolLnTFEkrVuokklzq/wC9YYcTmpSCEFyQM/JwAQW7OPWAUutMokC5KWAGwd3PWO6eOG1CRVESygnnbqN4+kgrWnOoqSNmdIG4YfdoxU5f1MMNDSyiHmpWk/MgWPWMsr81vjPpSMOkS1FTqPJADZiC4zOfyjGJJ9oFNl4ntzJeGymw5Cg1NJUVGxmTNB10aMVZSJlzpUoFyVDMeajqYn+Xav45HYcFmZpA6pH2hFqvDkubMUhVnJZQ1BPMbjpD3hlARJAGyfyhfMgibYOQftHHLZ26Or0Qavw1OpVnMFJS/vpfIRsX0hgwLFyLGYzblj6ANeHamr0KBSW5KQr7ERGRhlPLVmSgJ6A2/tF3Pc1U/Oq8wLDEzF+1ZR5zF2J6JGwjL4qnJzdtLwQqsdCUkJI5QjYviJWrWF/UH9tS1FQCRqot62J7B4C1NWn2olcSRKzpcXN5hLM4cNZgd4J0VSOBWzlyNRyPm5EQqKVE2avMQl13IsQsWKk80qZ25vHZxY6jl5ct1HCJyElk5yCL5gACwGYAPaw3hroCkqTd8gStJD6ORlL66+TQsy8DExYSKgZholQKbaOm7CCNPPVImiXOKQljlXlCWUB8Tagm8ba2wBa7EBmWzkpXmHzFyx8wGv2g9Q1Kl06kJ1CyAdNd28/tzhVk4ZM9qoKStuK4BIdiWfk516CCWAYsqSpKJwUA4ZRCi7OLnlfytD0Q5OpVIlpCbkIBSNSbhwOfC0A8SpkFBIJSHyl9Unrzg1VYuhWVLnNLCdEKUAAG1AZiPqIB4rVBeU+8lnUd1Ee6ezQlQqYrTMlSVFyBtdwDY89PvCisXhtxmafeN93G3QdGhUmqdRPMvBipWBEwIgmLAIDWoEXy0xTLEaERFW1SI3yUOoJSHUbAQPkwTwKtEuoClbARjkvHu6GqzwVVS5XtSgFIucpcgc2j3wJXgODzP3h3w3xV/MJWmSBlQCJi1e6Le6B8R2hEGB+wnllKCVF0uGNzp2jK949tZNZdGvx3MzUgY7gxzqRK9rNSh3uCfyEN2JylTZWRU05bbDXkIlgHhFUohaWUdSCWPrE45fOKssN5bN+BYHLTKGZALDcCE/xtjKROQgCwQS12dRYP0aHKqxtKaZSRwrskpNiCfuOsca8S4gZlRMUDb3fIW/KK4ZvJHLemuqlZhYlmJzEuTl17CxtGKppQgqOqrt1cFvpeNWG1bgpfhDCzAOdSbOeg5x6hp6l5QSxKugQkFyT1AAjujjpWkqY3hx8PV+UBlOOR/WE2cCFfveL6aqKYz5MPqNOPP5dHqvEgSjWFEVxVN9soaFJT2BufpHmF0K6gupxLGvXoI9xpFklsoaw6coxx49dNss3a/DnjWQuS+dILMQSHgXJ8XUiJqiZqQbsncxxqgkzBdCiH7cn8rQQwqkUiYFqBJLKfci5h3h69T/JPdHbxWZ0+cmdSD3Qcx0zXsOpZ4BHxfNScs0FKuRh3wrHQZZQAmzkcmsbnkef4hAHG6OTVKKAAlZTmT1Z3A62PpEzD8sO5z8CUeJSssxB6/eLFTfiO1/S8BcHlAsCdFWNubG8NFZRqSh0h+HbXqe4Biv4+xeTcGvDVIjMCscKgQSLpYgjOCND7pinEPDs2S6y0yWlROZB2UbFSdj9OsU+GK8U85IJeROKgR8nEwV2IN+8dBokJU4YEcSFaZh3HLQ/rHRJ05cr25jXTVKYpdRGt0hVvqfXaLqnHBPpzKm8M5KSjMrXThV9CCesNGMeG3QchRYvkUkX1e6bg2hBxVCvcILj3Sdd+DmDpFRLPS4jPBbOpAFuIuO14+m4ksKEpTBTkjcOdG5Pe4gUqsTp0s/n9o8n1KlqSvKSUgBwOVheGDnQKCkJUCUqLMUljqXHkdozY8xU2oLO1g7MSAOZBcRhwzERLloQHUpJKix0zbE8z+UZcWxEZlAFNgycpuLaHkdXPWEqAWMTjf99D2GnpAFRvG6rmkl+f7YxhJginoETQYimJohGtSI0ShFCYvlxnVtktQDdbAdYaB4AK5Ime2CZhFkEcJ/C+vnCpIPETycNDNhHixlk/ElIACtm3jHK2eNcJL6H4DWzKeYuRMeWtK3YlgT1/I9Ybq7NUJSAklbHcM55AbDVzGbxHRoqpCppIE6V8TajW50Y7d4H+DvEJltuNuhicu+1zq6b0Uc2XNlSpoZnb8RjoGHSQwhVxeqXUJC/iRxBtmvBDCKjOkKK1kEanhSew1MYZNcf+MH8QZyQUZWz3Dj6D1jmVVLyksz87F3LlxsRD345CM0sANcuz67QlVs62mYuXPOOrhjl5vWnw74fM9XvZEbnQ9Yb8Vl0lHSqlSi+a6y+aYvL8P4U89oTsMq8if6iihADlveJJ06PeKcWxwzE5EIEqWNviVrdRNyI6XOy4lhjSRMURnUc2UbIOhVyd7CMFNTP++UHKqqQqVITlIKXKybFRZgO3DrGGdOShJAupW+yQ7kDmS2sLdAth+I+wSlFrBWh+YFj0YGB1TiIJA2STY8mYebF/KBc+sAdnMZjMJNzDmH6do7SYiEabkgHpZvtHhx05cqjcOH397MD5Eq9YESwNyY30ipAPEknzh2lJR7CPFqpSwqxYkEbFJ95LciC/QiLl45xIUjRBJCtwC3D/ANg8LVcZR/00FPnGJClpNngx7F6ONSkJUZqE/wBMl2FygquUkbpLnS4IhvwKtTPAQAUqOUialWZJV8JKCAUmzN0McpkYrNBLHWxTcv3EGfDmNqTUSw5RdIPksEf5gsSZKjNKmzZZSk/1XAcgBxZSFC6fsQGIglhVfPTxpKg1iCygRslwz20djaCSKCXPWuWsFXEopLkPmU7JUNuQ7xixfCl0qAuXmKXyqBJdL+6SW92zXB2vC7Bqw/FETgCoLQsdCSOzFyOhEBvEmB+0SqYlIJAdwCM2U3cHdm9IC4NiK/aA6b6uGe55hvpHQKCsTNls4KmGZO6kkX8xo45CAnEMQwtSZhdLP3s/fnz7RmoJuWZdwkC79tPWOm+I/DgUo5HDJcA6k3zd/edu0JNVhqkTBZySz5TZ9zyH2ijilCMmWxu5NyAkEb9YAVVUGJe5a5+/cxfMqw6rqPEWPXZ3/doE1M1zozft4lcVLU7xUREjFaooquAiaIgDExEqXoi6XrGdJi6WprxnViFDTkgKRcnW4Y9wY3L8MzpjKSEoI3f9Iz4BS6HZ9ywvHQcGlhTJFx0sPXeOXPO43p1YYTKduZV8+qDy15gNLAsREvDi1BbA+Rjp/jucJNEzDMshIte+p9I5tIpSiYhQFi3qNR6Rpjn9YouGsj7S4osy8jNtEcMrzIKpagxLlCum6fzjThWUZVHT7d4F+OsQSrKpFinSMJN9Nb12HeIavPMv1/zABcsFvK370MWGpKjm5tHk2SG31cdusdWE+XJndqaanExRzlgjbmS7eW0Tzy5OoBXdnuARv5xjqFkcXJh3EX4dhvtSCo3NxvbtG/rBaqWuep0jhSBmWbB21J/IQOqaQZiArOemnUvDHiJEqQQHNwMxsBzYB731gfSYYqYQACX+BIcsefKHsgKXQlRskn984P4Z4VWu4TyBdgQer7dYLTMEMpDzCiUNkm6jybc9ooFFOzf6glgjVSmLdtvyg2Eq7w0iUHmZX+Vw78ra9xAuZRg6I1CgNNrgnq0MlHSSZaSpZVPUNx7r2CbnZ362jYnAyoOU8Lla2/EDkS/LK3qOsTtRYk4c6Aw1b6OSr9I3SsJHvEDIQbjdTp+vEPrDBNlcSVBIKUHKlI+OYAArskF/MwSTgqkSQFtmJACdnWpyT6H0g2CrjWCJQmUsBlTEJJHNTs/SwPrAupwonMwunQ9dg/YEx0hWAhYkqU/u5TfRLlL/AE17wpeJJiZUxcpHEc6VPu+Vv/bMG/FFRNW+EccUiYiXMU4LJ/EMymdxqxaOi1cr20pTpcFJSSNdwfO9o5/KwoCfKmEMMvtSOeUJb6gfSG7As4mKzK4VcKk7AkOF9LkwWgo/yCpaikKc5rK0LEPfl5wTkZUke0O+pW7dbX9I24xh0wVAUAWULgB7jUEauI200hJsj2Z+YNlmW2cgPtaETRTqTlIdK0FgzEFJJATZza/+YH+I8PQQhAcqU/ED8JulKxvuPKLkIYkSz7q0goIAUD8rctS23nF9fTBIK0vxKSHa6QAA4H+0kdLmHQ5J4jwoyTb3LMGuMw3J13DwsqLx0HxxdBSnhDlTPxFTgv0BHoxjmE2cQbQ5if00qiEUip5x7/MCHobaxEgIrEWJMTVxciLQLHsYpTFqDGdWL+HlgsD0jqWC5QBtHGsNqvZrbrHSMExZ09mjj5se3XxZTSj+I1VmnS0bIYnuqK8MwgTEZFDqDv3EY8emZ6lWbQpAfk0HfDtSmyVliN/sYn/WH+tUjClBGUjt+qT+RhQx+lZ+V46imyC7HrtHMfF1YHKQdYXHu0ZzoCkWAi72kZErjybVhOpjq1a57ZHlWhzfz5QXwmpSiRobkB7ZrE2IPwkQDViYNheLpkwJlgPdtGv6xvJddue+iGIYgZ2VCEJAe4c3bch2HcQXwqTMSleWaJSUgFagOIk6XOm5tAjCKBpiZimKVuLbOCQf7QVoKdc4u7IHvKPxFPQa8oCUilStfBnWsmzuWBLA5jbN5c4L03h745gD2ZLk9g594k/vWPqLEmWqXKDrcJzNYAEEnu9oO0jEqzEkpK0JH4gkDMerm3LzeEcjOqjSJKQkORldvnKRqeVif+Q5RrnYsmVTkWK5iPZgtySMym6bdSBG2ThxbIWzEJ4hoM6SFd7EN6wqY7SKSqW6TbOpL/IpSWQerhUOFRZEn2UxK1JJSkJzZfhKmUSQ2mYa9TF3iCuK5kjKoiWtQS+hCUlZbvciLMKqiagq+BaQn/bMzKJB/FxCCONUMvLOTqAVFHMKsQ3Y5ooilW+LJi3EsMGCUjkA4HaxJhdpMPXPWoi6gX6lWvprDHLwkJKVEcKwdNiDmJH3bpBhOEiXUSygM5ZTaFwVeY4XH94IKxpxT2nsMvCpDpLhw9gQobpP6Q9YZSImSyoo4kkJa73+VWpSQXD6NC0jCgqoV7OzMbfMQcv0b1hkwTEAUKQAygokhrto7bsfsYm+j8WVtEk5AeZD6qygsD1aPZ+EhHE4UNCdCRsbb7OOcbFcSWIDg2sNNiDFYmZQUG4OYvfTUMe4+sACDTgkkMeZtmBAyuUm5Zhp1imfUFEsqmKTlsc9wFS9wR8w/SL6lABzNs/qLG2up9IUfFeJqI4HICOAAOx5NpcnfaLhEfxZWgqBSzqGbqznKr/r19YTFSgS8FsXXnmqUdSfLQOB0d4wrSwjTRMa5QigxObNcxD2ZgDeDFiRFYVE0mM61XIiwRWkQSw7DFTApWiE+8rvoO5jKrDzLdQaxhgwf2wsA/VxGKkkBS1N2AgvQ0bWKFj/AGkt9Ix5Mm3HP0aOAzZjLASSdU5g/QiKVoXIDTEqAHuq5ecM3h/DZZT/AKS35nN+sMRw1OXKQWOzuPQvHN9N/ly2o8XZUsFk+cLU+oMxWdXl+sMfiXAECqEtDJzLAD9dPq3rCxWKylQNikkEdRYj1jq48Z+ObPKs1VW5Qw1gXNWTcxNS3LmKXcx2446ctu1tMtjBiUnMNXNraQDdoIU9S379IMiMWHh8ozZQlTW2Ckh263PoYITKsolGWh0kEhtHtcv0/TnASkngS7an63cFudz5QeTM9qnTRuLc5uB/NoxsVtplTRLlhSLHhBte4INu7ejwbw+SpM1BUWd1kcim6fNi0AqacEzJYUSQDmu3XX0+sG0TyZy9yMt/RUA2b5DFWxygEnkXDD/qT5CAGPn+YnFUviRLVpzJD5hzAUl/OMlNi/tVKvwEjMBqUhIZJ6WMFjMSlRYMMrW04ZSbjndf/wCYAl4aogZpJBLBKhyUpKW/P6CLscQUTZWzrAA5lTv33i/w0g/0yeh8srH9Ip8WVP8AUSs2KbS97s6lt0f6wb7DLiVKAhYGiZig4+W7dheJ4Q8yaQ75bJOliw+wUI1GkIU4JIOQW3GV78wX+sZMGSEKWoEFJJyi7jKDwnkbHpbrFJbvDNWPazAoDMpea9rhrfl5QTppAmKUFDKc6ihQsoaux5WeM81Mt/aKS5F86TlVoC5GirKBiNPVXtsHHMXf84Rt8moUfeOgLq0djr5iPaieMksc8xvyze7Gb+ZAPEzEEkddm5OID4hjoH+1y4NmAAeAJ4jWjiKri7NsH920c68S4mFKWkvtpbS1+5EEK3xUTZHuk3JAN3IAPJ+G/eEvE68qmqzFzz9f1+kaSJtZKmYBfv8AeBNRPcxdVz7xRJlvFh9LkxaRFxQwjJMmXgJcDGmRJKiwBJ5AOYz04dQHMw1/w5rlJxFLMGTNAt+A3721jKtd6b8F/hxUTAFz/wD40rUqme+R+CXq/dhBfF8MWuUmRR081UpDnMEE5lHValaEn6Q80lcTJTMISpalrGZQzMEqADA2Hdo11E1RSFFSj529Nogt2uV4V4IrEgldNMYnkD9i8MOH+GJg1lzkkc0qA8rQ8UiXAcm/WGSlw9Laq/7GMMuL67bY8vz1ooYfhaUABlPu7/pBZFIWsFN2LfWDU2gTzX/3V+sc6/iTjkymSlMpuItmU6iLbOW+kTOFd57/AMBvFVNKlTxUVExOVKgpMlBCpkxSbhNrJDi5JjlOMYkZsxaizrUpRbRyokgeZghX1SlkqUSpR3NzABrx2YccxcuXJcqiox8BHhFzEjpGqVepjRKVeKZYi1IgDfLnHhD+bfSDNNWkcI005s5a3oIWwqCNLOIIAPy/WIsMcw+tGdSlcmAJe1x6vfyMFqavUElSdbgjoXdZ6s5HfpAGcBmIYfCfN8pjbJWWSX1dB6hJYP1a0RozDh7S5/FYJKikfO4JT3s/pBqcsk2YpygHV7hgQ3/JzyhdqD/TD3ZYSH2Cgg25MSSOUEcLJz6k5VKl90pRmD9Qd4KDjhlQ78wEOP8Aa4ftoYw+JZZKpagHKQQ3MWv10jyQspMhQLEkpJ5gRsx0a9Fob/kopI7N9omBXRViZsohBZSUsXsoACzj7c4HUKPZqIGhSWUL73Yc9bGLZ3DMDfKforeBFPVK9sC//jUW2da1k+hAblFQherxdkWZlFJN9rWH/ED6xmrcX9kBcMrRQuDe19u0AMWqVJTrZKprA6WZQB53MKmI4tMEpN/mPmpV4rQOVb4r4Te/XQnRvpCZi/iBS1KOY8hfsx+n1jDPqVBFjs/qIDlT6w5CaqjEioqYm+nZ/wDEZZ04kgncR5EZ/uDzigoNzG2llRmpkwUShhDJjqi0DlaxtrDeMYEI4//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4" name="AutoShape 4" descr="data:image/jpeg;base64,/9j/4AAQSkZJRgABAQAAAQABAAD/2wCEAAkGBhQSEBUUExQWFRUWGBQXGBUXFxUYFhkVFxQXFxcUGBcYHCceGBojGRUXIC8gIycpLCwsFR4xNTAqNSYrLCkBCQoKDgwOFw8PFykcHBwpKSkpKSkpKSkpKSkpKSkpKSkpKSkpKSkpKSkpKSksKSksKSksKSwpLCkpKSkpKSkpKf/AABEIALwBDAMBIgACEQEDEQH/xAAbAAACAwEBAQAAAAAAAAAAAAAFBgIDBAcBAP/EAD0QAAECBAQEAwYEBQQCAwAAAAECEQADBCEFEjFBIlFhcQaBkRMyQlKhsWLB0fAHFCPh8TNygpJDsiRTov/EABkBAAMBAQEAAAAAAAAAAAAAAAABAgMEBf/EACIRAQEAAgMBAQACAwEAAAAAAAABAhEDITESQRNhBEJRMv/aAAwDAQACEQMRAD8A4pHoj6PRCU9j1o+Aj2Eb4CJgR5EhCVHwTEmj0CJARNp+PAImBHrRMCJUgExYBE0o3iSUQrT0rSiJmXFqERpk0xUQAIWxphEp4K0GDZmKwQnpf/EGKLw8pIzFDgb31hownC5eUpGVBPwqKn+zD7w0l7D/AArLc5i4HMkauwsdbRpnYWhKM6AXS4S7k8hc3PTpG6rkqQQoe6VMSNOSvMG/nH0ipAkEqPEyi27ZQX6WH1gKpYfT5QlOu4BOhKjxO9id4ZV4YgJskFQu7kBKiB7rF30cvGbDkollKdVZZbkMwzquAN9ddYnIxNRBISbqA8wSSe3uwrnIJjvx6cDQoELU6yxJSLA872Pe0B63wskgjhWAbcRTrrdTj0JjanEVhSiRkZRAJSFE9WPqTreMk7ElKWc2UJHvLKdANgAWc9vWH9yi40BneGgRZKtdQUG24ez/ALvGLEPCTAKHCNFAhi+xuSGMN0uqQq7pQo6PnVMbmwSz9HYRrppExaSEkJT8KVKSFKPNT69opLlVTgYB4VG2vCQb8m1gZU0xTt/aOoYvhjOPZlBfcFm3IYMNrQpYjgJCSWynWzkEcj1g2ZTWiKlCNtRIymMyhFxNikiIkRcRFZiiVmPImRETAHkRIj2PoZJR6I9CYkBEq09Aj5o9aPQmEcj0CJhMeARMCJq3yUxNKI9QItQInatPEy4lli1KImJTROzRly7RaiREpUuNCk3iaFdPTOYLSZaAndDvcFyWDntGSQAC50hlwPA/5gICWUtTuAQAlIe6nB25c4qJtDaSTUh1y7J/+wuWGxYHTqRrGiiolozKmTCVBy4UXPMtzG4hhxHDV0luEuLFKgogkNoSM4O4MZ6DABMUFl075XsC12OrWGsLPkxx9GGFyUYZWrVnQUlSVpIIawVdlDz+8W4f4YmLlEKsVWJ5JYA+oB9YbKWjSkaCNspPKOO/5Ft6dU4ZPWGjwNKVZiSS735h2+8E5NIlIZIAixMXoETu1WpPGKdRJVsIF1mDpIuH5W35wylMZ56YV6E1fSVPllIaYVrQ/ugJ/R430UmnnJaVLCT861pTv0OY+kasQpgQWhPqKAS5mdJbmDdPe4YH6Rvxcm+qx5OP9h0GBq0IQpPzOAR2Iu/dxAbxDgrJCTLJBDEgDKp9wQeEj9Y3UEomUNw2zKHqhX0j4TlEZQlRGjBISnqzq1+sdc7ctcqxnBylRAcs1+v5wvz6cg3aOlYzgcy6XtqnMpIU3IA7jrChW4WoZk3JAdmI8w4it6MtlMQIjXOlNGcpipU2K1CIERNUQMMkYiYmYiRDC5Ij0xEGJRKo9ESAiIi5IiaqR4kRcmXEUpi9CYm1Uj4S4nLREwmNCJURtStKIuSiLEyy0epTE7D5MmLRJcx8gesaKNDq2YEOfqB1hwqul05sLX3Ae/KHyhnow+neUkLqJgJKlHKhCUhyS3wj1PSAGHTCHYp4QVLKgGSBzH2EfY5XNTImzC6ppISn8CWY5RoCr7Reuke1Omr5tQr2k6Z7S9mGVLdBq3nB+lmtCrhtUwv29IYqOrCh7pPkY8zltyr0eKSQekzH0jXLMCaWcndBHkYIS56Ov1jPGLraFRdKXGP26f28WJmHYRpKixtzRCbFCZn4h5XjxU5t1f8AWLQonyYAYlQO4IsYNVNckan1BSYxzKsE3unn8ST16dYyu5dtJ3C9g2OIoCROlFcs6LSHI/CofnDDTeN6eaeGWtNveISQ3PKSbD6QNqqBK8yFaKBHR2OU+toGeHVCmWUTElUp3SsAZkH4gR0Osehw5/WPbg5cNXox4whMxIKGILOQxyk6FSC3CfmS0LddheYMRlv7pSWSR1GhPU3eHxOFS1ozSJiLg8J905tQw07faFnFqWfTTcysxRYcPGgp+UjbuemusdMYObY5ghQbdr6nz3/tCxNlkHrHVsQwsTEqD8JZUtTEqY6Ap10tCjjeDpCgXJezgBnHeEooqTFZEbKmQUmMxTFSixSRHhETIjwiKSlEkiIpiaYmrTSIuSmK0RekRFVEgm0Wy4gmL5W0RVLpUncxpQh4+ly4O4V4TqJ8vPLSG1DliW6RFsipKFIbaPsm8WqklKilQKVAsQdjyj0I+kCVaE2bfaNOHrSCAQHHMkB258mMUnhOo/YjXh0iU2eYrIly2pWTvlG/naKxia04tWpEgy5YYKIMxTnROg7PzZ2hbXVLnqStR4UlKAHswaw2ADj1gjjtcJickpBQgaknMtXIqI3Oye8B6Ker2akgC3EegCgT9wIv8KejuG1f3P3hkw+ub4wP33hFwycCbneG7CZcrUy83cPHByYu7DI6Uc3MA0xJ/feNaXHxCMFFhkhQHCB2cfaCCMNljQfU/rHNqNdrUgn4osQlA1v3P5RUmnQNvqYkJstJvlfr/eNMbE1rTUj4QT2H6R9MmjdKvrEU1wPLtGhMwGNEA9aAoHKoKG6VMRC1UKUCctiPhP26pMOGJ0YUl9xoRqD3hRrpSv8AkHvzG4iL0qVvwppoAJbNdCt8wuB36bsoRuVgQmpKSChaTcoAd/m9mb+hhYw/ERKnCXMIyTDmQVFg5N0k/De4PMw+oqRkAMtSyzBRKVEN+Js30jr4vHJy+lyRh8ykUMq80lRbMB7i/lUk3SFfeDlUsKT/AFBmB5lQDO1yCN7XG4i1MpM5xxArDEKZSS2gJ1e1jGSvr106ShSApLJylQcA6FKjexG5jo25gGqw1ISUSioJ1MhS3Dn5HI30BcdoVqiUsuEy1ljf+mRcahVrWs3TWHapqkzUJK0eyKSMq0qCklLMUqUHy7XNnF4DY/KKCmYCUzE2Le6sbW522sekV6HPMbobBRDFyG7a97wurTHUvENCJspExIZS2AD/ABAXSfp1hHxPBylZF+h52uOsOXSgAiIERpmyGilQh7GnzRNAiAMWAwqaxEXJiqWI0oERVx6gRpp0XiqWPSNUoNEU2nRMdc8EVoNOhuQjkgS4MOXgJUwyxlUzHrzjn5fNt+L9in+IVKEVpItnSFeehgAEW6n9ufpDR/EWUROkqO6FJfsR+sLSTz3t+esXh4zzmqyzt72DlugH3MWS6CdNTmTLVlYBxq3xR6qQFzZYGilEci25/fOOy4Dh8tMkBhpFZZ/N1Bhh9Tdce9mfbKQwCUWA+AFhmWeZDm/OF+qCpQJGiwR/xCm/KG2ekfzM5KScq1KZtXExh5M58ukB/GVlnMkIzFkI3EpNgojZ9n6neNpdsL0+8N4aCM67J8/3pD1hONUUsgHM1g9vVo5wJx9lbS9zp9nPrHuHYJNnArMxEqWP/JMVlHkNTGNxmXrf6s8dypJlPMS8uak2fW/pC1jniwSZoa6QCD3jmq6z2H+nVJmt8qZjeRIicvxLNWUpmj2iCfc0zE8zqYyv+PPVTlvhnq/4gzHORriz7cyOrwFq/HU0myvLcweqf4YKnyzMltLOV/ZuSNHZ9oQ5VEUFy4Y7Dq28XhjhroZ5ZnfBavEKjikyyRa5ISIPS5uJSOKYklI+VQP94QpFbXCUFyp6wHIyg3B1DhnYh7tByRR4pMlhQnzAFaomKD5covYaEu3SHlhfekzKGuV42RMOWZwnfn5bvFay/G4y/KpQzwoz8InSSAtKhMO6SFP9XHpDV4dJQn+qSgNdLF1W3P8AcRjlFxhxujQqW5FgH9P1D/SCmGSDIl5kLmBIyuxKkjcEoN0AhtLcjGSsCVoX7xAfiIykDmAeVukV0MwoStSlPlQlQawXLU4cJ6HUbF9I24PGXN6cKHFAsghioOFJGr30fmGI6vHycXQWRM4wCUurhU3yKci4HrChg5CsqnAV7pBJDgMAUq+ZgLW+sNEiaFky5l1sSiYQHUUh8q9jbfWOhzsmKeG5coCbKSVylllJzqCg76KBuHDMd25xmmYMgyVZMxQATkNlILaDmMwZxzuI0y8WZJlniQsB02zPun/cOEjveC9FOlrQhQJ4nQXAvY6314SPTlB4HPpFfkRkV7gOpcEW33BIGz6RTV0CZkvMhike6scRSdyRBquSlSGCbldy3vOTkI6NruHgAuaZKVJD3YfhAfU9dodOEzGaUI4fvr3gKoQyY1J4cxKS4DG+ZuRHTnC4TBipARYmItE0iHTiwRdLEVpEXyozqo0SkXjQi2sUy40gRnVLpYhx8BYgmXLZRYOfvCigawf8GSlkcBALnUPvGPL414vTP/EJSJlNLWkg5Vj6hoQlJdBPpD141kKFDxKBOdNwGhBVPypDsP8AEVx+Fyf+hDw3QGfUBicqHv1LP9hHTJilU1OtT5glKm2OkI3g9ZlgM2ZVyCWN77w2eJsSKqXKzFRYg9LmM7frJpJ84kqhrBT0s2cwM9wEmzIKwpSlNzAcCEyolLnTFEkrVuokklzq/wC9YYcTmpSCEFyQM/JwAQW7OPWAUutMokC5KWAGwd3PWO6eOG1CRVESygnnbqN4+kgrWnOoqSNmdIG4YfdoxU5f1MMNDSyiHmpWk/MgWPWMsr81vjPpSMOkS1FTqPJADZiC4zOfyjGJJ9oFNl4ntzJeGymw5Cg1NJUVGxmTNB10aMVZSJlzpUoFyVDMeajqYn+Xav45HYcFmZpA6pH2hFqvDkubMUhVnJZQ1BPMbjpD3hlARJAGyfyhfMgibYOQftHHLZ26Or0Qavw1OpVnMFJS/vpfIRsX0hgwLFyLGYzblj6ANeHamr0KBSW5KQr7ERGRhlPLVmSgJ6A2/tF3Pc1U/Oq8wLDEzF+1ZR5zF2J6JGwjL4qnJzdtLwQqsdCUkJI5QjYviJWrWF/UH9tS1FQCRqot62J7B4C1NWn2olcSRKzpcXN5hLM4cNZgd4J0VSOBWzlyNRyPm5EQqKVE2avMQl13IsQsWKk80qZ25vHZxY6jl5ct1HCJyElk5yCL5gACwGYAPaw3hroCkqTd8gStJD6ORlL66+TQsy8DExYSKgZholQKbaOm7CCNPPVImiXOKQljlXlCWUB8Tagm8ba2wBa7EBmWzkpXmHzFyx8wGv2g9Q1Kl06kJ1CyAdNd28/tzhVk4ZM9qoKStuK4BIdiWfk516CCWAYsqSpKJwUA4ZRCi7OLnlfytD0Q5OpVIlpCbkIBSNSbhwOfC0A8SpkFBIJSHyl9Unrzg1VYuhWVLnNLCdEKUAAG1AZiPqIB4rVBeU+8lnUd1Ee6ezQlQqYrTMlSVFyBtdwDY89PvCisXhtxmafeN93G3QdGhUmqdRPMvBipWBEwIgmLAIDWoEXy0xTLEaERFW1SI3yUOoJSHUbAQPkwTwKtEuoClbARjkvHu6GqzwVVS5XtSgFIucpcgc2j3wJXgODzP3h3w3xV/MJWmSBlQCJi1e6Le6B8R2hEGB+wnllKCVF0uGNzp2jK949tZNZdGvx3MzUgY7gxzqRK9rNSh3uCfyEN2JylTZWRU05bbDXkIlgHhFUohaWUdSCWPrE45fOKssN5bN+BYHLTKGZALDcCE/xtjKROQgCwQS12dRYP0aHKqxtKaZSRwrskpNiCfuOsca8S4gZlRMUDb3fIW/KK4ZvJHLemuqlZhYlmJzEuTl17CxtGKppQgqOqrt1cFvpeNWG1bgpfhDCzAOdSbOeg5x6hp6l5QSxKugQkFyT1AAjujjpWkqY3hx8PV+UBlOOR/WE2cCFfveL6aqKYz5MPqNOPP5dHqvEgSjWFEVxVN9soaFJT2BufpHmF0K6gupxLGvXoI9xpFklsoaw6coxx49dNss3a/DnjWQuS+dILMQSHgXJ8XUiJqiZqQbsncxxqgkzBdCiH7cn8rQQwqkUiYFqBJLKfci5h3h69T/JPdHbxWZ0+cmdSD3Qcx0zXsOpZ4BHxfNScs0FKuRh3wrHQZZQAmzkcmsbnkef4hAHG6OTVKKAAlZTmT1Z3A62PpEzD8sO5z8CUeJSssxB6/eLFTfiO1/S8BcHlAsCdFWNubG8NFZRqSh0h+HbXqe4Biv4+xeTcGvDVIjMCscKgQSLpYgjOCND7pinEPDs2S6y0yWlROZB2UbFSdj9OsU+GK8U85IJeROKgR8nEwV2IN+8dBokJU4YEcSFaZh3HLQ/rHRJ05cr25jXTVKYpdRGt0hVvqfXaLqnHBPpzKm8M5KSjMrXThV9CCesNGMeG3QchRYvkUkX1e6bg2hBxVCvcILj3Sdd+DmDpFRLPS4jPBbOpAFuIuO14+m4ksKEpTBTkjcOdG5Pe4gUqsTp0s/n9o8n1KlqSvKSUgBwOVheGDnQKCkJUCUqLMUljqXHkdozY8xU2oLO1g7MSAOZBcRhwzERLloQHUpJKix0zbE8z+UZcWxEZlAFNgycpuLaHkdXPWEqAWMTjf99D2GnpAFRvG6rmkl+f7YxhJginoETQYimJohGtSI0ShFCYvlxnVtktQDdbAdYaB4AK5Ime2CZhFkEcJ/C+vnCpIPETycNDNhHixlk/ElIACtm3jHK2eNcJL6H4DWzKeYuRMeWtK3YlgT1/I9Ybq7NUJSAklbHcM55AbDVzGbxHRoqpCppIE6V8TajW50Y7d4H+DvEJltuNuhicu+1zq6b0Uc2XNlSpoZnb8RjoGHSQwhVxeqXUJC/iRxBtmvBDCKjOkKK1kEanhSew1MYZNcf+MH8QZyQUZWz3Dj6D1jmVVLyksz87F3LlxsRD345CM0sANcuz67QlVs62mYuXPOOrhjl5vWnw74fM9XvZEbnQ9Yb8Vl0lHSqlSi+a6y+aYvL8P4U89oTsMq8if6iihADlveJJ06PeKcWxwzE5EIEqWNviVrdRNyI6XOy4lhjSRMURnUc2UbIOhVyd7CMFNTP++UHKqqQqVITlIKXKybFRZgO3DrGGdOShJAupW+yQ7kDmS2sLdAth+I+wSlFrBWh+YFj0YGB1TiIJA2STY8mYebF/KBc+sAdnMZjMJNzDmH6do7SYiEabkgHpZvtHhx05cqjcOH397MD5Eq9YESwNyY30ipAPEknzh2lJR7CPFqpSwqxYkEbFJ95LciC/QiLl45xIUjRBJCtwC3D/ANg8LVcZR/00FPnGJClpNngx7F6ONSkJUZqE/wBMl2FygquUkbpLnS4IhvwKtTPAQAUqOUialWZJV8JKCAUmzN0McpkYrNBLHWxTcv3EGfDmNqTUSw5RdIPksEf5gsSZKjNKmzZZSk/1XAcgBxZSFC6fsQGIglhVfPTxpKg1iCygRslwz20djaCSKCXPWuWsFXEopLkPmU7JUNuQ7xixfCl0qAuXmKXyqBJdL+6SW92zXB2vC7Bqw/FETgCoLQsdCSOzFyOhEBvEmB+0SqYlIJAdwCM2U3cHdm9IC4NiK/aA6b6uGe55hvpHQKCsTNls4KmGZO6kkX8xo45CAnEMQwtSZhdLP3s/fnz7RmoJuWZdwkC79tPWOm+I/DgUo5HDJcA6k3zd/edu0JNVhqkTBZySz5TZ9zyH2ijilCMmWxu5NyAkEb9YAVVUGJe5a5+/cxfMqw6rqPEWPXZ3/doE1M1zozft4lcVLU7xUREjFaooquAiaIgDExEqXoi6XrGdJi6WprxnViFDTkgKRcnW4Y9wY3L8MzpjKSEoI3f9Iz4BS6HZ9ywvHQcGlhTJFx0sPXeOXPO43p1YYTKduZV8+qDy15gNLAsREvDi1BbA+Rjp/jucJNEzDMshIte+p9I5tIpSiYhQFi3qNR6Rpjn9YouGsj7S4osy8jNtEcMrzIKpagxLlCum6fzjThWUZVHT7d4F+OsQSrKpFinSMJN9Nb12HeIavPMv1/zABcsFvK370MWGpKjm5tHk2SG31cdusdWE+XJndqaanExRzlgjbmS7eW0Tzy5OoBXdnuARv5xjqFkcXJh3EX4dhvtSCo3NxvbtG/rBaqWuep0jhSBmWbB21J/IQOqaQZiArOemnUvDHiJEqQQHNwMxsBzYB731gfSYYqYQACX+BIcsefKHsgKXQlRskn984P4Z4VWu4TyBdgQer7dYLTMEMpDzCiUNkm6jybc9ooFFOzf6glgjVSmLdtvyg2Eq7w0iUHmZX+Vw78ra9xAuZRg6I1CgNNrgnq0MlHSSZaSpZVPUNx7r2CbnZ362jYnAyoOU8Lla2/EDkS/LK3qOsTtRYk4c6Aw1b6OSr9I3SsJHvEDIQbjdTp+vEPrDBNlcSVBIKUHKlI+OYAArskF/MwSTgqkSQFtmJACdnWpyT6H0g2CrjWCJQmUsBlTEJJHNTs/SwPrAupwonMwunQ9dg/YEx0hWAhYkqU/u5TfRLlL/AE17wpeJJiZUxcpHEc6VPu+Vv/bMG/FFRNW+EccUiYiXMU4LJ/EMymdxqxaOi1cr20pTpcFJSSNdwfO9o5/KwoCfKmEMMvtSOeUJb6gfSG7As4mKzK4VcKk7AkOF9LkwWgo/yCpaikKc5rK0LEPfl5wTkZUke0O+pW7dbX9I24xh0wVAUAWULgB7jUEauI200hJsj2Z+YNlmW2cgPtaETRTqTlIdK0FgzEFJJATZza/+YH+I8PQQhAcqU/ED8JulKxvuPKLkIYkSz7q0goIAUD8rctS23nF9fTBIK0vxKSHa6QAA4H+0kdLmHQ5J4jwoyTb3LMGuMw3J13DwsqLx0HxxdBSnhDlTPxFTgv0BHoxjmE2cQbQ5if00qiEUip5x7/MCHobaxEgIrEWJMTVxciLQLHsYpTFqDGdWL+HlgsD0jqWC5QBtHGsNqvZrbrHSMExZ09mjj5se3XxZTSj+I1VmnS0bIYnuqK8MwgTEZFDqDv3EY8emZ6lWbQpAfk0HfDtSmyVliN/sYn/WH+tUjClBGUjt+qT+RhQx+lZ+V46imyC7HrtHMfF1YHKQdYXHu0ZzoCkWAi72kZErjybVhOpjq1a57ZHlWhzfz5QXwmpSiRobkB7ZrE2IPwkQDViYNheLpkwJlgPdtGv6xvJddue+iGIYgZ2VCEJAe4c3bch2HcQXwqTMSleWaJSUgFagOIk6XOm5tAjCKBpiZimKVuLbOCQf7QVoKdc4u7IHvKPxFPQa8oCUilStfBnWsmzuWBLA5jbN5c4L03h745gD2ZLk9g594k/vWPqLEmWqXKDrcJzNYAEEnu9oO0jEqzEkpK0JH4gkDMerm3LzeEcjOqjSJKQkORldvnKRqeVif+Q5RrnYsmVTkWK5iPZgtySMym6bdSBG2ThxbIWzEJ4hoM6SFd7EN6wqY7SKSqW6TbOpL/IpSWQerhUOFRZEn2UxK1JJSkJzZfhKmUSQ2mYa9TF3iCuK5kjKoiWtQS+hCUlZbvciLMKqiagq+BaQn/bMzKJB/FxCCONUMvLOTqAVFHMKsQ3Y5ooilW+LJi3EsMGCUjkA4HaxJhdpMPXPWoi6gX6lWvprDHLwkJKVEcKwdNiDmJH3bpBhOEiXUSygM5ZTaFwVeY4XH94IKxpxT2nsMvCpDpLhw9gQobpP6Q9YZSImSyoo4kkJa73+VWpSQXD6NC0jCgqoV7OzMbfMQcv0b1hkwTEAUKQAygokhrto7bsfsYm+j8WVtEk5AeZD6qygsD1aPZ+EhHE4UNCdCRsbb7OOcbFcSWIDg2sNNiDFYmZQUG4OYvfTUMe4+sACDTgkkMeZtmBAyuUm5Zhp1imfUFEsqmKTlsc9wFS9wR8w/SL6lABzNs/qLG2up9IUfFeJqI4HICOAAOx5NpcnfaLhEfxZWgqBSzqGbqznKr/r19YTFSgS8FsXXnmqUdSfLQOB0d4wrSwjTRMa5QigxObNcxD2ZgDeDFiRFYVE0mM61XIiwRWkQSw7DFTApWiE+8rvoO5jKrDzLdQaxhgwf2wsA/VxGKkkBS1N2AgvQ0bWKFj/AGkt9Ix5Mm3HP0aOAzZjLASSdU5g/QiKVoXIDTEqAHuq5ecM3h/DZZT/AKS35nN+sMRw1OXKQWOzuPQvHN9N/ly2o8XZUsFk+cLU+oMxWdXl+sMfiXAECqEtDJzLAD9dPq3rCxWKylQNikkEdRYj1jq48Z+ObPKs1VW5Qw1gXNWTcxNS3LmKXcx2446ctu1tMtjBiUnMNXNraQDdoIU9S379IMiMWHh8ozZQlTW2Ckh263PoYITKsolGWh0kEhtHtcv0/TnASkngS7an63cFudz5QeTM9qnTRuLc5uB/NoxsVtplTRLlhSLHhBte4INu7ejwbw+SpM1BUWd1kcim6fNi0AqacEzJYUSQDmu3XX0+sG0TyZy9yMt/RUA2b5DFWxygEnkXDD/qT5CAGPn+YnFUviRLVpzJD5hzAUl/OMlNi/tVKvwEjMBqUhIZJ6WMFjMSlRYMMrW04ZSbjndf/wCYAl4aogZpJBLBKhyUpKW/P6CLscQUTZWzrAA5lTv33i/w0g/0yeh8srH9Ip8WVP8AUSs2KbS97s6lt0f6wb7DLiVKAhYGiZig4+W7dheJ4Q8yaQ75bJOliw+wUI1GkIU4JIOQW3GV78wX+sZMGSEKWoEFJJyi7jKDwnkbHpbrFJbvDNWPazAoDMpea9rhrfl5QTppAmKUFDKc6ihQsoaux5WeM81Mt/aKS5F86TlVoC5GirKBiNPVXtsHHMXf84Rt8moUfeOgLq0djr5iPaieMksc8xvyze7Gb+ZAPEzEEkddm5OID4hjoH+1y4NmAAeAJ4jWjiKri7NsH920c68S4mFKWkvtpbS1+5EEK3xUTZHuk3JAN3IAPJ+G/eEvE68qmqzFzz9f1+kaSJtZKmYBfv8AeBNRPcxdVz7xRJlvFh9LkxaRFxQwjJMmXgJcDGmRJKiwBJ5AOYz04dQHMw1/w5rlJxFLMGTNAt+A3721jKtd6b8F/hxUTAFz/wD40rUqme+R+CXq/dhBfF8MWuUmRR081UpDnMEE5lHValaEn6Q80lcTJTMISpalrGZQzMEqADA2Hdo11E1RSFFSj529Nogt2uV4V4IrEgldNMYnkD9i8MOH+GJg1lzkkc0qA8rQ8UiXAcm/WGSlw9Laq/7GMMuL67bY8vz1ooYfhaUABlPu7/pBZFIWsFN2LfWDU2gTzX/3V+sc6/iTjkymSlMpuItmU6iLbOW+kTOFd57/AMBvFVNKlTxUVExOVKgpMlBCpkxSbhNrJDi5JjlOMYkZsxaizrUpRbRyokgeZghX1SlkqUSpR3NzABrx2YccxcuXJcqiox8BHhFzEjpGqVepjRKVeKZYi1IgDfLnHhD+bfSDNNWkcI005s5a3oIWwqCNLOIIAPy/WIsMcw+tGdSlcmAJe1x6vfyMFqavUElSdbgjoXdZ6s5HfpAGcBmIYfCfN8pjbJWWSX1dB6hJYP1a0RozDh7S5/FYJKikfO4JT3s/pBqcsk2YpygHV7hgQ3/JzyhdqD/TD3ZYSH2Cgg25MSSOUEcLJz6k5VKl90pRmD9Qd4KDjhlQ78wEOP8Aa4ftoYw+JZZKpagHKQQ3MWv10jyQspMhQLEkpJ5gRsx0a9Fob/kopI7N9omBXRViZsohBZSUsXsoACzj7c4HUKPZqIGhSWUL73Yc9bGLZ3DMDfKforeBFPVK9sC//jUW2da1k+hAblFQherxdkWZlFJN9rWH/ED6xmrcX9kBcMrRQuDe19u0AMWqVJTrZKprA6WZQB53MKmI4tMEpN/mPmpV4rQOVb4r4Te/XQnRvpCZi/iBS1KOY8hfsx+n1jDPqVBFjs/qIDlT6w5CaqjEioqYm+nZ/wDEZZ04kgncR5EZ/uDzigoNzG2llRmpkwUShhDJjqi0DlaxtrDeMYEI4//Z"/>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5" name="AutoShape 6" descr="data:image/jpeg;base64,/9j/4AAQSkZJRgABAQAAAQABAAD/2wCEAAkGBhQSEBUUExQWFRUWGBQXGBUXFxUYFhkVFxQXFxcUGBcYHCceGBojGRUXIC8gIycpLCwsFR4xNTAqNSYrLCkBCQoKDgwOFw8PFykcHBwpKSkpKSkpKSkpKSkpKSkpKSkpKSkpKSkpKSkpKSksKSksKSksKSwpLCkpKSkpKSkpKf/AABEIALwBDAMBIgACEQEDEQH/xAAbAAACAwEBAQAAAAAAAAAAAAAFBgIDBAcBAP/EAD0QAAECBAQEAwYEBQQCAwAAAAECEQADBCEFEjFBIlFhcQaBkRMyQlKhsWLB0fAHFCPh8TNygpJDsiRTov/EABkBAAMBAQEAAAAAAAAAAAAAAAABAgMEBf/EACIRAQEAAgMBAQACAwEAAAAAAAABAhEDITESQRNhBEJRMv/aAAwDAQACEQMRAD8A4pHoj6PRCU9j1o+Aj2Eb4CJgR5EhCVHwTEmj0CJARNp+PAImBHrRMCJUgExYBE0o3iSUQrT0rSiJmXFqERpk0xUQAIWxphEp4K0GDZmKwQnpf/EGKLw8pIzFDgb31hownC5eUpGVBPwqKn+zD7w0l7D/AArLc5i4HMkauwsdbRpnYWhKM6AXS4S7k8hc3PTpG6rkqQQoe6VMSNOSvMG/nH0ipAkEqPEyi27ZQX6WH1gKpYfT5QlOu4BOhKjxO9id4ZV4YgJskFQu7kBKiB7rF30cvGbDkollKdVZZbkMwzquAN9ddYnIxNRBISbqA8wSSe3uwrnIJjvx6cDQoELU6yxJSLA872Pe0B63wskgjhWAbcRTrrdTj0JjanEVhSiRkZRAJSFE9WPqTreMk7ElKWc2UJHvLKdANgAWc9vWH9yi40BneGgRZKtdQUG24ez/ALvGLEPCTAKHCNFAhi+xuSGMN0uqQq7pQo6PnVMbmwSz9HYRrppExaSEkJT8KVKSFKPNT69opLlVTgYB4VG2vCQb8m1gZU0xTt/aOoYvhjOPZlBfcFm3IYMNrQpYjgJCSWynWzkEcj1g2ZTWiKlCNtRIymMyhFxNikiIkRcRFZiiVmPImRETAHkRIj2PoZJR6I9CYkBEq09Aj5o9aPQmEcj0CJhMeARMCJq3yUxNKI9QItQInatPEy4lli1KImJTROzRly7RaiREpUuNCk3iaFdPTOYLSZaAndDvcFyWDntGSQAC50hlwPA/5gICWUtTuAQAlIe6nB25c4qJtDaSTUh1y7J/+wuWGxYHTqRrGiiolozKmTCVBy4UXPMtzG4hhxHDV0luEuLFKgogkNoSM4O4MZ6DABMUFl075XsC12OrWGsLPkxx9GGFyUYZWrVnQUlSVpIIawVdlDz+8W4f4YmLlEKsVWJ5JYA+oB9YbKWjSkaCNspPKOO/5Ft6dU4ZPWGjwNKVZiSS735h2+8E5NIlIZIAixMXoETu1WpPGKdRJVsIF1mDpIuH5W35wylMZ56YV6E1fSVPllIaYVrQ/ugJ/R430UmnnJaVLCT861pTv0OY+kasQpgQWhPqKAS5mdJbmDdPe4YH6Rvxcm+qx5OP9h0GBq0IQpPzOAR2Iu/dxAbxDgrJCTLJBDEgDKp9wQeEj9Y3UEomUNw2zKHqhX0j4TlEZQlRGjBISnqzq1+sdc7ctcqxnBylRAcs1+v5wvz6cg3aOlYzgcy6XtqnMpIU3IA7jrChW4WoZk3JAdmI8w4it6MtlMQIjXOlNGcpipU2K1CIERNUQMMkYiYmYiRDC5Ij0xEGJRKo9ESAiIi5IiaqR4kRcmXEUpi9CYm1Uj4S4nLREwmNCJURtStKIuSiLEyy0epTE7D5MmLRJcx8gesaKNDq2YEOfqB1hwqul05sLX3Ae/KHyhnow+neUkLqJgJKlHKhCUhyS3wj1PSAGHTCHYp4QVLKgGSBzH2EfY5XNTImzC6ppISn8CWY5RoCr7Reuke1Omr5tQr2k6Z7S9mGVLdBq3nB+lmtCrhtUwv29IYqOrCh7pPkY8zltyr0eKSQekzH0jXLMCaWcndBHkYIS56Ov1jPGLraFRdKXGP26f28WJmHYRpKixtzRCbFCZn4h5XjxU5t1f8AWLQonyYAYlQO4IsYNVNckan1BSYxzKsE3unn8ST16dYyu5dtJ3C9g2OIoCROlFcs6LSHI/CofnDDTeN6eaeGWtNveISQ3PKSbD6QNqqBK8yFaKBHR2OU+toGeHVCmWUTElUp3SsAZkH4gR0Osehw5/WPbg5cNXox4whMxIKGILOQxyk6FSC3CfmS0LddheYMRlv7pSWSR1GhPU3eHxOFS1ozSJiLg8J905tQw07faFnFqWfTTcysxRYcPGgp+UjbuemusdMYObY5ghQbdr6nz3/tCxNlkHrHVsQwsTEqD8JZUtTEqY6Ap10tCjjeDpCgXJezgBnHeEooqTFZEbKmQUmMxTFSixSRHhETIjwiKSlEkiIpiaYmrTSIuSmK0RekRFVEgm0Wy4gmL5W0RVLpUncxpQh4+ly4O4V4TqJ8vPLSG1DliW6RFsipKFIbaPsm8WqklKilQKVAsQdjyj0I+kCVaE2bfaNOHrSCAQHHMkB258mMUnhOo/YjXh0iU2eYrIly2pWTvlG/naKxia04tWpEgy5YYKIMxTnROg7PzZ2hbXVLnqStR4UlKAHswaw2ADj1gjjtcJickpBQgaknMtXIqI3Oye8B6Ker2akgC3EegCgT9wIv8KejuG1f3P3hkw+ub4wP33hFwycCbneG7CZcrUy83cPHByYu7DI6Uc3MA0xJ/feNaXHxCMFFhkhQHCB2cfaCCMNljQfU/rHNqNdrUgn4osQlA1v3P5RUmnQNvqYkJstJvlfr/eNMbE1rTUj4QT2H6R9MmjdKvrEU1wPLtGhMwGNEA9aAoHKoKG6VMRC1UKUCctiPhP26pMOGJ0YUl9xoRqD3hRrpSv8AkHvzG4iL0qVvwppoAJbNdCt8wuB36bsoRuVgQmpKSChaTcoAd/m9mb+hhYw/ERKnCXMIyTDmQVFg5N0k/De4PMw+oqRkAMtSyzBRKVEN+Js30jr4vHJy+lyRh8ykUMq80lRbMB7i/lUk3SFfeDlUsKT/AFBmB5lQDO1yCN7XG4i1MpM5xxArDEKZSS2gJ1e1jGSvr106ShSApLJylQcA6FKjexG5jo25gGqw1ISUSioJ1MhS3Dn5HI30BcdoVqiUsuEy1ljf+mRcahVrWs3TWHapqkzUJK0eyKSMq0qCklLMUqUHy7XNnF4DY/KKCmYCUzE2Le6sbW522sekV6HPMbobBRDFyG7a97wurTHUvENCJspExIZS2AD/ABAXSfp1hHxPBylZF+h52uOsOXSgAiIERpmyGilQh7GnzRNAiAMWAwqaxEXJiqWI0oERVx6gRpp0XiqWPSNUoNEU2nRMdc8EVoNOhuQjkgS4MOXgJUwyxlUzHrzjn5fNt+L9in+IVKEVpItnSFeehgAEW6n9ufpDR/EWUROkqO6FJfsR+sLSTz3t+esXh4zzmqyzt72DlugH3MWS6CdNTmTLVlYBxq3xR6qQFzZYGilEci25/fOOy4Dh8tMkBhpFZZ/N1Bhh9Tdce9mfbKQwCUWA+AFhmWeZDm/OF+qCpQJGiwR/xCm/KG2ekfzM5KScq1KZtXExh5M58ukB/GVlnMkIzFkI3EpNgojZ9n6neNpdsL0+8N4aCM67J8/3pD1hONUUsgHM1g9vVo5wJx9lbS9zp9nPrHuHYJNnArMxEqWP/JMVlHkNTGNxmXrf6s8dypJlPMS8uak2fW/pC1jniwSZoa6QCD3jmq6z2H+nVJmt8qZjeRIicvxLNWUpmj2iCfc0zE8zqYyv+PPVTlvhnq/4gzHORriz7cyOrwFq/HU0myvLcweqf4YKnyzMltLOV/ZuSNHZ9oQ5VEUFy4Y7Dq28XhjhroZ5ZnfBavEKjikyyRa5ISIPS5uJSOKYklI+VQP94QpFbXCUFyp6wHIyg3B1DhnYh7tByRR4pMlhQnzAFaomKD5covYaEu3SHlhfekzKGuV42RMOWZwnfn5bvFay/G4y/KpQzwoz8InSSAtKhMO6SFP9XHpDV4dJQn+qSgNdLF1W3P8AcRjlFxhxujQqW5FgH9P1D/SCmGSDIl5kLmBIyuxKkjcEoN0AhtLcjGSsCVoX7xAfiIykDmAeVukV0MwoStSlPlQlQawXLU4cJ6HUbF9I24PGXN6cKHFAsghioOFJGr30fmGI6vHycXQWRM4wCUurhU3yKci4HrChg5CsqnAV7pBJDgMAUq+ZgLW+sNEiaFky5l1sSiYQHUUh8q9jbfWOhzsmKeG5coCbKSVylllJzqCg76KBuHDMd25xmmYMgyVZMxQATkNlILaDmMwZxzuI0y8WZJlniQsB02zPun/cOEjveC9FOlrQhQJ4nQXAvY6314SPTlB4HPpFfkRkV7gOpcEW33BIGz6RTV0CZkvMhike6scRSdyRBquSlSGCbldy3vOTkI6NruHgAuaZKVJD3YfhAfU9dodOEzGaUI4fvr3gKoQyY1J4cxKS4DG+ZuRHTnC4TBipARYmItE0iHTiwRdLEVpEXyozqo0SkXjQi2sUy40gRnVLpYhx8BYgmXLZRYOfvCigawf8GSlkcBALnUPvGPL414vTP/EJSJlNLWkg5Vj6hoQlJdBPpD141kKFDxKBOdNwGhBVPypDsP8AEVx+Fyf+hDw3QGfUBicqHv1LP9hHTJilU1OtT5glKm2OkI3g9ZlgM2ZVyCWN77w2eJsSKqXKzFRYg9LmM7frJpJ84kqhrBT0s2cwM9wEmzIKwpSlNzAcCEyolLnTFEkrVuokklzq/wC9YYcTmpSCEFyQM/JwAQW7OPWAUutMokC5KWAGwd3PWO6eOG1CRVESygnnbqN4+kgrWnOoqSNmdIG4YfdoxU5f1MMNDSyiHmpWk/MgWPWMsr81vjPpSMOkS1FTqPJADZiC4zOfyjGJJ9oFNl4ntzJeGymw5Cg1NJUVGxmTNB10aMVZSJlzpUoFyVDMeajqYn+Xav45HYcFmZpA6pH2hFqvDkubMUhVnJZQ1BPMbjpD3hlARJAGyfyhfMgibYOQftHHLZ26Or0Qavw1OpVnMFJS/vpfIRsX0hgwLFyLGYzblj6ANeHamr0KBSW5KQr7ERGRhlPLVmSgJ6A2/tF3Pc1U/Oq8wLDEzF+1ZR5zF2J6JGwjL4qnJzdtLwQqsdCUkJI5QjYviJWrWF/UH9tS1FQCRqot62J7B4C1NWn2olcSRKzpcXN5hLM4cNZgd4J0VSOBWzlyNRyPm5EQqKVE2avMQl13IsQsWKk80qZ25vHZxY6jl5ct1HCJyElk5yCL5gACwGYAPaw3hroCkqTd8gStJD6ORlL66+TQsy8DExYSKgZholQKbaOm7CCNPPVImiXOKQljlXlCWUB8Tagm8ba2wBa7EBmWzkpXmHzFyx8wGv2g9Q1Kl06kJ1CyAdNd28/tzhVk4ZM9qoKStuK4BIdiWfk516CCWAYsqSpKJwUA4ZRCi7OLnlfytD0Q5OpVIlpCbkIBSNSbhwOfC0A8SpkFBIJSHyl9Unrzg1VYuhWVLnNLCdEKUAAG1AZiPqIB4rVBeU+8lnUd1Ee6ezQlQqYrTMlSVFyBtdwDY89PvCisXhtxmafeN93G3QdGhUmqdRPMvBipWBEwIgmLAIDWoEXy0xTLEaERFW1SI3yUOoJSHUbAQPkwTwKtEuoClbARjkvHu6GqzwVVS5XtSgFIucpcgc2j3wJXgODzP3h3w3xV/MJWmSBlQCJi1e6Le6B8R2hEGB+wnllKCVF0uGNzp2jK949tZNZdGvx3MzUgY7gxzqRK9rNSh3uCfyEN2JylTZWRU05bbDXkIlgHhFUohaWUdSCWPrE45fOKssN5bN+BYHLTKGZALDcCE/xtjKROQgCwQS12dRYP0aHKqxtKaZSRwrskpNiCfuOsca8S4gZlRMUDb3fIW/KK4ZvJHLemuqlZhYlmJzEuTl17CxtGKppQgqOqrt1cFvpeNWG1bgpfhDCzAOdSbOeg5x6hp6l5QSxKugQkFyT1AAjujjpWkqY3hx8PV+UBlOOR/WE2cCFfveL6aqKYz5MPqNOPP5dHqvEgSjWFEVxVN9soaFJT2BufpHmF0K6gupxLGvXoI9xpFklsoaw6coxx49dNss3a/DnjWQuS+dILMQSHgXJ8XUiJqiZqQbsncxxqgkzBdCiH7cn8rQQwqkUiYFqBJLKfci5h3h69T/JPdHbxWZ0+cmdSD3Qcx0zXsOpZ4BHxfNScs0FKuRh3wrHQZZQAmzkcmsbnkef4hAHG6OTVKKAAlZTmT1Z3A62PpEzD8sO5z8CUeJSssxB6/eLFTfiO1/S8BcHlAsCdFWNubG8NFZRqSh0h+HbXqe4Biv4+xeTcGvDVIjMCscKgQSLpYgjOCND7pinEPDs2S6y0yWlROZB2UbFSdj9OsU+GK8U85IJeROKgR8nEwV2IN+8dBokJU4YEcSFaZh3HLQ/rHRJ05cr25jXTVKYpdRGt0hVvqfXaLqnHBPpzKm8M5KSjMrXThV9CCesNGMeG3QchRYvkUkX1e6bg2hBxVCvcILj3Sdd+DmDpFRLPS4jPBbOpAFuIuO14+m4ksKEpTBTkjcOdG5Pe4gUqsTp0s/n9o8n1KlqSvKSUgBwOVheGDnQKCkJUCUqLMUljqXHkdozY8xU2oLO1g7MSAOZBcRhwzERLloQHUpJKix0zbE8z+UZcWxEZlAFNgycpuLaHkdXPWEqAWMTjf99D2GnpAFRvG6rmkl+f7YxhJginoETQYimJohGtSI0ShFCYvlxnVtktQDdbAdYaB4AK5Ime2CZhFkEcJ/C+vnCpIPETycNDNhHixlk/ElIACtm3jHK2eNcJL6H4DWzKeYuRMeWtK3YlgT1/I9Ybq7NUJSAklbHcM55AbDVzGbxHRoqpCppIE6V8TajW50Y7d4H+DvEJltuNuhicu+1zq6b0Uc2XNlSpoZnb8RjoGHSQwhVxeqXUJC/iRxBtmvBDCKjOkKK1kEanhSew1MYZNcf+MH8QZyQUZWz3Dj6D1jmVVLyksz87F3LlxsRD345CM0sANcuz67QlVs62mYuXPOOrhjl5vWnw74fM9XvZEbnQ9Yb8Vl0lHSqlSi+a6y+aYvL8P4U89oTsMq8if6iihADlveJJ06PeKcWxwzE5EIEqWNviVrdRNyI6XOy4lhjSRMURnUc2UbIOhVyd7CMFNTP++UHKqqQqVITlIKXKybFRZgO3DrGGdOShJAupW+yQ7kDmS2sLdAth+I+wSlFrBWh+YFj0YGB1TiIJA2STY8mYebF/KBc+sAdnMZjMJNzDmH6do7SYiEabkgHpZvtHhx05cqjcOH397MD5Eq9YESwNyY30ipAPEknzh2lJR7CPFqpSwqxYkEbFJ95LciC/QiLl45xIUjRBJCtwC3D/ANg8LVcZR/00FPnGJClpNngx7F6ONSkJUZqE/wBMl2FygquUkbpLnS4IhvwKtTPAQAUqOUialWZJV8JKCAUmzN0McpkYrNBLHWxTcv3EGfDmNqTUSw5RdIPksEf5gsSZKjNKmzZZSk/1XAcgBxZSFC6fsQGIglhVfPTxpKg1iCygRslwz20djaCSKCXPWuWsFXEopLkPmU7JUNuQ7xixfCl0qAuXmKXyqBJdL+6SW92zXB2vC7Bqw/FETgCoLQsdCSOzFyOhEBvEmB+0SqYlIJAdwCM2U3cHdm9IC4NiK/aA6b6uGe55hvpHQKCsTNls4KmGZO6kkX8xo45CAnEMQwtSZhdLP3s/fnz7RmoJuWZdwkC79tPWOm+I/DgUo5HDJcA6k3zd/edu0JNVhqkTBZySz5TZ9zyH2ijilCMmWxu5NyAkEb9YAVVUGJe5a5+/cxfMqw6rqPEWPXZ3/doE1M1zozft4lcVLU7xUREjFaooquAiaIgDExEqXoi6XrGdJi6WprxnViFDTkgKRcnW4Y9wY3L8MzpjKSEoI3f9Iz4BS6HZ9ywvHQcGlhTJFx0sPXeOXPO43p1YYTKduZV8+qDy15gNLAsREvDi1BbA+Rjp/jucJNEzDMshIte+p9I5tIpSiYhQFi3qNR6Rpjn9YouGsj7S4osy8jNtEcMrzIKpagxLlCum6fzjThWUZVHT7d4F+OsQSrKpFinSMJN9Nb12HeIavPMv1/zABcsFvK370MWGpKjm5tHk2SG31cdusdWE+XJndqaanExRzlgjbmS7eW0Tzy5OoBXdnuARv5xjqFkcXJh3EX4dhvtSCo3NxvbtG/rBaqWuep0jhSBmWbB21J/IQOqaQZiArOemnUvDHiJEqQQHNwMxsBzYB731gfSYYqYQACX+BIcsefKHsgKXQlRskn984P4Z4VWu4TyBdgQer7dYLTMEMpDzCiUNkm6jybc9ooFFOzf6glgjVSmLdtvyg2Eq7w0iUHmZX+Vw78ra9xAuZRg6I1CgNNrgnq0MlHSSZaSpZVPUNx7r2CbnZ362jYnAyoOU8Lla2/EDkS/LK3qOsTtRYk4c6Aw1b6OSr9I3SsJHvEDIQbjdTp+vEPrDBNlcSVBIKUHKlI+OYAArskF/MwSTgqkSQFtmJACdnWpyT6H0g2CrjWCJQmUsBlTEJJHNTs/SwPrAupwonMwunQ9dg/YEx0hWAhYkqU/u5TfRLlL/AE17wpeJJiZUxcpHEc6VPu+Vv/bMG/FFRNW+EccUiYiXMU4LJ/EMymdxqxaOi1cr20pTpcFJSSNdwfO9o5/KwoCfKmEMMvtSOeUJb6gfSG7As4mKzK4VcKk7AkOF9LkwWgo/yCpaikKc5rK0LEPfl5wTkZUke0O+pW7dbX9I24xh0wVAUAWULgB7jUEauI200hJsj2Z+YNlmW2cgPtaETRTqTlIdK0FgzEFJJATZza/+YH+I8PQQhAcqU/ED8JulKxvuPKLkIYkSz7q0goIAUD8rctS23nF9fTBIK0vxKSHa6QAA4H+0kdLmHQ5J4jwoyTb3LMGuMw3J13DwsqLx0HxxdBSnhDlTPxFTgv0BHoxjmE2cQbQ5if00qiEUip5x7/MCHobaxEgIrEWJMTVxciLQLHsYpTFqDGdWL+HlgsD0jqWC5QBtHGsNqvZrbrHSMExZ09mjj5se3XxZTSj+I1VmnS0bIYnuqK8MwgTEZFDqDv3EY8emZ6lWbQpAfk0HfDtSmyVliN/sYn/WH+tUjClBGUjt+qT+RhQx+lZ+V46imyC7HrtHMfF1YHKQdYXHu0ZzoCkWAi72kZErjybVhOpjq1a57ZHlWhzfz5QXwmpSiRobkB7ZrE2IPwkQDViYNheLpkwJlgPdtGv6xvJddue+iGIYgZ2VCEJAe4c3bch2HcQXwqTMSleWaJSUgFagOIk6XOm5tAjCKBpiZimKVuLbOCQf7QVoKdc4u7IHvKPxFPQa8oCUilStfBnWsmzuWBLA5jbN5c4L03h745gD2ZLk9g594k/vWPqLEmWqXKDrcJzNYAEEnu9oO0jEqzEkpK0JH4gkDMerm3LzeEcjOqjSJKQkORldvnKRqeVif+Q5RrnYsmVTkWK5iPZgtySMym6bdSBG2ThxbIWzEJ4hoM6SFd7EN6wqY7SKSqW6TbOpL/IpSWQerhUOFRZEn2UxK1JJSkJzZfhKmUSQ2mYa9TF3iCuK5kjKoiWtQS+hCUlZbvciLMKqiagq+BaQn/bMzKJB/FxCCONUMvLOTqAVFHMKsQ3Y5ooilW+LJi3EsMGCUjkA4HaxJhdpMPXPWoi6gX6lWvprDHLwkJKVEcKwdNiDmJH3bpBhOEiXUSygM5ZTaFwVeY4XH94IKxpxT2nsMvCpDpLhw9gQobpP6Q9YZSImSyoo4kkJa73+VWpSQXD6NC0jCgqoV7OzMbfMQcv0b1hkwTEAUKQAygokhrto7bsfsYm+j8WVtEk5AeZD6qygsD1aPZ+EhHE4UNCdCRsbb7OOcbFcSWIDg2sNNiDFYmZQUG4OYvfTUMe4+sACDTgkkMeZtmBAyuUm5Zhp1imfUFEsqmKTlsc9wFS9wR8w/SL6lABzNs/qLG2up9IUfFeJqI4HICOAAOx5NpcnfaLhEfxZWgqBSzqGbqznKr/r19YTFSgS8FsXXnmqUdSfLQOB0d4wrSwjTRMa5QigxObNcxD2ZgDeDFiRFYVE0mM61XIiwRWkQSw7DFTApWiE+8rvoO5jKrDzLdQaxhgwf2wsA/VxGKkkBS1N2AgvQ0bWKFj/AGkt9Ix5Mm3HP0aOAzZjLASSdU5g/QiKVoXIDTEqAHuq5ecM3h/DZZT/AKS35nN+sMRw1OXKQWOzuPQvHN9N/ly2o8XZUsFk+cLU+oMxWdXl+sMfiXAECqEtDJzLAD9dPq3rCxWKylQNikkEdRYj1jq48Z+ObPKs1VW5Qw1gXNWTcxNS3LmKXcx2446ctu1tMtjBiUnMNXNraQDdoIU9S379IMiMWHh8ozZQlTW2Ckh263PoYITKsolGWh0kEhtHtcv0/TnASkngS7an63cFudz5QeTM9qnTRuLc5uB/NoxsVtplTRLlhSLHhBte4INu7ejwbw+SpM1BUWd1kcim6fNi0AqacEzJYUSQDmu3XX0+sG0TyZy9yMt/RUA2b5DFWxygEnkXDD/qT5CAGPn+YnFUviRLVpzJD5hzAUl/OMlNi/tVKvwEjMBqUhIZJ6WMFjMSlRYMMrW04ZSbjndf/wCYAl4aogZpJBLBKhyUpKW/P6CLscQUTZWzrAA5lTv33i/w0g/0yeh8srH9Ip8WVP8AUSs2KbS97s6lt0f6wb7DLiVKAhYGiZig4+W7dheJ4Q8yaQ75bJOliw+wUI1GkIU4JIOQW3GV78wX+sZMGSEKWoEFJJyi7jKDwnkbHpbrFJbvDNWPazAoDMpea9rhrfl5QTppAmKUFDKc6ihQsoaux5WeM81Mt/aKS5F86TlVoC5GirKBiNPVXtsHHMXf84Rt8moUfeOgLq0djr5iPaieMksc8xvyze7Gb+ZAPEzEEkddm5OID4hjoH+1y4NmAAeAJ4jWjiKri7NsH920c68S4mFKWkvtpbS1+5EEK3xUTZHuk3JAN3IAPJ+G/eEvE68qmqzFzz9f1+kaSJtZKmYBfv8AeBNRPcxdVz7xRJlvFh9LkxaRFxQwjJMmXgJcDGmRJKiwBJ5AOYz04dQHMw1/w5rlJxFLMGTNAt+A3721jKtd6b8F/hxUTAFz/wD40rUqme+R+CXq/dhBfF8MWuUmRR081UpDnMEE5lHValaEn6Q80lcTJTMISpalrGZQzMEqADA2Hdo11E1RSFFSj529Nogt2uV4V4IrEgldNMYnkD9i8MOH+GJg1lzkkc0qA8rQ8UiXAcm/WGSlw9Laq/7GMMuL67bY8vz1ooYfhaUABlPu7/pBZFIWsFN2LfWDU2gTzX/3V+sc6/iTjkymSlMpuItmU6iLbOW+kTOFd57/AMBvFVNKlTxUVExOVKgpMlBCpkxSbhNrJDi5JjlOMYkZsxaizrUpRbRyokgeZghX1SlkqUSpR3NzABrx2YccxcuXJcqiox8BHhFzEjpGqVepjRKVeKZYi1IgDfLnHhD+bfSDNNWkcI005s5a3oIWwqCNLOIIAPy/WIsMcw+tGdSlcmAJe1x6vfyMFqavUElSdbgjoXdZ6s5HfpAGcBmIYfCfN8pjbJWWSX1dB6hJYP1a0RozDh7S5/FYJKikfO4JT3s/pBqcsk2YpygHV7hgQ3/JzyhdqD/TD3ZYSH2Cgg25MSSOUEcLJz6k5VKl90pRmD9Qd4KDjhlQ78wEOP8Aa4ftoYw+JZZKpagHKQQ3MWv10jyQspMhQLEkpJ5gRsx0a9Fob/kopI7N9omBXRViZsohBZSUsXsoACzj7c4HUKPZqIGhSWUL73Yc9bGLZ3DMDfKforeBFPVK9sC//jUW2da1k+hAblFQherxdkWZlFJN9rWH/ED6xmrcX9kBcMrRQuDe19u0AMWqVJTrZKprA6WZQB53MKmI4tMEpN/mPmpV4rQOVb4r4Te/XQnRvpCZi/iBS1KOY8hfsx+n1jDPqVBFjs/qIDlT6w5CaqjEioqYm+nZ/wDEZZ04kgncR5EZ/uDzigoNzG2llRmpkwUShhDJjqi0DlaxtrDeMYEI4//Z"/>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2296" name="Picture 8" descr="http://t1.gstatic.com/images?q=tbn:ANd9GcRMUtKscO0HPIrjaqQedvbjZxYu0KTi0JMuKHFZezPxT8illKAt2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540" y="144016"/>
            <a:ext cx="3029050" cy="236122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data:image/jpeg;base64,/9j/4AAQSkZJRgABAQAAAQABAAD/2wCEAAkGBhQSERUUExQWExQVGBgYGBcXGBgYGBgYFxgcGhgYGBoaHCYeHBolGhgYHy8gIycpLCwsGB8xNTAqNSYrLCkBCQoKDgwOGg8PGi4kHCQsKSwsLCwsLCwsLCwsLSwsLCwsLCwsLCwsLCwsLCwpLCwsLCwsLCwsLCwsLCwsLCwsLP/AABEIAQMAwgMBIgACEQEDEQH/xAAbAAACAwEBAQAAAAAAAAAAAAACBgABAwUEB//EAFMQAAEDAgMEBgQICAoIBwAAAAEAAhEDIQQSMQVBUWEGEyJxgfAUkaGxBxUjMlLB0eE0QkNUYnKS8RYkJTNTY3STstI1RGRzgoOiwhcmNpSjs8P/xAAZAQADAQEBAAAAAAAAAAAAAAAAAQIDBAX/xAApEQACAQIFBQEAAQUAAAAAAAAAARECIQMSMUFhMlFxgcEiEwSRodHw/9oADAMBAAIRAxEAPwD6NktZE2oJjzy56qgeGsW4ab/3pAbs/HenZpOeb1I+TycOERbLr714lKPVwcJYkzUlC3H2b+5bBvilfH7L2iarjRxWHawnstfRJIteT3zHkrIYDax/1zDf3DvtlUqO7RzN8DczRQJT+LNrG/pmFHdhz9Z8+8qmzNrRIxmGiNPRyFeVd0KeBrcVThZK/wAWbWv/ABvCX/qXmLd6N+zNq/nuG8MMfrd3oycingZXcVA5K52btX88w3ecObd0Ov8Au4oH7L2rFsbhtZvhyPAXNuaMvKHPA2i6hZKU6mzdrxAxmEH/ACHT7SUQ2dtafw3DRf8A1cnu/GRkXdCngZ3thWB60p1dl7Xm2NwsbvkDp7Vbdl7V343DSdP4uTx35gjIu6CeBqg+d6swlP4q2v8AnuF/9ufVroiGzNrTfGYUd2HJ8796Mi7oc8DXl3qnN3ESlWps3a27GYbf+QIEbt5uqOztrHTGYawH5B2u8HtaJZV3QTwNOa9hdDUB3eb3S38VbVsPTcMLGSMMZ5aujXuWbtmbWk/xzCnvoO+pGTlBm4GrKIlABIn1fuSq3Zu15/C8JY6dQ5Edl7VAj03Dg7v4vA/xKci7r/P+hzwM+7gJ9+iIJG6W7OxjhSuarQBamPygF3EDiZgxA072rY7KzKLRXcHVBrHsBO88T79TLUKTpqwlThqvMm3tuj3ZTy9aiKDy9iiUGAFJyUNn1T8e4kE29FpGJsfmye+0eCawbwkrB1J27iQPzWnNgNCzXfod/FVhuz8E1bD3SuFTGeKuift9aoPGqkZo02RA+pAxy0B8lWhFxHNUSe9XCsaqhAB3hCskeKjtbqnD96QyyhIKsopQAJcoO9XMq5QBQlQqzblxVESkBUoGiJ5+xXlREcRZAAB443019qJ5tqpm4BC1IYFM23+Sjzb0FJ1u7zuRvqR5sp2GKHwovPxe7LN6lMWMT84x3SBPIpqLr8QlX4TnxgCN/W0o3fjxqmuJVPoXv4Jasnj7fuVKdYqWclFsO+EkbOp/y9iTYzhWe+n9YTy2mPNkmYJn8v4j+yU/fT+/yVrhqz8EVbDYyutGuERoJ96osFh96qownfvWV0WbtPuRDvWdPTWy2bxWiILm31qNC4G3duHD16AJGSo2rYwAXtdSayXx2GzUMk8B3HpekGhRe+s7OWBz3EANGk5Wjh+KJknetI3FJ7Xi/d5lUG3K4uxNsvr0H5y0VqTnMfkhzZjM1zbkFpY5p75G5eXo5tmrXNKXtqNfhm1asNDTSqODcoEfiumpqJGTVDpCRkLdeKsuXK2ZinuxGKpudLKRphggWz0g43FzcoOkG0n0KWem3rH52AN+kJl7W/pZGujnCUXgDrtKOUvbR6RgejmjD2130S525tKq9rGu5EucAB+i/gj6S9IfRskZTfPUBIBFFpDXlom7u1IH6DkKlhKO5P3qDkuHtraJZVw460U6dTrczoa6MlPM0guB+yFtgatethGuBbTrvaS1waHMNz1bspnsubldEyM2qItISdVU7hx1XE2LtapimOe0hga00yzsuPXgdp2YXyCRlj5wObQhDWxz6dZlKpULA4UwyrkaWVaknrGVCR2HGBlAyzJgk2Ty7BJ3IVojrxCF7lAzJrTJ3X+pEW2EyboKPznd/wBSMgrMoVPhLAOAM6GrSEx+lI9cQmgac0o/CiT6AHD8WtSI5ntSDG68HlKby761b6F7+CWrJ1iiqyigZZb5+tJeDcPj/EmSYwlMXPNkn3JpNVJ+zg47fxPPC0yPXTE+sFVhuVV4FUtB2kEytGmxssWCHRxWg5GbqExht4/cjcQSOayz2stKYnnPirQjy43ZLalVlR18jHsykNLHNq5c+YEH6Dd49q89HYIaxtPrKhpte1zWOLXABhDmszFpdkBA7JNoG4Qutl1+pRaSyYPA/ZA66pWa9zXVKYY8DKWnLmyugtPaGY34cVlT6NsYKGR72voMFNjxlzGmABkeMuV7YAsRqAbG66YbJNiraw8DbklmYQcxuyIq1Kja1RrqpYXACnHYAaIlkiQIMFezFYAVHU3FxHVvzgCLnK5t5BtDnafUtyL+9UG80Sxwcr+CtEU3025mCpUbUkEEtcx4qNDJBAYHicunaPFetmzRnqOc4vNVrWEODYDWz2QGgW7TieZK9keCo8k22KDk4To+1no8VKh9GzNZOQ9lzckOOW4DRA3ox0fa2m+myrUp03z2G5YYHfODCWksab2BtJiF1A/gCeCIs8/eiWEHOpbFaysatMlktaxzGxkcGTkJEWcBIBB0spjdkiqSHveaZcxxp9jLNMgiDlzAS0EgH3le8qZkSEEed/3Icih0soRwspGZN37pP7lo1DTqTIOoREKRij8Jn4EJ/p6O+Pxj++E0MJjz+9KfwpAnAxp8tT9hJ18E3bzxum+le/gLVgZDxURyPIH2KlnYo8VOCUqbKP8AL+IsbYWn72H60306fDhdKmEj4/xEb8HT/wATPqjyVWFo/BNew4wZN5F+Sttosrpaha9Xfz70kpuOTFk6HzK3pMsoyEe9UkJlh0BBnju19aIXQuuqEcDpjSDsFiXaOp0qjmOuHNc1syCNDZc/ofsKjWwOHqVWl7302uc8vfmc475zAyul0zafQcXcH5CraYMZDdV0Dp/ybhD/AFLFabVHsTiTl9IcBiMDTOIwdWo+nTGaph6znVWlg+cWF0uaQL66Jj2FtdmKoMr0/m1GzxIIsWnuII8FfSDGNpYWs+pZrab5nQy0gDxJA8Uq9Gaj9nbDa94+UylzGHUvqv8AkmxzLmyO9V1LkWjMNqdJalPaLK8n0NlQ4N53Z3AOe/ua+G/8s8V9AIg3tZJdboXXds44U1KJBbJ+SqZzVJzF2brvnZybxHLcuj8H+2zicG0v/nqR6qqDrmZYE94jxlFSUW2BM8fSbaTRtDDUMQ4swr6bzclrKlbMA1tQ/RDbwbSRK7mE6OUqVdtakBShrmuayzXZi0gkAwCMusbyttsbGoYuk6jWaHi36zSRYg6tPNKnRx9fA44YCpUNahUpufQe75zQ03Y7uvyuIiSE1dWFuPdihCovurLlkWQtshc+O9XOnd7lT/r3qWADxBB5iUdS6CoJLZ087lbgdyQxQ+FJ5bgQRH89TFzAvmGvj5umzdwSh8LJ/iE3gVqXOLkX9abesVVdK9/BLVkPcqUNQ+SosSzIYlh0BjmCErbPIO36xyn8DYI/42fcmxoIjz5KWsA7+XKxO7CgH9qiR7ytcLfwRVsNhcJsNOWkosw9qvJeRvV5yLRPAIAthi49SCo6xt54QFz+kW06mHw9SuwNd1bHPLXSMwaJgEGxidQVjsnbRqYNmJrGnSa+mKpuYY0ie04m59WsQqhxITc6+e3NUxxneuPsXH4ivLzTZSoZiaeYP617NzizRkjcZPILu5UZYCTmbb2V6RRqUc5YKjSxxABJa4QQJsO+CvBsno7Ww1JlGniz1bBDQ+jTc4CdJBb7UQ6V0/jE4KBPVzm41B2jTG6RTcHeK70jdE7vvVXpsTZnHPRnrHtdiaj8TlOZrHBraQcNHdWwAOI3F2aFW2ej5xFSkXVi1tJ4qtphjS0uboXzcxJtIXPwfSXE1cZiMKGUGnDhhLyakODwCIaDIN+JXo2Z0pLsU7CV6XVVw3O0tdmp1Gb3NJAM8jwKpyFhhPeuBgeinUYqtiKNZzOvM1KWVrmEjeN4MyZB3lYu6TVhtH0LJTg0+t6ztzkmMuWfnTvmOW5dHFYjFGqW0adHq2tb2qjngucZkNDAeyBlEnfKUNADidj1evdWpYg084aHMdTbUYcgIBFw5roJ33VYLYYbWNeo91asWZA8hrQxkyWsY2zQTc6k8VyqHSfFOxr8GKWH6xlIVS7rKmUgkCPmzMldfB18Sa2WtTpNZkLmvpOe7tZgMrszRFr+CbmAUHUVcZXB6RdLGYOrh2OAPXPhx+gz5ucn9dzRfdmTASoiLjkEOtzhQXCW+kfSSrhsRhqTWU3jE1Ora4lzSw9m7oPas7dH1phYDlv86N1hPIE6JNQMh+oqzU47lMxnRU6N3ioGJvwuSdnEf11Icok+yYTaBB+7wSj8K/8Ao/datS95v7QfBNrrjVVX0L38EtWaZDw932qLHrTy8+KtZSizQi9ks4GmDtus6b+itBE3Eup6+rzvYesO88ksbLqj47xIi4w1MzbTsW0WmE9fBFWw59YN6h0VCmbXgo3NuN8cU7gcPppHxdizP5Cp7GlJvRjajS7CUsa3JTFGkcJJBo1HBg7Tz/Sg6A2buvcufS5r6uCrsYx1R9Rj6bWsEnM4EXnQc14tk9HmYjZtHC4qi9rqdJjSHCHNe0RmY64m2o4rWnpIeoyMrjQSFltLaDaFF9aoexTa554wBoO+w8UrbF9Nwjupr034ugP5uvTg1Gjc2qwkEwN4nx3bdJX1MSaFBtGt1BqtfXfktkZ2msgnMczw2YGgUJQ7uxTdhU2rTy4OliW9Z6bSq+lvPU1wC6oZqMzGmBlDYFzEMX03Zu0GV6NOqw9mo0PbyB3HmLg9yLEUw5rmuEtcCCOIIiO6Eo9BqFbB9bhatGqaLKjjQq5ZaWOOhvIG+Y3lW6lUhRBlsSrl2ztIhrn/ACeHs2J+aPpOA9q7NDYbquNGMqtFPJSNOlTBDnQ4kue8i2YzAaJA4lc7YuHqs2rjK76FVtGu2k2m8t30w1pkAy0amSNycGwBxOiVTj+wISXD/wAxD+xf/onloSRUw1X469J6ir1Ho/Ul4bPbzZrNnNl3TCeAEVbAhHwn/qKt/Y2f42J3jTikmlh6zdtVcSaFXqXYcUg/Lq4FpmJzZbETC7PSzG1m4aozDUqlSs9uVrmgQ3NYvLiQLCSALzCbUtIEKuMNLHMxr35z1vyWHIo1ntaygTleHMpkdqrmdY6Jj6A7eOKwVNzp62n8lVtcPZaXd4g98rr7HwDaOHp06YIbTYGjMINt5B0M3SxhcBWwW06z2UalTC4prXvLADkq3vlkTvmPp8k7VShaXA6e/huyv7Sf+xOsJK6b0K1TE4CpSoVarcPV618ACxyEAZiJdAdZdqrt+qbU8NiMxLQM9NjWtlwDnOdnNgJMDgpalIa1Z2Hu3eGnuQOiN/ctHmeJWVU6XWDLQn/Ccc2BDQ3WvR7x2jdODmmNJ5QlH4TWE4IRurUj4Am/uTceyeHtVPoXv4JasHLyUV5/OUqLMolNsDSTzSdsuPj/ABR3+iU9YjVn3eopxY0zpPr/AHJW2fTHx5ieIwtL2lvj+8LXD0fgmrYcGTbkiO/iqDN/HyFM/jzQgBDjPO1tw+1aT55oGkCwG65Vkme5MCqhO6L8ZWLWXN/HdzXoc2yzNOfq3qGrjTBqVQCBNzKuNbkqVaYMTundyKlEGOASvIzXqrRPngrI9f2KmtV1D6ytEiCB0qZuauFeaxk6JgRzZtos3AxbS3vRtG/T7FHmybAEOIGluKIDwVblCEgIXj96Ax+6FbhZRgUjKeN+qwMRfefuWz/HRZEWHFRUNCt8JtP+JRwqMj1nX2JpdJvCVfhOpTgbf0tL/FfyU1tp9/nmqfSvfwS1Kg/peoqkZYeXtUUwUag8NEmYB/8AL+IjX0SnP7TOXMcfscQd4kjha31pNwTv5frj/Y2RP67D6r7+HDXWjfwRVsOsyLBYUgZPLwXpY0xeyANiTuUtaDCa6LKms42RPEjd70KYipA7pUDgFC3chptMQbnjxU3kYcT5CsiI+tA+oBr9aXNobedUcWUSA0GC8/8Ab5+1a0UOt2JdSR3sRjmM+c4C3G/gN68Q24xxhodUP6ILvYL+xebAbJbGYjrHfSf2vUNAjqYmrVOVhIptJBhxbmjcMos2eFzG4a9lP9NTuzJ4j2Pcdou30qoH+7f/AJfejo7Ra4x+NwFzHMCSPFeTD7ILpOTDgDg15d7HXPfKunTe9oIy5dzHkvAHKZLT+rCp/wBPSL+RnUZXB0uOPnmqe3QDiFy8js1pa86Nc7M136jzv/Rf3AjVejC40us7smSLtgy3XfY3FuY3EFcuJgui+qNKa0z2uKhdG5CZ1lQHuCwk0LzwNfYoHTz7kLmzv9qgO7x70pAjzu4oJPq7tyuyGDc8VLGKvwlE+h231GCPXc8phM9WvqlX4UHxs91hPW04nvOu5NjADYbvXyTq6V7+AtSZv0VSI0eaim4zRrInmkjZbx/CDF2E+jU5/wDi13J1eLePr5JK2ef5exUNH4LSgTzbrz89+lG/gh7DuX6xu8+tSpJGkD2oKD7fNd4x9q0c+NBbf54qdiiqdhHq8fJRjf8AYgknfHs929VTYQYBMd/myegjUu3GVARwQxdVXqQ2U0IV+l224BpstaX7rQYHeY9QXEwdQgkWhpO/WA4z45PavLtWvmqvdxc71AFrT3TBQ4QCRDdZ36fOjQa9pv7PcvUw6ctJzVOWPNKqfRybA3A3ix08Yjldc/Z4qZXhzWfJwXOJJBLhIaY3gdqBxOhQtx5p0abLFwAlxu1tzl4CSZ13B3IGYKgcri1tRrHHNDXw4l7rv6t8NBjdNvFaEnU2RtN8dqnLjZoptMd5J0tvM969NLGU6bSyo0BwgEOjKQZg5tL8Jm2miwxe08rWtpua3OADVdLS3kWbnX4DuXTpbIptaSQc2U3cSTpcyLCwmUAZ0qdOoA1zC1rrA/i8oO7kdD6ljjcE7KTmLjTiT+M5kSCeL2ySOIkfjL24XLSEG5nnB56ao8M6cx4km/Dd7AEAeHB4jMIMSLG/tHI6r0HW/nmuRhnhlbIP0m/suIb45C0eC6xjw83Xl4tOWpo6qXKJm9fL71TDKmgt5Kou3ev1rKSgalOb38JH3FC1sbhCJ6EFQyhP+FR04C7bCtSMgxvNvbpwlN3WgGzTJ4eQlL4Umk7PcAPylO2t7kd4mE0l8+fUqqf4Xv4JamhceB9f3qlWfvUWclGxcDxHGyTNn/6fxIBJjCUreLOXP2lOVJnG4793FJ+zmj4/xB44WnYd9MfV53bYejnsZ1bDs1145Kz70DhcG4RlnnckMIM52QObqiEzCF3OwKbAlI+f3LPG/MPcfcjZlB9gVVBMjv8AIQhHy2qJc7k97T+1m9zvYvTg3Qq29h+pxJkdmoZH67R9bZHeApRcCJETYQbDzyXrUOaUzmdmdJ2Kh0um7WhpAsHy7tGN4a50c0w4XHNpwGuGUNjhZsagjlIPIpewJLT9LiDB0OkaEcl38Js2nmLYIbIc3tOaQHCYsRPDwVEnVpCSDULQ0RfddhFzOkHVdOi4uE6NiP1tw1uB7T7+S3YoyjK6cugeS8azAvLe8T3LpYaqTBcACJ7IOYTe8wJEaWGp5QAC+u5zQdbX4g6H2q2OE8OIQOpuFxxJ8CSfrXj2vj+rYXPMQ06wYtdzuQF/3oA5NN+fECDr1jvAvyt9YZK7xaUt9GPlZqkFodAaN4Y0Q0d8CTzJTMF5uM5rZ00WQIaVm+61c66AwfqWDLALlm8HitHeeKp3LgpYxO+E0RgDx62kL3A7aa8saJZ+EoD0EgzepS0n6U7u71SmkN00n2Sm1+F7+AtS20zGiiE0uftCpQM3ab+Y8EmbPpf+YMR/ZGcRvp+H705E5Tr4JN2e4fwgxJtPolL3sn6lth7kVbDu0cfUhc2fDmrL+HBDlsONtOKQwwTroqqAm2ntUDeSsGZG/wC1AAhoiNJ8/UrPqPvshJM8NfPvRxy70IRwulOwBXpkb9x7tIXz5uI6p3VV5Y4GGvjsu4ZuenqX2DcuHtzoxTxAIIE9y6MLFy22M6qZFqgCTI0JEQZFyZvvPJdrZuIzXBu2B654+KVK/RPFYVxOHecv0TJCGl0nxVK1TDZrQS0xbhccyu2nEpe5k6Wj6HR2gImZAvbQyJHPRbMxhkgAnuvbWR53L56enRiBgn75EgC9yNdJGkQs63SnHVbUaDKQO83PsAHsVZl3FDHjH7eFGXvc1oESXGLd27Tv4CZSlV2hU2nU7Ic2hILibGpGgjdTHDUm5WGA6GV8Q8PxdR1SNA75o7m6J82dsttIANEQubEx1pSaU0dzfAYYU2gDcI0XpKqVTgd64pNi3PtohKolQiSpbGWELmhQoXFIYn/Cmw+gSBJFakdJvJ5ptaQPelb4TIOCbMR19H/EU0hsWjzKb6V7+CWrB63u9iimU8QosrlmxPP7kk7OkdIMSTp6LTP/ANYk+op3cbJK2ZVnb+JndhKXHcaf+Zb0b+DOrYdBTE2jl9yN3q83VBvqUc7co0GFTNrK3bygo3PMcVq3joqV0Bk5reOqNz+HmyAMi5urt6zPsSQBqFUPcoFQiiJ1C89bAsdq0epegOVzyQB4/ienNmhaMwjW6ABbOJn3qsyUhBGwoUSqUhlgqy1Zt3960BsmgAe1U2JQufdQOvvupkZoOazqBXCpx46IYCd8J98BGny1M+rMfqTcdTc70ofCi8twIIMfLU9eeYXi+9NjUVdK9/BLVmmUcfaogy8lFBYQdbX3QlDA/wCn8ROvodPSfps+5ODYmLJPwTD8fVz/ALGyNb/KM+5aYe/giodA3l7VIRLzY5ri0htnSzfFg9pd/wBIKUAeii2b8D4ha5+C4+Go1M4LnTTc55NyCJJyiREtgtsYLSIuIylhMPVHUlxccrCKnbJl8svd19H8ddLqkJnSnxBVgDkFyMPgK5Y1rnuBkFzmvM/zBaYk6irDt4Mz+iKfhq3ylyczwW9rRorlxFzvpECxHzQLalwEnsxlGoQMjgMpzSZ7RGjD+i68m8WsVMbh6jngsdlblLTe/amXC3z2w2DpdyGphqkuguAc2mAc57Jl/WOAzRIaWxzAWLsLWc1xJh5okCHnKavbGYCYAMtPLvCpCCp4KrbMe1NI5g42DQzrGRoQS199+e8QsBgK3Vxmg5cp7bjmdnaQ7lDQ4TvzxuXprYesZgkEPcQc3ZLC0wwtmxFhPEZp3KYahV7Qc6Ya1rXG5zDNdzdCRIkj5wA0SdgMquCq5y5psW5QMzhfIRPCzo57wbQd8LhajSczsw7IaTdxAzE5t03AzDWBMEX8zsFVMQS0xTD+3MkVGl7gZFsgeItOYWEL1YoVJZk0aQSJ+fPZImbQ0ucCd+XmkM81LBVQBfKYe13bcZzPBDuRazNBEXIGgla4TC1A5pe6QG9qCSC9vZa6N0skkaTGsSdMVQcXkgujq3AQ8gdYYymJ4TfmvMzD1gIJJOWoPnb35Cw3uMsOGpImRIsGB1mlWQubhKNRpqAk3jISZA7DR82fphxiBrztMlQNZ2XZgWZ/lJDgAQ6JMQSQd02tZJAe7KqzyubVoVjng/Ogtg/MLXQGm4lrmhpMEaui5RVKVXMfo56bvnXDQe20Xu2BvAJkgzZTAzol06IbALy7OY4NHWA5g0BzsxIc4akCbSb6DWFsTfmpbGhQ+Ff8AJ3NrUj/ANRE3703BwKTvhYObZ8W/nqPtJ9fcnEgz67Qm+he/gLVh9XzKiAvPkFRRKHc2LQUpYFg+PK0bsKPVNE/amWlUdN48PuS1hP9NVjNxhmgjhLqZvx0C0w3r4JqQ3gGw1QEGVqaiEiPHckxg0t+9Wx8g6/cpO4XWTG3PnxSmAN1RPnerDEDwOHcqEefH0nuEU3ZSHAkmQIDSItqJymOAWbqD8jmtc4uJOUkmzQeyCe6xi5G/ePXSAEqg6fPmyJCDzei1JkOjttdGd8ZBTgt3/j3VMwlQOb25DXXu6SwB2UHi64mdcoXulUJ5pyEHjdhqmeQ+G5mmJMwGuBGkRJaY5G+gGbcFVIbmebZM0OMnLTyu3b39q+vsXR0F1RqeZ4pSBzWYSt9IkCLZnAwKjXXMa5AWyANdAt8HhntdLny3LEFxJBzuN517JY3Nqcq9U38wrjyUSBVUfvULjCM2CxqAwe6yTsNFl3FRj7qCoI3qNaDw82SAjHjdvlRzUBN7IWVJJ89ymRwKHwrM/iGt+upd+pGnHf4JtzpV+FNpdggBH8/RB/aO/vTVTv6vaqq6F5fwS1YWYc1anr9SigozpwASbACZOml7pSwPSPDenvqw4dYwU+tJ7MDLAyxZvZHaneZto51B2ezvXGw/RCgMQauW+oZ+IHfSjvuBu9UXTY2wnhQ/wCRPg0xXTbBU3OY/FUmuaSC1zoII3EFYU+n2A/PKEfrLq1Nj4c/OoUSTcnq2Ezvkke1DR2NQExQpDupsEj9lX+eTmuc/wD8QNn/AJ5Qn9b7kFXp5s+fwyjMfTH1Lqu2Ph4M0aRH+6pm/qWbNj4ePwelE/0bN2m5DdHIXOeOnuAOmMoQeL5jwJlG3p5s/djKJ3fOgD2cl737HoHShS/u2XvcacEdTZGHcT8hRJjU02E349lP8ciuctvT7Z9x6ZRj9f7lX8PMAP8AXKFte14Lq/FNE/kKWh/Js+xANjULA0KMf7tm/wD4UfjkLnPb082f+eUba9se5T+H2z/zyj3F+5dL4kof0FH+6Z/l7lfxJh/6Cj/dM+xE0chc5h6f7P8Azyj+190IR08wG/F0f2xddJuxsPJ+Qo/3TNfUqOx8OdcPQ5/JM/yoeTkP0c//AMQNn/ndHj877kY6f7Pi+MoftD7F0xsPDxahRI4dWyNP1VPiehp1FL+7Z9if55Fc5X8Ptnx+GUf2wgd0/wBn7sZR/aXUOyaFvkKMiI+TZ/lWdTZFH+hpX/q2fYpbo5GpOW/p5gAfwuj4PBup/D3AbsZR/a+5dBmw6B/IUv7tg79yv4moCfkaMcOrZ9imaOf7lXOcOnmAj8Lo8jmUb082fP4XR/aXTGxqEACjS4/zbPXpqhdsWgfyFLv6tn2JTR2f/eg/Qu9M9tYapSZSdNXMWVIY7LAjM10kcDIEcJXew21WVmNfTMg+sHeDwPJePavRmjXDZGTJYZIFvo6REacF7sJhWU2hrWhrRaBx+2PWZUVVJqDpq/iyLKnm3Icc7if2VFZrDgfaosZfczhdjoA6+dyzae2Of3q1FuZh7lbhGiiiAJU1PcgpHsqKIeobG7d/ncvLhH3dyygd0KKKmB6qW/uWZ1PgoojYRq0T54IQ7snx9yiiAK0jx96puo5qlEmMJjde+PWjfqoomhFATHj7ghc4yoohgio1Qce77VSiljCYfrVMvrw+1RRAwY8+Kzq205qKKGNGFN9h3BRRRZFn/9k="/>
          <p:cNvSpPr>
            <a:spLocks noChangeAspect="1" noChangeArrowheads="1"/>
          </p:cNvSpPr>
          <p:nvPr/>
        </p:nvSpPr>
        <p:spPr bwMode="auto">
          <a:xfrm>
            <a:off x="5207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8" name="AutoShape 16" descr="data:image/jpeg;base64,/9j/4AAQSkZJRgABAQAAAQABAAD/2wCEAAkGBwgHBgkIBwgKCgkLDRYPDQwMDRsUFRAWIB0iIiAdHx8kKDQsJCYxJx8fLT0tMTU3Ojo6Iys/RD84QzQ5OjcBCgoKDQwNGg8PGjclHyU3Nzc3Nzc3Nzc3Nzc3Nzc3Nzc3Nzc3Nzc3Nzc3Nzc3Nzc3Nzc3Nzc3Nzc3Nzc3Nzc3N//AABEIAKAAgQMBIgACEQEDEQH/xAAcAAABBAMBAAAAAAAAAAAAAAAAAQIEBwMFBgj/xABAEAABAwMDAgQEBAMFBgcAAAABAgMEAAURBhIhEzEHQVFhFCIycRVCgZEjobEzgrLB8RckdJLR4QgWNDZDUmL/xAAVAQEBAAAAAAAAAAAAAAAAAAAAAf/EABURAQEAAAAAAAAAAAAAAAAAAAAB/9oADAMBAAIRAxEAPwCk677w80jp7U1quDtwmXNmXAbU+8hhLewt+WNwzu4NcDVheE1zgW2JqkT5seMX7aW2g84E9RXzcDPc0Gx1H4bR3tJwb7pgpTHbt7kyUZTx6rqAAQUpGQCEgkjgZNcxdvD692jTv41MMXpJQ2t5hDh6rCXDhBWMY5PoeKseLqCyjQjMU3WF8T/5UkR+kp9O7qlKcIxn6j6VD8SNUrumnnZFmu9o/CpkJlt6KQPi1uhYyjGMjaDnn0PrQcTpLSttmabuepdRy5bFrhOBlLcMJ6rzhxwN3H5h+/tWS2aAk6kdlStNSmTbev0YblwUWnJCtm8oAAI3AA+g4roPDi4wLhoxzT0qZEiymLqxNQmUsIS60FoKxk8EgJVx9q7GXqyA8zc4+lbzZIkuLcQ8hyXsDSmlIAUtB7cZV29/WgrGL4V6ik2L8WaVCDXw63uip0h0hHCk7duM8euPesP+za/fhTFwKoYDvQUqP1T1mUPK2trWnbwknP7H0NWTadS2cwLcqXebf1/wS4NunrJA6q3WiBjPBVgkCsd41gJka1zrXerMxaXmYrU2O7t+KCw4nKPUAAk57DBPnQcM54UXlq8JtL90sjUxaApttcpWXM7sADZnPyk/asOp9LRLL4fWW4qYUi7PTZEaUS4VJ/huOJxjt+Udqs2yXbSp1xqO7m52oSjNjhmS64kgs9JAPTV6lWQSK4/xSudtkaPgQ4Vyhyn27zNeUhh0KKULedUkkd8YUOe1Bht2itIP6Uhag+OvKkvSUROkUtgF48Y9dmfPOcUmvPCubb7xvsDbKrdJltRYzHWUp1ClIHKsjgZ3HvwKWy3e2teFtrguz4yJbd+beWwp1IWlsL5UR6e9d7c9Z6djT1SvxaG82L605hp5Kz0zHSgrAB7Ank+1BVUjwuv7N1hwG3ILwlIdUJTTyui30zhe8lORg8djTo3hZqCTcJkND1uHwzDcnrqfUGnWl5wpCtvI+U5zirDZ1V0NUri3e/WNy3S2pbUD4Mpw0HCkoU4ocDdjH3+9YbzqeyLtGoLYi5xFPR9PMwwpLow88AvKUH82Mjt60FZ3vQV3srC5Et2EqOmEmaHmnFFK0KWEhIJSMqJIOPTzrlaszVeoxK8ItMwhxIdUWHCe5bYOAPtkp/aqzoCiiigKCM0UUCYHnVkQfCt4wocyTcE9VSYsiXDS0Qpth5e0ELz9QAUSMVXBHrkVYiPFWUm0R4ot6TNS1GjvyutjqMsrKgNuOCckE586BurdPWJnxVg6dtsboQVyI8eQhtbhVlahnlZPOFDkcVtZ/hbFmX24QYPXtEWAkK68zLwkgqI3JxjAH61x1z1aZ2v0ar+C2FMtmT8N1M/2e3jdjz2+ldE34mxWbldZ8SwKbeuiEpf3TSobgonIyngc4wKCVN8GpEedBiovjCzKmriqV8OR0yGlOA9+chP86yM+GUOHa7w8+8m5qVakSrc+3ua2uEkYKc887e9S7f4tw7hqC3uXWF+HxGZ6pinkrLpGWFNBO0Jz+bOa1Fw8VFLZlxINrDMUwEwoquuSW8Enecjny447d6DOPBt5cpuML7H3pf8AhZBMY4aeLYcAHPzAgjn1rDZ/CN+clXxN7YiPNrbbeZ+HKi2tf0p798bT/epZfii7c5tuCYqbYDdGJs+QlZc3qQEp4SBkJ2pHHOayx/EafbnrjdHrI8/Dud2EqPJWotpIbOAgcEE4SB38qDG74QS0T4jLd2Q+y5HfeedajKKm+koJUlKM5USSAO1ZWvBqQZ8tiRfGWGmXmm0OKjKJcDg+XjPBycY9qx/7XXVSIxRaU9FLcll9rrnLqHlhRwccEYGDzUOzeJDNlakMQ7M6WXZbEhPXmlxY6ZHBURyTj2A9KCJq7RELTul4k9NxcfnOzXozjfS2t/w1FJ2+fG3zPOeK4jGD2qymdfWa6ttMajs5WzGlTJrQCt6XFO71JbUnHqofNn8tVrn7fYeVBIkTZMliOw+8pbMZBQwg9m0k5IH681HpcUlAUUUUBW70R/7ysf8AxzP+IVpKey64w8h5hxbTragpC0KKVJI7EEdjQemkWCx3C8SnrjZoMt+TeHY63X2gpQSGCoYP90VqUWi2XFuwCXb45TEsjz8dCYwXucBSn6c4Xgc7T5nNUanUV9C94vlzCuoXciW5neRgq798cZrGm9XdHw+27Tx8MSWMSV/wie5Tzxn2oLeegaUlWC9XOJp9uM09MjR0mbF6KmA6EIWtsZ+UAK3DyzzU2727RkXVEO3SdOPpTCkHc6zbT0C0WSUhak56gCsKyR654BqkZN3ukpt9qTdJrzchQU8hyQtQdUMYKgTyRgd/Sso1BfMsH8auWY/9j/vbn8LjHy88cccUFu6ztabPoLVERuLb3Nk9jC40QN7UKQ2clI+lQ/bn3rX+G2k2LhoebLuVvhSW5LEkxtsTc+laOMlzuORwke9VpHl3q4KkR0XKWsS1AyEuS1BLx/8A3k/N+tbaPb9WW3/c4c+VGY34BYmqQzuV7g4Ge1Bcc7SOmHLe2wuyQGUj8OWp5tsIWeo7tWCr0IH8zXM+NUduJo+1RmYTUNhm6SENMtt7EhAKsED37+9VreZGqbcoxbtNujYWEp2uSlqQoJ5SAQoggeXpWuuF3ulyQlu43KbLQlW4JkSFuAH1wo96D0DpiLb3NN6RlSDh2yLYSpKuCVSGk44+7qf+U0xrR1hdfmpm25iQqdPnqlyXUZWzjcpG1X5OCD5d6oAXi6hJSLnNCSpCiPiF4KkY2Hv3TgY9McU9V8u6kyUqu08pl/8AqAZK/wCNxj5+fm445oLwXpfTj+lmmnbRAZJtdvfXNQ3tc3OLwtW7y4Gf15p0uHo1jWEWyP6cQlfxConUXbwhjatvcgBecKVlIwTzyqqMcvV2djqjuXWcthTSWVNKkrKS2nskjONoycDtUmLqW7NTIEmRNfm/AOpdjNS3luNoUnthO7jy7elBn1szCiahet1uQgM29CYinEpx1nEDDiz7lW7+VaGnvOLeeW66oqccUVrUfMk5JplAUUUUBR50UUC0uabS0CZpU5JAAyT5Cm+ddnoWJH6oeeSFHPnQYdKaUuF0nIT0ltp4ySMVfdr0oyzbDGcQlSikAqUc5NJp+KyltC0IwSAftXVMBfTxjFRVb6s0etdpcSLet0BOCGnN2QPMJV3P2xVDXu1PWqT03EkIVnbkcj2PvXsgJIThXNcB4t6cZvekp7rEdCp8QB9pe0biE/UP2zQeZaKO9FVBS9qSigdRSCloCiiigKKKKApaKTknAGSewoAd812Gi3RvSD2C8YrkCkpyFAg+YPlW90pcIsGWkzFKCCrGAP60WPRmlilaANxrr0AJFVFA1nbbXHbdkOlpGdu4pzz6cZ8s138fUkBy1LuokpVEb+pYOQKkHQL+k1oZ7qW5Ci6cNKBQvPoRWhk+KNkUtDNuebkPuHakEkDd6HAJ9OwPetJpvXK9W32daJ0D4B9lAW38xyoAjOQQMdwQfMURROoIJt15lxdhSlDitvH5c8Y9q11Xd4s6SiN2dy7IhurmdPeuSHNqGkhXCdv5idx59qpGqCloooFFLSCloCiiigKKKB3oFpzCQt9tClbApQG7096aaKDNJU71QJBy5tGT6/8AWpNstcuY62tmMp1tRI5VtSSPLNYpS1PR2HFpSOmjpBQ8wO2ff/tXT+Ht1VGmNxitQSVZCfI/pQdfF0c9cLNIdkItUNIQOkGba3jGMqU4r5l8D0I5ra+D8OJK0PMgSGw+29IIcSrO0pzj+grb62ujEHQz+FIQ9JR0U4G3JVwf5ZqH4OxQLBI+HWFJS4N/GMK9KitpbvDRmFPCodyusRpKiVlmQU9dJOQg47AduOfWt6LAuAFTZUtU92O0UsyH0APJQTlSSsfUOBjjPqTXRxHeqwknlQ4NRNQOqbtzoSM7hjAFEVp46PyoGh48VU0uKlzgk5ABLW1StvHoQn+Vefquj/xF3COtVjtyVJMhCFvrAPKUnAHHvg/tVL1QUUUUCilpBS0BRRRQFA70UDvQOpDS0hoHBZ2bM/LnOKn6dcUi8xQk8qcAzWtp7LhaeQ4g4Uk5BoLl1JaTqazxlyJKGY7aldMbsegB9+9GhtE36zTkOxr2Bbn1FD4jJC1DHY85A+/+tVrcGoap0WQp1xMZ5AVyd4Qrz4OeParX0NBgJbBj39pDS0pU4wlloEnnAx2P1EfT6VFWxa48e3wUstOLKE8lbrhUpR7kkmo+pZCItpkyncdJlpTiie3AzUO22OEt5L6g4+UEKQtwgAeYCUpASPvjNcz473hNu0aqEhza/cXktBI/+g5V/kP1ojzdIfekvKekOKccXyVKJJrHT1J70zFUFLikpwoEFLRRQFFFFAUUUUBuoJpDQe1AlA70UUG905PgokJi3tBXCXwSDyjJ/wBavHRNs0g223IjstLcSr5Vl4rB9DgmqAm2yXCjsyJDCksvf2az+aun8ONDTtXzFbHHI9taOJEgf4U+qv6d/uHoadqS3sIdjWp6NIlNtla0IcHTjpwfndUPpSP3PkK83611HK1RenJciQp2O1lEUbdgCPXbk4J7123iXeLVp+AdEaUZRHYQQu4uo7rPkhR/MexVn2HrVXOAk8nFBHxnPvWMpFSi2eD5GotFMIoxin0ooMdFHmfY0UQUUUUBRRQO9AuOKQ8CnZ4pqqBvc1NtkNU64xoyMZdXjJ8h5n9qhisgUpACkKUlXYFJweeKCXeZqrncnZJUSjhDQP5UDhIH6f1qwNLalvXh1pqU3Ngvtm6JK7Yl7A6bgACllJOdpCge3dPvXH6NukKx6ngz7nH+IiNLO8bAop9FAHgkHmn6x1JL1Vfn7nKJCD8kdryabHYf5n3NBrS8t11TrqlLcWoqWtRyVKJySf1pufmNNQTjtQ5hKSockdxRTgvaRgY/zqJmnLdUTxgU5hG45P3oMjLBI3ECnKb/AG96yBZ42nAHcUxxXUVwQEDnnzoIR+tX3opVYK1EdsmkogooooNnp+I3JvdtZlsqciSJbbC+4CgpQBAI88Kz+1bV3SbkiURGfYjqlvvot8ZRUS6GlEHKvLsQM9z6d61tq1DOtbCWY4YWlt3rsl5lKyy7gfOjPY/Kn9hT4uprnGYS0h1tSkFxTTzjYU4yXPr2KPbOf3ORQbW76biuxGZNtfYjuJtLM56IrqKJScBagogjuRxn1qDctLuQIcl/8RivuRW2HnWmkrBDboTtIJSBnKhx3/pWM6onqSsFuHhcEQSeh/8ACPLv34HPtTZWp50pE1DrUTExhph3ayB8jeNmOeCMDn2FBN03Zod207dVKbULkz80RaVn5ylClqRt7HKUKx55rYXbScZtqxRYSgiU/HfcmOKUpe5xpRCkoSO5ykgAck1zlov020toRBLTakSkSUOdPKwtHA59MEgjzyamN6tujaI7Z+GWhll1nC2QeohxW5YV65VzQSpGjJTbrzRlNl1r4c9HprDim3iAle0jjBUAoHkHHrmlj6RL/QDN4grVKceajDY6OqtrGR9PAOe/2/RGtUL6TkpanEXP4VUFvoMobaDJAAJIOdyccYHkk5BFQoOopsFFvRHRFAt63FxypncQVjCifXy/YUGdrTUpdlVdEPNltDAkrTsXtS3uCeVgY35IO3vjn2qVK0uY7khL14hlERpLstaW3CGUqCNndI3FW8AAdsc4qGdVTxHDDjcMo+FEQkxgVKZBBCM98AgY7dhnNYjqW4O3GRMcbiK+IZSy+ypgFp1CQNu5PqNqSD7UUuroMS2X0MQW0/DiMw7tSpRSoqbSpWCfmwSTXRar03GtEh2NEg9VU+UI0HbIUQwQBnecnK1FSSEnsnnzwOYnXF+6Tky5iWC4hlDWENBCVJQMAED2wKlytXXNxU5SjH3TXEOulLONriBhK0c/KoeooJb+jH461sfikFbobeV0myVLWpsblJSBycjODxnB7eccaYBafW/d4rLUYsB8FpwqQXUlSRgDnGOce/pTYWoEOXVu5XBvpymHA+2YMdtHXdzk9UnyPPb1PHNRE3mYmPKaWGXRLkIkvFbYJUtJJT9hyePQmiJ7eh5u2WqRLhxuhJejI6rgSl1bX1EE4wnPAPr5CoV201ItlrjXByQ040/s2lCVbVbgSNq8bVYxhXOQfLzolanuEpUr4luG4Hn1v4XGSoNuLxvUgHsTgZ8sjNYZuoJ02AqE70UNOFBdLbQSp0oGElRHcgedBqaKKKD/2Q=="/>
          <p:cNvSpPr>
            <a:spLocks noChangeAspect="1" noChangeArrowheads="1"/>
          </p:cNvSpPr>
          <p:nvPr/>
        </p:nvSpPr>
        <p:spPr bwMode="auto">
          <a:xfrm>
            <a:off x="63500" y="-136525"/>
            <a:ext cx="1228725"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0" name="AutoShape 18" descr="data:image/jpeg;base64,/9j/4AAQSkZJRgABAQAAAQABAAD/2wCEAAkGBwgHBgkIBwgKCgkLDRYPDQwMDRsUFRAWIB0iIiAdHx8kKDQsJCYxJx8fLT0tMTU3Ojo6Iys/RD84QzQ5OjcBCgoKDQwNGg8PGjclHyU3Nzc3Nzc3Nzc3Nzc3Nzc3Nzc3Nzc3Nzc3Nzc3Nzc3Nzc3Nzc3Nzc3Nzc3Nzc3Nzc3N//AABEIAKAAgQMBIgACEQEDEQH/xAAcAAABBAMBAAAAAAAAAAAAAAAAAQIEBwMFBgj/xABAEAABAwMDAgQEBAMFBgcAAAABAgMEAAURBhIhEzEHQVFhFCIycRVCgZEjobEzgrLB8RckdJLR4QgWNDZDUmL/xAAVAQEBAAAAAAAAAAAAAAAAAAAAAf/EABURAQEAAAAAAAAAAAAAAAAAAAAB/9oADAMBAAIRAxEAPwCk677w80jp7U1quDtwmXNmXAbU+8hhLewt+WNwzu4NcDVheE1zgW2JqkT5seMX7aW2g84E9RXzcDPc0Gx1H4bR3tJwb7pgpTHbt7kyUZTx6rqAAQUpGQCEgkjgZNcxdvD692jTv41MMXpJQ2t5hDh6rCXDhBWMY5PoeKseLqCyjQjMU3WF8T/5UkR+kp9O7qlKcIxn6j6VD8SNUrumnnZFmu9o/CpkJlt6KQPi1uhYyjGMjaDnn0PrQcTpLSttmabuepdRy5bFrhOBlLcMJ6rzhxwN3H5h+/tWS2aAk6kdlStNSmTbev0YblwUWnJCtm8oAAI3AA+g4roPDi4wLhoxzT0qZEiymLqxNQmUsIS60FoKxk8EgJVx9q7GXqyA8zc4+lbzZIkuLcQ8hyXsDSmlIAUtB7cZV29/WgrGL4V6ik2L8WaVCDXw63uip0h0hHCk7duM8euPesP+za/fhTFwKoYDvQUqP1T1mUPK2trWnbwknP7H0NWTadS2cwLcqXebf1/wS4NunrJA6q3WiBjPBVgkCsd41gJka1zrXerMxaXmYrU2O7t+KCw4nKPUAAk57DBPnQcM54UXlq8JtL90sjUxaApttcpWXM7sADZnPyk/asOp9LRLL4fWW4qYUi7PTZEaUS4VJ/huOJxjt+Udqs2yXbSp1xqO7m52oSjNjhmS64kgs9JAPTV6lWQSK4/xSudtkaPgQ4Vyhyn27zNeUhh0KKULedUkkd8YUOe1Bht2itIP6Uhag+OvKkvSUROkUtgF48Y9dmfPOcUmvPCubb7xvsDbKrdJltRYzHWUp1ClIHKsjgZ3HvwKWy3e2teFtrguz4yJbd+beWwp1IWlsL5UR6e9d7c9Z6djT1SvxaG82L605hp5Kz0zHSgrAB7Ank+1BVUjwuv7N1hwG3ILwlIdUJTTyui30zhe8lORg8djTo3hZqCTcJkND1uHwzDcnrqfUGnWl5wpCtvI+U5zirDZ1V0NUri3e/WNy3S2pbUD4Mpw0HCkoU4ocDdjH3+9YbzqeyLtGoLYi5xFPR9PMwwpLow88AvKUH82Mjt60FZ3vQV3srC5Et2EqOmEmaHmnFFK0KWEhIJSMqJIOPTzrlaszVeoxK8ItMwhxIdUWHCe5bYOAPtkp/aqzoCiiigKCM0UUCYHnVkQfCt4wocyTcE9VSYsiXDS0Qpth5e0ELz9QAUSMVXBHrkVYiPFWUm0R4ot6TNS1GjvyutjqMsrKgNuOCckE586BurdPWJnxVg6dtsboQVyI8eQhtbhVlahnlZPOFDkcVtZ/hbFmX24QYPXtEWAkK68zLwkgqI3JxjAH61x1z1aZ2v0ar+C2FMtmT8N1M/2e3jdjz2+ldE34mxWbldZ8SwKbeuiEpf3TSobgonIyngc4wKCVN8GpEedBiovjCzKmriqV8OR0yGlOA9+chP86yM+GUOHa7w8+8m5qVakSrc+3ua2uEkYKc887e9S7f4tw7hqC3uXWF+HxGZ6pinkrLpGWFNBO0Jz+bOa1Fw8VFLZlxINrDMUwEwoquuSW8Enecjny447d6DOPBt5cpuML7H3pf8AhZBMY4aeLYcAHPzAgjn1rDZ/CN+clXxN7YiPNrbbeZ+HKi2tf0p798bT/epZfii7c5tuCYqbYDdGJs+QlZc3qQEp4SBkJ2pHHOayx/EafbnrjdHrI8/Dud2EqPJWotpIbOAgcEE4SB38qDG74QS0T4jLd2Q+y5HfeedajKKm+koJUlKM5USSAO1ZWvBqQZ8tiRfGWGmXmm0OKjKJcDg+XjPBycY9qx/7XXVSIxRaU9FLcll9rrnLqHlhRwccEYGDzUOzeJDNlakMQ7M6WXZbEhPXmlxY6ZHBURyTj2A9KCJq7RELTul4k9NxcfnOzXozjfS2t/w1FJ2+fG3zPOeK4jGD2qymdfWa6ttMajs5WzGlTJrQCt6XFO71JbUnHqofNn8tVrn7fYeVBIkTZMliOw+8pbMZBQwg9m0k5IH681HpcUlAUUUUBW70R/7ysf8AxzP+IVpKey64w8h5hxbTragpC0KKVJI7EEdjQemkWCx3C8SnrjZoMt+TeHY63X2gpQSGCoYP90VqUWi2XFuwCXb45TEsjz8dCYwXucBSn6c4Xgc7T5nNUanUV9C94vlzCuoXciW5neRgq798cZrGm9XdHw+27Tx8MSWMSV/wie5Tzxn2oLeegaUlWC9XOJp9uM09MjR0mbF6KmA6EIWtsZ+UAK3DyzzU2727RkXVEO3SdOPpTCkHc6zbT0C0WSUhak56gCsKyR654BqkZN3ukpt9qTdJrzchQU8hyQtQdUMYKgTyRgd/Sso1BfMsH8auWY/9j/vbn8LjHy88cccUFu6ztabPoLVERuLb3Nk9jC40QN7UKQ2clI+lQ/bn3rX+G2k2LhoebLuVvhSW5LEkxtsTc+laOMlzuORwke9VpHl3q4KkR0XKWsS1AyEuS1BLx/8A3k/N+tbaPb9WW3/c4c+VGY34BYmqQzuV7g4Ge1Bcc7SOmHLe2wuyQGUj8OWp5tsIWeo7tWCr0IH8zXM+NUduJo+1RmYTUNhm6SENMtt7EhAKsED37+9VreZGqbcoxbtNujYWEp2uSlqQoJ5SAQoggeXpWuuF3ulyQlu43KbLQlW4JkSFuAH1wo96D0DpiLb3NN6RlSDh2yLYSpKuCVSGk44+7qf+U0xrR1hdfmpm25iQqdPnqlyXUZWzjcpG1X5OCD5d6oAXi6hJSLnNCSpCiPiF4KkY2Hv3TgY9McU9V8u6kyUqu08pl/8AqAZK/wCNxj5+fm445oLwXpfTj+lmmnbRAZJtdvfXNQ3tc3OLwtW7y4Gf15p0uHo1jWEWyP6cQlfxConUXbwhjatvcgBecKVlIwTzyqqMcvV2djqjuXWcthTSWVNKkrKS2nskjONoycDtUmLqW7NTIEmRNfm/AOpdjNS3luNoUnthO7jy7elBn1szCiahet1uQgM29CYinEpx1nEDDiz7lW7+VaGnvOLeeW66oqccUVrUfMk5JplAUUUUBR50UUC0uabS0CZpU5JAAyT5Cm+ddnoWJH6oeeSFHPnQYdKaUuF0nIT0ltp4ySMVfdr0oyzbDGcQlSikAqUc5NJp+KyltC0IwSAftXVMBfTxjFRVb6s0etdpcSLet0BOCGnN2QPMJV3P2xVDXu1PWqT03EkIVnbkcj2PvXsgJIThXNcB4t6cZvekp7rEdCp8QB9pe0biE/UP2zQeZaKO9FVBS9qSigdRSCloCiiigKKKKApaKTknAGSewoAd812Gi3RvSD2C8YrkCkpyFAg+YPlW90pcIsGWkzFKCCrGAP60WPRmlilaANxrr0AJFVFA1nbbXHbdkOlpGdu4pzz6cZ8s138fUkBy1LuokpVEb+pYOQKkHQL+k1oZ7qW5Ci6cNKBQvPoRWhk+KNkUtDNuebkPuHakEkDd6HAJ9OwPetJpvXK9W32daJ0D4B9lAW38xyoAjOQQMdwQfMURROoIJt15lxdhSlDitvH5c8Y9q11Xd4s6SiN2dy7IhurmdPeuSHNqGkhXCdv5idx59qpGqCloooFFLSCloCiiigKKKB3oFpzCQt9tClbApQG7096aaKDNJU71QJBy5tGT6/8AWpNstcuY62tmMp1tRI5VtSSPLNYpS1PR2HFpSOmjpBQ8wO2ff/tXT+Ht1VGmNxitQSVZCfI/pQdfF0c9cLNIdkItUNIQOkGba3jGMqU4r5l8D0I5ra+D8OJK0PMgSGw+29IIcSrO0pzj+grb62ujEHQz+FIQ9JR0U4G3JVwf5ZqH4OxQLBI+HWFJS4N/GMK9KitpbvDRmFPCodyusRpKiVlmQU9dJOQg47AduOfWt6LAuAFTZUtU92O0UsyH0APJQTlSSsfUOBjjPqTXRxHeqwknlQ4NRNQOqbtzoSM7hjAFEVp46PyoGh48VU0uKlzgk5ABLW1StvHoQn+Vefquj/xF3COtVjtyVJMhCFvrAPKUnAHHvg/tVL1QUUUUCilpBS0BRRRQFA70UDvQOpDS0hoHBZ2bM/LnOKn6dcUi8xQk8qcAzWtp7LhaeQ4g4Uk5BoLl1JaTqazxlyJKGY7aldMbsegB9+9GhtE36zTkOxr2Bbn1FD4jJC1DHY85A+/+tVrcGoap0WQp1xMZ5AVyd4Qrz4OeParX0NBgJbBj39pDS0pU4wlloEnnAx2P1EfT6VFWxa48e3wUstOLKE8lbrhUpR7kkmo+pZCItpkyncdJlpTiie3AzUO22OEt5L6g4+UEKQtwgAeYCUpASPvjNcz473hNu0aqEhza/cXktBI/+g5V/kP1ojzdIfekvKekOKccXyVKJJrHT1J70zFUFLikpwoEFLRRQFFFFAUUUUBuoJpDQe1AlA70UUG905PgokJi3tBXCXwSDyjJ/wBavHRNs0g223IjstLcSr5Vl4rB9DgmqAm2yXCjsyJDCksvf2az+aun8ONDTtXzFbHHI9taOJEgf4U+qv6d/uHoadqS3sIdjWp6NIlNtla0IcHTjpwfndUPpSP3PkK83611HK1RenJciQp2O1lEUbdgCPXbk4J7123iXeLVp+AdEaUZRHYQQu4uo7rPkhR/MexVn2HrVXOAk8nFBHxnPvWMpFSi2eD5GotFMIoxin0ooMdFHmfY0UQUUUUBRRQO9AuOKQ8CnZ4pqqBvc1NtkNU64xoyMZdXjJ8h5n9qhisgUpACkKUlXYFJweeKCXeZqrncnZJUSjhDQP5UDhIH6f1qwNLalvXh1pqU3Ngvtm6JK7Yl7A6bgACllJOdpCge3dPvXH6NukKx6ngz7nH+IiNLO8bAop9FAHgkHmn6x1JL1Vfn7nKJCD8kdryabHYf5n3NBrS8t11TrqlLcWoqWtRyVKJySf1pufmNNQTjtQ5hKSockdxRTgvaRgY/zqJmnLdUTxgU5hG45P3oMjLBI3ECnKb/AG96yBZ42nAHcUxxXUVwQEDnnzoIR+tX3opVYK1EdsmkogooooNnp+I3JvdtZlsqciSJbbC+4CgpQBAI88Kz+1bV3SbkiURGfYjqlvvot8ZRUS6GlEHKvLsQM9z6d61tq1DOtbCWY4YWlt3rsl5lKyy7gfOjPY/Kn9hT4uprnGYS0h1tSkFxTTzjYU4yXPr2KPbOf3ORQbW76biuxGZNtfYjuJtLM56IrqKJScBagogjuRxn1qDctLuQIcl/8RivuRW2HnWmkrBDboTtIJSBnKhx3/pWM6onqSsFuHhcEQSeh/8ACPLv34HPtTZWp50pE1DrUTExhph3ayB8jeNmOeCMDn2FBN03Zod207dVKbULkz80RaVn5ylClqRt7HKUKx55rYXbScZtqxRYSgiU/HfcmOKUpe5xpRCkoSO5ykgAck1zlov020toRBLTakSkSUOdPKwtHA59MEgjzyamN6tujaI7Z+GWhll1nC2QeohxW5YV65VzQSpGjJTbrzRlNl1r4c9HprDim3iAle0jjBUAoHkHHrmlj6RL/QDN4grVKceajDY6OqtrGR9PAOe/2/RGtUL6TkpanEXP4VUFvoMobaDJAAJIOdyccYHkk5BFQoOopsFFvRHRFAt63FxypncQVjCifXy/YUGdrTUpdlVdEPNltDAkrTsXtS3uCeVgY35IO3vjn2qVK0uY7khL14hlERpLstaW3CGUqCNndI3FW8AAdsc4qGdVTxHDDjcMo+FEQkxgVKZBBCM98AgY7dhnNYjqW4O3GRMcbiK+IZSy+ypgFp1CQNu5PqNqSD7UUuroMS2X0MQW0/DiMw7tSpRSoqbSpWCfmwSTXRar03GtEh2NEg9VU+UI0HbIUQwQBnecnK1FSSEnsnnzwOYnXF+6Tky5iWC4hlDWENBCVJQMAED2wKlytXXNxU5SjH3TXEOulLONriBhK0c/KoeooJb+jH461sfikFbobeV0myVLWpsblJSBycjODxnB7eccaYBafW/d4rLUYsB8FpwqQXUlSRgDnGOce/pTYWoEOXVu5XBvpymHA+2YMdtHXdzk9UnyPPb1PHNRE3mYmPKaWGXRLkIkvFbYJUtJJT9hyePQmiJ7eh5u2WqRLhxuhJejI6rgSl1bX1EE4wnPAPr5CoV201ItlrjXByQ040/s2lCVbVbgSNq8bVYxhXOQfLzolanuEpUr4luG4Hn1v4XGSoNuLxvUgHsTgZ8sjNYZuoJ02AqE70UNOFBdLbQSp0oGElRHcgedBqaKKKD/2Q=="/>
          <p:cNvSpPr>
            <a:spLocks noChangeAspect="1" noChangeArrowheads="1"/>
          </p:cNvSpPr>
          <p:nvPr/>
        </p:nvSpPr>
        <p:spPr bwMode="auto">
          <a:xfrm>
            <a:off x="63500" y="-731838"/>
            <a:ext cx="122872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2308" name="Picture 20" descr="Front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2520280"/>
            <a:ext cx="1800200" cy="222212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t3.gstatic.com/images?q=tbn:ANd9GcRsHc7YMqCrU5sTeFHY3ikHvmVRmHiDPq7sQiAowHl3sxwmnn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164064"/>
            <a:ext cx="794031" cy="1060072"/>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descr="http://t1.gstatic.com/images?q=tbn:ANd9GcSt_SPBNAuB1az1DZ3AIV1hM3N0FrSQIqxgVRx60lZAe0QER_50w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4184" y="5146501"/>
            <a:ext cx="2977406"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http://t0.gstatic.com/images?q=tbn:ANd9GcQen8VaWlBrO0hQ8-7f3xR-srBCSRotHpIsIz1tpUwsVJV-PmC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4184" y="3622910"/>
            <a:ext cx="1422152" cy="177769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txBox="1">
            <a:spLocks noChangeArrowheads="1"/>
          </p:cNvSpPr>
          <p:nvPr/>
        </p:nvSpPr>
        <p:spPr bwMode="auto">
          <a:xfrm>
            <a:off x="-22131" y="4088680"/>
            <a:ext cx="5714727" cy="3732808"/>
          </a:xfrm>
          <a:prstGeom prst="rect">
            <a:avLst/>
          </a:prstGeom>
          <a:noFill/>
          <a:ln>
            <a:noFill/>
          </a:ln>
          <a:effectLst>
            <a:outerShdw dist="107763" dir="2700000" algn="ctr" rotWithShape="0">
              <a:srgbClr val="F8F8F8">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80FF"/>
              </a:buClr>
              <a:buChar char="•"/>
              <a:defRPr sz="2600">
                <a:solidFill>
                  <a:srgbClr val="00005C"/>
                </a:solidFill>
                <a:latin typeface="Calibri" pitchFamily="34" charset="0"/>
                <a:ea typeface="MS PGothic" pitchFamily="34" charset="-128"/>
                <a:cs typeface="+mn-cs"/>
              </a:defRPr>
            </a:lvl1pPr>
            <a:lvl2pPr marL="742950" indent="-285750" algn="l" rtl="0" eaLnBrk="1" fontAlgn="base" hangingPunct="1">
              <a:spcBef>
                <a:spcPct val="20000"/>
              </a:spcBef>
              <a:spcAft>
                <a:spcPct val="0"/>
              </a:spcAft>
              <a:buClr>
                <a:srgbClr val="0080FF"/>
              </a:buClr>
              <a:buChar char="–"/>
              <a:defRPr sz="2400">
                <a:solidFill>
                  <a:srgbClr val="00005C"/>
                </a:solidFill>
                <a:latin typeface="Calibri" pitchFamily="34" charset="0"/>
                <a:ea typeface="MS PGothic" pitchFamily="34" charset="-128"/>
              </a:defRPr>
            </a:lvl2pPr>
            <a:lvl3pPr marL="1143000" indent="-228600" algn="l" rtl="0" eaLnBrk="1" fontAlgn="base" hangingPunct="1">
              <a:spcBef>
                <a:spcPct val="20000"/>
              </a:spcBef>
              <a:spcAft>
                <a:spcPct val="0"/>
              </a:spcAft>
              <a:buClr>
                <a:srgbClr val="0080FF"/>
              </a:buClr>
              <a:buChar char="•"/>
              <a:defRPr sz="2000">
                <a:solidFill>
                  <a:srgbClr val="00005C"/>
                </a:solidFill>
                <a:latin typeface="Calibri" pitchFamily="34" charset="0"/>
                <a:ea typeface="MS PGothic" pitchFamily="34" charset="-128"/>
              </a:defRPr>
            </a:lvl3pPr>
            <a:lvl4pPr marL="1600200" indent="-228600" algn="l" rtl="0" eaLnBrk="1" fontAlgn="base" hangingPunct="1">
              <a:spcBef>
                <a:spcPct val="20000"/>
              </a:spcBef>
              <a:spcAft>
                <a:spcPct val="0"/>
              </a:spcAft>
              <a:buClr>
                <a:srgbClr val="0080FF"/>
              </a:buClr>
              <a:buChar char="–"/>
              <a:defRPr>
                <a:solidFill>
                  <a:srgbClr val="00005C"/>
                </a:solidFill>
                <a:latin typeface="Calibri" pitchFamily="34" charset="0"/>
                <a:ea typeface="MS PGothic" pitchFamily="34" charset="-128"/>
              </a:defRPr>
            </a:lvl4pPr>
            <a:lvl5pPr marL="2057400" indent="-228600" algn="l" rtl="0" eaLnBrk="1" fontAlgn="base" hangingPunct="1">
              <a:spcBef>
                <a:spcPct val="20000"/>
              </a:spcBef>
              <a:spcAft>
                <a:spcPct val="0"/>
              </a:spcAft>
              <a:buClr>
                <a:srgbClr val="0080FF"/>
              </a:buClr>
              <a:buChar char="»"/>
              <a:defRPr sz="1600">
                <a:solidFill>
                  <a:srgbClr val="00005C"/>
                </a:solidFill>
                <a:latin typeface="Calibri" pitchFamily="34" charset="0"/>
                <a:ea typeface="MS PGothic" pitchFamily="34" charset="-128"/>
              </a:defRPr>
            </a:lvl5pPr>
            <a:lvl6pPr marL="2514600" indent="-228600" algn="l" rtl="0" eaLnBrk="1" fontAlgn="base" hangingPunct="1">
              <a:spcBef>
                <a:spcPct val="20000"/>
              </a:spcBef>
              <a:spcAft>
                <a:spcPct val="0"/>
              </a:spcAft>
              <a:buClr>
                <a:srgbClr val="0080FF"/>
              </a:buClr>
              <a:buChar char="»"/>
              <a:defRPr sz="1600">
                <a:solidFill>
                  <a:srgbClr val="00005C"/>
                </a:solidFill>
                <a:latin typeface="+mn-lt"/>
              </a:defRPr>
            </a:lvl6pPr>
            <a:lvl7pPr marL="2971800" indent="-228600" algn="l" rtl="0" eaLnBrk="1" fontAlgn="base" hangingPunct="1">
              <a:spcBef>
                <a:spcPct val="20000"/>
              </a:spcBef>
              <a:spcAft>
                <a:spcPct val="0"/>
              </a:spcAft>
              <a:buClr>
                <a:srgbClr val="0080FF"/>
              </a:buClr>
              <a:buChar char="»"/>
              <a:defRPr sz="1600">
                <a:solidFill>
                  <a:srgbClr val="00005C"/>
                </a:solidFill>
                <a:latin typeface="+mn-lt"/>
              </a:defRPr>
            </a:lvl7pPr>
            <a:lvl8pPr marL="3429000" indent="-228600" algn="l" rtl="0" eaLnBrk="1" fontAlgn="base" hangingPunct="1">
              <a:spcBef>
                <a:spcPct val="20000"/>
              </a:spcBef>
              <a:spcAft>
                <a:spcPct val="0"/>
              </a:spcAft>
              <a:buClr>
                <a:srgbClr val="0080FF"/>
              </a:buClr>
              <a:buChar char="»"/>
              <a:defRPr sz="1600">
                <a:solidFill>
                  <a:srgbClr val="00005C"/>
                </a:solidFill>
                <a:latin typeface="+mn-lt"/>
              </a:defRPr>
            </a:lvl8pPr>
            <a:lvl9pPr marL="3886200" indent="-228600" algn="l" rtl="0" eaLnBrk="1" fontAlgn="base" hangingPunct="1">
              <a:spcBef>
                <a:spcPct val="20000"/>
              </a:spcBef>
              <a:spcAft>
                <a:spcPct val="0"/>
              </a:spcAft>
              <a:buClr>
                <a:srgbClr val="0080FF"/>
              </a:buClr>
              <a:buChar char="»"/>
              <a:defRPr sz="1600">
                <a:solidFill>
                  <a:srgbClr val="00005C"/>
                </a:solidFill>
                <a:latin typeface="+mn-lt"/>
              </a:defRPr>
            </a:lvl9pPr>
          </a:lstStyle>
          <a:p>
            <a:pPr marL="457200" indent="-457200">
              <a:lnSpc>
                <a:spcPct val="90000"/>
              </a:lnSpc>
              <a:spcBef>
                <a:spcPts val="600"/>
              </a:spcBef>
              <a:spcAft>
                <a:spcPts val="600"/>
              </a:spcAft>
            </a:pPr>
            <a:r>
              <a:rPr lang="es-CL" sz="2200" kern="0" dirty="0" smtClean="0">
                <a:solidFill>
                  <a:srgbClr val="0070C0"/>
                </a:solidFill>
              </a:rPr>
              <a:t>Si bien la mayoría de los economistas están de acuerdo en que uno modelo de intercambio de este tipo no existe realmente, no deja de ser un hecho que el modelo de equilibrio general de competencia pura y perfecta sirven de punto de partida a las investigaciones en economía</a:t>
            </a:r>
          </a:p>
        </p:txBody>
      </p:sp>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814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3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447675" y="1117600"/>
            <a:ext cx="8197852" cy="4978400"/>
            <a:chOff x="282" y="704"/>
            <a:chExt cx="5164" cy="3136"/>
          </a:xfrm>
        </p:grpSpPr>
        <p:sp>
          <p:nvSpPr>
            <p:cNvPr id="7182" name="Freeform 7"/>
            <p:cNvSpPr>
              <a:spLocks/>
            </p:cNvSpPr>
            <p:nvPr/>
          </p:nvSpPr>
          <p:spPr bwMode="auto">
            <a:xfrm>
              <a:off x="471" y="1089"/>
              <a:ext cx="4319" cy="2649"/>
            </a:xfrm>
            <a:custGeom>
              <a:avLst/>
              <a:gdLst>
                <a:gd name="T0" fmla="*/ 0 w 4204"/>
                <a:gd name="T1" fmla="*/ 0 h 2649"/>
                <a:gd name="T2" fmla="*/ 0 w 4204"/>
                <a:gd name="T3" fmla="*/ 2649 h 2649"/>
                <a:gd name="T4" fmla="*/ 4204 w 4204"/>
                <a:gd name="T5" fmla="*/ 2649 h 2649"/>
                <a:gd name="T6" fmla="*/ 0 60000 65536"/>
                <a:gd name="T7" fmla="*/ 0 60000 65536"/>
                <a:gd name="T8" fmla="*/ 0 60000 65536"/>
                <a:gd name="T9" fmla="*/ 0 w 4204"/>
                <a:gd name="T10" fmla="*/ 0 h 2649"/>
                <a:gd name="T11" fmla="*/ 4204 w 4204"/>
                <a:gd name="T12" fmla="*/ 2649 h 2649"/>
              </a:gdLst>
              <a:ahLst/>
              <a:cxnLst>
                <a:cxn ang="T6">
                  <a:pos x="T0" y="T1"/>
                </a:cxn>
                <a:cxn ang="T7">
                  <a:pos x="T2" y="T3"/>
                </a:cxn>
                <a:cxn ang="T8">
                  <a:pos x="T4" y="T5"/>
                </a:cxn>
              </a:cxnLst>
              <a:rect l="T9" t="T10" r="T11" b="T12"/>
              <a:pathLst>
                <a:path w="4204" h="2649">
                  <a:moveTo>
                    <a:pt x="0" y="0"/>
                  </a:moveTo>
                  <a:lnTo>
                    <a:pt x="0" y="2649"/>
                  </a:lnTo>
                  <a:lnTo>
                    <a:pt x="4204" y="2649"/>
                  </a:lnTo>
                </a:path>
              </a:pathLst>
            </a:custGeom>
            <a:noFill/>
            <a:ln w="28575">
              <a:solidFill>
                <a:schemeClr val="tx1"/>
              </a:solidFill>
              <a:miter lim="800000"/>
              <a:headEnd type="triangle" w="med" len="med"/>
              <a:tailEnd type="triangle" w="med" len="med"/>
            </a:ln>
          </p:spPr>
          <p:txBody>
            <a:bodyPr wrap="none"/>
            <a:lstStyle/>
            <a:p>
              <a:endParaRPr lang="es-CL">
                <a:solidFill>
                  <a:schemeClr val="bg1"/>
                </a:solidFill>
                <a:latin typeface="Calibri" pitchFamily="34" charset="0"/>
              </a:endParaRPr>
            </a:p>
          </p:txBody>
        </p:sp>
        <p:sp>
          <p:nvSpPr>
            <p:cNvPr id="7183" name="Text Box 8"/>
            <p:cNvSpPr txBox="1">
              <a:spLocks noChangeArrowheads="1"/>
            </p:cNvSpPr>
            <p:nvPr/>
          </p:nvSpPr>
          <p:spPr bwMode="auto">
            <a:xfrm>
              <a:off x="282" y="704"/>
              <a:ext cx="116" cy="233"/>
            </a:xfrm>
            <a:prstGeom prst="rect">
              <a:avLst/>
            </a:prstGeom>
            <a:noFill/>
            <a:ln w="9525">
              <a:noFill/>
              <a:miter lim="800000"/>
              <a:headEnd/>
              <a:tailEnd/>
            </a:ln>
          </p:spPr>
          <p:txBody>
            <a:bodyPr wrap="none">
              <a:spAutoFit/>
            </a:bodyPr>
            <a:lstStyle/>
            <a:p>
              <a:pPr algn="ctr"/>
              <a:endParaRPr lang="es-CL" b="1" dirty="0">
                <a:solidFill>
                  <a:schemeClr val="bg1"/>
                </a:solidFill>
                <a:latin typeface="Calibri" pitchFamily="34" charset="0"/>
              </a:endParaRPr>
            </a:p>
          </p:txBody>
        </p:sp>
        <p:sp>
          <p:nvSpPr>
            <p:cNvPr id="7184" name="Text Box 9"/>
            <p:cNvSpPr txBox="1">
              <a:spLocks noChangeArrowheads="1"/>
            </p:cNvSpPr>
            <p:nvPr/>
          </p:nvSpPr>
          <p:spPr bwMode="auto">
            <a:xfrm>
              <a:off x="4792" y="3607"/>
              <a:ext cx="654" cy="233"/>
            </a:xfrm>
            <a:prstGeom prst="rect">
              <a:avLst/>
            </a:prstGeom>
            <a:noFill/>
            <a:ln w="9525">
              <a:noFill/>
              <a:miter lim="800000"/>
              <a:headEnd/>
              <a:tailEnd/>
            </a:ln>
          </p:spPr>
          <p:txBody>
            <a:bodyPr wrap="none">
              <a:spAutoFit/>
            </a:bodyPr>
            <a:lstStyle/>
            <a:p>
              <a:r>
                <a:rPr lang="es-CL" b="1" dirty="0" smtClean="0">
                  <a:latin typeface="Calibri" pitchFamily="34" charset="0"/>
                </a:rPr>
                <a:t>Cantidad</a:t>
              </a:r>
              <a:endParaRPr lang="es-CL" b="1" dirty="0">
                <a:latin typeface="Calibri" pitchFamily="34" charset="0"/>
              </a:endParaRPr>
            </a:p>
          </p:txBody>
        </p:sp>
      </p:grpSp>
      <p:sp>
        <p:nvSpPr>
          <p:cNvPr id="1376267" name="Line 11"/>
          <p:cNvSpPr>
            <a:spLocks noChangeShapeType="1"/>
          </p:cNvSpPr>
          <p:nvPr/>
        </p:nvSpPr>
        <p:spPr bwMode="auto">
          <a:xfrm>
            <a:off x="731838" y="2301875"/>
            <a:ext cx="6256337" cy="3611563"/>
          </a:xfrm>
          <a:prstGeom prst="line">
            <a:avLst/>
          </a:prstGeom>
          <a:noFill/>
          <a:ln w="57150">
            <a:solidFill>
              <a:srgbClr val="FF3300"/>
            </a:solidFill>
            <a:miter lim="800000"/>
            <a:headEnd/>
            <a:tailEnd/>
          </a:ln>
        </p:spPr>
        <p:txBody>
          <a:bodyPr wrap="none"/>
          <a:lstStyle/>
          <a:p>
            <a:endParaRPr lang="es-CL"/>
          </a:p>
        </p:txBody>
      </p:sp>
      <p:sp>
        <p:nvSpPr>
          <p:cNvPr id="1376270" name="Line 14"/>
          <p:cNvSpPr>
            <a:spLocks noChangeShapeType="1"/>
          </p:cNvSpPr>
          <p:nvPr/>
        </p:nvSpPr>
        <p:spPr bwMode="auto">
          <a:xfrm flipV="1">
            <a:off x="746125" y="1663700"/>
            <a:ext cx="5656263" cy="4264025"/>
          </a:xfrm>
          <a:prstGeom prst="line">
            <a:avLst/>
          </a:prstGeom>
          <a:noFill/>
          <a:ln w="57150">
            <a:solidFill>
              <a:srgbClr val="00B0F0"/>
            </a:solidFill>
            <a:miter lim="800000"/>
            <a:headEnd/>
            <a:tailEnd/>
          </a:ln>
        </p:spPr>
        <p:txBody>
          <a:bodyPr wrap="none"/>
          <a:lstStyle/>
          <a:p>
            <a:endParaRPr lang="es-CL"/>
          </a:p>
        </p:txBody>
      </p:sp>
      <p:sp>
        <p:nvSpPr>
          <p:cNvPr id="1376269" name="Text Box 13"/>
          <p:cNvSpPr txBox="1">
            <a:spLocks noChangeArrowheads="1"/>
          </p:cNvSpPr>
          <p:nvPr/>
        </p:nvSpPr>
        <p:spPr bwMode="auto">
          <a:xfrm>
            <a:off x="1035050" y="768350"/>
            <a:ext cx="7559675" cy="1846659"/>
          </a:xfrm>
          <a:prstGeom prst="rect">
            <a:avLst/>
          </a:prstGeom>
          <a:noFill/>
          <a:ln w="9525">
            <a:noFill/>
            <a:miter lim="800000"/>
            <a:headEnd/>
            <a:tailEnd/>
          </a:ln>
        </p:spPr>
        <p:txBody>
          <a:bodyPr>
            <a:spAutoFit/>
          </a:bodyPr>
          <a:lstStyle/>
          <a:p>
            <a:r>
              <a:rPr lang="es-CL" sz="1600" b="1" u="sng" dirty="0" smtClean="0">
                <a:latin typeface="Calibri" pitchFamily="34" charset="0"/>
              </a:rPr>
              <a:t>Curva de demanda</a:t>
            </a:r>
          </a:p>
          <a:p>
            <a:r>
              <a:rPr lang="es-CL" sz="1400" dirty="0" smtClean="0">
                <a:latin typeface="Calibri" pitchFamily="34" charset="0"/>
              </a:rPr>
              <a:t>Conjunto de puntos que representa la cantidad máxima que un consumidor esta dispuesto a pagar por una cierta cantidad de </a:t>
            </a:r>
            <a:r>
              <a:rPr lang="es-CL" sz="1400" dirty="0" err="1" smtClean="0">
                <a:latin typeface="Calibri" pitchFamily="34" charset="0"/>
              </a:rPr>
              <a:t>bb</a:t>
            </a:r>
            <a:r>
              <a:rPr lang="es-CL" sz="1400" dirty="0" smtClean="0">
                <a:latin typeface="Calibri" pitchFamily="34" charset="0"/>
              </a:rPr>
              <a:t> o </a:t>
            </a:r>
            <a:r>
              <a:rPr lang="es-CL" sz="1400" dirty="0" err="1" smtClean="0">
                <a:latin typeface="Calibri" pitchFamily="34" charset="0"/>
              </a:rPr>
              <a:t>ss</a:t>
            </a:r>
            <a:endParaRPr lang="es-CL" sz="1400" dirty="0" smtClean="0">
              <a:latin typeface="Calibri" pitchFamily="34" charset="0"/>
            </a:endParaRPr>
          </a:p>
          <a:p>
            <a:r>
              <a:rPr lang="es-CL" sz="1400" dirty="0" smtClean="0">
                <a:latin typeface="Calibri" pitchFamily="34" charset="0"/>
              </a:rPr>
              <a:t>Para que los individuos puedan decidir sobre este máximo, deben ser racionales . Es decir, deber poder expresar sus preferencias de manera completa:</a:t>
            </a:r>
          </a:p>
          <a:p>
            <a:pPr lvl="1"/>
            <a:r>
              <a:rPr lang="es-CL" sz="1400" dirty="0" smtClean="0">
                <a:latin typeface="Calibri" pitchFamily="34" charset="0"/>
              </a:rPr>
              <a:t>Entre dos canastas de b o </a:t>
            </a:r>
            <a:r>
              <a:rPr lang="es-CL" sz="1400" dirty="0" err="1" smtClean="0">
                <a:latin typeface="Calibri" pitchFamily="34" charset="0"/>
              </a:rPr>
              <a:t>ss</a:t>
            </a:r>
            <a:r>
              <a:rPr lang="es-CL" sz="1400" dirty="0" smtClean="0">
                <a:latin typeface="Calibri" pitchFamily="34" charset="0"/>
              </a:rPr>
              <a:t> deben poder decidir entre una u otra o declararse “indiferentes”</a:t>
            </a:r>
          </a:p>
          <a:p>
            <a:pPr lvl="1"/>
            <a:r>
              <a:rPr lang="es-CL" sz="1400" dirty="0" smtClean="0">
                <a:latin typeface="Calibri" pitchFamily="34" charset="0"/>
              </a:rPr>
              <a:t>Los individuos (agentes) deben contar con información completa acerca de los </a:t>
            </a:r>
            <a:r>
              <a:rPr lang="es-CL" sz="1400" dirty="0" err="1" smtClean="0">
                <a:latin typeface="Calibri" pitchFamily="34" charset="0"/>
              </a:rPr>
              <a:t>bb</a:t>
            </a:r>
            <a:r>
              <a:rPr lang="es-CL" sz="1400" dirty="0" smtClean="0">
                <a:latin typeface="Calibri" pitchFamily="34" charset="0"/>
              </a:rPr>
              <a:t> y </a:t>
            </a:r>
            <a:r>
              <a:rPr lang="es-CL" sz="1400" dirty="0" err="1" smtClean="0">
                <a:latin typeface="Calibri" pitchFamily="34" charset="0"/>
              </a:rPr>
              <a:t>ss</a:t>
            </a:r>
            <a:r>
              <a:rPr lang="es-CL" sz="1400" dirty="0" smtClean="0">
                <a:latin typeface="Calibri" pitchFamily="34" charset="0"/>
              </a:rPr>
              <a:t> que adquieren (en particular, a propósito de su calidad)</a:t>
            </a:r>
            <a:endParaRPr lang="es-CL" sz="1400" dirty="0">
              <a:latin typeface="Calibri" pitchFamily="34" charset="0"/>
            </a:endParaRPr>
          </a:p>
        </p:txBody>
      </p:sp>
      <p:sp>
        <p:nvSpPr>
          <p:cNvPr id="1376271" name="Text Box 15"/>
          <p:cNvSpPr txBox="1">
            <a:spLocks noChangeArrowheads="1"/>
          </p:cNvSpPr>
          <p:nvPr/>
        </p:nvSpPr>
        <p:spPr bwMode="auto">
          <a:xfrm>
            <a:off x="5299075" y="2357438"/>
            <a:ext cx="3844925" cy="2708434"/>
          </a:xfrm>
          <a:prstGeom prst="rect">
            <a:avLst/>
          </a:prstGeom>
          <a:noFill/>
          <a:ln w="9525">
            <a:noFill/>
            <a:miter lim="800000"/>
            <a:headEnd/>
            <a:tailEnd/>
          </a:ln>
        </p:spPr>
        <p:txBody>
          <a:bodyPr>
            <a:spAutoFit/>
          </a:bodyPr>
          <a:lstStyle/>
          <a:p>
            <a:r>
              <a:rPr lang="es-CL" sz="1600" b="1" u="sng" dirty="0" smtClean="0">
                <a:latin typeface="Calibri" pitchFamily="34" charset="0"/>
              </a:rPr>
              <a:t>Curva de Oferta</a:t>
            </a:r>
          </a:p>
          <a:p>
            <a:r>
              <a:rPr lang="es-CL" sz="1400" dirty="0" smtClean="0">
                <a:latin typeface="Calibri" pitchFamily="34" charset="0"/>
              </a:rPr>
              <a:t>Conjunto de puntos que representan la cantidad máxima que un productor esta dispuesto a ofrecer por un cierto nivel de precios </a:t>
            </a:r>
          </a:p>
          <a:p>
            <a:r>
              <a:rPr lang="es-CL" sz="1400" dirty="0" smtClean="0">
                <a:latin typeface="Calibri" pitchFamily="34" charset="0"/>
              </a:rPr>
              <a:t>Para que la cantidad ofertada sea optima, se debe</a:t>
            </a:r>
          </a:p>
          <a:p>
            <a:pPr lvl="1"/>
            <a:r>
              <a:rPr lang="es-CL" sz="1400" dirty="0" smtClean="0">
                <a:latin typeface="Calibri" pitchFamily="34" charset="0"/>
              </a:rPr>
              <a:t>-Tener un no. suficiente de productores de manera que ninguno pueda imponer sus condiciones al resto</a:t>
            </a:r>
          </a:p>
          <a:p>
            <a:pPr lvl="1"/>
            <a:r>
              <a:rPr lang="es-CL" sz="1400" dirty="0" smtClean="0">
                <a:latin typeface="Calibri" pitchFamily="34" charset="0"/>
              </a:rPr>
              <a:t>-Un nivel de información perfecta de forma que los productores puedan ajustar sus costos de producción para mantenerse competitivos</a:t>
            </a:r>
            <a:endParaRPr lang="es-CL" sz="1200" dirty="0">
              <a:latin typeface="Calibri" pitchFamily="34" charset="0"/>
            </a:endParaRPr>
          </a:p>
        </p:txBody>
      </p:sp>
      <p:sp>
        <p:nvSpPr>
          <p:cNvPr id="1376272" name="Oval 16"/>
          <p:cNvSpPr>
            <a:spLocks noChangeAspect="1" noChangeArrowheads="1"/>
          </p:cNvSpPr>
          <p:nvPr/>
        </p:nvSpPr>
        <p:spPr bwMode="auto">
          <a:xfrm>
            <a:off x="3347864" y="3784801"/>
            <a:ext cx="220265" cy="220263"/>
          </a:xfrm>
          <a:prstGeom prst="ellipse">
            <a:avLst/>
          </a:prstGeom>
          <a:solidFill>
            <a:srgbClr val="66FF33"/>
          </a:solidFill>
          <a:ln w="9525">
            <a:solidFill>
              <a:srgbClr val="66FF33"/>
            </a:solidFill>
            <a:miter lim="800000"/>
            <a:headEnd/>
            <a:tailEnd/>
          </a:ln>
        </p:spPr>
        <p:txBody>
          <a:bodyPr wrap="none" anchor="ctr"/>
          <a:lstStyle/>
          <a:p>
            <a:endParaRPr lang="es-CL">
              <a:latin typeface="Calibri" pitchFamily="34" charset="0"/>
            </a:endParaRPr>
          </a:p>
        </p:txBody>
      </p:sp>
      <p:sp>
        <p:nvSpPr>
          <p:cNvPr id="1376274" name="Text Box 18"/>
          <p:cNvSpPr txBox="1">
            <a:spLocks noChangeArrowheads="1"/>
          </p:cNvSpPr>
          <p:nvPr/>
        </p:nvSpPr>
        <p:spPr bwMode="auto">
          <a:xfrm>
            <a:off x="2022475" y="4010025"/>
            <a:ext cx="2767013" cy="1200329"/>
          </a:xfrm>
          <a:prstGeom prst="rect">
            <a:avLst/>
          </a:prstGeom>
          <a:noFill/>
          <a:ln w="9525">
            <a:noFill/>
            <a:miter lim="800000"/>
            <a:headEnd/>
            <a:tailEnd/>
          </a:ln>
          <a:effectLst/>
        </p:spPr>
        <p:txBody>
          <a:bodyPr>
            <a:spAutoFit/>
          </a:bodyPr>
          <a:lstStyle/>
          <a:p>
            <a:r>
              <a:rPr lang="es-CL" sz="1600" b="1" u="sng" dirty="0" smtClean="0">
                <a:solidFill>
                  <a:srgbClr val="000000"/>
                </a:solidFill>
                <a:latin typeface="Calibri" pitchFamily="34" charset="0"/>
              </a:rPr>
              <a:t>Equilibrio de mercado</a:t>
            </a:r>
          </a:p>
          <a:p>
            <a:r>
              <a:rPr lang="es-CL" sz="1400" dirty="0" smtClean="0">
                <a:solidFill>
                  <a:srgbClr val="000000"/>
                </a:solidFill>
                <a:latin typeface="Calibri" pitchFamily="34" charset="0"/>
              </a:rPr>
              <a:t>Punto de encuentro entre la oferta y la demanda:</a:t>
            </a:r>
          </a:p>
          <a:p>
            <a:r>
              <a:rPr lang="es-CL" sz="1400" dirty="0" smtClean="0">
                <a:solidFill>
                  <a:srgbClr val="000000"/>
                </a:solidFill>
                <a:latin typeface="Calibri" pitchFamily="34" charset="0"/>
              </a:rPr>
              <a:t>Cantidad optima de un </a:t>
            </a:r>
            <a:r>
              <a:rPr lang="es-CL" sz="1400" dirty="0" err="1" smtClean="0">
                <a:solidFill>
                  <a:srgbClr val="000000"/>
                </a:solidFill>
                <a:latin typeface="Calibri" pitchFamily="34" charset="0"/>
              </a:rPr>
              <a:t>bb</a:t>
            </a:r>
            <a:r>
              <a:rPr lang="es-CL" sz="1400" dirty="0" smtClean="0">
                <a:solidFill>
                  <a:srgbClr val="000000"/>
                </a:solidFill>
                <a:latin typeface="Calibri" pitchFamily="34" charset="0"/>
              </a:rPr>
              <a:t> o un </a:t>
            </a:r>
            <a:r>
              <a:rPr lang="es-CL" sz="1400" dirty="0" err="1" smtClean="0">
                <a:solidFill>
                  <a:srgbClr val="000000"/>
                </a:solidFill>
                <a:latin typeface="Calibri" pitchFamily="34" charset="0"/>
              </a:rPr>
              <a:t>ss</a:t>
            </a:r>
            <a:r>
              <a:rPr lang="es-CL" sz="1400" dirty="0" smtClean="0">
                <a:solidFill>
                  <a:srgbClr val="000000"/>
                </a:solidFill>
                <a:latin typeface="Calibri" pitchFamily="34" charset="0"/>
              </a:rPr>
              <a:t> que se transa en un mercado</a:t>
            </a:r>
            <a:endParaRPr lang="es-CL" sz="1400" dirty="0">
              <a:solidFill>
                <a:srgbClr val="000000"/>
              </a:solidFill>
              <a:latin typeface="Calibri" pitchFamily="34" charset="0"/>
            </a:endParaRPr>
          </a:p>
        </p:txBody>
      </p:sp>
      <p:sp>
        <p:nvSpPr>
          <p:cNvPr id="1376276" name="Freeform 20"/>
          <p:cNvSpPr>
            <a:spLocks/>
          </p:cNvSpPr>
          <p:nvPr/>
        </p:nvSpPr>
        <p:spPr bwMode="auto">
          <a:xfrm>
            <a:off x="746125" y="3916363"/>
            <a:ext cx="2728913" cy="2027237"/>
          </a:xfrm>
          <a:custGeom>
            <a:avLst/>
            <a:gdLst>
              <a:gd name="T0" fmla="*/ 0 w 1719"/>
              <a:gd name="T1" fmla="*/ 0 h 1277"/>
              <a:gd name="T2" fmla="*/ 1719 w 1719"/>
              <a:gd name="T3" fmla="*/ 0 h 1277"/>
              <a:gd name="T4" fmla="*/ 1719 w 1719"/>
              <a:gd name="T5" fmla="*/ 1277 h 1277"/>
              <a:gd name="T6" fmla="*/ 0 60000 65536"/>
              <a:gd name="T7" fmla="*/ 0 60000 65536"/>
              <a:gd name="T8" fmla="*/ 0 60000 65536"/>
              <a:gd name="T9" fmla="*/ 0 w 1719"/>
              <a:gd name="T10" fmla="*/ 0 h 1277"/>
              <a:gd name="T11" fmla="*/ 1719 w 1719"/>
              <a:gd name="T12" fmla="*/ 1277 h 1277"/>
            </a:gdLst>
            <a:ahLst/>
            <a:cxnLst>
              <a:cxn ang="T6">
                <a:pos x="T0" y="T1"/>
              </a:cxn>
              <a:cxn ang="T7">
                <a:pos x="T2" y="T3"/>
              </a:cxn>
              <a:cxn ang="T8">
                <a:pos x="T4" y="T5"/>
              </a:cxn>
            </a:cxnLst>
            <a:rect l="T9" t="T10" r="T11" b="T12"/>
            <a:pathLst>
              <a:path w="1719" h="1277">
                <a:moveTo>
                  <a:pt x="0" y="0"/>
                </a:moveTo>
                <a:lnTo>
                  <a:pt x="1719" y="0"/>
                </a:lnTo>
                <a:lnTo>
                  <a:pt x="1719" y="1277"/>
                </a:lnTo>
              </a:path>
            </a:pathLst>
          </a:custGeom>
          <a:noFill/>
          <a:ln w="9525">
            <a:solidFill>
              <a:schemeClr val="tx1"/>
            </a:solidFill>
            <a:prstDash val="dash"/>
            <a:miter lim="800000"/>
            <a:headEnd/>
            <a:tailEnd/>
          </a:ln>
        </p:spPr>
        <p:txBody>
          <a:bodyPr wrap="none"/>
          <a:lstStyle/>
          <a:p>
            <a:endParaRPr lang="es-CL">
              <a:latin typeface="Calibri" pitchFamily="34" charset="0"/>
            </a:endParaRPr>
          </a:p>
        </p:txBody>
      </p:sp>
      <p:sp>
        <p:nvSpPr>
          <p:cNvPr id="1376277" name="Text Box 21"/>
          <p:cNvSpPr txBox="1">
            <a:spLocks noChangeArrowheads="1"/>
          </p:cNvSpPr>
          <p:nvPr/>
        </p:nvSpPr>
        <p:spPr bwMode="auto">
          <a:xfrm>
            <a:off x="317500" y="3689350"/>
            <a:ext cx="423863" cy="369888"/>
          </a:xfrm>
          <a:prstGeom prst="rect">
            <a:avLst/>
          </a:prstGeom>
          <a:noFill/>
          <a:ln w="9525">
            <a:noFill/>
            <a:miter lim="800000"/>
            <a:headEnd/>
            <a:tailEnd/>
          </a:ln>
        </p:spPr>
        <p:txBody>
          <a:bodyPr wrap="none">
            <a:spAutoFit/>
          </a:bodyPr>
          <a:lstStyle/>
          <a:p>
            <a:r>
              <a:rPr lang="es-CL" b="1" smtClean="0">
                <a:solidFill>
                  <a:schemeClr val="bg1"/>
                </a:solidFill>
                <a:latin typeface="Calibri" pitchFamily="34" charset="0"/>
              </a:rPr>
              <a:t>P*</a:t>
            </a:r>
            <a:endParaRPr lang="es-CL" b="1">
              <a:solidFill>
                <a:schemeClr val="bg1"/>
              </a:solidFill>
              <a:latin typeface="Calibri" pitchFamily="34" charset="0"/>
            </a:endParaRPr>
          </a:p>
        </p:txBody>
      </p:sp>
      <p:sp>
        <p:nvSpPr>
          <p:cNvPr id="1376278" name="Text Box 22"/>
          <p:cNvSpPr txBox="1">
            <a:spLocks noChangeArrowheads="1"/>
          </p:cNvSpPr>
          <p:nvPr/>
        </p:nvSpPr>
        <p:spPr bwMode="auto">
          <a:xfrm>
            <a:off x="3246438" y="5918200"/>
            <a:ext cx="458780" cy="369332"/>
          </a:xfrm>
          <a:prstGeom prst="rect">
            <a:avLst/>
          </a:prstGeom>
          <a:noFill/>
          <a:ln w="9525">
            <a:noFill/>
            <a:miter lim="800000"/>
            <a:headEnd/>
            <a:tailEnd/>
          </a:ln>
        </p:spPr>
        <p:txBody>
          <a:bodyPr wrap="none">
            <a:spAutoFit/>
          </a:bodyPr>
          <a:lstStyle/>
          <a:p>
            <a:r>
              <a:rPr lang="es-CL" b="1" smtClean="0">
                <a:latin typeface="Calibri" pitchFamily="34" charset="0"/>
              </a:rPr>
              <a:t>Q*</a:t>
            </a:r>
            <a:endParaRPr lang="es-CL" b="1">
              <a:latin typeface="Calibri" pitchFamily="34" charset="0"/>
            </a:endParaRPr>
          </a:p>
        </p:txBody>
      </p:sp>
      <p:sp>
        <p:nvSpPr>
          <p:cNvPr id="3" name="TextBox 2"/>
          <p:cNvSpPr txBox="1"/>
          <p:nvPr/>
        </p:nvSpPr>
        <p:spPr>
          <a:xfrm>
            <a:off x="35496" y="1484784"/>
            <a:ext cx="811441" cy="338554"/>
          </a:xfrm>
          <a:prstGeom prst="rect">
            <a:avLst/>
          </a:prstGeom>
          <a:noFill/>
        </p:spPr>
        <p:txBody>
          <a:bodyPr wrap="none" rtlCol="0">
            <a:spAutoFit/>
          </a:bodyPr>
          <a:lstStyle/>
          <a:p>
            <a:r>
              <a:rPr lang="es-CL" sz="1600" b="1" dirty="0" smtClean="0"/>
              <a:t>Precio</a:t>
            </a:r>
            <a:endParaRPr lang="es-CL" sz="1600" b="1" dirty="0"/>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741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76269">
                                            <p:txEl>
                                              <p:pRg st="0" end="0"/>
                                            </p:txEl>
                                          </p:spTgt>
                                        </p:tgtEl>
                                        <p:attrNameLst>
                                          <p:attrName>style.visibility</p:attrName>
                                        </p:attrNameLst>
                                      </p:cBhvr>
                                      <p:to>
                                        <p:strVal val="visible"/>
                                      </p:to>
                                    </p:set>
                                    <p:anim calcmode="lin" valueType="num">
                                      <p:cBhvr>
                                        <p:cTn id="7" dur="1000" fill="hold"/>
                                        <p:tgtEl>
                                          <p:spTgt spid="137626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7626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7626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76269">
                                            <p:txEl>
                                              <p:pRg st="1" end="1"/>
                                            </p:txEl>
                                          </p:spTgt>
                                        </p:tgtEl>
                                        <p:attrNameLst>
                                          <p:attrName>style.visibility</p:attrName>
                                        </p:attrNameLst>
                                      </p:cBhvr>
                                      <p:to>
                                        <p:strVal val="visible"/>
                                      </p:to>
                                    </p:set>
                                    <p:anim calcmode="lin" valueType="num">
                                      <p:cBhvr>
                                        <p:cTn id="14" dur="1000" fill="hold"/>
                                        <p:tgtEl>
                                          <p:spTgt spid="137626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7626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7626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76269">
                                            <p:txEl>
                                              <p:pRg st="2" end="2"/>
                                            </p:txEl>
                                          </p:spTgt>
                                        </p:tgtEl>
                                        <p:attrNameLst>
                                          <p:attrName>style.visibility</p:attrName>
                                        </p:attrNameLst>
                                      </p:cBhvr>
                                      <p:to>
                                        <p:strVal val="visible"/>
                                      </p:to>
                                    </p:set>
                                    <p:anim calcmode="lin" valueType="num">
                                      <p:cBhvr>
                                        <p:cTn id="21" dur="1000" fill="hold"/>
                                        <p:tgtEl>
                                          <p:spTgt spid="137626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7626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7626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76269">
                                            <p:txEl>
                                              <p:pRg st="3" end="3"/>
                                            </p:txEl>
                                          </p:spTgt>
                                        </p:tgtEl>
                                        <p:attrNameLst>
                                          <p:attrName>style.visibility</p:attrName>
                                        </p:attrNameLst>
                                      </p:cBhvr>
                                      <p:to>
                                        <p:strVal val="visible"/>
                                      </p:to>
                                    </p:set>
                                    <p:anim calcmode="lin" valueType="num">
                                      <p:cBhvr>
                                        <p:cTn id="28" dur="1000" fill="hold"/>
                                        <p:tgtEl>
                                          <p:spTgt spid="137626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37626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37626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76269">
                                            <p:txEl>
                                              <p:pRg st="4" end="4"/>
                                            </p:txEl>
                                          </p:spTgt>
                                        </p:tgtEl>
                                        <p:attrNameLst>
                                          <p:attrName>style.visibility</p:attrName>
                                        </p:attrNameLst>
                                      </p:cBhvr>
                                      <p:to>
                                        <p:strVal val="visible"/>
                                      </p:to>
                                    </p:set>
                                    <p:anim calcmode="lin" valueType="num">
                                      <p:cBhvr>
                                        <p:cTn id="35" dur="1000" fill="hold"/>
                                        <p:tgtEl>
                                          <p:spTgt spid="1376269">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376269">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37626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376269">
                                            <p:txEl>
                                              <p:pRg st="0" end="0"/>
                                            </p:txEl>
                                          </p:spTgt>
                                        </p:tgtEl>
                                      </p:cBhvr>
                                    </p:animEffect>
                                    <p:set>
                                      <p:cBhvr>
                                        <p:cTn id="42" dur="1" fill="hold">
                                          <p:stCondLst>
                                            <p:cond delay="499"/>
                                          </p:stCondLst>
                                        </p:cTn>
                                        <p:tgtEl>
                                          <p:spTgt spid="1376269">
                                            <p:txEl>
                                              <p:pRg st="0" end="0"/>
                                            </p:txEl>
                                          </p:spTgt>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1376269">
                                            <p:txEl>
                                              <p:pRg st="1" end="1"/>
                                            </p:txEl>
                                          </p:spTgt>
                                        </p:tgtEl>
                                      </p:cBhvr>
                                    </p:animEffect>
                                    <p:set>
                                      <p:cBhvr>
                                        <p:cTn id="45" dur="1" fill="hold">
                                          <p:stCondLst>
                                            <p:cond delay="499"/>
                                          </p:stCondLst>
                                        </p:cTn>
                                        <p:tgtEl>
                                          <p:spTgt spid="1376269">
                                            <p:txEl>
                                              <p:pRg st="1" end="1"/>
                                            </p:txEl>
                                          </p:spTgt>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1376269">
                                            <p:txEl>
                                              <p:pRg st="2" end="2"/>
                                            </p:txEl>
                                          </p:spTgt>
                                        </p:tgtEl>
                                      </p:cBhvr>
                                    </p:animEffect>
                                    <p:set>
                                      <p:cBhvr>
                                        <p:cTn id="48" dur="1" fill="hold">
                                          <p:stCondLst>
                                            <p:cond delay="499"/>
                                          </p:stCondLst>
                                        </p:cTn>
                                        <p:tgtEl>
                                          <p:spTgt spid="1376269">
                                            <p:txEl>
                                              <p:pRg st="2" end="2"/>
                                            </p:txEl>
                                          </p:spTgt>
                                        </p:tgtEl>
                                        <p:attrNameLst>
                                          <p:attrName>style.visibility</p:attrName>
                                        </p:attrNameLst>
                                      </p:cBhvr>
                                      <p:to>
                                        <p:strVal val="hidden"/>
                                      </p:to>
                                    </p:set>
                                  </p:childTnLst>
                                </p:cTn>
                              </p:par>
                              <p:par>
                                <p:cTn id="49" presetID="3" presetClass="exit" presetSubtype="10" fill="hold" grpId="1" nodeType="withEffect">
                                  <p:stCondLst>
                                    <p:cond delay="0"/>
                                  </p:stCondLst>
                                  <p:childTnLst>
                                    <p:animEffect transition="out" filter="blinds(horizontal)">
                                      <p:cBhvr>
                                        <p:cTn id="50" dur="500"/>
                                        <p:tgtEl>
                                          <p:spTgt spid="1376269">
                                            <p:txEl>
                                              <p:pRg st="3" end="3"/>
                                            </p:txEl>
                                          </p:spTgt>
                                        </p:tgtEl>
                                      </p:cBhvr>
                                    </p:animEffect>
                                    <p:set>
                                      <p:cBhvr>
                                        <p:cTn id="51" dur="1" fill="hold">
                                          <p:stCondLst>
                                            <p:cond delay="499"/>
                                          </p:stCondLst>
                                        </p:cTn>
                                        <p:tgtEl>
                                          <p:spTgt spid="1376269">
                                            <p:txEl>
                                              <p:pRg st="3" end="3"/>
                                            </p:txEl>
                                          </p:spTgt>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1376269">
                                            <p:txEl>
                                              <p:pRg st="4" end="4"/>
                                            </p:txEl>
                                          </p:spTgt>
                                        </p:tgtEl>
                                      </p:cBhvr>
                                    </p:animEffect>
                                    <p:set>
                                      <p:cBhvr>
                                        <p:cTn id="54" dur="1" fill="hold">
                                          <p:stCondLst>
                                            <p:cond delay="499"/>
                                          </p:stCondLst>
                                        </p:cTn>
                                        <p:tgtEl>
                                          <p:spTgt spid="1376269">
                                            <p:txEl>
                                              <p:pRg st="4" end="4"/>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1376270"/>
                                        </p:tgtEl>
                                        <p:attrNameLst>
                                          <p:attrName>style.visibility</p:attrName>
                                        </p:attrNameLst>
                                      </p:cBhvr>
                                      <p:to>
                                        <p:strVal val="visible"/>
                                      </p:to>
                                    </p:set>
                                    <p:anim calcmode="lin" valueType="num">
                                      <p:cBhvr>
                                        <p:cTn id="59" dur="1000" fill="hold"/>
                                        <p:tgtEl>
                                          <p:spTgt spid="1376270"/>
                                        </p:tgtEl>
                                        <p:attrNameLst>
                                          <p:attrName>ppt_w</p:attrName>
                                        </p:attrNameLst>
                                      </p:cBhvr>
                                      <p:tavLst>
                                        <p:tav tm="0">
                                          <p:val>
                                            <p:strVal val="#ppt_w*0.70"/>
                                          </p:val>
                                        </p:tav>
                                        <p:tav tm="100000">
                                          <p:val>
                                            <p:strVal val="#ppt_w"/>
                                          </p:val>
                                        </p:tav>
                                      </p:tavLst>
                                    </p:anim>
                                    <p:anim calcmode="lin" valueType="num">
                                      <p:cBhvr>
                                        <p:cTn id="60" dur="1000" fill="hold"/>
                                        <p:tgtEl>
                                          <p:spTgt spid="1376270"/>
                                        </p:tgtEl>
                                        <p:attrNameLst>
                                          <p:attrName>ppt_h</p:attrName>
                                        </p:attrNameLst>
                                      </p:cBhvr>
                                      <p:tavLst>
                                        <p:tav tm="0">
                                          <p:val>
                                            <p:strVal val="#ppt_h"/>
                                          </p:val>
                                        </p:tav>
                                        <p:tav tm="100000">
                                          <p:val>
                                            <p:strVal val="#ppt_h"/>
                                          </p:val>
                                        </p:tav>
                                      </p:tavLst>
                                    </p:anim>
                                    <p:animEffect transition="in" filter="fade">
                                      <p:cBhvr>
                                        <p:cTn id="61" dur="1000"/>
                                        <p:tgtEl>
                                          <p:spTgt spid="1376270"/>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1376271">
                                            <p:txEl>
                                              <p:pRg st="0" end="0"/>
                                            </p:txEl>
                                          </p:spTgt>
                                        </p:tgtEl>
                                        <p:attrNameLst>
                                          <p:attrName>style.visibility</p:attrName>
                                        </p:attrNameLst>
                                      </p:cBhvr>
                                      <p:to>
                                        <p:strVal val="visible"/>
                                      </p:to>
                                    </p:set>
                                    <p:anim calcmode="lin" valueType="num">
                                      <p:cBhvr>
                                        <p:cTn id="66" dur="1000" fill="hold"/>
                                        <p:tgtEl>
                                          <p:spTgt spid="1376271">
                                            <p:txEl>
                                              <p:pRg st="0" end="0"/>
                                            </p:txEl>
                                          </p:spTgt>
                                        </p:tgtEl>
                                        <p:attrNameLst>
                                          <p:attrName>ppt_w</p:attrName>
                                        </p:attrNameLst>
                                      </p:cBhvr>
                                      <p:tavLst>
                                        <p:tav tm="0">
                                          <p:val>
                                            <p:strVal val="#ppt_w*0.70"/>
                                          </p:val>
                                        </p:tav>
                                        <p:tav tm="100000">
                                          <p:val>
                                            <p:strVal val="#ppt_w"/>
                                          </p:val>
                                        </p:tav>
                                      </p:tavLst>
                                    </p:anim>
                                    <p:anim calcmode="lin" valueType="num">
                                      <p:cBhvr>
                                        <p:cTn id="67" dur="1000" fill="hold"/>
                                        <p:tgtEl>
                                          <p:spTgt spid="1376271">
                                            <p:txEl>
                                              <p:pRg st="0" end="0"/>
                                            </p:txEl>
                                          </p:spTgt>
                                        </p:tgtEl>
                                        <p:attrNameLst>
                                          <p:attrName>ppt_h</p:attrName>
                                        </p:attrNameLst>
                                      </p:cBhvr>
                                      <p:tavLst>
                                        <p:tav tm="0">
                                          <p:val>
                                            <p:strVal val="#ppt_h"/>
                                          </p:val>
                                        </p:tav>
                                        <p:tav tm="100000">
                                          <p:val>
                                            <p:strVal val="#ppt_h"/>
                                          </p:val>
                                        </p:tav>
                                      </p:tavLst>
                                    </p:anim>
                                    <p:animEffect transition="in" filter="fade">
                                      <p:cBhvr>
                                        <p:cTn id="68" dur="1000"/>
                                        <p:tgtEl>
                                          <p:spTgt spid="1376271">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376271">
                                            <p:txEl>
                                              <p:pRg st="1" end="1"/>
                                            </p:txEl>
                                          </p:spTgt>
                                        </p:tgtEl>
                                        <p:attrNameLst>
                                          <p:attrName>style.visibility</p:attrName>
                                        </p:attrNameLst>
                                      </p:cBhvr>
                                      <p:to>
                                        <p:strVal val="visible"/>
                                      </p:to>
                                    </p:set>
                                    <p:anim calcmode="lin" valueType="num">
                                      <p:cBhvr>
                                        <p:cTn id="73" dur="1000" fill="hold"/>
                                        <p:tgtEl>
                                          <p:spTgt spid="1376271">
                                            <p:txEl>
                                              <p:pRg st="1" end="1"/>
                                            </p:txEl>
                                          </p:spTgt>
                                        </p:tgtEl>
                                        <p:attrNameLst>
                                          <p:attrName>ppt_w</p:attrName>
                                        </p:attrNameLst>
                                      </p:cBhvr>
                                      <p:tavLst>
                                        <p:tav tm="0">
                                          <p:val>
                                            <p:strVal val="#ppt_w*0.70"/>
                                          </p:val>
                                        </p:tav>
                                        <p:tav tm="100000">
                                          <p:val>
                                            <p:strVal val="#ppt_w"/>
                                          </p:val>
                                        </p:tav>
                                      </p:tavLst>
                                    </p:anim>
                                    <p:anim calcmode="lin" valueType="num">
                                      <p:cBhvr>
                                        <p:cTn id="74" dur="1000" fill="hold"/>
                                        <p:tgtEl>
                                          <p:spTgt spid="1376271">
                                            <p:txEl>
                                              <p:pRg st="1" end="1"/>
                                            </p:txEl>
                                          </p:spTgt>
                                        </p:tgtEl>
                                        <p:attrNameLst>
                                          <p:attrName>ppt_h</p:attrName>
                                        </p:attrNameLst>
                                      </p:cBhvr>
                                      <p:tavLst>
                                        <p:tav tm="0">
                                          <p:val>
                                            <p:strVal val="#ppt_h"/>
                                          </p:val>
                                        </p:tav>
                                        <p:tav tm="100000">
                                          <p:val>
                                            <p:strVal val="#ppt_h"/>
                                          </p:val>
                                        </p:tav>
                                      </p:tavLst>
                                    </p:anim>
                                    <p:animEffect transition="in" filter="fade">
                                      <p:cBhvr>
                                        <p:cTn id="75" dur="1000"/>
                                        <p:tgtEl>
                                          <p:spTgt spid="1376271">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grpId="0" nodeType="clickEffect">
                                  <p:stCondLst>
                                    <p:cond delay="0"/>
                                  </p:stCondLst>
                                  <p:childTnLst>
                                    <p:set>
                                      <p:cBhvr>
                                        <p:cTn id="79" dur="1" fill="hold">
                                          <p:stCondLst>
                                            <p:cond delay="0"/>
                                          </p:stCondLst>
                                        </p:cTn>
                                        <p:tgtEl>
                                          <p:spTgt spid="1376271">
                                            <p:txEl>
                                              <p:pRg st="2" end="2"/>
                                            </p:txEl>
                                          </p:spTgt>
                                        </p:tgtEl>
                                        <p:attrNameLst>
                                          <p:attrName>style.visibility</p:attrName>
                                        </p:attrNameLst>
                                      </p:cBhvr>
                                      <p:to>
                                        <p:strVal val="visible"/>
                                      </p:to>
                                    </p:set>
                                    <p:anim calcmode="lin" valueType="num">
                                      <p:cBhvr>
                                        <p:cTn id="80" dur="1000" fill="hold"/>
                                        <p:tgtEl>
                                          <p:spTgt spid="1376271">
                                            <p:txEl>
                                              <p:pRg st="2" end="2"/>
                                            </p:txEl>
                                          </p:spTgt>
                                        </p:tgtEl>
                                        <p:attrNameLst>
                                          <p:attrName>ppt_w</p:attrName>
                                        </p:attrNameLst>
                                      </p:cBhvr>
                                      <p:tavLst>
                                        <p:tav tm="0">
                                          <p:val>
                                            <p:strVal val="#ppt_w*0.70"/>
                                          </p:val>
                                        </p:tav>
                                        <p:tav tm="100000">
                                          <p:val>
                                            <p:strVal val="#ppt_w"/>
                                          </p:val>
                                        </p:tav>
                                      </p:tavLst>
                                    </p:anim>
                                    <p:anim calcmode="lin" valueType="num">
                                      <p:cBhvr>
                                        <p:cTn id="81" dur="1000" fill="hold"/>
                                        <p:tgtEl>
                                          <p:spTgt spid="1376271">
                                            <p:txEl>
                                              <p:pRg st="2" end="2"/>
                                            </p:txEl>
                                          </p:spTgt>
                                        </p:tgtEl>
                                        <p:attrNameLst>
                                          <p:attrName>ppt_h</p:attrName>
                                        </p:attrNameLst>
                                      </p:cBhvr>
                                      <p:tavLst>
                                        <p:tav tm="0">
                                          <p:val>
                                            <p:strVal val="#ppt_h"/>
                                          </p:val>
                                        </p:tav>
                                        <p:tav tm="100000">
                                          <p:val>
                                            <p:strVal val="#ppt_h"/>
                                          </p:val>
                                        </p:tav>
                                      </p:tavLst>
                                    </p:anim>
                                    <p:animEffect transition="in" filter="fade">
                                      <p:cBhvr>
                                        <p:cTn id="82" dur="1000"/>
                                        <p:tgtEl>
                                          <p:spTgt spid="1376271">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1376271">
                                            <p:txEl>
                                              <p:pRg st="3" end="3"/>
                                            </p:txEl>
                                          </p:spTgt>
                                        </p:tgtEl>
                                        <p:attrNameLst>
                                          <p:attrName>style.visibility</p:attrName>
                                        </p:attrNameLst>
                                      </p:cBhvr>
                                      <p:to>
                                        <p:strVal val="visible"/>
                                      </p:to>
                                    </p:set>
                                    <p:anim calcmode="lin" valueType="num">
                                      <p:cBhvr>
                                        <p:cTn id="87" dur="1000" fill="hold"/>
                                        <p:tgtEl>
                                          <p:spTgt spid="1376271">
                                            <p:txEl>
                                              <p:pRg st="3" end="3"/>
                                            </p:txEl>
                                          </p:spTgt>
                                        </p:tgtEl>
                                        <p:attrNameLst>
                                          <p:attrName>ppt_w</p:attrName>
                                        </p:attrNameLst>
                                      </p:cBhvr>
                                      <p:tavLst>
                                        <p:tav tm="0">
                                          <p:val>
                                            <p:strVal val="#ppt_w*0.70"/>
                                          </p:val>
                                        </p:tav>
                                        <p:tav tm="100000">
                                          <p:val>
                                            <p:strVal val="#ppt_w"/>
                                          </p:val>
                                        </p:tav>
                                      </p:tavLst>
                                    </p:anim>
                                    <p:anim calcmode="lin" valueType="num">
                                      <p:cBhvr>
                                        <p:cTn id="88" dur="1000" fill="hold"/>
                                        <p:tgtEl>
                                          <p:spTgt spid="1376271">
                                            <p:txEl>
                                              <p:pRg st="3" end="3"/>
                                            </p:txEl>
                                          </p:spTgt>
                                        </p:tgtEl>
                                        <p:attrNameLst>
                                          <p:attrName>ppt_h</p:attrName>
                                        </p:attrNameLst>
                                      </p:cBhvr>
                                      <p:tavLst>
                                        <p:tav tm="0">
                                          <p:val>
                                            <p:strVal val="#ppt_h"/>
                                          </p:val>
                                        </p:tav>
                                        <p:tav tm="100000">
                                          <p:val>
                                            <p:strVal val="#ppt_h"/>
                                          </p:val>
                                        </p:tav>
                                      </p:tavLst>
                                    </p:anim>
                                    <p:animEffect transition="in" filter="fade">
                                      <p:cBhvr>
                                        <p:cTn id="89" dur="1000"/>
                                        <p:tgtEl>
                                          <p:spTgt spid="1376271">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5" presetClass="entr" presetSubtype="0" fill="hold" grpId="0" nodeType="clickEffect">
                                  <p:stCondLst>
                                    <p:cond delay="0"/>
                                  </p:stCondLst>
                                  <p:childTnLst>
                                    <p:set>
                                      <p:cBhvr>
                                        <p:cTn id="93" dur="1" fill="hold">
                                          <p:stCondLst>
                                            <p:cond delay="0"/>
                                          </p:stCondLst>
                                        </p:cTn>
                                        <p:tgtEl>
                                          <p:spTgt spid="1376271">
                                            <p:txEl>
                                              <p:pRg st="4" end="4"/>
                                            </p:txEl>
                                          </p:spTgt>
                                        </p:tgtEl>
                                        <p:attrNameLst>
                                          <p:attrName>style.visibility</p:attrName>
                                        </p:attrNameLst>
                                      </p:cBhvr>
                                      <p:to>
                                        <p:strVal val="visible"/>
                                      </p:to>
                                    </p:set>
                                    <p:anim calcmode="lin" valueType="num">
                                      <p:cBhvr>
                                        <p:cTn id="94" dur="1000" fill="hold"/>
                                        <p:tgtEl>
                                          <p:spTgt spid="1376271">
                                            <p:txEl>
                                              <p:pRg st="4" end="4"/>
                                            </p:txEl>
                                          </p:spTgt>
                                        </p:tgtEl>
                                        <p:attrNameLst>
                                          <p:attrName>ppt_w</p:attrName>
                                        </p:attrNameLst>
                                      </p:cBhvr>
                                      <p:tavLst>
                                        <p:tav tm="0">
                                          <p:val>
                                            <p:strVal val="#ppt_w*0.70"/>
                                          </p:val>
                                        </p:tav>
                                        <p:tav tm="100000">
                                          <p:val>
                                            <p:strVal val="#ppt_w"/>
                                          </p:val>
                                        </p:tav>
                                      </p:tavLst>
                                    </p:anim>
                                    <p:anim calcmode="lin" valueType="num">
                                      <p:cBhvr>
                                        <p:cTn id="95" dur="1000" fill="hold"/>
                                        <p:tgtEl>
                                          <p:spTgt spid="1376271">
                                            <p:txEl>
                                              <p:pRg st="4" end="4"/>
                                            </p:txEl>
                                          </p:spTgt>
                                        </p:tgtEl>
                                        <p:attrNameLst>
                                          <p:attrName>ppt_h</p:attrName>
                                        </p:attrNameLst>
                                      </p:cBhvr>
                                      <p:tavLst>
                                        <p:tav tm="0">
                                          <p:val>
                                            <p:strVal val="#ppt_h"/>
                                          </p:val>
                                        </p:tav>
                                        <p:tav tm="100000">
                                          <p:val>
                                            <p:strVal val="#ppt_h"/>
                                          </p:val>
                                        </p:tav>
                                      </p:tavLst>
                                    </p:anim>
                                    <p:animEffect transition="in" filter="fade">
                                      <p:cBhvr>
                                        <p:cTn id="96" dur="1000"/>
                                        <p:tgtEl>
                                          <p:spTgt spid="1376271">
                                            <p:txEl>
                                              <p:pRg st="4" end="4"/>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1376271">
                                            <p:txEl>
                                              <p:pRg st="0" end="0"/>
                                            </p:txEl>
                                          </p:spTgt>
                                        </p:tgtEl>
                                      </p:cBhvr>
                                    </p:animEffect>
                                    <p:set>
                                      <p:cBhvr>
                                        <p:cTn id="101" dur="1" fill="hold">
                                          <p:stCondLst>
                                            <p:cond delay="499"/>
                                          </p:stCondLst>
                                        </p:cTn>
                                        <p:tgtEl>
                                          <p:spTgt spid="1376271">
                                            <p:txEl>
                                              <p:pRg st="0" end="0"/>
                                            </p:txEl>
                                          </p:spTgt>
                                        </p:tgtEl>
                                        <p:attrNameLst>
                                          <p:attrName>style.visibility</p:attrName>
                                        </p:attrNameLst>
                                      </p:cBhvr>
                                      <p:to>
                                        <p:strVal val="hidden"/>
                                      </p:to>
                                    </p:set>
                                  </p:childTnLst>
                                </p:cTn>
                              </p:par>
                              <p:par>
                                <p:cTn id="102" presetID="3" presetClass="exit" presetSubtype="10" fill="hold" grpId="1" nodeType="withEffect">
                                  <p:stCondLst>
                                    <p:cond delay="0"/>
                                  </p:stCondLst>
                                  <p:childTnLst>
                                    <p:animEffect transition="out" filter="blinds(horizontal)">
                                      <p:cBhvr>
                                        <p:cTn id="103" dur="500"/>
                                        <p:tgtEl>
                                          <p:spTgt spid="1376271">
                                            <p:txEl>
                                              <p:pRg st="1" end="1"/>
                                            </p:txEl>
                                          </p:spTgt>
                                        </p:tgtEl>
                                      </p:cBhvr>
                                    </p:animEffect>
                                    <p:set>
                                      <p:cBhvr>
                                        <p:cTn id="104" dur="1" fill="hold">
                                          <p:stCondLst>
                                            <p:cond delay="499"/>
                                          </p:stCondLst>
                                        </p:cTn>
                                        <p:tgtEl>
                                          <p:spTgt spid="1376271">
                                            <p:txEl>
                                              <p:pRg st="1" end="1"/>
                                            </p:txEl>
                                          </p:spTgt>
                                        </p:tgtEl>
                                        <p:attrNameLst>
                                          <p:attrName>style.visibility</p:attrName>
                                        </p:attrNameLst>
                                      </p:cBhvr>
                                      <p:to>
                                        <p:strVal val="hidden"/>
                                      </p:to>
                                    </p:set>
                                  </p:childTnLst>
                                </p:cTn>
                              </p:par>
                              <p:par>
                                <p:cTn id="105" presetID="3" presetClass="exit" presetSubtype="10" fill="hold" grpId="1" nodeType="withEffect">
                                  <p:stCondLst>
                                    <p:cond delay="0"/>
                                  </p:stCondLst>
                                  <p:childTnLst>
                                    <p:animEffect transition="out" filter="blinds(horizontal)">
                                      <p:cBhvr>
                                        <p:cTn id="106" dur="500"/>
                                        <p:tgtEl>
                                          <p:spTgt spid="1376271">
                                            <p:txEl>
                                              <p:pRg st="2" end="2"/>
                                            </p:txEl>
                                          </p:spTgt>
                                        </p:tgtEl>
                                      </p:cBhvr>
                                    </p:animEffect>
                                    <p:set>
                                      <p:cBhvr>
                                        <p:cTn id="107" dur="1" fill="hold">
                                          <p:stCondLst>
                                            <p:cond delay="499"/>
                                          </p:stCondLst>
                                        </p:cTn>
                                        <p:tgtEl>
                                          <p:spTgt spid="1376271">
                                            <p:txEl>
                                              <p:pRg st="2" end="2"/>
                                            </p:txEl>
                                          </p:spTgt>
                                        </p:tgtEl>
                                        <p:attrNameLst>
                                          <p:attrName>style.visibility</p:attrName>
                                        </p:attrNameLst>
                                      </p:cBhvr>
                                      <p:to>
                                        <p:strVal val="hidden"/>
                                      </p:to>
                                    </p:set>
                                  </p:childTnLst>
                                </p:cTn>
                              </p:par>
                              <p:par>
                                <p:cTn id="108" presetID="3" presetClass="exit" presetSubtype="10" fill="hold" grpId="1" nodeType="withEffect">
                                  <p:stCondLst>
                                    <p:cond delay="0"/>
                                  </p:stCondLst>
                                  <p:childTnLst>
                                    <p:animEffect transition="out" filter="blinds(horizontal)">
                                      <p:cBhvr>
                                        <p:cTn id="109" dur="500"/>
                                        <p:tgtEl>
                                          <p:spTgt spid="1376271">
                                            <p:txEl>
                                              <p:pRg st="3" end="3"/>
                                            </p:txEl>
                                          </p:spTgt>
                                        </p:tgtEl>
                                      </p:cBhvr>
                                    </p:animEffect>
                                    <p:set>
                                      <p:cBhvr>
                                        <p:cTn id="110" dur="1" fill="hold">
                                          <p:stCondLst>
                                            <p:cond delay="499"/>
                                          </p:stCondLst>
                                        </p:cTn>
                                        <p:tgtEl>
                                          <p:spTgt spid="1376271">
                                            <p:txEl>
                                              <p:pRg st="3" end="3"/>
                                            </p:txEl>
                                          </p:spTgt>
                                        </p:tgtEl>
                                        <p:attrNameLst>
                                          <p:attrName>style.visibility</p:attrName>
                                        </p:attrNameLst>
                                      </p:cBhvr>
                                      <p:to>
                                        <p:strVal val="hidden"/>
                                      </p:to>
                                    </p:set>
                                  </p:childTnLst>
                                </p:cTn>
                              </p:par>
                              <p:par>
                                <p:cTn id="111" presetID="3" presetClass="exit" presetSubtype="10" fill="hold" grpId="1" nodeType="withEffect">
                                  <p:stCondLst>
                                    <p:cond delay="0"/>
                                  </p:stCondLst>
                                  <p:childTnLst>
                                    <p:animEffect transition="out" filter="blinds(horizontal)">
                                      <p:cBhvr>
                                        <p:cTn id="112" dur="500"/>
                                        <p:tgtEl>
                                          <p:spTgt spid="1376271">
                                            <p:txEl>
                                              <p:pRg st="4" end="4"/>
                                            </p:txEl>
                                          </p:spTgt>
                                        </p:tgtEl>
                                      </p:cBhvr>
                                    </p:animEffect>
                                    <p:set>
                                      <p:cBhvr>
                                        <p:cTn id="113" dur="1" fill="hold">
                                          <p:stCondLst>
                                            <p:cond delay="499"/>
                                          </p:stCondLst>
                                        </p:cTn>
                                        <p:tgtEl>
                                          <p:spTgt spid="1376271">
                                            <p:txEl>
                                              <p:pRg st="4" end="4"/>
                                            </p:txEl>
                                          </p:spTgt>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55" presetClass="entr" presetSubtype="0" fill="hold" grpId="0" nodeType="clickEffect">
                                  <p:stCondLst>
                                    <p:cond delay="0"/>
                                  </p:stCondLst>
                                  <p:childTnLst>
                                    <p:set>
                                      <p:cBhvr>
                                        <p:cTn id="117" dur="1" fill="hold">
                                          <p:stCondLst>
                                            <p:cond delay="0"/>
                                          </p:stCondLst>
                                        </p:cTn>
                                        <p:tgtEl>
                                          <p:spTgt spid="1376277"/>
                                        </p:tgtEl>
                                        <p:attrNameLst>
                                          <p:attrName>style.visibility</p:attrName>
                                        </p:attrNameLst>
                                      </p:cBhvr>
                                      <p:to>
                                        <p:strVal val="visible"/>
                                      </p:to>
                                    </p:set>
                                    <p:anim calcmode="lin" valueType="num">
                                      <p:cBhvr>
                                        <p:cTn id="118" dur="1000" fill="hold"/>
                                        <p:tgtEl>
                                          <p:spTgt spid="1376277"/>
                                        </p:tgtEl>
                                        <p:attrNameLst>
                                          <p:attrName>ppt_w</p:attrName>
                                        </p:attrNameLst>
                                      </p:cBhvr>
                                      <p:tavLst>
                                        <p:tav tm="0">
                                          <p:val>
                                            <p:strVal val="#ppt_w*0.70"/>
                                          </p:val>
                                        </p:tav>
                                        <p:tav tm="100000">
                                          <p:val>
                                            <p:strVal val="#ppt_w"/>
                                          </p:val>
                                        </p:tav>
                                      </p:tavLst>
                                    </p:anim>
                                    <p:anim calcmode="lin" valueType="num">
                                      <p:cBhvr>
                                        <p:cTn id="119" dur="1000" fill="hold"/>
                                        <p:tgtEl>
                                          <p:spTgt spid="1376277"/>
                                        </p:tgtEl>
                                        <p:attrNameLst>
                                          <p:attrName>ppt_h</p:attrName>
                                        </p:attrNameLst>
                                      </p:cBhvr>
                                      <p:tavLst>
                                        <p:tav tm="0">
                                          <p:val>
                                            <p:strVal val="#ppt_h"/>
                                          </p:val>
                                        </p:tav>
                                        <p:tav tm="100000">
                                          <p:val>
                                            <p:strVal val="#ppt_h"/>
                                          </p:val>
                                        </p:tav>
                                      </p:tavLst>
                                    </p:anim>
                                    <p:animEffect transition="in" filter="fade">
                                      <p:cBhvr>
                                        <p:cTn id="120" dur="1000"/>
                                        <p:tgtEl>
                                          <p:spTgt spid="1376277"/>
                                        </p:tgtEl>
                                      </p:cBhvr>
                                    </p:animEffect>
                                  </p:childTnLst>
                                </p:cTn>
                              </p:par>
                              <p:par>
                                <p:cTn id="121" presetID="55" presetClass="entr" presetSubtype="0" fill="hold" grpId="0" nodeType="withEffect">
                                  <p:stCondLst>
                                    <p:cond delay="0"/>
                                  </p:stCondLst>
                                  <p:childTnLst>
                                    <p:set>
                                      <p:cBhvr>
                                        <p:cTn id="122" dur="1" fill="hold">
                                          <p:stCondLst>
                                            <p:cond delay="0"/>
                                          </p:stCondLst>
                                        </p:cTn>
                                        <p:tgtEl>
                                          <p:spTgt spid="1376278"/>
                                        </p:tgtEl>
                                        <p:attrNameLst>
                                          <p:attrName>style.visibility</p:attrName>
                                        </p:attrNameLst>
                                      </p:cBhvr>
                                      <p:to>
                                        <p:strVal val="visible"/>
                                      </p:to>
                                    </p:set>
                                    <p:anim calcmode="lin" valueType="num">
                                      <p:cBhvr>
                                        <p:cTn id="123" dur="1000" fill="hold"/>
                                        <p:tgtEl>
                                          <p:spTgt spid="1376278"/>
                                        </p:tgtEl>
                                        <p:attrNameLst>
                                          <p:attrName>ppt_w</p:attrName>
                                        </p:attrNameLst>
                                      </p:cBhvr>
                                      <p:tavLst>
                                        <p:tav tm="0">
                                          <p:val>
                                            <p:strVal val="#ppt_w*0.70"/>
                                          </p:val>
                                        </p:tav>
                                        <p:tav tm="100000">
                                          <p:val>
                                            <p:strVal val="#ppt_w"/>
                                          </p:val>
                                        </p:tav>
                                      </p:tavLst>
                                    </p:anim>
                                    <p:anim calcmode="lin" valueType="num">
                                      <p:cBhvr>
                                        <p:cTn id="124" dur="1000" fill="hold"/>
                                        <p:tgtEl>
                                          <p:spTgt spid="1376278"/>
                                        </p:tgtEl>
                                        <p:attrNameLst>
                                          <p:attrName>ppt_h</p:attrName>
                                        </p:attrNameLst>
                                      </p:cBhvr>
                                      <p:tavLst>
                                        <p:tav tm="0">
                                          <p:val>
                                            <p:strVal val="#ppt_h"/>
                                          </p:val>
                                        </p:tav>
                                        <p:tav tm="100000">
                                          <p:val>
                                            <p:strVal val="#ppt_h"/>
                                          </p:val>
                                        </p:tav>
                                      </p:tavLst>
                                    </p:anim>
                                    <p:animEffect transition="in" filter="fade">
                                      <p:cBhvr>
                                        <p:cTn id="125" dur="1000"/>
                                        <p:tgtEl>
                                          <p:spTgt spid="1376278"/>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1376276"/>
                                        </p:tgtEl>
                                        <p:attrNameLst>
                                          <p:attrName>style.visibility</p:attrName>
                                        </p:attrNameLst>
                                      </p:cBhvr>
                                      <p:to>
                                        <p:strVal val="visible"/>
                                      </p:to>
                                    </p:set>
                                    <p:anim calcmode="lin" valueType="num">
                                      <p:cBhvr>
                                        <p:cTn id="128" dur="1000" fill="hold"/>
                                        <p:tgtEl>
                                          <p:spTgt spid="1376276"/>
                                        </p:tgtEl>
                                        <p:attrNameLst>
                                          <p:attrName>ppt_w</p:attrName>
                                        </p:attrNameLst>
                                      </p:cBhvr>
                                      <p:tavLst>
                                        <p:tav tm="0">
                                          <p:val>
                                            <p:strVal val="#ppt_w*0.70"/>
                                          </p:val>
                                        </p:tav>
                                        <p:tav tm="100000">
                                          <p:val>
                                            <p:strVal val="#ppt_w"/>
                                          </p:val>
                                        </p:tav>
                                      </p:tavLst>
                                    </p:anim>
                                    <p:anim calcmode="lin" valueType="num">
                                      <p:cBhvr>
                                        <p:cTn id="129" dur="1000" fill="hold"/>
                                        <p:tgtEl>
                                          <p:spTgt spid="1376276"/>
                                        </p:tgtEl>
                                        <p:attrNameLst>
                                          <p:attrName>ppt_h</p:attrName>
                                        </p:attrNameLst>
                                      </p:cBhvr>
                                      <p:tavLst>
                                        <p:tav tm="0">
                                          <p:val>
                                            <p:strVal val="#ppt_h"/>
                                          </p:val>
                                        </p:tav>
                                        <p:tav tm="100000">
                                          <p:val>
                                            <p:strVal val="#ppt_h"/>
                                          </p:val>
                                        </p:tav>
                                      </p:tavLst>
                                    </p:anim>
                                    <p:animEffect transition="in" filter="fade">
                                      <p:cBhvr>
                                        <p:cTn id="130" dur="1000"/>
                                        <p:tgtEl>
                                          <p:spTgt spid="1376276"/>
                                        </p:tgtEl>
                                      </p:cBhvr>
                                    </p:animEffect>
                                  </p:childTnLst>
                                </p:cTn>
                              </p:par>
                            </p:childTnLst>
                          </p:cTn>
                        </p:par>
                      </p:childTnLst>
                    </p:cTn>
                  </p:par>
                  <p:par>
                    <p:cTn id="131" fill="hold">
                      <p:stCondLst>
                        <p:cond delay="indefinite"/>
                      </p:stCondLst>
                      <p:childTnLst>
                        <p:par>
                          <p:cTn id="132" fill="hold">
                            <p:stCondLst>
                              <p:cond delay="0"/>
                            </p:stCondLst>
                            <p:childTnLst>
                              <p:par>
                                <p:cTn id="133" presetID="55" presetClass="entr" presetSubtype="0" fill="hold" grpId="0" nodeType="clickEffect">
                                  <p:stCondLst>
                                    <p:cond delay="0"/>
                                  </p:stCondLst>
                                  <p:childTnLst>
                                    <p:set>
                                      <p:cBhvr>
                                        <p:cTn id="134" dur="1" fill="hold">
                                          <p:stCondLst>
                                            <p:cond delay="0"/>
                                          </p:stCondLst>
                                        </p:cTn>
                                        <p:tgtEl>
                                          <p:spTgt spid="1376272"/>
                                        </p:tgtEl>
                                        <p:attrNameLst>
                                          <p:attrName>style.visibility</p:attrName>
                                        </p:attrNameLst>
                                      </p:cBhvr>
                                      <p:to>
                                        <p:strVal val="visible"/>
                                      </p:to>
                                    </p:set>
                                    <p:anim calcmode="lin" valueType="num">
                                      <p:cBhvr>
                                        <p:cTn id="135" dur="1000" fill="hold"/>
                                        <p:tgtEl>
                                          <p:spTgt spid="1376272"/>
                                        </p:tgtEl>
                                        <p:attrNameLst>
                                          <p:attrName>ppt_w</p:attrName>
                                        </p:attrNameLst>
                                      </p:cBhvr>
                                      <p:tavLst>
                                        <p:tav tm="0">
                                          <p:val>
                                            <p:strVal val="#ppt_w*0.70"/>
                                          </p:val>
                                        </p:tav>
                                        <p:tav tm="100000">
                                          <p:val>
                                            <p:strVal val="#ppt_w"/>
                                          </p:val>
                                        </p:tav>
                                      </p:tavLst>
                                    </p:anim>
                                    <p:anim calcmode="lin" valueType="num">
                                      <p:cBhvr>
                                        <p:cTn id="136" dur="1000" fill="hold"/>
                                        <p:tgtEl>
                                          <p:spTgt spid="1376272"/>
                                        </p:tgtEl>
                                        <p:attrNameLst>
                                          <p:attrName>ppt_h</p:attrName>
                                        </p:attrNameLst>
                                      </p:cBhvr>
                                      <p:tavLst>
                                        <p:tav tm="0">
                                          <p:val>
                                            <p:strVal val="#ppt_h"/>
                                          </p:val>
                                        </p:tav>
                                        <p:tav tm="100000">
                                          <p:val>
                                            <p:strVal val="#ppt_h"/>
                                          </p:val>
                                        </p:tav>
                                      </p:tavLst>
                                    </p:anim>
                                    <p:animEffect transition="in" filter="fade">
                                      <p:cBhvr>
                                        <p:cTn id="137" dur="1000"/>
                                        <p:tgtEl>
                                          <p:spTgt spid="1376272"/>
                                        </p:tgtEl>
                                      </p:cBhvr>
                                    </p:animEffect>
                                  </p:childTnLst>
                                </p:cTn>
                              </p:par>
                            </p:childTnLst>
                          </p:cTn>
                        </p:par>
                      </p:childTnLst>
                    </p:cTn>
                  </p:par>
                  <p:par>
                    <p:cTn id="138" fill="hold">
                      <p:stCondLst>
                        <p:cond delay="indefinite"/>
                      </p:stCondLst>
                      <p:childTnLst>
                        <p:par>
                          <p:cTn id="139" fill="hold">
                            <p:stCondLst>
                              <p:cond delay="0"/>
                            </p:stCondLst>
                            <p:childTnLst>
                              <p:par>
                                <p:cTn id="140" presetID="55" presetClass="entr" presetSubtype="0" fill="hold" grpId="0" nodeType="clickEffect">
                                  <p:stCondLst>
                                    <p:cond delay="0"/>
                                  </p:stCondLst>
                                  <p:childTnLst>
                                    <p:set>
                                      <p:cBhvr>
                                        <p:cTn id="141" dur="1" fill="hold">
                                          <p:stCondLst>
                                            <p:cond delay="0"/>
                                          </p:stCondLst>
                                        </p:cTn>
                                        <p:tgtEl>
                                          <p:spTgt spid="1376274">
                                            <p:txEl>
                                              <p:pRg st="0" end="0"/>
                                            </p:txEl>
                                          </p:spTgt>
                                        </p:tgtEl>
                                        <p:attrNameLst>
                                          <p:attrName>style.visibility</p:attrName>
                                        </p:attrNameLst>
                                      </p:cBhvr>
                                      <p:to>
                                        <p:strVal val="visible"/>
                                      </p:to>
                                    </p:set>
                                    <p:anim calcmode="lin" valueType="num">
                                      <p:cBhvr>
                                        <p:cTn id="142" dur="1000" fill="hold"/>
                                        <p:tgtEl>
                                          <p:spTgt spid="1376274">
                                            <p:txEl>
                                              <p:pRg st="0" end="0"/>
                                            </p:txEl>
                                          </p:spTgt>
                                        </p:tgtEl>
                                        <p:attrNameLst>
                                          <p:attrName>ppt_w</p:attrName>
                                        </p:attrNameLst>
                                      </p:cBhvr>
                                      <p:tavLst>
                                        <p:tav tm="0">
                                          <p:val>
                                            <p:strVal val="#ppt_w*0.70"/>
                                          </p:val>
                                        </p:tav>
                                        <p:tav tm="100000">
                                          <p:val>
                                            <p:strVal val="#ppt_w"/>
                                          </p:val>
                                        </p:tav>
                                      </p:tavLst>
                                    </p:anim>
                                    <p:anim calcmode="lin" valueType="num">
                                      <p:cBhvr>
                                        <p:cTn id="143" dur="1000" fill="hold"/>
                                        <p:tgtEl>
                                          <p:spTgt spid="1376274">
                                            <p:txEl>
                                              <p:pRg st="0" end="0"/>
                                            </p:txEl>
                                          </p:spTgt>
                                        </p:tgtEl>
                                        <p:attrNameLst>
                                          <p:attrName>ppt_h</p:attrName>
                                        </p:attrNameLst>
                                      </p:cBhvr>
                                      <p:tavLst>
                                        <p:tav tm="0">
                                          <p:val>
                                            <p:strVal val="#ppt_h"/>
                                          </p:val>
                                        </p:tav>
                                        <p:tav tm="100000">
                                          <p:val>
                                            <p:strVal val="#ppt_h"/>
                                          </p:val>
                                        </p:tav>
                                      </p:tavLst>
                                    </p:anim>
                                    <p:animEffect transition="in" filter="fade">
                                      <p:cBhvr>
                                        <p:cTn id="144" dur="1000"/>
                                        <p:tgtEl>
                                          <p:spTgt spid="1376274">
                                            <p:txEl>
                                              <p:pRg st="0" end="0"/>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55" presetClass="entr" presetSubtype="0" fill="hold" grpId="0" nodeType="clickEffect">
                                  <p:stCondLst>
                                    <p:cond delay="0"/>
                                  </p:stCondLst>
                                  <p:childTnLst>
                                    <p:set>
                                      <p:cBhvr>
                                        <p:cTn id="148" dur="1" fill="hold">
                                          <p:stCondLst>
                                            <p:cond delay="0"/>
                                          </p:stCondLst>
                                        </p:cTn>
                                        <p:tgtEl>
                                          <p:spTgt spid="1376274">
                                            <p:txEl>
                                              <p:pRg st="1" end="1"/>
                                            </p:txEl>
                                          </p:spTgt>
                                        </p:tgtEl>
                                        <p:attrNameLst>
                                          <p:attrName>style.visibility</p:attrName>
                                        </p:attrNameLst>
                                      </p:cBhvr>
                                      <p:to>
                                        <p:strVal val="visible"/>
                                      </p:to>
                                    </p:set>
                                    <p:anim calcmode="lin" valueType="num">
                                      <p:cBhvr>
                                        <p:cTn id="149" dur="1000" fill="hold"/>
                                        <p:tgtEl>
                                          <p:spTgt spid="1376274">
                                            <p:txEl>
                                              <p:pRg st="1" end="1"/>
                                            </p:txEl>
                                          </p:spTgt>
                                        </p:tgtEl>
                                        <p:attrNameLst>
                                          <p:attrName>ppt_w</p:attrName>
                                        </p:attrNameLst>
                                      </p:cBhvr>
                                      <p:tavLst>
                                        <p:tav tm="0">
                                          <p:val>
                                            <p:strVal val="#ppt_w*0.70"/>
                                          </p:val>
                                        </p:tav>
                                        <p:tav tm="100000">
                                          <p:val>
                                            <p:strVal val="#ppt_w"/>
                                          </p:val>
                                        </p:tav>
                                      </p:tavLst>
                                    </p:anim>
                                    <p:anim calcmode="lin" valueType="num">
                                      <p:cBhvr>
                                        <p:cTn id="150" dur="1000" fill="hold"/>
                                        <p:tgtEl>
                                          <p:spTgt spid="1376274">
                                            <p:txEl>
                                              <p:pRg st="1" end="1"/>
                                            </p:txEl>
                                          </p:spTgt>
                                        </p:tgtEl>
                                        <p:attrNameLst>
                                          <p:attrName>ppt_h</p:attrName>
                                        </p:attrNameLst>
                                      </p:cBhvr>
                                      <p:tavLst>
                                        <p:tav tm="0">
                                          <p:val>
                                            <p:strVal val="#ppt_h"/>
                                          </p:val>
                                        </p:tav>
                                        <p:tav tm="100000">
                                          <p:val>
                                            <p:strVal val="#ppt_h"/>
                                          </p:val>
                                        </p:tav>
                                      </p:tavLst>
                                    </p:anim>
                                    <p:animEffect transition="in" filter="fade">
                                      <p:cBhvr>
                                        <p:cTn id="151" dur="1000"/>
                                        <p:tgtEl>
                                          <p:spTgt spid="1376274">
                                            <p:txEl>
                                              <p:pRg st="1" end="1"/>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55" presetClass="entr" presetSubtype="0" fill="hold" grpId="0" nodeType="clickEffect">
                                  <p:stCondLst>
                                    <p:cond delay="0"/>
                                  </p:stCondLst>
                                  <p:childTnLst>
                                    <p:set>
                                      <p:cBhvr>
                                        <p:cTn id="155" dur="1" fill="hold">
                                          <p:stCondLst>
                                            <p:cond delay="0"/>
                                          </p:stCondLst>
                                        </p:cTn>
                                        <p:tgtEl>
                                          <p:spTgt spid="1376274">
                                            <p:txEl>
                                              <p:pRg st="2" end="2"/>
                                            </p:txEl>
                                          </p:spTgt>
                                        </p:tgtEl>
                                        <p:attrNameLst>
                                          <p:attrName>style.visibility</p:attrName>
                                        </p:attrNameLst>
                                      </p:cBhvr>
                                      <p:to>
                                        <p:strVal val="visible"/>
                                      </p:to>
                                    </p:set>
                                    <p:anim calcmode="lin" valueType="num">
                                      <p:cBhvr>
                                        <p:cTn id="156" dur="1000" fill="hold"/>
                                        <p:tgtEl>
                                          <p:spTgt spid="1376274">
                                            <p:txEl>
                                              <p:pRg st="2" end="2"/>
                                            </p:txEl>
                                          </p:spTgt>
                                        </p:tgtEl>
                                        <p:attrNameLst>
                                          <p:attrName>ppt_w</p:attrName>
                                        </p:attrNameLst>
                                      </p:cBhvr>
                                      <p:tavLst>
                                        <p:tav tm="0">
                                          <p:val>
                                            <p:strVal val="#ppt_w*0.70"/>
                                          </p:val>
                                        </p:tav>
                                        <p:tav tm="100000">
                                          <p:val>
                                            <p:strVal val="#ppt_w"/>
                                          </p:val>
                                        </p:tav>
                                      </p:tavLst>
                                    </p:anim>
                                    <p:anim calcmode="lin" valueType="num">
                                      <p:cBhvr>
                                        <p:cTn id="157" dur="1000" fill="hold"/>
                                        <p:tgtEl>
                                          <p:spTgt spid="1376274">
                                            <p:txEl>
                                              <p:pRg st="2" end="2"/>
                                            </p:txEl>
                                          </p:spTgt>
                                        </p:tgtEl>
                                        <p:attrNameLst>
                                          <p:attrName>ppt_h</p:attrName>
                                        </p:attrNameLst>
                                      </p:cBhvr>
                                      <p:tavLst>
                                        <p:tav tm="0">
                                          <p:val>
                                            <p:strVal val="#ppt_h"/>
                                          </p:val>
                                        </p:tav>
                                        <p:tav tm="100000">
                                          <p:val>
                                            <p:strVal val="#ppt_h"/>
                                          </p:val>
                                        </p:tav>
                                      </p:tavLst>
                                    </p:anim>
                                    <p:animEffect transition="in" filter="fade">
                                      <p:cBhvr>
                                        <p:cTn id="158" dur="1000"/>
                                        <p:tgtEl>
                                          <p:spTgt spid="13762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70" grpId="0" animBg="1"/>
      <p:bldP spid="1376269" grpId="0" build="p" bldLvl="2"/>
      <p:bldP spid="1376269" grpId="1" build="allAtOnce"/>
      <p:bldP spid="1376271" grpId="0" build="p" bldLvl="2"/>
      <p:bldP spid="1376271" grpId="1" build="allAtOnce"/>
      <p:bldP spid="1376272" grpId="0" animBg="1"/>
      <p:bldP spid="1376274" grpId="0" build="p"/>
      <p:bldP spid="1376276" grpId="0" animBg="1"/>
      <p:bldP spid="1376277" grpId="0"/>
      <p:bldP spid="137627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5335" y="1340769"/>
            <a:ext cx="3227185" cy="4248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9938" name="Rectangle 2"/>
          <p:cNvSpPr>
            <a:spLocks noGrp="1" noChangeArrowheads="1"/>
          </p:cNvSpPr>
          <p:nvPr>
            <p:ph type="title"/>
          </p:nvPr>
        </p:nvSpPr>
        <p:spPr bwMode="auto">
          <a:xfrm>
            <a:off x="95250" y="192088"/>
            <a:ext cx="8972550" cy="641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algn="l" fontAlgn="auto">
              <a:spcAft>
                <a:spcPts val="0"/>
              </a:spcAft>
            </a:pPr>
            <a:r>
              <a:rPr lang="es-CL" sz="3000" dirty="0" smtClean="0">
                <a:solidFill>
                  <a:srgbClr val="0070C0"/>
                </a:solidFill>
              </a:rPr>
              <a:t>Especificidad del bien salud como bien económico</a:t>
            </a:r>
            <a:endParaRPr lang="es-CL" sz="3000" dirty="0">
              <a:solidFill>
                <a:srgbClr val="0070C0"/>
              </a:solidFill>
            </a:endParaRPr>
          </a:p>
        </p:txBody>
      </p:sp>
      <p:sp>
        <p:nvSpPr>
          <p:cNvPr id="1319939" name="Rectangle 3"/>
          <p:cNvSpPr>
            <a:spLocks noGrp="1" noChangeArrowheads="1"/>
          </p:cNvSpPr>
          <p:nvPr>
            <p:ph idx="1"/>
          </p:nvPr>
        </p:nvSpPr>
        <p:spPr bwMode="auto">
          <a:xfrm>
            <a:off x="0" y="1124744"/>
            <a:ext cx="6084169" cy="468312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lnSpc>
                <a:spcPct val="90000"/>
              </a:lnSpc>
              <a:spcBef>
                <a:spcPts val="600"/>
              </a:spcBef>
              <a:spcAft>
                <a:spcPts val="600"/>
              </a:spcAft>
            </a:pPr>
            <a:r>
              <a:rPr lang="es-CL" sz="2200" dirty="0" smtClean="0">
                <a:solidFill>
                  <a:schemeClr val="bg1"/>
                </a:solidFill>
              </a:rPr>
              <a:t>Dos características de los bienes y servicios de </a:t>
            </a:r>
            <a:r>
              <a:rPr lang="es-CL" sz="2200" dirty="0" smtClean="0">
                <a:solidFill>
                  <a:srgbClr val="0070C0"/>
                </a:solidFill>
              </a:rPr>
              <a:t>salud que impiden que se alcance un equilibrio general (</a:t>
            </a:r>
            <a:r>
              <a:rPr lang="es-CL" sz="2200" dirty="0" err="1" smtClean="0">
                <a:solidFill>
                  <a:srgbClr val="0070C0"/>
                </a:solidFill>
              </a:rPr>
              <a:t>Arrow</a:t>
            </a:r>
            <a:r>
              <a:rPr lang="es-CL" sz="2200" dirty="0" smtClean="0">
                <a:solidFill>
                  <a:srgbClr val="0070C0"/>
                </a:solidFill>
              </a:rPr>
              <a:t>, 1963) :</a:t>
            </a:r>
          </a:p>
          <a:p>
            <a:pPr marL="914400" lvl="1" indent="-457200">
              <a:lnSpc>
                <a:spcPct val="90000"/>
              </a:lnSpc>
              <a:buFont typeface="+mj-lt"/>
              <a:buAutoNum type="arabicPeriod"/>
            </a:pPr>
            <a:r>
              <a:rPr lang="es-CL" sz="2000" dirty="0" smtClean="0">
                <a:solidFill>
                  <a:srgbClr val="0070C0"/>
                </a:solidFill>
              </a:rPr>
              <a:t>La incertidumbre respecto de cuando estaremos afectados por la enfermedad</a:t>
            </a:r>
          </a:p>
          <a:p>
            <a:pPr marL="914400" lvl="1" indent="-457200">
              <a:lnSpc>
                <a:spcPct val="90000"/>
              </a:lnSpc>
              <a:buFont typeface="+mj-lt"/>
              <a:buAutoNum type="arabicPeriod"/>
            </a:pPr>
            <a:r>
              <a:rPr lang="es-CL" sz="2000" dirty="0" smtClean="0">
                <a:solidFill>
                  <a:srgbClr val="0070C0"/>
                </a:solidFill>
              </a:rPr>
              <a:t>La ignorancia del paciente respecto de la gravedad de su estado de salud y de la naturaleza de sus necesidades en términos de atenciones de salud</a:t>
            </a:r>
          </a:p>
          <a:p>
            <a:pPr>
              <a:lnSpc>
                <a:spcPct val="90000"/>
              </a:lnSpc>
            </a:pPr>
            <a:r>
              <a:rPr lang="es-CL" sz="2200" dirty="0" smtClean="0">
                <a:solidFill>
                  <a:srgbClr val="0070C0"/>
                </a:solidFill>
              </a:rPr>
              <a:t>En otras palabras, los “clientes” no logran tomar decisiones racionales respecto de la cantidad optima de </a:t>
            </a:r>
            <a:r>
              <a:rPr lang="es-CL" sz="2200" dirty="0" err="1" smtClean="0">
                <a:solidFill>
                  <a:srgbClr val="0070C0"/>
                </a:solidFill>
              </a:rPr>
              <a:t>bb</a:t>
            </a:r>
            <a:r>
              <a:rPr lang="es-CL" sz="2200" dirty="0" smtClean="0">
                <a:solidFill>
                  <a:srgbClr val="0070C0"/>
                </a:solidFill>
              </a:rPr>
              <a:t> y </a:t>
            </a:r>
            <a:r>
              <a:rPr lang="es-CL" sz="2200" dirty="0" err="1" smtClean="0">
                <a:solidFill>
                  <a:srgbClr val="0070C0"/>
                </a:solidFill>
              </a:rPr>
              <a:t>ss</a:t>
            </a:r>
            <a:r>
              <a:rPr lang="es-CL" sz="2200" dirty="0" smtClean="0">
                <a:solidFill>
                  <a:srgbClr val="0070C0"/>
                </a:solidFill>
              </a:rPr>
              <a:t> de salud que quisieran consumir</a:t>
            </a:r>
          </a:p>
          <a:p>
            <a:pPr>
              <a:lnSpc>
                <a:spcPct val="90000"/>
              </a:lnSpc>
            </a:pPr>
            <a:r>
              <a:rPr lang="es-CL" sz="2200" dirty="0" smtClean="0">
                <a:solidFill>
                  <a:srgbClr val="0070C0"/>
                </a:solidFill>
              </a:rPr>
              <a:t>La respuesta socialmente organizada toma la forma de modalidades institucionales especificas para responder a esos problemas:</a:t>
            </a:r>
          </a:p>
          <a:p>
            <a:pPr lvl="1">
              <a:lnSpc>
                <a:spcPct val="90000"/>
              </a:lnSpc>
            </a:pPr>
            <a:r>
              <a:rPr lang="es-CL" sz="2000" dirty="0">
                <a:solidFill>
                  <a:srgbClr val="0070C0"/>
                </a:solidFill>
              </a:rPr>
              <a:t>El </a:t>
            </a:r>
            <a:r>
              <a:rPr lang="es-CL" sz="2000" dirty="0" smtClean="0">
                <a:solidFill>
                  <a:srgbClr val="0070C0"/>
                </a:solidFill>
              </a:rPr>
              <a:t>aseguramiento</a:t>
            </a:r>
          </a:p>
          <a:p>
            <a:pPr lvl="1">
              <a:lnSpc>
                <a:spcPct val="90000"/>
              </a:lnSpc>
            </a:pPr>
            <a:r>
              <a:rPr lang="es-CL" sz="2000" dirty="0" smtClean="0">
                <a:solidFill>
                  <a:srgbClr val="0070C0"/>
                </a:solidFill>
              </a:rPr>
              <a:t>El profesionalismo</a:t>
            </a:r>
          </a:p>
        </p:txBody>
      </p:sp>
      <p:pic>
        <p:nvPicPr>
          <p:cNvPr id="38914" name="Picture 2" descr="Kenneth Arrow, Stanford University.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3" y="5049949"/>
            <a:ext cx="1410743" cy="1763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66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9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9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99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99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199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9939" grpId="0" build="p" bldLvl="3"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1986" name="Rectangle 2"/>
          <p:cNvSpPr>
            <a:spLocks noGrp="1" noChangeArrowheads="1"/>
          </p:cNvSpPr>
          <p:nvPr>
            <p:ph type="title"/>
          </p:nvPr>
        </p:nvSpPr>
        <p:spPr bwMode="auto">
          <a:xfrm>
            <a:off x="63946" y="116632"/>
            <a:ext cx="8972550" cy="10766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algn="l" fontAlgn="auto">
              <a:spcAft>
                <a:spcPts val="0"/>
              </a:spcAft>
            </a:pPr>
            <a:r>
              <a:rPr lang="es-CL" sz="3200" dirty="0" smtClean="0">
                <a:solidFill>
                  <a:srgbClr val="0070C0"/>
                </a:solidFill>
              </a:rPr>
              <a:t>Organización </a:t>
            </a:r>
            <a:r>
              <a:rPr lang="es-CL" sz="3200" dirty="0">
                <a:solidFill>
                  <a:srgbClr val="0070C0"/>
                </a:solidFill>
              </a:rPr>
              <a:t>de la función de </a:t>
            </a:r>
            <a:r>
              <a:rPr lang="es-CL" sz="3200" dirty="0" smtClean="0">
                <a:solidFill>
                  <a:srgbClr val="0070C0"/>
                </a:solidFill>
              </a:rPr>
              <a:t>aseguramiento</a:t>
            </a:r>
            <a:endParaRPr lang="es-CL" sz="3200" dirty="0">
              <a:solidFill>
                <a:srgbClr val="0070C0"/>
              </a:solidFill>
            </a:endParaRPr>
          </a:p>
        </p:txBody>
      </p:sp>
      <p:sp>
        <p:nvSpPr>
          <p:cNvPr id="1321987" name="Rectangle 3"/>
          <p:cNvSpPr>
            <a:spLocks noGrp="1" noChangeArrowheads="1"/>
          </p:cNvSpPr>
          <p:nvPr>
            <p:ph idx="1"/>
          </p:nvPr>
        </p:nvSpPr>
        <p:spPr bwMode="auto">
          <a:xfrm>
            <a:off x="35496" y="1462037"/>
            <a:ext cx="6120679" cy="55673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lnSpc>
                <a:spcPct val="90000"/>
              </a:lnSpc>
              <a:spcBef>
                <a:spcPts val="600"/>
              </a:spcBef>
              <a:spcAft>
                <a:spcPts val="600"/>
              </a:spcAft>
            </a:pPr>
            <a:r>
              <a:rPr lang="es-CL" sz="2400" dirty="0" smtClean="0">
                <a:solidFill>
                  <a:srgbClr val="0070C0"/>
                </a:solidFill>
              </a:rPr>
              <a:t>Si bien es correcto que cuando enfrentamos un riesgo, la organización de un mercado de seguro competitivo pudiera (teóricamente), permitir a un equilibrio de Pareto, en salud hay por lo menos dos razones que impiden obtener ese resultado</a:t>
            </a:r>
            <a:r>
              <a:rPr lang="es-CL" sz="2400" dirty="0">
                <a:solidFill>
                  <a:srgbClr val="0070C0"/>
                </a:solidFill>
              </a:rPr>
              <a:t>:</a:t>
            </a:r>
            <a:r>
              <a:rPr lang="es-CL" sz="2400" dirty="0" smtClean="0">
                <a:solidFill>
                  <a:srgbClr val="0070C0"/>
                </a:solidFill>
              </a:rPr>
              <a:t> </a:t>
            </a:r>
          </a:p>
          <a:p>
            <a:pPr marL="857250" lvl="1" indent="-457200">
              <a:lnSpc>
                <a:spcPct val="90000"/>
              </a:lnSpc>
              <a:spcBef>
                <a:spcPts val="600"/>
              </a:spcBef>
              <a:spcAft>
                <a:spcPts val="600"/>
              </a:spcAft>
            </a:pPr>
            <a:r>
              <a:rPr lang="es-CL" sz="2200" dirty="0" smtClean="0">
                <a:solidFill>
                  <a:srgbClr val="0070C0"/>
                </a:solidFill>
              </a:rPr>
              <a:t>El riesgo de enfermarse es difícil de prever para un asegurador (debido a la diversidad de factores de riesgo, la regulación que protege la vida privada de los individuos y la protección de la autonomía de las profesionales)</a:t>
            </a:r>
          </a:p>
          <a:p>
            <a:pPr marL="857250" lvl="1" indent="-457200">
              <a:lnSpc>
                <a:spcPct val="90000"/>
              </a:lnSpc>
              <a:spcBef>
                <a:spcPts val="600"/>
              </a:spcBef>
              <a:spcAft>
                <a:spcPts val="600"/>
              </a:spcAft>
            </a:pPr>
            <a:r>
              <a:rPr lang="es-CL" sz="2200" dirty="0" smtClean="0">
                <a:solidFill>
                  <a:srgbClr val="0070C0"/>
                </a:solidFill>
              </a:rPr>
              <a:t>El asegurador enfrenta la posibilidad de riesgo moral en forma mas extrema que en otros sectores</a:t>
            </a:r>
          </a:p>
        </p:txBody>
      </p:sp>
      <p:pic>
        <p:nvPicPr>
          <p:cNvPr id="36866" name="Picture 2" descr="http://t2.gstatic.com/images?q=tbn:ANd9GcQFHega9ctyRKsTEfgMw2hEtQrrmV1JhdR1jHeYBaWvDTk3xNvo4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155" y="1628800"/>
            <a:ext cx="2096269" cy="1420549"/>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t3.gstatic.com/images?q=tbn:ANd9GcS1lbJd-n39Tytk7FYWz7w0quto1hcS-tb4Cob19roa80F0Nh5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079" y="3429000"/>
            <a:ext cx="2638425" cy="1733551"/>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t1.gstatic.com/images?q=tbn:ANd9GcQCotzA4P03rifm6KAWvyxt6JI08QMRXGSr9lnnLUcbniO6R6Q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5229200"/>
            <a:ext cx="1529490" cy="1368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3678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987" grpId="0" build="p" bldLvl="3"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506" name="Picture 18" descr="http://t3.gstatic.com/images?q=tbn:ANd9GcSaxPtM5rYdaC1N_cW6gRnRNv6QztRfBzLMXh0WH5I3jKU7Ousc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678094"/>
            <a:ext cx="2880320" cy="1909778"/>
          </a:xfrm>
          <a:prstGeom prst="rect">
            <a:avLst/>
          </a:prstGeom>
          <a:noFill/>
          <a:extLst>
            <a:ext uri="{909E8E84-426E-40DD-AFC4-6F175D3DCCD1}">
              <a14:hiddenFill xmlns:a14="http://schemas.microsoft.com/office/drawing/2010/main">
                <a:solidFill>
                  <a:srgbClr val="FFFFFF"/>
                </a:solidFill>
              </a14:hiddenFill>
            </a:ext>
          </a:extLst>
        </p:spPr>
      </p:pic>
      <p:sp>
        <p:nvSpPr>
          <p:cNvPr id="1321987" name="Rectangle 3"/>
          <p:cNvSpPr>
            <a:spLocks noGrp="1" noChangeArrowheads="1"/>
          </p:cNvSpPr>
          <p:nvPr>
            <p:ph idx="1"/>
          </p:nvPr>
        </p:nvSpPr>
        <p:spPr bwMode="auto">
          <a:xfrm>
            <a:off x="-81224" y="188640"/>
            <a:ext cx="4680520" cy="648072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CL" sz="2000" dirty="0" smtClean="0">
                <a:solidFill>
                  <a:srgbClr val="0070C0"/>
                </a:solidFill>
              </a:rPr>
              <a:t>Si el asegurado conoce sus riesgos mejor que el asegurador, puede asegurar su cobertura pagándola mas barata que lo que debiera ser de acuerdo con su nivel de riesgo</a:t>
            </a:r>
          </a:p>
          <a:p>
            <a:r>
              <a:rPr lang="es-CL" sz="2000" dirty="0" smtClean="0">
                <a:solidFill>
                  <a:srgbClr val="0070C0"/>
                </a:solidFill>
              </a:rPr>
              <a:t>Si debido a ese fenómeno, el asegurador enfrenta demasiados </a:t>
            </a:r>
            <a:r>
              <a:rPr lang="es-CL" sz="2000" b="1" dirty="0" smtClean="0">
                <a:solidFill>
                  <a:srgbClr val="0070C0"/>
                </a:solidFill>
              </a:rPr>
              <a:t>malos riesgos</a:t>
            </a:r>
            <a:r>
              <a:rPr lang="es-CL" sz="2000" dirty="0" smtClean="0">
                <a:solidFill>
                  <a:srgbClr val="0070C0"/>
                </a:solidFill>
              </a:rPr>
              <a:t>, entonces, estará obligado a aumentar sus primas alejando al mismo tiempo a los </a:t>
            </a:r>
            <a:r>
              <a:rPr lang="es-CL" sz="2000" b="1" dirty="0" smtClean="0">
                <a:solidFill>
                  <a:srgbClr val="0070C0"/>
                </a:solidFill>
              </a:rPr>
              <a:t>buenos riesgos</a:t>
            </a:r>
            <a:r>
              <a:rPr lang="es-CL" sz="2000" dirty="0" smtClean="0">
                <a:solidFill>
                  <a:srgbClr val="0070C0"/>
                </a:solidFill>
              </a:rPr>
              <a:t>.</a:t>
            </a:r>
          </a:p>
          <a:p>
            <a:r>
              <a:rPr lang="es-CL" sz="2000" dirty="0" smtClean="0">
                <a:solidFill>
                  <a:srgbClr val="0070C0"/>
                </a:solidFill>
              </a:rPr>
              <a:t>En este caso, el asegurador se ve afectado por la </a:t>
            </a:r>
            <a:r>
              <a:rPr lang="es-CL" sz="2000" b="1" dirty="0" smtClean="0">
                <a:solidFill>
                  <a:srgbClr val="0070C0"/>
                </a:solidFill>
              </a:rPr>
              <a:t>asimetría de la información</a:t>
            </a:r>
          </a:p>
          <a:p>
            <a:pPr marL="630238" lvl="1" indent="-284163">
              <a:lnSpc>
                <a:spcPct val="90000"/>
              </a:lnSpc>
              <a:buFont typeface="+mj-lt"/>
              <a:buAutoNum type="arabicPeriod"/>
            </a:pPr>
            <a:r>
              <a:rPr lang="es-CL" sz="1800" dirty="0">
                <a:solidFill>
                  <a:srgbClr val="0070C0"/>
                </a:solidFill>
                <a:cs typeface="+mn-cs"/>
              </a:rPr>
              <a:t>El asegurado, al estar </a:t>
            </a:r>
            <a:r>
              <a:rPr lang="es-CL" sz="1800" dirty="0" smtClean="0">
                <a:solidFill>
                  <a:srgbClr val="0070C0"/>
                </a:solidFill>
                <a:cs typeface="+mn-cs"/>
              </a:rPr>
              <a:t>cubierto, </a:t>
            </a:r>
            <a:r>
              <a:rPr lang="es-CL" sz="1800" dirty="0">
                <a:solidFill>
                  <a:srgbClr val="0070C0"/>
                </a:solidFill>
                <a:cs typeface="+mn-cs"/>
              </a:rPr>
              <a:t>adopta comportamiento riesgosos que el asegurador no es capaza de detectar… Los aseguradores aplican franquicias y copagos para minimizar este riesgo</a:t>
            </a:r>
          </a:p>
          <a:p>
            <a:pPr marL="630238" lvl="1" indent="-284163">
              <a:lnSpc>
                <a:spcPct val="90000"/>
              </a:lnSpc>
              <a:buFont typeface="+mj-lt"/>
              <a:buAutoNum type="arabicPeriod"/>
            </a:pPr>
            <a:r>
              <a:rPr lang="es-CL" sz="1800" dirty="0">
                <a:solidFill>
                  <a:srgbClr val="0070C0"/>
                </a:solidFill>
                <a:cs typeface="+mn-cs"/>
              </a:rPr>
              <a:t>Los médicos pueden ofrecer servicios a los pacientes con el </a:t>
            </a:r>
            <a:r>
              <a:rPr lang="es-CL" sz="1800" dirty="0" smtClean="0">
                <a:solidFill>
                  <a:srgbClr val="0070C0"/>
                </a:solidFill>
                <a:cs typeface="+mn-cs"/>
              </a:rPr>
              <a:t>único </a:t>
            </a:r>
            <a:r>
              <a:rPr lang="es-CL" sz="1800" dirty="0" err="1">
                <a:solidFill>
                  <a:srgbClr val="0070C0"/>
                </a:solidFill>
                <a:cs typeface="+mn-cs"/>
              </a:rPr>
              <a:t>obj</a:t>
            </a:r>
            <a:r>
              <a:rPr lang="es-CL" sz="1800" dirty="0">
                <a:solidFill>
                  <a:srgbClr val="0070C0"/>
                </a:solidFill>
                <a:cs typeface="+mn-cs"/>
              </a:rPr>
              <a:t> de maximizar su ingreso sin que el asegurador pueda controlarlo</a:t>
            </a:r>
          </a:p>
        </p:txBody>
      </p:sp>
      <p:sp>
        <p:nvSpPr>
          <p:cNvPr id="2" name="AutoShape 2" descr="data:image/jpeg;base64,/9j/4AAQSkZJRgABAQAAAQABAAD/2wCEAAkGBhAQERUSERAQERAQEQ8UDxUVFhIWFRcVFRUYFRYXFBYXHyYfGRkvGRITIS8gIycpLC0uGR4xNTAqNic3LCoBCQoKDgwOGg8PGSokHyQyLCwsKSwyNSkpLCkvLi4vLCwsLiwpKSwvMTUqKSkpLCksKSk1LCwsKSwqKSwsNCksKf/AABEIAMIBAwMBIgACEQEDEQH/xAAbAAEAAwEBAQEAAAAAAAAAAAAABAUGAwECB//EAEAQAAICAQIDBQYFAgIIBwAAAAECAAMRBBIFEyEGFCIxQTJRUlOR0iNhcYGSQmKCoRUzQ2NysbPBBxYkNJOj0f/EABcBAQEBAQAAAAAAAAAAAAAAAAABAgP/xAAnEQEAAQMCBgICAwAAAAAAAAAAAQIREhNhAyFRkdHwMUEi4XGBwf/aAAwDAQACEQMRAD8A/cYiICIiAiIgIiICIiAiIgIiICIiAiIgIiICIiAiIgIiICIiAiIgIiICIiAiIgIiICIiAiIgIiICIiAiIgIiICIiAiIgIiICIiAiIgIiICIiAiIgIiICIiBA01buCxusHjsGAKsAB2UeaE+QE690f59v0p+yOG+x/ju/6jSVOHDoiaImZn46z5bqm0yi90f59v0p+yO6P8+36U/ZJUTenG/efKZSi90f59v0p+yO6P8APt+lP2SVEacb958mUovdH+fb9Kfsjuj/AD7fpT9klRGnG/efJlKL3R/n2/Sn7I7o/wA+36U/ZJURpxv3nyZSi90f59v0p+yO6P8APt+lP2SVEacb958mUovdH+fb9Kfsjuj/AD7fpT9klRGnG/efJlKL3R/n2/Sn7I7o/wA+36U/ZJURpxv3nyZSi90f59v0p+yO6P8APt+lP2SVEacb958mUovdH+fb9Kfsjuj/AD7fpT9klRGnG/efJlKL3R/n2/Sn7I7o/wA+36U/ZJURpxv3nyZSi90f59v0p+yO6P8APt+lP2SVEacb958mUovdH+fb9Kfsjuj/AD7fpT9klRGnG/efJlKL3R/n2/Sn7I7o/wA+36U/ZJURpxv3nyZS+a0IGCxY+84yfoAP8p9RE6RyZIiICIiBF4b7H+O7/qNK7tpe9ehvdGZHSosjKSCCPcRLXS0bFxnPic/yYt/3kXj3CzqtO9AcJzBgsV3YHn0GR16TnRExRET0Ti84qturO0Gu/DpFZ1CHveiQnGpTKPeiMGdgM5ViOp9ffLC/j9SOU8bFHrR9oztZ9pAIzuPR1JIBwD+uPeLcLe9EXmKhS2i0nYTlqrFsUY3DA3J16mc6uDW13WPXftrvZXuQ1hvxAqoWqYnw5VFyCG8umJtzmKonk6VcYrssFQWwcxLjW/krCplSzaQdw6uuCQM+YJlbwHjT8nR1NXda9+jW17Nyn2eUrFizAk5tBJ8/1zJFXZ+1bhf3gNYp1Qy1ecpcysqnx/08tAMYGAegJzPrRcAanu+20E6Wh6OqHxIxqOcBujfgL16jqekJ+czf36/aLwDjGyuuuwXNv1GrqW1iGXct121WLNv9mvAOMdAMzv20tZNIzo7o6vRgqzKfFcinyPXoSOvvn1X2eYJWvOH4Wqs1HsHrvaxtp8Xvtbr+Q/eTx/hLaqk0iwVhmrLHbuPgdXGPEPVRH0lqsJjb/HzqONLW7UpVfdZVUljBQPZYsBh7GUMfAfUmeV9o6nataw7m2mi5QNoPKtJCvtYgkDBLYBIH6gH6HC7Oc13NTc9CVEcs4ypdg3t++xunux19ZETsv+HTU9iuumShazy8OrUno9b7soxUKD5+XpnEc2vz+kr/AMwV4LbLMLqV079E6Ozoin2uq5sXqM/pOZ7TV77F5V+KHZLX2eEMEVwOp3HPMAXAOT+RBPK/s45NgW/bXZqKdQF5YJFlb1uRuJ6oTUOmARk9SOk7Hg1o7zt1GxtU25WVDmtuUlQI8XXw1D3HJ8xHNL1++/w9ftHWquWruVqr6qHTaGbfbsKewSMEWp1z648+kf8AmSsCzeltb1PUhRghZmtwKtmxiDuJwOvTBzjEiHss2LFW5VFt+luwKuitTy+g8fVSaE8+vVupzkddb2aNr2ubdpsOmesqnWuzTturbqSGGT1BHURzL8T3+/0kvx1U/wBZXbUxs5aK/LyxCbyykMV27c9c+mPPpJeh1q3IHUMASwwwwcqSp/UZB6jIIwQSDK7V8Fus5bnUKuooctW61YrwylGRqy5JUg/FnIGMYlpp0YKA7729SAFH7DrgfuT+ZhunK/N1iIlbIiICIiAiIgIiICIiAiIgIiICIiAiIgIiICQm4sg1A05Db2qexT/SdrKCufi8anHuMl2WBQSxAA8yegmV4q34NeuViWq1C3qgC5NbfhugGN27kMfDn2lHSSWK6rfHsNLr9Vyq3s2l+WjNtGATtGSBuIHp6mfWk1AsRXAwHRWAPmAwB6/WZjieuFjapLLHVTpwdFtZlV1NRLMhX235mQR1wAvTr19rV1GmZGtavVaVaCFezbXaEDVuAp8IwLAxHqFi7GpzauJlNTcV1FlFl99ACU9zYb2Ljb4yrHO+3fkEEE429ME58Cb7NaW1OoVqmc0lXYhFbSoGZa1wLNrlsAg4K9OucrrqbNZBMxra+2tF3nbT3oDUXUtbZUUNBKMmctWnMFYYZIBz1IYzR8KYCnK2WXLl2VmHUgkkBegyvXAPXpjqYutNeU2eaTi3N5ZWqzlXLuqs8JUjbuUsAcrleo6frg9JI4hrRTU9pVmFSO5C7dxCjJxuIGcD3zK8NQV2VNw+1mpv5ht0jHKVZrZwyg+KjFgVSh6ePGAROdWrFmjsZr7mv7lemopZWGLWTBFikeFt+QoGAcnGRjEuxqTbdsqLg6qw8mVWGfzGf+86THjWE2Gq2+2hTRpu6NWGIfweMpgENYH6FSD0C9ME5k6O8NfaupsuS9dVnTorWqrU+Hl7VXwuhGd2Qeu7OMDFu1HEaG+/bjCM+XVTt2+HJwWbJHhHrjJ/IztMVVtrqA5lotXih3qbbSdg1rEFlLY28shskYIwT75Ju1F3IsO6z/SAvs5VYLY6XEVKE8jUagmWxjBZiQRkLpHFayJjOJ2HbrXF93Mp1CHTYscADlUkBUXCsu/mrgg+TA+s2SsCMg5B6g/lDdNeU2exEStkREBERAREQEREBERAREQEREBERARPl1BBB8j0Pp/yma4DxF6uZTYzWE116nSl2LFkuwDXuPU7bTt6+SvXDM1WmLtPEzPZ/iHKoy72X3W63V0JlmJdkvuxjccIorrJ6YAC+p6Sbq+0qVCzfXZzKX06uijd0vbbW4PqpOR78qRj3y7McSLXlcxKe/tFy13Wae5MNWLAeX4OZaak6hirHoGIUkgEZ6kAuDk951gyxAtowCWIGaEJ25PQZJ6CLrnF7e+8lxEz1Wq28QvB5zKNPo2RV5rqrM14Y7RkAkKvp/TPnhGu22a1mF7BdVSlSHezDfRQQqqxwoL2E+gGSTgRdM4aOJV0cdDqSKnzXdZVcM14TYu4sWLbSvs+ufF5dDOR7ToaRctNxU122joq/hVn28ltuCCCoJyQc4xkhdc6VzEqH7QjmpUlF1hsqS0EbFUIzKpOXYeW7JHn7gfSDr+JC59FZWtnLfVeCzoFZTTafLdkqdoIyPQH3RcmuPppYiVvaLhHetO1QYox2tWwLDDowdN20gldygEA9QSJW1lEzfCab2rFmnvdSCy20anN4R1OHTmZFgIYHqWYYwQMGSzxq+vpfo7cer0EXp/Hw2/RDAuYlVR2p0bHb3itHJxssJqs/wDjt2t/lLQNnygexE8ZgBk9APMwPYlM/amliV04fVuDjFADID7muJFS/oWz+RnDgXEtXdqb1tFKVUClAle5iLWHMYNa2NxFbVHooHjx1xmBoIiICIiAiIgIieMwHmQIHsT45q/EPqI5q/EPqJLwWfcT45q/EPqI5q/EPqIvBZ7YCQcHB9DjOP2lZX2fQchmYtZpFZaWwB0ZAnjA6N7Kn06gH0llzV+IfURzV+IfUReEmm/yqNL2aCIF5rFk1FmoqfaoK2WM5foOhUi11x7j556j3V9nBaLM2sLLn07O4A6Cht9aID5KGyfU+Juvli25q/EPqI5q/EPqJOSacfFlTxXs8dQSWvYfh1qoCqQrpZzN65zjJChh6hR1El6Hhpqstc2FzeyMwIAwVQIMY/JR++f0kvmr8Q+ojmr8Q+olvBhF7oWn4YU1Fl+8HnJUhXbjAqLlcHPn+K2f28pGbs+34+L2U6qyt3IUdCi1ptHX2SlQUjz6nBEtuavxD6iOavxD6iS8GEKRuygKvXzm5Vt4tsTam1htANbYAzWSoJHTIGDkZz313AGuAD3uV23qwCpj8QAAqD0DKAQCc+03vzLTmr8Q+ojmr8Q+ojkmnHRWaTgRrsrsNxY1acUEFVAZchiTjyOVH7e/znHT9mSi0oL2NWltV6FKqSFCsgRm9QFcgHz6DOZc81fiH1Ec1fiH1EXhdOOj7ieBgfI5mS7Q9s+Q+amRqqHdNWGV1Abw4/FI2gYL5656qcFQZppZatu66pLPKnWFarvct4GKX/LcByyfeKRJfF9fZSFKJvzzd3QnAWmywdR5ZZFX/FM/2u4kuq0Zrps2G7mq3RTbW9dT2LlT7DC1Ksn09CMgzQ8B4g19CO4C2jcl6jyFtbGu0D8t6Nj8sQIF3aPTMmL63wcBlaslSdwXHXp5nOD1x1xK2zT8I2l1oRCGZfwVeklgC2FKbMnaCfOa27Tq4wyhgCrDPvUhlP7EA/tIOqqTPi09TdfCTtJ6+vUdIFZxHg+j06qXOs2u+0AarWkZ2s/UG3ywjT54XwvQXuwFLW8sVtm6x71O/dgqLHYf7P3e6XbpXbtFiI+CWAOGAJBXI/wsR+5nanTVp7CImcA7QB5eXl+sD7wqL6Kqj9AAP+QlN2NpPdVtYePVtZqrPfm9uYqn/hQon6KJI7UW7dFqDnB7vcAfPqUIHT9SJYU1BFCr0CgKv6AYH/KB0iZThfFXqsv3jUWh3t5CgWWbnXU6hCqE+FPAunGCVUYz06mQeGdo9SdUxtS5iW5QoQHCg2AcwqTuwMHDFVBBZiwyErDcT2IgIiICfL1hvMAj8xmfUQOXda/gT+Iju1fwJ/ETrMhxTs82p4k7tVpWrXR6MbtRpjeCedqSy1MXUI2CufPzXp78409FvLU93rzjYmfPGBA09flsTI8+gmAbTlHUnSl9evEWe120+oaxqm1X4dlWprwFqXTsMqSRtU1keYPbszo+Vq02UsxLavnM+ntp1NO/c57xeDytUpcKo9TlWBYAmMaeheW67rX8CfxEd1r+BP4iYRN9fE3vdLQBdqTaBTeWXTrpcK5vAKWUlqgVpUZD2ZySpEn8e0l7WaqzTm9jdwqzkkNZtFmTtFOeiORg9MHOCYxp6F5azutfwJ/ER3Wv4E/iJmuzVlVbXJWtlOmvvC6JeXagyNMrW7AVHLXKOeuMsH9T1h28Jt/0ZbWO8701uqZBut5jr31yu4+1YpQg9cgjHpGNPQvLY91r+BP4iO61/An8RPmvVK7OgJ3VkK/RhgsoYbSRhujDqMjOR5giYfVaYVaRa7tPfqMcQ4hsWxNTbXt5t+yzUhEd7E2sCox1YocjG4MaeheW67rX8CfxEd1r+BP4iReA0cvS0pvss2U1LvsV1dsKBuZX8Snp5N1HrJ8Y09C8uXda/gT+IjutfwJ/ETrEY09C8uXda/gT+IjutfwJ/ETrEY09C8vlKwOgAA/IYlDx3sqdTatq2hGQKANrZyrZzvrdHwegKliMAdB1zoImkZnijk1XJbp0r1VtFyVWL4ktYVswVbMblPhztYDyON2MzpwrWBdW6jpVraK9ZSf7lC13D+J0zfq7S041o2tpYJjmrtenPzKyHTr7tyjP5EzKHVKtC3V528Pdb0GPEdDeh3rj3KjWAD36YCBs93+8GPT2Z8sE6ZKlvU4GT9P2kDjetOn09tla8x66matT0UuAdoyB0BbHWU93a0sjimkvfW2jHLc7c86wVuA3xKVtUj0ZRnoYGmowuc4/znu5OvjPv8zM9f2nxeihQdO+la42ZPRmDvWpHuNdGoJ6ZBUe+V9fbSwCt7kSqpdOTrgSSar2LitVI/p3ae5fLJ31484F72qfGkcDPtacevkbkB6n8iZdO4AJJAABJJ8gPUmY3XcTN/C2tur5dgNa6mvz2vXqFS1c+o3I2D6jEuu1GqUVcpj4bdxu8+mnrG+8nHpsGz9bFgQ+Cau6yoJSFVmzbfY4JWttQx1HLVOhdwtq+ZAGV8/KTeHdlqabedl2uJcsxFabmf2mZalUMf1z7/PrJPAtMyUg2DFthe20e57GLlc+oXIUfkolhAREQEREBERASv4nx7TaYgX3JWWBYAnrtHtOceSDIyx6DPUywmd11Oop1Vt9emOqTUaaioKr1KUelriA/MZfwz3jzXcQQ3hOYGgNihdxI2gZJyMYxnOfdic9Pq67N2x1fYwV9pBwSi2AHH9liH9GExeo4Jr2DUGrFbWWMWrsVKOW3DG0/KrTdvVO8HIUrgDDZzK+7strgmErsFZP+qWxA4fuWjprcsLlA2vRqBncxBYEK3mA/SWUEYIBB6EHykPU8a01SF7L6UrVzWzM6BQ480JJ9roenn0Mg9neFW1Ne17M722qFZnLA1rUi+FfJAX5pwAOpJxKVuzl1FYNFLK1Wv1VlK0HTDbVarrla7cVn2h0ypGc9cFWDT/6X0xtSrn0G5131JvQuVIJ3KuckbQxyPQH3SVVqUYsqurNWwWwAglWKhwGA8jtdTg+hB9Z+f6HsdrauRQhKLX3K22zNL1c3T6das48NufwkXYMKQN25clDf9jOA6jSHUrc1Ti26t0dVYM7citbLHy7dS6nP57j5EABpAoGcAdep/M4x1/YCexEBERAREQEREBERATKa3hhqs2bgi2m1aXIzWwufc+lvXzwWLFGBB6kD4X1c56nTJYpR1DIwIYHqCD6GBkOFaqw8ONd5G/TKabupPi09mwnOBkFEVskD2hJtnZAHW95W3avOptKdepVLEsXzxtZjQ//ABVk+s4cI4XtfWUOzuj6g4LMpY126alepPVsEMMnJOMkk5Jyml4nq+/c8tZWibm1S5YKw0WzSXggdCv499q+/lL0hWy1PYeuxNShtsC6q6uxduM1bcMyoTnwljaSP9649ZYnszpSb91QYauyqy9W6gtWqKhA9MctT+vWZGzj+rCWtVcpfiF1VnDN53IFF4pdADnCGhK7Mj5rkeUharjF+qqTdbamn4nrlTTt0WzTPRfjl5/MUFuvkyOOoYQi845SDpuLV5A6WWL7gTpKnz/JSf3kzS8OGosbxtamcai84xaUYHkUL5JSGXxY88Yyx3MKvg2t7zp+ItauLGD03rggcyrSIlwXPpvLY/LBm20YXlptAC7E2gYAAwMAAeQxA7REQEREBERAREQEREBERAREQEREBERAREQEREBERAREQEREDP3bl1l+Dgd30T56Dru1Knz8+iLJGoQsCejKVAb9s5BHr0M4XLnWX9fZ0miJ6e+3Vf8A5Oy0+EN6ZPkffjBPu6iBDt4Pp2XT4rAXR4NAXcoQqjVgAADw7LCMZ93nid9YunwioKPBY1m0bPC7EuXwPJi5J3eeTOfFNUBkMRsUUlgBjdvcrgleuBtJx6kicH4s7VgU1qC7MqHbgbQD4j0GOu33+frJd2p4UzF06m2qwbVVWLFeaVx13EBywH5dDn/tKDg/b6paxplrtt1OkoVbh0Vd1TLQwyfETv8AcplPxzXO4dFTnsPwyE8TtuG1q0CEf05JwSMnw4KkzC9mNQuh4jXZVqK7dPdzEDajer0lgSUffhkJz0fybOOsXlmqmmmbXu/dOB8ZN1ltbOheop0A2nBGSQMnK56A/rkeRMHtH2qt01nLqpS1hyWfxgEI5YMdo8WchcYB8znExfEuP6sW136JLPxrGpsssWpa7LCVWsUk5HL3K43knPTBM1nZTgGpD8/WBecHtZeqMdz5Gcr0ACkgfr5DAlYlqqLdyhsFdyg4IwRkeRHoZ0nhnsIREQEREBERAREQEREBERAREQEREBERAREQEREBEj6ziFVK7rba6l97sqj9ifOU+t7Q2WKV0lVzEg/jPVYtSAebKHAa5seyiA7jgEgdQHfhY5lmqt9GtFKH+2hAp/8Ata8ftGuspoUC2+qvcfCHIBY+5QTkn9AZU9mlbVUqEuNGmr8PJrb/ANTnzPe7fartJJLIgVgSfGczRaHg9FHWqpEY+0wGXb/ic+Jj+ZJgUt91VwCjT6uwLkg8l0+jWbCR5HpkdBInEAtlJqso4jWGx4illoGPXbW1h/y+k2WIhrKbWu/K9RoMcqmnVG8tWa7gibdRhCNtbf7RKyHIwcDCDJxJvB9XotEi321HnlMCsBS9CEkYs67EJKHrn0AGcZNr/wCJPHqKKOW1SX6u5bO6VtXzMMoy1h+FVAJyD6flPzKniV6KneKLrLLW5m5GDM7KqjL8zBOML1y2M4JhltNT270thtSzTahar0RQpFa4syQH3ZwGP4eCCTlRgdJ+j0Bto34LYG4jyLY64/LM/HatPql3PfQ1FjtVdUjdRtXBX1Iz08Q9CQMdJvuznburXah6aq2C1VK7Oxwd5ONgQjJ/q8X9vuIMlxqInk9lCIiAiIgIiICIiAiIgIiICIiAiIgIiICIiAmS45xniBvNNGj1IpXAN1Y0rO+Rn8PnWKlaj4mDk9fCPOa2IGS4Vwi+s81NBQl7DrdqdS92o6+eWFbdP7VcD3CWr6TXP56misH4KGZv5PYR5f2y4iBSabs1tvXUPqbrbVBX2dOgZSCNrmutWdQTkKxIBAMup7EBmMxECO+gqNgtNaG1VZVcqN4U9SobzA/KQ9dwMWWi9L7qLVr5eU5ZBTduwVsRh5+owfL3DFpEDJ8e7K6nUJ/7lLGQMag9SqxO3G02Iy4U9M+H0B9JnOy3/h9qqNKq2abhtrsxd0vV+Yp8lAuQsAQMeyvqepn6fEDFU6PitDDkUqFyu6t9Y99JX+rDW1i6s48tpK/2mbWc6qdpY5J3tuP5eFV6fx/znSAiIgIiICIiAiIgIiICIiAiIgIiICIiAiIgIiICIiAiIgIiICIiAiIgIiICIiB//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3" name="AutoShape 4" descr="data:image/jpeg;base64,/9j/4AAQSkZJRgABAQAAAQABAAD/2wCEAAkGBhAQERUSERAQERAQEQ8UDxUVFhIWFRcVFRUYFRYXFBYXHyYfGRkvGRITIS8gIycpLC0uGR4xNTAqNic3LCoBCQoKDgwOGg8PGSokHyQyLCwsKSwyNSkpLCkvLi4vLCwsLiwpKSwvMTUqKSkpLCksKSk1LCwsKSwqKSwsNCksKf/AABEIAMIBAwMBIgACEQEDEQH/xAAbAAEAAwEBAQEAAAAAAAAAAAAABAUGAwECB//EAEAQAAICAQIDBQYFAgIIBwAAAAECAAMRBBIFEyEGFCIxQTJRUlOR0iNhcYGSQmKCoRUzQ2NysbPBBxYkNJOj0f/EABcBAQEBAQAAAAAAAAAAAAAAAAABAgP/xAAnEQEAAQMCBgICAwAAAAAAAAAAAQIREhNhAyFRkdHwMUEi4XGBwf/aAAwDAQACEQMRAD8A/cYiICIiAiIgIiICIiAiIgIiICIiAiIgIiICIiAiIgIiICIiAiIgIiICIiAiIgIiICIiAiIgIiICIiAiIgIiICIiAiIgIiICIiAiIgIiICIiAiIgIiICIiBA01buCxusHjsGAKsAB2UeaE+QE690f59v0p+yOG+x/ju/6jSVOHDoiaImZn46z5bqm0yi90f59v0p+yO6P8+36U/ZJUTenG/efKZSi90f59v0p+yO6P8APt+lP2SVEacb958mUovdH+fb9Kfsjuj/AD7fpT9klRGnG/efJlKL3R/n2/Sn7I7o/wA+36U/ZJURpxv3nyZSi90f59v0p+yO6P8APt+lP2SVEacb958mUovdH+fb9Kfsjuj/AD7fpT9klRGnG/efJlKL3R/n2/Sn7I7o/wA+36U/ZJURpxv3nyZSi90f59v0p+yO6P8APt+lP2SVEacb958mUovdH+fb9Kfsjuj/AD7fpT9klRGnG/efJlKL3R/n2/Sn7I7o/wA+36U/ZJURpxv3nyZSi90f59v0p+yO6P8APt+lP2SVEacb958mUovdH+fb9Kfsjuj/AD7fpT9klRGnG/efJlKL3R/n2/Sn7I7o/wA+36U/ZJURpxv3nyZS+a0IGCxY+84yfoAP8p9RE6RyZIiICIiBF4b7H+O7/qNK7tpe9ehvdGZHSosjKSCCPcRLXS0bFxnPic/yYt/3kXj3CzqtO9AcJzBgsV3YHn0GR16TnRExRET0Ti84qturO0Gu/DpFZ1CHveiQnGpTKPeiMGdgM5ViOp9ffLC/j9SOU8bFHrR9oztZ9pAIzuPR1JIBwD+uPeLcLe9EXmKhS2i0nYTlqrFsUY3DA3J16mc6uDW13WPXftrvZXuQ1hvxAqoWqYnw5VFyCG8umJtzmKonk6VcYrssFQWwcxLjW/krCplSzaQdw6uuCQM+YJlbwHjT8nR1NXda9+jW17Nyn2eUrFizAk5tBJ8/1zJFXZ+1bhf3gNYp1Qy1ecpcysqnx/08tAMYGAegJzPrRcAanu+20E6Wh6OqHxIxqOcBujfgL16jqekJ+czf36/aLwDjGyuuuwXNv1GrqW1iGXct121WLNv9mvAOMdAMzv20tZNIzo7o6vRgqzKfFcinyPXoSOvvn1X2eYJWvOH4Wqs1HsHrvaxtp8Xvtbr+Q/eTx/hLaqk0iwVhmrLHbuPgdXGPEPVRH0lqsJjb/HzqONLW7UpVfdZVUljBQPZYsBh7GUMfAfUmeV9o6nataw7m2mi5QNoPKtJCvtYgkDBLYBIH6gH6HC7Oc13NTc9CVEcs4ypdg3t++xunux19ZETsv+HTU9iuumShazy8OrUno9b7soxUKD5+XpnEc2vz+kr/AMwV4LbLMLqV079E6Ozoin2uq5sXqM/pOZ7TV77F5V+KHZLX2eEMEVwOp3HPMAXAOT+RBPK/s45NgW/bXZqKdQF5YJFlb1uRuJ6oTUOmARk9SOk7Hg1o7zt1GxtU25WVDmtuUlQI8XXw1D3HJ8xHNL1++/w9ftHWquWruVqr6qHTaGbfbsKewSMEWp1z648+kf8AmSsCzeltb1PUhRghZmtwKtmxiDuJwOvTBzjEiHss2LFW5VFt+luwKuitTy+g8fVSaE8+vVupzkddb2aNr2ubdpsOmesqnWuzTturbqSGGT1BHURzL8T3+/0kvx1U/wBZXbUxs5aK/LyxCbyykMV27c9c+mPPpJeh1q3IHUMASwwwwcqSp/UZB6jIIwQSDK7V8Fus5bnUKuooctW61YrwylGRqy5JUg/FnIGMYlpp0YKA7729SAFH7DrgfuT+ZhunK/N1iIlbIiICIiAiIgIiICIiAiIgIiICIiAiIgIiICQm4sg1A05Db2qexT/SdrKCufi8anHuMl2WBQSxAA8yegmV4q34NeuViWq1C3qgC5NbfhugGN27kMfDn2lHSSWK6rfHsNLr9Vyq3s2l+WjNtGATtGSBuIHp6mfWk1AsRXAwHRWAPmAwB6/WZjieuFjapLLHVTpwdFtZlV1NRLMhX235mQR1wAvTr19rV1GmZGtavVaVaCFezbXaEDVuAp8IwLAxHqFi7GpzauJlNTcV1FlFl99ACU9zYb2Ljb4yrHO+3fkEEE429ME58Cb7NaW1OoVqmc0lXYhFbSoGZa1wLNrlsAg4K9OucrrqbNZBMxra+2tF3nbT3oDUXUtbZUUNBKMmctWnMFYYZIBz1IYzR8KYCnK2WXLl2VmHUgkkBegyvXAPXpjqYutNeU2eaTi3N5ZWqzlXLuqs8JUjbuUsAcrleo6frg9JI4hrRTU9pVmFSO5C7dxCjJxuIGcD3zK8NQV2VNw+1mpv5ht0jHKVZrZwyg+KjFgVSh6ePGAROdWrFmjsZr7mv7lemopZWGLWTBFikeFt+QoGAcnGRjEuxqTbdsqLg6qw8mVWGfzGf+86THjWE2Gq2+2hTRpu6NWGIfweMpgENYH6FSD0C9ME5k6O8NfaupsuS9dVnTorWqrU+Hl7VXwuhGd2Qeu7OMDFu1HEaG+/bjCM+XVTt2+HJwWbJHhHrjJ/IztMVVtrqA5lotXih3qbbSdg1rEFlLY28shskYIwT75Ju1F3IsO6z/SAvs5VYLY6XEVKE8jUagmWxjBZiQRkLpHFayJjOJ2HbrXF93Mp1CHTYscADlUkBUXCsu/mrgg+TA+s2SsCMg5B6g/lDdNeU2exEStkREBERAREQEREBERAREQEREBERARPl1BBB8j0Pp/yma4DxF6uZTYzWE116nSl2LFkuwDXuPU7bTt6+SvXDM1WmLtPEzPZ/iHKoy72X3W63V0JlmJdkvuxjccIorrJ6YAC+p6Sbq+0qVCzfXZzKX06uijd0vbbW4PqpOR78qRj3y7McSLXlcxKe/tFy13Wae5MNWLAeX4OZaak6hirHoGIUkgEZ6kAuDk951gyxAtowCWIGaEJ25PQZJ6CLrnF7e+8lxEz1Wq28QvB5zKNPo2RV5rqrM14Y7RkAkKvp/TPnhGu22a1mF7BdVSlSHezDfRQQqqxwoL2E+gGSTgRdM4aOJV0cdDqSKnzXdZVcM14TYu4sWLbSvs+ufF5dDOR7ToaRctNxU122joq/hVn28ltuCCCoJyQc4xkhdc6VzEqH7QjmpUlF1hsqS0EbFUIzKpOXYeW7JHn7gfSDr+JC59FZWtnLfVeCzoFZTTafLdkqdoIyPQH3RcmuPppYiVvaLhHetO1QYox2tWwLDDowdN20gldygEA9QSJW1lEzfCab2rFmnvdSCy20anN4R1OHTmZFgIYHqWYYwQMGSzxq+vpfo7cer0EXp/Hw2/RDAuYlVR2p0bHb3itHJxssJqs/wDjt2t/lLQNnygexE8ZgBk9APMwPYlM/amliV04fVuDjFADID7muJFS/oWz+RnDgXEtXdqb1tFKVUClAle5iLWHMYNa2NxFbVHooHjx1xmBoIiICIiAiIgIieMwHmQIHsT45q/EPqI5q/EPqJLwWfcT45q/EPqI5q/EPqIvBZ7YCQcHB9DjOP2lZX2fQchmYtZpFZaWwB0ZAnjA6N7Kn06gH0llzV+IfURzV+IfUReEmm/yqNL2aCIF5rFk1FmoqfaoK2WM5foOhUi11x7j556j3V9nBaLM2sLLn07O4A6Cht9aID5KGyfU+Juvli25q/EPqI5q/EPqJOSacfFlTxXs8dQSWvYfh1qoCqQrpZzN65zjJChh6hR1El6Hhpqstc2FzeyMwIAwVQIMY/JR++f0kvmr8Q+ojmr8Q+olvBhF7oWn4YU1Fl+8HnJUhXbjAqLlcHPn+K2f28pGbs+34+L2U6qyt3IUdCi1ptHX2SlQUjz6nBEtuavxD6iOavxD6iS8GEKRuygKvXzm5Vt4tsTam1htANbYAzWSoJHTIGDkZz313AGuAD3uV23qwCpj8QAAqD0DKAQCc+03vzLTmr8Q+ojmr8Q+ojkmnHRWaTgRrsrsNxY1acUEFVAZchiTjyOVH7e/znHT9mSi0oL2NWltV6FKqSFCsgRm9QFcgHz6DOZc81fiH1Ec1fiH1EXhdOOj7ieBgfI5mS7Q9s+Q+amRqqHdNWGV1Abw4/FI2gYL5656qcFQZppZatu66pLPKnWFarvct4GKX/LcByyfeKRJfF9fZSFKJvzzd3QnAWmywdR5ZZFX/FM/2u4kuq0Zrps2G7mq3RTbW9dT2LlT7DC1Ksn09CMgzQ8B4g19CO4C2jcl6jyFtbGu0D8t6Nj8sQIF3aPTMmL63wcBlaslSdwXHXp5nOD1x1xK2zT8I2l1oRCGZfwVeklgC2FKbMnaCfOa27Tq4wyhgCrDPvUhlP7EA/tIOqqTPi09TdfCTtJ6+vUdIFZxHg+j06qXOs2u+0AarWkZ2s/UG3ywjT54XwvQXuwFLW8sVtm6x71O/dgqLHYf7P3e6XbpXbtFiI+CWAOGAJBXI/wsR+5nanTVp7CImcA7QB5eXl+sD7wqL6Kqj9AAP+QlN2NpPdVtYePVtZqrPfm9uYqn/hQon6KJI7UW7dFqDnB7vcAfPqUIHT9SJYU1BFCr0CgKv6AYH/KB0iZThfFXqsv3jUWh3t5CgWWbnXU6hCqE+FPAunGCVUYz06mQeGdo9SdUxtS5iW5QoQHCg2AcwqTuwMHDFVBBZiwyErDcT2IgIiICfL1hvMAj8xmfUQOXda/gT+Iju1fwJ/ETrMhxTs82p4k7tVpWrXR6MbtRpjeCedqSy1MXUI2CufPzXp78409FvLU93rzjYmfPGBA09flsTI8+gmAbTlHUnSl9evEWe120+oaxqm1X4dlWprwFqXTsMqSRtU1keYPbszo+Vq02UsxLavnM+ntp1NO/c57xeDytUpcKo9TlWBYAmMaeheW67rX8CfxEd1r+BP4iYRN9fE3vdLQBdqTaBTeWXTrpcK5vAKWUlqgVpUZD2ZySpEn8e0l7WaqzTm9jdwqzkkNZtFmTtFOeiORg9MHOCYxp6F5azutfwJ/ER3Wv4E/iJmuzVlVbXJWtlOmvvC6JeXagyNMrW7AVHLXKOeuMsH9T1h28Jt/0ZbWO8701uqZBut5jr31yu4+1YpQg9cgjHpGNPQvLY91r+BP4iO61/An8RPmvVK7OgJ3VkK/RhgsoYbSRhujDqMjOR5giYfVaYVaRa7tPfqMcQ4hsWxNTbXt5t+yzUhEd7E2sCox1YocjG4MaeheW67rX8CfxEd1r+BP4iReA0cvS0pvss2U1LvsV1dsKBuZX8Snp5N1HrJ8Y09C8uXda/gT+IjutfwJ/ETrEY09C8uXda/gT+IjutfwJ/ETrEY09C8vlKwOgAA/IYlDx3sqdTatq2hGQKANrZyrZzvrdHwegKliMAdB1zoImkZnijk1XJbp0r1VtFyVWL4ktYVswVbMblPhztYDyON2MzpwrWBdW6jpVraK9ZSf7lC13D+J0zfq7S041o2tpYJjmrtenPzKyHTr7tyjP5EzKHVKtC3V528Pdb0GPEdDeh3rj3KjWAD36YCBs93+8GPT2Z8sE6ZKlvU4GT9P2kDjetOn09tla8x66matT0UuAdoyB0BbHWU93a0sjimkvfW2jHLc7c86wVuA3xKVtUj0ZRnoYGmowuc4/znu5OvjPv8zM9f2nxeihQdO+la42ZPRmDvWpHuNdGoJ6ZBUe+V9fbSwCt7kSqpdOTrgSSar2LitVI/p3ae5fLJ31484F72qfGkcDPtacevkbkB6n8iZdO4AJJAABJJ8gPUmY3XcTN/C2tur5dgNa6mvz2vXqFS1c+o3I2D6jEuu1GqUVcpj4bdxu8+mnrG+8nHpsGz9bFgQ+Cau6yoJSFVmzbfY4JWttQx1HLVOhdwtq+ZAGV8/KTeHdlqabedl2uJcsxFabmf2mZalUMf1z7/PrJPAtMyUg2DFthe20e57GLlc+oXIUfkolhAREQEREBERASv4nx7TaYgX3JWWBYAnrtHtOceSDIyx6DPUywmd11Oop1Vt9emOqTUaaioKr1KUelriA/MZfwz3jzXcQQ3hOYGgNihdxI2gZJyMYxnOfdic9Pq67N2x1fYwV9pBwSi2AHH9liH9GExeo4Jr2DUGrFbWWMWrsVKOW3DG0/KrTdvVO8HIUrgDDZzK+7strgmErsFZP+qWxA4fuWjprcsLlA2vRqBncxBYEK3mA/SWUEYIBB6EHykPU8a01SF7L6UrVzWzM6BQ480JJ9roenn0Mg9neFW1Ne17M722qFZnLA1rUi+FfJAX5pwAOpJxKVuzl1FYNFLK1Wv1VlK0HTDbVarrla7cVn2h0ypGc9cFWDT/6X0xtSrn0G5131JvQuVIJ3KuckbQxyPQH3SVVqUYsqurNWwWwAglWKhwGA8jtdTg+hB9Z+f6HsdrauRQhKLX3K22zNL1c3T6das48NufwkXYMKQN25clDf9jOA6jSHUrc1Ti26t0dVYM7citbLHy7dS6nP57j5EABpAoGcAdep/M4x1/YCexEBERAREQEREBERATKa3hhqs2bgi2m1aXIzWwufc+lvXzwWLFGBB6kD4X1c56nTJYpR1DIwIYHqCD6GBkOFaqw8ONd5G/TKabupPi09mwnOBkFEVskD2hJtnZAHW95W3avOptKdepVLEsXzxtZjQ//ABVk+s4cI4XtfWUOzuj6g4LMpY126alepPVsEMMnJOMkk5Jyml4nq+/c8tZWibm1S5YKw0WzSXggdCv499q+/lL0hWy1PYeuxNShtsC6q6uxduM1bcMyoTnwljaSP9649ZYnszpSb91QYauyqy9W6gtWqKhA9MctT+vWZGzj+rCWtVcpfiF1VnDN53IFF4pdADnCGhK7Mj5rkeUharjF+qqTdbamn4nrlTTt0WzTPRfjl5/MUFuvkyOOoYQi845SDpuLV5A6WWL7gTpKnz/JSf3kzS8OGosbxtamcai84xaUYHkUL5JSGXxY88Yyx3MKvg2t7zp+ItauLGD03rggcyrSIlwXPpvLY/LBm20YXlptAC7E2gYAAwMAAeQxA7REQEREBERAREQEREBERAREQEREBERAREQEREBERAREQEREDP3bl1l+Dgd30T56Dru1Knz8+iLJGoQsCejKVAb9s5BHr0M4XLnWX9fZ0miJ6e+3Vf8A5Oy0+EN6ZPkffjBPu6iBDt4Pp2XT4rAXR4NAXcoQqjVgAADw7LCMZ93nid9YunwioKPBY1m0bPC7EuXwPJi5J3eeTOfFNUBkMRsUUlgBjdvcrgleuBtJx6kicH4s7VgU1qC7MqHbgbQD4j0GOu33+frJd2p4UzF06m2qwbVVWLFeaVx13EBywH5dDn/tKDg/b6paxplrtt1OkoVbh0Vd1TLQwyfETv8AcplPxzXO4dFTnsPwyE8TtuG1q0CEf05JwSMnw4KkzC9mNQuh4jXZVqK7dPdzEDajer0lgSUffhkJz0fybOOsXlmqmmmbXu/dOB8ZN1ltbOheop0A2nBGSQMnK56A/rkeRMHtH2qt01nLqpS1hyWfxgEI5YMdo8WchcYB8znExfEuP6sW136JLPxrGpsssWpa7LCVWsUk5HL3K43knPTBM1nZTgGpD8/WBecHtZeqMdz5Gcr0ACkgfr5DAlYlqqLdyhsFdyg4IwRkeRHoZ0nhnsIREQEREBERAREQEREBERAREQEREBERAREQEREBEj6ziFVK7rba6l97sqj9ifOU+t7Q2WKV0lVzEg/jPVYtSAebKHAa5seyiA7jgEgdQHfhY5lmqt9GtFKH+2hAp/8Ata8ftGuspoUC2+qvcfCHIBY+5QTkn9AZU9mlbVUqEuNGmr8PJrb/ANTnzPe7fartJJLIgVgSfGczRaHg9FHWqpEY+0wGXb/ic+Jj+ZJgUt91VwCjT6uwLkg8l0+jWbCR5HpkdBInEAtlJqso4jWGx4illoGPXbW1h/y+k2WIhrKbWu/K9RoMcqmnVG8tWa7gibdRhCNtbf7RKyHIwcDCDJxJvB9XotEi321HnlMCsBS9CEkYs67EJKHrn0AGcZNr/wCJPHqKKOW1SX6u5bO6VtXzMMoy1h+FVAJyD6flPzKniV6KneKLrLLW5m5GDM7KqjL8zBOML1y2M4JhltNT270thtSzTahar0RQpFa4syQH3ZwGP4eCCTlRgdJ+j0Bto34LYG4jyLY64/LM/HatPql3PfQ1FjtVdUjdRtXBX1Iz08Q9CQMdJvuznburXah6aq2C1VK7Oxwd5ONgQjJ/q8X9vuIMlxqInk9lCIiAiIgIiICIiAiIgIiICIiAiIgIiICIiAmS45xniBvNNGj1IpXAN1Y0rO+Rn8PnWKlaj4mDk9fCPOa2IGS4Vwi+s81NBQl7DrdqdS92o6+eWFbdP7VcD3CWr6TXP56misH4KGZv5PYR5f2y4iBSabs1tvXUPqbrbVBX2dOgZSCNrmutWdQTkKxIBAMup7EBmMxECO+gqNgtNaG1VZVcqN4U9SobzA/KQ9dwMWWi9L7qLVr5eU5ZBTduwVsRh5+owfL3DFpEDJ8e7K6nUJ/7lLGQMag9SqxO3G02Iy4U9M+H0B9JnOy3/h9qqNKq2abhtrsxd0vV+Yp8lAuQsAQMeyvqepn6fEDFU6PitDDkUqFyu6t9Y99JX+rDW1i6s48tpK/2mbWc6qdpY5J3tuP5eFV6fx/znSAiIgIiICIiAiIgIiICIiAiIgIiICIiAiIgIiICIiAiIgIiICIiAiIgIiICIiB//9k="/>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5" name="AutoShape 9" descr="data:image/jpeg;base64,/9j/4AAQSkZJRgABAQAAAQABAAD/2wCEAAkGBxMSERUSEBQUFhUWFRgWFxUVGCAdFxwXFxgZGRwXGxodHyggGRolHRcbITUhMSkrOjouFx8zODMsNygtLisBCgoKDg0OGxAQGywkHyYsLCwsLCwsLCwsLDQsLCwsLCwsLCwsLCwsLCwsLCwsLCwsLCwsLCwsLCwsLCwsLCwsLP/AABEIAMIBBAMBEQACEQEDEQH/xAAbAAEAAgMBAQAAAAAAAAAAAAAABQYDBAcBAv/EAEUQAAIBAwIEAwUGAwUDDQAAAAECAwAEERIhBQYxQRMiURQyYXGRByNCUoGhcoKxNVNiwdFzkrIVFiUmMzRjdKLC4fDx/8QAGgEBAAMBAQEAAAAAAAAAAAAAAAIDBAEFBv/EADgRAAICAQMDAgMFBgUFAAAAAAABAgMRBBIxBSFBE1EiYXEUMjOBkTRyobHR4QYjJULwRGKCwfH/2gAMAwEAAhEDEQA/AO40AoBQCgFAKAUAoBQCgFAKAUAoD5ZgNyQPnQFSvvtDtEyIxJKwbThUIU46sHbClfQ9+1Uyvgi2NM2b/LHNkN6WVVeORRqMb4yV28wKkgjJwe+e2CCZV2xnwRnW4clgqwgKAUAoBQCgFAKAheK8b0P4MIVpO5c4RSRkKcbs5G+kdhkkbZqstUCyFbkRc/GbqFDLNLbFVyWHhtGCOwDeI2D26HJqiOq3Sxgulp8LOTNwvnNZSge1uofEKhTIqfiGctpclADgbgHfpsca8mbBaK6cFAKAUAoBQCgFAKAUAoBQCgFAKAUAoBQHhNAcW5p44b6UMw+7XUI03xgnZiDtqIA3xtnHz8y+5zeFwehTUorL5PeAcuyXKrKx8KI5xtmRlGRkDogz0O+3aq2lHnksTb4JnhdjJw+aS8AJgT7rQrl2bUy4ZtR2b3dgNi3zrXRnG5GW7u8M6cjAgEdCMj5VsMp9UAoBQCgFAKA0eNcQ9nhaXTqIKKFzgFpHVFycHAywycHagOcpMZohd3Kto9pYaFQmZC7jQ/l8x1BkQppPlZCDtWWyDackXwmk1FknxhJbmEpEjowdWBk0qp0nO4IZsfyg5ArJW1CWWappzjhEaplk0JcM8UshcKkLAxr4ThdbMRqbUw2XbYgddzpd7zmPBQqljD5Ok8KujLBFKRgvGjkehZQcYPzrWnlZMzWGbVdOCgFAKAUAoBQCgFAKAUAoBQCgFAKAUBF80a/Y7jwywcQuVKnByFJ2J6dKjLhnY8o5RYcISSBSJNM0mswoVIRhGSNBOMAnST1yBjY4rytvuelu8F64PaeDBFFnOhFXJGN8b7dqhJ5ZOK7GrcJLK6QnKxRO0r6WBWXU5dEYadQKsFPXGBjfO2p3pVqK5M3ot2ZZNcJ4gYQkMu6bIku2w2Co49ewYbHbOCd76b1Ls+Sm2lx7rgsNaSgUAoBQCgFAVfjV4HmeGVkCLoIjbA1dG1kn3l1dAO6HOe2TUTmuyNNEIvuyvC8SeVhAJZItavIVAWLxYThctJpJ91TlNQOhdxjendKMNrLXGLnlG9wbizTPNG8TI0UhXVtoZT5kYHJOSjKcHHeqbK9uC2uzdlGLmKPAWbWAY2QgHAyBIjlRtlmcxhQM43qVXd4OW9lkvNhEViRWxlUUHAwMgAHA7CvUSwsHnN5ZnrpwUAoBQCgFAKAUAoBQCgFAKAUAoBQCgPiWMMpVgCCCCDuCDsQR3oDltlwm5tJTA0ZZUfMDsRodSyOQrZ2byZYEdzpyFwcNtW1GuFm5luQnAzscbgHOD6ZrEbEYL9lCHWwVTszEgAD032Oen612JyRi4HYtcq4MqCBJBGFSNlkKppOlyxwARjooypBBGRW+mldpMxW2v7pc61mYUAoBQCgFAfLKD1ANAU27sbe1nCEXMsRiJ8BQ0ka5cBBpA91sOME48p6CqpRri8ssTm1hH3w+zVDK6oEM0hlZR6kADJycthRnfGScbV599m+RuphtiaHG+GReIl4y5eFomzgkiOOUO4VRuWK5GP0HWu0TakkRvgtrZeLG9jmQPC6uuSMqcjIOCPgQdsV6h55sUAoBQCgFAKAUAoBQCgFAKAUAoBQCgFAKAwXRjxpl04Y7Bsbkb7A9SMZ/SuPHkFL4ZaFHkliUNFKdWIZDJpIHRlfdTgAeUn007A15d9sZSxwa6bNvJ9S8ct/DaRpNIT39SsHjODuyldSd9yB3qChLPY0epBrJPcpWLRQapSzSSu0js4AcgnCBgAACIwgxgdPXNerXHbFI86by8k3UyIoDE1wgdYyyh2BZVz5iFxkgdwNQ+ooDLQETbcy2skzQJMpdWKEbgFhsVViNLMDsQDQEtQCgIDm3hPiokqRpJJAxkCsN3ARx4YbBwcsGHbKj51XZDfHBOEtryRnDLkNAkmI1UqGGhtSBTuPNhR+1eXKPfCPSjJYyyK43xM48jYyPL2JP94e4jUb9OxJ2Fb9Pp9i3S5PM1Op9R7IceSU4NwRrJPGhcKvhqZIiuz6Ad2YjUH0liT3Y77Crt3c5jsXJTkZFTOHtAKAUAoBQCgFAKAUAoBQCgFAKAUB4zYGTsBQGi94zpmDG/uu4OnB/EFGC31HzrDbroQeF3JKJrtw1HQrOBNqVlYyAHKt7y4xgKemBXmWamyct2SaSNWPgSIAYWaN1xhsk5A/A4J86dgCcjsRUfVb+8dwQPMljcgPeskTPFGVEQ86mNcOdyufMwJxj8EfoTV9VkfuIcFi5RutUJjZlYxsQGQEKUJJQgHOBjy4zsUYdq9emW6JUze4txVLcKZA2GYjKjOkBSxY/ABSdsn4VY5JchJs1+ZePpZ2xuXV3UFQBGM++cAk9lyRvXThzm5lnu76Oe2Ou7XAQoxMEKbaw+2lkZWbfc5AG2cVWm2ypOTZ1Lh90HBXWjvGQkujoJNIJGMkrswOPQirC0oX2h8CW3130WyMR7QuRgZ2EyA7awcZH64yTnqZxmvbc3XMEa654pFA2aVMFhuwy6t+UHzaegyc4Oe4GS/cB4wl1HrUFWB0uh6q3p8R3B7ionTzjcIcKkmoREP4mkkZGkjSSu+PMTgd1FckwchtZY4uI+HJH4cZhDDIKx+MEQltOcBwIX6jIIb50jjcU27nB4fktfDbNnUXLltUkyFYjgfcxOC4PooxlicjOodHFJy74O0wwsl6uULIyjqVI/UiqTQY+X3zawHVqzDH5s5ydAyc96vIEhQCgFAKAUAoBQCgFAKAUAoBQCgFAafGbMzW8sIOkyRsgb0LAgH5VxrINVLwmJX0+ZhjQMnD4OVJA6AgjPTavnJwxNplxCXnFr0rHoihjYyMkxZ/EMeApBVfJ4mQS3wA3741LTQUN+cojl8FhtUYIBI2tsbtgLk/IdKxSxnsSMjqCCCMgjBB9D2rieAVyC4jtJgyugg0iNwdimkhdecbqGK5z/els4r1dHY84l5ISRm49fR3DpbxszDS0jOg8oVlaMaZMYLZY7A57/PVqLEo9iyiOZEXxbi93HH4TeAylQCTA5TR0bUfE0ghcnBG+wAOcVyGo3LgTpw+TLyJDPDHGsVnHFbukZ2HhvqOSzMGYsRjGAQD26DNXpvyippeCocwcqXVtMzlZZWuZ2KXFo8kThpScRyqpICLnZzthcH0rrznsVNSz2JnnngN8trarGBdLaxM0viszs8wUKHZc6nAyzdScgYG2K6zrWTS4Hyzc2dzaQBXniYJIJWHuDTiZX204w7ADvqHU5NSz2Okjbcv3VhxF50lL27KRHGAACAxIt27KVUnS/fGDjfIFv4q/jpEYGHn16GHZvCkxn5HqKjLg6csktne9AkCBjI8rFlyY4DFlZMNnzAzqoX8Tt8Kzxm3c/ZIvlWvQ+rOgcb4bKbCURYjdowCuAdMI96IH+Anf1JNWZ7lOOxZkXGB6bVEkQvJUJiieAsCEbUg/LG4zp+SyCVR8FFXJ9iDLFXQKAUAoBQCgFAKAUAoBQCgFAKAUAoCv8UuZIphHGEHjbozAnDjZsou7DcNnKgb5PTPma2hbt5OLIq9uQ8hEU8c0saiUqmBpeElgcgnQrqWibJPVcY3rmmi5QlBrsGZ/+daAIzqI1kAKCZtDHI8oPlKqT6Fs/rtWX7K/BdseO5O2dwJI1cAgMAcHGRntsSP3rNJYeCJC8w2NucF0BKv4zqo3ZPKrs35tPkb1zGtXVSkRZiEguLoxMsmU1RSNC2AA2p1BI3XZU3BBzL8DjbpKs95cDe48Ezb8s2iOJBbxFxv4jLqfI/EWbJLbdc16aSXBW22S9dOCgFAKA1uJophkDgldJJx12Gdj2O2xoDkh4/JFJH7Q5RCRJHKNRhLsQEmzthSoZHGwbUzKB5jVDnuXw/oWqGH3LByhEbq5lmcqFjdV0rIHLPEXUBvRFOo4OCSEP4a725Iv2LHxdhdxTW0D7sjxvIp2TI0kah+PcjbOMHPTBLscJG1UxR/euW0jJdsZAA3yQADjB3wPlQGpwuL7yOUIUDwtqB6jLh1DbdfO23bJqcTjJupnBQCgFAKAUAoBQCgFAKAUAoBQCgFAYbm0jkAEiK4UhhqAOGHQjPQ0xkFf4hwJkYNbojoDtEToKZznQ3QqT+A/odgKz2U57xeC6FuOUR1vw2WeRvE8q5eOVVcnp0wrDH5SGA3DHIBANedc/S+HyTdm4tgrA+5AjuMX9vANc7KDpZQD77A4yqjqc4HT0q/T0W2yUYLJxtLk0vs84ss1osZAWSHyOgOdvwPnYnUuN8e8GG+K+ksqlU9sipPJaagBQCgFAKA8IzsaA5zx7g0MLLbyJ4kWtZIo21AF1UhRJITpMcaRnrnYrsSBqx2wcZZiaa5JrDPmF0SdZYpo4ZZYjGwUD71EbKGOFjlwNTYcDf0IIquE5rslksnCD7smeFGSCBVlVoo0AWGZsF1THSdAAETtnPTroO9aY5a7mWWM9jfjZrkiOQLoTeTw21RyHIMYDbHTgaivxUEkE57wc5N28kkWa30DKNIyyfBTE5B/3lUfzVKAZKVYRFAKAUAoBQCgFAKAUAoBQCgFAKAUAoBQHPPtJMkM8M0TtGHR0JjJUl1KkaiDhvLnAI2w3xrVpdPTc2rFkjJtcFQm4vdOMNc3BHoH0/uoB/etq6TpU87SO+RHXFyobLlixHvEMzEfPcmtcYVU9orBzLZtcD4u8MguLYjUMrv7rpndT305HXsRkZ713UxviE8HX+WOZYr1CY/LImPEib3kLZx81ODhh1x6ggeJZXKEtsixPJNVA6KAUAoBQEJzTw5LhIoZUR42nXUrjIwqu23ofL1+dclwdRTuNcMFpdC5twMo6qAxZpMJD4jIrFtR1x+INyQCFNQjxgNnRAcj51AkfEECoMIqqMk4UADJ3JwO5oDKnWpR5OPgzVaRFAKAUAoBQCgFAKAUAoBQCgFAKAUAoBQGpxTh0dxE0Uy6lb9CCNwQRuCD3rsZOLygcy4/yTcW+XhzPEO4H3oHxQbPgd13/wANepRr1xP9SDj7FYVgdxXpRaksogY5Yz1TAb49Djsf9f69K5JPlAmeTbh1vbZowcu2hh/4bqS2fXGNX8tY9dGLq3PklHk7VXilgoBQCgFARfGJlR4XkZUjVmyzdAxQqoJOy51Hf5DvUZcHUUbma8gN2VlmRElbyS6wAqiERzPnoMLlAc+9J/hNIp4ONlvi5nsShdbq3KLnLCVMDHXfNV4ZLJij5ttJHEdvKLiQjIjg85wMblh5FG/UsKl6cjm5Ejaxzs4eTTGik4jXzM2Rga2xhcZzpXO4HmI2qSjgNklUjgoBQCgFAKAUAoBQFI4lz68ALS2M6oG06yQFO+B271lnqXHmLPe0/RI3tKF0cvx5Nvg/N8tw8Y9inVJMYlPuhSMhunT/AFqUL3Jr4WU6rpcKIyfrRbXhcnvJfNL3aztOI0EUmgEEgY+OTSm7em34OdT6atLOEa8vcs/8wWpWBGQcj1rQeS012ZjFwhbSGXV+XIz9K5lcEvTnjdh49zLXSAoBQCgFARfMHHI7SLXJuTsiDqx9PgPjVlVUrJbUcbwcRkV3mkmkYFpHZ2wMbtjYY7Dpg57HOc592mj0ljJW3k8uH2IzgkH/AE/zH1q2ckuzOHRfsu4SuhrpgDqJjiPoi7MR82GPknxrxtbdvltXCLIov1YiQoBQCgFAVnmbiTFjbx5wAviFThmMmQkCkbqzbEtthSMdcqBx/wC0XhIhvH1gPohjO2AACuDEgAGlVAyB/i33zWyiKcM4Mtre7GSMkslbrkdP/TWvYmZN7Rf/ALIVQXc2ffaIad+wbzDHXuvT0Oe1ZdWsYNWmecnWqxGsUAoBQCgFAKAUAoBQFL+1v+zz/tE/rWXWfhM93/Dn7dH6P+RO8o/9wtf/AC8X/AtXU/hr6HndQ/a7f3pfzOcch8txXi3PtBYosvlQMQA5B8+3U42rDp6lNS3e59R1jqFmlnV6WM7Vl4z29j3lnicsPCLwI5zHJoQ/lD4BI9OpP612uco0y+Q12lqt6lTldpJN/MjoOGBrRGgsrv2naRbodCxOcjf3cfCoKOYLbF59zRO9R1Uo22w9Putny/qdf4FLI1tC04IlMaFwRghtIzkdt69KGdqzyfFaqMI3SVf3cvH0N+pFAoBQHjHAydgO9Ace5wile4kuEEssJXWHb3lXzkhR0EQCgjcE6hsTW7S6qNXwtfmccclbW+jOPOoyAQGOk7jI2OO29epHUVy4ZXhm7JAgtjJNZlpW1CKSQKECeQhgxYAnYMBtv5TjevG1V3q2Z8FsMLk3eFccSCIi3km8chfvGaFY8gjJKRvoKjc+6SemRmswOpcp8VkuYA8qgMCVLKCEfH40zvg+m+CCMnqQJqgFAKAwXt2kUbSSsFRBqZj2AoDmN1zSU8W8SMkR3LOVl6qj24jWU6dRCgqy4HrjIoCp3FjJeSNLPOxaX7xtCpgMG0+HuDgKAq4/wnOaqesnFbUexT0eqx7pPwfV/wAISOJ5C8rBFLYyozgZxkLmuLX3SeMl1nRNLXFyw2bPL8CYiuIxIrrkqzP5gcMhOxI6Mw/WoW6q19my7TdM0jjvUf4svHKXHZhcrBK7yRy6gpbco6qW97roKq3XO4GOtdptcuzMfUtBGlb4cF+rQeOKAUAoBQCgFAKAUBA86cCa9tvARgh1q2WGR5T8Kqur9SG09DpmtWj1CtazgkeC2RgtoYSQTHEiEjoSqgZ/apwjtikZtTb610rPdt/qyF5L5ZeyWYO6v4r6xpBGNum9VU1emmbep9QWslBqONqwanAuSfCtrm2ncMJ21ZQYK7bHfuDvUYafEZRfkv1XWHZfVdWsOCx9TUs+WOJRxLardosKnaRVImC5zgb7fLNRjTalt3dv4ltvUdDZY73U3J+G/hz78F5t4tCKuS2kAamOScDqT3NaksI8GUtzbMldIigFAaXGrEz28sKuYzJGyBwMlSwI1AZHTPrQFH41yrfyKIy6yxggtoYIzY/CVKjbv7312ojqk1weQ8Pv1ARLVEVdgAsZG3Qj7/8Ac70OGTlzg17BOriNlDuTOWZNDKxJLFFc4cbYIGdsHY0BfFtkByEUH1CjNAZqAUAoBQHxNErqVcBlIwVYZBHoQetAUjmfl60soJLmCNkkxpUBmaNi5wEeNiUEZOM7DHYigKByxARErEr5gzBVOQA2j+mk/wC9WG55kfVdNrcallkrdJlGUEAkEAsMjPxHcfCqo8m+zDi1kjeAWRhV9ZUanyFU+UD4fEkn6D5mdjyZtJX6aeWWvlE6ryPSA2nWW391dBGfqQMfGp0Re7Jm6rdD0XHPdnS62nzAoBQCgFAKAUAoBQCgFAKAUAoBQCgFAKAUAoATQHxFKrDKsGHqDmuJpkpRlHs1g+66RFAKAUAoBQGJJUfIBVvUAg/WuJpkpQlHlYKXzl9nsVwmqyCW82rLMgKCQYIKtoIwd8hsHcdDTCZ2Nk48NmHkLkNYYGHELe3kctkeIqyMABg+Yg4BO+B/8BtQ9Wfu/wBSa41yVaS28kUMFvC7rgSJAmQQc+gOO3UHBOCDvTCHqT93+pj+z7lZuHQSRO6OXlMmUXAGVVcfE+XrgdvmekW2y00OCgFAKAUAoBQCgFAclMLXPFrqGS6nhRSSNEpUbadgCcY3rzsOV0ouTSPs1KOn6bVZCqMpPnKyWfg/K8cc6SLf3EpU58Npgytt0I7itEKUpZ3N/mePqeoznU4uiMc+VHBm4jzk3tLWtnbtcSIMuQwVR6jJ6ncfWuyv+LbFZZGnpS9BX3zUIvjy2bHA+cYZ4ZpJAYmt8+MjdVxnfbqNiPmKlC5Si2+2OSnVdLtptjCL3bvuteSLi57mkRp4bKRrdc5kLANgdSF74qpaltblHsbJdGrrmqrLkrH48fqSF/zpGlit9GhkRiFK5AZSdiD2yDtVkr4qveuDLX0m2WqelbxL+DI29+0Qx6ZTaym2Y4E3TJ76R3HXHTOKrlqsYeO3ua6uhepugrF6i/2kxzLzdFaLHhWlkmx4aJ1IOMH5bgd+tW2XqGPOTFoel2aly7qKjy34NO35ydJo4b62e38U4RywZc7DBI6bkfWoK9ppTWMl0+lRlXKzT2Ke3lcM++K85iG7a18B3fQDHoIJdjjCgdu+T6KTXZXqM9mO5GjpMrdP9o3JRzh58fM0uH/aAZPEi9lk9pVtIgByT1ySTjSBjf5j1qMdTuysd/Y0X9E9JRs9Rem/9xI8sc1repMrxmOSLIeMntuOvzBFTquVifbujNrumS0k4NSzGXDIzlDjlpBw+S4iiaGJHOULF2LYXABJ6nYYqFVkI1uSWEaeoaLVW6yNM5KUml3xjt/YDn+RESee0kS2kOBKGBOD0JX0p9peFJx7B9Fg5SqrtTsXK/oyW4/zYIHhhgjaeaddUaKQBpxnUSfkfoassu2tJLLZj0nTXdGdk5KMY8tnvA+ZnlnNtcW7wShdQ/EhH8Q6Hr9DSFrb2yWGNVoI11K6qalHj2a/In7q4WNGkc4VVLMT2AGSatbSWWedCEpyUY8spkPPU0qvLbWUskCE5csASB1IXvWZahy7xj2Pcn0aupqu61Kb8f1Zi5p5n9o4U01qjlZBodgQDFuM6vn029ajddup3R/+FnT+m+l1FVXtdu6/7vp/MyfZVbhbfULdoyyqTKWyJeu4HYD/ADqWlWIcYK+vzctQ1vUseF/t+Rea1HgigFAKAUAoBQCgFAKAUAoBQHGbiGzbi90OIECLUcZZh5vL3U56ZrzGoO+W8+5jPVR6XV9m+99Mlo5fi4LFcI1o6+MSVTzyHdhjGGJHetNaoUvh5PE1kuqWVNXp7eX2SIzk27jsuJXsd26xF2LK0h0qRrZveb1DD6GqqWq7ZKXY9DqVc9XoaJULdjs0u7XZeESHFOLLxCyvFtIWCxj/ALQAYk0tqIUDcnAz+o9anOfqwkooyabTvQ6qmV8ufHt9T55V5ntI+FBZJUV0jdTGSNZOT0Xqc5/euVXQVXdkuodO1NnUG4xbTaafj9StexvHwBi4I8S4V1B/LkAH5HBP61Rta07z7nqq6FnWYqPiOH9cMsfPQH/IcP8ADb/8Iq/UfgL8jzOkP/VZ/wDl/MiuPfcXfDbuXPgiGJS3YEA5/Zgf5TULfhshN8GnQ/52k1Gnh9/Lf1Rv/aDxOK7e0t7R1mkMwbMZDBR03I6dc/y1LUTU3GMe/co6PRZpYXW3pxjta79s/qbDL/1hXPa3/wDYa7/1P5EE/wDRX++OXR/07e/wf5R0r/aJHNa/9Io+r/8AZh5R/tLifyP9WpT+JMn1D9j0xWrO0eTgUhQE6LgOwH5QoBPyGc/pWdRb07x7nrWWwr6vHd5jgucXOlnFYQHyyvpRBAhUyBgMe72x/wDlalqIKtefkeBPpOqs1c13ist7nx+p8c2iymkt1uXktLgxhkk90KCMlC/u7HI69/jS305NbuzO9PeqqhY6YqyGcNc5+eOTX5Z4rNHxBbRbtb2FoyxcYOjGerDPoO/4hUapyVmzduRfrtNTPRPUOr0pp4x7/ky2842ry2NxHGMsYzgDqcb4+ZxitF0XKtpHjdNtjVq65z4TRU+ROZLWHhuiaVEePxNSMQHOWZhherbHFZ6LYRqw3wex1bp+ot126uLaljDXH6kNwu2ZeB3kjAqssgdAfy6oxn6j9qqjFqiT9zfdbGXVqIJ5cVh/XDL/AMhf2dbf7MVto/DX0Pmuq/tln7zJ+rTzxQCgFAKAUAoBQCgFAKAUAoDQm4JbOxZ4ImYnJJQEk+pOKg4Rfdo0R1V0FiM2l9WeRcDtlYMsEQYHIIQAg+oOKKuK8CWrvksOba+rPriPB7e4x48McmOmtQcfWuyhGXKOVam6n8OTX0Zs29skahI1VVHRVAA+grqSXBVOcpvdJ5Zoy8vWjSeK1vCXznUUGc/So+nDOcGha3UKOxTePqblzZxyLokRWXbysARt02NSaTWGUQsnCW6LwzyexjdBG6IyDGEKgqMdNum1HFNYZ2Ns4y3RbT9z2azjdPDdFZMY0EArgdsdKOKawzkbJxlui2n7mvw7gtvASYIY4yepRQD+1RjCMeEWW6q63tZJv6sz+xR+J4uhPExjXpGrHpnrUtqzkh6s9mzLx7eBHYxq5kVEDt7zhRqPzPU9KbVnIds3FRbeF4PIrCJWZ1jQM/vMFALfM96bUg7ZySTbwuD21sY41KRoiKeqqoA+goopcCds5vdJts1bbgFrG/iR28Sv+YIAfrioquCeUi2esvnHZKba9smxxDhsM66Z40kX0dQR+9dlFS5RXVfZU81yafyPnh/CoIARBFHGD10KB/SkYRjwjtuott/Ek39WblSKSMuOXrSR/Ee3hZ+uooCcj44qDrg3lo1Q1uohHbGbS9sm7Nao6eGyqUO2kgFcD4dKk0msFEbJRluT7+59QQqihUUKo2CgYA+QolgjKTk8vkyV04KAUAoBQCgFAKAUAoBQCgFAQljzNFLdyWih/EjzqJA07Y6HPxqqNsXNwXKN1vT7a9PHUSxtlwOYOZobN4klDkzEhdIB6FRvuPzCllsYNJ+RpOn26qM5V4xHn/n5E1mrTCe0AzQELzbx32K3M+jXhlXTnHvHGc4NVXWenHcbunaL7Zeqs4z5PuTmCKOGCWY6PH8MIoBbzyAELsPj1rvqJJN+SC0dkrJwh325z9EanM3M3sktvH4evx5AmdWNOWUZ6HPvftUbbtjSxyaND077VXZPdjYs8cliq48wUBWuP8629rJ4Pnlm/u4lyd+x+PwqizURg8cs9TSdIv1EPU7Rj7t4MPCOe7eaUQSJLBI3urKuM56b9ia5DURk9r7P5k9R0a6qt2xalFcuLyWutB5AoBQHlAe0AoBQCgFAKAUAoBQCgFAKAUAoBQCgFAcgS+uIeMXbWsHjPlgUzjby715qlKN8tqyfbSpot6VUrp7V78mvzjxK6nntPa7bwNMnk82dWXjz9MD61y+U5TjuWCfS9Pp6tPf6Fm/K79sY7Ml+euKl79LWVplt0QM6wZ1uSCd8b46D6/pZfPNig84+Ri6VpVHRy1EFFzzhbuF/cycm37R3zwwG49keMsvtCt5HAz1btsfr8K7TJqbSzt+ZX1OmMtLGyzb6qeHtfKIXiDW5juJGvbie5UlkkiWQRKRuFyMqB8c1VPbhvc2zfp1dvrrVMYVvlNrL+fv/AAJbmO+efgEUkp1OWQFu50uRk/HarLJOWnyzLoaYU9ZcIcLP8jR5ysAf+TG1yfepAhAbZcBBqQfhbzdfgKjfHOzvzgv6ZftWq+FfC5Pjnu+z+Rvc/wDDzC/D4YnckS4V5TqbUXTBY98E/tUtTHDgl7lHRblZDUWTSxt7pdkY+M2UnDb+0aKeaTx5AsnitnV5lU7AAYw36YpOLqsi0+Tumtr1+jtjOCWxZjhcHUz0refJHNfsqjElzeTSby68ZPUamYnruNx+1YdIsyk3yfU/4gk4U01R+7jJeuJ8Gt52Rp41ZkOUJ7H/AOitcoRlyj52nVXUpquTSfJSOajbvfFbu8lKBfLbW6vqU4G7FM5PU9O4rLbtc8Sl+SPe6f60NLmmpZz9+TXf5LODz7OuIvJFewM7vHEPu2cnWFbxBjPUe4D+tNNNtSXsd63p4V2U2KKTlzjjPY1/s64XJdolxPcSkQSnQmrIJ2Ylyck9cfIVHTRlNKUnwXdbvq0s5U1QXxJZf9CJi4ol3PPJetdnDFYktw2lACcHbvVampybnn5YNk9LPS1Vw06h3WZOXL/sXf7NL+eS3dLjWTHJpR5AQzJjIznc1q00pOPxHgdcoprvTqx3WWlwmXCtJ4ooBQCgFAKAUAoBQCgFAKAUAoBQCgKdwXluaLilxdvo8OTOnB82+nqMfCs0KmrXPwz29T1CqzQV6dZ3R5POfOWprua1eHRiFiW1HB3aM7bHPuml9Mpyi14HSuoVaWq2E8/EljH5/wBTzmXly49sjv7IoZFUI8bnAYbjY/I4/QUsqlvU4cndF1ClaaWl1Ce1vKa5RnsuH8Qn8f2yRI45I2jSCMA6Sy6dZfGr1OM967GNks7n+RTbdo6tnoRbaeXJ+fljgheE8r362r2D+CkRLZmUkuwO+kDG2fU9qqhTYoem8Y9z0NT1PST1C1cdzksfC+Fj5nr8q3r8MNk4h1K6lCGO66ix1bbHenozdWw4up6aPUPtSzh5yvnjwbfNPK1xNBZmAp4tsEyrHYlQvQ433X4VK2mUlHbyinQdSpqsuVqe2eeOe+T747wC7umspHEQeGQPKFY6cB1Pl232Wu2VTm4t+COj12n00boRy1JYX9zZ5z5dmuri0ki06YZAz6jg41o222+ympXVOcoteCrpuvr09NsJ5zJYRbq0HjlDveVbq2u3u+GNHiQ5khk6Ek5OD6Z37Yye21ZHTOE3Ovz4Poa+p6e/TR0+rT+HiSPluXr+9mje/eOKKJtQjhJ1E/xds7jOenbfNPSsnJObwl7HFrdFpapR00XKUu2ZY7fkerwC+t76ee2WF1uPxSMQU79Mb49O+3SiqnGxyjjudlrtLfpK6rdycPbyfXLfK91aXFzvHJFOu7kkPqAYjy4xuznv0FKqZwk/Zkdd1LT6qqvs1KHjxjt/Qk/s+4FLZ2xin06jIW8pyMEKPQelWaet1wwzN1jW16vUepXnGEu5EWfAL6wmmNksUsMxLBXYqUO/1xnH6Cqo1WVyezhmy3XaTWVQ+0ZjKPbK75RaeWrW5jhxezCWUnJIUAKPyjSBn51orUkvieWeRrZ0Ts/yI7YktVhkFAKAUAoBQCgFAKAUAoBQCgFAKAUAoBQCgFAKAUAoBQCgFAKAUAoBQCgFAKAUAoBQCgFAKA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6" name="AutoShape 11" descr="data:image/jpeg;base64,/9j/4AAQSkZJRgABAQAAAQABAAD/2wCEAAkGBxMSERUSEBQUFhUWFRgWFxUVGCAdFxwXFxgZGRwXGxodHyggGRolHRcbITUhMSkrOjouFx8zODMsNygtLisBCgoKDg0OGxAQGywkHyYsLCwsLCwsLCwsLDQsLCwsLCwsLCwsLCwsLCwsLCwsLCwsLCwsLCwsLCwsLCwsLCwsLP/AABEIAMIBBAMBEQACEQEDEQH/xAAbAAEAAgMBAQAAAAAAAAAAAAAABQYDBAcBAv/EAEUQAAIBAwIEAwUGAwUDDQAAAAECAwAEERIhBQYxQRMiURQyYXGRByNCUoGhcoKxNVNiwdFzkrIVFiUmMzRjdKLC4fDx/8QAGgEBAAMBAQEAAAAAAAAAAAAAAAIDBAEFBv/EADgRAAICAQMDAgMFBgUFAAAAAAABAgMRBBIxBSFBE1EiYXEUMjOBkTRyobHR4QYjJULwRGKCwfH/2gAMAwEAAhEDEQA/AO40AoBQCgFAKAUAoBQCgFAKAUAoD5ZgNyQPnQFSvvtDtEyIxJKwbThUIU46sHbClfQ9+1Uyvgi2NM2b/LHNkN6WVVeORRqMb4yV28wKkgjJwe+e2CCZV2xnwRnW4clgqwgKAUAoBQCgFAKAheK8b0P4MIVpO5c4RSRkKcbs5G+kdhkkbZqstUCyFbkRc/GbqFDLNLbFVyWHhtGCOwDeI2D26HJqiOq3Sxgulp8LOTNwvnNZSge1uofEKhTIqfiGctpclADgbgHfpsca8mbBaK6cFAKAUAoBQCgFAKAUAoBQCgFAKAUAoBQHhNAcW5p44b6UMw+7XUI03xgnZiDtqIA3xtnHz8y+5zeFwehTUorL5PeAcuyXKrKx8KI5xtmRlGRkDogz0O+3aq2lHnksTb4JnhdjJw+aS8AJgT7rQrl2bUy4ZtR2b3dgNi3zrXRnG5GW7u8M6cjAgEdCMj5VsMp9UAoBQCgFAKA0eNcQ9nhaXTqIKKFzgFpHVFycHAywycHagOcpMZohd3Kto9pYaFQmZC7jQ/l8x1BkQppPlZCDtWWyDackXwmk1FknxhJbmEpEjowdWBk0qp0nO4IZsfyg5ArJW1CWWappzjhEaplk0JcM8UshcKkLAxr4ThdbMRqbUw2XbYgddzpd7zmPBQqljD5Ok8KujLBFKRgvGjkehZQcYPzrWnlZMzWGbVdOCgFAKAUAoBQCgFAKAUAoBQCgFAKAUBF80a/Y7jwywcQuVKnByFJ2J6dKjLhnY8o5RYcISSBSJNM0mswoVIRhGSNBOMAnST1yBjY4rytvuelu8F64PaeDBFFnOhFXJGN8b7dqhJ5ZOK7GrcJLK6QnKxRO0r6WBWXU5dEYadQKsFPXGBjfO2p3pVqK5M3ot2ZZNcJ4gYQkMu6bIku2w2Co49ewYbHbOCd76b1Ls+Sm2lx7rgsNaSgUAoBQCgFAVfjV4HmeGVkCLoIjbA1dG1kn3l1dAO6HOe2TUTmuyNNEIvuyvC8SeVhAJZItavIVAWLxYThctJpJ91TlNQOhdxjendKMNrLXGLnlG9wbizTPNG8TI0UhXVtoZT5kYHJOSjKcHHeqbK9uC2uzdlGLmKPAWbWAY2QgHAyBIjlRtlmcxhQM43qVXd4OW9lkvNhEViRWxlUUHAwMgAHA7CvUSwsHnN5ZnrpwUAoBQCgFAKAUAoBQCgFAKAUAoBQCgPiWMMpVgCCCCDuCDsQR3oDltlwm5tJTA0ZZUfMDsRodSyOQrZ2byZYEdzpyFwcNtW1GuFm5luQnAzscbgHOD6ZrEbEYL9lCHWwVTszEgAD032Oen612JyRi4HYtcq4MqCBJBGFSNlkKppOlyxwARjooypBBGRW+mldpMxW2v7pc61mYUAoBQCgFAfLKD1ANAU27sbe1nCEXMsRiJ8BQ0ka5cBBpA91sOME48p6CqpRri8ssTm1hH3w+zVDK6oEM0hlZR6kADJycthRnfGScbV599m+RuphtiaHG+GReIl4y5eFomzgkiOOUO4VRuWK5GP0HWu0TakkRvgtrZeLG9jmQPC6uuSMqcjIOCPgQdsV6h55sUAoBQCgFAKAUAoBQCgFAKAUAoBQCgFAKAwXRjxpl04Y7Bsbkb7A9SMZ/SuPHkFL4ZaFHkliUNFKdWIZDJpIHRlfdTgAeUn007A15d9sZSxwa6bNvJ9S8ct/DaRpNIT39SsHjODuyldSd9yB3qChLPY0epBrJPcpWLRQapSzSSu0js4AcgnCBgAACIwgxgdPXNerXHbFI86by8k3UyIoDE1wgdYyyh2BZVz5iFxkgdwNQ+ooDLQETbcy2skzQJMpdWKEbgFhsVViNLMDsQDQEtQCgIDm3hPiokqRpJJAxkCsN3ARx4YbBwcsGHbKj51XZDfHBOEtryRnDLkNAkmI1UqGGhtSBTuPNhR+1eXKPfCPSjJYyyK43xM48jYyPL2JP94e4jUb9OxJ2Fb9Pp9i3S5PM1Op9R7IceSU4NwRrJPGhcKvhqZIiuz6Ad2YjUH0liT3Y77Crt3c5jsXJTkZFTOHtAKAUAoBQCgFAKAUAoBQCgFAKAUB4zYGTsBQGi94zpmDG/uu4OnB/EFGC31HzrDbroQeF3JKJrtw1HQrOBNqVlYyAHKt7y4xgKemBXmWamyct2SaSNWPgSIAYWaN1xhsk5A/A4J86dgCcjsRUfVb+8dwQPMljcgPeskTPFGVEQ86mNcOdyufMwJxj8EfoTV9VkfuIcFi5RutUJjZlYxsQGQEKUJJQgHOBjy4zsUYdq9emW6JUze4txVLcKZA2GYjKjOkBSxY/ABSdsn4VY5JchJs1+ZePpZ2xuXV3UFQBGM++cAk9lyRvXThzm5lnu76Oe2Ou7XAQoxMEKbaw+2lkZWbfc5AG2cVWm2ypOTZ1Lh90HBXWjvGQkujoJNIJGMkrswOPQirC0oX2h8CW3130WyMR7QuRgZ2EyA7awcZH64yTnqZxmvbc3XMEa654pFA2aVMFhuwy6t+UHzaegyc4Oe4GS/cB4wl1HrUFWB0uh6q3p8R3B7ionTzjcIcKkmoREP4mkkZGkjSSu+PMTgd1FckwchtZY4uI+HJH4cZhDDIKx+MEQltOcBwIX6jIIb50jjcU27nB4fktfDbNnUXLltUkyFYjgfcxOC4PooxlicjOodHFJy74O0wwsl6uULIyjqVI/UiqTQY+X3zawHVqzDH5s5ydAyc96vIEhQCgFAKAUAoBQCgFAKAUAoBQCgFAafGbMzW8sIOkyRsgb0LAgH5VxrINVLwmJX0+ZhjQMnD4OVJA6AgjPTavnJwxNplxCXnFr0rHoihjYyMkxZ/EMeApBVfJ4mQS3wA3741LTQUN+cojl8FhtUYIBI2tsbtgLk/IdKxSxnsSMjqCCCMgjBB9D2rieAVyC4jtJgyugg0iNwdimkhdecbqGK5z/els4r1dHY84l5ISRm49fR3DpbxszDS0jOg8oVlaMaZMYLZY7A57/PVqLEo9iyiOZEXxbi93HH4TeAylQCTA5TR0bUfE0ghcnBG+wAOcVyGo3LgTpw+TLyJDPDHGsVnHFbukZ2HhvqOSzMGYsRjGAQD26DNXpvyippeCocwcqXVtMzlZZWuZ2KXFo8kThpScRyqpICLnZzthcH0rrznsVNSz2JnnngN8trarGBdLaxM0viszs8wUKHZc6nAyzdScgYG2K6zrWTS4Hyzc2dzaQBXniYJIJWHuDTiZX204w7ADvqHU5NSz2Okjbcv3VhxF50lL27KRHGAACAxIt27KVUnS/fGDjfIFv4q/jpEYGHn16GHZvCkxn5HqKjLg6csktne9AkCBjI8rFlyY4DFlZMNnzAzqoX8Tt8Kzxm3c/ZIvlWvQ+rOgcb4bKbCURYjdowCuAdMI96IH+Anf1JNWZ7lOOxZkXGB6bVEkQvJUJiieAsCEbUg/LG4zp+SyCVR8FFXJ9iDLFXQKAUAoBQCgFAKAUAoBQCgFAKAUAoCv8UuZIphHGEHjbozAnDjZsou7DcNnKgb5PTPma2hbt5OLIq9uQ8hEU8c0saiUqmBpeElgcgnQrqWibJPVcY3rmmi5QlBrsGZ/+daAIzqI1kAKCZtDHI8oPlKqT6Fs/rtWX7K/BdseO5O2dwJI1cAgMAcHGRntsSP3rNJYeCJC8w2NucF0BKv4zqo3ZPKrs35tPkb1zGtXVSkRZiEguLoxMsmU1RSNC2AA2p1BI3XZU3BBzL8DjbpKs95cDe48Ezb8s2iOJBbxFxv4jLqfI/EWbJLbdc16aSXBW22S9dOCgFAKA1uJophkDgldJJx12Gdj2O2xoDkh4/JFJH7Q5RCRJHKNRhLsQEmzthSoZHGwbUzKB5jVDnuXw/oWqGH3LByhEbq5lmcqFjdV0rIHLPEXUBvRFOo4OCSEP4a725Iv2LHxdhdxTW0D7sjxvIp2TI0kah+PcjbOMHPTBLscJG1UxR/euW0jJdsZAA3yQADjB3wPlQGpwuL7yOUIUDwtqB6jLh1DbdfO23bJqcTjJupnBQCgFAKAUAoBQCgFAKAUAoBQCgFAYbm0jkAEiK4UhhqAOGHQjPQ0xkFf4hwJkYNbojoDtEToKZznQ3QqT+A/odgKz2U57xeC6FuOUR1vw2WeRvE8q5eOVVcnp0wrDH5SGA3DHIBANedc/S+HyTdm4tgrA+5AjuMX9vANc7KDpZQD77A4yqjqc4HT0q/T0W2yUYLJxtLk0vs84ss1osZAWSHyOgOdvwPnYnUuN8e8GG+K+ksqlU9sipPJaagBQCgFAKA8IzsaA5zx7g0MLLbyJ4kWtZIo21AF1UhRJITpMcaRnrnYrsSBqx2wcZZiaa5JrDPmF0SdZYpo4ZZYjGwUD71EbKGOFjlwNTYcDf0IIquE5rslksnCD7smeFGSCBVlVoo0AWGZsF1THSdAAETtnPTroO9aY5a7mWWM9jfjZrkiOQLoTeTw21RyHIMYDbHTgaivxUEkE57wc5N28kkWa30DKNIyyfBTE5B/3lUfzVKAZKVYRFAKAUAoBQCgFAKAUAoBQCgFAKAUAoBQHPPtJMkM8M0TtGHR0JjJUl1KkaiDhvLnAI2w3xrVpdPTc2rFkjJtcFQm4vdOMNc3BHoH0/uoB/etq6TpU87SO+RHXFyobLlixHvEMzEfPcmtcYVU9orBzLZtcD4u8MguLYjUMrv7rpndT305HXsRkZ713UxviE8HX+WOZYr1CY/LImPEib3kLZx81ODhh1x6ggeJZXKEtsixPJNVA6KAUAoBQEJzTw5LhIoZUR42nXUrjIwqu23ofL1+dclwdRTuNcMFpdC5twMo6qAxZpMJD4jIrFtR1x+INyQCFNQjxgNnRAcj51AkfEECoMIqqMk4UADJ3JwO5oDKnWpR5OPgzVaRFAKAUAoBQCgFAKAUAoBQCgFAKAUAoBQGpxTh0dxE0Uy6lb9CCNwQRuCD3rsZOLygcy4/yTcW+XhzPEO4H3oHxQbPgd13/wANepRr1xP9SDj7FYVgdxXpRaksogY5Yz1TAb49Djsf9f69K5JPlAmeTbh1vbZowcu2hh/4bqS2fXGNX8tY9dGLq3PklHk7VXilgoBQCgFARfGJlR4XkZUjVmyzdAxQqoJOy51Hf5DvUZcHUUbma8gN2VlmRElbyS6wAqiERzPnoMLlAc+9J/hNIp4ONlvi5nsShdbq3KLnLCVMDHXfNV4ZLJij5ttJHEdvKLiQjIjg85wMblh5FG/UsKl6cjm5Ejaxzs4eTTGik4jXzM2Rga2xhcZzpXO4HmI2qSjgNklUjgoBQCgFAKAUAoBQFI4lz68ALS2M6oG06yQFO+B271lnqXHmLPe0/RI3tKF0cvx5Nvg/N8tw8Y9inVJMYlPuhSMhunT/AFqUL3Jr4WU6rpcKIyfrRbXhcnvJfNL3aztOI0EUmgEEgY+OTSm7em34OdT6atLOEa8vcs/8wWpWBGQcj1rQeS012ZjFwhbSGXV+XIz9K5lcEvTnjdh49zLXSAoBQCgFARfMHHI7SLXJuTsiDqx9PgPjVlVUrJbUcbwcRkV3mkmkYFpHZ2wMbtjYY7Dpg57HOc592mj0ljJW3k8uH2IzgkH/AE/zH1q2ckuzOHRfsu4SuhrpgDqJjiPoi7MR82GPknxrxtbdvltXCLIov1YiQoBQCgFAVnmbiTFjbx5wAviFThmMmQkCkbqzbEtthSMdcqBx/wC0XhIhvH1gPohjO2AACuDEgAGlVAyB/i33zWyiKcM4Mtre7GSMkslbrkdP/TWvYmZN7Rf/ALIVQXc2ffaIad+wbzDHXuvT0Oe1ZdWsYNWmecnWqxGsUAoBQCgFAKAUAoBQFL+1v+zz/tE/rWXWfhM93/Dn7dH6P+RO8o/9wtf/AC8X/AtXU/hr6HndQ/a7f3pfzOcch8txXi3PtBYosvlQMQA5B8+3U42rDp6lNS3e59R1jqFmlnV6WM7Vl4z29j3lnicsPCLwI5zHJoQ/lD4BI9OpP612uco0y+Q12lqt6lTldpJN/MjoOGBrRGgsrv2naRbodCxOcjf3cfCoKOYLbF59zRO9R1Uo22w9Putny/qdf4FLI1tC04IlMaFwRghtIzkdt69KGdqzyfFaqMI3SVf3cvH0N+pFAoBQHjHAydgO9Ace5wile4kuEEssJXWHb3lXzkhR0EQCgjcE6hsTW7S6qNXwtfmccclbW+jOPOoyAQGOk7jI2OO29epHUVy4ZXhm7JAgtjJNZlpW1CKSQKECeQhgxYAnYMBtv5TjevG1V3q2Z8FsMLk3eFccSCIi3km8chfvGaFY8gjJKRvoKjc+6SemRmswOpcp8VkuYA8qgMCVLKCEfH40zvg+m+CCMnqQJqgFAKAwXt2kUbSSsFRBqZj2AoDmN1zSU8W8SMkR3LOVl6qj24jWU6dRCgqy4HrjIoCp3FjJeSNLPOxaX7xtCpgMG0+HuDgKAq4/wnOaqesnFbUexT0eqx7pPwfV/wAISOJ5C8rBFLYyozgZxkLmuLX3SeMl1nRNLXFyw2bPL8CYiuIxIrrkqzP5gcMhOxI6Mw/WoW6q19my7TdM0jjvUf4svHKXHZhcrBK7yRy6gpbco6qW97roKq3XO4GOtdptcuzMfUtBGlb4cF+rQeOKAUAoBQCgFAKAUBA86cCa9tvARgh1q2WGR5T8Kqur9SG09DpmtWj1CtazgkeC2RgtoYSQTHEiEjoSqgZ/apwjtikZtTb610rPdt/qyF5L5ZeyWYO6v4r6xpBGNum9VU1emmbep9QWslBqONqwanAuSfCtrm2ncMJ21ZQYK7bHfuDvUYafEZRfkv1XWHZfVdWsOCx9TUs+WOJRxLardosKnaRVImC5zgb7fLNRjTalt3dv4ltvUdDZY73U3J+G/hz78F5t4tCKuS2kAamOScDqT3NaksI8GUtzbMldIigFAaXGrEz28sKuYzJGyBwMlSwI1AZHTPrQFH41yrfyKIy6yxggtoYIzY/CVKjbv7312ojqk1weQ8Pv1ARLVEVdgAsZG3Qj7/8Ac70OGTlzg17BOriNlDuTOWZNDKxJLFFc4cbYIGdsHY0BfFtkByEUH1CjNAZqAUAoBQHxNErqVcBlIwVYZBHoQetAUjmfl60soJLmCNkkxpUBmaNi5wEeNiUEZOM7DHYigKByxARErEr5gzBVOQA2j+mk/wC9WG55kfVdNrcallkrdJlGUEAkEAsMjPxHcfCqo8m+zDi1kjeAWRhV9ZUanyFU+UD4fEkn6D5mdjyZtJX6aeWWvlE6ryPSA2nWW391dBGfqQMfGp0Re7Jm6rdD0XHPdnS62nzAoBQCgFAKAUAoBQCgFAKAUAoBQCgFAKAUAoATQHxFKrDKsGHqDmuJpkpRlHs1g+66RFAKAUAoBQGJJUfIBVvUAg/WuJpkpQlHlYKXzl9nsVwmqyCW82rLMgKCQYIKtoIwd8hsHcdDTCZ2Nk48NmHkLkNYYGHELe3kctkeIqyMABg+Yg4BO+B/8BtQ9Wfu/wBSa41yVaS28kUMFvC7rgSJAmQQc+gOO3UHBOCDvTCHqT93+pj+z7lZuHQSRO6OXlMmUXAGVVcfE+XrgdvmekW2y00OCgFAKAUAoBQCgFAclMLXPFrqGS6nhRSSNEpUbadgCcY3rzsOV0ouTSPs1KOn6bVZCqMpPnKyWfg/K8cc6SLf3EpU58Npgytt0I7itEKUpZ3N/mePqeoznU4uiMc+VHBm4jzk3tLWtnbtcSIMuQwVR6jJ6ncfWuyv+LbFZZGnpS9BX3zUIvjy2bHA+cYZ4ZpJAYmt8+MjdVxnfbqNiPmKlC5Si2+2OSnVdLtptjCL3bvuteSLi57mkRp4bKRrdc5kLANgdSF74qpaltblHsbJdGrrmqrLkrH48fqSF/zpGlit9GhkRiFK5AZSdiD2yDtVkr4qveuDLX0m2WqelbxL+DI29+0Qx6ZTaym2Y4E3TJ76R3HXHTOKrlqsYeO3ua6uhepugrF6i/2kxzLzdFaLHhWlkmx4aJ1IOMH5bgd+tW2XqGPOTFoel2aly7qKjy34NO35ydJo4b62e38U4RywZc7DBI6bkfWoK9ppTWMl0+lRlXKzT2Ke3lcM++K85iG7a18B3fQDHoIJdjjCgdu+T6KTXZXqM9mO5GjpMrdP9o3JRzh58fM0uH/aAZPEi9lk9pVtIgByT1ySTjSBjf5j1qMdTuysd/Y0X9E9JRs9Rem/9xI8sc1repMrxmOSLIeMntuOvzBFTquVifbujNrumS0k4NSzGXDIzlDjlpBw+S4iiaGJHOULF2LYXABJ6nYYqFVkI1uSWEaeoaLVW6yNM5KUml3xjt/YDn+RESee0kS2kOBKGBOD0JX0p9peFJx7B9Fg5SqrtTsXK/oyW4/zYIHhhgjaeaddUaKQBpxnUSfkfoassu2tJLLZj0nTXdGdk5KMY8tnvA+ZnlnNtcW7wShdQ/EhH8Q6Hr9DSFrb2yWGNVoI11K6qalHj2a/In7q4WNGkc4VVLMT2AGSatbSWWedCEpyUY8spkPPU0qvLbWUskCE5csASB1IXvWZahy7xj2Pcn0aupqu61Kb8f1Zi5p5n9o4U01qjlZBodgQDFuM6vn029ajddup3R/+FnT+m+l1FVXtdu6/7vp/MyfZVbhbfULdoyyqTKWyJeu4HYD/ADqWlWIcYK+vzctQ1vUseF/t+Rea1HgigFAKAUAoBQCgFAKAUAoBQHGbiGzbi90OIECLUcZZh5vL3U56ZrzGoO+W8+5jPVR6XV9m+99Mlo5fi4LFcI1o6+MSVTzyHdhjGGJHetNaoUvh5PE1kuqWVNXp7eX2SIzk27jsuJXsd26xF2LK0h0qRrZveb1DD6GqqWq7ZKXY9DqVc9XoaJULdjs0u7XZeESHFOLLxCyvFtIWCxj/ALQAYk0tqIUDcnAz+o9anOfqwkooyabTvQ6qmV8ufHt9T55V5ntI+FBZJUV0jdTGSNZOT0Xqc5/euVXQVXdkuodO1NnUG4xbTaafj9StexvHwBi4I8S4V1B/LkAH5HBP61Rta07z7nqq6FnWYqPiOH9cMsfPQH/IcP8ADb/8Iq/UfgL8jzOkP/VZ/wDl/MiuPfcXfDbuXPgiGJS3YEA5/Zgf5TULfhshN8GnQ/52k1Gnh9/Lf1Rv/aDxOK7e0t7R1mkMwbMZDBR03I6dc/y1LUTU3GMe/co6PRZpYXW3pxjta79s/qbDL/1hXPa3/wDYa7/1P5EE/wDRX++OXR/07e/wf5R0r/aJHNa/9Io+r/8AZh5R/tLifyP9WpT+JMn1D9j0xWrO0eTgUhQE6LgOwH5QoBPyGc/pWdRb07x7nrWWwr6vHd5jgucXOlnFYQHyyvpRBAhUyBgMe72x/wDlalqIKtefkeBPpOqs1c13ist7nx+p8c2iymkt1uXktLgxhkk90KCMlC/u7HI69/jS305NbuzO9PeqqhY6YqyGcNc5+eOTX5Z4rNHxBbRbtb2FoyxcYOjGerDPoO/4hUapyVmzduRfrtNTPRPUOr0pp4x7/ky2842ry2NxHGMsYzgDqcb4+ZxitF0XKtpHjdNtjVq65z4TRU+ROZLWHhuiaVEePxNSMQHOWZhherbHFZ6LYRqw3wex1bp+ot126uLaljDXH6kNwu2ZeB3kjAqssgdAfy6oxn6j9qqjFqiT9zfdbGXVqIJ5cVh/XDL/AMhf2dbf7MVto/DX0Pmuq/tln7zJ+rTzxQCgFAKAUAoBQCgFAKAUAoDQm4JbOxZ4ImYnJJQEk+pOKg4Rfdo0R1V0FiM2l9WeRcDtlYMsEQYHIIQAg+oOKKuK8CWrvksOba+rPriPB7e4x48McmOmtQcfWuyhGXKOVam6n8OTX0Zs29skahI1VVHRVAA+grqSXBVOcpvdJ5Zoy8vWjSeK1vCXznUUGc/So+nDOcGha3UKOxTePqblzZxyLokRWXbysARt02NSaTWGUQsnCW6LwzyexjdBG6IyDGEKgqMdNum1HFNYZ2Ns4y3RbT9z2azjdPDdFZMY0EArgdsdKOKawzkbJxlui2n7mvw7gtvASYIY4yepRQD+1RjCMeEWW6q63tZJv6sz+xR+J4uhPExjXpGrHpnrUtqzkh6s9mzLx7eBHYxq5kVEDt7zhRqPzPU9KbVnIds3FRbeF4PIrCJWZ1jQM/vMFALfM96bUg7ZySTbwuD21sY41KRoiKeqqoA+goopcCds5vdJts1bbgFrG/iR28Sv+YIAfrioquCeUi2esvnHZKba9smxxDhsM66Z40kX0dQR+9dlFS5RXVfZU81yafyPnh/CoIARBFHGD10KB/SkYRjwjtuott/Ek39WblSKSMuOXrSR/Ee3hZ+uooCcj44qDrg3lo1Q1uohHbGbS9sm7Nao6eGyqUO2kgFcD4dKk0msFEbJRluT7+59QQqihUUKo2CgYA+QolgjKTk8vkyV04KAUAoBQCgFAKAUAoBQCgFAQljzNFLdyWih/EjzqJA07Y6HPxqqNsXNwXKN1vT7a9PHUSxtlwOYOZobN4klDkzEhdIB6FRvuPzCllsYNJ+RpOn26qM5V4xHn/n5E1mrTCe0AzQELzbx32K3M+jXhlXTnHvHGc4NVXWenHcbunaL7Zeqs4z5PuTmCKOGCWY6PH8MIoBbzyAELsPj1rvqJJN+SC0dkrJwh325z9EanM3M3sktvH4evx5AmdWNOWUZ6HPvftUbbtjSxyaND077VXZPdjYs8cliq48wUBWuP8629rJ4Pnlm/u4lyd+x+PwqizURg8cs9TSdIv1EPU7Rj7t4MPCOe7eaUQSJLBI3urKuM56b9ia5DURk9r7P5k9R0a6qt2xalFcuLyWutB5AoBQHlAe0AoBQCgFAKAUAoBQCgFAKAUAoBQCgFAcgS+uIeMXbWsHjPlgUzjby715qlKN8tqyfbSpot6VUrp7V78mvzjxK6nntPa7bwNMnk82dWXjz9MD61y+U5TjuWCfS9Pp6tPf6Fm/K79sY7Ml+euKl79LWVplt0QM6wZ1uSCd8b46D6/pZfPNig84+Ri6VpVHRy1EFFzzhbuF/cycm37R3zwwG49keMsvtCt5HAz1btsfr8K7TJqbSzt+ZX1OmMtLGyzb6qeHtfKIXiDW5juJGvbie5UlkkiWQRKRuFyMqB8c1VPbhvc2zfp1dvrrVMYVvlNrL+fv/AAJbmO+efgEUkp1OWQFu50uRk/HarLJOWnyzLoaYU9ZcIcLP8jR5ysAf+TG1yfepAhAbZcBBqQfhbzdfgKjfHOzvzgv6ZftWq+FfC5Pjnu+z+Rvc/wDDzC/D4YnckS4V5TqbUXTBY98E/tUtTHDgl7lHRblZDUWTSxt7pdkY+M2UnDb+0aKeaTx5AsnitnV5lU7AAYw36YpOLqsi0+Tumtr1+jtjOCWxZjhcHUz0refJHNfsqjElzeTSby68ZPUamYnruNx+1YdIsyk3yfU/4gk4U01R+7jJeuJ8Gt52Rp41ZkOUJ7H/AOitcoRlyj52nVXUpquTSfJSOajbvfFbu8lKBfLbW6vqU4G7FM5PU9O4rLbtc8Sl+SPe6f60NLmmpZz9+TXf5LODz7OuIvJFewM7vHEPu2cnWFbxBjPUe4D+tNNNtSXsd63p4V2U2KKTlzjjPY1/s64XJdolxPcSkQSnQmrIJ2Ylyck9cfIVHTRlNKUnwXdbvq0s5U1QXxJZf9CJi4ol3PPJetdnDFYktw2lACcHbvVampybnn5YNk9LPS1Vw06h3WZOXL/sXf7NL+eS3dLjWTHJpR5AQzJjIznc1q00pOPxHgdcoprvTqx3WWlwmXCtJ4ooBQCgFAKAUAoBQCgFAKAUAoBQCgKdwXluaLilxdvo8OTOnB82+nqMfCs0KmrXPwz29T1CqzQV6dZ3R5POfOWprua1eHRiFiW1HB3aM7bHPuml9Mpyi14HSuoVaWq2E8/EljH5/wBTzmXly49sjv7IoZFUI8bnAYbjY/I4/QUsqlvU4cndF1ClaaWl1Ce1vKa5RnsuH8Qn8f2yRI45I2jSCMA6Sy6dZfGr1OM967GNks7n+RTbdo6tnoRbaeXJ+fljgheE8r362r2D+CkRLZmUkuwO+kDG2fU9qqhTYoem8Y9z0NT1PST1C1cdzksfC+Fj5nr8q3r8MNk4h1K6lCGO66ix1bbHenozdWw4up6aPUPtSzh5yvnjwbfNPK1xNBZmAp4tsEyrHYlQvQ433X4VK2mUlHbyinQdSpqsuVqe2eeOe+T747wC7umspHEQeGQPKFY6cB1Pl232Wu2VTm4t+COj12n00boRy1JYX9zZ5z5dmuri0ki06YZAz6jg41o222+ympXVOcoteCrpuvr09NsJ5zJYRbq0HjlDveVbq2u3u+GNHiQ5khk6Ek5OD6Z37Yye21ZHTOE3Ovz4Poa+p6e/TR0+rT+HiSPluXr+9mje/eOKKJtQjhJ1E/xds7jOenbfNPSsnJObwl7HFrdFpapR00XKUu2ZY7fkerwC+t76ee2WF1uPxSMQU79Mb49O+3SiqnGxyjjudlrtLfpK6rdycPbyfXLfK91aXFzvHJFOu7kkPqAYjy4xuznv0FKqZwk/Zkdd1LT6qqvs1KHjxjt/Qk/s+4FLZ2xin06jIW8pyMEKPQelWaet1wwzN1jW16vUepXnGEu5EWfAL6wmmNksUsMxLBXYqUO/1xnH6Cqo1WVyezhmy3XaTWVQ+0ZjKPbK75RaeWrW5jhxezCWUnJIUAKPyjSBn51orUkvieWeRrZ0Ts/yI7YktVhkFAKAUAoBQCgFAKAUAoBQCgFAKAUAoBQCgFAKAUAoBQCgFAKAUAoBQCgFAKAUAoBQCgFAKA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5207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7" name="AutoShape 13" descr="data:image/jpeg;base64,/9j/4AAQSkZJRgABAQAAAQABAAD/2wCEAAkGBxMSERUSEBQUFhUWFRgWFxUVGCAdFxwXFxgZGRwXGxodHyggGRolHRcbITUhMSkrOjouFx8zODMsNygtLisBCgoKDg0OGxAQGywkHyYsLCwsLCwsLCwsLDQsLCwsLCwsLCwsLCwsLCwsLCwsLCwsLCwsLCwsLCwsLCwsLCwsLP/AABEIAMIBBAMBEQACEQEDEQH/xAAbAAEAAgMBAQAAAAAAAAAAAAAABQYDBAcBAv/EAEUQAAIBAwIEAwUGAwUDDQAAAAECAwAEERIhBQYxQRMiURQyYXGRByNCUoGhcoKxNVNiwdFzkrIVFiUmMzRjdKLC4fDx/8QAGgEBAAMBAQEAAAAAAAAAAAAAAAIDBAEFBv/EADgRAAICAQMDAgMFBgUFAAAAAAABAgMRBBIxBSFBE1EiYXEUMjOBkTRyobHR4QYjJULwRGKCwfH/2gAMAwEAAhEDEQA/AO40AoBQCgFAKAUAoBQCgFAKAUAoD5ZgNyQPnQFSvvtDtEyIxJKwbThUIU46sHbClfQ9+1Uyvgi2NM2b/LHNkN6WVVeORRqMb4yV28wKkgjJwe+e2CCZV2xnwRnW4clgqwgKAUAoBQCgFAKAheK8b0P4MIVpO5c4RSRkKcbs5G+kdhkkbZqstUCyFbkRc/GbqFDLNLbFVyWHhtGCOwDeI2D26HJqiOq3Sxgulp8LOTNwvnNZSge1uofEKhTIqfiGctpclADgbgHfpsca8mbBaK6cFAKAUAoBQCgFAKAUAoBQCgFAKAUAoBQHhNAcW5p44b6UMw+7XUI03xgnZiDtqIA3xtnHz8y+5zeFwehTUorL5PeAcuyXKrKx8KI5xtmRlGRkDogz0O+3aq2lHnksTb4JnhdjJw+aS8AJgT7rQrl2bUy4ZtR2b3dgNi3zrXRnG5GW7u8M6cjAgEdCMj5VsMp9UAoBQCgFAKA0eNcQ9nhaXTqIKKFzgFpHVFycHAywycHagOcpMZohd3Kto9pYaFQmZC7jQ/l8x1BkQppPlZCDtWWyDackXwmk1FknxhJbmEpEjowdWBk0qp0nO4IZsfyg5ArJW1CWWappzjhEaplk0JcM8UshcKkLAxr4ThdbMRqbUw2XbYgddzpd7zmPBQqljD5Ok8KujLBFKRgvGjkehZQcYPzrWnlZMzWGbVdOCgFAKAUAoBQCgFAKAUAoBQCgFAKAUBF80a/Y7jwywcQuVKnByFJ2J6dKjLhnY8o5RYcISSBSJNM0mswoVIRhGSNBOMAnST1yBjY4rytvuelu8F64PaeDBFFnOhFXJGN8b7dqhJ5ZOK7GrcJLK6QnKxRO0r6WBWXU5dEYadQKsFPXGBjfO2p3pVqK5M3ot2ZZNcJ4gYQkMu6bIku2w2Co49ewYbHbOCd76b1Ls+Sm2lx7rgsNaSgUAoBQCgFAVfjV4HmeGVkCLoIjbA1dG1kn3l1dAO6HOe2TUTmuyNNEIvuyvC8SeVhAJZItavIVAWLxYThctJpJ91TlNQOhdxjendKMNrLXGLnlG9wbizTPNG8TI0UhXVtoZT5kYHJOSjKcHHeqbK9uC2uzdlGLmKPAWbWAY2QgHAyBIjlRtlmcxhQM43qVXd4OW9lkvNhEViRWxlUUHAwMgAHA7CvUSwsHnN5ZnrpwUAoBQCgFAKAUAoBQCgFAKAUAoBQCgPiWMMpVgCCCCDuCDsQR3oDltlwm5tJTA0ZZUfMDsRodSyOQrZ2byZYEdzpyFwcNtW1GuFm5luQnAzscbgHOD6ZrEbEYL9lCHWwVTszEgAD032Oen612JyRi4HYtcq4MqCBJBGFSNlkKppOlyxwARjooypBBGRW+mldpMxW2v7pc61mYUAoBQCgFAfLKD1ANAU27sbe1nCEXMsRiJ8BQ0ka5cBBpA91sOME48p6CqpRri8ssTm1hH3w+zVDK6oEM0hlZR6kADJycthRnfGScbV599m+RuphtiaHG+GReIl4y5eFomzgkiOOUO4VRuWK5GP0HWu0TakkRvgtrZeLG9jmQPC6uuSMqcjIOCPgQdsV6h55sUAoBQCgFAKAUAoBQCgFAKAUAoBQCgFAKAwXRjxpl04Y7Bsbkb7A9SMZ/SuPHkFL4ZaFHkliUNFKdWIZDJpIHRlfdTgAeUn007A15d9sZSxwa6bNvJ9S8ct/DaRpNIT39SsHjODuyldSd9yB3qChLPY0epBrJPcpWLRQapSzSSu0js4AcgnCBgAACIwgxgdPXNerXHbFI86by8k3UyIoDE1wgdYyyh2BZVz5iFxkgdwNQ+ooDLQETbcy2skzQJMpdWKEbgFhsVViNLMDsQDQEtQCgIDm3hPiokqRpJJAxkCsN3ARx4YbBwcsGHbKj51XZDfHBOEtryRnDLkNAkmI1UqGGhtSBTuPNhR+1eXKPfCPSjJYyyK43xM48jYyPL2JP94e4jUb9OxJ2Fb9Pp9i3S5PM1Op9R7IceSU4NwRrJPGhcKvhqZIiuz6Ad2YjUH0liT3Y77Crt3c5jsXJTkZFTOHtAKAUAoBQCgFAKAUAoBQCgFAKAUB4zYGTsBQGi94zpmDG/uu4OnB/EFGC31HzrDbroQeF3JKJrtw1HQrOBNqVlYyAHKt7y4xgKemBXmWamyct2SaSNWPgSIAYWaN1xhsk5A/A4J86dgCcjsRUfVb+8dwQPMljcgPeskTPFGVEQ86mNcOdyufMwJxj8EfoTV9VkfuIcFi5RutUJjZlYxsQGQEKUJJQgHOBjy4zsUYdq9emW6JUze4txVLcKZA2GYjKjOkBSxY/ABSdsn4VY5JchJs1+ZePpZ2xuXV3UFQBGM++cAk9lyRvXThzm5lnu76Oe2Ou7XAQoxMEKbaw+2lkZWbfc5AG2cVWm2ypOTZ1Lh90HBXWjvGQkujoJNIJGMkrswOPQirC0oX2h8CW3130WyMR7QuRgZ2EyA7awcZH64yTnqZxmvbc3XMEa654pFA2aVMFhuwy6t+UHzaegyc4Oe4GS/cB4wl1HrUFWB0uh6q3p8R3B7ionTzjcIcKkmoREP4mkkZGkjSSu+PMTgd1FckwchtZY4uI+HJH4cZhDDIKx+MEQltOcBwIX6jIIb50jjcU27nB4fktfDbNnUXLltUkyFYjgfcxOC4PooxlicjOodHFJy74O0wwsl6uULIyjqVI/UiqTQY+X3zawHVqzDH5s5ydAyc96vIEhQCgFAKAUAoBQCgFAKAUAoBQCgFAafGbMzW8sIOkyRsgb0LAgH5VxrINVLwmJX0+ZhjQMnD4OVJA6AgjPTavnJwxNplxCXnFr0rHoihjYyMkxZ/EMeApBVfJ4mQS3wA3741LTQUN+cojl8FhtUYIBI2tsbtgLk/IdKxSxnsSMjqCCCMgjBB9D2rieAVyC4jtJgyugg0iNwdimkhdecbqGK5z/els4r1dHY84l5ISRm49fR3DpbxszDS0jOg8oVlaMaZMYLZY7A57/PVqLEo9iyiOZEXxbi93HH4TeAylQCTA5TR0bUfE0ghcnBG+wAOcVyGo3LgTpw+TLyJDPDHGsVnHFbukZ2HhvqOSzMGYsRjGAQD26DNXpvyippeCocwcqXVtMzlZZWuZ2KXFo8kThpScRyqpICLnZzthcH0rrznsVNSz2JnnngN8trarGBdLaxM0viszs8wUKHZc6nAyzdScgYG2K6zrWTS4Hyzc2dzaQBXniYJIJWHuDTiZX204w7ADvqHU5NSz2Okjbcv3VhxF50lL27KRHGAACAxIt27KVUnS/fGDjfIFv4q/jpEYGHn16GHZvCkxn5HqKjLg6csktne9AkCBjI8rFlyY4DFlZMNnzAzqoX8Tt8Kzxm3c/ZIvlWvQ+rOgcb4bKbCURYjdowCuAdMI96IH+Anf1JNWZ7lOOxZkXGB6bVEkQvJUJiieAsCEbUg/LG4zp+SyCVR8FFXJ9iDLFXQKAUAoBQCgFAKAUAoBQCgFAKAUAoCv8UuZIphHGEHjbozAnDjZsou7DcNnKgb5PTPma2hbt5OLIq9uQ8hEU8c0saiUqmBpeElgcgnQrqWibJPVcY3rmmi5QlBrsGZ/+daAIzqI1kAKCZtDHI8oPlKqT6Fs/rtWX7K/BdseO5O2dwJI1cAgMAcHGRntsSP3rNJYeCJC8w2NucF0BKv4zqo3ZPKrs35tPkb1zGtXVSkRZiEguLoxMsmU1RSNC2AA2p1BI3XZU3BBzL8DjbpKs95cDe48Ezb8s2iOJBbxFxv4jLqfI/EWbJLbdc16aSXBW22S9dOCgFAKA1uJophkDgldJJx12Gdj2O2xoDkh4/JFJH7Q5RCRJHKNRhLsQEmzthSoZHGwbUzKB5jVDnuXw/oWqGH3LByhEbq5lmcqFjdV0rIHLPEXUBvRFOo4OCSEP4a725Iv2LHxdhdxTW0D7sjxvIp2TI0kah+PcjbOMHPTBLscJG1UxR/euW0jJdsZAA3yQADjB3wPlQGpwuL7yOUIUDwtqB6jLh1DbdfO23bJqcTjJupnBQCgFAKAUAoBQCgFAKAUAoBQCgFAYbm0jkAEiK4UhhqAOGHQjPQ0xkFf4hwJkYNbojoDtEToKZznQ3QqT+A/odgKz2U57xeC6FuOUR1vw2WeRvE8q5eOVVcnp0wrDH5SGA3DHIBANedc/S+HyTdm4tgrA+5AjuMX9vANc7KDpZQD77A4yqjqc4HT0q/T0W2yUYLJxtLk0vs84ss1osZAWSHyOgOdvwPnYnUuN8e8GG+K+ksqlU9sipPJaagBQCgFAKA8IzsaA5zx7g0MLLbyJ4kWtZIo21AF1UhRJITpMcaRnrnYrsSBqx2wcZZiaa5JrDPmF0SdZYpo4ZZYjGwUD71EbKGOFjlwNTYcDf0IIquE5rslksnCD7smeFGSCBVlVoo0AWGZsF1THSdAAETtnPTroO9aY5a7mWWM9jfjZrkiOQLoTeTw21RyHIMYDbHTgaivxUEkE57wc5N28kkWa30DKNIyyfBTE5B/3lUfzVKAZKVYRFAKAUAoBQCgFAKAUAoBQCgFAKAUAoBQHPPtJMkM8M0TtGHR0JjJUl1KkaiDhvLnAI2w3xrVpdPTc2rFkjJtcFQm4vdOMNc3BHoH0/uoB/etq6TpU87SO+RHXFyobLlixHvEMzEfPcmtcYVU9orBzLZtcD4u8MguLYjUMrv7rpndT305HXsRkZ713UxviE8HX+WOZYr1CY/LImPEib3kLZx81ODhh1x6ggeJZXKEtsixPJNVA6KAUAoBQEJzTw5LhIoZUR42nXUrjIwqu23ofL1+dclwdRTuNcMFpdC5twMo6qAxZpMJD4jIrFtR1x+INyQCFNQjxgNnRAcj51AkfEECoMIqqMk4UADJ3JwO5oDKnWpR5OPgzVaRFAKAUAoBQCgFAKAUAoBQCgFAKAUAoBQGpxTh0dxE0Uy6lb9CCNwQRuCD3rsZOLygcy4/yTcW+XhzPEO4H3oHxQbPgd13/wANepRr1xP9SDj7FYVgdxXpRaksogY5Yz1TAb49Djsf9f69K5JPlAmeTbh1vbZowcu2hh/4bqS2fXGNX8tY9dGLq3PklHk7VXilgoBQCgFARfGJlR4XkZUjVmyzdAxQqoJOy51Hf5DvUZcHUUbma8gN2VlmRElbyS6wAqiERzPnoMLlAc+9J/hNIp4ONlvi5nsShdbq3KLnLCVMDHXfNV4ZLJij5ttJHEdvKLiQjIjg85wMblh5FG/UsKl6cjm5Ejaxzs4eTTGik4jXzM2Rga2xhcZzpXO4HmI2qSjgNklUjgoBQCgFAKAUAoBQFI4lz68ALS2M6oG06yQFO+B271lnqXHmLPe0/RI3tKF0cvx5Nvg/N8tw8Y9inVJMYlPuhSMhunT/AFqUL3Jr4WU6rpcKIyfrRbXhcnvJfNL3aztOI0EUmgEEgY+OTSm7em34OdT6atLOEa8vcs/8wWpWBGQcj1rQeS012ZjFwhbSGXV+XIz9K5lcEvTnjdh49zLXSAoBQCgFARfMHHI7SLXJuTsiDqx9PgPjVlVUrJbUcbwcRkV3mkmkYFpHZ2wMbtjYY7Dpg57HOc592mj0ljJW3k8uH2IzgkH/AE/zH1q2ckuzOHRfsu4SuhrpgDqJjiPoi7MR82GPknxrxtbdvltXCLIov1YiQoBQCgFAVnmbiTFjbx5wAviFThmMmQkCkbqzbEtthSMdcqBx/wC0XhIhvH1gPohjO2AACuDEgAGlVAyB/i33zWyiKcM4Mtre7GSMkslbrkdP/TWvYmZN7Rf/ALIVQXc2ffaIad+wbzDHXuvT0Oe1ZdWsYNWmecnWqxGsUAoBQCgFAKAUAoBQFL+1v+zz/tE/rWXWfhM93/Dn7dH6P+RO8o/9wtf/AC8X/AtXU/hr6HndQ/a7f3pfzOcch8txXi3PtBYosvlQMQA5B8+3U42rDp6lNS3e59R1jqFmlnV6WM7Vl4z29j3lnicsPCLwI5zHJoQ/lD4BI9OpP612uco0y+Q12lqt6lTldpJN/MjoOGBrRGgsrv2naRbodCxOcjf3cfCoKOYLbF59zRO9R1Uo22w9Putny/qdf4FLI1tC04IlMaFwRghtIzkdt69KGdqzyfFaqMI3SVf3cvH0N+pFAoBQHjHAydgO9Ace5wile4kuEEssJXWHb3lXzkhR0EQCgjcE6hsTW7S6qNXwtfmccclbW+jOPOoyAQGOk7jI2OO29epHUVy4ZXhm7JAgtjJNZlpW1CKSQKECeQhgxYAnYMBtv5TjevG1V3q2Z8FsMLk3eFccSCIi3km8chfvGaFY8gjJKRvoKjc+6SemRmswOpcp8VkuYA8qgMCVLKCEfH40zvg+m+CCMnqQJqgFAKAwXt2kUbSSsFRBqZj2AoDmN1zSU8W8SMkR3LOVl6qj24jWU6dRCgqy4HrjIoCp3FjJeSNLPOxaX7xtCpgMG0+HuDgKAq4/wnOaqesnFbUexT0eqx7pPwfV/wAISOJ5C8rBFLYyozgZxkLmuLX3SeMl1nRNLXFyw2bPL8CYiuIxIrrkqzP5gcMhOxI6Mw/WoW6q19my7TdM0jjvUf4svHKXHZhcrBK7yRy6gpbco6qW97roKq3XO4GOtdptcuzMfUtBGlb4cF+rQeOKAUAoBQCgFAKAUBA86cCa9tvARgh1q2WGR5T8Kqur9SG09DpmtWj1CtazgkeC2RgtoYSQTHEiEjoSqgZ/apwjtikZtTb610rPdt/qyF5L5ZeyWYO6v4r6xpBGNum9VU1emmbep9QWslBqONqwanAuSfCtrm2ncMJ21ZQYK7bHfuDvUYafEZRfkv1XWHZfVdWsOCx9TUs+WOJRxLardosKnaRVImC5zgb7fLNRjTalt3dv4ltvUdDZY73U3J+G/hz78F5t4tCKuS2kAamOScDqT3NaksI8GUtzbMldIigFAaXGrEz28sKuYzJGyBwMlSwI1AZHTPrQFH41yrfyKIy6yxggtoYIzY/CVKjbv7312ojqk1weQ8Pv1ARLVEVdgAsZG3Qj7/8Ac70OGTlzg17BOriNlDuTOWZNDKxJLFFc4cbYIGdsHY0BfFtkByEUH1CjNAZqAUAoBQHxNErqVcBlIwVYZBHoQetAUjmfl60soJLmCNkkxpUBmaNi5wEeNiUEZOM7DHYigKByxARErEr5gzBVOQA2j+mk/wC9WG55kfVdNrcallkrdJlGUEAkEAsMjPxHcfCqo8m+zDi1kjeAWRhV9ZUanyFU+UD4fEkn6D5mdjyZtJX6aeWWvlE6ryPSA2nWW391dBGfqQMfGp0Re7Jm6rdD0XHPdnS62nzAoBQCgFAKAUAoBQCgFAKAUAoBQCgFAKAUAoATQHxFKrDKsGHqDmuJpkpRlHs1g+66RFAKAUAoBQGJJUfIBVvUAg/WuJpkpQlHlYKXzl9nsVwmqyCW82rLMgKCQYIKtoIwd8hsHcdDTCZ2Nk48NmHkLkNYYGHELe3kctkeIqyMABg+Yg4BO+B/8BtQ9Wfu/wBSa41yVaS28kUMFvC7rgSJAmQQc+gOO3UHBOCDvTCHqT93+pj+z7lZuHQSRO6OXlMmUXAGVVcfE+XrgdvmekW2y00OCgFAKAUAoBQCgFAclMLXPFrqGS6nhRSSNEpUbadgCcY3rzsOV0ouTSPs1KOn6bVZCqMpPnKyWfg/K8cc6SLf3EpU58Npgytt0I7itEKUpZ3N/mePqeoznU4uiMc+VHBm4jzk3tLWtnbtcSIMuQwVR6jJ6ncfWuyv+LbFZZGnpS9BX3zUIvjy2bHA+cYZ4ZpJAYmt8+MjdVxnfbqNiPmKlC5Si2+2OSnVdLtptjCL3bvuteSLi57mkRp4bKRrdc5kLANgdSF74qpaltblHsbJdGrrmqrLkrH48fqSF/zpGlit9GhkRiFK5AZSdiD2yDtVkr4qveuDLX0m2WqelbxL+DI29+0Qx6ZTaym2Y4E3TJ76R3HXHTOKrlqsYeO3ua6uhepugrF6i/2kxzLzdFaLHhWlkmx4aJ1IOMH5bgd+tW2XqGPOTFoel2aly7qKjy34NO35ydJo4b62e38U4RywZc7DBI6bkfWoK9ppTWMl0+lRlXKzT2Ke3lcM++K85iG7a18B3fQDHoIJdjjCgdu+T6KTXZXqM9mO5GjpMrdP9o3JRzh58fM0uH/aAZPEi9lk9pVtIgByT1ySTjSBjf5j1qMdTuysd/Y0X9E9JRs9Rem/9xI8sc1repMrxmOSLIeMntuOvzBFTquVifbujNrumS0k4NSzGXDIzlDjlpBw+S4iiaGJHOULF2LYXABJ6nYYqFVkI1uSWEaeoaLVW6yNM5KUml3xjt/YDn+RESee0kS2kOBKGBOD0JX0p9peFJx7B9Fg5SqrtTsXK/oyW4/zYIHhhgjaeaddUaKQBpxnUSfkfoassu2tJLLZj0nTXdGdk5KMY8tnvA+ZnlnNtcW7wShdQ/EhH8Q6Hr9DSFrb2yWGNVoI11K6qalHj2a/In7q4WNGkc4VVLMT2AGSatbSWWedCEpyUY8spkPPU0qvLbWUskCE5csASB1IXvWZahy7xj2Pcn0aupqu61Kb8f1Zi5p5n9o4U01qjlZBodgQDFuM6vn029ajddup3R/+FnT+m+l1FVXtdu6/7vp/MyfZVbhbfULdoyyqTKWyJeu4HYD/ADqWlWIcYK+vzctQ1vUseF/t+Rea1HgigFAKAUAoBQCgFAKAUAoBQHGbiGzbi90OIECLUcZZh5vL3U56ZrzGoO+W8+5jPVR6XV9m+99Mlo5fi4LFcI1o6+MSVTzyHdhjGGJHetNaoUvh5PE1kuqWVNXp7eX2SIzk27jsuJXsd26xF2LK0h0qRrZveb1DD6GqqWq7ZKXY9DqVc9XoaJULdjs0u7XZeESHFOLLxCyvFtIWCxj/ALQAYk0tqIUDcnAz+o9anOfqwkooyabTvQ6qmV8ufHt9T55V5ntI+FBZJUV0jdTGSNZOT0Xqc5/euVXQVXdkuodO1NnUG4xbTaafj9StexvHwBi4I8S4V1B/LkAH5HBP61Rta07z7nqq6FnWYqPiOH9cMsfPQH/IcP8ADb/8Iq/UfgL8jzOkP/VZ/wDl/MiuPfcXfDbuXPgiGJS3YEA5/Zgf5TULfhshN8GnQ/52k1Gnh9/Lf1Rv/aDxOK7e0t7R1mkMwbMZDBR03I6dc/y1LUTU3GMe/co6PRZpYXW3pxjta79s/qbDL/1hXPa3/wDYa7/1P5EE/wDRX++OXR/07e/wf5R0r/aJHNa/9Io+r/8AZh5R/tLifyP9WpT+JMn1D9j0xWrO0eTgUhQE6LgOwH5QoBPyGc/pWdRb07x7nrWWwr6vHd5jgucXOlnFYQHyyvpRBAhUyBgMe72x/wDlalqIKtefkeBPpOqs1c13ist7nx+p8c2iymkt1uXktLgxhkk90KCMlC/u7HI69/jS305NbuzO9PeqqhY6YqyGcNc5+eOTX5Z4rNHxBbRbtb2FoyxcYOjGerDPoO/4hUapyVmzduRfrtNTPRPUOr0pp4x7/ky2842ry2NxHGMsYzgDqcb4+ZxitF0XKtpHjdNtjVq65z4TRU+ROZLWHhuiaVEePxNSMQHOWZhherbHFZ6LYRqw3wex1bp+ot126uLaljDXH6kNwu2ZeB3kjAqssgdAfy6oxn6j9qqjFqiT9zfdbGXVqIJ5cVh/XDL/AMhf2dbf7MVto/DX0Pmuq/tln7zJ+rTzxQCgFAKAUAoBQCgFAKAUAoDQm4JbOxZ4ImYnJJQEk+pOKg4Rfdo0R1V0FiM2l9WeRcDtlYMsEQYHIIQAg+oOKKuK8CWrvksOba+rPriPB7e4x48McmOmtQcfWuyhGXKOVam6n8OTX0Zs29skahI1VVHRVAA+grqSXBVOcpvdJ5Zoy8vWjSeK1vCXznUUGc/So+nDOcGha3UKOxTePqblzZxyLokRWXbysARt02NSaTWGUQsnCW6LwzyexjdBG6IyDGEKgqMdNum1HFNYZ2Ns4y3RbT9z2azjdPDdFZMY0EArgdsdKOKawzkbJxlui2n7mvw7gtvASYIY4yepRQD+1RjCMeEWW6q63tZJv6sz+xR+J4uhPExjXpGrHpnrUtqzkh6s9mzLx7eBHYxq5kVEDt7zhRqPzPU9KbVnIds3FRbeF4PIrCJWZ1jQM/vMFALfM96bUg7ZySTbwuD21sY41KRoiKeqqoA+goopcCds5vdJts1bbgFrG/iR28Sv+YIAfrioquCeUi2esvnHZKba9smxxDhsM66Z40kX0dQR+9dlFS5RXVfZU81yafyPnh/CoIARBFHGD10KB/SkYRjwjtuott/Ek39WblSKSMuOXrSR/Ee3hZ+uooCcj44qDrg3lo1Q1uohHbGbS9sm7Nao6eGyqUO2kgFcD4dKk0msFEbJRluT7+59QQqihUUKo2CgYA+QolgjKTk8vkyV04KAUAoBQCgFAKAUAoBQCgFAQljzNFLdyWih/EjzqJA07Y6HPxqqNsXNwXKN1vT7a9PHUSxtlwOYOZobN4klDkzEhdIB6FRvuPzCllsYNJ+RpOn26qM5V4xHn/n5E1mrTCe0AzQELzbx32K3M+jXhlXTnHvHGc4NVXWenHcbunaL7Zeqs4z5PuTmCKOGCWY6PH8MIoBbzyAELsPj1rvqJJN+SC0dkrJwh325z9EanM3M3sktvH4evx5AmdWNOWUZ6HPvftUbbtjSxyaND077VXZPdjYs8cliq48wUBWuP8629rJ4Pnlm/u4lyd+x+PwqizURg8cs9TSdIv1EPU7Rj7t4MPCOe7eaUQSJLBI3urKuM56b9ia5DURk9r7P5k9R0a6qt2xalFcuLyWutB5AoBQHlAe0AoBQCgFAKAUAoBQCgFAKAUAoBQCgFAcgS+uIeMXbWsHjPlgUzjby715qlKN8tqyfbSpot6VUrp7V78mvzjxK6nntPa7bwNMnk82dWXjz9MD61y+U5TjuWCfS9Pp6tPf6Fm/K79sY7Ml+euKl79LWVplt0QM6wZ1uSCd8b46D6/pZfPNig84+Ri6VpVHRy1EFFzzhbuF/cycm37R3zwwG49keMsvtCt5HAz1btsfr8K7TJqbSzt+ZX1OmMtLGyzb6qeHtfKIXiDW5juJGvbie5UlkkiWQRKRuFyMqB8c1VPbhvc2zfp1dvrrVMYVvlNrL+fv/AAJbmO+efgEUkp1OWQFu50uRk/HarLJOWnyzLoaYU9ZcIcLP8jR5ysAf+TG1yfepAhAbZcBBqQfhbzdfgKjfHOzvzgv6ZftWq+FfC5Pjnu+z+Rvc/wDDzC/D4YnckS4V5TqbUXTBY98E/tUtTHDgl7lHRblZDUWTSxt7pdkY+M2UnDb+0aKeaTx5AsnitnV5lU7AAYw36YpOLqsi0+Tumtr1+jtjOCWxZjhcHUz0refJHNfsqjElzeTSby68ZPUamYnruNx+1YdIsyk3yfU/4gk4U01R+7jJeuJ8Gt52Rp41ZkOUJ7H/AOitcoRlyj52nVXUpquTSfJSOajbvfFbu8lKBfLbW6vqU4G7FM5PU9O4rLbtc8Sl+SPe6f60NLmmpZz9+TXf5LODz7OuIvJFewM7vHEPu2cnWFbxBjPUe4D+tNNNtSXsd63p4V2U2KKTlzjjPY1/s64XJdolxPcSkQSnQmrIJ2Ylyck9cfIVHTRlNKUnwXdbvq0s5U1QXxJZf9CJi4ol3PPJetdnDFYktw2lACcHbvVampybnn5YNk9LPS1Vw06h3WZOXL/sXf7NL+eS3dLjWTHJpR5AQzJjIznc1q00pOPxHgdcoprvTqx3WWlwmXCtJ4ooBQCgFAKAUAoBQCgFAKAUAoBQCgKdwXluaLilxdvo8OTOnB82+nqMfCs0KmrXPwz29T1CqzQV6dZ3R5POfOWprua1eHRiFiW1HB3aM7bHPuml9Mpyi14HSuoVaWq2E8/EljH5/wBTzmXly49sjv7IoZFUI8bnAYbjY/I4/QUsqlvU4cndF1ClaaWl1Ce1vKa5RnsuH8Qn8f2yRI45I2jSCMA6Sy6dZfGr1OM967GNks7n+RTbdo6tnoRbaeXJ+fljgheE8r362r2D+CkRLZmUkuwO+kDG2fU9qqhTYoem8Y9z0NT1PST1C1cdzksfC+Fj5nr8q3r8MNk4h1K6lCGO66ix1bbHenozdWw4up6aPUPtSzh5yvnjwbfNPK1xNBZmAp4tsEyrHYlQvQ433X4VK2mUlHbyinQdSpqsuVqe2eeOe+T747wC7umspHEQeGQPKFY6cB1Pl232Wu2VTm4t+COj12n00boRy1JYX9zZ5z5dmuri0ki06YZAz6jg41o222+ympXVOcoteCrpuvr09NsJ5zJYRbq0HjlDveVbq2u3u+GNHiQ5khk6Ek5OD6Z37Yye21ZHTOE3Ovz4Poa+p6e/TR0+rT+HiSPluXr+9mje/eOKKJtQjhJ1E/xds7jOenbfNPSsnJObwl7HFrdFpapR00XKUu2ZY7fkerwC+t76ee2WF1uPxSMQU79Mb49O+3SiqnGxyjjudlrtLfpK6rdycPbyfXLfK91aXFzvHJFOu7kkPqAYjy4xuznv0FKqZwk/Zkdd1LT6qqvs1KHjxjt/Qk/s+4FLZ2xin06jIW8pyMEKPQelWaet1wwzN1jW16vUepXnGEu5EWfAL6wmmNksUsMxLBXYqUO/1xnH6Cqo1WVyezhmy3XaTWVQ+0ZjKPbK75RaeWrW5jhxezCWUnJIUAKPyjSBn51orUkvieWeRrZ0Ts/yI7YktVhkFAKAUAoBQCgFAKAUAoBQCgFAKAUAoBQCgFAKAUAoBQCgFAKAUAoBQCgFAKAUAoBQCgFAKA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6731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8" name="AutoShape 15" descr="data:image/jpeg;base64,/9j/4AAQSkZJRgABAQAAAQABAAD/2wCEAAkGBxMSERUSEBQUFhUWFRgWFxUVGCAdFxwXFxgZGRwXGxodHyggGRolHRcbITUhMSkrOjouFx8zODMsNygtLisBCgoKDg0OGxAQGywkHyYsLCwsLCwsLCwsLDQsLCwsLCwsLCwsLCwsLCwsLCwsLCwsLCwsLCwsLCwsLCwsLCwsLP/AABEIAMIBBAMBEQACEQEDEQH/xAAbAAEAAgMBAQAAAAAAAAAAAAAABQYDBAcBAv/EAEUQAAIBAwIEAwUGAwUDDQAAAAECAwAEERIhBQYxQRMiURQyYXGRByNCUoGhcoKxNVNiwdFzkrIVFiUmMzRjdKLC4fDx/8QAGgEBAAMBAQEAAAAAAAAAAAAAAAIDBAEFBv/EADgRAAICAQMDAgMFBgUFAAAAAAABAgMRBBIxBSFBE1EiYXEUMjOBkTRyobHR4QYjJULwRGKCwfH/2gAMAwEAAhEDEQA/AO40AoBQCgFAKAUAoBQCgFAKAUAoD5ZgNyQPnQFSvvtDtEyIxJKwbThUIU46sHbClfQ9+1Uyvgi2NM2b/LHNkN6WVVeORRqMb4yV28wKkgjJwe+e2CCZV2xnwRnW4clgqwgKAUAoBQCgFAKAheK8b0P4MIVpO5c4RSRkKcbs5G+kdhkkbZqstUCyFbkRc/GbqFDLNLbFVyWHhtGCOwDeI2D26HJqiOq3Sxgulp8LOTNwvnNZSge1uofEKhTIqfiGctpclADgbgHfpsca8mbBaK6cFAKAUAoBQCgFAKAUAoBQCgFAKAUAoBQHhNAcW5p44b6UMw+7XUI03xgnZiDtqIA3xtnHz8y+5zeFwehTUorL5PeAcuyXKrKx8KI5xtmRlGRkDogz0O+3aq2lHnksTb4JnhdjJw+aS8AJgT7rQrl2bUy4ZtR2b3dgNi3zrXRnG5GW7u8M6cjAgEdCMj5VsMp9UAoBQCgFAKA0eNcQ9nhaXTqIKKFzgFpHVFycHAywycHagOcpMZohd3Kto9pYaFQmZC7jQ/l8x1BkQppPlZCDtWWyDackXwmk1FknxhJbmEpEjowdWBk0qp0nO4IZsfyg5ArJW1CWWappzjhEaplk0JcM8UshcKkLAxr4ThdbMRqbUw2XbYgddzpd7zmPBQqljD5Ok8KujLBFKRgvGjkehZQcYPzrWnlZMzWGbVdOCgFAKAUAoBQCgFAKAUAoBQCgFAKAUBF80a/Y7jwywcQuVKnByFJ2J6dKjLhnY8o5RYcISSBSJNM0mswoVIRhGSNBOMAnST1yBjY4rytvuelu8F64PaeDBFFnOhFXJGN8b7dqhJ5ZOK7GrcJLK6QnKxRO0r6WBWXU5dEYadQKsFPXGBjfO2p3pVqK5M3ot2ZZNcJ4gYQkMu6bIku2w2Co49ewYbHbOCd76b1Ls+Sm2lx7rgsNaSgUAoBQCgFAVfjV4HmeGVkCLoIjbA1dG1kn3l1dAO6HOe2TUTmuyNNEIvuyvC8SeVhAJZItavIVAWLxYThctJpJ91TlNQOhdxjendKMNrLXGLnlG9wbizTPNG8TI0UhXVtoZT5kYHJOSjKcHHeqbK9uC2uzdlGLmKPAWbWAY2QgHAyBIjlRtlmcxhQM43qVXd4OW9lkvNhEViRWxlUUHAwMgAHA7CvUSwsHnN5ZnrpwUAoBQCgFAKAUAoBQCgFAKAUAoBQCgPiWMMpVgCCCCDuCDsQR3oDltlwm5tJTA0ZZUfMDsRodSyOQrZ2byZYEdzpyFwcNtW1GuFm5luQnAzscbgHOD6ZrEbEYL9lCHWwVTszEgAD032Oen612JyRi4HYtcq4MqCBJBGFSNlkKppOlyxwARjooypBBGRW+mldpMxW2v7pc61mYUAoBQCgFAfLKD1ANAU27sbe1nCEXMsRiJ8BQ0ka5cBBpA91sOME48p6CqpRri8ssTm1hH3w+zVDK6oEM0hlZR6kADJycthRnfGScbV599m+RuphtiaHG+GReIl4y5eFomzgkiOOUO4VRuWK5GP0HWu0TakkRvgtrZeLG9jmQPC6uuSMqcjIOCPgQdsV6h55sUAoBQCgFAKAUAoBQCgFAKAUAoBQCgFAKAwXRjxpl04Y7Bsbkb7A9SMZ/SuPHkFL4ZaFHkliUNFKdWIZDJpIHRlfdTgAeUn007A15d9sZSxwa6bNvJ9S8ct/DaRpNIT39SsHjODuyldSd9yB3qChLPY0epBrJPcpWLRQapSzSSu0js4AcgnCBgAACIwgxgdPXNerXHbFI86by8k3UyIoDE1wgdYyyh2BZVz5iFxkgdwNQ+ooDLQETbcy2skzQJMpdWKEbgFhsVViNLMDsQDQEtQCgIDm3hPiokqRpJJAxkCsN3ARx4YbBwcsGHbKj51XZDfHBOEtryRnDLkNAkmI1UqGGhtSBTuPNhR+1eXKPfCPSjJYyyK43xM48jYyPL2JP94e4jUb9OxJ2Fb9Pp9i3S5PM1Op9R7IceSU4NwRrJPGhcKvhqZIiuz6Ad2YjUH0liT3Y77Crt3c5jsXJTkZFTOHtAKAUAoBQCgFAKAUAoBQCgFAKAUB4zYGTsBQGi94zpmDG/uu4OnB/EFGC31HzrDbroQeF3JKJrtw1HQrOBNqVlYyAHKt7y4xgKemBXmWamyct2SaSNWPgSIAYWaN1xhsk5A/A4J86dgCcjsRUfVb+8dwQPMljcgPeskTPFGVEQ86mNcOdyufMwJxj8EfoTV9VkfuIcFi5RutUJjZlYxsQGQEKUJJQgHOBjy4zsUYdq9emW6JUze4txVLcKZA2GYjKjOkBSxY/ABSdsn4VY5JchJs1+ZePpZ2xuXV3UFQBGM++cAk9lyRvXThzm5lnu76Oe2Ou7XAQoxMEKbaw+2lkZWbfc5AG2cVWm2ypOTZ1Lh90HBXWjvGQkujoJNIJGMkrswOPQirC0oX2h8CW3130WyMR7QuRgZ2EyA7awcZH64yTnqZxmvbc3XMEa654pFA2aVMFhuwy6t+UHzaegyc4Oe4GS/cB4wl1HrUFWB0uh6q3p8R3B7ionTzjcIcKkmoREP4mkkZGkjSSu+PMTgd1FckwchtZY4uI+HJH4cZhDDIKx+MEQltOcBwIX6jIIb50jjcU27nB4fktfDbNnUXLltUkyFYjgfcxOC4PooxlicjOodHFJy74O0wwsl6uULIyjqVI/UiqTQY+X3zawHVqzDH5s5ydAyc96vIEhQCgFAKAUAoBQCgFAKAUAoBQCgFAafGbMzW8sIOkyRsgb0LAgH5VxrINVLwmJX0+ZhjQMnD4OVJA6AgjPTavnJwxNplxCXnFr0rHoihjYyMkxZ/EMeApBVfJ4mQS3wA3741LTQUN+cojl8FhtUYIBI2tsbtgLk/IdKxSxnsSMjqCCCMgjBB9D2rieAVyC4jtJgyugg0iNwdimkhdecbqGK5z/els4r1dHY84l5ISRm49fR3DpbxszDS0jOg8oVlaMaZMYLZY7A57/PVqLEo9iyiOZEXxbi93HH4TeAylQCTA5TR0bUfE0ghcnBG+wAOcVyGo3LgTpw+TLyJDPDHGsVnHFbukZ2HhvqOSzMGYsRjGAQD26DNXpvyippeCocwcqXVtMzlZZWuZ2KXFo8kThpScRyqpICLnZzthcH0rrznsVNSz2JnnngN8trarGBdLaxM0viszs8wUKHZc6nAyzdScgYG2K6zrWTS4Hyzc2dzaQBXniYJIJWHuDTiZX204w7ADvqHU5NSz2Okjbcv3VhxF50lL27KRHGAACAxIt27KVUnS/fGDjfIFv4q/jpEYGHn16GHZvCkxn5HqKjLg6csktne9AkCBjI8rFlyY4DFlZMNnzAzqoX8Tt8Kzxm3c/ZIvlWvQ+rOgcb4bKbCURYjdowCuAdMI96IH+Anf1JNWZ7lOOxZkXGB6bVEkQvJUJiieAsCEbUg/LG4zp+SyCVR8FFXJ9iDLFXQKAUAoBQCgFAKAUAoBQCgFAKAUAoCv8UuZIphHGEHjbozAnDjZsou7DcNnKgb5PTPma2hbt5OLIq9uQ8hEU8c0saiUqmBpeElgcgnQrqWibJPVcY3rmmi5QlBrsGZ/+daAIzqI1kAKCZtDHI8oPlKqT6Fs/rtWX7K/BdseO5O2dwJI1cAgMAcHGRntsSP3rNJYeCJC8w2NucF0BKv4zqo3ZPKrs35tPkb1zGtXVSkRZiEguLoxMsmU1RSNC2AA2p1BI3XZU3BBzL8DjbpKs95cDe48Ezb8s2iOJBbxFxv4jLqfI/EWbJLbdc16aSXBW22S9dOCgFAKA1uJophkDgldJJx12Gdj2O2xoDkh4/JFJH7Q5RCRJHKNRhLsQEmzthSoZHGwbUzKB5jVDnuXw/oWqGH3LByhEbq5lmcqFjdV0rIHLPEXUBvRFOo4OCSEP4a725Iv2LHxdhdxTW0D7sjxvIp2TI0kah+PcjbOMHPTBLscJG1UxR/euW0jJdsZAA3yQADjB3wPlQGpwuL7yOUIUDwtqB6jLh1DbdfO23bJqcTjJupnBQCgFAKAUAoBQCgFAKAUAoBQCgFAYbm0jkAEiK4UhhqAOGHQjPQ0xkFf4hwJkYNbojoDtEToKZznQ3QqT+A/odgKz2U57xeC6FuOUR1vw2WeRvE8q5eOVVcnp0wrDH5SGA3DHIBANedc/S+HyTdm4tgrA+5AjuMX9vANc7KDpZQD77A4yqjqc4HT0q/T0W2yUYLJxtLk0vs84ss1osZAWSHyOgOdvwPnYnUuN8e8GG+K+ksqlU9sipPJaagBQCgFAKA8IzsaA5zx7g0MLLbyJ4kWtZIo21AF1UhRJITpMcaRnrnYrsSBqx2wcZZiaa5JrDPmF0SdZYpo4ZZYjGwUD71EbKGOFjlwNTYcDf0IIquE5rslksnCD7smeFGSCBVlVoo0AWGZsF1THSdAAETtnPTroO9aY5a7mWWM9jfjZrkiOQLoTeTw21RyHIMYDbHTgaivxUEkE57wc5N28kkWa30DKNIyyfBTE5B/3lUfzVKAZKVYRFAKAUAoBQCgFAKAUAoBQCgFAKAUAoBQHPPtJMkM8M0TtGHR0JjJUl1KkaiDhvLnAI2w3xrVpdPTc2rFkjJtcFQm4vdOMNc3BHoH0/uoB/etq6TpU87SO+RHXFyobLlixHvEMzEfPcmtcYVU9orBzLZtcD4u8MguLYjUMrv7rpndT305HXsRkZ713UxviE8HX+WOZYr1CY/LImPEib3kLZx81ODhh1x6ggeJZXKEtsixPJNVA6KAUAoBQEJzTw5LhIoZUR42nXUrjIwqu23ofL1+dclwdRTuNcMFpdC5twMo6qAxZpMJD4jIrFtR1x+INyQCFNQjxgNnRAcj51AkfEECoMIqqMk4UADJ3JwO5oDKnWpR5OPgzVaRFAKAUAoBQCgFAKAUAoBQCgFAKAUAoBQGpxTh0dxE0Uy6lb9CCNwQRuCD3rsZOLygcy4/yTcW+XhzPEO4H3oHxQbPgd13/wANepRr1xP9SDj7FYVgdxXpRaksogY5Yz1TAb49Djsf9f69K5JPlAmeTbh1vbZowcu2hh/4bqS2fXGNX8tY9dGLq3PklHk7VXilgoBQCgFARfGJlR4XkZUjVmyzdAxQqoJOy51Hf5DvUZcHUUbma8gN2VlmRElbyS6wAqiERzPnoMLlAc+9J/hNIp4ONlvi5nsShdbq3KLnLCVMDHXfNV4ZLJij5ttJHEdvKLiQjIjg85wMblh5FG/UsKl6cjm5Ejaxzs4eTTGik4jXzM2Rga2xhcZzpXO4HmI2qSjgNklUjgoBQCgFAKAUAoBQFI4lz68ALS2M6oG06yQFO+B271lnqXHmLPe0/RI3tKF0cvx5Nvg/N8tw8Y9inVJMYlPuhSMhunT/AFqUL3Jr4WU6rpcKIyfrRbXhcnvJfNL3aztOI0EUmgEEgY+OTSm7em34OdT6atLOEa8vcs/8wWpWBGQcj1rQeS012ZjFwhbSGXV+XIz9K5lcEvTnjdh49zLXSAoBQCgFARfMHHI7SLXJuTsiDqx9PgPjVlVUrJbUcbwcRkV3mkmkYFpHZ2wMbtjYY7Dpg57HOc592mj0ljJW3k8uH2IzgkH/AE/zH1q2ckuzOHRfsu4SuhrpgDqJjiPoi7MR82GPknxrxtbdvltXCLIov1YiQoBQCgFAVnmbiTFjbx5wAviFThmMmQkCkbqzbEtthSMdcqBx/wC0XhIhvH1gPohjO2AACuDEgAGlVAyB/i33zWyiKcM4Mtre7GSMkslbrkdP/TWvYmZN7Rf/ALIVQXc2ffaIad+wbzDHXuvT0Oe1ZdWsYNWmecnWqxGsUAoBQCgFAKAUAoBQFL+1v+zz/tE/rWXWfhM93/Dn7dH6P+RO8o/9wtf/AC8X/AtXU/hr6HndQ/a7f3pfzOcch8txXi3PtBYosvlQMQA5B8+3U42rDp6lNS3e59R1jqFmlnV6WM7Vl4z29j3lnicsPCLwI5zHJoQ/lD4BI9OpP612uco0y+Q12lqt6lTldpJN/MjoOGBrRGgsrv2naRbodCxOcjf3cfCoKOYLbF59zRO9R1Uo22w9Putny/qdf4FLI1tC04IlMaFwRghtIzkdt69KGdqzyfFaqMI3SVf3cvH0N+pFAoBQHjHAydgO9Ace5wile4kuEEssJXWHb3lXzkhR0EQCgjcE6hsTW7S6qNXwtfmccclbW+jOPOoyAQGOk7jI2OO29epHUVy4ZXhm7JAgtjJNZlpW1CKSQKECeQhgxYAnYMBtv5TjevG1V3q2Z8FsMLk3eFccSCIi3km8chfvGaFY8gjJKRvoKjc+6SemRmswOpcp8VkuYA8qgMCVLKCEfH40zvg+m+CCMnqQJqgFAKAwXt2kUbSSsFRBqZj2AoDmN1zSU8W8SMkR3LOVl6qj24jWU6dRCgqy4HrjIoCp3FjJeSNLPOxaX7xtCpgMG0+HuDgKAq4/wnOaqesnFbUexT0eqx7pPwfV/wAISOJ5C8rBFLYyozgZxkLmuLX3SeMl1nRNLXFyw2bPL8CYiuIxIrrkqzP5gcMhOxI6Mw/WoW6q19my7TdM0jjvUf4svHKXHZhcrBK7yRy6gpbco6qW97roKq3XO4GOtdptcuzMfUtBGlb4cF+rQeOKAUAoBQCgFAKAUBA86cCa9tvARgh1q2WGR5T8Kqur9SG09DpmtWj1CtazgkeC2RgtoYSQTHEiEjoSqgZ/apwjtikZtTb610rPdt/qyF5L5ZeyWYO6v4r6xpBGNum9VU1emmbep9QWslBqONqwanAuSfCtrm2ncMJ21ZQYK7bHfuDvUYafEZRfkv1XWHZfVdWsOCx9TUs+WOJRxLardosKnaRVImC5zgb7fLNRjTalt3dv4ltvUdDZY73U3J+G/hz78F5t4tCKuS2kAamOScDqT3NaksI8GUtzbMldIigFAaXGrEz28sKuYzJGyBwMlSwI1AZHTPrQFH41yrfyKIy6yxggtoYIzY/CVKjbv7312ojqk1weQ8Pv1ARLVEVdgAsZG3Qj7/8Ac70OGTlzg17BOriNlDuTOWZNDKxJLFFc4cbYIGdsHY0BfFtkByEUH1CjNAZqAUAoBQHxNErqVcBlIwVYZBHoQetAUjmfl60soJLmCNkkxpUBmaNi5wEeNiUEZOM7DHYigKByxARErEr5gzBVOQA2j+mk/wC9WG55kfVdNrcallkrdJlGUEAkEAsMjPxHcfCqo8m+zDi1kjeAWRhV9ZUanyFU+UD4fEkn6D5mdjyZtJX6aeWWvlE6ryPSA2nWW391dBGfqQMfGp0Re7Jm6rdD0XHPdnS62nzAoBQCgFAKAUAoBQCgFAKAUAoBQCgFAKAUAoATQHxFKrDKsGHqDmuJpkpRlHs1g+66RFAKAUAoBQGJJUfIBVvUAg/WuJpkpQlHlYKXzl9nsVwmqyCW82rLMgKCQYIKtoIwd8hsHcdDTCZ2Nk48NmHkLkNYYGHELe3kctkeIqyMABg+Yg4BO+B/8BtQ9Wfu/wBSa41yVaS28kUMFvC7rgSJAmQQc+gOO3UHBOCDvTCHqT93+pj+z7lZuHQSRO6OXlMmUXAGVVcfE+XrgdvmekW2y00OCgFAKAUAoBQCgFAclMLXPFrqGS6nhRSSNEpUbadgCcY3rzsOV0ouTSPs1KOn6bVZCqMpPnKyWfg/K8cc6SLf3EpU58Npgytt0I7itEKUpZ3N/mePqeoznU4uiMc+VHBm4jzk3tLWtnbtcSIMuQwVR6jJ6ncfWuyv+LbFZZGnpS9BX3zUIvjy2bHA+cYZ4ZpJAYmt8+MjdVxnfbqNiPmKlC5Si2+2OSnVdLtptjCL3bvuteSLi57mkRp4bKRrdc5kLANgdSF74qpaltblHsbJdGrrmqrLkrH48fqSF/zpGlit9GhkRiFK5AZSdiD2yDtVkr4qveuDLX0m2WqelbxL+DI29+0Qx6ZTaym2Y4E3TJ76R3HXHTOKrlqsYeO3ua6uhepugrF6i/2kxzLzdFaLHhWlkmx4aJ1IOMH5bgd+tW2XqGPOTFoel2aly7qKjy34NO35ydJo4b62e38U4RywZc7DBI6bkfWoK9ppTWMl0+lRlXKzT2Ke3lcM++K85iG7a18B3fQDHoIJdjjCgdu+T6KTXZXqM9mO5GjpMrdP9o3JRzh58fM0uH/aAZPEi9lk9pVtIgByT1ySTjSBjf5j1qMdTuysd/Y0X9E9JRs9Rem/9xI8sc1repMrxmOSLIeMntuOvzBFTquVifbujNrumS0k4NSzGXDIzlDjlpBw+S4iiaGJHOULF2LYXABJ6nYYqFVkI1uSWEaeoaLVW6yNM5KUml3xjt/YDn+RESee0kS2kOBKGBOD0JX0p9peFJx7B9Fg5SqrtTsXK/oyW4/zYIHhhgjaeaddUaKQBpxnUSfkfoassu2tJLLZj0nTXdGdk5KMY8tnvA+ZnlnNtcW7wShdQ/EhH8Q6Hr9DSFrb2yWGNVoI11K6qalHj2a/In7q4WNGkc4VVLMT2AGSatbSWWedCEpyUY8spkPPU0qvLbWUskCE5csASB1IXvWZahy7xj2Pcn0aupqu61Kb8f1Zi5p5n9o4U01qjlZBodgQDFuM6vn029ajddup3R/+FnT+m+l1FVXtdu6/7vp/MyfZVbhbfULdoyyqTKWyJeu4HYD/ADqWlWIcYK+vzctQ1vUseF/t+Rea1HgigFAKAUAoBQCgFAKAUAoBQHGbiGzbi90OIECLUcZZh5vL3U56ZrzGoO+W8+5jPVR6XV9m+99Mlo5fi4LFcI1o6+MSVTzyHdhjGGJHetNaoUvh5PE1kuqWVNXp7eX2SIzk27jsuJXsd26xF2LK0h0qRrZveb1DD6GqqWq7ZKXY9DqVc9XoaJULdjs0u7XZeESHFOLLxCyvFtIWCxj/ALQAYk0tqIUDcnAz+o9anOfqwkooyabTvQ6qmV8ufHt9T55V5ntI+FBZJUV0jdTGSNZOT0Xqc5/euVXQVXdkuodO1NnUG4xbTaafj9StexvHwBi4I8S4V1B/LkAH5HBP61Rta07z7nqq6FnWYqPiOH9cMsfPQH/IcP8ADb/8Iq/UfgL8jzOkP/VZ/wDl/MiuPfcXfDbuXPgiGJS3YEA5/Zgf5TULfhshN8GnQ/52k1Gnh9/Lf1Rv/aDxOK7e0t7R1mkMwbMZDBR03I6dc/y1LUTU3GMe/co6PRZpYXW3pxjta79s/qbDL/1hXPa3/wDYa7/1P5EE/wDRX++OXR/07e/wf5R0r/aJHNa/9Io+r/8AZh5R/tLifyP9WpT+JMn1D9j0xWrO0eTgUhQE6LgOwH5QoBPyGc/pWdRb07x7nrWWwr6vHd5jgucXOlnFYQHyyvpRBAhUyBgMe72x/wDlalqIKtefkeBPpOqs1c13ist7nx+p8c2iymkt1uXktLgxhkk90KCMlC/u7HI69/jS305NbuzO9PeqqhY6YqyGcNc5+eOTX5Z4rNHxBbRbtb2FoyxcYOjGerDPoO/4hUapyVmzduRfrtNTPRPUOr0pp4x7/ky2842ry2NxHGMsYzgDqcb4+ZxitF0XKtpHjdNtjVq65z4TRU+ROZLWHhuiaVEePxNSMQHOWZhherbHFZ6LYRqw3wex1bp+ot126uLaljDXH6kNwu2ZeB3kjAqssgdAfy6oxn6j9qqjFqiT9zfdbGXVqIJ5cVh/XDL/AMhf2dbf7MVto/DX0Pmuq/tln7zJ+rTzxQCgFAKAUAoBQCgFAKAUAoDQm4JbOxZ4ImYnJJQEk+pOKg4Rfdo0R1V0FiM2l9WeRcDtlYMsEQYHIIQAg+oOKKuK8CWrvksOba+rPriPB7e4x48McmOmtQcfWuyhGXKOVam6n8OTX0Zs29skahI1VVHRVAA+grqSXBVOcpvdJ5Zoy8vWjSeK1vCXznUUGc/So+nDOcGha3UKOxTePqblzZxyLokRWXbysARt02NSaTWGUQsnCW6LwzyexjdBG6IyDGEKgqMdNum1HFNYZ2Ns4y3RbT9z2azjdPDdFZMY0EArgdsdKOKawzkbJxlui2n7mvw7gtvASYIY4yepRQD+1RjCMeEWW6q63tZJv6sz+xR+J4uhPExjXpGrHpnrUtqzkh6s9mzLx7eBHYxq5kVEDt7zhRqPzPU9KbVnIds3FRbeF4PIrCJWZ1jQM/vMFALfM96bUg7ZySTbwuD21sY41KRoiKeqqoA+goopcCds5vdJts1bbgFrG/iR28Sv+YIAfrioquCeUi2esvnHZKba9smxxDhsM66Z40kX0dQR+9dlFS5RXVfZU81yafyPnh/CoIARBFHGD10KB/SkYRjwjtuott/Ek39WblSKSMuOXrSR/Ee3hZ+uooCcj44qDrg3lo1Q1uohHbGbS9sm7Nao6eGyqUO2kgFcD4dKk0msFEbJRluT7+59QQqihUUKo2CgYA+QolgjKTk8vkyV04KAUAoBQCgFAKAUAoBQCgFAQljzNFLdyWih/EjzqJA07Y6HPxqqNsXNwXKN1vT7a9PHUSxtlwOYOZobN4klDkzEhdIB6FRvuPzCllsYNJ+RpOn26qM5V4xHn/n5E1mrTCe0AzQELzbx32K3M+jXhlXTnHvHGc4NVXWenHcbunaL7Zeqs4z5PuTmCKOGCWY6PH8MIoBbzyAELsPj1rvqJJN+SC0dkrJwh325z9EanM3M3sktvH4evx5AmdWNOWUZ6HPvftUbbtjSxyaND077VXZPdjYs8cliq48wUBWuP8629rJ4Pnlm/u4lyd+x+PwqizURg8cs9TSdIv1EPU7Rj7t4MPCOe7eaUQSJLBI3urKuM56b9ia5DURk9r7P5k9R0a6qt2xalFcuLyWutB5AoBQHlAe0AoBQCgFAKAUAoBQCgFAKAUAoBQCgFAcgS+uIeMXbWsHjPlgUzjby715qlKN8tqyfbSpot6VUrp7V78mvzjxK6nntPa7bwNMnk82dWXjz9MD61y+U5TjuWCfS9Pp6tPf6Fm/K79sY7Ml+euKl79LWVplt0QM6wZ1uSCd8b46D6/pZfPNig84+Ri6VpVHRy1EFFzzhbuF/cycm37R3zwwG49keMsvtCt5HAz1btsfr8K7TJqbSzt+ZX1OmMtLGyzb6qeHtfKIXiDW5juJGvbie5UlkkiWQRKRuFyMqB8c1VPbhvc2zfp1dvrrVMYVvlNrL+fv/AAJbmO+efgEUkp1OWQFu50uRk/HarLJOWnyzLoaYU9ZcIcLP8jR5ysAf+TG1yfepAhAbZcBBqQfhbzdfgKjfHOzvzgv6ZftWq+FfC5Pjnu+z+Rvc/wDDzC/D4YnckS4V5TqbUXTBY98E/tUtTHDgl7lHRblZDUWTSxt7pdkY+M2UnDb+0aKeaTx5AsnitnV5lU7AAYw36YpOLqsi0+Tumtr1+jtjOCWxZjhcHUz0refJHNfsqjElzeTSby68ZPUamYnruNx+1YdIsyk3yfU/4gk4U01R+7jJeuJ8Gt52Rp41ZkOUJ7H/AOitcoRlyj52nVXUpquTSfJSOajbvfFbu8lKBfLbW6vqU4G7FM5PU9O4rLbtc8Sl+SPe6f60NLmmpZz9+TXf5LODz7OuIvJFewM7vHEPu2cnWFbxBjPUe4D+tNNNtSXsd63p4V2U2KKTlzjjPY1/s64XJdolxPcSkQSnQmrIJ2Ylyck9cfIVHTRlNKUnwXdbvq0s5U1QXxJZf9CJi4ol3PPJetdnDFYktw2lACcHbvVampybnn5YNk9LPS1Vw06h3WZOXL/sXf7NL+eS3dLjWTHJpR5AQzJjIznc1q00pOPxHgdcoprvTqx3WWlwmXCtJ4ooBQCgFAKAUAoBQCgFAKAUAoBQCgKdwXluaLilxdvo8OTOnB82+nqMfCs0KmrXPwz29T1CqzQV6dZ3R5POfOWprua1eHRiFiW1HB3aM7bHPuml9Mpyi14HSuoVaWq2E8/EljH5/wBTzmXly49sjv7IoZFUI8bnAYbjY/I4/QUsqlvU4cndF1ClaaWl1Ce1vKa5RnsuH8Qn8f2yRI45I2jSCMA6Sy6dZfGr1OM967GNks7n+RTbdo6tnoRbaeXJ+fljgheE8r362r2D+CkRLZmUkuwO+kDG2fU9qqhTYoem8Y9z0NT1PST1C1cdzksfC+Fj5nr8q3r8MNk4h1K6lCGO66ix1bbHenozdWw4up6aPUPtSzh5yvnjwbfNPK1xNBZmAp4tsEyrHYlQvQ433X4VK2mUlHbyinQdSpqsuVqe2eeOe+T747wC7umspHEQeGQPKFY6cB1Pl232Wu2VTm4t+COj12n00boRy1JYX9zZ5z5dmuri0ki06YZAz6jg41o222+ympXVOcoteCrpuvr09NsJ5zJYRbq0HjlDveVbq2u3u+GNHiQ5khk6Ek5OD6Z37Yye21ZHTOE3Ovz4Poa+p6e/TR0+rT+HiSPluXr+9mje/eOKKJtQjhJ1E/xds7jOenbfNPSsnJObwl7HFrdFpapR00XKUu2ZY7fkerwC+t76ee2WF1uPxSMQU79Mb49O+3SiqnGxyjjudlrtLfpK6rdycPbyfXLfK91aXFzvHJFOu7kkPqAYjy4xuznv0FKqZwk/Zkdd1LT6qqvs1KHjxjt/Qk/s+4FLZ2xin06jIW8pyMEKPQelWaet1wwzN1jW16vUepXnGEu5EWfAL6wmmNksUsMxLBXYqUO/1xnH6Cqo1WVyezhmy3XaTWVQ+0ZjKPbK75RaeWrW5jhxezCWUnJIUAKPyjSBn51orUkvieWeRrZ0Ts/yI7YktVhkFAKAUAoBQCgFAKAUAoBQCgFAKAUAoBQCgFAKAUAoBQCgFAKAUAoBQCgFAKAUAoBQCgFAKA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8255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63508" name="Picture 20" descr="http://t3.gstatic.com/images?q=tbn:ANd9GcSJ7BY_wpJ8HGh4CFzLz7n5zhTP9SwRoWxy3k374zLslqqBRWy18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970" y="692696"/>
            <a:ext cx="2691550" cy="18951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644008" y="3083476"/>
            <a:ext cx="4176464" cy="1077218"/>
          </a:xfrm>
          <a:prstGeom prst="rect">
            <a:avLst/>
          </a:prstGeom>
          <a:noFill/>
        </p:spPr>
        <p:txBody>
          <a:bodyPr wrap="square" rtlCol="0">
            <a:spAutoFit/>
          </a:bodyPr>
          <a:lstStyle/>
          <a:p>
            <a:pPr marL="285750" indent="-285750">
              <a:buFont typeface="Arial" pitchFamily="34" charset="0"/>
              <a:buChar char="•"/>
            </a:pPr>
            <a:r>
              <a:rPr lang="es-CL" sz="3200" dirty="0" smtClean="0">
                <a:solidFill>
                  <a:srgbClr val="0070C0"/>
                </a:solidFill>
                <a:latin typeface="Calibri" pitchFamily="34" charset="0"/>
              </a:rPr>
              <a:t>Qué ejemplos de este fenómeno puede dar?</a:t>
            </a:r>
          </a:p>
        </p:txBody>
      </p:sp>
      <p:sp>
        <p:nvSpPr>
          <p:cNvPr id="18" name="TextBox 17"/>
          <p:cNvSpPr txBox="1"/>
          <p:nvPr/>
        </p:nvSpPr>
        <p:spPr>
          <a:xfrm>
            <a:off x="4572000" y="4077072"/>
            <a:ext cx="4248472" cy="2031325"/>
          </a:xfrm>
          <a:prstGeom prst="rect">
            <a:avLst/>
          </a:prstGeom>
          <a:noFill/>
        </p:spPr>
        <p:txBody>
          <a:bodyPr wrap="square" rtlCol="0">
            <a:spAutoFit/>
          </a:bodyPr>
          <a:lstStyle/>
          <a:p>
            <a:pPr marL="742950" lvl="1" indent="-285750">
              <a:buFont typeface="Arial" pitchFamily="34" charset="0"/>
              <a:buChar char="•"/>
            </a:pPr>
            <a:r>
              <a:rPr lang="es-CL" dirty="0" smtClean="0">
                <a:solidFill>
                  <a:srgbClr val="0070C0"/>
                </a:solidFill>
                <a:latin typeface="Calibri" pitchFamily="34" charset="0"/>
              </a:rPr>
              <a:t>Tomar un seguro de servicios odontológicos sabiendo de antes que necesita un tratamiento de canales</a:t>
            </a:r>
          </a:p>
          <a:p>
            <a:pPr marL="742950" lvl="1" indent="-285750">
              <a:buFont typeface="Arial" pitchFamily="34" charset="0"/>
              <a:buChar char="•"/>
            </a:pPr>
            <a:r>
              <a:rPr lang="es-CL" dirty="0" smtClean="0">
                <a:solidFill>
                  <a:srgbClr val="0070C0"/>
                </a:solidFill>
                <a:latin typeface="Calibri" pitchFamily="34" charset="0"/>
              </a:rPr>
              <a:t>No declarar factores de riesgo de cáncer al tomar una póliza </a:t>
            </a:r>
          </a:p>
          <a:p>
            <a:pPr lvl="1"/>
            <a:r>
              <a:rPr lang="es-CL" dirty="0" smtClean="0">
                <a:solidFill>
                  <a:srgbClr val="0070C0"/>
                </a:solidFill>
                <a:latin typeface="Calibri" pitchFamily="34" charset="0"/>
              </a:rPr>
              <a:t>      (fumo y no lo digo)</a:t>
            </a:r>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81902" y="4173291"/>
            <a:ext cx="4114800" cy="2508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367887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1987" name="Rectangle 3"/>
          <p:cNvSpPr>
            <a:spLocks noGrp="1" noChangeArrowheads="1"/>
          </p:cNvSpPr>
          <p:nvPr>
            <p:ph idx="1"/>
          </p:nvPr>
        </p:nvSpPr>
        <p:spPr bwMode="auto">
          <a:xfrm>
            <a:off x="107504" y="260648"/>
            <a:ext cx="5694206" cy="6408712"/>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s-CL" sz="2200" dirty="0" smtClean="0">
                <a:solidFill>
                  <a:srgbClr val="0070C0"/>
                </a:solidFill>
              </a:rPr>
              <a:t>Si el asegurador conoce mejor los riesgos que sus clientes asegurados, entonces puede aplicar una selección de los asegurados dejando afuera las personas con mayor probabilidad de enfermar (a menudo también las mas vulnerables)</a:t>
            </a:r>
          </a:p>
          <a:p>
            <a:r>
              <a:rPr lang="es-CL" sz="2200" dirty="0" smtClean="0">
                <a:solidFill>
                  <a:srgbClr val="0070C0"/>
                </a:solidFill>
              </a:rPr>
              <a:t>Estas últimas no encontrarán nadie que las asegure en el mercado… A menudo en nuestros países el Estado se encuentra a cargo de estas personas mientras los aseguradores privados se benefician indebidamente de un mercado con poco riesgo</a:t>
            </a:r>
          </a:p>
          <a:p>
            <a:r>
              <a:rPr lang="es-CL" sz="2200" dirty="0" smtClean="0">
                <a:solidFill>
                  <a:srgbClr val="0070C0"/>
                </a:solidFill>
              </a:rPr>
              <a:t>Se produce lo que se conoce como el </a:t>
            </a:r>
            <a:r>
              <a:rPr lang="es-CL" sz="2200" b="1" dirty="0" smtClean="0">
                <a:solidFill>
                  <a:srgbClr val="0070C0"/>
                </a:solidFill>
              </a:rPr>
              <a:t>descreme</a:t>
            </a:r>
            <a:r>
              <a:rPr lang="es-CL" sz="2200" dirty="0" smtClean="0">
                <a:solidFill>
                  <a:srgbClr val="0070C0"/>
                </a:solidFill>
              </a:rPr>
              <a:t> del mercado</a:t>
            </a:r>
          </a:p>
          <a:p>
            <a:r>
              <a:rPr lang="es-CL" sz="2200" dirty="0" smtClean="0">
                <a:solidFill>
                  <a:srgbClr val="0070C0"/>
                </a:solidFill>
              </a:rPr>
              <a:t>En este caso, es el asegurado quien se encuentra en una posición de asimetría de la información</a:t>
            </a:r>
          </a:p>
        </p:txBody>
      </p:sp>
      <p:sp>
        <p:nvSpPr>
          <p:cNvPr id="3" name="TextBox 2"/>
          <p:cNvSpPr txBox="1"/>
          <p:nvPr/>
        </p:nvSpPr>
        <p:spPr>
          <a:xfrm>
            <a:off x="5898413" y="2155703"/>
            <a:ext cx="3275856" cy="1815882"/>
          </a:xfrm>
          <a:prstGeom prst="rect">
            <a:avLst/>
          </a:prstGeom>
          <a:noFill/>
        </p:spPr>
        <p:txBody>
          <a:bodyPr wrap="square" rtlCol="0">
            <a:spAutoFit/>
          </a:bodyPr>
          <a:lstStyle/>
          <a:p>
            <a:pPr marL="285750" indent="-285750">
              <a:buFont typeface="Arial" pitchFamily="34" charset="0"/>
              <a:buChar char="•"/>
            </a:pPr>
            <a:r>
              <a:rPr lang="es-CL" sz="2800" b="1" dirty="0" smtClean="0">
                <a:solidFill>
                  <a:srgbClr val="0070C0"/>
                </a:solidFill>
                <a:latin typeface="Calibri" pitchFamily="34" charset="0"/>
              </a:rPr>
              <a:t>Se dan este tipo de prácticas?</a:t>
            </a:r>
          </a:p>
          <a:p>
            <a:pPr marL="285750" indent="-285750">
              <a:buFont typeface="Arial" pitchFamily="34" charset="0"/>
              <a:buChar char="•"/>
            </a:pPr>
            <a:r>
              <a:rPr lang="es-CL" sz="2800" b="1" dirty="0" smtClean="0">
                <a:solidFill>
                  <a:srgbClr val="0070C0"/>
                </a:solidFill>
                <a:latin typeface="Calibri" pitchFamily="34" charset="0"/>
              </a:rPr>
              <a:t>Qué mecanismos utilizan?</a:t>
            </a:r>
            <a:endParaRPr lang="es-CL" sz="2800" b="1" dirty="0">
              <a:solidFill>
                <a:srgbClr val="0070C0"/>
              </a:solidFill>
              <a:latin typeface="Calibri" pitchFamily="34" charset="0"/>
            </a:endParaRPr>
          </a:p>
        </p:txBody>
      </p:sp>
      <p:sp>
        <p:nvSpPr>
          <p:cNvPr id="4" name="AutoShape 2" descr="data:image/jpeg;base64,/9j/4AAQSkZJRgABAQAAAQABAAD/2wCEAAkGBxQSEhIUExQUFhQUFBoUGBgYFRQVFBgYFhcXFhYXFxUdHyggGRsoGxQVITEkJSkrLi4wFyAzODMsNygtLisBCgoKDg0OGxAQGiwkHyQtLDQsMiw3LSwvLDUsLCwsLCssLC0sLCwsNy0sLCwsLCwsMC8vLCw3LCwsLCwsLCwsLv/AABEIAKMBNgMBIgACEQEDEQH/xAAcAAEAAgMBAQEAAAAAAAAAAAAABQYDBAcCAQj/xABAEAACAgECBAIHBQUFCQEAAAABAgADEQQSBQYhMRMiMkFRYXGBkQcUI0KhUrGywdEkYnJzkhUWMzRDU4KD8OH/xAAaAQEAAwEBAQAAAAAAAAAAAAAAAwQFAQIG/8QAKxEBAAICAAUCBQQDAAAAAAAAAAECAxEEEiExQQVRExQiMmFCcYGhkbHw/9oADAMBAAIRAxEAPwDuMREBERAREQEREBERAREQEREBERAROXDn+z/bIp8ar7objo/C8niiwV7xd+1tLkJ3x39cjeXOc9fdrFqW7xGa3VKarKaq6dlORWa7gAzuDtBHXoevtgdjic/+znj1z/eE1t951NVYstotorr8Lq256mQees9Md8YHtmrovtWFld1o0xKrQb69r5JVXRClvTCP58gAsMDvA6VEqnL/ADW+pbW1WU+BfpVViu8WDFtXiVncBjOD1E53wPn3XvVa33hnK6C7UP4lFFQR0OK2owB4q+3IIEDt8Tn/AADjWrr1Wgqvv+8JrtM1wzVXW9LoqucFAAUO7HUZyJ0CAiIgIiICIiAiIgIiICIiAiIgIiICIiAiIgIiICIiAiJTOYuWtTe1/h27fEOUs8R1atfBas0hAMbS53E5/NnGVEC5xKhquF8QIAS/bl2YnxAWVCpVUXNZU46HJHeZbeE6pzp2cVs9NLbsW2KLbGUrsfyn8LqSfWTt/Z6haolK1fLes2aNarwPuoLnezk22FgCrEdq9hsAHXG8fs5njl7lfVae2otYHCtli1jsNpqRXC17ej70zuBGQxyCYF4gxECvDkrR+EKvC6C3x925vF8TxPE3eL6Xpe/3Tz/uRpNqKEYBLbLlIssDB7gRZ5s5wdx6dpY4gQfAeVNPpGsesWPZYArPbY9z7FztQM5JCjPaaWl5B0laW1qLvCsXb4RvtNSgsHIrTOE6gdpaYgRel4BRXbqLlUizUqi2ncx3CtPDTAzgeXp0kceRdHsqTw2C1VWULixwfDu9NGOfMPj2lliBBcE5S0uls8StGNmwVh7LLLWVB+RC5O1eg6D2SdmHV6lakZ3OFUZJ/kB6yT0A9ZMj9Do2sPjXFwxIKVh3Va1HohgpAZj3bOe+Ow6hp6jnTSIbAXYmq00sFRid4GSAPzdmHTOSpHcTOvNFBRLPPte00r5CDvAJw2fQ7EebHXp3ImP/AHN0XX8BeqlT1OW3biWY56tl2O49es2X5coKWoVYrc263Ltmw7QnnOcsNqqOvsgYaua9MzOqsxKPYh8jYzSu98H1jAOCOhII9U17+d9KhILP5a/Fb8NiFTYlhY+4LYp+vsmxTynpEKslQUqpUbSQCGBDbh2YkM2SevWVnWa/hCBFfcQ6so8tzb0ZErCk/mV1qrVR+bGIFmfmrThymWz4nhej0LbDZ39m1SQex9WZ8q5r07eGQWxYGZDt6Mqo9hYe4ohIJxnp7Zmt5fosuXUMh8YAbXLHco8/lHqA/Efp75j/AN09L0IrwQNoIZgVXFg2Kc9FxbYMexseyBpnnzRhLHLuFrClj4bHo5AHb45+AJ7AyzA5kHdyho3bc1CscsSDkqS+c5Xse5xntk4xJnT0hEVF9FFCjqScKMDqe/QQMkREBERAREQEREBERAREQEREBERAREQNPi6M1NgRd7lSFXea8k9vOCCB6+nslS1XLeqsR6/G1AzRpwj+MoItqL72I83lIdSR13bO/rl5iBVuDajU6TTINXWrFCfEsrfIALdbGDEsT1LHHq7D1S0zDqtm1g+NpBBzjBBGCJX+H8frpqFblnaslAR13KpwjbjgdVx88zsVmezkzEd1miVW/mw/lrHzOf3TSt5lvPYqvwUfzksYLy8zkqu8Tnz8avP/AFW+WB+6YjxK7/u2f62nr5efd5+LDo0+EzS4JYWorJJJI7nqe5njmI/2XUf5L/wmQ666Sb6bbwuX9ofUT1mfn3xD7T9TMg1dmCN74IwRubGD3HeW/k/yq/Nfh2fTD71YLT/wKzmof9xh/wBY/wB0dl+bfs4mJw7S8x6qvAW+wAdAC24DHsByJN8E5/1LX1UuUfe6ofKARk4zkYkduFtWN7hJXiKzOtOrRI/jXGatLXvtbA9QHVmPsUeuafD+bdJdjbcoPsfKH9ZV5o7LUY7zHNETpOSv6vk7S2hw6MQ7+I3nYebGFIxjGOuPYST3k+rAjI6ia+s11dQBsdVycDJ6k+xR3J9wnXh60WlWqtK0yFrUIuSScKMDJPU9pnlX5j5nepaW09TXbnLWeSwbaayvisOnpYcYHrwZHcM5p1T21rZWq1s6Doj+MRYqlW2E48PO8FgSy4GVEC8xKLqOatYCPD04faWWxcMrZXUsgUZ9ZpRmHqyV9RE1eF84a6yuktpwGv21jyWAV2FK7GawE52BDb80x64HRInP/wDe3WEU7Kq82VIzGwMtaPYtvldlZiuGRB2ON3XbPS863koRQ3hFQhd63Qi7cpIK5I2eHuwwYjIHXEC/RPKMCAQcg9QfVPUBERAREQEREBERAREQEREBESP49xQaWiy5gSKxkgd+4H84G1qtUta7nYAf/dvbKzxHmljkVDA/aPU/IeqUvVc6U3tuewg+oFGwPcMZxPtfGdO3a6v/AFYP6y1TFWO/VDa8+EpqNS7nLsWPvOZimKvUI3ZlPwYH90yywiIiICIgQL7y4f7NV8D/ABGfeZf+U1P+S/8ACZ65fGNPV/h/eSY5hGdLqf8AJs/gMoT9/wDKz+lwoz4TPNtoUZMjNRqS3uHs/rNabaZsV2zanW+pfr/Se+CXNVdXcBnw2DdexImDT6XPVvpN0CZnE8Z+mrc4H0ybavk6R7e7c4rxOzUWGy1izH6AexR6hNOCcd5r26+te7j5dT+ky+st76axrsmeG8b1GnP4Vrr7s5X/AEnpLXyvznSjf2ir8QjBvyXc+3dnqo9ynHuE5jZxpB2DH9Jq2ccb8qgfHJ/pJK88dlXNGC/3f0/UWk1SWqHrZWU9ipyJmnEvsU191mttUufDFJZlHRS25QpI9vedtlms7hj5aRW2oRPHeKtpzp8KhFtwqbc+0gFWI2DHmOQBjI7yk3faJqQqWCig1EIHZXscoXVGdtuAStXiKrdskgZXM6ZE6jYtNYHRWHZlDDoR0Iz2PaZYiAiIgIiICIiAiIgIiICIiAiJg1uoFdbueyqT9JyZ1G5diNzqGnxTjtWnYK+ST1woBwPaesguZuN0ajR6mpGO96mCgqRlsZAz27iVXV6g2OzscljkzFMifUMnNusRprx6fj5dTM7UGzhlw71v9M/umtZUw9JSPiCJ0efCJLX1W3mqKfTK+LObAzNXqnXs7j4Mw/nL7ZpK27oh+Kr/AEms/BaD/wBNR8Mj90mr6rTzWUVvTL+LQqtfG9Qva5/mQf3zaq5o1I7srfFF/liTFnLlJ7bh8G/rNazlZfy2MPiAf6SevqeGfMwht6dmjxEsdfOFg9KtD8MibVXOQ/NUfkw/mJE6zgXh97k+BBB+gzIgjBx75bxcVXJ9k7VcnD2x/dGn6Z4GP7PR/lKfqoMccH9nv/yn/gM98JH4FP8AlJ/CI4sM0Xf5b/wmR+XfD81W2FjkzAnEa19TMfkAJZ+T+Ubtewx5KR6VhHT3hR+Zv3SnJw6yx3WpGcK5GQPeQMnsO0m4vJqNb/d3gaxEzeY7dttizjbflUD45M1bOJWn85HwwJJ6flPUN32J8WyfoJJ6bktf+paT7lUKPqSZlzlx18tC/F+9lQdye5J+JzPKjPQdTOiaflnTL+Td/iJP6dpJ0aZE6Iir8FA/dI54qviFe3FR4hzfT8Gvf0an+Y2j9cSS0/KF7ekUT5lj9AP5y9xIp4q89kU8TaezW5K07cOa10YO9iBPMvQAHPQZlz4Tze4fF+CjHuAAV+Q7j9ZVYnmOIyRO9oZvaZ3LsFbhgCCCCMgjsQZ6lL5I4scmhj0PVPcfWv8AP5S6TUxZIyV5oeonZERJHSIiAiIgIiICIiBjvvVFLOyqo6lmIVR8SegmB+J0hiptqDKcEF1BBPYEZ6TX5h4Murq8F2IrLAuAFO9RnyHcCMZwe3qlabkmpTltV+Nsx4jBfEXAAW2vzDYw2nJ9Fs+YGBbrOI0qSGtrBBAILqCCRkAjPfHqnz/alGCfGqwAST4iYADbSSc9g3T49JX9by7W962/eFQh1uKDAV2VdgezzdWx03Ltz2OcDEQfs60u5mOpbZcpFi5r2WA2tYx65x5mTOO/hrAvLa+oZzZWNrBD516Mxwqnr0JPQD1yP5u/5S3/AMf41lfv5HruXY2scqR6KBAGtRCBeQdw8QF1Y7cDIU4z1li41pT91uG4s3h5yT3KgHIHq7ZwJHmjeO0fiUmGdZKz+Yc3ifFbM+z5t9GRE1dTxCuv0mGfYOp+k7ETPZyZiO7anl3AGSQB7T0EgdTx5j6C4956n6dpFX6hnOWYn4yauCZ7orZojssOq43Wvo+c+7oPrInU8Xsf17R7F/r3mvTpHbsOntPQTfp4Wo9I5/QS/g4C9+1f5lm8T6njx9LW6+0f9/tFohY9ASfrJ7VcD0fg1kNqBcUU2dU8MPjzAeXOM59cyJWF6AATW1tvZfrNjh+CjF1mdyweI9Stm+msaj+3beX7i+moY4y1anp8J50vEqtQ+opHXwjsb37h1x+o+UhtPxYabhdVvrFIC+9iML/X5Sh8k8YNGsRmPltOxyf7x6Mf/LH1MRj3uV7HG6RLsWl0yVoqVqFRRgKBgAfCcJ4lwJuE6qtXtVxqAWbAIC5bA7nr1P753ucY+3EH7zp/Z4Jx/r6/ylTNHNWdu76aZYkZy9r/ABahk+ZPK38j8xJOY8xqdIiIiccIiICIiBt8JtK3VEdw6/vAnV5yfhBH3jTr62tUAfDzH9AZ1iaPBRPLKSpERLr0REQEREBERAREQEqHNHJf3y17fF2FkRACm4DYLhnuOv43ywe+emTjfLt1tlzKyneamUlmBRa8eJSAB6DgEEjr529gkNZyHqTdXYNRtQaiqxqssU8FNRZc1Q+AZAD/AIh2xgJPW8nPZ4w8fatz+I48PcdwFYC7j12g1BgOmCT6pGU/ZptNRGpY+CRsBTyqM1WOo69N1tbv7t4Hqn08iXg1MtqgogQjNgBO7UFmyOva2voeh29ewnhORtUFtUXAC2h6D5nyps8PNq4Hq8IdD16k59UCY4XyWKdaNX4pyfFL17TsLW7AGHXykKgU9PMAvslo1SbkdfapH1GJSNVyTf4jWU2ojrbbbV1swCTpzUHAPVfwbAR7LDNng3KFtF9L+MWWu1rC5ZjY6Np/C8Bh22iz8T+WesCjrZsYj1ZxNbV8cVchQWI+Q/rJ/nHhZo1DHHksJdT8e4+R/lKFrBh2+MwfhRF5i3hu/FmaRNfLPqeJ2P3bA9i9JqKpJwBkyS0vDlPUnPuHQfOSNdYUYAAmvh9NtP3dIYfEesY6zqn1T/iETTwxj6R2j6mb9GiRfVk+09ZsxNPFwmLH2jr+WNn4/Pm6TOo9o6EREsqb47YBMj6amtsVVGWdgAPeegmXXWfl+Zk9ybUtK3a2weWldtYP5rW6DHwz+vukd7aWMGOb2iPd9531e3wNGrZXTIAx9RsIGfoP3mVYGer7S7MzHLMSxPtJOTPEVjUafQ1jUah3DlDin3nS1ufSA2P/AIl6H6jB+chftT4ANVo2dR+Lp82L7duPxF+YGf8AxEgPsu4rsuegny2jK/41/qufpOokZlHNTUzCO0dX5k5e13hWjPov5T8+x+v75epUue+Bfc9ZZWBitvxK/ZsYnAHwII+UmuXtf4tQz6S+Vvl2PzEx+IprqimEnERKzyREQEx6i9UUsxwB3MjuI8eqqyAd7exT0+beqVLiPEnvOXPQdlHYf/vvktMU279nYhdvs/1Z1XFKj2StHZR8sZPvOZ26cj+xDhDb79Swwu0Up7yTuc/LCj5mdcmphry11CSCIiSukREBERAREQEREBERArfFuD32XXsrN4b1VKoFzLiyuxnJ2bSoUgqD+0MgyM4Xy5ratYl5sratxm5DZaVFhRd70KRhRu3KFJ6D19el3iAiIgR/G+Epqayj/FW9an2icrt+z7V2ahl2qqAj8QsNpHtUDqfpOyRIb4K3nmlNTNakcsOA67TGix689a2K57ZwcZxFet/aHzH9JNc+cPevV2sVIWxtyn1HIGcH25lZaa1Z6Q+eyV+qYlK12g9iJ7kIZ9XVOOxPz6z1zIvh+yanmx8AmRi8TYdwD+k+vrPEHbGO87zQ58OX2mtrHCqMs7AAe8nAln5xtWiunQ1nIpG+w+21hk/ox+s88kaZU8bW2D8PSoSPe5HT6A/qJV9XxAW2PYzAs7Fj19ZOZF3t+zX4HFqOeXyJ5Fg9o+ojePaPrJGg2NFqmqsSxPSRgw+IneuHaxbqq7V9F1DD5jt8u0/PhuX9ofUTpv2UcaWyu3T7smohx1z5W6EfIj9ZBnruNvNofftf4D4+l8dR59Plj/ln0/p0PyM5By/rvCuGfRfyt/I/Wfpq2sMpVhkMCCPUQehE/NXNnBjo9XbSR0Vsp70bqpHyOPiDMzNTaGYXCzVIvpOo+LCaN/MFC/n3H+6Cf17SlvMRlOMEeZedLNqua/8Atp82P8h/WQ2s4tbb6TnHsHlH0E0p8Jktcda9od0+yX5Y5et11wqqHTu7n0UX1k/yHrk7yn9nOp1ZV7Qaae+WH4jD+4n8z+s7Lwfhmm0NQqr2VjBYksAzY9J2J6nGe/q6dpPXHM93dNfk7QJp6rKa87K7mUZOT2Ukn4kk/OT0iuF3VKbfxqm32PcMOpwvQEnr6tpyZuHX1DP4tfQZPnXoOnU9e3mX6j2yw9NmJrrrqjgiys7sgedeu3O7HXrjBz7MT4uvqOMWVnIUjzr1DglCOvXIBx7cQNmJh02qSwZrdHAOMqwYZ74yPcR9ZmgIiICIiAiIgIiICIiAiQfEua9PRc1LlvEVUcgL0/EdawAxwM5dSfYGBmPSc30WVWWqLdlaqx3JsY7wpGFYgkeYebG3vgnECwRK3VztpWZEDPvdBYAUPY2inGe2dxB79uoyJuaDmOm662mrez0nbb5QBX5nVdxJ9ZrbGM9vVAkNbo67kKWKGU+ojPz9xnPuP/Zywy2lbI/7bdCP8L+v5/WWlub9OAhbeoe40LlfzA7SWGcou7AywHpL7RF3OGnWsWHxNpSl/QOcal2Svp7cqc+yeq3mvZHkxVv3hxrX6CylttqMh9jAj6e35TSad54dxPT65WXbuwldhSxRnZcu6tsdRggH6GRXE/s80luSgao/3D5f9JyPpiTxmjyqW4S0fbLjDTPoELHaBksQAPWSegA+cvmv+y2wf8K5G9zAqfqMzZ5J5Huo1PiahV2oNybWDAv2HTv079fdPXxK90fwL71MJjjPCRpuD6iodxQxY+1iMk//AHsnBWn6U5vr3aHVgeuiz+Ez82WDHfpI8c7iWpSIiNQxNPDTI0xtJHpjM6d9gy/2jVn2VIPq7f0nMmnUvsEX8XWn+5SPq1v9JHfsT2djnN/tm4D4lKapR5qTtfA71se/ybH+ozpE8XUq6lWAZWGCCMgj2ESvaNxp4flnaT2BPw6yV4fylrbyPD01uPaylF/1NgT9GafQ1V+hWi/4VUfuE2JFGH8uaca4P9kNz4OouSsetUG9/qcAfrOg8v8AJGj0mClYZx+ezDtn2j1L8hLJEkikQ7olV5o5MGtt8U3ujCvwkwqsqqwdbRg9TvFmD1/IstUT0Kno+ShW1u24hbVuV8VgM/jFiPFbP4hQu5BIz5upmpbyVV5wdT0dVpsDbSdu3TjaCWyrH7uMf4z07S7yl8b5JbUtazWIpsfPlrONipYiKRnr/wAVif2txB6dIGhVyBp3YeFqz0axlVdjBfEDV6jaN3TdvGT6iPfPt/2V0sApvtAU7V2gAinFm2kn17fEyDjpt7dZK8s8nHRamy2u0Cq1TuqWsBQ27ylTkkAL6vWST68S2wIngfBvu5sYvvewVg4XYoFSCtcJk4OBknPr9gEloiAiIgIiICIiAiIgIiIERqeWNLZZ4j0qbPEFu7Lbty7cZOe3kTy9vL2ivlrTAEeH0KeHgs5ATdv2Lk+Vd3XAkvECucb4RoVZbbqwHsurCuN+7xCFqr8y+iOi9PRyAe8g35g4TRaSN2+3JYhbSLMlihf1PuYuEznJJxLpxPhyXqFfdhXSwbWKndWwdeo/vKD8pDvyRoyjIayVcjI3t+Td4YHXoE3uVHqLZEDKeVNHYWsegM1qjcXLFseUqM58pGxMY7bRiZq+WtMNvkOEVUALuRtQ5RSM9Qp6jPbMkdDpFprStBhK1CKMk9AMDqe8zwNHhnCatOCKl25Cg9WY4RdqDJJOAowBN6IgIiIAia1/D6n9Outviin94mzECJt5Z0bd9LQf/Un9JGajkHRli9dS1sepAVHrP/qcFR8gDLTE7uRV14B4XVdLorQP2a1ps92AQyk/ErNv/aTIlgr0dyutbMF2VhWZQSqhlYg5PSTsTg51TqeMEqtmUKJsdxTXYrWHxsWqg6soBoyARjaeh7Te4lruICipqkt8Q02K1eyosLAH2WlyoUr5R5MKfOvvEu8ieYrblSsafPiPaqA7N6KCcu9nTooVW9YycDPWBVOKa7iwewUKWRlr2MUTKMmGu6FF3bw20ZHQqfni/wBo8ZyB4XRfGG4JWd7W7vuxI6BVrwN3XrmSnJ/E9a2otp1dblVUmu0VeHU4DYJOeoYnOB7Fye8uUCN5duubT1/eVK3Dcj9FG4oxXeAOgDABhj9qSURAREQEREBERAREQEREBERAREQEREBERAREQEREBERAREQEREBERAREQEREBERAREQEREBERAREQEREBERAREQERED/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1415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63946" y="188640"/>
            <a:ext cx="8972550" cy="7920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fontAlgn="auto">
              <a:spcAft>
                <a:spcPts val="0"/>
              </a:spcAft>
            </a:pPr>
            <a:r>
              <a:rPr lang="es-CL" dirty="0" smtClean="0">
                <a:solidFill>
                  <a:srgbClr val="0070C0"/>
                </a:solidFill>
              </a:rPr>
              <a:t>Otras particularidades</a:t>
            </a:r>
            <a:endParaRPr lang="es-CL" dirty="0">
              <a:solidFill>
                <a:srgbClr val="0070C0"/>
              </a:solidFill>
            </a:endParaRPr>
          </a:p>
        </p:txBody>
      </p:sp>
      <p:sp>
        <p:nvSpPr>
          <p:cNvPr id="1324035" name="Rectangle 3"/>
          <p:cNvSpPr>
            <a:spLocks noGrp="1" noChangeArrowheads="1"/>
          </p:cNvSpPr>
          <p:nvPr>
            <p:ph idx="1"/>
          </p:nvPr>
        </p:nvSpPr>
        <p:spPr bwMode="auto">
          <a:xfrm>
            <a:off x="35496" y="1510555"/>
            <a:ext cx="6478364" cy="523081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lnSpc>
                <a:spcPct val="90000"/>
              </a:lnSpc>
              <a:spcBef>
                <a:spcPts val="600"/>
              </a:spcBef>
              <a:spcAft>
                <a:spcPts val="600"/>
              </a:spcAft>
            </a:pPr>
            <a:r>
              <a:rPr lang="es-CL" sz="2400" b="1" dirty="0" smtClean="0">
                <a:solidFill>
                  <a:srgbClr val="0070C0"/>
                </a:solidFill>
              </a:rPr>
              <a:t>El riesgo de salud está concentrado: 60% del gasto lo generan 10% de los “siniestros”… Esto incita a “agregar los riesgos” (mancomunarlos)</a:t>
            </a:r>
          </a:p>
          <a:p>
            <a:pPr marL="457200" indent="-457200">
              <a:lnSpc>
                <a:spcPct val="90000"/>
              </a:lnSpc>
              <a:spcBef>
                <a:spcPts val="600"/>
              </a:spcBef>
              <a:spcAft>
                <a:spcPts val="600"/>
              </a:spcAft>
            </a:pPr>
            <a:r>
              <a:rPr lang="es-CL" sz="2400" b="1" dirty="0" smtClean="0">
                <a:solidFill>
                  <a:srgbClr val="0070C0"/>
                </a:solidFill>
              </a:rPr>
              <a:t>Además, existe una doble desigualdad frente al riesgo:</a:t>
            </a:r>
          </a:p>
          <a:p>
            <a:pPr lvl="1">
              <a:lnSpc>
                <a:spcPct val="90000"/>
              </a:lnSpc>
            </a:pPr>
            <a:r>
              <a:rPr lang="es-CL" sz="2000" dirty="0" smtClean="0">
                <a:solidFill>
                  <a:srgbClr val="0070C0"/>
                </a:solidFill>
              </a:rPr>
              <a:t>Desigualdad respecto de la edad</a:t>
            </a:r>
          </a:p>
          <a:p>
            <a:pPr lvl="1">
              <a:lnSpc>
                <a:spcPct val="90000"/>
              </a:lnSpc>
            </a:pPr>
            <a:r>
              <a:rPr lang="es-CL" sz="2000" dirty="0" smtClean="0">
                <a:solidFill>
                  <a:srgbClr val="0070C0"/>
                </a:solidFill>
              </a:rPr>
              <a:t>Desigualdad respecto de la categoría </a:t>
            </a:r>
            <a:r>
              <a:rPr lang="es-CL" sz="2000" dirty="0" err="1" smtClean="0">
                <a:solidFill>
                  <a:srgbClr val="0070C0"/>
                </a:solidFill>
              </a:rPr>
              <a:t>socioporofesional</a:t>
            </a:r>
            <a:endParaRPr lang="es-CL" sz="2000" dirty="0" smtClean="0">
              <a:solidFill>
                <a:srgbClr val="0070C0"/>
              </a:solidFill>
            </a:endParaRPr>
          </a:p>
          <a:p>
            <a:pPr lvl="1">
              <a:lnSpc>
                <a:spcPct val="90000"/>
              </a:lnSpc>
            </a:pPr>
            <a:r>
              <a:rPr lang="es-CL" sz="2000" dirty="0" smtClean="0">
                <a:solidFill>
                  <a:srgbClr val="0070C0"/>
                </a:solidFill>
              </a:rPr>
              <a:t>De este modo una parte de la población está a la vez mas expuesta al riesgo y es menos solvente</a:t>
            </a:r>
          </a:p>
          <a:p>
            <a:pPr lvl="1">
              <a:lnSpc>
                <a:spcPct val="90000"/>
              </a:lnSpc>
            </a:pPr>
            <a:r>
              <a:rPr lang="es-CL" sz="2000" dirty="0" smtClean="0">
                <a:solidFill>
                  <a:srgbClr val="0070C0"/>
                </a:solidFill>
              </a:rPr>
              <a:t>Peor aun, este tipo de población tiende a utilizar menos servicios de prevención</a:t>
            </a:r>
          </a:p>
          <a:p>
            <a:pPr lvl="1">
              <a:lnSpc>
                <a:spcPct val="90000"/>
              </a:lnSpc>
            </a:pPr>
            <a:r>
              <a:rPr lang="es-CL" sz="2000" dirty="0" smtClean="0">
                <a:solidFill>
                  <a:srgbClr val="0070C0"/>
                </a:solidFill>
              </a:rPr>
              <a:t>El conjunto de éstas razones justifican el desarrollo de sistemas de cobertura los mas amplios posibles… Idealmente, cobertura universal</a:t>
            </a:r>
          </a:p>
        </p:txBody>
      </p:sp>
      <p:pic>
        <p:nvPicPr>
          <p:cNvPr id="34820" name="Picture 4" descr="http://t0.gstatic.com/images?q=tbn:ANd9GcSlIOg0SNFGmmCwKEDuYipDkKPh3MC-WOF4pt4vKhzcbsiSggT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522" y="3532540"/>
            <a:ext cx="2232248" cy="3504255"/>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http://t0.gstatic.com/images?q=tbn:ANd9GcSuGFShlZ-3J7OOT5AYu7rPxBK5p7HMgBBWoojevClJ2YuJ0G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096" y="1700808"/>
            <a:ext cx="2705100" cy="16859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0952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40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24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24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40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4035" grpId="0" build="p" bldLvl="3"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6082" name="Rectangle 2"/>
          <p:cNvSpPr>
            <a:spLocks noGrp="1" noChangeArrowheads="1"/>
          </p:cNvSpPr>
          <p:nvPr>
            <p:ph type="title"/>
          </p:nvPr>
        </p:nvSpPr>
        <p:spPr bwMode="auto">
          <a:xfrm>
            <a:off x="95250" y="192088"/>
            <a:ext cx="8972550" cy="641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fontAlgn="auto">
              <a:spcAft>
                <a:spcPts val="0"/>
              </a:spcAft>
            </a:pPr>
            <a:r>
              <a:rPr lang="es-CL" kern="1200" dirty="0" smtClean="0">
                <a:solidFill>
                  <a:srgbClr val="0070C0"/>
                </a:solidFill>
              </a:rPr>
              <a:t>El Profesionalismo</a:t>
            </a:r>
            <a:endParaRPr lang="es-CL" kern="1200" dirty="0">
              <a:solidFill>
                <a:srgbClr val="0070C0"/>
              </a:solidFill>
            </a:endParaRPr>
          </a:p>
        </p:txBody>
      </p:sp>
      <p:sp>
        <p:nvSpPr>
          <p:cNvPr id="1326083" name="Rectangle 3"/>
          <p:cNvSpPr>
            <a:spLocks noGrp="1" noChangeArrowheads="1"/>
          </p:cNvSpPr>
          <p:nvPr>
            <p:ph idx="1"/>
          </p:nvPr>
        </p:nvSpPr>
        <p:spPr bwMode="auto">
          <a:xfrm>
            <a:off x="-60040" y="1124744"/>
            <a:ext cx="6048672" cy="523081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lnSpc>
                <a:spcPct val="90000"/>
              </a:lnSpc>
              <a:spcBef>
                <a:spcPts val="600"/>
              </a:spcBef>
              <a:spcAft>
                <a:spcPts val="600"/>
              </a:spcAft>
            </a:pPr>
            <a:r>
              <a:rPr lang="es-CL" sz="2200" b="1" dirty="0" smtClean="0">
                <a:solidFill>
                  <a:schemeClr val="bg1"/>
                </a:solidFill>
              </a:rPr>
              <a:t>La segunda de las características de las </a:t>
            </a:r>
            <a:r>
              <a:rPr lang="es-CL" sz="2200" b="1" dirty="0" smtClean="0">
                <a:solidFill>
                  <a:srgbClr val="0070C0"/>
                </a:solidFill>
              </a:rPr>
              <a:t>atenciones sanitarias señalada por </a:t>
            </a:r>
            <a:r>
              <a:rPr lang="es-CL" sz="2200" b="1" dirty="0" err="1" smtClean="0">
                <a:solidFill>
                  <a:srgbClr val="0070C0"/>
                </a:solidFill>
              </a:rPr>
              <a:t>Arrow</a:t>
            </a:r>
            <a:r>
              <a:rPr lang="es-CL" sz="2200" b="1" dirty="0" smtClean="0">
                <a:solidFill>
                  <a:srgbClr val="0070C0"/>
                </a:solidFill>
              </a:rPr>
              <a:t> decía relación con la posición de asimetría entre el paciente y el profesional médico</a:t>
            </a:r>
          </a:p>
          <a:p>
            <a:pPr lvl="1">
              <a:lnSpc>
                <a:spcPct val="90000"/>
              </a:lnSpc>
            </a:pPr>
            <a:r>
              <a:rPr lang="es-CL" sz="1800" dirty="0" smtClean="0">
                <a:solidFill>
                  <a:srgbClr val="0070C0"/>
                </a:solidFill>
              </a:rPr>
              <a:t>El primero no sabe lo que tiene. Una vez que la duda se esclarece, no sabe como o que hacer para mejorase</a:t>
            </a:r>
          </a:p>
          <a:p>
            <a:pPr lvl="1">
              <a:lnSpc>
                <a:spcPct val="90000"/>
              </a:lnSpc>
            </a:pPr>
            <a:r>
              <a:rPr lang="es-CL" sz="1800" dirty="0" smtClean="0">
                <a:solidFill>
                  <a:srgbClr val="0070C0"/>
                </a:solidFill>
              </a:rPr>
              <a:t>La complejidad del saber médico y la incertidumbre respecto de los procedimiento y tratamientos médicos, esta a atravesado por la duda: el resultado de un tratamiento nunca esta garantizado 100%</a:t>
            </a:r>
          </a:p>
          <a:p>
            <a:pPr lvl="1">
              <a:lnSpc>
                <a:spcPct val="90000"/>
              </a:lnSpc>
            </a:pPr>
            <a:r>
              <a:rPr lang="es-CL" sz="1800" dirty="0" smtClean="0">
                <a:solidFill>
                  <a:srgbClr val="0070C0"/>
                </a:solidFill>
              </a:rPr>
              <a:t>A pesar de sus conocimiento, el médico es risco-fóbico, por lo tanto va a prescribir mas investigaciones que pueden resultar inútiles pero que son ciertamente altamente costosas</a:t>
            </a:r>
          </a:p>
          <a:p>
            <a:pPr lvl="1">
              <a:lnSpc>
                <a:spcPct val="90000"/>
              </a:lnSpc>
            </a:pPr>
            <a:r>
              <a:rPr lang="es-CL" sz="1800" dirty="0" smtClean="0">
                <a:solidFill>
                  <a:srgbClr val="0070C0"/>
                </a:solidFill>
              </a:rPr>
              <a:t>En estas condiciones, el precio libremente fijado por el mercado no entrega una asignación eficiente de recursos</a:t>
            </a:r>
          </a:p>
          <a:p>
            <a:pPr>
              <a:lnSpc>
                <a:spcPct val="90000"/>
              </a:lnSpc>
            </a:pPr>
            <a:r>
              <a:rPr lang="es-CL" sz="2000" b="1" dirty="0">
                <a:solidFill>
                  <a:srgbClr val="0070C0"/>
                </a:solidFill>
              </a:rPr>
              <a:t>El profesionalismo es el dispositivo de regulación de la relación entre el profesional de la salud (por </a:t>
            </a:r>
            <a:r>
              <a:rPr lang="es-CL" sz="2000" b="1" dirty="0" smtClean="0">
                <a:solidFill>
                  <a:srgbClr val="0070C0"/>
                </a:solidFill>
              </a:rPr>
              <a:t>/</a:t>
            </a:r>
            <a:r>
              <a:rPr lang="es-CL" sz="2000" b="1" dirty="0" err="1" smtClean="0">
                <a:solidFill>
                  <a:srgbClr val="0070C0"/>
                </a:solidFill>
              </a:rPr>
              <a:t>ej</a:t>
            </a:r>
            <a:r>
              <a:rPr lang="es-CL" sz="2000" b="1" dirty="0" smtClean="0">
                <a:solidFill>
                  <a:srgbClr val="0070C0"/>
                </a:solidFill>
              </a:rPr>
              <a:t> </a:t>
            </a:r>
            <a:r>
              <a:rPr lang="es-CL" sz="2000" b="1" dirty="0">
                <a:solidFill>
                  <a:srgbClr val="0070C0"/>
                </a:solidFill>
              </a:rPr>
              <a:t>el médico) y el </a:t>
            </a:r>
            <a:r>
              <a:rPr lang="es-CL" sz="2000" b="1" dirty="0" smtClean="0">
                <a:solidFill>
                  <a:srgbClr val="0070C0"/>
                </a:solidFill>
              </a:rPr>
              <a:t>paciente</a:t>
            </a:r>
            <a:endParaRPr lang="es-CL" sz="2000" b="1" dirty="0">
              <a:solidFill>
                <a:srgbClr val="0070C0"/>
              </a:solidFill>
            </a:endParaRPr>
          </a:p>
        </p:txBody>
      </p:sp>
      <p:pic>
        <p:nvPicPr>
          <p:cNvPr id="32770" name="Picture 2" descr="http://t3.gstatic.com/images?q=tbn:ANd9GcQb93EJ47gJyazENEIEizzingV7eVdAFQJnvJ8cNv3Go1zW2KK7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899" y="1282408"/>
            <a:ext cx="3314677" cy="2304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3.gstatic.com/images?q=tbn:ANd9GcT8Z7VZIVv-IaJ1qKTV5IGAO-JI-03BGQAV5Uv8iiW2q3B20xT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572" y="4258501"/>
            <a:ext cx="3247660" cy="2476815"/>
          </a:xfrm>
          <a:prstGeom prst="rect">
            <a:avLst/>
          </a:prstGeom>
          <a:noFill/>
          <a:extLst>
            <a:ext uri="{909E8E84-426E-40DD-AFC4-6F175D3DCCD1}">
              <a14:hiddenFill xmlns:a14="http://schemas.microsoft.com/office/drawing/2010/main">
                <a:solidFill>
                  <a:srgbClr val="FFFFFF"/>
                </a:solidFill>
              </a14:hiddenFill>
            </a:ext>
          </a:extLst>
        </p:spPr>
      </p:pic>
      <p:sp>
        <p:nvSpPr>
          <p:cNvPr id="9" name="4 CuadroTexto"/>
          <p:cNvSpPr txBox="1"/>
          <p:nvPr/>
        </p:nvSpPr>
        <p:spPr>
          <a:xfrm>
            <a:off x="5961572" y="3573016"/>
            <a:ext cx="3137225" cy="707886"/>
          </a:xfrm>
          <a:prstGeom prst="rect">
            <a:avLst/>
          </a:prstGeom>
          <a:solidFill>
            <a:srgbClr val="549E9E"/>
          </a:solidFill>
        </p:spPr>
        <p:txBody>
          <a:bodyPr wrap="square" rtlCol="0">
            <a:spAutoFit/>
          </a:bodyPr>
          <a:lstStyle/>
          <a:p>
            <a:pPr algn="ctr"/>
            <a:r>
              <a:rPr lang="es-VE" sz="2000" b="1" dirty="0" smtClean="0">
                <a:solidFill>
                  <a:schemeClr val="bg1"/>
                </a:solidFill>
                <a:latin typeface="Comic Sans MS" pitchFamily="66" charset="0"/>
              </a:rPr>
              <a:t>Farmacia </a:t>
            </a:r>
          </a:p>
          <a:p>
            <a:pPr algn="ctr"/>
            <a:r>
              <a:rPr lang="es-VE" sz="2000" b="1" dirty="0" smtClean="0">
                <a:solidFill>
                  <a:schemeClr val="bg1"/>
                </a:solidFill>
                <a:latin typeface="Comic Sans MS" pitchFamily="66" charset="0"/>
              </a:rPr>
              <a:t>La Sin Remedio</a:t>
            </a:r>
            <a:endParaRPr lang="es-VE" sz="2000" b="1" dirty="0">
              <a:solidFill>
                <a:schemeClr val="bg1"/>
              </a:solidFill>
              <a:latin typeface="Comic Sans MS" pitchFamily="66" charset="0"/>
            </a:endParaRPr>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9613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60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60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60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2608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60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60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608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bwMode="auto">
          <a:xfrm>
            <a:off x="107504" y="192088"/>
            <a:ext cx="8972550" cy="641350"/>
          </a:xfrm>
          <a:noFill/>
          <a:ln w="9525">
            <a:noFill/>
            <a:miter lim="800000"/>
            <a:headEnd/>
            <a:tailEnd/>
          </a:ln>
          <a:effectLst>
            <a:outerShdw blurRad="63500" dist="17961" dir="2700000" algn="ctr" rotWithShape="0">
              <a:srgbClr val="96CCEE">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Lst>
        </p:spPr>
        <p:txBody>
          <a:bodyPr vert="horz" wrap="square" lIns="91440" tIns="45720" rIns="91440" bIns="45720" numCol="1" anchor="t" anchorCtr="0" compatLnSpc="1">
            <a:prstTxWarp prst="textNoShape">
              <a:avLst/>
            </a:prstTxWarp>
          </a:bodyPr>
          <a:lstStyle/>
          <a:p>
            <a:r>
              <a:rPr lang="es-CL" dirty="0"/>
              <a:t>Las externalidades</a:t>
            </a:r>
          </a:p>
        </p:txBody>
      </p:sp>
      <p:sp>
        <p:nvSpPr>
          <p:cNvPr id="1330179" name="Rectangle 3"/>
          <p:cNvSpPr>
            <a:spLocks noGrp="1" noChangeArrowheads="1"/>
          </p:cNvSpPr>
          <p:nvPr>
            <p:ph idx="1"/>
          </p:nvPr>
        </p:nvSpPr>
        <p:spPr bwMode="auto">
          <a:xfrm>
            <a:off x="-97455" y="1575688"/>
            <a:ext cx="6860861" cy="594928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lnSpc>
                <a:spcPct val="90000"/>
              </a:lnSpc>
              <a:spcBef>
                <a:spcPts val="600"/>
              </a:spcBef>
              <a:spcAft>
                <a:spcPts val="600"/>
              </a:spcAft>
            </a:pPr>
            <a:r>
              <a:rPr lang="es-VE" sz="2200" dirty="0">
                <a:solidFill>
                  <a:srgbClr val="0070C0"/>
                </a:solidFill>
                <a:cs typeface="Calibri" pitchFamily="34" charset="0"/>
              </a:rPr>
              <a:t>La </a:t>
            </a:r>
            <a:r>
              <a:rPr lang="es-VE" sz="2200" b="1" dirty="0">
                <a:solidFill>
                  <a:srgbClr val="0070C0"/>
                </a:solidFill>
                <a:cs typeface="Calibri" pitchFamily="34" charset="0"/>
              </a:rPr>
              <a:t>mayor parte </a:t>
            </a:r>
            <a:r>
              <a:rPr lang="es-VE" sz="2200" dirty="0">
                <a:solidFill>
                  <a:srgbClr val="0070C0"/>
                </a:solidFill>
                <a:cs typeface="Calibri" pitchFamily="34" charset="0"/>
              </a:rPr>
              <a:t>de las </a:t>
            </a:r>
            <a:r>
              <a:rPr lang="es-VE" sz="2200" b="1" dirty="0">
                <a:solidFill>
                  <a:srgbClr val="0070C0"/>
                </a:solidFill>
                <a:cs typeface="Calibri" pitchFamily="34" charset="0"/>
              </a:rPr>
              <a:t>intervenciones de salud </a:t>
            </a:r>
            <a:r>
              <a:rPr lang="es-VE" sz="2200" dirty="0">
                <a:solidFill>
                  <a:srgbClr val="0070C0"/>
                </a:solidFill>
                <a:cs typeface="Calibri" pitchFamily="34" charset="0"/>
              </a:rPr>
              <a:t>comportan </a:t>
            </a:r>
            <a:r>
              <a:rPr lang="es-VE" sz="2200" b="1" dirty="0">
                <a:solidFill>
                  <a:srgbClr val="0070C0"/>
                </a:solidFill>
                <a:cs typeface="Calibri" pitchFamily="34" charset="0"/>
              </a:rPr>
              <a:t>externalidades</a:t>
            </a:r>
            <a:r>
              <a:rPr lang="es-VE" sz="2200" dirty="0">
                <a:solidFill>
                  <a:srgbClr val="0070C0"/>
                </a:solidFill>
                <a:cs typeface="Calibri" pitchFamily="34" charset="0"/>
              </a:rPr>
              <a:t>. Las externalidades se producen cuando el medioambiente de un individuo se ve afectado por las acciones de </a:t>
            </a:r>
            <a:r>
              <a:rPr lang="es-VE" sz="2200" dirty="0" smtClean="0">
                <a:solidFill>
                  <a:srgbClr val="0070C0"/>
                </a:solidFill>
                <a:cs typeface="Calibri" pitchFamily="34" charset="0"/>
              </a:rPr>
              <a:t>otro</a:t>
            </a:r>
          </a:p>
          <a:p>
            <a:pPr marL="857250" lvl="1" indent="-457200">
              <a:lnSpc>
                <a:spcPct val="90000"/>
              </a:lnSpc>
              <a:spcBef>
                <a:spcPts val="600"/>
              </a:spcBef>
              <a:spcAft>
                <a:spcPts val="600"/>
              </a:spcAft>
            </a:pPr>
            <a:r>
              <a:rPr lang="es-CL" sz="2000" dirty="0" smtClean="0">
                <a:solidFill>
                  <a:srgbClr val="0070C0"/>
                </a:solidFill>
              </a:rPr>
              <a:t>A menudo la enfermedad de una persona afecta a otras (por ej., las enfermedades infecciosas que pueden producir epidemias)</a:t>
            </a:r>
          </a:p>
          <a:p>
            <a:pPr marL="857250" lvl="1" indent="-457200">
              <a:lnSpc>
                <a:spcPct val="90000"/>
              </a:lnSpc>
              <a:spcBef>
                <a:spcPts val="600"/>
              </a:spcBef>
              <a:spcAft>
                <a:spcPts val="600"/>
              </a:spcAft>
            </a:pPr>
            <a:r>
              <a:rPr lang="es-CL" sz="2000" dirty="0" smtClean="0">
                <a:solidFill>
                  <a:srgbClr val="0070C0"/>
                </a:solidFill>
              </a:rPr>
              <a:t>En estas situaciones, el consumo de servicios de salud por un individuo beneficia un mejor estado de salud de otros</a:t>
            </a:r>
          </a:p>
          <a:p>
            <a:pPr marL="457200" indent="-457200">
              <a:lnSpc>
                <a:spcPct val="90000"/>
              </a:lnSpc>
              <a:spcBef>
                <a:spcPts val="600"/>
              </a:spcBef>
              <a:spcAft>
                <a:spcPts val="600"/>
              </a:spcAft>
            </a:pPr>
            <a:r>
              <a:rPr lang="es-CL" sz="2200" dirty="0" smtClean="0">
                <a:solidFill>
                  <a:srgbClr val="0070C0"/>
                </a:solidFill>
              </a:rPr>
              <a:t>Las </a:t>
            </a:r>
            <a:r>
              <a:rPr lang="es-CL" sz="2200" b="1" dirty="0" smtClean="0">
                <a:solidFill>
                  <a:srgbClr val="0070C0"/>
                </a:solidFill>
              </a:rPr>
              <a:t>externalidades </a:t>
            </a:r>
            <a:r>
              <a:rPr lang="es-CL" sz="2200" dirty="0" smtClean="0">
                <a:solidFill>
                  <a:srgbClr val="0070C0"/>
                </a:solidFill>
              </a:rPr>
              <a:t>son producto de fallas de mercado que se producen ya sea por la interdependencia de </a:t>
            </a:r>
            <a:r>
              <a:rPr lang="es-CL" sz="2200" b="1" dirty="0" smtClean="0">
                <a:solidFill>
                  <a:srgbClr val="0070C0"/>
                </a:solidFill>
              </a:rPr>
              <a:t>consumo </a:t>
            </a:r>
            <a:r>
              <a:rPr lang="es-CL" sz="2200" dirty="0" smtClean="0">
                <a:solidFill>
                  <a:srgbClr val="0070C0"/>
                </a:solidFill>
              </a:rPr>
              <a:t>de atenciones entre los individuos (</a:t>
            </a:r>
            <a:r>
              <a:rPr lang="es-CL" sz="2400" dirty="0" smtClean="0">
                <a:solidFill>
                  <a:srgbClr val="0070C0"/>
                </a:solidFill>
              </a:rPr>
              <a:t>las </a:t>
            </a:r>
            <a:r>
              <a:rPr lang="es-CL" sz="2400" dirty="0">
                <a:solidFill>
                  <a:srgbClr val="0070C0"/>
                </a:solidFill>
              </a:rPr>
              <a:t>atenciones </a:t>
            </a:r>
            <a:r>
              <a:rPr lang="es-CL" sz="2400" dirty="0" smtClean="0">
                <a:solidFill>
                  <a:srgbClr val="0070C0"/>
                </a:solidFill>
              </a:rPr>
              <a:t>de </a:t>
            </a:r>
            <a:r>
              <a:rPr lang="es-CL" sz="2400" dirty="0">
                <a:solidFill>
                  <a:srgbClr val="0070C0"/>
                </a:solidFill>
              </a:rPr>
              <a:t>salud no son un bien de privado </a:t>
            </a:r>
            <a:r>
              <a:rPr lang="es-CL" sz="2400" dirty="0" smtClean="0">
                <a:solidFill>
                  <a:srgbClr val="0070C0"/>
                </a:solidFill>
              </a:rPr>
              <a:t>puro)</a:t>
            </a:r>
            <a:r>
              <a:rPr lang="es-CL" sz="2200" dirty="0" smtClean="0">
                <a:solidFill>
                  <a:srgbClr val="0070C0"/>
                </a:solidFill>
              </a:rPr>
              <a:t>; o bien, por la interdependencia de </a:t>
            </a:r>
            <a:r>
              <a:rPr lang="es-CL" sz="2200" b="1" dirty="0" smtClean="0">
                <a:solidFill>
                  <a:srgbClr val="0070C0"/>
                </a:solidFill>
              </a:rPr>
              <a:t>producción </a:t>
            </a:r>
            <a:r>
              <a:rPr lang="es-CL" sz="2200" dirty="0" smtClean="0">
                <a:solidFill>
                  <a:srgbClr val="0070C0"/>
                </a:solidFill>
              </a:rPr>
              <a:t>cuando ésta se da entre productores</a:t>
            </a:r>
          </a:p>
        </p:txBody>
      </p:sp>
      <p:pic>
        <p:nvPicPr>
          <p:cNvPr id="71682" name="Picture 2" descr="http://t1.gstatic.com/images?q=tbn:ANd9GcSLYd8FbIMVr1L5yTd8sjU-Y9vIT_qDpl163vpFQfcQBpergQLub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406" y="2842327"/>
            <a:ext cx="2345098" cy="1712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8638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0179" name="Rectangle 3"/>
          <p:cNvSpPr>
            <a:spLocks noGrp="1" noChangeArrowheads="1"/>
          </p:cNvSpPr>
          <p:nvPr>
            <p:ph idx="1"/>
          </p:nvPr>
        </p:nvSpPr>
        <p:spPr bwMode="auto">
          <a:xfrm>
            <a:off x="-36512" y="476672"/>
            <a:ext cx="5112568" cy="1512168"/>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buFont typeface="Arial" pitchFamily="34" charset="0"/>
              <a:buChar char="•"/>
            </a:pPr>
            <a:r>
              <a:rPr lang="es-VE" sz="2400" dirty="0" smtClean="0">
                <a:solidFill>
                  <a:srgbClr val="0070C0"/>
                </a:solidFill>
                <a:cs typeface="Calibri" pitchFamily="34" charset="0"/>
              </a:rPr>
              <a:t>Un </a:t>
            </a:r>
            <a:r>
              <a:rPr lang="es-VE" sz="2400" dirty="0">
                <a:solidFill>
                  <a:srgbClr val="0070C0"/>
                </a:solidFill>
                <a:cs typeface="Calibri" pitchFamily="34" charset="0"/>
              </a:rPr>
              <a:t>ejemplo de externalidad de </a:t>
            </a:r>
            <a:r>
              <a:rPr lang="es-VE" sz="2400" b="1" dirty="0">
                <a:solidFill>
                  <a:srgbClr val="0070C0"/>
                </a:solidFill>
                <a:cs typeface="Calibri" pitchFamily="34" charset="0"/>
              </a:rPr>
              <a:t>consumo</a:t>
            </a:r>
            <a:r>
              <a:rPr lang="es-VE" sz="2400" dirty="0">
                <a:solidFill>
                  <a:srgbClr val="0070C0"/>
                </a:solidFill>
                <a:cs typeface="Calibri" pitchFamily="34" charset="0"/>
              </a:rPr>
              <a:t> es el caso de la vacunación (</a:t>
            </a:r>
            <a:r>
              <a:rPr lang="es-VE" sz="2400" i="1" dirty="0">
                <a:solidFill>
                  <a:srgbClr val="0070C0"/>
                </a:solidFill>
                <a:cs typeface="Calibri" pitchFamily="34" charset="0"/>
              </a:rPr>
              <a:t>free-</a:t>
            </a:r>
            <a:r>
              <a:rPr lang="es-VE" sz="2400" i="1" dirty="0" err="1">
                <a:solidFill>
                  <a:srgbClr val="0070C0"/>
                </a:solidFill>
                <a:cs typeface="Calibri" pitchFamily="34" charset="0"/>
              </a:rPr>
              <a:t>rider</a:t>
            </a:r>
            <a:r>
              <a:rPr lang="es-VE" sz="2400" dirty="0" smtClean="0">
                <a:solidFill>
                  <a:srgbClr val="0070C0"/>
                </a:solidFill>
                <a:cs typeface="Calibri" pitchFamily="34" charset="0"/>
              </a:rPr>
              <a:t>).</a:t>
            </a:r>
            <a:endParaRPr lang="es-VE" sz="2400" dirty="0">
              <a:solidFill>
                <a:srgbClr val="0070C0"/>
              </a:solidFill>
              <a:cs typeface="Calibri" pitchFamily="34" charset="0"/>
            </a:endParaRPr>
          </a:p>
        </p:txBody>
      </p:sp>
      <p:pic>
        <p:nvPicPr>
          <p:cNvPr id="76802" name="Picture 2" descr="http://t2.gstatic.com/images?q=tbn:ANd9GcQjLpeRxlYO1lhHufC6wI1UeCDkS0A7kq3q_FYCplO2GpMreIYz3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058" y="980728"/>
            <a:ext cx="203835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768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7794" y="3645024"/>
            <a:ext cx="393407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bwMode="auto">
          <a:xfrm>
            <a:off x="-36512" y="2060848"/>
            <a:ext cx="5112568" cy="2120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80FF"/>
              </a:buClr>
              <a:buChar char="•"/>
              <a:defRPr sz="2600">
                <a:solidFill>
                  <a:srgbClr val="00005C"/>
                </a:solidFill>
                <a:latin typeface="Calibri" pitchFamily="34" charset="0"/>
                <a:ea typeface="MS PGothic" pitchFamily="34" charset="-128"/>
                <a:cs typeface="+mn-cs"/>
              </a:defRPr>
            </a:lvl1pPr>
            <a:lvl2pPr marL="742950" indent="-285750" algn="l" rtl="0" eaLnBrk="1" fontAlgn="base" hangingPunct="1">
              <a:spcBef>
                <a:spcPct val="20000"/>
              </a:spcBef>
              <a:spcAft>
                <a:spcPct val="0"/>
              </a:spcAft>
              <a:buClr>
                <a:srgbClr val="0080FF"/>
              </a:buClr>
              <a:buChar char="–"/>
              <a:defRPr sz="2400">
                <a:solidFill>
                  <a:srgbClr val="00005C"/>
                </a:solidFill>
                <a:latin typeface="Calibri" pitchFamily="34" charset="0"/>
                <a:ea typeface="MS PGothic" pitchFamily="34" charset="-128"/>
              </a:defRPr>
            </a:lvl2pPr>
            <a:lvl3pPr marL="1143000" indent="-228600" algn="l" rtl="0" eaLnBrk="1" fontAlgn="base" hangingPunct="1">
              <a:spcBef>
                <a:spcPct val="20000"/>
              </a:spcBef>
              <a:spcAft>
                <a:spcPct val="0"/>
              </a:spcAft>
              <a:buClr>
                <a:srgbClr val="0080FF"/>
              </a:buClr>
              <a:buChar char="•"/>
              <a:defRPr sz="2000">
                <a:solidFill>
                  <a:srgbClr val="00005C"/>
                </a:solidFill>
                <a:latin typeface="Calibri" pitchFamily="34" charset="0"/>
                <a:ea typeface="MS PGothic" pitchFamily="34" charset="-128"/>
              </a:defRPr>
            </a:lvl3pPr>
            <a:lvl4pPr marL="1600200" indent="-228600" algn="l" rtl="0" eaLnBrk="1" fontAlgn="base" hangingPunct="1">
              <a:spcBef>
                <a:spcPct val="20000"/>
              </a:spcBef>
              <a:spcAft>
                <a:spcPct val="0"/>
              </a:spcAft>
              <a:buClr>
                <a:srgbClr val="0080FF"/>
              </a:buClr>
              <a:buChar char="–"/>
              <a:defRPr>
                <a:solidFill>
                  <a:srgbClr val="00005C"/>
                </a:solidFill>
                <a:latin typeface="Calibri" pitchFamily="34" charset="0"/>
                <a:ea typeface="MS PGothic" pitchFamily="34" charset="-128"/>
              </a:defRPr>
            </a:lvl4pPr>
            <a:lvl5pPr marL="2057400" indent="-228600" algn="l" rtl="0" eaLnBrk="1" fontAlgn="base" hangingPunct="1">
              <a:spcBef>
                <a:spcPct val="20000"/>
              </a:spcBef>
              <a:spcAft>
                <a:spcPct val="0"/>
              </a:spcAft>
              <a:buClr>
                <a:srgbClr val="0080FF"/>
              </a:buClr>
              <a:buChar char="»"/>
              <a:defRPr sz="1600">
                <a:solidFill>
                  <a:srgbClr val="00005C"/>
                </a:solidFill>
                <a:latin typeface="Calibri" pitchFamily="34" charset="0"/>
                <a:ea typeface="MS PGothic" pitchFamily="34" charset="-128"/>
              </a:defRPr>
            </a:lvl5pPr>
            <a:lvl6pPr marL="2514600" indent="-228600" algn="l" rtl="0" eaLnBrk="1" fontAlgn="base" hangingPunct="1">
              <a:spcBef>
                <a:spcPct val="20000"/>
              </a:spcBef>
              <a:spcAft>
                <a:spcPct val="0"/>
              </a:spcAft>
              <a:buClr>
                <a:srgbClr val="0080FF"/>
              </a:buClr>
              <a:buChar char="»"/>
              <a:defRPr sz="1600">
                <a:solidFill>
                  <a:srgbClr val="00005C"/>
                </a:solidFill>
                <a:latin typeface="+mn-lt"/>
              </a:defRPr>
            </a:lvl6pPr>
            <a:lvl7pPr marL="2971800" indent="-228600" algn="l" rtl="0" eaLnBrk="1" fontAlgn="base" hangingPunct="1">
              <a:spcBef>
                <a:spcPct val="20000"/>
              </a:spcBef>
              <a:spcAft>
                <a:spcPct val="0"/>
              </a:spcAft>
              <a:buClr>
                <a:srgbClr val="0080FF"/>
              </a:buClr>
              <a:buChar char="»"/>
              <a:defRPr sz="1600">
                <a:solidFill>
                  <a:srgbClr val="00005C"/>
                </a:solidFill>
                <a:latin typeface="+mn-lt"/>
              </a:defRPr>
            </a:lvl7pPr>
            <a:lvl8pPr marL="3429000" indent="-228600" algn="l" rtl="0" eaLnBrk="1" fontAlgn="base" hangingPunct="1">
              <a:spcBef>
                <a:spcPct val="20000"/>
              </a:spcBef>
              <a:spcAft>
                <a:spcPct val="0"/>
              </a:spcAft>
              <a:buClr>
                <a:srgbClr val="0080FF"/>
              </a:buClr>
              <a:buChar char="»"/>
              <a:defRPr sz="1600">
                <a:solidFill>
                  <a:srgbClr val="00005C"/>
                </a:solidFill>
                <a:latin typeface="+mn-lt"/>
              </a:defRPr>
            </a:lvl8pPr>
            <a:lvl9pPr marL="3886200" indent="-228600" algn="l" rtl="0" eaLnBrk="1" fontAlgn="base" hangingPunct="1">
              <a:spcBef>
                <a:spcPct val="20000"/>
              </a:spcBef>
              <a:spcAft>
                <a:spcPct val="0"/>
              </a:spcAft>
              <a:buClr>
                <a:srgbClr val="0080FF"/>
              </a:buClr>
              <a:buChar char="»"/>
              <a:defRPr sz="1600">
                <a:solidFill>
                  <a:srgbClr val="00005C"/>
                </a:solidFill>
                <a:latin typeface="+mn-lt"/>
              </a:defRPr>
            </a:lvl9pPr>
          </a:lstStyle>
          <a:p>
            <a:pPr algn="just">
              <a:buFont typeface="Arial" pitchFamily="34" charset="0"/>
              <a:buChar char="•"/>
            </a:pPr>
            <a:r>
              <a:rPr lang="es-VE" sz="2400" kern="0" dirty="0" smtClean="0">
                <a:solidFill>
                  <a:srgbClr val="0070C0"/>
                </a:solidFill>
                <a:cs typeface="Calibri" pitchFamily="34" charset="0"/>
              </a:rPr>
              <a:t>Otro caso seria cuando los hombres expresan su voluntad a pagar por la implantación del un programa de detección del cáncer al seno (altruismo)</a:t>
            </a:r>
          </a:p>
        </p:txBody>
      </p:sp>
      <p:sp>
        <p:nvSpPr>
          <p:cNvPr id="6" name="Rectangle 3"/>
          <p:cNvSpPr txBox="1">
            <a:spLocks noChangeArrowheads="1"/>
          </p:cNvSpPr>
          <p:nvPr/>
        </p:nvSpPr>
        <p:spPr bwMode="auto">
          <a:xfrm>
            <a:off x="-36512" y="4293096"/>
            <a:ext cx="5112568" cy="424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80FF"/>
              </a:buClr>
              <a:buChar char="•"/>
              <a:defRPr sz="2600">
                <a:solidFill>
                  <a:srgbClr val="00005C"/>
                </a:solidFill>
                <a:latin typeface="Calibri" pitchFamily="34" charset="0"/>
                <a:ea typeface="MS PGothic" pitchFamily="34" charset="-128"/>
                <a:cs typeface="+mn-cs"/>
              </a:defRPr>
            </a:lvl1pPr>
            <a:lvl2pPr marL="742950" indent="-285750" algn="l" rtl="0" eaLnBrk="1" fontAlgn="base" hangingPunct="1">
              <a:spcBef>
                <a:spcPct val="20000"/>
              </a:spcBef>
              <a:spcAft>
                <a:spcPct val="0"/>
              </a:spcAft>
              <a:buClr>
                <a:srgbClr val="0080FF"/>
              </a:buClr>
              <a:buChar char="–"/>
              <a:defRPr sz="2400">
                <a:solidFill>
                  <a:srgbClr val="00005C"/>
                </a:solidFill>
                <a:latin typeface="Calibri" pitchFamily="34" charset="0"/>
                <a:ea typeface="MS PGothic" pitchFamily="34" charset="-128"/>
              </a:defRPr>
            </a:lvl2pPr>
            <a:lvl3pPr marL="1143000" indent="-228600" algn="l" rtl="0" eaLnBrk="1" fontAlgn="base" hangingPunct="1">
              <a:spcBef>
                <a:spcPct val="20000"/>
              </a:spcBef>
              <a:spcAft>
                <a:spcPct val="0"/>
              </a:spcAft>
              <a:buClr>
                <a:srgbClr val="0080FF"/>
              </a:buClr>
              <a:buChar char="•"/>
              <a:defRPr sz="2000">
                <a:solidFill>
                  <a:srgbClr val="00005C"/>
                </a:solidFill>
                <a:latin typeface="Calibri" pitchFamily="34" charset="0"/>
                <a:ea typeface="MS PGothic" pitchFamily="34" charset="-128"/>
              </a:defRPr>
            </a:lvl3pPr>
            <a:lvl4pPr marL="1600200" indent="-228600" algn="l" rtl="0" eaLnBrk="1" fontAlgn="base" hangingPunct="1">
              <a:spcBef>
                <a:spcPct val="20000"/>
              </a:spcBef>
              <a:spcAft>
                <a:spcPct val="0"/>
              </a:spcAft>
              <a:buClr>
                <a:srgbClr val="0080FF"/>
              </a:buClr>
              <a:buChar char="–"/>
              <a:defRPr>
                <a:solidFill>
                  <a:srgbClr val="00005C"/>
                </a:solidFill>
                <a:latin typeface="Calibri" pitchFamily="34" charset="0"/>
                <a:ea typeface="MS PGothic" pitchFamily="34" charset="-128"/>
              </a:defRPr>
            </a:lvl4pPr>
            <a:lvl5pPr marL="2057400" indent="-228600" algn="l" rtl="0" eaLnBrk="1" fontAlgn="base" hangingPunct="1">
              <a:spcBef>
                <a:spcPct val="20000"/>
              </a:spcBef>
              <a:spcAft>
                <a:spcPct val="0"/>
              </a:spcAft>
              <a:buClr>
                <a:srgbClr val="0080FF"/>
              </a:buClr>
              <a:buChar char="»"/>
              <a:defRPr sz="1600">
                <a:solidFill>
                  <a:srgbClr val="00005C"/>
                </a:solidFill>
                <a:latin typeface="Calibri" pitchFamily="34" charset="0"/>
                <a:ea typeface="MS PGothic" pitchFamily="34" charset="-128"/>
              </a:defRPr>
            </a:lvl5pPr>
            <a:lvl6pPr marL="2514600" indent="-228600" algn="l" rtl="0" eaLnBrk="1" fontAlgn="base" hangingPunct="1">
              <a:spcBef>
                <a:spcPct val="20000"/>
              </a:spcBef>
              <a:spcAft>
                <a:spcPct val="0"/>
              </a:spcAft>
              <a:buClr>
                <a:srgbClr val="0080FF"/>
              </a:buClr>
              <a:buChar char="»"/>
              <a:defRPr sz="1600">
                <a:solidFill>
                  <a:srgbClr val="00005C"/>
                </a:solidFill>
                <a:latin typeface="+mn-lt"/>
              </a:defRPr>
            </a:lvl6pPr>
            <a:lvl7pPr marL="2971800" indent="-228600" algn="l" rtl="0" eaLnBrk="1" fontAlgn="base" hangingPunct="1">
              <a:spcBef>
                <a:spcPct val="20000"/>
              </a:spcBef>
              <a:spcAft>
                <a:spcPct val="0"/>
              </a:spcAft>
              <a:buClr>
                <a:srgbClr val="0080FF"/>
              </a:buClr>
              <a:buChar char="»"/>
              <a:defRPr sz="1600">
                <a:solidFill>
                  <a:srgbClr val="00005C"/>
                </a:solidFill>
                <a:latin typeface="+mn-lt"/>
              </a:defRPr>
            </a:lvl7pPr>
            <a:lvl8pPr marL="3429000" indent="-228600" algn="l" rtl="0" eaLnBrk="1" fontAlgn="base" hangingPunct="1">
              <a:spcBef>
                <a:spcPct val="20000"/>
              </a:spcBef>
              <a:spcAft>
                <a:spcPct val="0"/>
              </a:spcAft>
              <a:buClr>
                <a:srgbClr val="0080FF"/>
              </a:buClr>
              <a:buChar char="»"/>
              <a:defRPr sz="1600">
                <a:solidFill>
                  <a:srgbClr val="00005C"/>
                </a:solidFill>
                <a:latin typeface="+mn-lt"/>
              </a:defRPr>
            </a:lvl8pPr>
            <a:lvl9pPr marL="3886200" indent="-228600" algn="l" rtl="0" eaLnBrk="1" fontAlgn="base" hangingPunct="1">
              <a:spcBef>
                <a:spcPct val="20000"/>
              </a:spcBef>
              <a:spcAft>
                <a:spcPct val="0"/>
              </a:spcAft>
              <a:buClr>
                <a:srgbClr val="0080FF"/>
              </a:buClr>
              <a:buChar char="»"/>
              <a:defRPr sz="1600">
                <a:solidFill>
                  <a:srgbClr val="00005C"/>
                </a:solidFill>
                <a:latin typeface="+mn-lt"/>
              </a:defRPr>
            </a:lvl9pPr>
          </a:lstStyle>
          <a:p>
            <a:pPr algn="just">
              <a:buFont typeface="Arial" pitchFamily="34" charset="0"/>
              <a:buChar char="•"/>
            </a:pPr>
            <a:r>
              <a:rPr lang="es-VE" sz="2400" kern="0" dirty="0" smtClean="0">
                <a:solidFill>
                  <a:srgbClr val="0070C0"/>
                </a:solidFill>
                <a:cs typeface="Calibri" pitchFamily="34" charset="0"/>
              </a:rPr>
              <a:t>Un ejemplo de externalidad de </a:t>
            </a:r>
            <a:r>
              <a:rPr lang="es-VE" sz="2400" b="1" kern="0" dirty="0" smtClean="0">
                <a:solidFill>
                  <a:srgbClr val="0070C0"/>
                </a:solidFill>
                <a:cs typeface="Calibri" pitchFamily="34" charset="0"/>
              </a:rPr>
              <a:t>producción</a:t>
            </a:r>
            <a:r>
              <a:rPr lang="es-VE" sz="2400" kern="0" dirty="0" smtClean="0">
                <a:solidFill>
                  <a:srgbClr val="0070C0"/>
                </a:solidFill>
                <a:cs typeface="Calibri" pitchFamily="34" charset="0"/>
              </a:rPr>
              <a:t> seria el aumento de la efectividad y la eficiencia de un proceso de dispensación de atenciones gracias la introducción de un expediente médico electrónico</a:t>
            </a:r>
            <a:endParaRPr lang="es-VE" sz="2400" kern="0" dirty="0">
              <a:solidFill>
                <a:srgbClr val="0070C0"/>
              </a:solidFill>
              <a:cs typeface="Calibri" pitchFamily="34" charset="0"/>
            </a:endParaRPr>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274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457200" y="40466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70000"/>
              </a:lnSpc>
              <a:spcBef>
                <a:spcPct val="0"/>
              </a:spcBef>
              <a:spcAft>
                <a:spcPct val="0"/>
              </a:spcAft>
              <a:defRPr sz="4000" b="1" i="0">
                <a:solidFill>
                  <a:srgbClr val="004080"/>
                </a:solidFill>
                <a:latin typeface="Cambria" pitchFamily="18" charset="0"/>
                <a:ea typeface="+mj-ea"/>
                <a:cs typeface="+mj-cs"/>
              </a:defRPr>
            </a:lvl1pPr>
            <a:lvl2pPr algn="ctr" rtl="0" eaLnBrk="0" fontAlgn="base" hangingPunct="0">
              <a:lnSpc>
                <a:spcPct val="70000"/>
              </a:lnSpc>
              <a:spcBef>
                <a:spcPct val="0"/>
              </a:spcBef>
              <a:spcAft>
                <a:spcPct val="0"/>
              </a:spcAft>
              <a:defRPr sz="3200">
                <a:solidFill>
                  <a:srgbClr val="004080"/>
                </a:solidFill>
                <a:latin typeface="Arial Black" charset="0"/>
              </a:defRPr>
            </a:lvl2pPr>
            <a:lvl3pPr algn="ctr" rtl="0" eaLnBrk="0" fontAlgn="base" hangingPunct="0">
              <a:lnSpc>
                <a:spcPct val="70000"/>
              </a:lnSpc>
              <a:spcBef>
                <a:spcPct val="0"/>
              </a:spcBef>
              <a:spcAft>
                <a:spcPct val="0"/>
              </a:spcAft>
              <a:defRPr sz="3200">
                <a:solidFill>
                  <a:srgbClr val="004080"/>
                </a:solidFill>
                <a:latin typeface="Arial Black" charset="0"/>
              </a:defRPr>
            </a:lvl3pPr>
            <a:lvl4pPr algn="ctr" rtl="0" eaLnBrk="0" fontAlgn="base" hangingPunct="0">
              <a:lnSpc>
                <a:spcPct val="70000"/>
              </a:lnSpc>
              <a:spcBef>
                <a:spcPct val="0"/>
              </a:spcBef>
              <a:spcAft>
                <a:spcPct val="0"/>
              </a:spcAft>
              <a:defRPr sz="3200">
                <a:solidFill>
                  <a:srgbClr val="004080"/>
                </a:solidFill>
                <a:latin typeface="Arial Black" charset="0"/>
              </a:defRPr>
            </a:lvl4pPr>
            <a:lvl5pPr algn="ctr" rtl="0" eaLnBrk="0" fontAlgn="base" hangingPunct="0">
              <a:lnSpc>
                <a:spcPct val="70000"/>
              </a:lnSpc>
              <a:spcBef>
                <a:spcPct val="0"/>
              </a:spcBef>
              <a:spcAft>
                <a:spcPct val="0"/>
              </a:spcAft>
              <a:defRPr sz="3200">
                <a:solidFill>
                  <a:srgbClr val="004080"/>
                </a:solidFill>
                <a:latin typeface="Arial Black" charset="0"/>
              </a:defRPr>
            </a:lvl5pPr>
            <a:lvl6pPr marL="457200" algn="ctr" rtl="0" fontAlgn="base">
              <a:lnSpc>
                <a:spcPct val="70000"/>
              </a:lnSpc>
              <a:spcBef>
                <a:spcPct val="0"/>
              </a:spcBef>
              <a:spcAft>
                <a:spcPct val="0"/>
              </a:spcAft>
              <a:defRPr sz="3200">
                <a:solidFill>
                  <a:srgbClr val="004080"/>
                </a:solidFill>
                <a:latin typeface="Arial Black" charset="0"/>
              </a:defRPr>
            </a:lvl6pPr>
            <a:lvl7pPr marL="914400" algn="ctr" rtl="0" fontAlgn="base">
              <a:lnSpc>
                <a:spcPct val="70000"/>
              </a:lnSpc>
              <a:spcBef>
                <a:spcPct val="0"/>
              </a:spcBef>
              <a:spcAft>
                <a:spcPct val="0"/>
              </a:spcAft>
              <a:defRPr sz="3200">
                <a:solidFill>
                  <a:srgbClr val="004080"/>
                </a:solidFill>
                <a:latin typeface="Arial Black" charset="0"/>
              </a:defRPr>
            </a:lvl7pPr>
            <a:lvl8pPr marL="1371600" algn="ctr" rtl="0" fontAlgn="base">
              <a:lnSpc>
                <a:spcPct val="70000"/>
              </a:lnSpc>
              <a:spcBef>
                <a:spcPct val="0"/>
              </a:spcBef>
              <a:spcAft>
                <a:spcPct val="0"/>
              </a:spcAft>
              <a:defRPr sz="3200">
                <a:solidFill>
                  <a:srgbClr val="004080"/>
                </a:solidFill>
                <a:latin typeface="Arial Black" charset="0"/>
              </a:defRPr>
            </a:lvl8pPr>
            <a:lvl9pPr marL="1828800" algn="ctr" rtl="0" fontAlgn="base">
              <a:lnSpc>
                <a:spcPct val="70000"/>
              </a:lnSpc>
              <a:spcBef>
                <a:spcPct val="0"/>
              </a:spcBef>
              <a:spcAft>
                <a:spcPct val="0"/>
              </a:spcAft>
              <a:defRPr sz="3200">
                <a:solidFill>
                  <a:srgbClr val="004080"/>
                </a:solidFill>
                <a:latin typeface="Arial Black" charset="0"/>
              </a:defRPr>
            </a:lvl9pPr>
          </a:lstStyle>
          <a:p>
            <a:pPr eaLnBrk="1" hangingPunct="1">
              <a:lnSpc>
                <a:spcPct val="100000"/>
              </a:lnSpc>
              <a:defRPr/>
            </a:pPr>
            <a:r>
              <a:rPr lang="es-CL" sz="3600" kern="0" dirty="0" smtClean="0">
                <a:solidFill>
                  <a:srgbClr val="0070C0"/>
                </a:solidFill>
                <a:latin typeface="Calibri" pitchFamily="34" charset="0"/>
              </a:rPr>
              <a:t>Desarrollo </a:t>
            </a:r>
            <a:r>
              <a:rPr lang="es-CL" sz="3600" kern="0" dirty="0" err="1" smtClean="0">
                <a:solidFill>
                  <a:srgbClr val="0070C0"/>
                </a:solidFill>
                <a:latin typeface="Calibri" pitchFamily="34" charset="0"/>
              </a:rPr>
              <a:t>historico</a:t>
            </a:r>
            <a:r>
              <a:rPr lang="es-CL" sz="3600" kern="0" dirty="0" smtClean="0">
                <a:solidFill>
                  <a:srgbClr val="0070C0"/>
                </a:solidFill>
                <a:latin typeface="Calibri" pitchFamily="34" charset="0"/>
              </a:rPr>
              <a:t> de la disciplina</a:t>
            </a:r>
            <a:endParaRPr lang="es-CL" sz="3600" kern="0" dirty="0">
              <a:solidFill>
                <a:srgbClr val="0070C0"/>
              </a:solidFill>
              <a:latin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504825"/>
            <a:ext cx="848677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771" y="-328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80" y="6496331"/>
            <a:ext cx="2529731" cy="307777"/>
          </a:xfrm>
          <a:prstGeom prst="rect">
            <a:avLst/>
          </a:prstGeom>
          <a:noFill/>
        </p:spPr>
        <p:txBody>
          <a:bodyPr wrap="none" rtlCol="0">
            <a:spAutoFit/>
          </a:bodyPr>
          <a:lstStyle/>
          <a:p>
            <a:r>
              <a:rPr lang="es-CL" sz="1400" dirty="0" smtClean="0">
                <a:latin typeface="+mj-lt"/>
              </a:rPr>
              <a:t>Fuente: </a:t>
            </a:r>
            <a:r>
              <a:rPr lang="es-CL" sz="1400" dirty="0" err="1" smtClean="0">
                <a:latin typeface="+mj-lt"/>
              </a:rPr>
              <a:t>Wagstaff</a:t>
            </a:r>
            <a:r>
              <a:rPr lang="es-CL" sz="1400" dirty="0" smtClean="0">
                <a:latin typeface="+mj-lt"/>
              </a:rPr>
              <a:t> &amp; </a:t>
            </a:r>
            <a:r>
              <a:rPr lang="es-CL" sz="1400" dirty="0" err="1" smtClean="0">
                <a:latin typeface="+mj-lt"/>
              </a:rPr>
              <a:t>Cuyler</a:t>
            </a:r>
            <a:r>
              <a:rPr lang="es-CL" sz="1400" dirty="0" smtClean="0">
                <a:latin typeface="+mj-lt"/>
              </a:rPr>
              <a:t>, 2011</a:t>
            </a:r>
            <a:endParaRPr lang="es-CL" sz="1400" dirty="0">
              <a:latin typeface="+mj-lt"/>
            </a:endParaRPr>
          </a:p>
        </p:txBody>
      </p:sp>
    </p:spTree>
    <p:extLst>
      <p:ext uri="{BB962C8B-B14F-4D97-AF65-F5344CB8AC3E}">
        <p14:creationId xmlns:p14="http://schemas.microsoft.com/office/powerpoint/2010/main" val="13790364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bwMode="auto">
          <a:xfrm>
            <a:off x="95250" y="192088"/>
            <a:ext cx="8972550" cy="641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algn="l" fontAlgn="auto">
              <a:spcAft>
                <a:spcPts val="0"/>
              </a:spcAft>
            </a:pPr>
            <a:r>
              <a:rPr lang="es-CL" sz="3200" kern="1200" dirty="0" smtClean="0">
                <a:solidFill>
                  <a:srgbClr val="0070C0"/>
                </a:solidFill>
              </a:rPr>
              <a:t>La necesidad de la intervención del Estado con una Gobernanza fuerte</a:t>
            </a:r>
            <a:endParaRPr lang="es-CL" sz="3200" kern="1200" dirty="0">
              <a:solidFill>
                <a:srgbClr val="0070C0"/>
              </a:solidFill>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69" y="1003027"/>
            <a:ext cx="7114699" cy="545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2808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17"/>
          <p:cNvSpPr>
            <a:spLocks noChangeShapeType="1"/>
          </p:cNvSpPr>
          <p:nvPr/>
        </p:nvSpPr>
        <p:spPr bwMode="auto">
          <a:xfrm flipH="1" flipV="1">
            <a:off x="2971800" y="6019800"/>
            <a:ext cx="88265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sp>
        <p:nvSpPr>
          <p:cNvPr id="37891" name="TextBox 1"/>
          <p:cNvSpPr txBox="1">
            <a:spLocks noChangeArrowheads="1"/>
          </p:cNvSpPr>
          <p:nvPr/>
        </p:nvSpPr>
        <p:spPr bwMode="auto">
          <a:xfrm>
            <a:off x="7885113" y="5524500"/>
            <a:ext cx="103028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s-CL">
              <a:latin typeface="Calibri" pitchFamily="34" charset="0"/>
            </a:endParaRPr>
          </a:p>
        </p:txBody>
      </p:sp>
      <p:pic>
        <p:nvPicPr>
          <p:cNvPr id="1026" name="Picture 2" descr="C:\Users\cialdelr\Desktop\Taller  Belen 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61" t="3761" r="2438"/>
          <a:stretch/>
        </p:blipFill>
        <p:spPr bwMode="auto">
          <a:xfrm>
            <a:off x="6107907" y="4804504"/>
            <a:ext cx="2484437" cy="1747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7893" name="Line 15"/>
          <p:cNvSpPr>
            <a:spLocks noChangeShapeType="1"/>
          </p:cNvSpPr>
          <p:nvPr/>
        </p:nvSpPr>
        <p:spPr bwMode="auto">
          <a:xfrm>
            <a:off x="4217988" y="4583113"/>
            <a:ext cx="0" cy="11334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sp>
        <p:nvSpPr>
          <p:cNvPr id="37894" name="Line 25"/>
          <p:cNvSpPr>
            <a:spLocks noChangeShapeType="1"/>
          </p:cNvSpPr>
          <p:nvPr/>
        </p:nvSpPr>
        <p:spPr bwMode="auto">
          <a:xfrm flipV="1">
            <a:off x="4659313" y="6019800"/>
            <a:ext cx="903287"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pic>
        <p:nvPicPr>
          <p:cNvPr id="378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5103813"/>
            <a:ext cx="2174875" cy="14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Line 4"/>
          <p:cNvSpPr>
            <a:spLocks noChangeShapeType="1"/>
          </p:cNvSpPr>
          <p:nvPr/>
        </p:nvSpPr>
        <p:spPr bwMode="auto">
          <a:xfrm>
            <a:off x="4763" y="4419600"/>
            <a:ext cx="9215437" cy="25400"/>
          </a:xfrm>
          <a:prstGeom prst="line">
            <a:avLst/>
          </a:prstGeom>
          <a:noFill/>
          <a:ln w="38100">
            <a:solidFill>
              <a:srgbClr val="008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pic>
        <p:nvPicPr>
          <p:cNvPr id="3789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752600"/>
            <a:ext cx="16621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9513" y="1679575"/>
            <a:ext cx="2357437"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9" name="Text Box 9"/>
          <p:cNvSpPr txBox="1">
            <a:spLocks noChangeArrowheads="1"/>
          </p:cNvSpPr>
          <p:nvPr/>
        </p:nvSpPr>
        <p:spPr bwMode="auto">
          <a:xfrm>
            <a:off x="6200775" y="6019800"/>
            <a:ext cx="2257425" cy="369332"/>
          </a:xfrm>
          <a:prstGeom prst="rect">
            <a:avLst/>
          </a:prstGeom>
          <a:solidFill>
            <a:schemeClr val="tx2">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s-CL" sz="1800" b="1" dirty="0" smtClean="0">
                <a:solidFill>
                  <a:schemeClr val="bg1"/>
                </a:solidFill>
                <a:latin typeface="Calibri" pitchFamily="34" charset="0"/>
                <a:ea typeface="MS PGothic" pitchFamily="34" charset="-128"/>
              </a:rPr>
              <a:t>Liderazgo inclusivo</a:t>
            </a:r>
            <a:endParaRPr lang="es-CL" sz="1800" b="1" dirty="0">
              <a:solidFill>
                <a:schemeClr val="bg1"/>
              </a:solidFill>
              <a:latin typeface="Calibri" pitchFamily="34" charset="0"/>
              <a:ea typeface="MS PGothic" pitchFamily="34" charset="-128"/>
            </a:endParaRPr>
          </a:p>
        </p:txBody>
      </p:sp>
      <p:sp>
        <p:nvSpPr>
          <p:cNvPr id="21515" name="Text Box 10"/>
          <p:cNvSpPr txBox="1">
            <a:spLocks noChangeArrowheads="1"/>
          </p:cNvSpPr>
          <p:nvPr/>
        </p:nvSpPr>
        <p:spPr bwMode="auto">
          <a:xfrm>
            <a:off x="533400" y="6107113"/>
            <a:ext cx="1849438" cy="369887"/>
          </a:xfrm>
          <a:prstGeom prst="rect">
            <a:avLst/>
          </a:prstGeom>
          <a:solidFill>
            <a:schemeClr val="bg1">
              <a:lumMod val="50000"/>
              <a:alpha val="49000"/>
            </a:schemeClr>
          </a:solidFill>
          <a:ln>
            <a:noFill/>
          </a:ln>
          <a:effectLst/>
        </p:spPr>
        <p:txBody>
          <a:bodyPr>
            <a:spAutoFit/>
          </a:bodyPr>
          <a:lstStyle>
            <a:defPPr>
              <a:defRPr lang="en-US"/>
            </a:defPPr>
            <a:lvl1pPr algn="ctr" eaLnBrk="1" hangingPunct="1">
              <a:defRPr sz="1600" b="1">
                <a:solidFill>
                  <a:schemeClr val="bg1"/>
                </a:solidFill>
                <a:latin typeface="Cambria" pitchFamily="18" charset="0"/>
                <a:ea typeface="ＭＳ Ｐゴシック" pitchFamily="34" charset="-128"/>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s-CL" sz="1800" dirty="0" smtClean="0">
                <a:latin typeface="Calibri" pitchFamily="34" charset="0"/>
              </a:rPr>
              <a:t>Regulación</a:t>
            </a:r>
          </a:p>
        </p:txBody>
      </p:sp>
      <p:sp>
        <p:nvSpPr>
          <p:cNvPr id="37901" name="Text Box 11"/>
          <p:cNvSpPr txBox="1">
            <a:spLocks noChangeArrowheads="1"/>
          </p:cNvSpPr>
          <p:nvPr/>
        </p:nvSpPr>
        <p:spPr bwMode="auto">
          <a:xfrm>
            <a:off x="3810193" y="5775325"/>
            <a:ext cx="866391" cy="430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s-CL" sz="2200" b="1" smtClean="0">
                <a:latin typeface="Calibri" pitchFamily="34" charset="0"/>
                <a:ea typeface="MS PGothic" pitchFamily="34" charset="-128"/>
              </a:rPr>
              <a:t>FESSP</a:t>
            </a:r>
            <a:endParaRPr lang="es-CL" sz="2200" b="1">
              <a:latin typeface="Calibri" pitchFamily="34" charset="0"/>
              <a:ea typeface="MS PGothic" pitchFamily="34" charset="-128"/>
            </a:endParaRPr>
          </a:p>
        </p:txBody>
      </p:sp>
      <p:sp>
        <p:nvSpPr>
          <p:cNvPr id="37902" name="Text Box 13"/>
          <p:cNvSpPr txBox="1">
            <a:spLocks noChangeArrowheads="1"/>
          </p:cNvSpPr>
          <p:nvPr/>
        </p:nvSpPr>
        <p:spPr bwMode="auto">
          <a:xfrm>
            <a:off x="3658592" y="1752600"/>
            <a:ext cx="10425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s-CL" sz="1600" b="1" smtClean="0">
                <a:solidFill>
                  <a:schemeClr val="bg1"/>
                </a:solidFill>
                <a:latin typeface="Calibri" pitchFamily="34" charset="0"/>
                <a:ea typeface="MS PGothic" pitchFamily="34" charset="-128"/>
              </a:rPr>
              <a:t>Cobertura</a:t>
            </a:r>
            <a:endParaRPr lang="es-CL" sz="1600" b="1">
              <a:solidFill>
                <a:schemeClr val="bg1"/>
              </a:solidFill>
              <a:latin typeface="Calibri" pitchFamily="34" charset="0"/>
              <a:ea typeface="MS PGothic" pitchFamily="34" charset="-128"/>
            </a:endParaRPr>
          </a:p>
        </p:txBody>
      </p:sp>
      <p:sp>
        <p:nvSpPr>
          <p:cNvPr id="21519" name="Text Box 14"/>
          <p:cNvSpPr txBox="1">
            <a:spLocks noChangeArrowheads="1"/>
          </p:cNvSpPr>
          <p:nvPr/>
        </p:nvSpPr>
        <p:spPr bwMode="auto">
          <a:xfrm>
            <a:off x="6392863" y="1778000"/>
            <a:ext cx="2065337" cy="584775"/>
          </a:xfrm>
          <a:prstGeom prst="rect">
            <a:avLst/>
          </a:prstGeom>
          <a:solidFill>
            <a:schemeClr val="bg1">
              <a:lumMod val="50000"/>
              <a:alpha val="64000"/>
            </a:schemeClr>
          </a:solidFill>
          <a:ln>
            <a:noFill/>
          </a:ln>
          <a:effectLst/>
        </p:spPr>
        <p:txBody>
          <a:bodyPr>
            <a:spAutoFit/>
          </a:bodyPr>
          <a:lstStyle>
            <a:defPPr>
              <a:defRPr lang="en-US"/>
            </a:defPPr>
            <a:lvl1pPr algn="ctr" eaLnBrk="1" hangingPunct="1">
              <a:defRPr sz="2000" b="1">
                <a:solidFill>
                  <a:schemeClr val="bg1"/>
                </a:solidFill>
                <a:latin typeface="Cambria" pitchFamily="18" charset="0"/>
                <a:ea typeface="ＭＳ Ｐゴシック" pitchFamily="34" charset="-128"/>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s-CL" sz="1600" dirty="0" smtClean="0">
                <a:latin typeface="Calibri" pitchFamily="34" charset="0"/>
              </a:rPr>
              <a:t>Armonización de la oferta de atenciones</a:t>
            </a:r>
          </a:p>
        </p:txBody>
      </p:sp>
      <p:sp>
        <p:nvSpPr>
          <p:cNvPr id="37904" name="Line 16"/>
          <p:cNvSpPr>
            <a:spLocks noChangeShapeType="1"/>
          </p:cNvSpPr>
          <p:nvPr/>
        </p:nvSpPr>
        <p:spPr bwMode="auto">
          <a:xfrm>
            <a:off x="4343400" y="4572000"/>
            <a:ext cx="1524000" cy="8731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sp>
        <p:nvSpPr>
          <p:cNvPr id="37905" name="Line 17"/>
          <p:cNvSpPr>
            <a:spLocks noChangeShapeType="1"/>
          </p:cNvSpPr>
          <p:nvPr/>
        </p:nvSpPr>
        <p:spPr bwMode="auto">
          <a:xfrm flipH="1">
            <a:off x="2732088" y="4532313"/>
            <a:ext cx="1381125" cy="91281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sp>
        <p:nvSpPr>
          <p:cNvPr id="37906" name="Line 18"/>
          <p:cNvSpPr>
            <a:spLocks noChangeShapeType="1"/>
          </p:cNvSpPr>
          <p:nvPr/>
        </p:nvSpPr>
        <p:spPr bwMode="auto">
          <a:xfrm flipH="1" flipV="1">
            <a:off x="2286000" y="3363913"/>
            <a:ext cx="1568450" cy="97948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sp>
        <p:nvSpPr>
          <p:cNvPr id="37907" name="Line 19"/>
          <p:cNvSpPr>
            <a:spLocks noChangeShapeType="1"/>
          </p:cNvSpPr>
          <p:nvPr/>
        </p:nvSpPr>
        <p:spPr bwMode="auto">
          <a:xfrm flipV="1">
            <a:off x="4222750" y="3548063"/>
            <a:ext cx="0" cy="79533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sp>
        <p:nvSpPr>
          <p:cNvPr id="37908" name="Line 20"/>
          <p:cNvSpPr>
            <a:spLocks noChangeShapeType="1"/>
          </p:cNvSpPr>
          <p:nvPr/>
        </p:nvSpPr>
        <p:spPr bwMode="auto">
          <a:xfrm flipV="1">
            <a:off x="4394200" y="3429000"/>
            <a:ext cx="1930400" cy="95885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L">
              <a:latin typeface="Calibri" pitchFamily="34" charset="0"/>
            </a:endParaRPr>
          </a:p>
        </p:txBody>
      </p:sp>
      <p:sp>
        <p:nvSpPr>
          <p:cNvPr id="37909" name="Oval 21"/>
          <p:cNvSpPr>
            <a:spLocks noChangeArrowheads="1"/>
          </p:cNvSpPr>
          <p:nvPr/>
        </p:nvSpPr>
        <p:spPr bwMode="auto">
          <a:xfrm>
            <a:off x="2971800" y="3789040"/>
            <a:ext cx="2505075" cy="1298377"/>
          </a:xfrm>
          <a:prstGeom prst="ellipse">
            <a:avLst/>
          </a:prstGeom>
          <a:solidFill>
            <a:srgbClr val="0080F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algn="ctr"/>
            <a:r>
              <a:rPr lang="es-CL" sz="1800" b="1" smtClean="0">
                <a:solidFill>
                  <a:schemeClr val="bg1"/>
                </a:solidFill>
                <a:latin typeface="Calibri" pitchFamily="34" charset="0"/>
              </a:rPr>
              <a:t>Autoridad Sanitaria </a:t>
            </a:r>
          </a:p>
          <a:p>
            <a:pPr algn="ctr"/>
            <a:r>
              <a:rPr lang="es-CL" b="1" smtClean="0">
                <a:solidFill>
                  <a:schemeClr val="bg1"/>
                </a:solidFill>
                <a:latin typeface="Calibri" pitchFamily="34" charset="0"/>
              </a:rPr>
              <a:t>Nacional</a:t>
            </a:r>
            <a:endParaRPr lang="es-CL" sz="1800" b="1">
              <a:solidFill>
                <a:schemeClr val="bg1"/>
              </a:solidFill>
              <a:latin typeface="Calibri" pitchFamily="34" charset="0"/>
            </a:endParaRPr>
          </a:p>
        </p:txBody>
      </p:sp>
      <p:sp>
        <p:nvSpPr>
          <p:cNvPr id="37910" name="Text Box 22"/>
          <p:cNvSpPr txBox="1">
            <a:spLocks noChangeArrowheads="1"/>
          </p:cNvSpPr>
          <p:nvPr/>
        </p:nvSpPr>
        <p:spPr bwMode="auto">
          <a:xfrm>
            <a:off x="6229350" y="3861048"/>
            <a:ext cx="2427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es-CL" sz="1600" b="1" smtClean="0">
                <a:solidFill>
                  <a:srgbClr val="FF0000"/>
                </a:solidFill>
                <a:latin typeface="Calibri" pitchFamily="34" charset="0"/>
              </a:rPr>
              <a:t>Responsabilidades compartidas</a:t>
            </a:r>
            <a:endParaRPr lang="es-CL" sz="1600" b="1">
              <a:solidFill>
                <a:srgbClr val="FF0000"/>
              </a:solidFill>
              <a:latin typeface="Calibri" pitchFamily="34" charset="0"/>
            </a:endParaRPr>
          </a:p>
        </p:txBody>
      </p:sp>
      <p:sp>
        <p:nvSpPr>
          <p:cNvPr id="21527" name="Text Box 23"/>
          <p:cNvSpPr txBox="1">
            <a:spLocks noChangeArrowheads="1"/>
          </p:cNvSpPr>
          <p:nvPr/>
        </p:nvSpPr>
        <p:spPr bwMode="auto">
          <a:xfrm>
            <a:off x="180975" y="4394200"/>
            <a:ext cx="2427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1" hangingPunct="1">
              <a:defRPr/>
            </a:pPr>
            <a:r>
              <a:rPr lang="es-CL" sz="1600" b="1" kern="0" smtClean="0">
                <a:solidFill>
                  <a:srgbClr val="FF0000"/>
                </a:solidFill>
                <a:latin typeface="Calibri" pitchFamily="34" charset="0"/>
                <a:ea typeface="+mj-ea"/>
                <a:cs typeface="+mj-cs"/>
              </a:rPr>
              <a:t>Responsibilidades exclusivas</a:t>
            </a:r>
            <a:endParaRPr lang="es-CL" sz="1600" b="1" kern="0">
              <a:solidFill>
                <a:srgbClr val="FF0000"/>
              </a:solidFill>
              <a:latin typeface="Calibri" pitchFamily="34" charset="0"/>
              <a:ea typeface="+mj-ea"/>
              <a:cs typeface="+mj-cs"/>
            </a:endParaRPr>
          </a:p>
        </p:txBody>
      </p:sp>
      <p:sp>
        <p:nvSpPr>
          <p:cNvPr id="27" name="Title 1"/>
          <p:cNvSpPr txBox="1">
            <a:spLocks/>
          </p:cNvSpPr>
          <p:nvPr/>
        </p:nvSpPr>
        <p:spPr bwMode="auto">
          <a:xfrm>
            <a:off x="457200" y="40466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70000"/>
              </a:lnSpc>
              <a:spcBef>
                <a:spcPct val="0"/>
              </a:spcBef>
              <a:spcAft>
                <a:spcPct val="0"/>
              </a:spcAft>
              <a:defRPr sz="4000" b="1" i="0">
                <a:solidFill>
                  <a:srgbClr val="004080"/>
                </a:solidFill>
                <a:latin typeface="Cambria" pitchFamily="18" charset="0"/>
                <a:ea typeface="+mj-ea"/>
                <a:cs typeface="+mj-cs"/>
              </a:defRPr>
            </a:lvl1pPr>
            <a:lvl2pPr algn="ctr" rtl="0" eaLnBrk="0" fontAlgn="base" hangingPunct="0">
              <a:lnSpc>
                <a:spcPct val="70000"/>
              </a:lnSpc>
              <a:spcBef>
                <a:spcPct val="0"/>
              </a:spcBef>
              <a:spcAft>
                <a:spcPct val="0"/>
              </a:spcAft>
              <a:defRPr sz="3200">
                <a:solidFill>
                  <a:srgbClr val="004080"/>
                </a:solidFill>
                <a:latin typeface="Arial Black" charset="0"/>
              </a:defRPr>
            </a:lvl2pPr>
            <a:lvl3pPr algn="ctr" rtl="0" eaLnBrk="0" fontAlgn="base" hangingPunct="0">
              <a:lnSpc>
                <a:spcPct val="70000"/>
              </a:lnSpc>
              <a:spcBef>
                <a:spcPct val="0"/>
              </a:spcBef>
              <a:spcAft>
                <a:spcPct val="0"/>
              </a:spcAft>
              <a:defRPr sz="3200">
                <a:solidFill>
                  <a:srgbClr val="004080"/>
                </a:solidFill>
                <a:latin typeface="Arial Black" charset="0"/>
              </a:defRPr>
            </a:lvl3pPr>
            <a:lvl4pPr algn="ctr" rtl="0" eaLnBrk="0" fontAlgn="base" hangingPunct="0">
              <a:lnSpc>
                <a:spcPct val="70000"/>
              </a:lnSpc>
              <a:spcBef>
                <a:spcPct val="0"/>
              </a:spcBef>
              <a:spcAft>
                <a:spcPct val="0"/>
              </a:spcAft>
              <a:defRPr sz="3200">
                <a:solidFill>
                  <a:srgbClr val="004080"/>
                </a:solidFill>
                <a:latin typeface="Arial Black" charset="0"/>
              </a:defRPr>
            </a:lvl4pPr>
            <a:lvl5pPr algn="ctr" rtl="0" eaLnBrk="0" fontAlgn="base" hangingPunct="0">
              <a:lnSpc>
                <a:spcPct val="70000"/>
              </a:lnSpc>
              <a:spcBef>
                <a:spcPct val="0"/>
              </a:spcBef>
              <a:spcAft>
                <a:spcPct val="0"/>
              </a:spcAft>
              <a:defRPr sz="3200">
                <a:solidFill>
                  <a:srgbClr val="004080"/>
                </a:solidFill>
                <a:latin typeface="Arial Black" charset="0"/>
              </a:defRPr>
            </a:lvl5pPr>
            <a:lvl6pPr marL="457200" algn="ctr" rtl="0" fontAlgn="base">
              <a:lnSpc>
                <a:spcPct val="70000"/>
              </a:lnSpc>
              <a:spcBef>
                <a:spcPct val="0"/>
              </a:spcBef>
              <a:spcAft>
                <a:spcPct val="0"/>
              </a:spcAft>
              <a:defRPr sz="3200">
                <a:solidFill>
                  <a:srgbClr val="004080"/>
                </a:solidFill>
                <a:latin typeface="Arial Black" charset="0"/>
              </a:defRPr>
            </a:lvl6pPr>
            <a:lvl7pPr marL="914400" algn="ctr" rtl="0" fontAlgn="base">
              <a:lnSpc>
                <a:spcPct val="70000"/>
              </a:lnSpc>
              <a:spcBef>
                <a:spcPct val="0"/>
              </a:spcBef>
              <a:spcAft>
                <a:spcPct val="0"/>
              </a:spcAft>
              <a:defRPr sz="3200">
                <a:solidFill>
                  <a:srgbClr val="004080"/>
                </a:solidFill>
                <a:latin typeface="Arial Black" charset="0"/>
              </a:defRPr>
            </a:lvl7pPr>
            <a:lvl8pPr marL="1371600" algn="ctr" rtl="0" fontAlgn="base">
              <a:lnSpc>
                <a:spcPct val="70000"/>
              </a:lnSpc>
              <a:spcBef>
                <a:spcPct val="0"/>
              </a:spcBef>
              <a:spcAft>
                <a:spcPct val="0"/>
              </a:spcAft>
              <a:defRPr sz="3200">
                <a:solidFill>
                  <a:srgbClr val="004080"/>
                </a:solidFill>
                <a:latin typeface="Arial Black" charset="0"/>
              </a:defRPr>
            </a:lvl8pPr>
            <a:lvl9pPr marL="1828800" algn="ctr" rtl="0" fontAlgn="base">
              <a:lnSpc>
                <a:spcPct val="70000"/>
              </a:lnSpc>
              <a:spcBef>
                <a:spcPct val="0"/>
              </a:spcBef>
              <a:spcAft>
                <a:spcPct val="0"/>
              </a:spcAft>
              <a:defRPr sz="3200">
                <a:solidFill>
                  <a:srgbClr val="004080"/>
                </a:solidFill>
                <a:latin typeface="Arial Black" charset="0"/>
              </a:defRPr>
            </a:lvl9pPr>
          </a:lstStyle>
          <a:p>
            <a:pPr eaLnBrk="1" hangingPunct="1">
              <a:lnSpc>
                <a:spcPct val="100000"/>
              </a:lnSpc>
              <a:defRPr/>
            </a:pPr>
            <a:r>
              <a:rPr lang="es-CL" sz="3600" kern="0" dirty="0" smtClean="0">
                <a:solidFill>
                  <a:srgbClr val="0070C0"/>
                </a:solidFill>
                <a:latin typeface="Calibri" pitchFamily="34" charset="0"/>
              </a:rPr>
              <a:t>Gobernanza y Regulación</a:t>
            </a:r>
            <a:endParaRPr lang="es-CL" sz="3600" kern="0" dirty="0">
              <a:solidFill>
                <a:srgbClr val="0070C0"/>
              </a:solidFill>
              <a:latin typeface="Calibri" pitchFamily="34" charset="0"/>
            </a:endParaRPr>
          </a:p>
        </p:txBody>
      </p:sp>
      <p:pic>
        <p:nvPicPr>
          <p:cNvPr id="37913" name="Picture 3" descr="C:\Users\cialdelr\Desktop\fund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25" y="1752600"/>
            <a:ext cx="216693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12"/>
          <p:cNvSpPr txBox="1">
            <a:spLocks noChangeArrowheads="1"/>
          </p:cNvSpPr>
          <p:nvPr/>
        </p:nvSpPr>
        <p:spPr bwMode="auto">
          <a:xfrm>
            <a:off x="403224" y="1795463"/>
            <a:ext cx="1576487" cy="338554"/>
          </a:xfrm>
          <a:prstGeom prst="rect">
            <a:avLst/>
          </a:prstGeom>
          <a:noFill/>
          <a:ln>
            <a:noFill/>
          </a:ln>
          <a:effectLst/>
        </p:spPr>
        <p:txBody>
          <a:bodyPr wrap="square">
            <a:spAutoFit/>
          </a:bodyPr>
          <a:lstStyle>
            <a:defPPr>
              <a:defRPr lang="en-US"/>
            </a:defPPr>
            <a:lvl1pPr algn="ctr" eaLnBrk="1" hangingPunct="1">
              <a:defRPr sz="1600" b="1">
                <a:solidFill>
                  <a:schemeClr val="bg1"/>
                </a:solidFill>
                <a:latin typeface="Cambria" pitchFamily="18" charset="0"/>
                <a:ea typeface="ＭＳ Ｐゴシック" pitchFamily="34" charset="-128"/>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es-CL" smtClean="0">
                <a:solidFill>
                  <a:schemeClr val="tx1"/>
                </a:solidFill>
                <a:latin typeface="Calibri" pitchFamily="34" charset="0"/>
              </a:rPr>
              <a:t>Financiamiento</a:t>
            </a:r>
          </a:p>
        </p:txBody>
      </p:sp>
      <p:pic>
        <p:nvPicPr>
          <p:cNvPr id="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19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9513" y="71438"/>
            <a:ext cx="8964488" cy="1000125"/>
          </a:xfrm>
        </p:spPr>
        <p:txBody>
          <a:bodyPr/>
          <a:lstStyle/>
          <a:p>
            <a:pPr eaLnBrk="1" hangingPunct="1"/>
            <a:r>
              <a:rPr lang="es-VE" sz="3600" dirty="0" smtClean="0"/>
              <a:t>C</a:t>
            </a:r>
            <a:r>
              <a:rPr lang="es-VE" sz="3600" dirty="0" smtClean="0">
                <a:cs typeface="Times New Roman" pitchFamily="18" charset="0"/>
              </a:rPr>
              <a:t>recimiento económico y Salud</a:t>
            </a:r>
          </a:p>
        </p:txBody>
      </p:sp>
      <p:sp>
        <p:nvSpPr>
          <p:cNvPr id="230403" name="Rectangle 3"/>
          <p:cNvSpPr>
            <a:spLocks noGrp="1" noChangeArrowheads="1"/>
          </p:cNvSpPr>
          <p:nvPr>
            <p:ph idx="1"/>
          </p:nvPr>
        </p:nvSpPr>
        <p:spPr>
          <a:xfrm>
            <a:off x="0" y="1536152"/>
            <a:ext cx="5796136" cy="5857892"/>
          </a:xfrm>
        </p:spPr>
        <p:txBody>
          <a:bodyPr>
            <a:normAutofit fontScale="92500" lnSpcReduction="20000"/>
          </a:bodyPr>
          <a:lstStyle/>
          <a:p>
            <a:pPr eaLnBrk="1" hangingPunct="1"/>
            <a:r>
              <a:rPr lang="es-VE" sz="2600" dirty="0" smtClean="0">
                <a:solidFill>
                  <a:srgbClr val="0070C0"/>
                </a:solidFill>
              </a:rPr>
              <a:t>El crecimiento económico corresponde a la capacidad de la economía a aumentar la producción de </a:t>
            </a:r>
            <a:r>
              <a:rPr lang="es-VE" sz="2600" dirty="0" err="1" smtClean="0">
                <a:solidFill>
                  <a:srgbClr val="0070C0"/>
                </a:solidFill>
              </a:rPr>
              <a:t>bb</a:t>
            </a:r>
            <a:r>
              <a:rPr lang="es-VE" sz="2600" dirty="0" smtClean="0">
                <a:solidFill>
                  <a:srgbClr val="0070C0"/>
                </a:solidFill>
              </a:rPr>
              <a:t> et </a:t>
            </a:r>
            <a:r>
              <a:rPr lang="es-VE" sz="2600" dirty="0" err="1" smtClean="0">
                <a:solidFill>
                  <a:srgbClr val="0070C0"/>
                </a:solidFill>
              </a:rPr>
              <a:t>ss</a:t>
            </a:r>
            <a:r>
              <a:rPr lang="es-VE" sz="2600" dirty="0" smtClean="0">
                <a:solidFill>
                  <a:srgbClr val="0070C0"/>
                </a:solidFill>
                <a:cs typeface="Times New Roman" pitchFamily="18" charset="0"/>
              </a:rPr>
              <a:t>… Se mide a través del PIB real</a:t>
            </a:r>
          </a:p>
          <a:p>
            <a:pPr lvl="1" eaLnBrk="1" hangingPunct="1"/>
            <a:r>
              <a:rPr lang="es-VE" sz="2400" b="1" dirty="0" smtClean="0">
                <a:solidFill>
                  <a:srgbClr val="0070C0"/>
                </a:solidFill>
                <a:cs typeface="Times New Roman" pitchFamily="18" charset="0"/>
              </a:rPr>
              <a:t>PIB real</a:t>
            </a:r>
            <a:r>
              <a:rPr lang="es-VE" sz="2400" dirty="0" smtClean="0">
                <a:solidFill>
                  <a:srgbClr val="0070C0"/>
                </a:solidFill>
                <a:cs typeface="Times New Roman" pitchFamily="18" charset="0"/>
              </a:rPr>
              <a:t>: valor de la producción total del país calculada a nivel de los precios observados en un año dado</a:t>
            </a:r>
          </a:p>
          <a:p>
            <a:pPr lvl="1" eaLnBrk="1" hangingPunct="1"/>
            <a:r>
              <a:rPr lang="es-VE" sz="2400" b="1" dirty="0" smtClean="0">
                <a:solidFill>
                  <a:srgbClr val="0070C0"/>
                </a:solidFill>
                <a:cs typeface="Times New Roman" pitchFamily="18" charset="0"/>
              </a:rPr>
              <a:t>PIB potencial</a:t>
            </a:r>
            <a:r>
              <a:rPr lang="es-VE" sz="2400" dirty="0" smtClean="0">
                <a:solidFill>
                  <a:srgbClr val="0070C0"/>
                </a:solidFill>
                <a:cs typeface="Times New Roman" pitchFamily="18" charset="0"/>
              </a:rPr>
              <a:t>: igual al PIB real con la particularidad que la mano de obra, el capital, la tierra y la capacidad de emprendimiento de la economía son utilizados a su máxima capacidad</a:t>
            </a:r>
          </a:p>
          <a:p>
            <a:pPr lvl="1" eaLnBrk="1" hangingPunct="1"/>
            <a:r>
              <a:rPr lang="es-VE" sz="2400" b="1" dirty="0" smtClean="0">
                <a:solidFill>
                  <a:srgbClr val="0070C0"/>
                </a:solidFill>
                <a:cs typeface="Times New Roman" pitchFamily="18" charset="0"/>
              </a:rPr>
              <a:t>Crecimiento económico</a:t>
            </a:r>
            <a:endParaRPr lang="es-VE" sz="2400" dirty="0" smtClean="0">
              <a:solidFill>
                <a:srgbClr val="0070C0"/>
              </a:solidFill>
              <a:cs typeface="Times New Roman" pitchFamily="18" charset="0"/>
            </a:endParaRPr>
          </a:p>
          <a:p>
            <a:pPr lvl="2" eaLnBrk="1" hangingPunct="1"/>
            <a:r>
              <a:rPr lang="es-VE" sz="1800" dirty="0" smtClean="0">
                <a:solidFill>
                  <a:srgbClr val="0070C0"/>
                </a:solidFill>
                <a:cs typeface="Times New Roman" pitchFamily="18" charset="0"/>
              </a:rPr>
              <a:t>Dos características</a:t>
            </a:r>
          </a:p>
          <a:p>
            <a:pPr marL="1622425" lvl="3" indent="-360363" eaLnBrk="1" hangingPunct="1">
              <a:buFont typeface="Calibri" pitchFamily="34" charset="0"/>
              <a:buAutoNum type="arabicPeriod"/>
            </a:pPr>
            <a:r>
              <a:rPr lang="es-VE" sz="1500" dirty="0" smtClean="0">
                <a:solidFill>
                  <a:srgbClr val="0070C0"/>
                </a:solidFill>
                <a:cs typeface="Times New Roman" pitchFamily="18" charset="0"/>
              </a:rPr>
              <a:t>Permite un crecimiento a largo plazo</a:t>
            </a:r>
          </a:p>
          <a:p>
            <a:pPr marL="1622425" lvl="3" indent="-360363" eaLnBrk="1" hangingPunct="1">
              <a:buFont typeface="Calibri" pitchFamily="34" charset="0"/>
              <a:buAutoNum type="arabicPeriod"/>
            </a:pPr>
            <a:r>
              <a:rPr lang="es-VE" sz="1500" dirty="0" smtClean="0">
                <a:solidFill>
                  <a:srgbClr val="0070C0"/>
                </a:solidFill>
                <a:cs typeface="Times New Roman" pitchFamily="18" charset="0"/>
              </a:rPr>
              <a:t>Se caracteriza por ciclos de mayor crecimiento seguido de recesiones</a:t>
            </a:r>
          </a:p>
          <a:p>
            <a:pPr lvl="2" eaLnBrk="1" hangingPunct="1"/>
            <a:r>
              <a:rPr lang="es-VE" sz="1800" dirty="0" smtClean="0">
                <a:solidFill>
                  <a:srgbClr val="0070C0"/>
                </a:solidFill>
                <a:cs typeface="Times New Roman" pitchFamily="18" charset="0"/>
              </a:rPr>
              <a:t>Dos fases</a:t>
            </a:r>
          </a:p>
          <a:p>
            <a:pPr marL="1622425" lvl="3" indent="-360363" eaLnBrk="1" hangingPunct="1">
              <a:buFont typeface="Calibri" pitchFamily="34" charset="0"/>
              <a:buAutoNum type="arabicPeriod"/>
            </a:pPr>
            <a:r>
              <a:rPr lang="es-VE" sz="1500" dirty="0" smtClean="0">
                <a:solidFill>
                  <a:srgbClr val="0070C0"/>
                </a:solidFill>
                <a:cs typeface="Times New Roman" pitchFamily="18" charset="0"/>
              </a:rPr>
              <a:t>Recesión (caída del PIB por 3 trimestres consecutivos)</a:t>
            </a:r>
          </a:p>
          <a:p>
            <a:pPr marL="1622425" lvl="3" indent="-360363" eaLnBrk="1" hangingPunct="1">
              <a:buFont typeface="Calibri" pitchFamily="34" charset="0"/>
              <a:buAutoNum type="arabicPeriod"/>
            </a:pPr>
            <a:r>
              <a:rPr lang="es-VE" sz="1500" dirty="0" smtClean="0">
                <a:solidFill>
                  <a:srgbClr val="0070C0"/>
                </a:solidFill>
                <a:cs typeface="Times New Roman" pitchFamily="18" charset="0"/>
              </a:rPr>
              <a:t> Expansión (aumento del PIB real)</a:t>
            </a:r>
          </a:p>
        </p:txBody>
      </p:sp>
      <p:pic>
        <p:nvPicPr>
          <p:cNvPr id="49158" name="Picture 6" descr="http://www.american.com/graphics/2007/october/Private%20Equity%20II.jpg"/>
          <p:cNvPicPr>
            <a:picLocks noChangeAspect="1" noChangeArrowheads="1"/>
          </p:cNvPicPr>
          <p:nvPr/>
        </p:nvPicPr>
        <p:blipFill>
          <a:blip r:embed="rId3" cstate="print"/>
          <a:srcRect/>
          <a:stretch>
            <a:fillRect/>
          </a:stretch>
        </p:blipFill>
        <p:spPr bwMode="auto">
          <a:xfrm>
            <a:off x="5940151" y="4500570"/>
            <a:ext cx="3217559" cy="1996174"/>
          </a:xfrm>
          <a:prstGeom prst="rect">
            <a:avLst/>
          </a:prstGeom>
          <a:noFill/>
        </p:spPr>
      </p:pic>
      <p:pic>
        <p:nvPicPr>
          <p:cNvPr id="49160" name="Picture 8" descr="Clipart Image: ECONOMIC">
            <a:hlinkClick r:id="rId4"/>
          </p:cNvPr>
          <p:cNvPicPr>
            <a:picLocks noChangeAspect="1" noChangeArrowheads="1"/>
          </p:cNvPicPr>
          <p:nvPr/>
        </p:nvPicPr>
        <p:blipFill>
          <a:blip r:embed="rId5" cstate="print"/>
          <a:srcRect/>
          <a:stretch>
            <a:fillRect/>
          </a:stretch>
        </p:blipFill>
        <p:spPr bwMode="auto">
          <a:xfrm>
            <a:off x="7450302" y="3159454"/>
            <a:ext cx="1693697" cy="1349666"/>
          </a:xfrm>
          <a:prstGeom prst="rect">
            <a:avLst/>
          </a:prstGeom>
          <a:noFill/>
        </p:spPr>
      </p:pic>
      <p:pic>
        <p:nvPicPr>
          <p:cNvPr id="49156" name="Picture 4" descr="http://www.apmp.mtu.edu/images/growth.jpg"/>
          <p:cNvPicPr>
            <a:picLocks noChangeAspect="1" noChangeArrowheads="1"/>
          </p:cNvPicPr>
          <p:nvPr/>
        </p:nvPicPr>
        <p:blipFill>
          <a:blip r:embed="rId6" cstate="print"/>
          <a:srcRect/>
          <a:stretch>
            <a:fillRect/>
          </a:stretch>
        </p:blipFill>
        <p:spPr bwMode="auto">
          <a:xfrm>
            <a:off x="5940152" y="2138487"/>
            <a:ext cx="1532417" cy="2298625"/>
          </a:xfrm>
          <a:prstGeom prst="rect">
            <a:avLst/>
          </a:prstGeom>
          <a:noFill/>
        </p:spPr>
      </p:pic>
      <p:pic>
        <p:nvPicPr>
          <p:cNvPr id="49162" name="Picture 10" descr="http://abesha.files.wordpress.com/2009/04/economic-growth-and-rainfall-in-ethiopia.jpg"/>
          <p:cNvPicPr>
            <a:picLocks noChangeAspect="1" noChangeArrowheads="1"/>
          </p:cNvPicPr>
          <p:nvPr/>
        </p:nvPicPr>
        <p:blipFill>
          <a:blip r:embed="rId7" cstate="print"/>
          <a:srcRect/>
          <a:stretch>
            <a:fillRect/>
          </a:stretch>
        </p:blipFill>
        <p:spPr bwMode="auto">
          <a:xfrm>
            <a:off x="7488902" y="1536296"/>
            <a:ext cx="1512253" cy="1604672"/>
          </a:xfrm>
          <a:prstGeom prst="rect">
            <a:avLst/>
          </a:prstGeom>
          <a:noFill/>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378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blinds(horizontal)">
                                      <p:cBhvr>
                                        <p:cTn id="7" dur="5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blinds(horizontal)">
                                      <p:cBhvr>
                                        <p:cTn id="12" dur="500"/>
                                        <p:tgtEl>
                                          <p:spTgt spid="230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blinds(horizontal)">
                                      <p:cBhvr>
                                        <p:cTn id="17" dur="500"/>
                                        <p:tgtEl>
                                          <p:spTgt spid="230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blinds(horizontal)">
                                      <p:cBhvr>
                                        <p:cTn id="22" dur="500"/>
                                        <p:tgtEl>
                                          <p:spTgt spid="230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blinds(horizontal)">
                                      <p:cBhvr>
                                        <p:cTn id="27" dur="500"/>
                                        <p:tgtEl>
                                          <p:spTgt spid="230403">
                                            <p:txEl>
                                              <p:pRg st="4" end="4"/>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30403">
                                            <p:txEl>
                                              <p:pRg st="5" end="5"/>
                                            </p:txEl>
                                          </p:spTgt>
                                        </p:tgtEl>
                                        <p:attrNameLst>
                                          <p:attrName>style.visibility</p:attrName>
                                        </p:attrNameLst>
                                      </p:cBhvr>
                                      <p:to>
                                        <p:strVal val="visible"/>
                                      </p:to>
                                    </p:set>
                                    <p:animEffect transition="in" filter="blinds(horizontal)">
                                      <p:cBhvr>
                                        <p:cTn id="30" dur="500"/>
                                        <p:tgtEl>
                                          <p:spTgt spid="230403">
                                            <p:txEl>
                                              <p:pRg st="5" end="5"/>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30403">
                                            <p:txEl>
                                              <p:pRg st="6" end="6"/>
                                            </p:txEl>
                                          </p:spTgt>
                                        </p:tgtEl>
                                        <p:attrNameLst>
                                          <p:attrName>style.visibility</p:attrName>
                                        </p:attrNameLst>
                                      </p:cBhvr>
                                      <p:to>
                                        <p:strVal val="visible"/>
                                      </p:to>
                                    </p:set>
                                    <p:animEffect transition="in" filter="blinds(horizontal)">
                                      <p:cBhvr>
                                        <p:cTn id="33" dur="500"/>
                                        <p:tgtEl>
                                          <p:spTgt spid="23040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0403">
                                            <p:txEl>
                                              <p:pRg st="7" end="7"/>
                                            </p:txEl>
                                          </p:spTgt>
                                        </p:tgtEl>
                                        <p:attrNameLst>
                                          <p:attrName>style.visibility</p:attrName>
                                        </p:attrNameLst>
                                      </p:cBhvr>
                                      <p:to>
                                        <p:strVal val="visible"/>
                                      </p:to>
                                    </p:set>
                                    <p:animEffect transition="in" filter="blinds(horizontal)">
                                      <p:cBhvr>
                                        <p:cTn id="38" dur="500"/>
                                        <p:tgtEl>
                                          <p:spTgt spid="230403">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30403">
                                            <p:txEl>
                                              <p:pRg st="8" end="8"/>
                                            </p:txEl>
                                          </p:spTgt>
                                        </p:tgtEl>
                                        <p:attrNameLst>
                                          <p:attrName>style.visibility</p:attrName>
                                        </p:attrNameLst>
                                      </p:cBhvr>
                                      <p:to>
                                        <p:strVal val="visible"/>
                                      </p:to>
                                    </p:set>
                                    <p:animEffect transition="in" filter="blinds(horizontal)">
                                      <p:cBhvr>
                                        <p:cTn id="41" dur="500"/>
                                        <p:tgtEl>
                                          <p:spTgt spid="230403">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30403">
                                            <p:txEl>
                                              <p:pRg st="9" end="9"/>
                                            </p:txEl>
                                          </p:spTgt>
                                        </p:tgtEl>
                                        <p:attrNameLst>
                                          <p:attrName>style.visibility</p:attrName>
                                        </p:attrNameLst>
                                      </p:cBhvr>
                                      <p:to>
                                        <p:strVal val="visible"/>
                                      </p:to>
                                    </p:set>
                                    <p:animEffect transition="in" filter="blinds(horizontal)">
                                      <p:cBhvr>
                                        <p:cTn id="44" dur="500"/>
                                        <p:tgtEl>
                                          <p:spTgt spid="2304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bldLvl="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Grp="1" noChangeArrowheads="1"/>
          </p:cNvSpPr>
          <p:nvPr>
            <p:ph idx="1"/>
          </p:nvPr>
        </p:nvSpPr>
        <p:spPr>
          <a:xfrm>
            <a:off x="256556" y="3500438"/>
            <a:ext cx="5244138" cy="928694"/>
          </a:xfrm>
        </p:spPr>
        <p:txBody>
          <a:bodyPr>
            <a:normAutofit/>
          </a:bodyPr>
          <a:lstStyle/>
          <a:p>
            <a:pPr eaLnBrk="1" hangingPunct="1"/>
            <a:r>
              <a:rPr lang="es-VE" sz="2800" dirty="0" smtClean="0">
                <a:solidFill>
                  <a:srgbClr val="0070C0"/>
                </a:solidFill>
                <a:cs typeface="Times New Roman" pitchFamily="18" charset="0"/>
              </a:rPr>
              <a:t>Los costos</a:t>
            </a:r>
          </a:p>
        </p:txBody>
      </p:sp>
      <p:pic>
        <p:nvPicPr>
          <p:cNvPr id="47106" name="Picture 2" descr="http://www.geography.hunter.cuny.edu/~tbw/wc.notes/13.air.pollution/smoke.stack.pollution.jpg"/>
          <p:cNvPicPr>
            <a:picLocks noChangeAspect="1" noChangeArrowheads="1"/>
          </p:cNvPicPr>
          <p:nvPr/>
        </p:nvPicPr>
        <p:blipFill>
          <a:blip r:embed="rId3" cstate="print"/>
          <a:srcRect/>
          <a:stretch>
            <a:fillRect/>
          </a:stretch>
        </p:blipFill>
        <p:spPr bwMode="auto">
          <a:xfrm>
            <a:off x="6479029" y="3626572"/>
            <a:ext cx="2665004" cy="1802692"/>
          </a:xfrm>
          <a:prstGeom prst="rect">
            <a:avLst/>
          </a:prstGeom>
          <a:noFill/>
        </p:spPr>
      </p:pic>
      <p:pic>
        <p:nvPicPr>
          <p:cNvPr id="47108" name="Picture 4" descr="http://www.commonlaw.uottawa.ca/images/stories/Programs/environmental/china-pollution-prob-001.jpg"/>
          <p:cNvPicPr>
            <a:picLocks noChangeAspect="1" noChangeArrowheads="1"/>
          </p:cNvPicPr>
          <p:nvPr/>
        </p:nvPicPr>
        <p:blipFill>
          <a:blip r:embed="rId4" cstate="print"/>
          <a:srcRect/>
          <a:stretch>
            <a:fillRect/>
          </a:stretch>
        </p:blipFill>
        <p:spPr bwMode="auto">
          <a:xfrm>
            <a:off x="5500694" y="3614230"/>
            <a:ext cx="1865294" cy="1243529"/>
          </a:xfrm>
          <a:prstGeom prst="rect">
            <a:avLst/>
          </a:prstGeom>
          <a:noFill/>
        </p:spPr>
      </p:pic>
      <p:pic>
        <p:nvPicPr>
          <p:cNvPr id="47112" name="Picture 8" descr="http://tbn3.google.com/images?q=tbn:Kx7DF2TaiuMHMM:http://www.jonco48.com/blog/unemployment.jpg">
            <a:hlinkClick r:id="rId5"/>
          </p:cNvPr>
          <p:cNvPicPr>
            <a:picLocks noChangeAspect="1" noChangeArrowheads="1"/>
          </p:cNvPicPr>
          <p:nvPr/>
        </p:nvPicPr>
        <p:blipFill>
          <a:blip r:embed="rId6" cstate="print"/>
          <a:srcRect/>
          <a:stretch>
            <a:fillRect/>
          </a:stretch>
        </p:blipFill>
        <p:spPr bwMode="auto">
          <a:xfrm>
            <a:off x="5505121" y="4786322"/>
            <a:ext cx="2585011" cy="2071678"/>
          </a:xfrm>
          <a:prstGeom prst="rect">
            <a:avLst/>
          </a:prstGeom>
          <a:noFill/>
        </p:spPr>
      </p:pic>
      <p:pic>
        <p:nvPicPr>
          <p:cNvPr id="47110" name="Picture 6" descr="http://www.gradebook.org/pollution4.gif"/>
          <p:cNvPicPr>
            <a:picLocks noChangeAspect="1" noChangeArrowheads="1"/>
          </p:cNvPicPr>
          <p:nvPr/>
        </p:nvPicPr>
        <p:blipFill>
          <a:blip r:embed="rId7" cstate="print"/>
          <a:srcRect/>
          <a:stretch>
            <a:fillRect/>
          </a:stretch>
        </p:blipFill>
        <p:spPr bwMode="auto">
          <a:xfrm>
            <a:off x="7858148" y="5286388"/>
            <a:ext cx="1285884" cy="1571612"/>
          </a:xfrm>
          <a:prstGeom prst="rect">
            <a:avLst/>
          </a:prstGeom>
          <a:noFill/>
        </p:spPr>
      </p:pic>
      <p:pic>
        <p:nvPicPr>
          <p:cNvPr id="2" name="Picture 2" descr="http://www.fotosearch.com/bthumb/PLD/PLD145/px045055.jpg"/>
          <p:cNvPicPr>
            <a:picLocks noChangeAspect="1" noChangeArrowheads="1"/>
          </p:cNvPicPr>
          <p:nvPr/>
        </p:nvPicPr>
        <p:blipFill>
          <a:blip r:embed="rId8" cstate="print"/>
          <a:srcRect/>
          <a:stretch>
            <a:fillRect/>
          </a:stretch>
        </p:blipFill>
        <p:spPr bwMode="auto">
          <a:xfrm>
            <a:off x="5500694" y="642918"/>
            <a:ext cx="2407008" cy="1571636"/>
          </a:xfrm>
          <a:prstGeom prst="rect">
            <a:avLst/>
          </a:prstGeom>
          <a:noFill/>
        </p:spPr>
      </p:pic>
      <p:pic>
        <p:nvPicPr>
          <p:cNvPr id="3" name="Picture 4" descr="http://www.fotosearch.com/bthumb/corbis/DGT272/FTI0006.jpg"/>
          <p:cNvPicPr>
            <a:picLocks noChangeAspect="1" noChangeArrowheads="1"/>
          </p:cNvPicPr>
          <p:nvPr/>
        </p:nvPicPr>
        <p:blipFill>
          <a:blip r:embed="rId9" cstate="print"/>
          <a:srcRect/>
          <a:stretch>
            <a:fillRect/>
          </a:stretch>
        </p:blipFill>
        <p:spPr bwMode="auto">
          <a:xfrm>
            <a:off x="7500959" y="642918"/>
            <a:ext cx="1571636" cy="2364410"/>
          </a:xfrm>
          <a:prstGeom prst="rect">
            <a:avLst/>
          </a:prstGeom>
          <a:noFill/>
        </p:spPr>
      </p:pic>
      <p:pic>
        <p:nvPicPr>
          <p:cNvPr id="4" name="Picture 6" descr="http://www.fotosearch.com/bthumb/AGE/AGE054/C30-184575.jpg"/>
          <p:cNvPicPr>
            <a:picLocks noChangeAspect="1" noChangeArrowheads="1"/>
          </p:cNvPicPr>
          <p:nvPr/>
        </p:nvPicPr>
        <p:blipFill>
          <a:blip r:embed="rId10" cstate="print"/>
          <a:srcRect/>
          <a:stretch>
            <a:fillRect/>
          </a:stretch>
        </p:blipFill>
        <p:spPr bwMode="auto">
          <a:xfrm>
            <a:off x="5500694" y="2214553"/>
            <a:ext cx="2000264" cy="1423719"/>
          </a:xfrm>
          <a:prstGeom prst="rect">
            <a:avLst/>
          </a:prstGeom>
          <a:noFill/>
        </p:spPr>
      </p:pic>
      <p:sp>
        <p:nvSpPr>
          <p:cNvPr id="10" name="Rectangle 3"/>
          <p:cNvSpPr txBox="1">
            <a:spLocks noChangeArrowheads="1"/>
          </p:cNvSpPr>
          <p:nvPr/>
        </p:nvSpPr>
        <p:spPr>
          <a:xfrm>
            <a:off x="251520" y="643621"/>
            <a:ext cx="5034860" cy="1594615"/>
          </a:xfrm>
          <a:prstGeom prst="rect">
            <a:avLst/>
          </a:prstGeom>
          <a:solidFill>
            <a:schemeClr val="bg1"/>
          </a:solidFill>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VE" sz="2800" b="0" i="0" u="none" strike="noStrike" kern="1200" cap="none" spc="0" normalizeH="0" baseline="0" dirty="0" smtClean="0">
                <a:ln>
                  <a:noFill/>
                </a:ln>
                <a:solidFill>
                  <a:srgbClr val="0070C0"/>
                </a:solidFill>
                <a:effectLst/>
                <a:uLnTx/>
                <a:uFillTx/>
                <a:latin typeface="+mn-lt"/>
                <a:ea typeface="+mn-ea"/>
              </a:rPr>
              <a:t>El crecimiento permite aumenta las posibilidades de consumo de los gobiernos y los individuos</a:t>
            </a:r>
            <a:r>
              <a:rPr kumimoji="0" lang="es-VE" sz="2800" b="0" i="0" u="none" strike="noStrike" kern="1200" cap="none" spc="0" normalizeH="0" dirty="0" smtClean="0">
                <a:ln>
                  <a:noFill/>
                </a:ln>
                <a:solidFill>
                  <a:srgbClr val="0070C0"/>
                </a:solidFill>
                <a:effectLst/>
                <a:uLnTx/>
                <a:uFillTx/>
                <a:latin typeface="+mn-lt"/>
                <a:ea typeface="+mn-ea"/>
              </a:rPr>
              <a:t> (incluyendo en salud)</a:t>
            </a:r>
            <a:endParaRPr kumimoji="0" lang="es-VE" sz="2800" b="0" i="0" u="none" strike="noStrike" kern="1200" cap="none" spc="0" normalizeH="0" baseline="0" dirty="0" smtClean="0">
              <a:ln>
                <a:noFill/>
              </a:ln>
              <a:solidFill>
                <a:srgbClr val="0070C0"/>
              </a:solidFill>
              <a:effectLst/>
              <a:uLnTx/>
              <a:uFillTx/>
              <a:latin typeface="+mn-lt"/>
              <a:ea typeface="+mn-ea"/>
              <a:cs typeface="Times New Roman" pitchFamily="18" charset="0"/>
            </a:endParaRPr>
          </a:p>
        </p:txBody>
      </p:sp>
      <p:sp>
        <p:nvSpPr>
          <p:cNvPr id="11" name="Rectangle 3"/>
          <p:cNvSpPr txBox="1">
            <a:spLocks noChangeArrowheads="1"/>
          </p:cNvSpPr>
          <p:nvPr/>
        </p:nvSpPr>
        <p:spPr>
          <a:xfrm>
            <a:off x="395536" y="4005064"/>
            <a:ext cx="4819406" cy="2786082"/>
          </a:xfrm>
          <a:prstGeom prst="rect">
            <a:avLst/>
          </a:prstGeom>
        </p:spPr>
        <p:txBody>
          <a:bodyPr vert="horz" lIns="91440" tIns="45720" rIns="91440" bIns="45720" rtlCol="0">
            <a:normAutofit fontScale="92500" lnSpcReduction="20000"/>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VE" sz="2600" b="0" i="0" u="none" strike="noStrike" kern="1200" cap="none" spc="0" normalizeH="0" baseline="0" dirty="0" smtClean="0">
                <a:ln>
                  <a:noFill/>
                </a:ln>
                <a:solidFill>
                  <a:srgbClr val="0070C0"/>
                </a:solidFill>
                <a:effectLst/>
                <a:uLnTx/>
                <a:uFillTx/>
                <a:latin typeface="+mn-lt"/>
                <a:ea typeface="+mn-ea"/>
                <a:cs typeface="Times New Roman" pitchFamily="18" charset="0"/>
              </a:rPr>
              <a:t>Reducción del</a:t>
            </a:r>
            <a:r>
              <a:rPr kumimoji="0" lang="es-VE" sz="2600" b="0" i="0" u="none" strike="noStrike" kern="1200" cap="none" spc="0" normalizeH="0" dirty="0" smtClean="0">
                <a:ln>
                  <a:noFill/>
                </a:ln>
                <a:solidFill>
                  <a:srgbClr val="0070C0"/>
                </a:solidFill>
                <a:effectLst/>
                <a:uLnTx/>
                <a:uFillTx/>
                <a:latin typeface="+mn-lt"/>
                <a:ea typeface="+mn-ea"/>
                <a:cs typeface="Times New Roman" pitchFamily="18" charset="0"/>
              </a:rPr>
              <a:t> consumo corriente (ya que para crecer se debe « invertir »…)</a:t>
            </a:r>
            <a:endParaRPr kumimoji="0" lang="es-VE" sz="2600" b="0" i="0" u="none" strike="noStrike" kern="1200" cap="none" spc="0" normalizeH="0" baseline="0" dirty="0" smtClean="0">
              <a:ln>
                <a:noFill/>
              </a:ln>
              <a:solidFill>
                <a:srgbClr val="0070C0"/>
              </a:solidFill>
              <a:effectLst/>
              <a:uLnTx/>
              <a:uFillTx/>
              <a:latin typeface="+mn-lt"/>
              <a:ea typeface="+mn-ea"/>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VE" sz="2600" b="0" i="0" u="none" strike="noStrike" kern="1200" cap="none" spc="0" normalizeH="0" baseline="0" dirty="0" smtClean="0">
                <a:ln>
                  <a:noFill/>
                </a:ln>
                <a:solidFill>
                  <a:srgbClr val="0070C0"/>
                </a:solidFill>
                <a:effectLst/>
                <a:uLnTx/>
                <a:uFillTx/>
                <a:latin typeface="+mn-lt"/>
                <a:ea typeface="+mn-ea"/>
                <a:cs typeface="Times New Roman" pitchFamily="18" charset="0"/>
              </a:rPr>
              <a:t>Aumento de la contaminación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VE" sz="2600" b="0" i="0" u="none" strike="noStrike" kern="1200" cap="none" spc="0" normalizeH="0" baseline="0" dirty="0" smtClean="0">
                <a:ln>
                  <a:noFill/>
                </a:ln>
                <a:solidFill>
                  <a:srgbClr val="0070C0"/>
                </a:solidFill>
                <a:effectLst/>
                <a:uLnTx/>
                <a:uFillTx/>
                <a:latin typeface="+mn-lt"/>
                <a:ea typeface="+mn-ea"/>
                <a:cs typeface="Times New Roman" pitchFamily="18" charset="0"/>
              </a:rPr>
              <a:t>Disminución</a:t>
            </a:r>
            <a:r>
              <a:rPr kumimoji="0" lang="es-VE" sz="2600" b="0" i="0" u="none" strike="noStrike" kern="1200" cap="none" spc="0" normalizeH="0" dirty="0" smtClean="0">
                <a:ln>
                  <a:noFill/>
                </a:ln>
                <a:solidFill>
                  <a:srgbClr val="0070C0"/>
                </a:solidFill>
                <a:effectLst/>
                <a:uLnTx/>
                <a:uFillTx/>
                <a:latin typeface="+mn-lt"/>
                <a:ea typeface="+mn-ea"/>
                <a:cs typeface="Times New Roman" pitchFamily="18" charset="0"/>
              </a:rPr>
              <a:t> de los RR naturales</a:t>
            </a:r>
            <a:endParaRPr kumimoji="0" lang="es-VE" sz="2600" b="0" i="0" u="none" strike="noStrike" kern="1200" cap="none" spc="0" normalizeH="0" baseline="0" dirty="0" smtClean="0">
              <a:ln>
                <a:noFill/>
              </a:ln>
              <a:solidFill>
                <a:srgbClr val="0070C0"/>
              </a:solidFill>
              <a:effectLst/>
              <a:uLnTx/>
              <a:uFillTx/>
              <a:latin typeface="+mn-lt"/>
              <a:ea typeface="+mn-ea"/>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VE" sz="2600" b="0" i="0" u="none" strike="noStrike" kern="1200" cap="none" spc="0" normalizeH="0" baseline="0" dirty="0" smtClean="0">
                <a:ln>
                  <a:noFill/>
                </a:ln>
                <a:solidFill>
                  <a:srgbClr val="0070C0"/>
                </a:solidFill>
                <a:effectLst/>
                <a:uLnTx/>
                <a:uFillTx/>
                <a:latin typeface="+mn-lt"/>
                <a:ea typeface="+mn-ea"/>
                <a:cs typeface="Times New Roman" pitchFamily="18" charset="0"/>
              </a:rPr>
              <a:t>Cambios de empleo mas frecuentes</a:t>
            </a:r>
          </a:p>
        </p:txBody>
      </p:sp>
      <p:pic>
        <p:nvPicPr>
          <p:cNvPr id="1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223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checkerboard(across)">
                                      <p:cBhvr>
                                        <p:cTn id="7" dur="5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checkerboard(across)">
                                      <p:cBhvr>
                                        <p:cTn id="12" dur="500"/>
                                        <p:tgtEl>
                                          <p:spTgt spid="47106"/>
                                        </p:tgtEl>
                                      </p:cBhvr>
                                    </p:animEffect>
                                  </p:childTnLst>
                                </p:cTn>
                              </p:par>
                              <p:par>
                                <p:cTn id="13" presetID="5" presetClass="entr" presetSubtype="10" fill="hold" nodeType="withEffect">
                                  <p:stCondLst>
                                    <p:cond delay="0"/>
                                  </p:stCondLst>
                                  <p:childTnLst>
                                    <p:set>
                                      <p:cBhvr>
                                        <p:cTn id="14" dur="1" fill="hold">
                                          <p:stCondLst>
                                            <p:cond delay="0"/>
                                          </p:stCondLst>
                                        </p:cTn>
                                        <p:tgtEl>
                                          <p:spTgt spid="47112"/>
                                        </p:tgtEl>
                                        <p:attrNameLst>
                                          <p:attrName>style.visibility</p:attrName>
                                        </p:attrNameLst>
                                      </p:cBhvr>
                                      <p:to>
                                        <p:strVal val="visible"/>
                                      </p:to>
                                    </p:set>
                                    <p:animEffect transition="in" filter="checkerboard(across)">
                                      <p:cBhvr>
                                        <p:cTn id="15" dur="500"/>
                                        <p:tgtEl>
                                          <p:spTgt spid="47112"/>
                                        </p:tgtEl>
                                      </p:cBhvr>
                                    </p:animEffect>
                                  </p:childTnLst>
                                </p:cTn>
                              </p:par>
                              <p:par>
                                <p:cTn id="16" presetID="5" presetClass="entr" presetSubtype="10" fill="hold" nodeType="withEffect">
                                  <p:stCondLst>
                                    <p:cond delay="0"/>
                                  </p:stCondLst>
                                  <p:childTnLst>
                                    <p:set>
                                      <p:cBhvr>
                                        <p:cTn id="17" dur="1" fill="hold">
                                          <p:stCondLst>
                                            <p:cond delay="0"/>
                                          </p:stCondLst>
                                        </p:cTn>
                                        <p:tgtEl>
                                          <p:spTgt spid="47110"/>
                                        </p:tgtEl>
                                        <p:attrNameLst>
                                          <p:attrName>style.visibility</p:attrName>
                                        </p:attrNameLst>
                                      </p:cBhvr>
                                      <p:to>
                                        <p:strVal val="visible"/>
                                      </p:to>
                                    </p:set>
                                    <p:animEffect transition="in" filter="checkerboard(across)">
                                      <p:cBhvr>
                                        <p:cTn id="18" dur="500"/>
                                        <p:tgtEl>
                                          <p:spTgt spid="47110"/>
                                        </p:tgtEl>
                                      </p:cBhvr>
                                    </p:animEffect>
                                  </p:childTnLst>
                                </p:cTn>
                              </p:par>
                              <p:par>
                                <p:cTn id="19" presetID="5" presetClass="entr" presetSubtype="10" fill="hold" nodeType="withEffect">
                                  <p:stCondLst>
                                    <p:cond delay="0"/>
                                  </p:stCondLst>
                                  <p:childTnLst>
                                    <p:set>
                                      <p:cBhvr>
                                        <p:cTn id="20" dur="1" fill="hold">
                                          <p:stCondLst>
                                            <p:cond delay="0"/>
                                          </p:stCondLst>
                                        </p:cTn>
                                        <p:tgtEl>
                                          <p:spTgt spid="47108"/>
                                        </p:tgtEl>
                                        <p:attrNameLst>
                                          <p:attrName>style.visibility</p:attrName>
                                        </p:attrNameLst>
                                      </p:cBhvr>
                                      <p:to>
                                        <p:strVal val="visible"/>
                                      </p:to>
                                    </p:set>
                                    <p:animEffect transition="in" filter="checkerboard(across)">
                                      <p:cBhvr>
                                        <p:cTn id="21" dur="500"/>
                                        <p:tgtEl>
                                          <p:spTgt spid="4710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7505" y="71438"/>
            <a:ext cx="9036496" cy="1000125"/>
          </a:xfrm>
        </p:spPr>
        <p:txBody>
          <a:bodyPr/>
          <a:lstStyle/>
          <a:p>
            <a:r>
              <a:rPr lang="es-VE" sz="3600" dirty="0" smtClean="0"/>
              <a:t>La inflación</a:t>
            </a:r>
            <a:br>
              <a:rPr lang="es-VE" sz="3600" dirty="0" smtClean="0"/>
            </a:br>
            <a:r>
              <a:rPr lang="es-VE" sz="2800" dirty="0">
                <a:effectLst/>
                <a:cs typeface="Times New Roman" pitchFamily="18" charset="0"/>
              </a:rPr>
              <a:t>(… en salud en </a:t>
            </a:r>
            <a:r>
              <a:rPr lang="es-VE" sz="2800" dirty="0" err="1">
                <a:effectLst/>
                <a:cs typeface="Times New Roman" pitchFamily="18" charset="0"/>
              </a:rPr>
              <a:t>gral</a:t>
            </a:r>
            <a:r>
              <a:rPr lang="es-VE" sz="2800" dirty="0">
                <a:effectLst/>
                <a:cs typeface="Times New Roman" pitchFamily="18" charset="0"/>
              </a:rPr>
              <a:t> </a:t>
            </a:r>
            <a:r>
              <a:rPr lang="es-VE" sz="2800" dirty="0" smtClean="0">
                <a:effectLst/>
                <a:cs typeface="Times New Roman" pitchFamily="18" charset="0"/>
              </a:rPr>
              <a:t>+++)</a:t>
            </a:r>
            <a:endParaRPr lang="es-VE" sz="2800" dirty="0" smtClean="0">
              <a:effectLst/>
            </a:endParaRPr>
          </a:p>
        </p:txBody>
      </p:sp>
      <p:sp>
        <p:nvSpPr>
          <p:cNvPr id="230403" name="Rectangle 3"/>
          <p:cNvSpPr>
            <a:spLocks noGrp="1" noChangeArrowheads="1"/>
          </p:cNvSpPr>
          <p:nvPr>
            <p:ph idx="1"/>
          </p:nvPr>
        </p:nvSpPr>
        <p:spPr>
          <a:xfrm>
            <a:off x="46562" y="1466675"/>
            <a:ext cx="7047914" cy="5572125"/>
          </a:xfrm>
        </p:spPr>
        <p:txBody>
          <a:bodyPr>
            <a:normAutofit/>
          </a:bodyPr>
          <a:lstStyle/>
          <a:p>
            <a:pPr eaLnBrk="1" hangingPunct="1"/>
            <a:r>
              <a:rPr lang="es-VE" sz="2200" dirty="0" smtClean="0">
                <a:solidFill>
                  <a:srgbClr val="0070C0"/>
                </a:solidFill>
              </a:rPr>
              <a:t>La inflación corresponde a la alza promedio del nivel de precios medido por la tasa de inflación (cambio en % del nivel de precios</a:t>
            </a:r>
            <a:r>
              <a:rPr lang="es-VE" sz="2200" dirty="0" smtClean="0">
                <a:solidFill>
                  <a:srgbClr val="0070C0"/>
                </a:solidFill>
                <a:cs typeface="Times New Roman" pitchFamily="18" charset="0"/>
              </a:rPr>
              <a:t>)</a:t>
            </a:r>
          </a:p>
          <a:p>
            <a:pPr eaLnBrk="1" hangingPunct="1"/>
            <a:r>
              <a:rPr lang="es-VE" sz="2200" b="1" dirty="0" smtClean="0">
                <a:solidFill>
                  <a:srgbClr val="0070C0"/>
                </a:solidFill>
                <a:cs typeface="Times New Roman" pitchFamily="18" charset="0"/>
              </a:rPr>
              <a:t>Deflación</a:t>
            </a:r>
            <a:r>
              <a:rPr lang="es-VE" sz="2200" dirty="0" smtClean="0">
                <a:solidFill>
                  <a:srgbClr val="0070C0"/>
                </a:solidFill>
                <a:cs typeface="Times New Roman" pitchFamily="18" charset="0"/>
              </a:rPr>
              <a:t>: variación negativa del nivel de precios</a:t>
            </a:r>
          </a:p>
          <a:p>
            <a:pPr eaLnBrk="1" hangingPunct="1"/>
            <a:r>
              <a:rPr lang="es-VE" sz="2200" dirty="0" smtClean="0">
                <a:solidFill>
                  <a:srgbClr val="0070C0"/>
                </a:solidFill>
              </a:rPr>
              <a:t>La inflación es </a:t>
            </a:r>
            <a:r>
              <a:rPr lang="es-VE" sz="2200" b="1" dirty="0" smtClean="0">
                <a:solidFill>
                  <a:srgbClr val="0070C0"/>
                </a:solidFill>
                <a:cs typeface="Times New Roman" pitchFamily="18" charset="0"/>
              </a:rPr>
              <a:t>imprevisible</a:t>
            </a:r>
          </a:p>
          <a:p>
            <a:pPr lvl="1" eaLnBrk="1" hangingPunct="1"/>
            <a:r>
              <a:rPr lang="es-VE" sz="2000" dirty="0" smtClean="0">
                <a:solidFill>
                  <a:srgbClr val="0070C0"/>
                </a:solidFill>
                <a:cs typeface="Times New Roman" pitchFamily="18" charset="0"/>
              </a:rPr>
              <a:t>Crea ganadores y perdedores debido al cambio en el valor de la moneda</a:t>
            </a:r>
          </a:p>
          <a:p>
            <a:pPr lvl="1" eaLnBrk="1" hangingPunct="1"/>
            <a:r>
              <a:rPr lang="es-VE" sz="2000" dirty="0" smtClean="0">
                <a:solidFill>
                  <a:srgbClr val="0070C0"/>
                </a:solidFill>
                <a:cs typeface="Times New Roman" pitchFamily="18" charset="0"/>
              </a:rPr>
              <a:t>Produce que se desvíen recursos normalmente dedicados a actividades productivas hacia la predicción de la tasa de inflación</a:t>
            </a:r>
          </a:p>
          <a:p>
            <a:pPr eaLnBrk="1" hangingPunct="1"/>
            <a:r>
              <a:rPr lang="es-VE" sz="2200" dirty="0" smtClean="0">
                <a:solidFill>
                  <a:srgbClr val="0070C0"/>
                </a:solidFill>
                <a:cs typeface="Times New Roman" pitchFamily="18" charset="0"/>
              </a:rPr>
              <a:t>Los costos de la inflación</a:t>
            </a:r>
          </a:p>
          <a:p>
            <a:pPr lvl="1"/>
            <a:r>
              <a:rPr lang="es-VE" sz="2000" dirty="0" smtClean="0">
                <a:solidFill>
                  <a:srgbClr val="0070C0"/>
                </a:solidFill>
                <a:cs typeface="Times New Roman" pitchFamily="18" charset="0"/>
              </a:rPr>
              <a:t>Pérdida de confianza en la economía</a:t>
            </a:r>
          </a:p>
          <a:p>
            <a:pPr lvl="1"/>
            <a:r>
              <a:rPr lang="es-VE" sz="2000" dirty="0" smtClean="0">
                <a:solidFill>
                  <a:srgbClr val="0070C0"/>
                </a:solidFill>
                <a:cs typeface="Times New Roman" pitchFamily="18" charset="0"/>
              </a:rPr>
              <a:t>Inestabilidad social </a:t>
            </a:r>
          </a:p>
          <a:p>
            <a:pPr lvl="1"/>
            <a:r>
              <a:rPr lang="es-VE" sz="2000" dirty="0" smtClean="0">
                <a:solidFill>
                  <a:srgbClr val="0070C0"/>
                </a:solidFill>
                <a:cs typeface="Times New Roman" pitchFamily="18" charset="0"/>
              </a:rPr>
              <a:t>Cesantía debido a las « recetas clásicas » para luchar contra ella</a:t>
            </a:r>
            <a:endParaRPr lang="es-VE" sz="2000" dirty="0" smtClean="0">
              <a:solidFill>
                <a:srgbClr val="0070C0"/>
              </a:solidFill>
            </a:endParaRPr>
          </a:p>
        </p:txBody>
      </p:sp>
      <p:pic>
        <p:nvPicPr>
          <p:cNvPr id="43010" name="Picture 2" descr="http://www.fotosearch.com/bthumb/ART/ART277/CSC039.jpg"/>
          <p:cNvPicPr>
            <a:picLocks noChangeAspect="1" noChangeArrowheads="1"/>
          </p:cNvPicPr>
          <p:nvPr/>
        </p:nvPicPr>
        <p:blipFill>
          <a:blip r:embed="rId3" cstate="print"/>
          <a:srcRect/>
          <a:stretch>
            <a:fillRect/>
          </a:stretch>
        </p:blipFill>
        <p:spPr bwMode="auto">
          <a:xfrm>
            <a:off x="7010749" y="1214422"/>
            <a:ext cx="2097755" cy="2786082"/>
          </a:xfrm>
          <a:prstGeom prst="rect">
            <a:avLst/>
          </a:prstGeom>
          <a:noFill/>
        </p:spPr>
      </p:pic>
      <p:pic>
        <p:nvPicPr>
          <p:cNvPr id="43014" name="Picture 6" descr="http://www.fotosearch.com/bthumb/UNX/UNX223/u10071794.jpg"/>
          <p:cNvPicPr>
            <a:picLocks noChangeAspect="1" noChangeArrowheads="1"/>
          </p:cNvPicPr>
          <p:nvPr/>
        </p:nvPicPr>
        <p:blipFill>
          <a:blip r:embed="rId4" cstate="print"/>
          <a:srcRect/>
          <a:stretch>
            <a:fillRect/>
          </a:stretch>
        </p:blipFill>
        <p:spPr bwMode="auto">
          <a:xfrm>
            <a:off x="7010748" y="3929066"/>
            <a:ext cx="2133283" cy="2571770"/>
          </a:xfrm>
          <a:prstGeom prst="rect">
            <a:avLst/>
          </a:prstGeom>
          <a:noFill/>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291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blinds(horizontal)">
                                      <p:cBhvr>
                                        <p:cTn id="7" dur="5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blinds(horizontal)">
                                      <p:cBhvr>
                                        <p:cTn id="12" dur="500"/>
                                        <p:tgtEl>
                                          <p:spTgt spid="230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blinds(horizontal)">
                                      <p:cBhvr>
                                        <p:cTn id="17" dur="500"/>
                                        <p:tgtEl>
                                          <p:spTgt spid="230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blinds(horizontal)">
                                      <p:cBhvr>
                                        <p:cTn id="22" dur="500"/>
                                        <p:tgtEl>
                                          <p:spTgt spid="230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blinds(horizontal)">
                                      <p:cBhvr>
                                        <p:cTn id="27" dur="500"/>
                                        <p:tgtEl>
                                          <p:spTgt spid="230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0403">
                                            <p:txEl>
                                              <p:pRg st="5" end="5"/>
                                            </p:txEl>
                                          </p:spTgt>
                                        </p:tgtEl>
                                        <p:attrNameLst>
                                          <p:attrName>style.visibility</p:attrName>
                                        </p:attrNameLst>
                                      </p:cBhvr>
                                      <p:to>
                                        <p:strVal val="visible"/>
                                      </p:to>
                                    </p:set>
                                    <p:animEffect transition="in" filter="blinds(horizontal)">
                                      <p:cBhvr>
                                        <p:cTn id="32" dur="500"/>
                                        <p:tgtEl>
                                          <p:spTgt spid="230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0403">
                                            <p:txEl>
                                              <p:pRg st="6" end="6"/>
                                            </p:txEl>
                                          </p:spTgt>
                                        </p:tgtEl>
                                        <p:attrNameLst>
                                          <p:attrName>style.visibility</p:attrName>
                                        </p:attrNameLst>
                                      </p:cBhvr>
                                      <p:to>
                                        <p:strVal val="visible"/>
                                      </p:to>
                                    </p:set>
                                    <p:animEffect transition="in" filter="blinds(horizontal)">
                                      <p:cBhvr>
                                        <p:cTn id="37" dur="500"/>
                                        <p:tgtEl>
                                          <p:spTgt spid="230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0403">
                                            <p:txEl>
                                              <p:pRg st="7" end="7"/>
                                            </p:txEl>
                                          </p:spTgt>
                                        </p:tgtEl>
                                        <p:attrNameLst>
                                          <p:attrName>style.visibility</p:attrName>
                                        </p:attrNameLst>
                                      </p:cBhvr>
                                      <p:to>
                                        <p:strVal val="visible"/>
                                      </p:to>
                                    </p:set>
                                    <p:animEffect transition="in" filter="blinds(horizontal)">
                                      <p:cBhvr>
                                        <p:cTn id="42" dur="500"/>
                                        <p:tgtEl>
                                          <p:spTgt spid="230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0403">
                                            <p:txEl>
                                              <p:pRg st="8" end="8"/>
                                            </p:txEl>
                                          </p:spTgt>
                                        </p:tgtEl>
                                        <p:attrNameLst>
                                          <p:attrName>style.visibility</p:attrName>
                                        </p:attrNameLst>
                                      </p:cBhvr>
                                      <p:to>
                                        <p:strVal val="visible"/>
                                      </p:to>
                                    </p:set>
                                    <p:animEffect transition="in" filter="blinds(horizontal)">
                                      <p:cBhvr>
                                        <p:cTn id="47" dur="500"/>
                                        <p:tgtEl>
                                          <p:spTgt spid="2304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bldLvl="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http://www.fotosearch.com/bthumb/UNS/UNS012/u23274233.jpg"/>
          <p:cNvPicPr>
            <a:picLocks noChangeAspect="1" noChangeArrowheads="1"/>
          </p:cNvPicPr>
          <p:nvPr/>
        </p:nvPicPr>
        <p:blipFill>
          <a:blip r:embed="rId3" cstate="print"/>
          <a:srcRect/>
          <a:stretch>
            <a:fillRect/>
          </a:stretch>
        </p:blipFill>
        <p:spPr bwMode="auto">
          <a:xfrm>
            <a:off x="7021946" y="4437112"/>
            <a:ext cx="2119903" cy="1451627"/>
          </a:xfrm>
          <a:prstGeom prst="rect">
            <a:avLst/>
          </a:prstGeom>
          <a:noFill/>
        </p:spPr>
      </p:pic>
      <p:pic>
        <p:nvPicPr>
          <p:cNvPr id="40970" name="Picture 10" descr="http://www.fotosearch.com/bthumb/PTC/PTC002/109790.jpg"/>
          <p:cNvPicPr>
            <a:picLocks noChangeAspect="1" noChangeArrowheads="1"/>
          </p:cNvPicPr>
          <p:nvPr/>
        </p:nvPicPr>
        <p:blipFill>
          <a:blip r:embed="rId4" cstate="print"/>
          <a:srcRect/>
          <a:stretch>
            <a:fillRect/>
          </a:stretch>
        </p:blipFill>
        <p:spPr bwMode="auto">
          <a:xfrm>
            <a:off x="6039132" y="4509120"/>
            <a:ext cx="981140" cy="1441832"/>
          </a:xfrm>
          <a:prstGeom prst="rect">
            <a:avLst/>
          </a:prstGeom>
          <a:noFill/>
        </p:spPr>
      </p:pic>
      <p:sp>
        <p:nvSpPr>
          <p:cNvPr id="24578" name="Rectangle 2"/>
          <p:cNvSpPr>
            <a:spLocks noGrp="1" noChangeArrowheads="1"/>
          </p:cNvSpPr>
          <p:nvPr>
            <p:ph type="title"/>
          </p:nvPr>
        </p:nvSpPr>
        <p:spPr>
          <a:xfrm>
            <a:off x="1" y="71438"/>
            <a:ext cx="9144000" cy="1000125"/>
          </a:xfrm>
        </p:spPr>
        <p:txBody>
          <a:bodyPr/>
          <a:lstStyle/>
          <a:p>
            <a:pPr eaLnBrk="1" hangingPunct="1"/>
            <a:r>
              <a:rPr lang="es-VE" sz="3600" dirty="0" smtClean="0"/>
              <a:t>Los</a:t>
            </a:r>
            <a:r>
              <a:rPr lang="es-VE" sz="3600" dirty="0" smtClean="0">
                <a:cs typeface="Times New Roman" pitchFamily="18" charset="0"/>
              </a:rPr>
              <a:t> excedentes y los déficits</a:t>
            </a:r>
            <a:br>
              <a:rPr lang="es-VE" sz="3600" dirty="0" smtClean="0">
                <a:cs typeface="Times New Roman" pitchFamily="18" charset="0"/>
              </a:rPr>
            </a:br>
            <a:r>
              <a:rPr lang="es-VE" sz="2800" dirty="0" smtClean="0">
                <a:effectLst/>
                <a:cs typeface="Times New Roman" pitchFamily="18" charset="0"/>
              </a:rPr>
              <a:t>(… en salud en </a:t>
            </a:r>
            <a:r>
              <a:rPr lang="es-VE" sz="2800" dirty="0" err="1" smtClean="0">
                <a:effectLst/>
                <a:cs typeface="Times New Roman" pitchFamily="18" charset="0"/>
              </a:rPr>
              <a:t>gral</a:t>
            </a:r>
            <a:r>
              <a:rPr lang="es-VE" sz="2800" dirty="0" smtClean="0">
                <a:effectLst/>
                <a:cs typeface="Times New Roman" pitchFamily="18" charset="0"/>
              </a:rPr>
              <a:t> déficit+++ y excedentes---)</a:t>
            </a:r>
          </a:p>
        </p:txBody>
      </p:sp>
      <p:sp>
        <p:nvSpPr>
          <p:cNvPr id="230403" name="Rectangle 3"/>
          <p:cNvSpPr>
            <a:spLocks noGrp="1" noChangeArrowheads="1"/>
          </p:cNvSpPr>
          <p:nvPr>
            <p:ph idx="1"/>
          </p:nvPr>
        </p:nvSpPr>
        <p:spPr>
          <a:xfrm>
            <a:off x="179512" y="1052736"/>
            <a:ext cx="5760640" cy="5611662"/>
          </a:xfrm>
        </p:spPr>
        <p:txBody>
          <a:bodyPr>
            <a:normAutofit/>
          </a:bodyPr>
          <a:lstStyle/>
          <a:p>
            <a:pPr eaLnBrk="1" hangingPunct="1"/>
            <a:r>
              <a:rPr lang="es-VE" sz="2600" dirty="0" smtClean="0">
                <a:solidFill>
                  <a:srgbClr val="0070C0"/>
                </a:solidFill>
              </a:rPr>
              <a:t>Excedente presupuestario</a:t>
            </a:r>
            <a:r>
              <a:rPr lang="es-VE" sz="2600" dirty="0" smtClean="0">
                <a:solidFill>
                  <a:srgbClr val="0070C0"/>
                </a:solidFill>
                <a:cs typeface="Times New Roman" pitchFamily="18" charset="0"/>
              </a:rPr>
              <a:t> </a:t>
            </a:r>
          </a:p>
          <a:p>
            <a:pPr marL="342900" lvl="1" indent="-342900">
              <a:buNone/>
            </a:pPr>
            <a:r>
              <a:rPr lang="es-VE" sz="2600" dirty="0" smtClean="0">
                <a:solidFill>
                  <a:srgbClr val="0070C0"/>
                </a:solidFill>
                <a:cs typeface="Times New Roman" pitchFamily="18" charset="0"/>
              </a:rPr>
              <a:t>	- </a:t>
            </a:r>
            <a:r>
              <a:rPr lang="es-VE" sz="2200" b="1" dirty="0" smtClean="0">
                <a:solidFill>
                  <a:srgbClr val="0070C0"/>
                </a:solidFill>
                <a:cs typeface="Times New Roman" pitchFamily="18" charset="0"/>
              </a:rPr>
              <a:t>ingresos fiscales &gt; gasto </a:t>
            </a:r>
            <a:r>
              <a:rPr lang="es-VE" sz="2200" b="1" dirty="0" err="1" smtClean="0">
                <a:solidFill>
                  <a:srgbClr val="0070C0"/>
                </a:solidFill>
                <a:cs typeface="Times New Roman" pitchFamily="18" charset="0"/>
              </a:rPr>
              <a:t>gbno</a:t>
            </a:r>
            <a:endParaRPr lang="es-VE" sz="2200" b="1" dirty="0" smtClean="0">
              <a:solidFill>
                <a:srgbClr val="0070C0"/>
              </a:solidFill>
              <a:cs typeface="Times New Roman" pitchFamily="18" charset="0"/>
            </a:endParaRPr>
          </a:p>
          <a:p>
            <a:pPr eaLnBrk="1" hangingPunct="1"/>
            <a:r>
              <a:rPr lang="es-VE" sz="2600" dirty="0" smtClean="0">
                <a:solidFill>
                  <a:srgbClr val="0070C0"/>
                </a:solidFill>
                <a:cs typeface="Times New Roman" pitchFamily="18" charset="0"/>
              </a:rPr>
              <a:t>Déficit comercial : </a:t>
            </a:r>
          </a:p>
          <a:p>
            <a:pPr eaLnBrk="1" hangingPunct="1">
              <a:buNone/>
            </a:pPr>
            <a:r>
              <a:rPr lang="es-VE" sz="2600" b="1" dirty="0" smtClean="0">
                <a:solidFill>
                  <a:srgbClr val="0070C0"/>
                </a:solidFill>
                <a:cs typeface="Times New Roman" pitchFamily="18" charset="0"/>
              </a:rPr>
              <a:t>		X &lt; M</a:t>
            </a:r>
          </a:p>
          <a:p>
            <a:pPr lvl="1" eaLnBrk="1" hangingPunct="1"/>
            <a:r>
              <a:rPr lang="es-VE" sz="2200" dirty="0" smtClean="0">
                <a:solidFill>
                  <a:srgbClr val="0070C0"/>
                </a:solidFill>
                <a:cs typeface="Times New Roman" pitchFamily="18" charset="0"/>
              </a:rPr>
              <a:t>Se mide a través de la cuenta corriente</a:t>
            </a:r>
          </a:p>
          <a:p>
            <a:pPr lvl="2"/>
            <a:r>
              <a:rPr lang="es-VE" sz="1800" dirty="0" smtClean="0">
                <a:solidFill>
                  <a:srgbClr val="0070C0"/>
                </a:solidFill>
                <a:cs typeface="Times New Roman" pitchFamily="18" charset="0"/>
              </a:rPr>
              <a:t>Valor total de las exportaciones menos las importaciones + intereses pagados por deuda al exterior</a:t>
            </a:r>
          </a:p>
          <a:p>
            <a:pPr eaLnBrk="1" hangingPunct="1"/>
            <a:r>
              <a:rPr lang="es-VE" sz="2600" dirty="0" smtClean="0">
                <a:solidFill>
                  <a:srgbClr val="0070C0"/>
                </a:solidFill>
                <a:cs typeface="Times New Roman" pitchFamily="18" charset="0"/>
              </a:rPr>
              <a:t>Sea cual fuere la naturaleza del déficit, el </a:t>
            </a:r>
            <a:r>
              <a:rPr lang="es-VE" sz="2600" dirty="0" err="1" smtClean="0">
                <a:solidFill>
                  <a:srgbClr val="0070C0"/>
                </a:solidFill>
                <a:cs typeface="Times New Roman" pitchFamily="18" charset="0"/>
              </a:rPr>
              <a:t>gbno</a:t>
            </a:r>
            <a:r>
              <a:rPr lang="es-VE" sz="2600" dirty="0" smtClean="0">
                <a:solidFill>
                  <a:srgbClr val="0070C0"/>
                </a:solidFill>
                <a:cs typeface="Times New Roman" pitchFamily="18" charset="0"/>
              </a:rPr>
              <a:t> debe « pedir prestado recursos » para cubrirlo</a:t>
            </a:r>
          </a:p>
          <a:p>
            <a:pPr lvl="1" eaLnBrk="1" hangingPunct="1"/>
            <a:r>
              <a:rPr lang="es-VE" sz="2200" dirty="0" smtClean="0">
                <a:solidFill>
                  <a:srgbClr val="0070C0"/>
                </a:solidFill>
                <a:cs typeface="Times New Roman" pitchFamily="18" charset="0"/>
              </a:rPr>
              <a:t>Por lo tanto debe pagar intereses</a:t>
            </a:r>
          </a:p>
          <a:p>
            <a:pPr lvl="1" eaLnBrk="1" hangingPunct="1"/>
            <a:r>
              <a:rPr lang="es-VE" sz="2200" dirty="0" smtClean="0">
                <a:solidFill>
                  <a:srgbClr val="0070C0"/>
                </a:solidFill>
                <a:cs typeface="Times New Roman" pitchFamily="18" charset="0"/>
              </a:rPr>
              <a:t>El </a:t>
            </a:r>
            <a:r>
              <a:rPr lang="es-VE" sz="2200" dirty="0" err="1" smtClean="0">
                <a:solidFill>
                  <a:srgbClr val="0070C0"/>
                </a:solidFill>
                <a:cs typeface="Times New Roman" pitchFamily="18" charset="0"/>
              </a:rPr>
              <a:t>pb</a:t>
            </a:r>
            <a:r>
              <a:rPr lang="es-VE" sz="2200" dirty="0" smtClean="0">
                <a:solidFill>
                  <a:srgbClr val="0070C0"/>
                </a:solidFill>
                <a:cs typeface="Times New Roman" pitchFamily="18" charset="0"/>
              </a:rPr>
              <a:t> se produce cuando se « pide prestado » para consumir y no para invertir</a:t>
            </a:r>
          </a:p>
        </p:txBody>
      </p:sp>
      <p:pic>
        <p:nvPicPr>
          <p:cNvPr id="40972" name="Picture 12" descr="http://www.fotosearch.com/bthumb/ART/ART314/INF004.jpg"/>
          <p:cNvPicPr>
            <a:picLocks noChangeAspect="1" noChangeArrowheads="1"/>
          </p:cNvPicPr>
          <p:nvPr/>
        </p:nvPicPr>
        <p:blipFill>
          <a:blip r:embed="rId5" cstate="print"/>
          <a:srcRect/>
          <a:stretch>
            <a:fillRect/>
          </a:stretch>
        </p:blipFill>
        <p:spPr bwMode="auto">
          <a:xfrm>
            <a:off x="6129106" y="2348880"/>
            <a:ext cx="3014893" cy="2145896"/>
          </a:xfrm>
          <a:prstGeom prst="rect">
            <a:avLst/>
          </a:prstGeom>
          <a:noFill/>
        </p:spPr>
      </p:pic>
      <p:pic>
        <p:nvPicPr>
          <p:cNvPr id="40974" name="Picture 14" descr="http://www.fotosearch.com/bthumb/PDS/PDS107/10084177.jpg"/>
          <p:cNvPicPr>
            <a:picLocks noChangeAspect="1" noChangeArrowheads="1"/>
          </p:cNvPicPr>
          <p:nvPr/>
        </p:nvPicPr>
        <p:blipFill>
          <a:blip r:embed="rId6" cstate="print"/>
          <a:srcRect/>
          <a:stretch>
            <a:fillRect/>
          </a:stretch>
        </p:blipFill>
        <p:spPr bwMode="auto">
          <a:xfrm>
            <a:off x="6853410" y="4509120"/>
            <a:ext cx="1007936" cy="669982"/>
          </a:xfrm>
          <a:prstGeom prst="rect">
            <a:avLst/>
          </a:prstGeom>
          <a:noFill/>
        </p:spPr>
      </p:pic>
      <p:pic>
        <p:nvPicPr>
          <p:cNvPr id="40968" name="Picture 8" descr="http://www.fotosearch.com/bthumb/corbis/DGT070/CB022575.jpg"/>
          <p:cNvPicPr>
            <a:picLocks noChangeAspect="1" noChangeArrowheads="1"/>
          </p:cNvPicPr>
          <p:nvPr/>
        </p:nvPicPr>
        <p:blipFill>
          <a:blip r:embed="rId7" cstate="print"/>
          <a:srcRect/>
          <a:stretch>
            <a:fillRect/>
          </a:stretch>
        </p:blipFill>
        <p:spPr bwMode="auto">
          <a:xfrm>
            <a:off x="6156175" y="1246338"/>
            <a:ext cx="2933233" cy="1136472"/>
          </a:xfrm>
          <a:prstGeom prst="rect">
            <a:avLst/>
          </a:prstGeom>
          <a:noFill/>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7560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blinds(horizontal)">
                                      <p:cBhvr>
                                        <p:cTn id="7" dur="5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blinds(horizontal)">
                                      <p:cBhvr>
                                        <p:cTn id="12" dur="500"/>
                                        <p:tgtEl>
                                          <p:spTgt spid="230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blinds(horizontal)">
                                      <p:cBhvr>
                                        <p:cTn id="17" dur="500"/>
                                        <p:tgtEl>
                                          <p:spTgt spid="230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blinds(horizontal)">
                                      <p:cBhvr>
                                        <p:cTn id="22" dur="500"/>
                                        <p:tgtEl>
                                          <p:spTgt spid="230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blinds(horizontal)">
                                      <p:cBhvr>
                                        <p:cTn id="27" dur="500"/>
                                        <p:tgtEl>
                                          <p:spTgt spid="230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0403">
                                            <p:txEl>
                                              <p:pRg st="5" end="5"/>
                                            </p:txEl>
                                          </p:spTgt>
                                        </p:tgtEl>
                                        <p:attrNameLst>
                                          <p:attrName>style.visibility</p:attrName>
                                        </p:attrNameLst>
                                      </p:cBhvr>
                                      <p:to>
                                        <p:strVal val="visible"/>
                                      </p:to>
                                    </p:set>
                                    <p:animEffect transition="in" filter="blinds(horizontal)">
                                      <p:cBhvr>
                                        <p:cTn id="32" dur="500"/>
                                        <p:tgtEl>
                                          <p:spTgt spid="230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0403">
                                            <p:txEl>
                                              <p:pRg st="6" end="6"/>
                                            </p:txEl>
                                          </p:spTgt>
                                        </p:tgtEl>
                                        <p:attrNameLst>
                                          <p:attrName>style.visibility</p:attrName>
                                        </p:attrNameLst>
                                      </p:cBhvr>
                                      <p:to>
                                        <p:strVal val="visible"/>
                                      </p:to>
                                    </p:set>
                                    <p:animEffect transition="in" filter="blinds(horizontal)">
                                      <p:cBhvr>
                                        <p:cTn id="37" dur="500"/>
                                        <p:tgtEl>
                                          <p:spTgt spid="230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0403">
                                            <p:txEl>
                                              <p:pRg st="7" end="7"/>
                                            </p:txEl>
                                          </p:spTgt>
                                        </p:tgtEl>
                                        <p:attrNameLst>
                                          <p:attrName>style.visibility</p:attrName>
                                        </p:attrNameLst>
                                      </p:cBhvr>
                                      <p:to>
                                        <p:strVal val="visible"/>
                                      </p:to>
                                    </p:set>
                                    <p:animEffect transition="in" filter="blinds(horizontal)">
                                      <p:cBhvr>
                                        <p:cTn id="42" dur="500"/>
                                        <p:tgtEl>
                                          <p:spTgt spid="230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0403">
                                            <p:txEl>
                                              <p:pRg st="8" end="8"/>
                                            </p:txEl>
                                          </p:spTgt>
                                        </p:tgtEl>
                                        <p:attrNameLst>
                                          <p:attrName>style.visibility</p:attrName>
                                        </p:attrNameLst>
                                      </p:cBhvr>
                                      <p:to>
                                        <p:strVal val="visible"/>
                                      </p:to>
                                    </p:set>
                                    <p:animEffect transition="in" filter="blinds(horizontal)">
                                      <p:cBhvr>
                                        <p:cTn id="47" dur="500"/>
                                        <p:tgtEl>
                                          <p:spTgt spid="2304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bldLvl="3"/>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119" y="204958"/>
            <a:ext cx="9181119" cy="666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260144" y="378337"/>
            <a:ext cx="4682372" cy="646331"/>
          </a:xfrm>
          <a:prstGeom prst="rect">
            <a:avLst/>
          </a:prstGeom>
          <a:noFill/>
        </p:spPr>
        <p:txBody>
          <a:bodyPr wrap="none" rtlCol="0">
            <a:spAutoFit/>
          </a:bodyPr>
          <a:lstStyle/>
          <a:p>
            <a:pPr algn="ctr">
              <a:defRPr sz="1800" b="1" i="0" u="none" strike="noStrike" kern="1200" baseline="0">
                <a:solidFill>
                  <a:sysClr val="windowText" lastClr="000000"/>
                </a:solidFill>
                <a:latin typeface="+mn-lt"/>
                <a:ea typeface="+mn-ea"/>
                <a:cs typeface="+mn-cs"/>
              </a:defRPr>
            </a:pPr>
            <a:r>
              <a:rPr lang="es-CL" b="1" dirty="0">
                <a:solidFill>
                  <a:sysClr val="windowText" lastClr="000000"/>
                </a:solidFill>
                <a:latin typeface="Calibri" pitchFamily="34" charset="0"/>
              </a:rPr>
              <a:t>Gasto </a:t>
            </a:r>
            <a:r>
              <a:rPr lang="es-CL" b="1" dirty="0" smtClean="0">
                <a:solidFill>
                  <a:sysClr val="windowText" lastClr="000000"/>
                </a:solidFill>
                <a:latin typeface="Calibri" pitchFamily="34" charset="0"/>
              </a:rPr>
              <a:t>público </a:t>
            </a:r>
            <a:r>
              <a:rPr lang="es-CL" b="1" dirty="0">
                <a:solidFill>
                  <a:sysClr val="windowText" lastClr="000000"/>
                </a:solidFill>
                <a:latin typeface="Calibri" pitchFamily="34" charset="0"/>
              </a:rPr>
              <a:t>y privado como % del PIB, 2010 </a:t>
            </a:r>
          </a:p>
          <a:p>
            <a:pPr algn="ctr">
              <a:defRPr sz="1800" b="1" i="0" u="none" strike="noStrike" kern="1200" baseline="0">
                <a:solidFill>
                  <a:sysClr val="windowText" lastClr="000000"/>
                </a:solidFill>
                <a:latin typeface="+mn-lt"/>
                <a:ea typeface="+mn-ea"/>
                <a:cs typeface="+mn-cs"/>
              </a:defRPr>
            </a:pPr>
            <a:r>
              <a:rPr lang="es-CL" b="1" dirty="0">
                <a:solidFill>
                  <a:sysClr val="windowText" lastClr="000000"/>
                </a:solidFill>
                <a:latin typeface="Calibri" pitchFamily="34" charset="0"/>
              </a:rPr>
              <a:t>(salvo indicado contrariamente</a:t>
            </a:r>
            <a:r>
              <a:rPr lang="es-CL" b="1" dirty="0" smtClean="0">
                <a:solidFill>
                  <a:sysClr val="windowText" lastClr="000000"/>
                </a:solidFill>
                <a:latin typeface="Calibri" pitchFamily="34" charset="0"/>
              </a:rPr>
              <a:t>)</a:t>
            </a:r>
            <a:endParaRPr lang="es-CL" b="1" dirty="0">
              <a:solidFill>
                <a:sysClr val="windowText" lastClr="000000"/>
              </a:solidFill>
              <a:latin typeface="Calibri" pitchFamily="34" charset="0"/>
            </a:endParaRPr>
          </a:p>
        </p:txBody>
      </p:sp>
      <p:sp>
        <p:nvSpPr>
          <p:cNvPr id="12" name="TextBox 5"/>
          <p:cNvSpPr txBox="1">
            <a:spLocks noChangeArrowheads="1"/>
          </p:cNvSpPr>
          <p:nvPr/>
        </p:nvSpPr>
        <p:spPr bwMode="auto">
          <a:xfrm>
            <a:off x="315756" y="6508739"/>
            <a:ext cx="123944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sz="1100" dirty="0" err="1">
                <a:latin typeface="Calibri" pitchFamily="34" charset="0"/>
              </a:rPr>
              <a:t>Fuente</a:t>
            </a:r>
            <a:r>
              <a:rPr lang="en-US" sz="1100" dirty="0">
                <a:latin typeface="Calibri" pitchFamily="34" charset="0"/>
              </a:rPr>
              <a:t>: </a:t>
            </a:r>
            <a:r>
              <a:rPr lang="en-US" sz="1100" dirty="0" smtClean="0">
                <a:latin typeface="Calibri" pitchFamily="34" charset="0"/>
              </a:rPr>
              <a:t>OPS, 2012</a:t>
            </a:r>
            <a:endParaRPr lang="en-US" sz="1100" dirty="0">
              <a:latin typeface="Calibri" pitchFamily="34" charset="0"/>
            </a:endParaRPr>
          </a:p>
        </p:txBody>
      </p:sp>
      <p:sp>
        <p:nvSpPr>
          <p:cNvPr id="23" name="TextBox 5"/>
          <p:cNvSpPr txBox="1">
            <a:spLocks noChangeArrowheads="1"/>
          </p:cNvSpPr>
          <p:nvPr/>
        </p:nvSpPr>
        <p:spPr bwMode="auto">
          <a:xfrm rot="18593353">
            <a:off x="2833056" y="5888605"/>
            <a:ext cx="5597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sz="1100" dirty="0" smtClean="0">
                <a:latin typeface="Calibri" pitchFamily="34" charset="0"/>
              </a:rPr>
              <a:t>(2011)</a:t>
            </a:r>
            <a:endParaRPr lang="en-US" sz="1100" dirty="0">
              <a:latin typeface="Calibri"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425" y="12158"/>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2 Llamada de nube"/>
          <p:cNvSpPr/>
          <p:nvPr/>
        </p:nvSpPr>
        <p:spPr>
          <a:xfrm>
            <a:off x="4163480" y="1984536"/>
            <a:ext cx="2874572" cy="972376"/>
          </a:xfrm>
          <a:prstGeom prst="cloudCallout">
            <a:avLst>
              <a:gd name="adj1" fmla="val -38601"/>
              <a:gd name="adj2" fmla="val 5942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dirty="0" smtClean="0">
                <a:solidFill>
                  <a:schemeClr val="tx1"/>
                </a:solidFill>
                <a:latin typeface="Calibri" pitchFamily="34" charset="0"/>
                <a:cs typeface="Calibri" pitchFamily="34" charset="0"/>
              </a:rPr>
              <a:t>Agregar PIB per </a:t>
            </a:r>
            <a:r>
              <a:rPr lang="es-VE" sz="2400" b="1" dirty="0" err="1" smtClean="0">
                <a:solidFill>
                  <a:schemeClr val="tx1"/>
                </a:solidFill>
                <a:latin typeface="Calibri" pitchFamily="34" charset="0"/>
                <a:cs typeface="Calibri" pitchFamily="34" charset="0"/>
              </a:rPr>
              <a:t>capita</a:t>
            </a:r>
            <a:endParaRPr lang="es-VE" sz="20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3219499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107504" y="332656"/>
            <a:ext cx="8856984" cy="914400"/>
          </a:xfrm>
        </p:spPr>
        <p:txBody>
          <a:bodyPr>
            <a:noAutofit/>
          </a:bodyPr>
          <a:lstStyle/>
          <a:p>
            <a:r>
              <a:rPr lang="es-VE" sz="3200" dirty="0" smtClean="0"/>
              <a:t>El PIB y el flujo circular de la economía</a:t>
            </a:r>
            <a:endParaRPr lang="es-VE" sz="3200" dirty="0"/>
          </a:p>
        </p:txBody>
      </p:sp>
      <p:sp>
        <p:nvSpPr>
          <p:cNvPr id="230403" name="Rectangle 3"/>
          <p:cNvSpPr>
            <a:spLocks noGrp="1" noChangeArrowheads="1"/>
          </p:cNvSpPr>
          <p:nvPr>
            <p:ph idx="1"/>
          </p:nvPr>
        </p:nvSpPr>
        <p:spPr>
          <a:xfrm>
            <a:off x="914400" y="1500190"/>
            <a:ext cx="7729566" cy="3857636"/>
          </a:xfrm>
        </p:spPr>
        <p:txBody>
          <a:bodyPr>
            <a:normAutofit/>
          </a:bodyPr>
          <a:lstStyle/>
          <a:p>
            <a:pPr marL="514350" indent="-514350"/>
            <a:r>
              <a:rPr lang="es-VE" sz="2400" dirty="0" smtClean="0">
                <a:solidFill>
                  <a:srgbClr val="0070C0"/>
                </a:solidFill>
                <a:cs typeface="Times New Roman" pitchFamily="18" charset="0"/>
              </a:rPr>
              <a:t>El FC expresa las relaciones entre los 4 sectores de la economía</a:t>
            </a:r>
          </a:p>
          <a:p>
            <a:pPr marL="1314450" lvl="2" indent="-514350">
              <a:buFont typeface="+mj-lt"/>
              <a:buAutoNum type="arabicPeriod"/>
            </a:pPr>
            <a:r>
              <a:rPr lang="es-VE" sz="1600" dirty="0" smtClean="0">
                <a:solidFill>
                  <a:srgbClr val="0070C0"/>
                </a:solidFill>
                <a:cs typeface="Times New Roman" pitchFamily="18" charset="0"/>
              </a:rPr>
              <a:t>Empresas</a:t>
            </a:r>
          </a:p>
          <a:p>
            <a:pPr marL="1314450" lvl="2" indent="-514350">
              <a:buFont typeface="+mj-lt"/>
              <a:buAutoNum type="arabicPeriod"/>
            </a:pPr>
            <a:r>
              <a:rPr lang="es-VE" sz="1600" dirty="0" smtClean="0">
                <a:solidFill>
                  <a:srgbClr val="0070C0"/>
                </a:solidFill>
                <a:cs typeface="Times New Roman" pitchFamily="18" charset="0"/>
              </a:rPr>
              <a:t>Hogares</a:t>
            </a:r>
          </a:p>
          <a:p>
            <a:pPr marL="1314450" lvl="2" indent="-514350">
              <a:buFont typeface="+mj-lt"/>
              <a:buAutoNum type="arabicPeriod"/>
            </a:pPr>
            <a:r>
              <a:rPr lang="es-VE" sz="1600" dirty="0" smtClean="0">
                <a:solidFill>
                  <a:srgbClr val="0070C0"/>
                </a:solidFill>
                <a:cs typeface="Times New Roman" pitchFamily="18" charset="0"/>
              </a:rPr>
              <a:t>Gobierno</a:t>
            </a:r>
          </a:p>
          <a:p>
            <a:pPr marL="1314450" lvl="2" indent="-514350">
              <a:buFont typeface="+mj-lt"/>
              <a:buAutoNum type="arabicPeriod"/>
            </a:pPr>
            <a:r>
              <a:rPr lang="es-VE" sz="1600" dirty="0" smtClean="0">
                <a:solidFill>
                  <a:srgbClr val="0070C0"/>
                </a:solidFill>
                <a:cs typeface="Times New Roman" pitchFamily="18" charset="0"/>
              </a:rPr>
              <a:t>Países extranjeros</a:t>
            </a:r>
          </a:p>
          <a:p>
            <a:pPr marL="514350" indent="-514350"/>
            <a:r>
              <a:rPr lang="es-VE" sz="2400" dirty="0" smtClean="0">
                <a:solidFill>
                  <a:srgbClr val="0070C0"/>
                </a:solidFill>
                <a:cs typeface="Times New Roman" pitchFamily="18" charset="0"/>
              </a:rPr>
              <a:t>Los 4 sectores se encuentran alrededor de 3 mercados</a:t>
            </a:r>
          </a:p>
          <a:p>
            <a:pPr marL="1314450" lvl="2" indent="-514350"/>
            <a:r>
              <a:rPr lang="es-VE" sz="1600" dirty="0" smtClean="0">
                <a:solidFill>
                  <a:srgbClr val="0070C0"/>
                </a:solidFill>
                <a:cs typeface="Times New Roman" pitchFamily="18" charset="0"/>
              </a:rPr>
              <a:t>M </a:t>
            </a:r>
            <a:r>
              <a:rPr lang="es-VE" sz="1600" dirty="0" err="1" smtClean="0">
                <a:solidFill>
                  <a:srgbClr val="0070C0"/>
                </a:solidFill>
                <a:cs typeface="Times New Roman" pitchFamily="18" charset="0"/>
              </a:rPr>
              <a:t>bb</a:t>
            </a:r>
            <a:r>
              <a:rPr lang="es-VE" sz="1600" dirty="0" smtClean="0">
                <a:solidFill>
                  <a:srgbClr val="0070C0"/>
                </a:solidFill>
                <a:cs typeface="Times New Roman" pitchFamily="18" charset="0"/>
              </a:rPr>
              <a:t>/</a:t>
            </a:r>
            <a:r>
              <a:rPr lang="es-VE" sz="1600" dirty="0" err="1" smtClean="0">
                <a:solidFill>
                  <a:srgbClr val="0070C0"/>
                </a:solidFill>
                <a:cs typeface="Times New Roman" pitchFamily="18" charset="0"/>
              </a:rPr>
              <a:t>ss</a:t>
            </a:r>
            <a:r>
              <a:rPr lang="es-VE" sz="1600" dirty="0" smtClean="0">
                <a:solidFill>
                  <a:srgbClr val="0070C0"/>
                </a:solidFill>
                <a:cs typeface="Times New Roman" pitchFamily="18" charset="0"/>
              </a:rPr>
              <a:t> </a:t>
            </a:r>
          </a:p>
          <a:p>
            <a:pPr marL="1314450" lvl="2" indent="-514350"/>
            <a:r>
              <a:rPr lang="es-VE" sz="1600" dirty="0" smtClean="0">
                <a:solidFill>
                  <a:srgbClr val="0070C0"/>
                </a:solidFill>
                <a:cs typeface="Times New Roman" pitchFamily="18" charset="0"/>
              </a:rPr>
              <a:t>M factores de producción</a:t>
            </a:r>
          </a:p>
          <a:p>
            <a:pPr marL="1314450" lvl="2" indent="-514350"/>
            <a:r>
              <a:rPr lang="es-VE" sz="1600" dirty="0" smtClean="0">
                <a:solidFill>
                  <a:srgbClr val="0070C0"/>
                </a:solidFill>
                <a:cs typeface="Times New Roman" pitchFamily="18" charset="0"/>
              </a:rPr>
              <a:t>M financiero</a:t>
            </a:r>
          </a:p>
        </p:txBody>
      </p:sp>
      <p:pic>
        <p:nvPicPr>
          <p:cNvPr id="4" name="Picture 6" descr="http://www.fotosearch.com/bthumb/ILW/ILW002/evansj0063r.jpg"/>
          <p:cNvPicPr>
            <a:picLocks noChangeAspect="1" noChangeArrowheads="1"/>
          </p:cNvPicPr>
          <p:nvPr/>
        </p:nvPicPr>
        <p:blipFill>
          <a:blip r:embed="rId3" cstate="print"/>
          <a:srcRect/>
          <a:stretch>
            <a:fillRect/>
          </a:stretch>
        </p:blipFill>
        <p:spPr bwMode="auto">
          <a:xfrm>
            <a:off x="7407328" y="4005064"/>
            <a:ext cx="1879580" cy="2852936"/>
          </a:xfrm>
          <a:prstGeom prst="rect">
            <a:avLst/>
          </a:prstGeom>
          <a:noFill/>
        </p:spPr>
      </p:pic>
      <p:pic>
        <p:nvPicPr>
          <p:cNvPr id="5" name="Picture 8" descr="http://www.fotosearch.com/bthumb/ILW/ILW001/bandeg0167r.jpg"/>
          <p:cNvPicPr>
            <a:picLocks noChangeAspect="1" noChangeArrowheads="1"/>
          </p:cNvPicPr>
          <p:nvPr/>
        </p:nvPicPr>
        <p:blipFill>
          <a:blip r:embed="rId4" cstate="print"/>
          <a:srcRect/>
          <a:stretch>
            <a:fillRect/>
          </a:stretch>
        </p:blipFill>
        <p:spPr bwMode="auto">
          <a:xfrm>
            <a:off x="5766036" y="3984675"/>
            <a:ext cx="1734921" cy="1357322"/>
          </a:xfrm>
          <a:prstGeom prst="rect">
            <a:avLst/>
          </a:prstGeom>
          <a:noFill/>
        </p:spPr>
      </p:pic>
      <p:pic>
        <p:nvPicPr>
          <p:cNvPr id="6" name="Picture 10" descr="http://www.fotosearch.com/bthumb/ILW/ILW501/lyubnb0102c.jpg"/>
          <p:cNvPicPr>
            <a:picLocks noChangeAspect="1" noChangeArrowheads="1"/>
          </p:cNvPicPr>
          <p:nvPr/>
        </p:nvPicPr>
        <p:blipFill>
          <a:blip r:embed="rId5" cstate="print"/>
          <a:srcRect/>
          <a:stretch>
            <a:fillRect/>
          </a:stretch>
        </p:blipFill>
        <p:spPr bwMode="auto">
          <a:xfrm>
            <a:off x="4280080" y="4797152"/>
            <a:ext cx="1588064" cy="2060848"/>
          </a:xfrm>
          <a:prstGeom prst="rect">
            <a:avLst/>
          </a:prstGeom>
          <a:noFill/>
        </p:spPr>
      </p:pic>
      <p:pic>
        <p:nvPicPr>
          <p:cNvPr id="7" name="Picture 12" descr="http://www.fotosearch.com/bthumb/ILW/ILW501/renlif0018c.jpg"/>
          <p:cNvPicPr>
            <a:picLocks noChangeAspect="1" noChangeArrowheads="1"/>
          </p:cNvPicPr>
          <p:nvPr/>
        </p:nvPicPr>
        <p:blipFill>
          <a:blip r:embed="rId6" cstate="print"/>
          <a:srcRect/>
          <a:stretch>
            <a:fillRect/>
          </a:stretch>
        </p:blipFill>
        <p:spPr bwMode="auto">
          <a:xfrm>
            <a:off x="5833070" y="5373216"/>
            <a:ext cx="1619250" cy="1484784"/>
          </a:xfrm>
          <a:prstGeom prst="rect">
            <a:avLst/>
          </a:prstGeom>
          <a:noFill/>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9920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blinds(horizontal)">
                                      <p:cBhvr>
                                        <p:cTn id="7" dur="500"/>
                                        <p:tgtEl>
                                          <p:spTgt spid="230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blinds(horizontal)">
                                      <p:cBhvr>
                                        <p:cTn id="12" dur="500"/>
                                        <p:tgtEl>
                                          <p:spTgt spid="230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blinds(horizontal)">
                                      <p:cBhvr>
                                        <p:cTn id="17" dur="500"/>
                                        <p:tgtEl>
                                          <p:spTgt spid="230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blinds(horizontal)">
                                      <p:cBhvr>
                                        <p:cTn id="22" dur="500"/>
                                        <p:tgtEl>
                                          <p:spTgt spid="230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blinds(horizontal)">
                                      <p:cBhvr>
                                        <p:cTn id="27" dur="500"/>
                                        <p:tgtEl>
                                          <p:spTgt spid="230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0403">
                                            <p:txEl>
                                              <p:pRg st="5" end="5"/>
                                            </p:txEl>
                                          </p:spTgt>
                                        </p:tgtEl>
                                        <p:attrNameLst>
                                          <p:attrName>style.visibility</p:attrName>
                                        </p:attrNameLst>
                                      </p:cBhvr>
                                      <p:to>
                                        <p:strVal val="visible"/>
                                      </p:to>
                                    </p:set>
                                    <p:animEffect transition="in" filter="blinds(horizontal)">
                                      <p:cBhvr>
                                        <p:cTn id="32" dur="500"/>
                                        <p:tgtEl>
                                          <p:spTgt spid="230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0403">
                                            <p:txEl>
                                              <p:pRg st="6" end="6"/>
                                            </p:txEl>
                                          </p:spTgt>
                                        </p:tgtEl>
                                        <p:attrNameLst>
                                          <p:attrName>style.visibility</p:attrName>
                                        </p:attrNameLst>
                                      </p:cBhvr>
                                      <p:to>
                                        <p:strVal val="visible"/>
                                      </p:to>
                                    </p:set>
                                    <p:animEffect transition="in" filter="blinds(horizontal)">
                                      <p:cBhvr>
                                        <p:cTn id="37" dur="500"/>
                                        <p:tgtEl>
                                          <p:spTgt spid="230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0403">
                                            <p:txEl>
                                              <p:pRg st="7" end="7"/>
                                            </p:txEl>
                                          </p:spTgt>
                                        </p:tgtEl>
                                        <p:attrNameLst>
                                          <p:attrName>style.visibility</p:attrName>
                                        </p:attrNameLst>
                                      </p:cBhvr>
                                      <p:to>
                                        <p:strVal val="visible"/>
                                      </p:to>
                                    </p:set>
                                    <p:animEffect transition="in" filter="blinds(horizontal)">
                                      <p:cBhvr>
                                        <p:cTn id="42" dur="500"/>
                                        <p:tgtEl>
                                          <p:spTgt spid="230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0403">
                                            <p:txEl>
                                              <p:pRg st="8" end="8"/>
                                            </p:txEl>
                                          </p:spTgt>
                                        </p:tgtEl>
                                        <p:attrNameLst>
                                          <p:attrName>style.visibility</p:attrName>
                                        </p:attrNameLst>
                                      </p:cBhvr>
                                      <p:to>
                                        <p:strVal val="visible"/>
                                      </p:to>
                                    </p:set>
                                    <p:animEffect transition="in" filter="blinds(horizontal)">
                                      <p:cBhvr>
                                        <p:cTn id="47" dur="500"/>
                                        <p:tgtEl>
                                          <p:spTgt spid="2304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bldLvl="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2643173" y="5014930"/>
            <a:ext cx="1524181" cy="914400"/>
          </a:xfrm>
          <a:prstGeom prst="roundRect">
            <a:avLst/>
          </a:prstGeom>
          <a:solidFill>
            <a:srgbClr val="00FF00"/>
          </a:solidFill>
          <a:scene3d>
            <a:camera prst="perspectiveAbove"/>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err="1" smtClean="0">
                <a:solidFill>
                  <a:schemeClr val="tx1"/>
                </a:solidFill>
                <a:latin typeface="Calibri" pitchFamily="34" charset="0"/>
                <a:cs typeface="Calibri" pitchFamily="34" charset="0"/>
              </a:rPr>
              <a:t>Empresas</a:t>
            </a:r>
            <a:endParaRPr lang="fr-CA" b="1" dirty="0">
              <a:solidFill>
                <a:schemeClr val="tx1"/>
              </a:solidFill>
              <a:latin typeface="Calibri" pitchFamily="34" charset="0"/>
              <a:cs typeface="Calibri" pitchFamily="34" charset="0"/>
            </a:endParaRPr>
          </a:p>
        </p:txBody>
      </p:sp>
      <p:sp>
        <p:nvSpPr>
          <p:cNvPr id="45" name="Flèche courbée vers le haut 44"/>
          <p:cNvSpPr/>
          <p:nvPr/>
        </p:nvSpPr>
        <p:spPr>
          <a:xfrm rot="5056133">
            <a:off x="2559844" y="2180431"/>
            <a:ext cx="1939925" cy="500063"/>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18" name="Flèche courbée vers la gauche 17"/>
          <p:cNvSpPr/>
          <p:nvPr/>
        </p:nvSpPr>
        <p:spPr>
          <a:xfrm rot="17192870">
            <a:off x="5403850" y="-1171575"/>
            <a:ext cx="1830388" cy="5329238"/>
          </a:xfrm>
          <a:prstGeom prst="curvedLeftArrow">
            <a:avLst>
              <a:gd name="adj1" fmla="val 25000"/>
              <a:gd name="adj2" fmla="val 42211"/>
              <a:gd name="adj3" fmla="val 25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26663" name="ZoneTexte 59"/>
          <p:cNvSpPr txBox="1">
            <a:spLocks noChangeArrowheads="1"/>
          </p:cNvSpPr>
          <p:nvPr/>
        </p:nvSpPr>
        <p:spPr bwMode="auto">
          <a:xfrm>
            <a:off x="1000125" y="71438"/>
            <a:ext cx="7572375" cy="923925"/>
          </a:xfrm>
          <a:prstGeom prst="rect">
            <a:avLst/>
          </a:prstGeom>
          <a:noFill/>
          <a:ln w="9525">
            <a:noFill/>
            <a:miter lim="800000"/>
            <a:headEnd/>
            <a:tailEnd/>
          </a:ln>
        </p:spPr>
        <p:txBody>
          <a:bodyPr>
            <a:spAutoFit/>
          </a:bodyPr>
          <a:lstStyle/>
          <a:p>
            <a:r>
              <a:rPr lang="es-VE" b="1" dirty="0" smtClean="0">
                <a:solidFill>
                  <a:srgbClr val="0070C0"/>
                </a:solidFill>
                <a:latin typeface="Calibri" pitchFamily="34" charset="0"/>
                <a:cs typeface="Calibri" pitchFamily="34" charset="0"/>
              </a:rPr>
              <a:t>Ingreso agregado (flujo azul) = gasto agregado (flujo rojo)</a:t>
            </a:r>
          </a:p>
          <a:p>
            <a:r>
              <a:rPr lang="es-VE" b="1" dirty="0" smtClean="0">
                <a:solidFill>
                  <a:srgbClr val="0070C0"/>
                </a:solidFill>
                <a:latin typeface="Calibri" pitchFamily="34" charset="0"/>
                <a:cs typeface="Calibri" pitchFamily="34" charset="0"/>
              </a:rPr>
              <a:t>C+I+G+(X-M)=Y</a:t>
            </a:r>
          </a:p>
          <a:p>
            <a:r>
              <a:rPr lang="es-VE" b="1" dirty="0" smtClean="0">
                <a:solidFill>
                  <a:srgbClr val="0070C0"/>
                </a:solidFill>
                <a:latin typeface="Calibri" pitchFamily="34" charset="0"/>
                <a:cs typeface="Calibri" pitchFamily="34" charset="0"/>
              </a:rPr>
              <a:t>C+A+TN=Y</a:t>
            </a:r>
            <a:endParaRPr lang="es-VE" b="1" dirty="0">
              <a:solidFill>
                <a:srgbClr val="0070C0"/>
              </a:solidFill>
              <a:latin typeface="Calibri" pitchFamily="34" charset="0"/>
              <a:cs typeface="Calibri" pitchFamily="34" charset="0"/>
            </a:endParaRPr>
          </a:p>
        </p:txBody>
      </p:sp>
      <p:sp>
        <p:nvSpPr>
          <p:cNvPr id="58" name="Flèche courbée vers la gauche 57"/>
          <p:cNvSpPr/>
          <p:nvPr/>
        </p:nvSpPr>
        <p:spPr>
          <a:xfrm rot="1960129">
            <a:off x="4541838" y="3789363"/>
            <a:ext cx="546100" cy="2163762"/>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56" name="Flèche courbée vers la gauche 55"/>
          <p:cNvSpPr/>
          <p:nvPr/>
        </p:nvSpPr>
        <p:spPr>
          <a:xfrm rot="1005334">
            <a:off x="5865813" y="1866900"/>
            <a:ext cx="547687" cy="1677988"/>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55" name="Flèche courbée vers le haut 54"/>
          <p:cNvSpPr/>
          <p:nvPr/>
        </p:nvSpPr>
        <p:spPr>
          <a:xfrm rot="19035670">
            <a:off x="2959100" y="4514850"/>
            <a:ext cx="1682750" cy="500063"/>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54" name="Flèche courbée vers le haut 53"/>
          <p:cNvSpPr/>
          <p:nvPr/>
        </p:nvSpPr>
        <p:spPr>
          <a:xfrm rot="7326057">
            <a:off x="2172494" y="3845719"/>
            <a:ext cx="1976437" cy="574675"/>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49" name="Flèche courbée vers la gauche 48"/>
          <p:cNvSpPr/>
          <p:nvPr/>
        </p:nvSpPr>
        <p:spPr>
          <a:xfrm rot="424752">
            <a:off x="4102100" y="3670300"/>
            <a:ext cx="547688" cy="1677988"/>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20" name="Flèche courbée vers le haut 19"/>
          <p:cNvSpPr/>
          <p:nvPr/>
        </p:nvSpPr>
        <p:spPr>
          <a:xfrm>
            <a:off x="3857625" y="2125663"/>
            <a:ext cx="2286000" cy="517525"/>
          </a:xfrm>
          <a:prstGeom prst="curved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43" name="Flèche courbée vers le haut 42"/>
          <p:cNvSpPr/>
          <p:nvPr/>
        </p:nvSpPr>
        <p:spPr>
          <a:xfrm rot="7295505">
            <a:off x="2730500" y="3957638"/>
            <a:ext cx="1563688" cy="57626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41" name="Flèche courbée vers le haut 40"/>
          <p:cNvSpPr/>
          <p:nvPr/>
        </p:nvSpPr>
        <p:spPr>
          <a:xfrm rot="15265795">
            <a:off x="5257007" y="3969543"/>
            <a:ext cx="1974850" cy="576263"/>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24" name="Flèche courbée vers la gauche 23"/>
          <p:cNvSpPr/>
          <p:nvPr/>
        </p:nvSpPr>
        <p:spPr>
          <a:xfrm rot="3815272">
            <a:off x="5394535" y="2709698"/>
            <a:ext cx="1829512" cy="5770928"/>
          </a:xfrm>
          <a:prstGeom prst="curvedLeftArrow">
            <a:avLst>
              <a:gd name="adj1" fmla="val 25000"/>
              <a:gd name="adj2" fmla="val 42211"/>
              <a:gd name="adj3" fmla="val 25000"/>
            </a:avLst>
          </a:prstGeom>
          <a:solidFill>
            <a:srgbClr val="0070C0"/>
          </a:solidFill>
          <a:ln>
            <a:no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15" name="Flèche courbée vers la gauche 14"/>
          <p:cNvSpPr/>
          <p:nvPr/>
        </p:nvSpPr>
        <p:spPr>
          <a:xfrm rot="13392509">
            <a:off x="1385888" y="1008063"/>
            <a:ext cx="730250" cy="2362200"/>
          </a:xfrm>
          <a:prstGeom prst="curved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14" name="Flèche courbée vers la gauche 13"/>
          <p:cNvSpPr/>
          <p:nvPr/>
        </p:nvSpPr>
        <p:spPr>
          <a:xfrm rot="7853502">
            <a:off x="1285082" y="3891756"/>
            <a:ext cx="731838" cy="2301875"/>
          </a:xfrm>
          <a:prstGeom prst="curved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latin typeface="Calibri" pitchFamily="34" charset="0"/>
              <a:cs typeface="Calibri" pitchFamily="34" charset="0"/>
            </a:endParaRPr>
          </a:p>
        </p:txBody>
      </p:sp>
      <p:sp>
        <p:nvSpPr>
          <p:cNvPr id="5" name="Ellipse 4"/>
          <p:cNvSpPr/>
          <p:nvPr/>
        </p:nvSpPr>
        <p:spPr>
          <a:xfrm>
            <a:off x="423833" y="2928934"/>
            <a:ext cx="1968320" cy="1214446"/>
          </a:xfrm>
          <a:prstGeom prst="ellipse">
            <a:avLst/>
          </a:prstGeom>
          <a:solidFill>
            <a:srgbClr val="FFFF00"/>
          </a:solidFill>
          <a:ln>
            <a:noFill/>
          </a:ln>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400" dirty="0" smtClean="0">
                <a:solidFill>
                  <a:schemeClr val="tx1"/>
                </a:solidFill>
                <a:latin typeface="Calibri" pitchFamily="34" charset="0"/>
                <a:cs typeface="Calibri" pitchFamily="34" charset="0"/>
              </a:rPr>
              <a:t>M de </a:t>
            </a:r>
            <a:r>
              <a:rPr lang="en-CA" sz="2400" dirty="0" err="1" smtClean="0">
                <a:solidFill>
                  <a:schemeClr val="tx1"/>
                </a:solidFill>
                <a:latin typeface="Calibri" pitchFamily="34" charset="0"/>
                <a:cs typeface="Calibri" pitchFamily="34" charset="0"/>
              </a:rPr>
              <a:t>Factores</a:t>
            </a:r>
            <a:endParaRPr lang="fr-CA" sz="2400" dirty="0">
              <a:solidFill>
                <a:schemeClr val="tx1"/>
              </a:solidFill>
              <a:latin typeface="Calibri" pitchFamily="34" charset="0"/>
              <a:cs typeface="Calibri" pitchFamily="34" charset="0"/>
            </a:endParaRPr>
          </a:p>
        </p:txBody>
      </p:sp>
      <p:sp>
        <p:nvSpPr>
          <p:cNvPr id="6" name="Ellipse 5"/>
          <p:cNvSpPr/>
          <p:nvPr/>
        </p:nvSpPr>
        <p:spPr>
          <a:xfrm>
            <a:off x="4167354" y="3300013"/>
            <a:ext cx="1547654" cy="843366"/>
          </a:xfrm>
          <a:prstGeom prst="ellipse">
            <a:avLst/>
          </a:prstGeom>
          <a:solidFill>
            <a:srgbClr val="FFFF00"/>
          </a:solidFill>
          <a:ln>
            <a:noFill/>
          </a:ln>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200" dirty="0">
                <a:solidFill>
                  <a:schemeClr val="tx1"/>
                </a:solidFill>
                <a:latin typeface="Calibri" pitchFamily="34" charset="0"/>
                <a:cs typeface="Calibri" pitchFamily="34" charset="0"/>
              </a:rPr>
              <a:t>M</a:t>
            </a:r>
            <a:r>
              <a:rPr lang="fr-FR" sz="2200" dirty="0">
                <a:solidFill>
                  <a:schemeClr val="tx1"/>
                </a:solidFill>
                <a:latin typeface="Calibri" pitchFamily="34" charset="0"/>
                <a:cs typeface="Calibri" pitchFamily="34" charset="0"/>
              </a:rPr>
              <a:t> de </a:t>
            </a:r>
            <a:r>
              <a:rPr lang="fr-FR" sz="2200" dirty="0" err="1">
                <a:solidFill>
                  <a:schemeClr val="tx1"/>
                </a:solidFill>
                <a:latin typeface="Calibri" pitchFamily="34" charset="0"/>
                <a:cs typeface="Calibri" pitchFamily="34" charset="0"/>
              </a:rPr>
              <a:t>bb</a:t>
            </a:r>
            <a:r>
              <a:rPr lang="fr-FR" sz="2200" dirty="0">
                <a:solidFill>
                  <a:schemeClr val="tx1"/>
                </a:solidFill>
                <a:latin typeface="Calibri" pitchFamily="34" charset="0"/>
                <a:cs typeface="Calibri" pitchFamily="34" charset="0"/>
              </a:rPr>
              <a:t> / </a:t>
            </a:r>
            <a:r>
              <a:rPr lang="fr-FR" sz="2200" dirty="0" err="1">
                <a:solidFill>
                  <a:schemeClr val="tx1"/>
                </a:solidFill>
                <a:latin typeface="Calibri" pitchFamily="34" charset="0"/>
                <a:cs typeface="Calibri" pitchFamily="34" charset="0"/>
              </a:rPr>
              <a:t>ss</a:t>
            </a:r>
            <a:endParaRPr lang="fr-CA" sz="2200" dirty="0">
              <a:solidFill>
                <a:schemeClr val="tx1"/>
              </a:solidFill>
              <a:latin typeface="Calibri" pitchFamily="34" charset="0"/>
              <a:cs typeface="Calibri" pitchFamily="34" charset="0"/>
            </a:endParaRPr>
          </a:p>
        </p:txBody>
      </p:sp>
      <p:sp>
        <p:nvSpPr>
          <p:cNvPr id="7" name="Ellipse 6"/>
          <p:cNvSpPr/>
          <p:nvPr/>
        </p:nvSpPr>
        <p:spPr>
          <a:xfrm>
            <a:off x="6996129" y="2928934"/>
            <a:ext cx="1862151" cy="1214446"/>
          </a:xfrm>
          <a:prstGeom prst="ellipse">
            <a:avLst/>
          </a:prstGeom>
          <a:solidFill>
            <a:srgbClr val="FFFF00"/>
          </a:solidFill>
          <a:ln>
            <a:noFill/>
          </a:ln>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400" dirty="0">
                <a:solidFill>
                  <a:schemeClr val="tx1"/>
                </a:solidFill>
                <a:latin typeface="Calibri" pitchFamily="34" charset="0"/>
                <a:cs typeface="Calibri" pitchFamily="34" charset="0"/>
              </a:rPr>
              <a:t>M</a:t>
            </a:r>
            <a:r>
              <a:rPr lang="fr-FR" sz="2400" dirty="0">
                <a:solidFill>
                  <a:schemeClr val="tx1"/>
                </a:solidFill>
                <a:latin typeface="Calibri" pitchFamily="34" charset="0"/>
                <a:cs typeface="Calibri" pitchFamily="34" charset="0"/>
              </a:rPr>
              <a:t> </a:t>
            </a:r>
            <a:r>
              <a:rPr lang="fr-FR" sz="2400" dirty="0" err="1">
                <a:solidFill>
                  <a:schemeClr val="tx1"/>
                </a:solidFill>
                <a:latin typeface="Calibri" pitchFamily="34" charset="0"/>
                <a:cs typeface="Calibri" pitchFamily="34" charset="0"/>
              </a:rPr>
              <a:t>finan</a:t>
            </a:r>
            <a:endParaRPr lang="fr-CA" sz="2400" dirty="0">
              <a:solidFill>
                <a:schemeClr val="tx1"/>
              </a:solidFill>
              <a:latin typeface="Calibri" pitchFamily="34" charset="0"/>
              <a:cs typeface="Calibri" pitchFamily="34" charset="0"/>
            </a:endParaRPr>
          </a:p>
        </p:txBody>
      </p:sp>
      <p:sp>
        <p:nvSpPr>
          <p:cNvPr id="16" name="ZoneTexte 15"/>
          <p:cNvSpPr txBox="1">
            <a:spLocks noChangeArrowheads="1"/>
          </p:cNvSpPr>
          <p:nvPr/>
        </p:nvSpPr>
        <p:spPr bwMode="auto">
          <a:xfrm>
            <a:off x="1233488" y="1714500"/>
            <a:ext cx="304892"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Y</a:t>
            </a:r>
          </a:p>
        </p:txBody>
      </p:sp>
      <p:sp>
        <p:nvSpPr>
          <p:cNvPr id="17" name="ZoneTexte 16"/>
          <p:cNvSpPr txBox="1">
            <a:spLocks noChangeArrowheads="1"/>
          </p:cNvSpPr>
          <p:nvPr/>
        </p:nvSpPr>
        <p:spPr bwMode="auto">
          <a:xfrm>
            <a:off x="857250" y="4987925"/>
            <a:ext cx="304892"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Y</a:t>
            </a:r>
          </a:p>
        </p:txBody>
      </p:sp>
      <p:sp>
        <p:nvSpPr>
          <p:cNvPr id="21" name="ZoneTexte 20"/>
          <p:cNvSpPr txBox="1">
            <a:spLocks noChangeArrowheads="1"/>
          </p:cNvSpPr>
          <p:nvPr/>
        </p:nvSpPr>
        <p:spPr bwMode="auto">
          <a:xfrm>
            <a:off x="4305300" y="2130425"/>
            <a:ext cx="450764"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TN</a:t>
            </a:r>
          </a:p>
        </p:txBody>
      </p:sp>
      <p:sp>
        <p:nvSpPr>
          <p:cNvPr id="22" name="ZoneTexte 21"/>
          <p:cNvSpPr txBox="1">
            <a:spLocks noChangeArrowheads="1"/>
          </p:cNvSpPr>
          <p:nvPr/>
        </p:nvSpPr>
        <p:spPr bwMode="auto">
          <a:xfrm>
            <a:off x="5072063" y="571500"/>
            <a:ext cx="324128" cy="369332"/>
          </a:xfrm>
          <a:prstGeom prst="rect">
            <a:avLst/>
          </a:prstGeom>
          <a:noFill/>
          <a:ln w="9525">
            <a:noFill/>
            <a:miter lim="800000"/>
            <a:headEnd/>
            <a:tailEnd/>
          </a:ln>
        </p:spPr>
        <p:txBody>
          <a:bodyPr wrap="none">
            <a:spAutoFit/>
          </a:bodyPr>
          <a:lstStyle/>
          <a:p>
            <a:r>
              <a:rPr lang="fr-CA" b="1" dirty="0" smtClean="0">
                <a:latin typeface="Calibri" pitchFamily="34" charset="0"/>
                <a:cs typeface="Calibri" pitchFamily="34" charset="0"/>
              </a:rPr>
              <a:t>A</a:t>
            </a:r>
            <a:endParaRPr lang="fr-CA" b="1" dirty="0">
              <a:latin typeface="Calibri" pitchFamily="34" charset="0"/>
              <a:cs typeface="Calibri" pitchFamily="34" charset="0"/>
            </a:endParaRPr>
          </a:p>
        </p:txBody>
      </p:sp>
      <p:sp>
        <p:nvSpPr>
          <p:cNvPr id="25" name="ZoneTexte 24"/>
          <p:cNvSpPr txBox="1">
            <a:spLocks noChangeArrowheads="1"/>
          </p:cNvSpPr>
          <p:nvPr/>
        </p:nvSpPr>
        <p:spPr bwMode="auto">
          <a:xfrm>
            <a:off x="7072313" y="6202363"/>
            <a:ext cx="436338" cy="369332"/>
          </a:xfrm>
          <a:prstGeom prst="rect">
            <a:avLst/>
          </a:prstGeom>
          <a:noFill/>
          <a:ln w="9525">
            <a:noFill/>
            <a:miter lim="800000"/>
            <a:headEnd/>
            <a:tailEnd/>
          </a:ln>
        </p:spPr>
        <p:txBody>
          <a:bodyPr wrap="none">
            <a:spAutoFit/>
          </a:bodyPr>
          <a:lstStyle/>
          <a:p>
            <a:r>
              <a:rPr lang="fr-CA" b="1" dirty="0" smtClean="0">
                <a:latin typeface="Calibri" pitchFamily="34" charset="0"/>
                <a:cs typeface="Calibri" pitchFamily="34" charset="0"/>
              </a:rPr>
              <a:t>AE</a:t>
            </a:r>
            <a:endParaRPr lang="fr-CA" b="1" dirty="0">
              <a:latin typeface="Calibri" pitchFamily="34" charset="0"/>
              <a:cs typeface="Calibri" pitchFamily="34" charset="0"/>
            </a:endParaRPr>
          </a:p>
        </p:txBody>
      </p:sp>
      <p:cxnSp>
        <p:nvCxnSpPr>
          <p:cNvPr id="33" name="Connecteur droit avec flèche 32"/>
          <p:cNvCxnSpPr/>
          <p:nvPr/>
        </p:nvCxnSpPr>
        <p:spPr>
          <a:xfrm rot="16200000" flipH="1">
            <a:off x="6679407" y="2178844"/>
            <a:ext cx="928687" cy="714375"/>
          </a:xfrm>
          <a:prstGeom prst="straightConnector1">
            <a:avLst/>
          </a:prstGeom>
          <a:ln w="50800">
            <a:solidFill>
              <a:srgbClr val="66FF3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V="1">
            <a:off x="6643688" y="4071938"/>
            <a:ext cx="866775" cy="714375"/>
          </a:xfrm>
          <a:prstGeom prst="straightConnector1">
            <a:avLst/>
          </a:prstGeom>
          <a:ln w="50800">
            <a:solidFill>
              <a:srgbClr val="66FF3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a:spLocks noChangeArrowheads="1"/>
          </p:cNvSpPr>
          <p:nvPr/>
        </p:nvSpPr>
        <p:spPr bwMode="auto">
          <a:xfrm>
            <a:off x="6500813" y="2143125"/>
            <a:ext cx="1643062" cy="523220"/>
          </a:xfrm>
          <a:prstGeom prst="rect">
            <a:avLst/>
          </a:prstGeom>
          <a:noFill/>
          <a:ln w="9525">
            <a:noFill/>
            <a:miter lim="800000"/>
            <a:headEnd/>
            <a:tailEnd/>
          </a:ln>
        </p:spPr>
        <p:txBody>
          <a:bodyPr>
            <a:spAutoFit/>
          </a:bodyPr>
          <a:lstStyle/>
          <a:p>
            <a:r>
              <a:rPr lang="fr-CA" sz="1400" b="1" dirty="0" err="1" smtClean="0">
                <a:latin typeface="Calibri" pitchFamily="34" charset="0"/>
                <a:cs typeface="Calibri" pitchFamily="34" charset="0"/>
              </a:rPr>
              <a:t>Reembolso</a:t>
            </a:r>
            <a:r>
              <a:rPr lang="fr-CA" sz="1400" b="1" dirty="0" smtClean="0">
                <a:latin typeface="Calibri" pitchFamily="34" charset="0"/>
                <a:cs typeface="Calibri" pitchFamily="34" charset="0"/>
              </a:rPr>
              <a:t> de la </a:t>
            </a:r>
            <a:r>
              <a:rPr lang="fr-CA" sz="1400" b="1" dirty="0" err="1" smtClean="0">
                <a:latin typeface="Calibri" pitchFamily="34" charset="0"/>
                <a:cs typeface="Calibri" pitchFamily="34" charset="0"/>
              </a:rPr>
              <a:t>deuda</a:t>
            </a:r>
            <a:r>
              <a:rPr lang="fr-CA" sz="1400" b="1" dirty="0" smtClean="0">
                <a:latin typeface="Calibri" pitchFamily="34" charset="0"/>
                <a:cs typeface="Calibri" pitchFamily="34" charset="0"/>
              </a:rPr>
              <a:t> o </a:t>
            </a:r>
            <a:r>
              <a:rPr lang="fr-CA" sz="1400" b="1" dirty="0" err="1" smtClean="0">
                <a:latin typeface="Calibri" pitchFamily="34" charset="0"/>
                <a:cs typeface="Calibri" pitchFamily="34" charset="0"/>
              </a:rPr>
              <a:t>préstamo</a:t>
            </a:r>
            <a:endParaRPr lang="fr-CA" sz="1400" b="1" dirty="0">
              <a:latin typeface="Calibri" pitchFamily="34" charset="0"/>
              <a:cs typeface="Calibri" pitchFamily="34" charset="0"/>
            </a:endParaRPr>
          </a:p>
        </p:txBody>
      </p:sp>
      <p:sp>
        <p:nvSpPr>
          <p:cNvPr id="38" name="ZoneTexte 37"/>
          <p:cNvSpPr txBox="1">
            <a:spLocks noChangeArrowheads="1"/>
          </p:cNvSpPr>
          <p:nvPr/>
        </p:nvSpPr>
        <p:spPr bwMode="auto">
          <a:xfrm>
            <a:off x="7321425" y="4131077"/>
            <a:ext cx="1643063" cy="738664"/>
          </a:xfrm>
          <a:prstGeom prst="rect">
            <a:avLst/>
          </a:prstGeom>
          <a:noFill/>
          <a:ln w="9525">
            <a:noFill/>
            <a:miter lim="800000"/>
            <a:headEnd/>
            <a:tailEnd/>
          </a:ln>
        </p:spPr>
        <p:txBody>
          <a:bodyPr>
            <a:spAutoFit/>
          </a:bodyPr>
          <a:lstStyle/>
          <a:p>
            <a:r>
              <a:rPr lang="fr-FR" sz="1400" b="1" dirty="0" err="1" smtClean="0">
                <a:latin typeface="Calibri" pitchFamily="34" charset="0"/>
                <a:cs typeface="Calibri" pitchFamily="34" charset="0"/>
              </a:rPr>
              <a:t>Préstamos</a:t>
            </a:r>
            <a:r>
              <a:rPr lang="fr-FR" sz="1400" b="1" dirty="0" smtClean="0">
                <a:latin typeface="Calibri" pitchFamily="34" charset="0"/>
                <a:cs typeface="Calibri" pitchFamily="34" charset="0"/>
              </a:rPr>
              <a:t> y </a:t>
            </a:r>
            <a:r>
              <a:rPr lang="fr-FR" sz="1400" b="1" dirty="0" err="1" smtClean="0">
                <a:latin typeface="Calibri" pitchFamily="34" charset="0"/>
                <a:cs typeface="Calibri" pitchFamily="34" charset="0"/>
              </a:rPr>
              <a:t>empréstitos</a:t>
            </a:r>
            <a:r>
              <a:rPr lang="fr-FR" sz="1400" b="1" dirty="0" smtClean="0">
                <a:latin typeface="Calibri" pitchFamily="34" charset="0"/>
                <a:cs typeface="Calibri" pitchFamily="34" charset="0"/>
              </a:rPr>
              <a:t> de/a </a:t>
            </a:r>
            <a:r>
              <a:rPr lang="fr-FR" sz="1400" b="1" dirty="0" err="1" smtClean="0">
                <a:latin typeface="Calibri" pitchFamily="34" charset="0"/>
                <a:cs typeface="Calibri" pitchFamily="34" charset="0"/>
              </a:rPr>
              <a:t>paises</a:t>
            </a:r>
            <a:r>
              <a:rPr lang="fr-FR" sz="1400" b="1" dirty="0" smtClean="0">
                <a:latin typeface="Calibri" pitchFamily="34" charset="0"/>
                <a:cs typeface="Calibri" pitchFamily="34" charset="0"/>
              </a:rPr>
              <a:t> </a:t>
            </a:r>
            <a:r>
              <a:rPr lang="fr-FR" sz="1400" b="1" dirty="0" err="1" smtClean="0">
                <a:latin typeface="Calibri" pitchFamily="34" charset="0"/>
                <a:cs typeface="Calibri" pitchFamily="34" charset="0"/>
              </a:rPr>
              <a:t>extranjeros</a:t>
            </a:r>
            <a:endParaRPr lang="fr-CA" sz="1400" b="1" dirty="0">
              <a:latin typeface="Calibri" pitchFamily="34" charset="0"/>
              <a:cs typeface="Calibri" pitchFamily="34" charset="0"/>
            </a:endParaRPr>
          </a:p>
        </p:txBody>
      </p:sp>
      <p:sp>
        <p:nvSpPr>
          <p:cNvPr id="42" name="ZoneTexte 41"/>
          <p:cNvSpPr txBox="1">
            <a:spLocks noChangeArrowheads="1"/>
          </p:cNvSpPr>
          <p:nvPr/>
        </p:nvSpPr>
        <p:spPr bwMode="auto">
          <a:xfrm>
            <a:off x="5937250" y="3929063"/>
            <a:ext cx="583814"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X-M</a:t>
            </a:r>
          </a:p>
        </p:txBody>
      </p:sp>
      <p:sp>
        <p:nvSpPr>
          <p:cNvPr id="44" name="ZoneTexte 43"/>
          <p:cNvSpPr txBox="1">
            <a:spLocks noChangeArrowheads="1"/>
          </p:cNvSpPr>
          <p:nvPr/>
        </p:nvSpPr>
        <p:spPr bwMode="auto">
          <a:xfrm>
            <a:off x="3214688" y="4130675"/>
            <a:ext cx="245580"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I</a:t>
            </a:r>
          </a:p>
        </p:txBody>
      </p:sp>
      <p:sp>
        <p:nvSpPr>
          <p:cNvPr id="46" name="ZoneTexte 45"/>
          <p:cNvSpPr txBox="1">
            <a:spLocks noChangeArrowheads="1"/>
          </p:cNvSpPr>
          <p:nvPr/>
        </p:nvSpPr>
        <p:spPr bwMode="auto">
          <a:xfrm>
            <a:off x="3322638" y="2571750"/>
            <a:ext cx="306494"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C</a:t>
            </a:r>
          </a:p>
        </p:txBody>
      </p:sp>
      <p:sp>
        <p:nvSpPr>
          <p:cNvPr id="48" name="ZoneTexte 47"/>
          <p:cNvSpPr txBox="1">
            <a:spLocks noChangeArrowheads="1"/>
          </p:cNvSpPr>
          <p:nvPr/>
        </p:nvSpPr>
        <p:spPr bwMode="auto">
          <a:xfrm>
            <a:off x="4572000" y="4416425"/>
            <a:ext cx="306494"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C</a:t>
            </a:r>
          </a:p>
        </p:txBody>
      </p:sp>
      <p:sp>
        <p:nvSpPr>
          <p:cNvPr id="51" name="ZoneTexte 50"/>
          <p:cNvSpPr txBox="1">
            <a:spLocks noChangeArrowheads="1"/>
          </p:cNvSpPr>
          <p:nvPr/>
        </p:nvSpPr>
        <p:spPr bwMode="auto">
          <a:xfrm>
            <a:off x="2720975" y="3786188"/>
            <a:ext cx="583814"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X-M</a:t>
            </a:r>
          </a:p>
        </p:txBody>
      </p:sp>
      <p:sp>
        <p:nvSpPr>
          <p:cNvPr id="53" name="ZoneTexte 52"/>
          <p:cNvSpPr txBox="1">
            <a:spLocks noChangeArrowheads="1"/>
          </p:cNvSpPr>
          <p:nvPr/>
        </p:nvSpPr>
        <p:spPr bwMode="auto">
          <a:xfrm>
            <a:off x="3929063" y="4429125"/>
            <a:ext cx="245580"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I</a:t>
            </a:r>
          </a:p>
        </p:txBody>
      </p:sp>
      <p:sp>
        <p:nvSpPr>
          <p:cNvPr id="57" name="ZoneTexte 56"/>
          <p:cNvSpPr txBox="1">
            <a:spLocks noChangeArrowheads="1"/>
          </p:cNvSpPr>
          <p:nvPr/>
        </p:nvSpPr>
        <p:spPr bwMode="auto">
          <a:xfrm>
            <a:off x="6065838" y="2571750"/>
            <a:ext cx="332142"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G</a:t>
            </a:r>
          </a:p>
        </p:txBody>
      </p:sp>
      <p:sp>
        <p:nvSpPr>
          <p:cNvPr id="59" name="ZoneTexte 58"/>
          <p:cNvSpPr txBox="1">
            <a:spLocks noChangeArrowheads="1"/>
          </p:cNvSpPr>
          <p:nvPr/>
        </p:nvSpPr>
        <p:spPr bwMode="auto">
          <a:xfrm>
            <a:off x="5000625" y="4987925"/>
            <a:ext cx="332142" cy="369332"/>
          </a:xfrm>
          <a:prstGeom prst="rect">
            <a:avLst/>
          </a:prstGeom>
          <a:noFill/>
          <a:ln w="9525">
            <a:noFill/>
            <a:miter lim="800000"/>
            <a:headEnd/>
            <a:tailEnd/>
          </a:ln>
        </p:spPr>
        <p:txBody>
          <a:bodyPr wrap="none">
            <a:spAutoFit/>
          </a:bodyPr>
          <a:lstStyle/>
          <a:p>
            <a:r>
              <a:rPr lang="fr-CA" b="1">
                <a:latin typeface="Calibri" pitchFamily="34" charset="0"/>
                <a:cs typeface="Calibri" pitchFamily="34" charset="0"/>
              </a:rPr>
              <a:t>G</a:t>
            </a:r>
          </a:p>
        </p:txBody>
      </p:sp>
      <p:sp>
        <p:nvSpPr>
          <p:cNvPr id="3" name="2 Rectángulo redondeado"/>
          <p:cNvSpPr/>
          <p:nvPr/>
        </p:nvSpPr>
        <p:spPr bwMode="auto">
          <a:xfrm>
            <a:off x="6309291" y="995363"/>
            <a:ext cx="914400" cy="914400"/>
          </a:xfrm>
          <a:prstGeom prst="roundRect">
            <a:avLst/>
          </a:prstGeom>
          <a:solidFill>
            <a:srgbClr val="00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VE" sz="2400" b="0" i="0" u="none" strike="noStrike" cap="none" normalizeH="0" baseline="0" smtClean="0">
              <a:ln>
                <a:noFill/>
              </a:ln>
              <a:effectLst/>
              <a:latin typeface="Calibri" pitchFamily="34" charset="0"/>
              <a:cs typeface="Calibri" pitchFamily="34" charset="0"/>
            </a:endParaRPr>
          </a:p>
        </p:txBody>
      </p:sp>
      <p:sp>
        <p:nvSpPr>
          <p:cNvPr id="50" name="49 CuadroTexto"/>
          <p:cNvSpPr txBox="1"/>
          <p:nvPr/>
        </p:nvSpPr>
        <p:spPr>
          <a:xfrm>
            <a:off x="6376893" y="1196752"/>
            <a:ext cx="702436" cy="369332"/>
          </a:xfrm>
          <a:prstGeom prst="rect">
            <a:avLst/>
          </a:prstGeom>
          <a:noFill/>
        </p:spPr>
        <p:txBody>
          <a:bodyPr wrap="none" rtlCol="0">
            <a:spAutoFit/>
          </a:bodyPr>
          <a:lstStyle/>
          <a:p>
            <a:r>
              <a:rPr lang="es-VE" b="1" dirty="0" err="1" smtClean="0">
                <a:latin typeface="Calibri" pitchFamily="34" charset="0"/>
                <a:cs typeface="Calibri" pitchFamily="34" charset="0"/>
              </a:rPr>
              <a:t>Gbno</a:t>
            </a:r>
            <a:endParaRPr lang="es-VE" b="1" dirty="0">
              <a:latin typeface="Calibri" pitchFamily="34" charset="0"/>
              <a:cs typeface="Calibri" pitchFamily="34" charset="0"/>
            </a:endParaRPr>
          </a:p>
        </p:txBody>
      </p:sp>
      <p:sp>
        <p:nvSpPr>
          <p:cNvPr id="52" name="51 Rectángulo redondeado"/>
          <p:cNvSpPr/>
          <p:nvPr/>
        </p:nvSpPr>
        <p:spPr bwMode="auto">
          <a:xfrm>
            <a:off x="5608638" y="4900613"/>
            <a:ext cx="1555650" cy="914400"/>
          </a:xfrm>
          <a:prstGeom prst="roundRect">
            <a:avLst/>
          </a:prstGeom>
          <a:solidFill>
            <a:srgbClr val="00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VE" sz="2400" b="0" i="0" u="none" strike="noStrike" cap="none" normalizeH="0" baseline="0" smtClean="0">
              <a:ln>
                <a:noFill/>
              </a:ln>
              <a:effectLst/>
              <a:latin typeface="Calibri" pitchFamily="34" charset="0"/>
              <a:cs typeface="Calibri" pitchFamily="34" charset="0"/>
            </a:endParaRPr>
          </a:p>
        </p:txBody>
      </p:sp>
      <p:sp>
        <p:nvSpPr>
          <p:cNvPr id="60" name="59 CuadroTexto"/>
          <p:cNvSpPr txBox="1"/>
          <p:nvPr/>
        </p:nvSpPr>
        <p:spPr>
          <a:xfrm>
            <a:off x="5783713" y="5014917"/>
            <a:ext cx="1264833" cy="646331"/>
          </a:xfrm>
          <a:prstGeom prst="rect">
            <a:avLst/>
          </a:prstGeom>
          <a:noFill/>
        </p:spPr>
        <p:txBody>
          <a:bodyPr wrap="none" rtlCol="0">
            <a:spAutoFit/>
          </a:bodyPr>
          <a:lstStyle/>
          <a:p>
            <a:pPr algn="ctr"/>
            <a:r>
              <a:rPr lang="es-VE" b="1" dirty="0" smtClean="0">
                <a:latin typeface="Calibri" pitchFamily="34" charset="0"/>
                <a:cs typeface="Calibri" pitchFamily="34" charset="0"/>
              </a:rPr>
              <a:t>Países </a:t>
            </a:r>
          </a:p>
          <a:p>
            <a:pPr algn="ctr"/>
            <a:r>
              <a:rPr lang="es-VE" b="1" dirty="0" smtClean="0">
                <a:latin typeface="Calibri" pitchFamily="34" charset="0"/>
                <a:cs typeface="Calibri" pitchFamily="34" charset="0"/>
              </a:rPr>
              <a:t>extranjeros</a:t>
            </a:r>
            <a:endParaRPr lang="es-VE" b="1" dirty="0">
              <a:latin typeface="Calibri" pitchFamily="34" charset="0"/>
              <a:cs typeface="Calibri" pitchFamily="34" charset="0"/>
            </a:endParaRPr>
          </a:p>
        </p:txBody>
      </p:sp>
      <p:sp>
        <p:nvSpPr>
          <p:cNvPr id="8" name="Rectangle à coins arrondis 7"/>
          <p:cNvSpPr/>
          <p:nvPr/>
        </p:nvSpPr>
        <p:spPr>
          <a:xfrm>
            <a:off x="2693280" y="1300154"/>
            <a:ext cx="1590688" cy="914400"/>
          </a:xfrm>
          <a:prstGeom prst="roundRect">
            <a:avLst/>
          </a:prstGeom>
          <a:solidFill>
            <a:srgbClr val="00FF00"/>
          </a:solidFill>
          <a:scene3d>
            <a:camera prst="perspectiveAbove"/>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fr-CA" b="1" dirty="0" smtClean="0">
                <a:solidFill>
                  <a:schemeClr val="tx1"/>
                </a:solidFill>
                <a:latin typeface="Calibri" pitchFamily="34" charset="0"/>
                <a:cs typeface="Calibri" pitchFamily="34" charset="0"/>
              </a:rPr>
              <a:t>HOGARES</a:t>
            </a:r>
            <a:endParaRPr lang="fr-CA" b="1" dirty="0">
              <a:solidFill>
                <a:schemeClr val="tx1"/>
              </a:solidFill>
              <a:latin typeface="Calibri" pitchFamily="34" charset="0"/>
              <a:cs typeface="Calibri" pitchFamily="34" charset="0"/>
            </a:endParaRPr>
          </a:p>
        </p:txBody>
      </p:sp>
      <p:pic>
        <p:nvPicPr>
          <p:cNvPr id="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3602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linds(horizontal)">
                                      <p:cBhvr>
                                        <p:cTn id="10" dur="500"/>
                                        <p:tgtEl>
                                          <p:spTgt spid="4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linds(horizontal)">
                                      <p:cBhvr>
                                        <p:cTn id="16" dur="500"/>
                                        <p:tgtEl>
                                          <p:spTgt spid="4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linds(horizontal)">
                                      <p:cBhvr>
                                        <p:cTn id="19" dur="500"/>
                                        <p:tgtEl>
                                          <p:spTgt spid="49"/>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linds(horizontal)">
                                      <p:cBhvr>
                                        <p:cTn id="27" dur="500"/>
                                        <p:tgtEl>
                                          <p:spTgt spid="4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linds(horizontal)">
                                      <p:cBhvr>
                                        <p:cTn id="30" dur="500"/>
                                        <p:tgtEl>
                                          <p:spTgt spid="5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blinds(horizontal)">
                                      <p:cBhvr>
                                        <p:cTn id="33" dur="500"/>
                                        <p:tgtEl>
                                          <p:spTgt spid="5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blinds(horizontal)">
                                      <p:cBhvr>
                                        <p:cTn id="36" dur="500"/>
                                        <p:tgtEl>
                                          <p:spTgt spid="4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blinds(horizontal)">
                                      <p:cBhvr>
                                        <p:cTn id="39" dur="500"/>
                                        <p:tgtEl>
                                          <p:spTgt spid="57"/>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linds(horizontal)">
                                      <p:cBhvr>
                                        <p:cTn id="42" dur="500"/>
                                        <p:tgtEl>
                                          <p:spTgt spid="5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blinds(horizontal)">
                                      <p:cBhvr>
                                        <p:cTn id="45" dur="500"/>
                                        <p:tgtEl>
                                          <p:spTgt spid="5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linds(horizontal)">
                                      <p:cBhvr>
                                        <p:cTn id="48" dur="500"/>
                                        <p:tgtEl>
                                          <p:spTgt spid="5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linds(horizontal)">
                                      <p:cBhvr>
                                        <p:cTn id="51" dur="500"/>
                                        <p:tgtEl>
                                          <p:spTgt spid="4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linds(horizontal)">
                                      <p:cBhvr>
                                        <p:cTn id="54" dur="500"/>
                                        <p:tgtEl>
                                          <p:spTgt spid="4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linds(horizontal)">
                                      <p:cBhvr>
                                        <p:cTn id="57" dur="500"/>
                                        <p:tgtEl>
                                          <p:spTgt spid="5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linds(horizontal)">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linds(horizontal)">
                                      <p:cBhvr>
                                        <p:cTn id="71" dur="500"/>
                                        <p:tgtEl>
                                          <p:spTgt spid="15"/>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linds(horizont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1"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blinds(horizontal)">
                                      <p:cBhvr>
                                        <p:cTn id="79" dur="500"/>
                                        <p:tgtEl>
                                          <p:spTgt spid="46"/>
                                        </p:tgtEl>
                                      </p:cBhvr>
                                    </p:animEffect>
                                  </p:childTnLst>
                                </p:cTn>
                              </p:par>
                              <p:par>
                                <p:cTn id="80" presetID="3" presetClass="entr" presetSubtype="10" fill="hold" grpId="1"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blinds(horizontal)">
                                      <p:cBhvr>
                                        <p:cTn id="82" dur="500"/>
                                        <p:tgtEl>
                                          <p:spTgt spid="45"/>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blinds(horizontal)">
                                      <p:cBhvr>
                                        <p:cTn id="85" dur="500"/>
                                        <p:tgtEl>
                                          <p:spTgt spid="2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blinds(horizontal)">
                                      <p:cBhvr>
                                        <p:cTn id="88" dur="500"/>
                                        <p:tgtEl>
                                          <p:spTgt spid="2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blinds(horizontal)">
                                      <p:cBhvr>
                                        <p:cTn id="91" dur="500"/>
                                        <p:tgtEl>
                                          <p:spTgt spid="22"/>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blinds(horizontal)">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blinds(horizontal)">
                                      <p:cBhvr>
                                        <p:cTn id="99" dur="500"/>
                                        <p:tgtEl>
                                          <p:spTgt spid="24"/>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linds(horizontal)">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blinds(horizontal)">
                                      <p:cBhvr>
                                        <p:cTn id="107" dur="500"/>
                                        <p:tgtEl>
                                          <p:spTgt spid="38"/>
                                        </p:tgtEl>
                                      </p:cBhvr>
                                    </p:animEffect>
                                  </p:childTnLst>
                                </p:cTn>
                              </p:par>
                              <p:par>
                                <p:cTn id="108" presetID="3" presetClass="entr" presetSubtype="1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blinds(horizontal)">
                                      <p:cBhvr>
                                        <p:cTn id="110" dur="500"/>
                                        <p:tgtEl>
                                          <p:spTgt spid="35"/>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blinds(horizontal)">
                                      <p:cBhvr>
                                        <p:cTn id="113" dur="500"/>
                                        <p:tgtEl>
                                          <p:spTgt spid="37"/>
                                        </p:tgtEl>
                                      </p:cBhvr>
                                    </p:animEffect>
                                  </p:childTnLst>
                                </p:cTn>
                              </p:par>
                              <p:par>
                                <p:cTn id="114" presetID="3" presetClass="entr" presetSubtype="10" fill="hold" nodeType="with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blinds(horizontal)">
                                      <p:cBhvr>
                                        <p:cTn id="1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18" grpId="0" animBg="1"/>
      <p:bldP spid="58" grpId="0" animBg="1"/>
      <p:bldP spid="56" grpId="0" animBg="1"/>
      <p:bldP spid="55" grpId="0" animBg="1"/>
      <p:bldP spid="54" grpId="0" animBg="1"/>
      <p:bldP spid="49" grpId="0" animBg="1"/>
      <p:bldP spid="20" grpId="0" animBg="1"/>
      <p:bldP spid="43" grpId="0" animBg="1"/>
      <p:bldP spid="41" grpId="0" animBg="1"/>
      <p:bldP spid="15" grpId="0" animBg="1"/>
      <p:bldP spid="14" grpId="0" animBg="1"/>
      <p:bldP spid="16" grpId="0"/>
      <p:bldP spid="17" grpId="0"/>
      <p:bldP spid="21" grpId="0"/>
      <p:bldP spid="22" grpId="0"/>
      <p:bldP spid="25" grpId="0"/>
      <p:bldP spid="37" grpId="0"/>
      <p:bldP spid="38" grpId="0"/>
      <p:bldP spid="42" grpId="0"/>
      <p:bldP spid="44" grpId="0"/>
      <p:bldP spid="46" grpId="0"/>
      <p:bldP spid="46" grpId="1"/>
      <p:bldP spid="48" grpId="0"/>
      <p:bldP spid="51" grpId="0"/>
      <p:bldP spid="53" grpId="0"/>
      <p:bldP spid="57" grpId="0"/>
      <p:bldP spid="5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èche courbée vers la gauche 17"/>
          <p:cNvSpPr/>
          <p:nvPr/>
        </p:nvSpPr>
        <p:spPr>
          <a:xfrm rot="17192870">
            <a:off x="5403850" y="-1171575"/>
            <a:ext cx="1830388" cy="5329238"/>
          </a:xfrm>
          <a:prstGeom prst="curvedLeftArrow">
            <a:avLst>
              <a:gd name="adj1" fmla="val 25000"/>
              <a:gd name="adj2" fmla="val 42211"/>
              <a:gd name="adj3" fmla="val 25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dirty="0">
              <a:solidFill>
                <a:schemeClr val="tx1"/>
              </a:solidFill>
            </a:endParaRPr>
          </a:p>
        </p:txBody>
      </p:sp>
      <p:sp>
        <p:nvSpPr>
          <p:cNvPr id="58" name="Flèche courbée vers la gauche 57"/>
          <p:cNvSpPr/>
          <p:nvPr/>
        </p:nvSpPr>
        <p:spPr>
          <a:xfrm rot="1960129">
            <a:off x="4541838" y="3789363"/>
            <a:ext cx="546100" cy="2163762"/>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56" name="Flèche courbée vers la gauche 55"/>
          <p:cNvSpPr/>
          <p:nvPr/>
        </p:nvSpPr>
        <p:spPr>
          <a:xfrm rot="1005334">
            <a:off x="5865813" y="1866900"/>
            <a:ext cx="547687" cy="1677988"/>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55" name="Flèche courbée vers le haut 54"/>
          <p:cNvSpPr/>
          <p:nvPr/>
        </p:nvSpPr>
        <p:spPr>
          <a:xfrm rot="19035670">
            <a:off x="2959100" y="4514850"/>
            <a:ext cx="1682750" cy="500063"/>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54" name="Flèche courbée vers le haut 53"/>
          <p:cNvSpPr/>
          <p:nvPr/>
        </p:nvSpPr>
        <p:spPr>
          <a:xfrm rot="7326057">
            <a:off x="2172494" y="3845719"/>
            <a:ext cx="1976437" cy="574675"/>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49" name="Flèche courbée vers la gauche 48"/>
          <p:cNvSpPr/>
          <p:nvPr/>
        </p:nvSpPr>
        <p:spPr>
          <a:xfrm rot="424752">
            <a:off x="4102100" y="3670300"/>
            <a:ext cx="547688" cy="1677988"/>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45" name="Flèche courbée vers le haut 44"/>
          <p:cNvSpPr/>
          <p:nvPr/>
        </p:nvSpPr>
        <p:spPr>
          <a:xfrm rot="5056133">
            <a:off x="2363504" y="2152827"/>
            <a:ext cx="1939925" cy="500063"/>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20" name="Flèche courbée vers le haut 19"/>
          <p:cNvSpPr/>
          <p:nvPr/>
        </p:nvSpPr>
        <p:spPr>
          <a:xfrm>
            <a:off x="3857625" y="2125663"/>
            <a:ext cx="2286000" cy="517525"/>
          </a:xfrm>
          <a:prstGeom prst="curvedUp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43" name="Flèche courbée vers le haut 42"/>
          <p:cNvSpPr/>
          <p:nvPr/>
        </p:nvSpPr>
        <p:spPr>
          <a:xfrm rot="7295505">
            <a:off x="2730500" y="3957638"/>
            <a:ext cx="1563688" cy="57626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41" name="Flèche courbée vers le haut 40"/>
          <p:cNvSpPr/>
          <p:nvPr/>
        </p:nvSpPr>
        <p:spPr>
          <a:xfrm rot="15265795">
            <a:off x="5257007" y="3969543"/>
            <a:ext cx="1974850" cy="576263"/>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24" name="Flèche courbée vers la gauche 23"/>
          <p:cNvSpPr/>
          <p:nvPr/>
        </p:nvSpPr>
        <p:spPr>
          <a:xfrm rot="3815272">
            <a:off x="5394535" y="2709698"/>
            <a:ext cx="1829512" cy="5770928"/>
          </a:xfrm>
          <a:prstGeom prst="curvedLeftArrow">
            <a:avLst>
              <a:gd name="adj1" fmla="val 25000"/>
              <a:gd name="adj2" fmla="val 42211"/>
              <a:gd name="adj3" fmla="val 25000"/>
            </a:avLst>
          </a:prstGeom>
          <a:solidFill>
            <a:srgbClr val="0070C0"/>
          </a:solidFill>
          <a:ln>
            <a:no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15" name="Flèche courbée vers la gauche 14"/>
          <p:cNvSpPr/>
          <p:nvPr/>
        </p:nvSpPr>
        <p:spPr>
          <a:xfrm rot="13392509">
            <a:off x="987388" y="1669184"/>
            <a:ext cx="730250" cy="1597397"/>
          </a:xfrm>
          <a:prstGeom prst="curved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14" name="Flèche courbée vers la gauche 13"/>
          <p:cNvSpPr/>
          <p:nvPr/>
        </p:nvSpPr>
        <p:spPr>
          <a:xfrm rot="7853502">
            <a:off x="1285082" y="3884183"/>
            <a:ext cx="731838" cy="2301875"/>
          </a:xfrm>
          <a:prstGeom prst="curved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schemeClr val="tx1"/>
              </a:solidFill>
            </a:endParaRPr>
          </a:p>
        </p:txBody>
      </p:sp>
      <p:sp>
        <p:nvSpPr>
          <p:cNvPr id="5" name="Ellipse 4"/>
          <p:cNvSpPr/>
          <p:nvPr/>
        </p:nvSpPr>
        <p:spPr>
          <a:xfrm>
            <a:off x="423833" y="2928934"/>
            <a:ext cx="1968320" cy="1214446"/>
          </a:xfrm>
          <a:prstGeom prst="ellipse">
            <a:avLst/>
          </a:prstGeom>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400" dirty="0" smtClean="0">
                <a:solidFill>
                  <a:schemeClr val="tx1"/>
                </a:solidFill>
              </a:rPr>
              <a:t>M de </a:t>
            </a:r>
            <a:r>
              <a:rPr lang="en-CA" sz="2400" dirty="0" err="1" smtClean="0">
                <a:solidFill>
                  <a:schemeClr val="tx1"/>
                </a:solidFill>
              </a:rPr>
              <a:t>Factores</a:t>
            </a:r>
            <a:endParaRPr lang="fr-CA" sz="2400" dirty="0">
              <a:solidFill>
                <a:schemeClr val="tx1"/>
              </a:solidFill>
            </a:endParaRPr>
          </a:p>
        </p:txBody>
      </p:sp>
      <p:sp>
        <p:nvSpPr>
          <p:cNvPr id="10" name="Rectangle à coins arrondis 9"/>
          <p:cNvSpPr/>
          <p:nvPr/>
        </p:nvSpPr>
        <p:spPr>
          <a:xfrm>
            <a:off x="6000760" y="1142984"/>
            <a:ext cx="1357322" cy="914400"/>
          </a:xfrm>
          <a:prstGeom prst="roundRect">
            <a:avLst/>
          </a:prstGeom>
          <a:solidFill>
            <a:schemeClr val="accent2">
              <a:lumMod val="60000"/>
              <a:lumOff val="40000"/>
            </a:schemeClr>
          </a:solidFill>
          <a:scene3d>
            <a:camera prst="perspectiveAbove"/>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err="1" smtClean="0">
                <a:solidFill>
                  <a:schemeClr val="bg1"/>
                </a:solidFill>
              </a:rPr>
              <a:t>Gbno</a:t>
            </a:r>
            <a:endParaRPr lang="fr-CA" b="1" dirty="0">
              <a:solidFill>
                <a:schemeClr val="bg1"/>
              </a:solidFill>
            </a:endParaRPr>
          </a:p>
        </p:txBody>
      </p:sp>
      <p:sp>
        <p:nvSpPr>
          <p:cNvPr id="11" name="Rectangle à coins arrondis 10"/>
          <p:cNvSpPr/>
          <p:nvPr/>
        </p:nvSpPr>
        <p:spPr>
          <a:xfrm>
            <a:off x="6000760" y="4800616"/>
            <a:ext cx="1563678" cy="914400"/>
          </a:xfrm>
          <a:prstGeom prst="roundRect">
            <a:avLst/>
          </a:prstGeom>
          <a:solidFill>
            <a:schemeClr val="accent2">
              <a:lumMod val="60000"/>
              <a:lumOff val="40000"/>
            </a:schemeClr>
          </a:solidFill>
          <a:scene3d>
            <a:camera prst="perspectiveAbove"/>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b="1" dirty="0" err="1" smtClean="0">
                <a:solidFill>
                  <a:schemeClr val="bg1"/>
                </a:solidFill>
              </a:rPr>
              <a:t>Paises</a:t>
            </a:r>
            <a:r>
              <a:rPr lang="en-CA" b="1" dirty="0" smtClean="0">
                <a:solidFill>
                  <a:schemeClr val="bg1"/>
                </a:solidFill>
              </a:rPr>
              <a:t> </a:t>
            </a:r>
            <a:r>
              <a:rPr lang="en-CA" b="1" dirty="0" err="1" smtClean="0">
                <a:solidFill>
                  <a:schemeClr val="bg1"/>
                </a:solidFill>
              </a:rPr>
              <a:t>extranjeros</a:t>
            </a:r>
            <a:endParaRPr lang="fr-CA" b="1" dirty="0">
              <a:solidFill>
                <a:schemeClr val="bg1"/>
              </a:solidFill>
            </a:endParaRPr>
          </a:p>
        </p:txBody>
      </p:sp>
      <p:sp>
        <p:nvSpPr>
          <p:cNvPr id="16" name="ZoneTexte 15"/>
          <p:cNvSpPr txBox="1">
            <a:spLocks noChangeArrowheads="1"/>
          </p:cNvSpPr>
          <p:nvPr/>
        </p:nvSpPr>
        <p:spPr bwMode="auto">
          <a:xfrm>
            <a:off x="1233488" y="1714500"/>
            <a:ext cx="441146" cy="369332"/>
          </a:xfrm>
          <a:prstGeom prst="rect">
            <a:avLst/>
          </a:prstGeom>
          <a:noFill/>
          <a:ln w="9525">
            <a:noFill/>
            <a:miter lim="800000"/>
            <a:headEnd/>
            <a:tailEnd/>
          </a:ln>
        </p:spPr>
        <p:txBody>
          <a:bodyPr wrap="none">
            <a:spAutoFit/>
          </a:bodyPr>
          <a:lstStyle/>
          <a:p>
            <a:r>
              <a:rPr lang="fr-CA" b="1" dirty="0" smtClean="0"/>
              <a:t>Ys</a:t>
            </a:r>
            <a:endParaRPr lang="fr-CA" b="1" dirty="0"/>
          </a:p>
        </p:txBody>
      </p:sp>
      <p:sp>
        <p:nvSpPr>
          <p:cNvPr id="17" name="ZoneTexte 16"/>
          <p:cNvSpPr txBox="1">
            <a:spLocks noChangeArrowheads="1"/>
          </p:cNvSpPr>
          <p:nvPr/>
        </p:nvSpPr>
        <p:spPr bwMode="auto">
          <a:xfrm>
            <a:off x="857250" y="4987925"/>
            <a:ext cx="441146" cy="369332"/>
          </a:xfrm>
          <a:prstGeom prst="rect">
            <a:avLst/>
          </a:prstGeom>
          <a:noFill/>
          <a:ln w="9525">
            <a:noFill/>
            <a:miter lim="800000"/>
            <a:headEnd/>
            <a:tailEnd/>
          </a:ln>
        </p:spPr>
        <p:txBody>
          <a:bodyPr wrap="none">
            <a:spAutoFit/>
          </a:bodyPr>
          <a:lstStyle/>
          <a:p>
            <a:r>
              <a:rPr lang="fr-CA" b="1" dirty="0" smtClean="0"/>
              <a:t>Ys</a:t>
            </a:r>
            <a:endParaRPr lang="fr-CA" b="1" dirty="0"/>
          </a:p>
        </p:txBody>
      </p:sp>
      <p:sp>
        <p:nvSpPr>
          <p:cNvPr id="21" name="ZoneTexte 20"/>
          <p:cNvSpPr txBox="1">
            <a:spLocks noChangeArrowheads="1"/>
          </p:cNvSpPr>
          <p:nvPr/>
        </p:nvSpPr>
        <p:spPr bwMode="auto">
          <a:xfrm>
            <a:off x="4305300" y="2130425"/>
            <a:ext cx="633507" cy="369332"/>
          </a:xfrm>
          <a:prstGeom prst="rect">
            <a:avLst/>
          </a:prstGeom>
          <a:noFill/>
          <a:ln w="9525">
            <a:noFill/>
            <a:miter lim="800000"/>
            <a:headEnd/>
            <a:tailEnd/>
          </a:ln>
        </p:spPr>
        <p:txBody>
          <a:bodyPr wrap="none">
            <a:spAutoFit/>
          </a:bodyPr>
          <a:lstStyle/>
          <a:p>
            <a:r>
              <a:rPr lang="fr-CA" b="1" dirty="0" err="1" smtClean="0"/>
              <a:t>TNs</a:t>
            </a:r>
            <a:endParaRPr lang="fr-CA" b="1" dirty="0"/>
          </a:p>
        </p:txBody>
      </p:sp>
      <p:sp>
        <p:nvSpPr>
          <p:cNvPr id="22" name="ZoneTexte 21"/>
          <p:cNvSpPr txBox="1">
            <a:spLocks noChangeArrowheads="1"/>
          </p:cNvSpPr>
          <p:nvPr/>
        </p:nvSpPr>
        <p:spPr bwMode="auto">
          <a:xfrm>
            <a:off x="5072063" y="571500"/>
            <a:ext cx="479618" cy="369332"/>
          </a:xfrm>
          <a:prstGeom prst="rect">
            <a:avLst/>
          </a:prstGeom>
          <a:noFill/>
          <a:ln w="9525">
            <a:noFill/>
            <a:miter lim="800000"/>
            <a:headEnd/>
            <a:tailEnd/>
          </a:ln>
        </p:spPr>
        <p:txBody>
          <a:bodyPr wrap="none">
            <a:spAutoFit/>
          </a:bodyPr>
          <a:lstStyle/>
          <a:p>
            <a:r>
              <a:rPr lang="fr-CA" b="1" dirty="0" smtClean="0"/>
              <a:t>As</a:t>
            </a:r>
            <a:endParaRPr lang="fr-CA" b="1" dirty="0"/>
          </a:p>
        </p:txBody>
      </p:sp>
      <p:cxnSp>
        <p:nvCxnSpPr>
          <p:cNvPr id="33" name="Connecteur droit avec flèche 32"/>
          <p:cNvCxnSpPr/>
          <p:nvPr/>
        </p:nvCxnSpPr>
        <p:spPr>
          <a:xfrm rot="16200000" flipH="1">
            <a:off x="6679407" y="2178844"/>
            <a:ext cx="928687" cy="714375"/>
          </a:xfrm>
          <a:prstGeom prst="straightConnector1">
            <a:avLst/>
          </a:prstGeom>
          <a:ln w="50800">
            <a:solidFill>
              <a:srgbClr val="66FF3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V="1">
            <a:off x="6643688" y="4071938"/>
            <a:ext cx="866775" cy="714375"/>
          </a:xfrm>
          <a:prstGeom prst="straightConnector1">
            <a:avLst/>
          </a:prstGeom>
          <a:ln w="50800">
            <a:solidFill>
              <a:srgbClr val="66FF3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ZoneTexte 41"/>
          <p:cNvSpPr txBox="1">
            <a:spLocks noChangeArrowheads="1"/>
          </p:cNvSpPr>
          <p:nvPr/>
        </p:nvSpPr>
        <p:spPr bwMode="auto">
          <a:xfrm>
            <a:off x="5937250" y="4211796"/>
            <a:ext cx="902811" cy="369332"/>
          </a:xfrm>
          <a:prstGeom prst="rect">
            <a:avLst/>
          </a:prstGeom>
          <a:noFill/>
          <a:ln w="9525">
            <a:noFill/>
            <a:miter lim="800000"/>
            <a:headEnd/>
            <a:tailEnd/>
          </a:ln>
        </p:spPr>
        <p:txBody>
          <a:bodyPr wrap="none">
            <a:spAutoFit/>
          </a:bodyPr>
          <a:lstStyle/>
          <a:p>
            <a:r>
              <a:rPr lang="fr-CA" b="1" dirty="0" smtClean="0"/>
              <a:t>(X-M)s</a:t>
            </a:r>
            <a:endParaRPr lang="fr-CA" b="1" dirty="0"/>
          </a:p>
        </p:txBody>
      </p:sp>
      <p:sp>
        <p:nvSpPr>
          <p:cNvPr id="44" name="ZoneTexte 43"/>
          <p:cNvSpPr txBox="1">
            <a:spLocks noChangeArrowheads="1"/>
          </p:cNvSpPr>
          <p:nvPr/>
        </p:nvSpPr>
        <p:spPr bwMode="auto">
          <a:xfrm>
            <a:off x="3214688" y="4130675"/>
            <a:ext cx="377026" cy="369332"/>
          </a:xfrm>
          <a:prstGeom prst="rect">
            <a:avLst/>
          </a:prstGeom>
          <a:noFill/>
          <a:ln w="9525">
            <a:noFill/>
            <a:miter lim="800000"/>
            <a:headEnd/>
            <a:tailEnd/>
          </a:ln>
        </p:spPr>
        <p:txBody>
          <a:bodyPr wrap="none">
            <a:spAutoFit/>
          </a:bodyPr>
          <a:lstStyle/>
          <a:p>
            <a:r>
              <a:rPr lang="fr-CA" b="1" dirty="0" smtClean="0"/>
              <a:t>Is</a:t>
            </a:r>
            <a:endParaRPr lang="fr-CA" b="1" dirty="0"/>
          </a:p>
        </p:txBody>
      </p:sp>
      <p:sp>
        <p:nvSpPr>
          <p:cNvPr id="46" name="ZoneTexte 45"/>
          <p:cNvSpPr txBox="1">
            <a:spLocks noChangeArrowheads="1"/>
          </p:cNvSpPr>
          <p:nvPr/>
        </p:nvSpPr>
        <p:spPr bwMode="auto">
          <a:xfrm>
            <a:off x="3322638" y="2571750"/>
            <a:ext cx="453970" cy="369332"/>
          </a:xfrm>
          <a:prstGeom prst="rect">
            <a:avLst/>
          </a:prstGeom>
          <a:noFill/>
          <a:ln w="9525">
            <a:noFill/>
            <a:miter lim="800000"/>
            <a:headEnd/>
            <a:tailEnd/>
          </a:ln>
        </p:spPr>
        <p:txBody>
          <a:bodyPr wrap="none">
            <a:spAutoFit/>
          </a:bodyPr>
          <a:lstStyle/>
          <a:p>
            <a:r>
              <a:rPr lang="fr-CA" b="1" dirty="0" smtClean="0"/>
              <a:t>Cs</a:t>
            </a:r>
            <a:endParaRPr lang="fr-CA" b="1" dirty="0"/>
          </a:p>
        </p:txBody>
      </p:sp>
      <p:sp>
        <p:nvSpPr>
          <p:cNvPr id="48" name="ZoneTexte 47"/>
          <p:cNvSpPr txBox="1">
            <a:spLocks noChangeArrowheads="1"/>
          </p:cNvSpPr>
          <p:nvPr/>
        </p:nvSpPr>
        <p:spPr bwMode="auto">
          <a:xfrm>
            <a:off x="4572000" y="4416425"/>
            <a:ext cx="453970" cy="369332"/>
          </a:xfrm>
          <a:prstGeom prst="rect">
            <a:avLst/>
          </a:prstGeom>
          <a:noFill/>
          <a:ln w="9525">
            <a:noFill/>
            <a:miter lim="800000"/>
            <a:headEnd/>
            <a:tailEnd/>
          </a:ln>
        </p:spPr>
        <p:txBody>
          <a:bodyPr wrap="none">
            <a:spAutoFit/>
          </a:bodyPr>
          <a:lstStyle/>
          <a:p>
            <a:r>
              <a:rPr lang="fr-CA" b="1" dirty="0" smtClean="0"/>
              <a:t>Cs</a:t>
            </a:r>
            <a:endParaRPr lang="fr-CA" b="1" dirty="0"/>
          </a:p>
        </p:txBody>
      </p:sp>
      <p:sp>
        <p:nvSpPr>
          <p:cNvPr id="51" name="ZoneTexte 50"/>
          <p:cNvSpPr txBox="1">
            <a:spLocks noChangeArrowheads="1"/>
          </p:cNvSpPr>
          <p:nvPr/>
        </p:nvSpPr>
        <p:spPr bwMode="auto">
          <a:xfrm>
            <a:off x="2720975" y="3786188"/>
            <a:ext cx="902811" cy="369332"/>
          </a:xfrm>
          <a:prstGeom prst="rect">
            <a:avLst/>
          </a:prstGeom>
          <a:noFill/>
          <a:ln w="9525">
            <a:noFill/>
            <a:miter lim="800000"/>
            <a:headEnd/>
            <a:tailEnd/>
          </a:ln>
        </p:spPr>
        <p:txBody>
          <a:bodyPr wrap="none">
            <a:spAutoFit/>
          </a:bodyPr>
          <a:lstStyle/>
          <a:p>
            <a:r>
              <a:rPr lang="fr-CA" b="1" dirty="0"/>
              <a:t>(</a:t>
            </a:r>
            <a:r>
              <a:rPr lang="fr-CA" b="1" dirty="0" smtClean="0"/>
              <a:t>X-M)s</a:t>
            </a:r>
            <a:endParaRPr lang="fr-CA" b="1" dirty="0"/>
          </a:p>
        </p:txBody>
      </p:sp>
      <p:sp>
        <p:nvSpPr>
          <p:cNvPr id="53" name="ZoneTexte 52"/>
          <p:cNvSpPr txBox="1">
            <a:spLocks noChangeArrowheads="1"/>
          </p:cNvSpPr>
          <p:nvPr/>
        </p:nvSpPr>
        <p:spPr bwMode="auto">
          <a:xfrm>
            <a:off x="3929063" y="4429125"/>
            <a:ext cx="274434" cy="369332"/>
          </a:xfrm>
          <a:prstGeom prst="rect">
            <a:avLst/>
          </a:prstGeom>
          <a:noFill/>
          <a:ln w="9525">
            <a:noFill/>
            <a:miter lim="800000"/>
            <a:headEnd/>
            <a:tailEnd/>
          </a:ln>
        </p:spPr>
        <p:txBody>
          <a:bodyPr wrap="none">
            <a:spAutoFit/>
          </a:bodyPr>
          <a:lstStyle/>
          <a:p>
            <a:r>
              <a:rPr lang="fr-CA" b="1"/>
              <a:t>I</a:t>
            </a:r>
          </a:p>
        </p:txBody>
      </p:sp>
      <p:sp>
        <p:nvSpPr>
          <p:cNvPr id="57" name="ZoneTexte 56"/>
          <p:cNvSpPr txBox="1">
            <a:spLocks noChangeArrowheads="1"/>
          </p:cNvSpPr>
          <p:nvPr/>
        </p:nvSpPr>
        <p:spPr bwMode="auto">
          <a:xfrm>
            <a:off x="6065838" y="2571750"/>
            <a:ext cx="492443" cy="369332"/>
          </a:xfrm>
          <a:prstGeom prst="rect">
            <a:avLst/>
          </a:prstGeom>
          <a:noFill/>
          <a:ln w="9525">
            <a:noFill/>
            <a:miter lim="800000"/>
            <a:headEnd/>
            <a:tailEnd/>
          </a:ln>
        </p:spPr>
        <p:txBody>
          <a:bodyPr wrap="none">
            <a:spAutoFit/>
          </a:bodyPr>
          <a:lstStyle/>
          <a:p>
            <a:r>
              <a:rPr lang="fr-CA" b="1" dirty="0" err="1" smtClean="0"/>
              <a:t>Gs</a:t>
            </a:r>
            <a:endParaRPr lang="fr-CA" b="1" dirty="0"/>
          </a:p>
        </p:txBody>
      </p:sp>
      <p:sp>
        <p:nvSpPr>
          <p:cNvPr id="59" name="ZoneTexte 58"/>
          <p:cNvSpPr txBox="1">
            <a:spLocks noChangeArrowheads="1"/>
          </p:cNvSpPr>
          <p:nvPr/>
        </p:nvSpPr>
        <p:spPr bwMode="auto">
          <a:xfrm>
            <a:off x="5000625" y="4987925"/>
            <a:ext cx="492443" cy="369332"/>
          </a:xfrm>
          <a:prstGeom prst="rect">
            <a:avLst/>
          </a:prstGeom>
          <a:noFill/>
          <a:ln w="9525">
            <a:noFill/>
            <a:miter lim="800000"/>
            <a:headEnd/>
            <a:tailEnd/>
          </a:ln>
        </p:spPr>
        <p:txBody>
          <a:bodyPr wrap="none">
            <a:spAutoFit/>
          </a:bodyPr>
          <a:lstStyle/>
          <a:p>
            <a:r>
              <a:rPr lang="fr-CA" b="1" dirty="0" err="1" smtClean="0"/>
              <a:t>Gs</a:t>
            </a:r>
            <a:endParaRPr lang="fr-CA" b="1" dirty="0"/>
          </a:p>
        </p:txBody>
      </p:sp>
      <p:pic>
        <p:nvPicPr>
          <p:cNvPr id="1038" name="Picture 14" descr="http://www.mpps.gob.ve/images/stories/Noticias/reciennaci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708920"/>
            <a:ext cx="970084" cy="73824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t3.gstatic.com/images?q=tbn:ANd9GcTUjXIO4_wob9_bv4f3CjBFCQ_Dfd7JEWcHbY3MUNioJjmmWpuvO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179" y="3566204"/>
            <a:ext cx="1416949" cy="94291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852936"/>
            <a:ext cx="695355" cy="69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5778" y="5609803"/>
            <a:ext cx="1050520" cy="59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5301" y="6140488"/>
            <a:ext cx="888239" cy="73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7"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5267" y="5445224"/>
            <a:ext cx="1261918" cy="85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1" name="Picture 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8147" y="5000901"/>
            <a:ext cx="1301645" cy="94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2" name="Picture 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0029" y="3435198"/>
            <a:ext cx="647303" cy="50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 name="Picture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4903" y="6346379"/>
            <a:ext cx="823601" cy="61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6"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00392" y="5661248"/>
            <a:ext cx="1008112" cy="69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itre 7"/>
          <p:cNvSpPr>
            <a:spLocks noGrp="1"/>
          </p:cNvSpPr>
          <p:nvPr>
            <p:ph type="title"/>
          </p:nvPr>
        </p:nvSpPr>
        <p:spPr>
          <a:xfrm>
            <a:off x="287524" y="-299744"/>
            <a:ext cx="8856984" cy="914400"/>
          </a:xfrm>
        </p:spPr>
        <p:txBody>
          <a:bodyPr>
            <a:normAutofit/>
          </a:bodyPr>
          <a:lstStyle/>
          <a:p>
            <a:r>
              <a:rPr lang="es-VE" sz="3200" dirty="0" smtClean="0"/>
              <a:t>El % de la salud sobre el PIB</a:t>
            </a:r>
            <a:endParaRPr lang="es-VE" sz="3200" dirty="0"/>
          </a:p>
        </p:txBody>
      </p:sp>
      <p:pic>
        <p:nvPicPr>
          <p:cNvPr id="6758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9792" y="5103344"/>
            <a:ext cx="1129368" cy="84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65881" y="5805264"/>
            <a:ext cx="1565919" cy="1172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0" name="Picture 6" descr="http://t0.gstatic.com/images?q=tbn:ANd9GcSA3vypGnf24UaEupZfiy9AQ-L4dAng58KbVrI9xDhGIDjfZqbrOQ"/>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65881" y="925271"/>
            <a:ext cx="1646463" cy="1271973"/>
          </a:xfrm>
          <a:prstGeom prst="rect">
            <a:avLst/>
          </a:prstGeom>
          <a:noFill/>
          <a:extLst>
            <a:ext uri="{909E8E84-426E-40DD-AFC4-6F175D3DCCD1}">
              <a14:hiddenFill xmlns:a14="http://schemas.microsoft.com/office/drawing/2010/main">
                <a:solidFill>
                  <a:srgbClr val="FFFFFF"/>
                </a:solidFill>
              </a14:hiddenFill>
            </a:ext>
          </a:extLst>
        </p:spPr>
      </p:pic>
      <p:pic>
        <p:nvPicPr>
          <p:cNvPr id="67591"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0988" y="5950763"/>
            <a:ext cx="1509118" cy="100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9" descr="data:image/jpeg;base64,/9j/4AAQSkZJRgABAQAAAQABAAD/2wCEAAkGBxQQDxUUEBQVFRUUFBUUFBUYFBQSFBcUFBQWFhQUFhQYHSggGBwlHBQUITEhJSkrLi4uFx8zODMsNygtLisBCgoKDg0OGBAQGiwkHiQsLC8sLCwsLCwsLCwsLCwsLCwsLCwsLCwsLCwsLCwrLCwsLCwsKywsLCwsLCwsLCwrLP/AABEIAKsBAAMBIgACEQEDEQH/xAAcAAEAAQUBAQAAAAAAAAAAAAAABgECBAUHAwj/xABAEAABAwIDBAYIBQMDBAMAAAABAAIDBBEFBhIHITFRE0FhcYGRFCIyQlKSobEjQ2KCwVNy0RUz4Rdjk/AWJVT/xAAaAQEAAwEBAQAAAAAAAAAAAAAAAQIDBAUG/8QALBEAAgIBAgYBAwMFAAAAAAAAAAECAxEEMQUSEyFBUSIUMlIVQmEzYoGRof/aAAwDAQACEQMRAD8A7iiIgCIiAIiIAiIgCIiAIiIAiIgCIiAIiIAiIgCIiAIiIAiIgCIiAIiIAiIgCIiAIiIAioqoAiIgCIiAIiIAiIgCIiAIiIAiIgCIiAIiIAiIgCIiAIiIAiIgCIiApdeUk7W+04DlcgL0K4ttsrL1kLASOjicTY29og/wrQjzPBnbZyRydiNZGOL2fMF6MlDhdpBHMG4+i5PhGzqGfDGzSOkbO6MyB2txaN1wNPJaDZZi80WIMiDnFkmpr2Ekjd7w5K/TTTw9jPrNNJrc72Cqq0FLrI6C5FS6XQFVaSl14V8uiJ7jwaxx8gUIbwV9KZ8bfmCCrYeD2n9wXzplCgNfXxxPc/RI5zn2cR6u8rdbRspsw10TqeSTTKXDSXuJaW77grbpLOMnN9Q+Vyx2O7ByuChmyvFZKnDmmUlzmOMeo8XBvA9qmQKyaw8HRGXMslyK3Ul1BYuRW3S6AuRW3QFAXIqXS6Aqitul0Bcitul0Bcitul0BcituqgoCqIqIC1y+etp1V02Kzb9zdMfcBxX0JI6wvy3r5zw2P03FxcXEtSSRzaDf+FtT5Zyap9lEnuN59gbRMpqBwlldGIhbcGCwBJ7VkbMMivpHekVNulLdMbAb6Gni4nrJWJtby5Tw0jZ4Y2xva8N9UadTXdRXtsYxeR8M8Uri5sJa5rnHg117tJPVuUv7MxIX9VKf+DZ4u/FKuplipdFNBGdPTOGp7zbeWjkuf4pjWJYTV6JZy8izrHex7e7qXQK3aPG6boKCF9VLcgaTpZu3X1W9ntXMs8S1E+I6KrR0n4bNLDqa0OI9UHrKVrPZkXSW8X3Oy5ixlzMKfUMOlxhD29hcNy5tlLN2J1Uj4onCWRzG2LgBHFzkdbieQ7FK9qsvQYQ2Ie8WRjt07/4WLsRog2lmltvfJpv16WjcPMqFhRbLSbdijkg+K4/iVBVuE07ukYQ4jcWOb2DkutZrxH/6eWUbi6C/cXAf5XJ9qU3TYrI0dQZF4k/8qf7VZegwdsY94xx27Lb1aSXxKQk1zkO2NtY2tkfI5rRHDuLiBvJ7e5em0bFTildHBRAyiMEAtF2l7uJvyHNRqmwfpMMmqQDeKdrOO7QR6x7d9lO9iFc38eAgBwIkaevSdxHmFaaSbkjOttpVvZknoWx4FhI6U6iwXdbdrld7oUYytLXY06SSWofTwsNmtisLvNza56gvDbhiBMtPB1BrpHd5sBf6rIyS/E4KGMUtNC6N13tc6QtcdXWRZUS+OfLNnP58nhFmz7NVS3EXUdTJ0rbva1xHrBzO3kVvM3ZknfiEeH0T2xveLyykXLeuzRzstFlPJVbHijampYxrdb5HWdq3uB3AKO7TKSWmxR8pLmiQh8UguOAsQD1EKeWLkV5pxry/ZL8VwrEKCppzTVcs7ZpAx4kaHBvNxtwC3m0POX+mxNbGA6eQHSDwaBxeR9go9s5z9LPM2mrLOc4fhyjcbji1w59qhefqp1Vi0o4kSCFg6rDq81Ci3LEiXalDMfJLf9Pr5MMdXS1krZdPSMjFhHo7RzK3mynNktdHJHUEOki0kPtbU13McwsXEmYvNSup/RadjHM0XEpuBw3CyrsxytUYc6okqmtaHMaG2dq3NuSoeMFo5UljP8mgxfPFS3FHxifRTsmAO4bmN9oX7VlZazPVYji8eovjgGt7IwLNLW7hdxHrX4qLZPw9tfi9pRqYZJJXDqIBJaD2L6Bjga22lrRbcLACw5BTNxj2wRUpTbee2TitPnSuZiQglmuxtT0bhpAu29gL+K63mLFm0dLJO+1mNJHaeofZcOz3F0GMyHh+LHIPEj/C6JnIf6lW01A32BapqexgtoYe/ek0uzFc38kMCxXEG4Wal7TPUTOHQxW0hjXmwvbqHFabMWEYw2B1RJVNuwFzoowW6W9dj1qeZhzLTYbG3pnWuLMjaLuIHIclCcx5rq6qglkhpxBTFtjJI673tO6zG7vNVjnOcF54Sw33PbZNm2erfJBUu6TS0PY87nW4EHn1LIxPH58QxM0NHL0EcQJmlADpHEcWsB4LUbDaL1qmXkGMH1JUNzDDUYfiMhu6OTpHPjeN2prje459yu4JzaMupJVxbOj0+H11FicEMdTJPBMHOeZGh2kN4guHWepdHC57szzu+uc6CpA6VrQ5jwLa28Dcc10MBZTynhnTU01lFyoVVWqhqavM9Z0NFNJw0xuN/BcI2bVcMOIRyTyNjaxpOpxsLncu9YjWQX6Kct9Yey4XBHasc5eo5B/sQuH9rT9lNeoh3jkwtqc5Jrwcr2mZtZiDo6ekvKxjtTnNBOt3ABtupZkmBzYbgEziCJp3NMtt5bGd1t3Ze/euo0GDQQG8MUbDza0ArLmhD2lrgHNcLEHeCDxV+osJIjottyb7nGNkuMUtIKh072tedAZ1lzRf1WW3k3stNhtWKnHGy1H4YdOXOa8humwOlpvwXZcOybRQSdJFAwOBuDa9j2A8FWrydRyzmaSBjpCbkngTzI61fqLLZToSwl6ILtyrxamiuN5fKe4AAH6qU7LKYR4VET7+p58SVIKzBYJnAywxvIGkFzQbN5LJhpGMYGMaGsAsGgWAHKyzcvjg0VTU3I4BRPFbjoPEPqr/ALWH/hSnbjXjXTQg8Ncjh3WA/ldKpsv00Tw+OCNrm30uDQCL8d6vrcEp536pYmPda13NBNuSv1VzJ4KdB8rXsg+zzBWzYE9jhfp+kPjvDT9lzLKuKnD6+N7jbQ/opb7vVvpcT919HUlGyFgZE0MaODQLAdwWBNlqleXF1PES43cSwEk8yoVu+fJMqHiOH3RzLbXh7jJDUtBdG6MsLgLgHi0nsN1Idn2cqX0COOaVkT4W6HBzgLgcHDmFOnUTDH0ZY0stp0kXbblZaBuz/D9er0Zl7338PJRzpxwyelJT5o+TLwnMkVVHLLCHGKK/4hBDX2BJ08wFoMDzXR4pRu9MMLSHO1seQLNudLhfssprHTtawMa0BoFg0AAW5WWgqsh0Ekmt9Mwu48LC/cqrlNJKRzvZ5gbJcWkmptXokDj0byDZxO4Bp67b1oc6Uj6LFXuc02MomjPU9twSAea+gKWlZEwMjaGNHBoFgPBeGKYRDVM0TxteOq4uR3HqV1b8ssyen+OEaVufKHoBKahgBF9F7vvb2dI61fj2NgYVLUaTGHREta/cRqFm3HVxV+HZJoqd+uOnZqHAkaiO663NZRMmYWSsa9p4tcLjdw3KmVnKNUpNYZxzYdTB1ZM/j0cTR4uJv9l2tYdBhUMBJhiYwu9rS0C9uazUnLmeRVXyRwcN20QaMRY/hriB+Q/8qdbMcLeIHVdRczVOkkn3Ym7mNHmpTiODwVBBniZIQLAuaCQDxtdZkcYaAAAABYDqsOAVpWZiolI04m5HANpc5fi8gmvpYWNA/wC3xOlSTaVmaGahjgpDrZdmt7fYYGgaWF3C55LouNZYpqwh1RE17huDuBtyvyVZsApfRvR3RRiH4NwF+ff2p1YrGSnRl8v5IPs1rmUuCzTAtL2l8jm9Yt7IIW1bj+H4lhwfWOiFmXka4gPjdbeG9a3WH4bQ0bHMibEwPFn8CXDk49a0cuC4Q2TX0LC697AEi/dwWE9XQnmUi6rkopEf2OYITUTVVnCJt44S4WLgSfW39ll10LBwmpZLEDENLBuaLW4dizwr9RWfJGlcOSOEVVpQohchudYfxGO6i0t8QtFDO5nsOc3uKn2OYf6RCW+8N7T2rn8jCCQ4WI3Edq+T4rTOq7nWzBsYswVDffB7x/Kzoc2yD2o2nuJCjqquOGu1ENpMglsWb2e9G4dxBWVHmmA8SR3hQgIuqPGNSt2mST9mP05/MHivZuLQnhI3zXObJpHJbLjVvmKB0sV8X9RnzBXCtj+NvzBcx0hLK645P8UDp/pcfxt+YJ6Wz42/MFzGyWU/rsvwB070tnxt+YKnpkfxt+YLmVk0p+uy/BA6Wa+P+oz5grHYrCOMjPMLm2kclXSOSq+OWfigdDdjcA/MavF2Y6ce/wDQqBWSyzfGrvCQJw7NMA4Fx8F4vzdEODXn6KHKio+Mah+v9AlT84fDEfErwfm6Q8I2jvJUcRYy4nqX+4jJupM0TnhpHhdeDswVB9/6Ba+GJzzZjS7uBK2tLlyZ/EBg/Ud/kkbNZb9rkwYUmJzO4yO87fZYzpXO4ucfEkqTf/HIYW6qmWwHMhjfMrRYjtAw+ju2mj6Zw627m/OV3VcJ1dv3vBWU4x3ZdSYPLL7MZHa4WH1V+JCkoWF9ZUNuPy2EFxsOG7eoPiee6/EH9FBdgduEcQJeR2u6u9SXKuyv1hLiDtZ49ECTv/W/rXq08Eoq72PLMVc5PEEdFy9Ix9NG+JhYx7Q5rTxAdv3rZrzhjDQGtFgBYAcAAvVd6iksLY6UarMlSYqOd7TZzYnEHkQNxWvyHmAV9DHISOkADZRyeBvv3rZ49TGWlmjHF8TwO8g2Xz7k/MsmGT62jU0+rNH8Vja4/UN62hDmi8HPbb05rOzPpFabHMDbP6zfVkHA9R7CvfAsbhrYRJA8OB4j3mnk4dRWyXLfRG2LjNG6aexzOspHwutI0tPPiD3FeK6dPTtkFngOHatDW5TjdvicWHlxC+c1HBpxeanlEkPRbqfK8zfZ0u8bFa+bDJme1G7wF/svMnpLofdFkGKiq5jhxa4ftKtusXGS3QKorS4KuoKMAqipdXNYTwDj4FTyv0CiL3ZRSO9mN5/aVkx4JUO/LI79y0jRbLaLBr0ut1Hlec8dLfElZcWUHH2pAO4Lojw7US2gCNBUJU0gynEPaLneNlsIMHhZwjHjvXVDgt73aRJz+KFzj6rXO7gVsKfL87/c09rjZS2uximpm3lljjH9zb+SieJbVqOM2i1zH9LbN816FXAY/ubf/CkrIx3Zs6bKJ/Mk8Gj+VsosCp4hdwB7Xlctxba1UybqeNkQ5n13eXUobieNVFSfx5nv7C6zflXqUcIphtE556uC2O3Yrn2gpAQ2Rr3D3YwHHzCg2NbWZ5N1NG2IfE713eHJc6FuH24nwUry5s/q6wBxb0MfxyAgkfpb/legqa60c7vtseIkfxLFJql2qeV8hPAEk+AaFKsrbN6mrAfNeniPC4/EI7G9XiumZWyDTUNnW6WXrkeAT+0cApZZRO7xE2r0vmZqMv5ap6FmmnjA+J53vd2krcAKoCqsG87nYklsUsqoigksK+d9oeC+h4hI0CzJfxI+4+0Aew/dfRJUazzlZuI02jc2Vl3RP5O5HsK0qnysw1FXPE4HhGLTUknSU7yx3XbeHW6nN611DLm1hjrMrmdGf6jd7D3jiFyeqp3xSOjlaWvYbOaRYgheS65QjI82Fs6+x9O4fjUFQLwzRv7A4X8rrYXXynG4tN2ktPNpLT5hb3D8510G6Oodbk4B/wB1g9O/B1x1q8o+kFRcPpdrNa22tkL/AAc0/dbKPbDJ71M3wes3RI1WqrZ1x0YPEArzdRsPFjfILlzdsXOlPzhXf9Yx/wDld84VHpv7S31Nfs6b/p8X9NvyhPQIv6bfILl7tsZ6qXzeFjybYZfdpmeLio+kX4oj6mv2dabSsHBrfIL0EbRwA8lxKo2tVjvZjhb4Od/K1lRtFxB/5wb/AGsH8q60n8Iq9XWfQRWLUYlDGPXljb3vaP5XzfV5hqpf9yolP7iPstbIS7e4l39zi77rVaYzlrV4R9FV2eKGH26hhPJp1fZRrENrtM3dDHJIee5rfquMBtlVXWnijGWsm9joOIbWqt+6GOOIdRN3lRqvzhWz311Lx2N9QfRaNCVooRXgxldZLyVedRu4knm46j9VRbHCMCqKt1qeF7/1aSGfMdyn+CbIXGxrJrc2R/YuP8JKyMSY0znsjmMbC86WAud1NaC4+QUzy7s0qqqzpR6Ow/Fvee5vV4rsOB5bpqNtqeJrf1cXH9xW4AWEr29jsr0aXeRFsvZDpKOxbHrePzH+sb9g4BSgBXJZYNt7nXGKisIJZVRQWCIiAIiIArSFciAhmesjx4g3Wy0c7R6r7bnfpfzC4di2FzUkpjqIzG4cL+y4c2nrX1EWrAxfBoaqMx1DGvb2jeO49S1rtcdzmu0yn3W58wIupY1siIJNHNu6o5N9u54UExXK9XSn8aB9viaC9vmF1Rsizzp0TjujUIhNuO7sIt91S/8A7dXMsMqgS6IQVVEVL93mEGCqKgdfhv7t6yqXDppTaOGV/cx33UZRZRb8GMilWH7PK+b8noxzkOn6KSUWx95t09SBzDG3Pmqu2KNY6eyXg5isiioJZzaGJ8h/S0n6rueEbM6GDeWGV3OQ6h5KWU1GyJto2tYOTQAspaj0dENE/wBzOJYNstq5t8xbA3t9Z/l1KfYHszo6exe0zP8Aiebi/Y0KbAKtljK2TOqGnhHweUMLWCzGho5AAD6L1siqszcpZVREAREQBERAEREAREQBERAFQqqIC2yoWq9EBq6vAKaX/cgjd3sC1FTs+oJONO0f2ktUqsllPM/ZVwi90QZ+yvDz7kg7pCrP+lFByl/8h/wp5ZLK3PL2U6MPRCWbLsPH5bz3vKz6fIdAzhTsPfvUnRRzy9llXBeDV0+XaWP2IIh+wLYMiDfZAHcLL1RRlluVFlksr0UEltlciIAiIgCIiAIiIAiIgCIiAIiIAiIgCIiAIiIAiIgCIiAIiIAiIgCIiAIiIAiIgCIiAIiIAiIgCIiAIiIAiIgCIiA//9k="/>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67594" name="Picture 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58281" y="2092638"/>
            <a:ext cx="942657" cy="629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6" name="Picture 12" descr="http://t0.gstatic.com/images?q=tbn:ANd9GcT9ovsJpc4oHC_LY6Uw6lLnUq734uKcFvamEGNSRwfOU32-c0_1V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53899" y="1700808"/>
            <a:ext cx="962517" cy="527320"/>
          </a:xfrm>
          <a:prstGeom prst="rect">
            <a:avLst/>
          </a:prstGeom>
          <a:noFill/>
          <a:extLst>
            <a:ext uri="{909E8E84-426E-40DD-AFC4-6F175D3DCCD1}">
              <a14:hiddenFill xmlns:a14="http://schemas.microsoft.com/office/drawing/2010/main">
                <a:solidFill>
                  <a:srgbClr val="FFFFFF"/>
                </a:solidFill>
              </a14:hiddenFill>
            </a:ext>
          </a:extLst>
        </p:spPr>
      </p:pic>
      <p:pic>
        <p:nvPicPr>
          <p:cNvPr id="67598" name="Picture 14" descr="http://t1.gstatic.com/images?q=tbn:ANd9GcRxTJ7rDmcKgwyxR-loL_fqdiQcTijOVUw5fZfF0n26CQWdr4zTq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57943" y="836712"/>
            <a:ext cx="676565" cy="875757"/>
          </a:xfrm>
          <a:prstGeom prst="rect">
            <a:avLst/>
          </a:prstGeom>
          <a:noFill/>
          <a:extLst>
            <a:ext uri="{909E8E84-426E-40DD-AFC4-6F175D3DCCD1}">
              <a14:hiddenFill xmlns:a14="http://schemas.microsoft.com/office/drawing/2010/main">
                <a:solidFill>
                  <a:srgbClr val="FFFFFF"/>
                </a:solidFill>
              </a14:hiddenFill>
            </a:ext>
          </a:extLst>
        </p:spPr>
      </p:pic>
      <p:pic>
        <p:nvPicPr>
          <p:cNvPr id="67599"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92279" y="6313884"/>
            <a:ext cx="1192623"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17" descr="data:image/jpeg;base64,/9j/4AAQSkZJRgABAQAAAQABAAD/2wCEAAkGBwgHBgkIBwgKCgkLDRYPDQwMDRsUFRAWIB0iIiAdHx8kKDQsJCYxJx8fLT0tMTU3Ojo6Iys/RD84QzQ5OjcBCgoKDQwNGg8PGjclHyU3Nzc3Nzc3Nzc3Nzc3Nzc3Nzc3Nzc3Nzc3Nzc3Nzc3Nzc3Nzc3Nzc3Nzc3Nzc3Nzc3N//AABEIAFIAeAMBEQACEQEDEQH/xAAaAAEAAwEBAQAAAAAAAAAAAAAAAwUGBwQC/8QARBAAAAQDAgkHCQQLAAAAAAAAAAECAwQGEQUSFBchUVSSk7LSBxMxNlJ0kSI1QVVxc5Sz0WFiscIVIyUmMjNCcoOiwf/EABsBAQADAQEBAQAAAAAAAAAAAAADBAUCAQYH/8QANhEAAQMCAgYIBgEFAQAAAAAAAAECAwQRFTMFFDFBU2EGITVRcYGRoRITscHR8EIjMjRS8Rb/2gAMAwEAAhEDEQA/AJponi2rMmCNgoZTHMsqSSb6VGeVJHlO9nMxr09FFJE1y3upRlqHserUKrGPMGeF2auITYdDzI9bkGMeYM8Ls1cQYdDzGtyDGPMGeF2auIMOh5jW5BjHmDPC7NXEGHQ8xrcgxjzBnhdmriDDoeY1uQYx5gzwuzVxBh0PMa3IMY8wZ4XZq4gw6HmNbkGMeYM8Ls1cQYdDzGtyDGPMGeF2auIMOh5jW5BjHmDPC7NXEGHQ8xrcgxjzBnhdmriDDoeY1uQYx5gzwuzVxBh0PMa3IMY8wZ4XZq4gw6HmNbkLiVJ0ti17YTBxamSbNlxdW0qSojSkzLLXOQr1VHFFEr27SaCoe99lMvPfW+0/eJ3Ei7R5Df3eVqjMUoRZIQAAAAAAAAAAAAAAAAAAADScnvWZHd3/AJZinX5C+RYpc0hnvrfafvE7iR3R5Df3ec1GYpQiyQgAAAAAAAAAAAAAAAAAAAGk5PesyO7v/LMU6/8Ax18ixS5pDPfW+0/eJ3EjujyG/u85qMxShFkhAAAAALewJatWYuf/AETDpe5i7zlXEpperTpP7DEMs8cNvjXaSMidJ/aW+LSbPVzfxLf1EOvwd/sd6rL3DFrNnq5v4lv6hr8Hf7DVpe4YtZr9XN/Et/UNfg7/AGGrS9xmbSgYizI96BjUEiIZVdcSSiOh0r0kLTHo9qObsUhc1WrZTzjo8AAAAANJye9Zkd3f+WYp1+QvkWKXMIZ864Wn7xO4kd0eQ393nNRmKUIskIAAAAB1XkK/itv/AAfnGTpT+HmXqPeWczcoKYW3kWZAu3EJvJffJBLJs6JNKiyZSoaiUXSR+zLTWmVKdZVWxY/qTSpDCl3KeSKnC0bNRhkXa8M+yZmttiGb8p4qJoRGZeSmtan6KK6cgrMif8xGvciIqnjYqyS6onUxLrZOvbvvv3btmw1EizYzMtnXjomKbol5GdV0jUoi9CaqoVcxixUwLC6249ikSRt0ON8oXXa2Pf8A5SG3SZDTPnzFM8LBCAAAAAaTk96zI7s/uGKdfkL5FilzCaeEIKarQ8ksqkGdS+4kfIy19TG9WMeqIh+o6J0RQT0UcksTVcqbVTmUV1PZT4CLE6ziKaOA6M4DfQXU9lPgGJ1nEUYDozgN9BdT2U+AYnWcRRgOjOA30F1PZT4BidZxFGA6M4DfQ6ByXrOFgbbi2ueJbCWlJQy2aucV5ZESkpKpl+Fa+ipWaeqlmusrlWx8v0lpKShbH8mNG3veyd1ivi7ORGxkZapwULBuRhuONsqiv1q7xZTIr5F/UZmRkR9FOmguTVSywpGqr7f9PkqOtbTy/NRvX5X2ou+6bu78L4GLKcfVZxRKEIabbU04brpJQRmo1EZqNRFTyzPJXo9NaCgjHI5FX+Oz95G0/pEqtkvHb5nWvXa2xN6WW/XzNNJELEWRE8y3BIdhLQpzsXZ3Omd0rx0oeVJZSy/3Zyu6M1UsqonWqGBFK1qp8Kbe4y8+NIRN1ppIq0cIqqymfkl0mYzJa+pjerGPVEQ/S9F6IoKijZLLC1XLtW3MoLqeynwEeJ1nEUv4DozgN9BdT2U+AYnWcRRgOjOA30F1PZT4BidZxFGA6M4DfQXU9lPgGJ1nEUYDozgN9DRSGhP6frdKpQz1KF9wxNBW1Ez/AIJHqqGPpzRVDTUTpIYka66daJzPieetUf7UbiRTqc1xsaC7Oi8PupRCua4AAAABrpAmuEljDsLh33sIuXeapku3ump/aLVNO2K902mBpvRMukPg+W5E+G+3nb8Gtc5UrGc/mWZFrp2iQf8A0WteZ3KYC9Eqldr2+/4I08pdgIVeRY76VZybbI/xHmux9x4nRGoT+bff8E2Nayaeb43/AE+o915ncp1/5Op/3b7/AIOazLaTdr27GWgyhaG313kpXSpZCLLQZ8r0e9XIfYaPpnUtKyFy3VCsEZdAAAAANFIfn4+7O7hi1R5qGB0l7Od4p9SKeetMd7UbiRxU5zixoLs6Lw+6lEIDXAAAAAAAAAAAAAAAAAAAANFIfn4+7Pbhi1R5qGB0l7Od4p9SKeetUd7UbiRxU5zixoLs6Lw+6lEIDXAAAAAAAAAAAAAAAAAAAANFIXn4+7Pbhi1R5qeZgdJezneKfUink/3qj/ajcSOKnNcWNBdnReH3UohAawAAAAAAAAAAAAAAAAAAABopDP8Abx92e3DFqjzUMHpL2c7xT6nRXYmIS84SX3SIlGRESzyDYPzi6nzhcTpDuuYC6jC4nSHdcwF1GFxOkO65gLqMLidId1zAXUYXE6Q7rmAuowuJ0h3XMBdRhcTpDuuYC6jC4nSHdcwF1GFxOkO65gLqMLidId1zAXUYXE6Q7rmAuowuJ0h3XMBdRhcTpDuuYC6hEQ+txCFvOKSpREaTUZkZALqf/9k="/>
          <p:cNvSpPr>
            <a:spLocks noChangeAspect="1" noChangeArrowheads="1"/>
          </p:cNvSpPr>
          <p:nvPr/>
        </p:nvSpPr>
        <p:spPr bwMode="auto">
          <a:xfrm>
            <a:off x="63500" y="-136525"/>
            <a:ext cx="1143000" cy="781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67602" name="Picture 1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43500" y="6117344"/>
            <a:ext cx="11430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171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linds(horizontal)">
                                      <p:cBhvr>
                                        <p:cTn id="10" dur="500"/>
                                        <p:tgtEl>
                                          <p:spTgt spid="4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linds(horizontal)">
                                      <p:cBhvr>
                                        <p:cTn id="13" dur="500"/>
                                        <p:tgtEl>
                                          <p:spTgt spid="4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linds(horizontal)">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linds(horizontal)">
                                      <p:cBhvr>
                                        <p:cTn id="21" dur="500"/>
                                        <p:tgtEl>
                                          <p:spTgt spid="4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linds(horizontal)">
                                      <p:cBhvr>
                                        <p:cTn id="24" dur="500"/>
                                        <p:tgtEl>
                                          <p:spTgt spid="5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linds(horizontal)">
                                      <p:cBhvr>
                                        <p:cTn id="27" dur="500"/>
                                        <p:tgtEl>
                                          <p:spTgt spid="5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linds(horizont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blinds(horizontal)">
                                      <p:cBhvr>
                                        <p:cTn id="38" dur="500"/>
                                        <p:tgtEl>
                                          <p:spTgt spid="5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blinds(horizontal)">
                                      <p:cBhvr>
                                        <p:cTn id="41" dur="500"/>
                                        <p:tgtEl>
                                          <p:spTgt spid="5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blinds(horizontal)">
                                      <p:cBhvr>
                                        <p:cTn id="44" dur="500"/>
                                        <p:tgtEl>
                                          <p:spTgt spid="5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blinds(horizontal)">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linds(horizontal)">
                                      <p:cBhvr>
                                        <p:cTn id="58" dur="500"/>
                                        <p:tgtEl>
                                          <p:spTgt spid="41"/>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blinds(horizontal)">
                                      <p:cBhvr>
                                        <p:cTn id="61" dur="500"/>
                                        <p:tgtEl>
                                          <p:spTgt spid="54"/>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blinds(horizontal)">
                                      <p:cBhvr>
                                        <p:cTn id="64" dur="500"/>
                                        <p:tgtEl>
                                          <p:spTgt spid="51"/>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linds(horizontal)">
                                      <p:cBhvr>
                                        <p:cTn id="69" dur="500"/>
                                        <p:tgtEl>
                                          <p:spTgt spid="14"/>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linds(horizontal)">
                                      <p:cBhvr>
                                        <p:cTn id="72" dur="500"/>
                                        <p:tgtEl>
                                          <p:spTgt spid="17"/>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linds(horizontal)">
                                      <p:cBhvr>
                                        <p:cTn id="75" dur="500"/>
                                        <p:tgtEl>
                                          <p:spTgt spid="15"/>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blinds(horizontal)">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1"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linds(horizontal)">
                                      <p:cBhvr>
                                        <p:cTn id="83" dur="500"/>
                                        <p:tgtEl>
                                          <p:spTgt spid="46"/>
                                        </p:tgtEl>
                                      </p:cBhvr>
                                    </p:animEffect>
                                  </p:childTnLst>
                                </p:cTn>
                              </p:par>
                              <p:par>
                                <p:cTn id="84" presetID="3" presetClass="entr" presetSubtype="10" fill="hold" grpId="1"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blinds(horizontal)">
                                      <p:cBhvr>
                                        <p:cTn id="86" dur="500"/>
                                        <p:tgtEl>
                                          <p:spTgt spid="45"/>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linds(horizontal)">
                                      <p:cBhvr>
                                        <p:cTn id="89" dur="500"/>
                                        <p:tgtEl>
                                          <p:spTgt spid="21"/>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linds(horizontal)">
                                      <p:cBhvr>
                                        <p:cTn id="92" dur="500"/>
                                        <p:tgtEl>
                                          <p:spTgt spid="20"/>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blinds(horizontal)">
                                      <p:cBhvr>
                                        <p:cTn id="95" dur="500"/>
                                        <p:tgtEl>
                                          <p:spTgt spid="22"/>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blinds(horizontal)">
                                      <p:cBhvr>
                                        <p:cTn id="98" dur="50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blinds(horizontal)">
                                      <p:cBhvr>
                                        <p:cTn id="103" dur="500"/>
                                        <p:tgtEl>
                                          <p:spTgt spid="24"/>
                                        </p:tgtEl>
                                      </p:cBhvr>
                                    </p:animEffect>
                                  </p:childTnLst>
                                </p:cTn>
                              </p:par>
                              <p:par>
                                <p:cTn id="104" presetID="3" presetClass="entr" presetSubtype="10" fill="hold" nodeType="with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blinds(horizontal)">
                                      <p:cBhvr>
                                        <p:cTn id="106" dur="500"/>
                                        <p:tgtEl>
                                          <p:spTgt spid="35"/>
                                        </p:tgtEl>
                                      </p:cBhvr>
                                    </p:animEffect>
                                  </p:childTnLst>
                                </p:cTn>
                              </p:par>
                              <p:par>
                                <p:cTn id="107" presetID="3" presetClass="entr" presetSubtype="10" fill="hold"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blinds(horizontal)">
                                      <p:cBhvr>
                                        <p:cTn id="10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8" grpId="0" animBg="1"/>
      <p:bldP spid="56" grpId="0" animBg="1"/>
      <p:bldP spid="55" grpId="0" animBg="1"/>
      <p:bldP spid="54" grpId="0" animBg="1"/>
      <p:bldP spid="49" grpId="0" animBg="1"/>
      <p:bldP spid="45" grpId="0" animBg="1"/>
      <p:bldP spid="45" grpId="1" animBg="1"/>
      <p:bldP spid="20" grpId="0" animBg="1"/>
      <p:bldP spid="43" grpId="0" animBg="1"/>
      <p:bldP spid="41" grpId="0" animBg="1"/>
      <p:bldP spid="15" grpId="0" animBg="1"/>
      <p:bldP spid="14" grpId="0" animBg="1"/>
      <p:bldP spid="16" grpId="0"/>
      <p:bldP spid="17" grpId="0"/>
      <p:bldP spid="21" grpId="0"/>
      <p:bldP spid="22" grpId="0"/>
      <p:bldP spid="42" grpId="0"/>
      <p:bldP spid="44" grpId="0"/>
      <p:bldP spid="46" grpId="0"/>
      <p:bldP spid="46" grpId="1"/>
      <p:bldP spid="48" grpId="0"/>
      <p:bldP spid="51" grpId="0"/>
      <p:bldP spid="53" grpId="0"/>
      <p:bldP spid="57"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307757"/>
            <a:ext cx="8682037"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771" y="-328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80" y="6591867"/>
            <a:ext cx="3575915" cy="307777"/>
          </a:xfrm>
          <a:prstGeom prst="rect">
            <a:avLst/>
          </a:prstGeom>
          <a:noFill/>
        </p:spPr>
        <p:txBody>
          <a:bodyPr wrap="none" rtlCol="0">
            <a:spAutoFit/>
          </a:bodyPr>
          <a:lstStyle/>
          <a:p>
            <a:r>
              <a:rPr lang="es-CL" sz="1400" dirty="0" smtClean="0">
                <a:latin typeface="+mj-lt"/>
              </a:rPr>
              <a:t>Fuente: elaboración propia a partir de </a:t>
            </a:r>
            <a:r>
              <a:rPr lang="es-CL" sz="1400" dirty="0" err="1" smtClean="0">
                <a:latin typeface="+mj-lt"/>
              </a:rPr>
              <a:t>econlite</a:t>
            </a:r>
            <a:endParaRPr lang="es-CL" sz="1400" dirty="0">
              <a:latin typeface="+mj-lt"/>
            </a:endParaRPr>
          </a:p>
        </p:txBody>
      </p:sp>
    </p:spTree>
    <p:extLst>
      <p:ext uri="{BB962C8B-B14F-4D97-AF65-F5344CB8AC3E}">
        <p14:creationId xmlns:p14="http://schemas.microsoft.com/office/powerpoint/2010/main" val="3595335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0" y="362594"/>
            <a:ext cx="9296400" cy="811924"/>
          </a:xfrm>
          <a:noFill/>
        </p:spPr>
        <p:txBody>
          <a:bodyPr/>
          <a:lstStyle/>
          <a:p>
            <a:r>
              <a:rPr lang="es-CR" sz="4800" dirty="0" smtClean="0"/>
              <a:t>La Salud y el desarrollo económico</a:t>
            </a:r>
          </a:p>
        </p:txBody>
      </p:sp>
      <p:sp>
        <p:nvSpPr>
          <p:cNvPr id="186371" name="Rectangle 3"/>
          <p:cNvSpPr>
            <a:spLocks noGrp="1" noChangeArrowheads="1"/>
          </p:cNvSpPr>
          <p:nvPr>
            <p:ph idx="1"/>
          </p:nvPr>
        </p:nvSpPr>
        <p:spPr>
          <a:xfrm>
            <a:off x="133990" y="1870838"/>
            <a:ext cx="5038328" cy="2095872"/>
          </a:xfrm>
          <a:noFill/>
        </p:spPr>
        <p:txBody>
          <a:bodyPr/>
          <a:lstStyle/>
          <a:p>
            <a:r>
              <a:rPr lang="es-CR" sz="2800" dirty="0" smtClean="0">
                <a:solidFill>
                  <a:srgbClr val="0070C0"/>
                </a:solidFill>
              </a:rPr>
              <a:t>Uno de las principales puntos de interés surge de la relación entre la salud y el desarrollo económico</a:t>
            </a:r>
          </a:p>
          <a:p>
            <a:r>
              <a:rPr lang="es-CR" sz="2800" dirty="0" smtClean="0">
                <a:solidFill>
                  <a:srgbClr val="0070C0"/>
                </a:solidFill>
              </a:rPr>
              <a:t>La mayor parte de los estudios </a:t>
            </a:r>
            <a:r>
              <a:rPr lang="es-ES_tradnl" sz="2800" dirty="0" smtClean="0">
                <a:solidFill>
                  <a:srgbClr val="0070C0"/>
                </a:solidFill>
              </a:rPr>
              <a:t>examinan el estado de la salud en áreas de altos rangos de mortalidad y su relación con el desarrollo económico</a:t>
            </a:r>
            <a:endParaRPr lang="es-CR" sz="2800" dirty="0" smtClean="0">
              <a:solidFill>
                <a:srgbClr val="0070C0"/>
              </a:solidFill>
            </a:endParaRPr>
          </a:p>
        </p:txBody>
      </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V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514" y="1677781"/>
            <a:ext cx="2622990" cy="196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VE"/>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429000"/>
            <a:ext cx="1683200" cy="12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http://www.fotosearch.com/bthumb/ILW/ILW002/evansj0063r.jpg"/>
          <p:cNvPicPr>
            <a:picLocks noChangeAspect="1" noChangeArrowheads="1"/>
          </p:cNvPicPr>
          <p:nvPr/>
        </p:nvPicPr>
        <p:blipFill>
          <a:blip r:embed="rId5" cstate="print"/>
          <a:srcRect/>
          <a:stretch>
            <a:fillRect/>
          </a:stretch>
        </p:blipFill>
        <p:spPr bwMode="auto">
          <a:xfrm>
            <a:off x="7308304" y="2996952"/>
            <a:ext cx="1879580" cy="2852936"/>
          </a:xfrm>
          <a:prstGeom prst="rect">
            <a:avLst/>
          </a:prstGeom>
          <a:noFill/>
        </p:spPr>
      </p:pic>
      <p:pic>
        <p:nvPicPr>
          <p:cNvPr id="9" name="Picture 12" descr="http://www.fotosearch.com/bthumb/ILW/ILW501/renlif0018c.jpg"/>
          <p:cNvPicPr>
            <a:picLocks noChangeAspect="1" noChangeArrowheads="1"/>
          </p:cNvPicPr>
          <p:nvPr/>
        </p:nvPicPr>
        <p:blipFill>
          <a:blip r:embed="rId6" cstate="print"/>
          <a:srcRect/>
          <a:stretch>
            <a:fillRect/>
          </a:stretch>
        </p:blipFill>
        <p:spPr bwMode="auto">
          <a:xfrm>
            <a:off x="5833070" y="4365104"/>
            <a:ext cx="1619250" cy="1484784"/>
          </a:xfrm>
          <a:prstGeom prst="rect">
            <a:avLst/>
          </a:prstGeom>
          <a:noFill/>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0058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0" y="133350"/>
            <a:ext cx="9144000" cy="706438"/>
          </a:xfrm>
          <a:noFill/>
        </p:spPr>
        <p:txBody>
          <a:bodyPr/>
          <a:lstStyle/>
          <a:p>
            <a:pPr>
              <a:lnSpc>
                <a:spcPct val="100000"/>
              </a:lnSpc>
            </a:pPr>
            <a:r>
              <a:rPr lang="es-CR" sz="3800" dirty="0" smtClean="0">
                <a:latin typeface="Calibri" pitchFamily="34" charset="0"/>
              </a:rPr>
              <a:t>La importancia del dividendo demográfico</a:t>
            </a:r>
          </a:p>
        </p:txBody>
      </p:sp>
      <p:sp>
        <p:nvSpPr>
          <p:cNvPr id="241667" name="Text Box 3"/>
          <p:cNvSpPr txBox="1">
            <a:spLocks noChangeArrowheads="1"/>
          </p:cNvSpPr>
          <p:nvPr/>
        </p:nvSpPr>
        <p:spPr bwMode="auto">
          <a:xfrm>
            <a:off x="3478641" y="1196975"/>
            <a:ext cx="2005742" cy="369332"/>
          </a:xfrm>
          <a:prstGeom prst="rect">
            <a:avLst/>
          </a:prstGeom>
          <a:solidFill>
            <a:schemeClr val="bg1"/>
          </a:solidFill>
          <a:ln w="9525">
            <a:solidFill>
              <a:schemeClr val="tx1"/>
            </a:solidFill>
            <a:miter lim="800000"/>
            <a:headEnd/>
            <a:tailEnd/>
          </a:ln>
          <a:effectLst/>
        </p:spPr>
        <p:txBody>
          <a:bodyPr wrap="none">
            <a:spAutoFit/>
          </a:bodyPr>
          <a:lstStyle/>
          <a:p>
            <a:pPr algn="ctr"/>
            <a:r>
              <a:rPr lang="es-CR">
                <a:latin typeface="Calibri" pitchFamily="34" charset="0"/>
              </a:rPr>
              <a:t>Mejoras en la salud</a:t>
            </a:r>
          </a:p>
        </p:txBody>
      </p:sp>
      <p:sp>
        <p:nvSpPr>
          <p:cNvPr id="241668" name="Text Box 4"/>
          <p:cNvSpPr txBox="1">
            <a:spLocks noChangeArrowheads="1"/>
          </p:cNvSpPr>
          <p:nvPr/>
        </p:nvSpPr>
        <p:spPr bwMode="auto">
          <a:xfrm>
            <a:off x="6531114" y="2276475"/>
            <a:ext cx="1514196" cy="923330"/>
          </a:xfrm>
          <a:prstGeom prst="rect">
            <a:avLst/>
          </a:prstGeom>
          <a:solidFill>
            <a:schemeClr val="bg1"/>
          </a:solidFill>
          <a:ln w="9525" algn="ctr">
            <a:solidFill>
              <a:schemeClr val="tx1"/>
            </a:solidFill>
            <a:miter lim="800000"/>
            <a:headEnd/>
            <a:tailEnd/>
          </a:ln>
          <a:effectLst/>
        </p:spPr>
        <p:txBody>
          <a:bodyPr wrap="none">
            <a:spAutoFit/>
          </a:bodyPr>
          <a:lstStyle/>
          <a:p>
            <a:pPr algn="ctr"/>
            <a:r>
              <a:rPr lang="es-CR" dirty="0">
                <a:latin typeface="Calibri" pitchFamily="34" charset="0"/>
              </a:rPr>
              <a:t>Reducción de</a:t>
            </a:r>
          </a:p>
          <a:p>
            <a:pPr algn="ctr"/>
            <a:r>
              <a:rPr lang="es-CR" dirty="0">
                <a:latin typeface="Calibri" pitchFamily="34" charset="0"/>
              </a:rPr>
              <a:t>la fecundidad:</a:t>
            </a:r>
          </a:p>
          <a:p>
            <a:pPr algn="ctr"/>
            <a:r>
              <a:rPr lang="es-CR" dirty="0">
                <a:latin typeface="Calibri" pitchFamily="34" charset="0"/>
              </a:rPr>
              <a:t>menos hijos</a:t>
            </a:r>
          </a:p>
        </p:txBody>
      </p:sp>
      <p:sp>
        <p:nvSpPr>
          <p:cNvPr id="241669" name="Text Box 5"/>
          <p:cNvSpPr txBox="1">
            <a:spLocks noChangeArrowheads="1"/>
          </p:cNvSpPr>
          <p:nvPr/>
        </p:nvSpPr>
        <p:spPr bwMode="auto">
          <a:xfrm>
            <a:off x="6231694" y="3644900"/>
            <a:ext cx="2141612" cy="646331"/>
          </a:xfrm>
          <a:prstGeom prst="rect">
            <a:avLst/>
          </a:prstGeom>
          <a:solidFill>
            <a:schemeClr val="bg1"/>
          </a:solidFill>
          <a:ln w="9525" algn="ctr">
            <a:solidFill>
              <a:schemeClr val="tx1"/>
            </a:solidFill>
            <a:miter lim="800000"/>
            <a:headEnd/>
            <a:tailEnd/>
          </a:ln>
          <a:effectLst/>
        </p:spPr>
        <p:txBody>
          <a:bodyPr wrap="none">
            <a:spAutoFit/>
          </a:bodyPr>
          <a:lstStyle/>
          <a:p>
            <a:pPr algn="ctr"/>
            <a:r>
              <a:rPr lang="es-CR">
                <a:latin typeface="Calibri" pitchFamily="34" charset="0"/>
              </a:rPr>
              <a:t>Mayor inversión</a:t>
            </a:r>
          </a:p>
          <a:p>
            <a:pPr algn="ctr"/>
            <a:r>
              <a:rPr lang="es-CR">
                <a:latin typeface="Calibri" pitchFamily="34" charset="0"/>
              </a:rPr>
              <a:t>en educación y salud</a:t>
            </a:r>
          </a:p>
        </p:txBody>
      </p:sp>
      <p:sp>
        <p:nvSpPr>
          <p:cNvPr id="241670" name="Text Box 6"/>
          <p:cNvSpPr txBox="1">
            <a:spLocks noChangeArrowheads="1"/>
          </p:cNvSpPr>
          <p:nvPr/>
        </p:nvSpPr>
        <p:spPr bwMode="auto">
          <a:xfrm>
            <a:off x="3823698" y="2420938"/>
            <a:ext cx="1133067" cy="923330"/>
          </a:xfrm>
          <a:prstGeom prst="rect">
            <a:avLst/>
          </a:prstGeom>
          <a:solidFill>
            <a:schemeClr val="bg1"/>
          </a:solidFill>
          <a:ln w="9525" algn="ctr">
            <a:solidFill>
              <a:schemeClr val="tx1"/>
            </a:solidFill>
            <a:miter lim="800000"/>
            <a:headEnd/>
            <a:tailEnd/>
          </a:ln>
          <a:effectLst/>
        </p:spPr>
        <p:txBody>
          <a:bodyPr wrap="none">
            <a:spAutoFit/>
          </a:bodyPr>
          <a:lstStyle/>
          <a:p>
            <a:pPr algn="ctr"/>
            <a:r>
              <a:rPr lang="es-CR">
                <a:latin typeface="Calibri" pitchFamily="34" charset="0"/>
              </a:rPr>
              <a:t>Mayor</a:t>
            </a:r>
          </a:p>
          <a:p>
            <a:pPr algn="ctr"/>
            <a:r>
              <a:rPr lang="es-CR">
                <a:latin typeface="Calibri" pitchFamily="34" charset="0"/>
              </a:rPr>
              <a:t>esperanza</a:t>
            </a:r>
          </a:p>
          <a:p>
            <a:pPr algn="ctr"/>
            <a:r>
              <a:rPr lang="es-CR">
                <a:latin typeface="Calibri" pitchFamily="34" charset="0"/>
              </a:rPr>
              <a:t>de vida</a:t>
            </a:r>
          </a:p>
        </p:txBody>
      </p:sp>
      <p:sp>
        <p:nvSpPr>
          <p:cNvPr id="241671" name="Text Box 7"/>
          <p:cNvSpPr txBox="1">
            <a:spLocks noChangeArrowheads="1"/>
          </p:cNvSpPr>
          <p:nvPr/>
        </p:nvSpPr>
        <p:spPr bwMode="auto">
          <a:xfrm>
            <a:off x="873762" y="2349500"/>
            <a:ext cx="1273489" cy="1200329"/>
          </a:xfrm>
          <a:prstGeom prst="rect">
            <a:avLst/>
          </a:prstGeom>
          <a:solidFill>
            <a:schemeClr val="bg1"/>
          </a:solidFill>
          <a:ln w="9525" algn="ctr">
            <a:solidFill>
              <a:schemeClr val="tx1"/>
            </a:solidFill>
            <a:miter lim="800000"/>
            <a:headEnd/>
            <a:tailEnd/>
          </a:ln>
          <a:effectLst/>
        </p:spPr>
        <p:txBody>
          <a:bodyPr wrap="none">
            <a:spAutoFit/>
          </a:bodyPr>
          <a:lstStyle/>
          <a:p>
            <a:pPr algn="ctr"/>
            <a:r>
              <a:rPr lang="es-CR">
                <a:latin typeface="Calibri" pitchFamily="34" charset="0"/>
              </a:rPr>
              <a:t>Menor</a:t>
            </a:r>
          </a:p>
          <a:p>
            <a:pPr algn="ctr"/>
            <a:r>
              <a:rPr lang="es-CR">
                <a:latin typeface="Calibri" pitchFamily="34" charset="0"/>
              </a:rPr>
              <a:t>mortalidad,</a:t>
            </a:r>
          </a:p>
          <a:p>
            <a:pPr algn="ctr"/>
            <a:r>
              <a:rPr lang="es-CR">
                <a:latin typeface="Calibri" pitchFamily="34" charset="0"/>
              </a:rPr>
              <a:t>mayor</a:t>
            </a:r>
          </a:p>
          <a:p>
            <a:pPr algn="ctr"/>
            <a:r>
              <a:rPr lang="es-CR">
                <a:latin typeface="Calibri" pitchFamily="34" charset="0"/>
              </a:rPr>
              <a:t>natalidad</a:t>
            </a:r>
          </a:p>
        </p:txBody>
      </p:sp>
      <p:sp>
        <p:nvSpPr>
          <p:cNvPr id="241672" name="Text Box 8"/>
          <p:cNvSpPr txBox="1">
            <a:spLocks noChangeArrowheads="1"/>
          </p:cNvSpPr>
          <p:nvPr/>
        </p:nvSpPr>
        <p:spPr bwMode="auto">
          <a:xfrm>
            <a:off x="801149" y="4221163"/>
            <a:ext cx="1345689" cy="923330"/>
          </a:xfrm>
          <a:prstGeom prst="rect">
            <a:avLst/>
          </a:prstGeom>
          <a:solidFill>
            <a:schemeClr val="bg1"/>
          </a:solidFill>
          <a:ln w="9525" algn="ctr">
            <a:solidFill>
              <a:schemeClr val="tx1"/>
            </a:solidFill>
            <a:miter lim="800000"/>
            <a:headEnd/>
            <a:tailEnd/>
          </a:ln>
          <a:effectLst/>
        </p:spPr>
        <p:txBody>
          <a:bodyPr wrap="none">
            <a:spAutoFit/>
          </a:bodyPr>
          <a:lstStyle/>
          <a:p>
            <a:pPr algn="ctr"/>
            <a:r>
              <a:rPr lang="es-CR">
                <a:latin typeface="Calibri" pitchFamily="34" charset="0"/>
              </a:rPr>
              <a:t>Aumento de</a:t>
            </a:r>
          </a:p>
          <a:p>
            <a:pPr algn="ctr"/>
            <a:r>
              <a:rPr lang="es-CR">
                <a:latin typeface="Calibri" pitchFamily="34" charset="0"/>
              </a:rPr>
              <a:t>la fuerza</a:t>
            </a:r>
          </a:p>
          <a:p>
            <a:pPr algn="ctr"/>
            <a:r>
              <a:rPr lang="es-CR">
                <a:latin typeface="Calibri" pitchFamily="34" charset="0"/>
              </a:rPr>
              <a:t>de trabajo</a:t>
            </a:r>
          </a:p>
        </p:txBody>
      </p:sp>
      <p:sp>
        <p:nvSpPr>
          <p:cNvPr id="241673" name="Text Box 9"/>
          <p:cNvSpPr txBox="1">
            <a:spLocks noChangeArrowheads="1"/>
          </p:cNvSpPr>
          <p:nvPr/>
        </p:nvSpPr>
        <p:spPr bwMode="auto">
          <a:xfrm>
            <a:off x="2676570" y="5949950"/>
            <a:ext cx="3943259" cy="369332"/>
          </a:xfrm>
          <a:prstGeom prst="rect">
            <a:avLst/>
          </a:prstGeom>
          <a:solidFill>
            <a:schemeClr val="bg1"/>
          </a:solidFill>
          <a:ln w="9525" algn="ctr">
            <a:solidFill>
              <a:schemeClr val="tx1"/>
            </a:solidFill>
            <a:miter lim="800000"/>
            <a:headEnd/>
            <a:tailEnd/>
          </a:ln>
          <a:effectLst/>
        </p:spPr>
        <p:txBody>
          <a:bodyPr wrap="none">
            <a:spAutoFit/>
          </a:bodyPr>
          <a:lstStyle/>
          <a:p>
            <a:pPr algn="ctr"/>
            <a:r>
              <a:rPr lang="es-CR">
                <a:latin typeface="Calibri" pitchFamily="34" charset="0"/>
              </a:rPr>
              <a:t>Mayor crecimiento y desarrollo humano</a:t>
            </a:r>
          </a:p>
        </p:txBody>
      </p:sp>
      <p:sp>
        <p:nvSpPr>
          <p:cNvPr id="241674" name="Text Box 10"/>
          <p:cNvSpPr txBox="1">
            <a:spLocks noChangeArrowheads="1"/>
          </p:cNvSpPr>
          <p:nvPr/>
        </p:nvSpPr>
        <p:spPr bwMode="auto">
          <a:xfrm>
            <a:off x="3492500" y="4941888"/>
            <a:ext cx="4464050" cy="376237"/>
          </a:xfrm>
          <a:prstGeom prst="rect">
            <a:avLst/>
          </a:prstGeom>
          <a:solidFill>
            <a:schemeClr val="bg1"/>
          </a:solidFill>
          <a:ln w="9525" algn="ctr">
            <a:solidFill>
              <a:schemeClr val="tx1"/>
            </a:solidFill>
            <a:miter lim="800000"/>
            <a:headEnd/>
            <a:tailEnd/>
          </a:ln>
          <a:effectLst/>
        </p:spPr>
        <p:txBody>
          <a:bodyPr>
            <a:spAutoFit/>
          </a:bodyPr>
          <a:lstStyle/>
          <a:p>
            <a:pPr algn="ctr"/>
            <a:r>
              <a:rPr lang="es-CR">
                <a:latin typeface="Calibri" pitchFamily="34" charset="0"/>
              </a:rPr>
              <a:t>Más tiempo para recibir beneficios</a:t>
            </a:r>
          </a:p>
        </p:txBody>
      </p:sp>
      <p:sp>
        <p:nvSpPr>
          <p:cNvPr id="241675" name="Line 11"/>
          <p:cNvSpPr>
            <a:spLocks noChangeShapeType="1"/>
          </p:cNvSpPr>
          <p:nvPr/>
        </p:nvSpPr>
        <p:spPr bwMode="auto">
          <a:xfrm>
            <a:off x="4427538" y="1557338"/>
            <a:ext cx="0" cy="215900"/>
          </a:xfrm>
          <a:prstGeom prst="line">
            <a:avLst/>
          </a:prstGeom>
          <a:noFill/>
          <a:ln w="9525">
            <a:solidFill>
              <a:schemeClr val="tx1"/>
            </a:solidFill>
            <a:round/>
            <a:headEnd/>
            <a:tailEnd/>
          </a:ln>
          <a:effectLst/>
        </p:spPr>
        <p:txBody>
          <a:bodyPr/>
          <a:lstStyle/>
          <a:p>
            <a:endParaRPr lang="en-US">
              <a:latin typeface="Calibri" pitchFamily="34" charset="0"/>
            </a:endParaRPr>
          </a:p>
        </p:txBody>
      </p:sp>
      <p:sp>
        <p:nvSpPr>
          <p:cNvPr id="241676" name="Line 12"/>
          <p:cNvSpPr>
            <a:spLocks noChangeShapeType="1"/>
          </p:cNvSpPr>
          <p:nvPr/>
        </p:nvSpPr>
        <p:spPr bwMode="auto">
          <a:xfrm flipH="1">
            <a:off x="1547813" y="1773238"/>
            <a:ext cx="2879725" cy="0"/>
          </a:xfrm>
          <a:prstGeom prst="line">
            <a:avLst/>
          </a:prstGeom>
          <a:noFill/>
          <a:ln w="9525">
            <a:solidFill>
              <a:schemeClr val="tx1"/>
            </a:solidFill>
            <a:round/>
            <a:headEnd/>
            <a:tailEnd/>
          </a:ln>
          <a:effectLst/>
        </p:spPr>
        <p:txBody>
          <a:bodyPr/>
          <a:lstStyle/>
          <a:p>
            <a:endParaRPr lang="en-US">
              <a:latin typeface="Calibri" pitchFamily="34" charset="0"/>
            </a:endParaRPr>
          </a:p>
        </p:txBody>
      </p:sp>
      <p:sp>
        <p:nvSpPr>
          <p:cNvPr id="241677" name="Line 13"/>
          <p:cNvSpPr>
            <a:spLocks noChangeShapeType="1"/>
          </p:cNvSpPr>
          <p:nvPr/>
        </p:nvSpPr>
        <p:spPr bwMode="auto">
          <a:xfrm flipV="1">
            <a:off x="1547813" y="1773238"/>
            <a:ext cx="0" cy="576262"/>
          </a:xfrm>
          <a:prstGeom prst="line">
            <a:avLst/>
          </a:prstGeom>
          <a:noFill/>
          <a:ln w="9525">
            <a:solidFill>
              <a:schemeClr val="tx1"/>
            </a:solidFill>
            <a:round/>
            <a:headEnd type="triangle" w="med" len="med"/>
            <a:tailEnd/>
          </a:ln>
          <a:effectLst/>
        </p:spPr>
        <p:txBody>
          <a:bodyPr/>
          <a:lstStyle/>
          <a:p>
            <a:endParaRPr lang="en-US">
              <a:latin typeface="Calibri" pitchFamily="34" charset="0"/>
            </a:endParaRPr>
          </a:p>
        </p:txBody>
      </p:sp>
      <p:sp>
        <p:nvSpPr>
          <p:cNvPr id="241678" name="Line 14"/>
          <p:cNvSpPr>
            <a:spLocks noChangeShapeType="1"/>
          </p:cNvSpPr>
          <p:nvPr/>
        </p:nvSpPr>
        <p:spPr bwMode="auto">
          <a:xfrm flipH="1" flipV="1">
            <a:off x="1474788" y="3573463"/>
            <a:ext cx="1587" cy="647700"/>
          </a:xfrm>
          <a:prstGeom prst="line">
            <a:avLst/>
          </a:prstGeom>
          <a:noFill/>
          <a:ln w="9525">
            <a:solidFill>
              <a:schemeClr val="tx1"/>
            </a:solidFill>
            <a:round/>
            <a:headEnd type="triangle" w="med" len="med"/>
            <a:tailEnd/>
          </a:ln>
          <a:effectLst/>
        </p:spPr>
        <p:txBody>
          <a:bodyPr/>
          <a:lstStyle/>
          <a:p>
            <a:endParaRPr lang="en-US">
              <a:latin typeface="Calibri" pitchFamily="34" charset="0"/>
            </a:endParaRPr>
          </a:p>
        </p:txBody>
      </p:sp>
      <p:sp>
        <p:nvSpPr>
          <p:cNvPr id="241679" name="Line 15"/>
          <p:cNvSpPr>
            <a:spLocks noChangeShapeType="1"/>
          </p:cNvSpPr>
          <p:nvPr/>
        </p:nvSpPr>
        <p:spPr bwMode="auto">
          <a:xfrm>
            <a:off x="4427538" y="1773238"/>
            <a:ext cx="0" cy="647700"/>
          </a:xfrm>
          <a:prstGeom prst="line">
            <a:avLst/>
          </a:prstGeom>
          <a:noFill/>
          <a:ln w="9525">
            <a:solidFill>
              <a:schemeClr val="tx1"/>
            </a:solidFill>
            <a:round/>
            <a:headEnd/>
            <a:tailEnd type="triangle" w="med" len="med"/>
          </a:ln>
          <a:effectLst/>
        </p:spPr>
        <p:txBody>
          <a:bodyPr/>
          <a:lstStyle/>
          <a:p>
            <a:endParaRPr lang="en-US">
              <a:latin typeface="Calibri" pitchFamily="34" charset="0"/>
            </a:endParaRPr>
          </a:p>
        </p:txBody>
      </p:sp>
      <p:sp>
        <p:nvSpPr>
          <p:cNvPr id="241680" name="Line 16"/>
          <p:cNvSpPr>
            <a:spLocks noChangeShapeType="1"/>
          </p:cNvSpPr>
          <p:nvPr/>
        </p:nvSpPr>
        <p:spPr bwMode="auto">
          <a:xfrm flipH="1">
            <a:off x="4427538" y="1773238"/>
            <a:ext cx="2879725" cy="0"/>
          </a:xfrm>
          <a:prstGeom prst="line">
            <a:avLst/>
          </a:prstGeom>
          <a:noFill/>
          <a:ln w="9525">
            <a:solidFill>
              <a:schemeClr val="tx1"/>
            </a:solidFill>
            <a:round/>
            <a:headEnd/>
            <a:tailEnd/>
          </a:ln>
          <a:effectLst/>
        </p:spPr>
        <p:txBody>
          <a:bodyPr/>
          <a:lstStyle/>
          <a:p>
            <a:endParaRPr lang="en-US">
              <a:latin typeface="Calibri" pitchFamily="34" charset="0"/>
            </a:endParaRPr>
          </a:p>
        </p:txBody>
      </p:sp>
      <p:sp>
        <p:nvSpPr>
          <p:cNvPr id="241681" name="Line 17"/>
          <p:cNvSpPr>
            <a:spLocks noChangeShapeType="1"/>
          </p:cNvSpPr>
          <p:nvPr/>
        </p:nvSpPr>
        <p:spPr bwMode="auto">
          <a:xfrm>
            <a:off x="7308850" y="1773238"/>
            <a:ext cx="0" cy="503237"/>
          </a:xfrm>
          <a:prstGeom prst="line">
            <a:avLst/>
          </a:prstGeom>
          <a:noFill/>
          <a:ln w="9525">
            <a:solidFill>
              <a:schemeClr val="tx1"/>
            </a:solidFill>
            <a:round/>
            <a:headEnd/>
            <a:tailEnd type="triangle" w="med" len="med"/>
          </a:ln>
          <a:effectLst/>
        </p:spPr>
        <p:txBody>
          <a:bodyPr/>
          <a:lstStyle/>
          <a:p>
            <a:endParaRPr lang="en-US">
              <a:latin typeface="Calibri" pitchFamily="34" charset="0"/>
            </a:endParaRPr>
          </a:p>
        </p:txBody>
      </p:sp>
      <p:sp>
        <p:nvSpPr>
          <p:cNvPr id="241682" name="Line 18"/>
          <p:cNvSpPr>
            <a:spLocks noChangeShapeType="1"/>
          </p:cNvSpPr>
          <p:nvPr/>
        </p:nvSpPr>
        <p:spPr bwMode="auto">
          <a:xfrm>
            <a:off x="7308850" y="3213100"/>
            <a:ext cx="0" cy="431800"/>
          </a:xfrm>
          <a:prstGeom prst="line">
            <a:avLst/>
          </a:prstGeom>
          <a:noFill/>
          <a:ln w="9525">
            <a:solidFill>
              <a:schemeClr val="tx1"/>
            </a:solidFill>
            <a:round/>
            <a:headEnd/>
            <a:tailEnd type="triangle" w="med" len="med"/>
          </a:ln>
          <a:effectLst/>
        </p:spPr>
        <p:txBody>
          <a:bodyPr/>
          <a:lstStyle/>
          <a:p>
            <a:endParaRPr lang="en-US">
              <a:latin typeface="Calibri" pitchFamily="34" charset="0"/>
            </a:endParaRPr>
          </a:p>
        </p:txBody>
      </p:sp>
      <p:sp>
        <p:nvSpPr>
          <p:cNvPr id="241683" name="Line 19"/>
          <p:cNvSpPr>
            <a:spLocks noChangeShapeType="1"/>
          </p:cNvSpPr>
          <p:nvPr/>
        </p:nvSpPr>
        <p:spPr bwMode="auto">
          <a:xfrm>
            <a:off x="7308850" y="4292600"/>
            <a:ext cx="0" cy="647700"/>
          </a:xfrm>
          <a:prstGeom prst="line">
            <a:avLst/>
          </a:prstGeom>
          <a:noFill/>
          <a:ln w="9525">
            <a:solidFill>
              <a:schemeClr val="tx1"/>
            </a:solidFill>
            <a:round/>
            <a:headEnd/>
            <a:tailEnd type="triangle" w="med" len="med"/>
          </a:ln>
          <a:effectLst/>
        </p:spPr>
        <p:txBody>
          <a:bodyPr/>
          <a:lstStyle/>
          <a:p>
            <a:endParaRPr lang="en-US">
              <a:latin typeface="Calibri" pitchFamily="34" charset="0"/>
            </a:endParaRPr>
          </a:p>
        </p:txBody>
      </p:sp>
      <p:sp>
        <p:nvSpPr>
          <p:cNvPr id="241684" name="Line 20"/>
          <p:cNvSpPr>
            <a:spLocks noChangeShapeType="1"/>
          </p:cNvSpPr>
          <p:nvPr/>
        </p:nvSpPr>
        <p:spPr bwMode="auto">
          <a:xfrm>
            <a:off x="4356100" y="3357563"/>
            <a:ext cx="0" cy="1584325"/>
          </a:xfrm>
          <a:prstGeom prst="line">
            <a:avLst/>
          </a:prstGeom>
          <a:noFill/>
          <a:ln w="9525">
            <a:solidFill>
              <a:schemeClr val="tx1"/>
            </a:solidFill>
            <a:round/>
            <a:headEnd/>
            <a:tailEnd type="triangle" w="med" len="med"/>
          </a:ln>
          <a:effectLst/>
        </p:spPr>
        <p:txBody>
          <a:bodyPr/>
          <a:lstStyle/>
          <a:p>
            <a:endParaRPr lang="en-US">
              <a:latin typeface="Calibri" pitchFamily="34" charset="0"/>
            </a:endParaRPr>
          </a:p>
        </p:txBody>
      </p:sp>
      <p:sp>
        <p:nvSpPr>
          <p:cNvPr id="241685" name="Line 21"/>
          <p:cNvSpPr>
            <a:spLocks noChangeShapeType="1"/>
          </p:cNvSpPr>
          <p:nvPr/>
        </p:nvSpPr>
        <p:spPr bwMode="auto">
          <a:xfrm>
            <a:off x="5435600" y="5300663"/>
            <a:ext cx="0" cy="647700"/>
          </a:xfrm>
          <a:prstGeom prst="line">
            <a:avLst/>
          </a:prstGeom>
          <a:noFill/>
          <a:ln w="9525">
            <a:solidFill>
              <a:schemeClr val="tx1"/>
            </a:solidFill>
            <a:round/>
            <a:headEnd/>
            <a:tailEnd type="triangle" w="med" len="med"/>
          </a:ln>
          <a:effectLst/>
        </p:spPr>
        <p:txBody>
          <a:bodyPr/>
          <a:lstStyle/>
          <a:p>
            <a:endParaRPr lang="en-US">
              <a:latin typeface="Calibri" pitchFamily="34" charset="0"/>
            </a:endParaRPr>
          </a:p>
        </p:txBody>
      </p:sp>
      <p:sp>
        <p:nvSpPr>
          <p:cNvPr id="241686" name="Line 22"/>
          <p:cNvSpPr>
            <a:spLocks noChangeShapeType="1"/>
          </p:cNvSpPr>
          <p:nvPr/>
        </p:nvSpPr>
        <p:spPr bwMode="auto">
          <a:xfrm>
            <a:off x="1403350" y="5157788"/>
            <a:ext cx="0" cy="1008062"/>
          </a:xfrm>
          <a:prstGeom prst="line">
            <a:avLst/>
          </a:prstGeom>
          <a:noFill/>
          <a:ln w="9525">
            <a:solidFill>
              <a:schemeClr val="bg1"/>
            </a:solidFill>
            <a:round/>
            <a:headEnd/>
            <a:tailEnd/>
          </a:ln>
          <a:effectLst/>
        </p:spPr>
        <p:txBody>
          <a:bodyPr/>
          <a:lstStyle/>
          <a:p>
            <a:endParaRPr lang="en-US">
              <a:latin typeface="Calibri" pitchFamily="34" charset="0"/>
            </a:endParaRPr>
          </a:p>
        </p:txBody>
      </p:sp>
      <p:sp>
        <p:nvSpPr>
          <p:cNvPr id="241687" name="Line 23"/>
          <p:cNvSpPr>
            <a:spLocks noChangeShapeType="1"/>
          </p:cNvSpPr>
          <p:nvPr/>
        </p:nvSpPr>
        <p:spPr bwMode="auto">
          <a:xfrm>
            <a:off x="1403350" y="6165850"/>
            <a:ext cx="865188" cy="0"/>
          </a:xfrm>
          <a:prstGeom prst="line">
            <a:avLst/>
          </a:prstGeom>
          <a:noFill/>
          <a:ln w="9525">
            <a:solidFill>
              <a:schemeClr val="bg1"/>
            </a:solidFill>
            <a:round/>
            <a:headEnd/>
            <a:tailEnd type="triangle" w="med" len="med"/>
          </a:ln>
          <a:effectLst/>
        </p:spPr>
        <p:txBody>
          <a:bodyPr/>
          <a:lstStyle/>
          <a:p>
            <a:endParaRPr lang="en-US">
              <a:latin typeface="Calibri" pitchFamily="34" charset="0"/>
            </a:endParaRPr>
          </a:p>
        </p:txBody>
      </p:sp>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7896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6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41675"/>
                                        </p:tgtEl>
                                        <p:attrNameLst>
                                          <p:attrName>style.visibility</p:attrName>
                                        </p:attrNameLst>
                                      </p:cBhvr>
                                      <p:to>
                                        <p:strVal val="visible"/>
                                      </p:to>
                                    </p:set>
                                    <p:animEffect transition="in" filter="wipe(up)">
                                      <p:cBhvr>
                                        <p:cTn id="11" dur="500"/>
                                        <p:tgtEl>
                                          <p:spTgt spid="241675"/>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241676"/>
                                        </p:tgtEl>
                                        <p:attrNameLst>
                                          <p:attrName>style.visibility</p:attrName>
                                        </p:attrNameLst>
                                      </p:cBhvr>
                                      <p:to>
                                        <p:strVal val="visible"/>
                                      </p:to>
                                    </p:set>
                                    <p:animEffect transition="in" filter="wipe(right)">
                                      <p:cBhvr>
                                        <p:cTn id="15" dur="500"/>
                                        <p:tgtEl>
                                          <p:spTgt spid="241676"/>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241677"/>
                                        </p:tgtEl>
                                        <p:attrNameLst>
                                          <p:attrName>style.visibility</p:attrName>
                                        </p:attrNameLst>
                                      </p:cBhvr>
                                      <p:to>
                                        <p:strVal val="visible"/>
                                      </p:to>
                                    </p:set>
                                    <p:animEffect transition="in" filter="wipe(up)">
                                      <p:cBhvr>
                                        <p:cTn id="19" dur="500"/>
                                        <p:tgtEl>
                                          <p:spTgt spid="241677"/>
                                        </p:tgtEl>
                                      </p:cBhvr>
                                    </p:animEffec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2416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1678"/>
                                        </p:tgtEl>
                                        <p:attrNameLst>
                                          <p:attrName>style.visibility</p:attrName>
                                        </p:attrNameLst>
                                      </p:cBhvr>
                                      <p:to>
                                        <p:strVal val="visible"/>
                                      </p:to>
                                    </p:set>
                                    <p:animEffect transition="in" filter="wipe(up)">
                                      <p:cBhvr>
                                        <p:cTn id="27" dur="500"/>
                                        <p:tgtEl>
                                          <p:spTgt spid="241678"/>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2416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41679"/>
                                        </p:tgtEl>
                                        <p:attrNameLst>
                                          <p:attrName>style.visibility</p:attrName>
                                        </p:attrNameLst>
                                      </p:cBhvr>
                                      <p:to>
                                        <p:strVal val="visible"/>
                                      </p:to>
                                    </p:set>
                                    <p:animEffect transition="in" filter="wipe(up)">
                                      <p:cBhvr>
                                        <p:cTn id="35" dur="500"/>
                                        <p:tgtEl>
                                          <p:spTgt spid="241679"/>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416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1680"/>
                                        </p:tgtEl>
                                        <p:attrNameLst>
                                          <p:attrName>style.visibility</p:attrName>
                                        </p:attrNameLst>
                                      </p:cBhvr>
                                      <p:to>
                                        <p:strVal val="visible"/>
                                      </p:to>
                                    </p:set>
                                    <p:animEffect transition="in" filter="wipe(left)">
                                      <p:cBhvr>
                                        <p:cTn id="43" dur="500"/>
                                        <p:tgtEl>
                                          <p:spTgt spid="241680"/>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241681"/>
                                        </p:tgtEl>
                                        <p:attrNameLst>
                                          <p:attrName>style.visibility</p:attrName>
                                        </p:attrNameLst>
                                      </p:cBhvr>
                                      <p:to>
                                        <p:strVal val="visible"/>
                                      </p:to>
                                    </p:set>
                                    <p:animEffect transition="in" filter="wipe(up)">
                                      <p:cBhvr>
                                        <p:cTn id="47" dur="500"/>
                                        <p:tgtEl>
                                          <p:spTgt spid="241681"/>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2416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1682"/>
                                        </p:tgtEl>
                                        <p:attrNameLst>
                                          <p:attrName>style.visibility</p:attrName>
                                        </p:attrNameLst>
                                      </p:cBhvr>
                                      <p:to>
                                        <p:strVal val="visible"/>
                                      </p:to>
                                    </p:set>
                                    <p:animEffect transition="in" filter="wipe(up)">
                                      <p:cBhvr>
                                        <p:cTn id="55" dur="500"/>
                                        <p:tgtEl>
                                          <p:spTgt spid="241682"/>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2416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41684"/>
                                        </p:tgtEl>
                                        <p:attrNameLst>
                                          <p:attrName>style.visibility</p:attrName>
                                        </p:attrNameLst>
                                      </p:cBhvr>
                                      <p:to>
                                        <p:strVal val="visible"/>
                                      </p:to>
                                    </p:set>
                                    <p:animEffect transition="in" filter="wipe(up)">
                                      <p:cBhvr>
                                        <p:cTn id="63" dur="500"/>
                                        <p:tgtEl>
                                          <p:spTgt spid="241684"/>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41683"/>
                                        </p:tgtEl>
                                        <p:attrNameLst>
                                          <p:attrName>style.visibility</p:attrName>
                                        </p:attrNameLst>
                                      </p:cBhvr>
                                      <p:to>
                                        <p:strVal val="visible"/>
                                      </p:to>
                                    </p:set>
                                    <p:animEffect transition="in" filter="wipe(up)">
                                      <p:cBhvr>
                                        <p:cTn id="66" dur="500"/>
                                        <p:tgtEl>
                                          <p:spTgt spid="241683"/>
                                        </p:tgtEl>
                                      </p:cBhvr>
                                    </p:animEffec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0"/>
                                          </p:stCondLst>
                                        </p:cTn>
                                        <p:tgtEl>
                                          <p:spTgt spid="24167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241686"/>
                                        </p:tgtEl>
                                        <p:attrNameLst>
                                          <p:attrName>style.visibility</p:attrName>
                                        </p:attrNameLst>
                                      </p:cBhvr>
                                      <p:to>
                                        <p:strVal val="visible"/>
                                      </p:to>
                                    </p:set>
                                    <p:animEffect transition="in" filter="wipe(up)">
                                      <p:cBhvr>
                                        <p:cTn id="74" dur="500"/>
                                        <p:tgtEl>
                                          <p:spTgt spid="241686"/>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41687"/>
                                        </p:tgtEl>
                                        <p:attrNameLst>
                                          <p:attrName>style.visibility</p:attrName>
                                        </p:attrNameLst>
                                      </p:cBhvr>
                                      <p:to>
                                        <p:strVal val="visible"/>
                                      </p:to>
                                    </p:set>
                                    <p:animEffect transition="in" filter="wipe(left)">
                                      <p:cBhvr>
                                        <p:cTn id="78" dur="500"/>
                                        <p:tgtEl>
                                          <p:spTgt spid="241687"/>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41685"/>
                                        </p:tgtEl>
                                        <p:attrNameLst>
                                          <p:attrName>style.visibility</p:attrName>
                                        </p:attrNameLst>
                                      </p:cBhvr>
                                      <p:to>
                                        <p:strVal val="visible"/>
                                      </p:to>
                                    </p:set>
                                    <p:animEffect transition="in" filter="wipe(up)">
                                      <p:cBhvr>
                                        <p:cTn id="81" dur="500"/>
                                        <p:tgtEl>
                                          <p:spTgt spid="241685"/>
                                        </p:tgtEl>
                                      </p:cBhvr>
                                    </p:animEffect>
                                  </p:childTnLst>
                                </p:cTn>
                              </p:par>
                            </p:childTnLst>
                          </p:cTn>
                        </p:par>
                        <p:par>
                          <p:cTn id="82" fill="hold">
                            <p:stCondLst>
                              <p:cond delay="1000"/>
                            </p:stCondLst>
                            <p:childTnLst>
                              <p:par>
                                <p:cTn id="83" presetID="1" presetClass="entr" presetSubtype="0" fill="hold" grpId="0" nodeType="afterEffect">
                                  <p:stCondLst>
                                    <p:cond delay="0"/>
                                  </p:stCondLst>
                                  <p:childTnLst>
                                    <p:set>
                                      <p:cBhvr>
                                        <p:cTn id="84" dur="1" fill="hold">
                                          <p:stCondLst>
                                            <p:cond delay="0"/>
                                          </p:stCondLst>
                                        </p:cTn>
                                        <p:tgtEl>
                                          <p:spTgt spid="24167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24166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241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nimBg="1"/>
      <p:bldP spid="241668" grpId="0" animBg="1"/>
      <p:bldP spid="241669" grpId="0" animBg="1"/>
      <p:bldP spid="241669" grpId="1" animBg="1"/>
      <p:bldP spid="241669" grpId="2" animBg="1"/>
      <p:bldP spid="241670" grpId="0" animBg="1"/>
      <p:bldP spid="241671" grpId="0" animBg="1"/>
      <p:bldP spid="241672" grpId="0" animBg="1"/>
      <p:bldP spid="241673" grpId="0" animBg="1"/>
      <p:bldP spid="241674" grpId="0" animBg="1"/>
      <p:bldP spid="241675" grpId="0" animBg="1"/>
      <p:bldP spid="241676" grpId="0" animBg="1"/>
      <p:bldP spid="241677" grpId="0" animBg="1"/>
      <p:bldP spid="241678" grpId="0" animBg="1"/>
      <p:bldP spid="241679" grpId="0" animBg="1"/>
      <p:bldP spid="241680" grpId="0" animBg="1"/>
      <p:bldP spid="241681" grpId="0" animBg="1"/>
      <p:bldP spid="241682" grpId="0" animBg="1"/>
      <p:bldP spid="241683" grpId="0" animBg="1"/>
      <p:bldP spid="241684" grpId="0" animBg="1"/>
      <p:bldP spid="241685" grpId="0" animBg="1"/>
      <p:bldP spid="241686" grpId="0" animBg="1"/>
      <p:bldP spid="24168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63" name="Line 7"/>
          <p:cNvSpPr>
            <a:spLocks noChangeShapeType="1"/>
          </p:cNvSpPr>
          <p:nvPr/>
        </p:nvSpPr>
        <p:spPr bwMode="auto">
          <a:xfrm>
            <a:off x="4500563" y="1631950"/>
            <a:ext cx="0" cy="647700"/>
          </a:xfrm>
          <a:prstGeom prst="line">
            <a:avLst/>
          </a:prstGeom>
          <a:noFill/>
          <a:ln w="9525">
            <a:solidFill>
              <a:schemeClr val="tx1"/>
            </a:solidFill>
            <a:round/>
            <a:headEnd/>
            <a:tailEnd type="triangle" w="med" len="med"/>
          </a:ln>
          <a:effectLst/>
        </p:spPr>
        <p:txBody>
          <a:bodyPr/>
          <a:lstStyle/>
          <a:p>
            <a:endParaRPr lang="en-US">
              <a:latin typeface="Calibri" pitchFamily="34" charset="0"/>
              <a:cs typeface="Calibri" pitchFamily="34" charset="0"/>
            </a:endParaRPr>
          </a:p>
        </p:txBody>
      </p:sp>
      <p:sp>
        <p:nvSpPr>
          <p:cNvPr id="249859" name="Text Box 3"/>
          <p:cNvSpPr txBox="1">
            <a:spLocks noChangeArrowheads="1"/>
          </p:cNvSpPr>
          <p:nvPr/>
        </p:nvSpPr>
        <p:spPr bwMode="auto">
          <a:xfrm>
            <a:off x="3848102" y="44450"/>
            <a:ext cx="1258092" cy="1938992"/>
          </a:xfrm>
          <a:prstGeom prst="rect">
            <a:avLst/>
          </a:prstGeom>
          <a:solidFill>
            <a:schemeClr val="bg1"/>
          </a:solidFill>
          <a:ln w="9525">
            <a:solidFill>
              <a:schemeClr val="tx1"/>
            </a:solidFill>
            <a:miter lim="800000"/>
            <a:headEnd/>
            <a:tailEnd/>
          </a:ln>
          <a:effectLst/>
        </p:spPr>
        <p:txBody>
          <a:bodyPr wrap="square">
            <a:spAutoFit/>
          </a:bodyPr>
          <a:lstStyle/>
          <a:p>
            <a:pPr algn="ctr"/>
            <a:r>
              <a:rPr lang="es-CR" sz="2000" dirty="0">
                <a:latin typeface="Calibri" pitchFamily="34" charset="0"/>
                <a:cs typeface="Calibri" pitchFamily="34" charset="0"/>
              </a:rPr>
              <a:t>Buena </a:t>
            </a:r>
            <a:endParaRPr lang="es-CR" sz="2000" dirty="0" smtClean="0">
              <a:latin typeface="Calibri" pitchFamily="34" charset="0"/>
              <a:cs typeface="Calibri" pitchFamily="34" charset="0"/>
            </a:endParaRPr>
          </a:p>
          <a:p>
            <a:pPr algn="ctr"/>
            <a:endParaRPr lang="es-CR" sz="2000" dirty="0" smtClean="0">
              <a:latin typeface="Calibri" pitchFamily="34" charset="0"/>
              <a:cs typeface="Calibri" pitchFamily="34" charset="0"/>
            </a:endParaRPr>
          </a:p>
          <a:p>
            <a:pPr algn="ctr"/>
            <a:endParaRPr lang="es-CR" sz="2000" dirty="0">
              <a:latin typeface="Calibri" pitchFamily="34" charset="0"/>
              <a:cs typeface="Calibri" pitchFamily="34" charset="0"/>
            </a:endParaRPr>
          </a:p>
          <a:p>
            <a:pPr algn="ctr"/>
            <a:endParaRPr lang="es-CR" sz="2000" dirty="0" smtClean="0">
              <a:latin typeface="Calibri" pitchFamily="34" charset="0"/>
              <a:cs typeface="Calibri" pitchFamily="34" charset="0"/>
            </a:endParaRPr>
          </a:p>
          <a:p>
            <a:pPr algn="ctr"/>
            <a:endParaRPr lang="es-CR" sz="2000" dirty="0">
              <a:latin typeface="Calibri" pitchFamily="34" charset="0"/>
              <a:cs typeface="Calibri" pitchFamily="34" charset="0"/>
            </a:endParaRPr>
          </a:p>
          <a:p>
            <a:pPr algn="ctr"/>
            <a:r>
              <a:rPr lang="es-CR" sz="2000" dirty="0" smtClean="0">
                <a:latin typeface="Calibri" pitchFamily="34" charset="0"/>
                <a:cs typeface="Calibri" pitchFamily="34" charset="0"/>
              </a:rPr>
              <a:t>Salud</a:t>
            </a:r>
            <a:endParaRPr lang="es-CR" sz="2000" dirty="0">
              <a:latin typeface="Calibri" pitchFamily="34" charset="0"/>
              <a:cs typeface="Calibri" pitchFamily="34" charset="0"/>
            </a:endParaRPr>
          </a:p>
        </p:txBody>
      </p:sp>
      <p:sp>
        <p:nvSpPr>
          <p:cNvPr id="249860" name="Text Box 4"/>
          <p:cNvSpPr txBox="1">
            <a:spLocks noChangeArrowheads="1"/>
          </p:cNvSpPr>
          <p:nvPr/>
        </p:nvSpPr>
        <p:spPr bwMode="auto">
          <a:xfrm>
            <a:off x="95250" y="2474331"/>
            <a:ext cx="3660420" cy="646331"/>
          </a:xfrm>
          <a:prstGeom prst="rect">
            <a:avLst/>
          </a:prstGeom>
          <a:solidFill>
            <a:schemeClr val="bg1"/>
          </a:solidFill>
          <a:ln w="9525" algn="ctr">
            <a:solidFill>
              <a:schemeClr val="tx1"/>
            </a:solidFill>
            <a:miter lim="800000"/>
            <a:headEnd/>
            <a:tailEnd/>
          </a:ln>
          <a:effectLst/>
        </p:spPr>
        <p:txBody>
          <a:bodyPr wrap="square">
            <a:spAutoFit/>
          </a:bodyPr>
          <a:lstStyle/>
          <a:p>
            <a:pPr algn="r"/>
            <a:r>
              <a:rPr lang="es-CR" dirty="0" smtClean="0">
                <a:latin typeface="Calibri" pitchFamily="34" charset="0"/>
                <a:cs typeface="Calibri" pitchFamily="34" charset="0"/>
              </a:rPr>
              <a:t>Trabajadores más </a:t>
            </a:r>
            <a:r>
              <a:rPr lang="es-CR" dirty="0">
                <a:latin typeface="Calibri" pitchFamily="34" charset="0"/>
                <a:cs typeface="Calibri" pitchFamily="34" charset="0"/>
              </a:rPr>
              <a:t>fuertes </a:t>
            </a:r>
            <a:r>
              <a:rPr lang="es-CR" dirty="0" smtClean="0">
                <a:latin typeface="Calibri" pitchFamily="34" charset="0"/>
                <a:cs typeface="Calibri" pitchFamily="34" charset="0"/>
              </a:rPr>
              <a:t>y </a:t>
            </a:r>
            <a:r>
              <a:rPr lang="es-CR" dirty="0">
                <a:latin typeface="Calibri" pitchFamily="34" charset="0"/>
                <a:cs typeface="Calibri" pitchFamily="34" charset="0"/>
              </a:rPr>
              <a:t>activos,</a:t>
            </a:r>
          </a:p>
          <a:p>
            <a:pPr algn="r"/>
            <a:r>
              <a:rPr lang="es-CR" dirty="0">
                <a:latin typeface="Calibri" pitchFamily="34" charset="0"/>
                <a:cs typeface="Calibri" pitchFamily="34" charset="0"/>
              </a:rPr>
              <a:t>física y mentalmente</a:t>
            </a:r>
          </a:p>
        </p:txBody>
      </p:sp>
      <p:sp>
        <p:nvSpPr>
          <p:cNvPr id="249861" name="Text Box 5"/>
          <p:cNvSpPr txBox="1">
            <a:spLocks noChangeArrowheads="1"/>
          </p:cNvSpPr>
          <p:nvPr/>
        </p:nvSpPr>
        <p:spPr bwMode="auto">
          <a:xfrm>
            <a:off x="1983122" y="5222875"/>
            <a:ext cx="1631279" cy="707886"/>
          </a:xfrm>
          <a:prstGeom prst="rect">
            <a:avLst/>
          </a:prstGeom>
          <a:solidFill>
            <a:schemeClr val="bg1"/>
          </a:solidFill>
          <a:ln w="9525" algn="ctr">
            <a:solidFill>
              <a:schemeClr val="tx1"/>
            </a:solidFill>
            <a:miter lim="800000"/>
            <a:headEnd/>
            <a:tailEnd/>
          </a:ln>
          <a:effectLst/>
        </p:spPr>
        <p:txBody>
          <a:bodyPr wrap="none">
            <a:spAutoFit/>
          </a:bodyPr>
          <a:lstStyle/>
          <a:p>
            <a:pPr algn="r"/>
            <a:r>
              <a:rPr lang="es-CR" sz="2000" dirty="0">
                <a:latin typeface="Calibri" pitchFamily="34" charset="0"/>
                <a:cs typeface="Calibri" pitchFamily="34" charset="0"/>
              </a:rPr>
              <a:t>Mayor </a:t>
            </a:r>
            <a:endParaRPr lang="es-CR" sz="2000" dirty="0" smtClean="0">
              <a:latin typeface="Calibri" pitchFamily="34" charset="0"/>
              <a:cs typeface="Calibri" pitchFamily="34" charset="0"/>
            </a:endParaRPr>
          </a:p>
          <a:p>
            <a:pPr algn="r"/>
            <a:r>
              <a:rPr lang="es-CR" sz="2000" dirty="0" smtClean="0">
                <a:latin typeface="Calibri" pitchFamily="34" charset="0"/>
                <a:cs typeface="Calibri" pitchFamily="34" charset="0"/>
              </a:rPr>
              <a:t>productividad</a:t>
            </a:r>
            <a:endParaRPr lang="es-CR" sz="2000" dirty="0">
              <a:latin typeface="Calibri" pitchFamily="34" charset="0"/>
              <a:cs typeface="Calibri" pitchFamily="34" charset="0"/>
            </a:endParaRPr>
          </a:p>
        </p:txBody>
      </p:sp>
      <p:sp>
        <p:nvSpPr>
          <p:cNvPr id="249862" name="Text Box 6"/>
          <p:cNvSpPr txBox="1">
            <a:spLocks noChangeArrowheads="1"/>
          </p:cNvSpPr>
          <p:nvPr/>
        </p:nvSpPr>
        <p:spPr bwMode="auto">
          <a:xfrm>
            <a:off x="5106194" y="3914775"/>
            <a:ext cx="2894806" cy="707886"/>
          </a:xfrm>
          <a:prstGeom prst="rect">
            <a:avLst/>
          </a:prstGeom>
          <a:solidFill>
            <a:schemeClr val="bg1"/>
          </a:solidFill>
          <a:ln w="9525" algn="ctr">
            <a:solidFill>
              <a:schemeClr val="tx1"/>
            </a:solidFill>
            <a:miter lim="800000"/>
            <a:headEnd/>
            <a:tailEnd/>
          </a:ln>
          <a:effectLst/>
        </p:spPr>
        <p:txBody>
          <a:bodyPr wrap="square">
            <a:spAutoFit/>
          </a:bodyPr>
          <a:lstStyle/>
          <a:p>
            <a:r>
              <a:rPr lang="es-CR" sz="2000" dirty="0" smtClean="0">
                <a:latin typeface="Calibri" pitchFamily="34" charset="0"/>
                <a:cs typeface="Calibri" pitchFamily="34" charset="0"/>
              </a:rPr>
              <a:t>Menos días perdidos por </a:t>
            </a:r>
            <a:r>
              <a:rPr lang="es-CR" sz="2000" dirty="0">
                <a:latin typeface="Calibri" pitchFamily="34" charset="0"/>
                <a:cs typeface="Calibri" pitchFamily="34" charset="0"/>
              </a:rPr>
              <a:t>enfermedad</a:t>
            </a:r>
          </a:p>
        </p:txBody>
      </p:sp>
      <p:sp>
        <p:nvSpPr>
          <p:cNvPr id="249864" name="Line 8"/>
          <p:cNvSpPr>
            <a:spLocks noChangeShapeType="1"/>
          </p:cNvSpPr>
          <p:nvPr/>
        </p:nvSpPr>
        <p:spPr bwMode="auto">
          <a:xfrm flipH="1">
            <a:off x="4456112" y="2981325"/>
            <a:ext cx="44451" cy="2146300"/>
          </a:xfrm>
          <a:prstGeom prst="line">
            <a:avLst/>
          </a:prstGeom>
          <a:noFill/>
          <a:ln w="9525">
            <a:solidFill>
              <a:schemeClr val="tx1"/>
            </a:solidFill>
            <a:round/>
            <a:headEnd/>
            <a:tailEnd type="triangle" w="med" len="med"/>
          </a:ln>
          <a:effectLst/>
        </p:spPr>
        <p:txBody>
          <a:bodyPr/>
          <a:lstStyle/>
          <a:p>
            <a:endParaRPr lang="en-US">
              <a:latin typeface="Calibri" pitchFamily="34" charset="0"/>
              <a:cs typeface="Calibri" pitchFamily="34" charset="0"/>
            </a:endParaRPr>
          </a:p>
        </p:txBody>
      </p:sp>
      <p:sp>
        <p:nvSpPr>
          <p:cNvPr id="249865" name="Line 9"/>
          <p:cNvSpPr>
            <a:spLocks noChangeShapeType="1"/>
          </p:cNvSpPr>
          <p:nvPr/>
        </p:nvSpPr>
        <p:spPr bwMode="auto">
          <a:xfrm>
            <a:off x="4500563" y="4079875"/>
            <a:ext cx="0" cy="647700"/>
          </a:xfrm>
          <a:prstGeom prst="line">
            <a:avLst/>
          </a:prstGeom>
          <a:noFill/>
          <a:ln w="9525">
            <a:solidFill>
              <a:schemeClr val="tx1"/>
            </a:solidFill>
            <a:round/>
            <a:headEnd/>
            <a:tailEnd type="triangle" w="med" len="med"/>
          </a:ln>
          <a:effectLst/>
        </p:spPr>
        <p:txBody>
          <a:bodyPr/>
          <a:lstStyle/>
          <a:p>
            <a:endParaRPr lang="en-US">
              <a:latin typeface="Calibri" pitchFamily="34" charset="0"/>
              <a:cs typeface="Calibri" pitchFamily="34" charset="0"/>
            </a:endParaRPr>
          </a:p>
        </p:txBody>
      </p:sp>
      <p:pic>
        <p:nvPicPr>
          <p:cNvPr id="52226" name="Picture 2" descr="http://t2.gstatic.com/images?q=tbn:ANd9GcQjPv_e-T-U7fukXyJXyvRwkzRCuRytgmgULAbEpaE8NU_dK4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75" y="492452"/>
            <a:ext cx="1095375" cy="1042988"/>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t1.gstatic.com/images?q=tbn:ANd9GcQgInHEIipcGvcNfKyw8URkfqJaBq7WrxZtmEmBerpPjgDFbTQJ_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1" y="2374901"/>
            <a:ext cx="1411288" cy="927510"/>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http://t2.gstatic.com/images?q=tbn:ANd9GcSLKT9dl8L6Z_TXIuxgyB2zKVgKR84p6rJb61JQG8hxWhCd8aD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705" y="3609975"/>
            <a:ext cx="1240913" cy="1285875"/>
          </a:xfrm>
          <a:prstGeom prst="rect">
            <a:avLst/>
          </a:prstGeom>
          <a:noFill/>
          <a:extLst>
            <a:ext uri="{909E8E84-426E-40DD-AFC4-6F175D3DCCD1}">
              <a14:hiddenFill xmlns:a14="http://schemas.microsoft.com/office/drawing/2010/main">
                <a:solidFill>
                  <a:srgbClr val="FFFFFF"/>
                </a:solidFill>
              </a14:hiddenFill>
            </a:ext>
          </a:extLst>
        </p:spPr>
      </p:pic>
      <p:pic>
        <p:nvPicPr>
          <p:cNvPr id="522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7677" y="5162320"/>
            <a:ext cx="1869674" cy="156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8648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49863"/>
                                        </p:tgtEl>
                                        <p:attrNameLst>
                                          <p:attrName>style.visibility</p:attrName>
                                        </p:attrNameLst>
                                      </p:cBhvr>
                                      <p:to>
                                        <p:strVal val="visible"/>
                                      </p:to>
                                    </p:set>
                                    <p:animEffect transition="in" filter="wipe(up)">
                                      <p:cBhvr>
                                        <p:cTn id="11" dur="500"/>
                                        <p:tgtEl>
                                          <p:spTgt spid="249863"/>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498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9864"/>
                                        </p:tgtEl>
                                        <p:attrNameLst>
                                          <p:attrName>style.visibility</p:attrName>
                                        </p:attrNameLst>
                                      </p:cBhvr>
                                      <p:to>
                                        <p:strVal val="visible"/>
                                      </p:to>
                                    </p:set>
                                    <p:animEffect transition="in" filter="wipe(up)">
                                      <p:cBhvr>
                                        <p:cTn id="19" dur="500"/>
                                        <p:tgtEl>
                                          <p:spTgt spid="24986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498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9865"/>
                                        </p:tgtEl>
                                        <p:attrNameLst>
                                          <p:attrName>style.visibility</p:attrName>
                                        </p:attrNameLst>
                                      </p:cBhvr>
                                      <p:to>
                                        <p:strVal val="visible"/>
                                      </p:to>
                                    </p:set>
                                    <p:animEffect transition="in" filter="wipe(up)">
                                      <p:cBhvr>
                                        <p:cTn id="27" dur="500"/>
                                        <p:tgtEl>
                                          <p:spTgt spid="24986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249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3" grpId="0" animBg="1"/>
      <p:bldP spid="249859" grpId="0" animBg="1"/>
      <p:bldP spid="249860" grpId="0" animBg="1"/>
      <p:bldP spid="249861" grpId="0" animBg="1"/>
      <p:bldP spid="249862" grpId="0" animBg="1"/>
      <p:bldP spid="249864" grpId="0" animBg="1"/>
      <p:bldP spid="24986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noFill/>
        </p:spPr>
        <p:txBody>
          <a:bodyPr/>
          <a:lstStyle/>
          <a:p>
            <a:r>
              <a:rPr lang="es-CR" sz="4200" dirty="0" smtClean="0"/>
              <a:t>La hipótesis de </a:t>
            </a:r>
            <a:r>
              <a:rPr lang="es-CR" sz="4200" dirty="0" err="1" smtClean="0"/>
              <a:t>Brenner</a:t>
            </a:r>
            <a:r>
              <a:rPr lang="es-CR" sz="4200" dirty="0" smtClean="0"/>
              <a:t> sobre economía y salud</a:t>
            </a:r>
          </a:p>
        </p:txBody>
      </p:sp>
      <p:sp>
        <p:nvSpPr>
          <p:cNvPr id="266243" name="Oval 3"/>
          <p:cNvSpPr>
            <a:spLocks noChangeArrowheads="1"/>
          </p:cNvSpPr>
          <p:nvPr/>
        </p:nvSpPr>
        <p:spPr bwMode="auto">
          <a:xfrm>
            <a:off x="838030" y="1663857"/>
            <a:ext cx="2016125" cy="1008062"/>
          </a:xfrm>
          <a:prstGeom prst="ellipse">
            <a:avLst/>
          </a:prstGeom>
          <a:solidFill>
            <a:schemeClr val="bg1"/>
          </a:solidFill>
          <a:ln w="9525">
            <a:solidFill>
              <a:schemeClr val="bg1">
                <a:lumMod val="50000"/>
              </a:schemeClr>
            </a:solidFill>
            <a:round/>
            <a:headEnd/>
            <a:tailEnd/>
          </a:ln>
          <a:effectLst/>
        </p:spPr>
        <p:txBody>
          <a:bodyPr wrap="none" anchor="ctr"/>
          <a:lstStyle/>
          <a:p>
            <a:pPr algn="ctr"/>
            <a:r>
              <a:rPr lang="es-CR">
                <a:latin typeface="Verdana" pitchFamily="34" charset="0"/>
              </a:rPr>
              <a:t>Economía</a:t>
            </a:r>
          </a:p>
          <a:p>
            <a:pPr algn="ctr"/>
            <a:r>
              <a:rPr lang="es-CR">
                <a:latin typeface="Verdana" pitchFamily="34" charset="0"/>
              </a:rPr>
              <a:t>inestable</a:t>
            </a:r>
          </a:p>
        </p:txBody>
      </p:sp>
      <p:sp>
        <p:nvSpPr>
          <p:cNvPr id="266244" name="Oval 4"/>
          <p:cNvSpPr>
            <a:spLocks noChangeArrowheads="1"/>
          </p:cNvSpPr>
          <p:nvPr/>
        </p:nvSpPr>
        <p:spPr bwMode="auto">
          <a:xfrm>
            <a:off x="911055" y="3103719"/>
            <a:ext cx="1871662" cy="1008063"/>
          </a:xfrm>
          <a:prstGeom prst="ellipse">
            <a:avLst/>
          </a:prstGeom>
          <a:solidFill>
            <a:schemeClr val="bg1"/>
          </a:solidFill>
          <a:ln w="9525">
            <a:solidFill>
              <a:schemeClr val="bg1">
                <a:lumMod val="50000"/>
              </a:schemeClr>
            </a:solidFill>
            <a:round/>
            <a:headEnd/>
            <a:tailEnd/>
          </a:ln>
          <a:effectLst/>
        </p:spPr>
        <p:txBody>
          <a:bodyPr wrap="none" anchor="ctr"/>
          <a:lstStyle/>
          <a:p>
            <a:pPr algn="ctr"/>
            <a:r>
              <a:rPr lang="es-CR">
                <a:latin typeface="Verdana" pitchFamily="34" charset="0"/>
              </a:rPr>
              <a:t>Inseguridad</a:t>
            </a:r>
          </a:p>
        </p:txBody>
      </p:sp>
      <p:sp>
        <p:nvSpPr>
          <p:cNvPr id="266245" name="Oval 5"/>
          <p:cNvSpPr>
            <a:spLocks noChangeArrowheads="1"/>
          </p:cNvSpPr>
          <p:nvPr/>
        </p:nvSpPr>
        <p:spPr bwMode="auto">
          <a:xfrm>
            <a:off x="3287542" y="3103719"/>
            <a:ext cx="1871663" cy="1008063"/>
          </a:xfrm>
          <a:prstGeom prst="ellipse">
            <a:avLst/>
          </a:prstGeom>
          <a:solidFill>
            <a:schemeClr val="bg1"/>
          </a:solidFill>
          <a:ln w="9525">
            <a:solidFill>
              <a:schemeClr val="bg1">
                <a:lumMod val="50000"/>
              </a:schemeClr>
            </a:solidFill>
            <a:round/>
            <a:headEnd/>
            <a:tailEnd/>
          </a:ln>
          <a:effectLst/>
        </p:spPr>
        <p:txBody>
          <a:bodyPr wrap="none" anchor="ctr"/>
          <a:lstStyle/>
          <a:p>
            <a:pPr algn="ctr"/>
            <a:r>
              <a:rPr lang="es-CR">
                <a:latin typeface="Verdana" pitchFamily="34" charset="0"/>
              </a:rPr>
              <a:t>Efecto </a:t>
            </a:r>
          </a:p>
          <a:p>
            <a:pPr algn="ctr"/>
            <a:r>
              <a:rPr lang="es-CR">
                <a:latin typeface="Verdana" pitchFamily="34" charset="0"/>
              </a:rPr>
              <a:t>en hábitos</a:t>
            </a:r>
          </a:p>
        </p:txBody>
      </p:sp>
      <p:sp>
        <p:nvSpPr>
          <p:cNvPr id="266246" name="Oval 6"/>
          <p:cNvSpPr>
            <a:spLocks noChangeArrowheads="1"/>
          </p:cNvSpPr>
          <p:nvPr/>
        </p:nvSpPr>
        <p:spPr bwMode="auto">
          <a:xfrm>
            <a:off x="5662442" y="2959257"/>
            <a:ext cx="2303463" cy="1296987"/>
          </a:xfrm>
          <a:prstGeom prst="ellipse">
            <a:avLst/>
          </a:prstGeom>
          <a:solidFill>
            <a:schemeClr val="bg1"/>
          </a:solidFill>
          <a:ln w="9525">
            <a:solidFill>
              <a:schemeClr val="bg1">
                <a:lumMod val="50000"/>
              </a:schemeClr>
            </a:solidFill>
            <a:round/>
            <a:headEnd/>
            <a:tailEnd/>
          </a:ln>
          <a:effectLst/>
        </p:spPr>
        <p:txBody>
          <a:bodyPr wrap="none" anchor="ctr"/>
          <a:lstStyle/>
          <a:p>
            <a:pPr algn="ctr"/>
            <a:r>
              <a:rPr lang="es-CR" dirty="0">
                <a:latin typeface="Verdana" pitchFamily="34" charset="0"/>
              </a:rPr>
              <a:t>Deterioro</a:t>
            </a:r>
          </a:p>
          <a:p>
            <a:pPr algn="ctr"/>
            <a:r>
              <a:rPr lang="es-CR" dirty="0">
                <a:latin typeface="Verdana" pitchFamily="34" charset="0"/>
              </a:rPr>
              <a:t>relaciones sociales</a:t>
            </a:r>
          </a:p>
          <a:p>
            <a:pPr algn="ctr"/>
            <a:r>
              <a:rPr lang="es-CR" dirty="0">
                <a:latin typeface="Verdana" pitchFamily="34" charset="0"/>
              </a:rPr>
              <a:t>básicas</a:t>
            </a:r>
          </a:p>
        </p:txBody>
      </p:sp>
      <p:sp>
        <p:nvSpPr>
          <p:cNvPr id="266247" name="Oval 7"/>
          <p:cNvSpPr>
            <a:spLocks noChangeArrowheads="1"/>
          </p:cNvSpPr>
          <p:nvPr/>
        </p:nvSpPr>
        <p:spPr bwMode="auto">
          <a:xfrm>
            <a:off x="5446542" y="4688044"/>
            <a:ext cx="2808288" cy="1512888"/>
          </a:xfrm>
          <a:prstGeom prst="ellipse">
            <a:avLst/>
          </a:prstGeom>
          <a:solidFill>
            <a:schemeClr val="bg1"/>
          </a:solidFill>
          <a:ln w="9525">
            <a:solidFill>
              <a:schemeClr val="bg1">
                <a:lumMod val="50000"/>
              </a:schemeClr>
            </a:solidFill>
            <a:round/>
            <a:headEnd/>
            <a:tailEnd/>
          </a:ln>
          <a:effectLst/>
        </p:spPr>
        <p:txBody>
          <a:bodyPr wrap="none" anchor="ctr"/>
          <a:lstStyle/>
          <a:p>
            <a:pPr algn="ctr"/>
            <a:r>
              <a:rPr lang="es-CR">
                <a:latin typeface="Verdana" pitchFamily="34" charset="0"/>
              </a:rPr>
              <a:t>Mayor mortalidad</a:t>
            </a:r>
          </a:p>
          <a:p>
            <a:pPr algn="ctr"/>
            <a:r>
              <a:rPr lang="es-CR">
                <a:latin typeface="Verdana" pitchFamily="34" charset="0"/>
              </a:rPr>
              <a:t>de grupos de menores</a:t>
            </a:r>
          </a:p>
          <a:p>
            <a:pPr algn="ctr"/>
            <a:r>
              <a:rPr lang="es-CR">
                <a:latin typeface="Verdana" pitchFamily="34" charset="0"/>
              </a:rPr>
              <a:t>ingresos</a:t>
            </a:r>
          </a:p>
        </p:txBody>
      </p:sp>
      <p:sp>
        <p:nvSpPr>
          <p:cNvPr id="266248" name="Line 8"/>
          <p:cNvSpPr>
            <a:spLocks noChangeShapeType="1"/>
          </p:cNvSpPr>
          <p:nvPr/>
        </p:nvSpPr>
        <p:spPr bwMode="auto">
          <a:xfrm>
            <a:off x="1846092" y="2671919"/>
            <a:ext cx="0" cy="431800"/>
          </a:xfrm>
          <a:prstGeom prst="line">
            <a:avLst/>
          </a:prstGeom>
          <a:noFill/>
          <a:ln w="9525">
            <a:solidFill>
              <a:schemeClr val="tx1"/>
            </a:solidFill>
            <a:round/>
            <a:headEnd/>
            <a:tailEnd type="triangle" w="med" len="med"/>
          </a:ln>
          <a:effectLst/>
        </p:spPr>
        <p:txBody>
          <a:bodyPr/>
          <a:lstStyle/>
          <a:p>
            <a:endParaRPr lang="en-US"/>
          </a:p>
        </p:txBody>
      </p:sp>
      <p:sp>
        <p:nvSpPr>
          <p:cNvPr id="266249" name="Line 9"/>
          <p:cNvSpPr>
            <a:spLocks noChangeShapeType="1"/>
          </p:cNvSpPr>
          <p:nvPr/>
        </p:nvSpPr>
        <p:spPr bwMode="auto">
          <a:xfrm>
            <a:off x="2782717" y="3608544"/>
            <a:ext cx="504825" cy="0"/>
          </a:xfrm>
          <a:prstGeom prst="line">
            <a:avLst/>
          </a:prstGeom>
          <a:noFill/>
          <a:ln w="9525">
            <a:solidFill>
              <a:schemeClr val="tx1"/>
            </a:solidFill>
            <a:round/>
            <a:headEnd/>
            <a:tailEnd type="triangle" w="med" len="med"/>
          </a:ln>
          <a:effectLst/>
        </p:spPr>
        <p:txBody>
          <a:bodyPr/>
          <a:lstStyle/>
          <a:p>
            <a:endParaRPr lang="en-US"/>
          </a:p>
        </p:txBody>
      </p:sp>
      <p:sp>
        <p:nvSpPr>
          <p:cNvPr id="266250" name="Line 10"/>
          <p:cNvSpPr>
            <a:spLocks noChangeShapeType="1"/>
          </p:cNvSpPr>
          <p:nvPr/>
        </p:nvSpPr>
        <p:spPr bwMode="auto">
          <a:xfrm>
            <a:off x="5159205" y="3608544"/>
            <a:ext cx="503237" cy="0"/>
          </a:xfrm>
          <a:prstGeom prst="line">
            <a:avLst/>
          </a:prstGeom>
          <a:noFill/>
          <a:ln w="9525">
            <a:solidFill>
              <a:schemeClr val="tx1"/>
            </a:solidFill>
            <a:round/>
            <a:headEnd/>
            <a:tailEnd type="triangle" w="med" len="med"/>
          </a:ln>
          <a:effectLst/>
        </p:spPr>
        <p:txBody>
          <a:bodyPr/>
          <a:lstStyle/>
          <a:p>
            <a:endParaRPr lang="en-US"/>
          </a:p>
        </p:txBody>
      </p:sp>
      <p:sp>
        <p:nvSpPr>
          <p:cNvPr id="266251" name="Line 11"/>
          <p:cNvSpPr>
            <a:spLocks noChangeShapeType="1"/>
          </p:cNvSpPr>
          <p:nvPr/>
        </p:nvSpPr>
        <p:spPr bwMode="auto">
          <a:xfrm>
            <a:off x="6887992" y="4256244"/>
            <a:ext cx="0" cy="431800"/>
          </a:xfrm>
          <a:prstGeom prst="line">
            <a:avLst/>
          </a:prstGeom>
          <a:noFill/>
          <a:ln w="9525">
            <a:solidFill>
              <a:schemeClr val="tx1"/>
            </a:solidFill>
            <a:round/>
            <a:headEnd/>
            <a:tailEnd type="triangle" w="med" len="med"/>
          </a:ln>
          <a:effectLst/>
        </p:spPr>
        <p:txBody>
          <a:bodyPr/>
          <a:lstStyle/>
          <a:p>
            <a:endParaRPr lang="en-US"/>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5169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6248"/>
                                        </p:tgtEl>
                                        <p:attrNameLst>
                                          <p:attrName>style.visibility</p:attrName>
                                        </p:attrNameLst>
                                      </p:cBhvr>
                                      <p:to>
                                        <p:strVal val="visible"/>
                                      </p:to>
                                    </p:set>
                                    <p:animEffect transition="in" filter="wipe(up)">
                                      <p:cBhvr>
                                        <p:cTn id="11" dur="500"/>
                                        <p:tgtEl>
                                          <p:spTgt spid="266248"/>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66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6249"/>
                                        </p:tgtEl>
                                        <p:attrNameLst>
                                          <p:attrName>style.visibility</p:attrName>
                                        </p:attrNameLst>
                                      </p:cBhvr>
                                      <p:to>
                                        <p:strVal val="visible"/>
                                      </p:to>
                                    </p:set>
                                    <p:animEffect transition="in" filter="wipe(left)">
                                      <p:cBhvr>
                                        <p:cTn id="19" dur="500"/>
                                        <p:tgtEl>
                                          <p:spTgt spid="26624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662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6250"/>
                                        </p:tgtEl>
                                        <p:attrNameLst>
                                          <p:attrName>style.visibility</p:attrName>
                                        </p:attrNameLst>
                                      </p:cBhvr>
                                      <p:to>
                                        <p:strVal val="visible"/>
                                      </p:to>
                                    </p:set>
                                    <p:animEffect transition="in" filter="wipe(left)">
                                      <p:cBhvr>
                                        <p:cTn id="27" dur="500"/>
                                        <p:tgtEl>
                                          <p:spTgt spid="266250"/>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2662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66251"/>
                                        </p:tgtEl>
                                        <p:attrNameLst>
                                          <p:attrName>style.visibility</p:attrName>
                                        </p:attrNameLst>
                                      </p:cBhvr>
                                      <p:to>
                                        <p:strVal val="visible"/>
                                      </p:to>
                                    </p:set>
                                    <p:animEffect transition="in" filter="wipe(up)">
                                      <p:cBhvr>
                                        <p:cTn id="35" dur="500"/>
                                        <p:tgtEl>
                                          <p:spTgt spid="266251"/>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66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animBg="1"/>
      <p:bldP spid="266244" grpId="0" animBg="1"/>
      <p:bldP spid="266245" grpId="0" animBg="1"/>
      <p:bldP spid="266246" grpId="0" animBg="1"/>
      <p:bldP spid="266247" grpId="0" animBg="1"/>
      <p:bldP spid="266248" grpId="0" animBg="1"/>
      <p:bldP spid="266249" grpId="0" animBg="1"/>
      <p:bldP spid="266250" grpId="0" animBg="1"/>
      <p:bldP spid="26625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6512" y="285968"/>
            <a:ext cx="9180512" cy="590550"/>
          </a:xfrm>
        </p:spPr>
        <p:txBody>
          <a:bodyPr/>
          <a:lstStyle/>
          <a:p>
            <a:pPr eaLnBrk="1" hangingPunct="1"/>
            <a:r>
              <a:rPr lang="es-MX" sz="4800" b="1" dirty="0" smtClean="0"/>
              <a:t>Evaluación económica en salud</a:t>
            </a:r>
          </a:p>
        </p:txBody>
      </p:sp>
      <p:sp>
        <p:nvSpPr>
          <p:cNvPr id="7171" name="Rectangle 2"/>
          <p:cNvSpPr>
            <a:spLocks noGrp="1" noChangeArrowheads="1"/>
          </p:cNvSpPr>
          <p:nvPr>
            <p:ph idx="1"/>
          </p:nvPr>
        </p:nvSpPr>
        <p:spPr>
          <a:xfrm>
            <a:off x="89246" y="1769301"/>
            <a:ext cx="5659035" cy="5116513"/>
          </a:xfrm>
        </p:spPr>
        <p:txBody>
          <a:bodyPr/>
          <a:lstStyle/>
          <a:p>
            <a:pPr eaLnBrk="1" hangingPunct="1"/>
            <a:r>
              <a:rPr lang="es-MX" sz="2200" dirty="0" smtClean="0">
                <a:solidFill>
                  <a:srgbClr val="0070C0"/>
                </a:solidFill>
              </a:rPr>
              <a:t>Este campo utiliza los </a:t>
            </a:r>
            <a:r>
              <a:rPr lang="es-MX" sz="2200" b="1" dirty="0" smtClean="0">
                <a:solidFill>
                  <a:srgbClr val="0070C0"/>
                </a:solidFill>
              </a:rPr>
              <a:t>métodos</a:t>
            </a:r>
            <a:r>
              <a:rPr lang="es-MX" sz="2200" dirty="0" smtClean="0">
                <a:solidFill>
                  <a:srgbClr val="0070C0"/>
                </a:solidFill>
              </a:rPr>
              <a:t> inspirados en la </a:t>
            </a:r>
            <a:r>
              <a:rPr lang="es-MX" sz="2200" b="1" dirty="0" smtClean="0">
                <a:solidFill>
                  <a:srgbClr val="0070C0"/>
                </a:solidFill>
              </a:rPr>
              <a:t>economía</a:t>
            </a:r>
            <a:r>
              <a:rPr lang="es-MX" sz="2200" dirty="0" smtClean="0">
                <a:solidFill>
                  <a:srgbClr val="0070C0"/>
                </a:solidFill>
              </a:rPr>
              <a:t>, como disciplina, y de la </a:t>
            </a:r>
            <a:r>
              <a:rPr lang="es-MX" sz="2200" b="1" dirty="0" smtClean="0">
                <a:solidFill>
                  <a:srgbClr val="0070C0"/>
                </a:solidFill>
              </a:rPr>
              <a:t>epidemiología</a:t>
            </a:r>
            <a:r>
              <a:rPr lang="es-MX" sz="2200" dirty="0" smtClean="0">
                <a:solidFill>
                  <a:srgbClr val="0070C0"/>
                </a:solidFill>
              </a:rPr>
              <a:t>, con el fin de apreciar y comparar el rendimiento de las intervenciones de salud.</a:t>
            </a:r>
          </a:p>
          <a:p>
            <a:pPr eaLnBrk="1" hangingPunct="1"/>
            <a:r>
              <a:rPr lang="es-MX" sz="2200" dirty="0">
                <a:solidFill>
                  <a:srgbClr val="0070C0"/>
                </a:solidFill>
              </a:rPr>
              <a:t>L</a:t>
            </a:r>
            <a:r>
              <a:rPr lang="es-MX" sz="2200" dirty="0" smtClean="0">
                <a:solidFill>
                  <a:srgbClr val="0070C0"/>
                </a:solidFill>
              </a:rPr>
              <a:t>a evaluación económica es la puesta en relación de los </a:t>
            </a:r>
            <a:r>
              <a:rPr lang="es-MX" sz="2200" b="1" dirty="0" smtClean="0">
                <a:solidFill>
                  <a:srgbClr val="0070C0"/>
                </a:solidFill>
              </a:rPr>
              <a:t>recursos movilizados</a:t>
            </a:r>
            <a:r>
              <a:rPr lang="es-MX" sz="2200" dirty="0" smtClean="0">
                <a:solidFill>
                  <a:srgbClr val="0070C0"/>
                </a:solidFill>
              </a:rPr>
              <a:t> (costos) y las </a:t>
            </a:r>
            <a:r>
              <a:rPr lang="es-MX" sz="2200" b="1" dirty="0" smtClean="0">
                <a:solidFill>
                  <a:srgbClr val="0070C0"/>
                </a:solidFill>
              </a:rPr>
              <a:t>consecuencias de la intervención </a:t>
            </a:r>
            <a:r>
              <a:rPr lang="es-MX" sz="2200" dirty="0" smtClean="0">
                <a:solidFill>
                  <a:srgbClr val="0070C0"/>
                </a:solidFill>
              </a:rPr>
              <a:t>(resultados). </a:t>
            </a:r>
          </a:p>
          <a:p>
            <a:pPr lvl="1" eaLnBrk="1" hangingPunct="1"/>
            <a:r>
              <a:rPr lang="es-MX" sz="1800" dirty="0" smtClean="0">
                <a:solidFill>
                  <a:srgbClr val="0070C0"/>
                </a:solidFill>
              </a:rPr>
              <a:t>Este tipo de análisis permite comparar varias intervenciones con el mismo conjunto de criterios.</a:t>
            </a:r>
          </a:p>
          <a:p>
            <a:pPr lvl="1" eaLnBrk="1" hangingPunct="1"/>
            <a:r>
              <a:rPr lang="es-MX" sz="1800" dirty="0" smtClean="0">
                <a:solidFill>
                  <a:srgbClr val="0070C0"/>
                </a:solidFill>
              </a:rPr>
              <a:t>Las intervenciones de la salud pueden ser los programas, las políticas, los medicamentos, las herramientas tecnológicas, etc.</a:t>
            </a:r>
          </a:p>
        </p:txBody>
      </p:sp>
      <p:pic>
        <p:nvPicPr>
          <p:cNvPr id="40962" name="Picture 2" descr="http://t0.gstatic.com/images?q=tbn:ANd9GcRCpLEZf7TdVzVCWj0Hr0cVZtvrECVWTBZAB6Ek7DWf3rfFs8c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1388215"/>
            <a:ext cx="3200399" cy="3074618"/>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http://t2.gstatic.com/images?q=tbn:ANd9GcTihOobu4Oxf0w4tRRhLjHV-XmCCtukIk2iSqsemngFjMhZsLPf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1" y="4449556"/>
            <a:ext cx="3226922" cy="1613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2715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1" descr="http://t3.gstatic.com/images?q=tbn:ANd9GcTZuChlF7rx8ENqUhfE_vWbYRmwMrLkx-H-kd1cEUWYwKgJ38rZV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252" y="457200"/>
            <a:ext cx="2372637" cy="1507261"/>
          </a:xfrm>
          <a:prstGeom prst="rect">
            <a:avLst/>
          </a:prstGeom>
          <a:noFill/>
          <a:extLst>
            <a:ext uri="{909E8E84-426E-40DD-AFC4-6F175D3DCCD1}">
              <a14:hiddenFill xmlns:a14="http://schemas.microsoft.com/office/drawing/2010/main">
                <a:solidFill>
                  <a:srgbClr val="FFFFFF"/>
                </a:solidFill>
              </a14:hiddenFill>
            </a:ext>
          </a:extLst>
        </p:spPr>
      </p:pic>
      <p:sp>
        <p:nvSpPr>
          <p:cNvPr id="3" name="2 Forma libre"/>
          <p:cNvSpPr/>
          <p:nvPr/>
        </p:nvSpPr>
        <p:spPr>
          <a:xfrm>
            <a:off x="3486150" y="1600200"/>
            <a:ext cx="2590800" cy="2514600"/>
          </a:xfrm>
          <a:custGeom>
            <a:avLst/>
            <a:gdLst>
              <a:gd name="connsiteX0" fmla="*/ 1333500 w 2590800"/>
              <a:gd name="connsiteY0" fmla="*/ 0 h 2514600"/>
              <a:gd name="connsiteX1" fmla="*/ 2038350 w 2590800"/>
              <a:gd name="connsiteY1" fmla="*/ 304800 h 2514600"/>
              <a:gd name="connsiteX2" fmla="*/ 2438400 w 2590800"/>
              <a:gd name="connsiteY2" fmla="*/ 704850 h 2514600"/>
              <a:gd name="connsiteX3" fmla="*/ 2590800 w 2590800"/>
              <a:gd name="connsiteY3" fmla="*/ 1390650 h 2514600"/>
              <a:gd name="connsiteX4" fmla="*/ 2305050 w 2590800"/>
              <a:gd name="connsiteY4" fmla="*/ 2019300 h 2514600"/>
              <a:gd name="connsiteX5" fmla="*/ 1809750 w 2590800"/>
              <a:gd name="connsiteY5" fmla="*/ 2362200 h 2514600"/>
              <a:gd name="connsiteX6" fmla="*/ 1371600 w 2590800"/>
              <a:gd name="connsiteY6" fmla="*/ 2514600 h 2514600"/>
              <a:gd name="connsiteX7" fmla="*/ 609600 w 2590800"/>
              <a:gd name="connsiteY7" fmla="*/ 2286000 h 2514600"/>
              <a:gd name="connsiteX8" fmla="*/ 228600 w 2590800"/>
              <a:gd name="connsiteY8" fmla="*/ 1828800 h 2514600"/>
              <a:gd name="connsiteX9" fmla="*/ 0 w 2590800"/>
              <a:gd name="connsiteY9" fmla="*/ 1219200 h 2514600"/>
              <a:gd name="connsiteX10" fmla="*/ 133350 w 2590800"/>
              <a:gd name="connsiteY10" fmla="*/ 762000 h 2514600"/>
              <a:gd name="connsiteX11" fmla="*/ 609600 w 2590800"/>
              <a:gd name="connsiteY11" fmla="*/ 323850 h 2514600"/>
              <a:gd name="connsiteX12" fmla="*/ 1181100 w 2590800"/>
              <a:gd name="connsiteY12" fmla="*/ 0 h 2514600"/>
              <a:gd name="connsiteX13" fmla="*/ 1371600 w 2590800"/>
              <a:gd name="connsiteY13" fmla="*/ 38100 h 2514600"/>
              <a:gd name="connsiteX14" fmla="*/ 1371600 w 2590800"/>
              <a:gd name="connsiteY14" fmla="*/ 762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0800" h="2514600">
                <a:moveTo>
                  <a:pt x="1333500" y="0"/>
                </a:moveTo>
                <a:lnTo>
                  <a:pt x="2038350" y="304800"/>
                </a:lnTo>
                <a:lnTo>
                  <a:pt x="2438400" y="704850"/>
                </a:lnTo>
                <a:lnTo>
                  <a:pt x="2590800" y="1390650"/>
                </a:lnTo>
                <a:lnTo>
                  <a:pt x="2305050" y="2019300"/>
                </a:lnTo>
                <a:lnTo>
                  <a:pt x="1809750" y="2362200"/>
                </a:lnTo>
                <a:lnTo>
                  <a:pt x="1371600" y="2514600"/>
                </a:lnTo>
                <a:lnTo>
                  <a:pt x="609600" y="2286000"/>
                </a:lnTo>
                <a:lnTo>
                  <a:pt x="228600" y="1828800"/>
                </a:lnTo>
                <a:lnTo>
                  <a:pt x="0" y="1219200"/>
                </a:lnTo>
                <a:lnTo>
                  <a:pt x="133350" y="762000"/>
                </a:lnTo>
                <a:lnTo>
                  <a:pt x="609600" y="323850"/>
                </a:lnTo>
                <a:lnTo>
                  <a:pt x="1181100" y="0"/>
                </a:lnTo>
                <a:lnTo>
                  <a:pt x="1371600" y="38100"/>
                </a:lnTo>
                <a:lnTo>
                  <a:pt x="1371600" y="76200"/>
                </a:lnTo>
              </a:path>
            </a:pathLst>
          </a:cu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49164" name="Picture 12" descr="http://t2.gstatic.com/images?q=tbn:ANd9GcSwMAV6aNZA65EgEoLoeDbCb5e0nuR4xiRz9FFHEe7KBh4o0z-J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782" y="2040158"/>
            <a:ext cx="2632918" cy="2982311"/>
          </a:xfrm>
          <a:prstGeom prst="rect">
            <a:avLst/>
          </a:prstGeom>
          <a:noFill/>
          <a:extLst>
            <a:ext uri="{909E8E84-426E-40DD-AFC4-6F175D3DCCD1}">
              <a14:hiddenFill xmlns:a14="http://schemas.microsoft.com/office/drawing/2010/main">
                <a:solidFill>
                  <a:srgbClr val="FFFFFF"/>
                </a:solidFill>
              </a14:hiddenFill>
            </a:ext>
          </a:extLst>
        </p:spPr>
      </p:pic>
      <p:pic>
        <p:nvPicPr>
          <p:cNvPr id="49162" name="Picture 10" descr="http://t2.gstatic.com/images?q=tbn:ANd9GcRuyAne6nVTURAD6o9t8W4WRkmGEWg2RZ7jTsU-KgqQ1K2C9BZ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157" y="2761923"/>
            <a:ext cx="2362993" cy="1675237"/>
          </a:xfrm>
          <a:prstGeom prst="rect">
            <a:avLst/>
          </a:prstGeom>
          <a:noFill/>
          <a:extLst>
            <a:ext uri="{909E8E84-426E-40DD-AFC4-6F175D3DCCD1}">
              <a14:hiddenFill xmlns:a14="http://schemas.microsoft.com/office/drawing/2010/main">
                <a:solidFill>
                  <a:srgbClr val="FFFFFF"/>
                </a:solidFill>
              </a14:hiddenFill>
            </a:ext>
          </a:extLst>
        </p:spPr>
      </p:pic>
      <p:pic>
        <p:nvPicPr>
          <p:cNvPr id="49160" name="Picture 8" descr="http://t0.gstatic.com/images?q=tbn:ANd9GcQniGmCNjDixG7jKYFz4IPlRzzZN7nW4ORbSuYxzzRAjenwMi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0954" y="4301371"/>
            <a:ext cx="2325195" cy="1712968"/>
          </a:xfrm>
          <a:prstGeom prst="rect">
            <a:avLst/>
          </a:prstGeom>
          <a:noFill/>
          <a:extLst>
            <a:ext uri="{909E8E84-426E-40DD-AFC4-6F175D3DCCD1}">
              <a14:hiddenFill xmlns:a14="http://schemas.microsoft.com/office/drawing/2010/main">
                <a:solidFill>
                  <a:srgbClr val="FFFFFF"/>
                </a:solidFill>
              </a14:hiddenFill>
            </a:ext>
          </a:extLst>
        </p:spPr>
      </p:pic>
      <p:pic>
        <p:nvPicPr>
          <p:cNvPr id="49158" name="Picture 6" descr="http://www.todaysseniorsnetwork.com/Medical%20Researc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157" y="1070073"/>
            <a:ext cx="2384375" cy="1729934"/>
          </a:xfrm>
          <a:prstGeom prst="rect">
            <a:avLst/>
          </a:prstGeom>
          <a:noFill/>
          <a:extLst>
            <a:ext uri="{909E8E84-426E-40DD-AFC4-6F175D3DCCD1}">
              <a14:hiddenFill xmlns:a14="http://schemas.microsoft.com/office/drawing/2010/main">
                <a:solidFill>
                  <a:srgbClr val="FFFFFF"/>
                </a:solidFill>
              </a14:hiddenFill>
            </a:ext>
          </a:extLst>
        </p:spPr>
      </p:pic>
      <p:sp>
        <p:nvSpPr>
          <p:cNvPr id="61444" name="Oval 6"/>
          <p:cNvSpPr>
            <a:spLocks noChangeArrowheads="1"/>
          </p:cNvSpPr>
          <p:nvPr/>
        </p:nvSpPr>
        <p:spPr bwMode="auto">
          <a:xfrm>
            <a:off x="3507532" y="1451074"/>
            <a:ext cx="4191000" cy="2819400"/>
          </a:xfrm>
          <a:prstGeom prst="ellipse">
            <a:avLst/>
          </a:prstGeom>
          <a:noFill/>
          <a:ln w="57150">
            <a:solidFill>
              <a:srgbClr val="FF0000"/>
            </a:solidFill>
            <a:round/>
            <a:headEnd/>
            <a:tailEnd/>
          </a:ln>
          <a:effectLst/>
          <a:extLst/>
        </p:spPr>
        <p:txBody>
          <a:bodyPr wrap="none" anchor="ctr"/>
          <a:lstStyle/>
          <a:p>
            <a:endParaRPr lang="es-VE">
              <a:latin typeface="Calibri" pitchFamily="34" charset="0"/>
              <a:cs typeface="Calibri" pitchFamily="34" charset="0"/>
            </a:endParaRPr>
          </a:p>
        </p:txBody>
      </p:sp>
      <p:sp>
        <p:nvSpPr>
          <p:cNvPr id="61445" name="Text Box 7"/>
          <p:cNvSpPr txBox="1">
            <a:spLocks noChangeArrowheads="1"/>
          </p:cNvSpPr>
          <p:nvPr/>
        </p:nvSpPr>
        <p:spPr bwMode="auto">
          <a:xfrm>
            <a:off x="40431" y="120847"/>
            <a:ext cx="216545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762000" eaLnBrk="0" hangingPunct="0">
              <a:defRPr sz="2200" b="1">
                <a:solidFill>
                  <a:srgbClr val="FF0000"/>
                </a:solidFill>
                <a:effectLst>
                  <a:outerShdw blurRad="38100" dist="38100" dir="2700000" algn="tl">
                    <a:srgbClr val="000000">
                      <a:alpha val="43137"/>
                    </a:srgbClr>
                  </a:outerShdw>
                </a:effectLst>
                <a:latin typeface="Arial" charset="0"/>
              </a:defRPr>
            </a:lvl1pPr>
            <a:lvl2pPr marL="742950" indent="-285750" defTabSz="762000" eaLnBrk="0" hangingPunct="0">
              <a:defRPr>
                <a:latin typeface="Arial" charset="0"/>
              </a:defRPr>
            </a:lvl2pPr>
            <a:lvl3pPr marL="1143000" indent="-228600" defTabSz="762000" eaLnBrk="0" hangingPunct="0">
              <a:defRPr>
                <a:latin typeface="Arial" charset="0"/>
              </a:defRPr>
            </a:lvl3pPr>
            <a:lvl4pPr marL="1600200" indent="-228600" defTabSz="762000" eaLnBrk="0" hangingPunct="0">
              <a:defRPr>
                <a:latin typeface="Arial" charset="0"/>
              </a:defRPr>
            </a:lvl4pPr>
            <a:lvl5pPr marL="2057400" indent="-228600" defTabSz="762000" eaLnBrk="0" hangingPunct="0">
              <a:defRPr>
                <a:latin typeface="Arial" charset="0"/>
              </a:defRPr>
            </a:lvl5pPr>
            <a:lvl6pPr marL="2514600" indent="-228600" defTabSz="762000" eaLnBrk="0" fontAlgn="base" hangingPunct="0">
              <a:spcBef>
                <a:spcPct val="0"/>
              </a:spcBef>
              <a:spcAft>
                <a:spcPct val="0"/>
              </a:spcAft>
              <a:defRPr>
                <a:latin typeface="Arial" charset="0"/>
              </a:defRPr>
            </a:lvl6pPr>
            <a:lvl7pPr marL="2971800" indent="-228600" defTabSz="762000" eaLnBrk="0" fontAlgn="base" hangingPunct="0">
              <a:spcBef>
                <a:spcPct val="0"/>
              </a:spcBef>
              <a:spcAft>
                <a:spcPct val="0"/>
              </a:spcAft>
              <a:defRPr>
                <a:latin typeface="Arial" charset="0"/>
              </a:defRPr>
            </a:lvl7pPr>
            <a:lvl8pPr marL="3429000" indent="-228600" defTabSz="762000" eaLnBrk="0" fontAlgn="base" hangingPunct="0">
              <a:spcBef>
                <a:spcPct val="0"/>
              </a:spcBef>
              <a:spcAft>
                <a:spcPct val="0"/>
              </a:spcAft>
              <a:defRPr>
                <a:latin typeface="Arial" charset="0"/>
              </a:defRPr>
            </a:lvl8pPr>
            <a:lvl9pPr marL="3886200" indent="-228600" defTabSz="762000" eaLnBrk="0" fontAlgn="base" hangingPunct="0">
              <a:spcBef>
                <a:spcPct val="0"/>
              </a:spcBef>
              <a:spcAft>
                <a:spcPct val="0"/>
              </a:spcAft>
              <a:defRPr>
                <a:latin typeface="Arial" charset="0"/>
              </a:defRPr>
            </a:lvl9pPr>
          </a:lstStyle>
          <a:p>
            <a:pPr algn="ctr"/>
            <a:r>
              <a:rPr lang="es-CL" sz="2800" dirty="0">
                <a:solidFill>
                  <a:srgbClr val="D52B2B"/>
                </a:solidFill>
                <a:effectLst/>
                <a:latin typeface="Calibri" pitchFamily="34" charset="0"/>
                <a:cs typeface="Calibri" pitchFamily="34" charset="0"/>
              </a:rPr>
              <a:t>Campo de la investigación</a:t>
            </a:r>
          </a:p>
        </p:txBody>
      </p:sp>
      <p:sp>
        <p:nvSpPr>
          <p:cNvPr id="61446" name="Text Box 8"/>
          <p:cNvSpPr txBox="1">
            <a:spLocks noChangeArrowheads="1"/>
          </p:cNvSpPr>
          <p:nvPr/>
        </p:nvSpPr>
        <p:spPr bwMode="auto">
          <a:xfrm>
            <a:off x="6479332" y="120847"/>
            <a:ext cx="26997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762000" eaLnBrk="0" hangingPunct="0">
              <a:defRPr sz="2800" b="1">
                <a:solidFill>
                  <a:srgbClr val="D52B2B"/>
                </a:solidFill>
                <a:effectLst/>
                <a:latin typeface="Calibri" pitchFamily="34" charset="0"/>
                <a:cs typeface="Calibri" pitchFamily="34" charset="0"/>
              </a:defRPr>
            </a:lvl1pPr>
            <a:lvl2pPr marL="742950" indent="-285750" defTabSz="762000" eaLnBrk="0" hangingPunct="0">
              <a:defRPr>
                <a:latin typeface="Arial" charset="0"/>
              </a:defRPr>
            </a:lvl2pPr>
            <a:lvl3pPr marL="1143000" indent="-228600" defTabSz="762000" eaLnBrk="0" hangingPunct="0">
              <a:defRPr>
                <a:latin typeface="Arial" charset="0"/>
              </a:defRPr>
            </a:lvl3pPr>
            <a:lvl4pPr marL="1600200" indent="-228600" defTabSz="762000" eaLnBrk="0" hangingPunct="0">
              <a:defRPr>
                <a:latin typeface="Arial" charset="0"/>
              </a:defRPr>
            </a:lvl4pPr>
            <a:lvl5pPr marL="2057400" indent="-228600" defTabSz="762000" eaLnBrk="0" hangingPunct="0">
              <a:defRPr>
                <a:latin typeface="Arial" charset="0"/>
              </a:defRPr>
            </a:lvl5pPr>
            <a:lvl6pPr marL="2514600" indent="-228600" defTabSz="762000" eaLnBrk="0" fontAlgn="base" hangingPunct="0">
              <a:spcBef>
                <a:spcPct val="0"/>
              </a:spcBef>
              <a:spcAft>
                <a:spcPct val="0"/>
              </a:spcAft>
              <a:defRPr>
                <a:latin typeface="Arial" charset="0"/>
              </a:defRPr>
            </a:lvl6pPr>
            <a:lvl7pPr marL="2971800" indent="-228600" defTabSz="762000" eaLnBrk="0" fontAlgn="base" hangingPunct="0">
              <a:spcBef>
                <a:spcPct val="0"/>
              </a:spcBef>
              <a:spcAft>
                <a:spcPct val="0"/>
              </a:spcAft>
              <a:defRPr>
                <a:latin typeface="Arial" charset="0"/>
              </a:defRPr>
            </a:lvl7pPr>
            <a:lvl8pPr marL="3429000" indent="-228600" defTabSz="762000" eaLnBrk="0" fontAlgn="base" hangingPunct="0">
              <a:spcBef>
                <a:spcPct val="0"/>
              </a:spcBef>
              <a:spcAft>
                <a:spcPct val="0"/>
              </a:spcAft>
              <a:defRPr>
                <a:latin typeface="Arial" charset="0"/>
              </a:defRPr>
            </a:lvl8pPr>
            <a:lvl9pPr marL="3886200" indent="-228600" defTabSz="762000" eaLnBrk="0" fontAlgn="base" hangingPunct="0">
              <a:spcBef>
                <a:spcPct val="0"/>
              </a:spcBef>
              <a:spcAft>
                <a:spcPct val="0"/>
              </a:spcAft>
              <a:defRPr>
                <a:latin typeface="Arial" charset="0"/>
              </a:defRPr>
            </a:lvl9pPr>
          </a:lstStyle>
          <a:p>
            <a:pPr algn="ctr"/>
            <a:r>
              <a:rPr lang="es-CL" dirty="0"/>
              <a:t>Campo de la evaluación</a:t>
            </a:r>
          </a:p>
        </p:txBody>
      </p:sp>
      <p:sp>
        <p:nvSpPr>
          <p:cNvPr id="61447" name="Text Box 9"/>
          <p:cNvSpPr txBox="1">
            <a:spLocks noChangeArrowheads="1"/>
          </p:cNvSpPr>
          <p:nvPr/>
        </p:nvSpPr>
        <p:spPr bwMode="auto">
          <a:xfrm>
            <a:off x="5868890" y="1474767"/>
            <a:ext cx="1255728" cy="646331"/>
          </a:xfrm>
          <a:prstGeom prst="rect">
            <a:avLst/>
          </a:prstGeom>
          <a:solidFill>
            <a:schemeClr val="tx1"/>
          </a:solidFill>
          <a:ln>
            <a:noFill/>
          </a:ln>
          <a:effectLst/>
          <a:extLst/>
        </p:spPr>
        <p:txBody>
          <a:bodyPr wrap="none">
            <a:spAutoFit/>
          </a:bodyPr>
          <a:lstStyle>
            <a:defPPr>
              <a:defRPr lang="en-US"/>
            </a:defPPr>
            <a:lvl1pPr defTabSz="762000" eaLnBrk="0" hangingPunct="0">
              <a:defRPr b="1">
                <a:solidFill>
                  <a:schemeClr val="bg1"/>
                </a:solidFill>
                <a:latin typeface="Calibri" pitchFamily="34" charset="0"/>
                <a:cs typeface="Calibri" pitchFamily="34" charset="0"/>
              </a:defRPr>
            </a:lvl1pPr>
            <a:lvl2pPr marL="742950" indent="-285750" defTabSz="762000" eaLnBrk="0" hangingPunct="0">
              <a:defRPr>
                <a:latin typeface="Arial" charset="0"/>
              </a:defRPr>
            </a:lvl2pPr>
            <a:lvl3pPr marL="1143000" indent="-228600" defTabSz="762000" eaLnBrk="0" hangingPunct="0">
              <a:defRPr>
                <a:latin typeface="Arial" charset="0"/>
              </a:defRPr>
            </a:lvl3pPr>
            <a:lvl4pPr marL="1600200" indent="-228600" defTabSz="762000" eaLnBrk="0" hangingPunct="0">
              <a:defRPr>
                <a:latin typeface="Arial" charset="0"/>
              </a:defRPr>
            </a:lvl4pPr>
            <a:lvl5pPr marL="2057400" indent="-228600" defTabSz="762000" eaLnBrk="0" hangingPunct="0">
              <a:defRPr>
                <a:latin typeface="Arial" charset="0"/>
              </a:defRPr>
            </a:lvl5pPr>
            <a:lvl6pPr marL="2514600" indent="-228600" defTabSz="762000" eaLnBrk="0" fontAlgn="base" hangingPunct="0">
              <a:spcBef>
                <a:spcPct val="0"/>
              </a:spcBef>
              <a:spcAft>
                <a:spcPct val="0"/>
              </a:spcAft>
              <a:defRPr>
                <a:latin typeface="Arial" charset="0"/>
              </a:defRPr>
            </a:lvl6pPr>
            <a:lvl7pPr marL="2971800" indent="-228600" defTabSz="762000" eaLnBrk="0" fontAlgn="base" hangingPunct="0">
              <a:spcBef>
                <a:spcPct val="0"/>
              </a:spcBef>
              <a:spcAft>
                <a:spcPct val="0"/>
              </a:spcAft>
              <a:defRPr>
                <a:latin typeface="Arial" charset="0"/>
              </a:defRPr>
            </a:lvl7pPr>
            <a:lvl8pPr marL="3429000" indent="-228600" defTabSz="762000" eaLnBrk="0" fontAlgn="base" hangingPunct="0">
              <a:spcBef>
                <a:spcPct val="0"/>
              </a:spcBef>
              <a:spcAft>
                <a:spcPct val="0"/>
              </a:spcAft>
              <a:defRPr>
                <a:latin typeface="Arial" charset="0"/>
              </a:defRPr>
            </a:lvl8pPr>
            <a:lvl9pPr marL="3886200" indent="-228600" defTabSz="762000" eaLnBrk="0" fontAlgn="base" hangingPunct="0">
              <a:spcBef>
                <a:spcPct val="0"/>
              </a:spcBef>
              <a:spcAft>
                <a:spcPct val="0"/>
              </a:spcAft>
              <a:defRPr>
                <a:latin typeface="Arial" charset="0"/>
              </a:defRPr>
            </a:lvl9pPr>
          </a:lstStyle>
          <a:p>
            <a:r>
              <a:rPr lang="es-CL" dirty="0"/>
              <a:t>Evaluación </a:t>
            </a:r>
          </a:p>
          <a:p>
            <a:r>
              <a:rPr lang="es-CL" dirty="0"/>
              <a:t>Normativa</a:t>
            </a:r>
          </a:p>
        </p:txBody>
      </p:sp>
      <p:sp>
        <p:nvSpPr>
          <p:cNvPr id="61450" name="Oval 12"/>
          <p:cNvSpPr>
            <a:spLocks noChangeArrowheads="1"/>
          </p:cNvSpPr>
          <p:nvPr/>
        </p:nvSpPr>
        <p:spPr bwMode="auto">
          <a:xfrm>
            <a:off x="1875582" y="1451074"/>
            <a:ext cx="4191000" cy="28194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61451" name="AutoShape 13"/>
          <p:cNvSpPr>
            <a:spLocks/>
          </p:cNvSpPr>
          <p:nvPr/>
        </p:nvSpPr>
        <p:spPr bwMode="auto">
          <a:xfrm rot="5400000">
            <a:off x="4712445" y="3537048"/>
            <a:ext cx="215900" cy="2016125"/>
          </a:xfrm>
          <a:prstGeom prst="rightBrace">
            <a:avLst>
              <a:gd name="adj1" fmla="val 77819"/>
              <a:gd name="adj2" fmla="val 50000"/>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61452" name="Text Box 14"/>
          <p:cNvSpPr txBox="1">
            <a:spLocks noChangeArrowheads="1"/>
          </p:cNvSpPr>
          <p:nvPr/>
        </p:nvSpPr>
        <p:spPr bwMode="auto">
          <a:xfrm>
            <a:off x="3391327" y="4803874"/>
            <a:ext cx="2875660" cy="1077218"/>
          </a:xfrm>
          <a:prstGeom prst="rect">
            <a:avLst/>
          </a:prstGeom>
          <a:solidFill>
            <a:schemeClr val="bg1"/>
          </a:solidFill>
          <a:ln>
            <a:noFill/>
          </a:ln>
          <a:effectLs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CL" sz="3200" b="1" dirty="0">
                <a:solidFill>
                  <a:srgbClr val="D52B2B"/>
                </a:solidFill>
                <a:effectLst>
                  <a:outerShdw blurRad="38100" dist="38100" dir="2700000" algn="tl">
                    <a:srgbClr val="000000">
                      <a:alpha val="43137"/>
                    </a:srgbClr>
                  </a:outerShdw>
                </a:effectLst>
                <a:latin typeface="Calibri" pitchFamily="34" charset="0"/>
                <a:cs typeface="Calibri" pitchFamily="34" charset="0"/>
              </a:rPr>
              <a:t>EVALUACIONES </a:t>
            </a:r>
          </a:p>
          <a:p>
            <a:pPr algn="ctr" eaLnBrk="1" hangingPunct="1"/>
            <a:r>
              <a:rPr lang="es-CL" sz="3200" b="1" dirty="0">
                <a:solidFill>
                  <a:srgbClr val="D52B2B"/>
                </a:solidFill>
                <a:effectLst>
                  <a:outerShdw blurRad="38100" dist="38100" dir="2700000" algn="tl">
                    <a:srgbClr val="000000">
                      <a:alpha val="43137"/>
                    </a:srgbClr>
                  </a:outerShdw>
                </a:effectLst>
                <a:latin typeface="Calibri" pitchFamily="34" charset="0"/>
                <a:cs typeface="Calibri" pitchFamily="34" charset="0"/>
              </a:rPr>
              <a:t>ECONÓMICAS</a:t>
            </a:r>
          </a:p>
        </p:txBody>
      </p:sp>
      <p:sp>
        <p:nvSpPr>
          <p:cNvPr id="2" name="AutoShape 4" descr="data:image/jpeg;base64,/9j/4AAQSkZJRgABAQAAAQABAAD/2wCEAAkGBhQSERQUEhQVFRUUFBQVFRAVFBAVFBQUFBQVFBUQFBQXHCYeFxkjGRQUHy8gJCcpLCwsFR4xNTAqNSYrLCkBCQoKDgwOGg8PGiklHyQsLiwsLCwsKSwsLCwsLCksKSkpLCksLCwsLCwsLCwsKSwsKSkpLCwsLCwsLCwsLCwsLP/AABEIALcBEwMBIgACEQEDEQH/xAAbAAABBQEBAAAAAAAAAAAAAAAEAAIDBQYBB//EADoQAAIBAwIEAggEBQMFAAAAAAABAgMEESExBRJBUWFxBhMigZGhsfAyQsHRFCNS4fEzcrIVFmKiwv/EABsBAAIDAQEBAAAAAAAAAAAAAAMEAQIFBgAH/8QAKhEAAgIBAwMEAQQDAAAAAAAAAAECAxEEEiETMVEFFCJBYTJCcbFS4fD/2gAMAwEAAhEDEQA/AMNFnKj0NHV4dD+lFTe2SWyNCzSSjLdk5erXxnHZgDohCA5poarkPCWODzg5cosojgKjdhcaqYdNMBKLQ7AydTA2tXSK25vSspqJeupzNFZVcoL5jOcM4h0yXVKtkHO5bMil1DjPBZU9jshkKgpyOTtuzdlG1VHFeCqvp4YDHiHgvHfUJ4vLQz6nqdFRc9qFugm3k0SmprT77oAurTOvw7e8fw2e/bT4a6hFSpjR/Ef4nHLFlmuWEAVotcr3bTTXfwHKL3j13i9n5dmGullbEbo+KSW7e3+SjjgIrM8EVKkn45WHHr70OUZxhyZz7WYyfbTTJDc3tNNOCc3jX8qyuudyJcQqJP2sZ7KOnhl5AzlFrDQ3VCcZJ54LVcPUZRnL+XjKknhLmabzl75w/gR1pUnNSzrjD5ItrPR523KhycnmUnJ95PL+YVSWBCyxo3KKYyXnJc0eKpR5Um87t4Sb11xr3eviRK6lsoxWd98tdtQehHGpN65dhCdssmzVRFRwyaDwnywim/N4J7eaUVmPm0/3B41vAfGq30QF2TG401/QTBw5k8tb7p7+4mq03JZWHhdGs/BENJN/aJPU/wCSnW8ov7fwyajR5ebu18FrhCow/D5t+7Q5TnNbPPhL2vrr8yRVU/xRae2YP/5f6Mv1YsG6ZxBbi35pOT+/v9BlKOXhLfVvt2QdWpc2OV5XXGjSWv4dyLPIsaZf0b3DJ5FZRG1nhYWmfZ+O/wAgKTxt7sElernC0/u9/wBAWdTGoZLIvJ4I5Tj1eogOU9dhBAJq76OMlFey0ZYXldyeECOj3N22Tk8I+c0/HllDWXcDm9S9vqa7FHVWorNbTbonuRHGrgk/jsdQOomwapSkA6kl2HVVGXcNr8SK6rdZZFOmxiQKVkn3G66YRXAZaV2maOz4j3MzRiWFKkwcsuOANtcJS5NTS4mu52rxNGcUJEihIz1RHdknpoJvrvmAowOcjyWNnZqUcvPXbwWc+OrRtUQysIStkoDLaWPIPqpYedlh5+uvvBI0HnTHvz97oldtzY5+m34sfD3Dkc4E7Mbu4+jc5WIa/wDm1iPuW7GXFBSacnnC0XTzwSqCX5l9+4bUnFLPMvmS+VyDT+WYgtVJA8h1xcR7/X9geNwvv/AtOSQ/TXKWOCeMAmkB0rlJ9fkF0q0dzNteTotLFR4LCK0EkNp1US+sSEHk24NND6UAujRywRcRjFPRttdn9SOlxmXSKXv/AGBuMmG6kI/ZfRpJI6pJlJO7qS3enhhfUSvOX8Tf1+gPpPyX66L2COtIoo8WjnVP38wZTvab3f8AzZPRZHuIvsTyqrOU8MklWhJpVPZk9p9H5+JBSqUX/T7ov9WFxdJrDjn6fUJCLi+4CyamuwPc2PK08ZX9S656eBQ3ufWYe/Ttjb9DR0bDOnNPH9KeF5aBVxwGl6qU8S5knvNvw2wNxtiuGZ86pd0ZxcL7yiINVtlJtPZdX2EM7RXJDGZ2TBIVxlW57G2ng4HpNsjvKncqK0UHTg5HFaZF5qU32NCtxrQBGkjvqV2LSNoh6t0SqmWeoRQ17bwK6ra4Zq6tpkr7iwYKdTGadUitsLRtmht7Abwqzxui5p0SOj8BTVapufALDh67D3w/wLSFDCH+qOeus2WYNCmUpQyzL3tngGoXbg11i3hrzWrNBxOh7LM1UjhrwcvnTmkbOnsezcgbgpT2v7CXxiDclGm4tPrLKx8EN/iXJ/oVDlib+9i0s45Q3GblwDsrjD5In5Ae5nhPAXUWEBV4Fp8IFUt0gKabbI6iazlMdKrh+ysksL/GVVbpvTC9XzZXk2sGbOT7nQQUYLDBqFTq2ESqx6PGxWuUpPOdG2k8JbeXuIZTaepGAu/waK0us6P4lxOwlHGiy8PGej2Zk+G1svBtad9CU45eySb/ACvCSSXgsALouK3Ib01inJxfcrbu3xpjOfMHnBxW5qq0U9cdDKccTzq8R2832Fq7HN4H7qlBbiJXstubOnTBLbSlN7pLz1K+1o01F+sjLV4jySjH45T3ALaPNVUXLkTnhyfM1BZ/FLCy0vBDOzPYz+u4vk2lG28cksrLOxU2NlUVH1sJ7NrDziSUsJrJZWPEeZYksSXwYrNSi+DSrlCS5WCfhttFTaltndbh/E6cFUfqXKVPTHNpLZZ+eRltQwvF6jpwwC3NyyG2JRIbDiU/XQpx/NJR1eH7TS3wy/8ATy1dnVp04VJSVSKcuZp665xhLQyV7ScZqotHF5z2a1TLPiHpLUvKlvUqKPNh09IrGGopyx31eo9COcMyrZNNxz/3BbWkU4RzjOPpocJKDSil4HBhZwAbWTHSpjfVksmNN3Bw6YowJFTGRZKmWSKybEoncCyIsUFyjXRTHZO5PHssmtqGEWdpaZ1AaL0LazqaCWqk4x4PUJTs+Q6rRORpEtaQqTOH1G925OlrSSAbu0yjKcVteSDa35l83h/Jm2upaGU4zrF/7ov/ANkdF6fnY0/Bn3T22xx5MtXWKsljTJc2qBryj7efIOprGDUhHDZ66e6KFUQBe03JYiH1htCWuGTKO7hgq5uHyQBCxdLFSLy0tU+36FZxFucnJrfx+hd3jfQp7hv7wL2rCwuxo6WW97pdwWksbkc1kmmco0HJgMN8DzaissO4BaZqJ/tj356F9bqWeZJS1y+me7QBZ+xB4WstF4RW795Z2UtERqm4VpIv6albqJSf1wi6m04pxjyppaN9VpJNdHn6ruUfH6SlheGV792ai3qpUJKUc5w1LrGS/N5NaP3din4nw31kcp6r7wY9cluydPbB7XEy8LVvTUlocFcpZcu3TX4hVKg4vD3LW2pjUrGuwjGiMu4Ta2WYpS0UVhRWkUl18xVLBZTwGW1LuPuGmsL4ie95NDYlHgVKOgyoztvP+52oiyjyVcuAG6pppp+APSoqM6KX9Tf0Crpeywan/q0F3b/Q0aUZGpa7/wAf2aXlxhZ6L6IRBWr+09t2IZXYUeWzMtnDjYkzYOOHoeiPmHKRKZVokExnOd5y2SmByHDIhFKk2UlZGKyyMPsh1OQTRuMDY2hJ/DiNmprlwXjRYnlEyusksbjAIqQ9RMucKm8mhXKaXI+7uNCh4im44XdfUu50MglW0H6bIQhhCtin1NzM5fey033x+wQugbe2iktvEEVNobTy+CVYpRR1rQCuFroWGNCsunuenwglPLI53OgBWZJUkQyYnOWTXqrUeSPkyWVtRSiBwLCP4WupatA9RN9h1CPs57vTyWiLLhqyQxprkx2RNwqns8gdcsVoe9Elu1DNRbQTjjuvqCWkGnKL/K/k/v6hVssIjvVh866aNd0/2OdT5wdvOOeQPiFkpa9QOlmJY1q6a0xr1AWsh4y4wxWUOcoKpVm9A2lErbeOGWdvkhlkMqU+WWe+gqr0z3JLyaUfvuDqfN7g9ayKWyw2iG6g3FpAdn/r2/x+v7Fi5Y+D+gHYUpevi8PEE/lGWvxNGkx9Vzj+V/aLXmERymu/yENbRLqfkzjOJnJMSH8nNYHochqHIsVOjoRyNQRSiQ3hFJPCJaFLLLOlSBramFqeDI1MnJ8DGnSSyx3KNkxrqkUqgpCmTGJWpEvOc5weVQj9aGWnbAu9IsKcyTkTAqcwiFQBKLgHi1Ijr2vYrbi10LxPJBVpl6tU08FZ6Zd0ZyUWtAK7tuqLm7o4YFOOhtRasjkWhJwkZ+vHAK2Wl1T1ePvUArxwJWLDN2ie5A8qhY8LzJMqZljwus4xljfciqXy5L6mv4cdy3hSeHlpYQdwqlsZ224jzy5XF57rVe80VipJRws52Aa6W+CwOejQdVst3c0Ed2k8+I7l1Kvirrxh/JUc/mb1aXgtiThF1Kcfb36mG4cZOxjPMtuGR16EW3unnoQRovOkn78El43zt92OpMuspAsJsdRoS7r4MsaVKWN0RW8NfvUNSI3MhxRBUpNvV7dCOccdvmE9waYzXJidsUNjSy/mEtKMZSXZL5/3BlPGWwWpeKeifXbv4mlRW5Sz9GNqro1wx9sUp5e4iJ0X3+R01MI51yfgq5I6kOZ1BsGbkSQ7lEh6L4KNnIRC6UCKnEMo0yk1wAnIKpLCG1JEipMGrJoS6SbCdVpdhsqhE5jZSGthVXgG5Nj3Ia2NTHZJUSGOhUCYVQTA5RBS0+8LC5wLKnVJpaoq4toNo1MoQt0Tg8ofp1SnwCX9MqqiwXV2tCnuB7TcRwAt/WVVZas5G3T3H3C1InIBqItvg3/T5xUcMBvLRc2g6jDDRNCOo7lwWqrwuSmqu3TaXY7TTTait/iXdnU9Xy+P+SqtfxFtVWwprLM/D6NT0qjC632WyrZXn94EpJbJIFsZhLotmM1jg6uE8oZcUebzIaMOgbCk0hsYe0eT+jzSzknpIIIoxJJSKorIbNkGR9RkXMOVoQtBr6La077dytnQ6rTwLOvL6fECm8ao39NxBHIeoJSsZHG5ljc6MlLOuBD2PwYbk/JFISHSRwkqORIiNEkSyKMIpItbCjkqqJf8NjohXUz2opVDfZgIVsCXNsXMY6Al1TMr3GWakqMIzFaGGQ4DbyGGB4NeppxMlpptHMCOtDcPswr2nsEkGTMHSfYlg2TGUSkosliEWu4PCDeyZY2dk92gOotgo4yEork55SILiJRXa1NJc0TO8Q0YlRNN8D1sWmgCpTy/r+wLNdgyo9GRRgkuaTL6iagjR0FLtb/AFVlh42Hc6Bb66dWajSW35h1OykvxN6b+IKqU2uw1qYVRn3LC3rRTLSNzGWN8rsUdDh/eTz2008/gH0bXlWkpZ8xLUwefkbXp9kduIdi1t7tRemM+IfSv11RU2Nl55XVvIdKx005nntkzZqOToK84CpXkWnhkNC4TZHDhKaacd1u3llfOwnQl7Lcodn+JfuVjGL4TKzco844NJTqIU2B8OrcyCZsqlh4POWVkbJkLZLIHkxypGfcwS5usPQFlVycqvV+Yw6eqtRikfP8AUaiVk28/Y9MRxM4FE8HKscEamWnEbYpXMSq1KsjlBum1wwlTHqQIqg9TD9VEOBY2ry0jZcJstEYzg9VesWT0XhCWEc761rZV4SND07TqU22Ew4doMnwsu6MNB7pI4+Wun5OoWji12MxU4Gn0Gf8AQF2+RqfUoXqkV99Z/kyPYQ8GX/6AuyOr0fXY1Hq0L1aPe+s/yZPsIeDMr0fXYfHgK7I0fIjvKiffWeWe9hDwUEeCrsTPhaSLpRRHXiR7yyT5Zb2kIrsZHiVljJhONLEz0vjEkos8u4xW5qjxstDrPRpym2/o5z1CCi0gKrIB4km4pLuEzkQ1Wbd63YJ0M9mV5I7GjyBU676AnNg6qmCeptjiJ7o755mwqnVec/Enp3LT/UDjUb8F36hlvTQjfufykbmi2L4VvsWFtePJY0q7fUBo0YvvkLVBrxXfr8DKng6KvclyGQl4iqpP5kKg0OA4DN8HLaOCfJCkOyGQu3hCmQsfUmNew1DgSmsspZMWQ3jlpyuM4/hmvhLqVfOdLC1SSZ89vpddji/onyIh5zhfegO0vOI1DMTq6vzLi/uMlQ6Zk6XTyhDDG+opHFUOqqJUxypjfTZ5yQ6jcuLTXQ9C9GuNKSWp556sN4ddypSytuqM71D073VeF3XYLTqOlLcj2q0vE0FJmE4Px9NLU0dvxVPqfO9RpLaJOM0dVptbCyPDLgQHC/RIrxCvPgeVsfIQLBB/FoX8YicvwT1I+QjAgV3yIp8RXcn5P6Ku2K+w6U0gC8v0kA3XFV3Mxxnj6SeHr2H9JobtRJRijO1WuhWu430l47hNJ6vRGJrrqFzm5yc57JZ/sDc2V5n0bQ6JaSrZ9s5O693T3Asn3GSp5JKkcDYsZ/DLp4WUNja/f6HKlFoKp1RlxUWNC21YKqcmwfGvkHWkQKLDLeWDM1Lz2Ol9OhsSyW1tDqwxRbWhX21bCDqFdGPNM6iElgMhHuNqNDHcIbzFVE9KY85N4I6lXHmRxTx7TyGjEVnZnsPWrO1NhQOVZBfsF9E9K39fbzh+aLzHzXQyU8ptPdaGn9GLr+ZJdGM9K+B6+tgv96X/ACNiuW17WczrKerHqR+jM+sEN5RDRj7PwGz1GerCeQ5yjW1CakQKkdVIIURyiW2kOYP6o76oIURygTgrvIqM3F5TLW247OO4BynVEDbparuJxTPRtlHmLwXtP0o8H8QiPpUvH5Ga5TvKIv0XSP8AaHWvvX7jTf8AdS8Tn/dHbJmprCyC07pqRR+i6NftLrXaiS4kamr6UY6MGqek7f8Akqr6WUgSha5eXt9Qq9K0sXxAotZdKOZSZa3HFZzK6abepM6r6bHMj1dNdaxBYFnOTeZA3EVyW8n1ZWcMq81JeGnwLX0i0opGe4BW/HHs8/EHc8WJfgc08d2nlL8/6LKoiFxJpEUgMgkGcIpjnIbME5cDdcOcjadXxCaVYrpRJIU87N+WUIzRu0z44LmhXCqdwipt4YWMv5BVOjrrlirgjRjdLBbU6yJOfIHSikEwkC2pBd7fcmjFITY0fSR49kk2AeJVuWD8dPjoFzkUHGLrM4w7av8AQJVHdIFfZsg2WXo1PFWPiberTyvMwfAH/Nj5m/hsaFvdGdpf0P8Akytz6Jpybi8JvRCNX6sRXqyL+2h4PPmiNCEbxwqHIchCPEMcjqEIkqdOoQiSBDooQixVivtIlPVlqIQG3uM6ZZRoIQWE/AguKghBpdhOHMiGFQfJZEIGFawxvpBSzT9xhLa59XVz02YhCet4kmjX9JW6qSZpefKyRNiEQwaWGRziQSQhC80P0Sb4IKjY63hL3CEKSZrVLDLS2ptllTt3pkQhObwacI8BULcIjTEIFkLgfGApMQjxYEvLrki5PoZaFVym5PdiEP6dLGTK1knvUTRcAh7cX4m/hsdEGu7ojS/pf8jxCELjuD//2Q=="/>
          <p:cNvSpPr>
            <a:spLocks noChangeAspect="1" noChangeArrowheads="1"/>
          </p:cNvSpPr>
          <p:nvPr/>
        </p:nvSpPr>
        <p:spPr bwMode="auto">
          <a:xfrm>
            <a:off x="63500" y="-8429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VE"/>
          </a:p>
        </p:txBody>
      </p:sp>
      <p:pic>
        <p:nvPicPr>
          <p:cNvPr id="16" name="Picture 11" descr="http://t0.gstatic.com/images?q=tbn:ANd9GcSNb_qO907t2JAAvkrISAVO8orGLzywY7fEyhmZty8-orrblB0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6700" y="2777543"/>
            <a:ext cx="1488232" cy="10764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t2.gstatic.com/images?q=tbn:ANd9GcQ4P2ViX6JPxtF4VO3rd_pRkb7ngB3iesY1d5o0jsWU-zwtFiW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7248" y="1733701"/>
            <a:ext cx="739762" cy="554108"/>
          </a:xfrm>
          <a:prstGeom prst="rect">
            <a:avLst/>
          </a:prstGeom>
          <a:noFill/>
          <a:extLst>
            <a:ext uri="{909E8E84-426E-40DD-AFC4-6F175D3DCCD1}">
              <a14:hiddenFill xmlns:a14="http://schemas.microsoft.com/office/drawing/2010/main">
                <a:solidFill>
                  <a:srgbClr val="FFFFFF"/>
                </a:solidFill>
              </a14:hiddenFill>
            </a:ext>
          </a:extLst>
        </p:spPr>
      </p:pic>
      <p:sp>
        <p:nvSpPr>
          <p:cNvPr id="61448" name="Text Box 10"/>
          <p:cNvSpPr txBox="1">
            <a:spLocks noChangeArrowheads="1"/>
          </p:cNvSpPr>
          <p:nvPr/>
        </p:nvSpPr>
        <p:spPr bwMode="auto">
          <a:xfrm>
            <a:off x="3948428" y="2213074"/>
            <a:ext cx="1855060" cy="830997"/>
          </a:xfrm>
          <a:prstGeom prst="rect">
            <a:avLst/>
          </a:prstGeom>
          <a:solidFill>
            <a:schemeClr val="tx1"/>
          </a:solidFill>
          <a:ln>
            <a:noFill/>
          </a:ln>
          <a:effectLs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es-CL" sz="2400" b="1" dirty="0">
                <a:solidFill>
                  <a:schemeClr val="bg1"/>
                </a:solidFill>
                <a:effectLst>
                  <a:outerShdw blurRad="38100" dist="38100" dir="2700000" algn="tl">
                    <a:srgbClr val="000000">
                      <a:alpha val="43137"/>
                    </a:srgbClr>
                  </a:outerShdw>
                </a:effectLst>
                <a:latin typeface="Calibri" pitchFamily="34" charset="0"/>
                <a:cs typeface="Calibri" pitchFamily="34" charset="0"/>
              </a:rPr>
              <a:t>Investigación</a:t>
            </a:r>
          </a:p>
          <a:p>
            <a:pPr algn="ctr"/>
            <a:r>
              <a:rPr lang="es-CL" sz="2400" b="1" dirty="0">
                <a:solidFill>
                  <a:schemeClr val="bg1"/>
                </a:solidFill>
                <a:effectLst>
                  <a:outerShdw blurRad="38100" dist="38100" dir="2700000" algn="tl">
                    <a:srgbClr val="000000">
                      <a:alpha val="43137"/>
                    </a:srgbClr>
                  </a:outerShdw>
                </a:effectLst>
                <a:latin typeface="Calibri" pitchFamily="34" charset="0"/>
                <a:cs typeface="Calibri" pitchFamily="34" charset="0"/>
              </a:rPr>
              <a:t>Evaluativa</a:t>
            </a:r>
          </a:p>
        </p:txBody>
      </p:sp>
      <p:sp>
        <p:nvSpPr>
          <p:cNvPr id="61449" name="Text Box 11"/>
          <p:cNvSpPr txBox="1">
            <a:spLocks noChangeArrowheads="1"/>
          </p:cNvSpPr>
          <p:nvPr/>
        </p:nvSpPr>
        <p:spPr bwMode="auto">
          <a:xfrm>
            <a:off x="2565196" y="3546434"/>
            <a:ext cx="1431097" cy="369332"/>
          </a:xfrm>
          <a:prstGeom prst="rect">
            <a:avLst/>
          </a:prstGeom>
          <a:solidFill>
            <a:schemeClr val="tx1"/>
          </a:solidFill>
          <a:ln>
            <a:noFill/>
          </a:ln>
          <a:effectLs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es-CL" b="1" dirty="0" smtClean="0">
                <a:solidFill>
                  <a:schemeClr val="bg1"/>
                </a:solidFill>
                <a:latin typeface="Calibri" pitchFamily="34" charset="0"/>
                <a:cs typeface="Calibri" pitchFamily="34" charset="0"/>
              </a:rPr>
              <a:t>Investigación</a:t>
            </a:r>
            <a:endParaRPr lang="es-CL" b="1" dirty="0">
              <a:solidFill>
                <a:schemeClr val="bg1"/>
              </a:solidFill>
              <a:latin typeface="Calibri" pitchFamily="34" charset="0"/>
              <a:cs typeface="Calibri" pitchFamily="34" charset="0"/>
            </a:endParaRPr>
          </a:p>
        </p:txBody>
      </p:sp>
      <p:pic>
        <p:nvPicPr>
          <p:cNvPr id="2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357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4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4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4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1444" grpId="0" animBg="1"/>
      <p:bldP spid="61446" grpId="0"/>
      <p:bldP spid="61447" grpId="0" animBg="1"/>
      <p:bldP spid="61450" grpId="0" animBg="1"/>
      <p:bldP spid="61451" grpId="0" animBg="1"/>
      <p:bldP spid="61452" grpId="0" animBg="1"/>
      <p:bldP spid="6144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5"/>
          <p:cNvSpPr txBox="1">
            <a:spLocks noChangeArrowheads="1"/>
          </p:cNvSpPr>
          <p:nvPr/>
        </p:nvSpPr>
        <p:spPr bwMode="auto">
          <a:xfrm>
            <a:off x="2413000" y="5942013"/>
            <a:ext cx="2376488" cy="366712"/>
          </a:xfrm>
          <a:prstGeom prst="rect">
            <a:avLst/>
          </a:prstGeom>
          <a:noFill/>
          <a:ln w="9525">
            <a:noFill/>
            <a:miter lim="800000"/>
            <a:headEnd/>
            <a:tailEnd/>
          </a:ln>
          <a:effectLst/>
        </p:spPr>
        <p:txBody>
          <a:bodyPr>
            <a:spAutoFit/>
          </a:bodyPr>
          <a:lstStyle/>
          <a:p>
            <a:pPr algn="ctr" eaLnBrk="0" hangingPunct="0"/>
            <a:r>
              <a:rPr lang="es-AR" b="1" dirty="0" smtClean="0">
                <a:latin typeface="Calibri" pitchFamily="34" charset="0"/>
                <a:cs typeface="Calibri" pitchFamily="34" charset="0"/>
              </a:rPr>
              <a:t>PRODUCTVIDAD</a:t>
            </a:r>
            <a:endParaRPr lang="es-AR" b="1" dirty="0">
              <a:latin typeface="Calibri" pitchFamily="34" charset="0"/>
              <a:cs typeface="Calibri" pitchFamily="34" charset="0"/>
            </a:endParaRPr>
          </a:p>
        </p:txBody>
      </p:sp>
      <p:sp>
        <p:nvSpPr>
          <p:cNvPr id="34" name="Text Box 6"/>
          <p:cNvSpPr txBox="1">
            <a:spLocks noChangeArrowheads="1"/>
          </p:cNvSpPr>
          <p:nvPr/>
        </p:nvSpPr>
        <p:spPr bwMode="auto">
          <a:xfrm>
            <a:off x="6143636" y="5991245"/>
            <a:ext cx="1873250" cy="366713"/>
          </a:xfrm>
          <a:prstGeom prst="rect">
            <a:avLst/>
          </a:prstGeom>
          <a:noFill/>
          <a:ln w="9525">
            <a:noFill/>
            <a:miter lim="800000"/>
            <a:headEnd/>
            <a:tailEnd/>
          </a:ln>
          <a:effectLst/>
        </p:spPr>
        <p:txBody>
          <a:bodyPr>
            <a:spAutoFit/>
          </a:bodyPr>
          <a:lstStyle/>
          <a:p>
            <a:pPr algn="ctr" eaLnBrk="0" hangingPunct="0"/>
            <a:r>
              <a:rPr lang="es-AR" b="1" dirty="0" smtClean="0">
                <a:solidFill>
                  <a:srgbClr val="0070C0"/>
                </a:solidFill>
                <a:effectLst>
                  <a:outerShdw blurRad="38100" dist="38100" dir="2700000" algn="tl">
                    <a:srgbClr val="000000">
                      <a:alpha val="43137"/>
                    </a:srgbClr>
                  </a:outerShdw>
                </a:effectLst>
                <a:latin typeface="Calibri" pitchFamily="34" charset="0"/>
                <a:cs typeface="Calibri" pitchFamily="34" charset="0"/>
              </a:rPr>
              <a:t>EFICIENCIA</a:t>
            </a:r>
            <a:endParaRPr lang="es-AR" b="1" dirty="0">
              <a:solidFill>
                <a:srgbClr val="0070C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5" name="AutoShape 7"/>
          <p:cNvSpPr>
            <a:spLocks/>
          </p:cNvSpPr>
          <p:nvPr/>
        </p:nvSpPr>
        <p:spPr bwMode="auto">
          <a:xfrm rot="5400000">
            <a:off x="2592388" y="3895725"/>
            <a:ext cx="144462" cy="1081088"/>
          </a:xfrm>
          <a:prstGeom prst="rightBrace">
            <a:avLst>
              <a:gd name="adj1" fmla="val 62363"/>
              <a:gd name="adj2" fmla="val 50000"/>
            </a:avLst>
          </a:prstGeom>
          <a:noFill/>
          <a:ln w="9525">
            <a:solidFill>
              <a:schemeClr val="tx1"/>
            </a:solidFill>
            <a:miter lim="800000"/>
            <a:headEnd/>
            <a:tailEnd/>
          </a:ln>
          <a:effectLst/>
        </p:spPr>
        <p:txBody>
          <a:bodyPr wrap="none" anchor="ctr"/>
          <a:lstStyle/>
          <a:p>
            <a:endParaRPr lang="fr-CA">
              <a:latin typeface="Calibri" pitchFamily="34" charset="0"/>
              <a:cs typeface="Calibri" pitchFamily="34" charset="0"/>
            </a:endParaRPr>
          </a:p>
        </p:txBody>
      </p:sp>
      <p:sp>
        <p:nvSpPr>
          <p:cNvPr id="36" name="Freeform 8"/>
          <p:cNvSpPr>
            <a:spLocks/>
          </p:cNvSpPr>
          <p:nvPr/>
        </p:nvSpPr>
        <p:spPr bwMode="auto">
          <a:xfrm>
            <a:off x="2557463" y="3140075"/>
            <a:ext cx="2087562" cy="2808288"/>
          </a:xfrm>
          <a:custGeom>
            <a:avLst/>
            <a:gdLst/>
            <a:ahLst/>
            <a:cxnLst>
              <a:cxn ang="0">
                <a:pos x="0" y="1315"/>
              </a:cxn>
              <a:cxn ang="0">
                <a:pos x="0" y="1497"/>
              </a:cxn>
              <a:cxn ang="0">
                <a:pos x="1315" y="1497"/>
              </a:cxn>
              <a:cxn ang="0">
                <a:pos x="1315" y="0"/>
              </a:cxn>
            </a:cxnLst>
            <a:rect l="0" t="0" r="r" b="b"/>
            <a:pathLst>
              <a:path w="1315" h="1497">
                <a:moveTo>
                  <a:pt x="0" y="1315"/>
                </a:moveTo>
                <a:lnTo>
                  <a:pt x="0" y="1497"/>
                </a:lnTo>
                <a:lnTo>
                  <a:pt x="1315" y="1497"/>
                </a:lnTo>
                <a:lnTo>
                  <a:pt x="1315" y="0"/>
                </a:lnTo>
              </a:path>
            </a:pathLst>
          </a:custGeom>
          <a:noFill/>
          <a:ln w="76200" cap="flat" cmpd="sng">
            <a:solidFill>
              <a:schemeClr val="tx1"/>
            </a:solidFill>
            <a:prstDash val="solid"/>
            <a:miter lim="800000"/>
            <a:headEnd type="triangle" w="med" len="med"/>
            <a:tailEnd type="triangle" w="med" len="med"/>
          </a:ln>
          <a:effectLst/>
        </p:spPr>
        <p:txBody>
          <a:bodyPr wrap="none"/>
          <a:lstStyle/>
          <a:p>
            <a:endParaRPr lang="fr-CA">
              <a:latin typeface="Calibri" pitchFamily="34" charset="0"/>
              <a:cs typeface="Calibri" pitchFamily="34" charset="0"/>
            </a:endParaRPr>
          </a:p>
        </p:txBody>
      </p:sp>
      <p:sp>
        <p:nvSpPr>
          <p:cNvPr id="37" name="Oval 9"/>
          <p:cNvSpPr>
            <a:spLocks noChangeArrowheads="1"/>
          </p:cNvSpPr>
          <p:nvPr/>
        </p:nvSpPr>
        <p:spPr bwMode="auto">
          <a:xfrm>
            <a:off x="3852863" y="1557338"/>
            <a:ext cx="1368425" cy="1366837"/>
          </a:xfrm>
          <a:prstGeom prst="ellipse">
            <a:avLst/>
          </a:prstGeom>
          <a:noFill/>
          <a:ln w="57150">
            <a:solidFill>
              <a:srgbClr val="FF3300"/>
            </a:solidFill>
            <a:miter lim="800000"/>
            <a:headEnd/>
            <a:tailEnd/>
          </a:ln>
          <a:effectLst/>
        </p:spPr>
        <p:txBody>
          <a:bodyPr wrap="none" anchor="ctr"/>
          <a:lstStyle/>
          <a:p>
            <a:endParaRPr lang="fr-CA">
              <a:latin typeface="Calibri" pitchFamily="34" charset="0"/>
              <a:cs typeface="Calibri" pitchFamily="34" charset="0"/>
            </a:endParaRPr>
          </a:p>
        </p:txBody>
      </p:sp>
      <p:sp>
        <p:nvSpPr>
          <p:cNvPr id="38" name="Freeform 10"/>
          <p:cNvSpPr>
            <a:spLocks/>
          </p:cNvSpPr>
          <p:nvPr/>
        </p:nvSpPr>
        <p:spPr bwMode="auto">
          <a:xfrm>
            <a:off x="2413000" y="1484313"/>
            <a:ext cx="5578475" cy="4897437"/>
          </a:xfrm>
          <a:custGeom>
            <a:avLst/>
            <a:gdLst/>
            <a:ahLst/>
            <a:cxnLst>
              <a:cxn ang="0">
                <a:pos x="0" y="2676"/>
              </a:cxn>
              <a:cxn ang="0">
                <a:pos x="0" y="2857"/>
              </a:cxn>
              <a:cxn ang="0">
                <a:pos x="3402" y="2857"/>
              </a:cxn>
              <a:cxn ang="0">
                <a:pos x="3402" y="0"/>
              </a:cxn>
            </a:cxnLst>
            <a:rect l="0" t="0" r="r" b="b"/>
            <a:pathLst>
              <a:path w="3402" h="2857">
                <a:moveTo>
                  <a:pt x="0" y="2676"/>
                </a:moveTo>
                <a:lnTo>
                  <a:pt x="0" y="2857"/>
                </a:lnTo>
                <a:lnTo>
                  <a:pt x="3402" y="2857"/>
                </a:lnTo>
                <a:lnTo>
                  <a:pt x="3402" y="0"/>
                </a:lnTo>
              </a:path>
            </a:pathLst>
          </a:custGeom>
          <a:noFill/>
          <a:ln w="76200" cap="flat" cmpd="sng">
            <a:solidFill>
              <a:srgbClr val="0070C0"/>
            </a:solidFill>
            <a:prstDash val="solid"/>
            <a:miter lim="800000"/>
            <a:headEnd type="triangle" w="med" len="med"/>
            <a:tailEnd type="triangle" w="med" len="med"/>
          </a:ln>
          <a:effectLst/>
        </p:spPr>
        <p:txBody>
          <a:bodyPr wrap="none"/>
          <a:lstStyle/>
          <a:p>
            <a:endParaRPr lang="fr-CA" b="1">
              <a:solidFill>
                <a:srgbClr val="0070C0"/>
              </a:solidFill>
              <a:latin typeface="Calibri" pitchFamily="34" charset="0"/>
              <a:cs typeface="Calibri" pitchFamily="34" charset="0"/>
            </a:endParaRPr>
          </a:p>
        </p:txBody>
      </p:sp>
      <p:sp>
        <p:nvSpPr>
          <p:cNvPr id="39" name="Freeform 11"/>
          <p:cNvSpPr>
            <a:spLocks/>
          </p:cNvSpPr>
          <p:nvPr/>
        </p:nvSpPr>
        <p:spPr bwMode="auto">
          <a:xfrm>
            <a:off x="5221288" y="1628775"/>
            <a:ext cx="1628775" cy="720725"/>
          </a:xfrm>
          <a:custGeom>
            <a:avLst/>
            <a:gdLst/>
            <a:ahLst/>
            <a:cxnLst>
              <a:cxn ang="0">
                <a:pos x="0" y="454"/>
              </a:cxn>
              <a:cxn ang="0">
                <a:pos x="1678" y="454"/>
              </a:cxn>
              <a:cxn ang="0">
                <a:pos x="1678" y="0"/>
              </a:cxn>
            </a:cxnLst>
            <a:rect l="0" t="0" r="r" b="b"/>
            <a:pathLst>
              <a:path w="1678" h="454">
                <a:moveTo>
                  <a:pt x="0" y="454"/>
                </a:moveTo>
                <a:lnTo>
                  <a:pt x="1678" y="454"/>
                </a:lnTo>
                <a:lnTo>
                  <a:pt x="1678" y="0"/>
                </a:lnTo>
              </a:path>
            </a:pathLst>
          </a:custGeom>
          <a:noFill/>
          <a:ln w="76200" cap="flat" cmpd="sng">
            <a:solidFill>
              <a:srgbClr val="FF6600"/>
            </a:solidFill>
            <a:prstDash val="solid"/>
            <a:miter lim="800000"/>
            <a:headEnd type="triangle" w="med" len="med"/>
            <a:tailEnd type="triangle" w="med" len="med"/>
          </a:ln>
          <a:effectLst/>
        </p:spPr>
        <p:txBody>
          <a:bodyPr wrap="none"/>
          <a:lstStyle/>
          <a:p>
            <a:endParaRPr lang="fr-CA">
              <a:latin typeface="Calibri" pitchFamily="34" charset="0"/>
              <a:cs typeface="Calibri" pitchFamily="34" charset="0"/>
            </a:endParaRPr>
          </a:p>
        </p:txBody>
      </p:sp>
      <p:sp>
        <p:nvSpPr>
          <p:cNvPr id="40" name="Text Box 12"/>
          <p:cNvSpPr txBox="1">
            <a:spLocks noChangeArrowheads="1"/>
          </p:cNvSpPr>
          <p:nvPr/>
        </p:nvSpPr>
        <p:spPr bwMode="auto">
          <a:xfrm>
            <a:off x="5724525" y="2492375"/>
            <a:ext cx="1979613" cy="366713"/>
          </a:xfrm>
          <a:prstGeom prst="rect">
            <a:avLst/>
          </a:prstGeom>
          <a:noFill/>
          <a:ln w="9525">
            <a:noFill/>
            <a:miter lim="800000"/>
            <a:headEnd/>
            <a:tailEnd/>
          </a:ln>
          <a:effectLst/>
        </p:spPr>
        <p:txBody>
          <a:bodyPr>
            <a:spAutoFit/>
          </a:bodyPr>
          <a:lstStyle/>
          <a:p>
            <a:pPr algn="ctr" eaLnBrk="0" hangingPunct="0"/>
            <a:r>
              <a:rPr lang="es-AR" b="1" dirty="0" smtClean="0">
                <a:solidFill>
                  <a:srgbClr val="FF6600"/>
                </a:solidFill>
                <a:latin typeface="Calibri" pitchFamily="34" charset="0"/>
                <a:cs typeface="Calibri" pitchFamily="34" charset="0"/>
              </a:rPr>
              <a:t>EFECTIVIDAD</a:t>
            </a:r>
            <a:endParaRPr lang="es-AR" dirty="0">
              <a:solidFill>
                <a:srgbClr val="FF6600"/>
              </a:solidFill>
              <a:latin typeface="Calibri" pitchFamily="34" charset="0"/>
              <a:cs typeface="Calibri" pitchFamily="34" charset="0"/>
            </a:endParaRPr>
          </a:p>
        </p:txBody>
      </p:sp>
      <p:sp>
        <p:nvSpPr>
          <p:cNvPr id="41" name="Text Box 13"/>
          <p:cNvSpPr txBox="1">
            <a:spLocks noChangeArrowheads="1"/>
          </p:cNvSpPr>
          <p:nvPr/>
        </p:nvSpPr>
        <p:spPr bwMode="auto">
          <a:xfrm>
            <a:off x="1187450" y="4598988"/>
            <a:ext cx="6337300" cy="307777"/>
          </a:xfrm>
          <a:prstGeom prst="rect">
            <a:avLst/>
          </a:prstGeom>
          <a:solidFill>
            <a:schemeClr val="bg1"/>
          </a:solidFill>
          <a:ln w="9525">
            <a:noFill/>
            <a:miter lim="800000"/>
            <a:headEnd/>
            <a:tailEnd/>
          </a:ln>
          <a:effectLst/>
        </p:spPr>
        <p:txBody>
          <a:bodyPr wrap="square">
            <a:spAutoFit/>
          </a:bodyPr>
          <a:lstStyle/>
          <a:p>
            <a:pPr eaLnBrk="0" hangingPunct="0">
              <a:spcBef>
                <a:spcPct val="50000"/>
              </a:spcBef>
            </a:pPr>
            <a:r>
              <a:rPr lang="fr-FR" sz="1400" dirty="0">
                <a:latin typeface="Calibri" pitchFamily="34" charset="0"/>
                <a:cs typeface="Calibri" pitchFamily="34" charset="0"/>
              </a:rPr>
              <a:t>∑ </a:t>
            </a:r>
            <a:r>
              <a:rPr lang="fr-FR" sz="1400" dirty="0" smtClean="0">
                <a:latin typeface="Calibri" pitchFamily="34" charset="0"/>
                <a:cs typeface="Calibri" pitchFamily="34" charset="0"/>
              </a:rPr>
              <a:t>RECURSOS </a:t>
            </a:r>
            <a:r>
              <a:rPr lang="fr-FR" sz="1400" dirty="0">
                <a:latin typeface="Calibri" pitchFamily="34" charset="0"/>
                <a:cs typeface="Calibri" pitchFamily="34" charset="0"/>
              </a:rPr>
              <a:t>x </a:t>
            </a:r>
            <a:r>
              <a:rPr lang="fr-FR" sz="1400" dirty="0" err="1" smtClean="0">
                <a:latin typeface="Calibri" pitchFamily="34" charset="0"/>
                <a:cs typeface="Calibri" pitchFamily="34" charset="0"/>
              </a:rPr>
              <a:t>PRECIO</a:t>
            </a:r>
            <a:r>
              <a:rPr lang="fr-FR" sz="1400" baseline="30000" dirty="0" err="1" smtClean="0">
                <a:latin typeface="Calibri" pitchFamily="34" charset="0"/>
                <a:cs typeface="Calibri" pitchFamily="34" charset="0"/>
              </a:rPr>
              <a:t>Recursos</a:t>
            </a:r>
            <a:r>
              <a:rPr lang="fr-FR" sz="1400" dirty="0" smtClean="0">
                <a:latin typeface="Calibri" pitchFamily="34" charset="0"/>
                <a:cs typeface="Calibri" pitchFamily="34" charset="0"/>
              </a:rPr>
              <a:t> </a:t>
            </a:r>
            <a:r>
              <a:rPr lang="fr-FR" sz="1400" dirty="0">
                <a:latin typeface="Calibri" pitchFamily="34" charset="0"/>
                <a:cs typeface="Calibri" pitchFamily="34" charset="0"/>
              </a:rPr>
              <a:t>= </a:t>
            </a:r>
            <a:r>
              <a:rPr lang="fr-FR" sz="1400" dirty="0" smtClean="0">
                <a:latin typeface="Calibri" pitchFamily="34" charset="0"/>
                <a:cs typeface="Calibri" pitchFamily="34" charset="0"/>
              </a:rPr>
              <a:t>COSTOS </a:t>
            </a:r>
            <a:r>
              <a:rPr lang="fr-FR" sz="1400" dirty="0">
                <a:latin typeface="Calibri" pitchFamily="34" charset="0"/>
                <a:cs typeface="Calibri" pitchFamily="34" charset="0"/>
              </a:rPr>
              <a:t>= ∑ </a:t>
            </a:r>
            <a:r>
              <a:rPr lang="fr-FR" sz="1400" dirty="0" smtClean="0">
                <a:latin typeface="Calibri" pitchFamily="34" charset="0"/>
                <a:cs typeface="Calibri" pitchFamily="34" charset="0"/>
              </a:rPr>
              <a:t>SERVICIOS </a:t>
            </a:r>
            <a:r>
              <a:rPr lang="fr-FR" sz="1400" dirty="0">
                <a:latin typeface="Calibri" pitchFamily="34" charset="0"/>
                <a:cs typeface="Calibri" pitchFamily="34" charset="0"/>
              </a:rPr>
              <a:t>x </a:t>
            </a:r>
            <a:r>
              <a:rPr lang="fr-FR" sz="1400" dirty="0" err="1" smtClean="0">
                <a:latin typeface="Calibri" pitchFamily="34" charset="0"/>
                <a:cs typeface="Calibri" pitchFamily="34" charset="0"/>
              </a:rPr>
              <a:t>PRECIO</a:t>
            </a:r>
            <a:r>
              <a:rPr lang="fr-FR" sz="1400" baseline="30000" dirty="0" err="1" smtClean="0">
                <a:latin typeface="Calibri" pitchFamily="34" charset="0"/>
                <a:cs typeface="Calibri" pitchFamily="34" charset="0"/>
              </a:rPr>
              <a:t>Servicios</a:t>
            </a:r>
            <a:endParaRPr lang="fr-FR" sz="1400" baseline="30000" dirty="0">
              <a:latin typeface="Calibri" pitchFamily="34" charset="0"/>
              <a:cs typeface="Calibri" pitchFamily="34" charset="0"/>
            </a:endParaRPr>
          </a:p>
        </p:txBody>
      </p:sp>
      <p:graphicFrame>
        <p:nvGraphicFramePr>
          <p:cNvPr id="42" name="Object 15"/>
          <p:cNvGraphicFramePr>
            <a:graphicFrameLocks/>
          </p:cNvGraphicFramePr>
          <p:nvPr>
            <p:extLst>
              <p:ext uri="{D42A27DB-BD31-4B8C-83A1-F6EECF244321}">
                <p14:modId xmlns:p14="http://schemas.microsoft.com/office/powerpoint/2010/main" val="3647707400"/>
              </p:ext>
            </p:extLst>
          </p:nvPr>
        </p:nvGraphicFramePr>
        <p:xfrm>
          <a:off x="1763713" y="4891088"/>
          <a:ext cx="1963737" cy="769937"/>
        </p:xfrm>
        <a:graphic>
          <a:graphicData uri="http://schemas.openxmlformats.org/presentationml/2006/ole">
            <mc:AlternateContent xmlns:mc="http://schemas.openxmlformats.org/markup-compatibility/2006">
              <mc:Choice xmlns:v="urn:schemas-microsoft-com:vml" Requires="v">
                <p:oleObj spid="_x0000_s5174" name="Clip" r:id="rId4" imgW="7318948" imgH="3219138" progId="">
                  <p:embed/>
                </p:oleObj>
              </mc:Choice>
              <mc:Fallback>
                <p:oleObj name="Clip" r:id="rId4" imgW="7318948" imgH="3219138"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891088"/>
                        <a:ext cx="1963737"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 name="AutoShape 19"/>
          <p:cNvSpPr>
            <a:spLocks/>
          </p:cNvSpPr>
          <p:nvPr/>
        </p:nvSpPr>
        <p:spPr bwMode="auto">
          <a:xfrm>
            <a:off x="6172200" y="342900"/>
            <a:ext cx="304800" cy="1757363"/>
          </a:xfrm>
          <a:prstGeom prst="rightBrace">
            <a:avLst>
              <a:gd name="adj1" fmla="val 48047"/>
              <a:gd name="adj2" fmla="val 50000"/>
            </a:avLst>
          </a:prstGeom>
          <a:noFill/>
          <a:ln w="38100">
            <a:solidFill>
              <a:schemeClr val="tx1"/>
            </a:solidFill>
            <a:round/>
            <a:headEnd/>
            <a:tailEnd/>
          </a:ln>
          <a:effectLst/>
        </p:spPr>
        <p:txBody>
          <a:bodyPr wrap="none" anchor="ctr"/>
          <a:lstStyle/>
          <a:p>
            <a:pPr algn="ctr"/>
            <a:endParaRPr lang="fr-CA">
              <a:latin typeface="Calibri" pitchFamily="34" charset="0"/>
              <a:cs typeface="Calibri" pitchFamily="34" charset="0"/>
            </a:endParaRPr>
          </a:p>
        </p:txBody>
      </p:sp>
      <p:sp>
        <p:nvSpPr>
          <p:cNvPr id="44" name="Text Box 20"/>
          <p:cNvSpPr txBox="1">
            <a:spLocks noChangeArrowheads="1"/>
          </p:cNvSpPr>
          <p:nvPr/>
        </p:nvSpPr>
        <p:spPr bwMode="auto">
          <a:xfrm>
            <a:off x="6207125" y="1027113"/>
            <a:ext cx="2079625" cy="400110"/>
          </a:xfrm>
          <a:prstGeom prst="rect">
            <a:avLst/>
          </a:prstGeom>
          <a:noFill/>
          <a:ln w="9525">
            <a:noFill/>
            <a:miter lim="800000"/>
            <a:headEnd/>
            <a:tailEnd/>
          </a:ln>
          <a:effectLst/>
        </p:spPr>
        <p:txBody>
          <a:bodyPr>
            <a:spAutoFit/>
          </a:bodyPr>
          <a:lstStyle/>
          <a:p>
            <a:pPr algn="ctr" eaLnBrk="0" hangingPunct="0"/>
            <a:r>
              <a:rPr lang="fr-FR" sz="2000" dirty="0">
                <a:latin typeface="Calibri" pitchFamily="34" charset="0"/>
                <a:cs typeface="Calibri" pitchFamily="34" charset="0"/>
              </a:rPr>
              <a:t>   </a:t>
            </a:r>
            <a:r>
              <a:rPr lang="fr-FR" sz="2000" b="1" dirty="0" smtClean="0">
                <a:latin typeface="Calibri" pitchFamily="34" charset="0"/>
                <a:cs typeface="Calibri" pitchFamily="34" charset="0"/>
              </a:rPr>
              <a:t>RESULTADOS</a:t>
            </a:r>
            <a:endParaRPr lang="fr-FR" sz="2000" dirty="0">
              <a:latin typeface="Calibri" pitchFamily="34" charset="0"/>
              <a:cs typeface="Calibri" pitchFamily="34" charset="0"/>
            </a:endParaRPr>
          </a:p>
        </p:txBody>
      </p:sp>
      <p:pic>
        <p:nvPicPr>
          <p:cNvPr id="45"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8605" y="50260"/>
            <a:ext cx="5588515" cy="459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235200" y="2146304"/>
            <a:ext cx="1617662" cy="369332"/>
          </a:xfrm>
          <a:prstGeom prst="rect">
            <a:avLst/>
          </a:prstGeom>
          <a:solidFill>
            <a:srgbClr val="FF0000"/>
          </a:solidFill>
        </p:spPr>
        <p:txBody>
          <a:bodyPr wrap="square" rtlCol="0">
            <a:spAutoFit/>
          </a:bodyPr>
          <a:lstStyle/>
          <a:p>
            <a:pPr algn="ctr"/>
            <a:r>
              <a:rPr lang="es-VE"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RISS/APS</a:t>
            </a:r>
            <a:endParaRPr lang="es-VE"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6" name="Picture 2" descr="Clipart Image: key">
            <a:hlinkClick r:id="rId7"/>
          </p:cNvPr>
          <p:cNvPicPr>
            <a:picLocks noChangeAspect="1" noChangeArrowheads="1"/>
          </p:cNvPicPr>
          <p:nvPr/>
        </p:nvPicPr>
        <p:blipFill>
          <a:blip r:embed="rId8" cstate="print"/>
          <a:srcRect/>
          <a:stretch>
            <a:fillRect/>
          </a:stretch>
        </p:blipFill>
        <p:spPr bwMode="auto">
          <a:xfrm>
            <a:off x="7003209" y="3246753"/>
            <a:ext cx="2027354" cy="2027356"/>
          </a:xfrm>
          <a:prstGeom prst="rect">
            <a:avLst/>
          </a:prstGeom>
          <a:noFill/>
        </p:spPr>
      </p:pic>
      <p:pic>
        <p:nvPicPr>
          <p:cNvPr id="1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5281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animBg="1"/>
      <p:bldP spid="38" grpId="0" animBg="1"/>
      <p:bldP spid="39" grpId="0" animBg="1"/>
      <p:bldP spid="40" grpId="0"/>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t3.gstatic.com/images?q=tbn:ANd9GcQJKpaDB_ZiXfM_zrb64ngfpL1pa_kWShLoMhtLbwWbvqeNBX7n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742" y="933450"/>
            <a:ext cx="5695857" cy="506208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250134" y="1223342"/>
            <a:ext cx="1667508" cy="400110"/>
          </a:xfrm>
          <a:prstGeom prst="rect">
            <a:avLst/>
          </a:prstGeom>
          <a:solidFill>
            <a:schemeClr val="bg1"/>
          </a:solidFill>
        </p:spPr>
        <p:txBody>
          <a:bodyPr wrap="none" rtlCol="0">
            <a:spAutoFit/>
          </a:bodyPr>
          <a:lstStyle/>
          <a:p>
            <a:r>
              <a:rPr lang="es-VE" sz="2000" b="1" dirty="0" smtClean="0">
                <a:effectLst>
                  <a:outerShdw blurRad="38100" dist="38100" dir="2700000" algn="tl">
                    <a:srgbClr val="000000">
                      <a:alpha val="43137"/>
                    </a:srgbClr>
                  </a:outerShdw>
                </a:effectLst>
                <a:latin typeface="Calibri" pitchFamily="34" charset="0"/>
                <a:cs typeface="Calibri" pitchFamily="34" charset="0"/>
              </a:rPr>
              <a:t>Productividad</a:t>
            </a:r>
            <a:endParaRPr lang="es-VE" sz="2000" b="1" dirty="0">
              <a:effectLst>
                <a:outerShdw blurRad="38100" dist="38100" dir="2700000" algn="tl">
                  <a:srgbClr val="000000">
                    <a:alpha val="43137"/>
                  </a:srgbClr>
                </a:outerShdw>
              </a:effectLst>
              <a:latin typeface="Calibri" pitchFamily="34" charset="0"/>
              <a:cs typeface="Calibri" pitchFamily="34" charset="0"/>
            </a:endParaRPr>
          </a:p>
        </p:txBody>
      </p:sp>
      <p:sp>
        <p:nvSpPr>
          <p:cNvPr id="4" name="3 CuadroTexto"/>
          <p:cNvSpPr txBox="1"/>
          <p:nvPr/>
        </p:nvSpPr>
        <p:spPr>
          <a:xfrm>
            <a:off x="5913936" y="1947669"/>
            <a:ext cx="527595" cy="317990"/>
          </a:xfrm>
          <a:prstGeom prst="rect">
            <a:avLst/>
          </a:prstGeom>
          <a:solidFill>
            <a:schemeClr val="bg1"/>
          </a:solidFill>
        </p:spPr>
        <p:txBody>
          <a:bodyPr wrap="none" rtlCol="0">
            <a:spAutoFit/>
          </a:bodyPr>
          <a:lstStyle/>
          <a:p>
            <a:r>
              <a:rPr lang="es-VE" b="1" dirty="0" smtClean="0">
                <a:latin typeface="Calibri" pitchFamily="34" charset="0"/>
                <a:cs typeface="Calibri" pitchFamily="34" charset="0"/>
              </a:rPr>
              <a:t>Alta</a:t>
            </a:r>
            <a:endParaRPr lang="es-VE" b="1" dirty="0">
              <a:latin typeface="Calibri" pitchFamily="34" charset="0"/>
              <a:cs typeface="Calibri" pitchFamily="34" charset="0"/>
            </a:endParaRPr>
          </a:p>
        </p:txBody>
      </p:sp>
      <p:sp>
        <p:nvSpPr>
          <p:cNvPr id="6" name="5 CuadroTexto"/>
          <p:cNvSpPr txBox="1"/>
          <p:nvPr/>
        </p:nvSpPr>
        <p:spPr>
          <a:xfrm>
            <a:off x="3840365" y="1970426"/>
            <a:ext cx="554804" cy="317990"/>
          </a:xfrm>
          <a:prstGeom prst="rect">
            <a:avLst/>
          </a:prstGeom>
          <a:solidFill>
            <a:schemeClr val="bg1"/>
          </a:solidFill>
        </p:spPr>
        <p:txBody>
          <a:bodyPr wrap="none" rtlCol="0">
            <a:spAutoFit/>
          </a:bodyPr>
          <a:lstStyle/>
          <a:p>
            <a:r>
              <a:rPr lang="es-VE" b="1" dirty="0" smtClean="0">
                <a:latin typeface="Calibri" pitchFamily="34" charset="0"/>
                <a:cs typeface="Calibri" pitchFamily="34" charset="0"/>
              </a:rPr>
              <a:t>Baja</a:t>
            </a:r>
            <a:endParaRPr lang="es-VE" b="1" dirty="0">
              <a:latin typeface="Calibri" pitchFamily="34" charset="0"/>
              <a:cs typeface="Calibri" pitchFamily="34" charset="0"/>
            </a:endParaRPr>
          </a:p>
        </p:txBody>
      </p:sp>
      <p:sp>
        <p:nvSpPr>
          <p:cNvPr id="7" name="6 CuadroTexto"/>
          <p:cNvSpPr txBox="1"/>
          <p:nvPr/>
        </p:nvSpPr>
        <p:spPr>
          <a:xfrm rot="16200000">
            <a:off x="2786011" y="2852644"/>
            <a:ext cx="492442" cy="340690"/>
          </a:xfrm>
          <a:prstGeom prst="rect">
            <a:avLst/>
          </a:prstGeom>
          <a:solidFill>
            <a:schemeClr val="bg1"/>
          </a:solidFill>
        </p:spPr>
        <p:txBody>
          <a:bodyPr wrap="none" rtlCol="0">
            <a:spAutoFit/>
          </a:bodyPr>
          <a:lstStyle/>
          <a:p>
            <a:r>
              <a:rPr lang="es-VE" b="1" dirty="0" smtClean="0">
                <a:latin typeface="Calibri" pitchFamily="34" charset="0"/>
                <a:cs typeface="Calibri" pitchFamily="34" charset="0"/>
              </a:rPr>
              <a:t>Alta</a:t>
            </a:r>
            <a:endParaRPr lang="es-VE" b="1" dirty="0">
              <a:latin typeface="Calibri" pitchFamily="34" charset="0"/>
              <a:cs typeface="Calibri" pitchFamily="34" charset="0"/>
            </a:endParaRPr>
          </a:p>
        </p:txBody>
      </p:sp>
      <p:sp>
        <p:nvSpPr>
          <p:cNvPr id="8" name="7 CuadroTexto"/>
          <p:cNvSpPr txBox="1"/>
          <p:nvPr/>
        </p:nvSpPr>
        <p:spPr>
          <a:xfrm rot="16200000">
            <a:off x="2773313" y="4894998"/>
            <a:ext cx="517838" cy="340690"/>
          </a:xfrm>
          <a:prstGeom prst="rect">
            <a:avLst/>
          </a:prstGeom>
          <a:solidFill>
            <a:schemeClr val="bg1"/>
          </a:solidFill>
        </p:spPr>
        <p:txBody>
          <a:bodyPr wrap="none" rtlCol="0">
            <a:spAutoFit/>
          </a:bodyPr>
          <a:lstStyle/>
          <a:p>
            <a:r>
              <a:rPr lang="es-VE" b="1" dirty="0" smtClean="0">
                <a:latin typeface="Calibri" pitchFamily="34" charset="0"/>
                <a:cs typeface="Calibri" pitchFamily="34" charset="0"/>
              </a:rPr>
              <a:t>Baja</a:t>
            </a:r>
            <a:endParaRPr lang="es-VE" b="1" dirty="0">
              <a:latin typeface="Calibri" pitchFamily="34" charset="0"/>
              <a:cs typeface="Calibri" pitchFamily="34" charset="0"/>
            </a:endParaRPr>
          </a:p>
        </p:txBody>
      </p:sp>
      <p:sp>
        <p:nvSpPr>
          <p:cNvPr id="9" name="8 CuadroTexto"/>
          <p:cNvSpPr txBox="1"/>
          <p:nvPr/>
        </p:nvSpPr>
        <p:spPr>
          <a:xfrm rot="16200000">
            <a:off x="1570267" y="3800520"/>
            <a:ext cx="1412438" cy="400110"/>
          </a:xfrm>
          <a:prstGeom prst="rect">
            <a:avLst/>
          </a:prstGeom>
          <a:solidFill>
            <a:schemeClr val="bg1"/>
          </a:solidFill>
        </p:spPr>
        <p:txBody>
          <a:bodyPr wrap="none" rtlCol="0">
            <a:spAutoFit/>
          </a:bodyPr>
          <a:lstStyle/>
          <a:p>
            <a:r>
              <a:rPr lang="es-VE" sz="2000" b="1" dirty="0" smtClean="0">
                <a:latin typeface="Calibri" pitchFamily="34" charset="0"/>
                <a:cs typeface="Calibri" pitchFamily="34" charset="0"/>
              </a:rPr>
              <a:t>Efectividad </a:t>
            </a:r>
            <a:endParaRPr lang="es-VE" sz="2000" b="1" dirty="0">
              <a:latin typeface="Calibri" pitchFamily="34" charset="0"/>
              <a:cs typeface="Calibri" pitchFamily="34" charset="0"/>
            </a:endParaRPr>
          </a:p>
        </p:txBody>
      </p:sp>
      <p:sp>
        <p:nvSpPr>
          <p:cNvPr id="11" name="10 CuadroTexto"/>
          <p:cNvSpPr txBox="1"/>
          <p:nvPr/>
        </p:nvSpPr>
        <p:spPr>
          <a:xfrm>
            <a:off x="3311592" y="4983334"/>
            <a:ext cx="1612349" cy="830997"/>
          </a:xfrm>
          <a:prstGeom prst="rect">
            <a:avLst/>
          </a:prstGeom>
          <a:solidFill>
            <a:schemeClr val="bg1"/>
          </a:solidFill>
        </p:spPr>
        <p:txBody>
          <a:bodyPr wrap="square" rtlCol="0">
            <a:spAutoFit/>
          </a:bodyPr>
          <a:lstStyle/>
          <a:p>
            <a:pPr algn="ctr"/>
            <a:r>
              <a:rPr lang="es-VE" sz="1600" b="1" dirty="0" smtClean="0">
                <a:latin typeface="Calibri" pitchFamily="34" charset="0"/>
                <a:cs typeface="Calibri" pitchFamily="34" charset="0"/>
              </a:rPr>
              <a:t>Poco de lo inapropiado mal hecho</a:t>
            </a:r>
            <a:endParaRPr lang="es-VE" sz="1600" b="1" dirty="0">
              <a:latin typeface="Calibri" pitchFamily="34" charset="0"/>
              <a:cs typeface="Calibri" pitchFamily="34" charset="0"/>
            </a:endParaRPr>
          </a:p>
        </p:txBody>
      </p:sp>
      <p:sp>
        <p:nvSpPr>
          <p:cNvPr id="12" name="11 CuadroTexto"/>
          <p:cNvSpPr txBox="1"/>
          <p:nvPr/>
        </p:nvSpPr>
        <p:spPr>
          <a:xfrm>
            <a:off x="5455454" y="4983334"/>
            <a:ext cx="1612349" cy="830997"/>
          </a:xfrm>
          <a:prstGeom prst="rect">
            <a:avLst/>
          </a:prstGeom>
          <a:solidFill>
            <a:schemeClr val="bg1"/>
          </a:solidFill>
        </p:spPr>
        <p:txBody>
          <a:bodyPr wrap="square" rtlCol="0">
            <a:spAutoFit/>
          </a:bodyPr>
          <a:lstStyle/>
          <a:p>
            <a:pPr algn="ctr"/>
            <a:endParaRPr lang="es-VE" sz="1600" b="1" dirty="0" smtClean="0">
              <a:latin typeface="Calibri" pitchFamily="34" charset="0"/>
              <a:cs typeface="Calibri" pitchFamily="34" charset="0"/>
            </a:endParaRPr>
          </a:p>
          <a:p>
            <a:pPr algn="ctr"/>
            <a:endParaRPr lang="es-VE" sz="1600" b="1" dirty="0">
              <a:latin typeface="Calibri" pitchFamily="34" charset="0"/>
              <a:cs typeface="Calibri" pitchFamily="34" charset="0"/>
            </a:endParaRPr>
          </a:p>
          <a:p>
            <a:pPr algn="ctr"/>
            <a:endParaRPr lang="es-VE" sz="1600" b="1" dirty="0" smtClean="0">
              <a:latin typeface="Calibri" pitchFamily="34" charset="0"/>
              <a:cs typeface="Calibri" pitchFamily="34" charset="0"/>
            </a:endParaRPr>
          </a:p>
        </p:txBody>
      </p:sp>
      <p:sp>
        <p:nvSpPr>
          <p:cNvPr id="15" name="Rectangle 2"/>
          <p:cNvSpPr>
            <a:spLocks noGrp="1" noChangeArrowheads="1"/>
          </p:cNvSpPr>
          <p:nvPr>
            <p:ph type="title"/>
          </p:nvPr>
        </p:nvSpPr>
        <p:spPr bwMode="auto">
          <a:xfrm>
            <a:off x="0" y="209530"/>
            <a:ext cx="9144032" cy="584775"/>
          </a:xfrm>
          <a:noFill/>
          <a:ln cap="flat" algn="ctr">
            <a:miter lim="800000"/>
            <a:headEnd/>
            <a:tailEnd/>
          </a:ln>
        </p:spPr>
        <p:txBody>
          <a:bodyPr vert="horz" wrap="square" lIns="91440" tIns="45720" rIns="91440" bIns="45720" numCol="1" anchor="t" anchorCtr="0" compatLnSpc="1">
            <a:prstTxWarp prst="textNoShape">
              <a:avLst/>
            </a:prstTxWarp>
            <a:spAutoFit/>
          </a:bodyPr>
          <a:lstStyle/>
          <a:p>
            <a:pPr eaLnBrk="0" hangingPunct="0">
              <a:lnSpc>
                <a:spcPct val="100000"/>
              </a:lnSpc>
              <a:spcBef>
                <a:spcPct val="50000"/>
              </a:spcBef>
            </a:pPr>
            <a:r>
              <a:rPr lang="es-VE" sz="3200" dirty="0" smtClean="0"/>
              <a:t>Ejercicio 1. De un ejemplo para las situaciones 2 y 4</a:t>
            </a:r>
            <a:endParaRPr lang="es-VE" sz="3200" b="1" dirty="0">
              <a:solidFill>
                <a:schemeClr val="tx1"/>
              </a:solidFill>
              <a:effectLst/>
            </a:endParaRPr>
          </a:p>
        </p:txBody>
      </p:sp>
      <p:sp>
        <p:nvSpPr>
          <p:cNvPr id="3" name="2 CuadroTexto"/>
          <p:cNvSpPr txBox="1"/>
          <p:nvPr/>
        </p:nvSpPr>
        <p:spPr>
          <a:xfrm>
            <a:off x="5422539" y="2288416"/>
            <a:ext cx="418704" cy="646331"/>
          </a:xfrm>
          <a:prstGeom prst="rect">
            <a:avLst/>
          </a:prstGeom>
          <a:noFill/>
        </p:spPr>
        <p:txBody>
          <a:bodyPr wrap="none" rtlCol="0">
            <a:spAutoFit/>
          </a:bodyPr>
          <a:lstStyle/>
          <a:p>
            <a:r>
              <a:rPr lang="es-VE" sz="3600" b="1" dirty="0" smtClean="0">
                <a:effectLst>
                  <a:outerShdw blurRad="38100" dist="38100" dir="2700000" algn="tl">
                    <a:srgbClr val="000000">
                      <a:alpha val="43137"/>
                    </a:srgbClr>
                  </a:outerShdw>
                </a:effectLst>
                <a:latin typeface="Calibri" pitchFamily="34" charset="0"/>
                <a:cs typeface="Calibri" pitchFamily="34" charset="0"/>
              </a:rPr>
              <a:t>1</a:t>
            </a:r>
            <a:endParaRPr lang="es-VE" sz="3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7" name="16 CuadroTexto"/>
          <p:cNvSpPr txBox="1"/>
          <p:nvPr/>
        </p:nvSpPr>
        <p:spPr>
          <a:xfrm>
            <a:off x="5441788" y="4267746"/>
            <a:ext cx="418704" cy="646331"/>
          </a:xfrm>
          <a:prstGeom prst="rect">
            <a:avLst/>
          </a:prstGeom>
          <a:noFill/>
        </p:spPr>
        <p:txBody>
          <a:bodyPr wrap="none" rtlCol="0">
            <a:spAutoFit/>
          </a:bodyPr>
          <a:lstStyle/>
          <a:p>
            <a:r>
              <a:rPr lang="es-VE" sz="3600" b="1" dirty="0" smtClean="0">
                <a:effectLst>
                  <a:outerShdw blurRad="38100" dist="38100" dir="2700000" algn="tl">
                    <a:srgbClr val="000000">
                      <a:alpha val="43137"/>
                    </a:srgbClr>
                  </a:outerShdw>
                </a:effectLst>
                <a:latin typeface="Calibri" pitchFamily="34" charset="0"/>
                <a:cs typeface="Calibri" pitchFamily="34" charset="0"/>
              </a:rPr>
              <a:t>2</a:t>
            </a:r>
            <a:endParaRPr lang="es-VE" sz="3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8" name="17 CuadroTexto"/>
          <p:cNvSpPr txBox="1"/>
          <p:nvPr/>
        </p:nvSpPr>
        <p:spPr>
          <a:xfrm>
            <a:off x="3307989" y="2288416"/>
            <a:ext cx="418704" cy="646331"/>
          </a:xfrm>
          <a:prstGeom prst="rect">
            <a:avLst/>
          </a:prstGeom>
          <a:noFill/>
        </p:spPr>
        <p:txBody>
          <a:bodyPr wrap="none" rtlCol="0">
            <a:spAutoFit/>
          </a:bodyPr>
          <a:lstStyle/>
          <a:p>
            <a:r>
              <a:rPr lang="es-VE" sz="3600" b="1" dirty="0" smtClean="0">
                <a:effectLst>
                  <a:outerShdw blurRad="38100" dist="38100" dir="2700000" algn="tl">
                    <a:srgbClr val="000000">
                      <a:alpha val="43137"/>
                    </a:srgbClr>
                  </a:outerShdw>
                </a:effectLst>
                <a:latin typeface="Calibri" pitchFamily="34" charset="0"/>
                <a:cs typeface="Calibri" pitchFamily="34" charset="0"/>
              </a:rPr>
              <a:t>4</a:t>
            </a:r>
            <a:endParaRPr lang="es-VE" sz="3600" b="1" dirty="0">
              <a:effectLst>
                <a:outerShdw blurRad="38100" dist="38100" dir="2700000" algn="tl">
                  <a:srgbClr val="000000">
                    <a:alpha val="43137"/>
                  </a:srgbClr>
                </a:outerShdw>
              </a:effectLst>
              <a:latin typeface="Calibri" pitchFamily="34" charset="0"/>
              <a:cs typeface="Calibri" pitchFamily="34" charset="0"/>
            </a:endParaRPr>
          </a:p>
        </p:txBody>
      </p:sp>
      <p:sp>
        <p:nvSpPr>
          <p:cNvPr id="19" name="18 CuadroTexto"/>
          <p:cNvSpPr txBox="1"/>
          <p:nvPr/>
        </p:nvSpPr>
        <p:spPr>
          <a:xfrm>
            <a:off x="3327238" y="4267746"/>
            <a:ext cx="418704" cy="646331"/>
          </a:xfrm>
          <a:prstGeom prst="rect">
            <a:avLst/>
          </a:prstGeom>
          <a:noFill/>
        </p:spPr>
        <p:txBody>
          <a:bodyPr wrap="none" rtlCol="0">
            <a:spAutoFit/>
          </a:bodyPr>
          <a:lstStyle/>
          <a:p>
            <a:r>
              <a:rPr lang="es-VE" sz="3600" b="1" dirty="0">
                <a:effectLst>
                  <a:outerShdw blurRad="38100" dist="38100" dir="2700000" algn="tl">
                    <a:srgbClr val="000000">
                      <a:alpha val="43137"/>
                    </a:srgbClr>
                  </a:outerShdw>
                </a:effectLst>
                <a:latin typeface="Calibri" pitchFamily="34" charset="0"/>
                <a:cs typeface="Calibri" pitchFamily="34" charset="0"/>
              </a:rPr>
              <a:t>3</a:t>
            </a:r>
          </a:p>
        </p:txBody>
      </p:sp>
      <p:sp>
        <p:nvSpPr>
          <p:cNvPr id="20" name="19 CuadroTexto"/>
          <p:cNvSpPr txBox="1"/>
          <p:nvPr/>
        </p:nvSpPr>
        <p:spPr>
          <a:xfrm>
            <a:off x="5468870" y="2776767"/>
            <a:ext cx="1612349" cy="830997"/>
          </a:xfrm>
          <a:prstGeom prst="rect">
            <a:avLst/>
          </a:prstGeom>
          <a:solidFill>
            <a:schemeClr val="bg1"/>
          </a:solidFill>
        </p:spPr>
        <p:txBody>
          <a:bodyPr wrap="square" rtlCol="0">
            <a:spAutoFit/>
          </a:bodyPr>
          <a:lstStyle/>
          <a:p>
            <a:pPr algn="ctr"/>
            <a:endParaRPr lang="es-VE" sz="1600" b="1" dirty="0" smtClean="0">
              <a:latin typeface="Calibri" pitchFamily="34" charset="0"/>
              <a:cs typeface="Calibri" pitchFamily="34" charset="0"/>
            </a:endParaRPr>
          </a:p>
          <a:p>
            <a:pPr algn="ctr"/>
            <a:endParaRPr lang="es-VE" sz="1600" b="1" dirty="0">
              <a:latin typeface="Calibri" pitchFamily="34" charset="0"/>
              <a:cs typeface="Calibri" pitchFamily="34" charset="0"/>
            </a:endParaRPr>
          </a:p>
          <a:p>
            <a:pPr algn="ctr"/>
            <a:endParaRPr lang="es-VE" sz="1600" b="1" dirty="0" smtClean="0">
              <a:latin typeface="Calibri" pitchFamily="34" charset="0"/>
              <a:cs typeface="Calibri" pitchFamily="34" charset="0"/>
            </a:endParaRPr>
          </a:p>
        </p:txBody>
      </p:sp>
      <p:sp>
        <p:nvSpPr>
          <p:cNvPr id="21" name="20 CuadroTexto"/>
          <p:cNvSpPr txBox="1"/>
          <p:nvPr/>
        </p:nvSpPr>
        <p:spPr>
          <a:xfrm>
            <a:off x="3222452" y="2853711"/>
            <a:ext cx="1612349" cy="830997"/>
          </a:xfrm>
          <a:prstGeom prst="rect">
            <a:avLst/>
          </a:prstGeom>
          <a:solidFill>
            <a:schemeClr val="bg1"/>
          </a:solidFill>
        </p:spPr>
        <p:txBody>
          <a:bodyPr wrap="square" rtlCol="0">
            <a:spAutoFit/>
          </a:bodyPr>
          <a:lstStyle/>
          <a:p>
            <a:pPr algn="ctr"/>
            <a:endParaRPr lang="es-VE" sz="1600" b="1" dirty="0" smtClean="0">
              <a:latin typeface="Calibri" pitchFamily="34" charset="0"/>
              <a:cs typeface="Calibri" pitchFamily="34" charset="0"/>
            </a:endParaRPr>
          </a:p>
          <a:p>
            <a:pPr algn="ctr"/>
            <a:endParaRPr lang="es-VE" sz="1600" b="1" dirty="0">
              <a:latin typeface="Calibri" pitchFamily="34" charset="0"/>
              <a:cs typeface="Calibri" pitchFamily="34" charset="0"/>
            </a:endParaRPr>
          </a:p>
          <a:p>
            <a:pPr algn="ctr"/>
            <a:endParaRPr lang="es-VE" sz="1600" b="1" dirty="0" smtClean="0">
              <a:latin typeface="Calibri" pitchFamily="34" charset="0"/>
              <a:cs typeface="Calibri" pitchFamily="34" charset="0"/>
            </a:endParaRPr>
          </a:p>
        </p:txBody>
      </p:sp>
      <p:sp>
        <p:nvSpPr>
          <p:cNvPr id="22" name="21 CuadroTexto"/>
          <p:cNvSpPr txBox="1"/>
          <p:nvPr/>
        </p:nvSpPr>
        <p:spPr>
          <a:xfrm>
            <a:off x="3327554" y="5024159"/>
            <a:ext cx="1612349" cy="830997"/>
          </a:xfrm>
          <a:prstGeom prst="rect">
            <a:avLst/>
          </a:prstGeom>
          <a:solidFill>
            <a:schemeClr val="bg1"/>
          </a:solidFill>
        </p:spPr>
        <p:txBody>
          <a:bodyPr wrap="square" rtlCol="0">
            <a:spAutoFit/>
          </a:bodyPr>
          <a:lstStyle/>
          <a:p>
            <a:pPr algn="ctr"/>
            <a:endParaRPr lang="es-VE" sz="1600" b="1" dirty="0" smtClean="0">
              <a:latin typeface="Calibri" pitchFamily="34" charset="0"/>
              <a:cs typeface="Calibri" pitchFamily="34" charset="0"/>
            </a:endParaRPr>
          </a:p>
          <a:p>
            <a:pPr algn="ctr"/>
            <a:endParaRPr lang="es-VE" sz="1600" b="1" dirty="0">
              <a:latin typeface="Calibri" pitchFamily="34" charset="0"/>
              <a:cs typeface="Calibri" pitchFamily="34" charset="0"/>
            </a:endParaRPr>
          </a:p>
          <a:p>
            <a:pPr algn="ctr"/>
            <a:endParaRPr lang="es-VE" sz="1600" b="1" dirty="0" smtClean="0">
              <a:latin typeface="Calibri" pitchFamily="34" charset="0"/>
              <a:cs typeface="Calibri" pitchFamily="34" charset="0"/>
            </a:endParaRP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5733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898525"/>
            <a:ext cx="9034462" cy="5643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1 Elipse"/>
          <p:cNvSpPr/>
          <p:nvPr/>
        </p:nvSpPr>
        <p:spPr>
          <a:xfrm>
            <a:off x="4461633" y="4461639"/>
            <a:ext cx="4572000" cy="13242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 name="3 Elipse"/>
          <p:cNvSpPr/>
          <p:nvPr/>
        </p:nvSpPr>
        <p:spPr>
          <a:xfrm>
            <a:off x="5328745" y="2028414"/>
            <a:ext cx="3857288" cy="16918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611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0" name="Picture 10" descr="https://ensartaos.com.ve/sites/default/files/placa_del_cdi_y_cri_el_lla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020" y="5112477"/>
            <a:ext cx="2468105" cy="1851079"/>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1024"/>
            <a:ext cx="4691063" cy="323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790700"/>
            <a:ext cx="8080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8" descr="http://t3.gstatic.com/images?q=tbn:ANd9GcSh8FNbKfuS0sYfKPtH4Kto1Rjq4HK3eLjlATBIqTo5CZipYcb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270375"/>
            <a:ext cx="2155825" cy="15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9" descr="http://ethic.es/wp-content/uploads/2011/07/La-investigaci%C3%B3n-m%C3%A9dica-es-una-d-elas-grandes-apuestas-de-esta-Fundaci%C3%B3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 y="1760312"/>
            <a:ext cx="1199198" cy="8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4676775" y="3082925"/>
            <a:ext cx="1838325" cy="1077218"/>
          </a:xfrm>
          <a:prstGeom prst="rect">
            <a:avLst/>
          </a:prstGeom>
          <a:solidFill>
            <a:schemeClr val="bg1"/>
          </a:solidFill>
        </p:spPr>
        <p:txBody>
          <a:bodyPr wrap="square">
            <a:spAutoFit/>
          </a:bodyPr>
          <a:lstStyle/>
          <a:p>
            <a:pPr>
              <a:defRPr/>
            </a:pPr>
            <a:r>
              <a:rPr lang="es-VE" sz="3200" b="1" dirty="0" smtClean="0">
                <a:effectLst>
                  <a:outerShdw blurRad="38100" dist="38100" dir="2700000" algn="tl">
                    <a:srgbClr val="000000">
                      <a:alpha val="43137"/>
                    </a:srgbClr>
                  </a:outerShdw>
                </a:effectLst>
                <a:latin typeface="Calibri" pitchFamily="34" charset="0"/>
                <a:cs typeface="Calibri" pitchFamily="34" charset="0"/>
              </a:rPr>
              <a:t>TOMA DE DECISION</a:t>
            </a:r>
            <a:endParaRPr lang="es-VE" sz="3200" b="1" dirty="0">
              <a:effectLst>
                <a:outerShdw blurRad="38100" dist="38100" dir="2700000" algn="tl">
                  <a:srgbClr val="000000">
                    <a:alpha val="43137"/>
                  </a:srgbClr>
                </a:outerShdw>
              </a:effectLst>
              <a:latin typeface="Calibri" pitchFamily="34" charset="0"/>
              <a:cs typeface="Calibri" pitchFamily="34" charset="0"/>
            </a:endParaRPr>
          </a:p>
        </p:txBody>
      </p:sp>
      <p:sp>
        <p:nvSpPr>
          <p:cNvPr id="2" name="1 Flecha derecha"/>
          <p:cNvSpPr/>
          <p:nvPr/>
        </p:nvSpPr>
        <p:spPr>
          <a:xfrm>
            <a:off x="4186238" y="3319463"/>
            <a:ext cx="552450" cy="7445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VE"/>
          </a:p>
        </p:txBody>
      </p:sp>
      <p:pic>
        <p:nvPicPr>
          <p:cNvPr id="51204" name="Picture 4" descr="http://t1.gstatic.com/images?q=tbn:ANd9GcR1k7GTc6vGyXDPg-H3Nv7NC7sXWEK0ZC8g2zDybCLSopgJU7SH-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7425" y="490312"/>
            <a:ext cx="1806092" cy="1212850"/>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http://t2.gstatic.com/images?q=tbn:ANd9GcShc14LKhl7x9QQn1m5VESieijkJGGU25eYvXYwwzfmfr6l4N4Z5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1811231"/>
            <a:ext cx="2537035" cy="245914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6" descr="http://t3.gstatic.com/images?q=tbn:ANd9GcSDJm17A2nMvc5oDEsz986mryEOAkr2WXbNLMgNVUMLLBolbfxRV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0200" y="3422650"/>
            <a:ext cx="14668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3476" y="1634851"/>
            <a:ext cx="1802508" cy="118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497724" y="3042744"/>
            <a:ext cx="1371599" cy="792781"/>
          </a:xfrm>
          <a:prstGeom prst="rect">
            <a:avLst/>
          </a:prstGeom>
          <a:solidFill>
            <a:schemeClr val="bg1"/>
          </a:solidFill>
        </p:spPr>
        <p:txBody>
          <a:bodyPr wrap="square" rtlCol="0">
            <a:spAutoFit/>
          </a:bodyPr>
          <a:lstStyle/>
          <a:p>
            <a:pPr algn="ctr">
              <a:lnSpc>
                <a:spcPct val="150000"/>
              </a:lnSpc>
            </a:pPr>
            <a:r>
              <a:rPr lang="es-VE" sz="1600" b="1" dirty="0" smtClean="0">
                <a:latin typeface="Calibri" pitchFamily="34" charset="0"/>
                <a:cs typeface="Calibri" pitchFamily="34" charset="0"/>
              </a:rPr>
              <a:t>El ciclo de investigación</a:t>
            </a:r>
            <a:endParaRPr lang="es-VE" sz="1600" b="1" dirty="0">
              <a:latin typeface="Calibri" pitchFamily="34" charset="0"/>
              <a:cs typeface="Calibri" pitchFamily="34" charset="0"/>
            </a:endParaRPr>
          </a:p>
        </p:txBody>
      </p:sp>
      <p:pic>
        <p:nvPicPr>
          <p:cNvPr id="14"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368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457200" y="40466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70000"/>
              </a:lnSpc>
              <a:spcBef>
                <a:spcPct val="0"/>
              </a:spcBef>
              <a:spcAft>
                <a:spcPct val="0"/>
              </a:spcAft>
              <a:defRPr sz="4000" b="1" i="0">
                <a:solidFill>
                  <a:srgbClr val="004080"/>
                </a:solidFill>
                <a:latin typeface="Cambria" pitchFamily="18" charset="0"/>
                <a:ea typeface="+mj-ea"/>
                <a:cs typeface="+mj-cs"/>
              </a:defRPr>
            </a:lvl1pPr>
            <a:lvl2pPr algn="ctr" rtl="0" eaLnBrk="0" fontAlgn="base" hangingPunct="0">
              <a:lnSpc>
                <a:spcPct val="70000"/>
              </a:lnSpc>
              <a:spcBef>
                <a:spcPct val="0"/>
              </a:spcBef>
              <a:spcAft>
                <a:spcPct val="0"/>
              </a:spcAft>
              <a:defRPr sz="3200">
                <a:solidFill>
                  <a:srgbClr val="004080"/>
                </a:solidFill>
                <a:latin typeface="Arial Black" charset="0"/>
              </a:defRPr>
            </a:lvl2pPr>
            <a:lvl3pPr algn="ctr" rtl="0" eaLnBrk="0" fontAlgn="base" hangingPunct="0">
              <a:lnSpc>
                <a:spcPct val="70000"/>
              </a:lnSpc>
              <a:spcBef>
                <a:spcPct val="0"/>
              </a:spcBef>
              <a:spcAft>
                <a:spcPct val="0"/>
              </a:spcAft>
              <a:defRPr sz="3200">
                <a:solidFill>
                  <a:srgbClr val="004080"/>
                </a:solidFill>
                <a:latin typeface="Arial Black" charset="0"/>
              </a:defRPr>
            </a:lvl3pPr>
            <a:lvl4pPr algn="ctr" rtl="0" eaLnBrk="0" fontAlgn="base" hangingPunct="0">
              <a:lnSpc>
                <a:spcPct val="70000"/>
              </a:lnSpc>
              <a:spcBef>
                <a:spcPct val="0"/>
              </a:spcBef>
              <a:spcAft>
                <a:spcPct val="0"/>
              </a:spcAft>
              <a:defRPr sz="3200">
                <a:solidFill>
                  <a:srgbClr val="004080"/>
                </a:solidFill>
                <a:latin typeface="Arial Black" charset="0"/>
              </a:defRPr>
            </a:lvl4pPr>
            <a:lvl5pPr algn="ctr" rtl="0" eaLnBrk="0" fontAlgn="base" hangingPunct="0">
              <a:lnSpc>
                <a:spcPct val="70000"/>
              </a:lnSpc>
              <a:spcBef>
                <a:spcPct val="0"/>
              </a:spcBef>
              <a:spcAft>
                <a:spcPct val="0"/>
              </a:spcAft>
              <a:defRPr sz="3200">
                <a:solidFill>
                  <a:srgbClr val="004080"/>
                </a:solidFill>
                <a:latin typeface="Arial Black" charset="0"/>
              </a:defRPr>
            </a:lvl5pPr>
            <a:lvl6pPr marL="457200" algn="ctr" rtl="0" fontAlgn="base">
              <a:lnSpc>
                <a:spcPct val="70000"/>
              </a:lnSpc>
              <a:spcBef>
                <a:spcPct val="0"/>
              </a:spcBef>
              <a:spcAft>
                <a:spcPct val="0"/>
              </a:spcAft>
              <a:defRPr sz="3200">
                <a:solidFill>
                  <a:srgbClr val="004080"/>
                </a:solidFill>
                <a:latin typeface="Arial Black" charset="0"/>
              </a:defRPr>
            </a:lvl6pPr>
            <a:lvl7pPr marL="914400" algn="ctr" rtl="0" fontAlgn="base">
              <a:lnSpc>
                <a:spcPct val="70000"/>
              </a:lnSpc>
              <a:spcBef>
                <a:spcPct val="0"/>
              </a:spcBef>
              <a:spcAft>
                <a:spcPct val="0"/>
              </a:spcAft>
              <a:defRPr sz="3200">
                <a:solidFill>
                  <a:srgbClr val="004080"/>
                </a:solidFill>
                <a:latin typeface="Arial Black" charset="0"/>
              </a:defRPr>
            </a:lvl7pPr>
            <a:lvl8pPr marL="1371600" algn="ctr" rtl="0" fontAlgn="base">
              <a:lnSpc>
                <a:spcPct val="70000"/>
              </a:lnSpc>
              <a:spcBef>
                <a:spcPct val="0"/>
              </a:spcBef>
              <a:spcAft>
                <a:spcPct val="0"/>
              </a:spcAft>
              <a:defRPr sz="3200">
                <a:solidFill>
                  <a:srgbClr val="004080"/>
                </a:solidFill>
                <a:latin typeface="Arial Black" charset="0"/>
              </a:defRPr>
            </a:lvl8pPr>
            <a:lvl9pPr marL="1828800" algn="ctr" rtl="0" fontAlgn="base">
              <a:lnSpc>
                <a:spcPct val="70000"/>
              </a:lnSpc>
              <a:spcBef>
                <a:spcPct val="0"/>
              </a:spcBef>
              <a:spcAft>
                <a:spcPct val="0"/>
              </a:spcAft>
              <a:defRPr sz="3200">
                <a:solidFill>
                  <a:srgbClr val="004080"/>
                </a:solidFill>
                <a:latin typeface="Arial Black" charset="0"/>
              </a:defRPr>
            </a:lvl9pPr>
          </a:lstStyle>
          <a:p>
            <a:pPr eaLnBrk="1" hangingPunct="1">
              <a:lnSpc>
                <a:spcPct val="100000"/>
              </a:lnSpc>
              <a:defRPr/>
            </a:pPr>
            <a:r>
              <a:rPr lang="es-CL" sz="3600" kern="0" dirty="0" smtClean="0">
                <a:solidFill>
                  <a:srgbClr val="0070C0"/>
                </a:solidFill>
                <a:latin typeface="Calibri" pitchFamily="34" charset="0"/>
              </a:rPr>
              <a:t>Desarrollo histórico de la disciplina</a:t>
            </a:r>
            <a:endParaRPr lang="es-CL" sz="3600" kern="0" dirty="0">
              <a:solidFill>
                <a:srgbClr val="0070C0"/>
              </a:solidFill>
              <a:latin typeface="Calibri"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7722"/>
            <a:ext cx="5961993" cy="264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038" y="4261395"/>
            <a:ext cx="5710962" cy="259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48097" y="2617076"/>
            <a:ext cx="1184940" cy="369332"/>
          </a:xfrm>
          <a:prstGeom prst="rect">
            <a:avLst/>
          </a:prstGeom>
          <a:noFill/>
        </p:spPr>
        <p:txBody>
          <a:bodyPr wrap="none" rtlCol="0">
            <a:spAutoFit/>
          </a:bodyPr>
          <a:lstStyle/>
          <a:p>
            <a:r>
              <a:rPr lang="es-CL" b="1" dirty="0" smtClean="0">
                <a:latin typeface="+mj-lt"/>
              </a:rPr>
              <a:t>1965-1989</a:t>
            </a:r>
            <a:endParaRPr lang="es-CL" b="1" dirty="0">
              <a:latin typeface="+mj-lt"/>
            </a:endParaRPr>
          </a:p>
        </p:txBody>
      </p:sp>
      <p:sp>
        <p:nvSpPr>
          <p:cNvPr id="6" name="TextBox 5"/>
          <p:cNvSpPr txBox="1"/>
          <p:nvPr/>
        </p:nvSpPr>
        <p:spPr>
          <a:xfrm>
            <a:off x="2091559" y="5375031"/>
            <a:ext cx="1191352" cy="369332"/>
          </a:xfrm>
          <a:prstGeom prst="rect">
            <a:avLst/>
          </a:prstGeom>
          <a:noFill/>
        </p:spPr>
        <p:txBody>
          <a:bodyPr wrap="none" rtlCol="0">
            <a:spAutoFit/>
          </a:bodyPr>
          <a:lstStyle/>
          <a:p>
            <a:r>
              <a:rPr lang="es-CL" b="1" dirty="0" smtClean="0">
                <a:latin typeface="+mj-lt"/>
              </a:rPr>
              <a:t>1990-2005</a:t>
            </a:r>
            <a:endParaRPr lang="es-CL" b="1" dirty="0">
              <a:latin typeface="+mj-lt"/>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0771" y="-328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480" y="6591867"/>
            <a:ext cx="2529731" cy="307777"/>
          </a:xfrm>
          <a:prstGeom prst="rect">
            <a:avLst/>
          </a:prstGeom>
          <a:noFill/>
        </p:spPr>
        <p:txBody>
          <a:bodyPr wrap="none" rtlCol="0">
            <a:spAutoFit/>
          </a:bodyPr>
          <a:lstStyle/>
          <a:p>
            <a:r>
              <a:rPr lang="es-CL" sz="1400" dirty="0" smtClean="0">
                <a:latin typeface="+mj-lt"/>
              </a:rPr>
              <a:t>Fuente: </a:t>
            </a:r>
            <a:r>
              <a:rPr lang="es-CL" sz="1400" dirty="0" err="1" smtClean="0">
                <a:latin typeface="+mj-lt"/>
              </a:rPr>
              <a:t>Wagstaff</a:t>
            </a:r>
            <a:r>
              <a:rPr lang="es-CL" sz="1400" dirty="0" smtClean="0">
                <a:latin typeface="+mj-lt"/>
              </a:rPr>
              <a:t> &amp; </a:t>
            </a:r>
            <a:r>
              <a:rPr lang="es-CL" sz="1400" dirty="0" err="1" smtClean="0">
                <a:latin typeface="+mj-lt"/>
              </a:rPr>
              <a:t>Cuyler</a:t>
            </a:r>
            <a:r>
              <a:rPr lang="es-CL" sz="1400" dirty="0" smtClean="0">
                <a:latin typeface="+mj-lt"/>
              </a:rPr>
              <a:t>, 2011</a:t>
            </a:r>
            <a:endParaRPr lang="es-CL" sz="1400" dirty="0">
              <a:latin typeface="+mj-lt"/>
            </a:endParaRPr>
          </a:p>
        </p:txBody>
      </p:sp>
    </p:spTree>
    <p:extLst>
      <p:ext uri="{BB962C8B-B14F-4D97-AF65-F5344CB8AC3E}">
        <p14:creationId xmlns:p14="http://schemas.microsoft.com/office/powerpoint/2010/main" val="284901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994025" y="5773738"/>
            <a:ext cx="2514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s-CL" sz="10000"/>
          </a:p>
        </p:txBody>
      </p:sp>
      <p:sp>
        <p:nvSpPr>
          <p:cNvPr id="692227" name="Rectangle 3"/>
          <p:cNvSpPr>
            <a:spLocks noChangeArrowheads="1"/>
          </p:cNvSpPr>
          <p:nvPr/>
        </p:nvSpPr>
        <p:spPr bwMode="auto">
          <a:xfrm>
            <a:off x="3641725" y="3494088"/>
            <a:ext cx="762000" cy="85725"/>
          </a:xfrm>
          <a:prstGeom prst="rect">
            <a:avLst/>
          </a:prstGeom>
          <a:gradFill rotWithShape="0">
            <a:gsLst>
              <a:gs pos="0">
                <a:schemeClr val="accent1">
                  <a:gamma/>
                  <a:shade val="6275"/>
                  <a:invGamma/>
                </a:schemeClr>
              </a:gs>
              <a:gs pos="100000">
                <a:schemeClr val="accent1"/>
              </a:gs>
            </a:gsLst>
            <a:lin ang="5400000" scaled="1"/>
          </a:gradFill>
          <a:ln w="9525">
            <a:solidFill>
              <a:schemeClr val="tx1"/>
            </a:solidFill>
            <a:miter lim="800000"/>
            <a:headEnd/>
            <a:tailEnd/>
          </a:ln>
          <a:effectLst>
            <a:outerShdw dist="107763" dir="13500000" algn="ctr" rotWithShape="0">
              <a:srgbClr val="969696"/>
            </a:outerShdw>
          </a:effectLst>
        </p:spPr>
        <p:txBody>
          <a:bodyPr wrap="none" anchor="ctr"/>
          <a:lstStyle/>
          <a:p>
            <a:pPr>
              <a:defRPr/>
            </a:pPr>
            <a:endParaRPr lang="es-VE"/>
          </a:p>
        </p:txBody>
      </p:sp>
      <p:sp>
        <p:nvSpPr>
          <p:cNvPr id="10244" name="Freeform 4"/>
          <p:cNvSpPr>
            <a:spLocks/>
          </p:cNvSpPr>
          <p:nvPr/>
        </p:nvSpPr>
        <p:spPr bwMode="auto">
          <a:xfrm>
            <a:off x="1347788" y="369888"/>
            <a:ext cx="5689600" cy="3311525"/>
          </a:xfrm>
          <a:custGeom>
            <a:avLst/>
            <a:gdLst>
              <a:gd name="T0" fmla="*/ 0 w 2304"/>
              <a:gd name="T1" fmla="*/ 0 h 1872"/>
              <a:gd name="T2" fmla="*/ 2147483647 w 2304"/>
              <a:gd name="T3" fmla="*/ 2147483647 h 1872"/>
              <a:gd name="T4" fmla="*/ 2147483647 w 2304"/>
              <a:gd name="T5" fmla="*/ 2147483647 h 1872"/>
              <a:gd name="T6" fmla="*/ 2147483647 w 2304"/>
              <a:gd name="T7" fmla="*/ 2147483647 h 1872"/>
              <a:gd name="T8" fmla="*/ 2147483647 w 2304"/>
              <a:gd name="T9" fmla="*/ 2147483647 h 1872"/>
              <a:gd name="T10" fmla="*/ 2147483647 w 2304"/>
              <a:gd name="T11" fmla="*/ 0 h 1872"/>
              <a:gd name="T12" fmla="*/ 0 w 2304"/>
              <a:gd name="T13" fmla="*/ 0 h 18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04" h="1872">
                <a:moveTo>
                  <a:pt x="0" y="0"/>
                </a:moveTo>
                <a:lnTo>
                  <a:pt x="418" y="1445"/>
                </a:lnTo>
                <a:lnTo>
                  <a:pt x="912" y="1872"/>
                </a:lnTo>
                <a:lnTo>
                  <a:pt x="1344" y="1872"/>
                </a:lnTo>
                <a:lnTo>
                  <a:pt x="1795" y="1435"/>
                </a:lnTo>
                <a:lnTo>
                  <a:pt x="2304" y="0"/>
                </a:lnTo>
                <a:lnTo>
                  <a:pt x="0" y="0"/>
                </a:lnTo>
                <a:close/>
              </a:path>
            </a:pathLst>
          </a:custGeom>
          <a:solidFill>
            <a:srgbClr val="0000CC"/>
          </a:solidFill>
          <a:ln w="9525">
            <a:solidFill>
              <a:schemeClr val="tx1"/>
            </a:solidFill>
            <a:round/>
            <a:headEnd/>
            <a:tailEnd/>
          </a:ln>
          <a:effectLst>
            <a:outerShdw dist="107763" dir="18900000" algn="ctr" rotWithShape="0">
              <a:srgbClr val="969696"/>
            </a:outerShdw>
          </a:effectLst>
        </p:spPr>
        <p:txBody>
          <a:bodyPr wrap="none" anchor="ctr"/>
          <a:lstStyle/>
          <a:p>
            <a:endParaRPr lang="es-VE"/>
          </a:p>
        </p:txBody>
      </p:sp>
      <p:sp>
        <p:nvSpPr>
          <p:cNvPr id="692229" name="Freeform 5"/>
          <p:cNvSpPr>
            <a:spLocks/>
          </p:cNvSpPr>
          <p:nvPr/>
        </p:nvSpPr>
        <p:spPr bwMode="auto">
          <a:xfrm flipV="1">
            <a:off x="2098675" y="4189413"/>
            <a:ext cx="3754438" cy="2587625"/>
          </a:xfrm>
          <a:custGeom>
            <a:avLst/>
            <a:gdLst>
              <a:gd name="T0" fmla="*/ 0 w 2304"/>
              <a:gd name="T1" fmla="*/ 0 h 1872"/>
              <a:gd name="T2" fmla="*/ 912 w 2304"/>
              <a:gd name="T3" fmla="*/ 1440 h 1872"/>
              <a:gd name="T4" fmla="*/ 912 w 2304"/>
              <a:gd name="T5" fmla="*/ 1872 h 1872"/>
              <a:gd name="T6" fmla="*/ 1344 w 2304"/>
              <a:gd name="T7" fmla="*/ 1872 h 1872"/>
              <a:gd name="T8" fmla="*/ 1344 w 2304"/>
              <a:gd name="T9" fmla="*/ 1440 h 1872"/>
              <a:gd name="T10" fmla="*/ 2304 w 2304"/>
              <a:gd name="T11" fmla="*/ 0 h 1872"/>
              <a:gd name="T12" fmla="*/ 0 w 2304"/>
              <a:gd name="T13" fmla="*/ 0 h 1872"/>
            </a:gdLst>
            <a:ahLst/>
            <a:cxnLst>
              <a:cxn ang="0">
                <a:pos x="T0" y="T1"/>
              </a:cxn>
              <a:cxn ang="0">
                <a:pos x="T2" y="T3"/>
              </a:cxn>
              <a:cxn ang="0">
                <a:pos x="T4" y="T5"/>
              </a:cxn>
              <a:cxn ang="0">
                <a:pos x="T6" y="T7"/>
              </a:cxn>
              <a:cxn ang="0">
                <a:pos x="T8" y="T9"/>
              </a:cxn>
              <a:cxn ang="0">
                <a:pos x="T10" y="T11"/>
              </a:cxn>
              <a:cxn ang="0">
                <a:pos x="T12" y="T13"/>
              </a:cxn>
            </a:cxnLst>
            <a:rect l="0" t="0" r="r" b="b"/>
            <a:pathLst>
              <a:path w="2304" h="1872">
                <a:moveTo>
                  <a:pt x="0" y="0"/>
                </a:moveTo>
                <a:lnTo>
                  <a:pt x="912" y="1440"/>
                </a:lnTo>
                <a:lnTo>
                  <a:pt x="912" y="1872"/>
                </a:lnTo>
                <a:lnTo>
                  <a:pt x="1344" y="1872"/>
                </a:lnTo>
                <a:lnTo>
                  <a:pt x="1344" y="1440"/>
                </a:lnTo>
                <a:lnTo>
                  <a:pt x="2304" y="0"/>
                </a:lnTo>
                <a:lnTo>
                  <a:pt x="0" y="0"/>
                </a:lnTo>
                <a:close/>
              </a:path>
            </a:pathLst>
          </a:custGeom>
          <a:solidFill>
            <a:srgbClr val="00FF00"/>
          </a:solidFill>
          <a:ln w="9525">
            <a:solidFill>
              <a:schemeClr val="tx1"/>
            </a:solidFill>
            <a:round/>
            <a:headEnd/>
            <a:tailEnd/>
          </a:ln>
          <a:effectLst/>
          <a:extLst/>
        </p:spPr>
        <p:txBody>
          <a:bodyPr wrap="none" anchor="ctr"/>
          <a:lstStyle/>
          <a:p>
            <a:pPr>
              <a:defRPr/>
            </a:pPr>
            <a:endParaRPr lang="es-VE"/>
          </a:p>
        </p:txBody>
      </p:sp>
      <p:sp>
        <p:nvSpPr>
          <p:cNvPr id="10246" name="Freeform 6"/>
          <p:cNvSpPr>
            <a:spLocks/>
          </p:cNvSpPr>
          <p:nvPr/>
        </p:nvSpPr>
        <p:spPr bwMode="auto">
          <a:xfrm>
            <a:off x="3457575" y="3960813"/>
            <a:ext cx="1060450" cy="304800"/>
          </a:xfrm>
          <a:custGeom>
            <a:avLst/>
            <a:gdLst>
              <a:gd name="T0" fmla="*/ 2147483647 w 912"/>
              <a:gd name="T1" fmla="*/ 2147483647 h 192"/>
              <a:gd name="T2" fmla="*/ 0 w 912"/>
              <a:gd name="T3" fmla="*/ 2147483647 h 192"/>
              <a:gd name="T4" fmla="*/ 2147483647 w 912"/>
              <a:gd name="T5" fmla="*/ 0 h 192"/>
              <a:gd name="T6" fmla="*/ 2147483647 w 912"/>
              <a:gd name="T7" fmla="*/ 2147483647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192">
                <a:moveTo>
                  <a:pt x="912" y="192"/>
                </a:moveTo>
                <a:lnTo>
                  <a:pt x="0" y="192"/>
                </a:lnTo>
                <a:lnTo>
                  <a:pt x="576" y="0"/>
                </a:lnTo>
                <a:lnTo>
                  <a:pt x="912" y="192"/>
                </a:lnTo>
                <a:close/>
              </a:path>
            </a:pathLst>
          </a:custGeom>
          <a:solidFill>
            <a:srgbClr val="CC3300"/>
          </a:solidFill>
          <a:ln>
            <a:noFill/>
          </a:ln>
          <a:effectLst>
            <a:prstShdw prst="shdw17" dist="17961" dir="13500000">
              <a:srgbClr val="7A1F00"/>
            </a:prst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s-VE"/>
          </a:p>
        </p:txBody>
      </p:sp>
      <p:sp>
        <p:nvSpPr>
          <p:cNvPr id="692231" name="Oval 7"/>
          <p:cNvSpPr>
            <a:spLocks noChangeArrowheads="1"/>
          </p:cNvSpPr>
          <p:nvPr/>
        </p:nvSpPr>
        <p:spPr bwMode="auto">
          <a:xfrm>
            <a:off x="3260942" y="5056624"/>
            <a:ext cx="1370013" cy="363537"/>
          </a:xfrm>
          <a:prstGeom prst="ellipse">
            <a:avLst/>
          </a:prstGeom>
          <a:gradFill flip="none" rotWithShape="1">
            <a:gsLst>
              <a:gs pos="0">
                <a:srgbClr val="D52B2B">
                  <a:tint val="66000"/>
                  <a:satMod val="160000"/>
                </a:srgbClr>
              </a:gs>
              <a:gs pos="50000">
                <a:srgbClr val="D52B2B">
                  <a:tint val="44500"/>
                  <a:satMod val="160000"/>
                </a:srgbClr>
              </a:gs>
              <a:gs pos="100000">
                <a:srgbClr val="D52B2B">
                  <a:tint val="23500"/>
                  <a:satMod val="160000"/>
                </a:srgbClr>
              </a:gs>
            </a:gsLst>
            <a:lin ang="5400000" scaled="1"/>
            <a:tileRect/>
          </a:gradFill>
          <a:ln w="9525">
            <a:noFill/>
            <a:round/>
            <a:headEnd/>
            <a:tailEnd/>
          </a:ln>
          <a:effectLst/>
          <a:extLst/>
        </p:spPr>
        <p:txBody>
          <a:bodyPr wrap="none" anchor="ctr"/>
          <a:lstStyle/>
          <a:p>
            <a:pPr algn="ctr" eaLnBrk="0" hangingPunct="0">
              <a:defRPr/>
            </a:pPr>
            <a:endParaRPr lang="es-CL" sz="10000"/>
          </a:p>
        </p:txBody>
      </p:sp>
      <p:sp>
        <p:nvSpPr>
          <p:cNvPr id="10248" name="Text Box 8"/>
          <p:cNvSpPr txBox="1">
            <a:spLocks noChangeArrowheads="1"/>
          </p:cNvSpPr>
          <p:nvPr/>
        </p:nvSpPr>
        <p:spPr bwMode="auto">
          <a:xfrm>
            <a:off x="5768975" y="6454775"/>
            <a:ext cx="3124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CL" sz="800" u="sng">
                <a:solidFill>
                  <a:schemeClr val="bg1"/>
                </a:solidFill>
              </a:rPr>
              <a:t>Fuentes</a:t>
            </a:r>
            <a:r>
              <a:rPr lang="es-CL" sz="800">
                <a:solidFill>
                  <a:schemeClr val="bg1"/>
                </a:solidFill>
              </a:rPr>
              <a:t>: Dunning (1992);  Evans et al, (1994c); Saltman (1997). </a:t>
            </a:r>
          </a:p>
        </p:txBody>
      </p:sp>
      <p:sp>
        <p:nvSpPr>
          <p:cNvPr id="10249" name="Text Box 9"/>
          <p:cNvSpPr txBox="1">
            <a:spLocks noChangeArrowheads="1"/>
          </p:cNvSpPr>
          <p:nvPr/>
        </p:nvSpPr>
        <p:spPr bwMode="auto">
          <a:xfrm>
            <a:off x="4803775" y="3536950"/>
            <a:ext cx="1192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CL" sz="1400" b="1">
                <a:solidFill>
                  <a:srgbClr val="D52B2B"/>
                </a:solidFill>
              </a:rPr>
              <a:t>EFICIENCIA</a:t>
            </a:r>
          </a:p>
        </p:txBody>
      </p:sp>
      <p:sp>
        <p:nvSpPr>
          <p:cNvPr id="10250" name="Text Box 10"/>
          <p:cNvSpPr txBox="1">
            <a:spLocks noChangeArrowheads="1"/>
          </p:cNvSpPr>
          <p:nvPr/>
        </p:nvSpPr>
        <p:spPr bwMode="auto">
          <a:xfrm>
            <a:off x="5203825" y="4329113"/>
            <a:ext cx="2101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CL" sz="1400" dirty="0">
                <a:solidFill>
                  <a:srgbClr val="D52B2B"/>
                </a:solidFill>
              </a:rPr>
              <a:t>LIBERTAD INDIVIDUAL</a:t>
            </a:r>
          </a:p>
        </p:txBody>
      </p:sp>
      <p:sp>
        <p:nvSpPr>
          <p:cNvPr id="10251" name="Text Box 11"/>
          <p:cNvSpPr txBox="1">
            <a:spLocks noChangeArrowheads="1"/>
          </p:cNvSpPr>
          <p:nvPr/>
        </p:nvSpPr>
        <p:spPr bwMode="auto">
          <a:xfrm>
            <a:off x="1779588" y="4473575"/>
            <a:ext cx="1004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CL" sz="1400" b="1" dirty="0">
                <a:solidFill>
                  <a:srgbClr val="D52B2B"/>
                </a:solidFill>
              </a:rPr>
              <a:t>EQUIDAD</a:t>
            </a:r>
          </a:p>
        </p:txBody>
      </p:sp>
      <p:sp>
        <p:nvSpPr>
          <p:cNvPr id="10252" name="Text Box 12"/>
          <p:cNvSpPr txBox="1">
            <a:spLocks noChangeArrowheads="1"/>
          </p:cNvSpPr>
          <p:nvPr/>
        </p:nvSpPr>
        <p:spPr bwMode="auto">
          <a:xfrm>
            <a:off x="3336925" y="3938588"/>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CL" sz="2400"/>
              <a:t>.</a:t>
            </a:r>
          </a:p>
        </p:txBody>
      </p:sp>
      <p:sp>
        <p:nvSpPr>
          <p:cNvPr id="10253" name="Text Box 13"/>
          <p:cNvSpPr txBox="1">
            <a:spLocks noChangeArrowheads="1"/>
          </p:cNvSpPr>
          <p:nvPr/>
        </p:nvSpPr>
        <p:spPr bwMode="auto">
          <a:xfrm>
            <a:off x="3984625" y="3633788"/>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CL" sz="2400"/>
              <a:t>.</a:t>
            </a:r>
          </a:p>
        </p:txBody>
      </p:sp>
      <p:sp>
        <p:nvSpPr>
          <p:cNvPr id="10254" name="Text Box 14"/>
          <p:cNvSpPr txBox="1">
            <a:spLocks noChangeArrowheads="1"/>
          </p:cNvSpPr>
          <p:nvPr/>
        </p:nvSpPr>
        <p:spPr bwMode="auto">
          <a:xfrm>
            <a:off x="4394200" y="3941763"/>
            <a:ext cx="268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s-CL" sz="2400"/>
              <a:t>.</a:t>
            </a:r>
          </a:p>
        </p:txBody>
      </p:sp>
      <p:sp>
        <p:nvSpPr>
          <p:cNvPr id="10255" name="Line 15"/>
          <p:cNvSpPr>
            <a:spLocks noChangeShapeType="1"/>
          </p:cNvSpPr>
          <p:nvPr/>
        </p:nvSpPr>
        <p:spPr bwMode="auto">
          <a:xfrm flipV="1">
            <a:off x="4165600" y="3752850"/>
            <a:ext cx="711200" cy="192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0256" name="Line 16"/>
          <p:cNvSpPr>
            <a:spLocks noChangeShapeType="1"/>
          </p:cNvSpPr>
          <p:nvPr/>
        </p:nvSpPr>
        <p:spPr bwMode="auto">
          <a:xfrm flipH="1">
            <a:off x="2860675" y="4265613"/>
            <a:ext cx="590550" cy="207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0257" name="Line 17"/>
          <p:cNvSpPr>
            <a:spLocks noChangeShapeType="1"/>
          </p:cNvSpPr>
          <p:nvPr/>
        </p:nvSpPr>
        <p:spPr bwMode="auto">
          <a:xfrm>
            <a:off x="4556125" y="4262438"/>
            <a:ext cx="649288"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0258" name="Oval 18"/>
          <p:cNvSpPr>
            <a:spLocks noChangeArrowheads="1"/>
          </p:cNvSpPr>
          <p:nvPr/>
        </p:nvSpPr>
        <p:spPr bwMode="auto">
          <a:xfrm>
            <a:off x="3908425" y="3436938"/>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59" name="Oval 19"/>
          <p:cNvSpPr>
            <a:spLocks noChangeArrowheads="1"/>
          </p:cNvSpPr>
          <p:nvPr/>
        </p:nvSpPr>
        <p:spPr bwMode="auto">
          <a:xfrm>
            <a:off x="3916363" y="363537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0" name="Oval 20"/>
          <p:cNvSpPr>
            <a:spLocks noChangeArrowheads="1"/>
          </p:cNvSpPr>
          <p:nvPr/>
        </p:nvSpPr>
        <p:spPr bwMode="auto">
          <a:xfrm>
            <a:off x="3889375" y="396081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1" name="Oval 21"/>
          <p:cNvSpPr>
            <a:spLocks noChangeArrowheads="1"/>
          </p:cNvSpPr>
          <p:nvPr/>
        </p:nvSpPr>
        <p:spPr bwMode="auto">
          <a:xfrm>
            <a:off x="3908425" y="43418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2" name="Oval 22"/>
          <p:cNvSpPr>
            <a:spLocks noChangeArrowheads="1"/>
          </p:cNvSpPr>
          <p:nvPr/>
        </p:nvSpPr>
        <p:spPr bwMode="auto">
          <a:xfrm>
            <a:off x="3908425" y="477996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3" name="Oval 23"/>
          <p:cNvSpPr>
            <a:spLocks noChangeArrowheads="1"/>
          </p:cNvSpPr>
          <p:nvPr/>
        </p:nvSpPr>
        <p:spPr bwMode="auto">
          <a:xfrm>
            <a:off x="3908425" y="519906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4" name="Oval 24"/>
          <p:cNvSpPr>
            <a:spLocks noChangeArrowheads="1"/>
          </p:cNvSpPr>
          <p:nvPr/>
        </p:nvSpPr>
        <p:spPr bwMode="auto">
          <a:xfrm>
            <a:off x="3908425" y="5608638"/>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5" name="Oval 25"/>
          <p:cNvSpPr>
            <a:spLocks noChangeArrowheads="1"/>
          </p:cNvSpPr>
          <p:nvPr/>
        </p:nvSpPr>
        <p:spPr bwMode="auto">
          <a:xfrm>
            <a:off x="4060825" y="63992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6" name="Oval 26"/>
          <p:cNvSpPr>
            <a:spLocks noChangeArrowheads="1"/>
          </p:cNvSpPr>
          <p:nvPr/>
        </p:nvSpPr>
        <p:spPr bwMode="auto">
          <a:xfrm>
            <a:off x="4365625" y="64754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7" name="Oval 27"/>
          <p:cNvSpPr>
            <a:spLocks noChangeArrowheads="1"/>
          </p:cNvSpPr>
          <p:nvPr/>
        </p:nvSpPr>
        <p:spPr bwMode="auto">
          <a:xfrm>
            <a:off x="3470275" y="6427788"/>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8" name="Oval 28"/>
          <p:cNvSpPr>
            <a:spLocks noChangeArrowheads="1"/>
          </p:cNvSpPr>
          <p:nvPr/>
        </p:nvSpPr>
        <p:spPr bwMode="auto">
          <a:xfrm>
            <a:off x="3832225" y="64754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69" name="Oval 29"/>
          <p:cNvSpPr>
            <a:spLocks noChangeArrowheads="1"/>
          </p:cNvSpPr>
          <p:nvPr/>
        </p:nvSpPr>
        <p:spPr bwMode="auto">
          <a:xfrm>
            <a:off x="3070225" y="64754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0" name="Oval 30"/>
          <p:cNvSpPr>
            <a:spLocks noChangeArrowheads="1"/>
          </p:cNvSpPr>
          <p:nvPr/>
        </p:nvSpPr>
        <p:spPr bwMode="auto">
          <a:xfrm>
            <a:off x="4679950" y="6465888"/>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1" name="Oval 31"/>
          <p:cNvSpPr>
            <a:spLocks noChangeArrowheads="1"/>
          </p:cNvSpPr>
          <p:nvPr/>
        </p:nvSpPr>
        <p:spPr bwMode="auto">
          <a:xfrm>
            <a:off x="5051425" y="64754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2" name="Oval 32"/>
          <p:cNvSpPr>
            <a:spLocks noChangeArrowheads="1"/>
          </p:cNvSpPr>
          <p:nvPr/>
        </p:nvSpPr>
        <p:spPr bwMode="auto">
          <a:xfrm>
            <a:off x="4746625" y="59420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3" name="Oval 33"/>
          <p:cNvSpPr>
            <a:spLocks noChangeArrowheads="1"/>
          </p:cNvSpPr>
          <p:nvPr/>
        </p:nvSpPr>
        <p:spPr bwMode="auto">
          <a:xfrm>
            <a:off x="2746375" y="6503988"/>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4" name="Oval 34"/>
          <p:cNvSpPr>
            <a:spLocks noChangeArrowheads="1"/>
          </p:cNvSpPr>
          <p:nvPr/>
        </p:nvSpPr>
        <p:spPr bwMode="auto">
          <a:xfrm>
            <a:off x="3908425" y="59420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5" name="Oval 35"/>
          <p:cNvSpPr>
            <a:spLocks noChangeArrowheads="1"/>
          </p:cNvSpPr>
          <p:nvPr/>
        </p:nvSpPr>
        <p:spPr bwMode="auto">
          <a:xfrm>
            <a:off x="3451225" y="58658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6" name="Oval 36"/>
          <p:cNvSpPr>
            <a:spLocks noChangeArrowheads="1"/>
          </p:cNvSpPr>
          <p:nvPr/>
        </p:nvSpPr>
        <p:spPr bwMode="auto">
          <a:xfrm>
            <a:off x="4213225" y="2965450"/>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7" name="Oval 37"/>
          <p:cNvSpPr>
            <a:spLocks noChangeArrowheads="1"/>
          </p:cNvSpPr>
          <p:nvPr/>
        </p:nvSpPr>
        <p:spPr bwMode="auto">
          <a:xfrm>
            <a:off x="3003550" y="2889250"/>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78" name="Oval 38"/>
          <p:cNvSpPr>
            <a:spLocks noChangeArrowheads="1"/>
          </p:cNvSpPr>
          <p:nvPr/>
        </p:nvSpPr>
        <p:spPr bwMode="auto">
          <a:xfrm>
            <a:off x="3756025" y="380841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692263" name="Text Box 39"/>
          <p:cNvSpPr txBox="1">
            <a:spLocks noChangeArrowheads="1"/>
          </p:cNvSpPr>
          <p:nvPr/>
        </p:nvSpPr>
        <p:spPr bwMode="auto">
          <a:xfrm>
            <a:off x="5580063" y="4990169"/>
            <a:ext cx="259238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s-CL" sz="2600" b="1" dirty="0">
                <a:solidFill>
                  <a:srgbClr val="D52B2B"/>
                </a:solidFill>
                <a:effectLst>
                  <a:outerShdw blurRad="38100" dist="38100" dir="2700000" algn="tl">
                    <a:srgbClr val="C0C0C0"/>
                  </a:outerShdw>
                </a:effectLst>
                <a:latin typeface="Calibri" pitchFamily="34" charset="0"/>
                <a:cs typeface="Calibri" pitchFamily="34" charset="0"/>
              </a:rPr>
              <a:t>ATENCIONES ACEPTADAS</a:t>
            </a:r>
          </a:p>
        </p:txBody>
      </p:sp>
      <p:sp>
        <p:nvSpPr>
          <p:cNvPr id="10280" name="AutoShape 40"/>
          <p:cNvSpPr>
            <a:spLocks/>
          </p:cNvSpPr>
          <p:nvPr/>
        </p:nvSpPr>
        <p:spPr bwMode="auto">
          <a:xfrm>
            <a:off x="7108825" y="466725"/>
            <a:ext cx="144463" cy="2781300"/>
          </a:xfrm>
          <a:prstGeom prst="rightBrace">
            <a:avLst>
              <a:gd name="adj1" fmla="val 160439"/>
              <a:gd name="adj2" fmla="val 50000"/>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10281" name="Text Box 41"/>
          <p:cNvSpPr txBox="1">
            <a:spLocks noChangeArrowheads="1"/>
          </p:cNvSpPr>
          <p:nvPr/>
        </p:nvSpPr>
        <p:spPr bwMode="auto">
          <a:xfrm>
            <a:off x="2163483" y="439738"/>
            <a:ext cx="374173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CL" sz="1600" b="1" dirty="0">
                <a:solidFill>
                  <a:schemeClr val="bg1"/>
                </a:solidFill>
                <a:latin typeface="Calibri" pitchFamily="34" charset="0"/>
                <a:cs typeface="Calibri" pitchFamily="34" charset="0"/>
              </a:rPr>
              <a:t>¿Se trata de atenciones pertinentes para resolver los </a:t>
            </a:r>
            <a:r>
              <a:rPr lang="es-CL" sz="1600" b="1" dirty="0" err="1">
                <a:solidFill>
                  <a:schemeClr val="bg1"/>
                </a:solidFill>
                <a:latin typeface="Calibri" pitchFamily="34" charset="0"/>
                <a:cs typeface="Calibri" pitchFamily="34" charset="0"/>
              </a:rPr>
              <a:t>pbs</a:t>
            </a:r>
            <a:r>
              <a:rPr lang="es-CL" sz="1600" b="1" dirty="0">
                <a:solidFill>
                  <a:schemeClr val="bg1"/>
                </a:solidFill>
                <a:latin typeface="Calibri" pitchFamily="34" charset="0"/>
                <a:cs typeface="Calibri" pitchFamily="34" charset="0"/>
              </a:rPr>
              <a:t> de la población?</a:t>
            </a:r>
          </a:p>
          <a:p>
            <a:pPr algn="ctr" eaLnBrk="1" hangingPunct="1"/>
            <a:endParaRPr lang="es-CL" sz="1600" b="1" dirty="0">
              <a:solidFill>
                <a:schemeClr val="bg1"/>
              </a:solidFill>
              <a:latin typeface="Calibri" pitchFamily="34" charset="0"/>
              <a:cs typeface="Calibri" pitchFamily="34" charset="0"/>
            </a:endParaRPr>
          </a:p>
          <a:p>
            <a:pPr algn="ctr" eaLnBrk="1" hangingPunct="1"/>
            <a:endParaRPr lang="es-CL" sz="1600" b="1" dirty="0">
              <a:solidFill>
                <a:schemeClr val="bg1"/>
              </a:solidFill>
              <a:latin typeface="Calibri" pitchFamily="34" charset="0"/>
              <a:cs typeface="Calibri" pitchFamily="34" charset="0"/>
            </a:endParaRPr>
          </a:p>
          <a:p>
            <a:pPr algn="ctr" eaLnBrk="1" hangingPunct="1"/>
            <a:r>
              <a:rPr lang="es-CL" sz="1600" b="1" dirty="0">
                <a:solidFill>
                  <a:schemeClr val="bg1"/>
                </a:solidFill>
                <a:latin typeface="Calibri" pitchFamily="34" charset="0"/>
                <a:cs typeface="Calibri" pitchFamily="34" charset="0"/>
              </a:rPr>
              <a:t>¿Está probada su efectividad?</a:t>
            </a:r>
          </a:p>
          <a:p>
            <a:pPr algn="ctr" eaLnBrk="1" hangingPunct="1"/>
            <a:endParaRPr lang="es-CL" sz="1600" b="1" dirty="0">
              <a:solidFill>
                <a:schemeClr val="bg1"/>
              </a:solidFill>
              <a:latin typeface="Calibri" pitchFamily="34" charset="0"/>
              <a:cs typeface="Calibri" pitchFamily="34" charset="0"/>
            </a:endParaRPr>
          </a:p>
          <a:p>
            <a:pPr algn="ctr" eaLnBrk="1" hangingPunct="1"/>
            <a:r>
              <a:rPr lang="es-CL" sz="1600" b="1" dirty="0">
                <a:solidFill>
                  <a:schemeClr val="bg1"/>
                </a:solidFill>
                <a:latin typeface="Calibri" pitchFamily="34" charset="0"/>
                <a:cs typeface="Calibri" pitchFamily="34" charset="0"/>
              </a:rPr>
              <a:t>¿Se trata de servicios o atenciones necesarias?</a:t>
            </a:r>
          </a:p>
          <a:p>
            <a:pPr algn="ctr" eaLnBrk="1" hangingPunct="1"/>
            <a:endParaRPr lang="es-CL" sz="1600" b="1" dirty="0">
              <a:solidFill>
                <a:schemeClr val="bg1"/>
              </a:solidFill>
              <a:latin typeface="Calibri" pitchFamily="34" charset="0"/>
              <a:cs typeface="Calibri" pitchFamily="34" charset="0"/>
            </a:endParaRPr>
          </a:p>
          <a:p>
            <a:pPr algn="ctr" eaLnBrk="1" hangingPunct="1"/>
            <a:r>
              <a:rPr lang="es-CL" sz="1600" b="1" dirty="0">
                <a:solidFill>
                  <a:schemeClr val="bg1"/>
                </a:solidFill>
                <a:latin typeface="Calibri" pitchFamily="34" charset="0"/>
                <a:cs typeface="Calibri" pitchFamily="34" charset="0"/>
              </a:rPr>
              <a:t>¿Producen externalidades?</a:t>
            </a:r>
          </a:p>
          <a:p>
            <a:pPr algn="ctr" eaLnBrk="1" hangingPunct="1"/>
            <a:endParaRPr lang="es-CL" sz="1600" b="1" dirty="0">
              <a:solidFill>
                <a:schemeClr val="bg1"/>
              </a:solidFill>
              <a:latin typeface="Calibri" pitchFamily="34" charset="0"/>
              <a:cs typeface="Calibri" pitchFamily="34" charset="0"/>
            </a:endParaRPr>
          </a:p>
          <a:p>
            <a:pPr algn="ctr" eaLnBrk="1" hangingPunct="1"/>
            <a:r>
              <a:rPr lang="es-CL" sz="1600" b="1" dirty="0">
                <a:solidFill>
                  <a:schemeClr val="bg1"/>
                </a:solidFill>
                <a:latin typeface="Calibri" pitchFamily="34" charset="0"/>
                <a:cs typeface="Calibri" pitchFamily="34" charset="0"/>
              </a:rPr>
              <a:t>¿Existen alternativas </a:t>
            </a:r>
          </a:p>
          <a:p>
            <a:pPr algn="ctr" eaLnBrk="1" hangingPunct="1"/>
            <a:r>
              <a:rPr lang="es-CL" sz="1600" b="1" dirty="0">
                <a:solidFill>
                  <a:schemeClr val="bg1"/>
                </a:solidFill>
                <a:latin typeface="Calibri" pitchFamily="34" charset="0"/>
                <a:cs typeface="Calibri" pitchFamily="34" charset="0"/>
              </a:rPr>
              <a:t>equivalentes?</a:t>
            </a:r>
          </a:p>
          <a:p>
            <a:pPr algn="ctr" eaLnBrk="1" hangingPunct="1"/>
            <a:endParaRPr lang="es-CL" sz="1600" b="1" dirty="0">
              <a:solidFill>
                <a:schemeClr val="bg1"/>
              </a:solidFill>
              <a:latin typeface="Calibri" pitchFamily="34" charset="0"/>
              <a:cs typeface="Calibri" pitchFamily="34" charset="0"/>
            </a:endParaRPr>
          </a:p>
        </p:txBody>
      </p:sp>
      <p:sp>
        <p:nvSpPr>
          <p:cNvPr id="10282" name="Oval 42"/>
          <p:cNvSpPr>
            <a:spLocks noChangeArrowheads="1"/>
          </p:cNvSpPr>
          <p:nvPr/>
        </p:nvSpPr>
        <p:spPr bwMode="auto">
          <a:xfrm>
            <a:off x="2427288" y="2097088"/>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83" name="Oval 43"/>
          <p:cNvSpPr>
            <a:spLocks noChangeArrowheads="1"/>
          </p:cNvSpPr>
          <p:nvPr/>
        </p:nvSpPr>
        <p:spPr bwMode="auto">
          <a:xfrm>
            <a:off x="1482725" y="3857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84" name="Oval 44"/>
          <p:cNvSpPr>
            <a:spLocks noChangeArrowheads="1"/>
          </p:cNvSpPr>
          <p:nvPr/>
        </p:nvSpPr>
        <p:spPr bwMode="auto">
          <a:xfrm>
            <a:off x="1700213" y="7921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85" name="Oval 45"/>
          <p:cNvSpPr>
            <a:spLocks noChangeArrowheads="1"/>
          </p:cNvSpPr>
          <p:nvPr/>
        </p:nvSpPr>
        <p:spPr bwMode="auto">
          <a:xfrm>
            <a:off x="1917700" y="11985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86" name="Oval 46"/>
          <p:cNvSpPr>
            <a:spLocks noChangeArrowheads="1"/>
          </p:cNvSpPr>
          <p:nvPr/>
        </p:nvSpPr>
        <p:spPr bwMode="auto">
          <a:xfrm>
            <a:off x="2135188" y="1449388"/>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87" name="Oval 47"/>
          <p:cNvSpPr>
            <a:spLocks noChangeArrowheads="1"/>
          </p:cNvSpPr>
          <p:nvPr/>
        </p:nvSpPr>
        <p:spPr bwMode="auto">
          <a:xfrm>
            <a:off x="2352675" y="11604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88" name="Oval 48"/>
          <p:cNvSpPr>
            <a:spLocks noChangeArrowheads="1"/>
          </p:cNvSpPr>
          <p:nvPr/>
        </p:nvSpPr>
        <p:spPr bwMode="auto">
          <a:xfrm>
            <a:off x="2570163" y="800100"/>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89" name="Oval 49"/>
          <p:cNvSpPr>
            <a:spLocks noChangeArrowheads="1"/>
          </p:cNvSpPr>
          <p:nvPr/>
        </p:nvSpPr>
        <p:spPr bwMode="auto">
          <a:xfrm>
            <a:off x="2571750" y="439738"/>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0" name="Oval 50"/>
          <p:cNvSpPr>
            <a:spLocks noChangeArrowheads="1"/>
          </p:cNvSpPr>
          <p:nvPr/>
        </p:nvSpPr>
        <p:spPr bwMode="auto">
          <a:xfrm>
            <a:off x="2068513" y="5762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1" name="Oval 51"/>
          <p:cNvSpPr>
            <a:spLocks noChangeArrowheads="1"/>
          </p:cNvSpPr>
          <p:nvPr/>
        </p:nvSpPr>
        <p:spPr bwMode="auto">
          <a:xfrm>
            <a:off x="2058988" y="93662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2" name="Oval 52"/>
          <p:cNvSpPr>
            <a:spLocks noChangeArrowheads="1"/>
          </p:cNvSpPr>
          <p:nvPr/>
        </p:nvSpPr>
        <p:spPr bwMode="auto">
          <a:xfrm>
            <a:off x="5508625" y="6016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3" name="Oval 53"/>
          <p:cNvSpPr>
            <a:spLocks noChangeArrowheads="1"/>
          </p:cNvSpPr>
          <p:nvPr/>
        </p:nvSpPr>
        <p:spPr bwMode="auto">
          <a:xfrm>
            <a:off x="5726113" y="10080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4" name="Oval 54"/>
          <p:cNvSpPr>
            <a:spLocks noChangeArrowheads="1"/>
          </p:cNvSpPr>
          <p:nvPr/>
        </p:nvSpPr>
        <p:spPr bwMode="auto">
          <a:xfrm>
            <a:off x="6161088" y="1665288"/>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5" name="Oval 55"/>
          <p:cNvSpPr>
            <a:spLocks noChangeArrowheads="1"/>
          </p:cNvSpPr>
          <p:nvPr/>
        </p:nvSpPr>
        <p:spPr bwMode="auto">
          <a:xfrm>
            <a:off x="6378575" y="13763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6" name="Oval 56"/>
          <p:cNvSpPr>
            <a:spLocks noChangeArrowheads="1"/>
          </p:cNvSpPr>
          <p:nvPr/>
        </p:nvSpPr>
        <p:spPr bwMode="auto">
          <a:xfrm>
            <a:off x="6596063" y="1016000"/>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7" name="Oval 57"/>
          <p:cNvSpPr>
            <a:spLocks noChangeArrowheads="1"/>
          </p:cNvSpPr>
          <p:nvPr/>
        </p:nvSpPr>
        <p:spPr bwMode="auto">
          <a:xfrm>
            <a:off x="6094413" y="792163"/>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8" name="Oval 58"/>
          <p:cNvSpPr>
            <a:spLocks noChangeArrowheads="1"/>
          </p:cNvSpPr>
          <p:nvPr/>
        </p:nvSpPr>
        <p:spPr bwMode="auto">
          <a:xfrm>
            <a:off x="6084888" y="115252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299" name="Text Box 59"/>
          <p:cNvSpPr txBox="1">
            <a:spLocks noChangeArrowheads="1"/>
          </p:cNvSpPr>
          <p:nvPr/>
        </p:nvSpPr>
        <p:spPr bwMode="auto">
          <a:xfrm>
            <a:off x="7324725" y="1592263"/>
            <a:ext cx="20716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a:solidFill>
                  <a:schemeClr val="bg1"/>
                </a:solidFill>
              </a:rPr>
              <a:t>EVALUACIÓN ECONÓMICA</a:t>
            </a:r>
          </a:p>
        </p:txBody>
      </p:sp>
      <p:sp>
        <p:nvSpPr>
          <p:cNvPr id="10300" name="Line 60"/>
          <p:cNvSpPr>
            <a:spLocks noChangeShapeType="1"/>
          </p:cNvSpPr>
          <p:nvPr/>
        </p:nvSpPr>
        <p:spPr bwMode="auto">
          <a:xfrm>
            <a:off x="4011613" y="1097399"/>
            <a:ext cx="0" cy="360362"/>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p>
        </p:txBody>
      </p:sp>
      <p:sp>
        <p:nvSpPr>
          <p:cNvPr id="10301" name="Line 61"/>
          <p:cNvSpPr>
            <a:spLocks noChangeShapeType="1"/>
          </p:cNvSpPr>
          <p:nvPr/>
        </p:nvSpPr>
        <p:spPr bwMode="auto">
          <a:xfrm>
            <a:off x="4011613" y="1735138"/>
            <a:ext cx="0" cy="288925"/>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p>
        </p:txBody>
      </p:sp>
      <p:sp>
        <p:nvSpPr>
          <p:cNvPr id="10302" name="Line 62"/>
          <p:cNvSpPr>
            <a:spLocks noChangeShapeType="1"/>
          </p:cNvSpPr>
          <p:nvPr/>
        </p:nvSpPr>
        <p:spPr bwMode="auto">
          <a:xfrm>
            <a:off x="4011613" y="2384425"/>
            <a:ext cx="0" cy="288925"/>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p>
        </p:txBody>
      </p:sp>
      <p:sp>
        <p:nvSpPr>
          <p:cNvPr id="10303" name="Line 63"/>
          <p:cNvSpPr>
            <a:spLocks noChangeShapeType="1"/>
          </p:cNvSpPr>
          <p:nvPr/>
        </p:nvSpPr>
        <p:spPr bwMode="auto">
          <a:xfrm>
            <a:off x="4011613" y="2816225"/>
            <a:ext cx="0" cy="288925"/>
          </a:xfrm>
          <a:prstGeom prst="line">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p>
        </p:txBody>
      </p:sp>
      <p:sp>
        <p:nvSpPr>
          <p:cNvPr id="10304" name="Oval 64"/>
          <p:cNvSpPr>
            <a:spLocks noChangeArrowheads="1"/>
          </p:cNvSpPr>
          <p:nvPr/>
        </p:nvSpPr>
        <p:spPr bwMode="auto">
          <a:xfrm>
            <a:off x="5595938" y="201612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305" name="Oval 65"/>
          <p:cNvSpPr>
            <a:spLocks noChangeArrowheads="1"/>
          </p:cNvSpPr>
          <p:nvPr/>
        </p:nvSpPr>
        <p:spPr bwMode="auto">
          <a:xfrm>
            <a:off x="5106988" y="287972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306" name="Oval 66"/>
          <p:cNvSpPr>
            <a:spLocks noChangeArrowheads="1"/>
          </p:cNvSpPr>
          <p:nvPr/>
        </p:nvSpPr>
        <p:spPr bwMode="auto">
          <a:xfrm>
            <a:off x="5372100" y="2457450"/>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307" name="Oval 67"/>
          <p:cNvSpPr>
            <a:spLocks noChangeArrowheads="1"/>
          </p:cNvSpPr>
          <p:nvPr/>
        </p:nvSpPr>
        <p:spPr bwMode="auto">
          <a:xfrm>
            <a:off x="2860675" y="1952625"/>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308" name="Oval 68"/>
          <p:cNvSpPr>
            <a:spLocks noChangeArrowheads="1"/>
          </p:cNvSpPr>
          <p:nvPr/>
        </p:nvSpPr>
        <p:spPr bwMode="auto">
          <a:xfrm>
            <a:off x="2924175" y="1231900"/>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309" name="Oval 69"/>
          <p:cNvSpPr>
            <a:spLocks noChangeArrowheads="1"/>
          </p:cNvSpPr>
          <p:nvPr/>
        </p:nvSpPr>
        <p:spPr bwMode="auto">
          <a:xfrm>
            <a:off x="2860675" y="6081713"/>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sp>
        <p:nvSpPr>
          <p:cNvPr id="10310" name="Oval 70"/>
          <p:cNvSpPr>
            <a:spLocks noChangeArrowheads="1"/>
          </p:cNvSpPr>
          <p:nvPr/>
        </p:nvSpPr>
        <p:spPr bwMode="auto">
          <a:xfrm>
            <a:off x="3211513" y="6129338"/>
            <a:ext cx="152400" cy="152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s-CL" sz="1400">
              <a:solidFill>
                <a:schemeClr val="bg1"/>
              </a:solidFill>
            </a:endParaRPr>
          </a:p>
        </p:txBody>
      </p:sp>
      <p:pic>
        <p:nvPicPr>
          <p:cNvPr id="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414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22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2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9" grpId="0" animBg="1"/>
      <p:bldP spid="10246" grpId="0" animBg="1"/>
      <p:bldP spid="10249" grpId="0"/>
      <p:bldP spid="10250" grpId="0"/>
      <p:bldP spid="10251" grpId="0"/>
      <p:bldP spid="10252" grpId="0"/>
      <p:bldP spid="10253" grpId="0"/>
      <p:bldP spid="10254" grpId="0"/>
      <p:bldP spid="10255" grpId="0" animBg="1"/>
      <p:bldP spid="10256" grpId="0" animBg="1"/>
      <p:bldP spid="10257" grpId="0" animBg="1"/>
      <p:bldP spid="10259" grpId="0" animBg="1"/>
      <p:bldP spid="10260" grpId="0" animBg="1"/>
      <p:bldP spid="10261" grpId="0" animBg="1"/>
      <p:bldP spid="10262" grpId="0" animBg="1"/>
      <p:bldP spid="10278" grpId="0" animBg="1"/>
      <p:bldP spid="692263" grpId="0"/>
      <p:bldP spid="10281" grpId="0"/>
      <p:bldP spid="10300" grpId="0" animBg="1"/>
      <p:bldP spid="10301" grpId="0" animBg="1"/>
      <p:bldP spid="10302" grpId="0" animBg="1"/>
      <p:bldP spid="1030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85" name="Rectangle 45"/>
          <p:cNvSpPr>
            <a:spLocks noChangeArrowheads="1"/>
          </p:cNvSpPr>
          <p:nvPr/>
        </p:nvSpPr>
        <p:spPr bwMode="auto">
          <a:xfrm>
            <a:off x="1346200" y="1981200"/>
            <a:ext cx="6350000" cy="3733800"/>
          </a:xfrm>
          <a:prstGeom prst="rect">
            <a:avLst/>
          </a:prstGeom>
          <a:gradFill rotWithShape="0">
            <a:gsLst>
              <a:gs pos="0">
                <a:srgbClr val="000099">
                  <a:gamma/>
                  <a:shade val="46275"/>
                  <a:invGamma/>
                </a:srgbClr>
              </a:gs>
              <a:gs pos="100000">
                <a:srgbClr val="000099"/>
              </a:gs>
            </a:gsLst>
            <a:lin ang="54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71" name="Rectangle 31"/>
          <p:cNvSpPr>
            <a:spLocks noChangeArrowheads="1"/>
          </p:cNvSpPr>
          <p:nvPr/>
        </p:nvSpPr>
        <p:spPr bwMode="auto">
          <a:xfrm>
            <a:off x="1323975" y="609600"/>
            <a:ext cx="66060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ts val="5800"/>
              </a:lnSpc>
            </a:pPr>
            <a:r>
              <a:rPr lang="es-CL" sz="4200" b="1">
                <a:solidFill>
                  <a:schemeClr val="tx2"/>
                </a:solidFill>
                <a:effectLst>
                  <a:outerShdw blurRad="63500" dist="38100" dir="5400000" algn="t" rotWithShape="0">
                    <a:prstClr val="black">
                      <a:alpha val="25000"/>
                    </a:prstClr>
                  </a:outerShdw>
                </a:effectLst>
                <a:latin typeface="Calibri" pitchFamily="34" charset="0"/>
                <a:cs typeface="Calibri" pitchFamily="34" charset="0"/>
              </a:rPr>
              <a:t>COSTO/CONSECUENCIA</a:t>
            </a:r>
          </a:p>
        </p:txBody>
      </p:sp>
      <p:sp>
        <p:nvSpPr>
          <p:cNvPr id="35874" name="Line 34"/>
          <p:cNvSpPr>
            <a:spLocks noChangeShapeType="1"/>
          </p:cNvSpPr>
          <p:nvPr/>
        </p:nvSpPr>
        <p:spPr bwMode="auto">
          <a:xfrm>
            <a:off x="5292725" y="3794125"/>
            <a:ext cx="11747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grpSp>
        <p:nvGrpSpPr>
          <p:cNvPr id="35876" name="Group 36"/>
          <p:cNvGrpSpPr>
            <a:grpSpLocks/>
          </p:cNvGrpSpPr>
          <p:nvPr/>
        </p:nvGrpSpPr>
        <p:grpSpPr bwMode="auto">
          <a:xfrm rot="-272411">
            <a:off x="3949700" y="3817938"/>
            <a:ext cx="1401763" cy="531812"/>
            <a:chOff x="7190" y="8590"/>
            <a:chExt cx="1012" cy="504"/>
          </a:xfrm>
        </p:grpSpPr>
        <p:sp>
          <p:nvSpPr>
            <p:cNvPr id="35877" name="Freeform 37"/>
            <p:cNvSpPr>
              <a:spLocks/>
            </p:cNvSpPr>
            <p:nvPr/>
          </p:nvSpPr>
          <p:spPr bwMode="auto">
            <a:xfrm>
              <a:off x="7190" y="8590"/>
              <a:ext cx="864" cy="504"/>
            </a:xfrm>
            <a:custGeom>
              <a:avLst/>
              <a:gdLst>
                <a:gd name="T0" fmla="*/ 0 w 864"/>
                <a:gd name="T1" fmla="*/ 432 h 504"/>
                <a:gd name="T2" fmla="*/ 432 w 864"/>
                <a:gd name="T3" fmla="*/ 432 h 504"/>
                <a:gd name="T4" fmla="*/ 864 w 864"/>
                <a:gd name="T5" fmla="*/ 0 h 504"/>
              </a:gdLst>
              <a:ahLst/>
              <a:cxnLst>
                <a:cxn ang="0">
                  <a:pos x="T0" y="T1"/>
                </a:cxn>
                <a:cxn ang="0">
                  <a:pos x="T2" y="T3"/>
                </a:cxn>
                <a:cxn ang="0">
                  <a:pos x="T4" y="T5"/>
                </a:cxn>
              </a:cxnLst>
              <a:rect l="0" t="0" r="r" b="b"/>
              <a:pathLst>
                <a:path w="864" h="504">
                  <a:moveTo>
                    <a:pt x="0" y="432"/>
                  </a:moveTo>
                  <a:cubicBezTo>
                    <a:pt x="144" y="468"/>
                    <a:pt x="288" y="504"/>
                    <a:pt x="432" y="432"/>
                  </a:cubicBezTo>
                  <a:cubicBezTo>
                    <a:pt x="576" y="360"/>
                    <a:pt x="720" y="72"/>
                    <a:pt x="864" y="0"/>
                  </a:cubicBezTo>
                </a:path>
              </a:pathLst>
            </a:custGeom>
            <a:noFill/>
            <a:ln w="19050" cap="flat" cmpd="sng">
              <a:solidFill>
                <a:schemeClr val="bg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78" name="Line 38"/>
            <p:cNvSpPr>
              <a:spLocks noChangeShapeType="1"/>
            </p:cNvSpPr>
            <p:nvPr/>
          </p:nvSpPr>
          <p:spPr bwMode="auto">
            <a:xfrm flipH="1">
              <a:off x="8058" y="8592"/>
              <a:ext cx="144" cy="1"/>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grpSp>
      <p:sp>
        <p:nvSpPr>
          <p:cNvPr id="35879" name="Line 39"/>
          <p:cNvSpPr>
            <a:spLocks noChangeShapeType="1"/>
          </p:cNvSpPr>
          <p:nvPr/>
        </p:nvSpPr>
        <p:spPr bwMode="auto">
          <a:xfrm>
            <a:off x="3954463" y="3665538"/>
            <a:ext cx="0" cy="555625"/>
          </a:xfrm>
          <a:prstGeom prst="line">
            <a:avLst/>
          </a:prstGeom>
          <a:noFill/>
          <a:ln w="9525">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80" name="Line 40"/>
          <p:cNvSpPr>
            <a:spLocks noChangeShapeType="1"/>
          </p:cNvSpPr>
          <p:nvPr/>
        </p:nvSpPr>
        <p:spPr bwMode="auto">
          <a:xfrm>
            <a:off x="4743450" y="4852988"/>
            <a:ext cx="11747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82" name="Freeform 42"/>
          <p:cNvSpPr>
            <a:spLocks/>
          </p:cNvSpPr>
          <p:nvPr/>
        </p:nvSpPr>
        <p:spPr bwMode="auto">
          <a:xfrm>
            <a:off x="1635125" y="3608388"/>
            <a:ext cx="3133725" cy="1279525"/>
          </a:xfrm>
          <a:custGeom>
            <a:avLst/>
            <a:gdLst>
              <a:gd name="T0" fmla="*/ 0 w 4522"/>
              <a:gd name="T1" fmla="*/ 58 h 1210"/>
              <a:gd name="T2" fmla="*/ 0 w 4522"/>
              <a:gd name="T3" fmla="*/ 0 h 1210"/>
              <a:gd name="T4" fmla="*/ 1517 w 4522"/>
              <a:gd name="T5" fmla="*/ 0 h 1210"/>
              <a:gd name="T6" fmla="*/ 4402 w 4522"/>
              <a:gd name="T7" fmla="*/ 1162 h 1210"/>
              <a:gd name="T8" fmla="*/ 4522 w 4522"/>
              <a:gd name="T9" fmla="*/ 1162 h 1210"/>
              <a:gd name="T10" fmla="*/ 4522 w 4522"/>
              <a:gd name="T11" fmla="*/ 1210 h 1210"/>
              <a:gd name="T12" fmla="*/ 4349 w 4522"/>
              <a:gd name="T13" fmla="*/ 1210 h 1210"/>
              <a:gd name="T14" fmla="*/ 1512 w 4522"/>
              <a:gd name="T15" fmla="*/ 72 h 1210"/>
              <a:gd name="T16" fmla="*/ 0 w 4522"/>
              <a:gd name="T17" fmla="*/ 58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2" h="1210">
                <a:moveTo>
                  <a:pt x="0" y="58"/>
                </a:moveTo>
                <a:lnTo>
                  <a:pt x="0" y="0"/>
                </a:lnTo>
                <a:lnTo>
                  <a:pt x="1517" y="0"/>
                </a:lnTo>
                <a:lnTo>
                  <a:pt x="4402" y="1162"/>
                </a:lnTo>
                <a:lnTo>
                  <a:pt x="4522" y="1162"/>
                </a:lnTo>
                <a:lnTo>
                  <a:pt x="4522" y="1210"/>
                </a:lnTo>
                <a:lnTo>
                  <a:pt x="4349" y="1210"/>
                </a:lnTo>
                <a:lnTo>
                  <a:pt x="1512" y="72"/>
                </a:lnTo>
                <a:lnTo>
                  <a:pt x="0" y="58"/>
                </a:lnTo>
                <a:close/>
              </a:path>
            </a:pathLst>
          </a:custGeom>
          <a:solidFill>
            <a:srgbClr val="FFFFFF"/>
          </a:solidFill>
          <a:ln w="9525"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83" name="Text Box 43"/>
          <p:cNvSpPr txBox="1">
            <a:spLocks noChangeArrowheads="1"/>
          </p:cNvSpPr>
          <p:nvPr/>
        </p:nvSpPr>
        <p:spPr bwMode="auto">
          <a:xfrm>
            <a:off x="2895600" y="3146425"/>
            <a:ext cx="2168525"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ts val="600"/>
              </a:spcBef>
              <a:spcAft>
                <a:spcPts val="600"/>
              </a:spcAft>
            </a:pPr>
            <a:r>
              <a:rPr lang="es-ES" sz="1200" b="1">
                <a:solidFill>
                  <a:schemeClr val="bg1"/>
                </a:solidFill>
                <a:latin typeface="Calibri" pitchFamily="34" charset="0"/>
                <a:cs typeface="Calibri" pitchFamily="34" charset="0"/>
              </a:rPr>
              <a:t>INTERVENCION DE SALUD</a:t>
            </a:r>
          </a:p>
          <a:p>
            <a:pPr algn="ctr">
              <a:spcBef>
                <a:spcPts val="600"/>
              </a:spcBef>
              <a:spcAft>
                <a:spcPts val="600"/>
              </a:spcAft>
            </a:pPr>
            <a:r>
              <a:rPr lang="es-ES" sz="1200" b="1">
                <a:solidFill>
                  <a:schemeClr val="bg1"/>
                </a:solidFill>
                <a:latin typeface="Calibri" pitchFamily="34" charset="0"/>
                <a:cs typeface="Calibri" pitchFamily="34" charset="0"/>
              </a:rPr>
              <a:t>(costos)</a:t>
            </a:r>
          </a:p>
        </p:txBody>
      </p:sp>
      <p:sp>
        <p:nvSpPr>
          <p:cNvPr id="35884" name="Text Box 44"/>
          <p:cNvSpPr txBox="1">
            <a:spLocks noChangeArrowheads="1"/>
          </p:cNvSpPr>
          <p:nvPr/>
        </p:nvSpPr>
        <p:spPr bwMode="auto">
          <a:xfrm>
            <a:off x="6524625" y="4095750"/>
            <a:ext cx="1247775"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0"/>
              </a:spcBef>
            </a:pPr>
            <a:r>
              <a:rPr lang="es-ES" sz="1200" b="1">
                <a:solidFill>
                  <a:schemeClr val="bg1"/>
                </a:solidFill>
                <a:latin typeface="Calibri" pitchFamily="34" charset="0"/>
                <a:cs typeface="Calibri" pitchFamily="34" charset="0"/>
              </a:rPr>
              <a:t>EFECTIVIDAD </a:t>
            </a:r>
          </a:p>
          <a:p>
            <a:pPr algn="ctr">
              <a:spcBef>
                <a:spcPts val="600"/>
              </a:spcBef>
              <a:spcAft>
                <a:spcPts val="600"/>
              </a:spcAft>
            </a:pPr>
            <a:r>
              <a:rPr lang="es-ES" sz="1200" b="1">
                <a:solidFill>
                  <a:schemeClr val="bg1"/>
                </a:solidFill>
                <a:latin typeface="Calibri" pitchFamily="34" charset="0"/>
                <a:cs typeface="Calibri" pitchFamily="34" charset="0"/>
              </a:rPr>
              <a:t>(=E1-E2)</a:t>
            </a:r>
          </a:p>
        </p:txBody>
      </p:sp>
      <p:grpSp>
        <p:nvGrpSpPr>
          <p:cNvPr id="35886" name="Group 46"/>
          <p:cNvGrpSpPr>
            <a:grpSpLocks/>
          </p:cNvGrpSpPr>
          <p:nvPr/>
        </p:nvGrpSpPr>
        <p:grpSpPr bwMode="auto">
          <a:xfrm rot="-272411">
            <a:off x="3949700" y="3854450"/>
            <a:ext cx="1439863" cy="565150"/>
            <a:chOff x="7190" y="8590"/>
            <a:chExt cx="1012" cy="504"/>
          </a:xfrm>
        </p:grpSpPr>
        <p:sp>
          <p:nvSpPr>
            <p:cNvPr id="35887" name="Freeform 47"/>
            <p:cNvSpPr>
              <a:spLocks/>
            </p:cNvSpPr>
            <p:nvPr/>
          </p:nvSpPr>
          <p:spPr bwMode="auto">
            <a:xfrm>
              <a:off x="7190" y="8590"/>
              <a:ext cx="864" cy="504"/>
            </a:xfrm>
            <a:custGeom>
              <a:avLst/>
              <a:gdLst>
                <a:gd name="T0" fmla="*/ 0 w 864"/>
                <a:gd name="T1" fmla="*/ 432 h 504"/>
                <a:gd name="T2" fmla="*/ 432 w 864"/>
                <a:gd name="T3" fmla="*/ 432 h 504"/>
                <a:gd name="T4" fmla="*/ 864 w 864"/>
                <a:gd name="T5" fmla="*/ 0 h 504"/>
              </a:gdLst>
              <a:ahLst/>
              <a:cxnLst>
                <a:cxn ang="0">
                  <a:pos x="T0" y="T1"/>
                </a:cxn>
                <a:cxn ang="0">
                  <a:pos x="T2" y="T3"/>
                </a:cxn>
                <a:cxn ang="0">
                  <a:pos x="T4" y="T5"/>
                </a:cxn>
              </a:cxnLst>
              <a:rect l="0" t="0" r="r" b="b"/>
              <a:pathLst>
                <a:path w="864" h="504">
                  <a:moveTo>
                    <a:pt x="0" y="432"/>
                  </a:moveTo>
                  <a:cubicBezTo>
                    <a:pt x="144" y="468"/>
                    <a:pt x="288" y="504"/>
                    <a:pt x="432" y="432"/>
                  </a:cubicBezTo>
                  <a:cubicBezTo>
                    <a:pt x="576" y="360"/>
                    <a:pt x="720" y="72"/>
                    <a:pt x="864" y="0"/>
                  </a:cubicBezTo>
                </a:path>
              </a:pathLst>
            </a:custGeom>
            <a:noFill/>
            <a:ln w="19050" cap="flat" cmpd="sng">
              <a:solidFill>
                <a:schemeClr val="bg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88" name="Line 48"/>
            <p:cNvSpPr>
              <a:spLocks noChangeShapeType="1"/>
            </p:cNvSpPr>
            <p:nvPr/>
          </p:nvSpPr>
          <p:spPr bwMode="auto">
            <a:xfrm flipH="1">
              <a:off x="8058" y="8592"/>
              <a:ext cx="144" cy="1"/>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grpSp>
      <p:sp>
        <p:nvSpPr>
          <p:cNvPr id="35889" name="Text Box 49"/>
          <p:cNvSpPr txBox="1">
            <a:spLocks noChangeArrowheads="1"/>
          </p:cNvSpPr>
          <p:nvPr/>
        </p:nvSpPr>
        <p:spPr bwMode="auto">
          <a:xfrm>
            <a:off x="3581400" y="2058988"/>
            <a:ext cx="1612900" cy="379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ts val="600"/>
              </a:spcBef>
              <a:spcAft>
                <a:spcPts val="600"/>
              </a:spcAft>
            </a:pPr>
            <a:r>
              <a:rPr lang="es-ES" b="1">
                <a:solidFill>
                  <a:schemeClr val="bg1"/>
                </a:solidFill>
                <a:latin typeface="Calibri" pitchFamily="34" charset="0"/>
                <a:cs typeface="Calibri" pitchFamily="34" charset="0"/>
              </a:rPr>
              <a:t>CONTEXTO</a:t>
            </a:r>
            <a:endParaRPr lang="es-ES" sz="1400" b="1">
              <a:solidFill>
                <a:schemeClr val="bg1"/>
              </a:solidFill>
              <a:latin typeface="Calibri" pitchFamily="34" charset="0"/>
              <a:cs typeface="Calibri" pitchFamily="34" charset="0"/>
            </a:endParaRPr>
          </a:p>
        </p:txBody>
      </p:sp>
      <p:sp>
        <p:nvSpPr>
          <p:cNvPr id="35890" name="Text Box 50"/>
          <p:cNvSpPr txBox="1">
            <a:spLocks noChangeArrowheads="1"/>
          </p:cNvSpPr>
          <p:nvPr/>
        </p:nvSpPr>
        <p:spPr bwMode="auto">
          <a:xfrm>
            <a:off x="4799013" y="4689475"/>
            <a:ext cx="1257300"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pPr>
            <a:r>
              <a:rPr lang="es-ES" sz="1200">
                <a:solidFill>
                  <a:schemeClr val="bg1"/>
                </a:solidFill>
                <a:latin typeface="Calibri" pitchFamily="34" charset="0"/>
                <a:cs typeface="Calibri" pitchFamily="34" charset="0"/>
              </a:rPr>
              <a:t>EFECTOS (E2) :</a:t>
            </a:r>
          </a:p>
          <a:p>
            <a:pPr algn="l">
              <a:spcBef>
                <a:spcPct val="0"/>
              </a:spcBef>
            </a:pPr>
            <a:r>
              <a:rPr lang="es-ES" sz="1200">
                <a:solidFill>
                  <a:schemeClr val="bg1"/>
                </a:solidFill>
                <a:latin typeface="Calibri" pitchFamily="34" charset="0"/>
                <a:cs typeface="Calibri" pitchFamily="34" charset="0"/>
              </a:rPr>
              <a:t>resultados de salud sin la intervención</a:t>
            </a:r>
          </a:p>
        </p:txBody>
      </p:sp>
      <p:sp>
        <p:nvSpPr>
          <p:cNvPr id="35891" name="AutoShape 51"/>
          <p:cNvSpPr>
            <a:spLocks/>
          </p:cNvSpPr>
          <p:nvPr/>
        </p:nvSpPr>
        <p:spPr bwMode="auto">
          <a:xfrm>
            <a:off x="6477000" y="3532188"/>
            <a:ext cx="152400" cy="2030412"/>
          </a:xfrm>
          <a:prstGeom prst="rightBrace">
            <a:avLst>
              <a:gd name="adj1" fmla="val 111024"/>
              <a:gd name="adj2" fmla="val 50000"/>
            </a:avLst>
          </a:prstGeom>
          <a:noFill/>
          <a:ln w="28575">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92" name="Text Box 52"/>
          <p:cNvSpPr txBox="1">
            <a:spLocks noChangeArrowheads="1"/>
          </p:cNvSpPr>
          <p:nvPr/>
        </p:nvSpPr>
        <p:spPr bwMode="auto">
          <a:xfrm>
            <a:off x="5426075" y="3595688"/>
            <a:ext cx="1127125"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l">
              <a:spcBef>
                <a:spcPct val="0"/>
              </a:spcBef>
            </a:pPr>
            <a:r>
              <a:rPr lang="es-ES" sz="1200">
                <a:solidFill>
                  <a:schemeClr val="bg1"/>
                </a:solidFill>
                <a:latin typeface="Calibri" pitchFamily="34" charset="0"/>
                <a:cs typeface="Calibri" pitchFamily="34" charset="0"/>
              </a:rPr>
              <a:t>EFECTOS (E1) :</a:t>
            </a:r>
          </a:p>
          <a:p>
            <a:pPr algn="just">
              <a:spcBef>
                <a:spcPts val="600"/>
              </a:spcBef>
              <a:spcAft>
                <a:spcPts val="600"/>
              </a:spcAft>
            </a:pPr>
            <a:r>
              <a:rPr lang="es-ES" sz="1200">
                <a:solidFill>
                  <a:schemeClr val="bg1"/>
                </a:solidFill>
                <a:latin typeface="Calibri" pitchFamily="34" charset="0"/>
                <a:cs typeface="Calibri" pitchFamily="34" charset="0"/>
              </a:rPr>
              <a:t>resultados de salud con la intervención</a:t>
            </a:r>
          </a:p>
        </p:txBody>
      </p:sp>
      <p:sp>
        <p:nvSpPr>
          <p:cNvPr id="35893" name="Text Box 53"/>
          <p:cNvSpPr txBox="1">
            <a:spLocks noChangeArrowheads="1"/>
          </p:cNvSpPr>
          <p:nvPr/>
        </p:nvSpPr>
        <p:spPr bwMode="auto">
          <a:xfrm>
            <a:off x="1255713" y="4756150"/>
            <a:ext cx="1008062"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0"/>
              </a:spcBef>
            </a:pPr>
            <a:r>
              <a:rPr lang="es-ES" sz="1200">
                <a:solidFill>
                  <a:schemeClr val="bg1"/>
                </a:solidFill>
                <a:latin typeface="Calibri" pitchFamily="34" charset="0"/>
                <a:cs typeface="Calibri" pitchFamily="34" charset="0"/>
              </a:rPr>
              <a:t>Estado de salud</a:t>
            </a:r>
          </a:p>
        </p:txBody>
      </p:sp>
      <p:sp>
        <p:nvSpPr>
          <p:cNvPr id="35894" name="Freeform 54"/>
          <p:cNvSpPr>
            <a:spLocks/>
          </p:cNvSpPr>
          <p:nvPr/>
        </p:nvSpPr>
        <p:spPr bwMode="auto">
          <a:xfrm>
            <a:off x="1441450" y="4991100"/>
            <a:ext cx="660400" cy="577850"/>
          </a:xfrm>
          <a:custGeom>
            <a:avLst/>
            <a:gdLst>
              <a:gd name="T0" fmla="*/ 0 w 812"/>
              <a:gd name="T1" fmla="*/ 0 h 546"/>
              <a:gd name="T2" fmla="*/ 0 w 812"/>
              <a:gd name="T3" fmla="*/ 546 h 546"/>
              <a:gd name="T4" fmla="*/ 812 w 812"/>
              <a:gd name="T5" fmla="*/ 546 h 546"/>
            </a:gdLst>
            <a:ahLst/>
            <a:cxnLst>
              <a:cxn ang="0">
                <a:pos x="T0" y="T1"/>
              </a:cxn>
              <a:cxn ang="0">
                <a:pos x="T2" y="T3"/>
              </a:cxn>
              <a:cxn ang="0">
                <a:pos x="T4" y="T5"/>
              </a:cxn>
            </a:cxnLst>
            <a:rect l="0" t="0" r="r" b="b"/>
            <a:pathLst>
              <a:path w="812" h="546">
                <a:moveTo>
                  <a:pt x="0" y="0"/>
                </a:moveTo>
                <a:lnTo>
                  <a:pt x="0" y="546"/>
                </a:lnTo>
                <a:lnTo>
                  <a:pt x="812" y="546"/>
                </a:lnTo>
              </a:path>
            </a:pathLst>
          </a:custGeom>
          <a:noFill/>
          <a:ln w="3175" cap="flat" cmpd="sng">
            <a:solidFill>
              <a:schemeClr val="bg1"/>
            </a:solidFill>
            <a:prstDash val="solid"/>
            <a:round/>
            <a:headEnd type="triangle" w="sm" len="sm"/>
            <a:tailEnd type="triangl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95" name="Text Box 55"/>
          <p:cNvSpPr txBox="1">
            <a:spLocks noChangeArrowheads="1"/>
          </p:cNvSpPr>
          <p:nvPr/>
        </p:nvSpPr>
        <p:spPr bwMode="auto">
          <a:xfrm>
            <a:off x="1985963" y="5375275"/>
            <a:ext cx="84296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0"/>
              </a:spcBef>
            </a:pPr>
            <a:r>
              <a:rPr lang="es-ES" sz="1200">
                <a:solidFill>
                  <a:schemeClr val="bg1"/>
                </a:solidFill>
                <a:latin typeface="Calibri" pitchFamily="34" charset="0"/>
                <a:cs typeface="Calibri" pitchFamily="34" charset="0"/>
              </a:rPr>
              <a:t>tiempo</a:t>
            </a:r>
          </a:p>
        </p:txBody>
      </p:sp>
      <p:sp>
        <p:nvSpPr>
          <p:cNvPr id="35896" name="Line 56"/>
          <p:cNvSpPr>
            <a:spLocks noChangeShapeType="1"/>
          </p:cNvSpPr>
          <p:nvPr/>
        </p:nvSpPr>
        <p:spPr bwMode="auto">
          <a:xfrm>
            <a:off x="2679700" y="2894013"/>
            <a:ext cx="0" cy="568325"/>
          </a:xfrm>
          <a:prstGeom prst="line">
            <a:avLst/>
          </a:prstGeom>
          <a:noFill/>
          <a:ln w="9525">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97" name="Text Box 57"/>
          <p:cNvSpPr txBox="1">
            <a:spLocks noChangeArrowheads="1"/>
          </p:cNvSpPr>
          <p:nvPr/>
        </p:nvSpPr>
        <p:spPr bwMode="auto">
          <a:xfrm>
            <a:off x="1330325" y="2409825"/>
            <a:ext cx="110807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ts val="600"/>
              </a:spcBef>
              <a:spcAft>
                <a:spcPts val="600"/>
              </a:spcAft>
            </a:pPr>
            <a:r>
              <a:rPr lang="es-ES" sz="1200" b="1">
                <a:solidFill>
                  <a:schemeClr val="bg1"/>
                </a:solidFill>
                <a:latin typeface="Calibri" pitchFamily="34" charset="0"/>
                <a:cs typeface="Calibri" pitchFamily="34" charset="0"/>
              </a:rPr>
              <a:t>buen estado de salud</a:t>
            </a:r>
          </a:p>
        </p:txBody>
      </p:sp>
      <p:sp>
        <p:nvSpPr>
          <p:cNvPr id="35898" name="Line 58"/>
          <p:cNvSpPr>
            <a:spLocks noChangeShapeType="1"/>
          </p:cNvSpPr>
          <p:nvPr/>
        </p:nvSpPr>
        <p:spPr bwMode="auto">
          <a:xfrm>
            <a:off x="1763713" y="2894013"/>
            <a:ext cx="0" cy="568325"/>
          </a:xfrm>
          <a:prstGeom prst="line">
            <a:avLst/>
          </a:prstGeom>
          <a:noFill/>
          <a:ln w="9525">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VE">
              <a:latin typeface="Calibri" pitchFamily="34" charset="0"/>
              <a:cs typeface="Calibri" pitchFamily="34" charset="0"/>
            </a:endParaRPr>
          </a:p>
        </p:txBody>
      </p:sp>
      <p:sp>
        <p:nvSpPr>
          <p:cNvPr id="35899" name="Text Box 59"/>
          <p:cNvSpPr txBox="1">
            <a:spLocks noChangeArrowheads="1"/>
          </p:cNvSpPr>
          <p:nvPr/>
        </p:nvSpPr>
        <p:spPr bwMode="auto">
          <a:xfrm>
            <a:off x="2205038" y="2601913"/>
            <a:ext cx="1112837"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ts val="600"/>
              </a:spcBef>
              <a:spcAft>
                <a:spcPts val="600"/>
              </a:spcAft>
            </a:pPr>
            <a:r>
              <a:rPr lang="fr-CA" sz="1200" b="1">
                <a:solidFill>
                  <a:schemeClr val="bg1"/>
                </a:solidFill>
                <a:latin typeface="Calibri" pitchFamily="34" charset="0"/>
                <a:cs typeface="Calibri" pitchFamily="34" charset="0"/>
              </a:rPr>
              <a:t>enfermedad</a:t>
            </a:r>
          </a:p>
        </p:txBody>
      </p:sp>
      <p:sp>
        <p:nvSpPr>
          <p:cNvPr id="35900" name="Text Box 60"/>
          <p:cNvSpPr txBox="1">
            <a:spLocks noChangeArrowheads="1"/>
          </p:cNvSpPr>
          <p:nvPr/>
        </p:nvSpPr>
        <p:spPr bwMode="auto">
          <a:xfrm>
            <a:off x="1574800" y="3654425"/>
            <a:ext cx="500063" cy="450850"/>
          </a:xfrm>
          <a:prstGeom prst="rect">
            <a:avLst/>
          </a:prstGeom>
          <a:noFill/>
          <a:ln>
            <a:noFill/>
          </a:ln>
          <a:effectLst/>
          <a:extLst>
            <a:ext uri="{909E8E84-426E-40DD-AFC4-6F175D3DCCD1}">
              <a14:hiddenFill xmlns:a14="http://schemas.microsoft.com/office/drawing/2010/main">
                <a:gradFill rotWithShape="0">
                  <a:gsLst>
                    <a:gs pos="0">
                      <a:srgbClr val="FFFFFF"/>
                    </a:gs>
                    <a:gs pos="100000">
                      <a:srgbClr val="C0C0C0"/>
                    </a:gs>
                  </a:gsLst>
                  <a:path path="shape">
                    <a:fillToRect l="50000" t="50000" r="50000" b="50000"/>
                  </a:path>
                </a:gra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pPr algn="just">
              <a:spcBef>
                <a:spcPct val="0"/>
              </a:spcBef>
            </a:pPr>
            <a:r>
              <a:rPr lang="es-ES" sz="1200" b="1">
                <a:solidFill>
                  <a:schemeClr val="bg1"/>
                </a:solidFill>
                <a:latin typeface="Calibri" pitchFamily="34" charset="0"/>
                <a:cs typeface="Calibri" pitchFamily="34" charset="0"/>
              </a:rPr>
              <a:t> B</a:t>
            </a:r>
          </a:p>
        </p:txBody>
      </p:sp>
      <p:sp>
        <p:nvSpPr>
          <p:cNvPr id="35901" name="Text Box 61"/>
          <p:cNvSpPr txBox="1">
            <a:spLocks noChangeArrowheads="1"/>
          </p:cNvSpPr>
          <p:nvPr/>
        </p:nvSpPr>
        <p:spPr bwMode="auto">
          <a:xfrm>
            <a:off x="2438400" y="3654425"/>
            <a:ext cx="384175" cy="450850"/>
          </a:xfrm>
          <a:prstGeom prst="rect">
            <a:avLst/>
          </a:prstGeom>
          <a:noFill/>
          <a:ln>
            <a:noFill/>
          </a:ln>
          <a:effectLst/>
          <a:extLst>
            <a:ext uri="{909E8E84-426E-40DD-AFC4-6F175D3DCCD1}">
              <a14:hiddenFill xmlns:a14="http://schemas.microsoft.com/office/drawing/2010/main">
                <a:gradFill rotWithShape="0">
                  <a:gsLst>
                    <a:gs pos="0">
                      <a:srgbClr val="FFFFFF"/>
                    </a:gs>
                    <a:gs pos="100000">
                      <a:srgbClr val="C0C0C0"/>
                    </a:gs>
                  </a:gsLst>
                  <a:path path="shape">
                    <a:fillToRect l="50000" t="50000" r="50000" b="50000"/>
                  </a:path>
                </a:gra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pPr algn="l">
              <a:spcBef>
                <a:spcPct val="0"/>
              </a:spcBef>
            </a:pPr>
            <a:r>
              <a:rPr lang="es-ES" sz="1200" b="1">
                <a:solidFill>
                  <a:schemeClr val="bg1"/>
                </a:solidFill>
                <a:latin typeface="Calibri" pitchFamily="34" charset="0"/>
                <a:cs typeface="Calibri" pitchFamily="34" charset="0"/>
              </a:rPr>
              <a:t>M</a:t>
            </a:r>
          </a:p>
        </p:txBody>
      </p:sp>
      <p:sp>
        <p:nvSpPr>
          <p:cNvPr id="35902" name="Text Box 62"/>
          <p:cNvSpPr txBox="1">
            <a:spLocks noChangeArrowheads="1"/>
          </p:cNvSpPr>
          <p:nvPr/>
        </p:nvSpPr>
        <p:spPr bwMode="auto">
          <a:xfrm>
            <a:off x="3670300" y="4373563"/>
            <a:ext cx="384175" cy="450850"/>
          </a:xfrm>
          <a:prstGeom prst="rect">
            <a:avLst/>
          </a:prstGeom>
          <a:noFill/>
          <a:ln>
            <a:noFill/>
          </a:ln>
          <a:effectLst/>
          <a:extLst>
            <a:ext uri="{909E8E84-426E-40DD-AFC4-6F175D3DCCD1}">
              <a14:hiddenFill xmlns:a14="http://schemas.microsoft.com/office/drawing/2010/main">
                <a:gradFill rotWithShape="0">
                  <a:gsLst>
                    <a:gs pos="0">
                      <a:srgbClr val="FFFFFF"/>
                    </a:gs>
                    <a:gs pos="100000">
                      <a:srgbClr val="C0C0C0"/>
                    </a:gs>
                  </a:gsLst>
                  <a:path path="shape">
                    <a:fillToRect l="50000" t="50000" r="50000" b="50000"/>
                  </a:path>
                </a:gra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pPr algn="l">
              <a:spcBef>
                <a:spcPct val="0"/>
              </a:spcBef>
            </a:pPr>
            <a:r>
              <a:rPr lang="es-ES" sz="1200" b="1">
                <a:solidFill>
                  <a:schemeClr val="bg1"/>
                </a:solidFill>
                <a:latin typeface="Calibri" pitchFamily="34" charset="0"/>
                <a:cs typeface="Calibri" pitchFamily="34" charset="0"/>
              </a:rPr>
              <a:t>I</a:t>
            </a:r>
          </a:p>
        </p:txBody>
      </p:sp>
      <p:sp>
        <p:nvSpPr>
          <p:cNvPr id="35903" name="Text Box 63"/>
          <p:cNvSpPr txBox="1">
            <a:spLocks noChangeArrowheads="1"/>
          </p:cNvSpPr>
          <p:nvPr/>
        </p:nvSpPr>
        <p:spPr bwMode="auto">
          <a:xfrm>
            <a:off x="5105400" y="2589213"/>
            <a:ext cx="235585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ts val="600"/>
              </a:spcBef>
              <a:spcAft>
                <a:spcPts val="600"/>
              </a:spcAft>
            </a:pPr>
            <a:r>
              <a:rPr lang="es-ES" sz="1200" b="1">
                <a:solidFill>
                  <a:schemeClr val="bg1"/>
                </a:solidFill>
                <a:latin typeface="Calibri" pitchFamily="34" charset="0"/>
                <a:cs typeface="Calibri" pitchFamily="34" charset="0"/>
              </a:rPr>
              <a:t>CONSECUENCIAS DE SALUD</a:t>
            </a:r>
          </a:p>
          <a:p>
            <a:pPr algn="ctr">
              <a:spcBef>
                <a:spcPts val="600"/>
              </a:spcBef>
              <a:spcAft>
                <a:spcPts val="600"/>
              </a:spcAft>
            </a:pPr>
            <a:r>
              <a:rPr lang="es-ES" sz="1200" b="1">
                <a:solidFill>
                  <a:schemeClr val="bg1"/>
                </a:solidFill>
                <a:latin typeface="Calibri" pitchFamily="34" charset="0"/>
                <a:cs typeface="Calibri" pitchFamily="34" charset="0"/>
              </a:rPr>
              <a:t>(efectividad, qaly, $)</a:t>
            </a:r>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013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71042" name="Group 2"/>
          <p:cNvGrpSpPr>
            <a:grpSpLocks/>
          </p:cNvGrpSpPr>
          <p:nvPr/>
        </p:nvGrpSpPr>
        <p:grpSpPr bwMode="auto">
          <a:xfrm>
            <a:off x="426683" y="942975"/>
            <a:ext cx="4581525" cy="2141538"/>
            <a:chOff x="288" y="1612"/>
            <a:chExt cx="3438" cy="1595"/>
          </a:xfrm>
        </p:grpSpPr>
        <p:sp>
          <p:nvSpPr>
            <p:cNvPr id="29717" name="AutoShape 3"/>
            <p:cNvSpPr>
              <a:spLocks noChangeArrowheads="1"/>
            </p:cNvSpPr>
            <p:nvPr/>
          </p:nvSpPr>
          <p:spPr bwMode="auto">
            <a:xfrm rot="-664820">
              <a:off x="1308" y="1852"/>
              <a:ext cx="768" cy="288"/>
            </a:xfrm>
            <a:prstGeom prst="rightArrow">
              <a:avLst>
                <a:gd name="adj1" fmla="val 50000"/>
                <a:gd name="adj2" fmla="val 6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18" name="AutoShape 4"/>
            <p:cNvSpPr>
              <a:spLocks noChangeArrowheads="1"/>
            </p:cNvSpPr>
            <p:nvPr/>
          </p:nvSpPr>
          <p:spPr bwMode="auto">
            <a:xfrm rot="1297217">
              <a:off x="812" y="2075"/>
              <a:ext cx="1728" cy="336"/>
            </a:xfrm>
            <a:prstGeom prst="rightArrow">
              <a:avLst>
                <a:gd name="adj1" fmla="val 50000"/>
                <a:gd name="adj2" fmla="val 12857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19" name="Rectangle 5"/>
            <p:cNvSpPr>
              <a:spLocks noChangeArrowheads="1"/>
            </p:cNvSpPr>
            <p:nvPr/>
          </p:nvSpPr>
          <p:spPr bwMode="auto">
            <a:xfrm>
              <a:off x="288" y="1846"/>
              <a:ext cx="618" cy="1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20" name="Text Box 6"/>
            <p:cNvSpPr txBox="1">
              <a:spLocks noChangeArrowheads="1"/>
            </p:cNvSpPr>
            <p:nvPr/>
          </p:nvSpPr>
          <p:spPr bwMode="auto">
            <a:xfrm>
              <a:off x="332" y="1612"/>
              <a:ext cx="919"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600">
                  <a:solidFill>
                    <a:srgbClr val="D52B2B"/>
                  </a:solidFill>
                  <a:latin typeface="Tahoma" pitchFamily="34" charset="0"/>
                </a:rPr>
                <a:t>Pb de salud</a:t>
              </a:r>
            </a:p>
          </p:txBody>
        </p:sp>
        <p:sp>
          <p:nvSpPr>
            <p:cNvPr id="29721" name="AutoShape 7"/>
            <p:cNvSpPr>
              <a:spLocks noChangeArrowheads="1"/>
            </p:cNvSpPr>
            <p:nvPr/>
          </p:nvSpPr>
          <p:spPr bwMode="auto">
            <a:xfrm>
              <a:off x="716" y="2236"/>
              <a:ext cx="336" cy="672"/>
            </a:xfrm>
            <a:prstGeom prst="upArrow">
              <a:avLst>
                <a:gd name="adj1" fmla="val 50000"/>
                <a:gd name="adj2"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22" name="Text Box 8"/>
            <p:cNvSpPr txBox="1">
              <a:spLocks noChangeArrowheads="1"/>
            </p:cNvSpPr>
            <p:nvPr/>
          </p:nvSpPr>
          <p:spPr bwMode="auto">
            <a:xfrm>
              <a:off x="558" y="2956"/>
              <a:ext cx="1119"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600">
                  <a:solidFill>
                    <a:srgbClr val="D52B2B"/>
                  </a:solidFill>
                  <a:latin typeface="Tahoma" pitchFamily="34" charset="0"/>
                </a:rPr>
                <a:t>Intervención A</a:t>
              </a:r>
            </a:p>
          </p:txBody>
        </p:sp>
        <p:sp>
          <p:nvSpPr>
            <p:cNvPr id="29723" name="Text Box 9"/>
            <p:cNvSpPr txBox="1">
              <a:spLocks noChangeArrowheads="1"/>
            </p:cNvSpPr>
            <p:nvPr/>
          </p:nvSpPr>
          <p:spPr bwMode="auto">
            <a:xfrm>
              <a:off x="1809" y="1679"/>
              <a:ext cx="1917"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200">
                  <a:solidFill>
                    <a:srgbClr val="D52B2B"/>
                  </a:solidFill>
                  <a:latin typeface="Tahoma" pitchFamily="34" charset="0"/>
                </a:rPr>
                <a:t>Consecuencias de la intervención A</a:t>
              </a:r>
            </a:p>
          </p:txBody>
        </p:sp>
        <p:sp>
          <p:nvSpPr>
            <p:cNvPr id="29724" name="Text Box 10"/>
            <p:cNvSpPr txBox="1">
              <a:spLocks noChangeArrowheads="1"/>
            </p:cNvSpPr>
            <p:nvPr/>
          </p:nvSpPr>
          <p:spPr bwMode="auto">
            <a:xfrm>
              <a:off x="1976" y="1996"/>
              <a:ext cx="1073"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200">
                  <a:solidFill>
                    <a:srgbClr val="D52B2B"/>
                  </a:solidFill>
                  <a:latin typeface="Tahoma" pitchFamily="34" charset="0"/>
                </a:rPr>
                <a:t>Consecuencias de </a:t>
              </a:r>
            </a:p>
            <a:p>
              <a:pPr eaLnBrk="1" hangingPunct="1"/>
              <a:r>
                <a:rPr lang="fr-CA" sz="1200">
                  <a:solidFill>
                    <a:srgbClr val="D52B2B"/>
                  </a:solidFill>
                  <a:latin typeface="Tahoma" pitchFamily="34" charset="0"/>
                </a:rPr>
                <a:t>no hacer nada</a:t>
              </a:r>
            </a:p>
          </p:txBody>
        </p:sp>
      </p:grpSp>
      <p:grpSp>
        <p:nvGrpSpPr>
          <p:cNvPr id="471051" name="Group 11"/>
          <p:cNvGrpSpPr>
            <a:grpSpLocks/>
          </p:cNvGrpSpPr>
          <p:nvPr/>
        </p:nvGrpSpPr>
        <p:grpSpPr bwMode="auto">
          <a:xfrm>
            <a:off x="4802188" y="3946525"/>
            <a:ext cx="3781425" cy="2163763"/>
            <a:chOff x="288" y="1596"/>
            <a:chExt cx="2838" cy="1611"/>
          </a:xfrm>
        </p:grpSpPr>
        <p:sp>
          <p:nvSpPr>
            <p:cNvPr id="29709" name="AutoShape 12"/>
            <p:cNvSpPr>
              <a:spLocks noChangeArrowheads="1"/>
            </p:cNvSpPr>
            <p:nvPr/>
          </p:nvSpPr>
          <p:spPr bwMode="auto">
            <a:xfrm rot="-664820">
              <a:off x="1308" y="1852"/>
              <a:ext cx="768" cy="288"/>
            </a:xfrm>
            <a:prstGeom prst="rightArrow">
              <a:avLst>
                <a:gd name="adj1" fmla="val 50000"/>
                <a:gd name="adj2" fmla="val 6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10" name="AutoShape 13"/>
            <p:cNvSpPr>
              <a:spLocks noChangeArrowheads="1"/>
            </p:cNvSpPr>
            <p:nvPr/>
          </p:nvSpPr>
          <p:spPr bwMode="auto">
            <a:xfrm rot="1297217">
              <a:off x="812" y="2075"/>
              <a:ext cx="1728" cy="336"/>
            </a:xfrm>
            <a:prstGeom prst="rightArrow">
              <a:avLst>
                <a:gd name="adj1" fmla="val 50000"/>
                <a:gd name="adj2" fmla="val 12857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11" name="Rectangle 14"/>
            <p:cNvSpPr>
              <a:spLocks noChangeArrowheads="1"/>
            </p:cNvSpPr>
            <p:nvPr/>
          </p:nvSpPr>
          <p:spPr bwMode="auto">
            <a:xfrm>
              <a:off x="288" y="1846"/>
              <a:ext cx="618" cy="1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12" name="Text Box 15"/>
            <p:cNvSpPr txBox="1">
              <a:spLocks noChangeArrowheads="1"/>
            </p:cNvSpPr>
            <p:nvPr/>
          </p:nvSpPr>
          <p:spPr bwMode="auto">
            <a:xfrm>
              <a:off x="332" y="1596"/>
              <a:ext cx="977"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600">
                  <a:solidFill>
                    <a:srgbClr val="D52B2B"/>
                  </a:solidFill>
                  <a:latin typeface="Tahoma" pitchFamily="34" charset="0"/>
                </a:rPr>
                <a:t>Pb de </a:t>
              </a:r>
              <a:r>
                <a:rPr lang="fr-CA">
                  <a:solidFill>
                    <a:srgbClr val="D52B2B"/>
                  </a:solidFill>
                </a:rPr>
                <a:t>salud</a:t>
              </a:r>
              <a:endParaRPr lang="fr-CA" sz="1600">
                <a:solidFill>
                  <a:srgbClr val="D52B2B"/>
                </a:solidFill>
                <a:latin typeface="Tahoma" pitchFamily="34" charset="0"/>
              </a:endParaRPr>
            </a:p>
          </p:txBody>
        </p:sp>
        <p:sp>
          <p:nvSpPr>
            <p:cNvPr id="29713" name="AutoShape 16"/>
            <p:cNvSpPr>
              <a:spLocks noChangeArrowheads="1"/>
            </p:cNvSpPr>
            <p:nvPr/>
          </p:nvSpPr>
          <p:spPr bwMode="auto">
            <a:xfrm>
              <a:off x="716" y="2236"/>
              <a:ext cx="336" cy="672"/>
            </a:xfrm>
            <a:prstGeom prst="upArrow">
              <a:avLst>
                <a:gd name="adj1" fmla="val 50000"/>
                <a:gd name="adj2"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solidFill>
                  <a:srgbClr val="D52B2B"/>
                </a:solidFill>
              </a:endParaRPr>
            </a:p>
          </p:txBody>
        </p:sp>
        <p:sp>
          <p:nvSpPr>
            <p:cNvPr id="29714" name="Text Box 17"/>
            <p:cNvSpPr txBox="1">
              <a:spLocks noChangeArrowheads="1"/>
            </p:cNvSpPr>
            <p:nvPr/>
          </p:nvSpPr>
          <p:spPr bwMode="auto">
            <a:xfrm>
              <a:off x="558" y="2956"/>
              <a:ext cx="111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600">
                  <a:solidFill>
                    <a:srgbClr val="D52B2B"/>
                  </a:solidFill>
                  <a:latin typeface="Tahoma" pitchFamily="34" charset="0"/>
                </a:rPr>
                <a:t>Intervención B</a:t>
              </a:r>
            </a:p>
          </p:txBody>
        </p:sp>
        <p:sp>
          <p:nvSpPr>
            <p:cNvPr id="29715" name="Text Box 18"/>
            <p:cNvSpPr txBox="1">
              <a:spLocks noChangeArrowheads="1"/>
            </p:cNvSpPr>
            <p:nvPr/>
          </p:nvSpPr>
          <p:spPr bwMode="auto">
            <a:xfrm>
              <a:off x="1810" y="1680"/>
              <a:ext cx="1316"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200">
                  <a:solidFill>
                    <a:srgbClr val="D52B2B"/>
                  </a:solidFill>
                  <a:latin typeface="Tahoma" pitchFamily="34" charset="0"/>
                </a:rPr>
                <a:t>Consecuencias interv B</a:t>
              </a:r>
            </a:p>
          </p:txBody>
        </p:sp>
        <p:sp>
          <p:nvSpPr>
            <p:cNvPr id="29716" name="Text Box 19"/>
            <p:cNvSpPr txBox="1">
              <a:spLocks noChangeArrowheads="1"/>
            </p:cNvSpPr>
            <p:nvPr/>
          </p:nvSpPr>
          <p:spPr bwMode="auto">
            <a:xfrm>
              <a:off x="1976" y="1997"/>
              <a:ext cx="1046"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200">
                  <a:solidFill>
                    <a:srgbClr val="D52B2B"/>
                  </a:solidFill>
                  <a:latin typeface="Tahoma" pitchFamily="34" charset="0"/>
                </a:rPr>
                <a:t>Consecuencias de</a:t>
              </a:r>
            </a:p>
            <a:p>
              <a:pPr eaLnBrk="1" hangingPunct="1"/>
              <a:r>
                <a:rPr lang="fr-CA" sz="1200">
                  <a:solidFill>
                    <a:srgbClr val="D52B2B"/>
                  </a:solidFill>
                  <a:latin typeface="Tahoma" pitchFamily="34" charset="0"/>
                </a:rPr>
                <a:t>no hacer nada</a:t>
              </a:r>
            </a:p>
          </p:txBody>
        </p:sp>
      </p:grpSp>
      <p:sp>
        <p:nvSpPr>
          <p:cNvPr id="471060" name="Text Box 20"/>
          <p:cNvSpPr txBox="1">
            <a:spLocks noChangeArrowheads="1"/>
          </p:cNvSpPr>
          <p:nvPr/>
        </p:nvSpPr>
        <p:spPr bwMode="auto">
          <a:xfrm>
            <a:off x="6614758" y="6613525"/>
            <a:ext cx="16621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000">
                <a:solidFill>
                  <a:srgbClr val="D52B2B"/>
                </a:solidFill>
                <a:latin typeface="Tahoma" pitchFamily="34" charset="0"/>
              </a:rPr>
              <a:t>AP Contandriopoulos 2000</a:t>
            </a:r>
          </a:p>
        </p:txBody>
      </p:sp>
      <p:sp>
        <p:nvSpPr>
          <p:cNvPr id="29701" name="Line 21"/>
          <p:cNvSpPr>
            <a:spLocks noChangeShapeType="1"/>
          </p:cNvSpPr>
          <p:nvPr/>
        </p:nvSpPr>
        <p:spPr bwMode="auto">
          <a:xfrm>
            <a:off x="318733" y="3157538"/>
            <a:ext cx="3744912"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solidFill>
                <a:srgbClr val="D52B2B"/>
              </a:solidFill>
            </a:endParaRPr>
          </a:p>
        </p:txBody>
      </p:sp>
      <p:sp>
        <p:nvSpPr>
          <p:cNvPr id="29702" name="Line 22"/>
          <p:cNvSpPr>
            <a:spLocks noChangeShapeType="1"/>
          </p:cNvSpPr>
          <p:nvPr/>
        </p:nvSpPr>
        <p:spPr bwMode="auto">
          <a:xfrm flipV="1">
            <a:off x="318733" y="709613"/>
            <a:ext cx="0" cy="24479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solidFill>
                <a:srgbClr val="D52B2B"/>
              </a:solidFill>
            </a:endParaRPr>
          </a:p>
        </p:txBody>
      </p:sp>
      <p:sp>
        <p:nvSpPr>
          <p:cNvPr id="29703" name="Line 23"/>
          <p:cNvSpPr>
            <a:spLocks noChangeShapeType="1"/>
          </p:cNvSpPr>
          <p:nvPr/>
        </p:nvSpPr>
        <p:spPr bwMode="auto">
          <a:xfrm>
            <a:off x="4572000" y="6253163"/>
            <a:ext cx="374491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solidFill>
                <a:srgbClr val="D52B2B"/>
              </a:solidFill>
            </a:endParaRPr>
          </a:p>
        </p:txBody>
      </p:sp>
      <p:sp>
        <p:nvSpPr>
          <p:cNvPr id="29704" name="Line 24"/>
          <p:cNvSpPr>
            <a:spLocks noChangeShapeType="1"/>
          </p:cNvSpPr>
          <p:nvPr/>
        </p:nvSpPr>
        <p:spPr bwMode="auto">
          <a:xfrm flipV="1">
            <a:off x="4572000" y="3805238"/>
            <a:ext cx="0" cy="24479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solidFill>
                <a:srgbClr val="D52B2B"/>
              </a:solidFill>
            </a:endParaRPr>
          </a:p>
        </p:txBody>
      </p:sp>
      <p:sp>
        <p:nvSpPr>
          <p:cNvPr id="29705" name="Text Box 25"/>
          <p:cNvSpPr txBox="1">
            <a:spLocks noChangeArrowheads="1"/>
          </p:cNvSpPr>
          <p:nvPr/>
        </p:nvSpPr>
        <p:spPr bwMode="auto">
          <a:xfrm>
            <a:off x="3982683" y="3027363"/>
            <a:ext cx="600075" cy="2444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000" b="1">
                <a:solidFill>
                  <a:srgbClr val="D52B2B"/>
                </a:solidFill>
              </a:rPr>
              <a:t>tiempo</a:t>
            </a:r>
          </a:p>
        </p:txBody>
      </p:sp>
      <p:sp>
        <p:nvSpPr>
          <p:cNvPr id="29706" name="Text Box 26"/>
          <p:cNvSpPr txBox="1">
            <a:spLocks noChangeArrowheads="1"/>
          </p:cNvSpPr>
          <p:nvPr/>
        </p:nvSpPr>
        <p:spPr bwMode="auto">
          <a:xfrm>
            <a:off x="247295" y="536575"/>
            <a:ext cx="1154113" cy="2444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000" b="1">
                <a:solidFill>
                  <a:srgbClr val="D52B2B"/>
                </a:solidFill>
              </a:rPr>
              <a:t>Estado de salud</a:t>
            </a:r>
          </a:p>
        </p:txBody>
      </p:sp>
      <p:sp>
        <p:nvSpPr>
          <p:cNvPr id="29707" name="Text Box 27"/>
          <p:cNvSpPr txBox="1">
            <a:spLocks noChangeArrowheads="1"/>
          </p:cNvSpPr>
          <p:nvPr/>
        </p:nvSpPr>
        <p:spPr bwMode="auto">
          <a:xfrm>
            <a:off x="8428876" y="6142801"/>
            <a:ext cx="600075" cy="2444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000" b="1">
                <a:solidFill>
                  <a:srgbClr val="D52B2B"/>
                </a:solidFill>
              </a:rPr>
              <a:t>tiempo</a:t>
            </a:r>
          </a:p>
        </p:txBody>
      </p:sp>
      <p:sp>
        <p:nvSpPr>
          <p:cNvPr id="29708" name="Text Box 28"/>
          <p:cNvSpPr txBox="1">
            <a:spLocks noChangeArrowheads="1"/>
          </p:cNvSpPr>
          <p:nvPr/>
        </p:nvSpPr>
        <p:spPr bwMode="auto">
          <a:xfrm>
            <a:off x="4211638" y="3660775"/>
            <a:ext cx="1154112" cy="2444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A" sz="1000" b="1">
                <a:solidFill>
                  <a:srgbClr val="D52B2B"/>
                </a:solidFill>
              </a:rPr>
              <a:t>Estado de salud</a:t>
            </a:r>
          </a:p>
        </p:txBody>
      </p:sp>
      <p:sp>
        <p:nvSpPr>
          <p:cNvPr id="30" name="Rectangle 6"/>
          <p:cNvSpPr>
            <a:spLocks noGrp="1" noChangeArrowheads="1"/>
          </p:cNvSpPr>
          <p:nvPr>
            <p:ph idx="1"/>
          </p:nvPr>
        </p:nvSpPr>
        <p:spPr>
          <a:xfrm>
            <a:off x="5008208" y="126125"/>
            <a:ext cx="4112127" cy="2297994"/>
          </a:xfrm>
          <a:noFill/>
        </p:spPr>
        <p:txBody>
          <a:bodyPr/>
          <a:lstStyle/>
          <a:p>
            <a:r>
              <a:rPr lang="es-VE" sz="2600" b="1" dirty="0" smtClean="0">
                <a:solidFill>
                  <a:srgbClr val="0070C0"/>
                </a:solidFill>
              </a:rPr>
              <a:t>Tome 10min y use este modelo para plantear una intervención sanitaria que a </a:t>
            </a:r>
            <a:r>
              <a:rPr lang="es-VE" sz="2600" b="1" dirty="0" err="1" smtClean="0">
                <a:solidFill>
                  <a:srgbClr val="0070C0"/>
                </a:solidFill>
              </a:rPr>
              <a:t>ud.</a:t>
            </a:r>
            <a:r>
              <a:rPr lang="es-VE" sz="2600" b="1" dirty="0" smtClean="0">
                <a:solidFill>
                  <a:srgbClr val="0070C0"/>
                </a:solidFill>
              </a:rPr>
              <a:t> le interesaría evaluar del punto de vista económico</a:t>
            </a:r>
            <a:endParaRPr lang="es-CL" sz="2600" b="1" dirty="0" smtClean="0">
              <a:solidFill>
                <a:srgbClr val="0070C0"/>
              </a:solidFill>
            </a:endParaRPr>
          </a:p>
        </p:txBody>
      </p:sp>
      <p:sp>
        <p:nvSpPr>
          <p:cNvPr id="31" name="Rectangle 2"/>
          <p:cNvSpPr>
            <a:spLocks noChangeArrowheads="1"/>
          </p:cNvSpPr>
          <p:nvPr/>
        </p:nvSpPr>
        <p:spPr bwMode="auto">
          <a:xfrm>
            <a:off x="-11" y="3340190"/>
            <a:ext cx="4177856" cy="272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marL="457200" indent="-457200" algn="just">
              <a:spcBef>
                <a:spcPct val="20000"/>
              </a:spcBef>
              <a:buClr>
                <a:srgbClr val="FFC000"/>
              </a:buClr>
              <a:buFont typeface="Arial" pitchFamily="34" charset="0"/>
              <a:buChar char="•"/>
            </a:pPr>
            <a:r>
              <a:rPr lang="es-ES" sz="2200" b="1" dirty="0" smtClean="0">
                <a:solidFill>
                  <a:srgbClr val="0070C0"/>
                </a:solidFill>
                <a:latin typeface="Calibri" pitchFamily="34" charset="0"/>
                <a:cs typeface="Calibri" pitchFamily="34" charset="0"/>
              </a:rPr>
              <a:t>Costo de oportunidad: El costo de una actividad, de un programa, de una intervención, corresponde al valor de la mejor opción alternativa que pudo haber sido realizada con los mismos recursos</a:t>
            </a:r>
          </a:p>
        </p:txBody>
      </p:sp>
      <p:pic>
        <p:nvPicPr>
          <p:cNvPr id="32" name="Picture 4" descr="http://t1.gstatic.com/images?q=tbn:ANd9GcRxQzMkxAchjKpovTe59PUOE5yI394ha9O3kL25abZkXuPqZJN8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134" y="5727411"/>
            <a:ext cx="1422399" cy="106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3158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71042"/>
                                        </p:tgtEl>
                                        <p:attrNameLst>
                                          <p:attrName>style.visibility</p:attrName>
                                        </p:attrNameLst>
                                      </p:cBhvr>
                                      <p:to>
                                        <p:strVal val="visible"/>
                                      </p:to>
                                    </p:set>
                                    <p:animEffect transition="in" filter="blinds(horizontal)">
                                      <p:cBhvr>
                                        <p:cTn id="7" dur="500"/>
                                        <p:tgtEl>
                                          <p:spTgt spid="471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71051"/>
                                        </p:tgtEl>
                                        <p:attrNameLst>
                                          <p:attrName>style.visibility</p:attrName>
                                        </p:attrNameLst>
                                      </p:cBhvr>
                                      <p:to>
                                        <p:strVal val="visible"/>
                                      </p:to>
                                    </p:set>
                                    <p:animEffect transition="in" filter="blinds(horizontal)">
                                      <p:cBhvr>
                                        <p:cTn id="12" dur="500"/>
                                        <p:tgtEl>
                                          <p:spTgt spid="4710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71060"/>
                                        </p:tgtEl>
                                        <p:attrNameLst>
                                          <p:attrName>style.visibility</p:attrName>
                                        </p:attrNameLst>
                                      </p:cBhvr>
                                      <p:to>
                                        <p:strVal val="visible"/>
                                      </p:to>
                                    </p:set>
                                    <p:animEffect transition="in" filter="blinds(horizontal)">
                                      <p:cBhvr>
                                        <p:cTn id="17" dur="500"/>
                                        <p:tgtEl>
                                          <p:spTgt spid="471060"/>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0" grpId="0" autoUpdateAnimBg="0"/>
      <p:bldP spid="30"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auto">
          <a:xfrm flipH="1">
            <a:off x="2609850" y="4492625"/>
            <a:ext cx="4800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0723" name="Rectangle 3"/>
          <p:cNvSpPr>
            <a:spLocks noChangeArrowheads="1"/>
          </p:cNvSpPr>
          <p:nvPr/>
        </p:nvSpPr>
        <p:spPr bwMode="auto">
          <a:xfrm>
            <a:off x="1898650" y="2435225"/>
            <a:ext cx="6350000" cy="3733800"/>
          </a:xfrm>
          <a:prstGeom prst="rect">
            <a:avLst/>
          </a:prstGeom>
          <a:noFill/>
          <a:ln>
            <a:noFill/>
          </a:ln>
          <a:effectLst/>
          <a:extLst>
            <a:ext uri="{909E8E84-426E-40DD-AFC4-6F175D3DCCD1}">
              <a14:hiddenFill xmlns:a14="http://schemas.microsoft.com/office/drawing/2010/main">
                <a:gradFill rotWithShape="0">
                  <a:gsLst>
                    <a:gs pos="0">
                      <a:srgbClr val="000047"/>
                    </a:gs>
                    <a:gs pos="100000">
                      <a:srgbClr val="000099"/>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CL" sz="2400">
              <a:latin typeface="Tahoma" pitchFamily="34" charset="0"/>
            </a:endParaRPr>
          </a:p>
        </p:txBody>
      </p:sp>
      <p:sp>
        <p:nvSpPr>
          <p:cNvPr id="509956" name="AutoShape 4"/>
          <p:cNvSpPr>
            <a:spLocks noChangeArrowheads="1"/>
          </p:cNvSpPr>
          <p:nvPr/>
        </p:nvSpPr>
        <p:spPr bwMode="auto">
          <a:xfrm rot="-664820">
            <a:off x="2465388" y="2573338"/>
            <a:ext cx="1023937" cy="387350"/>
          </a:xfrm>
          <a:prstGeom prst="rightArrow">
            <a:avLst>
              <a:gd name="adj1" fmla="val 50000"/>
              <a:gd name="adj2" fmla="val 6608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509957" name="AutoShape 5"/>
          <p:cNvSpPr>
            <a:spLocks noChangeArrowheads="1"/>
          </p:cNvSpPr>
          <p:nvPr/>
        </p:nvSpPr>
        <p:spPr bwMode="auto">
          <a:xfrm rot="1297217">
            <a:off x="1804988" y="2873375"/>
            <a:ext cx="2301875" cy="450850"/>
          </a:xfrm>
          <a:prstGeom prst="rightArrow">
            <a:avLst>
              <a:gd name="adj1" fmla="val 50000"/>
              <a:gd name="adj2" fmla="val 12764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509958" name="Rectangle 6"/>
          <p:cNvSpPr>
            <a:spLocks noChangeArrowheads="1"/>
          </p:cNvSpPr>
          <p:nvPr/>
        </p:nvSpPr>
        <p:spPr bwMode="auto">
          <a:xfrm>
            <a:off x="1106488" y="2565400"/>
            <a:ext cx="823912" cy="2571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30727" name="Text Box 7"/>
          <p:cNvSpPr txBox="1">
            <a:spLocks noChangeArrowheads="1"/>
          </p:cNvSpPr>
          <p:nvPr/>
        </p:nvSpPr>
        <p:spPr bwMode="auto">
          <a:xfrm>
            <a:off x="1023938" y="1700213"/>
            <a:ext cx="407193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sz="1600" b="1">
                <a:latin typeface="Tahoma" pitchFamily="34" charset="0"/>
              </a:rPr>
              <a:t>Pb de salud: MANEJO DEL EMBARAZO</a:t>
            </a:r>
          </a:p>
        </p:txBody>
      </p:sp>
      <p:sp>
        <p:nvSpPr>
          <p:cNvPr id="509960" name="AutoShape 8"/>
          <p:cNvSpPr>
            <a:spLocks noChangeArrowheads="1"/>
          </p:cNvSpPr>
          <p:nvPr/>
        </p:nvSpPr>
        <p:spPr bwMode="auto">
          <a:xfrm>
            <a:off x="1676400" y="3089275"/>
            <a:ext cx="447675" cy="901700"/>
          </a:xfrm>
          <a:prstGeom prst="upArrow">
            <a:avLst>
              <a:gd name="adj1" fmla="val 50000"/>
              <a:gd name="adj2" fmla="val 5035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509961" name="Text Box 9"/>
          <p:cNvSpPr txBox="1">
            <a:spLocks noChangeArrowheads="1"/>
          </p:cNvSpPr>
          <p:nvPr/>
        </p:nvSpPr>
        <p:spPr bwMode="auto">
          <a:xfrm>
            <a:off x="1042988" y="4056063"/>
            <a:ext cx="295275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sz="1600" b="1" dirty="0">
                <a:latin typeface="Tahoma" pitchFamily="34" charset="0"/>
              </a:rPr>
              <a:t>Intervención A</a:t>
            </a:r>
            <a:endParaRPr lang="es-CL" sz="1600" dirty="0">
              <a:latin typeface="Tahoma" pitchFamily="34" charset="0"/>
            </a:endParaRPr>
          </a:p>
          <a:p>
            <a:pPr eaLnBrk="1" hangingPunct="1"/>
            <a:r>
              <a:rPr lang="es-CL" sz="1600" dirty="0">
                <a:latin typeface="Tahoma" pitchFamily="34" charset="0"/>
              </a:rPr>
              <a:t>- Atenciones de salud a través de un sistema organizado en redes </a:t>
            </a:r>
            <a:r>
              <a:rPr lang="es-CL" sz="1600" dirty="0" smtClean="0">
                <a:latin typeface="Tahoma" pitchFamily="34" charset="0"/>
              </a:rPr>
              <a:t>basadas en APS</a:t>
            </a:r>
            <a:endParaRPr lang="es-CL" sz="1600" dirty="0">
              <a:latin typeface="Tahoma" pitchFamily="34" charset="0"/>
            </a:endParaRPr>
          </a:p>
        </p:txBody>
      </p:sp>
      <p:sp>
        <p:nvSpPr>
          <p:cNvPr id="509962" name="AutoShape 10"/>
          <p:cNvSpPr>
            <a:spLocks noChangeArrowheads="1"/>
          </p:cNvSpPr>
          <p:nvPr/>
        </p:nvSpPr>
        <p:spPr bwMode="auto">
          <a:xfrm rot="-664820">
            <a:off x="5589588" y="4622800"/>
            <a:ext cx="1023937" cy="387350"/>
          </a:xfrm>
          <a:prstGeom prst="rightArrow">
            <a:avLst>
              <a:gd name="adj1" fmla="val 50000"/>
              <a:gd name="adj2" fmla="val 6608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509963" name="AutoShape 11"/>
          <p:cNvSpPr>
            <a:spLocks noChangeArrowheads="1"/>
          </p:cNvSpPr>
          <p:nvPr/>
        </p:nvSpPr>
        <p:spPr bwMode="auto">
          <a:xfrm rot="1297217">
            <a:off x="4929188" y="4922838"/>
            <a:ext cx="2301875" cy="450850"/>
          </a:xfrm>
          <a:prstGeom prst="rightArrow">
            <a:avLst>
              <a:gd name="adj1" fmla="val 50000"/>
              <a:gd name="adj2" fmla="val 12764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509964" name="Rectangle 12"/>
          <p:cNvSpPr>
            <a:spLocks noChangeArrowheads="1"/>
          </p:cNvSpPr>
          <p:nvPr/>
        </p:nvSpPr>
        <p:spPr bwMode="auto">
          <a:xfrm>
            <a:off x="4230688" y="4614863"/>
            <a:ext cx="823912" cy="2571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509965" name="AutoShape 13"/>
          <p:cNvSpPr>
            <a:spLocks noChangeArrowheads="1"/>
          </p:cNvSpPr>
          <p:nvPr/>
        </p:nvSpPr>
        <p:spPr bwMode="auto">
          <a:xfrm>
            <a:off x="4800600" y="5138738"/>
            <a:ext cx="447675" cy="901700"/>
          </a:xfrm>
          <a:prstGeom prst="upArrow">
            <a:avLst>
              <a:gd name="adj1" fmla="val 50000"/>
              <a:gd name="adj2" fmla="val 5035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509966" name="Text Box 14"/>
          <p:cNvSpPr txBox="1">
            <a:spLocks noChangeArrowheads="1"/>
          </p:cNvSpPr>
          <p:nvPr/>
        </p:nvSpPr>
        <p:spPr bwMode="auto">
          <a:xfrm>
            <a:off x="2267743" y="5483225"/>
            <a:ext cx="316835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sz="1600" b="1" dirty="0">
                <a:latin typeface="Tahoma" pitchFamily="34" charset="0"/>
              </a:rPr>
              <a:t>Intervención B </a:t>
            </a:r>
            <a:r>
              <a:rPr lang="es-CL" sz="1600" dirty="0">
                <a:latin typeface="Tahoma" pitchFamily="34" charset="0"/>
              </a:rPr>
              <a:t>:</a:t>
            </a:r>
          </a:p>
          <a:p>
            <a:pPr eaLnBrk="1" hangingPunct="1">
              <a:buFontTx/>
              <a:buChar char="-"/>
            </a:pPr>
            <a:r>
              <a:rPr lang="es-CL" sz="1600" dirty="0">
                <a:latin typeface="Tahoma" pitchFamily="34" charset="0"/>
              </a:rPr>
              <a:t>Atenciones usuales con oferta en estanco </a:t>
            </a:r>
          </a:p>
          <a:p>
            <a:pPr eaLnBrk="1" hangingPunct="1"/>
            <a:r>
              <a:rPr lang="es-CL" sz="1600" dirty="0">
                <a:latin typeface="Tahoma" pitchFamily="34" charset="0"/>
              </a:rPr>
              <a:t>(fragmentada</a:t>
            </a:r>
            <a:r>
              <a:rPr lang="es-CL" sz="1600" dirty="0" smtClean="0">
                <a:latin typeface="Tahoma" pitchFamily="34" charset="0"/>
              </a:rPr>
              <a:t>) pero con mas inversión en RRHH y tecnología</a:t>
            </a:r>
            <a:endParaRPr lang="es-CL" sz="1600" dirty="0">
              <a:latin typeface="Tahoma" pitchFamily="34" charset="0"/>
            </a:endParaRPr>
          </a:p>
        </p:txBody>
      </p:sp>
      <p:sp>
        <p:nvSpPr>
          <p:cNvPr id="509967" name="Text Box 15"/>
          <p:cNvSpPr txBox="1">
            <a:spLocks noChangeArrowheads="1"/>
          </p:cNvSpPr>
          <p:nvPr/>
        </p:nvSpPr>
        <p:spPr bwMode="auto">
          <a:xfrm>
            <a:off x="6372225" y="3933825"/>
            <a:ext cx="2895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sz="1200">
                <a:latin typeface="Tahoma" pitchFamily="34" charset="0"/>
              </a:rPr>
              <a:t>Consecuencias de atenciones habituales: emergencia obstétrica – parto normal / posibilidad de “ruleteo”</a:t>
            </a:r>
          </a:p>
        </p:txBody>
      </p:sp>
      <p:sp>
        <p:nvSpPr>
          <p:cNvPr id="30736" name="Rectangle 20"/>
          <p:cNvSpPr>
            <a:spLocks noChangeArrowheads="1"/>
          </p:cNvSpPr>
          <p:nvPr/>
        </p:nvSpPr>
        <p:spPr bwMode="auto">
          <a:xfrm>
            <a:off x="-18281" y="333375"/>
            <a:ext cx="905477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s-CL" sz="3600" b="1" dirty="0">
                <a:solidFill>
                  <a:schemeClr val="tx2"/>
                </a:solidFill>
                <a:latin typeface="Calibri" pitchFamily="34" charset="0"/>
                <a:cs typeface="Calibri" pitchFamily="34" charset="0"/>
              </a:rPr>
              <a:t>Costeo y análisis de minimización de costo… </a:t>
            </a:r>
            <a:r>
              <a:rPr lang="es-CL" sz="3600" b="1" i="1" dirty="0">
                <a:solidFill>
                  <a:schemeClr val="tx2"/>
                </a:solidFill>
                <a:latin typeface="Calibri" pitchFamily="34" charset="0"/>
                <a:cs typeface="Calibri" pitchFamily="34" charset="0"/>
              </a:rPr>
              <a:t>Costo de oportunidad</a:t>
            </a:r>
          </a:p>
        </p:txBody>
      </p:sp>
      <p:sp>
        <p:nvSpPr>
          <p:cNvPr id="509973" name="Text Box 21"/>
          <p:cNvSpPr txBox="1">
            <a:spLocks noChangeArrowheads="1"/>
          </p:cNvSpPr>
          <p:nvPr/>
        </p:nvSpPr>
        <p:spPr bwMode="auto">
          <a:xfrm>
            <a:off x="3779838" y="2276475"/>
            <a:ext cx="40401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sz="1200" dirty="0">
                <a:latin typeface="Tahoma" pitchFamily="34" charset="0"/>
              </a:rPr>
              <a:t>Consecuencias de atenciones </a:t>
            </a:r>
            <a:r>
              <a:rPr lang="es-CL" sz="1200" dirty="0" smtClean="0">
                <a:latin typeface="Tahoma" pitchFamily="34" charset="0"/>
              </a:rPr>
              <a:t>DEL sistema INTEGRADO… </a:t>
            </a:r>
            <a:r>
              <a:rPr lang="es-CL" sz="1200" dirty="0">
                <a:latin typeface="Tahoma" pitchFamily="34" charset="0"/>
              </a:rPr>
              <a:t>emergencia obstétrica – parto normal  </a:t>
            </a:r>
          </a:p>
        </p:txBody>
      </p:sp>
      <p:sp>
        <p:nvSpPr>
          <p:cNvPr id="509974" name="Text Box 22"/>
          <p:cNvSpPr txBox="1">
            <a:spLocks noChangeArrowheads="1"/>
          </p:cNvSpPr>
          <p:nvPr/>
        </p:nvSpPr>
        <p:spPr bwMode="auto">
          <a:xfrm>
            <a:off x="4067175" y="3149600"/>
            <a:ext cx="3657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sz="1200" dirty="0">
                <a:latin typeface="Tahoma" pitchFamily="34" charset="0"/>
              </a:rPr>
              <a:t>Consecuencias de no hacer nada: deterioro acelerada de la salud y aumento de la tasa de mortalidad y morbilidad</a:t>
            </a:r>
          </a:p>
        </p:txBody>
      </p:sp>
      <p:sp>
        <p:nvSpPr>
          <p:cNvPr id="23" name="Text Box 22"/>
          <p:cNvSpPr txBox="1">
            <a:spLocks noChangeArrowheads="1"/>
          </p:cNvSpPr>
          <p:nvPr/>
        </p:nvSpPr>
        <p:spPr bwMode="auto">
          <a:xfrm>
            <a:off x="5738813" y="5735638"/>
            <a:ext cx="3657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CL" sz="1200">
                <a:latin typeface="Tahoma" pitchFamily="34" charset="0"/>
              </a:rPr>
              <a:t>Consecuencias de no hacer nada: deterioro acelerada de la salud y aumento de la tasa de mortalidad y morbilidad</a:t>
            </a:r>
          </a:p>
        </p:txBody>
      </p:sp>
      <p:sp>
        <p:nvSpPr>
          <p:cNvPr id="2" name="1 Elipse"/>
          <p:cNvSpPr/>
          <p:nvPr/>
        </p:nvSpPr>
        <p:spPr>
          <a:xfrm>
            <a:off x="3748306" y="2014915"/>
            <a:ext cx="4040187" cy="1000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1" name="20 Elipse"/>
          <p:cNvSpPr/>
          <p:nvPr/>
        </p:nvSpPr>
        <p:spPr>
          <a:xfrm>
            <a:off x="6372225" y="3634721"/>
            <a:ext cx="2688975" cy="12842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2" name="21 Elipse"/>
          <p:cNvSpPr/>
          <p:nvPr/>
        </p:nvSpPr>
        <p:spPr>
          <a:xfrm>
            <a:off x="689161" y="3879649"/>
            <a:ext cx="2582862" cy="1000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23 Elipse"/>
          <p:cNvSpPr/>
          <p:nvPr/>
        </p:nvSpPr>
        <p:spPr>
          <a:xfrm>
            <a:off x="1913649" y="5466755"/>
            <a:ext cx="2582862" cy="1000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 name="3 CuadroTexto"/>
          <p:cNvSpPr txBox="1"/>
          <p:nvPr/>
        </p:nvSpPr>
        <p:spPr>
          <a:xfrm flipH="1">
            <a:off x="4550252" y="2045980"/>
            <a:ext cx="1756062" cy="2554545"/>
          </a:xfrm>
          <a:prstGeom prst="rect">
            <a:avLst/>
          </a:prstGeom>
          <a:noFill/>
        </p:spPr>
        <p:txBody>
          <a:bodyPr wrap="square" rtlCol="0">
            <a:spAutoFit/>
          </a:bodyPr>
          <a:lstStyle/>
          <a:p>
            <a:pPr algn="ctr"/>
            <a:r>
              <a:rPr lang="es-VE" sz="16000" dirty="0">
                <a:solidFill>
                  <a:srgbClr val="FF0000"/>
                </a:solidFill>
                <a:latin typeface="Calibri" pitchFamily="34" charset="0"/>
                <a:cs typeface="Calibri" pitchFamily="34" charset="0"/>
              </a:rPr>
              <a:t>x</a:t>
            </a:r>
          </a:p>
        </p:txBody>
      </p:sp>
      <p:sp>
        <p:nvSpPr>
          <p:cNvPr id="27" name="26 CuadroTexto"/>
          <p:cNvSpPr txBox="1"/>
          <p:nvPr/>
        </p:nvSpPr>
        <p:spPr>
          <a:xfrm flipH="1">
            <a:off x="6342316" y="4531748"/>
            <a:ext cx="1756062" cy="2554545"/>
          </a:xfrm>
          <a:prstGeom prst="rect">
            <a:avLst/>
          </a:prstGeom>
          <a:noFill/>
        </p:spPr>
        <p:txBody>
          <a:bodyPr wrap="square" rtlCol="0">
            <a:spAutoFit/>
          </a:bodyPr>
          <a:lstStyle/>
          <a:p>
            <a:pPr algn="ctr"/>
            <a:r>
              <a:rPr lang="es-VE" sz="16000" dirty="0">
                <a:solidFill>
                  <a:srgbClr val="FF0000"/>
                </a:solidFill>
                <a:latin typeface="Calibri" pitchFamily="34" charset="0"/>
                <a:cs typeface="Calibri" pitchFamily="34" charset="0"/>
              </a:rPr>
              <a:t>x</a:t>
            </a:r>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9319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9958"/>
                                        </p:tgtEl>
                                        <p:attrNameLst>
                                          <p:attrName>style.visibility</p:attrName>
                                        </p:attrNameLst>
                                      </p:cBhvr>
                                      <p:to>
                                        <p:strVal val="visible"/>
                                      </p:to>
                                    </p:set>
                                    <p:animEffect transition="in" filter="blinds(horizontal)">
                                      <p:cBhvr>
                                        <p:cTn id="7" dur="500"/>
                                        <p:tgtEl>
                                          <p:spTgt spid="5099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9957"/>
                                        </p:tgtEl>
                                        <p:attrNameLst>
                                          <p:attrName>style.visibility</p:attrName>
                                        </p:attrNameLst>
                                      </p:cBhvr>
                                      <p:to>
                                        <p:strVal val="visible"/>
                                      </p:to>
                                    </p:set>
                                    <p:animEffect transition="in" filter="blinds(horizontal)">
                                      <p:cBhvr>
                                        <p:cTn id="10" dur="500"/>
                                        <p:tgtEl>
                                          <p:spTgt spid="50995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09956"/>
                                        </p:tgtEl>
                                        <p:attrNameLst>
                                          <p:attrName>style.visibility</p:attrName>
                                        </p:attrNameLst>
                                      </p:cBhvr>
                                      <p:to>
                                        <p:strVal val="visible"/>
                                      </p:to>
                                    </p:set>
                                    <p:animEffect transition="in" filter="blinds(horizontal)">
                                      <p:cBhvr>
                                        <p:cTn id="13" dur="500"/>
                                        <p:tgtEl>
                                          <p:spTgt spid="50995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09961"/>
                                        </p:tgtEl>
                                        <p:attrNameLst>
                                          <p:attrName>style.visibility</p:attrName>
                                        </p:attrNameLst>
                                      </p:cBhvr>
                                      <p:to>
                                        <p:strVal val="visible"/>
                                      </p:to>
                                    </p:set>
                                    <p:animEffect transition="in" filter="blinds(horizontal)">
                                      <p:cBhvr>
                                        <p:cTn id="16" dur="500"/>
                                        <p:tgtEl>
                                          <p:spTgt spid="50996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09960"/>
                                        </p:tgtEl>
                                        <p:attrNameLst>
                                          <p:attrName>style.visibility</p:attrName>
                                        </p:attrNameLst>
                                      </p:cBhvr>
                                      <p:to>
                                        <p:strVal val="visible"/>
                                      </p:to>
                                    </p:set>
                                    <p:animEffect transition="in" filter="blinds(horizontal)">
                                      <p:cBhvr>
                                        <p:cTn id="19" dur="500"/>
                                        <p:tgtEl>
                                          <p:spTgt spid="5099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09973"/>
                                        </p:tgtEl>
                                        <p:attrNameLst>
                                          <p:attrName>style.visibility</p:attrName>
                                        </p:attrNameLst>
                                      </p:cBhvr>
                                      <p:to>
                                        <p:strVal val="visible"/>
                                      </p:to>
                                    </p:set>
                                    <p:animEffect transition="in" filter="blinds(horizontal)">
                                      <p:cBhvr>
                                        <p:cTn id="24" dur="500"/>
                                        <p:tgtEl>
                                          <p:spTgt spid="50997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09974"/>
                                        </p:tgtEl>
                                        <p:attrNameLst>
                                          <p:attrName>style.visibility</p:attrName>
                                        </p:attrNameLst>
                                      </p:cBhvr>
                                      <p:to>
                                        <p:strVal val="visible"/>
                                      </p:to>
                                    </p:set>
                                    <p:animEffect transition="in" filter="blinds(horizontal)">
                                      <p:cBhvr>
                                        <p:cTn id="27" dur="500"/>
                                        <p:tgtEl>
                                          <p:spTgt spid="5099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09966"/>
                                        </p:tgtEl>
                                        <p:attrNameLst>
                                          <p:attrName>style.visibility</p:attrName>
                                        </p:attrNameLst>
                                      </p:cBhvr>
                                      <p:to>
                                        <p:strVal val="visible"/>
                                      </p:to>
                                    </p:set>
                                    <p:animEffect transition="in" filter="blinds(horizontal)">
                                      <p:cBhvr>
                                        <p:cTn id="32" dur="500"/>
                                        <p:tgtEl>
                                          <p:spTgt spid="50996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09964"/>
                                        </p:tgtEl>
                                        <p:attrNameLst>
                                          <p:attrName>style.visibility</p:attrName>
                                        </p:attrNameLst>
                                      </p:cBhvr>
                                      <p:to>
                                        <p:strVal val="visible"/>
                                      </p:to>
                                    </p:set>
                                    <p:animEffect transition="in" filter="blinds(horizontal)">
                                      <p:cBhvr>
                                        <p:cTn id="35" dur="500"/>
                                        <p:tgtEl>
                                          <p:spTgt spid="50996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09963"/>
                                        </p:tgtEl>
                                        <p:attrNameLst>
                                          <p:attrName>style.visibility</p:attrName>
                                        </p:attrNameLst>
                                      </p:cBhvr>
                                      <p:to>
                                        <p:strVal val="visible"/>
                                      </p:to>
                                    </p:set>
                                    <p:animEffect transition="in" filter="blinds(horizontal)">
                                      <p:cBhvr>
                                        <p:cTn id="38" dur="500"/>
                                        <p:tgtEl>
                                          <p:spTgt spid="50996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09962"/>
                                        </p:tgtEl>
                                        <p:attrNameLst>
                                          <p:attrName>style.visibility</p:attrName>
                                        </p:attrNameLst>
                                      </p:cBhvr>
                                      <p:to>
                                        <p:strVal val="visible"/>
                                      </p:to>
                                    </p:set>
                                    <p:animEffect transition="in" filter="blinds(horizontal)">
                                      <p:cBhvr>
                                        <p:cTn id="41" dur="500"/>
                                        <p:tgtEl>
                                          <p:spTgt spid="5099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09965"/>
                                        </p:tgtEl>
                                        <p:attrNameLst>
                                          <p:attrName>style.visibility</p:attrName>
                                        </p:attrNameLst>
                                      </p:cBhvr>
                                      <p:to>
                                        <p:strVal val="visible"/>
                                      </p:to>
                                    </p:set>
                                    <p:animEffect transition="in" filter="blinds(horizontal)">
                                      <p:cBhvr>
                                        <p:cTn id="44" dur="500"/>
                                        <p:tgtEl>
                                          <p:spTgt spid="50996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09967"/>
                                        </p:tgtEl>
                                        <p:attrNameLst>
                                          <p:attrName>style.visibility</p:attrName>
                                        </p:attrNameLst>
                                      </p:cBhvr>
                                      <p:to>
                                        <p:strVal val="visible"/>
                                      </p:to>
                                    </p:set>
                                    <p:animEffect transition="in" filter="blinds(horizontal)">
                                      <p:cBhvr>
                                        <p:cTn id="47" dur="500"/>
                                        <p:tgtEl>
                                          <p:spTgt spid="50996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P spid="509957" grpId="0" animBg="1"/>
      <p:bldP spid="509958" grpId="0" animBg="1"/>
      <p:bldP spid="509960" grpId="0" animBg="1"/>
      <p:bldP spid="509961" grpId="0"/>
      <p:bldP spid="509962" grpId="0" animBg="1"/>
      <p:bldP spid="509963" grpId="0" animBg="1"/>
      <p:bldP spid="509964" grpId="0" animBg="1"/>
      <p:bldP spid="509965" grpId="0" animBg="1"/>
      <p:bldP spid="509966" grpId="0"/>
      <p:bldP spid="509967" grpId="0"/>
      <p:bldP spid="509973" grpId="0"/>
      <p:bldP spid="509974" grpId="0"/>
      <p:bldP spid="23" grpId="0"/>
      <p:bldP spid="2" grpId="0" animBg="1"/>
      <p:bldP spid="21" grpId="0" animBg="1"/>
      <p:bldP spid="22" grpId="0" animBg="1"/>
      <p:bldP spid="24" grpId="0" animBg="1"/>
      <p:bldP spid="4"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7" name="Picture 11" descr="http://t0.gstatic.com/images?q=tbn:ANd9GcSNb_qO907t2JAAvkrISAVO8orGLzywY7fEyhmZty8-orrblB0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248" y="36897"/>
            <a:ext cx="2085227" cy="291931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http://t2.gstatic.com/images?q=tbn:ANd9GcQ4P2ViX6JPxtF4VO3rd_pRkb7ngB3iesY1d5o0jsWU-zwtFiW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986" y="1860354"/>
            <a:ext cx="2111403" cy="1581515"/>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t1.gstatic.com/images?q=tbn:ANd9GcQgyZJLjUj0sIW2dTLlGOv-okuEOdX5EDbo0BTMG8vLfAhnRtqpf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4225" y="3650503"/>
            <a:ext cx="1532237" cy="2302542"/>
          </a:xfrm>
          <a:prstGeom prst="rect">
            <a:avLst/>
          </a:prstGeom>
          <a:noFill/>
          <a:extLst>
            <a:ext uri="{909E8E84-426E-40DD-AFC4-6F175D3DCCD1}">
              <a14:hiddenFill xmlns:a14="http://schemas.microsoft.com/office/drawing/2010/main">
                <a:solidFill>
                  <a:srgbClr val="FFFFFF"/>
                </a:solidFill>
              </a14:hiddenFill>
            </a:ext>
          </a:extLst>
        </p:spPr>
      </p:pic>
      <p:pic>
        <p:nvPicPr>
          <p:cNvPr id="501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582" y="2333297"/>
            <a:ext cx="4788893" cy="335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42" name="Rectangle 2"/>
          <p:cNvSpPr>
            <a:spLocks noGrp="1" noChangeArrowheads="1"/>
          </p:cNvSpPr>
          <p:nvPr>
            <p:ph type="title"/>
          </p:nvPr>
        </p:nvSpPr>
        <p:spPr>
          <a:xfrm>
            <a:off x="457200" y="147658"/>
            <a:ext cx="8229600" cy="830943"/>
          </a:xfrm>
        </p:spPr>
        <p:txBody>
          <a:bodyPr/>
          <a:lstStyle/>
          <a:p>
            <a:r>
              <a:rPr lang="es-VE" dirty="0" smtClean="0"/>
              <a:t>El análisis de costo</a:t>
            </a:r>
            <a:endParaRPr lang="es-VE" dirty="0"/>
          </a:p>
        </p:txBody>
      </p:sp>
      <p:sp>
        <p:nvSpPr>
          <p:cNvPr id="880643" name="Rectangle 3"/>
          <p:cNvSpPr>
            <a:spLocks noGrp="1" noChangeArrowheads="1"/>
          </p:cNvSpPr>
          <p:nvPr>
            <p:ph idx="1"/>
          </p:nvPr>
        </p:nvSpPr>
        <p:spPr>
          <a:xfrm>
            <a:off x="-179720" y="1708806"/>
            <a:ext cx="4511941" cy="5650425"/>
          </a:xfrm>
          <a:noFill/>
        </p:spPr>
        <p:txBody>
          <a:bodyPr/>
          <a:lstStyle/>
          <a:p>
            <a:pPr lvl="1"/>
            <a:r>
              <a:rPr lang="es-VE" sz="2000" dirty="0" smtClean="0">
                <a:solidFill>
                  <a:srgbClr val="0070C0"/>
                </a:solidFill>
              </a:rPr>
              <a:t>Se deben entender las </a:t>
            </a:r>
            <a:r>
              <a:rPr lang="es-VE" sz="2000" dirty="0">
                <a:solidFill>
                  <a:srgbClr val="0070C0"/>
                </a:solidFill>
              </a:rPr>
              <a:t>características de las instituciones prestadoras de servicios de salud y las grandes tendencias en que evolucionan. </a:t>
            </a:r>
          </a:p>
          <a:p>
            <a:pPr lvl="1"/>
            <a:r>
              <a:rPr lang="es-VE" sz="2000" dirty="0" smtClean="0">
                <a:solidFill>
                  <a:srgbClr val="0070C0"/>
                </a:solidFill>
              </a:rPr>
              <a:t>Se relaciona con la teoría </a:t>
            </a:r>
            <a:r>
              <a:rPr lang="es-VE" sz="2000" dirty="0">
                <a:solidFill>
                  <a:srgbClr val="0070C0"/>
                </a:solidFill>
              </a:rPr>
              <a:t>de la producción </a:t>
            </a:r>
          </a:p>
          <a:p>
            <a:pPr lvl="2"/>
            <a:r>
              <a:rPr lang="es-VE" sz="1800" dirty="0" smtClean="0">
                <a:solidFill>
                  <a:srgbClr val="0070C0"/>
                </a:solidFill>
              </a:rPr>
              <a:t>Costo total</a:t>
            </a:r>
          </a:p>
          <a:p>
            <a:pPr lvl="2"/>
            <a:r>
              <a:rPr lang="es-VE" sz="1800" dirty="0" smtClean="0">
                <a:solidFill>
                  <a:srgbClr val="0070C0"/>
                </a:solidFill>
              </a:rPr>
              <a:t>Costo promedio</a:t>
            </a:r>
          </a:p>
          <a:p>
            <a:pPr lvl="2"/>
            <a:r>
              <a:rPr lang="es-VE" sz="1800" dirty="0" smtClean="0">
                <a:solidFill>
                  <a:srgbClr val="0070C0"/>
                </a:solidFill>
              </a:rPr>
              <a:t>Costo marginal </a:t>
            </a:r>
          </a:p>
          <a:p>
            <a:pPr lvl="2"/>
            <a:r>
              <a:rPr lang="es-VE" sz="1800" dirty="0" smtClean="0">
                <a:solidFill>
                  <a:srgbClr val="0070C0"/>
                </a:solidFill>
              </a:rPr>
              <a:t>costo unitario / costos compartidos</a:t>
            </a:r>
          </a:p>
          <a:p>
            <a:pPr lvl="1"/>
            <a:r>
              <a:rPr lang="es-VE" sz="2000" dirty="0" smtClean="0">
                <a:solidFill>
                  <a:srgbClr val="0070C0"/>
                </a:solidFill>
              </a:rPr>
              <a:t>Análisis de minimización de costos cuando los resultados de las intervenciones son idénticos en términos de morbilidad y mortalidad</a:t>
            </a:r>
          </a:p>
        </p:txBody>
      </p:sp>
      <p:pic>
        <p:nvPicPr>
          <p:cNvPr id="50182" name="Picture 6" descr="http://t3.gstatic.com/images?q=tbn:ANd9GcT-albJdEmeujqbptLV9cpRzor_0XYWyC8H7c5oxlZOzf-GvWa5d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8821" y="5517930"/>
            <a:ext cx="1698220" cy="1355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454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6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06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6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06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06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06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2" y="1522899"/>
            <a:ext cx="3547246" cy="525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42" name="Rectangle 2"/>
          <p:cNvSpPr>
            <a:spLocks noGrp="1" noChangeArrowheads="1"/>
          </p:cNvSpPr>
          <p:nvPr>
            <p:ph type="title"/>
          </p:nvPr>
        </p:nvSpPr>
        <p:spPr>
          <a:xfrm>
            <a:off x="457200" y="116126"/>
            <a:ext cx="8229600" cy="830943"/>
          </a:xfrm>
        </p:spPr>
        <p:txBody>
          <a:bodyPr/>
          <a:lstStyle/>
          <a:p>
            <a:r>
              <a:rPr lang="es-VE" dirty="0" smtClean="0"/>
              <a:t>ACE</a:t>
            </a:r>
            <a:endParaRPr lang="es-VE" dirty="0"/>
          </a:p>
        </p:txBody>
      </p:sp>
      <p:sp>
        <p:nvSpPr>
          <p:cNvPr id="880643" name="Rectangle 3"/>
          <p:cNvSpPr>
            <a:spLocks noGrp="1" noChangeArrowheads="1"/>
          </p:cNvSpPr>
          <p:nvPr>
            <p:ph idx="1"/>
          </p:nvPr>
        </p:nvSpPr>
        <p:spPr>
          <a:xfrm>
            <a:off x="217713" y="1853985"/>
            <a:ext cx="4921845" cy="4594112"/>
          </a:xfrm>
          <a:noFill/>
        </p:spPr>
        <p:txBody>
          <a:bodyPr/>
          <a:lstStyle/>
          <a:p>
            <a:pPr lvl="1"/>
            <a:r>
              <a:rPr lang="es-VE" sz="2400" dirty="0" smtClean="0">
                <a:solidFill>
                  <a:srgbClr val="0070C0"/>
                </a:solidFill>
              </a:rPr>
              <a:t>El ACE se utiliza cuando los resultados de las intervenciones son diferentes en términos de morbilidad y mortalidad</a:t>
            </a:r>
          </a:p>
          <a:p>
            <a:pPr lvl="1"/>
            <a:r>
              <a:rPr lang="es-VE" sz="2400" dirty="0" smtClean="0">
                <a:solidFill>
                  <a:srgbClr val="0070C0"/>
                </a:solidFill>
              </a:rPr>
              <a:t>La efectividad se mide en unidades naturales y puede ser teórica, de ensayo, clínica, poblacional</a:t>
            </a:r>
          </a:p>
          <a:p>
            <a:pPr lvl="1"/>
            <a:r>
              <a:rPr lang="es-VE" sz="2400" dirty="0" smtClean="0">
                <a:solidFill>
                  <a:srgbClr val="0070C0"/>
                </a:solidFill>
              </a:rPr>
              <a:t>Se construye una razón C/E que se analiza en forma incremental respecto de la mejor alternativa disponible</a:t>
            </a:r>
          </a:p>
        </p:txBody>
      </p:sp>
      <p:pic>
        <p:nvPicPr>
          <p:cNvPr id="51233" name="Picture 33" descr="http://t1.gstatic.com/images?q=tbn:ANd9GcTkBKts4WScSuQBsX8DtZ8156cwlNGAMmHSvBEK44a_wrkLMA8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4861" y="2358752"/>
            <a:ext cx="1261250" cy="496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3" descr="http://t1.gstatic.com/images?q=tbn:ANd9GcTkBKts4WScSuQBsX8DtZ8156cwlNGAMmHSvBEK44a_wrkLMA8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6899" y="2858004"/>
            <a:ext cx="1261250" cy="4967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3" descr="http://t1.gstatic.com/images?q=tbn:ANd9GcTkBKts4WScSuQBsX8DtZ8156cwlNGAMmHSvBEK44a_wrkLMA8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405" y="3341490"/>
            <a:ext cx="1261250" cy="496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0978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6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06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446" y="923951"/>
            <a:ext cx="3765125" cy="481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42" name="Rectangle 2"/>
          <p:cNvSpPr>
            <a:spLocks noGrp="1" noChangeArrowheads="1"/>
          </p:cNvSpPr>
          <p:nvPr>
            <p:ph type="title"/>
          </p:nvPr>
        </p:nvSpPr>
        <p:spPr>
          <a:xfrm>
            <a:off x="457200" y="116126"/>
            <a:ext cx="8229600" cy="830943"/>
          </a:xfrm>
        </p:spPr>
        <p:txBody>
          <a:bodyPr/>
          <a:lstStyle/>
          <a:p>
            <a:r>
              <a:rPr lang="es-VE" dirty="0" smtClean="0"/>
              <a:t>ACU</a:t>
            </a:r>
            <a:endParaRPr lang="es-VE" dirty="0"/>
          </a:p>
        </p:txBody>
      </p:sp>
      <p:sp>
        <p:nvSpPr>
          <p:cNvPr id="880643" name="Rectangle 3"/>
          <p:cNvSpPr>
            <a:spLocks noGrp="1" noChangeArrowheads="1"/>
          </p:cNvSpPr>
          <p:nvPr>
            <p:ph idx="1"/>
          </p:nvPr>
        </p:nvSpPr>
        <p:spPr>
          <a:xfrm>
            <a:off x="-349862" y="1727858"/>
            <a:ext cx="5556097" cy="5114396"/>
          </a:xfrm>
          <a:noFill/>
        </p:spPr>
        <p:txBody>
          <a:bodyPr/>
          <a:lstStyle/>
          <a:p>
            <a:pPr lvl="1"/>
            <a:r>
              <a:rPr lang="es-VE" sz="2200" dirty="0">
                <a:solidFill>
                  <a:srgbClr val="0070C0"/>
                </a:solidFill>
              </a:rPr>
              <a:t>El </a:t>
            </a:r>
            <a:r>
              <a:rPr lang="es-VE" sz="2200" dirty="0" smtClean="0">
                <a:solidFill>
                  <a:srgbClr val="0070C0"/>
                </a:solidFill>
              </a:rPr>
              <a:t>ACU se </a:t>
            </a:r>
            <a:r>
              <a:rPr lang="es-VE" sz="2200" dirty="0">
                <a:solidFill>
                  <a:srgbClr val="0070C0"/>
                </a:solidFill>
              </a:rPr>
              <a:t>utiliza cuando los resultados de las intervenciones son diferentes en términos de morbilidad y </a:t>
            </a:r>
            <a:r>
              <a:rPr lang="es-VE" sz="2200" dirty="0" smtClean="0">
                <a:solidFill>
                  <a:srgbClr val="0070C0"/>
                </a:solidFill>
              </a:rPr>
              <a:t>mortalidad y la calidad de vida es una variable importante</a:t>
            </a:r>
            <a:endParaRPr lang="es-VE" sz="2200" dirty="0">
              <a:solidFill>
                <a:srgbClr val="0070C0"/>
              </a:solidFill>
            </a:endParaRPr>
          </a:p>
          <a:p>
            <a:pPr lvl="1"/>
            <a:r>
              <a:rPr lang="es-VE" sz="2200" dirty="0" smtClean="0">
                <a:solidFill>
                  <a:srgbClr val="0070C0"/>
                </a:solidFill>
              </a:rPr>
              <a:t>Se </a:t>
            </a:r>
            <a:r>
              <a:rPr lang="es-VE" sz="2200" dirty="0">
                <a:solidFill>
                  <a:srgbClr val="0070C0"/>
                </a:solidFill>
              </a:rPr>
              <a:t>construye una razón </a:t>
            </a:r>
            <a:r>
              <a:rPr lang="es-VE" sz="2200" dirty="0" smtClean="0">
                <a:solidFill>
                  <a:srgbClr val="0070C0"/>
                </a:solidFill>
              </a:rPr>
              <a:t>C/U </a:t>
            </a:r>
            <a:r>
              <a:rPr lang="es-VE" sz="2200" dirty="0">
                <a:solidFill>
                  <a:srgbClr val="0070C0"/>
                </a:solidFill>
              </a:rPr>
              <a:t>que se analiza en forma incremental respecto de la mejor alternativa </a:t>
            </a:r>
            <a:r>
              <a:rPr lang="es-VE" sz="2200" dirty="0" smtClean="0">
                <a:solidFill>
                  <a:srgbClr val="0070C0"/>
                </a:solidFill>
              </a:rPr>
              <a:t>disponible</a:t>
            </a:r>
          </a:p>
          <a:p>
            <a:pPr lvl="1"/>
            <a:r>
              <a:rPr lang="es-VE" sz="2200" dirty="0" smtClean="0">
                <a:solidFill>
                  <a:srgbClr val="0070C0"/>
                </a:solidFill>
              </a:rPr>
              <a:t>La utilidad se puede medir en forma directa </a:t>
            </a:r>
            <a:r>
              <a:rPr lang="es-VE" sz="2200" dirty="0">
                <a:solidFill>
                  <a:srgbClr val="0070C0"/>
                </a:solidFill>
              </a:rPr>
              <a:t>de utilidad (arbitraje temporal , apuesta estandarizada</a:t>
            </a:r>
            <a:r>
              <a:rPr lang="es-VE" sz="2200" dirty="0" smtClean="0">
                <a:solidFill>
                  <a:srgbClr val="0070C0"/>
                </a:solidFill>
              </a:rPr>
              <a:t>) o indirecta  con instrumentos </a:t>
            </a:r>
            <a:r>
              <a:rPr lang="es-VE" sz="2200" dirty="0">
                <a:solidFill>
                  <a:srgbClr val="0070C0"/>
                </a:solidFill>
              </a:rPr>
              <a:t>tipo </a:t>
            </a:r>
            <a:r>
              <a:rPr lang="es-VE" sz="2200" dirty="0" smtClean="0">
                <a:solidFill>
                  <a:srgbClr val="0070C0"/>
                </a:solidFill>
              </a:rPr>
              <a:t>escala o cuestionarios calibrados</a:t>
            </a:r>
            <a:endParaRPr lang="es-VE" sz="2200" dirty="0">
              <a:solidFill>
                <a:srgbClr val="0070C0"/>
              </a:solidFill>
            </a:endParaRPr>
          </a:p>
          <a:p>
            <a:pPr lvl="1"/>
            <a:r>
              <a:rPr lang="es-VE" sz="2200" dirty="0" smtClean="0">
                <a:solidFill>
                  <a:srgbClr val="0070C0"/>
                </a:solidFill>
              </a:rPr>
              <a:t>AVAC (QALY)</a:t>
            </a:r>
          </a:p>
          <a:p>
            <a:pPr lvl="1"/>
            <a:r>
              <a:rPr lang="es-VE" sz="2200" dirty="0" smtClean="0">
                <a:solidFill>
                  <a:srgbClr val="0070C0"/>
                </a:solidFill>
              </a:rPr>
              <a:t>AVAD (DALY)</a:t>
            </a:r>
            <a:endParaRPr lang="es-VE" sz="2200" dirty="0">
              <a:solidFill>
                <a:srgbClr val="0070C0"/>
              </a:solidFill>
            </a:endParaRPr>
          </a:p>
          <a:p>
            <a:pPr lvl="1"/>
            <a:endParaRPr lang="es-VE" sz="2200" dirty="0">
              <a:solidFill>
                <a:srgbClr val="0070C0"/>
              </a:solidFill>
            </a:endParaRPr>
          </a:p>
        </p:txBody>
      </p:sp>
      <p:sp>
        <p:nvSpPr>
          <p:cNvPr id="5" name="4 CuadroTexto"/>
          <p:cNvSpPr txBox="1"/>
          <p:nvPr/>
        </p:nvSpPr>
        <p:spPr>
          <a:xfrm>
            <a:off x="5304827" y="2207130"/>
            <a:ext cx="1351830" cy="646331"/>
          </a:xfrm>
          <a:prstGeom prst="rect">
            <a:avLst/>
          </a:prstGeom>
          <a:noFill/>
        </p:spPr>
        <p:txBody>
          <a:bodyPr wrap="square" rtlCol="0">
            <a:spAutoFit/>
          </a:bodyPr>
          <a:lstStyle/>
          <a:p>
            <a:pPr algn="ctr"/>
            <a:r>
              <a:rPr lang="es-VE" b="1" dirty="0" smtClean="0">
                <a:latin typeface="Calibri" pitchFamily="34" charset="0"/>
                <a:cs typeface="Calibri" pitchFamily="34" charset="0"/>
              </a:rPr>
              <a:t>Cantidad </a:t>
            </a:r>
            <a:endParaRPr lang="es-VE" sz="1000" b="1" dirty="0" smtClean="0">
              <a:latin typeface="Calibri" pitchFamily="34" charset="0"/>
              <a:cs typeface="Calibri" pitchFamily="34" charset="0"/>
            </a:endParaRPr>
          </a:p>
          <a:p>
            <a:pPr algn="ctr"/>
            <a:r>
              <a:rPr lang="es-VE" b="1" dirty="0" smtClean="0">
                <a:latin typeface="Calibri" pitchFamily="34" charset="0"/>
                <a:cs typeface="Calibri" pitchFamily="34" charset="0"/>
              </a:rPr>
              <a:t>de vida</a:t>
            </a:r>
            <a:endParaRPr lang="es-VE" b="1" dirty="0">
              <a:latin typeface="Calibri" pitchFamily="34" charset="0"/>
              <a:cs typeface="Calibri" pitchFamily="34" charset="0"/>
            </a:endParaRPr>
          </a:p>
        </p:txBody>
      </p:sp>
      <p:sp>
        <p:nvSpPr>
          <p:cNvPr id="6" name="5 CuadroTexto"/>
          <p:cNvSpPr txBox="1"/>
          <p:nvPr/>
        </p:nvSpPr>
        <p:spPr>
          <a:xfrm>
            <a:off x="7968491" y="3281849"/>
            <a:ext cx="1106273" cy="646331"/>
          </a:xfrm>
          <a:prstGeom prst="rect">
            <a:avLst/>
          </a:prstGeom>
          <a:noFill/>
        </p:spPr>
        <p:txBody>
          <a:bodyPr wrap="square" rtlCol="0">
            <a:spAutoFit/>
          </a:bodyPr>
          <a:lstStyle/>
          <a:p>
            <a:pPr algn="ctr"/>
            <a:r>
              <a:rPr lang="es-VE" b="1" dirty="0" smtClean="0">
                <a:latin typeface="Calibri" pitchFamily="34" charset="0"/>
                <a:cs typeface="Calibri" pitchFamily="34" charset="0"/>
              </a:rPr>
              <a:t>Calidad</a:t>
            </a:r>
          </a:p>
          <a:p>
            <a:pPr algn="ctr"/>
            <a:r>
              <a:rPr lang="es-VE" b="1" dirty="0" smtClean="0">
                <a:latin typeface="Calibri" pitchFamily="34" charset="0"/>
                <a:cs typeface="Calibri" pitchFamily="34" charset="0"/>
              </a:rPr>
              <a:t>de vida</a:t>
            </a:r>
            <a:endParaRPr lang="es-VE" b="1" dirty="0">
              <a:latin typeface="Calibri" pitchFamily="34" charset="0"/>
              <a:cs typeface="Calibri" pitchFamily="34" charset="0"/>
            </a:endParaRPr>
          </a:p>
        </p:txBody>
      </p:sp>
      <p:pic>
        <p:nvPicPr>
          <p:cNvPr id="7" name="Picture 6" descr="http://t1.gstatic.com/images?q=tbn:ANd9GcS9VxU4lxqi4d-r3590aU3v3i0sXTPr3m0Dp3O_XBfvAwLgkD7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864" y="5473044"/>
            <a:ext cx="2176620" cy="1435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t0.gstatic.com/images?q=tbn:ANd9GcThvWdXeyXp2wGV610Kft1XXvlAiiHuezdGA2DSNP6qUd23YAt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739" y="5817876"/>
            <a:ext cx="2538230" cy="8288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spor.org/meetings/orlando0509/images/SponsorLogos/EQ-5D_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5713" y="3039734"/>
            <a:ext cx="1375878" cy="94477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2.gstatic.com/images?q=tbn:ANd9GcQKPsugXzylFlSld-GdUqK5ARA14ulB4DjAKjnH1R1v2x4pdm8y"/>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6164758" y="4043923"/>
            <a:ext cx="18288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8372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6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06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06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http://t2.gstatic.com/images?q=tbn:ANd9GcQTEtFbWoI1SXiwRMPf8cxxdMPOwr9vYvgWO1BiJg4P7tDuFLd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110" y="4209422"/>
            <a:ext cx="2427906" cy="1615662"/>
          </a:xfrm>
          <a:prstGeom prst="rect">
            <a:avLst/>
          </a:prstGeom>
          <a:noFill/>
          <a:extLst>
            <a:ext uri="{909E8E84-426E-40DD-AFC4-6F175D3DCCD1}">
              <a14:hiddenFill xmlns:a14="http://schemas.microsoft.com/office/drawing/2010/main">
                <a:solidFill>
                  <a:srgbClr val="FFFFFF"/>
                </a:solidFill>
              </a14:hiddenFill>
            </a:ext>
          </a:extLst>
        </p:spPr>
      </p:pic>
      <p:pic>
        <p:nvPicPr>
          <p:cNvPr id="553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586" y="4398566"/>
            <a:ext cx="1258975" cy="133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42" name="Rectangle 2"/>
          <p:cNvSpPr>
            <a:spLocks noGrp="1" noChangeArrowheads="1"/>
          </p:cNvSpPr>
          <p:nvPr>
            <p:ph type="title"/>
          </p:nvPr>
        </p:nvSpPr>
        <p:spPr>
          <a:xfrm>
            <a:off x="457200" y="289552"/>
            <a:ext cx="8229600" cy="830943"/>
          </a:xfrm>
        </p:spPr>
        <p:txBody>
          <a:bodyPr/>
          <a:lstStyle/>
          <a:p>
            <a:r>
              <a:rPr lang="es-VE" dirty="0" smtClean="0"/>
              <a:t>ACB</a:t>
            </a:r>
            <a:endParaRPr lang="es-VE" dirty="0"/>
          </a:p>
        </p:txBody>
      </p:sp>
      <p:sp>
        <p:nvSpPr>
          <p:cNvPr id="880643" name="Rectangle 3"/>
          <p:cNvSpPr>
            <a:spLocks noGrp="1" noChangeArrowheads="1"/>
          </p:cNvSpPr>
          <p:nvPr>
            <p:ph idx="1"/>
          </p:nvPr>
        </p:nvSpPr>
        <p:spPr>
          <a:xfrm>
            <a:off x="-302564" y="1633262"/>
            <a:ext cx="5788954" cy="3648205"/>
          </a:xfrm>
          <a:noFill/>
        </p:spPr>
        <p:txBody>
          <a:bodyPr/>
          <a:lstStyle/>
          <a:p>
            <a:pPr lvl="1"/>
            <a:r>
              <a:rPr lang="es-VE" sz="2400" dirty="0">
                <a:solidFill>
                  <a:srgbClr val="0070C0"/>
                </a:solidFill>
              </a:rPr>
              <a:t>El </a:t>
            </a:r>
            <a:r>
              <a:rPr lang="es-VE" sz="2400" dirty="0" smtClean="0">
                <a:solidFill>
                  <a:srgbClr val="0070C0"/>
                </a:solidFill>
              </a:rPr>
              <a:t>ACB </a:t>
            </a:r>
            <a:r>
              <a:rPr lang="es-VE" sz="2400" dirty="0">
                <a:solidFill>
                  <a:srgbClr val="0070C0"/>
                </a:solidFill>
              </a:rPr>
              <a:t>se utiliza cuando los resultados de las intervenciones son diferentes en términos de morbilidad y mortalidad y </a:t>
            </a:r>
            <a:r>
              <a:rPr lang="es-VE" sz="2400" dirty="0" smtClean="0">
                <a:solidFill>
                  <a:srgbClr val="0070C0"/>
                </a:solidFill>
              </a:rPr>
              <a:t>los resultados de salud pueden transformarse en unidades monetarias</a:t>
            </a:r>
            <a:endParaRPr lang="es-VE" sz="2400" dirty="0">
              <a:solidFill>
                <a:srgbClr val="0070C0"/>
              </a:solidFill>
            </a:endParaRPr>
          </a:p>
          <a:p>
            <a:pPr lvl="1"/>
            <a:r>
              <a:rPr lang="es-VE" sz="2400" dirty="0">
                <a:solidFill>
                  <a:srgbClr val="0070C0"/>
                </a:solidFill>
              </a:rPr>
              <a:t>Se construye una </a:t>
            </a:r>
            <a:r>
              <a:rPr lang="es-VE" sz="2400" dirty="0" smtClean="0">
                <a:solidFill>
                  <a:srgbClr val="0070C0"/>
                </a:solidFill>
              </a:rPr>
              <a:t>C-B </a:t>
            </a:r>
            <a:r>
              <a:rPr lang="es-VE" sz="2400" dirty="0">
                <a:solidFill>
                  <a:srgbClr val="0070C0"/>
                </a:solidFill>
              </a:rPr>
              <a:t>que </a:t>
            </a:r>
            <a:r>
              <a:rPr lang="es-VE" sz="2400" dirty="0" smtClean="0">
                <a:solidFill>
                  <a:srgbClr val="0070C0"/>
                </a:solidFill>
              </a:rPr>
              <a:t>conlleva implícita una recomendación</a:t>
            </a:r>
            <a:endParaRPr lang="es-VE" sz="2400" dirty="0">
              <a:solidFill>
                <a:srgbClr val="0070C0"/>
              </a:solidFill>
            </a:endParaRPr>
          </a:p>
          <a:p>
            <a:pPr lvl="1"/>
            <a:r>
              <a:rPr lang="es-VE" sz="2400" dirty="0" smtClean="0">
                <a:solidFill>
                  <a:srgbClr val="0070C0"/>
                </a:solidFill>
              </a:rPr>
              <a:t>Los beneficios se pueden medir en forma directa o indirecta</a:t>
            </a:r>
          </a:p>
          <a:p>
            <a:pPr lvl="2"/>
            <a:r>
              <a:rPr lang="es-VE" sz="2000" dirty="0" smtClean="0">
                <a:solidFill>
                  <a:srgbClr val="0070C0"/>
                </a:solidFill>
              </a:rPr>
              <a:t>K-H</a:t>
            </a:r>
          </a:p>
          <a:p>
            <a:pPr lvl="2"/>
            <a:r>
              <a:rPr lang="es-VE" sz="2000" dirty="0" smtClean="0">
                <a:solidFill>
                  <a:srgbClr val="0070C0"/>
                </a:solidFill>
              </a:rPr>
              <a:t>Costos de fricción</a:t>
            </a:r>
          </a:p>
          <a:p>
            <a:pPr lvl="2"/>
            <a:r>
              <a:rPr lang="es-VE" sz="2000" dirty="0" smtClean="0">
                <a:solidFill>
                  <a:srgbClr val="0070C0"/>
                </a:solidFill>
              </a:rPr>
              <a:t>Revelación indirecta de </a:t>
            </a:r>
            <a:r>
              <a:rPr lang="es-VE" sz="2000" dirty="0">
                <a:solidFill>
                  <a:srgbClr val="0070C0"/>
                </a:solidFill>
              </a:rPr>
              <a:t>la </a:t>
            </a:r>
            <a:r>
              <a:rPr lang="es-VE" sz="2000" dirty="0" smtClean="0">
                <a:solidFill>
                  <a:srgbClr val="0070C0"/>
                </a:solidFill>
              </a:rPr>
              <a:t>DAP a través de arreglos institucionales</a:t>
            </a:r>
          </a:p>
          <a:p>
            <a:pPr lvl="2"/>
            <a:r>
              <a:rPr lang="es-VE" sz="2000" dirty="0" smtClean="0">
                <a:solidFill>
                  <a:srgbClr val="0070C0"/>
                </a:solidFill>
              </a:rPr>
              <a:t>Revelación directa de la DAP</a:t>
            </a:r>
            <a:endParaRPr lang="es-VE" sz="2000" dirty="0">
              <a:solidFill>
                <a:srgbClr val="0070C0"/>
              </a:solidFill>
            </a:endParaRPr>
          </a:p>
        </p:txBody>
      </p:sp>
      <p:pic>
        <p:nvPicPr>
          <p:cNvPr id="55307" name="Picture 11" descr="http://t3.gstatic.com/images?q=tbn:ANd9GcTZuChlF7rx8ENqUhfE_vWbYRmwMrLkx-H-kd1cEUWYwKgJ38rZV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649" y="1720402"/>
            <a:ext cx="3823953" cy="2512490"/>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http://t1.gstatic.com/images?q=tbn:ANd9GcTDVFc7wA5mibQh01lrsNgnlN6UK-hS5H6E9Y3OesST2QvgOz8zV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884" y="2822018"/>
            <a:ext cx="1611210" cy="15765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7741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4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064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064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064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06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ChangeArrowheads="1"/>
          </p:cNvSpPr>
          <p:nvPr/>
        </p:nvSpPr>
        <p:spPr bwMode="auto">
          <a:xfrm>
            <a:off x="3460750" y="1717675"/>
            <a:ext cx="2254250" cy="990600"/>
          </a:xfrm>
          <a:prstGeom prst="flowChartAlternateProcess">
            <a:avLst/>
          </a:prstGeom>
          <a:gradFill rotWithShape="0">
            <a:gsLst>
              <a:gs pos="0">
                <a:srgbClr val="A50021"/>
              </a:gs>
              <a:gs pos="100000">
                <a:srgbClr val="4C000F"/>
              </a:gs>
            </a:gsLst>
            <a:path path="shape">
              <a:fillToRect l="50000" t="50000" r="50000" b="50000"/>
            </a:path>
          </a:gradFill>
          <a:ln>
            <a:noFill/>
          </a:ln>
          <a:effectLst>
            <a:outerShdw dist="107763" dir="189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s-VE"/>
          </a:p>
        </p:txBody>
      </p:sp>
      <p:sp>
        <p:nvSpPr>
          <p:cNvPr id="477187" name="Text Box 3"/>
          <p:cNvSpPr txBox="1">
            <a:spLocks noChangeArrowheads="1"/>
          </p:cNvSpPr>
          <p:nvPr/>
        </p:nvSpPr>
        <p:spPr bwMode="auto">
          <a:xfrm>
            <a:off x="3429000" y="1785938"/>
            <a:ext cx="22860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algn="ctr" eaLnBrk="0" hangingPunct="0">
              <a:spcBef>
                <a:spcPct val="50000"/>
              </a:spcBef>
              <a:defRPr/>
            </a:pPr>
            <a:r>
              <a:rPr lang="es-CL" sz="1800" b="1" dirty="0" smtClean="0">
                <a:solidFill>
                  <a:schemeClr val="bg1"/>
                </a:solidFill>
                <a:latin typeface="Arial" pitchFamily="34" charset="0"/>
              </a:rPr>
              <a:t>INTERVENCIÓN </a:t>
            </a:r>
          </a:p>
          <a:p>
            <a:pPr algn="ctr" eaLnBrk="0" hangingPunct="0">
              <a:spcBef>
                <a:spcPct val="50000"/>
              </a:spcBef>
              <a:defRPr/>
            </a:pPr>
            <a:r>
              <a:rPr lang="es-CL" sz="1800" b="1" dirty="0" smtClean="0">
                <a:solidFill>
                  <a:schemeClr val="bg1"/>
                </a:solidFill>
                <a:latin typeface="Arial" pitchFamily="34" charset="0"/>
              </a:rPr>
              <a:t>DE SALUD</a:t>
            </a:r>
            <a:endParaRPr lang="es-CL" sz="1800" b="1" dirty="0" smtClean="0">
              <a:solidFill>
                <a:schemeClr val="bg1"/>
              </a:solidFill>
              <a:effectLst>
                <a:outerShdw blurRad="38100" dist="38100" dir="2700000" algn="tl">
                  <a:srgbClr val="C0C0C0"/>
                </a:outerShdw>
              </a:effectLst>
              <a:latin typeface="Arial" pitchFamily="34" charset="0"/>
            </a:endParaRPr>
          </a:p>
        </p:txBody>
      </p:sp>
      <p:sp>
        <p:nvSpPr>
          <p:cNvPr id="477188" name="Line 4"/>
          <p:cNvSpPr>
            <a:spLocks noChangeShapeType="1"/>
          </p:cNvSpPr>
          <p:nvPr/>
        </p:nvSpPr>
        <p:spPr bwMode="auto">
          <a:xfrm>
            <a:off x="1295400" y="2247900"/>
            <a:ext cx="2057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477189" name="Line 5"/>
          <p:cNvSpPr>
            <a:spLocks noChangeShapeType="1"/>
          </p:cNvSpPr>
          <p:nvPr/>
        </p:nvSpPr>
        <p:spPr bwMode="auto">
          <a:xfrm>
            <a:off x="6019800" y="2247900"/>
            <a:ext cx="29718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p>
        </p:txBody>
      </p:sp>
      <p:sp>
        <p:nvSpPr>
          <p:cNvPr id="477190" name="Text Box 6"/>
          <p:cNvSpPr txBox="1">
            <a:spLocks noChangeArrowheads="1"/>
          </p:cNvSpPr>
          <p:nvPr/>
        </p:nvSpPr>
        <p:spPr bwMode="auto">
          <a:xfrm>
            <a:off x="1219200" y="14859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defRPr/>
            </a:pPr>
            <a:r>
              <a:rPr lang="es-CL" sz="1800" b="1" dirty="0" smtClean="0">
                <a:solidFill>
                  <a:srgbClr val="FF0000"/>
                </a:solidFill>
                <a:latin typeface="Arial" pitchFamily="34" charset="0"/>
              </a:rPr>
              <a:t>Recursos consumidos</a:t>
            </a:r>
            <a:endParaRPr lang="es-CL" sz="1800" b="1" dirty="0" smtClean="0">
              <a:solidFill>
                <a:srgbClr val="FF0000"/>
              </a:solidFill>
              <a:effectLst>
                <a:outerShdw blurRad="38100" dist="38100" dir="2700000" algn="tl">
                  <a:srgbClr val="C0C0C0"/>
                </a:outerShdw>
              </a:effectLst>
              <a:latin typeface="Arial" pitchFamily="34" charset="0"/>
            </a:endParaRPr>
          </a:p>
        </p:txBody>
      </p:sp>
      <p:sp>
        <p:nvSpPr>
          <p:cNvPr id="477191" name="Text Box 7"/>
          <p:cNvSpPr txBox="1">
            <a:spLocks noChangeArrowheads="1"/>
          </p:cNvSpPr>
          <p:nvPr/>
        </p:nvSpPr>
        <p:spPr bwMode="auto">
          <a:xfrm>
            <a:off x="6096000" y="1485900"/>
            <a:ext cx="2209800" cy="66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eaLnBrk="0" hangingPunct="0">
              <a:spcBef>
                <a:spcPct val="50000"/>
              </a:spcBef>
              <a:defRPr/>
            </a:pPr>
            <a:r>
              <a:rPr lang="es-CL" sz="1800" b="1" dirty="0" smtClean="0">
                <a:solidFill>
                  <a:srgbClr val="0070C0"/>
                </a:solidFill>
                <a:latin typeface="Arial" pitchFamily="34" charset="0"/>
              </a:rPr>
              <a:t>Mejoría en el </a:t>
            </a:r>
          </a:p>
          <a:p>
            <a:pPr eaLnBrk="0" hangingPunct="0">
              <a:lnSpc>
                <a:spcPct val="50000"/>
              </a:lnSpc>
              <a:spcBef>
                <a:spcPct val="50000"/>
              </a:spcBef>
              <a:defRPr/>
            </a:pPr>
            <a:r>
              <a:rPr lang="es-CL" sz="1800" b="1" dirty="0" smtClean="0">
                <a:solidFill>
                  <a:srgbClr val="0070C0"/>
                </a:solidFill>
                <a:latin typeface="Arial" pitchFamily="34" charset="0"/>
              </a:rPr>
              <a:t>estado de salud</a:t>
            </a:r>
            <a:endParaRPr lang="es-CL" sz="1800" b="1" dirty="0" smtClean="0">
              <a:solidFill>
                <a:srgbClr val="0070C0"/>
              </a:solidFill>
              <a:effectLst>
                <a:outerShdw blurRad="38100" dist="38100" dir="2700000" algn="tl">
                  <a:srgbClr val="C0C0C0"/>
                </a:outerShdw>
              </a:effectLst>
              <a:latin typeface="Arial" pitchFamily="34" charset="0"/>
            </a:endParaRPr>
          </a:p>
        </p:txBody>
      </p:sp>
      <p:sp>
        <p:nvSpPr>
          <p:cNvPr id="477192" name="Text Box 8"/>
          <p:cNvSpPr txBox="1">
            <a:spLocks noChangeArrowheads="1"/>
          </p:cNvSpPr>
          <p:nvPr/>
        </p:nvSpPr>
        <p:spPr bwMode="auto">
          <a:xfrm>
            <a:off x="1219200" y="2781300"/>
            <a:ext cx="2133600" cy="954107"/>
          </a:xfrm>
          <a:prstGeom prst="rect">
            <a:avLst/>
          </a:prstGeom>
          <a:noFill/>
          <a:ln>
            <a:noFill/>
          </a:ln>
          <a:extLst/>
        </p:spPr>
        <p:txBody>
          <a:bodyPr>
            <a:spAutoFit/>
          </a:bodyPr>
          <a:lstStyle>
            <a:lvl1pPr defTabSz="762000" eaLnBrk="0" hangingPunct="0">
              <a:defRPr>
                <a:solidFill>
                  <a:schemeClr val="tx1"/>
                </a:solidFill>
                <a:latin typeface="Arial" pitchFamily="34" charset="0"/>
              </a:defRPr>
            </a:lvl1pPr>
            <a:lvl2pPr marL="57150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spcBef>
                <a:spcPct val="50000"/>
              </a:spcBef>
            </a:pPr>
            <a:r>
              <a:rPr lang="es-CL" sz="1400" b="1"/>
              <a:t>COSTOS</a:t>
            </a:r>
          </a:p>
          <a:p>
            <a:pPr lvl="1">
              <a:lnSpc>
                <a:spcPct val="50000"/>
              </a:lnSpc>
              <a:spcBef>
                <a:spcPct val="50000"/>
              </a:spcBef>
              <a:buFontTx/>
              <a:buChar char="•"/>
            </a:pPr>
            <a:r>
              <a:rPr lang="es-CL" sz="1400" b="1"/>
              <a:t> directos</a:t>
            </a:r>
          </a:p>
          <a:p>
            <a:pPr lvl="1">
              <a:lnSpc>
                <a:spcPct val="50000"/>
              </a:lnSpc>
              <a:spcBef>
                <a:spcPct val="50000"/>
              </a:spcBef>
              <a:buFontTx/>
              <a:buChar char="•"/>
            </a:pPr>
            <a:r>
              <a:rPr lang="es-CL" sz="1400" b="1"/>
              <a:t> indirectos</a:t>
            </a:r>
          </a:p>
          <a:p>
            <a:pPr lvl="1">
              <a:lnSpc>
                <a:spcPct val="50000"/>
              </a:lnSpc>
              <a:spcBef>
                <a:spcPct val="50000"/>
              </a:spcBef>
              <a:buFontTx/>
              <a:buChar char="•"/>
            </a:pPr>
            <a:r>
              <a:rPr lang="es-CL" sz="1400" b="1"/>
              <a:t> intangibles</a:t>
            </a:r>
          </a:p>
        </p:txBody>
      </p:sp>
      <p:sp>
        <p:nvSpPr>
          <p:cNvPr id="477193" name="Text Box 9"/>
          <p:cNvSpPr txBox="1">
            <a:spLocks noChangeArrowheads="1"/>
          </p:cNvSpPr>
          <p:nvPr/>
        </p:nvSpPr>
        <p:spPr bwMode="auto">
          <a:xfrm>
            <a:off x="5884863" y="2781300"/>
            <a:ext cx="1658937" cy="1018740"/>
          </a:xfrm>
          <a:prstGeom prst="rect">
            <a:avLst/>
          </a:prstGeom>
          <a:noFill/>
          <a:ln>
            <a:noFill/>
          </a:ln>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spcBef>
                <a:spcPct val="50000"/>
              </a:spcBef>
            </a:pPr>
            <a:r>
              <a:rPr lang="es-CL" sz="1400" b="1"/>
              <a:t>EFECTOS</a:t>
            </a:r>
          </a:p>
          <a:p>
            <a:pPr>
              <a:lnSpc>
                <a:spcPct val="70000"/>
              </a:lnSpc>
              <a:spcBef>
                <a:spcPct val="50000"/>
              </a:spcBef>
              <a:buFontTx/>
              <a:buChar char="•"/>
            </a:pPr>
            <a:r>
              <a:rPr lang="es-CL" sz="1400" b="1"/>
              <a:t> efectos de salud en unidades naturales</a:t>
            </a:r>
          </a:p>
        </p:txBody>
      </p:sp>
      <p:sp>
        <p:nvSpPr>
          <p:cNvPr id="477194" name="Text Box 10"/>
          <p:cNvSpPr txBox="1">
            <a:spLocks noChangeArrowheads="1"/>
          </p:cNvSpPr>
          <p:nvPr/>
        </p:nvSpPr>
        <p:spPr bwMode="auto">
          <a:xfrm>
            <a:off x="7427913" y="2781300"/>
            <a:ext cx="1752600" cy="1018740"/>
          </a:xfrm>
          <a:prstGeom prst="rect">
            <a:avLst/>
          </a:prstGeom>
          <a:noFill/>
          <a:ln>
            <a:noFill/>
          </a:ln>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spcBef>
                <a:spcPct val="50000"/>
              </a:spcBef>
            </a:pPr>
            <a:r>
              <a:rPr lang="es-CL" sz="1400" b="1"/>
              <a:t>UTILIDADES</a:t>
            </a:r>
          </a:p>
          <a:p>
            <a:pPr>
              <a:lnSpc>
                <a:spcPct val="70000"/>
              </a:lnSpc>
              <a:spcBef>
                <a:spcPct val="50000"/>
              </a:spcBef>
              <a:buFontTx/>
              <a:buChar char="•"/>
            </a:pPr>
            <a:r>
              <a:rPr lang="es-CL" sz="1400" b="1"/>
              <a:t> efectos de salud en años ajustados por la calidad de vida</a:t>
            </a:r>
          </a:p>
        </p:txBody>
      </p:sp>
      <p:sp>
        <p:nvSpPr>
          <p:cNvPr id="477195" name="Text Box 11"/>
          <p:cNvSpPr txBox="1">
            <a:spLocks noChangeArrowheads="1"/>
          </p:cNvSpPr>
          <p:nvPr/>
        </p:nvSpPr>
        <p:spPr bwMode="auto">
          <a:xfrm>
            <a:off x="5884863" y="3716338"/>
            <a:ext cx="3259137" cy="717119"/>
          </a:xfrm>
          <a:prstGeom prst="rect">
            <a:avLst/>
          </a:prstGeom>
          <a:noFill/>
          <a:ln>
            <a:noFill/>
          </a:ln>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spcBef>
                <a:spcPct val="50000"/>
              </a:spcBef>
            </a:pPr>
            <a:r>
              <a:rPr lang="es-CL" sz="1400" b="1"/>
              <a:t>BENEFICIOS</a:t>
            </a:r>
          </a:p>
          <a:p>
            <a:pPr>
              <a:lnSpc>
                <a:spcPct val="70000"/>
              </a:lnSpc>
              <a:spcBef>
                <a:spcPct val="50000"/>
              </a:spcBef>
              <a:buFontTx/>
              <a:buChar char="•"/>
            </a:pPr>
            <a:r>
              <a:rPr lang="es-CL" sz="1400" b="1"/>
              <a:t> beneficios económicos directos, indirectos e intangibles</a:t>
            </a:r>
          </a:p>
        </p:txBody>
      </p:sp>
      <p:sp>
        <p:nvSpPr>
          <p:cNvPr id="14348" name="Text Box 12"/>
          <p:cNvSpPr txBox="1">
            <a:spLocks noChangeArrowheads="1"/>
          </p:cNvSpPr>
          <p:nvPr/>
        </p:nvSpPr>
        <p:spPr bwMode="auto">
          <a:xfrm>
            <a:off x="1941806" y="6231484"/>
            <a:ext cx="3429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spcBef>
                <a:spcPct val="50000"/>
              </a:spcBef>
            </a:pPr>
            <a:r>
              <a:rPr lang="es-CL" sz="1000" u="sng" dirty="0"/>
              <a:t>Fuente</a:t>
            </a:r>
            <a:r>
              <a:rPr lang="es-CL" sz="1000" dirty="0"/>
              <a:t>: </a:t>
            </a:r>
            <a:r>
              <a:rPr lang="es-CL" sz="1000" dirty="0" err="1"/>
              <a:t>Drummond</a:t>
            </a:r>
            <a:r>
              <a:rPr lang="es-CL" sz="1000" dirty="0"/>
              <a:t> et al (1996:2).</a:t>
            </a:r>
            <a:endParaRPr lang="es-CL" sz="1000" b="1" dirty="0"/>
          </a:p>
        </p:txBody>
      </p:sp>
      <p:sp>
        <p:nvSpPr>
          <p:cNvPr id="477197" name="Text Box 13"/>
          <p:cNvSpPr txBox="1">
            <a:spLocks noChangeArrowheads="1"/>
          </p:cNvSpPr>
          <p:nvPr/>
        </p:nvSpPr>
        <p:spPr bwMode="auto">
          <a:xfrm>
            <a:off x="1357313" y="4537075"/>
            <a:ext cx="838200" cy="1284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50000"/>
              </a:spcBef>
              <a:defRPr/>
            </a:pPr>
            <a:r>
              <a:rPr lang="es-CL" sz="1400" b="1" dirty="0" err="1" smtClean="0">
                <a:solidFill>
                  <a:srgbClr val="FF0000"/>
                </a:solidFill>
                <a:effectLst>
                  <a:outerShdw blurRad="38100" dist="38100" dir="2700000" algn="tl">
                    <a:srgbClr val="000000">
                      <a:alpha val="43137"/>
                    </a:srgbClr>
                  </a:outerShdw>
                </a:effectLst>
              </a:rPr>
              <a:t>minC</a:t>
            </a:r>
            <a:r>
              <a:rPr lang="es-CL" sz="1400" b="1" dirty="0" smtClean="0">
                <a:solidFill>
                  <a:srgbClr val="FF0000"/>
                </a:solidFill>
                <a:effectLst>
                  <a:outerShdw blurRad="38100" dist="38100" dir="2700000" algn="tl">
                    <a:srgbClr val="000000">
                      <a:alpha val="43137"/>
                    </a:srgbClr>
                  </a:outerShdw>
                </a:effectLst>
              </a:rPr>
              <a:t>:</a:t>
            </a:r>
          </a:p>
          <a:p>
            <a:pP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nSpc>
                <a:spcPct val="80000"/>
              </a:lnSpc>
              <a:spcBef>
                <a:spcPct val="50000"/>
              </a:spcBef>
              <a:defRPr/>
            </a:pPr>
            <a:r>
              <a:rPr lang="es-CL" sz="1400" b="1" dirty="0" smtClean="0">
                <a:solidFill>
                  <a:srgbClr val="FF0000"/>
                </a:solidFill>
                <a:effectLst>
                  <a:outerShdw blurRad="38100" dist="38100" dir="2700000" algn="tl">
                    <a:srgbClr val="000000">
                      <a:alpha val="43137"/>
                    </a:srgbClr>
                  </a:outerShdw>
                </a:effectLst>
              </a:rPr>
              <a:t>C-E:</a:t>
            </a:r>
            <a:endParaRPr lang="es-CL" sz="100" b="1" dirty="0" smtClean="0">
              <a:solidFill>
                <a:srgbClr val="FF0000"/>
              </a:solidFill>
              <a:effectLst>
                <a:outerShdw blurRad="38100" dist="38100" dir="2700000" algn="tl">
                  <a:srgbClr val="000000">
                    <a:alpha val="43137"/>
                  </a:srgbClr>
                </a:outerShdw>
              </a:effectLst>
            </a:endParaRPr>
          </a:p>
          <a:p>
            <a:pPr>
              <a:lnSpc>
                <a:spcPct val="80000"/>
              </a:lnSpc>
              <a:spcBef>
                <a:spcPct val="50000"/>
              </a:spcBef>
              <a:defRPr/>
            </a:pPr>
            <a:r>
              <a:rPr lang="es-CL" sz="1400" b="1" dirty="0" smtClean="0">
                <a:solidFill>
                  <a:srgbClr val="FF0000"/>
                </a:solidFill>
                <a:effectLst>
                  <a:outerShdw blurRad="38100" dist="38100" dir="2700000" algn="tl">
                    <a:srgbClr val="000000">
                      <a:alpha val="43137"/>
                    </a:srgbClr>
                  </a:outerShdw>
                </a:effectLst>
              </a:rPr>
              <a:t>C-U:</a:t>
            </a: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gn="ctr">
              <a:lnSpc>
                <a:spcPct val="80000"/>
              </a:lnSpc>
              <a:spcBef>
                <a:spcPct val="50000"/>
              </a:spcBef>
              <a:defRPr/>
            </a:pPr>
            <a:endParaRPr lang="es-CL" sz="100" b="1" dirty="0" smtClean="0">
              <a:solidFill>
                <a:srgbClr val="FF0000"/>
              </a:solidFill>
              <a:effectLst>
                <a:outerShdw blurRad="38100" dist="38100" dir="2700000" algn="tl">
                  <a:srgbClr val="000000">
                    <a:alpha val="43137"/>
                  </a:srgbClr>
                </a:outerShdw>
              </a:effectLst>
            </a:endParaRPr>
          </a:p>
          <a:p>
            <a:pPr>
              <a:lnSpc>
                <a:spcPct val="80000"/>
              </a:lnSpc>
              <a:spcBef>
                <a:spcPct val="50000"/>
              </a:spcBef>
              <a:defRPr/>
            </a:pPr>
            <a:r>
              <a:rPr lang="es-CL" sz="1400" b="1" dirty="0" smtClean="0">
                <a:solidFill>
                  <a:srgbClr val="FF0000"/>
                </a:solidFill>
                <a:effectLst>
                  <a:outerShdw blurRad="38100" dist="38100" dir="2700000" algn="tl">
                    <a:srgbClr val="000000">
                      <a:alpha val="43137"/>
                    </a:srgbClr>
                  </a:outerShdw>
                </a:effectLst>
              </a:rPr>
              <a:t>C-B:</a:t>
            </a:r>
          </a:p>
        </p:txBody>
      </p:sp>
      <p:sp>
        <p:nvSpPr>
          <p:cNvPr id="477198" name="Text Box 14"/>
          <p:cNvSpPr txBox="1">
            <a:spLocks noChangeArrowheads="1"/>
          </p:cNvSpPr>
          <p:nvPr/>
        </p:nvSpPr>
        <p:spPr bwMode="auto">
          <a:xfrm>
            <a:off x="1911350" y="4540250"/>
            <a:ext cx="4641850" cy="127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80000"/>
              </a:lnSpc>
              <a:spcBef>
                <a:spcPct val="50000"/>
              </a:spcBef>
            </a:pPr>
            <a:r>
              <a:rPr lang="es-CL" sz="1400">
                <a:solidFill>
                  <a:srgbClr val="FF0000"/>
                </a:solidFill>
              </a:rPr>
              <a:t>intervenciones que producen un mismo efecto de salud</a:t>
            </a:r>
          </a:p>
          <a:p>
            <a:pPr>
              <a:lnSpc>
                <a:spcPct val="80000"/>
              </a:lnSpc>
              <a:spcBef>
                <a:spcPct val="50000"/>
              </a:spcBef>
            </a:pPr>
            <a:r>
              <a:rPr lang="es-CL" sz="1400">
                <a:solidFill>
                  <a:srgbClr val="FF0000"/>
                </a:solidFill>
              </a:rPr>
              <a:t>intervenciones con efectos de salud diferentes</a:t>
            </a:r>
          </a:p>
          <a:p>
            <a:pPr>
              <a:lnSpc>
                <a:spcPct val="80000"/>
              </a:lnSpc>
              <a:spcBef>
                <a:spcPct val="50000"/>
              </a:spcBef>
            </a:pPr>
            <a:r>
              <a:rPr lang="es-CL" sz="1400">
                <a:solidFill>
                  <a:srgbClr val="FF0000"/>
                </a:solidFill>
              </a:rPr>
              <a:t>intervenciones con efectos de salud diferentes pero ajustados por la calidad de vida (QALY)</a:t>
            </a:r>
          </a:p>
          <a:p>
            <a:pPr>
              <a:lnSpc>
                <a:spcPct val="80000"/>
              </a:lnSpc>
              <a:spcBef>
                <a:spcPct val="50000"/>
              </a:spcBef>
            </a:pPr>
            <a:r>
              <a:rPr lang="es-CL" sz="1400">
                <a:solidFill>
                  <a:srgbClr val="FF0000"/>
                </a:solidFill>
              </a:rPr>
              <a:t>intervenciones con efectos diferentes pero medidas en $</a:t>
            </a:r>
            <a:endParaRPr lang="es-CL" sz="2400">
              <a:solidFill>
                <a:srgbClr val="FF0000"/>
              </a:solidFill>
            </a:endParaRPr>
          </a:p>
        </p:txBody>
      </p:sp>
      <p:sp>
        <p:nvSpPr>
          <p:cNvPr id="14351" name="Text Box 15"/>
          <p:cNvSpPr txBox="1">
            <a:spLocks noChangeArrowheads="1"/>
          </p:cNvSpPr>
          <p:nvPr/>
        </p:nvSpPr>
        <p:spPr bwMode="auto">
          <a:xfrm>
            <a:off x="2895600" y="2781300"/>
            <a:ext cx="2971800" cy="1398909"/>
          </a:xfrm>
          <a:prstGeom prst="rect">
            <a:avLst/>
          </a:prstGeom>
          <a:noFill/>
          <a:ln>
            <a:noFill/>
          </a:ln>
          <a:extLst/>
        </p:spPr>
        <p:txBody>
          <a:bodyPr>
            <a:spAutoFit/>
          </a:bodyPr>
          <a:lstStyle>
            <a:lvl1pPr defTabSz="762000" eaLnBrk="0" hangingPunct="0">
              <a:defRPr>
                <a:solidFill>
                  <a:schemeClr val="tx1"/>
                </a:solidFill>
                <a:latin typeface="Arial" pitchFamily="34" charset="0"/>
              </a:defRPr>
            </a:lvl1pPr>
            <a:lvl2pPr marL="57150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spcBef>
                <a:spcPct val="50000"/>
              </a:spcBef>
            </a:pPr>
            <a:endParaRPr lang="es-CL" sz="1400" b="1"/>
          </a:p>
          <a:p>
            <a:pPr lvl="1">
              <a:lnSpc>
                <a:spcPct val="50000"/>
              </a:lnSpc>
              <a:spcBef>
                <a:spcPct val="50000"/>
              </a:spcBef>
              <a:buFontTx/>
              <a:buChar char="•"/>
            </a:pPr>
            <a:r>
              <a:rPr lang="es-CL" sz="1400" b="1"/>
              <a:t> medicamentos</a:t>
            </a:r>
          </a:p>
          <a:p>
            <a:pPr lvl="1">
              <a:lnSpc>
                <a:spcPct val="50000"/>
              </a:lnSpc>
              <a:spcBef>
                <a:spcPct val="50000"/>
              </a:spcBef>
              <a:buFontTx/>
              <a:buChar char="•"/>
            </a:pPr>
            <a:r>
              <a:rPr lang="es-CL" sz="1400" b="1"/>
              <a:t> programa de detección</a:t>
            </a:r>
          </a:p>
          <a:p>
            <a:pPr lvl="1">
              <a:lnSpc>
                <a:spcPct val="50000"/>
              </a:lnSpc>
              <a:spcBef>
                <a:spcPct val="50000"/>
              </a:spcBef>
              <a:buFontTx/>
              <a:buChar char="•"/>
            </a:pPr>
            <a:r>
              <a:rPr lang="es-CL" sz="1400" b="1"/>
              <a:t> intervención quirúrgica</a:t>
            </a:r>
          </a:p>
          <a:p>
            <a:pPr lvl="1">
              <a:lnSpc>
                <a:spcPct val="50000"/>
              </a:lnSpc>
              <a:spcBef>
                <a:spcPct val="50000"/>
              </a:spcBef>
              <a:buFontTx/>
              <a:buChar char="•"/>
            </a:pPr>
            <a:r>
              <a:rPr lang="es-CL" sz="1400" b="1"/>
              <a:t> vacunación</a:t>
            </a:r>
          </a:p>
          <a:p>
            <a:pPr lvl="1">
              <a:lnSpc>
                <a:spcPct val="50000"/>
              </a:lnSpc>
              <a:spcBef>
                <a:spcPct val="50000"/>
              </a:spcBef>
              <a:buFontTx/>
              <a:buChar char="•"/>
            </a:pPr>
            <a:r>
              <a:rPr lang="es-CL" sz="1400" b="1"/>
              <a:t> etc.</a:t>
            </a:r>
          </a:p>
        </p:txBody>
      </p:sp>
      <p:sp>
        <p:nvSpPr>
          <p:cNvPr id="14353" name="Rectangle 19"/>
          <p:cNvSpPr>
            <a:spLocks noChangeArrowheads="1"/>
          </p:cNvSpPr>
          <p:nvPr/>
        </p:nvSpPr>
        <p:spPr bwMode="auto">
          <a:xfrm>
            <a:off x="53727" y="333375"/>
            <a:ext cx="9126785" cy="590550"/>
          </a:xfrm>
          <a:prstGeom prst="rect">
            <a:avLst/>
          </a:prstGeom>
          <a:noFill/>
          <a:ln w="9525">
            <a:noFill/>
            <a:miter lim="800000"/>
            <a:headEnd/>
            <a:tailEnd/>
          </a:ln>
          <a:effectLst>
            <a:outerShdw blurRad="63500" dist="17961" dir="2700000" algn="ctr" rotWithShape="0">
              <a:srgbClr val="96CCEE">
                <a:alpha val="74998"/>
              </a:srgbClr>
            </a:outerShdw>
          </a:effectLst>
          <a:extLst/>
        </p:spPr>
        <p:txBody>
          <a:bodyPr vert="horz" wrap="square" lIns="0" tIns="0" rIns="0" bIns="0" numCol="1" anchor="ctr" anchorCtr="0" compatLnSpc="1">
            <a:prstTxWarp prst="textNoShape">
              <a:avLst/>
            </a:prstTxWarp>
          </a:bodyPr>
          <a:lstStyle/>
          <a:p>
            <a:pPr algn="ctr"/>
            <a:r>
              <a:rPr lang="es-CL" sz="4400" b="1" dirty="0">
                <a:solidFill>
                  <a:srgbClr val="0070C0"/>
                </a:solidFill>
                <a:effectLst>
                  <a:outerShdw blurRad="38100" dist="38100" dir="2700000" algn="tl">
                    <a:srgbClr val="000000">
                      <a:alpha val="43137"/>
                    </a:srgbClr>
                  </a:outerShdw>
                </a:effectLst>
                <a:latin typeface="+mj-lt"/>
                <a:ea typeface="+mj-ea"/>
                <a:cs typeface="Arial" pitchFamily="34" charset="0"/>
              </a:rPr>
              <a:t>Rendimiento de la intervención</a:t>
            </a:r>
            <a:endParaRPr lang="fr-CA" sz="4400" b="1" dirty="0">
              <a:solidFill>
                <a:srgbClr val="0070C0"/>
              </a:solidFill>
              <a:effectLst>
                <a:outerShdw blurRad="38100" dist="38100" dir="2700000" algn="tl">
                  <a:srgbClr val="000000">
                    <a:alpha val="43137"/>
                  </a:srgbClr>
                </a:outerShdw>
              </a:effectLst>
              <a:latin typeface="+mj-lt"/>
              <a:ea typeface="+mj-ea"/>
              <a:cs typeface="Arial" pitchFamily="34" charset="0"/>
            </a:endParaRP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8348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7190"/>
                                        </p:tgtEl>
                                        <p:attrNameLst>
                                          <p:attrName>style.visibility</p:attrName>
                                        </p:attrNameLst>
                                      </p:cBhvr>
                                      <p:to>
                                        <p:strVal val="visible"/>
                                      </p:to>
                                    </p:set>
                                    <p:animEffect transition="in" filter="blinds(horizontal)">
                                      <p:cBhvr>
                                        <p:cTn id="7" dur="500"/>
                                        <p:tgtEl>
                                          <p:spTgt spid="47719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77188"/>
                                        </p:tgtEl>
                                        <p:attrNameLst>
                                          <p:attrName>style.visibility</p:attrName>
                                        </p:attrNameLst>
                                      </p:cBhvr>
                                      <p:to>
                                        <p:strVal val="visible"/>
                                      </p:to>
                                    </p:set>
                                    <p:animEffect transition="in" filter="blinds(horizontal)">
                                      <p:cBhvr>
                                        <p:cTn id="10" dur="500"/>
                                        <p:tgtEl>
                                          <p:spTgt spid="47718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77191"/>
                                        </p:tgtEl>
                                        <p:attrNameLst>
                                          <p:attrName>style.visibility</p:attrName>
                                        </p:attrNameLst>
                                      </p:cBhvr>
                                      <p:to>
                                        <p:strVal val="visible"/>
                                      </p:to>
                                    </p:set>
                                    <p:animEffect transition="in" filter="blinds(horizontal)">
                                      <p:cBhvr>
                                        <p:cTn id="13" dur="500"/>
                                        <p:tgtEl>
                                          <p:spTgt spid="47719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77189"/>
                                        </p:tgtEl>
                                        <p:attrNameLst>
                                          <p:attrName>style.visibility</p:attrName>
                                        </p:attrNameLst>
                                      </p:cBhvr>
                                      <p:to>
                                        <p:strVal val="visible"/>
                                      </p:to>
                                    </p:set>
                                    <p:animEffect transition="in" filter="blinds(horizontal)">
                                      <p:cBhvr>
                                        <p:cTn id="16" dur="500"/>
                                        <p:tgtEl>
                                          <p:spTgt spid="47718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77192"/>
                                        </p:tgtEl>
                                        <p:attrNameLst>
                                          <p:attrName>style.visibility</p:attrName>
                                        </p:attrNameLst>
                                      </p:cBhvr>
                                      <p:to>
                                        <p:strVal val="visible"/>
                                      </p:to>
                                    </p:set>
                                    <p:animEffect transition="in" filter="blinds(horizontal)">
                                      <p:cBhvr>
                                        <p:cTn id="19" dur="500"/>
                                        <p:tgtEl>
                                          <p:spTgt spid="4771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77193"/>
                                        </p:tgtEl>
                                        <p:attrNameLst>
                                          <p:attrName>style.visibility</p:attrName>
                                        </p:attrNameLst>
                                      </p:cBhvr>
                                      <p:to>
                                        <p:strVal val="visible"/>
                                      </p:to>
                                    </p:set>
                                    <p:animEffect transition="in" filter="blinds(horizontal)">
                                      <p:cBhvr>
                                        <p:cTn id="24" dur="500"/>
                                        <p:tgtEl>
                                          <p:spTgt spid="47719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77194"/>
                                        </p:tgtEl>
                                        <p:attrNameLst>
                                          <p:attrName>style.visibility</p:attrName>
                                        </p:attrNameLst>
                                      </p:cBhvr>
                                      <p:to>
                                        <p:strVal val="visible"/>
                                      </p:to>
                                    </p:set>
                                    <p:animEffect transition="in" filter="blinds(horizontal)">
                                      <p:cBhvr>
                                        <p:cTn id="27" dur="500"/>
                                        <p:tgtEl>
                                          <p:spTgt spid="47719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77195"/>
                                        </p:tgtEl>
                                        <p:attrNameLst>
                                          <p:attrName>style.visibility</p:attrName>
                                        </p:attrNameLst>
                                      </p:cBhvr>
                                      <p:to>
                                        <p:strVal val="visible"/>
                                      </p:to>
                                    </p:set>
                                    <p:animEffect transition="in" filter="blinds(horizontal)">
                                      <p:cBhvr>
                                        <p:cTn id="30" dur="500"/>
                                        <p:tgtEl>
                                          <p:spTgt spid="4771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77198"/>
                                        </p:tgtEl>
                                        <p:attrNameLst>
                                          <p:attrName>style.visibility</p:attrName>
                                        </p:attrNameLst>
                                      </p:cBhvr>
                                      <p:to>
                                        <p:strVal val="visible"/>
                                      </p:to>
                                    </p:set>
                                    <p:animEffect transition="in" filter="blinds(horizontal)">
                                      <p:cBhvr>
                                        <p:cTn id="35" dur="500"/>
                                        <p:tgtEl>
                                          <p:spTgt spid="477198"/>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477197"/>
                                        </p:tgtEl>
                                        <p:attrNameLst>
                                          <p:attrName>style.visibility</p:attrName>
                                        </p:attrNameLst>
                                      </p:cBhvr>
                                      <p:to>
                                        <p:strVal val="visible"/>
                                      </p:to>
                                    </p:set>
                                    <p:animEffect transition="in" filter="blinds(horizontal)">
                                      <p:cBhvr>
                                        <p:cTn id="38" dur="500"/>
                                        <p:tgtEl>
                                          <p:spTgt spid="477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8" grpId="0" animBg="1"/>
      <p:bldP spid="477189" grpId="0" animBg="1"/>
      <p:bldP spid="477190" grpId="0"/>
      <p:bldP spid="477191" grpId="0"/>
      <p:bldP spid="477192" grpId="0"/>
      <p:bldP spid="477193" grpId="0"/>
      <p:bldP spid="477194" grpId="0"/>
      <p:bldP spid="477195" grpId="0"/>
      <p:bldP spid="477197" grpId="0"/>
      <p:bldP spid="47719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xplosion 1 25"/>
          <p:cNvSpPr/>
          <p:nvPr/>
        </p:nvSpPr>
        <p:spPr>
          <a:xfrm>
            <a:off x="4786313" y="1094366"/>
            <a:ext cx="2857500" cy="22860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L"/>
          </a:p>
        </p:txBody>
      </p:sp>
      <p:pic>
        <p:nvPicPr>
          <p:cNvPr id="21" name="Picture 93" descr="MMj03365010000[1]"/>
          <p:cNvPicPr>
            <a:picLocks noChangeAspect="1" noChangeArrowheads="1" noCrop="1"/>
          </p:cNvPicPr>
          <p:nvPr/>
        </p:nvPicPr>
        <p:blipFill>
          <a:blip r:embed="rId2" cstate="print"/>
          <a:srcRect/>
          <a:stretch>
            <a:fillRect/>
          </a:stretch>
        </p:blipFill>
        <p:spPr bwMode="auto">
          <a:xfrm>
            <a:off x="5581650" y="2146878"/>
            <a:ext cx="1204913" cy="1643063"/>
          </a:xfrm>
          <a:prstGeom prst="rect">
            <a:avLst/>
          </a:prstGeom>
          <a:noFill/>
          <a:ln w="9525">
            <a:noFill/>
            <a:miter lim="800000"/>
            <a:headEnd/>
            <a:tailEnd/>
          </a:ln>
        </p:spPr>
      </p:pic>
      <p:sp>
        <p:nvSpPr>
          <p:cNvPr id="18" name="ZoneTexte 17"/>
          <p:cNvSpPr txBox="1"/>
          <p:nvPr/>
        </p:nvSpPr>
        <p:spPr>
          <a:xfrm>
            <a:off x="-74907" y="3435517"/>
            <a:ext cx="1571625" cy="1015663"/>
          </a:xfrm>
          <a:prstGeom prst="rect">
            <a:avLst/>
          </a:prstGeom>
          <a:solidFill>
            <a:srgbClr val="00FF00"/>
          </a:solid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s-CL" sz="2000" b="1" dirty="0" smtClean="0">
                <a:solidFill>
                  <a:srgbClr val="000000"/>
                </a:solidFill>
                <a:latin typeface="+mn-lt"/>
              </a:rPr>
              <a:t>UTILIZACIÓN DE SERVICIOS</a:t>
            </a:r>
            <a:endParaRPr lang="es-CL" sz="2000" b="1" dirty="0">
              <a:solidFill>
                <a:srgbClr val="000000"/>
              </a:solidFill>
              <a:latin typeface="+mn-lt"/>
            </a:endParaRPr>
          </a:p>
        </p:txBody>
      </p:sp>
      <p:sp>
        <p:nvSpPr>
          <p:cNvPr id="19" name="Flèche gauche 18"/>
          <p:cNvSpPr/>
          <p:nvPr/>
        </p:nvSpPr>
        <p:spPr>
          <a:xfrm>
            <a:off x="6286500" y="2237366"/>
            <a:ext cx="2857500" cy="1500187"/>
          </a:xfrm>
          <a:prstGeom prst="lef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L"/>
          </a:p>
        </p:txBody>
      </p:sp>
      <p:sp>
        <p:nvSpPr>
          <p:cNvPr id="8" name="ZoneTexte 7"/>
          <p:cNvSpPr txBox="1"/>
          <p:nvPr/>
        </p:nvSpPr>
        <p:spPr>
          <a:xfrm>
            <a:off x="4000496" y="5094874"/>
            <a:ext cx="2286016" cy="1200329"/>
          </a:xfrm>
          <a:prstGeom prst="rect">
            <a:avLst/>
          </a:prstGeom>
          <a:solidFill>
            <a:srgbClr val="66FF33"/>
          </a:solidFill>
          <a:effectLst>
            <a:innerShdw blurRad="114300">
              <a:prstClr val="black"/>
            </a:innerShdw>
          </a:effectLst>
        </p:spPr>
        <p:txBody>
          <a:bodyPr wrap="square">
            <a:spAutoFit/>
          </a:bodyPr>
          <a:lstStyle/>
          <a:p>
            <a:pPr algn="ctr" fontAlgn="auto">
              <a:spcBef>
                <a:spcPts val="0"/>
              </a:spcBef>
              <a:spcAft>
                <a:spcPts val="0"/>
              </a:spcAft>
              <a:defRPr/>
            </a:pPr>
            <a:r>
              <a:rPr lang="es-CL" b="1" dirty="0" smtClean="0">
                <a:solidFill>
                  <a:srgbClr val="000000"/>
                </a:solidFill>
                <a:latin typeface="+mn-lt"/>
              </a:rPr>
              <a:t>Mejoramiento del nivel de salud (Disminución de la </a:t>
            </a:r>
            <a:r>
              <a:rPr lang="es-CL" b="1" dirty="0" err="1" smtClean="0">
                <a:solidFill>
                  <a:srgbClr val="000000"/>
                </a:solidFill>
                <a:latin typeface="+mn-lt"/>
              </a:rPr>
              <a:t>morbi</a:t>
            </a:r>
            <a:r>
              <a:rPr lang="es-CL" b="1" dirty="0" smtClean="0">
                <a:solidFill>
                  <a:srgbClr val="000000"/>
                </a:solidFill>
                <a:latin typeface="+mn-lt"/>
              </a:rPr>
              <a:t>-mortalidad)</a:t>
            </a:r>
            <a:endParaRPr lang="es-CL" b="1" dirty="0">
              <a:solidFill>
                <a:srgbClr val="000000"/>
              </a:solidFill>
              <a:latin typeface="+mn-lt"/>
            </a:endParaRPr>
          </a:p>
        </p:txBody>
      </p:sp>
      <p:sp>
        <p:nvSpPr>
          <p:cNvPr id="16" name="ZoneTexte 15"/>
          <p:cNvSpPr txBox="1"/>
          <p:nvPr/>
        </p:nvSpPr>
        <p:spPr>
          <a:xfrm>
            <a:off x="8143875" y="2719966"/>
            <a:ext cx="1036637"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fontAlgn="auto">
              <a:spcBef>
                <a:spcPts val="0"/>
              </a:spcBef>
              <a:spcAft>
                <a:spcPts val="0"/>
              </a:spcAft>
              <a:defRPr/>
            </a:pPr>
            <a:r>
              <a:rPr lang="es-CL" sz="1400" dirty="0" smtClean="0">
                <a:solidFill>
                  <a:schemeClr val="bg1"/>
                </a:solidFill>
                <a:latin typeface="+mn-lt"/>
              </a:rPr>
              <a:t>NECESIDADDE SALUD</a:t>
            </a:r>
            <a:endParaRPr lang="es-CL" sz="1400" dirty="0">
              <a:solidFill>
                <a:schemeClr val="bg1"/>
              </a:solidFill>
              <a:latin typeface="+mn-lt"/>
            </a:endParaRPr>
          </a:p>
        </p:txBody>
      </p:sp>
      <p:sp>
        <p:nvSpPr>
          <p:cNvPr id="17" name="ZoneTexte 16"/>
          <p:cNvSpPr txBox="1"/>
          <p:nvPr/>
        </p:nvSpPr>
        <p:spPr>
          <a:xfrm>
            <a:off x="6858000" y="2527878"/>
            <a:ext cx="1714500" cy="923330"/>
          </a:xfrm>
          <a:prstGeom prst="rect">
            <a:avLst/>
          </a:prstGeom>
          <a:noFill/>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es-CL" b="1" dirty="0" smtClean="0">
                <a:solidFill>
                  <a:schemeClr val="bg1"/>
                </a:solidFill>
                <a:latin typeface="+mn-lt"/>
              </a:rPr>
              <a:t>NECESIDADES DE SALUD PERCIBIDAS</a:t>
            </a:r>
            <a:endParaRPr lang="es-CL" b="1" dirty="0">
              <a:solidFill>
                <a:schemeClr val="bg1"/>
              </a:solidFill>
              <a:latin typeface="+mn-lt"/>
            </a:endParaRPr>
          </a:p>
        </p:txBody>
      </p:sp>
      <p:sp>
        <p:nvSpPr>
          <p:cNvPr id="6" name="Flèche droite 5"/>
          <p:cNvSpPr/>
          <p:nvPr/>
        </p:nvSpPr>
        <p:spPr>
          <a:xfrm>
            <a:off x="785813" y="2075441"/>
            <a:ext cx="3643312" cy="185737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s-CL" sz="1400">
              <a:solidFill>
                <a:schemeClr val="tx1"/>
              </a:solidFill>
            </a:endParaRPr>
          </a:p>
        </p:txBody>
      </p:sp>
      <p:sp>
        <p:nvSpPr>
          <p:cNvPr id="7" name="ZoneTexte 6"/>
          <p:cNvSpPr txBox="1">
            <a:spLocks noChangeArrowheads="1"/>
          </p:cNvSpPr>
          <p:nvPr/>
        </p:nvSpPr>
        <p:spPr bwMode="auto">
          <a:xfrm>
            <a:off x="2071688" y="2575503"/>
            <a:ext cx="2143125" cy="923330"/>
          </a:xfrm>
          <a:prstGeom prst="rect">
            <a:avLst/>
          </a:prstGeom>
          <a:noFill/>
          <a:ln w="9525">
            <a:noFill/>
            <a:miter lim="800000"/>
            <a:headEnd/>
            <a:tailEnd/>
          </a:ln>
        </p:spPr>
        <p:txBody>
          <a:bodyPr>
            <a:spAutoFit/>
          </a:bodyPr>
          <a:lstStyle/>
          <a:p>
            <a:pPr algn="ctr"/>
            <a:r>
              <a:rPr lang="es-CL" b="1" dirty="0" smtClean="0">
                <a:solidFill>
                  <a:srgbClr val="000000"/>
                </a:solidFill>
                <a:latin typeface="Calibri" pitchFamily="34" charset="0"/>
              </a:rPr>
              <a:t>DISPONIBILIDAD DE SERVICIOS DE SALUD</a:t>
            </a:r>
            <a:endParaRPr lang="es-CL" b="1" dirty="0">
              <a:solidFill>
                <a:srgbClr val="000000"/>
              </a:solidFill>
              <a:latin typeface="Calibri" pitchFamily="34" charset="0"/>
            </a:endParaRPr>
          </a:p>
        </p:txBody>
      </p:sp>
      <p:sp>
        <p:nvSpPr>
          <p:cNvPr id="4" name="Flèche droite 3"/>
          <p:cNvSpPr/>
          <p:nvPr/>
        </p:nvSpPr>
        <p:spPr>
          <a:xfrm>
            <a:off x="0" y="2075441"/>
            <a:ext cx="2214563" cy="185737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s-CL" sz="1400">
              <a:solidFill>
                <a:schemeClr val="tx1"/>
              </a:solidFill>
            </a:endParaRPr>
          </a:p>
        </p:txBody>
      </p:sp>
      <p:sp>
        <p:nvSpPr>
          <p:cNvPr id="20" name="ZoneTexte 19"/>
          <p:cNvSpPr txBox="1">
            <a:spLocks noChangeArrowheads="1"/>
          </p:cNvSpPr>
          <p:nvPr/>
        </p:nvSpPr>
        <p:spPr bwMode="auto">
          <a:xfrm>
            <a:off x="0" y="2575503"/>
            <a:ext cx="1763688" cy="738664"/>
          </a:xfrm>
          <a:prstGeom prst="rect">
            <a:avLst/>
          </a:prstGeom>
          <a:noFill/>
          <a:ln w="9525">
            <a:noFill/>
            <a:miter lim="800000"/>
            <a:headEnd/>
            <a:tailEnd/>
          </a:ln>
        </p:spPr>
        <p:txBody>
          <a:bodyPr wrap="square">
            <a:spAutoFit/>
          </a:bodyPr>
          <a:lstStyle/>
          <a:p>
            <a:r>
              <a:rPr lang="es-CL" sz="1400" dirty="0" smtClean="0">
                <a:solidFill>
                  <a:srgbClr val="000000"/>
                </a:solidFill>
                <a:latin typeface="Calibri" pitchFamily="34" charset="0"/>
              </a:rPr>
              <a:t>-Insumos</a:t>
            </a:r>
          </a:p>
          <a:p>
            <a:r>
              <a:rPr lang="es-CL" sz="1400" dirty="0" smtClean="0">
                <a:solidFill>
                  <a:srgbClr val="000000"/>
                </a:solidFill>
                <a:latin typeface="Calibri" pitchFamily="34" charset="0"/>
              </a:rPr>
              <a:t>-Recursos humanos</a:t>
            </a:r>
          </a:p>
          <a:p>
            <a:r>
              <a:rPr lang="es-CL" sz="1400" dirty="0" smtClean="0">
                <a:solidFill>
                  <a:srgbClr val="000000"/>
                </a:solidFill>
                <a:latin typeface="Calibri" pitchFamily="34" charset="0"/>
              </a:rPr>
              <a:t>-Capital</a:t>
            </a:r>
            <a:endParaRPr lang="es-CL" sz="1400" dirty="0">
              <a:solidFill>
                <a:srgbClr val="000000"/>
              </a:solidFill>
              <a:latin typeface="Calibri" pitchFamily="34" charset="0"/>
            </a:endParaRPr>
          </a:p>
        </p:txBody>
      </p:sp>
      <p:sp>
        <p:nvSpPr>
          <p:cNvPr id="5" name="ZoneTexte 4"/>
          <p:cNvSpPr txBox="1">
            <a:spLocks noChangeArrowheads="1"/>
          </p:cNvSpPr>
          <p:nvPr/>
        </p:nvSpPr>
        <p:spPr bwMode="auto">
          <a:xfrm rot="-2745751">
            <a:off x="667530" y="2661098"/>
            <a:ext cx="2298450" cy="523220"/>
          </a:xfrm>
          <a:prstGeom prst="rect">
            <a:avLst/>
          </a:prstGeom>
          <a:noFill/>
          <a:ln w="9525">
            <a:noFill/>
            <a:miter lim="800000"/>
            <a:headEnd/>
            <a:tailEnd/>
          </a:ln>
        </p:spPr>
        <p:txBody>
          <a:bodyPr wrap="none">
            <a:spAutoFit/>
          </a:bodyPr>
          <a:lstStyle/>
          <a:p>
            <a:r>
              <a:rPr lang="es-CL" sz="1400" smtClean="0">
                <a:solidFill>
                  <a:srgbClr val="000000"/>
                </a:solidFill>
                <a:latin typeface="Calibri" pitchFamily="34" charset="0"/>
              </a:rPr>
              <a:t>Modalidades orgnizacionales</a:t>
            </a:r>
          </a:p>
          <a:p>
            <a:r>
              <a:rPr lang="es-CL" sz="1400" smtClean="0">
                <a:solidFill>
                  <a:srgbClr val="000000"/>
                </a:solidFill>
                <a:latin typeface="Calibri" pitchFamily="34" charset="0"/>
              </a:rPr>
              <a:t>Normas / protocolos</a:t>
            </a:r>
            <a:endParaRPr lang="es-CL" sz="1400">
              <a:solidFill>
                <a:srgbClr val="000000"/>
              </a:solidFill>
              <a:latin typeface="Calibri" pitchFamily="34" charset="0"/>
            </a:endParaRPr>
          </a:p>
        </p:txBody>
      </p:sp>
      <p:sp>
        <p:nvSpPr>
          <p:cNvPr id="22" name="ZoneTexte 21"/>
          <p:cNvSpPr txBox="1">
            <a:spLocks noChangeArrowheads="1"/>
          </p:cNvSpPr>
          <p:nvPr/>
        </p:nvSpPr>
        <p:spPr bwMode="auto">
          <a:xfrm>
            <a:off x="5608638" y="1665866"/>
            <a:ext cx="1303049" cy="369332"/>
          </a:xfrm>
          <a:prstGeom prst="rect">
            <a:avLst/>
          </a:prstGeom>
          <a:noFill/>
          <a:ln w="9525">
            <a:noFill/>
            <a:miter lim="800000"/>
            <a:headEnd/>
            <a:tailEnd/>
          </a:ln>
        </p:spPr>
        <p:txBody>
          <a:bodyPr wrap="none">
            <a:spAutoFit/>
          </a:bodyPr>
          <a:lstStyle/>
          <a:p>
            <a:r>
              <a:rPr lang="es-CL" b="1" smtClean="0">
                <a:solidFill>
                  <a:schemeClr val="bg1"/>
                </a:solidFill>
                <a:latin typeface="Calibri" pitchFamily="34" charset="0"/>
              </a:rPr>
              <a:t>Economicas</a:t>
            </a:r>
            <a:endParaRPr lang="es-CL" b="1">
              <a:solidFill>
                <a:schemeClr val="bg1"/>
              </a:solidFill>
              <a:latin typeface="Calibri" pitchFamily="34" charset="0"/>
            </a:endParaRPr>
          </a:p>
        </p:txBody>
      </p:sp>
      <p:sp>
        <p:nvSpPr>
          <p:cNvPr id="23" name="ZoneTexte 22"/>
          <p:cNvSpPr txBox="1">
            <a:spLocks noChangeArrowheads="1"/>
          </p:cNvSpPr>
          <p:nvPr/>
        </p:nvSpPr>
        <p:spPr bwMode="auto">
          <a:xfrm>
            <a:off x="5456238" y="1951616"/>
            <a:ext cx="1299138" cy="369332"/>
          </a:xfrm>
          <a:prstGeom prst="rect">
            <a:avLst/>
          </a:prstGeom>
          <a:noFill/>
          <a:ln w="9525">
            <a:noFill/>
            <a:miter lim="800000"/>
            <a:headEnd/>
            <a:tailEnd/>
          </a:ln>
        </p:spPr>
        <p:txBody>
          <a:bodyPr wrap="none">
            <a:spAutoFit/>
          </a:bodyPr>
          <a:lstStyle/>
          <a:p>
            <a:r>
              <a:rPr lang="es-CL" b="1" smtClean="0">
                <a:solidFill>
                  <a:schemeClr val="bg1"/>
                </a:solidFill>
                <a:latin typeface="Calibri" pitchFamily="34" charset="0"/>
              </a:rPr>
              <a:t>Goegraficas</a:t>
            </a:r>
            <a:endParaRPr lang="es-CL" b="1">
              <a:solidFill>
                <a:schemeClr val="bg1"/>
              </a:solidFill>
              <a:latin typeface="Calibri" pitchFamily="34" charset="0"/>
            </a:endParaRPr>
          </a:p>
        </p:txBody>
      </p:sp>
      <p:sp>
        <p:nvSpPr>
          <p:cNvPr id="24" name="ZoneTexte 23"/>
          <p:cNvSpPr txBox="1">
            <a:spLocks noChangeArrowheads="1"/>
          </p:cNvSpPr>
          <p:nvPr/>
        </p:nvSpPr>
        <p:spPr bwMode="auto">
          <a:xfrm>
            <a:off x="5337175" y="2237366"/>
            <a:ext cx="1143005" cy="369332"/>
          </a:xfrm>
          <a:prstGeom prst="rect">
            <a:avLst/>
          </a:prstGeom>
          <a:noFill/>
          <a:ln w="9525">
            <a:noFill/>
            <a:miter lim="800000"/>
            <a:headEnd/>
            <a:tailEnd/>
          </a:ln>
        </p:spPr>
        <p:txBody>
          <a:bodyPr wrap="none">
            <a:spAutoFit/>
          </a:bodyPr>
          <a:lstStyle/>
          <a:p>
            <a:r>
              <a:rPr lang="es-CL" b="1" smtClean="0">
                <a:solidFill>
                  <a:schemeClr val="bg1"/>
                </a:solidFill>
                <a:latin typeface="Calibri" pitchFamily="34" charset="0"/>
              </a:rPr>
              <a:t>Culturales</a:t>
            </a:r>
            <a:endParaRPr lang="es-CL" b="1">
              <a:solidFill>
                <a:schemeClr val="bg1"/>
              </a:solidFill>
              <a:latin typeface="Calibri" pitchFamily="34" charset="0"/>
            </a:endParaRPr>
          </a:p>
        </p:txBody>
      </p:sp>
      <p:sp>
        <p:nvSpPr>
          <p:cNvPr id="25" name="Flèche vers le bas 24"/>
          <p:cNvSpPr/>
          <p:nvPr/>
        </p:nvSpPr>
        <p:spPr>
          <a:xfrm>
            <a:off x="4643438" y="3808990"/>
            <a:ext cx="857256" cy="1214446"/>
          </a:xfrm>
          <a:prstGeom prst="downArrow">
            <a:avLst/>
          </a:prstGeom>
          <a:solidFill>
            <a:srgbClr val="66FF33"/>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CL"/>
          </a:p>
        </p:txBody>
      </p:sp>
      <p:sp>
        <p:nvSpPr>
          <p:cNvPr id="2" name="Cloud 1"/>
          <p:cNvSpPr/>
          <p:nvPr/>
        </p:nvSpPr>
        <p:spPr>
          <a:xfrm>
            <a:off x="-201357" y="768500"/>
            <a:ext cx="4036224" cy="147191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Cual seria un ejemplo de Necesidad de salud no expresada por un </a:t>
            </a:r>
            <a:r>
              <a:rPr lang="es-CL" dirty="0" err="1"/>
              <a:t>p</a:t>
            </a:r>
            <a:r>
              <a:rPr lang="es-CL" dirty="0" err="1" smtClean="0"/>
              <a:t>b</a:t>
            </a:r>
            <a:r>
              <a:rPr lang="es-CL" dirty="0" smtClean="0"/>
              <a:t> de percepción?</a:t>
            </a:r>
            <a:endParaRPr lang="es-CL" dirty="0"/>
          </a:p>
        </p:txBody>
      </p:sp>
      <p:sp>
        <p:nvSpPr>
          <p:cNvPr id="28" name="Cloud 27"/>
          <p:cNvSpPr/>
          <p:nvPr/>
        </p:nvSpPr>
        <p:spPr>
          <a:xfrm>
            <a:off x="31720" y="5373216"/>
            <a:ext cx="4036224" cy="147191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Cuales son las principales barreras de acceso den </a:t>
            </a:r>
            <a:r>
              <a:rPr lang="es-CL" dirty="0" err="1" smtClean="0"/>
              <a:t>Rep</a:t>
            </a:r>
            <a:r>
              <a:rPr lang="es-CL" dirty="0" smtClean="0"/>
              <a:t> </a:t>
            </a:r>
            <a:r>
              <a:rPr lang="es-CL" dirty="0" err="1" smtClean="0"/>
              <a:t>Dom</a:t>
            </a:r>
            <a:r>
              <a:rPr lang="es-CL" dirty="0" smtClean="0"/>
              <a:t>?</a:t>
            </a:r>
            <a:endParaRPr lang="es-CL" dirty="0"/>
          </a:p>
        </p:txBody>
      </p:sp>
      <p:sp>
        <p:nvSpPr>
          <p:cNvPr id="29" name="Title 1"/>
          <p:cNvSpPr txBox="1">
            <a:spLocks/>
          </p:cNvSpPr>
          <p:nvPr/>
        </p:nvSpPr>
        <p:spPr>
          <a:xfrm>
            <a:off x="457200" y="347102"/>
            <a:ext cx="8229600" cy="656771"/>
          </a:xfrm>
          <a:prstGeom prst="rect">
            <a:avLst/>
          </a:prstGeom>
          <a:noFill/>
          <a:ln w="9525">
            <a:noFill/>
            <a:miter lim="800000"/>
            <a:headEnd/>
            <a:tailEnd/>
          </a:ln>
          <a:effectLst>
            <a:outerShdw blurRad="63500" dist="17961" dir="2700000" algn="ctr" rotWithShape="0">
              <a:srgbClr val="96CCEE">
                <a:alpha val="74998"/>
              </a:srgbClr>
            </a:outerShdw>
          </a:effectLst>
        </p:spPr>
        <p:txBody>
          <a:bodyPr vert="horz" wrap="square" lIns="0" tIns="0" rIns="0" bIns="0" numCol="1" anchor="ctr" anchorCtr="0" compatLnSpc="1">
            <a:prstTxWarp prst="textNoShape">
              <a:avLst/>
            </a:prstTxWarp>
          </a:bodyPr>
          <a:lstStyle>
            <a:defPPr>
              <a:defRPr lang="en-US"/>
            </a:defPPr>
            <a:lvl1pPr algn="ctr">
              <a:defRPr sz="4400" b="1">
                <a:solidFill>
                  <a:srgbClr val="0070C0"/>
                </a:solidFill>
                <a:effectLst>
                  <a:outerShdw blurRad="38100" dist="38100" dir="2700000" algn="tl">
                    <a:srgbClr val="000000">
                      <a:alpha val="43137"/>
                    </a:srgbClr>
                  </a:outerShdw>
                </a:effectLst>
                <a:latin typeface="+mj-lt"/>
                <a:ea typeface="+mj-ea"/>
                <a:cs typeface="Arial" pitchFamily="34" charset="0"/>
              </a:defRPr>
            </a:lvl1pPr>
          </a:lstStyle>
          <a:p>
            <a:r>
              <a:rPr lang="es-VE" sz="3600" dirty="0" smtClean="0"/>
              <a:t>El difícil encuentro </a:t>
            </a:r>
            <a:r>
              <a:rPr lang="es-VE" sz="3600" dirty="0"/>
              <a:t>de la O y la D</a:t>
            </a:r>
          </a:p>
        </p:txBody>
      </p:sp>
    </p:spTree>
    <p:extLst>
      <p:ext uri="{BB962C8B-B14F-4D97-AF65-F5344CB8AC3E}">
        <p14:creationId xmlns:p14="http://schemas.microsoft.com/office/powerpoint/2010/main" val="16809602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500"/>
                                        <p:tgtEl>
                                          <p:spTgt spid="18"/>
                                        </p:tgtEl>
                                      </p:cBhvr>
                                    </p:animEffect>
                                  </p:childTnLst>
                                </p:cTn>
                              </p:par>
                              <p:par>
                                <p:cTn id="40" presetID="5" presetClass="entr" presetSubtype="1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heckerboard(across)">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heckerboard(across)">
                                      <p:cBhvr>
                                        <p:cTn id="47" dur="500"/>
                                        <p:tgtEl>
                                          <p:spTgt spid="24"/>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heckerboard(across)">
                                      <p:cBhvr>
                                        <p:cTn id="50" dur="500"/>
                                        <p:tgtEl>
                                          <p:spTgt spid="23"/>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heckerboard(across)">
                                      <p:cBhvr>
                                        <p:cTn id="56" dur="500"/>
                                        <p:tgtEl>
                                          <p:spTgt spid="26"/>
                                        </p:tgtEl>
                                      </p:cBhvr>
                                    </p:animEffect>
                                  </p:childTnLst>
                                </p:cTn>
                              </p:par>
                              <p:par>
                                <p:cTn id="57" presetID="5" presetClass="entr" presetSubtype="1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heckerboard(across)">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8" grpId="0" animBg="1"/>
      <p:bldP spid="19" grpId="0" animBg="1"/>
      <p:bldP spid="16" grpId="0"/>
      <p:bldP spid="17" grpId="0"/>
      <p:bldP spid="6" grpId="0" animBg="1"/>
      <p:bldP spid="7" grpId="0"/>
      <p:bldP spid="4" grpId="0" animBg="1"/>
      <p:bldP spid="20" grpId="0"/>
      <p:bldP spid="5" grpId="0"/>
      <p:bldP spid="22" grpId="0"/>
      <p:bldP spid="23" grpId="0"/>
      <p:bldP spid="24" grpId="0"/>
      <p:bldP spid="2"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457200" y="40466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70000"/>
              </a:lnSpc>
              <a:spcBef>
                <a:spcPct val="0"/>
              </a:spcBef>
              <a:spcAft>
                <a:spcPct val="0"/>
              </a:spcAft>
              <a:defRPr sz="4000" b="1" i="0">
                <a:solidFill>
                  <a:srgbClr val="004080"/>
                </a:solidFill>
                <a:latin typeface="Cambria" pitchFamily="18" charset="0"/>
                <a:ea typeface="+mj-ea"/>
                <a:cs typeface="+mj-cs"/>
              </a:defRPr>
            </a:lvl1pPr>
            <a:lvl2pPr algn="ctr" rtl="0" eaLnBrk="0" fontAlgn="base" hangingPunct="0">
              <a:lnSpc>
                <a:spcPct val="70000"/>
              </a:lnSpc>
              <a:spcBef>
                <a:spcPct val="0"/>
              </a:spcBef>
              <a:spcAft>
                <a:spcPct val="0"/>
              </a:spcAft>
              <a:defRPr sz="3200">
                <a:solidFill>
                  <a:srgbClr val="004080"/>
                </a:solidFill>
                <a:latin typeface="Arial Black" charset="0"/>
              </a:defRPr>
            </a:lvl2pPr>
            <a:lvl3pPr algn="ctr" rtl="0" eaLnBrk="0" fontAlgn="base" hangingPunct="0">
              <a:lnSpc>
                <a:spcPct val="70000"/>
              </a:lnSpc>
              <a:spcBef>
                <a:spcPct val="0"/>
              </a:spcBef>
              <a:spcAft>
                <a:spcPct val="0"/>
              </a:spcAft>
              <a:defRPr sz="3200">
                <a:solidFill>
                  <a:srgbClr val="004080"/>
                </a:solidFill>
                <a:latin typeface="Arial Black" charset="0"/>
              </a:defRPr>
            </a:lvl3pPr>
            <a:lvl4pPr algn="ctr" rtl="0" eaLnBrk="0" fontAlgn="base" hangingPunct="0">
              <a:lnSpc>
                <a:spcPct val="70000"/>
              </a:lnSpc>
              <a:spcBef>
                <a:spcPct val="0"/>
              </a:spcBef>
              <a:spcAft>
                <a:spcPct val="0"/>
              </a:spcAft>
              <a:defRPr sz="3200">
                <a:solidFill>
                  <a:srgbClr val="004080"/>
                </a:solidFill>
                <a:latin typeface="Arial Black" charset="0"/>
              </a:defRPr>
            </a:lvl4pPr>
            <a:lvl5pPr algn="ctr" rtl="0" eaLnBrk="0" fontAlgn="base" hangingPunct="0">
              <a:lnSpc>
                <a:spcPct val="70000"/>
              </a:lnSpc>
              <a:spcBef>
                <a:spcPct val="0"/>
              </a:spcBef>
              <a:spcAft>
                <a:spcPct val="0"/>
              </a:spcAft>
              <a:defRPr sz="3200">
                <a:solidFill>
                  <a:srgbClr val="004080"/>
                </a:solidFill>
                <a:latin typeface="Arial Black" charset="0"/>
              </a:defRPr>
            </a:lvl5pPr>
            <a:lvl6pPr marL="457200" algn="ctr" rtl="0" fontAlgn="base">
              <a:lnSpc>
                <a:spcPct val="70000"/>
              </a:lnSpc>
              <a:spcBef>
                <a:spcPct val="0"/>
              </a:spcBef>
              <a:spcAft>
                <a:spcPct val="0"/>
              </a:spcAft>
              <a:defRPr sz="3200">
                <a:solidFill>
                  <a:srgbClr val="004080"/>
                </a:solidFill>
                <a:latin typeface="Arial Black" charset="0"/>
              </a:defRPr>
            </a:lvl6pPr>
            <a:lvl7pPr marL="914400" algn="ctr" rtl="0" fontAlgn="base">
              <a:lnSpc>
                <a:spcPct val="70000"/>
              </a:lnSpc>
              <a:spcBef>
                <a:spcPct val="0"/>
              </a:spcBef>
              <a:spcAft>
                <a:spcPct val="0"/>
              </a:spcAft>
              <a:defRPr sz="3200">
                <a:solidFill>
                  <a:srgbClr val="004080"/>
                </a:solidFill>
                <a:latin typeface="Arial Black" charset="0"/>
              </a:defRPr>
            </a:lvl7pPr>
            <a:lvl8pPr marL="1371600" algn="ctr" rtl="0" fontAlgn="base">
              <a:lnSpc>
                <a:spcPct val="70000"/>
              </a:lnSpc>
              <a:spcBef>
                <a:spcPct val="0"/>
              </a:spcBef>
              <a:spcAft>
                <a:spcPct val="0"/>
              </a:spcAft>
              <a:defRPr sz="3200">
                <a:solidFill>
                  <a:srgbClr val="004080"/>
                </a:solidFill>
                <a:latin typeface="Arial Black" charset="0"/>
              </a:defRPr>
            </a:lvl8pPr>
            <a:lvl9pPr marL="1828800" algn="ctr" rtl="0" fontAlgn="base">
              <a:lnSpc>
                <a:spcPct val="70000"/>
              </a:lnSpc>
              <a:spcBef>
                <a:spcPct val="0"/>
              </a:spcBef>
              <a:spcAft>
                <a:spcPct val="0"/>
              </a:spcAft>
              <a:defRPr sz="3200">
                <a:solidFill>
                  <a:srgbClr val="004080"/>
                </a:solidFill>
                <a:latin typeface="Arial Black" charset="0"/>
              </a:defRPr>
            </a:lvl9pPr>
          </a:lstStyle>
          <a:p>
            <a:pPr eaLnBrk="1" hangingPunct="1">
              <a:lnSpc>
                <a:spcPct val="100000"/>
              </a:lnSpc>
              <a:defRPr/>
            </a:pPr>
            <a:r>
              <a:rPr lang="es-CL" sz="3600" kern="0" dirty="0" smtClean="0">
                <a:solidFill>
                  <a:srgbClr val="0070C0"/>
                </a:solidFill>
                <a:latin typeface="Calibri" pitchFamily="34" charset="0"/>
              </a:rPr>
              <a:t>Desarrollo histórico de la disciplina</a:t>
            </a:r>
            <a:endParaRPr lang="es-CL" sz="3600" kern="0" dirty="0">
              <a:solidFill>
                <a:srgbClr val="0070C0"/>
              </a:solidFill>
              <a:latin typeface="Calibri"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2394881"/>
            <a:ext cx="713422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771" y="-328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480" y="6591867"/>
            <a:ext cx="2529731" cy="307777"/>
          </a:xfrm>
          <a:prstGeom prst="rect">
            <a:avLst/>
          </a:prstGeom>
          <a:noFill/>
        </p:spPr>
        <p:txBody>
          <a:bodyPr wrap="none" rtlCol="0">
            <a:spAutoFit/>
          </a:bodyPr>
          <a:lstStyle/>
          <a:p>
            <a:r>
              <a:rPr lang="es-CL" sz="1400" dirty="0" smtClean="0">
                <a:latin typeface="+mj-lt"/>
              </a:rPr>
              <a:t>Fuente: </a:t>
            </a:r>
            <a:r>
              <a:rPr lang="es-CL" sz="1400" dirty="0" err="1" smtClean="0">
                <a:latin typeface="+mj-lt"/>
              </a:rPr>
              <a:t>Wagstaff</a:t>
            </a:r>
            <a:r>
              <a:rPr lang="es-CL" sz="1400" dirty="0" smtClean="0">
                <a:latin typeface="+mj-lt"/>
              </a:rPr>
              <a:t> &amp; </a:t>
            </a:r>
            <a:r>
              <a:rPr lang="es-CL" sz="1400" dirty="0" err="1" smtClean="0">
                <a:latin typeface="+mj-lt"/>
              </a:rPr>
              <a:t>Cuyler</a:t>
            </a:r>
            <a:r>
              <a:rPr lang="es-CL" sz="1400" dirty="0" smtClean="0">
                <a:latin typeface="+mj-lt"/>
              </a:rPr>
              <a:t>, 2011</a:t>
            </a:r>
            <a:endParaRPr lang="es-CL" sz="1400" dirty="0">
              <a:latin typeface="+mj-lt"/>
            </a:endParaRPr>
          </a:p>
        </p:txBody>
      </p:sp>
    </p:spTree>
    <p:extLst>
      <p:ext uri="{BB962C8B-B14F-4D97-AF65-F5344CB8AC3E}">
        <p14:creationId xmlns:p14="http://schemas.microsoft.com/office/powerpoint/2010/main" val="1137634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508" name="Picture 28" descr="MCj01978550000[1]"/>
          <p:cNvPicPr>
            <a:picLocks noChangeAspect="1" noChangeArrowheads="1"/>
          </p:cNvPicPr>
          <p:nvPr/>
        </p:nvPicPr>
        <p:blipFill>
          <a:blip r:embed="rId3" cstate="print"/>
          <a:srcRect/>
          <a:stretch>
            <a:fillRect/>
          </a:stretch>
        </p:blipFill>
        <p:spPr bwMode="auto">
          <a:xfrm>
            <a:off x="61914" y="1428736"/>
            <a:ext cx="4724400" cy="4953000"/>
          </a:xfrm>
          <a:prstGeom prst="rect">
            <a:avLst/>
          </a:prstGeom>
          <a:noFill/>
        </p:spPr>
      </p:pic>
      <p:sp>
        <p:nvSpPr>
          <p:cNvPr id="148482" name="Rectangle 2"/>
          <p:cNvSpPr>
            <a:spLocks noGrp="1" noChangeArrowheads="1"/>
          </p:cNvSpPr>
          <p:nvPr>
            <p:ph type="title" idx="4294967295"/>
          </p:nvPr>
        </p:nvSpPr>
        <p:spPr>
          <a:xfrm>
            <a:off x="0" y="-71462"/>
            <a:ext cx="9036496" cy="1143000"/>
          </a:xfrm>
        </p:spPr>
        <p:txBody>
          <a:bodyPr vert="horz" lIns="91440" tIns="45720" rIns="91440" bIns="45720" rtlCol="0" anchor="ctr">
            <a:noAutofit/>
          </a:bodyPr>
          <a:lstStyle/>
          <a:p>
            <a:pPr>
              <a:defRPr/>
            </a:pPr>
            <a:r>
              <a:rPr lang="es-CL" sz="4000" b="1" dirty="0" smtClean="0">
                <a:solidFill>
                  <a:srgbClr val="0070C0"/>
                </a:solidFill>
              </a:rPr>
              <a:t>Barreras por el lado de la Oferta</a:t>
            </a:r>
          </a:p>
        </p:txBody>
      </p:sp>
      <p:graphicFrame>
        <p:nvGraphicFramePr>
          <p:cNvPr id="148510" name="Group 30"/>
          <p:cNvGraphicFramePr>
            <a:graphicFrameLocks noGrp="1"/>
          </p:cNvGraphicFramePr>
          <p:nvPr>
            <p:ph/>
            <p:extLst>
              <p:ext uri="{D42A27DB-BD31-4B8C-83A1-F6EECF244321}">
                <p14:modId xmlns:p14="http://schemas.microsoft.com/office/powerpoint/2010/main" val="3831263781"/>
              </p:ext>
            </p:extLst>
          </p:nvPr>
        </p:nvGraphicFramePr>
        <p:xfrm>
          <a:off x="228600" y="1447800"/>
          <a:ext cx="8686800" cy="4866640"/>
        </p:xfrm>
        <a:graphic>
          <a:graphicData uri="http://schemas.openxmlformats.org/drawingml/2006/table">
            <a:tbl>
              <a:tblPr/>
              <a:tblGrid>
                <a:gridCol w="4343400"/>
                <a:gridCol w="4343400"/>
              </a:tblGrid>
              <a:tr h="172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800" b="1" i="0" u="none" strike="noStrike" cap="none" normalizeH="0" baseline="0" noProof="0" dirty="0" smtClean="0">
                          <a:ln>
                            <a:noFill/>
                          </a:ln>
                          <a:solidFill>
                            <a:schemeClr val="bg1"/>
                          </a:solidFill>
                          <a:effectDag name="">
                            <a:cont type="tree" name="">
                              <a:effect ref="fillLine"/>
                              <a:outerShdw dist="38100" dir="13500000" algn="br">
                                <a:srgbClr val="EFFFFC"/>
                              </a:outerShdw>
                            </a:cont>
                            <a:cont type="tree" name="">
                              <a:effect ref="fillLine"/>
                              <a:outerShdw dist="38100" dir="2700000" algn="tl">
                                <a:srgbClr val="859390"/>
                              </a:outerShdw>
                            </a:cont>
                            <a:effect ref="fillLine"/>
                          </a:effectDag>
                          <a:latin typeface="+mj-lt"/>
                        </a:rPr>
                        <a:t>A la entrada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800" b="1" i="0" u="none" strike="noStrike" cap="none" normalizeH="0" baseline="0" noProof="0" dirty="0" smtClean="0">
                          <a:ln>
                            <a:noFill/>
                          </a:ln>
                          <a:solidFill>
                            <a:srgbClr val="0070C0"/>
                          </a:solidFill>
                          <a:effectLst/>
                          <a:latin typeface="+mj-lt"/>
                        </a:rPr>
                        <a:t>Primer contacto:</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Tiempo de viaje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Medios de transporte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Distancia (tiempo/km)</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Horario de los servicios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Tarifas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6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800" b="1" i="0" u="none" strike="noStrike" cap="none" normalizeH="0" baseline="0" noProof="0" dirty="0" smtClean="0">
                          <a:ln>
                            <a:noFill/>
                          </a:ln>
                          <a:solidFill>
                            <a:schemeClr val="bg1"/>
                          </a:solidFill>
                          <a:effectDag name="">
                            <a:cont type="tree" name="">
                              <a:effect ref="fillLine"/>
                              <a:outerShdw dist="38100" dir="13500000" algn="br">
                                <a:srgbClr val="EFFFFC"/>
                              </a:outerShdw>
                            </a:cont>
                            <a:cont type="tree" name="">
                              <a:effect ref="fillLine"/>
                              <a:outerShdw dist="38100" dir="2700000" algn="tl">
                                <a:srgbClr val="859390"/>
                              </a:outerShdw>
                            </a:cont>
                            <a:effect ref="fillLine"/>
                          </a:effectDag>
                          <a:latin typeface="+mj-lt"/>
                        </a:rPr>
                        <a:t>Al interior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800" b="1" i="0" u="none" strike="noStrike" cap="none" normalizeH="0" baseline="0" noProof="0" dirty="0" smtClean="0">
                          <a:ln>
                            <a:noFill/>
                          </a:ln>
                          <a:solidFill>
                            <a:srgbClr val="0070C0"/>
                          </a:solidFill>
                          <a:effectLst/>
                          <a:latin typeface="+mj-lt"/>
                        </a:rPr>
                        <a:t>Obtención del servicio</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Diligencias para obtener la cita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Tiempo de espera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0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800" b="1" i="0" u="none" strike="noStrike" cap="none" normalizeH="0" baseline="0" noProof="0" dirty="0" smtClean="0">
                          <a:ln>
                            <a:noFill/>
                          </a:ln>
                          <a:solidFill>
                            <a:schemeClr val="bg1"/>
                          </a:solidFill>
                          <a:effectDag name="">
                            <a:cont type="tree" name="">
                              <a:effect ref="fillLine"/>
                              <a:outerShdw dist="38100" dir="13500000" algn="br">
                                <a:srgbClr val="EFFFFC"/>
                              </a:outerShdw>
                            </a:cont>
                            <a:cont type="tree" name="">
                              <a:effect ref="fillLine"/>
                              <a:outerShdw dist="38100" dir="2700000" algn="tl">
                                <a:srgbClr val="859390"/>
                              </a:outerShdw>
                            </a:cont>
                            <a:effect ref="fillLine"/>
                          </a:effectDag>
                          <a:latin typeface="+mj-lt"/>
                        </a:rPr>
                        <a:t>A la salida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800" b="1" i="0" u="none" strike="noStrike" cap="none" normalizeH="0" baseline="0" noProof="0" dirty="0" smtClean="0">
                          <a:ln>
                            <a:noFill/>
                          </a:ln>
                          <a:solidFill>
                            <a:srgbClr val="0070C0"/>
                          </a:solidFill>
                          <a:effectLst/>
                          <a:latin typeface="+mj-lt"/>
                        </a:rPr>
                        <a:t>Continuidad</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Fuente regular</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2000" b="1" i="0" u="none" strike="noStrike" cap="none" normalizeH="0" baseline="0" noProof="0" dirty="0" smtClean="0">
                          <a:ln>
                            <a:noFill/>
                          </a:ln>
                          <a:solidFill>
                            <a:srgbClr val="0070C0"/>
                          </a:solidFill>
                          <a:effectLst/>
                          <a:latin typeface="+mj-lt"/>
                        </a:rPr>
                        <a:t> Horario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8507" name="Text Box 27"/>
          <p:cNvSpPr txBox="1">
            <a:spLocks noChangeArrowheads="1"/>
          </p:cNvSpPr>
          <p:nvPr/>
        </p:nvSpPr>
        <p:spPr bwMode="auto">
          <a:xfrm>
            <a:off x="179512" y="6429396"/>
            <a:ext cx="3200400" cy="274638"/>
          </a:xfrm>
          <a:prstGeom prst="rect">
            <a:avLst/>
          </a:prstGeom>
          <a:noFill/>
          <a:ln w="9525">
            <a:noFill/>
            <a:miter lim="800000"/>
            <a:headEnd/>
            <a:tailEnd/>
          </a:ln>
          <a:effectLst/>
        </p:spPr>
        <p:txBody>
          <a:bodyPr>
            <a:spAutoFit/>
          </a:bodyPr>
          <a:lstStyle/>
          <a:p>
            <a:pPr>
              <a:spcBef>
                <a:spcPct val="50000"/>
              </a:spcBef>
            </a:pPr>
            <a:r>
              <a:rPr lang="es-CL" sz="1200" dirty="0" smtClean="0"/>
              <a:t>Fuente: Restrepo, JH,/ 2006</a:t>
            </a:r>
            <a:endParaRPr lang="es-CL" sz="1200" dirty="0"/>
          </a:p>
        </p:txBody>
      </p:sp>
    </p:spTree>
    <p:extLst>
      <p:ext uri="{BB962C8B-B14F-4D97-AF65-F5344CB8AC3E}">
        <p14:creationId xmlns:p14="http://schemas.microsoft.com/office/powerpoint/2010/main" val="4947367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8508"/>
                                        </p:tgtEl>
                                        <p:attrNameLst>
                                          <p:attrName>style.visibility</p:attrName>
                                        </p:attrNameLst>
                                      </p:cBhvr>
                                      <p:to>
                                        <p:strVal val="visible"/>
                                      </p:to>
                                    </p:set>
                                    <p:animEffect transition="in" filter="checkerboard(across)">
                                      <p:cBhvr>
                                        <p:cTn id="7" dur="500"/>
                                        <p:tgtEl>
                                          <p:spTgt spid="148508"/>
                                        </p:tgtEl>
                                      </p:cBhvr>
                                    </p:animEffect>
                                  </p:childTnLst>
                                </p:cTn>
                              </p:par>
                              <p:par>
                                <p:cTn id="8" presetID="5" presetClass="entr" presetSubtype="10" fill="hold" nodeType="withEffect">
                                  <p:stCondLst>
                                    <p:cond delay="0"/>
                                  </p:stCondLst>
                                  <p:childTnLst>
                                    <p:set>
                                      <p:cBhvr>
                                        <p:cTn id="9" dur="1" fill="hold">
                                          <p:stCondLst>
                                            <p:cond delay="0"/>
                                          </p:stCondLst>
                                        </p:cTn>
                                        <p:tgtEl>
                                          <p:spTgt spid="148510"/>
                                        </p:tgtEl>
                                        <p:attrNameLst>
                                          <p:attrName>style.visibility</p:attrName>
                                        </p:attrNameLst>
                                      </p:cBhvr>
                                      <p:to>
                                        <p:strVal val="visible"/>
                                      </p:to>
                                    </p:set>
                                    <p:animEffect transition="in" filter="checkerboard(across)">
                                      <p:cBhvr>
                                        <p:cTn id="10" dur="500"/>
                                        <p:tgtEl>
                                          <p:spTgt spid="148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0" y="53752"/>
            <a:ext cx="9144000" cy="1143000"/>
          </a:xfrm>
        </p:spPr>
        <p:txBody>
          <a:bodyPr vert="horz" lIns="91440" tIns="45720" rIns="91440" bIns="45720" rtlCol="0" anchor="ctr">
            <a:noAutofit/>
          </a:bodyPr>
          <a:lstStyle/>
          <a:p>
            <a:r>
              <a:rPr lang="es-CL" sz="4000" b="1" dirty="0" smtClean="0">
                <a:solidFill>
                  <a:srgbClr val="0070C0"/>
                </a:solidFill>
              </a:rPr>
              <a:t>Barreras de acceso por el lado de la demanda</a:t>
            </a:r>
            <a:endParaRPr lang="es-CL" sz="4000" b="1" dirty="0">
              <a:solidFill>
                <a:srgbClr val="0070C0"/>
              </a:solidFill>
            </a:endParaRPr>
          </a:p>
        </p:txBody>
      </p:sp>
      <p:graphicFrame>
        <p:nvGraphicFramePr>
          <p:cNvPr id="150620" name="Group 92"/>
          <p:cNvGraphicFramePr>
            <a:graphicFrameLocks noGrp="1"/>
          </p:cNvGraphicFramePr>
          <p:nvPr>
            <p:ph/>
            <p:extLst>
              <p:ext uri="{D42A27DB-BD31-4B8C-83A1-F6EECF244321}">
                <p14:modId xmlns:p14="http://schemas.microsoft.com/office/powerpoint/2010/main" val="363467994"/>
              </p:ext>
            </p:extLst>
          </p:nvPr>
        </p:nvGraphicFramePr>
        <p:xfrm>
          <a:off x="389142" y="1340768"/>
          <a:ext cx="8215306" cy="5223510"/>
        </p:xfrm>
        <a:graphic>
          <a:graphicData uri="http://schemas.openxmlformats.org/drawingml/2006/table">
            <a:tbl>
              <a:tblPr/>
              <a:tblGrid>
                <a:gridCol w="2500266"/>
                <a:gridCol w="5715040"/>
              </a:tblGrid>
              <a:tr h="811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400" b="1" i="0" u="none" strike="noStrike" cap="none" normalizeH="0" baseline="0" noProof="0" dirty="0" smtClean="0">
                          <a:ln>
                            <a:noFill/>
                          </a:ln>
                          <a:solidFill>
                            <a:schemeClr val="hlink"/>
                          </a:solidFill>
                          <a:effectLst/>
                          <a:latin typeface="Tahoma" pitchFamily="34" charset="0"/>
                        </a:rPr>
                        <a:t>Predisposición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1800" b="1" i="0" u="none" strike="noStrike" cap="none" normalizeH="0" baseline="0" noProof="0" dirty="0" smtClean="0">
                          <a:ln>
                            <a:noFill/>
                          </a:ln>
                          <a:solidFill>
                            <a:schemeClr val="hlink"/>
                          </a:solidFill>
                          <a:effectLst/>
                          <a:latin typeface="Tahoma" pitchFamily="34" charset="0"/>
                        </a:rPr>
                        <a:t>Demográficas: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1800" b="0" i="0" u="none" strike="noStrike" cap="none" normalizeH="0" baseline="0" noProof="0" dirty="0" smtClean="0">
                          <a:ln>
                            <a:noFill/>
                          </a:ln>
                          <a:solidFill>
                            <a:schemeClr val="hlink"/>
                          </a:solidFill>
                          <a:effectLst/>
                          <a:latin typeface="Tahoma" pitchFamily="34" charset="0"/>
                        </a:rPr>
                        <a:t> Estructura social</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1800" b="0" i="0" u="none" strike="noStrike" cap="none" normalizeH="0" baseline="0" noProof="0" dirty="0" smtClean="0">
                          <a:ln>
                            <a:noFill/>
                          </a:ln>
                          <a:solidFill>
                            <a:schemeClr val="hlink"/>
                          </a:solidFill>
                          <a:effectLst/>
                          <a:latin typeface="Tahoma" pitchFamily="34" charset="0"/>
                        </a:rPr>
                        <a:t> Culturales, étnicas y religiosas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400" b="1" i="0" u="none" strike="noStrike" cap="none" normalizeH="0" baseline="0" noProof="0" dirty="0" smtClean="0">
                          <a:ln>
                            <a:noFill/>
                          </a:ln>
                          <a:solidFill>
                            <a:schemeClr val="hlink"/>
                          </a:solidFill>
                          <a:effectLst/>
                          <a:latin typeface="Tahoma" pitchFamily="34" charset="0"/>
                        </a:rPr>
                        <a:t>Capacidades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1800" b="1" i="0" u="none" strike="noStrike" cap="none" normalizeH="0" baseline="0" noProof="0" dirty="0" smtClean="0">
                          <a:ln>
                            <a:noFill/>
                          </a:ln>
                          <a:solidFill>
                            <a:schemeClr val="hlink"/>
                          </a:solidFill>
                          <a:effectLst/>
                          <a:latin typeface="Tahoma" pitchFamily="34" charset="0"/>
                        </a:rPr>
                        <a:t>Dotaciones para demandar servicios:</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es-CL" sz="1800" b="0" i="0" u="none" strike="noStrike" cap="none" normalizeH="0" baseline="0" noProof="0" dirty="0" smtClean="0">
                          <a:ln>
                            <a:noFill/>
                          </a:ln>
                          <a:solidFill>
                            <a:schemeClr val="hlink"/>
                          </a:solidFill>
                          <a:effectLst/>
                          <a:latin typeface="Tahoma" pitchFamily="34" charset="0"/>
                        </a:rPr>
                        <a:t> Ingreso o seguro de  salud, DERECHO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400" b="1" i="0" u="none" strike="noStrike" cap="none" normalizeH="0" baseline="0" noProof="0" dirty="0" smtClean="0">
                          <a:ln>
                            <a:noFill/>
                          </a:ln>
                          <a:solidFill>
                            <a:schemeClr val="hlink"/>
                          </a:solidFill>
                          <a:effectLst/>
                          <a:latin typeface="Tahoma" pitchFamily="34" charset="0"/>
                        </a:rPr>
                        <a:t>Necesidades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1800" b="1" i="0" u="none" strike="noStrike" cap="none" normalizeH="0" baseline="0" noProof="0" dirty="0" smtClean="0">
                          <a:ln>
                            <a:noFill/>
                          </a:ln>
                          <a:solidFill>
                            <a:schemeClr val="hlink"/>
                          </a:solidFill>
                          <a:effectLst/>
                          <a:latin typeface="Tahoma" pitchFamily="34" charset="0"/>
                        </a:rPr>
                        <a:t>Episodios de enfermedad o intervenciones que necesitan atenciones (según el individuo)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400" b="1" i="0" u="none" strike="noStrike" cap="none" normalizeH="0" baseline="0" noProof="0" dirty="0" smtClean="0">
                          <a:ln>
                            <a:noFill/>
                          </a:ln>
                          <a:solidFill>
                            <a:schemeClr val="hlink"/>
                          </a:solidFill>
                          <a:effectLst/>
                          <a:latin typeface="Tahoma" pitchFamily="34" charset="0"/>
                        </a:rPr>
                        <a:t>Utilización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1800" b="1" i="0" u="none" strike="noStrike" cap="none" normalizeH="0" baseline="0" noProof="0" dirty="0" smtClean="0">
                          <a:ln>
                            <a:noFill/>
                          </a:ln>
                          <a:solidFill>
                            <a:schemeClr val="hlink"/>
                          </a:solidFill>
                          <a:effectLst/>
                          <a:latin typeface="Tahoma" pitchFamily="34" charset="0"/>
                        </a:rPr>
                        <a:t>Características propias de los recursos: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1800" b="0" i="0" u="none" strike="noStrike" cap="none" normalizeH="0" baseline="0" noProof="0" dirty="0" smtClean="0">
                          <a:ln>
                            <a:noFill/>
                          </a:ln>
                          <a:solidFill>
                            <a:schemeClr val="hlink"/>
                          </a:solidFill>
                          <a:effectLst/>
                          <a:latin typeface="Tahoma" pitchFamily="34" charset="0"/>
                        </a:rPr>
                        <a:t>Tipo de servicio, finalidad, concentración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2400" b="1" i="0" u="none" strike="noStrike" cap="none" normalizeH="0" baseline="0" noProof="0" dirty="0" smtClean="0">
                          <a:ln>
                            <a:noFill/>
                          </a:ln>
                          <a:solidFill>
                            <a:schemeClr val="hlink"/>
                          </a:solidFill>
                          <a:effectLst/>
                          <a:latin typeface="Tahoma" pitchFamily="34" charset="0"/>
                        </a:rPr>
                        <a:t>Satisfacción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CL" sz="1800" b="1" i="0" u="none" strike="noStrike" cap="none" normalizeH="0" baseline="0" noProof="0" dirty="0" smtClean="0">
                          <a:ln>
                            <a:noFill/>
                          </a:ln>
                          <a:solidFill>
                            <a:schemeClr val="hlink"/>
                          </a:solidFill>
                          <a:effectLst/>
                          <a:latin typeface="Tahoma" pitchFamily="34" charset="0"/>
                        </a:rPr>
                        <a:t>Percepción a propósito de los prestadores: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1800" b="0" i="0" u="none" strike="noStrike" cap="none" normalizeH="0" baseline="0" noProof="0" dirty="0" smtClean="0">
                          <a:ln>
                            <a:noFill/>
                          </a:ln>
                          <a:solidFill>
                            <a:schemeClr val="hlink"/>
                          </a:solidFill>
                          <a:effectLst/>
                          <a:latin typeface="Tahoma" pitchFamily="34" charset="0"/>
                        </a:rPr>
                        <a:t> Información, actitud de los profesionales de salud, duración de la cita</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1800" b="0" i="0" u="none" strike="noStrike" cap="none" normalizeH="0" baseline="0" noProof="0" dirty="0" smtClean="0">
                          <a:ln>
                            <a:noFill/>
                          </a:ln>
                          <a:solidFill>
                            <a:schemeClr val="hlink"/>
                          </a:solidFill>
                          <a:effectLst/>
                          <a:latin typeface="Tahoma" pitchFamily="34" charset="0"/>
                        </a:rPr>
                        <a:t> Calidad de las salas de espera, tamaño de las instituciones/habitaciones, tiempo de espera, </a:t>
                      </a:r>
                      <a:r>
                        <a:rPr kumimoji="0" lang="es-CL" sz="1800" b="0" i="0" u="none" strike="noStrike" cap="none" normalizeH="0" baseline="0" noProof="0" dirty="0" err="1" smtClean="0">
                          <a:ln>
                            <a:noFill/>
                          </a:ln>
                          <a:solidFill>
                            <a:schemeClr val="hlink"/>
                          </a:solidFill>
                          <a:effectLst/>
                          <a:latin typeface="Tahoma" pitchFamily="34" charset="0"/>
                        </a:rPr>
                        <a:t>hoteleria</a:t>
                      </a:r>
                      <a:endParaRPr kumimoji="0" lang="es-CL" sz="1800" b="0" i="0" u="none" strike="noStrike" cap="none" normalizeH="0" baseline="0" noProof="0" dirty="0" smtClean="0">
                        <a:ln>
                          <a:noFill/>
                        </a:ln>
                        <a:solidFill>
                          <a:schemeClr val="hlink"/>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s-CL" sz="1800" b="0" i="0" u="none" strike="noStrike" cap="none" normalizeH="0" baseline="0" noProof="0" dirty="0" smtClean="0">
                          <a:ln>
                            <a:noFill/>
                          </a:ln>
                          <a:solidFill>
                            <a:schemeClr val="hlink"/>
                          </a:solidFill>
                          <a:effectLst/>
                          <a:latin typeface="Tahoma" pitchFamily="34" charset="0"/>
                        </a:rPr>
                        <a:t> Mejoramiento / Solución del pb de salud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0605" name="Text Box 77"/>
          <p:cNvSpPr txBox="1">
            <a:spLocks noChangeArrowheads="1"/>
          </p:cNvSpPr>
          <p:nvPr/>
        </p:nvSpPr>
        <p:spPr bwMode="auto">
          <a:xfrm>
            <a:off x="7236296" y="6639058"/>
            <a:ext cx="3200400" cy="274638"/>
          </a:xfrm>
          <a:prstGeom prst="rect">
            <a:avLst/>
          </a:prstGeom>
          <a:noFill/>
          <a:ln w="9525">
            <a:noFill/>
            <a:miter lim="800000"/>
            <a:headEnd/>
            <a:tailEnd/>
          </a:ln>
          <a:effectLst/>
        </p:spPr>
        <p:txBody>
          <a:bodyPr>
            <a:spAutoFit/>
          </a:bodyPr>
          <a:lstStyle/>
          <a:p>
            <a:pPr>
              <a:spcBef>
                <a:spcPct val="50000"/>
              </a:spcBef>
            </a:pPr>
            <a:r>
              <a:rPr lang="en-US" sz="1200" dirty="0" smtClean="0"/>
              <a:t>Fuentes: </a:t>
            </a:r>
            <a:r>
              <a:rPr lang="en-US" sz="1200" dirty="0"/>
              <a:t>Restrepo, JH, 2006</a:t>
            </a:r>
          </a:p>
        </p:txBody>
      </p:sp>
      <p:sp>
        <p:nvSpPr>
          <p:cNvPr id="2" name="Rounded Rectangle 1"/>
          <p:cNvSpPr/>
          <p:nvPr/>
        </p:nvSpPr>
        <p:spPr>
          <a:xfrm>
            <a:off x="395536" y="2348880"/>
            <a:ext cx="6984776"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ounded Rectangle 6"/>
          <p:cNvSpPr/>
          <p:nvPr/>
        </p:nvSpPr>
        <p:spPr>
          <a:xfrm>
            <a:off x="467544" y="3140968"/>
            <a:ext cx="7992888"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ounded Rectangle 7"/>
          <p:cNvSpPr/>
          <p:nvPr/>
        </p:nvSpPr>
        <p:spPr>
          <a:xfrm>
            <a:off x="467544" y="3861048"/>
            <a:ext cx="7992888"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ounded Rectangle 8"/>
          <p:cNvSpPr/>
          <p:nvPr/>
        </p:nvSpPr>
        <p:spPr>
          <a:xfrm>
            <a:off x="467544" y="4725144"/>
            <a:ext cx="7992888" cy="19296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50621" name="Picture 93" descr="MMj03365010000[1]"/>
          <p:cNvPicPr>
            <a:picLocks noChangeAspect="1" noChangeArrowheads="1" noCrop="1"/>
          </p:cNvPicPr>
          <p:nvPr/>
        </p:nvPicPr>
        <p:blipFill>
          <a:blip r:embed="rId3" cstate="print"/>
          <a:srcRect/>
          <a:stretch>
            <a:fillRect/>
          </a:stretch>
        </p:blipFill>
        <p:spPr bwMode="auto">
          <a:xfrm>
            <a:off x="1331640" y="4582616"/>
            <a:ext cx="1900237" cy="2590800"/>
          </a:xfrm>
          <a:prstGeom prst="rect">
            <a:avLst/>
          </a:prstGeom>
          <a:noFill/>
        </p:spPr>
      </p:pic>
      <p:sp>
        <p:nvSpPr>
          <p:cNvPr id="10" name="Rounded Rectangle 9"/>
          <p:cNvSpPr/>
          <p:nvPr/>
        </p:nvSpPr>
        <p:spPr>
          <a:xfrm>
            <a:off x="467544" y="1412776"/>
            <a:ext cx="7992888" cy="8640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948595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1142976" y="853843"/>
            <a:ext cx="2214578" cy="646331"/>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spcBef>
                <a:spcPct val="50000"/>
              </a:spcBef>
            </a:pPr>
            <a:r>
              <a:rPr lang="es-CL" dirty="0" smtClean="0">
                <a:latin typeface="+mj-lt"/>
              </a:rPr>
              <a:t>Determinantes sociales de la salud</a:t>
            </a:r>
            <a:endParaRPr lang="es-CL" dirty="0">
              <a:latin typeface="+mj-lt"/>
            </a:endParaRPr>
          </a:p>
        </p:txBody>
      </p:sp>
      <p:sp>
        <p:nvSpPr>
          <p:cNvPr id="207875" name="Text Box 3"/>
          <p:cNvSpPr txBox="1">
            <a:spLocks noChangeArrowheads="1"/>
          </p:cNvSpPr>
          <p:nvPr/>
        </p:nvSpPr>
        <p:spPr bwMode="auto">
          <a:xfrm>
            <a:off x="1000100" y="2590800"/>
            <a:ext cx="2000264" cy="646331"/>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spcBef>
                <a:spcPct val="50000"/>
              </a:spcBef>
            </a:pPr>
            <a:r>
              <a:rPr lang="es-CL" dirty="0" smtClean="0">
                <a:latin typeface="+mj-lt"/>
              </a:rPr>
              <a:t>Necesidades de salud</a:t>
            </a:r>
            <a:endParaRPr lang="es-CL" dirty="0">
              <a:latin typeface="+mj-lt"/>
            </a:endParaRPr>
          </a:p>
        </p:txBody>
      </p:sp>
      <p:sp>
        <p:nvSpPr>
          <p:cNvPr id="207876" name="Text Box 4"/>
          <p:cNvSpPr txBox="1">
            <a:spLocks noChangeArrowheads="1"/>
          </p:cNvSpPr>
          <p:nvPr/>
        </p:nvSpPr>
        <p:spPr bwMode="auto">
          <a:xfrm>
            <a:off x="4286248" y="2174869"/>
            <a:ext cx="1581152" cy="400110"/>
          </a:xfrm>
          <a:prstGeom prst="rect">
            <a:avLst/>
          </a:prstGeom>
          <a:solidFill>
            <a:srgbClr val="CCFFCC"/>
          </a:solidFill>
          <a:ln w="9525">
            <a:noFill/>
            <a:miter lim="800000"/>
            <a:headEnd/>
            <a:tailEnd/>
          </a:ln>
          <a:effectLst/>
        </p:spPr>
        <p:txBody>
          <a:bodyPr wrap="square">
            <a:spAutoFit/>
          </a:bodyPr>
          <a:lstStyle/>
          <a:p>
            <a:pPr algn="ctr">
              <a:spcBef>
                <a:spcPct val="50000"/>
              </a:spcBef>
            </a:pPr>
            <a:r>
              <a:rPr lang="es-CL" sz="2000" smtClean="0">
                <a:latin typeface="+mj-lt"/>
              </a:rPr>
              <a:t>PERCIBIDAS</a:t>
            </a:r>
            <a:endParaRPr lang="es-CL" sz="2000">
              <a:latin typeface="+mj-lt"/>
            </a:endParaRPr>
          </a:p>
        </p:txBody>
      </p:sp>
      <p:sp>
        <p:nvSpPr>
          <p:cNvPr id="207877" name="Text Box 5"/>
          <p:cNvSpPr txBox="1">
            <a:spLocks noChangeArrowheads="1"/>
          </p:cNvSpPr>
          <p:nvPr/>
        </p:nvSpPr>
        <p:spPr bwMode="auto">
          <a:xfrm>
            <a:off x="3995936" y="2909888"/>
            <a:ext cx="1828800" cy="400110"/>
          </a:xfrm>
          <a:prstGeom prst="rect">
            <a:avLst/>
          </a:prstGeom>
          <a:solidFill>
            <a:srgbClr val="CCFFCC"/>
          </a:solidFill>
          <a:ln w="9525">
            <a:noFill/>
            <a:miter lim="800000"/>
            <a:headEnd/>
            <a:tailEnd/>
          </a:ln>
          <a:effectLst/>
        </p:spPr>
        <p:txBody>
          <a:bodyPr wrap="square">
            <a:spAutoFit/>
          </a:bodyPr>
          <a:lstStyle/>
          <a:p>
            <a:pPr algn="ctr">
              <a:spcBef>
                <a:spcPct val="50000"/>
              </a:spcBef>
            </a:pPr>
            <a:r>
              <a:rPr lang="es-CL" sz="2000" smtClean="0">
                <a:latin typeface="+mj-lt"/>
              </a:rPr>
              <a:t>NO PERCIBIDAS</a:t>
            </a:r>
            <a:endParaRPr lang="es-CL" sz="2000">
              <a:latin typeface="+mj-lt"/>
            </a:endParaRPr>
          </a:p>
        </p:txBody>
      </p:sp>
      <p:sp>
        <p:nvSpPr>
          <p:cNvPr id="207878" name="Text Box 6"/>
          <p:cNvSpPr txBox="1">
            <a:spLocks noChangeArrowheads="1"/>
          </p:cNvSpPr>
          <p:nvPr/>
        </p:nvSpPr>
        <p:spPr bwMode="auto">
          <a:xfrm>
            <a:off x="4114800" y="4495800"/>
            <a:ext cx="1371600" cy="396875"/>
          </a:xfrm>
          <a:prstGeom prst="rect">
            <a:avLst/>
          </a:prstGeom>
          <a:solidFill>
            <a:srgbClr val="FF9966"/>
          </a:solidFill>
          <a:ln w="9525">
            <a:noFill/>
            <a:miter lim="800000"/>
            <a:headEnd/>
            <a:tailEnd/>
          </a:ln>
          <a:effectLst/>
        </p:spPr>
        <p:txBody>
          <a:bodyPr>
            <a:spAutoFit/>
          </a:bodyPr>
          <a:lstStyle/>
          <a:p>
            <a:pPr algn="ctr">
              <a:spcBef>
                <a:spcPct val="50000"/>
              </a:spcBef>
            </a:pPr>
            <a:r>
              <a:rPr lang="es-CL" sz="2000" smtClean="0">
                <a:latin typeface="+mj-lt"/>
              </a:rPr>
              <a:t>Expresada</a:t>
            </a:r>
            <a:endParaRPr lang="es-CL" sz="2000">
              <a:latin typeface="+mj-lt"/>
            </a:endParaRPr>
          </a:p>
        </p:txBody>
      </p:sp>
      <p:sp>
        <p:nvSpPr>
          <p:cNvPr id="207879" name="Text Box 7"/>
          <p:cNvSpPr txBox="1">
            <a:spLocks noChangeArrowheads="1"/>
          </p:cNvSpPr>
          <p:nvPr/>
        </p:nvSpPr>
        <p:spPr bwMode="auto">
          <a:xfrm>
            <a:off x="2214546" y="5654710"/>
            <a:ext cx="1752600" cy="396875"/>
          </a:xfrm>
          <a:prstGeom prst="rect">
            <a:avLst/>
          </a:prstGeom>
          <a:solidFill>
            <a:schemeClr val="hlink"/>
          </a:solidFill>
          <a:ln w="9525">
            <a:no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s-CL" sz="2000" smtClean="0">
                <a:solidFill>
                  <a:schemeClr val="bg1"/>
                </a:solidFill>
                <a:latin typeface="+mj-lt"/>
              </a:rPr>
              <a:t>Non satisfecha</a:t>
            </a:r>
            <a:endParaRPr lang="es-CL" sz="2000">
              <a:solidFill>
                <a:schemeClr val="bg1"/>
              </a:solidFill>
              <a:latin typeface="+mj-lt"/>
            </a:endParaRPr>
          </a:p>
        </p:txBody>
      </p:sp>
      <p:sp>
        <p:nvSpPr>
          <p:cNvPr id="207880" name="Text Box 8"/>
          <p:cNvSpPr txBox="1">
            <a:spLocks noChangeArrowheads="1"/>
          </p:cNvSpPr>
          <p:nvPr/>
        </p:nvSpPr>
        <p:spPr bwMode="auto">
          <a:xfrm>
            <a:off x="4038600" y="3657600"/>
            <a:ext cx="1447800" cy="396875"/>
          </a:xfrm>
          <a:prstGeom prst="rect">
            <a:avLst/>
          </a:prstGeom>
          <a:solidFill>
            <a:srgbClr val="FF9966"/>
          </a:solidFill>
          <a:ln w="9525">
            <a:noFill/>
            <a:miter lim="800000"/>
            <a:headEnd/>
            <a:tailEnd/>
          </a:ln>
          <a:effectLst/>
        </p:spPr>
        <p:txBody>
          <a:bodyPr>
            <a:spAutoFit/>
          </a:bodyPr>
          <a:lstStyle/>
          <a:p>
            <a:pPr algn="ctr">
              <a:spcBef>
                <a:spcPct val="50000"/>
              </a:spcBef>
            </a:pPr>
            <a:r>
              <a:rPr lang="es-CL" sz="2000" smtClean="0">
                <a:latin typeface="+mj-lt"/>
              </a:rPr>
              <a:t>Contenida</a:t>
            </a:r>
            <a:endParaRPr lang="es-CL" sz="2000">
              <a:latin typeface="+mj-lt"/>
            </a:endParaRPr>
          </a:p>
        </p:txBody>
      </p:sp>
      <p:sp>
        <p:nvSpPr>
          <p:cNvPr id="207881" name="Text Box 9"/>
          <p:cNvSpPr txBox="1">
            <a:spLocks noChangeArrowheads="1"/>
          </p:cNvSpPr>
          <p:nvPr/>
        </p:nvSpPr>
        <p:spPr bwMode="auto">
          <a:xfrm>
            <a:off x="5796136" y="3569642"/>
            <a:ext cx="1214454" cy="579438"/>
          </a:xfrm>
          <a:prstGeom prst="rect">
            <a:avLst/>
          </a:prstGeom>
          <a:solidFill>
            <a:schemeClr val="bg1"/>
          </a:solidFill>
          <a:ln w="9525">
            <a:noFill/>
            <a:miter lim="800000"/>
            <a:headEnd/>
            <a:tailEnd/>
          </a:ln>
          <a:effectLst/>
        </p:spPr>
        <p:txBody>
          <a:bodyPr/>
          <a:lstStyle/>
          <a:p>
            <a:pPr>
              <a:spcBef>
                <a:spcPct val="50000"/>
              </a:spcBef>
            </a:pPr>
            <a:r>
              <a:rPr lang="es-CL" sz="2800" smtClean="0">
                <a:latin typeface="+mj-lt"/>
              </a:rPr>
              <a:t>Acceso</a:t>
            </a:r>
            <a:endParaRPr lang="es-CL" sz="3200" b="1">
              <a:latin typeface="+mj-lt"/>
            </a:endParaRPr>
          </a:p>
        </p:txBody>
      </p:sp>
      <p:sp>
        <p:nvSpPr>
          <p:cNvPr id="207883" name="Text Box 11"/>
          <p:cNvSpPr txBox="1">
            <a:spLocks noChangeArrowheads="1"/>
          </p:cNvSpPr>
          <p:nvPr/>
        </p:nvSpPr>
        <p:spPr bwMode="auto">
          <a:xfrm>
            <a:off x="1019180" y="3854239"/>
            <a:ext cx="1981184" cy="646331"/>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spcBef>
                <a:spcPct val="50000"/>
              </a:spcBef>
            </a:pPr>
            <a:r>
              <a:rPr lang="es-CL" dirty="0" smtClean="0">
                <a:latin typeface="+mj-lt"/>
              </a:rPr>
              <a:t>Demanda por servicios de salud</a:t>
            </a:r>
            <a:endParaRPr lang="es-CL" dirty="0">
              <a:latin typeface="+mj-lt"/>
            </a:endParaRPr>
          </a:p>
        </p:txBody>
      </p:sp>
      <p:sp>
        <p:nvSpPr>
          <p:cNvPr id="207884" name="Text Box 12"/>
          <p:cNvSpPr txBox="1">
            <a:spLocks noChangeArrowheads="1"/>
          </p:cNvSpPr>
          <p:nvPr/>
        </p:nvSpPr>
        <p:spPr bwMode="auto">
          <a:xfrm>
            <a:off x="4343400" y="5675331"/>
            <a:ext cx="1295400" cy="396875"/>
          </a:xfrm>
          <a:prstGeom prst="rect">
            <a:avLst/>
          </a:prstGeom>
          <a:solidFill>
            <a:schemeClr val="hlink"/>
          </a:solidFill>
          <a:ln w="9525">
            <a:noFill/>
            <a:miter lim="800000"/>
            <a:headEnd/>
            <a:tailEnd/>
          </a:ln>
          <a:effectLst>
            <a:outerShdw blurRad="50800" dist="38100" dir="2700000" algn="tl" rotWithShape="0">
              <a:prstClr val="black">
                <a:alpha val="40000"/>
              </a:prstClr>
            </a:outerShdw>
          </a:effectLst>
        </p:spPr>
        <p:txBody>
          <a:bodyPr>
            <a:spAutoFit/>
          </a:bodyPr>
          <a:lstStyle/>
          <a:p>
            <a:pPr algn="ctr">
              <a:spcBef>
                <a:spcPct val="50000"/>
              </a:spcBef>
            </a:pPr>
            <a:r>
              <a:rPr lang="es-CL" sz="2000" smtClean="0">
                <a:solidFill>
                  <a:schemeClr val="bg1"/>
                </a:solidFill>
                <a:latin typeface="+mj-lt"/>
              </a:rPr>
              <a:t>Satisfecha</a:t>
            </a:r>
            <a:endParaRPr lang="es-CL" sz="2000">
              <a:solidFill>
                <a:schemeClr val="bg1"/>
              </a:solidFill>
              <a:latin typeface="+mj-lt"/>
            </a:endParaRPr>
          </a:p>
        </p:txBody>
      </p:sp>
      <p:sp>
        <p:nvSpPr>
          <p:cNvPr id="207885" name="Line 13"/>
          <p:cNvSpPr>
            <a:spLocks noChangeShapeType="1"/>
          </p:cNvSpPr>
          <p:nvPr/>
        </p:nvSpPr>
        <p:spPr bwMode="auto">
          <a:xfrm flipV="1">
            <a:off x="3505200" y="2362200"/>
            <a:ext cx="533400" cy="304800"/>
          </a:xfrm>
          <a:prstGeom prst="line">
            <a:avLst/>
          </a:prstGeom>
          <a:noFill/>
          <a:ln w="19050">
            <a:solidFill>
              <a:schemeClr val="bg1"/>
            </a:solidFill>
            <a:round/>
            <a:headEnd/>
            <a:tailEnd type="triangle" w="med" len="med"/>
          </a:ln>
          <a:effectLst/>
        </p:spPr>
        <p:txBody>
          <a:bodyPr/>
          <a:lstStyle/>
          <a:p>
            <a:endParaRPr lang="es-CL">
              <a:latin typeface="+mj-lt"/>
            </a:endParaRPr>
          </a:p>
        </p:txBody>
      </p:sp>
      <p:sp>
        <p:nvSpPr>
          <p:cNvPr id="207886" name="Line 14"/>
          <p:cNvSpPr>
            <a:spLocks noChangeShapeType="1"/>
          </p:cNvSpPr>
          <p:nvPr/>
        </p:nvSpPr>
        <p:spPr bwMode="auto">
          <a:xfrm>
            <a:off x="3505200" y="2895600"/>
            <a:ext cx="457200" cy="228600"/>
          </a:xfrm>
          <a:prstGeom prst="line">
            <a:avLst/>
          </a:prstGeom>
          <a:noFill/>
          <a:ln w="19050">
            <a:solidFill>
              <a:schemeClr val="bg1"/>
            </a:solidFill>
            <a:round/>
            <a:headEnd/>
            <a:tailEnd type="triangle" w="med" len="med"/>
          </a:ln>
          <a:effectLst/>
        </p:spPr>
        <p:txBody>
          <a:bodyPr/>
          <a:lstStyle/>
          <a:p>
            <a:endParaRPr lang="es-CL">
              <a:latin typeface="+mj-lt"/>
            </a:endParaRPr>
          </a:p>
        </p:txBody>
      </p:sp>
      <p:sp>
        <p:nvSpPr>
          <p:cNvPr id="207887" name="Line 15"/>
          <p:cNvSpPr>
            <a:spLocks noChangeShapeType="1"/>
          </p:cNvSpPr>
          <p:nvPr/>
        </p:nvSpPr>
        <p:spPr bwMode="auto">
          <a:xfrm flipV="1">
            <a:off x="3276600" y="3886200"/>
            <a:ext cx="685800" cy="228600"/>
          </a:xfrm>
          <a:prstGeom prst="line">
            <a:avLst/>
          </a:prstGeom>
          <a:noFill/>
          <a:ln w="19050">
            <a:solidFill>
              <a:schemeClr val="bg1"/>
            </a:solidFill>
            <a:round/>
            <a:headEnd/>
            <a:tailEnd type="triangle" w="med" len="med"/>
          </a:ln>
          <a:effectLst/>
        </p:spPr>
        <p:txBody>
          <a:bodyPr/>
          <a:lstStyle/>
          <a:p>
            <a:endParaRPr lang="es-CL">
              <a:latin typeface="+mj-lt"/>
            </a:endParaRPr>
          </a:p>
        </p:txBody>
      </p:sp>
      <p:sp>
        <p:nvSpPr>
          <p:cNvPr id="207888" name="Line 16"/>
          <p:cNvSpPr>
            <a:spLocks noChangeShapeType="1"/>
          </p:cNvSpPr>
          <p:nvPr/>
        </p:nvSpPr>
        <p:spPr bwMode="auto">
          <a:xfrm>
            <a:off x="3276600" y="4267200"/>
            <a:ext cx="762000" cy="381000"/>
          </a:xfrm>
          <a:prstGeom prst="line">
            <a:avLst/>
          </a:prstGeom>
          <a:noFill/>
          <a:ln w="19050">
            <a:solidFill>
              <a:schemeClr val="bg1"/>
            </a:solidFill>
            <a:round/>
            <a:headEnd/>
            <a:tailEnd type="triangle" w="med" len="med"/>
          </a:ln>
          <a:effectLst/>
        </p:spPr>
        <p:txBody>
          <a:bodyPr/>
          <a:lstStyle/>
          <a:p>
            <a:endParaRPr lang="es-CL">
              <a:latin typeface="+mj-lt"/>
            </a:endParaRPr>
          </a:p>
        </p:txBody>
      </p:sp>
      <p:sp>
        <p:nvSpPr>
          <p:cNvPr id="207889" name="Line 17"/>
          <p:cNvSpPr>
            <a:spLocks noChangeShapeType="1"/>
          </p:cNvSpPr>
          <p:nvPr/>
        </p:nvSpPr>
        <p:spPr bwMode="auto">
          <a:xfrm flipH="1">
            <a:off x="3886200" y="4953000"/>
            <a:ext cx="381000" cy="228600"/>
          </a:xfrm>
          <a:prstGeom prst="line">
            <a:avLst/>
          </a:prstGeom>
          <a:noFill/>
          <a:ln w="19050">
            <a:solidFill>
              <a:schemeClr val="bg1"/>
            </a:solidFill>
            <a:round/>
            <a:headEnd/>
            <a:tailEnd type="triangle" w="med" len="med"/>
          </a:ln>
          <a:effectLst/>
        </p:spPr>
        <p:txBody>
          <a:bodyPr/>
          <a:lstStyle/>
          <a:p>
            <a:endParaRPr lang="es-CL">
              <a:latin typeface="+mj-lt"/>
            </a:endParaRPr>
          </a:p>
        </p:txBody>
      </p:sp>
      <p:sp>
        <p:nvSpPr>
          <p:cNvPr id="207890" name="Line 18"/>
          <p:cNvSpPr>
            <a:spLocks noChangeShapeType="1"/>
          </p:cNvSpPr>
          <p:nvPr/>
        </p:nvSpPr>
        <p:spPr bwMode="auto">
          <a:xfrm>
            <a:off x="4724400" y="4953000"/>
            <a:ext cx="0" cy="381000"/>
          </a:xfrm>
          <a:prstGeom prst="line">
            <a:avLst/>
          </a:prstGeom>
          <a:noFill/>
          <a:ln w="19050">
            <a:solidFill>
              <a:schemeClr val="bg1"/>
            </a:solidFill>
            <a:round/>
            <a:headEnd/>
            <a:tailEnd type="triangle" w="med" len="med"/>
          </a:ln>
          <a:effectLst/>
        </p:spPr>
        <p:txBody>
          <a:bodyPr/>
          <a:lstStyle/>
          <a:p>
            <a:endParaRPr lang="es-CL">
              <a:latin typeface="+mj-lt"/>
            </a:endParaRPr>
          </a:p>
        </p:txBody>
      </p:sp>
      <p:sp>
        <p:nvSpPr>
          <p:cNvPr id="207891" name="Text Box 19"/>
          <p:cNvSpPr txBox="1">
            <a:spLocks noChangeArrowheads="1"/>
          </p:cNvSpPr>
          <p:nvPr/>
        </p:nvSpPr>
        <p:spPr bwMode="auto">
          <a:xfrm>
            <a:off x="5867400" y="2743200"/>
            <a:ext cx="1371600" cy="396875"/>
          </a:xfrm>
          <a:prstGeom prst="rect">
            <a:avLst/>
          </a:prstGeom>
          <a:solidFill>
            <a:srgbClr val="CCFFFF"/>
          </a:solidFill>
          <a:ln w="9525">
            <a:noFill/>
            <a:miter lim="800000"/>
            <a:headEnd/>
            <a:tailEnd/>
          </a:ln>
          <a:effectLst/>
        </p:spPr>
        <p:txBody>
          <a:bodyPr>
            <a:spAutoFit/>
          </a:bodyPr>
          <a:lstStyle/>
          <a:p>
            <a:pPr algn="ctr">
              <a:spcBef>
                <a:spcPct val="50000"/>
              </a:spcBef>
            </a:pPr>
            <a:r>
              <a:rPr lang="es-CL" sz="2000" smtClean="0">
                <a:latin typeface="+mj-lt"/>
              </a:rPr>
              <a:t>Equitativos</a:t>
            </a:r>
            <a:endParaRPr lang="es-CL" sz="2000">
              <a:latin typeface="+mj-lt"/>
            </a:endParaRPr>
          </a:p>
        </p:txBody>
      </p:sp>
      <p:sp>
        <p:nvSpPr>
          <p:cNvPr id="207892" name="Text Box 20"/>
          <p:cNvSpPr txBox="1">
            <a:spLocks noChangeArrowheads="1"/>
          </p:cNvSpPr>
          <p:nvPr/>
        </p:nvSpPr>
        <p:spPr bwMode="auto">
          <a:xfrm>
            <a:off x="5786446" y="4929198"/>
            <a:ext cx="1785950" cy="400110"/>
          </a:xfrm>
          <a:prstGeom prst="rect">
            <a:avLst/>
          </a:prstGeom>
          <a:solidFill>
            <a:srgbClr val="CCFFFF"/>
          </a:solidFill>
          <a:ln w="9525">
            <a:noFill/>
            <a:miter lim="800000"/>
            <a:headEnd/>
            <a:tailEnd/>
          </a:ln>
          <a:effectLst/>
        </p:spPr>
        <p:txBody>
          <a:bodyPr wrap="square">
            <a:spAutoFit/>
          </a:bodyPr>
          <a:lstStyle/>
          <a:p>
            <a:pPr algn="ctr">
              <a:spcBef>
                <a:spcPct val="50000"/>
              </a:spcBef>
            </a:pPr>
            <a:r>
              <a:rPr lang="es-CL" sz="2000" smtClean="0">
                <a:latin typeface="+mj-lt"/>
              </a:rPr>
              <a:t>Desigualdades</a:t>
            </a:r>
            <a:endParaRPr lang="es-CL" sz="2000">
              <a:latin typeface="+mj-lt"/>
            </a:endParaRPr>
          </a:p>
        </p:txBody>
      </p:sp>
      <p:sp>
        <p:nvSpPr>
          <p:cNvPr id="207893" name="Line 21"/>
          <p:cNvSpPr>
            <a:spLocks noChangeShapeType="1"/>
          </p:cNvSpPr>
          <p:nvPr/>
        </p:nvSpPr>
        <p:spPr bwMode="auto">
          <a:xfrm flipV="1">
            <a:off x="6400800" y="3124200"/>
            <a:ext cx="0" cy="533400"/>
          </a:xfrm>
          <a:prstGeom prst="line">
            <a:avLst/>
          </a:prstGeom>
          <a:noFill/>
          <a:ln w="25400">
            <a:solidFill>
              <a:schemeClr val="bg1"/>
            </a:solidFill>
            <a:round/>
            <a:headEnd/>
            <a:tailEnd type="triangle" w="med" len="med"/>
          </a:ln>
          <a:effectLst/>
        </p:spPr>
        <p:txBody>
          <a:bodyPr/>
          <a:lstStyle/>
          <a:p>
            <a:endParaRPr lang="es-CL">
              <a:latin typeface="+mj-lt"/>
            </a:endParaRPr>
          </a:p>
        </p:txBody>
      </p:sp>
      <p:sp>
        <p:nvSpPr>
          <p:cNvPr id="207894" name="Line 22"/>
          <p:cNvSpPr>
            <a:spLocks noChangeShapeType="1"/>
          </p:cNvSpPr>
          <p:nvPr/>
        </p:nvSpPr>
        <p:spPr bwMode="auto">
          <a:xfrm>
            <a:off x="6400800" y="4343400"/>
            <a:ext cx="0" cy="609600"/>
          </a:xfrm>
          <a:prstGeom prst="line">
            <a:avLst/>
          </a:prstGeom>
          <a:noFill/>
          <a:ln w="25400">
            <a:solidFill>
              <a:schemeClr val="bg1"/>
            </a:solidFill>
            <a:round/>
            <a:headEnd/>
            <a:tailEnd type="triangle" w="med" len="med"/>
          </a:ln>
          <a:effectLst/>
        </p:spPr>
        <p:txBody>
          <a:bodyPr/>
          <a:lstStyle/>
          <a:p>
            <a:endParaRPr lang="es-CL">
              <a:latin typeface="+mj-lt"/>
            </a:endParaRPr>
          </a:p>
        </p:txBody>
      </p:sp>
      <p:sp>
        <p:nvSpPr>
          <p:cNvPr id="207895" name="Line 23"/>
          <p:cNvSpPr>
            <a:spLocks noChangeShapeType="1"/>
          </p:cNvSpPr>
          <p:nvPr/>
        </p:nvSpPr>
        <p:spPr bwMode="auto">
          <a:xfrm>
            <a:off x="2214546" y="1500174"/>
            <a:ext cx="0" cy="1090626"/>
          </a:xfrm>
          <a:prstGeom prst="line">
            <a:avLst/>
          </a:prstGeom>
          <a:noFill/>
          <a:ln w="76200">
            <a:solidFill>
              <a:schemeClr val="accent1"/>
            </a:solidFill>
            <a:round/>
            <a:headEnd/>
            <a:tailEnd type="triangle" w="med" len="med"/>
          </a:ln>
          <a:effectLst/>
        </p:spPr>
        <p:txBody>
          <a:bodyPr/>
          <a:lstStyle/>
          <a:p>
            <a:endParaRPr lang="es-CL">
              <a:latin typeface="+mj-lt"/>
            </a:endParaRPr>
          </a:p>
        </p:txBody>
      </p:sp>
      <p:sp>
        <p:nvSpPr>
          <p:cNvPr id="207896" name="Line 24"/>
          <p:cNvSpPr>
            <a:spLocks noChangeShapeType="1"/>
          </p:cNvSpPr>
          <p:nvPr/>
        </p:nvSpPr>
        <p:spPr bwMode="auto">
          <a:xfrm>
            <a:off x="1752600" y="3247256"/>
            <a:ext cx="0" cy="685800"/>
          </a:xfrm>
          <a:prstGeom prst="line">
            <a:avLst/>
          </a:prstGeom>
          <a:noFill/>
          <a:ln w="76200">
            <a:solidFill>
              <a:schemeClr val="accent1"/>
            </a:solidFill>
            <a:round/>
            <a:headEnd/>
            <a:tailEnd type="triangle" w="med" len="med"/>
          </a:ln>
          <a:effectLst/>
        </p:spPr>
        <p:txBody>
          <a:bodyPr/>
          <a:lstStyle/>
          <a:p>
            <a:endParaRPr lang="es-CL">
              <a:latin typeface="+mj-lt"/>
            </a:endParaRPr>
          </a:p>
        </p:txBody>
      </p:sp>
      <p:sp>
        <p:nvSpPr>
          <p:cNvPr id="207897" name="Line 25"/>
          <p:cNvSpPr>
            <a:spLocks noChangeShapeType="1"/>
          </p:cNvSpPr>
          <p:nvPr/>
        </p:nvSpPr>
        <p:spPr bwMode="auto">
          <a:xfrm flipV="1">
            <a:off x="5410200" y="4071942"/>
            <a:ext cx="590560" cy="1338258"/>
          </a:xfrm>
          <a:prstGeom prst="line">
            <a:avLst/>
          </a:prstGeom>
          <a:noFill/>
          <a:ln w="76200">
            <a:solidFill>
              <a:srgbClr val="0070C0"/>
            </a:solidFill>
            <a:round/>
            <a:headEnd/>
            <a:tailEnd type="triangle" w="med" len="med"/>
          </a:ln>
          <a:effectLst/>
        </p:spPr>
        <p:txBody>
          <a:bodyPr/>
          <a:lstStyle/>
          <a:p>
            <a:endParaRPr lang="es-CL">
              <a:latin typeface="+mj-lt"/>
            </a:endParaRPr>
          </a:p>
        </p:txBody>
      </p:sp>
      <p:sp>
        <p:nvSpPr>
          <p:cNvPr id="207904" name="Text Box 32"/>
          <p:cNvSpPr txBox="1">
            <a:spLocks noChangeArrowheads="1"/>
          </p:cNvSpPr>
          <p:nvPr/>
        </p:nvSpPr>
        <p:spPr bwMode="auto">
          <a:xfrm>
            <a:off x="7572396" y="3500438"/>
            <a:ext cx="1464100" cy="646331"/>
          </a:xfrm>
          <a:prstGeom prst="rect">
            <a:avLst/>
          </a:prstGeom>
          <a:solidFill>
            <a:schemeClr val="bg1"/>
          </a:solidFill>
          <a:ln w="9525">
            <a:noFill/>
            <a:miter lim="800000"/>
            <a:headEnd/>
            <a:tailEnd/>
          </a:ln>
          <a:effectLst/>
        </p:spPr>
        <p:txBody>
          <a:bodyPr wrap="square">
            <a:spAutoFit/>
          </a:bodyPr>
          <a:lstStyle/>
          <a:p>
            <a:pPr algn="ctr">
              <a:spcBef>
                <a:spcPct val="50000"/>
              </a:spcBef>
            </a:pPr>
            <a:r>
              <a:rPr lang="es-CL" b="1" dirty="0" smtClean="0">
                <a:latin typeface="+mj-lt"/>
              </a:rPr>
              <a:t>Resultados de salud</a:t>
            </a:r>
            <a:endParaRPr lang="es-CL" b="1" dirty="0">
              <a:latin typeface="+mj-lt"/>
            </a:endParaRPr>
          </a:p>
        </p:txBody>
      </p:sp>
      <p:sp>
        <p:nvSpPr>
          <p:cNvPr id="33" name="Flèche droite rayée 32"/>
          <p:cNvSpPr/>
          <p:nvPr/>
        </p:nvSpPr>
        <p:spPr>
          <a:xfrm rot="20316761">
            <a:off x="3068357" y="3853576"/>
            <a:ext cx="785818" cy="129500"/>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Flèche droite rayée 33"/>
          <p:cNvSpPr/>
          <p:nvPr/>
        </p:nvSpPr>
        <p:spPr>
          <a:xfrm rot="1286693">
            <a:off x="3065054" y="4249075"/>
            <a:ext cx="996591" cy="145799"/>
          </a:xfrm>
          <a:prstGeom prst="strip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0" name="Line 24"/>
          <p:cNvSpPr>
            <a:spLocks noChangeShapeType="1"/>
          </p:cNvSpPr>
          <p:nvPr/>
        </p:nvSpPr>
        <p:spPr bwMode="auto">
          <a:xfrm>
            <a:off x="4786314" y="4886340"/>
            <a:ext cx="0" cy="685800"/>
          </a:xfrm>
          <a:prstGeom prst="line">
            <a:avLst/>
          </a:prstGeom>
          <a:noFill/>
          <a:ln w="76200">
            <a:solidFill>
              <a:schemeClr val="accent6">
                <a:lumMod val="75000"/>
              </a:schemeClr>
            </a:solidFill>
            <a:round/>
            <a:headEnd/>
            <a:tailEnd type="triangle" w="med" len="med"/>
          </a:ln>
          <a:effectLst/>
        </p:spPr>
        <p:txBody>
          <a:bodyPr/>
          <a:lstStyle/>
          <a:p>
            <a:endParaRPr lang="es-CL">
              <a:latin typeface="+mj-lt"/>
            </a:endParaRPr>
          </a:p>
        </p:txBody>
      </p:sp>
      <p:sp>
        <p:nvSpPr>
          <p:cNvPr id="41" name="Line 24"/>
          <p:cNvSpPr>
            <a:spLocks noChangeShapeType="1"/>
          </p:cNvSpPr>
          <p:nvPr/>
        </p:nvSpPr>
        <p:spPr bwMode="auto">
          <a:xfrm flipH="1">
            <a:off x="3714744" y="4918312"/>
            <a:ext cx="857256" cy="714380"/>
          </a:xfrm>
          <a:prstGeom prst="line">
            <a:avLst/>
          </a:prstGeom>
          <a:noFill/>
          <a:ln w="76200">
            <a:solidFill>
              <a:schemeClr val="accent6">
                <a:lumMod val="75000"/>
              </a:schemeClr>
            </a:solidFill>
            <a:round/>
            <a:headEnd/>
            <a:tailEnd type="triangle" w="med" len="med"/>
          </a:ln>
          <a:effectLst/>
        </p:spPr>
        <p:txBody>
          <a:bodyPr/>
          <a:lstStyle/>
          <a:p>
            <a:endParaRPr lang="es-CL">
              <a:latin typeface="+mj-lt"/>
            </a:endParaRPr>
          </a:p>
        </p:txBody>
      </p:sp>
      <p:sp>
        <p:nvSpPr>
          <p:cNvPr id="42" name="Line 24"/>
          <p:cNvSpPr>
            <a:spLocks noChangeShapeType="1"/>
          </p:cNvSpPr>
          <p:nvPr/>
        </p:nvSpPr>
        <p:spPr bwMode="auto">
          <a:xfrm>
            <a:off x="6429388" y="4071942"/>
            <a:ext cx="0" cy="685800"/>
          </a:xfrm>
          <a:prstGeom prst="line">
            <a:avLst/>
          </a:prstGeom>
          <a:noFill/>
          <a:ln w="76200">
            <a:solidFill>
              <a:schemeClr val="accent2">
                <a:lumMod val="75000"/>
              </a:schemeClr>
            </a:solidFill>
            <a:round/>
            <a:headEnd/>
            <a:tailEnd type="triangle" w="med" len="med"/>
          </a:ln>
          <a:effectLst/>
        </p:spPr>
        <p:txBody>
          <a:bodyPr/>
          <a:lstStyle/>
          <a:p>
            <a:endParaRPr lang="es-CL">
              <a:latin typeface="+mj-lt"/>
            </a:endParaRPr>
          </a:p>
        </p:txBody>
      </p:sp>
      <p:sp>
        <p:nvSpPr>
          <p:cNvPr id="44" name="Flèche vers le haut 43"/>
          <p:cNvSpPr/>
          <p:nvPr/>
        </p:nvSpPr>
        <p:spPr>
          <a:xfrm>
            <a:off x="6357950" y="3286124"/>
            <a:ext cx="71438" cy="285752"/>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5" name="Flèche droite 44"/>
          <p:cNvSpPr/>
          <p:nvPr/>
        </p:nvSpPr>
        <p:spPr>
          <a:xfrm>
            <a:off x="6929454" y="3643314"/>
            <a:ext cx="571504" cy="35719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6" name="Flèche droite rayée 45"/>
          <p:cNvSpPr/>
          <p:nvPr/>
        </p:nvSpPr>
        <p:spPr>
          <a:xfrm rot="20316761">
            <a:off x="3068358" y="2496255"/>
            <a:ext cx="785818" cy="1295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7" name="Flèche droite rayée 46"/>
          <p:cNvSpPr/>
          <p:nvPr/>
        </p:nvSpPr>
        <p:spPr>
          <a:xfrm rot="1286693">
            <a:off x="3065055" y="2891754"/>
            <a:ext cx="996591" cy="14579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50" name="Connecteur droit avec flèche 49"/>
          <p:cNvCxnSpPr/>
          <p:nvPr/>
        </p:nvCxnSpPr>
        <p:spPr>
          <a:xfrm rot="10800000">
            <a:off x="3571868" y="1000108"/>
            <a:ext cx="2214578" cy="1588"/>
          </a:xfrm>
          <a:prstGeom prst="straightConnector1">
            <a:avLst/>
          </a:prstGeom>
          <a:ln w="5080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a:endCxn id="207876" idx="0"/>
          </p:cNvCxnSpPr>
          <p:nvPr/>
        </p:nvCxnSpPr>
        <p:spPr>
          <a:xfrm flipH="1">
            <a:off x="5076824" y="1216009"/>
            <a:ext cx="709622" cy="958860"/>
          </a:xfrm>
          <a:prstGeom prst="straightConnector1">
            <a:avLst/>
          </a:prstGeom>
          <a:ln w="5080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flipH="1">
            <a:off x="5214942" y="1428734"/>
            <a:ext cx="571505" cy="4143408"/>
          </a:xfrm>
          <a:prstGeom prst="straightConnector1">
            <a:avLst/>
          </a:prstGeom>
          <a:ln w="5080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rot="5400000">
            <a:off x="5612611" y="2683663"/>
            <a:ext cx="1919306" cy="1588"/>
          </a:xfrm>
          <a:prstGeom prst="straightConnector1">
            <a:avLst/>
          </a:prstGeom>
          <a:ln w="50800">
            <a:solidFill>
              <a:srgbClr val="66FF33"/>
            </a:solidFill>
            <a:tailEnd type="triangle"/>
          </a:ln>
        </p:spPr>
        <p:style>
          <a:lnRef idx="1">
            <a:schemeClr val="accent1"/>
          </a:lnRef>
          <a:fillRef idx="0">
            <a:schemeClr val="accent1"/>
          </a:fillRef>
          <a:effectRef idx="0">
            <a:schemeClr val="accent1"/>
          </a:effectRef>
          <a:fontRef idx="minor">
            <a:schemeClr val="tx1"/>
          </a:fontRef>
        </p:style>
      </p:cxnSp>
      <p:sp>
        <p:nvSpPr>
          <p:cNvPr id="48" name="Text Box 2"/>
          <p:cNvSpPr txBox="1">
            <a:spLocks noChangeArrowheads="1"/>
          </p:cNvSpPr>
          <p:nvPr/>
        </p:nvSpPr>
        <p:spPr bwMode="auto">
          <a:xfrm>
            <a:off x="5214942" y="719720"/>
            <a:ext cx="2857520" cy="646331"/>
          </a:xfrm>
          <a:prstGeom prst="rect">
            <a:avLst/>
          </a:prstGeom>
          <a:solidFill>
            <a:srgbClr val="66FF33"/>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spcBef>
                <a:spcPct val="50000"/>
              </a:spcBef>
            </a:pPr>
            <a:r>
              <a:rPr lang="es-CL" b="1" dirty="0" smtClean="0">
                <a:latin typeface="+mj-lt"/>
              </a:rPr>
              <a:t>Seguros / Seguridad social / PSS / Cobertura Universal</a:t>
            </a:r>
            <a:endParaRPr lang="es-CL" b="1" dirty="0">
              <a:latin typeface="+mj-lt"/>
            </a:endParaRPr>
          </a:p>
        </p:txBody>
      </p:sp>
    </p:spTree>
    <p:extLst>
      <p:ext uri="{BB962C8B-B14F-4D97-AF65-F5344CB8AC3E}">
        <p14:creationId xmlns:p14="http://schemas.microsoft.com/office/powerpoint/2010/main" val="38779393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95"/>
                                        </p:tgtEl>
                                        <p:attrNameLst>
                                          <p:attrName>style.visibility</p:attrName>
                                        </p:attrNameLst>
                                      </p:cBhvr>
                                      <p:to>
                                        <p:strVal val="visible"/>
                                      </p:to>
                                    </p:set>
                                    <p:animEffect transition="in" filter="blinds(horizontal)">
                                      <p:cBhvr>
                                        <p:cTn id="7" dur="500"/>
                                        <p:tgtEl>
                                          <p:spTgt spid="2078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7875"/>
                                        </p:tgtEl>
                                        <p:attrNameLst>
                                          <p:attrName>style.visibility</p:attrName>
                                        </p:attrNameLst>
                                      </p:cBhvr>
                                      <p:to>
                                        <p:strVal val="visible"/>
                                      </p:to>
                                    </p:set>
                                    <p:animEffect transition="in" filter="blinds(horizontal)">
                                      <p:cBhvr>
                                        <p:cTn id="10" dur="500"/>
                                        <p:tgtEl>
                                          <p:spTgt spid="20787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linds(horizontal)">
                                      <p:cBhvr>
                                        <p:cTn id="15" dur="500"/>
                                        <p:tgtEl>
                                          <p:spTgt spid="4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7877"/>
                                        </p:tgtEl>
                                        <p:attrNameLst>
                                          <p:attrName>style.visibility</p:attrName>
                                        </p:attrNameLst>
                                      </p:cBhvr>
                                      <p:to>
                                        <p:strVal val="visible"/>
                                      </p:to>
                                    </p:set>
                                    <p:animEffect transition="in" filter="blinds(horizontal)">
                                      <p:cBhvr>
                                        <p:cTn id="18" dur="500"/>
                                        <p:tgtEl>
                                          <p:spTgt spid="20787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linds(horizontal)">
                                      <p:cBhvr>
                                        <p:cTn id="23" dur="500"/>
                                        <p:tgtEl>
                                          <p:spTgt spid="4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07876"/>
                                        </p:tgtEl>
                                        <p:attrNameLst>
                                          <p:attrName>style.visibility</p:attrName>
                                        </p:attrNameLst>
                                      </p:cBhvr>
                                      <p:to>
                                        <p:strVal val="visible"/>
                                      </p:to>
                                    </p:set>
                                    <p:animEffect transition="in" filter="blinds(horizontal)">
                                      <p:cBhvr>
                                        <p:cTn id="26" dur="500"/>
                                        <p:tgtEl>
                                          <p:spTgt spid="20787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07896"/>
                                        </p:tgtEl>
                                        <p:attrNameLst>
                                          <p:attrName>style.visibility</p:attrName>
                                        </p:attrNameLst>
                                      </p:cBhvr>
                                      <p:to>
                                        <p:strVal val="visible"/>
                                      </p:to>
                                    </p:set>
                                    <p:animEffect transition="in" filter="blinds(horizontal)">
                                      <p:cBhvr>
                                        <p:cTn id="29" dur="500"/>
                                        <p:tgtEl>
                                          <p:spTgt spid="20789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07883"/>
                                        </p:tgtEl>
                                        <p:attrNameLst>
                                          <p:attrName>style.visibility</p:attrName>
                                        </p:attrNameLst>
                                      </p:cBhvr>
                                      <p:to>
                                        <p:strVal val="visible"/>
                                      </p:to>
                                    </p:set>
                                    <p:animEffect transition="in" filter="blinds(horizontal)">
                                      <p:cBhvr>
                                        <p:cTn id="32" dur="500"/>
                                        <p:tgtEl>
                                          <p:spTgt spid="20788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07880"/>
                                        </p:tgtEl>
                                        <p:attrNameLst>
                                          <p:attrName>style.visibility</p:attrName>
                                        </p:attrNameLst>
                                      </p:cBhvr>
                                      <p:to>
                                        <p:strVal val="visible"/>
                                      </p:to>
                                    </p:set>
                                    <p:animEffect transition="in" filter="blinds(horizontal)">
                                      <p:cBhvr>
                                        <p:cTn id="40" dur="500"/>
                                        <p:tgtEl>
                                          <p:spTgt spid="207880"/>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linds(horizontal)">
                                      <p:cBhvr>
                                        <p:cTn id="45" dur="500"/>
                                        <p:tgtEl>
                                          <p:spTgt spid="3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7878"/>
                                        </p:tgtEl>
                                        <p:attrNameLst>
                                          <p:attrName>style.visibility</p:attrName>
                                        </p:attrNameLst>
                                      </p:cBhvr>
                                      <p:to>
                                        <p:strVal val="visible"/>
                                      </p:to>
                                    </p:set>
                                    <p:animEffect transition="in" filter="blinds(horizontal)">
                                      <p:cBhvr>
                                        <p:cTn id="48" dur="500"/>
                                        <p:tgtEl>
                                          <p:spTgt spid="20787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linds(horizontal)">
                                      <p:cBhvr>
                                        <p:cTn id="53" dur="500"/>
                                        <p:tgtEl>
                                          <p:spTgt spid="41"/>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07879"/>
                                        </p:tgtEl>
                                        <p:attrNameLst>
                                          <p:attrName>style.visibility</p:attrName>
                                        </p:attrNameLst>
                                      </p:cBhvr>
                                      <p:to>
                                        <p:strVal val="visible"/>
                                      </p:to>
                                    </p:set>
                                    <p:animEffect transition="in" filter="blinds(horizontal)">
                                      <p:cBhvr>
                                        <p:cTn id="56" dur="500"/>
                                        <p:tgtEl>
                                          <p:spTgt spid="207879"/>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linds(horizontal)">
                                      <p:cBhvr>
                                        <p:cTn id="61" dur="500"/>
                                        <p:tgtEl>
                                          <p:spTgt spid="40"/>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07884"/>
                                        </p:tgtEl>
                                        <p:attrNameLst>
                                          <p:attrName>style.visibility</p:attrName>
                                        </p:attrNameLst>
                                      </p:cBhvr>
                                      <p:to>
                                        <p:strVal val="visible"/>
                                      </p:to>
                                    </p:set>
                                    <p:animEffect transition="in" filter="blinds(horizontal)">
                                      <p:cBhvr>
                                        <p:cTn id="64" dur="500"/>
                                        <p:tgtEl>
                                          <p:spTgt spid="20788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07897"/>
                                        </p:tgtEl>
                                        <p:attrNameLst>
                                          <p:attrName>style.visibility</p:attrName>
                                        </p:attrNameLst>
                                      </p:cBhvr>
                                      <p:to>
                                        <p:strVal val="visible"/>
                                      </p:to>
                                    </p:set>
                                    <p:animEffect transition="in" filter="blinds(horizontal)">
                                      <p:cBhvr>
                                        <p:cTn id="67" dur="500"/>
                                        <p:tgtEl>
                                          <p:spTgt spid="20789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07881"/>
                                        </p:tgtEl>
                                        <p:attrNameLst>
                                          <p:attrName>style.visibility</p:attrName>
                                        </p:attrNameLst>
                                      </p:cBhvr>
                                      <p:to>
                                        <p:strVal val="visible"/>
                                      </p:to>
                                    </p:set>
                                    <p:animEffect transition="in" filter="blinds(horizontal)">
                                      <p:cBhvr>
                                        <p:cTn id="70" dur="500"/>
                                        <p:tgtEl>
                                          <p:spTgt spid="207881"/>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linds(horizontal)">
                                      <p:cBhvr>
                                        <p:cTn id="75" dur="500"/>
                                        <p:tgtEl>
                                          <p:spTgt spid="45"/>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07904"/>
                                        </p:tgtEl>
                                        <p:attrNameLst>
                                          <p:attrName>style.visibility</p:attrName>
                                        </p:attrNameLst>
                                      </p:cBhvr>
                                      <p:to>
                                        <p:strVal val="visible"/>
                                      </p:to>
                                    </p:set>
                                    <p:animEffect transition="in" filter="blinds(horizontal)">
                                      <p:cBhvr>
                                        <p:cTn id="78" dur="500"/>
                                        <p:tgtEl>
                                          <p:spTgt spid="207904"/>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linds(horizontal)">
                                      <p:cBhvr>
                                        <p:cTn id="83" dur="500"/>
                                        <p:tgtEl>
                                          <p:spTgt spid="44"/>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blinds(horizontal)">
                                      <p:cBhvr>
                                        <p:cTn id="86" dur="500"/>
                                        <p:tgtEl>
                                          <p:spTgt spid="42"/>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207892"/>
                                        </p:tgtEl>
                                        <p:attrNameLst>
                                          <p:attrName>style.visibility</p:attrName>
                                        </p:attrNameLst>
                                      </p:cBhvr>
                                      <p:to>
                                        <p:strVal val="visible"/>
                                      </p:to>
                                    </p:set>
                                    <p:animEffect transition="in" filter="blinds(horizontal)">
                                      <p:cBhvr>
                                        <p:cTn id="89" dur="500"/>
                                        <p:tgtEl>
                                          <p:spTgt spid="207892"/>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207891"/>
                                        </p:tgtEl>
                                        <p:attrNameLst>
                                          <p:attrName>style.visibility</p:attrName>
                                        </p:attrNameLst>
                                      </p:cBhvr>
                                      <p:to>
                                        <p:strVal val="visible"/>
                                      </p:to>
                                    </p:set>
                                    <p:animEffect transition="in" filter="blinds(horizontal)">
                                      <p:cBhvr>
                                        <p:cTn id="92" dur="500"/>
                                        <p:tgtEl>
                                          <p:spTgt spid="207891"/>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blinds(horizontal)">
                                      <p:cBhvr>
                                        <p:cTn id="97" dur="500"/>
                                        <p:tgtEl>
                                          <p:spTgt spid="48"/>
                                        </p:tgtEl>
                                      </p:cBhvr>
                                    </p:animEffect>
                                  </p:childTnLst>
                                </p:cTn>
                              </p:par>
                              <p:par>
                                <p:cTn id="98" presetID="3" presetClass="entr" presetSubtype="10" fill="hold" nodeType="with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blinds(horizontal)">
                                      <p:cBhvr>
                                        <p:cTn id="100" dur="500"/>
                                        <p:tgtEl>
                                          <p:spTgt spid="58"/>
                                        </p:tgtEl>
                                      </p:cBhvr>
                                    </p:animEffect>
                                  </p:childTnLst>
                                </p:cTn>
                              </p:par>
                              <p:par>
                                <p:cTn id="101" presetID="3" presetClass="entr" presetSubtype="1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blinds(horizontal)">
                                      <p:cBhvr>
                                        <p:cTn id="103" dur="500"/>
                                        <p:tgtEl>
                                          <p:spTgt spid="53"/>
                                        </p:tgtEl>
                                      </p:cBhvr>
                                    </p:animEffect>
                                  </p:childTnLst>
                                </p:cTn>
                              </p:par>
                              <p:par>
                                <p:cTn id="104" presetID="3" presetClass="entr" presetSubtype="10"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blinds(horizontal)">
                                      <p:cBhvr>
                                        <p:cTn id="106" dur="500"/>
                                        <p:tgtEl>
                                          <p:spTgt spid="51"/>
                                        </p:tgtEl>
                                      </p:cBhvr>
                                    </p:animEffect>
                                  </p:childTnLst>
                                </p:cTn>
                              </p:par>
                              <p:par>
                                <p:cTn id="107" presetID="3" presetClass="entr" presetSubtype="1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blinds(horizontal)">
                                      <p:cBhvr>
                                        <p:cTn id="10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animBg="1"/>
      <p:bldP spid="207876" grpId="0" animBg="1"/>
      <p:bldP spid="207877" grpId="0" animBg="1"/>
      <p:bldP spid="207878" grpId="0" animBg="1"/>
      <p:bldP spid="207879" grpId="0" animBg="1"/>
      <p:bldP spid="207880" grpId="0" animBg="1"/>
      <p:bldP spid="207881" grpId="0" animBg="1"/>
      <p:bldP spid="207883" grpId="0" animBg="1"/>
      <p:bldP spid="207884" grpId="0" animBg="1"/>
      <p:bldP spid="207891" grpId="0" animBg="1"/>
      <p:bldP spid="207892" grpId="0" animBg="1"/>
      <p:bldP spid="207895" grpId="0" animBg="1"/>
      <p:bldP spid="207896" grpId="0" animBg="1"/>
      <p:bldP spid="207897" grpId="0" animBg="1"/>
      <p:bldP spid="207904" grpId="0" animBg="1"/>
      <p:bldP spid="33" grpId="0" animBg="1"/>
      <p:bldP spid="34" grpId="0" animBg="1"/>
      <p:bldP spid="40" grpId="0" animBg="1"/>
      <p:bldP spid="41" grpId="0" animBg="1"/>
      <p:bldP spid="42" grpId="0" animBg="1"/>
      <p:bldP spid="44" grpId="0" animBg="1"/>
      <p:bldP spid="45" grpId="0" animBg="1"/>
      <p:bldP spid="46" grpId="0" animBg="1"/>
      <p:bldP spid="47" grpId="0" animBg="1"/>
      <p:bldP spid="4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5496" y="274638"/>
            <a:ext cx="9001156" cy="1143000"/>
          </a:xfrm>
        </p:spPr>
        <p:txBody>
          <a:bodyPr vert="horz" lIns="91440" tIns="45720" rIns="91440" bIns="45720" rtlCol="0" anchor="ctr">
            <a:noAutofit/>
          </a:bodyPr>
          <a:lstStyle/>
          <a:p>
            <a:pPr>
              <a:defRPr/>
            </a:pPr>
            <a:r>
              <a:rPr lang="es-CL" sz="4000" smtClean="0"/>
              <a:t>Demanda de Servicios de Salud</a:t>
            </a:r>
          </a:p>
        </p:txBody>
      </p:sp>
      <p:sp>
        <p:nvSpPr>
          <p:cNvPr id="115715" name="Rectangle 3"/>
          <p:cNvSpPr>
            <a:spLocks noGrp="1" noChangeArrowheads="1"/>
          </p:cNvSpPr>
          <p:nvPr>
            <p:ph type="body" idx="1"/>
          </p:nvPr>
        </p:nvSpPr>
        <p:spPr>
          <a:xfrm>
            <a:off x="4152928" y="1700218"/>
            <a:ext cx="4419600" cy="4086236"/>
          </a:xfrm>
        </p:spPr>
        <p:txBody>
          <a:bodyPr>
            <a:normAutofit/>
          </a:bodyPr>
          <a:lstStyle/>
          <a:p>
            <a:pPr lvl="1">
              <a:lnSpc>
                <a:spcPct val="80000"/>
              </a:lnSpc>
            </a:pPr>
            <a:endParaRPr lang="es-CL" sz="2400" dirty="0" smtClean="0"/>
          </a:p>
          <a:p>
            <a:pPr lvl="1">
              <a:lnSpc>
                <a:spcPct val="80000"/>
              </a:lnSpc>
            </a:pPr>
            <a:r>
              <a:rPr lang="es-CL" sz="2400" b="1" dirty="0" smtClean="0"/>
              <a:t>Demanda (explícita) de servicios de salud</a:t>
            </a:r>
          </a:p>
          <a:p>
            <a:pPr lvl="1">
              <a:lnSpc>
                <a:spcPct val="80000"/>
              </a:lnSpc>
            </a:pPr>
            <a:r>
              <a:rPr lang="es-CL" sz="2400" b="1" dirty="0" smtClean="0"/>
              <a:t>Utilización</a:t>
            </a:r>
          </a:p>
          <a:p>
            <a:pPr lvl="1">
              <a:lnSpc>
                <a:spcPct val="80000"/>
              </a:lnSpc>
            </a:pPr>
            <a:endParaRPr lang="es-CL" sz="2400" dirty="0" smtClean="0"/>
          </a:p>
          <a:p>
            <a:pPr lvl="1">
              <a:lnSpc>
                <a:spcPct val="80000"/>
              </a:lnSpc>
            </a:pPr>
            <a:endParaRPr lang="es-CL" sz="2400" dirty="0" smtClean="0"/>
          </a:p>
          <a:p>
            <a:pPr marL="457200" lvl="1" indent="0">
              <a:lnSpc>
                <a:spcPct val="80000"/>
              </a:lnSpc>
              <a:buNone/>
            </a:pPr>
            <a:endParaRPr lang="es-CL" sz="2400" dirty="0" smtClean="0"/>
          </a:p>
          <a:p>
            <a:pPr lvl="1">
              <a:lnSpc>
                <a:spcPct val="80000"/>
              </a:lnSpc>
            </a:pPr>
            <a:endParaRPr lang="es-CL" sz="2400" dirty="0" smtClean="0"/>
          </a:p>
          <a:p>
            <a:pPr lvl="1">
              <a:lnSpc>
                <a:spcPct val="80000"/>
              </a:lnSpc>
            </a:pPr>
            <a:r>
              <a:rPr lang="es-CL" sz="2400" b="1" dirty="0" smtClean="0"/>
              <a:t>Acceso</a:t>
            </a:r>
            <a:endParaRPr lang="es-CL" sz="2400" b="1" dirty="0"/>
          </a:p>
        </p:txBody>
      </p:sp>
      <p:sp>
        <p:nvSpPr>
          <p:cNvPr id="5" name="Rectangle 3"/>
          <p:cNvSpPr txBox="1">
            <a:spLocks noChangeArrowheads="1"/>
          </p:cNvSpPr>
          <p:nvPr/>
        </p:nvSpPr>
        <p:spPr>
          <a:xfrm>
            <a:off x="6372200" y="2708920"/>
            <a:ext cx="2627784" cy="40862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80000"/>
              </a:lnSpc>
              <a:buNone/>
            </a:pPr>
            <a:r>
              <a:rPr lang="es-CL" sz="2000" dirty="0" smtClean="0"/>
              <a:t>La demanda respondida a través de la oferta de servicios respecto de una población objetivo y un periodo determinado</a:t>
            </a:r>
          </a:p>
          <a:p>
            <a:pPr marL="0" lvl="1" indent="0">
              <a:lnSpc>
                <a:spcPct val="80000"/>
              </a:lnSpc>
              <a:buNone/>
            </a:pPr>
            <a:endParaRPr lang="es-CL" sz="2000" dirty="0" smtClean="0"/>
          </a:p>
          <a:p>
            <a:pPr marL="0" lvl="1" indent="0">
              <a:lnSpc>
                <a:spcPct val="80000"/>
              </a:lnSpc>
              <a:buNone/>
            </a:pPr>
            <a:r>
              <a:rPr lang="es-CL" sz="2000" dirty="0" smtClean="0"/>
              <a:t>Probabilidad de obtener atenciones cuando se necesitan</a:t>
            </a:r>
            <a:endParaRPr lang="es-CL" sz="2000"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61" y="1844824"/>
            <a:ext cx="4252331" cy="365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422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1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bldLvl="3"/>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081362"/>
            <a:ext cx="8229600" cy="2254146"/>
          </a:xfrm>
          <a:prstGeom prst="rect">
            <a:avLst/>
          </a:prstGeom>
          <a:noFill/>
          <a:ln w="9525">
            <a:noFill/>
            <a:miter lim="800000"/>
            <a:headEnd/>
            <a:tailEnd/>
          </a:ln>
          <a:effectLst>
            <a:outerShdw blurRad="63500" dist="17961" dir="2700000" algn="ctr" rotWithShape="0">
              <a:srgbClr val="96CCEE">
                <a:alpha val="74998"/>
              </a:srgbClr>
            </a:outerShdw>
          </a:effectLst>
        </p:spPr>
        <p:txBody>
          <a:bodyPr vert="horz" wrap="square" lIns="0" tIns="0" rIns="0" bIns="0" numCol="1" anchor="ctr" anchorCtr="0" compatLnSpc="1">
            <a:prstTxWarp prst="textNoShape">
              <a:avLst/>
            </a:prstTxWarp>
          </a:bodyPr>
          <a:lstStyle>
            <a:defPPr>
              <a:defRPr lang="en-US"/>
            </a:defPPr>
            <a:lvl1pPr algn="ctr">
              <a:defRPr sz="4400" b="1">
                <a:solidFill>
                  <a:srgbClr val="0070C0"/>
                </a:solidFill>
                <a:effectLst>
                  <a:outerShdw blurRad="38100" dist="38100" dir="2700000" algn="tl">
                    <a:srgbClr val="000000">
                      <a:alpha val="43137"/>
                    </a:srgbClr>
                  </a:outerShdw>
                </a:effectLst>
                <a:latin typeface="+mj-lt"/>
                <a:ea typeface="+mj-ea"/>
                <a:cs typeface="Arial" pitchFamily="34" charset="0"/>
              </a:defRPr>
            </a:lvl1pPr>
          </a:lstStyle>
          <a:p>
            <a:r>
              <a:rPr lang="es-VE" sz="4800" b="0" dirty="0" smtClean="0"/>
              <a:t>La </a:t>
            </a:r>
            <a:r>
              <a:rPr lang="es-VE" sz="4800" b="0" dirty="0" err="1" smtClean="0"/>
              <a:t>contractualización</a:t>
            </a:r>
            <a:r>
              <a:rPr lang="es-VE" sz="4800" b="0" dirty="0" smtClean="0"/>
              <a:t> a base de desempeño es una herramienta para acercar la O a la D</a:t>
            </a:r>
            <a:endParaRPr lang="es-VE" sz="4800" b="0"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818" y="-35147"/>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4360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7"/>
          <p:cNvSpPr>
            <a:spLocks noChangeShapeType="1"/>
          </p:cNvSpPr>
          <p:nvPr/>
        </p:nvSpPr>
        <p:spPr bwMode="auto">
          <a:xfrm>
            <a:off x="1700491" y="2744788"/>
            <a:ext cx="682625" cy="0"/>
          </a:xfrm>
          <a:prstGeom prst="line">
            <a:avLst/>
          </a:prstGeom>
          <a:noFill/>
          <a:ln w="952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latin typeface="Calibri" pitchFamily="34" charset="0"/>
            </a:endParaRPr>
          </a:p>
        </p:txBody>
      </p:sp>
      <p:sp>
        <p:nvSpPr>
          <p:cNvPr id="5" name="Line 8"/>
          <p:cNvSpPr>
            <a:spLocks noChangeShapeType="1"/>
          </p:cNvSpPr>
          <p:nvPr/>
        </p:nvSpPr>
        <p:spPr bwMode="auto">
          <a:xfrm>
            <a:off x="3920071" y="2744788"/>
            <a:ext cx="395287" cy="0"/>
          </a:xfrm>
          <a:prstGeom prst="line">
            <a:avLst/>
          </a:prstGeom>
          <a:noFill/>
          <a:ln w="952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latin typeface="Calibri" pitchFamily="34" charset="0"/>
            </a:endParaRPr>
          </a:p>
        </p:txBody>
      </p:sp>
      <p:sp>
        <p:nvSpPr>
          <p:cNvPr id="6" name="Line 9"/>
          <p:cNvSpPr>
            <a:spLocks noChangeShapeType="1"/>
          </p:cNvSpPr>
          <p:nvPr/>
        </p:nvSpPr>
        <p:spPr bwMode="auto">
          <a:xfrm>
            <a:off x="6136936" y="2744788"/>
            <a:ext cx="468312" cy="0"/>
          </a:xfrm>
          <a:prstGeom prst="line">
            <a:avLst/>
          </a:prstGeom>
          <a:noFill/>
          <a:ln w="952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VE">
              <a:latin typeface="Calibri" pitchFamily="34" charset="0"/>
            </a:endParaRPr>
          </a:p>
        </p:txBody>
      </p:sp>
      <p:sp>
        <p:nvSpPr>
          <p:cNvPr id="7" name="Text Box 10"/>
          <p:cNvSpPr txBox="1">
            <a:spLocks noChangeArrowheads="1"/>
          </p:cNvSpPr>
          <p:nvPr/>
        </p:nvSpPr>
        <p:spPr bwMode="auto">
          <a:xfrm>
            <a:off x="6472516" y="2394362"/>
            <a:ext cx="2804221" cy="1015663"/>
          </a:xfrm>
          <a:prstGeom prst="rect">
            <a:avLst/>
          </a:prstGeom>
          <a:noFill/>
          <a:ln w="9525">
            <a:noFill/>
            <a:miter lim="800000"/>
            <a:headEnd/>
            <a:tailEnd/>
          </a:ln>
        </p:spPr>
        <p:txBody>
          <a:bodyPr wrap="square">
            <a:spAutoFit/>
          </a:bodyPr>
          <a:lstStyle>
            <a:lvl1pPr defTabSz="984250" eaLnBrk="0" hangingPunct="0">
              <a:defRPr>
                <a:solidFill>
                  <a:schemeClr val="tx1"/>
                </a:solidFill>
                <a:latin typeface="Arial" pitchFamily="34" charset="0"/>
              </a:defRPr>
            </a:lvl1pPr>
            <a:lvl2pPr marL="742950" indent="-285750" defTabSz="984250" eaLnBrk="0" hangingPunct="0">
              <a:defRPr>
                <a:solidFill>
                  <a:schemeClr val="tx1"/>
                </a:solidFill>
                <a:latin typeface="Arial" pitchFamily="34" charset="0"/>
              </a:defRPr>
            </a:lvl2pPr>
            <a:lvl3pPr marL="1143000" indent="-228600" defTabSz="984250" eaLnBrk="0" hangingPunct="0">
              <a:defRPr>
                <a:solidFill>
                  <a:schemeClr val="tx1"/>
                </a:solidFill>
                <a:latin typeface="Arial" pitchFamily="34" charset="0"/>
              </a:defRPr>
            </a:lvl3pPr>
            <a:lvl4pPr marL="1600200" indent="-228600" defTabSz="984250" eaLnBrk="0" hangingPunct="0">
              <a:defRPr>
                <a:solidFill>
                  <a:schemeClr val="tx1"/>
                </a:solidFill>
                <a:latin typeface="Arial" pitchFamily="34" charset="0"/>
              </a:defRPr>
            </a:lvl4pPr>
            <a:lvl5pPr marL="2057400" indent="-228600" defTabSz="984250" eaLnBrk="0" hangingPunct="0">
              <a:defRPr>
                <a:solidFill>
                  <a:schemeClr val="tx1"/>
                </a:solidFill>
                <a:latin typeface="Arial" pitchFamily="34" charset="0"/>
              </a:defRPr>
            </a:lvl5pPr>
            <a:lvl6pPr marL="2514600" indent="-228600" defTabSz="984250" eaLnBrk="0" fontAlgn="base" hangingPunct="0">
              <a:spcBef>
                <a:spcPct val="0"/>
              </a:spcBef>
              <a:spcAft>
                <a:spcPct val="0"/>
              </a:spcAft>
              <a:defRPr>
                <a:solidFill>
                  <a:schemeClr val="tx1"/>
                </a:solidFill>
                <a:latin typeface="Arial" pitchFamily="34" charset="0"/>
              </a:defRPr>
            </a:lvl6pPr>
            <a:lvl7pPr marL="2971800" indent="-228600" defTabSz="984250" eaLnBrk="0" fontAlgn="base" hangingPunct="0">
              <a:spcBef>
                <a:spcPct val="0"/>
              </a:spcBef>
              <a:spcAft>
                <a:spcPct val="0"/>
              </a:spcAft>
              <a:defRPr>
                <a:solidFill>
                  <a:schemeClr val="tx1"/>
                </a:solidFill>
                <a:latin typeface="Arial" pitchFamily="34" charset="0"/>
              </a:defRPr>
            </a:lvl7pPr>
            <a:lvl8pPr marL="3429000" indent="-228600" defTabSz="984250" eaLnBrk="0" fontAlgn="base" hangingPunct="0">
              <a:spcBef>
                <a:spcPct val="0"/>
              </a:spcBef>
              <a:spcAft>
                <a:spcPct val="0"/>
              </a:spcAft>
              <a:defRPr>
                <a:solidFill>
                  <a:schemeClr val="tx1"/>
                </a:solidFill>
                <a:latin typeface="Arial" pitchFamily="34" charset="0"/>
              </a:defRPr>
            </a:lvl8pPr>
            <a:lvl9pPr marL="3886200" indent="-228600" defTabSz="984250" eaLnBrk="0" fontAlgn="base" hangingPunct="0">
              <a:spcBef>
                <a:spcPct val="0"/>
              </a:spcBef>
              <a:spcAft>
                <a:spcPct val="0"/>
              </a:spcAft>
              <a:defRPr>
                <a:solidFill>
                  <a:schemeClr val="tx1"/>
                </a:solidFill>
                <a:latin typeface="Arial" pitchFamily="34" charset="0"/>
              </a:defRPr>
            </a:lvl9pPr>
          </a:lstStyle>
          <a:p>
            <a:pPr algn="ctr" eaLnBrk="1" hangingPunct="1"/>
            <a:r>
              <a:rPr lang="es-VE" sz="2800" b="1" dirty="0" smtClean="0">
                <a:effectLst>
                  <a:outerShdw blurRad="38100" dist="38100" dir="2700000" algn="tl">
                    <a:srgbClr val="000000">
                      <a:alpha val="43137"/>
                    </a:srgbClr>
                  </a:outerShdw>
                </a:effectLst>
                <a:latin typeface="Calibri" pitchFamily="34" charset="0"/>
              </a:rPr>
              <a:t>RESULTADOS</a:t>
            </a:r>
          </a:p>
          <a:p>
            <a:pPr algn="ctr" eaLnBrk="1" hangingPunct="1"/>
            <a:r>
              <a:rPr lang="es-VE" sz="3200" b="1" dirty="0" smtClean="0">
                <a:effectLst>
                  <a:outerShdw blurRad="38100" dist="38100" dir="2700000" algn="tl">
                    <a:srgbClr val="000000">
                      <a:alpha val="43137"/>
                    </a:srgbClr>
                  </a:outerShdw>
                </a:effectLst>
                <a:latin typeface="Calibri" pitchFamily="34" charset="0"/>
              </a:rPr>
              <a:t>+++++++</a:t>
            </a:r>
            <a:endParaRPr lang="es-VE" sz="3200" b="1" dirty="0">
              <a:effectLst>
                <a:outerShdw blurRad="38100" dist="38100" dir="2700000" algn="tl">
                  <a:srgbClr val="000000">
                    <a:alpha val="43137"/>
                  </a:srgbClr>
                </a:outerShdw>
              </a:effectLst>
              <a:latin typeface="Calibri" pitchFamily="34" charset="0"/>
            </a:endParaRPr>
          </a:p>
        </p:txBody>
      </p:sp>
      <p:sp>
        <p:nvSpPr>
          <p:cNvPr id="8" name="Text Box 11"/>
          <p:cNvSpPr txBox="1">
            <a:spLocks noChangeArrowheads="1"/>
          </p:cNvSpPr>
          <p:nvPr/>
        </p:nvSpPr>
        <p:spPr bwMode="auto">
          <a:xfrm>
            <a:off x="2339752" y="6525344"/>
            <a:ext cx="610583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84250" eaLnBrk="0" hangingPunct="0">
              <a:defRPr>
                <a:solidFill>
                  <a:schemeClr val="tx1"/>
                </a:solidFill>
                <a:latin typeface="Arial" pitchFamily="34" charset="0"/>
              </a:defRPr>
            </a:lvl1pPr>
            <a:lvl2pPr marL="742950" indent="-285750" defTabSz="984250" eaLnBrk="0" hangingPunct="0">
              <a:defRPr>
                <a:solidFill>
                  <a:schemeClr val="tx1"/>
                </a:solidFill>
                <a:latin typeface="Arial" pitchFamily="34" charset="0"/>
              </a:defRPr>
            </a:lvl2pPr>
            <a:lvl3pPr marL="1143000" indent="-228600" defTabSz="984250" eaLnBrk="0" hangingPunct="0">
              <a:defRPr>
                <a:solidFill>
                  <a:schemeClr val="tx1"/>
                </a:solidFill>
                <a:latin typeface="Arial" pitchFamily="34" charset="0"/>
              </a:defRPr>
            </a:lvl3pPr>
            <a:lvl4pPr marL="1600200" indent="-228600" defTabSz="984250" eaLnBrk="0" hangingPunct="0">
              <a:defRPr>
                <a:solidFill>
                  <a:schemeClr val="tx1"/>
                </a:solidFill>
                <a:latin typeface="Arial" pitchFamily="34" charset="0"/>
              </a:defRPr>
            </a:lvl4pPr>
            <a:lvl5pPr marL="2057400" indent="-228600" defTabSz="984250" eaLnBrk="0" hangingPunct="0">
              <a:defRPr>
                <a:solidFill>
                  <a:schemeClr val="tx1"/>
                </a:solidFill>
                <a:latin typeface="Arial" pitchFamily="34" charset="0"/>
              </a:defRPr>
            </a:lvl5pPr>
            <a:lvl6pPr marL="2514600" indent="-228600" defTabSz="984250" eaLnBrk="0" fontAlgn="base" hangingPunct="0">
              <a:spcBef>
                <a:spcPct val="0"/>
              </a:spcBef>
              <a:spcAft>
                <a:spcPct val="0"/>
              </a:spcAft>
              <a:defRPr>
                <a:solidFill>
                  <a:schemeClr val="tx1"/>
                </a:solidFill>
                <a:latin typeface="Arial" pitchFamily="34" charset="0"/>
              </a:defRPr>
            </a:lvl6pPr>
            <a:lvl7pPr marL="2971800" indent="-228600" defTabSz="984250" eaLnBrk="0" fontAlgn="base" hangingPunct="0">
              <a:spcBef>
                <a:spcPct val="0"/>
              </a:spcBef>
              <a:spcAft>
                <a:spcPct val="0"/>
              </a:spcAft>
              <a:defRPr>
                <a:solidFill>
                  <a:schemeClr val="tx1"/>
                </a:solidFill>
                <a:latin typeface="Arial" pitchFamily="34" charset="0"/>
              </a:defRPr>
            </a:lvl7pPr>
            <a:lvl8pPr marL="3429000" indent="-228600" defTabSz="984250" eaLnBrk="0" fontAlgn="base" hangingPunct="0">
              <a:spcBef>
                <a:spcPct val="0"/>
              </a:spcBef>
              <a:spcAft>
                <a:spcPct val="0"/>
              </a:spcAft>
              <a:defRPr>
                <a:solidFill>
                  <a:schemeClr val="tx1"/>
                </a:solidFill>
                <a:latin typeface="Arial" pitchFamily="34" charset="0"/>
              </a:defRPr>
            </a:lvl8pPr>
            <a:lvl9pPr marL="3886200" indent="-228600" defTabSz="984250" eaLnBrk="0" fontAlgn="base" hangingPunct="0">
              <a:spcBef>
                <a:spcPct val="0"/>
              </a:spcBef>
              <a:spcAft>
                <a:spcPct val="0"/>
              </a:spcAft>
              <a:defRPr>
                <a:solidFill>
                  <a:schemeClr val="tx1"/>
                </a:solidFill>
                <a:latin typeface="Arial" pitchFamily="34" charset="0"/>
              </a:defRPr>
            </a:lvl9pPr>
          </a:lstStyle>
          <a:p>
            <a:pPr eaLnBrk="1" hangingPunct="1"/>
            <a:r>
              <a:rPr lang="es-VE" sz="1200" u="sng" dirty="0" smtClean="0">
                <a:latin typeface="Calibri" pitchFamily="34" charset="0"/>
              </a:rPr>
              <a:t>Fuente</a:t>
            </a:r>
            <a:r>
              <a:rPr lang="es-VE" sz="1200" dirty="0" smtClean="0">
                <a:latin typeface="Calibri" pitchFamily="34" charset="0"/>
              </a:rPr>
              <a:t>: Champagne F “</a:t>
            </a:r>
            <a:r>
              <a:rPr lang="es-VE" sz="1200" dirty="0" err="1" smtClean="0">
                <a:latin typeface="Calibri" pitchFamily="34" charset="0"/>
              </a:rPr>
              <a:t>The</a:t>
            </a:r>
            <a:r>
              <a:rPr lang="es-VE" sz="1200" dirty="0" smtClean="0">
                <a:latin typeface="Calibri" pitchFamily="34" charset="0"/>
              </a:rPr>
              <a:t> use of </a:t>
            </a:r>
            <a:r>
              <a:rPr lang="es-VE" sz="1200" dirty="0" err="1" smtClean="0">
                <a:latin typeface="Calibri" pitchFamily="34" charset="0"/>
              </a:rPr>
              <a:t>scientific</a:t>
            </a:r>
            <a:r>
              <a:rPr lang="es-VE" sz="1200" dirty="0" smtClean="0">
                <a:latin typeface="Calibri" pitchFamily="34" charset="0"/>
              </a:rPr>
              <a:t> </a:t>
            </a:r>
            <a:r>
              <a:rPr lang="es-VE" sz="1200" dirty="0" err="1" smtClean="0">
                <a:latin typeface="Calibri" pitchFamily="34" charset="0"/>
              </a:rPr>
              <a:t>evidence</a:t>
            </a:r>
            <a:r>
              <a:rPr lang="es-VE" sz="1200" dirty="0" smtClean="0">
                <a:latin typeface="Calibri" pitchFamily="34" charset="0"/>
              </a:rPr>
              <a:t> </a:t>
            </a:r>
            <a:r>
              <a:rPr lang="es-VE" sz="1200" dirty="0" err="1" smtClean="0">
                <a:latin typeface="Calibri" pitchFamily="34" charset="0"/>
              </a:rPr>
              <a:t>by</a:t>
            </a:r>
            <a:r>
              <a:rPr lang="es-VE" sz="1200" dirty="0" smtClean="0">
                <a:latin typeface="Calibri" pitchFamily="34" charset="0"/>
              </a:rPr>
              <a:t> managers”, N99-01, GRIS, </a:t>
            </a:r>
            <a:r>
              <a:rPr lang="es-VE" sz="1200" dirty="0" err="1" smtClean="0">
                <a:latin typeface="Calibri" pitchFamily="34" charset="0"/>
              </a:rPr>
              <a:t>UdeM</a:t>
            </a:r>
            <a:r>
              <a:rPr lang="es-VE" sz="1200" dirty="0" smtClean="0">
                <a:latin typeface="Calibri" pitchFamily="34" charset="0"/>
              </a:rPr>
              <a:t>, 1999</a:t>
            </a:r>
            <a:endParaRPr lang="es-VE" sz="1200" dirty="0">
              <a:latin typeface="Calibri" pitchFamily="34" charset="0"/>
            </a:endParaRPr>
          </a:p>
        </p:txBody>
      </p:sp>
      <p:sp>
        <p:nvSpPr>
          <p:cNvPr id="9" name="Text Box 12"/>
          <p:cNvSpPr txBox="1">
            <a:spLocks noChangeArrowheads="1"/>
          </p:cNvSpPr>
          <p:nvPr/>
        </p:nvSpPr>
        <p:spPr bwMode="auto">
          <a:xfrm>
            <a:off x="58991" y="2209546"/>
            <a:ext cx="1917291" cy="10156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84250" eaLnBrk="0" hangingPunct="0">
              <a:defRPr>
                <a:solidFill>
                  <a:schemeClr val="tx1"/>
                </a:solidFill>
                <a:latin typeface="Arial" pitchFamily="34" charset="0"/>
              </a:defRPr>
            </a:lvl1pPr>
            <a:lvl2pPr marL="742950" indent="-285750" defTabSz="984250" eaLnBrk="0" hangingPunct="0">
              <a:defRPr>
                <a:solidFill>
                  <a:schemeClr val="tx1"/>
                </a:solidFill>
                <a:latin typeface="Arial" pitchFamily="34" charset="0"/>
              </a:defRPr>
            </a:lvl2pPr>
            <a:lvl3pPr marL="1143000" indent="-228600" defTabSz="984250" eaLnBrk="0" hangingPunct="0">
              <a:defRPr>
                <a:solidFill>
                  <a:schemeClr val="tx1"/>
                </a:solidFill>
                <a:latin typeface="Arial" pitchFamily="34" charset="0"/>
              </a:defRPr>
            </a:lvl3pPr>
            <a:lvl4pPr marL="1600200" indent="-228600" defTabSz="984250" eaLnBrk="0" hangingPunct="0">
              <a:defRPr>
                <a:solidFill>
                  <a:schemeClr val="tx1"/>
                </a:solidFill>
                <a:latin typeface="Arial" pitchFamily="34" charset="0"/>
              </a:defRPr>
            </a:lvl4pPr>
            <a:lvl5pPr marL="2057400" indent="-228600" defTabSz="984250" eaLnBrk="0" hangingPunct="0">
              <a:defRPr>
                <a:solidFill>
                  <a:schemeClr val="tx1"/>
                </a:solidFill>
                <a:latin typeface="Arial" pitchFamily="34" charset="0"/>
              </a:defRPr>
            </a:lvl5pPr>
            <a:lvl6pPr marL="2514600" indent="-228600" defTabSz="984250" eaLnBrk="0" fontAlgn="base" hangingPunct="0">
              <a:spcBef>
                <a:spcPct val="0"/>
              </a:spcBef>
              <a:spcAft>
                <a:spcPct val="0"/>
              </a:spcAft>
              <a:defRPr>
                <a:solidFill>
                  <a:schemeClr val="tx1"/>
                </a:solidFill>
                <a:latin typeface="Arial" pitchFamily="34" charset="0"/>
              </a:defRPr>
            </a:lvl6pPr>
            <a:lvl7pPr marL="2971800" indent="-228600" defTabSz="984250" eaLnBrk="0" fontAlgn="base" hangingPunct="0">
              <a:spcBef>
                <a:spcPct val="0"/>
              </a:spcBef>
              <a:spcAft>
                <a:spcPct val="0"/>
              </a:spcAft>
              <a:defRPr>
                <a:solidFill>
                  <a:schemeClr val="tx1"/>
                </a:solidFill>
                <a:latin typeface="Arial" pitchFamily="34" charset="0"/>
              </a:defRPr>
            </a:lvl7pPr>
            <a:lvl8pPr marL="3429000" indent="-228600" defTabSz="984250" eaLnBrk="0" fontAlgn="base" hangingPunct="0">
              <a:spcBef>
                <a:spcPct val="0"/>
              </a:spcBef>
              <a:spcAft>
                <a:spcPct val="0"/>
              </a:spcAft>
              <a:defRPr>
                <a:solidFill>
                  <a:schemeClr val="tx1"/>
                </a:solidFill>
                <a:latin typeface="Arial" pitchFamily="34" charset="0"/>
              </a:defRPr>
            </a:lvl8pPr>
            <a:lvl9pPr marL="3886200" indent="-228600" defTabSz="984250" eaLnBrk="0" fontAlgn="base" hangingPunct="0">
              <a:spcBef>
                <a:spcPct val="0"/>
              </a:spcBef>
              <a:spcAft>
                <a:spcPct val="0"/>
              </a:spcAft>
              <a:defRPr>
                <a:solidFill>
                  <a:schemeClr val="tx1"/>
                </a:solidFill>
                <a:latin typeface="Arial" pitchFamily="34" charset="0"/>
              </a:defRPr>
            </a:lvl9pPr>
          </a:lstStyle>
          <a:p>
            <a:pPr algn="ctr" eaLnBrk="1" hangingPunct="1"/>
            <a:r>
              <a:rPr lang="es-VE" sz="2000" dirty="0" smtClean="0">
                <a:latin typeface="Calibri" pitchFamily="34" charset="0"/>
              </a:rPr>
              <a:t>Utilización de evidencia y conocimientos</a:t>
            </a:r>
            <a:endParaRPr lang="es-VE" sz="2000" dirty="0">
              <a:latin typeface="Calibri" pitchFamily="34" charset="0"/>
            </a:endParaRPr>
          </a:p>
        </p:txBody>
      </p:sp>
      <p:sp>
        <p:nvSpPr>
          <p:cNvPr id="10" name="Text Box 13"/>
          <p:cNvSpPr txBox="1">
            <a:spLocks noChangeArrowheads="1"/>
          </p:cNvSpPr>
          <p:nvPr/>
        </p:nvSpPr>
        <p:spPr bwMode="auto">
          <a:xfrm>
            <a:off x="2397149" y="2186303"/>
            <a:ext cx="1495425" cy="132343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84250" eaLnBrk="0" hangingPunct="0">
              <a:defRPr>
                <a:solidFill>
                  <a:schemeClr val="tx1"/>
                </a:solidFill>
                <a:latin typeface="Arial" pitchFamily="34" charset="0"/>
              </a:defRPr>
            </a:lvl1pPr>
            <a:lvl2pPr marL="742950" indent="-285750" defTabSz="984250" eaLnBrk="0" hangingPunct="0">
              <a:defRPr>
                <a:solidFill>
                  <a:schemeClr val="tx1"/>
                </a:solidFill>
                <a:latin typeface="Arial" pitchFamily="34" charset="0"/>
              </a:defRPr>
            </a:lvl2pPr>
            <a:lvl3pPr marL="1143000" indent="-228600" defTabSz="984250" eaLnBrk="0" hangingPunct="0">
              <a:defRPr>
                <a:solidFill>
                  <a:schemeClr val="tx1"/>
                </a:solidFill>
                <a:latin typeface="Arial" pitchFamily="34" charset="0"/>
              </a:defRPr>
            </a:lvl3pPr>
            <a:lvl4pPr marL="1600200" indent="-228600" defTabSz="984250" eaLnBrk="0" hangingPunct="0">
              <a:defRPr>
                <a:solidFill>
                  <a:schemeClr val="tx1"/>
                </a:solidFill>
                <a:latin typeface="Arial" pitchFamily="34" charset="0"/>
              </a:defRPr>
            </a:lvl4pPr>
            <a:lvl5pPr marL="2057400" indent="-228600" defTabSz="984250" eaLnBrk="0" hangingPunct="0">
              <a:defRPr>
                <a:solidFill>
                  <a:schemeClr val="tx1"/>
                </a:solidFill>
                <a:latin typeface="Arial" pitchFamily="34" charset="0"/>
              </a:defRPr>
            </a:lvl5pPr>
            <a:lvl6pPr marL="2514600" indent="-228600" defTabSz="984250" eaLnBrk="0" fontAlgn="base" hangingPunct="0">
              <a:spcBef>
                <a:spcPct val="0"/>
              </a:spcBef>
              <a:spcAft>
                <a:spcPct val="0"/>
              </a:spcAft>
              <a:defRPr>
                <a:solidFill>
                  <a:schemeClr val="tx1"/>
                </a:solidFill>
                <a:latin typeface="Arial" pitchFamily="34" charset="0"/>
              </a:defRPr>
            </a:lvl6pPr>
            <a:lvl7pPr marL="2971800" indent="-228600" defTabSz="984250" eaLnBrk="0" fontAlgn="base" hangingPunct="0">
              <a:spcBef>
                <a:spcPct val="0"/>
              </a:spcBef>
              <a:spcAft>
                <a:spcPct val="0"/>
              </a:spcAft>
              <a:defRPr>
                <a:solidFill>
                  <a:schemeClr val="tx1"/>
                </a:solidFill>
                <a:latin typeface="Arial" pitchFamily="34" charset="0"/>
              </a:defRPr>
            </a:lvl7pPr>
            <a:lvl8pPr marL="3429000" indent="-228600" defTabSz="984250" eaLnBrk="0" fontAlgn="base" hangingPunct="0">
              <a:spcBef>
                <a:spcPct val="0"/>
              </a:spcBef>
              <a:spcAft>
                <a:spcPct val="0"/>
              </a:spcAft>
              <a:defRPr>
                <a:solidFill>
                  <a:schemeClr val="tx1"/>
                </a:solidFill>
                <a:latin typeface="Arial" pitchFamily="34" charset="0"/>
              </a:defRPr>
            </a:lvl8pPr>
            <a:lvl9pPr marL="3886200" indent="-228600" defTabSz="984250" eaLnBrk="0" fontAlgn="base" hangingPunct="0">
              <a:spcBef>
                <a:spcPct val="0"/>
              </a:spcBef>
              <a:spcAft>
                <a:spcPct val="0"/>
              </a:spcAft>
              <a:defRPr>
                <a:solidFill>
                  <a:schemeClr val="tx1"/>
                </a:solidFill>
                <a:latin typeface="Arial" pitchFamily="34" charset="0"/>
              </a:defRPr>
            </a:lvl9pPr>
          </a:lstStyle>
          <a:p>
            <a:pPr algn="ctr" eaLnBrk="1" hangingPunct="1"/>
            <a:r>
              <a:rPr lang="es-VE" sz="2000" smtClean="0">
                <a:latin typeface="Calibri" pitchFamily="34" charset="0"/>
              </a:rPr>
              <a:t>Calidad de las decisiones++</a:t>
            </a:r>
            <a:endParaRPr lang="es-VE" sz="2000">
              <a:latin typeface="Calibri" pitchFamily="34" charset="0"/>
            </a:endParaRPr>
          </a:p>
        </p:txBody>
      </p:sp>
      <p:sp>
        <p:nvSpPr>
          <p:cNvPr id="11" name="Text Box 14"/>
          <p:cNvSpPr txBox="1">
            <a:spLocks noChangeArrowheads="1"/>
          </p:cNvSpPr>
          <p:nvPr/>
        </p:nvSpPr>
        <p:spPr bwMode="auto">
          <a:xfrm>
            <a:off x="4315358" y="1866549"/>
            <a:ext cx="1837453" cy="16312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84250" eaLnBrk="0" hangingPunct="0">
              <a:defRPr>
                <a:solidFill>
                  <a:schemeClr val="tx1"/>
                </a:solidFill>
                <a:latin typeface="Arial" pitchFamily="34" charset="0"/>
              </a:defRPr>
            </a:lvl1pPr>
            <a:lvl2pPr marL="742950" indent="-285750" defTabSz="984250" eaLnBrk="0" hangingPunct="0">
              <a:defRPr>
                <a:solidFill>
                  <a:schemeClr val="tx1"/>
                </a:solidFill>
                <a:latin typeface="Arial" pitchFamily="34" charset="0"/>
              </a:defRPr>
            </a:lvl2pPr>
            <a:lvl3pPr marL="1143000" indent="-228600" defTabSz="984250" eaLnBrk="0" hangingPunct="0">
              <a:defRPr>
                <a:solidFill>
                  <a:schemeClr val="tx1"/>
                </a:solidFill>
                <a:latin typeface="Arial" pitchFamily="34" charset="0"/>
              </a:defRPr>
            </a:lvl3pPr>
            <a:lvl4pPr marL="1600200" indent="-228600" defTabSz="984250" eaLnBrk="0" hangingPunct="0">
              <a:defRPr>
                <a:solidFill>
                  <a:schemeClr val="tx1"/>
                </a:solidFill>
                <a:latin typeface="Arial" pitchFamily="34" charset="0"/>
              </a:defRPr>
            </a:lvl4pPr>
            <a:lvl5pPr marL="2057400" indent="-228600" defTabSz="984250" eaLnBrk="0" hangingPunct="0">
              <a:defRPr>
                <a:solidFill>
                  <a:schemeClr val="tx1"/>
                </a:solidFill>
                <a:latin typeface="Arial" pitchFamily="34" charset="0"/>
              </a:defRPr>
            </a:lvl5pPr>
            <a:lvl6pPr marL="2514600" indent="-228600" defTabSz="984250" eaLnBrk="0" fontAlgn="base" hangingPunct="0">
              <a:spcBef>
                <a:spcPct val="0"/>
              </a:spcBef>
              <a:spcAft>
                <a:spcPct val="0"/>
              </a:spcAft>
              <a:defRPr>
                <a:solidFill>
                  <a:schemeClr val="tx1"/>
                </a:solidFill>
                <a:latin typeface="Arial" pitchFamily="34" charset="0"/>
              </a:defRPr>
            </a:lvl6pPr>
            <a:lvl7pPr marL="2971800" indent="-228600" defTabSz="984250" eaLnBrk="0" fontAlgn="base" hangingPunct="0">
              <a:spcBef>
                <a:spcPct val="0"/>
              </a:spcBef>
              <a:spcAft>
                <a:spcPct val="0"/>
              </a:spcAft>
              <a:defRPr>
                <a:solidFill>
                  <a:schemeClr val="tx1"/>
                </a:solidFill>
                <a:latin typeface="Arial" pitchFamily="34" charset="0"/>
              </a:defRPr>
            </a:lvl7pPr>
            <a:lvl8pPr marL="3429000" indent="-228600" defTabSz="984250" eaLnBrk="0" fontAlgn="base" hangingPunct="0">
              <a:spcBef>
                <a:spcPct val="0"/>
              </a:spcBef>
              <a:spcAft>
                <a:spcPct val="0"/>
              </a:spcAft>
              <a:defRPr>
                <a:solidFill>
                  <a:schemeClr val="tx1"/>
                </a:solidFill>
                <a:latin typeface="Arial" pitchFamily="34" charset="0"/>
              </a:defRPr>
            </a:lvl8pPr>
            <a:lvl9pPr marL="3886200" indent="-228600" defTabSz="984250" eaLnBrk="0" fontAlgn="base" hangingPunct="0">
              <a:spcBef>
                <a:spcPct val="0"/>
              </a:spcBef>
              <a:spcAft>
                <a:spcPct val="0"/>
              </a:spcAft>
              <a:defRPr>
                <a:solidFill>
                  <a:schemeClr val="tx1"/>
                </a:solidFill>
                <a:latin typeface="Arial" pitchFamily="34" charset="0"/>
              </a:defRPr>
            </a:lvl9pPr>
          </a:lstStyle>
          <a:p>
            <a:pPr algn="ctr" eaLnBrk="1" hangingPunct="1"/>
            <a:r>
              <a:rPr lang="es-VE" sz="2000" smtClean="0">
                <a:latin typeface="Calibri" pitchFamily="34" charset="0"/>
              </a:rPr>
              <a:t>Calidad de las acciones,  programas, intervenciones implantadas+++</a:t>
            </a:r>
            <a:endParaRPr lang="es-VE" sz="2000">
              <a:latin typeface="Calibri" pitchFamily="34"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a:spLocks noGrp="1" noChangeArrowheads="1"/>
          </p:cNvSpPr>
          <p:nvPr>
            <p:ph type="title"/>
          </p:nvPr>
        </p:nvSpPr>
        <p:spPr>
          <a:xfrm>
            <a:off x="28811" y="-27384"/>
            <a:ext cx="9130955" cy="1143000"/>
          </a:xfrm>
          <a:noFill/>
        </p:spPr>
        <p:txBody>
          <a:bodyPr/>
          <a:lstStyle/>
          <a:p>
            <a:pPr algn="l"/>
            <a:r>
              <a:rPr lang="es-CR" sz="4000" dirty="0" smtClean="0">
                <a:solidFill>
                  <a:srgbClr val="0070C0"/>
                </a:solidFill>
              </a:rPr>
              <a:t>Economía política y toma de decisiones</a:t>
            </a:r>
          </a:p>
        </p:txBody>
      </p:sp>
    </p:spTree>
    <p:extLst>
      <p:ext uri="{BB962C8B-B14F-4D97-AF65-F5344CB8AC3E}">
        <p14:creationId xmlns:p14="http://schemas.microsoft.com/office/powerpoint/2010/main" val="24673138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6"/>
          <p:cNvSpPr>
            <a:spLocks noChangeShapeType="1"/>
          </p:cNvSpPr>
          <p:nvPr/>
        </p:nvSpPr>
        <p:spPr bwMode="auto">
          <a:xfrm>
            <a:off x="0" y="6308725"/>
            <a:ext cx="8748713" cy="0"/>
          </a:xfrm>
          <a:prstGeom prst="line">
            <a:avLst/>
          </a:prstGeom>
          <a:noFill/>
          <a:ln w="57150">
            <a:solidFill>
              <a:srgbClr val="FF3300"/>
            </a:solidFill>
            <a:round/>
            <a:headEnd/>
            <a:tailEnd type="triangle" w="med" len="med"/>
          </a:ln>
        </p:spPr>
        <p:txBody>
          <a:bodyPr/>
          <a:lstStyle/>
          <a:p>
            <a:endParaRPr lang="es-VE">
              <a:latin typeface="Calibri" pitchFamily="34" charset="0"/>
              <a:cs typeface="Calibri" pitchFamily="34" charset="0"/>
            </a:endParaRPr>
          </a:p>
        </p:txBody>
      </p:sp>
      <p:sp>
        <p:nvSpPr>
          <p:cNvPr id="6" name="Text Box 8"/>
          <p:cNvSpPr txBox="1">
            <a:spLocks noChangeArrowheads="1"/>
          </p:cNvSpPr>
          <p:nvPr/>
        </p:nvSpPr>
        <p:spPr bwMode="auto">
          <a:xfrm>
            <a:off x="8297863" y="6332538"/>
            <a:ext cx="867545" cy="338554"/>
          </a:xfrm>
          <a:prstGeom prst="rect">
            <a:avLst/>
          </a:prstGeom>
          <a:noFill/>
          <a:ln w="9525">
            <a:noFill/>
            <a:miter lim="800000"/>
            <a:headEnd/>
            <a:tailEnd/>
          </a:ln>
        </p:spPr>
        <p:txBody>
          <a:bodyPr wrap="none">
            <a:spAutoFit/>
          </a:bodyPr>
          <a:lstStyle/>
          <a:p>
            <a:r>
              <a:rPr lang="es-VE" sz="1600" b="1" smtClean="0">
                <a:latin typeface="Calibri" pitchFamily="34" charset="0"/>
                <a:cs typeface="Calibri" pitchFamily="34" charset="0"/>
              </a:rPr>
              <a:t>TIEMPO</a:t>
            </a:r>
            <a:endParaRPr lang="es-VE" sz="1600" b="1">
              <a:latin typeface="Calibri" pitchFamily="34" charset="0"/>
              <a:cs typeface="Calibri" pitchFamily="34" charset="0"/>
            </a:endParaRPr>
          </a:p>
        </p:txBody>
      </p:sp>
      <p:sp>
        <p:nvSpPr>
          <p:cNvPr id="7" name="Line 9"/>
          <p:cNvSpPr>
            <a:spLocks noChangeShapeType="1"/>
          </p:cNvSpPr>
          <p:nvPr/>
        </p:nvSpPr>
        <p:spPr bwMode="auto">
          <a:xfrm flipV="1">
            <a:off x="1571952" y="71438"/>
            <a:ext cx="0" cy="6237287"/>
          </a:xfrm>
          <a:prstGeom prst="line">
            <a:avLst/>
          </a:prstGeom>
          <a:noFill/>
          <a:ln w="9525">
            <a:solidFill>
              <a:srgbClr val="FF3300"/>
            </a:solidFill>
            <a:prstDash val="dash"/>
            <a:round/>
            <a:headEnd/>
            <a:tailEnd/>
          </a:ln>
        </p:spPr>
        <p:txBody>
          <a:bodyPr/>
          <a:lstStyle/>
          <a:p>
            <a:endParaRPr lang="es-VE">
              <a:latin typeface="Calibri" pitchFamily="34" charset="0"/>
              <a:cs typeface="Calibri" pitchFamily="34" charset="0"/>
            </a:endParaRPr>
          </a:p>
        </p:txBody>
      </p:sp>
      <p:sp>
        <p:nvSpPr>
          <p:cNvPr id="8" name="Line 10"/>
          <p:cNvSpPr>
            <a:spLocks noChangeShapeType="1"/>
          </p:cNvSpPr>
          <p:nvPr/>
        </p:nvSpPr>
        <p:spPr bwMode="auto">
          <a:xfrm flipV="1">
            <a:off x="4932363" y="44450"/>
            <a:ext cx="0" cy="6237288"/>
          </a:xfrm>
          <a:prstGeom prst="line">
            <a:avLst/>
          </a:prstGeom>
          <a:noFill/>
          <a:ln w="9525">
            <a:solidFill>
              <a:srgbClr val="FF3300"/>
            </a:solidFill>
            <a:prstDash val="dash"/>
            <a:round/>
            <a:headEnd/>
            <a:tailEnd/>
          </a:ln>
        </p:spPr>
        <p:txBody>
          <a:bodyPr/>
          <a:lstStyle/>
          <a:p>
            <a:endParaRPr lang="es-VE">
              <a:latin typeface="Calibri" pitchFamily="34" charset="0"/>
              <a:cs typeface="Calibri" pitchFamily="34" charset="0"/>
            </a:endParaRPr>
          </a:p>
        </p:txBody>
      </p:sp>
      <p:sp>
        <p:nvSpPr>
          <p:cNvPr id="9" name="Line 11"/>
          <p:cNvSpPr>
            <a:spLocks noChangeShapeType="1"/>
          </p:cNvSpPr>
          <p:nvPr/>
        </p:nvSpPr>
        <p:spPr bwMode="auto">
          <a:xfrm flipV="1">
            <a:off x="6372225" y="17463"/>
            <a:ext cx="0" cy="6237287"/>
          </a:xfrm>
          <a:prstGeom prst="line">
            <a:avLst/>
          </a:prstGeom>
          <a:noFill/>
          <a:ln w="9525">
            <a:solidFill>
              <a:srgbClr val="FF3300"/>
            </a:solidFill>
            <a:prstDash val="dash"/>
            <a:round/>
            <a:headEnd/>
            <a:tailEnd/>
          </a:ln>
        </p:spPr>
        <p:txBody>
          <a:bodyPr/>
          <a:lstStyle/>
          <a:p>
            <a:endParaRPr lang="es-VE">
              <a:latin typeface="Calibri" pitchFamily="34" charset="0"/>
              <a:cs typeface="Calibri" pitchFamily="34" charset="0"/>
            </a:endParaRPr>
          </a:p>
        </p:txBody>
      </p:sp>
      <p:sp>
        <p:nvSpPr>
          <p:cNvPr id="10" name="Line 12"/>
          <p:cNvSpPr>
            <a:spLocks noChangeShapeType="1"/>
          </p:cNvSpPr>
          <p:nvPr/>
        </p:nvSpPr>
        <p:spPr bwMode="auto">
          <a:xfrm flipV="1">
            <a:off x="7524750" y="0"/>
            <a:ext cx="0" cy="6237288"/>
          </a:xfrm>
          <a:prstGeom prst="line">
            <a:avLst/>
          </a:prstGeom>
          <a:noFill/>
          <a:ln w="9525">
            <a:solidFill>
              <a:srgbClr val="FF3300"/>
            </a:solidFill>
            <a:prstDash val="dash"/>
            <a:round/>
            <a:headEnd/>
            <a:tailEnd/>
          </a:ln>
        </p:spPr>
        <p:txBody>
          <a:bodyPr/>
          <a:lstStyle/>
          <a:p>
            <a:endParaRPr lang="es-VE">
              <a:latin typeface="Calibri" pitchFamily="34" charset="0"/>
              <a:cs typeface="Calibri" pitchFamily="34" charset="0"/>
            </a:endParaRPr>
          </a:p>
        </p:txBody>
      </p:sp>
      <p:sp>
        <p:nvSpPr>
          <p:cNvPr id="11" name="Text Box 13"/>
          <p:cNvSpPr txBox="1">
            <a:spLocks noChangeArrowheads="1"/>
          </p:cNvSpPr>
          <p:nvPr/>
        </p:nvSpPr>
        <p:spPr bwMode="auto">
          <a:xfrm>
            <a:off x="1367165" y="6405563"/>
            <a:ext cx="452368" cy="338554"/>
          </a:xfrm>
          <a:prstGeom prst="rect">
            <a:avLst/>
          </a:prstGeom>
          <a:noFill/>
          <a:ln w="9525">
            <a:noFill/>
            <a:miter lim="800000"/>
            <a:headEnd/>
            <a:tailEnd/>
          </a:ln>
        </p:spPr>
        <p:txBody>
          <a:bodyPr wrap="none">
            <a:spAutoFit/>
          </a:bodyPr>
          <a:lstStyle/>
          <a:p>
            <a:r>
              <a:rPr lang="es-VE" sz="1600" b="1" smtClean="0">
                <a:latin typeface="Calibri" pitchFamily="34" charset="0"/>
                <a:cs typeface="Calibri" pitchFamily="34" charset="0"/>
              </a:rPr>
              <a:t>T-1</a:t>
            </a:r>
            <a:endParaRPr lang="es-VE" sz="1600" b="1">
              <a:latin typeface="Calibri" pitchFamily="34" charset="0"/>
              <a:cs typeface="Calibri" pitchFamily="34" charset="0"/>
            </a:endParaRPr>
          </a:p>
        </p:txBody>
      </p:sp>
      <p:sp>
        <p:nvSpPr>
          <p:cNvPr id="12" name="Text Box 14"/>
          <p:cNvSpPr txBox="1">
            <a:spLocks noChangeArrowheads="1"/>
          </p:cNvSpPr>
          <p:nvPr/>
        </p:nvSpPr>
        <p:spPr bwMode="auto">
          <a:xfrm>
            <a:off x="4727575" y="6405563"/>
            <a:ext cx="389850" cy="338554"/>
          </a:xfrm>
          <a:prstGeom prst="rect">
            <a:avLst/>
          </a:prstGeom>
          <a:noFill/>
          <a:ln w="9525">
            <a:noFill/>
            <a:miter lim="800000"/>
            <a:headEnd/>
            <a:tailEnd/>
          </a:ln>
        </p:spPr>
        <p:txBody>
          <a:bodyPr wrap="none">
            <a:spAutoFit/>
          </a:bodyPr>
          <a:lstStyle/>
          <a:p>
            <a:r>
              <a:rPr lang="es-VE" sz="1600" b="1" smtClean="0">
                <a:latin typeface="Calibri" pitchFamily="34" charset="0"/>
                <a:cs typeface="Calibri" pitchFamily="34" charset="0"/>
              </a:rPr>
              <a:t>T0</a:t>
            </a:r>
            <a:endParaRPr lang="es-VE" sz="1600" b="1">
              <a:latin typeface="Calibri" pitchFamily="34" charset="0"/>
              <a:cs typeface="Calibri" pitchFamily="34" charset="0"/>
            </a:endParaRPr>
          </a:p>
        </p:txBody>
      </p:sp>
      <p:sp>
        <p:nvSpPr>
          <p:cNvPr id="13" name="Text Box 15"/>
          <p:cNvSpPr txBox="1">
            <a:spLocks noChangeArrowheads="1"/>
          </p:cNvSpPr>
          <p:nvPr/>
        </p:nvSpPr>
        <p:spPr bwMode="auto">
          <a:xfrm>
            <a:off x="6156325" y="6405563"/>
            <a:ext cx="389850" cy="338554"/>
          </a:xfrm>
          <a:prstGeom prst="rect">
            <a:avLst/>
          </a:prstGeom>
          <a:noFill/>
          <a:ln w="9525">
            <a:noFill/>
            <a:miter lim="800000"/>
            <a:headEnd/>
            <a:tailEnd/>
          </a:ln>
        </p:spPr>
        <p:txBody>
          <a:bodyPr wrap="none">
            <a:spAutoFit/>
          </a:bodyPr>
          <a:lstStyle/>
          <a:p>
            <a:r>
              <a:rPr lang="es-VE" sz="1600" b="1" smtClean="0">
                <a:latin typeface="Calibri" pitchFamily="34" charset="0"/>
                <a:cs typeface="Calibri" pitchFamily="34" charset="0"/>
              </a:rPr>
              <a:t>T1</a:t>
            </a:r>
            <a:endParaRPr lang="es-VE" sz="1600" b="1">
              <a:latin typeface="Calibri" pitchFamily="34" charset="0"/>
              <a:cs typeface="Calibri" pitchFamily="34" charset="0"/>
            </a:endParaRPr>
          </a:p>
        </p:txBody>
      </p:sp>
      <p:sp>
        <p:nvSpPr>
          <p:cNvPr id="14" name="Text Box 16"/>
          <p:cNvSpPr txBox="1">
            <a:spLocks noChangeArrowheads="1"/>
          </p:cNvSpPr>
          <p:nvPr/>
        </p:nvSpPr>
        <p:spPr bwMode="auto">
          <a:xfrm>
            <a:off x="7319963" y="6405563"/>
            <a:ext cx="389850" cy="338554"/>
          </a:xfrm>
          <a:prstGeom prst="rect">
            <a:avLst/>
          </a:prstGeom>
          <a:noFill/>
          <a:ln w="9525">
            <a:noFill/>
            <a:miter lim="800000"/>
            <a:headEnd/>
            <a:tailEnd/>
          </a:ln>
        </p:spPr>
        <p:txBody>
          <a:bodyPr wrap="none">
            <a:spAutoFit/>
          </a:bodyPr>
          <a:lstStyle/>
          <a:p>
            <a:r>
              <a:rPr lang="es-VE" sz="1600" b="1" smtClean="0">
                <a:latin typeface="Calibri" pitchFamily="34" charset="0"/>
                <a:cs typeface="Calibri" pitchFamily="34" charset="0"/>
              </a:rPr>
              <a:t>T2</a:t>
            </a:r>
            <a:endParaRPr lang="es-VE" sz="1600" b="1">
              <a:latin typeface="Calibri" pitchFamily="34" charset="0"/>
              <a:cs typeface="Calibri" pitchFamily="34" charset="0"/>
            </a:endParaRPr>
          </a:p>
        </p:txBody>
      </p:sp>
      <p:sp>
        <p:nvSpPr>
          <p:cNvPr id="15" name="Text Box 18"/>
          <p:cNvSpPr txBox="1">
            <a:spLocks noChangeArrowheads="1"/>
          </p:cNvSpPr>
          <p:nvPr/>
        </p:nvSpPr>
        <p:spPr bwMode="auto">
          <a:xfrm>
            <a:off x="5165725" y="2273300"/>
            <a:ext cx="922338" cy="738664"/>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400" smtClean="0">
                <a:solidFill>
                  <a:srgbClr val="003300"/>
                </a:solidFill>
                <a:latin typeface="Calibri" pitchFamily="34" charset="0"/>
                <a:cs typeface="Calibri" pitchFamily="34" charset="0"/>
              </a:rPr>
              <a:t>(calidad de las)</a:t>
            </a:r>
            <a:r>
              <a:rPr lang="es-VE" sz="1400" b="1" smtClean="0">
                <a:solidFill>
                  <a:srgbClr val="003300"/>
                </a:solidFill>
                <a:latin typeface="Calibri" pitchFamily="34" charset="0"/>
                <a:cs typeface="Calibri" pitchFamily="34" charset="0"/>
              </a:rPr>
              <a:t> decisiones</a:t>
            </a:r>
            <a:endParaRPr lang="es-VE" sz="1400" b="1">
              <a:solidFill>
                <a:srgbClr val="003300"/>
              </a:solidFill>
              <a:latin typeface="Calibri" pitchFamily="34" charset="0"/>
              <a:cs typeface="Calibri" pitchFamily="34" charset="0"/>
            </a:endParaRPr>
          </a:p>
        </p:txBody>
      </p:sp>
      <p:sp>
        <p:nvSpPr>
          <p:cNvPr id="16" name="Text Box 19"/>
          <p:cNvSpPr txBox="1">
            <a:spLocks noChangeArrowheads="1"/>
          </p:cNvSpPr>
          <p:nvPr/>
        </p:nvSpPr>
        <p:spPr bwMode="auto">
          <a:xfrm>
            <a:off x="6443663" y="1922508"/>
            <a:ext cx="882650" cy="1169551"/>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400" dirty="0" smtClean="0">
                <a:solidFill>
                  <a:srgbClr val="003300"/>
                </a:solidFill>
                <a:latin typeface="Calibri" pitchFamily="34" charset="0"/>
                <a:cs typeface="Calibri" pitchFamily="34" charset="0"/>
              </a:rPr>
              <a:t>(calidad de las)</a:t>
            </a:r>
            <a:r>
              <a:rPr lang="es-VE" sz="1400" b="1" dirty="0" smtClean="0">
                <a:solidFill>
                  <a:srgbClr val="003300"/>
                </a:solidFill>
                <a:latin typeface="Calibri" pitchFamily="34" charset="0"/>
                <a:cs typeface="Calibri" pitchFamily="34" charset="0"/>
              </a:rPr>
              <a:t> </a:t>
            </a:r>
          </a:p>
          <a:p>
            <a:pPr algn="ctr" defTabSz="984250"/>
            <a:r>
              <a:rPr lang="es-VE" sz="1400" b="1" dirty="0" smtClean="0">
                <a:solidFill>
                  <a:srgbClr val="003300"/>
                </a:solidFill>
                <a:latin typeface="Calibri" pitchFamily="34" charset="0"/>
                <a:cs typeface="Calibri" pitchFamily="34" charset="0"/>
              </a:rPr>
              <a:t>Acciones </a:t>
            </a:r>
            <a:r>
              <a:rPr lang="es-VE" sz="1400" b="1" dirty="0" err="1" smtClean="0">
                <a:solidFill>
                  <a:srgbClr val="003300"/>
                </a:solidFill>
                <a:latin typeface="Calibri" pitchFamily="34" charset="0"/>
                <a:cs typeface="Calibri" pitchFamily="34" charset="0"/>
              </a:rPr>
              <a:t>implemen-tadas</a:t>
            </a:r>
            <a:endParaRPr lang="es-VE" sz="1400" b="1" dirty="0">
              <a:solidFill>
                <a:srgbClr val="003300"/>
              </a:solidFill>
              <a:latin typeface="Calibri" pitchFamily="34" charset="0"/>
              <a:cs typeface="Calibri" pitchFamily="34" charset="0"/>
            </a:endParaRPr>
          </a:p>
        </p:txBody>
      </p:sp>
      <p:sp>
        <p:nvSpPr>
          <p:cNvPr id="17" name="Text Box 20"/>
          <p:cNvSpPr txBox="1">
            <a:spLocks noChangeArrowheads="1"/>
          </p:cNvSpPr>
          <p:nvPr/>
        </p:nvSpPr>
        <p:spPr bwMode="auto">
          <a:xfrm>
            <a:off x="7685088" y="1643063"/>
            <a:ext cx="1423987" cy="650875"/>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b="1" smtClean="0">
                <a:solidFill>
                  <a:srgbClr val="003300"/>
                </a:solidFill>
                <a:latin typeface="Calibri" pitchFamily="34" charset="0"/>
                <a:cs typeface="Calibri" pitchFamily="34" charset="0"/>
              </a:rPr>
              <a:t>RESULTADOS</a:t>
            </a:r>
          </a:p>
          <a:p>
            <a:pPr algn="ctr" defTabSz="984250"/>
            <a:r>
              <a:rPr lang="es-VE" b="1" smtClean="0">
                <a:solidFill>
                  <a:srgbClr val="003300"/>
                </a:solidFill>
                <a:latin typeface="Calibri" pitchFamily="34" charset="0"/>
                <a:cs typeface="Calibri" pitchFamily="34" charset="0"/>
              </a:rPr>
              <a:t>++++</a:t>
            </a:r>
            <a:endParaRPr lang="es-VE" b="1">
              <a:solidFill>
                <a:srgbClr val="003300"/>
              </a:solidFill>
              <a:latin typeface="Calibri" pitchFamily="34" charset="0"/>
              <a:cs typeface="Calibri" pitchFamily="34" charset="0"/>
            </a:endParaRPr>
          </a:p>
        </p:txBody>
      </p:sp>
      <p:sp>
        <p:nvSpPr>
          <p:cNvPr id="18" name="AutoShape 21"/>
          <p:cNvSpPr>
            <a:spLocks noChangeArrowheads="1"/>
          </p:cNvSpPr>
          <p:nvPr/>
        </p:nvSpPr>
        <p:spPr bwMode="auto">
          <a:xfrm>
            <a:off x="6169025" y="2376488"/>
            <a:ext cx="265113" cy="334962"/>
          </a:xfrm>
          <a:prstGeom prst="rightArrow">
            <a:avLst>
              <a:gd name="adj1" fmla="val 50000"/>
              <a:gd name="adj2" fmla="val 25000"/>
            </a:avLst>
          </a:prstGeom>
          <a:solidFill>
            <a:schemeClr val="bg1"/>
          </a:solidFill>
          <a:ln w="9525" algn="ctr">
            <a:solidFill>
              <a:schemeClr val="tx1"/>
            </a:solidFill>
            <a:miter lim="800000"/>
            <a:headEnd/>
            <a:tailEnd/>
          </a:ln>
          <a:effectLst>
            <a:outerShdw dist="107763" dir="8100000" algn="ctr" rotWithShape="0">
              <a:schemeClr val="tx1">
                <a:alpha val="50000"/>
              </a:schemeClr>
            </a:outerShdw>
          </a:effectLst>
        </p:spPr>
        <p:txBody>
          <a:bodyPr wrap="none" anchor="ctr"/>
          <a:lstStyle/>
          <a:p>
            <a:pPr>
              <a:defRPr/>
            </a:pPr>
            <a:endParaRPr lang="es-VE">
              <a:latin typeface="Calibri" pitchFamily="34" charset="0"/>
              <a:cs typeface="Calibri" pitchFamily="34" charset="0"/>
            </a:endParaRPr>
          </a:p>
        </p:txBody>
      </p:sp>
      <p:sp>
        <p:nvSpPr>
          <p:cNvPr id="19" name="AutoShape 22"/>
          <p:cNvSpPr>
            <a:spLocks noChangeArrowheads="1"/>
          </p:cNvSpPr>
          <p:nvPr/>
        </p:nvSpPr>
        <p:spPr bwMode="auto">
          <a:xfrm rot="-1720247">
            <a:off x="7427913" y="2203450"/>
            <a:ext cx="265112" cy="334963"/>
          </a:xfrm>
          <a:prstGeom prst="rightArrow">
            <a:avLst>
              <a:gd name="adj1" fmla="val 50000"/>
              <a:gd name="adj2" fmla="val 25000"/>
            </a:avLst>
          </a:prstGeom>
          <a:solidFill>
            <a:schemeClr val="bg1"/>
          </a:solidFill>
          <a:ln w="9525" algn="ctr">
            <a:solidFill>
              <a:schemeClr val="tx1"/>
            </a:solidFill>
            <a:miter lim="800000"/>
            <a:headEnd/>
            <a:tailEnd/>
          </a:ln>
          <a:effectLst>
            <a:outerShdw dist="107763" dir="8100000" algn="ctr" rotWithShape="0">
              <a:schemeClr val="tx1">
                <a:alpha val="50000"/>
              </a:schemeClr>
            </a:outerShdw>
          </a:effectLst>
        </p:spPr>
        <p:txBody>
          <a:bodyPr wrap="none" anchor="ctr"/>
          <a:lstStyle/>
          <a:p>
            <a:pPr>
              <a:defRPr/>
            </a:pPr>
            <a:endParaRPr lang="es-VE">
              <a:latin typeface="Calibri" pitchFamily="34" charset="0"/>
              <a:cs typeface="Calibri" pitchFamily="34" charset="0"/>
            </a:endParaRPr>
          </a:p>
        </p:txBody>
      </p:sp>
      <p:sp>
        <p:nvSpPr>
          <p:cNvPr id="20" name="Text Box 23"/>
          <p:cNvSpPr txBox="1">
            <a:spLocks noChangeArrowheads="1"/>
          </p:cNvSpPr>
          <p:nvPr/>
        </p:nvSpPr>
        <p:spPr bwMode="auto">
          <a:xfrm>
            <a:off x="3132138" y="115888"/>
            <a:ext cx="2519362" cy="1292662"/>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400" b="1" dirty="0" smtClean="0">
                <a:solidFill>
                  <a:srgbClr val="003300"/>
                </a:solidFill>
                <a:latin typeface="Calibri" pitchFamily="34" charset="0"/>
                <a:cs typeface="Calibri" pitchFamily="34" charset="0"/>
              </a:rPr>
              <a:t>Utilización instrumental de la evidencia y los conocimientos científicos</a:t>
            </a:r>
          </a:p>
          <a:p>
            <a:pPr algn="ctr" defTabSz="984250">
              <a:buFontTx/>
              <a:buChar char="-"/>
            </a:pPr>
            <a:r>
              <a:rPr lang="es-VE" sz="1200" dirty="0" smtClean="0">
                <a:solidFill>
                  <a:srgbClr val="003300"/>
                </a:solidFill>
                <a:latin typeface="Calibri" pitchFamily="34" charset="0"/>
                <a:cs typeface="Calibri" pitchFamily="34" charset="0"/>
              </a:rPr>
              <a:t> deliberada</a:t>
            </a:r>
          </a:p>
          <a:p>
            <a:pPr algn="ctr" defTabSz="984250">
              <a:buFontTx/>
              <a:buChar char="-"/>
            </a:pPr>
            <a:r>
              <a:rPr lang="es-VE" sz="1200" dirty="0" smtClean="0">
                <a:solidFill>
                  <a:srgbClr val="003300"/>
                </a:solidFill>
                <a:latin typeface="Calibri" pitchFamily="34" charset="0"/>
                <a:cs typeface="Calibri" pitchFamily="34" charset="0"/>
              </a:rPr>
              <a:t> política</a:t>
            </a:r>
          </a:p>
          <a:p>
            <a:pPr algn="ctr" defTabSz="984250">
              <a:buFontTx/>
              <a:buChar char="-"/>
            </a:pPr>
            <a:r>
              <a:rPr lang="es-VE" sz="1200" dirty="0" smtClean="0">
                <a:solidFill>
                  <a:srgbClr val="003300"/>
                </a:solidFill>
                <a:latin typeface="Calibri" pitchFamily="34" charset="0"/>
                <a:cs typeface="Calibri" pitchFamily="34" charset="0"/>
              </a:rPr>
              <a:t> táctica</a:t>
            </a:r>
            <a:endParaRPr lang="es-VE" sz="1200" dirty="0">
              <a:solidFill>
                <a:srgbClr val="003300"/>
              </a:solidFill>
              <a:latin typeface="Calibri" pitchFamily="34" charset="0"/>
              <a:cs typeface="Calibri" pitchFamily="34" charset="0"/>
            </a:endParaRPr>
          </a:p>
        </p:txBody>
      </p:sp>
      <p:sp>
        <p:nvSpPr>
          <p:cNvPr id="21" name="Text Box 24"/>
          <p:cNvSpPr txBox="1">
            <a:spLocks noChangeArrowheads="1"/>
          </p:cNvSpPr>
          <p:nvPr/>
        </p:nvSpPr>
        <p:spPr bwMode="auto">
          <a:xfrm>
            <a:off x="2887663" y="2203450"/>
            <a:ext cx="1944687" cy="954107"/>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400" b="1" dirty="0" smtClean="0">
                <a:solidFill>
                  <a:srgbClr val="003300"/>
                </a:solidFill>
                <a:latin typeface="Calibri" pitchFamily="34" charset="0"/>
                <a:cs typeface="Calibri" pitchFamily="34" charset="0"/>
              </a:rPr>
              <a:t>Utilización no instrumental de la evidencia y de los conocimientos científicos</a:t>
            </a:r>
            <a:endParaRPr lang="es-VE" sz="1200" dirty="0">
              <a:solidFill>
                <a:srgbClr val="003300"/>
              </a:solidFill>
              <a:latin typeface="Calibri" pitchFamily="34" charset="0"/>
              <a:cs typeface="Calibri" pitchFamily="34" charset="0"/>
            </a:endParaRPr>
          </a:p>
        </p:txBody>
      </p:sp>
      <p:sp>
        <p:nvSpPr>
          <p:cNvPr id="22" name="Freeform 25"/>
          <p:cNvSpPr>
            <a:spLocks/>
          </p:cNvSpPr>
          <p:nvPr/>
        </p:nvSpPr>
        <p:spPr bwMode="auto">
          <a:xfrm rot="5400000" flipV="1">
            <a:off x="4933950" y="1416050"/>
            <a:ext cx="1520825" cy="73025"/>
          </a:xfrm>
          <a:custGeom>
            <a:avLst/>
            <a:gdLst>
              <a:gd name="T0" fmla="*/ 0 w 771"/>
              <a:gd name="T1" fmla="*/ 0 h 272"/>
              <a:gd name="T2" fmla="*/ 0 w 771"/>
              <a:gd name="T3" fmla="*/ 73025 h 272"/>
              <a:gd name="T4" fmla="*/ 1520825 w 771"/>
              <a:gd name="T5" fmla="*/ 73025 h 272"/>
              <a:gd name="T6" fmla="*/ 0 60000 65536"/>
              <a:gd name="T7" fmla="*/ 0 60000 65536"/>
              <a:gd name="T8" fmla="*/ 0 60000 65536"/>
              <a:gd name="T9" fmla="*/ 0 w 771"/>
              <a:gd name="T10" fmla="*/ 0 h 272"/>
              <a:gd name="T11" fmla="*/ 771 w 771"/>
              <a:gd name="T12" fmla="*/ 272 h 272"/>
            </a:gdLst>
            <a:ahLst/>
            <a:cxnLst>
              <a:cxn ang="T6">
                <a:pos x="T0" y="T1"/>
              </a:cxn>
              <a:cxn ang="T7">
                <a:pos x="T2" y="T3"/>
              </a:cxn>
              <a:cxn ang="T8">
                <a:pos x="T4" y="T5"/>
              </a:cxn>
            </a:cxnLst>
            <a:rect l="T9" t="T10" r="T11" b="T12"/>
            <a:pathLst>
              <a:path w="771" h="272">
                <a:moveTo>
                  <a:pt x="0" y="0"/>
                </a:moveTo>
                <a:lnTo>
                  <a:pt x="0" y="272"/>
                </a:lnTo>
                <a:lnTo>
                  <a:pt x="771" y="272"/>
                </a:lnTo>
              </a:path>
            </a:pathLst>
          </a:cu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23" name="AutoShape 26"/>
          <p:cNvSpPr>
            <a:spLocks noChangeArrowheads="1"/>
          </p:cNvSpPr>
          <p:nvPr/>
        </p:nvSpPr>
        <p:spPr bwMode="auto">
          <a:xfrm>
            <a:off x="4891088" y="2371725"/>
            <a:ext cx="265112" cy="334963"/>
          </a:xfrm>
          <a:prstGeom prst="rightArrow">
            <a:avLst>
              <a:gd name="adj1" fmla="val 50000"/>
              <a:gd name="adj2" fmla="val 25000"/>
            </a:avLst>
          </a:prstGeom>
          <a:solidFill>
            <a:schemeClr val="bg1"/>
          </a:solidFill>
          <a:ln w="9525" algn="ctr">
            <a:solidFill>
              <a:schemeClr val="tx1"/>
            </a:solidFill>
            <a:miter lim="800000"/>
            <a:headEnd/>
            <a:tailEnd/>
          </a:ln>
          <a:effectLst>
            <a:outerShdw dist="107763" dir="8100000" algn="ctr" rotWithShape="0">
              <a:schemeClr val="tx1">
                <a:alpha val="50000"/>
              </a:schemeClr>
            </a:outerShdw>
          </a:effectLst>
        </p:spPr>
        <p:txBody>
          <a:bodyPr wrap="none" anchor="ctr"/>
          <a:lstStyle/>
          <a:p>
            <a:pPr>
              <a:defRPr/>
            </a:pPr>
            <a:endParaRPr lang="es-VE">
              <a:latin typeface="Calibri" pitchFamily="34" charset="0"/>
              <a:cs typeface="Calibri" pitchFamily="34" charset="0"/>
            </a:endParaRPr>
          </a:p>
        </p:txBody>
      </p:sp>
      <p:sp>
        <p:nvSpPr>
          <p:cNvPr id="24" name="Text Box 27"/>
          <p:cNvSpPr txBox="1">
            <a:spLocks noChangeArrowheads="1"/>
          </p:cNvSpPr>
          <p:nvPr/>
        </p:nvSpPr>
        <p:spPr bwMode="auto">
          <a:xfrm>
            <a:off x="7685088" y="2863850"/>
            <a:ext cx="1423987" cy="650875"/>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b="1" smtClean="0">
                <a:solidFill>
                  <a:srgbClr val="003300"/>
                </a:solidFill>
                <a:latin typeface="Calibri" pitchFamily="34" charset="0"/>
                <a:cs typeface="Calibri" pitchFamily="34" charset="0"/>
              </a:rPr>
              <a:t>RESULTADOS</a:t>
            </a:r>
          </a:p>
          <a:p>
            <a:pPr algn="ctr" defTabSz="984250"/>
            <a:r>
              <a:rPr lang="es-VE" b="1" smtClean="0">
                <a:solidFill>
                  <a:srgbClr val="003300"/>
                </a:solidFill>
                <a:latin typeface="Calibri" pitchFamily="34" charset="0"/>
                <a:cs typeface="Calibri" pitchFamily="34" charset="0"/>
              </a:rPr>
              <a:t>- - - - - -</a:t>
            </a:r>
            <a:endParaRPr lang="es-VE" b="1">
              <a:solidFill>
                <a:srgbClr val="003300"/>
              </a:solidFill>
              <a:latin typeface="Calibri" pitchFamily="34" charset="0"/>
              <a:cs typeface="Calibri" pitchFamily="34" charset="0"/>
            </a:endParaRPr>
          </a:p>
        </p:txBody>
      </p:sp>
      <p:sp>
        <p:nvSpPr>
          <p:cNvPr id="25" name="AutoShape 28"/>
          <p:cNvSpPr>
            <a:spLocks noChangeArrowheads="1"/>
          </p:cNvSpPr>
          <p:nvPr/>
        </p:nvSpPr>
        <p:spPr bwMode="auto">
          <a:xfrm rot="1640778">
            <a:off x="7423150" y="2601913"/>
            <a:ext cx="265113" cy="334962"/>
          </a:xfrm>
          <a:prstGeom prst="rightArrow">
            <a:avLst>
              <a:gd name="adj1" fmla="val 50000"/>
              <a:gd name="adj2" fmla="val 25000"/>
            </a:avLst>
          </a:prstGeom>
          <a:solidFill>
            <a:schemeClr val="bg1"/>
          </a:solidFill>
          <a:ln w="9525" algn="ctr">
            <a:solidFill>
              <a:schemeClr val="tx1"/>
            </a:solidFill>
            <a:miter lim="800000"/>
            <a:headEnd/>
            <a:tailEnd/>
          </a:ln>
          <a:effectLst>
            <a:outerShdw dist="107763" dir="8100000" algn="ctr" rotWithShape="0">
              <a:schemeClr val="tx1">
                <a:alpha val="50000"/>
              </a:schemeClr>
            </a:outerShdw>
          </a:effectLst>
        </p:spPr>
        <p:txBody>
          <a:bodyPr wrap="none" anchor="ctr"/>
          <a:lstStyle/>
          <a:p>
            <a:pPr>
              <a:defRPr/>
            </a:pPr>
            <a:endParaRPr lang="es-VE">
              <a:latin typeface="Calibri" pitchFamily="34" charset="0"/>
              <a:cs typeface="Calibri" pitchFamily="34" charset="0"/>
            </a:endParaRPr>
          </a:p>
        </p:txBody>
      </p:sp>
      <p:sp>
        <p:nvSpPr>
          <p:cNvPr id="26" name="Text Box 29"/>
          <p:cNvSpPr txBox="1">
            <a:spLocks noChangeArrowheads="1"/>
          </p:cNvSpPr>
          <p:nvPr/>
        </p:nvSpPr>
        <p:spPr bwMode="auto">
          <a:xfrm>
            <a:off x="5508625" y="3659188"/>
            <a:ext cx="2087563" cy="1415772"/>
          </a:xfrm>
          <a:prstGeom prst="rect">
            <a:avLst/>
          </a:prstGeom>
          <a:solidFill>
            <a:schemeClr val="bg1"/>
          </a:solidFill>
          <a:ln w="9525">
            <a:solidFill>
              <a:schemeClr val="tx1"/>
            </a:solidFill>
            <a:miter lim="800000"/>
            <a:headEnd/>
            <a:tailEnd/>
          </a:ln>
        </p:spPr>
        <p:txBody>
          <a:bodyPr>
            <a:spAutoFit/>
          </a:bodyPr>
          <a:lstStyle/>
          <a:p>
            <a:pPr algn="ctr" defTabSz="984250"/>
            <a:r>
              <a:rPr lang="es-VE" sz="1400" b="1" dirty="0" smtClean="0">
                <a:solidFill>
                  <a:srgbClr val="003300"/>
                </a:solidFill>
                <a:latin typeface="Calibri" pitchFamily="34" charset="0"/>
                <a:cs typeface="Calibri" pitchFamily="34" charset="0"/>
              </a:rPr>
              <a:t>Utilización de</a:t>
            </a:r>
          </a:p>
          <a:p>
            <a:pPr algn="ctr" defTabSz="984250">
              <a:buFontTx/>
              <a:buChar char="-"/>
            </a:pPr>
            <a:r>
              <a:rPr lang="es-VE" sz="1200" dirty="0" smtClean="0">
                <a:solidFill>
                  <a:srgbClr val="003300"/>
                </a:solidFill>
                <a:latin typeface="Calibri" pitchFamily="34" charset="0"/>
                <a:cs typeface="Calibri" pitchFamily="34" charset="0"/>
              </a:rPr>
              <a:t> conocimientos prácticos</a:t>
            </a:r>
          </a:p>
          <a:p>
            <a:pPr algn="ctr" defTabSz="984250">
              <a:buFontTx/>
              <a:buChar char="-"/>
            </a:pPr>
            <a:r>
              <a:rPr lang="es-VE" sz="1200" dirty="0" smtClean="0">
                <a:solidFill>
                  <a:srgbClr val="003300"/>
                </a:solidFill>
                <a:latin typeface="Calibri" pitchFamily="34" charset="0"/>
                <a:cs typeface="Calibri" pitchFamily="34" charset="0"/>
              </a:rPr>
              <a:t> datos anecdóticos</a:t>
            </a:r>
          </a:p>
          <a:p>
            <a:pPr algn="ctr" defTabSz="984250">
              <a:buFontTx/>
              <a:buChar char="-"/>
            </a:pPr>
            <a:r>
              <a:rPr lang="es-VE" sz="1200" dirty="0" smtClean="0">
                <a:solidFill>
                  <a:srgbClr val="003300"/>
                </a:solidFill>
                <a:latin typeface="Calibri" pitchFamily="34" charset="0"/>
                <a:cs typeface="Calibri" pitchFamily="34" charset="0"/>
              </a:rPr>
              <a:t> conocimientos intuitivos</a:t>
            </a:r>
          </a:p>
          <a:p>
            <a:pPr algn="ctr" defTabSz="984250">
              <a:buFontTx/>
              <a:buChar char="-"/>
            </a:pPr>
            <a:r>
              <a:rPr lang="es-VE" sz="1200" dirty="0" smtClean="0">
                <a:solidFill>
                  <a:srgbClr val="003300"/>
                </a:solidFill>
                <a:latin typeface="Calibri" pitchFamily="34" charset="0"/>
                <a:cs typeface="Calibri" pitchFamily="34" charset="0"/>
              </a:rPr>
              <a:t> razonamiento experto (reconocimiento de los modelos, …)</a:t>
            </a:r>
            <a:endParaRPr lang="es-VE" sz="1200" i="1" dirty="0">
              <a:solidFill>
                <a:srgbClr val="003300"/>
              </a:solidFill>
              <a:latin typeface="Calibri" pitchFamily="34" charset="0"/>
              <a:cs typeface="Calibri" pitchFamily="34" charset="0"/>
            </a:endParaRPr>
          </a:p>
        </p:txBody>
      </p:sp>
      <p:sp>
        <p:nvSpPr>
          <p:cNvPr id="27" name="Text Box 30"/>
          <p:cNvSpPr txBox="1">
            <a:spLocks noChangeArrowheads="1"/>
          </p:cNvSpPr>
          <p:nvPr/>
        </p:nvSpPr>
        <p:spPr bwMode="auto">
          <a:xfrm>
            <a:off x="3563938" y="3659188"/>
            <a:ext cx="1800225" cy="1077218"/>
          </a:xfrm>
          <a:prstGeom prst="rect">
            <a:avLst/>
          </a:prstGeom>
          <a:solidFill>
            <a:schemeClr val="bg1"/>
          </a:solidFill>
          <a:ln w="9525">
            <a:solidFill>
              <a:schemeClr val="tx1"/>
            </a:solidFill>
            <a:miter lim="800000"/>
            <a:headEnd/>
            <a:tailEnd/>
          </a:ln>
        </p:spPr>
        <p:txBody>
          <a:bodyPr>
            <a:spAutoFit/>
          </a:bodyPr>
          <a:lstStyle/>
          <a:p>
            <a:pPr algn="ctr" defTabSz="984250"/>
            <a:r>
              <a:rPr lang="es-VE" sz="1400" b="1" dirty="0" smtClean="0">
                <a:solidFill>
                  <a:srgbClr val="003300"/>
                </a:solidFill>
                <a:latin typeface="Calibri" pitchFamily="34" charset="0"/>
                <a:cs typeface="Calibri" pitchFamily="34" charset="0"/>
              </a:rPr>
              <a:t>Características de las decisiones</a:t>
            </a:r>
          </a:p>
          <a:p>
            <a:pPr algn="ctr" defTabSz="984250">
              <a:buFontTx/>
              <a:buChar char="-"/>
            </a:pPr>
            <a:r>
              <a:rPr lang="es-VE" sz="1200" dirty="0" smtClean="0">
                <a:solidFill>
                  <a:srgbClr val="003300"/>
                </a:solidFill>
                <a:latin typeface="Calibri" pitchFamily="34" charset="0"/>
                <a:cs typeface="Calibri" pitchFamily="34" charset="0"/>
              </a:rPr>
              <a:t> temas en juego</a:t>
            </a:r>
          </a:p>
          <a:p>
            <a:pPr algn="ctr" defTabSz="984250">
              <a:buFontTx/>
              <a:buChar char="-"/>
            </a:pPr>
            <a:r>
              <a:rPr lang="es-VE" sz="1200" dirty="0" smtClean="0">
                <a:solidFill>
                  <a:srgbClr val="003300"/>
                </a:solidFill>
                <a:latin typeface="Calibri" pitchFamily="34" charset="0"/>
                <a:cs typeface="Calibri" pitchFamily="34" charset="0"/>
              </a:rPr>
              <a:t> actores et </a:t>
            </a:r>
            <a:r>
              <a:rPr lang="es-VE" sz="1200" i="1" dirty="0" err="1" smtClean="0">
                <a:solidFill>
                  <a:srgbClr val="003300"/>
                </a:solidFill>
                <a:latin typeface="Calibri" pitchFamily="34" charset="0"/>
                <a:cs typeface="Calibri" pitchFamily="34" charset="0"/>
              </a:rPr>
              <a:t>stakeholders</a:t>
            </a:r>
            <a:endParaRPr lang="es-VE" sz="1200" i="1" dirty="0" smtClean="0">
              <a:solidFill>
                <a:srgbClr val="003300"/>
              </a:solidFill>
              <a:latin typeface="Calibri" pitchFamily="34" charset="0"/>
              <a:cs typeface="Calibri" pitchFamily="34" charset="0"/>
            </a:endParaRPr>
          </a:p>
          <a:p>
            <a:pPr algn="ctr" defTabSz="984250">
              <a:buFontTx/>
              <a:buChar char="-"/>
            </a:pPr>
            <a:r>
              <a:rPr lang="es-VE" sz="1200" dirty="0" smtClean="0">
                <a:solidFill>
                  <a:srgbClr val="003300"/>
                </a:solidFill>
                <a:latin typeface="Calibri" pitchFamily="34" charset="0"/>
                <a:cs typeface="Calibri" pitchFamily="34" charset="0"/>
              </a:rPr>
              <a:t> procesos</a:t>
            </a:r>
            <a:endParaRPr lang="es-VE" sz="1200" i="1" dirty="0">
              <a:solidFill>
                <a:srgbClr val="003300"/>
              </a:solidFill>
              <a:latin typeface="Calibri" pitchFamily="34" charset="0"/>
              <a:cs typeface="Calibri" pitchFamily="34" charset="0"/>
            </a:endParaRPr>
          </a:p>
        </p:txBody>
      </p:sp>
      <p:sp>
        <p:nvSpPr>
          <p:cNvPr id="28" name="Line 31"/>
          <p:cNvSpPr>
            <a:spLocks noChangeShapeType="1"/>
          </p:cNvSpPr>
          <p:nvPr/>
        </p:nvSpPr>
        <p:spPr bwMode="auto">
          <a:xfrm flipV="1">
            <a:off x="4380240" y="3227388"/>
            <a:ext cx="0" cy="431800"/>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29" name="Freeform 32"/>
          <p:cNvSpPr>
            <a:spLocks/>
          </p:cNvSpPr>
          <p:nvPr/>
        </p:nvSpPr>
        <p:spPr bwMode="auto">
          <a:xfrm>
            <a:off x="4500563" y="4740275"/>
            <a:ext cx="1008062" cy="127000"/>
          </a:xfrm>
          <a:custGeom>
            <a:avLst/>
            <a:gdLst>
              <a:gd name="T0" fmla="*/ 0 w 771"/>
              <a:gd name="T1" fmla="*/ 0 h 272"/>
              <a:gd name="T2" fmla="*/ 0 w 771"/>
              <a:gd name="T3" fmla="*/ 127000 h 272"/>
              <a:gd name="T4" fmla="*/ 1008062 w 771"/>
              <a:gd name="T5" fmla="*/ 127000 h 272"/>
              <a:gd name="T6" fmla="*/ 0 60000 65536"/>
              <a:gd name="T7" fmla="*/ 0 60000 65536"/>
              <a:gd name="T8" fmla="*/ 0 60000 65536"/>
              <a:gd name="T9" fmla="*/ 0 w 771"/>
              <a:gd name="T10" fmla="*/ 0 h 272"/>
              <a:gd name="T11" fmla="*/ 771 w 771"/>
              <a:gd name="T12" fmla="*/ 272 h 272"/>
            </a:gdLst>
            <a:ahLst/>
            <a:cxnLst>
              <a:cxn ang="T6">
                <a:pos x="T0" y="T1"/>
              </a:cxn>
              <a:cxn ang="T7">
                <a:pos x="T2" y="T3"/>
              </a:cxn>
              <a:cxn ang="T8">
                <a:pos x="T4" y="T5"/>
              </a:cxn>
            </a:cxnLst>
            <a:rect l="T9" t="T10" r="T11" b="T12"/>
            <a:pathLst>
              <a:path w="771" h="272">
                <a:moveTo>
                  <a:pt x="0" y="0"/>
                </a:moveTo>
                <a:lnTo>
                  <a:pt x="0" y="272"/>
                </a:lnTo>
                <a:lnTo>
                  <a:pt x="771" y="272"/>
                </a:lnTo>
              </a:path>
            </a:pathLst>
          </a:cu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30" name="Line 33"/>
          <p:cNvSpPr>
            <a:spLocks noChangeShapeType="1"/>
          </p:cNvSpPr>
          <p:nvPr/>
        </p:nvSpPr>
        <p:spPr bwMode="auto">
          <a:xfrm flipV="1">
            <a:off x="5738813" y="3082925"/>
            <a:ext cx="0" cy="585788"/>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31" name="Line 34"/>
          <p:cNvSpPr>
            <a:spLocks noChangeShapeType="1"/>
          </p:cNvSpPr>
          <p:nvPr/>
        </p:nvSpPr>
        <p:spPr bwMode="auto">
          <a:xfrm flipV="1">
            <a:off x="4932363" y="2781300"/>
            <a:ext cx="0" cy="877888"/>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32" name="Line 35"/>
          <p:cNvSpPr>
            <a:spLocks noChangeShapeType="1"/>
          </p:cNvSpPr>
          <p:nvPr/>
        </p:nvSpPr>
        <p:spPr bwMode="auto">
          <a:xfrm flipV="1">
            <a:off x="5038725" y="1714500"/>
            <a:ext cx="0" cy="1944688"/>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34" name="Text Box 65"/>
          <p:cNvSpPr txBox="1">
            <a:spLocks noChangeArrowheads="1"/>
          </p:cNvSpPr>
          <p:nvPr/>
        </p:nvSpPr>
        <p:spPr bwMode="auto">
          <a:xfrm>
            <a:off x="181302" y="4225925"/>
            <a:ext cx="1617663" cy="1261884"/>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400" b="1" dirty="0" smtClean="0">
                <a:solidFill>
                  <a:srgbClr val="003300"/>
                </a:solidFill>
                <a:latin typeface="Calibri" pitchFamily="34" charset="0"/>
                <a:cs typeface="Calibri" pitchFamily="34" charset="0"/>
              </a:rPr>
              <a:t>Características de los datos</a:t>
            </a:r>
          </a:p>
          <a:p>
            <a:pPr algn="ctr" defTabSz="984250">
              <a:buFontTx/>
              <a:buChar char="-"/>
            </a:pPr>
            <a:r>
              <a:rPr lang="es-VE" sz="1200" dirty="0" smtClean="0">
                <a:solidFill>
                  <a:srgbClr val="003300"/>
                </a:solidFill>
                <a:latin typeface="Calibri" pitchFamily="34" charset="0"/>
                <a:cs typeface="Calibri" pitchFamily="34" charset="0"/>
              </a:rPr>
              <a:t> conocimientos científicos</a:t>
            </a:r>
          </a:p>
          <a:p>
            <a:pPr algn="ctr" defTabSz="984250">
              <a:buFontTx/>
              <a:buChar char="-"/>
            </a:pPr>
            <a:r>
              <a:rPr lang="es-VE" sz="1200" dirty="0" smtClean="0">
                <a:solidFill>
                  <a:srgbClr val="003300"/>
                </a:solidFill>
                <a:latin typeface="Calibri" pitchFamily="34" charset="0"/>
                <a:cs typeface="Calibri" pitchFamily="34" charset="0"/>
              </a:rPr>
              <a:t> herramientas de información</a:t>
            </a:r>
            <a:endParaRPr lang="es-VE" sz="1200" dirty="0">
              <a:solidFill>
                <a:srgbClr val="003300"/>
              </a:solidFill>
              <a:latin typeface="Calibri" pitchFamily="34" charset="0"/>
              <a:cs typeface="Calibri" pitchFamily="34" charset="0"/>
            </a:endParaRPr>
          </a:p>
        </p:txBody>
      </p:sp>
      <p:sp>
        <p:nvSpPr>
          <p:cNvPr id="35" name="Text Box 66"/>
          <p:cNvSpPr txBox="1">
            <a:spLocks noChangeArrowheads="1"/>
          </p:cNvSpPr>
          <p:nvPr/>
        </p:nvSpPr>
        <p:spPr bwMode="auto">
          <a:xfrm>
            <a:off x="27315" y="1700213"/>
            <a:ext cx="1584325" cy="1661993"/>
          </a:xfrm>
          <a:prstGeom prst="rect">
            <a:avLst/>
          </a:prstGeom>
          <a:solidFill>
            <a:schemeClr val="bg1"/>
          </a:solidFill>
          <a:ln w="9525">
            <a:solidFill>
              <a:schemeClr val="tx1"/>
            </a:solidFill>
            <a:miter lim="800000"/>
            <a:headEnd/>
            <a:tailEnd/>
          </a:ln>
        </p:spPr>
        <p:txBody>
          <a:bodyPr>
            <a:spAutoFit/>
          </a:bodyPr>
          <a:lstStyle/>
          <a:p>
            <a:pPr algn="ctr" defTabSz="984250"/>
            <a:r>
              <a:rPr lang="es-VE" sz="1400" b="1" dirty="0" smtClean="0">
                <a:solidFill>
                  <a:srgbClr val="003300"/>
                </a:solidFill>
                <a:latin typeface="Calibri" pitchFamily="34" charset="0"/>
                <a:cs typeface="Calibri" pitchFamily="34" charset="0"/>
              </a:rPr>
              <a:t>Características de la evidencia científica</a:t>
            </a:r>
          </a:p>
          <a:p>
            <a:pPr algn="ctr" defTabSz="984250">
              <a:buFontTx/>
              <a:buChar char="-"/>
            </a:pPr>
            <a:r>
              <a:rPr lang="es-VE" sz="1200" dirty="0" smtClean="0">
                <a:solidFill>
                  <a:srgbClr val="003300"/>
                </a:solidFill>
                <a:latin typeface="Calibri" pitchFamily="34" charset="0"/>
                <a:cs typeface="Calibri" pitchFamily="34" charset="0"/>
              </a:rPr>
              <a:t> disponibilidad</a:t>
            </a:r>
          </a:p>
          <a:p>
            <a:pPr algn="ctr" defTabSz="984250">
              <a:buFontTx/>
              <a:buChar char="-"/>
            </a:pPr>
            <a:r>
              <a:rPr lang="es-VE" sz="1200" dirty="0" smtClean="0">
                <a:solidFill>
                  <a:srgbClr val="003300"/>
                </a:solidFill>
                <a:latin typeface="Calibri" pitchFamily="34" charset="0"/>
                <a:cs typeface="Calibri" pitchFamily="34" charset="0"/>
              </a:rPr>
              <a:t> accesibilidad</a:t>
            </a:r>
          </a:p>
          <a:p>
            <a:pPr algn="ctr" defTabSz="984250">
              <a:buFontTx/>
              <a:buChar char="-"/>
            </a:pPr>
            <a:r>
              <a:rPr lang="es-VE" sz="1200" dirty="0" smtClean="0">
                <a:solidFill>
                  <a:srgbClr val="003300"/>
                </a:solidFill>
                <a:latin typeface="Calibri" pitchFamily="34" charset="0"/>
                <a:cs typeface="Calibri" pitchFamily="34" charset="0"/>
              </a:rPr>
              <a:t> validez</a:t>
            </a:r>
          </a:p>
          <a:p>
            <a:pPr algn="ctr" defTabSz="984250">
              <a:buFontTx/>
              <a:buChar char="-"/>
            </a:pPr>
            <a:r>
              <a:rPr lang="es-VE" sz="1200" dirty="0" smtClean="0">
                <a:solidFill>
                  <a:srgbClr val="003300"/>
                </a:solidFill>
                <a:latin typeface="Calibri" pitchFamily="34" charset="0"/>
                <a:cs typeface="Calibri" pitchFamily="34" charset="0"/>
              </a:rPr>
              <a:t> credibilidad</a:t>
            </a:r>
          </a:p>
          <a:p>
            <a:pPr algn="ctr" defTabSz="984250">
              <a:buFontTx/>
              <a:buChar char="-"/>
            </a:pPr>
            <a:r>
              <a:rPr lang="es-VE" sz="1200" dirty="0" smtClean="0">
                <a:solidFill>
                  <a:srgbClr val="003300"/>
                </a:solidFill>
                <a:latin typeface="Calibri" pitchFamily="34" charset="0"/>
                <a:cs typeface="Calibri" pitchFamily="34" charset="0"/>
              </a:rPr>
              <a:t> pertinencia</a:t>
            </a:r>
            <a:endParaRPr lang="es-VE" sz="1200" dirty="0">
              <a:solidFill>
                <a:srgbClr val="003300"/>
              </a:solidFill>
              <a:latin typeface="Calibri" pitchFamily="34" charset="0"/>
              <a:cs typeface="Calibri" pitchFamily="34" charset="0"/>
            </a:endParaRPr>
          </a:p>
        </p:txBody>
      </p:sp>
      <p:sp>
        <p:nvSpPr>
          <p:cNvPr id="36" name="Text Box 67"/>
          <p:cNvSpPr txBox="1">
            <a:spLocks noChangeArrowheads="1"/>
          </p:cNvSpPr>
          <p:nvPr/>
        </p:nvSpPr>
        <p:spPr bwMode="auto">
          <a:xfrm>
            <a:off x="3325813" y="5210175"/>
            <a:ext cx="1223962" cy="954107"/>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400" b="1" dirty="0" smtClean="0">
                <a:solidFill>
                  <a:srgbClr val="003300"/>
                </a:solidFill>
                <a:latin typeface="Calibri" pitchFamily="34" charset="0"/>
                <a:cs typeface="Calibri" pitchFamily="34" charset="0"/>
              </a:rPr>
              <a:t>Paradigma de producción de los conocimientos</a:t>
            </a:r>
            <a:endParaRPr lang="es-VE" sz="1200" i="1" dirty="0">
              <a:solidFill>
                <a:srgbClr val="003300"/>
              </a:solidFill>
              <a:latin typeface="Calibri" pitchFamily="34" charset="0"/>
              <a:cs typeface="Calibri" pitchFamily="34" charset="0"/>
            </a:endParaRPr>
          </a:p>
        </p:txBody>
      </p:sp>
      <p:sp>
        <p:nvSpPr>
          <p:cNvPr id="37" name="Line 68"/>
          <p:cNvSpPr>
            <a:spLocks noChangeShapeType="1"/>
          </p:cNvSpPr>
          <p:nvPr/>
        </p:nvSpPr>
        <p:spPr bwMode="auto">
          <a:xfrm flipV="1">
            <a:off x="830590" y="3427413"/>
            <a:ext cx="0" cy="792162"/>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38" name="Text Box 69"/>
          <p:cNvSpPr txBox="1">
            <a:spLocks noChangeArrowheads="1"/>
          </p:cNvSpPr>
          <p:nvPr/>
        </p:nvSpPr>
        <p:spPr bwMode="auto">
          <a:xfrm>
            <a:off x="5076056" y="6669088"/>
            <a:ext cx="4608512" cy="198437"/>
          </a:xfrm>
          <a:prstGeom prst="rect">
            <a:avLst/>
          </a:prstGeom>
          <a:solidFill>
            <a:schemeClr val="bg1"/>
          </a:solidFill>
          <a:ln w="9525">
            <a:noFill/>
            <a:miter lim="800000"/>
            <a:headEnd/>
            <a:tailEnd/>
          </a:ln>
        </p:spPr>
        <p:txBody>
          <a:bodyPr>
            <a:spAutoFit/>
          </a:bodyPr>
          <a:lstStyle/>
          <a:p>
            <a:pPr defTabSz="984250"/>
            <a:r>
              <a:rPr lang="es-VE" sz="700" b="1" u="sng" smtClean="0">
                <a:solidFill>
                  <a:srgbClr val="003300"/>
                </a:solidFill>
                <a:latin typeface="Calibri" pitchFamily="34" charset="0"/>
                <a:cs typeface="Calibri" pitchFamily="34" charset="0"/>
              </a:rPr>
              <a:t>Fuente</a:t>
            </a:r>
            <a:r>
              <a:rPr lang="es-VE" sz="700" smtClean="0">
                <a:solidFill>
                  <a:srgbClr val="003300"/>
                </a:solidFill>
                <a:latin typeface="Calibri" pitchFamily="34" charset="0"/>
                <a:cs typeface="Calibri" pitchFamily="34" charset="0"/>
              </a:rPr>
              <a:t>: basée sur Champagne F « The use of scientific evidence by managers », N99-01, GRIS, UdeM, 1999</a:t>
            </a:r>
            <a:endParaRPr lang="es-VE" sz="700">
              <a:solidFill>
                <a:srgbClr val="003300"/>
              </a:solidFill>
              <a:latin typeface="Calibri" pitchFamily="34" charset="0"/>
              <a:cs typeface="Calibri" pitchFamily="34" charset="0"/>
            </a:endParaRPr>
          </a:p>
        </p:txBody>
      </p:sp>
      <p:sp>
        <p:nvSpPr>
          <p:cNvPr id="39" name="Line 70"/>
          <p:cNvSpPr>
            <a:spLocks noChangeShapeType="1"/>
          </p:cNvSpPr>
          <p:nvPr/>
        </p:nvSpPr>
        <p:spPr bwMode="auto">
          <a:xfrm flipV="1">
            <a:off x="3383290" y="3335338"/>
            <a:ext cx="0" cy="1871662"/>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40" name="Freeform 71"/>
          <p:cNvSpPr>
            <a:spLocks/>
          </p:cNvSpPr>
          <p:nvPr/>
        </p:nvSpPr>
        <p:spPr bwMode="auto">
          <a:xfrm>
            <a:off x="109865" y="3429000"/>
            <a:ext cx="3168650" cy="2447925"/>
          </a:xfrm>
          <a:custGeom>
            <a:avLst/>
            <a:gdLst>
              <a:gd name="T0" fmla="*/ 3168650 w 2087"/>
              <a:gd name="T1" fmla="*/ 2447925 h 1542"/>
              <a:gd name="T2" fmla="*/ 0 w 2087"/>
              <a:gd name="T3" fmla="*/ 2447925 h 1542"/>
              <a:gd name="T4" fmla="*/ 0 w 2087"/>
              <a:gd name="T5" fmla="*/ 0 h 1542"/>
              <a:gd name="T6" fmla="*/ 0 60000 65536"/>
              <a:gd name="T7" fmla="*/ 0 60000 65536"/>
              <a:gd name="T8" fmla="*/ 0 60000 65536"/>
              <a:gd name="T9" fmla="*/ 0 w 2087"/>
              <a:gd name="T10" fmla="*/ 0 h 1542"/>
              <a:gd name="T11" fmla="*/ 2087 w 2087"/>
              <a:gd name="T12" fmla="*/ 1542 h 1542"/>
            </a:gdLst>
            <a:ahLst/>
            <a:cxnLst>
              <a:cxn ang="T6">
                <a:pos x="T0" y="T1"/>
              </a:cxn>
              <a:cxn ang="T7">
                <a:pos x="T2" y="T3"/>
              </a:cxn>
              <a:cxn ang="T8">
                <a:pos x="T4" y="T5"/>
              </a:cxn>
            </a:cxnLst>
            <a:rect l="T9" t="T10" r="T11" b="T12"/>
            <a:pathLst>
              <a:path w="2087" h="1542">
                <a:moveTo>
                  <a:pt x="2087" y="1542"/>
                </a:moveTo>
                <a:lnTo>
                  <a:pt x="0" y="1542"/>
                </a:lnTo>
                <a:lnTo>
                  <a:pt x="0" y="0"/>
                </a:lnTo>
              </a:path>
            </a:pathLst>
          </a:cu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41" name="Text Box 72"/>
          <p:cNvSpPr txBox="1">
            <a:spLocks noChangeArrowheads="1"/>
          </p:cNvSpPr>
          <p:nvPr/>
        </p:nvSpPr>
        <p:spPr bwMode="auto">
          <a:xfrm>
            <a:off x="-17135" y="149225"/>
            <a:ext cx="968375" cy="400110"/>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000" dirty="0" smtClean="0">
                <a:solidFill>
                  <a:srgbClr val="003300"/>
                </a:solidFill>
                <a:latin typeface="Calibri" pitchFamily="34" charset="0"/>
                <a:cs typeface="Calibri" pitchFamily="34" charset="0"/>
              </a:rPr>
              <a:t>Comunicación y abogacía</a:t>
            </a:r>
            <a:endParaRPr lang="es-VE" sz="1000" dirty="0">
              <a:solidFill>
                <a:srgbClr val="003300"/>
              </a:solidFill>
              <a:latin typeface="Calibri" pitchFamily="34" charset="0"/>
              <a:cs typeface="Calibri" pitchFamily="34" charset="0"/>
            </a:endParaRPr>
          </a:p>
        </p:txBody>
      </p:sp>
      <p:sp>
        <p:nvSpPr>
          <p:cNvPr id="42" name="Text Box 73"/>
          <p:cNvSpPr txBox="1">
            <a:spLocks noChangeArrowheads="1"/>
          </p:cNvSpPr>
          <p:nvPr/>
        </p:nvSpPr>
        <p:spPr bwMode="auto">
          <a:xfrm>
            <a:off x="165427" y="765175"/>
            <a:ext cx="825500" cy="400110"/>
          </a:xfrm>
          <a:prstGeom prst="rect">
            <a:avLst/>
          </a:prstGeom>
          <a:solidFill>
            <a:schemeClr val="bg1"/>
          </a:solidFill>
          <a:ln w="9525">
            <a:solidFill>
              <a:schemeClr val="tx1"/>
            </a:solidFill>
            <a:miter lim="800000"/>
            <a:headEnd/>
            <a:tailEnd/>
          </a:ln>
        </p:spPr>
        <p:txBody>
          <a:bodyPr lIns="18000" rIns="18000">
            <a:spAutoFit/>
          </a:bodyPr>
          <a:lstStyle/>
          <a:p>
            <a:pPr algn="ctr" defTabSz="984250"/>
            <a:r>
              <a:rPr lang="es-VE" sz="1000" dirty="0" smtClean="0">
                <a:solidFill>
                  <a:srgbClr val="003300"/>
                </a:solidFill>
                <a:latin typeface="Calibri" pitchFamily="34" charset="0"/>
                <a:cs typeface="Calibri" pitchFamily="34" charset="0"/>
              </a:rPr>
              <a:t>Investigación patrocinada</a:t>
            </a:r>
            <a:endParaRPr lang="es-VE" sz="1000" dirty="0">
              <a:solidFill>
                <a:srgbClr val="003300"/>
              </a:solidFill>
              <a:latin typeface="Calibri" pitchFamily="34" charset="0"/>
              <a:cs typeface="Calibri" pitchFamily="34" charset="0"/>
            </a:endParaRPr>
          </a:p>
        </p:txBody>
      </p:sp>
      <p:sp>
        <p:nvSpPr>
          <p:cNvPr id="43" name="Line 74"/>
          <p:cNvSpPr>
            <a:spLocks noChangeShapeType="1"/>
          </p:cNvSpPr>
          <p:nvPr/>
        </p:nvSpPr>
        <p:spPr bwMode="auto">
          <a:xfrm>
            <a:off x="541665" y="1163638"/>
            <a:ext cx="0" cy="465137"/>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44" name="Line 75"/>
          <p:cNvSpPr>
            <a:spLocks noChangeShapeType="1"/>
          </p:cNvSpPr>
          <p:nvPr/>
        </p:nvSpPr>
        <p:spPr bwMode="auto">
          <a:xfrm>
            <a:off x="109865" y="549275"/>
            <a:ext cx="0" cy="1079500"/>
          </a:xfrm>
          <a:prstGeom prst="line">
            <a:avLst/>
          </a:prstGeom>
          <a:noFill/>
          <a:ln w="19050">
            <a:solidFill>
              <a:schemeClr val="tx1"/>
            </a:solidFill>
            <a:round/>
            <a:headEnd/>
            <a:tailEnd type="triangle" w="med" len="med"/>
          </a:ln>
        </p:spPr>
        <p:txBody>
          <a:bodyPr/>
          <a:lstStyle/>
          <a:p>
            <a:endParaRPr lang="es-VE">
              <a:latin typeface="Calibri" pitchFamily="34" charset="0"/>
              <a:cs typeface="Calibri" pitchFamily="34" charset="0"/>
            </a:endParaRPr>
          </a:p>
        </p:txBody>
      </p:sp>
      <p:sp>
        <p:nvSpPr>
          <p:cNvPr id="45" name="Oval 76"/>
          <p:cNvSpPr>
            <a:spLocks noChangeArrowheads="1"/>
          </p:cNvSpPr>
          <p:nvPr/>
        </p:nvSpPr>
        <p:spPr bwMode="auto">
          <a:xfrm>
            <a:off x="60652" y="4076700"/>
            <a:ext cx="1800225" cy="1368425"/>
          </a:xfrm>
          <a:prstGeom prst="ellipse">
            <a:avLst/>
          </a:prstGeom>
          <a:noFill/>
          <a:ln w="38100">
            <a:solidFill>
              <a:srgbClr val="FF3300"/>
            </a:solidFill>
            <a:round/>
            <a:headEnd/>
            <a:tailEnd/>
          </a:ln>
        </p:spPr>
        <p:txBody>
          <a:bodyPr wrap="none" anchor="ctr"/>
          <a:lstStyle/>
          <a:p>
            <a:endParaRPr lang="es-VE">
              <a:latin typeface="Calibri" pitchFamily="34" charset="0"/>
              <a:cs typeface="Calibri" pitchFamily="34" charset="0"/>
            </a:endParaRPr>
          </a:p>
        </p:txBody>
      </p:sp>
      <p:sp>
        <p:nvSpPr>
          <p:cNvPr id="46" name="Oval 77"/>
          <p:cNvSpPr>
            <a:spLocks noChangeArrowheads="1"/>
          </p:cNvSpPr>
          <p:nvPr/>
        </p:nvSpPr>
        <p:spPr bwMode="auto">
          <a:xfrm>
            <a:off x="-9198" y="1533525"/>
            <a:ext cx="1654175" cy="1873250"/>
          </a:xfrm>
          <a:prstGeom prst="ellipse">
            <a:avLst/>
          </a:prstGeom>
          <a:noFill/>
          <a:ln w="38100">
            <a:solidFill>
              <a:srgbClr val="FF3300"/>
            </a:solidFill>
            <a:round/>
            <a:headEnd/>
            <a:tailEnd/>
          </a:ln>
        </p:spPr>
        <p:txBody>
          <a:bodyPr wrap="none" anchor="ctr"/>
          <a:lstStyle/>
          <a:p>
            <a:endParaRPr lang="es-VE">
              <a:latin typeface="Calibri" pitchFamily="34" charset="0"/>
              <a:cs typeface="Calibri" pitchFamily="34" charset="0"/>
            </a:endParaRPr>
          </a:p>
        </p:txBody>
      </p:sp>
      <p:sp>
        <p:nvSpPr>
          <p:cNvPr id="47" name="Oval 78"/>
          <p:cNvSpPr>
            <a:spLocks noChangeArrowheads="1"/>
          </p:cNvSpPr>
          <p:nvPr/>
        </p:nvSpPr>
        <p:spPr bwMode="auto">
          <a:xfrm>
            <a:off x="3563938" y="3500438"/>
            <a:ext cx="1800225" cy="1368425"/>
          </a:xfrm>
          <a:prstGeom prst="ellipse">
            <a:avLst/>
          </a:prstGeom>
          <a:noFill/>
          <a:ln w="38100">
            <a:solidFill>
              <a:srgbClr val="FF3300"/>
            </a:solidFill>
            <a:round/>
            <a:headEnd/>
            <a:tailEnd/>
          </a:ln>
        </p:spPr>
        <p:txBody>
          <a:bodyPr wrap="none" anchor="ctr"/>
          <a:lstStyle/>
          <a:p>
            <a:endParaRPr lang="es-VE">
              <a:latin typeface="Calibri" pitchFamily="34" charset="0"/>
              <a:cs typeface="Calibri" pitchFamily="34" charset="0"/>
            </a:endParaRPr>
          </a:p>
        </p:txBody>
      </p:sp>
      <p:sp>
        <p:nvSpPr>
          <p:cNvPr id="50" name="AutoShape 3"/>
          <p:cNvSpPr>
            <a:spLocks noChangeAspect="1" noChangeArrowheads="1" noTextEdit="1"/>
          </p:cNvSpPr>
          <p:nvPr/>
        </p:nvSpPr>
        <p:spPr bwMode="auto">
          <a:xfrm>
            <a:off x="1042988" y="514350"/>
            <a:ext cx="20240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grpSp>
        <p:nvGrpSpPr>
          <p:cNvPr id="51" name="Group 7"/>
          <p:cNvGrpSpPr>
            <a:grpSpLocks/>
          </p:cNvGrpSpPr>
          <p:nvPr/>
        </p:nvGrpSpPr>
        <p:grpSpPr bwMode="auto">
          <a:xfrm>
            <a:off x="1379865" y="3531147"/>
            <a:ext cx="1624012" cy="2011363"/>
            <a:chOff x="899" y="2207"/>
            <a:chExt cx="1023" cy="1267"/>
          </a:xfrm>
        </p:grpSpPr>
        <p:sp>
          <p:nvSpPr>
            <p:cNvPr id="101" name="Rectangle 5"/>
            <p:cNvSpPr>
              <a:spLocks noChangeArrowheads="1"/>
            </p:cNvSpPr>
            <p:nvPr/>
          </p:nvSpPr>
          <p:spPr bwMode="auto">
            <a:xfrm>
              <a:off x="899" y="2207"/>
              <a:ext cx="1023" cy="12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sp>
          <p:nvSpPr>
            <p:cNvPr id="102" name="Rectangle 6"/>
            <p:cNvSpPr>
              <a:spLocks noChangeArrowheads="1"/>
            </p:cNvSpPr>
            <p:nvPr/>
          </p:nvSpPr>
          <p:spPr bwMode="auto">
            <a:xfrm>
              <a:off x="899" y="2207"/>
              <a:ext cx="1023" cy="1267"/>
            </a:xfrm>
            <a:prstGeom prst="rect">
              <a:avLst/>
            </a:prstGeom>
            <a:noFill/>
            <a:ln w="6" cap="rnd">
              <a:solidFill>
                <a:srgbClr val="29292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grpSp>
      <p:sp>
        <p:nvSpPr>
          <p:cNvPr id="54" name="Rectangle 10"/>
          <p:cNvSpPr>
            <a:spLocks noChangeArrowheads="1"/>
          </p:cNvSpPr>
          <p:nvPr/>
        </p:nvSpPr>
        <p:spPr bwMode="auto">
          <a:xfrm>
            <a:off x="1608645" y="3556000"/>
            <a:ext cx="99815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VE" sz="1300" b="1" i="0" u="none" strike="noStrike" cap="none" normalizeH="0" baseline="0" dirty="0" smtClean="0">
                <a:ln>
                  <a:noFill/>
                </a:ln>
                <a:solidFill>
                  <a:srgbClr val="003300"/>
                </a:solidFill>
                <a:effectLst/>
                <a:latin typeface="Calibri" pitchFamily="34" charset="0"/>
                <a:cs typeface="Arial" pitchFamily="34" charset="0"/>
              </a:rPr>
              <a:t>Características</a:t>
            </a:r>
            <a:endParaRPr kumimoji="0" lang="es-VE" sz="1800" b="0" i="0" u="none" strike="noStrike" cap="none" normalizeH="0" baseline="0" dirty="0" smtClean="0">
              <a:ln>
                <a:noFill/>
              </a:ln>
              <a:solidFill>
                <a:schemeClr val="tx1"/>
              </a:solidFill>
              <a:effectLst/>
              <a:latin typeface="Calibri" pitchFamily="34" charset="0"/>
              <a:cs typeface="Arial" pitchFamily="34" charset="0"/>
            </a:endParaRPr>
          </a:p>
        </p:txBody>
      </p:sp>
      <p:sp>
        <p:nvSpPr>
          <p:cNvPr id="55" name="Rectangle 11"/>
          <p:cNvSpPr>
            <a:spLocks noChangeArrowheads="1"/>
          </p:cNvSpPr>
          <p:nvPr/>
        </p:nvSpPr>
        <p:spPr bwMode="auto">
          <a:xfrm>
            <a:off x="1487815" y="3746500"/>
            <a:ext cx="11456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VE" sz="1300" b="1" i="0" u="none" strike="noStrike" cap="none" normalizeH="0" baseline="0" smtClean="0">
                <a:ln>
                  <a:noFill/>
                </a:ln>
                <a:solidFill>
                  <a:srgbClr val="003300"/>
                </a:solidFill>
                <a:effectLst/>
                <a:latin typeface="Calibri" pitchFamily="34" charset="0"/>
                <a:cs typeface="Arial" pitchFamily="34" charset="0"/>
              </a:rPr>
              <a:t>organizacionales</a:t>
            </a:r>
            <a:endParaRPr kumimoji="0" lang="es-VE" sz="1800" b="0" i="0" u="none" strike="noStrike" cap="none" normalizeH="0" baseline="0" smtClean="0">
              <a:ln>
                <a:noFill/>
              </a:ln>
              <a:solidFill>
                <a:schemeClr val="tx1"/>
              </a:solidFill>
              <a:effectLst/>
              <a:latin typeface="Calibri" pitchFamily="34" charset="0"/>
              <a:cs typeface="Arial" pitchFamily="34" charset="0"/>
            </a:endParaRPr>
          </a:p>
        </p:txBody>
      </p:sp>
      <p:sp>
        <p:nvSpPr>
          <p:cNvPr id="56" name="Rectangle 12"/>
          <p:cNvSpPr>
            <a:spLocks noChangeArrowheads="1"/>
          </p:cNvSpPr>
          <p:nvPr/>
        </p:nvSpPr>
        <p:spPr bwMode="auto">
          <a:xfrm>
            <a:off x="1770390" y="3938588"/>
            <a:ext cx="72391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VE" sz="1300" b="1">
                <a:solidFill>
                  <a:srgbClr val="003300"/>
                </a:solidFill>
                <a:latin typeface="Calibri" pitchFamily="34" charset="0"/>
                <a:cs typeface="Arial" pitchFamily="34" charset="0"/>
              </a:rPr>
              <a:t>y</a:t>
            </a:r>
            <a:r>
              <a:rPr kumimoji="0" lang="es-VE" sz="1300" b="1" i="0" u="none" strike="noStrike" cap="none" normalizeH="0" baseline="0" smtClean="0">
                <a:ln>
                  <a:noFill/>
                </a:ln>
                <a:solidFill>
                  <a:srgbClr val="003300"/>
                </a:solidFill>
                <a:effectLst/>
                <a:latin typeface="Calibri" pitchFamily="34" charset="0"/>
                <a:cs typeface="Arial" pitchFamily="34" charset="0"/>
              </a:rPr>
              <a:t> contexto</a:t>
            </a:r>
            <a:endParaRPr kumimoji="0" lang="es-VE" sz="1800" b="0" i="0" u="none" strike="noStrike" cap="none" normalizeH="0" baseline="0" smtClean="0">
              <a:ln>
                <a:noFill/>
              </a:ln>
              <a:solidFill>
                <a:schemeClr val="tx1"/>
              </a:solidFill>
              <a:effectLst/>
              <a:latin typeface="Calibri" pitchFamily="34" charset="0"/>
              <a:cs typeface="Arial" pitchFamily="34" charset="0"/>
            </a:endParaRPr>
          </a:p>
        </p:txBody>
      </p:sp>
      <p:sp>
        <p:nvSpPr>
          <p:cNvPr id="57" name="Rectangle 13"/>
          <p:cNvSpPr>
            <a:spLocks noChangeArrowheads="1"/>
          </p:cNvSpPr>
          <p:nvPr/>
        </p:nvSpPr>
        <p:spPr bwMode="auto">
          <a:xfrm>
            <a:off x="1752927" y="4130675"/>
            <a:ext cx="686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VE" sz="1300" b="1" dirty="0" smtClean="0">
                <a:solidFill>
                  <a:srgbClr val="003300"/>
                </a:solidFill>
                <a:latin typeface="Calibri" pitchFamily="34" charset="0"/>
                <a:cs typeface="Arial" pitchFamily="34" charset="0"/>
              </a:rPr>
              <a:t>sistémico</a:t>
            </a:r>
            <a:r>
              <a:rPr kumimoji="0" lang="es-VE" sz="1300" b="1" i="0" u="none" strike="noStrike" cap="none" normalizeH="0" baseline="0" dirty="0" smtClean="0">
                <a:ln>
                  <a:noFill/>
                </a:ln>
                <a:solidFill>
                  <a:srgbClr val="003300"/>
                </a:solidFill>
                <a:effectLst/>
                <a:latin typeface="Calibri" pitchFamily="34" charset="0"/>
                <a:cs typeface="Arial" pitchFamily="34" charset="0"/>
              </a:rPr>
              <a:t> </a:t>
            </a:r>
            <a:endParaRPr kumimoji="0" lang="es-VE" sz="1800" b="0" i="0" u="none" strike="noStrike" cap="none" normalizeH="0" baseline="0" dirty="0" smtClean="0">
              <a:ln>
                <a:noFill/>
              </a:ln>
              <a:solidFill>
                <a:schemeClr val="tx1"/>
              </a:solidFill>
              <a:effectLst/>
              <a:latin typeface="Calibri" pitchFamily="34" charset="0"/>
              <a:cs typeface="Arial" pitchFamily="34" charset="0"/>
            </a:endParaRPr>
          </a:p>
        </p:txBody>
      </p:sp>
      <p:sp>
        <p:nvSpPr>
          <p:cNvPr id="60" name="Rectangle 16"/>
          <p:cNvSpPr>
            <a:spLocks noChangeArrowheads="1"/>
          </p:cNvSpPr>
          <p:nvPr/>
        </p:nvSpPr>
        <p:spPr bwMode="auto">
          <a:xfrm>
            <a:off x="1452032" y="4438297"/>
            <a:ext cx="12615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171450" marR="0" lvl="0" indent="-171450" algn="l" defTabSz="914400" rtl="0" eaLnBrk="1" fontAlgn="base" latinLnBrk="0" hangingPunct="1">
              <a:lnSpc>
                <a:spcPct val="100000"/>
              </a:lnSpc>
              <a:spcBef>
                <a:spcPct val="0"/>
              </a:spcBef>
              <a:spcAft>
                <a:spcPct val="0"/>
              </a:spcAft>
              <a:buClrTx/>
              <a:buSzTx/>
              <a:buFontTx/>
              <a:buChar char="-"/>
              <a:tabLst/>
            </a:pPr>
            <a:r>
              <a:rPr kumimoji="0" lang="es-VE" sz="1100" b="0" i="0" u="none" strike="noStrike" cap="none" normalizeH="0" baseline="0" dirty="0" smtClean="0">
                <a:ln>
                  <a:noFill/>
                </a:ln>
                <a:solidFill>
                  <a:srgbClr val="003300"/>
                </a:solidFill>
                <a:effectLst/>
                <a:latin typeface="Calibri" pitchFamily="34" charset="0"/>
                <a:cs typeface="Arial" pitchFamily="34" charset="0"/>
              </a:rPr>
              <a:t>Especialización</a:t>
            </a:r>
            <a:endParaRPr lang="es-VE" sz="1100" dirty="0">
              <a:solidFill>
                <a:srgbClr val="003300"/>
              </a:solidFill>
              <a:latin typeface="Calibri" pitchFamily="34" charset="0"/>
              <a:cs typeface="Arial" pitchFamily="34" charset="0"/>
            </a:endParaRPr>
          </a:p>
          <a:p>
            <a:pPr marL="171450" marR="0" lvl="0" indent="-171450" algn="l" defTabSz="914400" rtl="0" eaLnBrk="1" fontAlgn="base" latinLnBrk="0" hangingPunct="1">
              <a:lnSpc>
                <a:spcPct val="100000"/>
              </a:lnSpc>
              <a:spcBef>
                <a:spcPct val="0"/>
              </a:spcBef>
              <a:spcAft>
                <a:spcPct val="0"/>
              </a:spcAft>
              <a:buClrTx/>
              <a:buSzTx/>
              <a:buFontTx/>
              <a:buChar char="-"/>
              <a:tabLst/>
            </a:pPr>
            <a:r>
              <a:rPr lang="es-VE" sz="1100" dirty="0" smtClean="0">
                <a:solidFill>
                  <a:srgbClr val="003300"/>
                </a:solidFill>
                <a:latin typeface="Calibri" pitchFamily="34" charset="0"/>
                <a:cs typeface="Arial" pitchFamily="34" charset="0"/>
              </a:rPr>
              <a:t>Formalización</a:t>
            </a:r>
            <a:endParaRPr lang="es-VE" sz="1100" dirty="0">
              <a:solidFill>
                <a:srgbClr val="003300"/>
              </a:solidFill>
              <a:latin typeface="Calibri" pitchFamily="34" charset="0"/>
              <a:cs typeface="Arial" pitchFamily="34" charset="0"/>
            </a:endParaRPr>
          </a:p>
          <a:p>
            <a:pPr marL="171450" marR="0" lvl="0" indent="-171450" algn="l" defTabSz="914400" rtl="0" eaLnBrk="1" fontAlgn="base" latinLnBrk="0" hangingPunct="1">
              <a:lnSpc>
                <a:spcPct val="100000"/>
              </a:lnSpc>
              <a:spcBef>
                <a:spcPct val="0"/>
              </a:spcBef>
              <a:spcAft>
                <a:spcPct val="0"/>
              </a:spcAft>
              <a:buClrTx/>
              <a:buSzTx/>
              <a:buFontTx/>
              <a:buChar char="-"/>
              <a:tabLst/>
            </a:pPr>
            <a:r>
              <a:rPr kumimoji="0" lang="es-VE" sz="1100" b="0" i="0" u="none" strike="noStrike" cap="none" normalizeH="0" baseline="0" dirty="0" smtClean="0">
                <a:ln>
                  <a:noFill/>
                </a:ln>
                <a:solidFill>
                  <a:srgbClr val="003300"/>
                </a:solidFill>
                <a:effectLst/>
                <a:latin typeface="Calibri" pitchFamily="34" charset="0"/>
                <a:cs typeface="Arial" pitchFamily="34" charset="0"/>
              </a:rPr>
              <a:t>Lugar de la gestión</a:t>
            </a:r>
            <a:endParaRPr lang="es-VE" sz="1100" dirty="0">
              <a:solidFill>
                <a:srgbClr val="003300"/>
              </a:solidFill>
              <a:latin typeface="Calibri" pitchFamily="34" charset="0"/>
              <a:cs typeface="Arial" pitchFamily="34" charset="0"/>
            </a:endParaRPr>
          </a:p>
          <a:p>
            <a:pPr marL="171450" marR="0" lvl="0" indent="-171450" algn="l" defTabSz="914400" rtl="0" eaLnBrk="1" fontAlgn="base" latinLnBrk="0" hangingPunct="1">
              <a:lnSpc>
                <a:spcPct val="100000"/>
              </a:lnSpc>
              <a:spcBef>
                <a:spcPct val="0"/>
              </a:spcBef>
              <a:spcAft>
                <a:spcPct val="0"/>
              </a:spcAft>
              <a:buClrTx/>
              <a:buSzTx/>
              <a:buFontTx/>
              <a:buChar char="-"/>
              <a:tabLst/>
            </a:pPr>
            <a:r>
              <a:rPr lang="es-VE" sz="1100" dirty="0" smtClean="0">
                <a:solidFill>
                  <a:srgbClr val="003300"/>
                </a:solidFill>
                <a:latin typeface="Calibri" pitchFamily="34" charset="0"/>
                <a:cs typeface="Arial" pitchFamily="34" charset="0"/>
              </a:rPr>
              <a:t>Cultura</a:t>
            </a:r>
          </a:p>
          <a:p>
            <a:pPr marL="171450" marR="0" lvl="0" indent="-171450" algn="l" defTabSz="914400" rtl="0" eaLnBrk="1" fontAlgn="base" latinLnBrk="0" hangingPunct="1">
              <a:lnSpc>
                <a:spcPct val="100000"/>
              </a:lnSpc>
              <a:spcBef>
                <a:spcPct val="0"/>
              </a:spcBef>
              <a:spcAft>
                <a:spcPct val="0"/>
              </a:spcAft>
              <a:buClrTx/>
              <a:buSzTx/>
              <a:buFontTx/>
              <a:buChar char="-"/>
              <a:tabLst/>
            </a:pPr>
            <a:r>
              <a:rPr kumimoji="0" lang="es-VE" sz="1100" b="0" i="0" u="none" strike="noStrike" cap="none" normalizeH="0" baseline="0" dirty="0" smtClean="0">
                <a:ln>
                  <a:noFill/>
                </a:ln>
                <a:solidFill>
                  <a:srgbClr val="003300"/>
                </a:solidFill>
                <a:effectLst/>
                <a:latin typeface="Calibri" pitchFamily="34" charset="0"/>
                <a:cs typeface="Arial" pitchFamily="34" charset="0"/>
              </a:rPr>
              <a:t>Colaboración inter </a:t>
            </a:r>
          </a:p>
          <a:p>
            <a:pPr marR="0" lvl="0" algn="l" defTabSz="914400" rtl="0" eaLnBrk="1" fontAlgn="base" latinLnBrk="0" hangingPunct="1">
              <a:lnSpc>
                <a:spcPct val="100000"/>
              </a:lnSpc>
              <a:spcBef>
                <a:spcPct val="0"/>
              </a:spcBef>
              <a:spcAft>
                <a:spcPct val="0"/>
              </a:spcAft>
              <a:buClrTx/>
              <a:buSzTx/>
              <a:tabLst/>
            </a:pPr>
            <a:r>
              <a:rPr lang="es-VE" sz="1100" dirty="0">
                <a:solidFill>
                  <a:srgbClr val="003300"/>
                </a:solidFill>
                <a:latin typeface="Calibri" pitchFamily="34" charset="0"/>
                <a:cs typeface="Arial" pitchFamily="34" charset="0"/>
              </a:rPr>
              <a:t> </a:t>
            </a:r>
            <a:r>
              <a:rPr lang="es-VE" sz="1100" dirty="0" smtClean="0">
                <a:solidFill>
                  <a:srgbClr val="003300"/>
                </a:solidFill>
                <a:latin typeface="Calibri" pitchFamily="34" charset="0"/>
                <a:cs typeface="Arial" pitchFamily="34" charset="0"/>
              </a:rPr>
              <a:t>    </a:t>
            </a:r>
            <a:r>
              <a:rPr kumimoji="0" lang="es-VE" sz="1100" b="0" i="0" u="none" strike="noStrike" cap="none" normalizeH="0" baseline="0" dirty="0" smtClean="0">
                <a:ln>
                  <a:noFill/>
                </a:ln>
                <a:solidFill>
                  <a:srgbClr val="003300"/>
                </a:solidFill>
                <a:effectLst/>
                <a:latin typeface="Calibri" pitchFamily="34" charset="0"/>
                <a:cs typeface="Arial" pitchFamily="34" charset="0"/>
              </a:rPr>
              <a:t>organizacional</a:t>
            </a:r>
            <a:endParaRPr kumimoji="0" lang="es-VE" sz="1800" b="0" i="0" u="none" strike="noStrike" cap="none" normalizeH="0" baseline="0" dirty="0" smtClean="0">
              <a:ln>
                <a:noFill/>
              </a:ln>
              <a:solidFill>
                <a:schemeClr val="tx1"/>
              </a:solidFill>
              <a:effectLst/>
              <a:latin typeface="Calibri" pitchFamily="34" charset="0"/>
              <a:cs typeface="Arial" pitchFamily="34" charset="0"/>
            </a:endParaRPr>
          </a:p>
        </p:txBody>
      </p:sp>
      <p:sp>
        <p:nvSpPr>
          <p:cNvPr id="74" name="Freeform 30"/>
          <p:cNvSpPr>
            <a:spLocks noEditPoints="1"/>
          </p:cNvSpPr>
          <p:nvPr/>
        </p:nvSpPr>
        <p:spPr bwMode="auto">
          <a:xfrm>
            <a:off x="1833890" y="1749425"/>
            <a:ext cx="69850" cy="1689100"/>
          </a:xfrm>
          <a:custGeom>
            <a:avLst/>
            <a:gdLst>
              <a:gd name="T0" fmla="*/ 27 w 44"/>
              <a:gd name="T1" fmla="*/ 1028 h 1064"/>
              <a:gd name="T2" fmla="*/ 27 w 44"/>
              <a:gd name="T3" fmla="*/ 996 h 1064"/>
              <a:gd name="T4" fmla="*/ 17 w 44"/>
              <a:gd name="T5" fmla="*/ 974 h 1064"/>
              <a:gd name="T6" fmla="*/ 17 w 44"/>
              <a:gd name="T7" fmla="*/ 963 h 1064"/>
              <a:gd name="T8" fmla="*/ 17 w 44"/>
              <a:gd name="T9" fmla="*/ 963 h 1064"/>
              <a:gd name="T10" fmla="*/ 27 w 44"/>
              <a:gd name="T11" fmla="*/ 942 h 1064"/>
              <a:gd name="T12" fmla="*/ 27 w 44"/>
              <a:gd name="T13" fmla="*/ 909 h 1064"/>
              <a:gd name="T14" fmla="*/ 17 w 44"/>
              <a:gd name="T15" fmla="*/ 888 h 1064"/>
              <a:gd name="T16" fmla="*/ 17 w 44"/>
              <a:gd name="T17" fmla="*/ 877 h 1064"/>
              <a:gd name="T18" fmla="*/ 17 w 44"/>
              <a:gd name="T19" fmla="*/ 877 h 1064"/>
              <a:gd name="T20" fmla="*/ 27 w 44"/>
              <a:gd name="T21" fmla="*/ 855 h 1064"/>
              <a:gd name="T22" fmla="*/ 27 w 44"/>
              <a:gd name="T23" fmla="*/ 823 h 1064"/>
              <a:gd name="T24" fmla="*/ 17 w 44"/>
              <a:gd name="T25" fmla="*/ 801 h 1064"/>
              <a:gd name="T26" fmla="*/ 17 w 44"/>
              <a:gd name="T27" fmla="*/ 790 h 1064"/>
              <a:gd name="T28" fmla="*/ 17 w 44"/>
              <a:gd name="T29" fmla="*/ 790 h 1064"/>
              <a:gd name="T30" fmla="*/ 27 w 44"/>
              <a:gd name="T31" fmla="*/ 769 h 1064"/>
              <a:gd name="T32" fmla="*/ 27 w 44"/>
              <a:gd name="T33" fmla="*/ 736 h 1064"/>
              <a:gd name="T34" fmla="*/ 17 w 44"/>
              <a:gd name="T35" fmla="*/ 714 h 1064"/>
              <a:gd name="T36" fmla="*/ 17 w 44"/>
              <a:gd name="T37" fmla="*/ 704 h 1064"/>
              <a:gd name="T38" fmla="*/ 17 w 44"/>
              <a:gd name="T39" fmla="*/ 704 h 1064"/>
              <a:gd name="T40" fmla="*/ 27 w 44"/>
              <a:gd name="T41" fmla="*/ 682 h 1064"/>
              <a:gd name="T42" fmla="*/ 27 w 44"/>
              <a:gd name="T43" fmla="*/ 649 h 1064"/>
              <a:gd name="T44" fmla="*/ 17 w 44"/>
              <a:gd name="T45" fmla="*/ 628 h 1064"/>
              <a:gd name="T46" fmla="*/ 17 w 44"/>
              <a:gd name="T47" fmla="*/ 617 h 1064"/>
              <a:gd name="T48" fmla="*/ 17 w 44"/>
              <a:gd name="T49" fmla="*/ 617 h 1064"/>
              <a:gd name="T50" fmla="*/ 27 w 44"/>
              <a:gd name="T51" fmla="*/ 595 h 1064"/>
              <a:gd name="T52" fmla="*/ 27 w 44"/>
              <a:gd name="T53" fmla="*/ 563 h 1064"/>
              <a:gd name="T54" fmla="*/ 17 w 44"/>
              <a:gd name="T55" fmla="*/ 541 h 1064"/>
              <a:gd name="T56" fmla="*/ 17 w 44"/>
              <a:gd name="T57" fmla="*/ 530 h 1064"/>
              <a:gd name="T58" fmla="*/ 17 w 44"/>
              <a:gd name="T59" fmla="*/ 530 h 1064"/>
              <a:gd name="T60" fmla="*/ 27 w 44"/>
              <a:gd name="T61" fmla="*/ 509 h 1064"/>
              <a:gd name="T62" fmla="*/ 27 w 44"/>
              <a:gd name="T63" fmla="*/ 476 h 1064"/>
              <a:gd name="T64" fmla="*/ 17 w 44"/>
              <a:gd name="T65" fmla="*/ 455 h 1064"/>
              <a:gd name="T66" fmla="*/ 17 w 44"/>
              <a:gd name="T67" fmla="*/ 444 h 1064"/>
              <a:gd name="T68" fmla="*/ 17 w 44"/>
              <a:gd name="T69" fmla="*/ 444 h 1064"/>
              <a:gd name="T70" fmla="*/ 27 w 44"/>
              <a:gd name="T71" fmla="*/ 422 h 1064"/>
              <a:gd name="T72" fmla="*/ 27 w 44"/>
              <a:gd name="T73" fmla="*/ 390 h 1064"/>
              <a:gd name="T74" fmla="*/ 17 w 44"/>
              <a:gd name="T75" fmla="*/ 368 h 1064"/>
              <a:gd name="T76" fmla="*/ 17 w 44"/>
              <a:gd name="T77" fmla="*/ 357 h 1064"/>
              <a:gd name="T78" fmla="*/ 17 w 44"/>
              <a:gd name="T79" fmla="*/ 357 h 1064"/>
              <a:gd name="T80" fmla="*/ 27 w 44"/>
              <a:gd name="T81" fmla="*/ 336 h 1064"/>
              <a:gd name="T82" fmla="*/ 27 w 44"/>
              <a:gd name="T83" fmla="*/ 303 h 1064"/>
              <a:gd name="T84" fmla="*/ 17 w 44"/>
              <a:gd name="T85" fmla="*/ 282 h 1064"/>
              <a:gd name="T86" fmla="*/ 17 w 44"/>
              <a:gd name="T87" fmla="*/ 271 h 1064"/>
              <a:gd name="T88" fmla="*/ 17 w 44"/>
              <a:gd name="T89" fmla="*/ 271 h 1064"/>
              <a:gd name="T90" fmla="*/ 27 w 44"/>
              <a:gd name="T91" fmla="*/ 249 h 1064"/>
              <a:gd name="T92" fmla="*/ 27 w 44"/>
              <a:gd name="T93" fmla="*/ 217 h 1064"/>
              <a:gd name="T94" fmla="*/ 17 w 44"/>
              <a:gd name="T95" fmla="*/ 195 h 1064"/>
              <a:gd name="T96" fmla="*/ 17 w 44"/>
              <a:gd name="T97" fmla="*/ 184 h 1064"/>
              <a:gd name="T98" fmla="*/ 17 w 44"/>
              <a:gd name="T99" fmla="*/ 184 h 1064"/>
              <a:gd name="T100" fmla="*/ 27 w 44"/>
              <a:gd name="T101" fmla="*/ 163 h 1064"/>
              <a:gd name="T102" fmla="*/ 27 w 44"/>
              <a:gd name="T103" fmla="*/ 130 h 1064"/>
              <a:gd name="T104" fmla="*/ 17 w 44"/>
              <a:gd name="T105" fmla="*/ 109 h 1064"/>
              <a:gd name="T106" fmla="*/ 17 w 44"/>
              <a:gd name="T107" fmla="*/ 98 h 1064"/>
              <a:gd name="T108" fmla="*/ 17 w 44"/>
              <a:gd name="T109" fmla="*/ 98 h 1064"/>
              <a:gd name="T110" fmla="*/ 27 w 44"/>
              <a:gd name="T111" fmla="*/ 76 h 1064"/>
              <a:gd name="T112" fmla="*/ 27 w 44"/>
              <a:gd name="T113" fmla="*/ 44 h 1064"/>
              <a:gd name="T114" fmla="*/ 22 w 44"/>
              <a:gd name="T115" fmla="*/ 1064 h 1064"/>
              <a:gd name="T116" fmla="*/ 22 w 44"/>
              <a:gd name="T117"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 h="1064">
                <a:moveTo>
                  <a:pt x="17" y="1028"/>
                </a:moveTo>
                <a:lnTo>
                  <a:pt x="17" y="1017"/>
                </a:lnTo>
                <a:lnTo>
                  <a:pt x="27" y="1017"/>
                </a:lnTo>
                <a:lnTo>
                  <a:pt x="27" y="1028"/>
                </a:lnTo>
                <a:lnTo>
                  <a:pt x="17" y="1028"/>
                </a:lnTo>
                <a:close/>
                <a:moveTo>
                  <a:pt x="17" y="1007"/>
                </a:moveTo>
                <a:lnTo>
                  <a:pt x="17" y="996"/>
                </a:lnTo>
                <a:lnTo>
                  <a:pt x="27" y="996"/>
                </a:lnTo>
                <a:lnTo>
                  <a:pt x="27" y="1007"/>
                </a:lnTo>
                <a:lnTo>
                  <a:pt x="17" y="1007"/>
                </a:lnTo>
                <a:close/>
                <a:moveTo>
                  <a:pt x="17" y="985"/>
                </a:moveTo>
                <a:lnTo>
                  <a:pt x="17" y="974"/>
                </a:lnTo>
                <a:lnTo>
                  <a:pt x="27" y="974"/>
                </a:lnTo>
                <a:lnTo>
                  <a:pt x="27" y="985"/>
                </a:lnTo>
                <a:lnTo>
                  <a:pt x="17" y="985"/>
                </a:lnTo>
                <a:close/>
                <a:moveTo>
                  <a:pt x="17" y="963"/>
                </a:moveTo>
                <a:lnTo>
                  <a:pt x="17" y="952"/>
                </a:lnTo>
                <a:lnTo>
                  <a:pt x="27" y="952"/>
                </a:lnTo>
                <a:lnTo>
                  <a:pt x="27" y="963"/>
                </a:lnTo>
                <a:lnTo>
                  <a:pt x="17" y="963"/>
                </a:lnTo>
                <a:close/>
                <a:moveTo>
                  <a:pt x="17" y="942"/>
                </a:moveTo>
                <a:lnTo>
                  <a:pt x="17" y="931"/>
                </a:lnTo>
                <a:lnTo>
                  <a:pt x="27" y="931"/>
                </a:lnTo>
                <a:lnTo>
                  <a:pt x="27" y="942"/>
                </a:lnTo>
                <a:lnTo>
                  <a:pt x="17" y="942"/>
                </a:lnTo>
                <a:close/>
                <a:moveTo>
                  <a:pt x="17" y="920"/>
                </a:moveTo>
                <a:lnTo>
                  <a:pt x="17" y="909"/>
                </a:lnTo>
                <a:lnTo>
                  <a:pt x="27" y="909"/>
                </a:lnTo>
                <a:lnTo>
                  <a:pt x="27" y="920"/>
                </a:lnTo>
                <a:lnTo>
                  <a:pt x="17" y="920"/>
                </a:lnTo>
                <a:close/>
                <a:moveTo>
                  <a:pt x="17" y="898"/>
                </a:moveTo>
                <a:lnTo>
                  <a:pt x="17" y="888"/>
                </a:lnTo>
                <a:lnTo>
                  <a:pt x="27" y="888"/>
                </a:lnTo>
                <a:lnTo>
                  <a:pt x="27" y="898"/>
                </a:lnTo>
                <a:lnTo>
                  <a:pt x="17" y="898"/>
                </a:lnTo>
                <a:close/>
                <a:moveTo>
                  <a:pt x="17" y="877"/>
                </a:moveTo>
                <a:lnTo>
                  <a:pt x="17" y="866"/>
                </a:lnTo>
                <a:lnTo>
                  <a:pt x="27" y="866"/>
                </a:lnTo>
                <a:lnTo>
                  <a:pt x="27" y="877"/>
                </a:lnTo>
                <a:lnTo>
                  <a:pt x="17" y="877"/>
                </a:lnTo>
                <a:close/>
                <a:moveTo>
                  <a:pt x="17" y="855"/>
                </a:moveTo>
                <a:lnTo>
                  <a:pt x="17" y="844"/>
                </a:lnTo>
                <a:lnTo>
                  <a:pt x="27" y="844"/>
                </a:lnTo>
                <a:lnTo>
                  <a:pt x="27" y="855"/>
                </a:lnTo>
                <a:lnTo>
                  <a:pt x="17" y="855"/>
                </a:lnTo>
                <a:close/>
                <a:moveTo>
                  <a:pt x="17" y="833"/>
                </a:moveTo>
                <a:lnTo>
                  <a:pt x="17" y="823"/>
                </a:lnTo>
                <a:lnTo>
                  <a:pt x="27" y="823"/>
                </a:lnTo>
                <a:lnTo>
                  <a:pt x="27" y="833"/>
                </a:lnTo>
                <a:lnTo>
                  <a:pt x="17" y="833"/>
                </a:lnTo>
                <a:close/>
                <a:moveTo>
                  <a:pt x="17" y="812"/>
                </a:moveTo>
                <a:lnTo>
                  <a:pt x="17" y="801"/>
                </a:lnTo>
                <a:lnTo>
                  <a:pt x="27" y="801"/>
                </a:lnTo>
                <a:lnTo>
                  <a:pt x="27" y="812"/>
                </a:lnTo>
                <a:lnTo>
                  <a:pt x="17" y="812"/>
                </a:lnTo>
                <a:close/>
                <a:moveTo>
                  <a:pt x="17" y="790"/>
                </a:moveTo>
                <a:lnTo>
                  <a:pt x="17" y="779"/>
                </a:lnTo>
                <a:lnTo>
                  <a:pt x="27" y="779"/>
                </a:lnTo>
                <a:lnTo>
                  <a:pt x="27" y="790"/>
                </a:lnTo>
                <a:lnTo>
                  <a:pt x="17" y="790"/>
                </a:lnTo>
                <a:close/>
                <a:moveTo>
                  <a:pt x="17" y="769"/>
                </a:moveTo>
                <a:lnTo>
                  <a:pt x="17" y="758"/>
                </a:lnTo>
                <a:lnTo>
                  <a:pt x="27" y="758"/>
                </a:lnTo>
                <a:lnTo>
                  <a:pt x="27" y="769"/>
                </a:lnTo>
                <a:lnTo>
                  <a:pt x="17" y="769"/>
                </a:lnTo>
                <a:close/>
                <a:moveTo>
                  <a:pt x="17" y="747"/>
                </a:moveTo>
                <a:lnTo>
                  <a:pt x="17" y="736"/>
                </a:lnTo>
                <a:lnTo>
                  <a:pt x="27" y="736"/>
                </a:lnTo>
                <a:lnTo>
                  <a:pt x="27" y="747"/>
                </a:lnTo>
                <a:lnTo>
                  <a:pt x="17" y="747"/>
                </a:lnTo>
                <a:close/>
                <a:moveTo>
                  <a:pt x="17" y="725"/>
                </a:moveTo>
                <a:lnTo>
                  <a:pt x="17" y="714"/>
                </a:lnTo>
                <a:lnTo>
                  <a:pt x="27" y="714"/>
                </a:lnTo>
                <a:lnTo>
                  <a:pt x="27" y="725"/>
                </a:lnTo>
                <a:lnTo>
                  <a:pt x="17" y="725"/>
                </a:lnTo>
                <a:close/>
                <a:moveTo>
                  <a:pt x="17" y="704"/>
                </a:moveTo>
                <a:lnTo>
                  <a:pt x="17" y="693"/>
                </a:lnTo>
                <a:lnTo>
                  <a:pt x="27" y="693"/>
                </a:lnTo>
                <a:lnTo>
                  <a:pt x="27" y="704"/>
                </a:lnTo>
                <a:lnTo>
                  <a:pt x="17" y="704"/>
                </a:lnTo>
                <a:close/>
                <a:moveTo>
                  <a:pt x="17" y="682"/>
                </a:moveTo>
                <a:lnTo>
                  <a:pt x="17" y="671"/>
                </a:lnTo>
                <a:lnTo>
                  <a:pt x="27" y="671"/>
                </a:lnTo>
                <a:lnTo>
                  <a:pt x="27" y="682"/>
                </a:lnTo>
                <a:lnTo>
                  <a:pt x="17" y="682"/>
                </a:lnTo>
                <a:close/>
                <a:moveTo>
                  <a:pt x="17" y="660"/>
                </a:moveTo>
                <a:lnTo>
                  <a:pt x="17" y="649"/>
                </a:lnTo>
                <a:lnTo>
                  <a:pt x="27" y="649"/>
                </a:lnTo>
                <a:lnTo>
                  <a:pt x="27" y="660"/>
                </a:lnTo>
                <a:lnTo>
                  <a:pt x="17" y="660"/>
                </a:lnTo>
                <a:close/>
                <a:moveTo>
                  <a:pt x="17" y="639"/>
                </a:moveTo>
                <a:lnTo>
                  <a:pt x="17" y="628"/>
                </a:lnTo>
                <a:lnTo>
                  <a:pt x="27" y="628"/>
                </a:lnTo>
                <a:lnTo>
                  <a:pt x="27" y="639"/>
                </a:lnTo>
                <a:lnTo>
                  <a:pt x="17" y="639"/>
                </a:lnTo>
                <a:close/>
                <a:moveTo>
                  <a:pt x="17" y="617"/>
                </a:moveTo>
                <a:lnTo>
                  <a:pt x="17" y="606"/>
                </a:lnTo>
                <a:lnTo>
                  <a:pt x="27" y="606"/>
                </a:lnTo>
                <a:lnTo>
                  <a:pt x="27" y="617"/>
                </a:lnTo>
                <a:lnTo>
                  <a:pt x="17" y="617"/>
                </a:lnTo>
                <a:close/>
                <a:moveTo>
                  <a:pt x="17" y="595"/>
                </a:moveTo>
                <a:lnTo>
                  <a:pt x="17" y="585"/>
                </a:lnTo>
                <a:lnTo>
                  <a:pt x="27" y="585"/>
                </a:lnTo>
                <a:lnTo>
                  <a:pt x="27" y="595"/>
                </a:lnTo>
                <a:lnTo>
                  <a:pt x="17" y="595"/>
                </a:lnTo>
                <a:close/>
                <a:moveTo>
                  <a:pt x="17" y="574"/>
                </a:moveTo>
                <a:lnTo>
                  <a:pt x="17" y="563"/>
                </a:lnTo>
                <a:lnTo>
                  <a:pt x="27" y="563"/>
                </a:lnTo>
                <a:lnTo>
                  <a:pt x="27" y="574"/>
                </a:lnTo>
                <a:lnTo>
                  <a:pt x="17" y="574"/>
                </a:lnTo>
                <a:close/>
                <a:moveTo>
                  <a:pt x="17" y="552"/>
                </a:moveTo>
                <a:lnTo>
                  <a:pt x="17" y="541"/>
                </a:lnTo>
                <a:lnTo>
                  <a:pt x="27" y="541"/>
                </a:lnTo>
                <a:lnTo>
                  <a:pt x="27" y="552"/>
                </a:lnTo>
                <a:lnTo>
                  <a:pt x="17" y="552"/>
                </a:lnTo>
                <a:close/>
                <a:moveTo>
                  <a:pt x="17" y="530"/>
                </a:moveTo>
                <a:lnTo>
                  <a:pt x="17" y="520"/>
                </a:lnTo>
                <a:lnTo>
                  <a:pt x="27" y="520"/>
                </a:lnTo>
                <a:lnTo>
                  <a:pt x="27" y="530"/>
                </a:lnTo>
                <a:lnTo>
                  <a:pt x="17" y="530"/>
                </a:lnTo>
                <a:close/>
                <a:moveTo>
                  <a:pt x="17" y="509"/>
                </a:moveTo>
                <a:lnTo>
                  <a:pt x="17" y="498"/>
                </a:lnTo>
                <a:lnTo>
                  <a:pt x="27" y="498"/>
                </a:lnTo>
                <a:lnTo>
                  <a:pt x="27" y="509"/>
                </a:lnTo>
                <a:lnTo>
                  <a:pt x="17" y="509"/>
                </a:lnTo>
                <a:close/>
                <a:moveTo>
                  <a:pt x="17" y="487"/>
                </a:moveTo>
                <a:lnTo>
                  <a:pt x="17" y="476"/>
                </a:lnTo>
                <a:lnTo>
                  <a:pt x="27" y="476"/>
                </a:lnTo>
                <a:lnTo>
                  <a:pt x="27" y="487"/>
                </a:lnTo>
                <a:lnTo>
                  <a:pt x="17" y="487"/>
                </a:lnTo>
                <a:close/>
                <a:moveTo>
                  <a:pt x="17" y="466"/>
                </a:moveTo>
                <a:lnTo>
                  <a:pt x="17" y="455"/>
                </a:lnTo>
                <a:lnTo>
                  <a:pt x="27" y="455"/>
                </a:lnTo>
                <a:lnTo>
                  <a:pt x="27" y="466"/>
                </a:lnTo>
                <a:lnTo>
                  <a:pt x="17" y="466"/>
                </a:lnTo>
                <a:close/>
                <a:moveTo>
                  <a:pt x="17" y="444"/>
                </a:moveTo>
                <a:lnTo>
                  <a:pt x="17" y="433"/>
                </a:lnTo>
                <a:lnTo>
                  <a:pt x="27" y="433"/>
                </a:lnTo>
                <a:lnTo>
                  <a:pt x="27" y="444"/>
                </a:lnTo>
                <a:lnTo>
                  <a:pt x="17" y="444"/>
                </a:lnTo>
                <a:close/>
                <a:moveTo>
                  <a:pt x="17" y="422"/>
                </a:moveTo>
                <a:lnTo>
                  <a:pt x="17" y="411"/>
                </a:lnTo>
                <a:lnTo>
                  <a:pt x="27" y="411"/>
                </a:lnTo>
                <a:lnTo>
                  <a:pt x="27" y="422"/>
                </a:lnTo>
                <a:lnTo>
                  <a:pt x="17" y="422"/>
                </a:lnTo>
                <a:close/>
                <a:moveTo>
                  <a:pt x="17" y="401"/>
                </a:moveTo>
                <a:lnTo>
                  <a:pt x="17" y="390"/>
                </a:lnTo>
                <a:lnTo>
                  <a:pt x="27" y="390"/>
                </a:lnTo>
                <a:lnTo>
                  <a:pt x="27" y="401"/>
                </a:lnTo>
                <a:lnTo>
                  <a:pt x="17" y="401"/>
                </a:lnTo>
                <a:close/>
                <a:moveTo>
                  <a:pt x="17" y="379"/>
                </a:moveTo>
                <a:lnTo>
                  <a:pt x="17" y="368"/>
                </a:lnTo>
                <a:lnTo>
                  <a:pt x="27" y="368"/>
                </a:lnTo>
                <a:lnTo>
                  <a:pt x="27" y="379"/>
                </a:lnTo>
                <a:lnTo>
                  <a:pt x="17" y="379"/>
                </a:lnTo>
                <a:close/>
                <a:moveTo>
                  <a:pt x="17" y="357"/>
                </a:moveTo>
                <a:lnTo>
                  <a:pt x="17" y="347"/>
                </a:lnTo>
                <a:lnTo>
                  <a:pt x="27" y="347"/>
                </a:lnTo>
                <a:lnTo>
                  <a:pt x="27" y="357"/>
                </a:lnTo>
                <a:lnTo>
                  <a:pt x="17" y="357"/>
                </a:lnTo>
                <a:close/>
                <a:moveTo>
                  <a:pt x="17" y="336"/>
                </a:moveTo>
                <a:lnTo>
                  <a:pt x="17" y="325"/>
                </a:lnTo>
                <a:lnTo>
                  <a:pt x="27" y="325"/>
                </a:lnTo>
                <a:lnTo>
                  <a:pt x="27" y="336"/>
                </a:lnTo>
                <a:lnTo>
                  <a:pt x="17" y="336"/>
                </a:lnTo>
                <a:close/>
                <a:moveTo>
                  <a:pt x="17" y="314"/>
                </a:moveTo>
                <a:lnTo>
                  <a:pt x="17" y="303"/>
                </a:lnTo>
                <a:lnTo>
                  <a:pt x="27" y="303"/>
                </a:lnTo>
                <a:lnTo>
                  <a:pt x="27" y="314"/>
                </a:lnTo>
                <a:lnTo>
                  <a:pt x="17" y="314"/>
                </a:lnTo>
                <a:close/>
                <a:moveTo>
                  <a:pt x="17" y="292"/>
                </a:moveTo>
                <a:lnTo>
                  <a:pt x="17" y="282"/>
                </a:lnTo>
                <a:lnTo>
                  <a:pt x="27" y="282"/>
                </a:lnTo>
                <a:lnTo>
                  <a:pt x="27" y="292"/>
                </a:lnTo>
                <a:lnTo>
                  <a:pt x="17" y="292"/>
                </a:lnTo>
                <a:close/>
                <a:moveTo>
                  <a:pt x="17" y="271"/>
                </a:moveTo>
                <a:lnTo>
                  <a:pt x="17" y="260"/>
                </a:lnTo>
                <a:lnTo>
                  <a:pt x="27" y="260"/>
                </a:lnTo>
                <a:lnTo>
                  <a:pt x="27" y="271"/>
                </a:lnTo>
                <a:lnTo>
                  <a:pt x="17" y="271"/>
                </a:lnTo>
                <a:close/>
                <a:moveTo>
                  <a:pt x="17" y="249"/>
                </a:moveTo>
                <a:lnTo>
                  <a:pt x="17" y="238"/>
                </a:lnTo>
                <a:lnTo>
                  <a:pt x="27" y="238"/>
                </a:lnTo>
                <a:lnTo>
                  <a:pt x="27" y="249"/>
                </a:lnTo>
                <a:lnTo>
                  <a:pt x="17" y="249"/>
                </a:lnTo>
                <a:close/>
                <a:moveTo>
                  <a:pt x="17" y="228"/>
                </a:moveTo>
                <a:lnTo>
                  <a:pt x="17" y="217"/>
                </a:lnTo>
                <a:lnTo>
                  <a:pt x="27" y="217"/>
                </a:lnTo>
                <a:lnTo>
                  <a:pt x="27" y="228"/>
                </a:lnTo>
                <a:lnTo>
                  <a:pt x="17" y="228"/>
                </a:lnTo>
                <a:close/>
                <a:moveTo>
                  <a:pt x="17" y="206"/>
                </a:moveTo>
                <a:lnTo>
                  <a:pt x="17" y="195"/>
                </a:lnTo>
                <a:lnTo>
                  <a:pt x="27" y="195"/>
                </a:lnTo>
                <a:lnTo>
                  <a:pt x="27" y="206"/>
                </a:lnTo>
                <a:lnTo>
                  <a:pt x="17" y="206"/>
                </a:lnTo>
                <a:close/>
                <a:moveTo>
                  <a:pt x="17" y="184"/>
                </a:moveTo>
                <a:lnTo>
                  <a:pt x="17" y="173"/>
                </a:lnTo>
                <a:lnTo>
                  <a:pt x="27" y="173"/>
                </a:lnTo>
                <a:lnTo>
                  <a:pt x="27" y="184"/>
                </a:lnTo>
                <a:lnTo>
                  <a:pt x="17" y="184"/>
                </a:lnTo>
                <a:close/>
                <a:moveTo>
                  <a:pt x="17" y="163"/>
                </a:moveTo>
                <a:lnTo>
                  <a:pt x="17" y="152"/>
                </a:lnTo>
                <a:lnTo>
                  <a:pt x="27" y="152"/>
                </a:lnTo>
                <a:lnTo>
                  <a:pt x="27" y="163"/>
                </a:lnTo>
                <a:lnTo>
                  <a:pt x="17" y="163"/>
                </a:lnTo>
                <a:close/>
                <a:moveTo>
                  <a:pt x="17" y="141"/>
                </a:moveTo>
                <a:lnTo>
                  <a:pt x="17" y="130"/>
                </a:lnTo>
                <a:lnTo>
                  <a:pt x="27" y="130"/>
                </a:lnTo>
                <a:lnTo>
                  <a:pt x="27" y="141"/>
                </a:lnTo>
                <a:lnTo>
                  <a:pt x="17" y="141"/>
                </a:lnTo>
                <a:close/>
                <a:moveTo>
                  <a:pt x="17" y="119"/>
                </a:moveTo>
                <a:lnTo>
                  <a:pt x="17" y="109"/>
                </a:lnTo>
                <a:lnTo>
                  <a:pt x="27" y="109"/>
                </a:lnTo>
                <a:lnTo>
                  <a:pt x="27" y="119"/>
                </a:lnTo>
                <a:lnTo>
                  <a:pt x="17" y="119"/>
                </a:lnTo>
                <a:close/>
                <a:moveTo>
                  <a:pt x="17" y="98"/>
                </a:moveTo>
                <a:lnTo>
                  <a:pt x="17" y="87"/>
                </a:lnTo>
                <a:lnTo>
                  <a:pt x="27" y="87"/>
                </a:lnTo>
                <a:lnTo>
                  <a:pt x="27" y="98"/>
                </a:lnTo>
                <a:lnTo>
                  <a:pt x="17" y="98"/>
                </a:lnTo>
                <a:close/>
                <a:moveTo>
                  <a:pt x="17" y="76"/>
                </a:moveTo>
                <a:lnTo>
                  <a:pt x="17" y="65"/>
                </a:lnTo>
                <a:lnTo>
                  <a:pt x="27" y="65"/>
                </a:lnTo>
                <a:lnTo>
                  <a:pt x="27" y="76"/>
                </a:lnTo>
                <a:lnTo>
                  <a:pt x="17" y="76"/>
                </a:lnTo>
                <a:close/>
                <a:moveTo>
                  <a:pt x="17" y="54"/>
                </a:moveTo>
                <a:lnTo>
                  <a:pt x="17" y="44"/>
                </a:lnTo>
                <a:lnTo>
                  <a:pt x="27" y="44"/>
                </a:lnTo>
                <a:lnTo>
                  <a:pt x="27" y="54"/>
                </a:lnTo>
                <a:lnTo>
                  <a:pt x="17" y="54"/>
                </a:lnTo>
                <a:close/>
                <a:moveTo>
                  <a:pt x="44" y="1021"/>
                </a:moveTo>
                <a:lnTo>
                  <a:pt x="22" y="1064"/>
                </a:lnTo>
                <a:lnTo>
                  <a:pt x="0" y="1021"/>
                </a:lnTo>
                <a:lnTo>
                  <a:pt x="44" y="1021"/>
                </a:lnTo>
                <a:close/>
                <a:moveTo>
                  <a:pt x="0" y="44"/>
                </a:moveTo>
                <a:lnTo>
                  <a:pt x="22" y="0"/>
                </a:lnTo>
                <a:lnTo>
                  <a:pt x="44" y="44"/>
                </a:lnTo>
                <a:lnTo>
                  <a:pt x="0" y="44"/>
                </a:lnTo>
                <a:close/>
              </a:path>
            </a:pathLst>
          </a:custGeom>
          <a:solidFill>
            <a:srgbClr val="292929"/>
          </a:solidFill>
          <a:ln w="1" cap="flat">
            <a:solidFill>
              <a:srgbClr val="292929"/>
            </a:solidFill>
            <a:prstDash val="solid"/>
            <a:bevel/>
            <a:headEnd/>
            <a:tailEnd/>
          </a:ln>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sp>
        <p:nvSpPr>
          <p:cNvPr id="75" name="Freeform 31"/>
          <p:cNvSpPr>
            <a:spLocks noEditPoints="1"/>
          </p:cNvSpPr>
          <p:nvPr/>
        </p:nvSpPr>
        <p:spPr bwMode="auto">
          <a:xfrm>
            <a:off x="2141538" y="2593975"/>
            <a:ext cx="69850" cy="909638"/>
          </a:xfrm>
          <a:custGeom>
            <a:avLst/>
            <a:gdLst>
              <a:gd name="T0" fmla="*/ 17 w 44"/>
              <a:gd name="T1" fmla="*/ 573 h 573"/>
              <a:gd name="T2" fmla="*/ 17 w 44"/>
              <a:gd name="T3" fmla="*/ 36 h 573"/>
              <a:gd name="T4" fmla="*/ 27 w 44"/>
              <a:gd name="T5" fmla="*/ 36 h 573"/>
              <a:gd name="T6" fmla="*/ 27 w 44"/>
              <a:gd name="T7" fmla="*/ 573 h 573"/>
              <a:gd name="T8" fmla="*/ 17 w 44"/>
              <a:gd name="T9" fmla="*/ 573 h 573"/>
              <a:gd name="T10" fmla="*/ 0 w 44"/>
              <a:gd name="T11" fmla="*/ 44 h 573"/>
              <a:gd name="T12" fmla="*/ 22 w 44"/>
              <a:gd name="T13" fmla="*/ 0 h 573"/>
              <a:gd name="T14" fmla="*/ 44 w 44"/>
              <a:gd name="T15" fmla="*/ 44 h 573"/>
              <a:gd name="T16" fmla="*/ 0 w 44"/>
              <a:gd name="T17" fmla="*/ 44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73">
                <a:moveTo>
                  <a:pt x="17" y="573"/>
                </a:moveTo>
                <a:lnTo>
                  <a:pt x="17" y="36"/>
                </a:lnTo>
                <a:lnTo>
                  <a:pt x="27" y="36"/>
                </a:lnTo>
                <a:lnTo>
                  <a:pt x="27" y="573"/>
                </a:lnTo>
                <a:lnTo>
                  <a:pt x="17" y="573"/>
                </a:lnTo>
                <a:close/>
                <a:moveTo>
                  <a:pt x="0" y="44"/>
                </a:moveTo>
                <a:lnTo>
                  <a:pt x="22" y="0"/>
                </a:lnTo>
                <a:lnTo>
                  <a:pt x="44" y="44"/>
                </a:lnTo>
                <a:lnTo>
                  <a:pt x="0" y="44"/>
                </a:lnTo>
                <a:close/>
              </a:path>
            </a:pathLst>
          </a:custGeom>
          <a:solidFill>
            <a:srgbClr val="292929"/>
          </a:solidFill>
          <a:ln w="1" cap="flat">
            <a:solidFill>
              <a:srgbClr val="292929"/>
            </a:solidFill>
            <a:prstDash val="solid"/>
            <a:bevel/>
            <a:headEnd/>
            <a:tailEnd/>
          </a:ln>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sp>
        <p:nvSpPr>
          <p:cNvPr id="76" name="Freeform 32"/>
          <p:cNvSpPr>
            <a:spLocks noEditPoints="1"/>
          </p:cNvSpPr>
          <p:nvPr/>
        </p:nvSpPr>
        <p:spPr bwMode="auto">
          <a:xfrm>
            <a:off x="2094240" y="1651000"/>
            <a:ext cx="69850" cy="879475"/>
          </a:xfrm>
          <a:custGeom>
            <a:avLst/>
            <a:gdLst>
              <a:gd name="T0" fmla="*/ 27 w 44"/>
              <a:gd name="T1" fmla="*/ 0 h 554"/>
              <a:gd name="T2" fmla="*/ 27 w 44"/>
              <a:gd name="T3" fmla="*/ 518 h 554"/>
              <a:gd name="T4" fmla="*/ 17 w 44"/>
              <a:gd name="T5" fmla="*/ 518 h 554"/>
              <a:gd name="T6" fmla="*/ 17 w 44"/>
              <a:gd name="T7" fmla="*/ 0 h 554"/>
              <a:gd name="T8" fmla="*/ 27 w 44"/>
              <a:gd name="T9" fmla="*/ 0 h 554"/>
              <a:gd name="T10" fmla="*/ 44 w 44"/>
              <a:gd name="T11" fmla="*/ 510 h 554"/>
              <a:gd name="T12" fmla="*/ 22 w 44"/>
              <a:gd name="T13" fmla="*/ 554 h 554"/>
              <a:gd name="T14" fmla="*/ 0 w 44"/>
              <a:gd name="T15" fmla="*/ 510 h 554"/>
              <a:gd name="T16" fmla="*/ 44 w 44"/>
              <a:gd name="T17" fmla="*/ 51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54">
                <a:moveTo>
                  <a:pt x="27" y="0"/>
                </a:moveTo>
                <a:lnTo>
                  <a:pt x="27" y="518"/>
                </a:lnTo>
                <a:lnTo>
                  <a:pt x="17" y="518"/>
                </a:lnTo>
                <a:lnTo>
                  <a:pt x="17" y="0"/>
                </a:lnTo>
                <a:lnTo>
                  <a:pt x="27" y="0"/>
                </a:lnTo>
                <a:close/>
                <a:moveTo>
                  <a:pt x="44" y="510"/>
                </a:moveTo>
                <a:lnTo>
                  <a:pt x="22" y="554"/>
                </a:lnTo>
                <a:lnTo>
                  <a:pt x="0" y="510"/>
                </a:lnTo>
                <a:lnTo>
                  <a:pt x="44" y="510"/>
                </a:lnTo>
                <a:close/>
              </a:path>
            </a:pathLst>
          </a:custGeom>
          <a:solidFill>
            <a:srgbClr val="292929"/>
          </a:solidFill>
          <a:ln w="1" cap="flat">
            <a:solidFill>
              <a:srgbClr val="292929"/>
            </a:solidFill>
            <a:prstDash val="solid"/>
            <a:bevel/>
            <a:headEnd/>
            <a:tailEnd/>
          </a:ln>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sp>
        <p:nvSpPr>
          <p:cNvPr id="77" name="Freeform 33"/>
          <p:cNvSpPr>
            <a:spLocks noEditPoints="1"/>
          </p:cNvSpPr>
          <p:nvPr/>
        </p:nvSpPr>
        <p:spPr bwMode="auto">
          <a:xfrm>
            <a:off x="2121227" y="1360488"/>
            <a:ext cx="669925" cy="2144713"/>
          </a:xfrm>
          <a:custGeom>
            <a:avLst/>
            <a:gdLst>
              <a:gd name="T0" fmla="*/ 0 w 422"/>
              <a:gd name="T1" fmla="*/ 1348 h 1351"/>
              <a:gd name="T2" fmla="*/ 398 w 422"/>
              <a:gd name="T3" fmla="*/ 33 h 1351"/>
              <a:gd name="T4" fmla="*/ 408 w 422"/>
              <a:gd name="T5" fmla="*/ 36 h 1351"/>
              <a:gd name="T6" fmla="*/ 10 w 422"/>
              <a:gd name="T7" fmla="*/ 1351 h 1351"/>
              <a:gd name="T8" fmla="*/ 0 w 422"/>
              <a:gd name="T9" fmla="*/ 1348 h 1351"/>
              <a:gd name="T10" fmla="*/ 380 w 422"/>
              <a:gd name="T11" fmla="*/ 35 h 1351"/>
              <a:gd name="T12" fmla="*/ 414 w 422"/>
              <a:gd name="T13" fmla="*/ 0 h 1351"/>
              <a:gd name="T14" fmla="*/ 422 w 422"/>
              <a:gd name="T15" fmla="*/ 48 h 1351"/>
              <a:gd name="T16" fmla="*/ 380 w 422"/>
              <a:gd name="T17" fmla="*/ 35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1351">
                <a:moveTo>
                  <a:pt x="0" y="1348"/>
                </a:moveTo>
                <a:lnTo>
                  <a:pt x="398" y="33"/>
                </a:lnTo>
                <a:lnTo>
                  <a:pt x="408" y="36"/>
                </a:lnTo>
                <a:lnTo>
                  <a:pt x="10" y="1351"/>
                </a:lnTo>
                <a:lnTo>
                  <a:pt x="0" y="1348"/>
                </a:lnTo>
                <a:close/>
                <a:moveTo>
                  <a:pt x="380" y="35"/>
                </a:moveTo>
                <a:lnTo>
                  <a:pt x="414" y="0"/>
                </a:lnTo>
                <a:lnTo>
                  <a:pt x="422" y="48"/>
                </a:lnTo>
                <a:lnTo>
                  <a:pt x="380" y="35"/>
                </a:lnTo>
                <a:close/>
              </a:path>
            </a:pathLst>
          </a:custGeom>
          <a:solidFill>
            <a:srgbClr val="292929"/>
          </a:solidFill>
          <a:ln w="1" cap="flat">
            <a:solidFill>
              <a:srgbClr val="292929"/>
            </a:solidFill>
            <a:prstDash val="solid"/>
            <a:bevel/>
            <a:headEnd/>
            <a:tailEnd/>
          </a:ln>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sp>
        <p:nvSpPr>
          <p:cNvPr id="78" name="Freeform 34"/>
          <p:cNvSpPr>
            <a:spLocks noEditPoints="1"/>
          </p:cNvSpPr>
          <p:nvPr/>
        </p:nvSpPr>
        <p:spPr bwMode="auto">
          <a:xfrm>
            <a:off x="2518102" y="808038"/>
            <a:ext cx="325437" cy="68263"/>
          </a:xfrm>
          <a:custGeom>
            <a:avLst/>
            <a:gdLst>
              <a:gd name="T0" fmla="*/ 0 w 205"/>
              <a:gd name="T1" fmla="*/ 16 h 43"/>
              <a:gd name="T2" fmla="*/ 169 w 205"/>
              <a:gd name="T3" fmla="*/ 16 h 43"/>
              <a:gd name="T4" fmla="*/ 169 w 205"/>
              <a:gd name="T5" fmla="*/ 27 h 43"/>
              <a:gd name="T6" fmla="*/ 0 w 205"/>
              <a:gd name="T7" fmla="*/ 27 h 43"/>
              <a:gd name="T8" fmla="*/ 0 w 205"/>
              <a:gd name="T9" fmla="*/ 16 h 43"/>
              <a:gd name="T10" fmla="*/ 162 w 205"/>
              <a:gd name="T11" fmla="*/ 0 h 43"/>
              <a:gd name="T12" fmla="*/ 205 w 205"/>
              <a:gd name="T13" fmla="*/ 22 h 43"/>
              <a:gd name="T14" fmla="*/ 162 w 205"/>
              <a:gd name="T15" fmla="*/ 43 h 43"/>
              <a:gd name="T16" fmla="*/ 162 w 20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43">
                <a:moveTo>
                  <a:pt x="0" y="16"/>
                </a:moveTo>
                <a:lnTo>
                  <a:pt x="169" y="16"/>
                </a:lnTo>
                <a:lnTo>
                  <a:pt x="169" y="27"/>
                </a:lnTo>
                <a:lnTo>
                  <a:pt x="0" y="27"/>
                </a:lnTo>
                <a:lnTo>
                  <a:pt x="0" y="16"/>
                </a:lnTo>
                <a:close/>
                <a:moveTo>
                  <a:pt x="162" y="0"/>
                </a:moveTo>
                <a:lnTo>
                  <a:pt x="205" y="22"/>
                </a:lnTo>
                <a:lnTo>
                  <a:pt x="162" y="43"/>
                </a:lnTo>
                <a:lnTo>
                  <a:pt x="162" y="0"/>
                </a:lnTo>
                <a:close/>
              </a:path>
            </a:pathLst>
          </a:custGeom>
          <a:solidFill>
            <a:srgbClr val="292929"/>
          </a:solidFill>
          <a:ln w="1" cap="flat">
            <a:solidFill>
              <a:srgbClr val="292929"/>
            </a:solidFill>
            <a:prstDash val="solid"/>
            <a:bevel/>
            <a:headEnd/>
            <a:tailEnd/>
          </a:ln>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sp>
        <p:nvSpPr>
          <p:cNvPr id="79" name="Freeform 35"/>
          <p:cNvSpPr>
            <a:spLocks noEditPoints="1"/>
          </p:cNvSpPr>
          <p:nvPr/>
        </p:nvSpPr>
        <p:spPr bwMode="auto">
          <a:xfrm>
            <a:off x="2613352" y="808038"/>
            <a:ext cx="252412" cy="1331913"/>
          </a:xfrm>
          <a:custGeom>
            <a:avLst/>
            <a:gdLst>
              <a:gd name="T0" fmla="*/ 11 w 159"/>
              <a:gd name="T1" fmla="*/ 0 h 839"/>
              <a:gd name="T2" fmla="*/ 144 w 159"/>
              <a:gd name="T3" fmla="*/ 803 h 839"/>
              <a:gd name="T4" fmla="*/ 134 w 159"/>
              <a:gd name="T5" fmla="*/ 805 h 839"/>
              <a:gd name="T6" fmla="*/ 0 w 159"/>
              <a:gd name="T7" fmla="*/ 2 h 839"/>
              <a:gd name="T8" fmla="*/ 11 w 159"/>
              <a:gd name="T9" fmla="*/ 0 h 839"/>
              <a:gd name="T10" fmla="*/ 159 w 159"/>
              <a:gd name="T11" fmla="*/ 793 h 839"/>
              <a:gd name="T12" fmla="*/ 145 w 159"/>
              <a:gd name="T13" fmla="*/ 839 h 839"/>
              <a:gd name="T14" fmla="*/ 116 w 159"/>
              <a:gd name="T15" fmla="*/ 800 h 839"/>
              <a:gd name="T16" fmla="*/ 159 w 159"/>
              <a:gd name="T17" fmla="*/ 793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839">
                <a:moveTo>
                  <a:pt x="11" y="0"/>
                </a:moveTo>
                <a:lnTo>
                  <a:pt x="144" y="803"/>
                </a:lnTo>
                <a:lnTo>
                  <a:pt x="134" y="805"/>
                </a:lnTo>
                <a:lnTo>
                  <a:pt x="0" y="2"/>
                </a:lnTo>
                <a:lnTo>
                  <a:pt x="11" y="0"/>
                </a:lnTo>
                <a:close/>
                <a:moveTo>
                  <a:pt x="159" y="793"/>
                </a:moveTo>
                <a:lnTo>
                  <a:pt x="145" y="839"/>
                </a:lnTo>
                <a:lnTo>
                  <a:pt x="116" y="800"/>
                </a:lnTo>
                <a:lnTo>
                  <a:pt x="159" y="793"/>
                </a:lnTo>
                <a:close/>
              </a:path>
            </a:pathLst>
          </a:custGeom>
          <a:solidFill>
            <a:srgbClr val="292929"/>
          </a:solidFill>
          <a:ln w="1" cap="flat">
            <a:solidFill>
              <a:srgbClr val="292929"/>
            </a:solidFill>
            <a:prstDash val="solid"/>
            <a:bevel/>
            <a:headEnd/>
            <a:tailEnd/>
          </a:ln>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sp>
        <p:nvSpPr>
          <p:cNvPr id="103" name="Text Box 66"/>
          <p:cNvSpPr txBox="1">
            <a:spLocks noChangeArrowheads="1"/>
          </p:cNvSpPr>
          <p:nvPr/>
        </p:nvSpPr>
        <p:spPr bwMode="auto">
          <a:xfrm>
            <a:off x="998669" y="398268"/>
            <a:ext cx="1623219" cy="1354217"/>
          </a:xfrm>
          <a:prstGeom prst="rect">
            <a:avLst/>
          </a:prstGeom>
          <a:solidFill>
            <a:schemeClr val="bg1"/>
          </a:solidFill>
          <a:ln w="9525">
            <a:solidFill>
              <a:schemeClr val="tx1"/>
            </a:solidFill>
            <a:miter lim="800000"/>
            <a:headEnd/>
            <a:tailEnd/>
          </a:ln>
        </p:spPr>
        <p:txBody>
          <a:bodyPr wrap="square">
            <a:spAutoFit/>
          </a:bodyPr>
          <a:lstStyle/>
          <a:p>
            <a:pPr algn="ctr" defTabSz="984250"/>
            <a:r>
              <a:rPr lang="es-VE" sz="1400" b="1" dirty="0" smtClean="0">
                <a:solidFill>
                  <a:srgbClr val="003300"/>
                </a:solidFill>
                <a:latin typeface="Calibri" pitchFamily="34" charset="0"/>
                <a:cs typeface="Calibri" pitchFamily="34" charset="0"/>
              </a:rPr>
              <a:t>Características de los tomadores de decisión</a:t>
            </a:r>
          </a:p>
          <a:p>
            <a:pPr algn="ctr" defTabSz="984250">
              <a:buFontTx/>
              <a:buChar char="-"/>
            </a:pPr>
            <a:r>
              <a:rPr lang="es-VE" sz="1000" dirty="0" smtClean="0">
                <a:solidFill>
                  <a:srgbClr val="003300"/>
                </a:solidFill>
                <a:latin typeface="Calibri" pitchFamily="34" charset="0"/>
                <a:cs typeface="Calibri" pitchFamily="34" charset="0"/>
              </a:rPr>
              <a:t> valores</a:t>
            </a:r>
          </a:p>
          <a:p>
            <a:pPr algn="ctr" defTabSz="984250">
              <a:buFontTx/>
              <a:buChar char="-"/>
            </a:pPr>
            <a:r>
              <a:rPr lang="es-VE" sz="1000" dirty="0">
                <a:solidFill>
                  <a:srgbClr val="003300"/>
                </a:solidFill>
                <a:latin typeface="Calibri" pitchFamily="34" charset="0"/>
                <a:cs typeface="Calibri" pitchFamily="34" charset="0"/>
              </a:rPr>
              <a:t> </a:t>
            </a:r>
            <a:r>
              <a:rPr lang="es-VE" sz="1000" dirty="0" smtClean="0">
                <a:solidFill>
                  <a:srgbClr val="003300"/>
                </a:solidFill>
                <a:latin typeface="Calibri" pitchFamily="34" charset="0"/>
                <a:cs typeface="Calibri" pitchFamily="34" charset="0"/>
              </a:rPr>
              <a:t>actitudes/motivaciones</a:t>
            </a:r>
          </a:p>
          <a:p>
            <a:pPr algn="ctr" defTabSz="984250">
              <a:buFontTx/>
              <a:buChar char="-"/>
            </a:pPr>
            <a:r>
              <a:rPr lang="es-VE" sz="1000" dirty="0">
                <a:solidFill>
                  <a:srgbClr val="003300"/>
                </a:solidFill>
                <a:latin typeface="Calibri" pitchFamily="34" charset="0"/>
                <a:cs typeface="Calibri" pitchFamily="34" charset="0"/>
              </a:rPr>
              <a:t> </a:t>
            </a:r>
            <a:r>
              <a:rPr lang="es-VE" sz="1000" dirty="0" smtClean="0">
                <a:solidFill>
                  <a:srgbClr val="003300"/>
                </a:solidFill>
                <a:latin typeface="Calibri" pitchFamily="34" charset="0"/>
                <a:cs typeface="Calibri" pitchFamily="34" charset="0"/>
              </a:rPr>
              <a:t>habilidades</a:t>
            </a:r>
          </a:p>
          <a:p>
            <a:pPr algn="ctr" defTabSz="984250">
              <a:buFontTx/>
              <a:buChar char="-"/>
            </a:pPr>
            <a:r>
              <a:rPr lang="es-VE" sz="1000" dirty="0">
                <a:solidFill>
                  <a:srgbClr val="003300"/>
                </a:solidFill>
                <a:latin typeface="Calibri" pitchFamily="34" charset="0"/>
                <a:cs typeface="Calibri" pitchFamily="34" charset="0"/>
              </a:rPr>
              <a:t> </a:t>
            </a:r>
            <a:r>
              <a:rPr lang="es-VE" sz="1000" dirty="0" smtClean="0">
                <a:solidFill>
                  <a:srgbClr val="003300"/>
                </a:solidFill>
                <a:latin typeface="Calibri" pitchFamily="34" charset="0"/>
                <a:cs typeface="Calibri" pitchFamily="34" charset="0"/>
              </a:rPr>
              <a:t>alfabetismo científico</a:t>
            </a:r>
            <a:endParaRPr lang="es-VE" sz="1000" dirty="0">
              <a:solidFill>
                <a:srgbClr val="003300"/>
              </a:solidFill>
              <a:latin typeface="Calibri" pitchFamily="34" charset="0"/>
              <a:cs typeface="Calibri" pitchFamily="34" charset="0"/>
            </a:endParaRPr>
          </a:p>
        </p:txBody>
      </p:sp>
      <p:sp>
        <p:nvSpPr>
          <p:cNvPr id="80" name="Freeform 36"/>
          <p:cNvSpPr>
            <a:spLocks noEditPoints="1"/>
          </p:cNvSpPr>
          <p:nvPr/>
        </p:nvSpPr>
        <p:spPr bwMode="auto">
          <a:xfrm>
            <a:off x="2122815" y="2789238"/>
            <a:ext cx="460375" cy="719138"/>
          </a:xfrm>
          <a:custGeom>
            <a:avLst/>
            <a:gdLst>
              <a:gd name="T0" fmla="*/ 0 w 290"/>
              <a:gd name="T1" fmla="*/ 447 h 453"/>
              <a:gd name="T2" fmla="*/ 266 w 290"/>
              <a:gd name="T3" fmla="*/ 27 h 453"/>
              <a:gd name="T4" fmla="*/ 275 w 290"/>
              <a:gd name="T5" fmla="*/ 33 h 453"/>
              <a:gd name="T6" fmla="*/ 9 w 290"/>
              <a:gd name="T7" fmla="*/ 453 h 453"/>
              <a:gd name="T8" fmla="*/ 0 w 290"/>
              <a:gd name="T9" fmla="*/ 447 h 453"/>
              <a:gd name="T10" fmla="*/ 248 w 290"/>
              <a:gd name="T11" fmla="*/ 25 h 453"/>
              <a:gd name="T12" fmla="*/ 290 w 290"/>
              <a:gd name="T13" fmla="*/ 0 h 453"/>
              <a:gd name="T14" fmla="*/ 285 w 290"/>
              <a:gd name="T15" fmla="*/ 48 h 453"/>
              <a:gd name="T16" fmla="*/ 248 w 290"/>
              <a:gd name="T17" fmla="*/ 25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453">
                <a:moveTo>
                  <a:pt x="0" y="447"/>
                </a:moveTo>
                <a:lnTo>
                  <a:pt x="266" y="27"/>
                </a:lnTo>
                <a:lnTo>
                  <a:pt x="275" y="33"/>
                </a:lnTo>
                <a:lnTo>
                  <a:pt x="9" y="453"/>
                </a:lnTo>
                <a:lnTo>
                  <a:pt x="0" y="447"/>
                </a:lnTo>
                <a:close/>
                <a:moveTo>
                  <a:pt x="248" y="25"/>
                </a:moveTo>
                <a:lnTo>
                  <a:pt x="290" y="0"/>
                </a:lnTo>
                <a:lnTo>
                  <a:pt x="285" y="48"/>
                </a:lnTo>
                <a:lnTo>
                  <a:pt x="248" y="25"/>
                </a:lnTo>
                <a:close/>
              </a:path>
            </a:pathLst>
          </a:custGeom>
          <a:solidFill>
            <a:srgbClr val="292929"/>
          </a:solidFill>
          <a:ln w="1" cap="flat">
            <a:solidFill>
              <a:srgbClr val="292929"/>
            </a:solidFill>
            <a:prstDash val="solid"/>
            <a:bevel/>
            <a:headEnd/>
            <a:tailEnd/>
          </a:ln>
        </p:spPr>
        <p:txBody>
          <a:bodyPr vert="horz" wrap="square" lIns="91440" tIns="45720" rIns="91440" bIns="45720" numCol="1" anchor="t" anchorCtr="0" compatLnSpc="1">
            <a:prstTxWarp prst="textNoShape">
              <a:avLst/>
            </a:prstTxWarp>
          </a:bodyPr>
          <a:lstStyle/>
          <a:p>
            <a:endParaRPr lang="es-VE">
              <a:latin typeface="Calibri" pitchFamily="34" charset="0"/>
            </a:endParaRPr>
          </a:p>
        </p:txBody>
      </p:sp>
      <p:pic>
        <p:nvPicPr>
          <p:cNvPr id="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1666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P spid="15" grpId="0" animBg="1"/>
      <p:bldP spid="16" grpId="0" animBg="1"/>
      <p:bldP spid="17"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54" grpId="0"/>
      <p:bldP spid="55" grpId="0"/>
      <p:bldP spid="56" grpId="0"/>
      <p:bldP spid="57" grpId="0"/>
      <p:bldP spid="60" grpId="0"/>
      <p:bldP spid="74" grpId="0" animBg="1"/>
      <p:bldP spid="75" grpId="0" animBg="1"/>
      <p:bldP spid="76" grpId="0" animBg="1"/>
      <p:bldP spid="77" grpId="0" animBg="1"/>
      <p:bldP spid="78" grpId="0" animBg="1"/>
      <p:bldP spid="79" grpId="0" animBg="1"/>
      <p:bldP spid="103" grpId="0" animBg="1"/>
      <p:bldP spid="8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76225"/>
            <a:ext cx="8682037"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30165" y="4572012"/>
            <a:ext cx="942887" cy="307777"/>
          </a:xfrm>
          <a:prstGeom prst="rect">
            <a:avLst/>
          </a:prstGeom>
          <a:noFill/>
        </p:spPr>
        <p:txBody>
          <a:bodyPr wrap="none" rtlCol="0">
            <a:spAutoFit/>
          </a:bodyPr>
          <a:lstStyle/>
          <a:p>
            <a:r>
              <a:rPr lang="es-CL" sz="1400" b="1" dirty="0" smtClean="0">
                <a:latin typeface="+mj-lt"/>
              </a:rPr>
              <a:t>Los inicios</a:t>
            </a:r>
            <a:endParaRPr lang="es-CL" sz="1400" b="1" dirty="0">
              <a:latin typeface="+mj-lt"/>
            </a:endParaRPr>
          </a:p>
        </p:txBody>
      </p:sp>
      <p:sp>
        <p:nvSpPr>
          <p:cNvPr id="5" name="TextBox 4"/>
          <p:cNvSpPr txBox="1"/>
          <p:nvPr/>
        </p:nvSpPr>
        <p:spPr>
          <a:xfrm>
            <a:off x="1870865" y="4204133"/>
            <a:ext cx="1219171" cy="738664"/>
          </a:xfrm>
          <a:prstGeom prst="rect">
            <a:avLst/>
          </a:prstGeom>
          <a:noFill/>
        </p:spPr>
        <p:txBody>
          <a:bodyPr wrap="square" rtlCol="0">
            <a:spAutoFit/>
          </a:bodyPr>
          <a:lstStyle/>
          <a:p>
            <a:pPr algn="ctr"/>
            <a:r>
              <a:rPr lang="es-CL" sz="1400" b="1" dirty="0" smtClean="0">
                <a:latin typeface="+mj-lt"/>
              </a:rPr>
              <a:t>El desarrollo de sistemas universales</a:t>
            </a:r>
            <a:endParaRPr lang="es-CL" sz="1400" b="1" dirty="0">
              <a:latin typeface="+mj-lt"/>
            </a:endParaRPr>
          </a:p>
        </p:txBody>
      </p:sp>
      <p:sp>
        <p:nvSpPr>
          <p:cNvPr id="6" name="TextBox 5"/>
          <p:cNvSpPr txBox="1"/>
          <p:nvPr/>
        </p:nvSpPr>
        <p:spPr>
          <a:xfrm>
            <a:off x="3063822" y="3520935"/>
            <a:ext cx="1177189" cy="1384995"/>
          </a:xfrm>
          <a:prstGeom prst="rect">
            <a:avLst/>
          </a:prstGeom>
          <a:noFill/>
        </p:spPr>
        <p:txBody>
          <a:bodyPr wrap="square" rtlCol="0">
            <a:spAutoFit/>
          </a:bodyPr>
          <a:lstStyle/>
          <a:p>
            <a:pPr algn="ctr"/>
            <a:r>
              <a:rPr lang="es-CL" sz="1400" b="1" dirty="0" smtClean="0">
                <a:latin typeface="+mj-lt"/>
              </a:rPr>
              <a:t>Los años de la crisis petrolera y la deuda e inicio de Alma Ata</a:t>
            </a:r>
            <a:endParaRPr lang="es-CL" sz="1400" b="1" dirty="0">
              <a:latin typeface="+mj-lt"/>
            </a:endParaRPr>
          </a:p>
        </p:txBody>
      </p:sp>
      <p:sp>
        <p:nvSpPr>
          <p:cNvPr id="7" name="TextBox 6"/>
          <p:cNvSpPr txBox="1"/>
          <p:nvPr/>
        </p:nvSpPr>
        <p:spPr>
          <a:xfrm>
            <a:off x="4241011" y="3247653"/>
            <a:ext cx="1040437" cy="1169551"/>
          </a:xfrm>
          <a:prstGeom prst="rect">
            <a:avLst/>
          </a:prstGeom>
          <a:noFill/>
        </p:spPr>
        <p:txBody>
          <a:bodyPr wrap="square" rtlCol="0">
            <a:spAutoFit/>
          </a:bodyPr>
          <a:lstStyle/>
          <a:p>
            <a:pPr algn="ctr"/>
            <a:r>
              <a:rPr lang="es-CL" sz="1400" b="1" dirty="0" smtClean="0">
                <a:latin typeface="+mj-lt"/>
              </a:rPr>
              <a:t>Las reformas estructurales y de mercado</a:t>
            </a:r>
            <a:endParaRPr lang="es-CL" sz="1400" b="1" dirty="0">
              <a:latin typeface="+mj-lt"/>
            </a:endParaRPr>
          </a:p>
        </p:txBody>
      </p:sp>
      <p:sp>
        <p:nvSpPr>
          <p:cNvPr id="9" name="TextBox 8"/>
          <p:cNvSpPr txBox="1"/>
          <p:nvPr/>
        </p:nvSpPr>
        <p:spPr>
          <a:xfrm>
            <a:off x="5297219" y="2028411"/>
            <a:ext cx="1213954" cy="1169551"/>
          </a:xfrm>
          <a:prstGeom prst="rect">
            <a:avLst/>
          </a:prstGeom>
          <a:noFill/>
        </p:spPr>
        <p:txBody>
          <a:bodyPr wrap="square" rtlCol="0">
            <a:spAutoFit/>
          </a:bodyPr>
          <a:lstStyle/>
          <a:p>
            <a:pPr algn="ctr"/>
            <a:r>
              <a:rPr lang="es-CL" sz="1400" b="1" dirty="0" smtClean="0">
                <a:latin typeface="+mj-lt"/>
              </a:rPr>
              <a:t>Las reformas de mercado  y la recuperación de costos</a:t>
            </a:r>
            <a:endParaRPr lang="es-CL" sz="1400" b="1" dirty="0">
              <a:latin typeface="+mj-lt"/>
            </a:endParaRPr>
          </a:p>
        </p:txBody>
      </p:sp>
      <p:sp>
        <p:nvSpPr>
          <p:cNvPr id="10" name="TextBox 9"/>
          <p:cNvSpPr txBox="1"/>
          <p:nvPr/>
        </p:nvSpPr>
        <p:spPr>
          <a:xfrm>
            <a:off x="6379813" y="2007385"/>
            <a:ext cx="1213954" cy="1169551"/>
          </a:xfrm>
          <a:prstGeom prst="rect">
            <a:avLst/>
          </a:prstGeom>
          <a:noFill/>
        </p:spPr>
        <p:txBody>
          <a:bodyPr wrap="square" rtlCol="0">
            <a:spAutoFit/>
          </a:bodyPr>
          <a:lstStyle/>
          <a:p>
            <a:pPr algn="ctr"/>
            <a:r>
              <a:rPr lang="es-CL" sz="1400" b="1" dirty="0" smtClean="0">
                <a:latin typeface="+mj-lt"/>
              </a:rPr>
              <a:t>Abolición de </a:t>
            </a:r>
            <a:r>
              <a:rPr lang="es-CL" sz="1400" b="1" dirty="0" err="1" smtClean="0">
                <a:latin typeface="+mj-lt"/>
              </a:rPr>
              <a:t>user</a:t>
            </a:r>
            <a:r>
              <a:rPr lang="es-CL" sz="1400" b="1" dirty="0" smtClean="0">
                <a:latin typeface="+mj-lt"/>
              </a:rPr>
              <a:t> </a:t>
            </a:r>
            <a:r>
              <a:rPr lang="es-CL" sz="1400" b="1" dirty="0" err="1" smtClean="0">
                <a:latin typeface="+mj-lt"/>
              </a:rPr>
              <a:t>fees</a:t>
            </a:r>
            <a:r>
              <a:rPr lang="es-CL" sz="1400" b="1" dirty="0" smtClean="0">
                <a:latin typeface="+mj-lt"/>
              </a:rPr>
              <a:t> y avance del derecho a la salud</a:t>
            </a:r>
            <a:endParaRPr lang="es-CL" sz="1400" b="1" dirty="0">
              <a:latin typeface="+mj-lt"/>
            </a:endParaRPr>
          </a:p>
        </p:txBody>
      </p:sp>
      <p:sp>
        <p:nvSpPr>
          <p:cNvPr id="11" name="TextBox 10"/>
          <p:cNvSpPr txBox="1"/>
          <p:nvPr/>
        </p:nvSpPr>
        <p:spPr>
          <a:xfrm>
            <a:off x="7572769" y="1213825"/>
            <a:ext cx="1213954" cy="523220"/>
          </a:xfrm>
          <a:prstGeom prst="rect">
            <a:avLst/>
          </a:prstGeom>
          <a:noFill/>
        </p:spPr>
        <p:txBody>
          <a:bodyPr wrap="square" rtlCol="0">
            <a:spAutoFit/>
          </a:bodyPr>
          <a:lstStyle/>
          <a:p>
            <a:pPr algn="ctr"/>
            <a:r>
              <a:rPr lang="es-CL" sz="1400" b="1" dirty="0" smtClean="0">
                <a:latin typeface="+mj-lt"/>
              </a:rPr>
              <a:t>Derecho a la salud y CUS</a:t>
            </a:r>
            <a:endParaRPr lang="es-CL" sz="1400" b="1" dirty="0">
              <a:latin typeface="+mj-lt"/>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8716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528481"/>
            <a:ext cx="8682037"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7463" y="1245357"/>
            <a:ext cx="942887" cy="307777"/>
          </a:xfrm>
          <a:prstGeom prst="rect">
            <a:avLst/>
          </a:prstGeom>
          <a:noFill/>
        </p:spPr>
        <p:txBody>
          <a:bodyPr wrap="none" rtlCol="0">
            <a:spAutoFit/>
          </a:bodyPr>
          <a:lstStyle/>
          <a:p>
            <a:r>
              <a:rPr lang="es-CL" sz="1400" b="1" dirty="0" smtClean="0">
                <a:latin typeface="+mj-lt"/>
              </a:rPr>
              <a:t>Los inicios</a:t>
            </a:r>
            <a:endParaRPr lang="es-CL" sz="1400" b="1" dirty="0">
              <a:latin typeface="+mj-lt"/>
            </a:endParaRPr>
          </a:p>
        </p:txBody>
      </p:sp>
      <p:sp>
        <p:nvSpPr>
          <p:cNvPr id="4" name="TextBox 3"/>
          <p:cNvSpPr txBox="1"/>
          <p:nvPr/>
        </p:nvSpPr>
        <p:spPr>
          <a:xfrm>
            <a:off x="1949695" y="1245357"/>
            <a:ext cx="1219171" cy="738664"/>
          </a:xfrm>
          <a:prstGeom prst="rect">
            <a:avLst/>
          </a:prstGeom>
          <a:noFill/>
        </p:spPr>
        <p:txBody>
          <a:bodyPr wrap="square" rtlCol="0">
            <a:spAutoFit/>
          </a:bodyPr>
          <a:lstStyle/>
          <a:p>
            <a:pPr algn="ctr"/>
            <a:r>
              <a:rPr lang="es-CL" sz="1400" b="1" dirty="0" smtClean="0">
                <a:latin typeface="+mj-lt"/>
              </a:rPr>
              <a:t>El desarrollo de sistemas universales</a:t>
            </a:r>
            <a:endParaRPr lang="es-CL" sz="1400" b="1" dirty="0">
              <a:latin typeface="+mj-lt"/>
            </a:endParaRPr>
          </a:p>
        </p:txBody>
      </p:sp>
      <p:sp>
        <p:nvSpPr>
          <p:cNvPr id="5" name="TextBox 4"/>
          <p:cNvSpPr txBox="1"/>
          <p:nvPr/>
        </p:nvSpPr>
        <p:spPr>
          <a:xfrm>
            <a:off x="3095354" y="1245357"/>
            <a:ext cx="1177189" cy="1169551"/>
          </a:xfrm>
          <a:prstGeom prst="rect">
            <a:avLst/>
          </a:prstGeom>
          <a:noFill/>
        </p:spPr>
        <p:txBody>
          <a:bodyPr wrap="square" rtlCol="0">
            <a:spAutoFit/>
          </a:bodyPr>
          <a:lstStyle/>
          <a:p>
            <a:pPr algn="ctr"/>
            <a:r>
              <a:rPr lang="es-CL" sz="1400" b="1" dirty="0" smtClean="0">
                <a:latin typeface="+mj-lt"/>
              </a:rPr>
              <a:t>Crisis petrolera y la deuda e inicio de Alma Ata</a:t>
            </a:r>
            <a:endParaRPr lang="es-CL" sz="1400" b="1" dirty="0">
              <a:latin typeface="+mj-lt"/>
            </a:endParaRPr>
          </a:p>
        </p:txBody>
      </p:sp>
      <p:sp>
        <p:nvSpPr>
          <p:cNvPr id="6" name="TextBox 5"/>
          <p:cNvSpPr txBox="1"/>
          <p:nvPr/>
        </p:nvSpPr>
        <p:spPr>
          <a:xfrm>
            <a:off x="4225245" y="1245357"/>
            <a:ext cx="1166567" cy="954107"/>
          </a:xfrm>
          <a:prstGeom prst="rect">
            <a:avLst/>
          </a:prstGeom>
          <a:noFill/>
        </p:spPr>
        <p:txBody>
          <a:bodyPr wrap="square" rtlCol="0">
            <a:spAutoFit/>
          </a:bodyPr>
          <a:lstStyle/>
          <a:p>
            <a:pPr algn="ctr"/>
            <a:r>
              <a:rPr lang="es-CL" sz="1400" b="1" dirty="0" smtClean="0">
                <a:latin typeface="+mj-lt"/>
              </a:rPr>
              <a:t>Reformas estructurales y de mercado</a:t>
            </a:r>
            <a:endParaRPr lang="es-CL" sz="1400" b="1" dirty="0">
              <a:latin typeface="+mj-lt"/>
            </a:endParaRPr>
          </a:p>
        </p:txBody>
      </p:sp>
      <p:sp>
        <p:nvSpPr>
          <p:cNvPr id="7" name="TextBox 6"/>
          <p:cNvSpPr txBox="1"/>
          <p:nvPr/>
        </p:nvSpPr>
        <p:spPr>
          <a:xfrm>
            <a:off x="5360283" y="1245357"/>
            <a:ext cx="1213954" cy="954107"/>
          </a:xfrm>
          <a:prstGeom prst="rect">
            <a:avLst/>
          </a:prstGeom>
          <a:noFill/>
        </p:spPr>
        <p:txBody>
          <a:bodyPr wrap="square" rtlCol="0">
            <a:spAutoFit/>
          </a:bodyPr>
          <a:lstStyle/>
          <a:p>
            <a:pPr algn="ctr"/>
            <a:r>
              <a:rPr lang="es-CL" sz="1400" b="1" dirty="0" smtClean="0">
                <a:latin typeface="+mj-lt"/>
              </a:rPr>
              <a:t>Reformas de mercado  y recuperación de costos</a:t>
            </a:r>
            <a:endParaRPr lang="es-CL" sz="1400" b="1" dirty="0">
              <a:latin typeface="+mj-lt"/>
            </a:endParaRPr>
          </a:p>
        </p:txBody>
      </p:sp>
      <p:sp>
        <p:nvSpPr>
          <p:cNvPr id="8" name="TextBox 7"/>
          <p:cNvSpPr txBox="1"/>
          <p:nvPr/>
        </p:nvSpPr>
        <p:spPr>
          <a:xfrm>
            <a:off x="6474409" y="1245357"/>
            <a:ext cx="1213954" cy="1169551"/>
          </a:xfrm>
          <a:prstGeom prst="rect">
            <a:avLst/>
          </a:prstGeom>
          <a:noFill/>
        </p:spPr>
        <p:txBody>
          <a:bodyPr wrap="square" rtlCol="0">
            <a:spAutoFit/>
          </a:bodyPr>
          <a:lstStyle/>
          <a:p>
            <a:pPr algn="ctr"/>
            <a:r>
              <a:rPr lang="es-CL" sz="1400" b="1" dirty="0" smtClean="0">
                <a:latin typeface="+mj-lt"/>
              </a:rPr>
              <a:t>Abolición de </a:t>
            </a:r>
            <a:r>
              <a:rPr lang="es-CL" sz="1400" b="1" dirty="0" err="1" smtClean="0">
                <a:latin typeface="+mj-lt"/>
              </a:rPr>
              <a:t>user</a:t>
            </a:r>
            <a:r>
              <a:rPr lang="es-CL" sz="1400" b="1" dirty="0" smtClean="0">
                <a:latin typeface="+mj-lt"/>
              </a:rPr>
              <a:t> </a:t>
            </a:r>
            <a:r>
              <a:rPr lang="es-CL" sz="1400" b="1" dirty="0" err="1" smtClean="0">
                <a:latin typeface="+mj-lt"/>
              </a:rPr>
              <a:t>fees</a:t>
            </a:r>
            <a:r>
              <a:rPr lang="es-CL" sz="1400" b="1" dirty="0" smtClean="0">
                <a:latin typeface="+mj-lt"/>
              </a:rPr>
              <a:t> y avance del derecho a la salud</a:t>
            </a:r>
            <a:endParaRPr lang="es-CL" sz="1400" b="1" dirty="0">
              <a:latin typeface="+mj-lt"/>
            </a:endParaRPr>
          </a:p>
        </p:txBody>
      </p:sp>
      <p:sp>
        <p:nvSpPr>
          <p:cNvPr id="9" name="TextBox 8"/>
          <p:cNvSpPr txBox="1"/>
          <p:nvPr/>
        </p:nvSpPr>
        <p:spPr>
          <a:xfrm>
            <a:off x="7756631" y="1245357"/>
            <a:ext cx="851339" cy="954107"/>
          </a:xfrm>
          <a:prstGeom prst="rect">
            <a:avLst/>
          </a:prstGeom>
          <a:noFill/>
        </p:spPr>
        <p:txBody>
          <a:bodyPr wrap="square" rtlCol="0">
            <a:spAutoFit/>
          </a:bodyPr>
          <a:lstStyle/>
          <a:p>
            <a:pPr algn="ctr"/>
            <a:r>
              <a:rPr lang="es-CL" sz="1400" b="1" dirty="0" smtClean="0">
                <a:latin typeface="+mj-lt"/>
              </a:rPr>
              <a:t>Derecho a la salud y CUS</a:t>
            </a:r>
            <a:endParaRPr lang="es-CL" sz="1400" b="1" dirty="0">
              <a:latin typeface="+mj-lt"/>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27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t2.gstatic.com/images?q=tbn:ANd9GcQjPv_e-T-U7fukXyJXyvRwkzRCuRytgmgULAbEpaE8NU_dK4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769" y="1847719"/>
            <a:ext cx="1102781" cy="1050041"/>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2"/>
          <p:cNvSpPr txBox="1">
            <a:spLocks noChangeArrowheads="1"/>
          </p:cNvSpPr>
          <p:nvPr/>
        </p:nvSpPr>
        <p:spPr bwMode="auto">
          <a:xfrm>
            <a:off x="4038600" y="4122054"/>
            <a:ext cx="731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VE" sz="1400" dirty="0" smtClean="0">
                <a:latin typeface="Calibri" pitchFamily="34" charset="0"/>
                <a:ea typeface="Times" pitchFamily="18" charset="0"/>
                <a:cs typeface="Calibri" pitchFamily="34" charset="0"/>
              </a:rPr>
              <a:t>100%</a:t>
            </a:r>
            <a:endParaRPr lang="es-VE" sz="1400" dirty="0">
              <a:latin typeface="Calibri" pitchFamily="34" charset="0"/>
              <a:ea typeface="Times" pitchFamily="18" charset="0"/>
              <a:cs typeface="Calibri" pitchFamily="34" charset="0"/>
            </a:endParaRPr>
          </a:p>
        </p:txBody>
      </p:sp>
      <p:sp>
        <p:nvSpPr>
          <p:cNvPr id="29" name="Text Box 3"/>
          <p:cNvSpPr txBox="1">
            <a:spLocks noChangeArrowheads="1"/>
          </p:cNvSpPr>
          <p:nvPr/>
        </p:nvSpPr>
        <p:spPr bwMode="auto">
          <a:xfrm>
            <a:off x="4846638" y="1210579"/>
            <a:ext cx="639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VE" sz="1400" smtClean="0">
                <a:latin typeface="Calibri" pitchFamily="34" charset="0"/>
                <a:ea typeface="Times" pitchFamily="18" charset="0"/>
                <a:cs typeface="Calibri" pitchFamily="34" charset="0"/>
              </a:rPr>
              <a:t>100%</a:t>
            </a:r>
            <a:endParaRPr lang="es-VE" sz="1400">
              <a:latin typeface="Calibri" pitchFamily="34" charset="0"/>
              <a:ea typeface="Times" pitchFamily="18" charset="0"/>
              <a:cs typeface="Calibri" pitchFamily="34" charset="0"/>
            </a:endParaRPr>
          </a:p>
        </p:txBody>
      </p:sp>
      <p:sp>
        <p:nvSpPr>
          <p:cNvPr id="30" name="Text Box 4"/>
          <p:cNvSpPr txBox="1">
            <a:spLocks noChangeArrowheads="1"/>
          </p:cNvSpPr>
          <p:nvPr/>
        </p:nvSpPr>
        <p:spPr bwMode="auto">
          <a:xfrm>
            <a:off x="2832100" y="1210579"/>
            <a:ext cx="64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VE" sz="1400" dirty="0" smtClean="0">
                <a:latin typeface="Calibri" pitchFamily="34" charset="0"/>
                <a:ea typeface="Times" pitchFamily="18" charset="0"/>
                <a:cs typeface="Calibri" pitchFamily="34" charset="0"/>
              </a:rPr>
              <a:t>100%</a:t>
            </a:r>
            <a:endParaRPr lang="es-VE" sz="1400" dirty="0">
              <a:latin typeface="Calibri" pitchFamily="34" charset="0"/>
              <a:ea typeface="Times" pitchFamily="18" charset="0"/>
              <a:cs typeface="Calibri" pitchFamily="34" charset="0"/>
            </a:endParaRPr>
          </a:p>
        </p:txBody>
      </p:sp>
      <p:sp>
        <p:nvSpPr>
          <p:cNvPr id="31" name="Text Box 5"/>
          <p:cNvSpPr txBox="1">
            <a:spLocks noChangeArrowheads="1"/>
          </p:cNvSpPr>
          <p:nvPr/>
        </p:nvSpPr>
        <p:spPr bwMode="auto">
          <a:xfrm>
            <a:off x="4114800" y="2674254"/>
            <a:ext cx="638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VE" sz="1400" dirty="0" smtClean="0">
                <a:latin typeface="Calibri" pitchFamily="34" charset="0"/>
                <a:ea typeface="Times" pitchFamily="18" charset="0"/>
                <a:cs typeface="Calibri" pitchFamily="34" charset="0"/>
              </a:rPr>
              <a:t>0%</a:t>
            </a:r>
            <a:endParaRPr lang="es-VE" sz="1400" dirty="0">
              <a:latin typeface="Calibri" pitchFamily="34" charset="0"/>
              <a:ea typeface="Times" pitchFamily="18" charset="0"/>
              <a:cs typeface="Calibri" pitchFamily="34" charset="0"/>
            </a:endParaRPr>
          </a:p>
        </p:txBody>
      </p:sp>
      <p:sp>
        <p:nvSpPr>
          <p:cNvPr id="32" name="Text Box 6"/>
          <p:cNvSpPr txBox="1">
            <a:spLocks noChangeArrowheads="1"/>
          </p:cNvSpPr>
          <p:nvPr/>
        </p:nvSpPr>
        <p:spPr bwMode="auto">
          <a:xfrm>
            <a:off x="110360" y="1329642"/>
            <a:ext cx="2805878" cy="1709737"/>
          </a:xfrm>
          <a:prstGeom prst="rect">
            <a:avLst/>
          </a:prstGeom>
          <a:solidFill>
            <a:schemeClr val="bg1"/>
          </a:solidFill>
          <a:ln>
            <a:noFill/>
          </a:ln>
          <a:extLst/>
        </p:spPr>
        <p:txBody>
          <a:bodyPr/>
          <a:lstStyle/>
          <a:p>
            <a:r>
              <a:rPr lang="es-VE" sz="1400" dirty="0" smtClean="0">
                <a:solidFill>
                  <a:srgbClr val="FF0000"/>
                </a:solidFill>
                <a:latin typeface="Calibri" pitchFamily="34" charset="0"/>
                <a:ea typeface="Times" pitchFamily="18" charset="0"/>
                <a:cs typeface="Calibri" pitchFamily="34" charset="0"/>
              </a:rPr>
              <a:t>- </a:t>
            </a:r>
            <a:r>
              <a:rPr lang="es-VE" sz="1400" b="1" dirty="0" smtClean="0">
                <a:solidFill>
                  <a:srgbClr val="CC0000"/>
                </a:solidFill>
                <a:latin typeface="Calibri" pitchFamily="34" charset="0"/>
                <a:ea typeface="Times" pitchFamily="18" charset="0"/>
                <a:cs typeface="Calibri" pitchFamily="34" charset="0"/>
              </a:rPr>
              <a:t>Responsabilidad colectiva de solidaridad para asegurar una distribución justa de algo (las atenciones y cuidados, la salud, las capacidades) entre los individuos, grupos y regiones</a:t>
            </a:r>
          </a:p>
          <a:p>
            <a:r>
              <a:rPr lang="es-VE" sz="1400" dirty="0" smtClean="0">
                <a:solidFill>
                  <a:srgbClr val="000099"/>
                </a:solidFill>
                <a:latin typeface="Calibri" pitchFamily="34" charset="0"/>
                <a:ea typeface="Times" pitchFamily="18" charset="0"/>
                <a:cs typeface="Calibri" pitchFamily="34" charset="0"/>
              </a:rPr>
              <a:t>- Igualdad frente a la ley</a:t>
            </a:r>
            <a:endParaRPr lang="es-VE" sz="1400" dirty="0">
              <a:latin typeface="Calibri" pitchFamily="34" charset="0"/>
              <a:ea typeface="Times" pitchFamily="18" charset="0"/>
              <a:cs typeface="Calibri" pitchFamily="34" charset="0"/>
            </a:endParaRPr>
          </a:p>
        </p:txBody>
      </p:sp>
      <p:sp>
        <p:nvSpPr>
          <p:cNvPr id="33" name="Rectangle 7"/>
          <p:cNvSpPr>
            <a:spLocks noChangeArrowheads="1"/>
          </p:cNvSpPr>
          <p:nvPr/>
        </p:nvSpPr>
        <p:spPr bwMode="auto">
          <a:xfrm>
            <a:off x="1087438" y="167592"/>
            <a:ext cx="80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VE" sz="1400" smtClean="0">
                <a:solidFill>
                  <a:srgbClr val="FFFFFF"/>
                </a:solidFill>
                <a:latin typeface="Calibri" pitchFamily="34" charset="0"/>
                <a:ea typeface="Times" pitchFamily="18" charset="0"/>
                <a:cs typeface="Calibri" pitchFamily="34" charset="0"/>
              </a:rPr>
              <a:t>  </a:t>
            </a:r>
            <a:endParaRPr lang="es-VE" sz="1400">
              <a:latin typeface="Calibri" pitchFamily="34" charset="0"/>
              <a:ea typeface="Times" pitchFamily="18" charset="0"/>
              <a:cs typeface="Calibri" pitchFamily="34" charset="0"/>
            </a:endParaRPr>
          </a:p>
        </p:txBody>
      </p:sp>
      <p:sp>
        <p:nvSpPr>
          <p:cNvPr id="34" name="Rectangle 8"/>
          <p:cNvSpPr>
            <a:spLocks noChangeArrowheads="1"/>
          </p:cNvSpPr>
          <p:nvPr/>
        </p:nvSpPr>
        <p:spPr bwMode="auto">
          <a:xfrm>
            <a:off x="1143000" y="167592"/>
            <a:ext cx="400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VE" sz="1400" i="1" smtClean="0">
                <a:solidFill>
                  <a:srgbClr val="FFFFFF"/>
                </a:solidFill>
                <a:latin typeface="Calibri" pitchFamily="34" charset="0"/>
                <a:ea typeface="Times" pitchFamily="18" charset="0"/>
                <a:cs typeface="Calibri" pitchFamily="34" charset="0"/>
              </a:rPr>
              <a:t> </a:t>
            </a:r>
            <a:endParaRPr lang="es-VE" sz="1400">
              <a:latin typeface="Calibri" pitchFamily="34" charset="0"/>
              <a:ea typeface="Times" pitchFamily="18" charset="0"/>
              <a:cs typeface="Calibri" pitchFamily="34" charset="0"/>
            </a:endParaRPr>
          </a:p>
        </p:txBody>
      </p:sp>
      <p:sp>
        <p:nvSpPr>
          <p:cNvPr id="35" name="Rectangle 9"/>
          <p:cNvSpPr>
            <a:spLocks noChangeArrowheads="1"/>
          </p:cNvSpPr>
          <p:nvPr/>
        </p:nvSpPr>
        <p:spPr bwMode="auto">
          <a:xfrm>
            <a:off x="1169988" y="167592"/>
            <a:ext cx="400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VE" sz="1400" b="1" smtClean="0">
                <a:solidFill>
                  <a:srgbClr val="FFFFFF"/>
                </a:solidFill>
                <a:latin typeface="Calibri" pitchFamily="34" charset="0"/>
                <a:ea typeface="Times" pitchFamily="18" charset="0"/>
                <a:cs typeface="Calibri" pitchFamily="34" charset="0"/>
              </a:rPr>
              <a:t> </a:t>
            </a:r>
            <a:endParaRPr lang="es-VE" sz="1400">
              <a:latin typeface="Calibri" pitchFamily="34" charset="0"/>
              <a:ea typeface="Times" pitchFamily="18" charset="0"/>
              <a:cs typeface="Calibri" pitchFamily="34" charset="0"/>
            </a:endParaRPr>
          </a:p>
        </p:txBody>
      </p:sp>
      <p:sp>
        <p:nvSpPr>
          <p:cNvPr id="36" name="Rectangle 10"/>
          <p:cNvSpPr>
            <a:spLocks noChangeArrowheads="1"/>
          </p:cNvSpPr>
          <p:nvPr/>
        </p:nvSpPr>
        <p:spPr bwMode="auto">
          <a:xfrm>
            <a:off x="1198563" y="159654"/>
            <a:ext cx="400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VE" sz="1400" b="1" smtClean="0">
                <a:solidFill>
                  <a:srgbClr val="FFFFFF"/>
                </a:solidFill>
                <a:latin typeface="Calibri" pitchFamily="34" charset="0"/>
                <a:ea typeface="Times" pitchFamily="18" charset="0"/>
                <a:cs typeface="Calibri" pitchFamily="34" charset="0"/>
              </a:rPr>
              <a:t> </a:t>
            </a:r>
            <a:endParaRPr lang="es-VE" sz="1400">
              <a:latin typeface="Calibri" pitchFamily="34" charset="0"/>
              <a:ea typeface="Times" pitchFamily="18" charset="0"/>
              <a:cs typeface="Calibri" pitchFamily="34" charset="0"/>
            </a:endParaRPr>
          </a:p>
        </p:txBody>
      </p:sp>
      <p:sp>
        <p:nvSpPr>
          <p:cNvPr id="37" name="Rectangle 11"/>
          <p:cNvSpPr>
            <a:spLocks noChangeArrowheads="1"/>
          </p:cNvSpPr>
          <p:nvPr/>
        </p:nvSpPr>
        <p:spPr bwMode="auto">
          <a:xfrm>
            <a:off x="1231900" y="167592"/>
            <a:ext cx="400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VE" sz="1400" smtClean="0">
                <a:solidFill>
                  <a:srgbClr val="FFFFFF"/>
                </a:solidFill>
                <a:latin typeface="Calibri" pitchFamily="34" charset="0"/>
                <a:ea typeface="Times" pitchFamily="18" charset="0"/>
                <a:cs typeface="Calibri" pitchFamily="34" charset="0"/>
              </a:rPr>
              <a:t> </a:t>
            </a:r>
            <a:endParaRPr lang="es-VE" sz="1400">
              <a:latin typeface="Calibri" pitchFamily="34" charset="0"/>
              <a:ea typeface="Times" pitchFamily="18" charset="0"/>
              <a:cs typeface="Calibri" pitchFamily="34" charset="0"/>
            </a:endParaRPr>
          </a:p>
        </p:txBody>
      </p:sp>
      <p:sp>
        <p:nvSpPr>
          <p:cNvPr id="65" name="Text Box 13"/>
          <p:cNvSpPr txBox="1">
            <a:spLocks noChangeArrowheads="1"/>
          </p:cNvSpPr>
          <p:nvPr/>
        </p:nvSpPr>
        <p:spPr bwMode="auto">
          <a:xfrm>
            <a:off x="513957" y="991786"/>
            <a:ext cx="1825795" cy="396926"/>
          </a:xfrm>
          <a:prstGeom prst="rect">
            <a:avLst/>
          </a:prstGeom>
          <a:solidFill>
            <a:srgbClr val="CC0000"/>
          </a:solidFill>
          <a:ln w="9525">
            <a:noFill/>
            <a:miter lim="800000"/>
            <a:headEnd/>
            <a:tailEnd/>
          </a:ln>
        </p:spPr>
        <p:txBody>
          <a:bodyPr/>
          <a:lstStyle/>
          <a:p>
            <a:pPr algn="ctr"/>
            <a:r>
              <a:rPr lang="es-VE" sz="2000" b="1" dirty="0" smtClean="0">
                <a:solidFill>
                  <a:schemeClr val="bg1"/>
                </a:solidFill>
                <a:effectLst>
                  <a:outerShdw blurRad="38100" dist="38100" dir="2700000" algn="tl">
                    <a:srgbClr val="000000">
                      <a:alpha val="43137"/>
                    </a:srgbClr>
                  </a:outerShdw>
                </a:effectLst>
                <a:latin typeface="Calibri" pitchFamily="34" charset="0"/>
                <a:ea typeface="Times" pitchFamily="18" charset="0"/>
                <a:cs typeface="Calibri" pitchFamily="34" charset="0"/>
              </a:rPr>
              <a:t>EQUIDAD</a:t>
            </a:r>
            <a:endParaRPr lang="es-VE" sz="2000" b="1" dirty="0">
              <a:solidFill>
                <a:schemeClr val="bg1"/>
              </a:solidFill>
              <a:effectLst>
                <a:outerShdw blurRad="38100" dist="38100" dir="2700000" algn="tl">
                  <a:srgbClr val="000000">
                    <a:alpha val="43137"/>
                  </a:srgbClr>
                </a:outerShdw>
              </a:effectLst>
              <a:latin typeface="Calibri" pitchFamily="34" charset="0"/>
              <a:ea typeface="Times" pitchFamily="18" charset="0"/>
              <a:cs typeface="Calibri" pitchFamily="34" charset="0"/>
            </a:endParaRPr>
          </a:p>
        </p:txBody>
      </p:sp>
      <p:sp>
        <p:nvSpPr>
          <p:cNvPr id="66" name="Text Box 14"/>
          <p:cNvSpPr txBox="1">
            <a:spLocks noChangeArrowheads="1"/>
          </p:cNvSpPr>
          <p:nvPr/>
        </p:nvSpPr>
        <p:spPr bwMode="auto">
          <a:xfrm>
            <a:off x="5696916" y="980728"/>
            <a:ext cx="3051548" cy="505287"/>
          </a:xfrm>
          <a:prstGeom prst="rect">
            <a:avLst/>
          </a:prstGeom>
          <a:solidFill>
            <a:srgbClr val="0070C0"/>
          </a:solidFill>
          <a:ln w="9525">
            <a:noFill/>
            <a:miter lim="800000"/>
            <a:headEnd/>
            <a:tailEnd/>
          </a:ln>
        </p:spPr>
        <p:txBody>
          <a:bodyPr/>
          <a:lstStyle/>
          <a:p>
            <a:pPr algn="ctr"/>
            <a:r>
              <a:rPr lang="es-VE" sz="2000" b="1" dirty="0" smtClean="0">
                <a:solidFill>
                  <a:schemeClr val="bg1"/>
                </a:solidFill>
                <a:effectLst>
                  <a:outerShdw blurRad="38100" dist="38100" dir="2700000" algn="tl">
                    <a:srgbClr val="000000">
                      <a:alpha val="43137"/>
                    </a:srgbClr>
                  </a:outerShdw>
                </a:effectLst>
                <a:latin typeface="Calibri" pitchFamily="34" charset="0"/>
                <a:ea typeface="Times" pitchFamily="18" charset="0"/>
                <a:cs typeface="Calibri" pitchFamily="34" charset="0"/>
              </a:rPr>
              <a:t>LIBERTADES INDIVIDUALES</a:t>
            </a:r>
            <a:endParaRPr lang="es-VE" sz="2000" b="1" dirty="0">
              <a:solidFill>
                <a:schemeClr val="bg1"/>
              </a:solidFill>
              <a:effectLst>
                <a:outerShdw blurRad="38100" dist="38100" dir="2700000" algn="tl">
                  <a:srgbClr val="000000">
                    <a:alpha val="43137"/>
                  </a:srgbClr>
                </a:outerShdw>
              </a:effectLst>
              <a:latin typeface="Calibri" pitchFamily="34" charset="0"/>
              <a:ea typeface="Times" pitchFamily="18" charset="0"/>
              <a:cs typeface="Calibri" pitchFamily="34" charset="0"/>
            </a:endParaRPr>
          </a:p>
        </p:txBody>
      </p:sp>
      <p:sp>
        <p:nvSpPr>
          <p:cNvPr id="67" name="Text Box 15"/>
          <p:cNvSpPr txBox="1">
            <a:spLocks noChangeArrowheads="1"/>
          </p:cNvSpPr>
          <p:nvPr/>
        </p:nvSpPr>
        <p:spPr bwMode="auto">
          <a:xfrm>
            <a:off x="5486400" y="1436236"/>
            <a:ext cx="3657600" cy="1603143"/>
          </a:xfrm>
          <a:prstGeom prst="rect">
            <a:avLst/>
          </a:prstGeom>
          <a:solidFill>
            <a:schemeClr val="bg1"/>
          </a:solidFill>
          <a:ln>
            <a:noFill/>
          </a:ln>
          <a:extLst/>
        </p:spPr>
        <p:txBody>
          <a:bodyPr/>
          <a:lstStyle/>
          <a:p>
            <a:r>
              <a:rPr lang="es-VE" sz="1400" b="1" dirty="0" smtClean="0">
                <a:solidFill>
                  <a:srgbClr val="000099"/>
                </a:solidFill>
                <a:latin typeface="Calibri" pitchFamily="34" charset="0"/>
                <a:ea typeface="Times" pitchFamily="18" charset="0"/>
                <a:cs typeface="Calibri" pitchFamily="34" charset="0"/>
              </a:rPr>
              <a:t>- Derecho para una persona, una organización… de actuar libremente de manera autónoma, intencional  y responsable</a:t>
            </a:r>
          </a:p>
          <a:p>
            <a:r>
              <a:rPr lang="es-VE" sz="1400" dirty="0" smtClean="0">
                <a:solidFill>
                  <a:srgbClr val="CC0000"/>
                </a:solidFill>
                <a:latin typeface="Calibri" pitchFamily="34" charset="0"/>
                <a:ea typeface="Times" pitchFamily="18" charset="0"/>
                <a:cs typeface="Calibri" pitchFamily="34" charset="0"/>
              </a:rPr>
              <a:t>- Capacidad de actuar con independencia</a:t>
            </a:r>
          </a:p>
          <a:p>
            <a:r>
              <a:rPr lang="es-VE" sz="1400" dirty="0" smtClean="0">
                <a:latin typeface="Calibri" pitchFamily="34" charset="0"/>
                <a:ea typeface="Times" pitchFamily="18" charset="0"/>
                <a:cs typeface="Calibri" pitchFamily="34" charset="0"/>
              </a:rPr>
              <a:t>-Preservación de la integridad de la persona</a:t>
            </a:r>
            <a:endParaRPr lang="es-VE" sz="1400" dirty="0">
              <a:latin typeface="Calibri" pitchFamily="34" charset="0"/>
              <a:ea typeface="Times" pitchFamily="18" charset="0"/>
              <a:cs typeface="Calibri" pitchFamily="34" charset="0"/>
            </a:endParaRPr>
          </a:p>
        </p:txBody>
      </p:sp>
      <p:sp>
        <p:nvSpPr>
          <p:cNvPr id="68" name="Text Box 16"/>
          <p:cNvSpPr txBox="1">
            <a:spLocks noChangeArrowheads="1"/>
          </p:cNvSpPr>
          <p:nvPr/>
        </p:nvSpPr>
        <p:spPr bwMode="auto">
          <a:xfrm>
            <a:off x="2699792" y="4401577"/>
            <a:ext cx="2641468" cy="457200"/>
          </a:xfrm>
          <a:prstGeom prst="rect">
            <a:avLst/>
          </a:prstGeom>
          <a:solidFill>
            <a:srgbClr val="00FF00"/>
          </a:solidFill>
          <a:ln w="9525">
            <a:noFill/>
            <a:miter lim="800000"/>
            <a:headEnd/>
            <a:tailEnd/>
          </a:ln>
        </p:spPr>
        <p:txBody>
          <a:bodyPr/>
          <a:lstStyle/>
          <a:p>
            <a:pPr algn="ctr"/>
            <a:r>
              <a:rPr lang="es-VE" sz="2000" b="1" dirty="0" smtClean="0">
                <a:effectLst>
                  <a:outerShdw blurRad="38100" dist="38100" dir="2700000" algn="tl">
                    <a:srgbClr val="000000">
                      <a:alpha val="43137"/>
                    </a:srgbClr>
                  </a:outerShdw>
                </a:effectLst>
                <a:latin typeface="Calibri" pitchFamily="34" charset="0"/>
                <a:ea typeface="Times" pitchFamily="18" charset="0"/>
                <a:cs typeface="Calibri" pitchFamily="34" charset="0"/>
              </a:rPr>
              <a:t>EFICIENCIA / CALIDAD</a:t>
            </a:r>
            <a:endParaRPr lang="es-VE" sz="2000" b="1" dirty="0">
              <a:effectLst>
                <a:outerShdw blurRad="38100" dist="38100" dir="2700000" algn="tl">
                  <a:srgbClr val="000000">
                    <a:alpha val="43137"/>
                  </a:srgbClr>
                </a:outerShdw>
              </a:effectLst>
              <a:latin typeface="Calibri" pitchFamily="34" charset="0"/>
              <a:ea typeface="Times" pitchFamily="18" charset="0"/>
              <a:cs typeface="Calibri" pitchFamily="34" charset="0"/>
            </a:endParaRPr>
          </a:p>
        </p:txBody>
      </p:sp>
      <p:sp>
        <p:nvSpPr>
          <p:cNvPr id="69" name="Text Box 17"/>
          <p:cNvSpPr txBox="1">
            <a:spLocks noChangeArrowheads="1"/>
          </p:cNvSpPr>
          <p:nvPr/>
        </p:nvSpPr>
        <p:spPr bwMode="auto">
          <a:xfrm>
            <a:off x="1043810" y="5205346"/>
            <a:ext cx="4918840" cy="1629762"/>
          </a:xfrm>
          <a:prstGeom prst="rect">
            <a:avLst/>
          </a:prstGeom>
          <a:solidFill>
            <a:schemeClr val="bg1"/>
          </a:solidFill>
          <a:ln>
            <a:noFill/>
          </a:ln>
          <a:extLst/>
        </p:spPr>
        <p:txBody>
          <a:bodyPr/>
          <a:lstStyle/>
          <a:p>
            <a:r>
              <a:rPr lang="es-VE" sz="1400" dirty="0" smtClean="0">
                <a:solidFill>
                  <a:srgbClr val="000000"/>
                </a:solidFill>
                <a:latin typeface="Calibri" pitchFamily="34" charset="0"/>
                <a:cs typeface="Calibri" pitchFamily="34" charset="0"/>
              </a:rPr>
              <a:t>Exigencia social de utilizar los recursos de la mejor manera posible con el fin de maximizar una ventaja colectiva (variable focal de la ideología dominante) y de rendir cuentas</a:t>
            </a:r>
          </a:p>
          <a:p>
            <a:r>
              <a:rPr lang="es-VE" sz="1400" b="1" dirty="0" smtClean="0">
                <a:solidFill>
                  <a:srgbClr val="000000"/>
                </a:solidFill>
                <a:latin typeface="Calibri" pitchFamily="34" charset="0"/>
                <a:cs typeface="Calibri" pitchFamily="34" charset="0"/>
              </a:rPr>
              <a:t>Eficiencia técnica</a:t>
            </a:r>
            <a:r>
              <a:rPr lang="es-VE" sz="1400" dirty="0" smtClean="0">
                <a:solidFill>
                  <a:srgbClr val="000000"/>
                </a:solidFill>
                <a:latin typeface="Calibri" pitchFamily="34" charset="0"/>
                <a:cs typeface="Calibri" pitchFamily="34" charset="0"/>
              </a:rPr>
              <a:t>: minimización de los costos por un resultado dado</a:t>
            </a:r>
          </a:p>
          <a:p>
            <a:r>
              <a:rPr lang="es-VE" sz="1400" b="1" dirty="0" smtClean="0">
                <a:solidFill>
                  <a:srgbClr val="000000"/>
                </a:solidFill>
                <a:latin typeface="Calibri" pitchFamily="34" charset="0"/>
                <a:cs typeface="Calibri" pitchFamily="34" charset="0"/>
              </a:rPr>
              <a:t>Eficiencia de asignación</a:t>
            </a:r>
            <a:r>
              <a:rPr lang="es-VE" sz="1400" dirty="0" smtClean="0">
                <a:solidFill>
                  <a:srgbClr val="000000"/>
                </a:solidFill>
                <a:latin typeface="Calibri" pitchFamily="34" charset="0"/>
                <a:cs typeface="Calibri" pitchFamily="34" charset="0"/>
              </a:rPr>
              <a:t>: asignación optima de recursos por un resultado de salud</a:t>
            </a:r>
            <a:endParaRPr lang="es-VE" sz="1400" dirty="0">
              <a:solidFill>
                <a:srgbClr val="000000"/>
              </a:solidFill>
              <a:latin typeface="Calibri" pitchFamily="34" charset="0"/>
              <a:cs typeface="Calibri" pitchFamily="34" charset="0"/>
            </a:endParaRPr>
          </a:p>
        </p:txBody>
      </p:sp>
      <p:sp>
        <p:nvSpPr>
          <p:cNvPr id="70" name="Line 18"/>
          <p:cNvSpPr>
            <a:spLocks noChangeShapeType="1"/>
          </p:cNvSpPr>
          <p:nvPr/>
        </p:nvSpPr>
        <p:spPr bwMode="auto">
          <a:xfrm flipH="1" flipV="1">
            <a:off x="2832100" y="1302654"/>
            <a:ext cx="1282700" cy="14620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1" name="Line 19"/>
          <p:cNvSpPr>
            <a:spLocks noChangeShapeType="1"/>
          </p:cNvSpPr>
          <p:nvPr/>
        </p:nvSpPr>
        <p:spPr bwMode="auto">
          <a:xfrm flipV="1">
            <a:off x="4114800" y="1393142"/>
            <a:ext cx="1277938"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2" name="Line 20"/>
          <p:cNvSpPr>
            <a:spLocks noChangeShapeType="1"/>
          </p:cNvSpPr>
          <p:nvPr/>
        </p:nvSpPr>
        <p:spPr bwMode="auto">
          <a:xfrm>
            <a:off x="4114800" y="2764742"/>
            <a:ext cx="0" cy="15097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3" name="Line 21"/>
          <p:cNvSpPr>
            <a:spLocks noChangeShapeType="1"/>
          </p:cNvSpPr>
          <p:nvPr/>
        </p:nvSpPr>
        <p:spPr bwMode="auto">
          <a:xfrm>
            <a:off x="3106738" y="1575704"/>
            <a:ext cx="1922462" cy="1841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4" name="Line 22"/>
          <p:cNvSpPr>
            <a:spLocks noChangeShapeType="1"/>
          </p:cNvSpPr>
          <p:nvPr/>
        </p:nvSpPr>
        <p:spPr bwMode="auto">
          <a:xfrm flipH="1">
            <a:off x="4114800" y="1759854"/>
            <a:ext cx="914400" cy="19812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5" name="Line 23"/>
          <p:cNvSpPr>
            <a:spLocks noChangeShapeType="1"/>
          </p:cNvSpPr>
          <p:nvPr/>
        </p:nvSpPr>
        <p:spPr bwMode="auto">
          <a:xfrm flipH="1" flipV="1">
            <a:off x="3106738" y="1575704"/>
            <a:ext cx="1008062" cy="21653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6" name="Line 24"/>
          <p:cNvSpPr>
            <a:spLocks noChangeShapeType="1"/>
          </p:cNvSpPr>
          <p:nvPr/>
        </p:nvSpPr>
        <p:spPr bwMode="auto">
          <a:xfrm flipV="1">
            <a:off x="3289300" y="1667779"/>
            <a:ext cx="1828800" cy="182563"/>
          </a:xfrm>
          <a:prstGeom prst="line">
            <a:avLst/>
          </a:prstGeom>
          <a:noFill/>
          <a:ln w="19050">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7" name="Line 25"/>
          <p:cNvSpPr>
            <a:spLocks noChangeShapeType="1"/>
          </p:cNvSpPr>
          <p:nvPr/>
        </p:nvSpPr>
        <p:spPr bwMode="auto">
          <a:xfrm flipH="1">
            <a:off x="4114800" y="1667779"/>
            <a:ext cx="1003300" cy="1736725"/>
          </a:xfrm>
          <a:prstGeom prst="line">
            <a:avLst/>
          </a:prstGeom>
          <a:noFill/>
          <a:ln w="19050">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78" name="Line 26"/>
          <p:cNvSpPr>
            <a:spLocks noChangeShapeType="1"/>
          </p:cNvSpPr>
          <p:nvPr/>
        </p:nvSpPr>
        <p:spPr bwMode="auto">
          <a:xfrm flipH="1" flipV="1">
            <a:off x="3289300" y="1850342"/>
            <a:ext cx="825500" cy="1554162"/>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s-VE">
              <a:latin typeface="Calibri" pitchFamily="34" charset="0"/>
              <a:cs typeface="Calibri" pitchFamily="34" charset="0"/>
            </a:endParaRPr>
          </a:p>
        </p:txBody>
      </p:sp>
      <p:sp>
        <p:nvSpPr>
          <p:cNvPr id="38" name="Title 1"/>
          <p:cNvSpPr>
            <a:spLocks noGrp="1"/>
          </p:cNvSpPr>
          <p:nvPr>
            <p:ph type="title"/>
          </p:nvPr>
        </p:nvSpPr>
        <p:spPr>
          <a:xfrm>
            <a:off x="457200" y="120446"/>
            <a:ext cx="8229600" cy="527609"/>
          </a:xfrm>
        </p:spPr>
        <p:txBody>
          <a:bodyPr/>
          <a:lstStyle/>
          <a:p>
            <a:pPr eaLnBrk="1" fontAlgn="auto" hangingPunct="1">
              <a:lnSpc>
                <a:spcPct val="100000"/>
              </a:lnSpc>
              <a:spcAft>
                <a:spcPts val="0"/>
              </a:spcAft>
              <a:defRPr/>
            </a:pPr>
            <a:r>
              <a:rPr lang="es-VE" sz="3600" dirty="0" smtClean="0"/>
              <a:t>Economía Política en Salud</a:t>
            </a:r>
            <a:endParaRPr lang="es-VE" sz="3600" dirty="0">
              <a:ea typeface="+mj-ea"/>
            </a:endParaRPr>
          </a:p>
        </p:txBody>
      </p:sp>
      <p:pic>
        <p:nvPicPr>
          <p:cNvPr id="39" name="Picture 12" descr="http://t3.gstatic.com/images?q=tbn:ANd9GcQGJo_srZvSEq9AgIyj4vVZlnapo4VEh2_WDa6-V2wwzw5g6Tqg_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284" y="5670798"/>
            <a:ext cx="1191772" cy="12516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t0.gstatic.com/images?q=tbn:ANd9GcSOKqTi3xXPwjkmGUqrCo2eXl2QxbEv7XQ7nE-7c2gQromwHR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936" y="4395291"/>
            <a:ext cx="1740849" cy="135704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4420" y="5752332"/>
            <a:ext cx="929580" cy="110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descr="http://1.bp.blogspot.com/_esUBlqKjDzk/SwLBz0aVwyI/AAAAAAAAHmE/K11BjAVyA94/s1600/salud+gasto+eficiencia+ineptitudes+negligencias+medicina+hospital+hospitales+gobierno+gast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8349" y="5152058"/>
            <a:ext cx="1242402" cy="8826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6173" y="6034733"/>
            <a:ext cx="987951" cy="63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08" y="3011736"/>
            <a:ext cx="2976652" cy="101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descr="http://t0.gstatic.com/images?q=tbn:ANd9GcRWfITHD2dB7pDAlL1ooXXmyek-TqxsWNnqmkT8znQq9xzrf_q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9631" y="2557272"/>
            <a:ext cx="1620827" cy="1620828"/>
          </a:xfrm>
          <a:prstGeom prst="rect">
            <a:avLst/>
          </a:prstGeom>
          <a:noFill/>
          <a:extLst>
            <a:ext uri="{909E8E84-426E-40DD-AFC4-6F175D3DCCD1}">
              <a14:hiddenFill xmlns:a14="http://schemas.microsoft.com/office/drawing/2010/main">
                <a:solidFill>
                  <a:srgbClr val="FFFFFF"/>
                </a:solidFill>
              </a14:hiddenFill>
            </a:ext>
          </a:extLst>
        </p:spPr>
      </p:pic>
      <p:sp>
        <p:nvSpPr>
          <p:cNvPr id="41" name="40 CuadroTexto"/>
          <p:cNvSpPr txBox="1"/>
          <p:nvPr/>
        </p:nvSpPr>
        <p:spPr>
          <a:xfrm>
            <a:off x="6189074" y="4694844"/>
            <a:ext cx="1968155" cy="369332"/>
          </a:xfrm>
          <a:prstGeom prst="rect">
            <a:avLst/>
          </a:prstGeom>
          <a:noFill/>
        </p:spPr>
        <p:txBody>
          <a:bodyPr wrap="square" rtlCol="0">
            <a:spAutoFit/>
          </a:bodyPr>
          <a:lstStyle/>
          <a:p>
            <a:r>
              <a:rPr lang="es-VE" b="1" dirty="0" smtClean="0">
                <a:solidFill>
                  <a:srgbClr val="0070C0"/>
                </a:solidFill>
                <a:latin typeface="Calibri" pitchFamily="34" charset="0"/>
                <a:cs typeface="Calibri" pitchFamily="34" charset="0"/>
              </a:rPr>
              <a:t>Plan de calidad</a:t>
            </a:r>
            <a:endParaRPr lang="es-VE" b="1" dirty="0">
              <a:solidFill>
                <a:srgbClr val="0070C0"/>
              </a:solidFill>
              <a:latin typeface="Calibri" pitchFamily="34" charset="0"/>
              <a:cs typeface="Calibri" pitchFamily="34" charset="0"/>
            </a:endParaRPr>
          </a:p>
        </p:txBody>
      </p:sp>
      <p:pic>
        <p:nvPicPr>
          <p:cNvPr id="42" name="Picture 2" descr="http://t2.gstatic.com/images?q=tbn:ANd9GcQjPv_e-T-U7fukXyJXyvRwkzRCuRytgmgULAbEpaE8NU_dK4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772816"/>
            <a:ext cx="1196578" cy="11393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5264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058"/>
                                        </p:tgtEl>
                                      </p:cBhvr>
                                    </p:animEffect>
                                    <p:set>
                                      <p:cBhvr>
                                        <p:cTn id="7" dur="1" fill="hold">
                                          <p:stCondLst>
                                            <p:cond delay="499"/>
                                          </p:stCondLst>
                                        </p:cTn>
                                        <p:tgtEl>
                                          <p:spTgt spid="450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505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457200" y="40466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70000"/>
              </a:lnSpc>
              <a:spcBef>
                <a:spcPct val="0"/>
              </a:spcBef>
              <a:spcAft>
                <a:spcPct val="0"/>
              </a:spcAft>
              <a:defRPr sz="4000" b="1" i="0">
                <a:solidFill>
                  <a:srgbClr val="004080"/>
                </a:solidFill>
                <a:latin typeface="Cambria" pitchFamily="18" charset="0"/>
                <a:ea typeface="+mj-ea"/>
                <a:cs typeface="+mj-cs"/>
              </a:defRPr>
            </a:lvl1pPr>
            <a:lvl2pPr algn="ctr" rtl="0" eaLnBrk="0" fontAlgn="base" hangingPunct="0">
              <a:lnSpc>
                <a:spcPct val="70000"/>
              </a:lnSpc>
              <a:spcBef>
                <a:spcPct val="0"/>
              </a:spcBef>
              <a:spcAft>
                <a:spcPct val="0"/>
              </a:spcAft>
              <a:defRPr sz="3200">
                <a:solidFill>
                  <a:srgbClr val="004080"/>
                </a:solidFill>
                <a:latin typeface="Arial Black" charset="0"/>
              </a:defRPr>
            </a:lvl2pPr>
            <a:lvl3pPr algn="ctr" rtl="0" eaLnBrk="0" fontAlgn="base" hangingPunct="0">
              <a:lnSpc>
                <a:spcPct val="70000"/>
              </a:lnSpc>
              <a:spcBef>
                <a:spcPct val="0"/>
              </a:spcBef>
              <a:spcAft>
                <a:spcPct val="0"/>
              </a:spcAft>
              <a:defRPr sz="3200">
                <a:solidFill>
                  <a:srgbClr val="004080"/>
                </a:solidFill>
                <a:latin typeface="Arial Black" charset="0"/>
              </a:defRPr>
            </a:lvl3pPr>
            <a:lvl4pPr algn="ctr" rtl="0" eaLnBrk="0" fontAlgn="base" hangingPunct="0">
              <a:lnSpc>
                <a:spcPct val="70000"/>
              </a:lnSpc>
              <a:spcBef>
                <a:spcPct val="0"/>
              </a:spcBef>
              <a:spcAft>
                <a:spcPct val="0"/>
              </a:spcAft>
              <a:defRPr sz="3200">
                <a:solidFill>
                  <a:srgbClr val="004080"/>
                </a:solidFill>
                <a:latin typeface="Arial Black" charset="0"/>
              </a:defRPr>
            </a:lvl4pPr>
            <a:lvl5pPr algn="ctr" rtl="0" eaLnBrk="0" fontAlgn="base" hangingPunct="0">
              <a:lnSpc>
                <a:spcPct val="70000"/>
              </a:lnSpc>
              <a:spcBef>
                <a:spcPct val="0"/>
              </a:spcBef>
              <a:spcAft>
                <a:spcPct val="0"/>
              </a:spcAft>
              <a:defRPr sz="3200">
                <a:solidFill>
                  <a:srgbClr val="004080"/>
                </a:solidFill>
                <a:latin typeface="Arial Black" charset="0"/>
              </a:defRPr>
            </a:lvl5pPr>
            <a:lvl6pPr marL="457200" algn="ctr" rtl="0" fontAlgn="base">
              <a:lnSpc>
                <a:spcPct val="70000"/>
              </a:lnSpc>
              <a:spcBef>
                <a:spcPct val="0"/>
              </a:spcBef>
              <a:spcAft>
                <a:spcPct val="0"/>
              </a:spcAft>
              <a:defRPr sz="3200">
                <a:solidFill>
                  <a:srgbClr val="004080"/>
                </a:solidFill>
                <a:latin typeface="Arial Black" charset="0"/>
              </a:defRPr>
            </a:lvl6pPr>
            <a:lvl7pPr marL="914400" algn="ctr" rtl="0" fontAlgn="base">
              <a:lnSpc>
                <a:spcPct val="70000"/>
              </a:lnSpc>
              <a:spcBef>
                <a:spcPct val="0"/>
              </a:spcBef>
              <a:spcAft>
                <a:spcPct val="0"/>
              </a:spcAft>
              <a:defRPr sz="3200">
                <a:solidFill>
                  <a:srgbClr val="004080"/>
                </a:solidFill>
                <a:latin typeface="Arial Black" charset="0"/>
              </a:defRPr>
            </a:lvl7pPr>
            <a:lvl8pPr marL="1371600" algn="ctr" rtl="0" fontAlgn="base">
              <a:lnSpc>
                <a:spcPct val="70000"/>
              </a:lnSpc>
              <a:spcBef>
                <a:spcPct val="0"/>
              </a:spcBef>
              <a:spcAft>
                <a:spcPct val="0"/>
              </a:spcAft>
              <a:defRPr sz="3200">
                <a:solidFill>
                  <a:srgbClr val="004080"/>
                </a:solidFill>
                <a:latin typeface="Arial Black" charset="0"/>
              </a:defRPr>
            </a:lvl8pPr>
            <a:lvl9pPr marL="1828800" algn="ctr" rtl="0" fontAlgn="base">
              <a:lnSpc>
                <a:spcPct val="70000"/>
              </a:lnSpc>
              <a:spcBef>
                <a:spcPct val="0"/>
              </a:spcBef>
              <a:spcAft>
                <a:spcPct val="0"/>
              </a:spcAft>
              <a:defRPr sz="3200">
                <a:solidFill>
                  <a:srgbClr val="004080"/>
                </a:solidFill>
                <a:latin typeface="Arial Black" charset="0"/>
              </a:defRPr>
            </a:lvl9pPr>
          </a:lstStyle>
          <a:p>
            <a:pPr eaLnBrk="1" hangingPunct="1">
              <a:lnSpc>
                <a:spcPct val="100000"/>
              </a:lnSpc>
              <a:defRPr/>
            </a:pPr>
            <a:r>
              <a:rPr lang="es-CL" sz="3600" kern="0" dirty="0" smtClean="0">
                <a:solidFill>
                  <a:srgbClr val="0070C0"/>
                </a:solidFill>
                <a:latin typeface="Calibri" pitchFamily="34" charset="0"/>
              </a:rPr>
              <a:t>Desarrollo histórico de la disciplina</a:t>
            </a:r>
            <a:endParaRPr lang="es-CL" sz="3600" kern="0" dirty="0">
              <a:solidFill>
                <a:srgbClr val="0070C0"/>
              </a:solidFill>
              <a:latin typeface="Calibri"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737"/>
            <a:ext cx="9144000" cy="42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771" y="-328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480" y="6591867"/>
            <a:ext cx="2529731" cy="307777"/>
          </a:xfrm>
          <a:prstGeom prst="rect">
            <a:avLst/>
          </a:prstGeom>
          <a:noFill/>
        </p:spPr>
        <p:txBody>
          <a:bodyPr wrap="none" rtlCol="0">
            <a:spAutoFit/>
          </a:bodyPr>
          <a:lstStyle/>
          <a:p>
            <a:r>
              <a:rPr lang="es-CL" sz="1400" dirty="0" smtClean="0">
                <a:latin typeface="+mj-lt"/>
              </a:rPr>
              <a:t>Fuente: </a:t>
            </a:r>
            <a:r>
              <a:rPr lang="es-CL" sz="1400" dirty="0" err="1" smtClean="0">
                <a:latin typeface="+mj-lt"/>
              </a:rPr>
              <a:t>Wagstaff</a:t>
            </a:r>
            <a:r>
              <a:rPr lang="es-CL" sz="1400" dirty="0" smtClean="0">
                <a:latin typeface="+mj-lt"/>
              </a:rPr>
              <a:t> &amp; </a:t>
            </a:r>
            <a:r>
              <a:rPr lang="es-CL" sz="1400" dirty="0" err="1" smtClean="0">
                <a:latin typeface="+mj-lt"/>
              </a:rPr>
              <a:t>Cuyler</a:t>
            </a:r>
            <a:r>
              <a:rPr lang="es-CL" sz="1400" dirty="0" smtClean="0">
                <a:latin typeface="+mj-lt"/>
              </a:rPr>
              <a:t>, 2011</a:t>
            </a:r>
            <a:endParaRPr lang="es-CL" sz="1400" dirty="0">
              <a:latin typeface="+mj-lt"/>
            </a:endParaRPr>
          </a:p>
        </p:txBody>
      </p:sp>
    </p:spTree>
    <p:extLst>
      <p:ext uri="{BB962C8B-B14F-4D97-AF65-F5344CB8AC3E}">
        <p14:creationId xmlns:p14="http://schemas.microsoft.com/office/powerpoint/2010/main" val="28986276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3321050"/>
            <a:ext cx="2762250"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2408238"/>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descr="http://t3.gstatic.com/images?q=tbn:ANd9GcQGJo_srZvSEq9AgIyj4vVZlnapo4VEh2_WDa6-V2wwzw5g6Tqg_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488" y="3798888"/>
            <a:ext cx="20859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t0.gstatic.com/images?q=tbn:ANd9GcSOKqTi3xXPwjkmGUqrCo2eXl2QxbEv7XQ7nE-7c2gQromwHRP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438" y="1135063"/>
            <a:ext cx="28384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http://t3.gstatic.com/images?q=tbn:ANd9GcRcbBS3wyHWv7jfS0o0JozZnY9WGhJ6mfuH8gA2_yiYw5-T3AUQh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4175" y="1970088"/>
            <a:ext cx="1433513"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http://t0.gstatic.com/images?q=tbn:ANd9GcSXSAq66K8vmeJJx04ox9AXCfVkRmC00_lP09UnIJWgCAm1XNO6Y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2475" y="989013"/>
            <a:ext cx="218281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t2.gstatic.com/images?q=tbn:ANd9GcQZ208kTUuXS3w7VcUX2DCsSBwAcBS_DMWKOx1L8aqIg9WD9-V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238" y="3798888"/>
            <a:ext cx="24828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29518"/>
            <a:ext cx="8229600" cy="656771"/>
          </a:xfrm>
        </p:spPr>
        <p:txBody>
          <a:bodyPr/>
          <a:lstStyle/>
          <a:p>
            <a:pPr>
              <a:lnSpc>
                <a:spcPct val="100000"/>
              </a:lnSpc>
            </a:pPr>
            <a:r>
              <a:rPr lang="es-VE" sz="4200" dirty="0" smtClean="0"/>
              <a:t>Calidad</a:t>
            </a:r>
            <a:endParaRPr lang="es-VE" sz="4200" dirty="0"/>
          </a:p>
        </p:txBody>
      </p:sp>
      <p:sp>
        <p:nvSpPr>
          <p:cNvPr id="3" name="2 CuadroTexto"/>
          <p:cNvSpPr txBox="1"/>
          <p:nvPr/>
        </p:nvSpPr>
        <p:spPr>
          <a:xfrm>
            <a:off x="5278438" y="1189832"/>
            <a:ext cx="1627625" cy="369332"/>
          </a:xfrm>
          <a:prstGeom prst="rect">
            <a:avLst/>
          </a:prstGeom>
          <a:noFill/>
        </p:spPr>
        <p:txBody>
          <a:bodyPr wrap="none" rtlCol="0">
            <a:spAutoFit/>
          </a:bodyPr>
          <a:lstStyle/>
          <a:p>
            <a:r>
              <a:rPr lang="es-VE" b="1" dirty="0" smtClean="0">
                <a:solidFill>
                  <a:srgbClr val="0070C0"/>
                </a:solidFill>
                <a:latin typeface="Calibri" pitchFamily="34" charset="0"/>
                <a:cs typeface="Calibri" pitchFamily="34" charset="0"/>
              </a:rPr>
              <a:t>Plan de calidad</a:t>
            </a:r>
            <a:endParaRPr lang="es-VE" b="1" dirty="0">
              <a:solidFill>
                <a:srgbClr val="0070C0"/>
              </a:solidFill>
              <a:latin typeface="Calibri" pitchFamily="34" charset="0"/>
              <a:cs typeface="Calibri" pitchFamily="34" charset="0"/>
            </a:endParaRPr>
          </a:p>
        </p:txBody>
      </p:sp>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972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ChangeArrowheads="1"/>
          </p:cNvSpPr>
          <p:nvPr/>
        </p:nvSpPr>
        <p:spPr bwMode="auto">
          <a:xfrm>
            <a:off x="-31532" y="152400"/>
            <a:ext cx="9144000" cy="6705600"/>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65539" name="Text Box 3"/>
          <p:cNvSpPr txBox="1">
            <a:spLocks noChangeArrowheads="1"/>
          </p:cNvSpPr>
          <p:nvPr/>
        </p:nvSpPr>
        <p:spPr bwMode="auto">
          <a:xfrm>
            <a:off x="3897334" y="719962"/>
            <a:ext cx="12923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VE" altLang="fr-FR" sz="2800" b="1" dirty="0" smtClean="0">
                <a:solidFill>
                  <a:srgbClr val="FF0000"/>
                </a:solidFill>
                <a:latin typeface="Calibri" pitchFamily="34" charset="0"/>
                <a:cs typeface="Calibri" pitchFamily="34" charset="0"/>
              </a:rPr>
              <a:t>Calidad</a:t>
            </a:r>
            <a:endParaRPr lang="es-VE" altLang="fr-FR" sz="2800" dirty="0">
              <a:solidFill>
                <a:srgbClr val="FF0000"/>
              </a:solidFill>
              <a:latin typeface="Calibri" pitchFamily="34" charset="0"/>
              <a:cs typeface="Calibri" pitchFamily="34" charset="0"/>
            </a:endParaRPr>
          </a:p>
        </p:txBody>
      </p:sp>
      <p:sp>
        <p:nvSpPr>
          <p:cNvPr id="65540" name="Line 4"/>
          <p:cNvSpPr>
            <a:spLocks noChangeShapeType="1"/>
          </p:cNvSpPr>
          <p:nvPr/>
        </p:nvSpPr>
        <p:spPr bwMode="auto">
          <a:xfrm>
            <a:off x="3767124" y="1359584"/>
            <a:ext cx="16246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65541" name="Text Box 5"/>
          <p:cNvSpPr txBox="1">
            <a:spLocks noChangeArrowheads="1"/>
          </p:cNvSpPr>
          <p:nvPr/>
        </p:nvSpPr>
        <p:spPr bwMode="auto">
          <a:xfrm>
            <a:off x="3042740" y="1422396"/>
            <a:ext cx="3048000"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VE" altLang="fr-FR" b="1" dirty="0" smtClean="0">
                <a:latin typeface="Calibri" pitchFamily="34" charset="0"/>
                <a:cs typeface="Calibri" pitchFamily="34" charset="0"/>
              </a:rPr>
              <a:t>A nivel de una </a:t>
            </a:r>
          </a:p>
          <a:p>
            <a:pPr algn="ctr"/>
            <a:r>
              <a:rPr lang="es-VE" altLang="fr-FR" b="1" dirty="0" smtClean="0">
                <a:latin typeface="Calibri" pitchFamily="34" charset="0"/>
                <a:cs typeface="Calibri" pitchFamily="34" charset="0"/>
              </a:rPr>
              <a:t>Interacción puntual</a:t>
            </a:r>
            <a:endParaRPr lang="es-VE" altLang="fr-FR" b="1" dirty="0">
              <a:latin typeface="Calibri" pitchFamily="34" charset="0"/>
              <a:cs typeface="Calibri" pitchFamily="34" charset="0"/>
            </a:endParaRPr>
          </a:p>
        </p:txBody>
      </p:sp>
      <p:sp>
        <p:nvSpPr>
          <p:cNvPr id="65542" name="Text Box 6"/>
          <p:cNvSpPr txBox="1">
            <a:spLocks noChangeArrowheads="1"/>
          </p:cNvSpPr>
          <p:nvPr/>
        </p:nvSpPr>
        <p:spPr bwMode="auto">
          <a:xfrm>
            <a:off x="3008313" y="2246313"/>
            <a:ext cx="17068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VE" altLang="fr-FR" sz="1600" b="1" i="1" dirty="0" smtClean="0">
                <a:latin typeface="Calibri" pitchFamily="34" charset="0"/>
                <a:cs typeface="Calibri" pitchFamily="34" charset="0"/>
              </a:rPr>
              <a:t>CALIDAD TÉCNICA</a:t>
            </a:r>
            <a:endParaRPr lang="es-VE" altLang="fr-FR" sz="1600" b="1" dirty="0" smtClean="0">
              <a:latin typeface="Calibri" pitchFamily="34" charset="0"/>
              <a:cs typeface="Calibri" pitchFamily="34" charset="0"/>
            </a:endParaRPr>
          </a:p>
          <a:p>
            <a:pPr algn="l"/>
            <a:r>
              <a:rPr lang="es-VE" altLang="fr-FR" sz="1600" dirty="0" smtClean="0">
                <a:latin typeface="Calibri" pitchFamily="34" charset="0"/>
                <a:cs typeface="Calibri" pitchFamily="34" charset="0"/>
              </a:rPr>
              <a:t>- Pertinencia</a:t>
            </a:r>
          </a:p>
          <a:p>
            <a:pPr algn="l"/>
            <a:r>
              <a:rPr lang="es-VE" altLang="fr-FR" sz="1600" dirty="0" smtClean="0">
                <a:latin typeface="Calibri" pitchFamily="34" charset="0"/>
                <a:cs typeface="Calibri" pitchFamily="34" charset="0"/>
              </a:rPr>
              <a:t>-Competencia</a:t>
            </a:r>
          </a:p>
          <a:p>
            <a:pPr algn="l"/>
            <a:r>
              <a:rPr lang="es-VE" altLang="fr-FR" sz="1600" dirty="0" smtClean="0">
                <a:latin typeface="Calibri" pitchFamily="34" charset="0"/>
                <a:cs typeface="Calibri" pitchFamily="34" charset="0"/>
              </a:rPr>
              <a:t> de la ejecución</a:t>
            </a:r>
            <a:endParaRPr lang="es-VE" altLang="fr-FR" sz="1600" dirty="0">
              <a:latin typeface="Calibri" pitchFamily="34" charset="0"/>
              <a:cs typeface="Calibri" pitchFamily="34" charset="0"/>
            </a:endParaRPr>
          </a:p>
        </p:txBody>
      </p:sp>
      <p:sp>
        <p:nvSpPr>
          <p:cNvPr id="65543" name="Text Box 7"/>
          <p:cNvSpPr txBox="1">
            <a:spLocks noChangeArrowheads="1"/>
          </p:cNvSpPr>
          <p:nvPr/>
        </p:nvSpPr>
        <p:spPr bwMode="auto">
          <a:xfrm>
            <a:off x="4724619" y="2246313"/>
            <a:ext cx="219874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VE" altLang="fr-FR" sz="1600" b="1" i="1" dirty="0" smtClean="0">
                <a:latin typeface="Calibri" pitchFamily="34" charset="0"/>
                <a:cs typeface="Calibri" pitchFamily="34" charset="0"/>
              </a:rPr>
              <a:t>CALIDAD NO TÉCNICA</a:t>
            </a:r>
            <a:endParaRPr lang="es-VE" altLang="fr-FR" sz="1600" b="1" dirty="0" smtClean="0">
              <a:latin typeface="Calibri" pitchFamily="34" charset="0"/>
              <a:cs typeface="Calibri" pitchFamily="34" charset="0"/>
            </a:endParaRPr>
          </a:p>
          <a:p>
            <a:pPr algn="l"/>
            <a:r>
              <a:rPr lang="es-VE" altLang="fr-FR" sz="1600" dirty="0" smtClean="0">
                <a:latin typeface="Calibri" pitchFamily="34" charset="0"/>
                <a:cs typeface="Calibri" pitchFamily="34" charset="0"/>
              </a:rPr>
              <a:t>-Contexto tangible</a:t>
            </a:r>
          </a:p>
          <a:p>
            <a:pPr algn="l"/>
            <a:r>
              <a:rPr lang="es-VE" altLang="fr-FR" sz="1600" dirty="0" smtClean="0">
                <a:latin typeface="Calibri" pitchFamily="34" charset="0"/>
                <a:cs typeface="Calibri" pitchFamily="34" charset="0"/>
              </a:rPr>
              <a:t>-Dignidad de la atención</a:t>
            </a:r>
          </a:p>
          <a:p>
            <a:pPr algn="l"/>
            <a:r>
              <a:rPr lang="es-VE" altLang="fr-FR" sz="1600" dirty="0" smtClean="0">
                <a:latin typeface="Calibri" pitchFamily="34" charset="0"/>
                <a:cs typeface="Calibri" pitchFamily="34" charset="0"/>
              </a:rPr>
              <a:t>(respeto,</a:t>
            </a:r>
          </a:p>
          <a:p>
            <a:pPr algn="l"/>
            <a:r>
              <a:rPr lang="es-VE" altLang="fr-FR" sz="1600" dirty="0" smtClean="0">
                <a:latin typeface="Calibri" pitchFamily="34" charset="0"/>
                <a:cs typeface="Calibri" pitchFamily="34" charset="0"/>
              </a:rPr>
              <a:t>cortesía, apoyo</a:t>
            </a:r>
            <a:r>
              <a:rPr lang="es-VE" altLang="fr-FR" sz="1400" dirty="0" smtClean="0">
                <a:latin typeface="Calibri" pitchFamily="34" charset="0"/>
                <a:cs typeface="Calibri" pitchFamily="34" charset="0"/>
              </a:rPr>
              <a:t>,</a:t>
            </a:r>
          </a:p>
          <a:p>
            <a:pPr algn="l"/>
            <a:r>
              <a:rPr lang="es-VE" altLang="fr-FR" sz="1600" dirty="0" smtClean="0">
                <a:latin typeface="Calibri" pitchFamily="34" charset="0"/>
                <a:cs typeface="Calibri" pitchFamily="34" charset="0"/>
              </a:rPr>
              <a:t>comunicación)</a:t>
            </a:r>
            <a:endParaRPr lang="es-VE" altLang="fr-FR" sz="1600" dirty="0">
              <a:latin typeface="Calibri" pitchFamily="34" charset="0"/>
              <a:cs typeface="Calibri" pitchFamily="34" charset="0"/>
            </a:endParaRPr>
          </a:p>
        </p:txBody>
      </p:sp>
      <p:sp>
        <p:nvSpPr>
          <p:cNvPr id="65544" name="Text Box 8"/>
          <p:cNvSpPr txBox="1">
            <a:spLocks noChangeArrowheads="1"/>
          </p:cNvSpPr>
          <p:nvPr/>
        </p:nvSpPr>
        <p:spPr bwMode="auto">
          <a:xfrm>
            <a:off x="1752600" y="4107540"/>
            <a:ext cx="5791200"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VE" altLang="fr-FR" sz="2000" b="1" dirty="0" smtClean="0">
                <a:latin typeface="Calibri" pitchFamily="34" charset="0"/>
                <a:cs typeface="Calibri" pitchFamily="34" charset="0"/>
              </a:rPr>
              <a:t>A nivel de un episodio de cuidados</a:t>
            </a:r>
            <a:endParaRPr lang="es-VE" altLang="fr-FR" sz="2400" b="1" dirty="0">
              <a:latin typeface="Calibri" pitchFamily="34" charset="0"/>
              <a:cs typeface="Calibri" pitchFamily="34" charset="0"/>
            </a:endParaRPr>
          </a:p>
        </p:txBody>
      </p:sp>
      <p:sp>
        <p:nvSpPr>
          <p:cNvPr id="65545" name="Text Box 9"/>
          <p:cNvSpPr txBox="1">
            <a:spLocks noChangeArrowheads="1"/>
          </p:cNvSpPr>
          <p:nvPr/>
        </p:nvSpPr>
        <p:spPr bwMode="auto">
          <a:xfrm>
            <a:off x="2598054" y="4463142"/>
            <a:ext cx="41857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VE" altLang="fr-FR" sz="1600" dirty="0" smtClean="0">
                <a:latin typeface="Calibri" pitchFamily="34" charset="0"/>
                <a:cs typeface="Calibri" pitchFamily="34" charset="0"/>
              </a:rPr>
              <a:t>- Continuidad de las atenciones</a:t>
            </a:r>
          </a:p>
          <a:p>
            <a:pPr algn="l"/>
            <a:r>
              <a:rPr lang="es-VE" altLang="fr-FR" sz="1600" dirty="0" smtClean="0">
                <a:latin typeface="Calibri" pitchFamily="34" charset="0"/>
                <a:cs typeface="Calibri" pitchFamily="34" charset="0"/>
              </a:rPr>
              <a:t>- Globalidad de las atenciones (enfoque global)</a:t>
            </a:r>
            <a:endParaRPr lang="es-VE" altLang="fr-FR" sz="2000" dirty="0">
              <a:latin typeface="Calibri" pitchFamily="34" charset="0"/>
              <a:cs typeface="Calibri" pitchFamily="34" charset="0"/>
            </a:endParaRPr>
          </a:p>
        </p:txBody>
      </p:sp>
      <p:sp>
        <p:nvSpPr>
          <p:cNvPr id="65546" name="Text Box 10"/>
          <p:cNvSpPr txBox="1">
            <a:spLocks noChangeArrowheads="1"/>
          </p:cNvSpPr>
          <p:nvPr/>
        </p:nvSpPr>
        <p:spPr bwMode="auto">
          <a:xfrm>
            <a:off x="1143000" y="5341254"/>
            <a:ext cx="7162800" cy="4308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VE" altLang="fr-FR" sz="2200" b="1" dirty="0" smtClean="0">
                <a:latin typeface="Calibri" pitchFamily="34" charset="0"/>
                <a:cs typeface="Calibri" pitchFamily="34" charset="0"/>
              </a:rPr>
              <a:t>A nivel organizacional / sistémica</a:t>
            </a:r>
            <a:endParaRPr lang="es-VE" altLang="fr-FR" sz="2000" b="1" dirty="0">
              <a:latin typeface="Calibri" pitchFamily="34" charset="0"/>
              <a:cs typeface="Calibri" pitchFamily="34" charset="0"/>
            </a:endParaRPr>
          </a:p>
        </p:txBody>
      </p:sp>
      <p:sp>
        <p:nvSpPr>
          <p:cNvPr id="65547" name="Text Box 11"/>
          <p:cNvSpPr txBox="1">
            <a:spLocks noChangeArrowheads="1"/>
          </p:cNvSpPr>
          <p:nvPr/>
        </p:nvSpPr>
        <p:spPr bwMode="auto">
          <a:xfrm>
            <a:off x="2369448" y="5715000"/>
            <a:ext cx="4659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VE" altLang="fr-FR" sz="1600" dirty="0" smtClean="0">
                <a:latin typeface="Calibri" pitchFamily="34" charset="0"/>
                <a:cs typeface="Calibri" pitchFamily="34" charset="0"/>
              </a:rPr>
              <a:t>-Cobertura (globalidad/gama de servicios disponibles)</a:t>
            </a:r>
          </a:p>
          <a:p>
            <a:pPr algn="l"/>
            <a:r>
              <a:rPr lang="es-VE" altLang="fr-FR" sz="1600" dirty="0" smtClean="0">
                <a:latin typeface="Calibri" pitchFamily="34" charset="0"/>
                <a:cs typeface="Calibri" pitchFamily="34" charset="0"/>
              </a:rPr>
              <a:t>-Accesibilidad centrada en los servicios</a:t>
            </a:r>
          </a:p>
          <a:p>
            <a:pPr algn="l"/>
            <a:r>
              <a:rPr lang="es-VE" altLang="fr-FR" sz="1600" dirty="0" smtClean="0">
                <a:latin typeface="Calibri" pitchFamily="34" charset="0"/>
                <a:cs typeface="Calibri" pitchFamily="34" charset="0"/>
              </a:rPr>
              <a:t>-Coordinación/ fragmentación de los servicios</a:t>
            </a:r>
            <a:endParaRPr lang="es-VE" altLang="fr-FR" sz="2000" dirty="0">
              <a:latin typeface="Calibri" pitchFamily="34" charset="0"/>
              <a:cs typeface="Calibri" pitchFamily="34" charset="0"/>
            </a:endParaRPr>
          </a:p>
        </p:txBody>
      </p:sp>
      <p:sp>
        <p:nvSpPr>
          <p:cNvPr id="17" name="Line 4"/>
          <p:cNvSpPr>
            <a:spLocks noChangeShapeType="1"/>
          </p:cNvSpPr>
          <p:nvPr/>
        </p:nvSpPr>
        <p:spPr bwMode="auto">
          <a:xfrm>
            <a:off x="1930272" y="4060446"/>
            <a:ext cx="530860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19" name="Line 4"/>
          <p:cNvSpPr>
            <a:spLocks noChangeShapeType="1"/>
          </p:cNvSpPr>
          <p:nvPr/>
        </p:nvSpPr>
        <p:spPr bwMode="auto">
          <a:xfrm>
            <a:off x="1091964" y="5326668"/>
            <a:ext cx="6955954"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pic>
        <p:nvPicPr>
          <p:cNvPr id="14" name="Picture 14" descr="http://t0.gstatic.com/images?q=tbn:ANd9GcSXSAq66K8vmeJJx04ox9AXCfVkRmC00_lP09UnIJWgCAm1XNO6Y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009900"/>
            <a:ext cx="15065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t2.gstatic.com/images?q=tbn:ANd9GcQZ208kTUuXS3w7VcUX2DCsSBwAcBS_DMWKOx1L8aqIg9WD9-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979738"/>
            <a:ext cx="16414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75" y="4106863"/>
            <a:ext cx="820738"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388" y="4708525"/>
            <a:ext cx="9159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5788" y="4083050"/>
            <a:ext cx="890587"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7050" y="4083050"/>
            <a:ext cx="1371600"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9">
            <a:lum bright="28000" contrast="-40000"/>
            <a:extLst>
              <a:ext uri="{28A0092B-C50C-407E-A947-70E740481C1C}">
                <a14:useLocalDpi xmlns:a14="http://schemas.microsoft.com/office/drawing/2010/main" val="0"/>
              </a:ext>
            </a:extLst>
          </a:blip>
          <a:srcRect/>
          <a:stretch>
            <a:fillRect/>
          </a:stretch>
        </p:blipFill>
        <p:spPr bwMode="auto">
          <a:xfrm>
            <a:off x="7355085" y="5589240"/>
            <a:ext cx="1609403" cy="103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http://t2.gstatic.com/images?q=tbn:ANd9GcRxsQrU4_2GDNTfEJggTBaYD1cJDUpkZVUgHz7r1jKOqEl-6iC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3798" y="5407162"/>
            <a:ext cx="15113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92" y="4941168"/>
            <a:ext cx="1874239"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60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5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5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5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5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5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65542" grpId="0"/>
      <p:bldP spid="65543" grpId="0"/>
      <p:bldP spid="65544" grpId="0"/>
      <p:bldP spid="65545" grpId="0"/>
      <p:bldP spid="65546" grpId="0"/>
      <p:bldP spid="655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Text Box 2"/>
          <p:cNvSpPr txBox="1">
            <a:spLocks noChangeArrowheads="1"/>
          </p:cNvSpPr>
          <p:nvPr/>
        </p:nvSpPr>
        <p:spPr bwMode="auto">
          <a:xfrm>
            <a:off x="1791293" y="4983479"/>
            <a:ext cx="5619157" cy="1754326"/>
          </a:xfrm>
          <a:prstGeom prst="rect">
            <a:avLst/>
          </a:prstGeom>
          <a:solidFill>
            <a:schemeClr val="bg1"/>
          </a:solidFill>
          <a:ln>
            <a:noFill/>
          </a:ln>
          <a:effectLst/>
          <a:extLst/>
        </p:spPr>
        <p:txBody>
          <a:bodyPr wrap="square">
            <a:spAutoFit/>
          </a:bodyPr>
          <a:lstStyle/>
          <a:p>
            <a:pPr algn="just" eaLnBrk="0" hangingPunct="0"/>
            <a:r>
              <a:rPr lang="es-VE" altLang="fr-FR" dirty="0" smtClean="0">
                <a:solidFill>
                  <a:srgbClr val="CC0000"/>
                </a:solidFill>
                <a:latin typeface="Calibri" pitchFamily="34" charset="0"/>
                <a:cs typeface="Calibri" pitchFamily="34" charset="0"/>
              </a:rPr>
              <a:t>La </a:t>
            </a:r>
            <a:r>
              <a:rPr lang="es-VE" altLang="fr-FR" b="1" dirty="0" smtClean="0">
                <a:solidFill>
                  <a:srgbClr val="CC0000"/>
                </a:solidFill>
                <a:latin typeface="Calibri" pitchFamily="34" charset="0"/>
                <a:cs typeface="Calibri" pitchFamily="34" charset="0"/>
              </a:rPr>
              <a:t>eficiencia</a:t>
            </a:r>
            <a:r>
              <a:rPr lang="es-VE" altLang="fr-FR" dirty="0" smtClean="0">
                <a:solidFill>
                  <a:srgbClr val="CC0000"/>
                </a:solidFill>
                <a:latin typeface="Calibri" pitchFamily="34" charset="0"/>
                <a:cs typeface="Calibri" pitchFamily="34" charset="0"/>
              </a:rPr>
              <a:t> es un concepto que integra las nociones de eficiencia técnica (maximización en la utilización de los recursos en el proceso productivo) y de </a:t>
            </a:r>
            <a:r>
              <a:rPr lang="es-VE" altLang="fr-FR" b="1" dirty="0" smtClean="0">
                <a:solidFill>
                  <a:srgbClr val="CC0000"/>
                </a:solidFill>
                <a:latin typeface="Calibri" pitchFamily="34" charset="0"/>
                <a:cs typeface="Calibri" pitchFamily="34" charset="0"/>
              </a:rPr>
              <a:t>eficiencia de asignación </a:t>
            </a:r>
            <a:r>
              <a:rPr lang="es-VE" altLang="fr-FR" dirty="0" smtClean="0">
                <a:solidFill>
                  <a:srgbClr val="CC0000"/>
                </a:solidFill>
                <a:latin typeface="Calibri" pitchFamily="34" charset="0"/>
                <a:cs typeface="Calibri" pitchFamily="34" charset="0"/>
              </a:rPr>
              <a:t>(optimización en la distribución de los recursos para obtener un resultado en términos de salud y que implica una responsabilidad de rendir cuentas).</a:t>
            </a:r>
            <a:endParaRPr lang="es-VE" altLang="fr-FR" dirty="0">
              <a:solidFill>
                <a:srgbClr val="CC0000"/>
              </a:solidFill>
              <a:latin typeface="Calibri" pitchFamily="34" charset="0"/>
              <a:cs typeface="Calibri" pitchFamily="34" charset="0"/>
            </a:endParaRPr>
          </a:p>
        </p:txBody>
      </p:sp>
      <p:sp>
        <p:nvSpPr>
          <p:cNvPr id="4" name="Title 1"/>
          <p:cNvSpPr txBox="1">
            <a:spLocks/>
          </p:cNvSpPr>
          <p:nvPr/>
        </p:nvSpPr>
        <p:spPr>
          <a:xfrm>
            <a:off x="457200" y="174186"/>
            <a:ext cx="8229600" cy="656771"/>
          </a:xfrm>
          <a:prstGeom prst="rect">
            <a:avLst/>
          </a:prstGeom>
        </p:spPr>
        <p:txBody>
          <a:bodyPr/>
          <a:lstStyle>
            <a:lvl1pPr algn="ctr" rtl="0" eaLnBrk="0" fontAlgn="base" hangingPunct="0">
              <a:lnSpc>
                <a:spcPts val="5800"/>
              </a:lnSpc>
              <a:spcBef>
                <a:spcPct val="0"/>
              </a:spcBef>
              <a:spcAft>
                <a:spcPct val="0"/>
              </a:spcAft>
              <a:defRPr sz="5400" b="1" kern="1200">
                <a:solidFill>
                  <a:schemeClr val="tx2"/>
                </a:solidFill>
                <a:effectLst>
                  <a:outerShdw blurRad="63500" dist="38100" dir="5400000" algn="t" rotWithShape="0">
                    <a:prstClr val="black">
                      <a:alpha val="25000"/>
                    </a:prstClr>
                  </a:outerShdw>
                </a:effectLst>
                <a:latin typeface="Calibri" pitchFamily="34" charset="0"/>
                <a:ea typeface="MS PGothic" pitchFamily="34" charset="-128"/>
                <a:cs typeface="Calibri" pitchFamily="34" charset="0"/>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s-VE" sz="4200" dirty="0" smtClean="0"/>
              <a:t>Eficiencia</a:t>
            </a:r>
            <a:endParaRPr lang="es-VE" sz="42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403" y="2740207"/>
            <a:ext cx="2990194" cy="203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descr="http://1.bp.blogspot.com/_esUBlqKjDzk/SwLBz0aVwyI/AAAAAAAAHmE/K11BjAVyA94/s1600/salud+gasto+eficiencia+ineptitudes+negligencias+medicina+hospital+hospitales+gobierno+gas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729" y="1393285"/>
            <a:ext cx="2990194" cy="212441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240" y="1391097"/>
            <a:ext cx="2263660" cy="144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0253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7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29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1" name="Text Box 3"/>
          <p:cNvSpPr txBox="1">
            <a:spLocks noChangeArrowheads="1"/>
          </p:cNvSpPr>
          <p:nvPr/>
        </p:nvSpPr>
        <p:spPr bwMode="auto">
          <a:xfrm>
            <a:off x="513962" y="4628029"/>
            <a:ext cx="8305800" cy="1323439"/>
          </a:xfrm>
          <a:prstGeom prst="rect">
            <a:avLst/>
          </a:prstGeom>
          <a:solidFill>
            <a:schemeClr val="bg1"/>
          </a:solidFill>
          <a:ln>
            <a:noFill/>
          </a:ln>
          <a:effectLst/>
          <a:extLst/>
        </p:spPr>
        <p:txBody>
          <a:bodyPr>
            <a:spAutoFit/>
          </a:bodyPr>
          <a:lstStyle/>
          <a:p>
            <a:pPr algn="just" eaLnBrk="0" hangingPunct="0"/>
            <a:r>
              <a:rPr lang="es-VE" altLang="fr-FR" sz="2000" b="1" dirty="0" smtClean="0">
                <a:solidFill>
                  <a:srgbClr val="CC0000"/>
                </a:solidFill>
                <a:latin typeface="Calibri" pitchFamily="34" charset="0"/>
                <a:cs typeface="Calibri" pitchFamily="34" charset="0"/>
              </a:rPr>
              <a:t>Indicadores</a:t>
            </a:r>
            <a:r>
              <a:rPr lang="es-VE" altLang="fr-FR" sz="2000" dirty="0" smtClean="0">
                <a:solidFill>
                  <a:srgbClr val="CC0000"/>
                </a:solidFill>
                <a:latin typeface="Calibri" pitchFamily="34" charset="0"/>
                <a:cs typeface="Calibri" pitchFamily="34" charset="0"/>
              </a:rPr>
              <a:t>: porcentaje de la población cubierta por régimen de seguro, amplitud de los servicios cubiertos, ausencia de barrearas económicas geográficas, sociales, organizacionales al acceso a los servicios, débiles disparidades en indicadores básicos como la esperanza de vida, …</a:t>
            </a:r>
            <a:endParaRPr lang="es-VE" altLang="fr-FR" sz="2000" dirty="0">
              <a:solidFill>
                <a:srgbClr val="CC0000"/>
              </a:solidFill>
              <a:latin typeface="Calibri" pitchFamily="34" charset="0"/>
              <a:cs typeface="Calibri" pitchFamily="34" charset="0"/>
            </a:endParaRPr>
          </a:p>
        </p:txBody>
      </p:sp>
      <p:sp>
        <p:nvSpPr>
          <p:cNvPr id="4" name="Title 1"/>
          <p:cNvSpPr txBox="1">
            <a:spLocks/>
          </p:cNvSpPr>
          <p:nvPr/>
        </p:nvSpPr>
        <p:spPr>
          <a:xfrm>
            <a:off x="457200" y="189442"/>
            <a:ext cx="8229600" cy="656771"/>
          </a:xfrm>
          <a:prstGeom prst="rect">
            <a:avLst/>
          </a:prstGeom>
        </p:spPr>
        <p:txBody>
          <a:bodyPr/>
          <a:lstStyle>
            <a:lvl1pPr algn="ctr" rtl="0" eaLnBrk="0" fontAlgn="base" hangingPunct="0">
              <a:lnSpc>
                <a:spcPts val="5800"/>
              </a:lnSpc>
              <a:spcBef>
                <a:spcPct val="0"/>
              </a:spcBef>
              <a:spcAft>
                <a:spcPct val="0"/>
              </a:spcAft>
              <a:defRPr sz="5400" b="1" kern="1200">
                <a:solidFill>
                  <a:schemeClr val="tx2"/>
                </a:solidFill>
                <a:effectLst>
                  <a:outerShdw blurRad="63500" dist="38100" dir="5400000" algn="t" rotWithShape="0">
                    <a:prstClr val="black">
                      <a:alpha val="25000"/>
                    </a:prstClr>
                  </a:outerShdw>
                </a:effectLst>
                <a:latin typeface="Calibri" pitchFamily="34" charset="0"/>
                <a:ea typeface="MS PGothic" pitchFamily="34" charset="-128"/>
                <a:cs typeface="Calibri" pitchFamily="34" charset="0"/>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s-VE" sz="4200" dirty="0" smtClean="0"/>
              <a:t>Equidad</a:t>
            </a:r>
            <a:endParaRPr lang="es-VE" sz="4200" dirty="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756" y="2072422"/>
            <a:ext cx="4011881" cy="237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40160">
            <a:off x="2474255" y="2253322"/>
            <a:ext cx="1599254" cy="163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3601107" y="3416226"/>
            <a:ext cx="2554014" cy="880369"/>
          </a:xfrm>
          <a:prstGeom prst="rect">
            <a:avLst/>
          </a:prstGeom>
          <a:solidFill>
            <a:srgbClr val="FCEDE0"/>
          </a:solidFill>
        </p:spPr>
        <p:txBody>
          <a:bodyPr wrap="square" rtlCol="0">
            <a:spAutoFit/>
          </a:bodyPr>
          <a:lstStyle/>
          <a:p>
            <a:pPr>
              <a:lnSpc>
                <a:spcPct val="150000"/>
              </a:lnSpc>
            </a:pPr>
            <a:r>
              <a:rPr lang="es-VE" b="1" dirty="0" smtClean="0">
                <a:effectLst>
                  <a:outerShdw blurRad="38100" dist="38100" dir="2700000" algn="tl">
                    <a:srgbClr val="000000">
                      <a:alpha val="43137"/>
                    </a:srgbClr>
                  </a:outerShdw>
                </a:effectLst>
                <a:latin typeface="Calibri" pitchFamily="34" charset="0"/>
                <a:cs typeface="Calibri" pitchFamily="34" charset="0"/>
              </a:rPr>
              <a:t>Equidad en Salud</a:t>
            </a:r>
          </a:p>
          <a:p>
            <a:pPr>
              <a:lnSpc>
                <a:spcPct val="150000"/>
              </a:lnSpc>
            </a:pPr>
            <a:r>
              <a:rPr lang="es-VE" b="1" dirty="0" smtClean="0">
                <a:effectLst>
                  <a:outerShdw blurRad="38100" dist="38100" dir="2700000" algn="tl">
                    <a:srgbClr val="000000">
                      <a:alpha val="43137"/>
                    </a:srgbClr>
                  </a:outerShdw>
                </a:effectLst>
                <a:latin typeface="Calibri" pitchFamily="34" charset="0"/>
                <a:cs typeface="Calibri" pitchFamily="34" charset="0"/>
              </a:rPr>
              <a:t>¿Cuanto falta aun?</a:t>
            </a:r>
            <a:endParaRPr lang="es-VE" b="1" dirty="0">
              <a:effectLst>
                <a:outerShdw blurRad="38100" dist="38100" dir="2700000" algn="tl">
                  <a:srgbClr val="000000">
                    <a:alpha val="43137"/>
                  </a:srgbClr>
                </a:outerShdw>
              </a:effectLst>
              <a:latin typeface="Calibri" pitchFamily="34" charset="0"/>
              <a:cs typeface="Calibri"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9719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205251">
                                            <p:txEl>
                                              <p:pRg st="0" end="0"/>
                                            </p:txEl>
                                          </p:spTgt>
                                        </p:tgtEl>
                                        <p:attrNameLst>
                                          <p:attrName>style.visibility</p:attrName>
                                        </p:attrNameLst>
                                      </p:cBhvr>
                                      <p:to>
                                        <p:strVal val="visible"/>
                                      </p:to>
                                    </p:set>
                                    <p:anim calcmode="lin" valueType="num">
                                      <p:cBhvr>
                                        <p:cTn id="7" dur="1000" fill="hold"/>
                                        <p:tgtEl>
                                          <p:spTgt spid="120525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0525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05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333" y="2288082"/>
            <a:ext cx="2400301" cy="228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rot="18547795">
            <a:off x="3936196" y="3070749"/>
            <a:ext cx="1050613" cy="1300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latin typeface="Calibri" pitchFamily="34" charset="0"/>
            </a:endParaRPr>
          </a:p>
        </p:txBody>
      </p:sp>
      <p:sp>
        <p:nvSpPr>
          <p:cNvPr id="1206275" name="Text Box 3"/>
          <p:cNvSpPr txBox="1">
            <a:spLocks noChangeArrowheads="1"/>
          </p:cNvSpPr>
          <p:nvPr/>
        </p:nvSpPr>
        <p:spPr bwMode="auto">
          <a:xfrm>
            <a:off x="800099" y="4835031"/>
            <a:ext cx="7789863" cy="1015663"/>
          </a:xfrm>
          <a:prstGeom prst="rect">
            <a:avLst/>
          </a:prstGeom>
          <a:solidFill>
            <a:schemeClr val="bg1"/>
          </a:solidFill>
          <a:ln>
            <a:noFill/>
          </a:ln>
          <a:effectLst/>
          <a:extLst/>
        </p:spPr>
        <p:txBody>
          <a:bodyPr wrap="square">
            <a:spAutoFit/>
          </a:bodyPr>
          <a:lstStyle>
            <a:lvl1pPr marL="457200" indent="-457200">
              <a:defRPr kumimoji="1" sz="2400">
                <a:solidFill>
                  <a:schemeClr val="tx1"/>
                </a:solidFill>
                <a:latin typeface="Times New Roman" pitchFamily="18" charset="0"/>
              </a:defRPr>
            </a:lvl1pPr>
            <a:lvl2pPr marL="914400" indent="-457200">
              <a:defRPr kumimoji="1" sz="2400">
                <a:solidFill>
                  <a:schemeClr val="tx1"/>
                </a:solidFill>
                <a:latin typeface="Times New Roman" pitchFamily="18" charset="0"/>
              </a:defRPr>
            </a:lvl2pPr>
            <a:lvl3pPr marL="1371600" indent="-457200">
              <a:defRPr kumimoji="1" sz="2400">
                <a:solidFill>
                  <a:schemeClr val="tx1"/>
                </a:solidFill>
                <a:latin typeface="Times New Roman" pitchFamily="18" charset="0"/>
              </a:defRPr>
            </a:lvl3pPr>
            <a:lvl4pPr marL="1828800" indent="-457200">
              <a:defRPr kumimoji="1" sz="2400">
                <a:solidFill>
                  <a:schemeClr val="tx1"/>
                </a:solidFill>
                <a:latin typeface="Times New Roman" pitchFamily="18" charset="0"/>
              </a:defRPr>
            </a:lvl4pPr>
            <a:lvl5pPr marL="2286000" indent="-457200">
              <a:defRPr kumimoji="1" sz="2400">
                <a:solidFill>
                  <a:schemeClr val="tx1"/>
                </a:solidFill>
                <a:latin typeface="Times New Roman" pitchFamily="18" charset="0"/>
              </a:defRPr>
            </a:lvl5pPr>
            <a:lvl6pPr marL="2743200" indent="-457200" fontAlgn="base">
              <a:spcBef>
                <a:spcPct val="0"/>
              </a:spcBef>
              <a:spcAft>
                <a:spcPct val="0"/>
              </a:spcAft>
              <a:defRPr kumimoji="1" sz="2400">
                <a:solidFill>
                  <a:schemeClr val="tx1"/>
                </a:solidFill>
                <a:latin typeface="Times New Roman" pitchFamily="18" charset="0"/>
              </a:defRPr>
            </a:lvl6pPr>
            <a:lvl7pPr marL="3200400" indent="-457200" fontAlgn="base">
              <a:spcBef>
                <a:spcPct val="0"/>
              </a:spcBef>
              <a:spcAft>
                <a:spcPct val="0"/>
              </a:spcAft>
              <a:defRPr kumimoji="1" sz="2400">
                <a:solidFill>
                  <a:schemeClr val="tx1"/>
                </a:solidFill>
                <a:latin typeface="Times New Roman" pitchFamily="18" charset="0"/>
              </a:defRPr>
            </a:lvl7pPr>
            <a:lvl8pPr marL="3657600" indent="-457200" fontAlgn="base">
              <a:spcBef>
                <a:spcPct val="0"/>
              </a:spcBef>
              <a:spcAft>
                <a:spcPct val="0"/>
              </a:spcAft>
              <a:defRPr kumimoji="1" sz="2400">
                <a:solidFill>
                  <a:schemeClr val="tx1"/>
                </a:solidFill>
                <a:latin typeface="Times New Roman" pitchFamily="18" charset="0"/>
              </a:defRPr>
            </a:lvl8pPr>
            <a:lvl9pPr marL="4114800" indent="-457200" fontAlgn="base">
              <a:spcBef>
                <a:spcPct val="0"/>
              </a:spcBef>
              <a:spcAft>
                <a:spcPct val="0"/>
              </a:spcAft>
              <a:defRPr kumimoji="1" sz="2400">
                <a:solidFill>
                  <a:schemeClr val="tx1"/>
                </a:solidFill>
                <a:latin typeface="Times New Roman" pitchFamily="18" charset="0"/>
              </a:defRPr>
            </a:lvl9pPr>
          </a:lstStyle>
          <a:p>
            <a:pPr marL="0" indent="0" algn="just" eaLnBrk="0" hangingPunct="0"/>
            <a:r>
              <a:rPr kumimoji="0" lang="es-VE" altLang="fr-FR" sz="2000" b="1" dirty="0" smtClean="0">
                <a:solidFill>
                  <a:srgbClr val="CC0000"/>
                </a:solidFill>
                <a:latin typeface="Calibri" pitchFamily="34" charset="0"/>
                <a:cs typeface="Calibri" pitchFamily="34" charset="0"/>
              </a:rPr>
              <a:t>Indicadores</a:t>
            </a:r>
            <a:r>
              <a:rPr kumimoji="0" lang="es-VE" altLang="fr-FR" sz="2000" dirty="0" smtClean="0">
                <a:solidFill>
                  <a:srgbClr val="CC0000"/>
                </a:solidFill>
                <a:latin typeface="Calibri" pitchFamily="34" charset="0"/>
                <a:cs typeface="Calibri" pitchFamily="34" charset="0"/>
              </a:rPr>
              <a:t>: gama de libertades profesionales, capacidad de los enfermos para elegir a su profesional de salud, satisfacción de la población y de los profesionales de salud respecto del sistema de salud.</a:t>
            </a:r>
            <a:endParaRPr kumimoji="0" lang="es-VE" altLang="fr-FR" sz="2000" dirty="0">
              <a:solidFill>
                <a:srgbClr val="CC0000"/>
              </a:solidFill>
              <a:latin typeface="Calibri" pitchFamily="34" charset="0"/>
              <a:cs typeface="Calibri" pitchFamily="34" charset="0"/>
            </a:endParaRPr>
          </a:p>
        </p:txBody>
      </p:sp>
      <p:sp>
        <p:nvSpPr>
          <p:cNvPr id="5" name="Title 1"/>
          <p:cNvSpPr txBox="1">
            <a:spLocks/>
          </p:cNvSpPr>
          <p:nvPr/>
        </p:nvSpPr>
        <p:spPr>
          <a:xfrm>
            <a:off x="457200" y="362868"/>
            <a:ext cx="8229600" cy="656771"/>
          </a:xfrm>
          <a:prstGeom prst="rect">
            <a:avLst/>
          </a:prstGeom>
        </p:spPr>
        <p:txBody>
          <a:bodyPr/>
          <a:lstStyle>
            <a:lvl1pPr algn="ctr" rtl="0" eaLnBrk="0" fontAlgn="base" hangingPunct="0">
              <a:lnSpc>
                <a:spcPts val="5800"/>
              </a:lnSpc>
              <a:spcBef>
                <a:spcPct val="0"/>
              </a:spcBef>
              <a:spcAft>
                <a:spcPct val="0"/>
              </a:spcAft>
              <a:defRPr sz="5400" b="1" kern="1200">
                <a:solidFill>
                  <a:schemeClr val="tx2"/>
                </a:solidFill>
                <a:effectLst>
                  <a:outerShdw blurRad="63500" dist="38100" dir="5400000" algn="t" rotWithShape="0">
                    <a:prstClr val="black">
                      <a:alpha val="25000"/>
                    </a:prstClr>
                  </a:outerShdw>
                </a:effectLst>
                <a:latin typeface="Calibri" pitchFamily="34" charset="0"/>
                <a:ea typeface="MS PGothic" pitchFamily="34" charset="-128"/>
                <a:cs typeface="Calibri" pitchFamily="34" charset="0"/>
              </a:defRPr>
            </a:lvl1pPr>
            <a:lvl2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2pPr>
            <a:lvl3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3pPr>
            <a:lvl4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4pPr>
            <a:lvl5pPr algn="ctr" rtl="0" eaLnBrk="0" fontAlgn="base" hangingPunct="0">
              <a:lnSpc>
                <a:spcPts val="5800"/>
              </a:lnSpc>
              <a:spcBef>
                <a:spcPct val="0"/>
              </a:spcBef>
              <a:spcAft>
                <a:spcPct val="0"/>
              </a:spcAft>
              <a:defRPr sz="5400">
                <a:solidFill>
                  <a:schemeClr val="tx2"/>
                </a:solidFill>
                <a:latin typeface="Palatino Linotype" charset="0"/>
                <a:ea typeface="MS PGothic" pitchFamily="34" charset="-128"/>
                <a:cs typeface="ＭＳ Ｐゴシック" charset="0"/>
              </a:defRPr>
            </a:lvl5pPr>
            <a:lvl6pPr marL="4572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fontAlgn="base">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s-VE" sz="4200" dirty="0" smtClean="0"/>
              <a:t>Autonomía </a:t>
            </a:r>
            <a:endParaRPr lang="es-VE" sz="4200" dirty="0"/>
          </a:p>
        </p:txBody>
      </p:sp>
      <p:sp>
        <p:nvSpPr>
          <p:cNvPr id="3" name="2 CuadroTexto"/>
          <p:cNvSpPr txBox="1"/>
          <p:nvPr/>
        </p:nvSpPr>
        <p:spPr>
          <a:xfrm rot="18376301">
            <a:off x="4047814" y="3033137"/>
            <a:ext cx="759760" cy="307777"/>
          </a:xfrm>
          <a:prstGeom prst="rect">
            <a:avLst/>
          </a:prstGeom>
          <a:solidFill>
            <a:schemeClr val="bg1"/>
          </a:solidFill>
        </p:spPr>
        <p:txBody>
          <a:bodyPr wrap="none" rtlCol="0">
            <a:spAutoFit/>
          </a:bodyPr>
          <a:lstStyle/>
          <a:p>
            <a:r>
              <a:rPr lang="es-VE" sz="1400" dirty="0" err="1" smtClean="0">
                <a:latin typeface="Calibri" pitchFamily="34" charset="0"/>
                <a:cs typeface="Calibri" pitchFamily="34" charset="0"/>
              </a:rPr>
              <a:t>Sist</a:t>
            </a:r>
            <a:r>
              <a:rPr lang="es-VE" sz="1400" dirty="0" smtClean="0">
                <a:latin typeface="Calibri" pitchFamily="34" charset="0"/>
                <a:cs typeface="Calibri" pitchFamily="34" charset="0"/>
              </a:rPr>
              <a:t> </a:t>
            </a:r>
            <a:r>
              <a:rPr lang="es-VE" sz="1400" dirty="0" err="1" smtClean="0">
                <a:latin typeface="Calibri" pitchFamily="34" charset="0"/>
                <a:cs typeface="Calibri" pitchFamily="34" charset="0"/>
              </a:rPr>
              <a:t>Púb</a:t>
            </a:r>
            <a:endParaRPr lang="es-VE" sz="1400" dirty="0">
              <a:latin typeface="Calibri" pitchFamily="34" charset="0"/>
              <a:cs typeface="Calibri" pitchFamily="34" charset="0"/>
            </a:endParaRPr>
          </a:p>
        </p:txBody>
      </p:sp>
      <p:sp>
        <p:nvSpPr>
          <p:cNvPr id="9" name="8 CuadroTexto"/>
          <p:cNvSpPr txBox="1"/>
          <p:nvPr/>
        </p:nvSpPr>
        <p:spPr>
          <a:xfrm rot="20343810">
            <a:off x="4176643" y="3520851"/>
            <a:ext cx="756554" cy="307777"/>
          </a:xfrm>
          <a:prstGeom prst="rect">
            <a:avLst/>
          </a:prstGeom>
          <a:solidFill>
            <a:schemeClr val="bg1"/>
          </a:solidFill>
        </p:spPr>
        <p:txBody>
          <a:bodyPr wrap="none" rtlCol="0">
            <a:spAutoFit/>
          </a:bodyPr>
          <a:lstStyle/>
          <a:p>
            <a:r>
              <a:rPr lang="es-VE" sz="1400" dirty="0" err="1" smtClean="0">
                <a:latin typeface="Calibri" pitchFamily="34" charset="0"/>
                <a:cs typeface="Calibri" pitchFamily="34" charset="0"/>
              </a:rPr>
              <a:t>Sist</a:t>
            </a:r>
            <a:r>
              <a:rPr lang="es-VE" sz="1400" dirty="0" smtClean="0">
                <a:latin typeface="Calibri" pitchFamily="34" charset="0"/>
                <a:cs typeface="Calibri" pitchFamily="34" charset="0"/>
              </a:rPr>
              <a:t> </a:t>
            </a:r>
            <a:r>
              <a:rPr lang="es-VE" sz="1400" dirty="0" err="1" smtClean="0">
                <a:latin typeface="Calibri" pitchFamily="34" charset="0"/>
                <a:cs typeface="Calibri" pitchFamily="34" charset="0"/>
              </a:rPr>
              <a:t>Priv</a:t>
            </a:r>
            <a:endParaRPr lang="es-VE" sz="1400" dirty="0">
              <a:latin typeface="Calibri" pitchFamily="34" charset="0"/>
              <a:cs typeface="Calibri" pitchFamily="34" charset="0"/>
            </a:endParaRPr>
          </a:p>
        </p:txBody>
      </p:sp>
      <p:sp>
        <p:nvSpPr>
          <p:cNvPr id="2" name="1 CuadroTexto"/>
          <p:cNvSpPr txBox="1"/>
          <p:nvPr/>
        </p:nvSpPr>
        <p:spPr>
          <a:xfrm rot="643496">
            <a:off x="4123137" y="1681996"/>
            <a:ext cx="1944763" cy="1015663"/>
          </a:xfrm>
          <a:prstGeom prst="rect">
            <a:avLst/>
          </a:prstGeom>
          <a:solidFill>
            <a:schemeClr val="bg1"/>
          </a:solidFill>
        </p:spPr>
        <p:txBody>
          <a:bodyPr wrap="none" rtlCol="0">
            <a:spAutoFit/>
          </a:bodyPr>
          <a:lstStyle/>
          <a:p>
            <a:r>
              <a:rPr lang="es-VE" sz="6000" b="1" dirty="0" smtClean="0">
                <a:solidFill>
                  <a:srgbClr val="00FF00"/>
                </a:solidFill>
                <a:effectLst>
                  <a:outerShdw blurRad="38100" dist="38100" dir="2700000" algn="tl">
                    <a:srgbClr val="000000">
                      <a:alpha val="43137"/>
                    </a:srgbClr>
                  </a:outerShdw>
                </a:effectLst>
                <a:latin typeface="Calibri" pitchFamily="34" charset="0"/>
                <a:cs typeface="Calibri" pitchFamily="34" charset="0"/>
              </a:rPr>
              <a:t>Salud</a:t>
            </a:r>
            <a:endParaRPr lang="es-VE" sz="6000" b="1" dirty="0">
              <a:solidFill>
                <a:srgbClr val="00FF00"/>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3663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06275"/>
                                        </p:tgtEl>
                                        <p:attrNameLst>
                                          <p:attrName>style.visibility</p:attrName>
                                        </p:attrNameLst>
                                      </p:cBhvr>
                                      <p:to>
                                        <p:strVal val="visible"/>
                                      </p:to>
                                    </p:set>
                                    <p:anim calcmode="lin" valueType="num">
                                      <p:cBhvr>
                                        <p:cTn id="7" dur="1000" fill="hold"/>
                                        <p:tgtEl>
                                          <p:spTgt spid="1206275"/>
                                        </p:tgtEl>
                                        <p:attrNameLst>
                                          <p:attrName>ppt_w</p:attrName>
                                        </p:attrNameLst>
                                      </p:cBhvr>
                                      <p:tavLst>
                                        <p:tav tm="0">
                                          <p:val>
                                            <p:strVal val="#ppt_w*0.70"/>
                                          </p:val>
                                        </p:tav>
                                        <p:tav tm="100000">
                                          <p:val>
                                            <p:strVal val="#ppt_w"/>
                                          </p:val>
                                        </p:tav>
                                      </p:tavLst>
                                    </p:anim>
                                    <p:anim calcmode="lin" valueType="num">
                                      <p:cBhvr>
                                        <p:cTn id="8" dur="1000" fill="hold"/>
                                        <p:tgtEl>
                                          <p:spTgt spid="1206275"/>
                                        </p:tgtEl>
                                        <p:attrNameLst>
                                          <p:attrName>ppt_h</p:attrName>
                                        </p:attrNameLst>
                                      </p:cBhvr>
                                      <p:tavLst>
                                        <p:tav tm="0">
                                          <p:val>
                                            <p:strVal val="#ppt_h"/>
                                          </p:val>
                                        </p:tav>
                                        <p:tav tm="100000">
                                          <p:val>
                                            <p:strVal val="#ppt_h"/>
                                          </p:val>
                                        </p:tav>
                                      </p:tavLst>
                                    </p:anim>
                                    <p:animEffect transition="in" filter="fade">
                                      <p:cBhvr>
                                        <p:cTn id="9" dur="1000"/>
                                        <p:tgtEl>
                                          <p:spTgt spid="1206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594" name="Group 2"/>
          <p:cNvGrpSpPr>
            <a:grpSpLocks/>
          </p:cNvGrpSpPr>
          <p:nvPr/>
        </p:nvGrpSpPr>
        <p:grpSpPr bwMode="auto">
          <a:xfrm>
            <a:off x="1089025" y="501650"/>
            <a:ext cx="6727830" cy="5219700"/>
            <a:chOff x="1070" y="364"/>
            <a:chExt cx="4238" cy="3288"/>
          </a:xfrm>
        </p:grpSpPr>
        <p:sp>
          <p:nvSpPr>
            <p:cNvPr id="238595" name="Rectangle 3"/>
            <p:cNvSpPr>
              <a:spLocks noChangeArrowheads="1"/>
            </p:cNvSpPr>
            <p:nvPr/>
          </p:nvSpPr>
          <p:spPr bwMode="auto">
            <a:xfrm>
              <a:off x="3807" y="3331"/>
              <a:ext cx="150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r>
                <a:rPr lang="es-CL" b="1" dirty="0" smtClean="0">
                  <a:solidFill>
                    <a:srgbClr val="FF0000"/>
                  </a:solidFill>
                  <a:latin typeface="Calibri" pitchFamily="34" charset="0"/>
                  <a:cs typeface="Calibri" pitchFamily="34" charset="0"/>
                </a:rPr>
                <a:t>Libertades individuales</a:t>
              </a:r>
              <a:endParaRPr lang="es-CL" b="1" dirty="0">
                <a:solidFill>
                  <a:srgbClr val="FF0000"/>
                </a:solidFill>
                <a:effectLst>
                  <a:outerShdw blurRad="38100" dist="38100" dir="2700000" algn="tl">
                    <a:srgbClr val="C0C0C0"/>
                  </a:outerShdw>
                </a:effectLst>
                <a:latin typeface="Calibri" pitchFamily="34" charset="0"/>
                <a:cs typeface="Calibri" pitchFamily="34" charset="0"/>
              </a:endParaRPr>
            </a:p>
          </p:txBody>
        </p:sp>
        <p:sp>
          <p:nvSpPr>
            <p:cNvPr id="238596" name="Rectangle 4"/>
            <p:cNvSpPr>
              <a:spLocks noChangeArrowheads="1"/>
            </p:cNvSpPr>
            <p:nvPr/>
          </p:nvSpPr>
          <p:spPr bwMode="auto">
            <a:xfrm>
              <a:off x="1195" y="3419"/>
              <a:ext cx="60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r>
                <a:rPr lang="es-CL" b="1" dirty="0" smtClean="0">
                  <a:solidFill>
                    <a:srgbClr val="FF0000"/>
                  </a:solidFill>
                  <a:latin typeface="Calibri" pitchFamily="34" charset="0"/>
                  <a:cs typeface="Calibri" pitchFamily="34" charset="0"/>
                </a:rPr>
                <a:t>Equidad</a:t>
              </a:r>
              <a:endParaRPr lang="es-CL" b="1" dirty="0">
                <a:solidFill>
                  <a:srgbClr val="FF0000"/>
                </a:solidFill>
                <a:latin typeface="Calibri" pitchFamily="34" charset="0"/>
                <a:cs typeface="Calibri" pitchFamily="34" charset="0"/>
              </a:endParaRPr>
            </a:p>
          </p:txBody>
        </p:sp>
        <p:sp>
          <p:nvSpPr>
            <p:cNvPr id="238597" name="Rectangle 5"/>
            <p:cNvSpPr>
              <a:spLocks noChangeArrowheads="1"/>
            </p:cNvSpPr>
            <p:nvPr/>
          </p:nvSpPr>
          <p:spPr bwMode="auto">
            <a:xfrm>
              <a:off x="1070" y="364"/>
              <a:ext cx="1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endParaRPr lang="es-CL" sz="2400" b="1" dirty="0">
                <a:solidFill>
                  <a:srgbClr val="000099"/>
                </a:solidFill>
                <a:effectLst>
                  <a:outerShdw blurRad="38100" dist="38100" dir="2700000" algn="tl">
                    <a:srgbClr val="C0C0C0"/>
                  </a:outerShdw>
                </a:effectLst>
                <a:latin typeface="Calibri" pitchFamily="34" charset="0"/>
                <a:cs typeface="Calibri" pitchFamily="34" charset="0"/>
              </a:endParaRPr>
            </a:p>
          </p:txBody>
        </p:sp>
        <p:sp>
          <p:nvSpPr>
            <p:cNvPr id="238598" name="Freeform 6" descr="Diagonales larges vers le bas"/>
            <p:cNvSpPr>
              <a:spLocks/>
            </p:cNvSpPr>
            <p:nvPr/>
          </p:nvSpPr>
          <p:spPr bwMode="auto">
            <a:xfrm>
              <a:off x="1589" y="1512"/>
              <a:ext cx="2850" cy="1800"/>
            </a:xfrm>
            <a:custGeom>
              <a:avLst/>
              <a:gdLst>
                <a:gd name="T0" fmla="*/ 1314 w 2666"/>
                <a:gd name="T1" fmla="*/ 0 h 2378"/>
                <a:gd name="T2" fmla="*/ 0 w 2666"/>
                <a:gd name="T3" fmla="*/ 2377 h 2378"/>
                <a:gd name="T4" fmla="*/ 2665 w 2666"/>
                <a:gd name="T5" fmla="*/ 2254 h 2378"/>
                <a:gd name="T6" fmla="*/ 1314 w 2666"/>
                <a:gd name="T7" fmla="*/ 0 h 2378"/>
              </a:gdLst>
              <a:ahLst/>
              <a:cxnLst>
                <a:cxn ang="0">
                  <a:pos x="T0" y="T1"/>
                </a:cxn>
                <a:cxn ang="0">
                  <a:pos x="T2" y="T3"/>
                </a:cxn>
                <a:cxn ang="0">
                  <a:pos x="T4" y="T5"/>
                </a:cxn>
                <a:cxn ang="0">
                  <a:pos x="T6" y="T7"/>
                </a:cxn>
              </a:cxnLst>
              <a:rect l="0" t="0" r="r" b="b"/>
              <a:pathLst>
                <a:path w="2666" h="2378">
                  <a:moveTo>
                    <a:pt x="1314" y="0"/>
                  </a:moveTo>
                  <a:lnTo>
                    <a:pt x="0" y="2377"/>
                  </a:lnTo>
                  <a:lnTo>
                    <a:pt x="2665" y="2254"/>
                  </a:lnTo>
                  <a:lnTo>
                    <a:pt x="1314" y="0"/>
                  </a:lnTo>
                </a:path>
              </a:pathLst>
            </a:custGeom>
            <a:pattFill prst="wdDnDiag">
              <a:fgClr>
                <a:srgbClr val="D1D2D2"/>
              </a:fgClr>
              <a:bgClr>
                <a:schemeClr val="bg1"/>
              </a:bgClr>
            </a:patt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latin typeface="Calibri" pitchFamily="34" charset="0"/>
                <a:cs typeface="Calibri" pitchFamily="34" charset="0"/>
              </a:endParaRPr>
            </a:p>
          </p:txBody>
        </p:sp>
        <p:sp>
          <p:nvSpPr>
            <p:cNvPr id="238599" name="Freeform 7" descr="90%"/>
            <p:cNvSpPr>
              <a:spLocks/>
            </p:cNvSpPr>
            <p:nvPr/>
          </p:nvSpPr>
          <p:spPr bwMode="auto">
            <a:xfrm>
              <a:off x="1863" y="1888"/>
              <a:ext cx="2242" cy="1274"/>
            </a:xfrm>
            <a:custGeom>
              <a:avLst/>
              <a:gdLst>
                <a:gd name="T0" fmla="*/ 0 w 2500"/>
                <a:gd name="T1" fmla="*/ 1450 h 1450"/>
                <a:gd name="T2" fmla="*/ 1274 w 2500"/>
                <a:gd name="T3" fmla="*/ 0 h 1450"/>
                <a:gd name="T4" fmla="*/ 2500 w 2500"/>
                <a:gd name="T5" fmla="*/ 1359 h 1450"/>
                <a:gd name="T6" fmla="*/ 0 w 2500"/>
                <a:gd name="T7" fmla="*/ 1440 h 1450"/>
              </a:gdLst>
              <a:ahLst/>
              <a:cxnLst>
                <a:cxn ang="0">
                  <a:pos x="T0" y="T1"/>
                </a:cxn>
                <a:cxn ang="0">
                  <a:pos x="T2" y="T3"/>
                </a:cxn>
                <a:cxn ang="0">
                  <a:pos x="T4" y="T5"/>
                </a:cxn>
                <a:cxn ang="0">
                  <a:pos x="T6" y="T7"/>
                </a:cxn>
              </a:cxnLst>
              <a:rect l="0" t="0" r="r" b="b"/>
              <a:pathLst>
                <a:path w="2500" h="1450">
                  <a:moveTo>
                    <a:pt x="0" y="1450"/>
                  </a:moveTo>
                  <a:lnTo>
                    <a:pt x="1274" y="0"/>
                  </a:lnTo>
                  <a:lnTo>
                    <a:pt x="2500" y="1359"/>
                  </a:lnTo>
                  <a:lnTo>
                    <a:pt x="0" y="1440"/>
                  </a:lnTo>
                </a:path>
              </a:pathLst>
            </a:custGeom>
            <a:pattFill prst="pct90">
              <a:fgClr>
                <a:schemeClr val="bg2"/>
              </a:fgClr>
              <a:bgClr>
                <a:schemeClr val="bg1"/>
              </a:bgClr>
            </a:patt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latin typeface="Calibri" pitchFamily="34" charset="0"/>
                <a:cs typeface="Calibri" pitchFamily="34" charset="0"/>
              </a:endParaRPr>
            </a:p>
          </p:txBody>
        </p:sp>
        <p:sp>
          <p:nvSpPr>
            <p:cNvPr id="238600" name="Freeform 8"/>
            <p:cNvSpPr>
              <a:spLocks/>
            </p:cNvSpPr>
            <p:nvPr/>
          </p:nvSpPr>
          <p:spPr bwMode="auto">
            <a:xfrm>
              <a:off x="2585" y="2130"/>
              <a:ext cx="1164" cy="780"/>
            </a:xfrm>
            <a:custGeom>
              <a:avLst/>
              <a:gdLst>
                <a:gd name="T0" fmla="*/ 108 w 1298"/>
                <a:gd name="T1" fmla="*/ 742 h 887"/>
                <a:gd name="T2" fmla="*/ 0 w 1298"/>
                <a:gd name="T3" fmla="*/ 727 h 887"/>
                <a:gd name="T4" fmla="*/ 452 w 1298"/>
                <a:gd name="T5" fmla="*/ 0 h 887"/>
                <a:gd name="T6" fmla="*/ 1298 w 1298"/>
                <a:gd name="T7" fmla="*/ 887 h 887"/>
                <a:gd name="T8" fmla="*/ 0 w 1298"/>
                <a:gd name="T9" fmla="*/ 732 h 887"/>
              </a:gdLst>
              <a:ahLst/>
              <a:cxnLst>
                <a:cxn ang="0">
                  <a:pos x="T0" y="T1"/>
                </a:cxn>
                <a:cxn ang="0">
                  <a:pos x="T2" y="T3"/>
                </a:cxn>
                <a:cxn ang="0">
                  <a:pos x="T4" y="T5"/>
                </a:cxn>
                <a:cxn ang="0">
                  <a:pos x="T6" y="T7"/>
                </a:cxn>
                <a:cxn ang="0">
                  <a:pos x="T8" y="T9"/>
                </a:cxn>
              </a:cxnLst>
              <a:rect l="0" t="0" r="r" b="b"/>
              <a:pathLst>
                <a:path w="1298" h="887">
                  <a:moveTo>
                    <a:pt x="108" y="742"/>
                  </a:moveTo>
                  <a:lnTo>
                    <a:pt x="0" y="727"/>
                  </a:lnTo>
                  <a:lnTo>
                    <a:pt x="452" y="0"/>
                  </a:lnTo>
                  <a:lnTo>
                    <a:pt x="1298" y="887"/>
                  </a:lnTo>
                  <a:lnTo>
                    <a:pt x="0" y="732"/>
                  </a:lnTo>
                </a:path>
              </a:pathLst>
            </a:custGeom>
            <a:solidFill>
              <a:srgbClr val="B2B2B2"/>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VE">
                <a:latin typeface="Calibri" pitchFamily="34" charset="0"/>
                <a:cs typeface="Calibri" pitchFamily="34" charset="0"/>
              </a:endParaRPr>
            </a:p>
          </p:txBody>
        </p:sp>
        <p:sp>
          <p:nvSpPr>
            <p:cNvPr id="238601" name="Freeform 9"/>
            <p:cNvSpPr>
              <a:spLocks noChangeArrowheads="1"/>
            </p:cNvSpPr>
            <p:nvPr/>
          </p:nvSpPr>
          <p:spPr bwMode="auto">
            <a:xfrm>
              <a:off x="1460" y="2575"/>
              <a:ext cx="1534" cy="809"/>
            </a:xfrm>
            <a:custGeom>
              <a:avLst/>
              <a:gdLst>
                <a:gd name="T0" fmla="*/ 0 w 1711"/>
                <a:gd name="T1" fmla="*/ 920 h 920"/>
                <a:gd name="T2" fmla="*/ 1711 w 1711"/>
                <a:gd name="T3" fmla="*/ 0 h 920"/>
              </a:gdLst>
              <a:ahLst/>
              <a:cxnLst>
                <a:cxn ang="0">
                  <a:pos x="T0" y="T1"/>
                </a:cxn>
                <a:cxn ang="0">
                  <a:pos x="T2" y="T3"/>
                </a:cxn>
              </a:cxnLst>
              <a:rect l="0" t="0" r="r" b="b"/>
              <a:pathLst>
                <a:path w="1711" h="920">
                  <a:moveTo>
                    <a:pt x="0" y="920"/>
                  </a:moveTo>
                  <a:lnTo>
                    <a:pt x="1711" y="0"/>
                  </a:lnTo>
                </a:path>
              </a:pathLst>
            </a:custGeom>
            <a:noFill/>
            <a:ln w="12700">
              <a:solidFill>
                <a:schemeClr val="tx1"/>
              </a:solidFill>
              <a:round/>
              <a:headEnd type="stealth" w="med" len="med"/>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02" name="Rectangle 10"/>
            <p:cNvSpPr>
              <a:spLocks noChangeArrowheads="1"/>
            </p:cNvSpPr>
            <p:nvPr/>
          </p:nvSpPr>
          <p:spPr bwMode="auto">
            <a:xfrm>
              <a:off x="2550" y="960"/>
              <a:ext cx="6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r>
                <a:rPr lang="es-CL" b="1" dirty="0" smtClean="0">
                  <a:solidFill>
                    <a:srgbClr val="FF0000"/>
                  </a:solidFill>
                  <a:latin typeface="Calibri" pitchFamily="34" charset="0"/>
                  <a:cs typeface="Calibri" pitchFamily="34" charset="0"/>
                </a:rPr>
                <a:t>Eficiencia</a:t>
              </a:r>
              <a:endParaRPr lang="es-CL" b="1" dirty="0">
                <a:solidFill>
                  <a:srgbClr val="FF0000"/>
                </a:solidFill>
                <a:effectLst>
                  <a:outerShdw blurRad="38100" dist="38100" dir="2700000" algn="tl">
                    <a:srgbClr val="C0C0C0"/>
                  </a:outerShdw>
                </a:effectLst>
                <a:latin typeface="Calibri" pitchFamily="34" charset="0"/>
                <a:cs typeface="Calibri" pitchFamily="34" charset="0"/>
              </a:endParaRPr>
            </a:p>
          </p:txBody>
        </p:sp>
        <p:sp>
          <p:nvSpPr>
            <p:cNvPr id="238603" name="Oval 11"/>
            <p:cNvSpPr>
              <a:spLocks noChangeArrowheads="1"/>
            </p:cNvSpPr>
            <p:nvPr/>
          </p:nvSpPr>
          <p:spPr bwMode="auto">
            <a:xfrm>
              <a:off x="4012" y="3054"/>
              <a:ext cx="110" cy="5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s-ES">
                  <a:latin typeface="Calibri" pitchFamily="34" charset="0"/>
                  <a:cs typeface="Calibri" pitchFamily="34" charset="0"/>
                </a:rPr>
                <a:t>1</a:t>
              </a:r>
            </a:p>
          </p:txBody>
        </p:sp>
        <p:sp>
          <p:nvSpPr>
            <p:cNvPr id="238604" name="Oval 12"/>
            <p:cNvSpPr>
              <a:spLocks noChangeArrowheads="1"/>
            </p:cNvSpPr>
            <p:nvPr/>
          </p:nvSpPr>
          <p:spPr bwMode="auto">
            <a:xfrm>
              <a:off x="1799" y="3127"/>
              <a:ext cx="111" cy="58"/>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05" name="Oval 13"/>
            <p:cNvSpPr>
              <a:spLocks noChangeArrowheads="1"/>
            </p:cNvSpPr>
            <p:nvPr/>
          </p:nvSpPr>
          <p:spPr bwMode="auto">
            <a:xfrm>
              <a:off x="2943" y="2113"/>
              <a:ext cx="110" cy="56"/>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06" name="Oval 14"/>
            <p:cNvSpPr>
              <a:spLocks noChangeArrowheads="1"/>
            </p:cNvSpPr>
            <p:nvPr/>
          </p:nvSpPr>
          <p:spPr bwMode="auto">
            <a:xfrm>
              <a:off x="2943" y="1864"/>
              <a:ext cx="110" cy="5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07" name="Oval 15"/>
            <p:cNvSpPr>
              <a:spLocks noChangeArrowheads="1"/>
            </p:cNvSpPr>
            <p:nvPr/>
          </p:nvSpPr>
          <p:spPr bwMode="auto">
            <a:xfrm>
              <a:off x="3668" y="2874"/>
              <a:ext cx="111" cy="5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08" name="Freeform 16"/>
            <p:cNvSpPr>
              <a:spLocks noChangeArrowheads="1"/>
            </p:cNvSpPr>
            <p:nvPr/>
          </p:nvSpPr>
          <p:spPr bwMode="auto">
            <a:xfrm>
              <a:off x="2992" y="1233"/>
              <a:ext cx="1" cy="1347"/>
            </a:xfrm>
            <a:custGeom>
              <a:avLst/>
              <a:gdLst>
                <a:gd name="T0" fmla="*/ 1 w 1"/>
                <a:gd name="T1" fmla="*/ 0 h 1532"/>
                <a:gd name="T2" fmla="*/ 0 w 1"/>
                <a:gd name="T3" fmla="*/ 1532 h 1532"/>
              </a:gdLst>
              <a:ahLst/>
              <a:cxnLst>
                <a:cxn ang="0">
                  <a:pos x="T0" y="T1"/>
                </a:cxn>
                <a:cxn ang="0">
                  <a:pos x="T2" y="T3"/>
                </a:cxn>
              </a:cxnLst>
              <a:rect l="0" t="0" r="r" b="b"/>
              <a:pathLst>
                <a:path w="1" h="1532">
                  <a:moveTo>
                    <a:pt x="1" y="0"/>
                  </a:moveTo>
                  <a:lnTo>
                    <a:pt x="0" y="1532"/>
                  </a:lnTo>
                </a:path>
              </a:pathLst>
            </a:custGeom>
            <a:noFill/>
            <a:ln w="12700">
              <a:solidFill>
                <a:schemeClr val="tx1"/>
              </a:solidFill>
              <a:round/>
              <a:headEnd type="stealth" w="med" len="med"/>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09" name="Line 17"/>
            <p:cNvSpPr>
              <a:spLocks noChangeShapeType="1"/>
            </p:cNvSpPr>
            <p:nvPr/>
          </p:nvSpPr>
          <p:spPr bwMode="auto">
            <a:xfrm>
              <a:off x="2994" y="2578"/>
              <a:ext cx="1638" cy="765"/>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10" name="Oval 18"/>
            <p:cNvSpPr>
              <a:spLocks noChangeArrowheads="1"/>
            </p:cNvSpPr>
            <p:nvPr/>
          </p:nvSpPr>
          <p:spPr bwMode="auto">
            <a:xfrm>
              <a:off x="2514" y="2755"/>
              <a:ext cx="111" cy="58"/>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11" name="Oval 19"/>
            <p:cNvSpPr>
              <a:spLocks noChangeArrowheads="1"/>
            </p:cNvSpPr>
            <p:nvPr/>
          </p:nvSpPr>
          <p:spPr bwMode="auto">
            <a:xfrm>
              <a:off x="2933" y="1503"/>
              <a:ext cx="110" cy="58"/>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12" name="Oval 20"/>
            <p:cNvSpPr>
              <a:spLocks noChangeArrowheads="1"/>
            </p:cNvSpPr>
            <p:nvPr/>
          </p:nvSpPr>
          <p:spPr bwMode="auto">
            <a:xfrm>
              <a:off x="4345" y="3187"/>
              <a:ext cx="109" cy="5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13" name="Oval 21"/>
            <p:cNvSpPr>
              <a:spLocks noChangeArrowheads="1"/>
            </p:cNvSpPr>
            <p:nvPr/>
          </p:nvSpPr>
          <p:spPr bwMode="auto">
            <a:xfrm>
              <a:off x="1529" y="3273"/>
              <a:ext cx="110" cy="56"/>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15" name="Arc 23"/>
            <p:cNvSpPr>
              <a:spLocks/>
            </p:cNvSpPr>
            <p:nvPr/>
          </p:nvSpPr>
          <p:spPr bwMode="auto">
            <a:xfrm rot="11100000">
              <a:off x="1979" y="2442"/>
              <a:ext cx="338" cy="500"/>
            </a:xfrm>
            <a:custGeom>
              <a:avLst/>
              <a:gdLst>
                <a:gd name="G0" fmla="+- 20734 0 0"/>
                <a:gd name="G1" fmla="+- 0 0 0"/>
                <a:gd name="G2" fmla="+- 21600 0 0"/>
                <a:gd name="T0" fmla="*/ 20668 w 20734"/>
                <a:gd name="T1" fmla="*/ 21600 h 21600"/>
                <a:gd name="T2" fmla="*/ 0 w 20734"/>
                <a:gd name="T3" fmla="*/ 6055 h 21600"/>
                <a:gd name="T4" fmla="*/ 20734 w 20734"/>
                <a:gd name="T5" fmla="*/ 0 h 21600"/>
              </a:gdLst>
              <a:ahLst/>
              <a:cxnLst>
                <a:cxn ang="0">
                  <a:pos x="T0" y="T1"/>
                </a:cxn>
                <a:cxn ang="0">
                  <a:pos x="T2" y="T3"/>
                </a:cxn>
                <a:cxn ang="0">
                  <a:pos x="T4" y="T5"/>
                </a:cxn>
              </a:cxnLst>
              <a:rect l="0" t="0" r="r" b="b"/>
              <a:pathLst>
                <a:path w="20734" h="21600" fill="none" extrusionOk="0">
                  <a:moveTo>
                    <a:pt x="20668" y="21599"/>
                  </a:moveTo>
                  <a:cubicBezTo>
                    <a:pt x="11095" y="21570"/>
                    <a:pt x="2683" y="15244"/>
                    <a:pt x="0" y="6054"/>
                  </a:cubicBezTo>
                </a:path>
                <a:path w="20734" h="21600" stroke="0" extrusionOk="0">
                  <a:moveTo>
                    <a:pt x="20668" y="21599"/>
                  </a:moveTo>
                  <a:cubicBezTo>
                    <a:pt x="11095" y="21570"/>
                    <a:pt x="2683" y="15244"/>
                    <a:pt x="0" y="6054"/>
                  </a:cubicBezTo>
                  <a:lnTo>
                    <a:pt x="20734" y="0"/>
                  </a:lnTo>
                  <a:close/>
                </a:path>
              </a:pathLst>
            </a:custGeom>
            <a:noFill/>
            <a:ln w="38100" cap="rnd">
              <a:solidFill>
                <a:srgbClr val="FF0000"/>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16" name="Rectangle 24"/>
            <p:cNvSpPr>
              <a:spLocks noChangeArrowheads="1"/>
            </p:cNvSpPr>
            <p:nvPr/>
          </p:nvSpPr>
          <p:spPr bwMode="auto">
            <a:xfrm>
              <a:off x="1281" y="2318"/>
              <a:ext cx="705"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r>
                <a:rPr lang="es-CL" sz="2200" b="1" dirty="0" smtClean="0">
                  <a:latin typeface="Calibri" pitchFamily="34" charset="0"/>
                  <a:cs typeface="Calibri" pitchFamily="34" charset="0"/>
                </a:rPr>
                <a:t>Canadá </a:t>
              </a:r>
              <a:endParaRPr lang="es-CL" sz="2200" b="1" dirty="0">
                <a:latin typeface="Calibri" pitchFamily="34" charset="0"/>
                <a:cs typeface="Calibri" pitchFamily="34" charset="0"/>
              </a:endParaRPr>
            </a:p>
          </p:txBody>
        </p:sp>
        <p:sp>
          <p:nvSpPr>
            <p:cNvPr id="238617" name="Rectangle 25"/>
            <p:cNvSpPr>
              <a:spLocks noChangeArrowheads="1"/>
            </p:cNvSpPr>
            <p:nvPr/>
          </p:nvSpPr>
          <p:spPr bwMode="auto">
            <a:xfrm>
              <a:off x="3839" y="1985"/>
              <a:ext cx="614"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eaLnBrk="0" hangingPunct="0"/>
              <a:r>
                <a:rPr lang="es-CL" sz="2200" b="1" dirty="0" smtClean="0">
                  <a:latin typeface="Calibri" pitchFamily="34" charset="0"/>
                  <a:cs typeface="Calibri" pitchFamily="34" charset="0"/>
                </a:rPr>
                <a:t>EE.UU</a:t>
              </a:r>
              <a:r>
                <a:rPr lang="es-CL" sz="2200" b="1" dirty="0">
                  <a:latin typeface="Calibri" pitchFamily="34" charset="0"/>
                  <a:cs typeface="Calibri" pitchFamily="34" charset="0"/>
                </a:rPr>
                <a:t>.</a:t>
              </a:r>
            </a:p>
          </p:txBody>
        </p:sp>
        <p:sp>
          <p:nvSpPr>
            <p:cNvPr id="238618" name="Arc 26"/>
            <p:cNvSpPr>
              <a:spLocks/>
            </p:cNvSpPr>
            <p:nvPr/>
          </p:nvSpPr>
          <p:spPr bwMode="auto">
            <a:xfrm rot="10500000">
              <a:off x="3253" y="2156"/>
              <a:ext cx="602" cy="498"/>
            </a:xfrm>
            <a:custGeom>
              <a:avLst/>
              <a:gdLst>
                <a:gd name="G0" fmla="+- 0 0 0"/>
                <a:gd name="G1" fmla="+- 0 0 0"/>
                <a:gd name="G2" fmla="+- 21600 0 0"/>
                <a:gd name="T0" fmla="*/ 20728 w 20728"/>
                <a:gd name="T1" fmla="*/ 6076 h 21600"/>
                <a:gd name="T2" fmla="*/ 0 w 20728"/>
                <a:gd name="T3" fmla="*/ 21600 h 21600"/>
                <a:gd name="T4" fmla="*/ 0 w 20728"/>
                <a:gd name="T5" fmla="*/ 0 h 21600"/>
              </a:gdLst>
              <a:ahLst/>
              <a:cxnLst>
                <a:cxn ang="0">
                  <a:pos x="T0" y="T1"/>
                </a:cxn>
                <a:cxn ang="0">
                  <a:pos x="T2" y="T3"/>
                </a:cxn>
                <a:cxn ang="0">
                  <a:pos x="T4" y="T5"/>
                </a:cxn>
              </a:cxnLst>
              <a:rect l="0" t="0" r="r" b="b"/>
              <a:pathLst>
                <a:path w="20728" h="21600" fill="none" extrusionOk="0">
                  <a:moveTo>
                    <a:pt x="20727" y="6075"/>
                  </a:moveTo>
                  <a:cubicBezTo>
                    <a:pt x="18030" y="15277"/>
                    <a:pt x="9589" y="21599"/>
                    <a:pt x="0" y="21599"/>
                  </a:cubicBezTo>
                </a:path>
                <a:path w="20728" h="21600" stroke="0" extrusionOk="0">
                  <a:moveTo>
                    <a:pt x="20727" y="6075"/>
                  </a:moveTo>
                  <a:cubicBezTo>
                    <a:pt x="18030" y="15277"/>
                    <a:pt x="9589" y="21599"/>
                    <a:pt x="0" y="21599"/>
                  </a:cubicBezTo>
                  <a:lnTo>
                    <a:pt x="0" y="0"/>
                  </a:lnTo>
                  <a:close/>
                </a:path>
              </a:pathLst>
            </a:custGeom>
            <a:noFill/>
            <a:ln w="38100" cap="rnd">
              <a:solidFill>
                <a:srgbClr val="FF0000"/>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sp>
          <p:nvSpPr>
            <p:cNvPr id="238619" name="Line 27"/>
            <p:cNvSpPr>
              <a:spLocks noChangeShapeType="1"/>
            </p:cNvSpPr>
            <p:nvPr/>
          </p:nvSpPr>
          <p:spPr bwMode="auto">
            <a:xfrm flipV="1">
              <a:off x="2993" y="1199"/>
              <a:ext cx="1" cy="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VE">
                <a:latin typeface="Calibri" pitchFamily="34" charset="0"/>
                <a:cs typeface="Calibri" pitchFamily="34" charset="0"/>
              </a:endParaRPr>
            </a:p>
          </p:txBody>
        </p:sp>
      </p:grpSp>
      <p:sp>
        <p:nvSpPr>
          <p:cNvPr id="2" name="TextBox 1"/>
          <p:cNvSpPr txBox="1"/>
          <p:nvPr/>
        </p:nvSpPr>
        <p:spPr>
          <a:xfrm>
            <a:off x="467544" y="560293"/>
            <a:ext cx="2342308" cy="523220"/>
          </a:xfrm>
          <a:prstGeom prst="rect">
            <a:avLst/>
          </a:prstGeom>
          <a:noFill/>
        </p:spPr>
        <p:txBody>
          <a:bodyPr wrap="none" rtlCol="0">
            <a:spAutoFit/>
          </a:bodyPr>
          <a:lstStyle/>
          <a:p>
            <a:r>
              <a:rPr lang="es-CL" sz="2800" b="1" dirty="0">
                <a:solidFill>
                  <a:srgbClr val="000099"/>
                </a:solidFill>
                <a:latin typeface="Calibri" pitchFamily="34" charset="0"/>
                <a:cs typeface="Calibri" pitchFamily="34" charset="0"/>
              </a:rPr>
              <a:t>…y </a:t>
            </a:r>
            <a:r>
              <a:rPr lang="es-CL" sz="2800" b="1" dirty="0" smtClean="0">
                <a:solidFill>
                  <a:srgbClr val="000099"/>
                </a:solidFill>
                <a:latin typeface="Calibri" pitchFamily="34" charset="0"/>
                <a:cs typeface="Calibri" pitchFamily="34" charset="0"/>
              </a:rPr>
              <a:t>sus </a:t>
            </a:r>
            <a:r>
              <a:rPr lang="es-CL" sz="2800" b="1" dirty="0" err="1" smtClean="0">
                <a:solidFill>
                  <a:srgbClr val="000099"/>
                </a:solidFill>
                <a:latin typeface="Calibri" pitchFamily="34" charset="0"/>
                <a:cs typeface="Calibri" pitchFamily="34" charset="0"/>
              </a:rPr>
              <a:t>paises</a:t>
            </a:r>
            <a:r>
              <a:rPr lang="es-CL" sz="2800" b="1" dirty="0" smtClean="0">
                <a:solidFill>
                  <a:srgbClr val="000099"/>
                </a:solidFill>
                <a:latin typeface="Calibri" pitchFamily="34" charset="0"/>
                <a:cs typeface="Calibri" pitchFamily="34" charset="0"/>
              </a:rPr>
              <a:t>?</a:t>
            </a:r>
            <a:endParaRPr lang="es-CL" sz="2800" b="1" dirty="0">
              <a:solidFill>
                <a:srgbClr val="000099"/>
              </a:solidFill>
              <a:latin typeface="Calibri" pitchFamily="34" charset="0"/>
              <a:cs typeface="Calibri" pitchFamily="34" charset="0"/>
            </a:endParaRPr>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379" y="-31532"/>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3897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457200" y="404664"/>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lnSpc>
                <a:spcPct val="70000"/>
              </a:lnSpc>
              <a:spcBef>
                <a:spcPct val="0"/>
              </a:spcBef>
              <a:spcAft>
                <a:spcPct val="0"/>
              </a:spcAft>
              <a:defRPr sz="4000" b="1" i="0">
                <a:solidFill>
                  <a:srgbClr val="004080"/>
                </a:solidFill>
                <a:latin typeface="Cambria" pitchFamily="18" charset="0"/>
                <a:ea typeface="+mj-ea"/>
                <a:cs typeface="+mj-cs"/>
              </a:defRPr>
            </a:lvl1pPr>
            <a:lvl2pPr algn="ctr" rtl="0" eaLnBrk="0" fontAlgn="base" hangingPunct="0">
              <a:lnSpc>
                <a:spcPct val="70000"/>
              </a:lnSpc>
              <a:spcBef>
                <a:spcPct val="0"/>
              </a:spcBef>
              <a:spcAft>
                <a:spcPct val="0"/>
              </a:spcAft>
              <a:defRPr sz="3200">
                <a:solidFill>
                  <a:srgbClr val="004080"/>
                </a:solidFill>
                <a:latin typeface="Arial Black" charset="0"/>
              </a:defRPr>
            </a:lvl2pPr>
            <a:lvl3pPr algn="ctr" rtl="0" eaLnBrk="0" fontAlgn="base" hangingPunct="0">
              <a:lnSpc>
                <a:spcPct val="70000"/>
              </a:lnSpc>
              <a:spcBef>
                <a:spcPct val="0"/>
              </a:spcBef>
              <a:spcAft>
                <a:spcPct val="0"/>
              </a:spcAft>
              <a:defRPr sz="3200">
                <a:solidFill>
                  <a:srgbClr val="004080"/>
                </a:solidFill>
                <a:latin typeface="Arial Black" charset="0"/>
              </a:defRPr>
            </a:lvl3pPr>
            <a:lvl4pPr algn="ctr" rtl="0" eaLnBrk="0" fontAlgn="base" hangingPunct="0">
              <a:lnSpc>
                <a:spcPct val="70000"/>
              </a:lnSpc>
              <a:spcBef>
                <a:spcPct val="0"/>
              </a:spcBef>
              <a:spcAft>
                <a:spcPct val="0"/>
              </a:spcAft>
              <a:defRPr sz="3200">
                <a:solidFill>
                  <a:srgbClr val="004080"/>
                </a:solidFill>
                <a:latin typeface="Arial Black" charset="0"/>
              </a:defRPr>
            </a:lvl4pPr>
            <a:lvl5pPr algn="ctr" rtl="0" eaLnBrk="0" fontAlgn="base" hangingPunct="0">
              <a:lnSpc>
                <a:spcPct val="70000"/>
              </a:lnSpc>
              <a:spcBef>
                <a:spcPct val="0"/>
              </a:spcBef>
              <a:spcAft>
                <a:spcPct val="0"/>
              </a:spcAft>
              <a:defRPr sz="3200">
                <a:solidFill>
                  <a:srgbClr val="004080"/>
                </a:solidFill>
                <a:latin typeface="Arial Black" charset="0"/>
              </a:defRPr>
            </a:lvl5pPr>
            <a:lvl6pPr marL="457200" algn="ctr" rtl="0" fontAlgn="base">
              <a:lnSpc>
                <a:spcPct val="70000"/>
              </a:lnSpc>
              <a:spcBef>
                <a:spcPct val="0"/>
              </a:spcBef>
              <a:spcAft>
                <a:spcPct val="0"/>
              </a:spcAft>
              <a:defRPr sz="3200">
                <a:solidFill>
                  <a:srgbClr val="004080"/>
                </a:solidFill>
                <a:latin typeface="Arial Black" charset="0"/>
              </a:defRPr>
            </a:lvl6pPr>
            <a:lvl7pPr marL="914400" algn="ctr" rtl="0" fontAlgn="base">
              <a:lnSpc>
                <a:spcPct val="70000"/>
              </a:lnSpc>
              <a:spcBef>
                <a:spcPct val="0"/>
              </a:spcBef>
              <a:spcAft>
                <a:spcPct val="0"/>
              </a:spcAft>
              <a:defRPr sz="3200">
                <a:solidFill>
                  <a:srgbClr val="004080"/>
                </a:solidFill>
                <a:latin typeface="Arial Black" charset="0"/>
              </a:defRPr>
            </a:lvl7pPr>
            <a:lvl8pPr marL="1371600" algn="ctr" rtl="0" fontAlgn="base">
              <a:lnSpc>
                <a:spcPct val="70000"/>
              </a:lnSpc>
              <a:spcBef>
                <a:spcPct val="0"/>
              </a:spcBef>
              <a:spcAft>
                <a:spcPct val="0"/>
              </a:spcAft>
              <a:defRPr sz="3200">
                <a:solidFill>
                  <a:srgbClr val="004080"/>
                </a:solidFill>
                <a:latin typeface="Arial Black" charset="0"/>
              </a:defRPr>
            </a:lvl8pPr>
            <a:lvl9pPr marL="1828800" algn="ctr" rtl="0" fontAlgn="base">
              <a:lnSpc>
                <a:spcPct val="70000"/>
              </a:lnSpc>
              <a:spcBef>
                <a:spcPct val="0"/>
              </a:spcBef>
              <a:spcAft>
                <a:spcPct val="0"/>
              </a:spcAft>
              <a:defRPr sz="3200">
                <a:solidFill>
                  <a:srgbClr val="004080"/>
                </a:solidFill>
                <a:latin typeface="Arial Black" charset="0"/>
              </a:defRPr>
            </a:lvl9pPr>
          </a:lstStyle>
          <a:p>
            <a:pPr eaLnBrk="1" hangingPunct="1">
              <a:lnSpc>
                <a:spcPct val="100000"/>
              </a:lnSpc>
              <a:defRPr/>
            </a:pPr>
            <a:r>
              <a:rPr lang="es-CL" sz="3600" kern="0" dirty="0" smtClean="0">
                <a:solidFill>
                  <a:srgbClr val="0070C0"/>
                </a:solidFill>
                <a:latin typeface="Calibri" pitchFamily="34" charset="0"/>
              </a:rPr>
              <a:t>Desarrollo histórico de la disciplina</a:t>
            </a:r>
            <a:endParaRPr lang="es-CL" sz="3600" kern="0" dirty="0">
              <a:solidFill>
                <a:srgbClr val="0070C0"/>
              </a:solidFill>
              <a:latin typeface="Calibri"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81163"/>
            <a:ext cx="9144001" cy="435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771" y="-328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480" y="6591867"/>
            <a:ext cx="2529731" cy="307777"/>
          </a:xfrm>
          <a:prstGeom prst="rect">
            <a:avLst/>
          </a:prstGeom>
          <a:noFill/>
        </p:spPr>
        <p:txBody>
          <a:bodyPr wrap="none" rtlCol="0">
            <a:spAutoFit/>
          </a:bodyPr>
          <a:lstStyle/>
          <a:p>
            <a:r>
              <a:rPr lang="es-CL" sz="1400" dirty="0" smtClean="0">
                <a:latin typeface="+mj-lt"/>
              </a:rPr>
              <a:t>Fuente: </a:t>
            </a:r>
            <a:r>
              <a:rPr lang="es-CL" sz="1400" dirty="0" err="1" smtClean="0">
                <a:latin typeface="+mj-lt"/>
              </a:rPr>
              <a:t>Wagstaff</a:t>
            </a:r>
            <a:r>
              <a:rPr lang="es-CL" sz="1400" dirty="0" smtClean="0">
                <a:latin typeface="+mj-lt"/>
              </a:rPr>
              <a:t> &amp; </a:t>
            </a:r>
            <a:r>
              <a:rPr lang="es-CL" sz="1400" dirty="0" err="1" smtClean="0">
                <a:latin typeface="+mj-lt"/>
              </a:rPr>
              <a:t>Cuyler</a:t>
            </a:r>
            <a:r>
              <a:rPr lang="es-CL" sz="1400" dirty="0" smtClean="0">
                <a:latin typeface="+mj-lt"/>
              </a:rPr>
              <a:t>, 2011</a:t>
            </a:r>
            <a:endParaRPr lang="es-CL" sz="1400" dirty="0">
              <a:latin typeface="+mj-lt"/>
            </a:endParaRPr>
          </a:p>
        </p:txBody>
      </p:sp>
    </p:spTree>
    <p:extLst>
      <p:ext uri="{BB962C8B-B14F-4D97-AF65-F5344CB8AC3E}">
        <p14:creationId xmlns:p14="http://schemas.microsoft.com/office/powerpoint/2010/main" val="42078217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a:xfrm>
          <a:off x="0" y="0"/>
          <a:ext cx="0" cy="0"/>
          <a:chOff x="0" y="0"/>
          <a:chExt cx="0" cy="0"/>
        </a:xfrm>
      </p:grpSpPr>
      <p:cxnSp>
        <p:nvCxnSpPr>
          <p:cNvPr id="37" name="Straight Connector 36"/>
          <p:cNvCxnSpPr/>
          <p:nvPr/>
        </p:nvCxnSpPr>
        <p:spPr>
          <a:xfrm>
            <a:off x="1579179" y="2391945"/>
            <a:ext cx="0" cy="361756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2310" name="Picture 22" descr="http://t0.gstatic.com/images?q=tbn:ANd9GcQen8VaWlBrO0hQ8-7f3xR-srBCSRotHpIsIz1tpUwsVJV-PmC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6" y="1213839"/>
            <a:ext cx="923926" cy="14184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882" y="-27904"/>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47298" y="5979938"/>
            <a:ext cx="8957575"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21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3766" y="598629"/>
            <a:ext cx="1268413"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0"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495" y="962782"/>
            <a:ext cx="1765771" cy="294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5184" y="6032922"/>
            <a:ext cx="957313" cy="369332"/>
          </a:xfrm>
          <a:prstGeom prst="rect">
            <a:avLst/>
          </a:prstGeom>
          <a:solidFill>
            <a:schemeClr val="bg1"/>
          </a:solidFill>
        </p:spPr>
        <p:txBody>
          <a:bodyPr wrap="none" rtlCol="0">
            <a:spAutoFit/>
          </a:bodyPr>
          <a:lstStyle/>
          <a:p>
            <a:r>
              <a:rPr lang="es-CL" b="1" dirty="0" smtClean="0">
                <a:latin typeface="+mj-lt"/>
              </a:rPr>
              <a:t>1930-40</a:t>
            </a:r>
          </a:p>
        </p:txBody>
      </p:sp>
      <p:sp>
        <p:nvSpPr>
          <p:cNvPr id="47" name="TextBox 46"/>
          <p:cNvSpPr txBox="1"/>
          <p:nvPr/>
        </p:nvSpPr>
        <p:spPr>
          <a:xfrm>
            <a:off x="3195422" y="6032922"/>
            <a:ext cx="652743" cy="369332"/>
          </a:xfrm>
          <a:prstGeom prst="rect">
            <a:avLst/>
          </a:prstGeom>
          <a:solidFill>
            <a:schemeClr val="bg1"/>
          </a:solidFill>
        </p:spPr>
        <p:txBody>
          <a:bodyPr wrap="none" rtlCol="0">
            <a:spAutoFit/>
          </a:bodyPr>
          <a:lstStyle/>
          <a:p>
            <a:r>
              <a:rPr lang="es-CL" b="1" dirty="0" smtClean="0">
                <a:latin typeface="+mj-lt"/>
              </a:rPr>
              <a:t>1972</a:t>
            </a:r>
            <a:endParaRPr lang="es-CL" b="1" dirty="0">
              <a:latin typeface="+mj-lt"/>
            </a:endParaRPr>
          </a:p>
        </p:txBody>
      </p:sp>
      <p:sp>
        <p:nvSpPr>
          <p:cNvPr id="48" name="TextBox 47"/>
          <p:cNvSpPr txBox="1"/>
          <p:nvPr/>
        </p:nvSpPr>
        <p:spPr>
          <a:xfrm>
            <a:off x="4089062" y="6032922"/>
            <a:ext cx="652743" cy="369332"/>
          </a:xfrm>
          <a:prstGeom prst="rect">
            <a:avLst/>
          </a:prstGeom>
          <a:solidFill>
            <a:schemeClr val="bg1"/>
          </a:solidFill>
        </p:spPr>
        <p:txBody>
          <a:bodyPr wrap="none" rtlCol="0">
            <a:spAutoFit/>
          </a:bodyPr>
          <a:lstStyle/>
          <a:p>
            <a:r>
              <a:rPr lang="es-CL" b="1" dirty="0" smtClean="0">
                <a:latin typeface="+mj-lt"/>
              </a:rPr>
              <a:t>1976</a:t>
            </a:r>
            <a:endParaRPr lang="es-CL" b="1" dirty="0">
              <a:latin typeface="+mj-lt"/>
            </a:endParaRPr>
          </a:p>
        </p:txBody>
      </p:sp>
      <p:sp>
        <p:nvSpPr>
          <p:cNvPr id="49" name="TextBox 48"/>
          <p:cNvSpPr txBox="1"/>
          <p:nvPr/>
        </p:nvSpPr>
        <p:spPr>
          <a:xfrm>
            <a:off x="5439678" y="6032922"/>
            <a:ext cx="652743" cy="369332"/>
          </a:xfrm>
          <a:prstGeom prst="rect">
            <a:avLst/>
          </a:prstGeom>
          <a:solidFill>
            <a:schemeClr val="bg1"/>
          </a:solidFill>
        </p:spPr>
        <p:txBody>
          <a:bodyPr wrap="none" rtlCol="0">
            <a:spAutoFit/>
          </a:bodyPr>
          <a:lstStyle/>
          <a:p>
            <a:r>
              <a:rPr lang="es-CL" b="1" dirty="0" smtClean="0">
                <a:latin typeface="+mj-lt"/>
              </a:rPr>
              <a:t>1985</a:t>
            </a:r>
            <a:endParaRPr lang="es-CL" b="1" dirty="0">
              <a:latin typeface="+mj-lt"/>
            </a:endParaRPr>
          </a:p>
        </p:txBody>
      </p:sp>
      <p:sp>
        <p:nvSpPr>
          <p:cNvPr id="51" name="TextBox 50"/>
          <p:cNvSpPr txBox="1"/>
          <p:nvPr/>
        </p:nvSpPr>
        <p:spPr>
          <a:xfrm>
            <a:off x="8203974" y="6032922"/>
            <a:ext cx="652743" cy="369332"/>
          </a:xfrm>
          <a:prstGeom prst="rect">
            <a:avLst/>
          </a:prstGeom>
          <a:solidFill>
            <a:schemeClr val="bg1"/>
          </a:solidFill>
        </p:spPr>
        <p:txBody>
          <a:bodyPr wrap="none" rtlCol="0">
            <a:spAutoFit/>
          </a:bodyPr>
          <a:lstStyle/>
          <a:p>
            <a:r>
              <a:rPr lang="es-CL" b="1" dirty="0" smtClean="0">
                <a:latin typeface="+mj-lt"/>
              </a:rPr>
              <a:t>2000</a:t>
            </a:r>
            <a:endParaRPr lang="es-CL" b="1" dirty="0">
              <a:latin typeface="+mj-lt"/>
            </a:endParaRPr>
          </a:p>
        </p:txBody>
      </p:sp>
      <p:cxnSp>
        <p:nvCxnSpPr>
          <p:cNvPr id="19" name="Straight Connector 18"/>
          <p:cNvCxnSpPr/>
          <p:nvPr/>
        </p:nvCxnSpPr>
        <p:spPr>
          <a:xfrm>
            <a:off x="389531" y="2557078"/>
            <a:ext cx="0" cy="34228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32083" y="4057650"/>
            <a:ext cx="0" cy="19012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221"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961" y="1489791"/>
            <a:ext cx="1533569" cy="201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5" name="Straight Connector 64"/>
          <p:cNvCxnSpPr/>
          <p:nvPr/>
        </p:nvCxnSpPr>
        <p:spPr>
          <a:xfrm>
            <a:off x="2239399" y="4864426"/>
            <a:ext cx="0" cy="11459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549857" y="4055011"/>
            <a:ext cx="0" cy="19301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229"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5689" y="3469503"/>
            <a:ext cx="1316136" cy="154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0" name="Straight Connector 69"/>
          <p:cNvCxnSpPr/>
          <p:nvPr/>
        </p:nvCxnSpPr>
        <p:spPr>
          <a:xfrm>
            <a:off x="5750267" y="4057650"/>
            <a:ext cx="0" cy="19301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508658" y="2632320"/>
            <a:ext cx="0" cy="33265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20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6035" y="1611020"/>
            <a:ext cx="1201277" cy="1575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8"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9346" y="3771223"/>
            <a:ext cx="1182687"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7" name="Straight Connector 76"/>
          <p:cNvCxnSpPr/>
          <p:nvPr/>
        </p:nvCxnSpPr>
        <p:spPr>
          <a:xfrm>
            <a:off x="4457145" y="3133078"/>
            <a:ext cx="0" cy="28626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238484" y="6032922"/>
            <a:ext cx="1332416" cy="369332"/>
          </a:xfrm>
          <a:prstGeom prst="rect">
            <a:avLst/>
          </a:prstGeom>
          <a:solidFill>
            <a:schemeClr val="bg1"/>
          </a:solidFill>
        </p:spPr>
        <p:txBody>
          <a:bodyPr wrap="none" rtlCol="0">
            <a:spAutoFit/>
          </a:bodyPr>
          <a:lstStyle/>
          <a:p>
            <a:r>
              <a:rPr lang="es-CL" b="1" dirty="0" smtClean="0">
                <a:latin typeface="+mj-lt"/>
              </a:rPr>
              <a:t>1986   </a:t>
            </a:r>
            <a:r>
              <a:rPr lang="es-CL" b="1" dirty="0" smtClean="0">
                <a:latin typeface="+mj-lt"/>
              </a:rPr>
              <a:t> </a:t>
            </a:r>
            <a:r>
              <a:rPr lang="es-CL" b="1" dirty="0" smtClean="0">
                <a:latin typeface="+mj-lt"/>
              </a:rPr>
              <a:t>1987</a:t>
            </a:r>
            <a:endParaRPr lang="es-CL" b="1" dirty="0">
              <a:latin typeface="+mj-lt"/>
            </a:endParaRPr>
          </a:p>
        </p:txBody>
      </p:sp>
      <p:cxnSp>
        <p:nvCxnSpPr>
          <p:cNvPr id="80" name="Straight Connector 79"/>
          <p:cNvCxnSpPr/>
          <p:nvPr/>
        </p:nvCxnSpPr>
        <p:spPr>
          <a:xfrm>
            <a:off x="6921293" y="4838888"/>
            <a:ext cx="24524" cy="11436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233" name="Picture 4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2037" y="4577369"/>
            <a:ext cx="918769" cy="121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Connector 81"/>
          <p:cNvCxnSpPr/>
          <p:nvPr/>
        </p:nvCxnSpPr>
        <p:spPr>
          <a:xfrm>
            <a:off x="8530345" y="2605212"/>
            <a:ext cx="0" cy="33265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Right Brace 1"/>
          <p:cNvSpPr/>
          <p:nvPr/>
        </p:nvSpPr>
        <p:spPr>
          <a:xfrm rot="16200000">
            <a:off x="4062903" y="-2496183"/>
            <a:ext cx="174511" cy="674342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39" name="TextBox 38"/>
          <p:cNvSpPr txBox="1"/>
          <p:nvPr/>
        </p:nvSpPr>
        <p:spPr>
          <a:xfrm>
            <a:off x="2307313" y="429729"/>
            <a:ext cx="3581430" cy="369332"/>
          </a:xfrm>
          <a:prstGeom prst="rect">
            <a:avLst/>
          </a:prstGeom>
          <a:solidFill>
            <a:schemeClr val="bg1"/>
          </a:solidFill>
        </p:spPr>
        <p:txBody>
          <a:bodyPr wrap="none" rtlCol="0">
            <a:spAutoFit/>
          </a:bodyPr>
          <a:lstStyle/>
          <a:p>
            <a:r>
              <a:rPr lang="es-CL" b="1" dirty="0" smtClean="0">
                <a:latin typeface="+mj-lt"/>
              </a:rPr>
              <a:t>RAND Corp. / NBER &amp; </a:t>
            </a:r>
            <a:r>
              <a:rPr lang="es-CL" b="1" dirty="0" err="1" smtClean="0">
                <a:latin typeface="+mj-lt"/>
              </a:rPr>
              <a:t>Public</a:t>
            </a:r>
            <a:r>
              <a:rPr lang="es-CL" b="1" dirty="0" smtClean="0">
                <a:latin typeface="+mj-lt"/>
              </a:rPr>
              <a:t> </a:t>
            </a:r>
            <a:r>
              <a:rPr lang="es-CL" b="1" dirty="0" err="1" smtClean="0">
                <a:latin typeface="+mj-lt"/>
              </a:rPr>
              <a:t>Choice</a:t>
            </a:r>
            <a:endParaRPr lang="es-CL" b="1" dirty="0">
              <a:latin typeface="+mj-lt"/>
            </a:endParaRPr>
          </a:p>
        </p:txBody>
      </p:sp>
      <p:pic>
        <p:nvPicPr>
          <p:cNvPr id="614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4735" y="3587375"/>
            <a:ext cx="905931" cy="12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3472" y="270"/>
            <a:ext cx="5983048" cy="276999"/>
          </a:xfrm>
          <a:prstGeom prst="rect">
            <a:avLst/>
          </a:prstGeom>
          <a:solidFill>
            <a:schemeClr val="bg1"/>
          </a:solidFill>
        </p:spPr>
        <p:txBody>
          <a:bodyPr wrap="none" rtlCol="0">
            <a:spAutoFit/>
          </a:bodyPr>
          <a:lstStyle/>
          <a:p>
            <a:r>
              <a:rPr lang="es-CL" sz="1200" dirty="0" err="1">
                <a:latin typeface="+mj-lt"/>
              </a:rPr>
              <a:t>Ntl</a:t>
            </a:r>
            <a:r>
              <a:rPr lang="es-CL" sz="1200" dirty="0">
                <a:latin typeface="+mj-lt"/>
              </a:rPr>
              <a:t> </a:t>
            </a:r>
            <a:r>
              <a:rPr lang="es-CL" sz="1200" dirty="0" err="1">
                <a:latin typeface="+mj-lt"/>
              </a:rPr>
              <a:t>Health</a:t>
            </a:r>
            <a:r>
              <a:rPr lang="es-CL" sz="1200" dirty="0">
                <a:latin typeface="+mj-lt"/>
              </a:rPr>
              <a:t> </a:t>
            </a:r>
            <a:r>
              <a:rPr lang="es-CL" sz="1200" dirty="0" err="1">
                <a:latin typeface="+mj-lt"/>
              </a:rPr>
              <a:t>Insurance</a:t>
            </a:r>
            <a:r>
              <a:rPr lang="es-CL" sz="1200" dirty="0">
                <a:latin typeface="+mj-lt"/>
              </a:rPr>
              <a:t> (Truman </a:t>
            </a:r>
            <a:r>
              <a:rPr lang="es-CL" sz="1200" dirty="0" err="1">
                <a:latin typeface="+mj-lt"/>
              </a:rPr>
              <a:t>campaign</a:t>
            </a:r>
            <a:r>
              <a:rPr lang="es-CL" sz="1200" dirty="0" smtClean="0">
                <a:latin typeface="+mj-lt"/>
              </a:rPr>
              <a:t>)	Universal </a:t>
            </a:r>
            <a:r>
              <a:rPr lang="es-CL" sz="1200" dirty="0" err="1" smtClean="0">
                <a:latin typeface="+mj-lt"/>
              </a:rPr>
              <a:t>Health</a:t>
            </a:r>
            <a:r>
              <a:rPr lang="es-CL" sz="1200" dirty="0" smtClean="0">
                <a:latin typeface="+mj-lt"/>
              </a:rPr>
              <a:t> </a:t>
            </a:r>
            <a:r>
              <a:rPr lang="es-CL" sz="1200" dirty="0" err="1" smtClean="0">
                <a:latin typeface="+mj-lt"/>
              </a:rPr>
              <a:t>Systems</a:t>
            </a:r>
            <a:r>
              <a:rPr lang="es-CL" sz="1200" dirty="0" smtClean="0">
                <a:latin typeface="+mj-lt"/>
              </a:rPr>
              <a:t> in </a:t>
            </a:r>
            <a:r>
              <a:rPr lang="es-CL" sz="1200" dirty="0" err="1" smtClean="0">
                <a:latin typeface="+mj-lt"/>
              </a:rPr>
              <a:t>developed</a:t>
            </a:r>
            <a:r>
              <a:rPr lang="es-CL" sz="1200" dirty="0" smtClean="0">
                <a:latin typeface="+mj-lt"/>
              </a:rPr>
              <a:t> </a:t>
            </a:r>
            <a:r>
              <a:rPr lang="es-CL" sz="1200" dirty="0" err="1" smtClean="0">
                <a:latin typeface="+mj-lt"/>
              </a:rPr>
              <a:t>countries</a:t>
            </a:r>
            <a:endParaRPr lang="es-CL" sz="1200" dirty="0">
              <a:latin typeface="+mj-lt"/>
            </a:endParaRPr>
          </a:p>
        </p:txBody>
      </p:sp>
      <p:pic>
        <p:nvPicPr>
          <p:cNvPr id="614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1387" y="3583689"/>
            <a:ext cx="137795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6496" y="4790116"/>
            <a:ext cx="1122684" cy="892552"/>
          </a:xfrm>
          <a:prstGeom prst="rect">
            <a:avLst/>
          </a:prstGeom>
          <a:solidFill>
            <a:schemeClr val="bg1"/>
          </a:solidFill>
        </p:spPr>
        <p:txBody>
          <a:bodyPr wrap="square" rtlCol="0">
            <a:spAutoFit/>
          </a:bodyPr>
          <a:lstStyle/>
          <a:p>
            <a:r>
              <a:rPr lang="es-CL" sz="1200" dirty="0" err="1" smtClean="0">
                <a:latin typeface="+mj-lt"/>
              </a:rPr>
              <a:t>Mushkin</a:t>
            </a:r>
            <a:r>
              <a:rPr lang="es-CL" sz="1200" dirty="0" smtClean="0">
                <a:latin typeface="+mj-lt"/>
              </a:rPr>
              <a:t> S</a:t>
            </a:r>
          </a:p>
          <a:p>
            <a:r>
              <a:rPr lang="es-CL" sz="1000" dirty="0" smtClean="0">
                <a:latin typeface="+mj-lt"/>
              </a:rPr>
              <a:t>“</a:t>
            </a:r>
            <a:r>
              <a:rPr lang="es-CL" sz="1000" dirty="0" err="1" smtClean="0">
                <a:latin typeface="+mj-lt"/>
              </a:rPr>
              <a:t>Toward</a:t>
            </a:r>
            <a:r>
              <a:rPr lang="es-CL" sz="1000" dirty="0" smtClean="0">
                <a:latin typeface="+mj-lt"/>
              </a:rPr>
              <a:t> a </a:t>
            </a:r>
            <a:r>
              <a:rPr lang="es-CL" sz="1000" dirty="0" err="1" smtClean="0">
                <a:latin typeface="+mj-lt"/>
              </a:rPr>
              <a:t>definition</a:t>
            </a:r>
            <a:r>
              <a:rPr lang="es-CL" sz="1000" dirty="0" smtClean="0">
                <a:latin typeface="+mj-lt"/>
              </a:rPr>
              <a:t> of </a:t>
            </a:r>
            <a:r>
              <a:rPr lang="es-CL" sz="1000" dirty="0" err="1" smtClean="0">
                <a:latin typeface="+mj-lt"/>
              </a:rPr>
              <a:t>health</a:t>
            </a:r>
            <a:r>
              <a:rPr lang="es-CL" sz="1000" dirty="0" smtClean="0">
                <a:latin typeface="+mj-lt"/>
              </a:rPr>
              <a:t> </a:t>
            </a:r>
            <a:r>
              <a:rPr lang="es-CL" sz="1000" dirty="0" err="1" smtClean="0">
                <a:latin typeface="+mj-lt"/>
              </a:rPr>
              <a:t>economics</a:t>
            </a:r>
            <a:r>
              <a:rPr lang="es-CL" sz="1000" dirty="0" smtClean="0">
                <a:latin typeface="+mj-lt"/>
              </a:rPr>
              <a:t>”</a:t>
            </a:r>
            <a:endParaRPr lang="es-CL" sz="1000" dirty="0">
              <a:latin typeface="+mj-lt"/>
            </a:endParaRPr>
          </a:p>
        </p:txBody>
      </p:sp>
      <p:sp>
        <p:nvSpPr>
          <p:cNvPr id="45" name="TextBox 44"/>
          <p:cNvSpPr txBox="1"/>
          <p:nvPr/>
        </p:nvSpPr>
        <p:spPr>
          <a:xfrm>
            <a:off x="1268064" y="248206"/>
            <a:ext cx="3687613" cy="276999"/>
          </a:xfrm>
          <a:prstGeom prst="rect">
            <a:avLst/>
          </a:prstGeom>
          <a:solidFill>
            <a:schemeClr val="bg1"/>
          </a:solidFill>
        </p:spPr>
        <p:txBody>
          <a:bodyPr wrap="none" rtlCol="0">
            <a:spAutoFit/>
          </a:bodyPr>
          <a:lstStyle/>
          <a:p>
            <a:r>
              <a:rPr lang="es-CL" sz="1200" dirty="0" smtClean="0">
                <a:latin typeface="+mj-lt"/>
              </a:rPr>
              <a:t>“Great </a:t>
            </a:r>
            <a:r>
              <a:rPr lang="es-CL" sz="1200" dirty="0" err="1" smtClean="0">
                <a:latin typeface="+mj-lt"/>
              </a:rPr>
              <a:t>Society</a:t>
            </a:r>
            <a:r>
              <a:rPr lang="es-CL" sz="1200" dirty="0" smtClean="0">
                <a:latin typeface="+mj-lt"/>
              </a:rPr>
              <a:t> </a:t>
            </a:r>
            <a:r>
              <a:rPr lang="es-CL" sz="1200" dirty="0" err="1" smtClean="0">
                <a:latin typeface="+mj-lt"/>
              </a:rPr>
              <a:t>Programs</a:t>
            </a:r>
            <a:r>
              <a:rPr lang="es-CL" sz="1200" dirty="0" smtClean="0">
                <a:latin typeface="+mj-lt"/>
              </a:rPr>
              <a:t>” (Johnson) Medicare/</a:t>
            </a:r>
            <a:r>
              <a:rPr lang="es-CL" sz="1200" dirty="0" err="1" smtClean="0">
                <a:latin typeface="+mj-lt"/>
              </a:rPr>
              <a:t>Medicaid</a:t>
            </a:r>
            <a:endParaRPr lang="es-CL" sz="1200" dirty="0">
              <a:latin typeface="+mj-lt"/>
            </a:endParaRPr>
          </a:p>
        </p:txBody>
      </p:sp>
      <p:sp>
        <p:nvSpPr>
          <p:cNvPr id="52" name="TextBox 51"/>
          <p:cNvSpPr txBox="1"/>
          <p:nvPr/>
        </p:nvSpPr>
        <p:spPr>
          <a:xfrm>
            <a:off x="7261808" y="73054"/>
            <a:ext cx="1532407" cy="276999"/>
          </a:xfrm>
          <a:prstGeom prst="rect">
            <a:avLst/>
          </a:prstGeom>
          <a:solidFill>
            <a:schemeClr val="bg1"/>
          </a:solidFill>
        </p:spPr>
        <p:txBody>
          <a:bodyPr wrap="none" rtlCol="0">
            <a:spAutoFit/>
          </a:bodyPr>
          <a:lstStyle/>
          <a:p>
            <a:r>
              <a:rPr lang="es-CL" sz="1200" dirty="0" err="1" smtClean="0">
                <a:latin typeface="+mj-lt"/>
              </a:rPr>
              <a:t>Affordable</a:t>
            </a:r>
            <a:r>
              <a:rPr lang="es-CL" sz="1200" dirty="0" smtClean="0">
                <a:latin typeface="+mj-lt"/>
              </a:rPr>
              <a:t> </a:t>
            </a:r>
            <a:r>
              <a:rPr lang="es-CL" sz="1200" dirty="0" err="1" smtClean="0">
                <a:latin typeface="+mj-lt"/>
              </a:rPr>
              <a:t>Health</a:t>
            </a:r>
            <a:r>
              <a:rPr lang="es-CL" sz="1200" dirty="0" smtClean="0">
                <a:latin typeface="+mj-lt"/>
              </a:rPr>
              <a:t> </a:t>
            </a:r>
            <a:r>
              <a:rPr lang="es-CL" sz="1200" dirty="0" err="1" smtClean="0">
                <a:latin typeface="+mj-lt"/>
              </a:rPr>
              <a:t>Act</a:t>
            </a:r>
            <a:endParaRPr lang="es-CL" sz="1200" dirty="0">
              <a:latin typeface="+mj-lt"/>
            </a:endParaRPr>
          </a:p>
        </p:txBody>
      </p:sp>
      <p:sp>
        <p:nvSpPr>
          <p:cNvPr id="38" name="TextBox 37"/>
          <p:cNvSpPr txBox="1"/>
          <p:nvPr/>
        </p:nvSpPr>
        <p:spPr>
          <a:xfrm>
            <a:off x="862448" y="6048842"/>
            <a:ext cx="957313" cy="369332"/>
          </a:xfrm>
          <a:prstGeom prst="rect">
            <a:avLst/>
          </a:prstGeom>
          <a:solidFill>
            <a:schemeClr val="bg1"/>
          </a:solidFill>
        </p:spPr>
        <p:txBody>
          <a:bodyPr wrap="none" rtlCol="0">
            <a:spAutoFit/>
          </a:bodyPr>
          <a:lstStyle/>
          <a:p>
            <a:r>
              <a:rPr lang="es-CL" b="1" dirty="0" smtClean="0">
                <a:latin typeface="+mj-lt"/>
              </a:rPr>
              <a:t>1962-63</a:t>
            </a:r>
          </a:p>
        </p:txBody>
      </p:sp>
      <p:sp>
        <p:nvSpPr>
          <p:cNvPr id="40" name="TextBox 39"/>
          <p:cNvSpPr txBox="1"/>
          <p:nvPr/>
        </p:nvSpPr>
        <p:spPr>
          <a:xfrm>
            <a:off x="1901134" y="6062490"/>
            <a:ext cx="652743" cy="369332"/>
          </a:xfrm>
          <a:prstGeom prst="rect">
            <a:avLst/>
          </a:prstGeom>
          <a:solidFill>
            <a:schemeClr val="bg1"/>
          </a:solidFill>
        </p:spPr>
        <p:txBody>
          <a:bodyPr wrap="none" rtlCol="0">
            <a:spAutoFit/>
          </a:bodyPr>
          <a:lstStyle/>
          <a:p>
            <a:r>
              <a:rPr lang="es-CL" b="1" dirty="0" smtClean="0">
                <a:latin typeface="+mj-lt"/>
              </a:rPr>
              <a:t>1968</a:t>
            </a:r>
            <a:endParaRPr lang="es-CL" b="1" dirty="0">
              <a:latin typeface="+mj-lt"/>
            </a:endParaRPr>
          </a:p>
        </p:txBody>
      </p:sp>
      <p:sp>
        <p:nvSpPr>
          <p:cNvPr id="4" name="TextBox 3"/>
          <p:cNvSpPr txBox="1"/>
          <p:nvPr/>
        </p:nvSpPr>
        <p:spPr>
          <a:xfrm>
            <a:off x="7690818" y="3519715"/>
            <a:ext cx="887470" cy="2308324"/>
          </a:xfrm>
          <a:prstGeom prst="rect">
            <a:avLst/>
          </a:prstGeom>
          <a:noFill/>
        </p:spPr>
        <p:txBody>
          <a:bodyPr wrap="square" rtlCol="0">
            <a:spAutoFit/>
          </a:bodyPr>
          <a:lstStyle/>
          <a:p>
            <a:r>
              <a:rPr lang="es-CL" sz="800" dirty="0" err="1" smtClean="0">
                <a:latin typeface="+mj-lt"/>
              </a:rPr>
              <a:t>Shleifer</a:t>
            </a:r>
            <a:r>
              <a:rPr lang="es-CL" sz="800" dirty="0" smtClean="0">
                <a:latin typeface="+mj-lt"/>
              </a:rPr>
              <a:t>, 1985 (</a:t>
            </a:r>
            <a:r>
              <a:rPr lang="es-CL" sz="800" dirty="0" err="1" smtClean="0">
                <a:latin typeface="+mj-lt"/>
              </a:rPr>
              <a:t>yardstick</a:t>
            </a:r>
            <a:r>
              <a:rPr lang="es-CL" sz="800" dirty="0" smtClean="0">
                <a:latin typeface="+mj-lt"/>
              </a:rPr>
              <a:t> </a:t>
            </a:r>
            <a:r>
              <a:rPr lang="es-CL" sz="800" dirty="0" err="1" smtClean="0">
                <a:latin typeface="+mj-lt"/>
              </a:rPr>
              <a:t>competition</a:t>
            </a:r>
            <a:r>
              <a:rPr lang="es-CL" sz="800" dirty="0" smtClean="0">
                <a:latin typeface="+mj-lt"/>
              </a:rPr>
              <a:t>)</a:t>
            </a:r>
          </a:p>
          <a:p>
            <a:r>
              <a:rPr lang="es-CL" sz="800" dirty="0" smtClean="0">
                <a:latin typeface="+mj-lt"/>
              </a:rPr>
              <a:t>Ellis y </a:t>
            </a:r>
            <a:r>
              <a:rPr lang="es-CL" sz="800" dirty="0" err="1" smtClean="0">
                <a:latin typeface="+mj-lt"/>
              </a:rPr>
              <a:t>McGuire</a:t>
            </a:r>
            <a:r>
              <a:rPr lang="es-CL" sz="800" dirty="0" smtClean="0">
                <a:latin typeface="+mj-lt"/>
              </a:rPr>
              <a:t>, 1986 (</a:t>
            </a:r>
            <a:r>
              <a:rPr lang="es-CL" sz="800" dirty="0" err="1" smtClean="0">
                <a:latin typeface="+mj-lt"/>
              </a:rPr>
              <a:t>Provider</a:t>
            </a:r>
            <a:r>
              <a:rPr lang="es-CL" sz="800" dirty="0" smtClean="0">
                <a:latin typeface="+mj-lt"/>
              </a:rPr>
              <a:t> </a:t>
            </a:r>
            <a:r>
              <a:rPr lang="es-CL" sz="800" dirty="0" err="1" smtClean="0">
                <a:latin typeface="+mj-lt"/>
              </a:rPr>
              <a:t>behavior</a:t>
            </a:r>
            <a:r>
              <a:rPr lang="es-CL" sz="800" dirty="0" smtClean="0">
                <a:latin typeface="+mj-lt"/>
              </a:rPr>
              <a:t> </a:t>
            </a:r>
            <a:r>
              <a:rPr lang="es-CL" sz="800" dirty="0" err="1" smtClean="0">
                <a:latin typeface="+mj-lt"/>
              </a:rPr>
              <a:t>under</a:t>
            </a:r>
            <a:r>
              <a:rPr lang="es-CL" sz="800" dirty="0" smtClean="0">
                <a:latin typeface="+mj-lt"/>
              </a:rPr>
              <a:t> </a:t>
            </a:r>
            <a:r>
              <a:rPr lang="es-CL" sz="800" dirty="0" err="1" smtClean="0">
                <a:latin typeface="+mj-lt"/>
              </a:rPr>
              <a:t>reimbursement</a:t>
            </a:r>
            <a:r>
              <a:rPr lang="es-CL" sz="800" dirty="0" smtClean="0">
                <a:latin typeface="+mj-lt"/>
              </a:rPr>
              <a:t>)</a:t>
            </a:r>
          </a:p>
          <a:p>
            <a:r>
              <a:rPr lang="es-CL" sz="800" dirty="0" err="1" smtClean="0">
                <a:latin typeface="+mj-lt"/>
              </a:rPr>
              <a:t>Lafintt</a:t>
            </a:r>
            <a:r>
              <a:rPr lang="es-CL" sz="800" dirty="0" smtClean="0">
                <a:latin typeface="+mj-lt"/>
              </a:rPr>
              <a:t> y </a:t>
            </a:r>
            <a:r>
              <a:rPr lang="es-CL" sz="800" dirty="0" err="1" smtClean="0">
                <a:latin typeface="+mj-lt"/>
              </a:rPr>
              <a:t>Tirole</a:t>
            </a:r>
            <a:r>
              <a:rPr lang="es-CL" sz="800" dirty="0" smtClean="0">
                <a:latin typeface="+mj-lt"/>
              </a:rPr>
              <a:t>, 1994 (</a:t>
            </a:r>
            <a:r>
              <a:rPr lang="es-CL" sz="800" dirty="0" err="1" smtClean="0">
                <a:latin typeface="+mj-lt"/>
              </a:rPr>
              <a:t>Teoria</a:t>
            </a:r>
            <a:r>
              <a:rPr lang="es-CL" sz="800" dirty="0" smtClean="0">
                <a:latin typeface="+mj-lt"/>
              </a:rPr>
              <a:t> de los incentivos)</a:t>
            </a:r>
          </a:p>
          <a:p>
            <a:r>
              <a:rPr lang="es-CL" sz="800" dirty="0" err="1" smtClean="0">
                <a:latin typeface="+mj-lt"/>
              </a:rPr>
              <a:t>Newhouse</a:t>
            </a:r>
            <a:r>
              <a:rPr lang="es-CL" sz="800" dirty="0" smtClean="0">
                <a:latin typeface="+mj-lt"/>
              </a:rPr>
              <a:t>, 1996 (</a:t>
            </a:r>
            <a:r>
              <a:rPr lang="es-CL" sz="800" dirty="0" err="1" smtClean="0">
                <a:latin typeface="+mj-lt"/>
              </a:rPr>
              <a:t>Reimbursing</a:t>
            </a:r>
            <a:r>
              <a:rPr lang="es-CL" sz="800" dirty="0" smtClean="0">
                <a:latin typeface="+mj-lt"/>
              </a:rPr>
              <a:t> </a:t>
            </a:r>
            <a:r>
              <a:rPr lang="es-CL" sz="800" dirty="0" err="1" smtClean="0">
                <a:latin typeface="+mj-lt"/>
              </a:rPr>
              <a:t>Health</a:t>
            </a:r>
            <a:r>
              <a:rPr lang="es-CL" sz="800" dirty="0" smtClean="0">
                <a:latin typeface="+mj-lt"/>
              </a:rPr>
              <a:t> </a:t>
            </a:r>
            <a:r>
              <a:rPr lang="es-CL" sz="800" dirty="0" err="1" smtClean="0">
                <a:latin typeface="+mj-lt"/>
              </a:rPr>
              <a:t>Plans</a:t>
            </a:r>
            <a:r>
              <a:rPr lang="es-CL" sz="800" dirty="0" smtClean="0">
                <a:latin typeface="+mj-lt"/>
              </a:rPr>
              <a:t> and </a:t>
            </a:r>
            <a:r>
              <a:rPr lang="es-CL" sz="800" dirty="0" err="1" smtClean="0">
                <a:latin typeface="+mj-lt"/>
              </a:rPr>
              <a:t>Health</a:t>
            </a:r>
            <a:r>
              <a:rPr lang="es-CL" sz="800" dirty="0" smtClean="0">
                <a:latin typeface="+mj-lt"/>
              </a:rPr>
              <a:t> </a:t>
            </a:r>
            <a:r>
              <a:rPr lang="es-CL" sz="800" dirty="0" err="1" smtClean="0">
                <a:latin typeface="+mj-lt"/>
              </a:rPr>
              <a:t>Providers</a:t>
            </a:r>
            <a:r>
              <a:rPr lang="es-CL" sz="800" dirty="0" smtClean="0">
                <a:latin typeface="+mj-lt"/>
              </a:rPr>
              <a:t>: </a:t>
            </a:r>
            <a:r>
              <a:rPr lang="es-CL" sz="800" dirty="0" err="1" smtClean="0">
                <a:latin typeface="+mj-lt"/>
              </a:rPr>
              <a:t>Efficiency</a:t>
            </a:r>
            <a:r>
              <a:rPr lang="es-CL" sz="800" dirty="0" smtClean="0">
                <a:latin typeface="+mj-lt"/>
              </a:rPr>
              <a:t> in </a:t>
            </a:r>
            <a:r>
              <a:rPr lang="es-CL" sz="800" dirty="0" err="1" smtClean="0">
                <a:latin typeface="+mj-lt"/>
              </a:rPr>
              <a:t>Prodicution</a:t>
            </a:r>
            <a:r>
              <a:rPr lang="es-CL" sz="800" dirty="0" smtClean="0">
                <a:latin typeface="+mj-lt"/>
              </a:rPr>
              <a:t> </a:t>
            </a:r>
            <a:r>
              <a:rPr lang="es-CL" sz="800" dirty="0" err="1" smtClean="0">
                <a:latin typeface="+mj-lt"/>
              </a:rPr>
              <a:t>Versis</a:t>
            </a:r>
            <a:r>
              <a:rPr lang="es-CL" sz="800" dirty="0" smtClean="0">
                <a:latin typeface="+mj-lt"/>
              </a:rPr>
              <a:t> </a:t>
            </a:r>
            <a:r>
              <a:rPr lang="es-CL" sz="800" dirty="0" err="1" smtClean="0">
                <a:latin typeface="+mj-lt"/>
              </a:rPr>
              <a:t>Selection</a:t>
            </a:r>
            <a:r>
              <a:rPr lang="es-CL" sz="800" dirty="0" smtClean="0">
                <a:latin typeface="+mj-lt"/>
              </a:rPr>
              <a:t>)</a:t>
            </a:r>
            <a:endParaRPr lang="es-CL" sz="800" dirty="0">
              <a:latin typeface="+mj-lt"/>
            </a:endParaRPr>
          </a:p>
        </p:txBody>
      </p:sp>
    </p:spTree>
    <p:extLst>
      <p:ext uri="{BB962C8B-B14F-4D97-AF65-F5344CB8AC3E}">
        <p14:creationId xmlns:p14="http://schemas.microsoft.com/office/powerpoint/2010/main" val="2937897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2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0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2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1" grpId="0" animBg="1"/>
      <p:bldP spid="79" grpId="0" animBg="1"/>
      <p:bldP spid="2" grpId="0" animBg="1"/>
      <p:bldP spid="39" grpId="0" animBg="1"/>
      <p:bldP spid="41" grpId="0" animBg="1"/>
      <p:bldP spid="10" grpId="0" animBg="1"/>
      <p:bldP spid="45" grpId="0" animBg="1"/>
      <p:bldP spid="52" grpId="0" animBg="1"/>
      <p:bldP spid="38" grpId="0" animBg="1"/>
      <p:bldP spid="40" grpId="0" animBg="1"/>
    </p:bld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S-OMS_es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b33c0d84-3b33-4e00-9a0b-b066ee08f7c2">English</Language>
    <Link xmlns="b33c0d84-3b33-4e00-9a0b-b066ee08f7c2">https://intranet.paho.org/IB/Branding%20Materials%20PPT/MapWhiteSpanish110.ppt</Link>
    <Document_x0020_Type xmlns="b33c0d84-3b33-4e00-9a0b-b066ee08f7c2">ppt</Document_x0020_Type>
    <Information xmlns="b33c0d84-3b33-4e00-9a0b-b066ee08f7c2">To download the file, simply click on the above link and save the file to your computer.</Information>
    <Theme xmlns="b33c0d84-3b33-4e00-9a0b-b066ee08f7c2">Powerpoint_presentation</Theme>
    <Color xmlns="b33c0d84-3b33-4e00-9a0b-b066ee08f7c2">CMYK</Colo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CCCCB51AA2174A94255D2A3E2A6245" ma:contentTypeVersion="6" ma:contentTypeDescription="Create a new document." ma:contentTypeScope="" ma:versionID="3f293213b8c43e7076a2fbb31fa1771a">
  <xsd:schema xmlns:xsd="http://www.w3.org/2001/XMLSchema" xmlns:xs="http://www.w3.org/2001/XMLSchema" xmlns:p="http://schemas.microsoft.com/office/2006/metadata/properties" xmlns:ns1="b33c0d84-3b33-4e00-9a0b-b066ee08f7c2" targetNamespace="http://schemas.microsoft.com/office/2006/metadata/properties" ma:root="true" ma:fieldsID="1751314d43097ab6280d759676963506" ns1:_="">
    <xsd:import namespace="b33c0d84-3b33-4e00-9a0b-b066ee08f7c2"/>
    <xsd:element name="properties">
      <xsd:complexType>
        <xsd:sequence>
          <xsd:element name="documentManagement">
            <xsd:complexType>
              <xsd:all>
                <xsd:element ref="ns1:Link" minOccurs="0"/>
                <xsd:element ref="ns1:Theme" minOccurs="0"/>
                <xsd:element ref="ns1:Document_x0020_Type" minOccurs="0"/>
                <xsd:element ref="ns1:Language" minOccurs="0"/>
                <xsd:element ref="ns1:Color" minOccurs="0"/>
                <xsd:element ref="ns1:Inform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3c0d84-3b33-4e00-9a0b-b066ee08f7c2" elementFormDefault="qualified">
    <xsd:import namespace="http://schemas.microsoft.com/office/2006/documentManagement/types"/>
    <xsd:import namespace="http://schemas.microsoft.com/office/infopath/2007/PartnerControls"/>
    <xsd:element name="Link" ma:index="0" nillable="true" ma:displayName="Link" ma:internalName="Link">
      <xsd:simpleType>
        <xsd:restriction base="dms:Text">
          <xsd:maxLength value="255"/>
        </xsd:restriction>
      </xsd:simpleType>
    </xsd:element>
    <xsd:element name="Theme" ma:index="3" nillable="true" ma:displayName="Theme" ma:description="3D logos&#10;4x6 card&#10;Agenda&#10;Binder&#10;Bookcover sample&#10;Brochure&#10;Brochure sample&#10;Bookmark&#10;Business card sample&#10;CD circular label&#10;CD front case&#10;CD back tray&#10;CD_DVD&#10;Complex business card&#10;Simple business card&#10;Courtesy card&#10;Diploma&#10;Envelope&#10;External design sample&#10;Folder&#10;Folder sample&#10;Form&#10;How to&#10;Lettherhead&#10;Manual&#10;Nametag&#10;One inch spine for binder&#10;Two inch spine for binder&#10;Partner logo&#10;Poster sample&#10;Powerpoint_presentation&#10;Standard logo&#10;Standard logo-PMS 288&#10;Standard logo-PMS 306&#10;Official logo&#10;Condensed logo&#10;Logo sample&#10;Logo incorrect use&#10;Sub brand&#10;Typeface sample&#10;not specified" ma:internalName="Theme">
      <xsd:simpleType>
        <xsd:restriction base="dms:Text">
          <xsd:maxLength value="255"/>
        </xsd:restriction>
      </xsd:simpleType>
    </xsd:element>
    <xsd:element name="Document_x0020_Type" ma:index="4" nillable="true" ma:displayName="Document Type" ma:default="ppt" ma:format="Dropdown" ma:internalName="Document_x0020_Type">
      <xsd:simpleType>
        <xsd:restriction base="dms:Choice">
          <xsd:enumeration value="eps"/>
          <xsd:enumeration value="wmf"/>
          <xsd:enumeration value="pdf"/>
          <xsd:enumeration value="ai"/>
          <xsd:enumeration value="psd"/>
          <xsd:enumeration value="tif"/>
          <xsd:enumeration value="zip"/>
          <xsd:enumeration value="png"/>
          <xsd:enumeration value="bmp"/>
          <xsd:enumeration value="gif"/>
          <xsd:enumeration value="doc"/>
          <xsd:enumeration value="xls"/>
          <xsd:enumeration value="txt"/>
          <xsd:enumeration value="jpg"/>
          <xsd:enumeration value="mp3"/>
          <xsd:enumeration value="mp4"/>
          <xsd:enumeration value="mov"/>
          <xsd:enumeration value="swf"/>
          <xsd:enumeration value="flash"/>
          <xsd:enumeration value="ppt"/>
          <xsd:enumeration value="not specified"/>
        </xsd:restriction>
      </xsd:simpleType>
    </xsd:element>
    <xsd:element name="Language" ma:index="5" nillable="true" ma:displayName="Language" ma:default="English" ma:format="Dropdown" ma:internalName="Language">
      <xsd:simpleType>
        <xsd:restriction base="dms:Choice">
          <xsd:enumeration value="English"/>
          <xsd:enumeration value="Spanish"/>
          <xsd:enumeration value="Portuguese"/>
          <xsd:enumeration value="French"/>
          <xsd:enumeration value="All"/>
        </xsd:restriction>
      </xsd:simpleType>
    </xsd:element>
    <xsd:element name="Color" ma:index="6" nillable="true" ma:displayName="Color" ma:default="CMYK" ma:format="Dropdown" ma:internalName="Color">
      <xsd:simpleType>
        <xsd:restriction base="dms:Choice">
          <xsd:enumeration value="CMYK"/>
          <xsd:enumeration value="Black"/>
          <xsd:enumeration value="White"/>
          <xsd:enumeration value="Gray"/>
          <xsd:enumeration value="Lavender"/>
          <xsd:enumeration value="Cyan"/>
          <xsd:enumeration value="Aqua Blue"/>
          <xsd:enumeration value="Blue"/>
          <xsd:enumeration value="Light Blue"/>
          <xsd:enumeration value="Green"/>
          <xsd:enumeration value="Light Green"/>
          <xsd:enumeration value="Orange"/>
          <xsd:enumeration value="Light Orange"/>
          <xsd:enumeration value="Pink"/>
          <xsd:enumeration value="Purple"/>
          <xsd:enumeration value="Red"/>
          <xsd:enumeration value="Yellow"/>
          <xsd:enumeration value="Light Yellow"/>
          <xsd:enumeration value="color"/>
          <xsd:enumeration value="All colors"/>
          <xsd:enumeration value="not specified"/>
        </xsd:restriction>
      </xsd:simpleType>
    </xsd:element>
    <xsd:element name="Information" ma:index="13" nillable="true" ma:displayName="Information" ma:internalName="Informa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AFBDF2CD-6669-44AA-A8D9-70693C50C913}">
  <ds:schemaRefs>
    <ds:schemaRef ds:uri="http://schemas.microsoft.com/office/2006/metadata/properties"/>
    <ds:schemaRef ds:uri="http://schemas.microsoft.com/office/2006/documentManagement/types"/>
    <ds:schemaRef ds:uri="http://purl.org/dc/dcmitype/"/>
    <ds:schemaRef ds:uri="http://purl.org/dc/terms/"/>
    <ds:schemaRef ds:uri="b33c0d84-3b33-4e00-9a0b-b066ee08f7c2"/>
    <ds:schemaRef ds:uri="http://purl.org/dc/elements/1.1/"/>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5095AF9-E3BA-4F53-8A1D-B17382EA43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3c0d84-3b33-4e00-9a0b-b066ee08f7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B3784E-2212-487D-B4A3-D475F8348336}">
  <ds:schemaRefs>
    <ds:schemaRef ds:uri="http://schemas.microsoft.com/sharepoint/v3/contenttype/forms"/>
  </ds:schemaRefs>
</ds:datastoreItem>
</file>

<file path=customXml/itemProps4.xml><?xml version="1.0" encoding="utf-8"?>
<ds:datastoreItem xmlns:ds="http://schemas.openxmlformats.org/officeDocument/2006/customXml" ds:itemID="{2F04A371-3052-4B68-B733-A83E6CE18048}">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Executive.thmx</Template>
  <TotalTime>11506</TotalTime>
  <Words>7343</Words>
  <Application>Microsoft Office PowerPoint</Application>
  <PresentationFormat>On-screen Show (4:3)</PresentationFormat>
  <Paragraphs>970</Paragraphs>
  <Slides>75</Slides>
  <Notes>72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78" baseType="lpstr">
      <vt:lpstr>Diseño personalizado</vt:lpstr>
      <vt:lpstr>OPS-OMS_esp</vt:lpstr>
      <vt:lpstr>Clip</vt:lpstr>
      <vt:lpstr>PowerPoint Presentation</vt:lpstr>
      <vt:lpstr>Contenido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Desarrollos a partir de la tradición marxista</vt:lpstr>
      <vt:lpstr>Conceptos de base en economía de la salud. Definición de la economía de la salud</vt:lpstr>
      <vt:lpstr>PowerPoint Presentation</vt:lpstr>
      <vt:lpstr>El objeto de estudio: La Salud</vt:lpstr>
      <vt:lpstr>PowerPoint Presentation</vt:lpstr>
      <vt:lpstr>¿Porqué algunos están en mejor salud que otros?</vt:lpstr>
      <vt:lpstr>¿Porqué algunos están en mejor salud que otros?...</vt:lpstr>
      <vt:lpstr>Salud: Una responsabilidad del Estado Moderno desde hace 300 años</vt:lpstr>
      <vt:lpstr>PowerPoint Presentation</vt:lpstr>
      <vt:lpstr>PowerPoint Presentation</vt:lpstr>
      <vt:lpstr>PowerPoint Presentation</vt:lpstr>
      <vt:lpstr>PowerPoint Presentation</vt:lpstr>
      <vt:lpstr>Especificidad del bien salud como bien económico</vt:lpstr>
      <vt:lpstr>Organización de la función de aseguramiento</vt:lpstr>
      <vt:lpstr>PowerPoint Presentation</vt:lpstr>
      <vt:lpstr>PowerPoint Presentation</vt:lpstr>
      <vt:lpstr>Otras particularidades</vt:lpstr>
      <vt:lpstr>El Profesionalismo</vt:lpstr>
      <vt:lpstr>Las externalidades</vt:lpstr>
      <vt:lpstr>PowerPoint Presentation</vt:lpstr>
      <vt:lpstr>La necesidad de la intervención del Estado con una Gobernanza fuerte</vt:lpstr>
      <vt:lpstr>PowerPoint Presentation</vt:lpstr>
      <vt:lpstr>Crecimiento económico y Salud</vt:lpstr>
      <vt:lpstr>PowerPoint Presentation</vt:lpstr>
      <vt:lpstr>La inflación (… en salud en gral +++)</vt:lpstr>
      <vt:lpstr>Los excedentes y los déficits (… en salud en gral déficit+++ y excedentes---)</vt:lpstr>
      <vt:lpstr>PowerPoint Presentation</vt:lpstr>
      <vt:lpstr>El PIB y el flujo circular de la economía</vt:lpstr>
      <vt:lpstr>PowerPoint Presentation</vt:lpstr>
      <vt:lpstr>El % de la salud sobre el PIB</vt:lpstr>
      <vt:lpstr>La Salud y el desarrollo económico</vt:lpstr>
      <vt:lpstr>La importancia del dividendo demográfico</vt:lpstr>
      <vt:lpstr>PowerPoint Presentation</vt:lpstr>
      <vt:lpstr>La hipótesis de Brenner sobre economía y salud</vt:lpstr>
      <vt:lpstr>Evaluación económica en salud</vt:lpstr>
      <vt:lpstr>PowerPoint Presentation</vt:lpstr>
      <vt:lpstr>PowerPoint Presentation</vt:lpstr>
      <vt:lpstr>Ejercicio 1. De un ejemplo para las situaciones 2 y 4</vt:lpstr>
      <vt:lpstr>PowerPoint Presentation</vt:lpstr>
      <vt:lpstr>PowerPoint Presentation</vt:lpstr>
      <vt:lpstr>PowerPoint Presentation</vt:lpstr>
      <vt:lpstr>PowerPoint Presentation</vt:lpstr>
      <vt:lpstr>PowerPoint Presentation</vt:lpstr>
      <vt:lpstr>PowerPoint Presentation</vt:lpstr>
      <vt:lpstr>El análisis de costo</vt:lpstr>
      <vt:lpstr>ACE</vt:lpstr>
      <vt:lpstr>ACU</vt:lpstr>
      <vt:lpstr>ACB</vt:lpstr>
      <vt:lpstr>PowerPoint Presentation</vt:lpstr>
      <vt:lpstr>PowerPoint Presentation</vt:lpstr>
      <vt:lpstr>Barreras por el lado de la Oferta</vt:lpstr>
      <vt:lpstr>Barreras de acceso por el lado de la demanda</vt:lpstr>
      <vt:lpstr>PowerPoint Presentation</vt:lpstr>
      <vt:lpstr>Demanda de Servicios de Salud</vt:lpstr>
      <vt:lpstr>PowerPoint Presentation</vt:lpstr>
      <vt:lpstr>Economía política y toma de decisiones</vt:lpstr>
      <vt:lpstr>PowerPoint Presentation</vt:lpstr>
      <vt:lpstr>PowerPoint Presentation</vt:lpstr>
      <vt:lpstr>PowerPoint Presentation</vt:lpstr>
      <vt:lpstr>Economía Política en Salud</vt:lpstr>
      <vt:lpstr>Calidad</vt:lpstr>
      <vt:lpstr>PowerPoint Presentation</vt:lpstr>
      <vt:lpstr>PowerPoint Presentation</vt:lpstr>
      <vt:lpstr>PowerPoint Presentation</vt:lpstr>
      <vt:lpstr>PowerPoint Presentation</vt:lpstr>
      <vt:lpstr>PowerPoint Presentation</vt:lpstr>
    </vt:vector>
  </TitlesOfParts>
  <Company>PAHO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GRAPHIX3 PAHO</dc:creator>
  <cp:lastModifiedBy>PAHO</cp:lastModifiedBy>
  <cp:revision>757</cp:revision>
  <cp:lastPrinted>2012-08-02T00:10:55Z</cp:lastPrinted>
  <dcterms:created xsi:type="dcterms:W3CDTF">2012-02-06T16:34:15Z</dcterms:created>
  <dcterms:modified xsi:type="dcterms:W3CDTF">2013-12-04T19:40:37Z</dcterms:modified>
</cp:coreProperties>
</file>