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5.xml" ContentType="application/vnd.openxmlformats-officedocument.presentationml.notesSlide+xml"/>
  <Override PartName="/ppt/charts/chart9.xml" ContentType="application/vnd.openxmlformats-officedocument.drawingml.chart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ppt/charts/chart10.xml" ContentType="application/vnd.openxmlformats-officedocument.drawingml.chart+xml"/>
  <Override PartName="/ppt/theme/themeOverride2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3" r:id="rId1"/>
    <p:sldMasterId id="2147483742" r:id="rId2"/>
  </p:sldMasterIdLst>
  <p:notesMasterIdLst>
    <p:notesMasterId r:id="rId20"/>
  </p:notesMasterIdLst>
  <p:sldIdLst>
    <p:sldId id="335" r:id="rId3"/>
    <p:sldId id="303" r:id="rId4"/>
    <p:sldId id="319" r:id="rId5"/>
    <p:sldId id="337" r:id="rId6"/>
    <p:sldId id="338" r:id="rId7"/>
    <p:sldId id="340" r:id="rId8"/>
    <p:sldId id="341" r:id="rId9"/>
    <p:sldId id="328" r:id="rId10"/>
    <p:sldId id="329" r:id="rId11"/>
    <p:sldId id="342" r:id="rId12"/>
    <p:sldId id="343" r:id="rId13"/>
    <p:sldId id="311" r:id="rId14"/>
    <p:sldId id="310" r:id="rId15"/>
    <p:sldId id="331" r:id="rId16"/>
    <p:sldId id="332" r:id="rId17"/>
    <p:sldId id="333" r:id="rId18"/>
    <p:sldId id="287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Palatino Linotype" pitchFamily="18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Palatino Linotype" pitchFamily="18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Palatino Linotype" pitchFamily="18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Palatino Linotype" pitchFamily="18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oberto Osorio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7921" autoAdjust="0"/>
    <p:restoredTop sz="94620" autoAdjust="0"/>
  </p:normalViewPr>
  <p:slideViewPr>
    <p:cSldViewPr snapToGrid="0" snapToObjects="1">
      <p:cViewPr varScale="1">
        <p:scale>
          <a:sx n="70" d="100"/>
          <a:sy n="70" d="100"/>
        </p:scale>
        <p:origin x="-115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728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58" d="100"/>
          <a:sy n="58" d="100"/>
        </p:scale>
        <p:origin x="2544" y="6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tanyamalpica\Desktop\Paho%20contrato\7th%20PANDRH%20Conference\Surveys\PANDRH%20Survey_Responses_19July13.xlsx" TargetMode="External"/><Relationship Id="rId1" Type="http://schemas.openxmlformats.org/officeDocument/2006/relationships/themeOverride" Target="../theme/themeOverride2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tanyamalpica\Desktop\Paho%20contrato\7th%20PANDRH%20Conference\Surveys\PANDRH%20Survey_Responses_19July13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4.33502211458624E-2"/>
          <c:w val="0.97727499884330005"/>
          <c:h val="0.65026398407306052"/>
        </c:manualLayout>
      </c:layout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explosion val="11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  <c:explosion val="2"/>
          </c:dPt>
          <c:dLbls>
            <c:dLbl>
              <c:idx val="0"/>
              <c:layout>
                <c:manualLayout>
                  <c:x val="1.6407501309631249E-2"/>
                  <c:y val="-2.9919980588157064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0045414892255266E-2"/>
                  <c:y val="-8.1123382638066344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15648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Hoja1!$A$2:$A$4</c:f>
              <c:strCache>
                <c:ptCount val="3"/>
                <c:pt idx="0">
                  <c:v>Fully adopted</c:v>
                </c:pt>
                <c:pt idx="1">
                  <c:v>Partially adopted</c:v>
                </c:pt>
                <c:pt idx="2">
                  <c:v>Not adopted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11</c:v>
                </c:pt>
                <c:pt idx="1">
                  <c:v>1</c:v>
                </c:pt>
                <c:pt idx="2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357">
          <a:noFill/>
        </a:ln>
      </c:spPr>
    </c:plotArea>
    <c:legend>
      <c:legendPos val="b"/>
      <c:layout>
        <c:manualLayout>
          <c:xMode val="edge"/>
          <c:yMode val="edge"/>
          <c:x val="0.10569687822800626"/>
          <c:y val="0.76944601032877513"/>
          <c:w val="0.84516530484749897"/>
          <c:h val="0.18725223668897295"/>
        </c:manualLayout>
      </c:layout>
      <c:overlay val="0"/>
      <c:spPr>
        <a:noFill/>
        <a:ln w="15648">
          <a:noFill/>
        </a:ln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17580">
      <a:solidFill>
        <a:schemeClr val="accent2"/>
      </a:solidFill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'Presented at the CD'!$A$21:$A$34</c:f>
              <c:strCache>
                <c:ptCount val="14"/>
                <c:pt idx="0">
                  <c:v>Combating counterfeit drugs</c:v>
                </c:pt>
                <c:pt idx="1">
                  <c:v>Bioequivalence / Bioavailability</c:v>
                </c:pt>
                <c:pt idx="2">
                  <c:v>Control of importation/exportation</c:v>
                </c:pt>
                <c:pt idx="3">
                  <c:v>National Laboratory of Drug Quality Control</c:v>
                </c:pt>
                <c:pt idx="4">
                  <c:v>Pharmacovigilance</c:v>
                </c:pt>
                <c:pt idx="5">
                  <c:v>Good Regulatory Practices</c:v>
                </c:pt>
                <c:pt idx="6">
                  <c:v>Control of clinical trials</c:v>
                </c:pt>
                <c:pt idx="7">
                  <c:v>Regulatory Quality Management system quality control</c:v>
                </c:pt>
                <c:pt idx="8">
                  <c:v>Regulatory inspections: verification of GMP</c:v>
                </c:pt>
                <c:pt idx="9">
                  <c:v>Price control of health technologies</c:v>
                </c:pt>
                <c:pt idx="10">
                  <c:v>Regulation of promotion and advertising of medications and products</c:v>
                </c:pt>
                <c:pt idx="11">
                  <c:v>Manufacturers licensing</c:v>
                </c:pt>
                <c:pt idx="12">
                  <c:v>Others</c:v>
                </c:pt>
                <c:pt idx="13">
                  <c:v>Narcotic and psychotropic substances</c:v>
                </c:pt>
              </c:strCache>
            </c:strRef>
          </c:cat>
          <c:val>
            <c:numRef>
              <c:f>'Presented at the CD'!$C$21:$C$34</c:f>
              <c:numCache>
                <c:formatCode>0%</c:formatCode>
                <c:ptCount val="14"/>
                <c:pt idx="0">
                  <c:v>0.48571428571428582</c:v>
                </c:pt>
                <c:pt idx="1">
                  <c:v>0.42857142857142855</c:v>
                </c:pt>
                <c:pt idx="2">
                  <c:v>0.4</c:v>
                </c:pt>
                <c:pt idx="3">
                  <c:v>0.4</c:v>
                </c:pt>
                <c:pt idx="4">
                  <c:v>0.37142857142857155</c:v>
                </c:pt>
                <c:pt idx="5">
                  <c:v>0.31428571428571433</c:v>
                </c:pt>
                <c:pt idx="6">
                  <c:v>0.28571428571428581</c:v>
                </c:pt>
                <c:pt idx="7">
                  <c:v>0.22857142857142859</c:v>
                </c:pt>
                <c:pt idx="8">
                  <c:v>0.2</c:v>
                </c:pt>
                <c:pt idx="9">
                  <c:v>0.1142857142857143</c:v>
                </c:pt>
                <c:pt idx="10">
                  <c:v>0.1142857142857143</c:v>
                </c:pt>
                <c:pt idx="11">
                  <c:v>5.7142857142857141E-2</c:v>
                </c:pt>
                <c:pt idx="12">
                  <c:v>5.7142857142857141E-2</c:v>
                </c:pt>
                <c:pt idx="1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6378112"/>
        <c:axId val="166932864"/>
      </c:barChart>
      <c:catAx>
        <c:axId val="16637811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166932864"/>
        <c:crosses val="autoZero"/>
        <c:auto val="1"/>
        <c:lblAlgn val="ctr"/>
        <c:lblOffset val="100"/>
        <c:noMultiLvlLbl val="0"/>
      </c:catAx>
      <c:valAx>
        <c:axId val="166932864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crossAx val="166378112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20"/>
      <c:rotY val="1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151265259524163"/>
          <c:y val="9.5657391746958892E-2"/>
          <c:w val="0.75864449327017858"/>
          <c:h val="0.59054070049005603"/>
        </c:manualLayout>
      </c:layout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NORMA</c:v>
                </c:pt>
              </c:strCache>
            </c:strRef>
          </c:tx>
          <c:explosion val="13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  <c:explosion val="2"/>
          </c:dPt>
          <c:dLbls>
            <c:dLbl>
              <c:idx val="0"/>
              <c:layout>
                <c:manualLayout>
                  <c:x val="-3.3320092946474568E-2"/>
                  <c:y val="-3.938397664657392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3306575502816774E-2"/>
                  <c:y val="-0.12349130886941023"/>
                </c:manualLayout>
              </c:layout>
              <c:spPr>
                <a:noFill/>
                <a:ln w="16001">
                  <a:noFill/>
                </a:ln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spPr>
              <a:noFill/>
              <a:ln w="16001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Hoja1!$A$2:$A$4</c:f>
              <c:strCache>
                <c:ptCount val="3"/>
                <c:pt idx="0">
                  <c:v>Fully adopted</c:v>
                </c:pt>
                <c:pt idx="1">
                  <c:v>Partially adopted</c:v>
                </c:pt>
                <c:pt idx="2">
                  <c:v>Not adopted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4</c:v>
                </c:pt>
                <c:pt idx="1">
                  <c:v>3</c:v>
                </c:pt>
                <c:pt idx="2">
                  <c:v>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44">
          <a:noFill/>
        </a:ln>
      </c:spPr>
    </c:plotArea>
    <c:legend>
      <c:legendPos val="b"/>
      <c:layout>
        <c:manualLayout>
          <c:xMode val="edge"/>
          <c:yMode val="edge"/>
          <c:x val="3.439394385052142E-2"/>
          <c:y val="0.71613170076710264"/>
          <c:w val="0.92731683480648974"/>
          <c:h val="0.23981831984880797"/>
        </c:manualLayout>
      </c:layout>
      <c:overlay val="0"/>
      <c:spPr>
        <a:noFill/>
        <a:ln w="16001">
          <a:noFill/>
        </a:ln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17939">
      <a:solidFill>
        <a:schemeClr val="accent2"/>
      </a:solidFill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20"/>
      <c:rotY val="1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2203573576728576E-2"/>
          <c:y val="5.7072528845390755E-2"/>
          <c:w val="0.8306182197249431"/>
          <c:h val="0.71378869839254311"/>
        </c:manualLayout>
      </c:layout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explosion val="21"/>
          <c:dPt>
            <c:idx val="0"/>
            <c:bubble3D val="0"/>
          </c:dPt>
          <c:dPt>
            <c:idx val="1"/>
            <c:bubble3D val="0"/>
            <c:explosion val="16"/>
          </c:dPt>
          <c:dLbls>
            <c:dLbl>
              <c:idx val="0"/>
              <c:layout>
                <c:manualLayout>
                  <c:x val="0.27340435643093836"/>
                  <c:y val="-0.26346655404754937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7.5421490287085627E-2"/>
                  <c:y val="1.7710681866459861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18952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Hoja1!$A$2:$A$3</c:f>
              <c:strCache>
                <c:ptCount val="2"/>
                <c:pt idx="0">
                  <c:v>Fully adopted</c:v>
                </c:pt>
                <c:pt idx="1">
                  <c:v>Not adopted 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13</c:v>
                </c:pt>
                <c:pt idx="1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347">
          <a:noFill/>
        </a:ln>
      </c:spPr>
    </c:plotArea>
    <c:legend>
      <c:legendPos val="b"/>
      <c:layout>
        <c:manualLayout>
          <c:xMode val="edge"/>
          <c:yMode val="edge"/>
          <c:x val="0.16539849135733287"/>
          <c:y val="0.82637970255043791"/>
          <c:w val="0.72305645182847922"/>
          <c:h val="0.11466624460887109"/>
        </c:manualLayout>
      </c:layout>
      <c:overlay val="0"/>
      <c:spPr>
        <a:noFill/>
        <a:ln w="18952">
          <a:noFill/>
        </a:ln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>
      <a:solidFill>
        <a:schemeClr val="accent2"/>
      </a:solidFill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2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1364627854796465E-2"/>
          <c:y val="4.7206086780657269E-2"/>
          <c:w val="0.83800503933072679"/>
          <c:h val="0.72664698839698905"/>
        </c:manualLayout>
      </c:layout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NORMA</c:v>
                </c:pt>
              </c:strCache>
            </c:strRef>
          </c:tx>
          <c:explosion val="14"/>
          <c:dPt>
            <c:idx val="0"/>
            <c:bubble3D val="0"/>
            <c:explosion val="9"/>
          </c:dPt>
          <c:dPt>
            <c:idx val="1"/>
            <c:bubble3D val="0"/>
            <c:explosion val="8"/>
          </c:dPt>
          <c:dPt>
            <c:idx val="2"/>
            <c:bubble3D val="0"/>
            <c:explosion val="0"/>
          </c:dPt>
          <c:dLbls>
            <c:dLbl>
              <c:idx val="0"/>
              <c:layout>
                <c:manualLayout>
                  <c:x val="1.5216829239628629E-2"/>
                  <c:y val="-1.6034336205310206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081529773428765E-2"/>
                  <c:y val="2.1539037453747411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4.5796769173901325E-2"/>
                  <c:y val="-7.8144458955749178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18315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Hoja1!$A$2:$A$4</c:f>
              <c:strCache>
                <c:ptCount val="3"/>
                <c:pt idx="0">
                  <c:v>Fully adopted</c:v>
                </c:pt>
                <c:pt idx="1">
                  <c:v>Partially adopted</c:v>
                </c:pt>
                <c:pt idx="2">
                  <c:v>Not adopted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4</c:v>
                </c:pt>
                <c:pt idx="1">
                  <c:v>5</c:v>
                </c:pt>
                <c:pt idx="2">
                  <c:v>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278">
          <a:noFill/>
        </a:ln>
      </c:spPr>
    </c:plotArea>
    <c:legend>
      <c:legendPos val="b"/>
      <c:layout>
        <c:manualLayout>
          <c:xMode val="edge"/>
          <c:yMode val="edge"/>
          <c:x val="5.2472343959314556E-2"/>
          <c:y val="0.75539339045663656"/>
          <c:w val="0.92357658525940611"/>
          <c:h val="0.21516771330143511"/>
        </c:manualLayout>
      </c:layout>
      <c:overlay val="0"/>
      <c:spPr>
        <a:noFill/>
        <a:ln w="18315">
          <a:noFill/>
        </a:ln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>
      <a:solidFill>
        <a:schemeClr val="accent2"/>
      </a:solidFill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2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927123077244004"/>
          <c:y val="7.8189459270172318E-2"/>
          <c:w val="0.72071088721666188"/>
          <c:h val="0.60087403191124278"/>
        </c:manualLayout>
      </c:layout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%UTILIDAD</c:v>
                </c:pt>
              </c:strCache>
            </c:strRef>
          </c:tx>
          <c:explosion val="4"/>
          <c:dPt>
            <c:idx val="0"/>
            <c:bubble3D val="0"/>
          </c:dPt>
          <c:dPt>
            <c:idx val="1"/>
            <c:bubble3D val="0"/>
            <c:explosion val="7"/>
          </c:dPt>
          <c:dPt>
            <c:idx val="2"/>
            <c:bubble3D val="0"/>
          </c:dPt>
          <c:dLbls>
            <c:dLbl>
              <c:idx val="0"/>
              <c:layout>
                <c:manualLayout>
                  <c:x val="9.2840686236933756E-2"/>
                  <c:y val="4.6972215847364265E-3"/>
                </c:manualLayout>
              </c:layout>
              <c:spPr/>
              <c:txPr>
                <a:bodyPr rot="0" vert="horz" lIns="38100" tIns="19050" rIns="38100" bIns="19050">
                  <a:spAutoFit/>
                </a:bodyPr>
                <a:lstStyle/>
                <a:p>
                  <a:pPr>
                    <a:defRPr sz="1600" b="1"/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8.9418850982153422E-2"/>
                  <c:y val="-5.2981503390882395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5.4652868760905395E-2"/>
                  <c:y val="-0.14760691249934524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18433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Hoja1!$A$2:$A$4</c:f>
              <c:strCache>
                <c:ptCount val="3"/>
                <c:pt idx="0">
                  <c:v>Fully adopted</c:v>
                </c:pt>
                <c:pt idx="1">
                  <c:v>Partially adopted</c:v>
                </c:pt>
                <c:pt idx="2">
                  <c:v>Not adopted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4</c:v>
                </c:pt>
                <c:pt idx="1">
                  <c:v>6</c:v>
                </c:pt>
                <c:pt idx="2">
                  <c:v>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347">
          <a:noFill/>
        </a:ln>
      </c:spPr>
    </c:plotArea>
    <c:legend>
      <c:legendPos val="b"/>
      <c:layout>
        <c:manualLayout>
          <c:xMode val="edge"/>
          <c:yMode val="edge"/>
          <c:x val="0.10265380100174447"/>
          <c:y val="0.71504795000829324"/>
          <c:w val="0.85533767343854106"/>
          <c:h val="0.25262763160853008"/>
        </c:manualLayout>
      </c:layout>
      <c:overlay val="0"/>
      <c:spPr>
        <a:noFill/>
        <a:ln w="18433">
          <a:noFill/>
        </a:ln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>
      <a:solidFill>
        <a:schemeClr val="accent2"/>
      </a:solidFill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2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7401760074108385E-2"/>
          <c:y val="0.10363172327981389"/>
          <c:w val="0.86558863671452835"/>
          <c:h val="0.54000718043865181"/>
        </c:manualLayout>
      </c:layout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%UTILIDAD</c:v>
                </c:pt>
              </c:strCache>
            </c:strRef>
          </c:tx>
          <c:explosion val="16"/>
          <c:dPt>
            <c:idx val="0"/>
            <c:bubble3D val="0"/>
            <c:explosion val="7"/>
          </c:dPt>
          <c:dPt>
            <c:idx val="1"/>
            <c:bubble3D val="0"/>
            <c:explosion val="11"/>
          </c:dPt>
          <c:dPt>
            <c:idx val="2"/>
            <c:bubble3D val="0"/>
            <c:explosion val="7"/>
          </c:dPt>
          <c:dLbls>
            <c:dLbl>
              <c:idx val="0"/>
              <c:layout>
                <c:manualLayout>
                  <c:x val="8.872154226333924E-3"/>
                  <c:y val="0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9663887217398778E-3"/>
                  <c:y val="-0.17202110561360701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9106490552540285E-2"/>
                  <c:y val="-0.30898192876855407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18033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Hoja1!$A$2:$A$4</c:f>
              <c:strCache>
                <c:ptCount val="3"/>
                <c:pt idx="0">
                  <c:v>Fully adopted </c:v>
                </c:pt>
                <c:pt idx="1">
                  <c:v>Partially adopted</c:v>
                </c:pt>
                <c:pt idx="2">
                  <c:v>Not adopted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1</c:v>
                </c:pt>
                <c:pt idx="1">
                  <c:v>7</c:v>
                </c:pt>
                <c:pt idx="2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310">
          <a:noFill/>
        </a:ln>
      </c:spPr>
    </c:plotArea>
    <c:legend>
      <c:legendPos val="b"/>
      <c:layout>
        <c:manualLayout>
          <c:xMode val="edge"/>
          <c:yMode val="edge"/>
          <c:x val="4.361179558437548E-2"/>
          <c:y val="0.73601490747334286"/>
          <c:w val="0.93787444804693532"/>
          <c:h val="0.26398509252665714"/>
        </c:manualLayout>
      </c:layout>
      <c:overlay val="0"/>
      <c:spPr>
        <a:noFill/>
        <a:ln w="18033">
          <a:noFill/>
        </a:ln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20175">
      <a:solidFill>
        <a:schemeClr val="accent2"/>
      </a:solidFill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2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873304633313219"/>
          <c:y val="8.7912883454504639E-2"/>
          <c:w val="0.7618450415056176"/>
          <c:h val="0.65692527017232427"/>
        </c:manualLayout>
      </c:layout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NORMA</c:v>
                </c:pt>
              </c:strCache>
            </c:strRef>
          </c:tx>
          <c:explosion val="17"/>
          <c:dPt>
            <c:idx val="0"/>
            <c:bubble3D val="0"/>
            <c:explosion val="0"/>
          </c:dPt>
          <c:dPt>
            <c:idx val="1"/>
            <c:bubble3D val="0"/>
            <c:explosion val="18"/>
          </c:dPt>
          <c:dPt>
            <c:idx val="2"/>
            <c:bubble3D val="0"/>
          </c:dPt>
          <c:dLbls>
            <c:dLbl>
              <c:idx val="0"/>
              <c:layout>
                <c:manualLayout>
                  <c:x val="-0.10806590532612489"/>
                  <c:y val="-0.1722583099301073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7173587723692482"/>
                  <c:y val="-0.17618161400696974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0370922950948653E-2"/>
                  <c:y val="-6.5909414425576116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17091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Hoja1!$A$2:$A$4</c:f>
              <c:strCache>
                <c:ptCount val="3"/>
                <c:pt idx="0">
                  <c:v>Fully adopted</c:v>
                </c:pt>
                <c:pt idx="1">
                  <c:v>Partially adopted</c:v>
                </c:pt>
                <c:pt idx="2">
                  <c:v>Not adopted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7</c:v>
                </c:pt>
                <c:pt idx="1">
                  <c:v>4</c:v>
                </c:pt>
                <c:pt idx="2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310">
          <a:noFill/>
        </a:ln>
      </c:spPr>
    </c:plotArea>
    <c:legend>
      <c:legendPos val="b"/>
      <c:layout>
        <c:manualLayout>
          <c:xMode val="edge"/>
          <c:yMode val="edge"/>
          <c:x val="0.11640474401280752"/>
          <c:y val="0.77142572178477686"/>
          <c:w val="0.82004717874995914"/>
          <c:h val="0.22857450099153323"/>
        </c:manualLayout>
      </c:layout>
      <c:overlay val="0"/>
      <c:spPr>
        <a:noFill/>
        <a:ln w="17091">
          <a:noFill/>
        </a:ln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19178">
      <a:solidFill>
        <a:schemeClr val="accent2"/>
      </a:solidFill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8570454320653436E-2"/>
          <c:y val="6.5283434628321355E-2"/>
          <c:w val="0.82972554388851005"/>
          <c:h val="0.71419477766792494"/>
        </c:manualLayout>
      </c:layout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%UTILIDAD</c:v>
                </c:pt>
              </c:strCache>
            </c:strRef>
          </c:tx>
          <c:explosion val="2"/>
          <c:dPt>
            <c:idx val="0"/>
            <c:bubble3D val="0"/>
          </c:dPt>
          <c:dPt>
            <c:idx val="1"/>
            <c:bubble3D val="0"/>
            <c:explosion val="25"/>
          </c:dPt>
          <c:dPt>
            <c:idx val="2"/>
            <c:bubble3D val="0"/>
          </c:dPt>
          <c:dLbls>
            <c:dLbl>
              <c:idx val="0"/>
              <c:layout>
                <c:manualLayout>
                  <c:x val="3.528387499171709E-2"/>
                  <c:y val="3.4779070505502746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35692537914684463"/>
                  <c:y val="-0.36685257061871251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4.526030945997541E-2"/>
                  <c:y val="4.0794817552339366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17487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Hoja1!$A$2:$A$4</c:f>
              <c:strCache>
                <c:ptCount val="3"/>
                <c:pt idx="0">
                  <c:v>Fully adopted</c:v>
                </c:pt>
                <c:pt idx="1">
                  <c:v>Partially adopted</c:v>
                </c:pt>
                <c:pt idx="2">
                  <c:v>Not adopted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4</c:v>
                </c:pt>
                <c:pt idx="1">
                  <c:v>11</c:v>
                </c:pt>
                <c:pt idx="2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b"/>
      <c:layout>
        <c:manualLayout>
          <c:xMode val="edge"/>
          <c:yMode val="edge"/>
          <c:x val="7.3091119220777864E-2"/>
          <c:y val="0.7845243990411388"/>
          <c:w val="0.92323870705766597"/>
          <c:h val="0.21547560095886115"/>
        </c:manualLayout>
      </c:layout>
      <c:overlay val="0"/>
      <c:spPr>
        <a:noFill/>
        <a:ln w="17487">
          <a:noFill/>
        </a:ln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19657">
      <a:solidFill>
        <a:schemeClr val="accent2"/>
      </a:solidFill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'Presented at the CD'!$A$5:$A$11</c:f>
              <c:strCache>
                <c:ptCount val="7"/>
                <c:pt idx="0">
                  <c:v>Medical devices</c:v>
                </c:pt>
                <c:pt idx="1">
                  <c:v>Biotechnology</c:v>
                </c:pt>
                <c:pt idx="2">
                  <c:v>Biologics/Vaccines</c:v>
                </c:pt>
                <c:pt idx="3">
                  <c:v>Herbal medicines</c:v>
                </c:pt>
                <c:pt idx="4">
                  <c:v>Blood derivatives</c:v>
                </c:pt>
                <c:pt idx="5">
                  <c:v>Medicines (Synthetic route)</c:v>
                </c:pt>
                <c:pt idx="6">
                  <c:v>Others</c:v>
                </c:pt>
              </c:strCache>
            </c:strRef>
          </c:cat>
          <c:val>
            <c:numRef>
              <c:f>'Presented at the CD'!$C$5:$C$11</c:f>
              <c:numCache>
                <c:formatCode>0%</c:formatCode>
                <c:ptCount val="7"/>
                <c:pt idx="0">
                  <c:v>0.8</c:v>
                </c:pt>
                <c:pt idx="1">
                  <c:v>0.65714285714285725</c:v>
                </c:pt>
                <c:pt idx="2">
                  <c:v>0.51428571428571423</c:v>
                </c:pt>
                <c:pt idx="3">
                  <c:v>0.45714285714285724</c:v>
                </c:pt>
                <c:pt idx="4">
                  <c:v>0.1714285714285714</c:v>
                </c:pt>
                <c:pt idx="5">
                  <c:v>0.1714285714285714</c:v>
                </c:pt>
                <c:pt idx="6">
                  <c:v>0.1428571428571429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6336768"/>
        <c:axId val="166342656"/>
      </c:barChart>
      <c:catAx>
        <c:axId val="16633676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66342656"/>
        <c:crosses val="autoZero"/>
        <c:auto val="1"/>
        <c:lblAlgn val="ctr"/>
        <c:lblOffset val="100"/>
        <c:noMultiLvlLbl val="0"/>
      </c:catAx>
      <c:valAx>
        <c:axId val="16634265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66336768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fld id="{0072BBAE-5233-4688-AF9C-6AE4EA97D86C}" type="datetime1">
              <a:rPr lang="es-ES"/>
              <a:pPr>
                <a:defRPr/>
              </a:pPr>
              <a:t>04/09/2013</a:t>
            </a:fld>
            <a:endParaRPr lang="es-ES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5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Click to edit Master text styles</a:t>
            </a:r>
          </a:p>
          <a:p>
            <a:pPr lvl="1"/>
            <a:r>
              <a:rPr lang="es-ES" noProof="0" smtClean="0"/>
              <a:t>Second level</a:t>
            </a:r>
          </a:p>
          <a:p>
            <a:pPr lvl="2"/>
            <a:r>
              <a:rPr lang="es-ES" noProof="0" smtClean="0"/>
              <a:t>Third level</a:t>
            </a:r>
          </a:p>
          <a:p>
            <a:pPr lvl="3"/>
            <a:r>
              <a:rPr lang="es-ES" noProof="0" smtClean="0"/>
              <a:t>Fourth level</a:t>
            </a:r>
          </a:p>
          <a:p>
            <a:pPr lvl="4"/>
            <a:r>
              <a:rPr lang="es-ES" noProof="0" smtClean="0"/>
              <a:t>Fifth level</a:t>
            </a: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5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fld id="{EBD9E51E-C1AD-44FC-A338-00B6260A6991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193157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R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D9E51E-C1AD-44FC-A338-00B6260A6991}" type="slidenum">
              <a:rPr lang="es-ES" smtClean="0"/>
              <a:pPr>
                <a:defRPr/>
              </a:pPr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85640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R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D9E51E-C1AD-44FC-A338-00B6260A6991}" type="slidenum">
              <a:rPr lang="es-ES" smtClean="0"/>
              <a:pPr>
                <a:defRPr/>
              </a:pPr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85640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R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D9E51E-C1AD-44FC-A338-00B6260A6991}" type="slidenum">
              <a:rPr lang="es-ES" smtClean="0"/>
              <a:pPr>
                <a:defRPr/>
              </a:pPr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85640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R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D9E51E-C1AD-44FC-A338-00B6260A6991}" type="slidenum">
              <a:rPr lang="es-ES" smtClean="0"/>
              <a:pPr>
                <a:defRPr/>
              </a:pPr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85640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_tradnl" smtClean="0"/>
          </a:p>
        </p:txBody>
      </p:sp>
      <p:sp>
        <p:nvSpPr>
          <p:cNvPr id="16388" name="Slide Number Placeholder 3"/>
          <p:cNvSpPr txBox="1">
            <a:spLocks noGrp="1"/>
          </p:cNvSpPr>
          <p:nvPr/>
        </p:nvSpPr>
        <p:spPr bwMode="auto">
          <a:xfrm>
            <a:off x="4281488" y="10155238"/>
            <a:ext cx="3276600" cy="53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algn="r" eaLnBrk="1" hangingPunct="1"/>
            <a:fld id="{2E25365E-EB1F-4BC7-B350-BB419B801137}" type="slidenum">
              <a:rPr lang="en-US" sz="1200" b="0"/>
              <a:pPr algn="r" eaLnBrk="1" hangingPunct="1"/>
              <a:t>5</a:t>
            </a:fld>
            <a:endParaRPr lang="en-US" sz="1200" b="0"/>
          </a:p>
        </p:txBody>
      </p:sp>
    </p:spTree>
    <p:extLst>
      <p:ext uri="{BB962C8B-B14F-4D97-AF65-F5344CB8AC3E}">
        <p14:creationId xmlns:p14="http://schemas.microsoft.com/office/powerpoint/2010/main" val="12254709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000" b="1" i="1" dirty="0"/>
              <a:t>Adoption phase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000" dirty="0"/>
              <a:t>Survey answers: Dichotomous (yes/no) 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000" dirty="0"/>
              <a:t>Survey participants: NRAs’ technical representatives from all countries in the region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000" dirty="0"/>
              <a:t>Results are based on responses from 22 countries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D9E51E-C1AD-44FC-A338-00B6260A6991}" type="slidenum">
              <a:rPr lang="es-ES" smtClean="0"/>
              <a:pPr>
                <a:defRPr/>
              </a:pPr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093349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s-PR" dirty="0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9pPr>
          </a:lstStyle>
          <a:p>
            <a:fld id="{DFB6FDE2-F394-407B-8AFA-71CB6EE8979B}" type="slidenum">
              <a:rPr lang="es-ES"/>
              <a:pPr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64408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s-PR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9pPr>
          </a:lstStyle>
          <a:p>
            <a:fld id="{1BE4BCF3-7E1F-47B5-BD0E-728EDC54EF6A}" type="slidenum">
              <a:rPr lang="es-ES"/>
              <a:pPr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490496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R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D9E51E-C1AD-44FC-A338-00B6260A6991}" type="slidenum">
              <a:rPr lang="es-ES" smtClean="0"/>
              <a:pPr>
                <a:defRPr/>
              </a:pPr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85640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D9E51E-C1AD-44FC-A338-00B6260A6991}" type="slidenum">
              <a:rPr lang="es-ES" smtClean="0"/>
              <a:pPr>
                <a:defRPr/>
              </a:pPr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387917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R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D9E51E-C1AD-44FC-A338-00B6260A6991}" type="slidenum">
              <a:rPr lang="es-ES" smtClean="0"/>
              <a:pPr>
                <a:defRPr/>
              </a:pPr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8564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8291513" y="6451600"/>
            <a:ext cx="249237" cy="296863"/>
          </a:xfrm>
          <a:prstGeom prst="actionButtonForwardNex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Action Button: Back or Previous 6">
            <a:hlinkClick r:id="" action="ppaction://hlinkshowjump?jump=previousslide" highlightClick="1"/>
          </p:cNvPr>
          <p:cNvSpPr/>
          <p:nvPr/>
        </p:nvSpPr>
        <p:spPr>
          <a:xfrm>
            <a:off x="7886700" y="6451600"/>
            <a:ext cx="249238" cy="296863"/>
          </a:xfrm>
          <a:prstGeom prst="actionButtonBackPrevious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42915" y="1147083"/>
            <a:ext cx="8207375" cy="60843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500" b="1" i="0" cap="all" normalizeH="0" baseline="0">
                <a:solidFill>
                  <a:srgbClr val="313131"/>
                </a:solidFill>
                <a:latin typeface="+mj-lt"/>
              </a:defRPr>
            </a:lvl1pPr>
          </a:lstStyle>
          <a:p>
            <a:pPr lvl="0"/>
            <a:r>
              <a:rPr lang="en-CA"/>
              <a:t>Add title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442915" y="1888918"/>
            <a:ext cx="8207375" cy="42578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 baseline="0">
                <a:solidFill>
                  <a:srgbClr val="313131"/>
                </a:solidFill>
                <a:latin typeface="+mn-lt"/>
              </a:defRPr>
            </a:lvl1pPr>
          </a:lstStyle>
          <a:p>
            <a:pPr lvl="0"/>
            <a:r>
              <a:rPr lang="en-CA"/>
              <a:t>Add content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6A125CD3-C229-8D43-B8C5-2681F7B09A2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672789"/>
      </p:ext>
    </p:extLst>
  </p:cSld>
  <p:clrMapOvr>
    <a:masterClrMapping/>
  </p:clrMapOvr>
  <p:transition spd="slow">
    <p:fade/>
  </p:transition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tion Button: Forward or Next 3">
            <a:hlinkClick r:id="" action="ppaction://hlinkshowjump?jump=nextslide" highlightClick="1"/>
          </p:cNvPr>
          <p:cNvSpPr/>
          <p:nvPr userDrawn="1"/>
        </p:nvSpPr>
        <p:spPr>
          <a:xfrm>
            <a:off x="8291513" y="6451600"/>
            <a:ext cx="249237" cy="296863"/>
          </a:xfrm>
          <a:prstGeom prst="actionButtonForwardNex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Action Button: Back or Previous 4">
            <a:hlinkClick r:id="" action="ppaction://hlinkshowjump?jump=previousslide" highlightClick="1"/>
          </p:cNvPr>
          <p:cNvSpPr/>
          <p:nvPr userDrawn="1"/>
        </p:nvSpPr>
        <p:spPr>
          <a:xfrm>
            <a:off x="7886700" y="6451600"/>
            <a:ext cx="249238" cy="296863"/>
          </a:xfrm>
          <a:prstGeom prst="actionButtonBackPrevious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442915" y="1889125"/>
            <a:ext cx="8207373" cy="4257675"/>
          </a:xfrm>
          <a:prstGeom prst="rect">
            <a:avLst/>
          </a:prstGeom>
        </p:spPr>
        <p:txBody>
          <a:bodyPr vert="horz"/>
          <a:lstStyle>
            <a:lvl1pPr>
              <a:defRPr sz="2800" baseline="0">
                <a:solidFill>
                  <a:srgbClr val="313131"/>
                </a:solidFill>
                <a:latin typeface="+mn-lt"/>
              </a:defRPr>
            </a:lvl1pPr>
            <a:lvl2pPr>
              <a:defRPr sz="2400">
                <a:solidFill>
                  <a:srgbClr val="313131"/>
                </a:solidFill>
                <a:latin typeface="+mn-lt"/>
              </a:defRPr>
            </a:lvl2pPr>
            <a:lvl3pPr>
              <a:defRPr sz="2200">
                <a:solidFill>
                  <a:srgbClr val="313131"/>
                </a:solidFill>
                <a:latin typeface="+mn-lt"/>
              </a:defRPr>
            </a:lvl3pPr>
            <a:lvl4pPr>
              <a:defRPr sz="2000">
                <a:solidFill>
                  <a:srgbClr val="313131"/>
                </a:solidFill>
                <a:latin typeface="+mn-lt"/>
              </a:defRPr>
            </a:lvl4pPr>
            <a:lvl5pPr>
              <a:defRPr sz="1800">
                <a:solidFill>
                  <a:srgbClr val="313131"/>
                </a:solidFill>
                <a:latin typeface="+mn-lt"/>
              </a:defRPr>
            </a:lvl5pPr>
          </a:lstStyle>
          <a:p>
            <a:pPr lvl="0"/>
            <a:r>
              <a:rPr lang="en-CA"/>
              <a:t>Add bullets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E4B478A5-408C-B545-873D-25FE5E42095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42915" y="1147083"/>
            <a:ext cx="8207375" cy="60843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500" b="1" i="0" cap="all" normalizeH="0" baseline="0">
                <a:solidFill>
                  <a:srgbClr val="313131"/>
                </a:solidFill>
                <a:latin typeface="+mj-lt"/>
              </a:defRPr>
            </a:lvl1pPr>
          </a:lstStyle>
          <a:p>
            <a:pPr lvl="0"/>
            <a:r>
              <a:rPr lang="en-CA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2455887064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02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tion Button: Forward or Next 3">
            <a:hlinkClick r:id="" action="ppaction://hlinkshowjump?jump=nextslide" highlightClick="1"/>
          </p:cNvPr>
          <p:cNvSpPr/>
          <p:nvPr userDrawn="1"/>
        </p:nvSpPr>
        <p:spPr>
          <a:xfrm>
            <a:off x="8291513" y="6451600"/>
            <a:ext cx="249237" cy="296863"/>
          </a:xfrm>
          <a:prstGeom prst="actionButtonForwardNex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Action Button: Back or Previous 4">
            <a:hlinkClick r:id="" action="ppaction://hlinkshowjump?jump=previousslide" highlightClick="1"/>
          </p:cNvPr>
          <p:cNvSpPr/>
          <p:nvPr userDrawn="1"/>
        </p:nvSpPr>
        <p:spPr>
          <a:xfrm>
            <a:off x="7886700" y="6451600"/>
            <a:ext cx="249238" cy="296863"/>
          </a:xfrm>
          <a:prstGeom prst="actionButtonBackPrevious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846D2152-467A-6641-8FE2-BE764538763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42915" y="1147083"/>
            <a:ext cx="8207375" cy="60843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500" b="1" i="0" cap="all" normalizeH="0" baseline="0">
                <a:solidFill>
                  <a:srgbClr val="313131"/>
                </a:solidFill>
                <a:latin typeface="+mj-lt"/>
              </a:defRPr>
            </a:lvl1pPr>
          </a:lstStyle>
          <a:p>
            <a:pPr lvl="0"/>
            <a:r>
              <a:rPr lang="en-CA"/>
              <a:t>Add title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442915" y="1888918"/>
            <a:ext cx="8207375" cy="42578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 baseline="0">
                <a:solidFill>
                  <a:srgbClr val="313131"/>
                </a:solidFill>
                <a:latin typeface="+mn-lt"/>
              </a:defRPr>
            </a:lvl1pPr>
          </a:lstStyle>
          <a:p>
            <a:pPr lvl="0"/>
            <a:r>
              <a:rPr lang="en-CA"/>
              <a:t>Add content</a:t>
            </a:r>
          </a:p>
        </p:txBody>
      </p:sp>
    </p:spTree>
    <p:extLst>
      <p:ext uri="{BB962C8B-B14F-4D97-AF65-F5344CB8AC3E}">
        <p14:creationId xmlns:p14="http://schemas.microsoft.com/office/powerpoint/2010/main" val="2818713623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s 02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ction Button: Forward or Next 5">
            <a:hlinkClick r:id="" action="ppaction://hlinkshowjump?jump=nextslide" highlightClick="1"/>
          </p:cNvPr>
          <p:cNvSpPr/>
          <p:nvPr userDrawn="1"/>
        </p:nvSpPr>
        <p:spPr>
          <a:xfrm>
            <a:off x="8291513" y="6451600"/>
            <a:ext cx="249237" cy="296863"/>
          </a:xfrm>
          <a:prstGeom prst="actionButtonForwardNex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Action Button: Back or Previous 6">
            <a:hlinkClick r:id="" action="ppaction://hlinkshowjump?jump=previousslide" highlightClick="1"/>
          </p:cNvPr>
          <p:cNvSpPr/>
          <p:nvPr userDrawn="1"/>
        </p:nvSpPr>
        <p:spPr>
          <a:xfrm>
            <a:off x="7886700" y="6451600"/>
            <a:ext cx="249238" cy="296863"/>
          </a:xfrm>
          <a:prstGeom prst="actionButtonBackPrevious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E9F0F8FF-B02D-3441-AE5C-7B810ED7DE6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442915" y="1889125"/>
            <a:ext cx="8207373" cy="4257675"/>
          </a:xfrm>
          <a:prstGeom prst="rect">
            <a:avLst/>
          </a:prstGeom>
        </p:spPr>
        <p:txBody>
          <a:bodyPr vert="horz"/>
          <a:lstStyle>
            <a:lvl1pPr>
              <a:defRPr sz="2800" baseline="0">
                <a:solidFill>
                  <a:srgbClr val="313131"/>
                </a:solidFill>
                <a:latin typeface="+mn-lt"/>
              </a:defRPr>
            </a:lvl1pPr>
            <a:lvl2pPr>
              <a:defRPr sz="2400">
                <a:solidFill>
                  <a:srgbClr val="313131"/>
                </a:solidFill>
                <a:latin typeface="+mn-lt"/>
              </a:defRPr>
            </a:lvl2pPr>
            <a:lvl3pPr>
              <a:defRPr sz="2200">
                <a:solidFill>
                  <a:srgbClr val="313131"/>
                </a:solidFill>
                <a:latin typeface="+mn-lt"/>
              </a:defRPr>
            </a:lvl3pPr>
            <a:lvl4pPr>
              <a:defRPr sz="2000">
                <a:solidFill>
                  <a:srgbClr val="313131"/>
                </a:solidFill>
                <a:latin typeface="+mn-lt"/>
              </a:defRPr>
            </a:lvl4pPr>
            <a:lvl5pPr>
              <a:defRPr sz="1800">
                <a:solidFill>
                  <a:srgbClr val="313131"/>
                </a:solidFill>
                <a:latin typeface="+mn-lt"/>
              </a:defRPr>
            </a:lvl5pPr>
          </a:lstStyle>
          <a:p>
            <a:pPr lvl="0"/>
            <a:r>
              <a:rPr lang="en-CA"/>
              <a:t>Add bullets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42915" y="1147083"/>
            <a:ext cx="8207375" cy="60843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500" b="1" i="0" cap="all" normalizeH="0" baseline="0">
                <a:solidFill>
                  <a:srgbClr val="313131"/>
                </a:solidFill>
                <a:latin typeface="+mj-lt"/>
              </a:defRPr>
            </a:lvl1pPr>
          </a:lstStyle>
          <a:p>
            <a:pPr lvl="0"/>
            <a:r>
              <a:rPr lang="en-CA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1187631790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tion Button: Forward or Next 3">
            <a:hlinkClick r:id="" action="ppaction://hlinkshowjump?jump=nextslide" highlightClick="1"/>
          </p:cNvPr>
          <p:cNvSpPr/>
          <p:nvPr/>
        </p:nvSpPr>
        <p:spPr>
          <a:xfrm>
            <a:off x="8291513" y="6451600"/>
            <a:ext cx="249237" cy="296863"/>
          </a:xfrm>
          <a:prstGeom prst="actionButtonForwardNex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Action Button: Back or Previous 4">
            <a:hlinkClick r:id="" action="ppaction://hlinkshowjump?jump=previousslide" highlightClick="1"/>
          </p:cNvPr>
          <p:cNvSpPr/>
          <p:nvPr/>
        </p:nvSpPr>
        <p:spPr>
          <a:xfrm>
            <a:off x="7886700" y="6451600"/>
            <a:ext cx="249238" cy="296863"/>
          </a:xfrm>
          <a:prstGeom prst="actionButtonBackPrevious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442915" y="1889125"/>
            <a:ext cx="8207373" cy="4257675"/>
          </a:xfrm>
          <a:prstGeom prst="rect">
            <a:avLst/>
          </a:prstGeom>
        </p:spPr>
        <p:txBody>
          <a:bodyPr vert="horz"/>
          <a:lstStyle>
            <a:lvl1pPr>
              <a:defRPr sz="2800" baseline="0">
                <a:solidFill>
                  <a:srgbClr val="313131"/>
                </a:solidFill>
                <a:latin typeface="+mn-lt"/>
              </a:defRPr>
            </a:lvl1pPr>
            <a:lvl2pPr>
              <a:defRPr sz="2400">
                <a:solidFill>
                  <a:srgbClr val="313131"/>
                </a:solidFill>
                <a:latin typeface="+mn-lt"/>
              </a:defRPr>
            </a:lvl2pPr>
            <a:lvl3pPr>
              <a:defRPr sz="2200">
                <a:solidFill>
                  <a:srgbClr val="313131"/>
                </a:solidFill>
                <a:latin typeface="+mn-lt"/>
              </a:defRPr>
            </a:lvl3pPr>
            <a:lvl4pPr>
              <a:defRPr sz="2000">
                <a:solidFill>
                  <a:srgbClr val="313131"/>
                </a:solidFill>
                <a:latin typeface="+mn-lt"/>
              </a:defRPr>
            </a:lvl4pPr>
            <a:lvl5pPr>
              <a:defRPr sz="1800">
                <a:solidFill>
                  <a:srgbClr val="313131"/>
                </a:solidFill>
                <a:latin typeface="+mn-lt"/>
              </a:defRPr>
            </a:lvl5pPr>
          </a:lstStyle>
          <a:p>
            <a:pPr lvl="0"/>
            <a:r>
              <a:rPr lang="en-CA"/>
              <a:t>Add bullets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E4B478A5-408C-B545-873D-25FE5E42095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42915" y="1147083"/>
            <a:ext cx="8207375" cy="60843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500" b="1" i="0" cap="all" normalizeH="0" baseline="0">
                <a:solidFill>
                  <a:srgbClr val="313131"/>
                </a:solidFill>
                <a:latin typeface="+mj-lt"/>
              </a:defRPr>
            </a:lvl1pPr>
          </a:lstStyle>
          <a:p>
            <a:pPr lvl="0"/>
            <a:r>
              <a:rPr lang="en-CA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1310682237"/>
      </p:ext>
    </p:extLst>
  </p:cSld>
  <p:clrMapOvr>
    <a:masterClrMapping/>
  </p:clrMapOvr>
  <p:transition spd="slow">
    <p:fade/>
  </p:transition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02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tion Button: Forward or Next 3">
            <a:hlinkClick r:id="" action="ppaction://hlinkshowjump?jump=nextslide" highlightClick="1"/>
          </p:cNvPr>
          <p:cNvSpPr/>
          <p:nvPr/>
        </p:nvSpPr>
        <p:spPr>
          <a:xfrm>
            <a:off x="8291513" y="6451600"/>
            <a:ext cx="249237" cy="296863"/>
          </a:xfrm>
          <a:prstGeom prst="actionButtonForwardNex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Action Button: Back or Previous 4">
            <a:hlinkClick r:id="" action="ppaction://hlinkshowjump?jump=previousslide" highlightClick="1"/>
          </p:cNvPr>
          <p:cNvSpPr/>
          <p:nvPr/>
        </p:nvSpPr>
        <p:spPr>
          <a:xfrm>
            <a:off x="7886700" y="6451600"/>
            <a:ext cx="249238" cy="296863"/>
          </a:xfrm>
          <a:prstGeom prst="actionButtonBackPrevious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846D2152-467A-6641-8FE2-BE764538763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42915" y="1147083"/>
            <a:ext cx="8207375" cy="60843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500" b="1" i="0" cap="all" normalizeH="0" baseline="0">
                <a:solidFill>
                  <a:srgbClr val="313131"/>
                </a:solidFill>
                <a:latin typeface="+mj-lt"/>
              </a:defRPr>
            </a:lvl1pPr>
          </a:lstStyle>
          <a:p>
            <a:pPr lvl="0"/>
            <a:r>
              <a:rPr lang="en-CA"/>
              <a:t>Add title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442915" y="1888918"/>
            <a:ext cx="8207375" cy="42578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 baseline="0">
                <a:solidFill>
                  <a:srgbClr val="313131"/>
                </a:solidFill>
                <a:latin typeface="+mn-lt"/>
              </a:defRPr>
            </a:lvl1pPr>
          </a:lstStyle>
          <a:p>
            <a:pPr lvl="0"/>
            <a:r>
              <a:rPr lang="en-CA"/>
              <a:t>Add content</a:t>
            </a:r>
          </a:p>
        </p:txBody>
      </p:sp>
    </p:spTree>
    <p:extLst>
      <p:ext uri="{BB962C8B-B14F-4D97-AF65-F5344CB8AC3E}">
        <p14:creationId xmlns:p14="http://schemas.microsoft.com/office/powerpoint/2010/main" val="1138495760"/>
      </p:ext>
    </p:extLst>
  </p:cSld>
  <p:clrMapOvr>
    <a:masterClrMapping/>
  </p:clrMapOvr>
  <p:transition spd="slow">
    <p:fade/>
  </p:transition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Bullets 02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8291513" y="6451600"/>
            <a:ext cx="249237" cy="296863"/>
          </a:xfrm>
          <a:prstGeom prst="actionButtonForwardNex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Action Button: Back or Previous 6">
            <a:hlinkClick r:id="" action="ppaction://hlinkshowjump?jump=previousslide" highlightClick="1"/>
          </p:cNvPr>
          <p:cNvSpPr/>
          <p:nvPr/>
        </p:nvSpPr>
        <p:spPr>
          <a:xfrm>
            <a:off x="7886700" y="6451600"/>
            <a:ext cx="249238" cy="296863"/>
          </a:xfrm>
          <a:prstGeom prst="actionButtonBackPrevious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E9F0F8FF-B02D-3441-AE5C-7B810ED7DE6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442915" y="1889125"/>
            <a:ext cx="8207373" cy="4257675"/>
          </a:xfrm>
          <a:prstGeom prst="rect">
            <a:avLst/>
          </a:prstGeom>
        </p:spPr>
        <p:txBody>
          <a:bodyPr vert="horz"/>
          <a:lstStyle>
            <a:lvl1pPr>
              <a:defRPr sz="2800" baseline="0">
                <a:solidFill>
                  <a:srgbClr val="313131"/>
                </a:solidFill>
                <a:latin typeface="+mn-lt"/>
              </a:defRPr>
            </a:lvl1pPr>
            <a:lvl2pPr>
              <a:defRPr sz="2400">
                <a:solidFill>
                  <a:srgbClr val="313131"/>
                </a:solidFill>
                <a:latin typeface="+mn-lt"/>
              </a:defRPr>
            </a:lvl2pPr>
            <a:lvl3pPr>
              <a:defRPr sz="2200">
                <a:solidFill>
                  <a:srgbClr val="313131"/>
                </a:solidFill>
                <a:latin typeface="+mn-lt"/>
              </a:defRPr>
            </a:lvl3pPr>
            <a:lvl4pPr>
              <a:defRPr sz="2000">
                <a:solidFill>
                  <a:srgbClr val="313131"/>
                </a:solidFill>
                <a:latin typeface="+mn-lt"/>
              </a:defRPr>
            </a:lvl4pPr>
            <a:lvl5pPr>
              <a:defRPr sz="1800">
                <a:solidFill>
                  <a:srgbClr val="313131"/>
                </a:solidFill>
                <a:latin typeface="+mn-lt"/>
              </a:defRPr>
            </a:lvl5pPr>
          </a:lstStyle>
          <a:p>
            <a:pPr lvl="0"/>
            <a:r>
              <a:rPr lang="en-CA"/>
              <a:t>Add bullets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42915" y="1147083"/>
            <a:ext cx="8207375" cy="60843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500" b="1" i="0" cap="all" normalizeH="0" baseline="0">
                <a:solidFill>
                  <a:srgbClr val="313131"/>
                </a:solidFill>
                <a:latin typeface="+mj-lt"/>
              </a:defRPr>
            </a:lvl1pPr>
          </a:lstStyle>
          <a:p>
            <a:pPr lvl="0"/>
            <a:r>
              <a:rPr lang="en-CA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3486437507"/>
      </p:ext>
    </p:extLst>
  </p:cSld>
  <p:clrMapOvr>
    <a:masterClrMapping/>
  </p:clrMapOvr>
  <p:transition spd="slow">
    <p:fade/>
  </p:transition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2692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5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F917019A-AECC-4603-87F8-6F4562DB2916}" type="datetime1">
              <a:rPr lang="en-US"/>
              <a:pPr>
                <a:defRPr/>
              </a:pPr>
              <a:t>9/4/2013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6"/>
          </p:nvPr>
        </p:nvSpPr>
        <p:spPr>
          <a:xfrm>
            <a:off x="658813" y="6356350"/>
            <a:ext cx="2847975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Footer Text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7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625A738F-A6E9-4E9E-A7ED-876F392BC9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123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1337430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390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ction Button: Forward or Next 5">
            <a:hlinkClick r:id="" action="ppaction://hlinkshowjump?jump=nextslide" highlightClick="1"/>
          </p:cNvPr>
          <p:cNvSpPr/>
          <p:nvPr userDrawn="1"/>
        </p:nvSpPr>
        <p:spPr>
          <a:xfrm>
            <a:off x="8291513" y="6451600"/>
            <a:ext cx="249237" cy="296863"/>
          </a:xfrm>
          <a:prstGeom prst="actionButtonForwardNex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Action Button: Back or Previous 6">
            <a:hlinkClick r:id="" action="ppaction://hlinkshowjump?jump=previousslide" highlightClick="1"/>
          </p:cNvPr>
          <p:cNvSpPr/>
          <p:nvPr userDrawn="1"/>
        </p:nvSpPr>
        <p:spPr>
          <a:xfrm>
            <a:off x="7886700" y="6451600"/>
            <a:ext cx="249238" cy="296863"/>
          </a:xfrm>
          <a:prstGeom prst="actionButtonBackPrevious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42915" y="1147083"/>
            <a:ext cx="8207375" cy="60843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500" b="1" i="0" cap="all" normalizeH="0" baseline="0">
                <a:solidFill>
                  <a:srgbClr val="313131"/>
                </a:solidFill>
                <a:latin typeface="+mj-lt"/>
              </a:defRPr>
            </a:lvl1pPr>
          </a:lstStyle>
          <a:p>
            <a:pPr lvl="0"/>
            <a:r>
              <a:rPr lang="en-CA"/>
              <a:t>Add title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442915" y="1888918"/>
            <a:ext cx="8207375" cy="42578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 baseline="0">
                <a:solidFill>
                  <a:srgbClr val="313131"/>
                </a:solidFill>
                <a:latin typeface="+mn-lt"/>
              </a:defRPr>
            </a:lvl1pPr>
          </a:lstStyle>
          <a:p>
            <a:pPr lvl="0"/>
            <a:r>
              <a:rPr lang="en-CA"/>
              <a:t>Add content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6A125CD3-C229-8D43-B8C5-2681F7B09A2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7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0750" y="6383338"/>
            <a:ext cx="5143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500">
                <a:solidFill>
                  <a:srgbClr val="96979B"/>
                </a:solidFill>
                <a:latin typeface="12 pt Helvetica* 55 Roman   054" charset="0"/>
              </a:defRPr>
            </a:lvl1pPr>
          </a:lstStyle>
          <a:p>
            <a:fld id="{AA58CF60-395A-D046-8737-3EA6334F4DD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" name="Action Button: Forward or Next 1">
            <a:hlinkClick r:id="" action="ppaction://hlinkshowjump?jump=nextslide" highlightClick="1"/>
          </p:cNvPr>
          <p:cNvSpPr/>
          <p:nvPr/>
        </p:nvSpPr>
        <p:spPr>
          <a:xfrm>
            <a:off x="8291513" y="6461125"/>
            <a:ext cx="249237" cy="287338"/>
          </a:xfrm>
          <a:prstGeom prst="actionButtonForwardNex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Action Button: Back or Previous 2">
            <a:hlinkClick r:id="" action="ppaction://hlinkshowjump?jump=previousslide" highlightClick="1"/>
          </p:cNvPr>
          <p:cNvSpPr/>
          <p:nvPr/>
        </p:nvSpPr>
        <p:spPr>
          <a:xfrm>
            <a:off x="7875588" y="6461125"/>
            <a:ext cx="219075" cy="287338"/>
          </a:xfrm>
          <a:prstGeom prst="actionButtonBackPrevious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9 Imagen" descr="110 Anniversary Blue_jpg.jpg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7763" y="5959475"/>
            <a:ext cx="1189037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</p:sldLayoutIdLst>
  <p:transition spd="slow">
    <p:fade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4400" kern="1200" cap="all">
          <a:solidFill>
            <a:schemeClr val="tx1"/>
          </a:solidFill>
          <a:latin typeface="12 pt Helvetica* 55 Roman   054" charset="0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12 pt Helvetica* 55 Roman   054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12 pt Helvetica* 55 Roman   054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12 pt Helvetica* 55 Roman   054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12 pt Helvetica* 55 Roman   054" charset="0"/>
          <a:ea typeface="ＭＳ Ｐゴシック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12 pt Helvetica* 55 Roman   054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12 pt Helvetica* 55 Roman   054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12 pt Helvetica* 55 Roman   054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12 pt Helvetica* 55 Roman   054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0750" y="6383338"/>
            <a:ext cx="5143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500">
                <a:solidFill>
                  <a:srgbClr val="96979B"/>
                </a:solidFill>
                <a:latin typeface="12 pt Helvetica* 55 Roman   054" charset="0"/>
              </a:defRPr>
            </a:lvl1pPr>
          </a:lstStyle>
          <a:p>
            <a:pPr defTabSz="457200"/>
            <a:fld id="{AA58CF60-395A-D046-8737-3EA6334F4DD5}" type="slidenum">
              <a:rPr lang="en-US">
                <a:ea typeface="ＭＳ Ｐゴシック" charset="0"/>
              </a:rPr>
              <a:pPr defTabSz="457200"/>
              <a:t>‹#›</a:t>
            </a:fld>
            <a:endParaRPr lang="en-US">
              <a:ea typeface="ＭＳ Ｐゴシック" charset="0"/>
            </a:endParaRPr>
          </a:p>
        </p:txBody>
      </p:sp>
      <p:sp>
        <p:nvSpPr>
          <p:cNvPr id="2" name="Action Button: Forward or Next 1">
            <a:hlinkClick r:id="" action="ppaction://hlinkshowjump?jump=nextslide" highlightClick="1"/>
          </p:cNvPr>
          <p:cNvSpPr/>
          <p:nvPr userDrawn="1"/>
        </p:nvSpPr>
        <p:spPr>
          <a:xfrm>
            <a:off x="8291513" y="6461125"/>
            <a:ext cx="249237" cy="287338"/>
          </a:xfrm>
          <a:prstGeom prst="actionButtonForwardNex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Action Button: Back or Previous 2">
            <a:hlinkClick r:id="" action="ppaction://hlinkshowjump?jump=previousslide" highlightClick="1"/>
          </p:cNvPr>
          <p:cNvSpPr/>
          <p:nvPr userDrawn="1"/>
        </p:nvSpPr>
        <p:spPr>
          <a:xfrm>
            <a:off x="7875588" y="6461125"/>
            <a:ext cx="219075" cy="287338"/>
          </a:xfrm>
          <a:prstGeom prst="actionButtonBackPrevious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841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</p:sldLayoutIdLst>
  <p:transition spd="slow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fontAlgn="base">
        <a:spcBef>
          <a:spcPct val="0"/>
        </a:spcBef>
        <a:spcAft>
          <a:spcPct val="0"/>
        </a:spcAft>
        <a:defRPr sz="4400" kern="1200" cap="all">
          <a:solidFill>
            <a:schemeClr val="tx1"/>
          </a:solidFill>
          <a:latin typeface="12 pt Helvetica* 55 Roman   054" charset="0"/>
          <a:ea typeface="ＭＳ Ｐゴシック" charset="0"/>
          <a:cs typeface="ＭＳ Ｐゴシック" charset="0"/>
        </a:defRPr>
      </a:lvl1pPr>
      <a:lvl2pPr algn="l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12 pt Helvetica* 55 Roman   054" charset="0"/>
          <a:ea typeface="ＭＳ Ｐゴシック" charset="0"/>
          <a:cs typeface="ＭＳ Ｐゴシック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12 pt Helvetica* 55 Roman   054" charset="0"/>
          <a:ea typeface="ＭＳ Ｐゴシック" charset="0"/>
          <a:cs typeface="ＭＳ Ｐゴシック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12 pt Helvetica* 55 Roman   054" charset="0"/>
          <a:ea typeface="ＭＳ Ｐゴシック" charset="0"/>
          <a:cs typeface="ＭＳ Ｐゴシック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12 pt Helvetica* 55 Roman   054" charset="0"/>
          <a:ea typeface="ＭＳ Ｐゴシック" charset="0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12 pt Helvetica* 55 Roman   054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12 pt Helvetica* 55 Roman   054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12 pt Helvetica* 55 Roman   054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12 pt Helvetica* 55 Roman   054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fitzgerj@paho.org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ction Button: Forward or Next 8">
            <a:hlinkClick r:id="" action="ppaction://hlinkshowjump?jump=nextslide" highlightClick="1"/>
          </p:cNvPr>
          <p:cNvSpPr/>
          <p:nvPr/>
        </p:nvSpPr>
        <p:spPr>
          <a:xfrm>
            <a:off x="8291513" y="6461125"/>
            <a:ext cx="249237" cy="287338"/>
          </a:xfrm>
          <a:prstGeom prst="actionButtonForwardNex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331841" y="706978"/>
            <a:ext cx="8375561" cy="2875208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ctr" anchorCtr="0" compatLnSpc="1">
            <a:prstTxWarp prst="textNoShape">
              <a:avLst/>
            </a:prstTxWarp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4400" kern="1200" cap="all">
                <a:solidFill>
                  <a:schemeClr val="tx1"/>
                </a:solidFill>
                <a:latin typeface="12 pt Helvetica* 55 Roman   054" charset="0"/>
                <a:ea typeface="ＭＳ Ｐゴシック" charset="0"/>
                <a:cs typeface="ＭＳ Ｐゴシック" charset="0"/>
              </a:defRPr>
            </a:lvl1pPr>
            <a:lvl2pPr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12 pt Helvetica* 55 Roman   054" charset="0"/>
                <a:ea typeface="ＭＳ Ｐゴシック" charset="0"/>
                <a:cs typeface="ＭＳ Ｐゴシック" charset="0"/>
              </a:defRPr>
            </a:lvl2pPr>
            <a:lvl3pPr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12 pt Helvetica* 55 Roman   054" charset="0"/>
                <a:ea typeface="ＭＳ Ｐゴシック" charset="0"/>
                <a:cs typeface="ＭＳ Ｐゴシック" charset="0"/>
              </a:defRPr>
            </a:lvl3pPr>
            <a:lvl4pPr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12 pt Helvetica* 55 Roman   054" charset="0"/>
                <a:ea typeface="ＭＳ Ｐゴシック" charset="0"/>
                <a:cs typeface="ＭＳ Ｐゴシック" charset="0"/>
              </a:defRPr>
            </a:lvl4pPr>
            <a:lvl5pPr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12 pt Helvetica* 55 Roman   054" charset="0"/>
                <a:ea typeface="ＭＳ Ｐゴシック" charset="0"/>
                <a:cs typeface="ＭＳ Ｐゴシック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12 pt Helvetica* 55 Roman   054" charset="0"/>
                <a:ea typeface="ＭＳ Ｐゴシック" charset="0"/>
                <a:cs typeface="ＭＳ Ｐゴシック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12 pt Helvetica* 55 Roman   054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12 pt Helvetica* 55 Roman   054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12 pt Helvetica* 55 Roman   054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2800" dirty="0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PANDRH Strategic Development Plan 2014-2020: </a:t>
            </a:r>
          </a:p>
          <a:p>
            <a:pPr algn="ctr"/>
            <a:endParaRPr lang="en-US" sz="2800" dirty="0">
              <a:solidFill>
                <a:schemeClr val="accent2">
                  <a:lumMod val="75000"/>
                </a:schemeClr>
              </a:solidFill>
              <a:ea typeface="ＭＳ Ｐゴシック" pitchFamily="34" charset="-128"/>
            </a:endParaRPr>
          </a:p>
          <a:p>
            <a:pPr algn="ctr"/>
            <a:r>
              <a:rPr lang="en-US" sz="2800" dirty="0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Rationale, regional 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context  and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lessons learned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290442" y="5428112"/>
            <a:ext cx="6615112" cy="1612900"/>
          </a:xfrm>
          <a:prstGeom prst="rect">
            <a:avLst/>
          </a:prstGeom>
        </p:spPr>
        <p:txBody>
          <a:bodyPr/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buFont typeface="Arial" charset="0"/>
              <a:buNone/>
            </a:pPr>
            <a:r>
              <a:rPr lang="en-US" sz="1800" b="1" dirty="0" smtClean="0">
                <a:latin typeface="Calibri" pitchFamily="34" charset="0"/>
                <a:ea typeface="ＭＳ Ｐゴシック" pitchFamily="34" charset="-128"/>
              </a:rPr>
              <a:t>James Fitzgerald</a:t>
            </a:r>
          </a:p>
          <a:p>
            <a:pPr marL="0" indent="0" algn="ctr">
              <a:lnSpc>
                <a:spcPct val="80000"/>
              </a:lnSpc>
              <a:buFont typeface="Arial" charset="0"/>
              <a:buNone/>
            </a:pPr>
            <a:r>
              <a:rPr lang="en-US" sz="1800" b="1" dirty="0" smtClean="0">
                <a:latin typeface="Calibri" pitchFamily="34" charset="0"/>
                <a:ea typeface="ＭＳ Ｐゴシック" pitchFamily="34" charset="-128"/>
              </a:rPr>
              <a:t>Director </a:t>
            </a:r>
            <a:r>
              <a:rPr lang="en-US" sz="1800" b="1" dirty="0" err="1" smtClean="0">
                <a:latin typeface="Calibri" pitchFamily="34" charset="0"/>
                <a:ea typeface="ＭＳ Ｐゴシック" pitchFamily="34" charset="-128"/>
              </a:rPr>
              <a:t>a.i</a:t>
            </a:r>
            <a:r>
              <a:rPr lang="en-US" sz="1800" b="1" dirty="0" smtClean="0">
                <a:latin typeface="Calibri" pitchFamily="34" charset="0"/>
                <a:ea typeface="ＭＳ Ｐゴシック" pitchFamily="34" charset="-128"/>
              </a:rPr>
              <a:t>., </a:t>
            </a:r>
            <a:r>
              <a:rPr lang="en-US" sz="1800" b="1" dirty="0" smtClean="0">
                <a:latin typeface="Calibri" pitchFamily="34" charset="0"/>
                <a:ea typeface="ＭＳ Ｐゴシック" pitchFamily="34" charset="-128"/>
              </a:rPr>
              <a:t>Health Systems and Services,</a:t>
            </a:r>
          </a:p>
          <a:p>
            <a:pPr marL="0" indent="0" algn="ctr">
              <a:lnSpc>
                <a:spcPct val="80000"/>
              </a:lnSpc>
              <a:buFont typeface="Arial" charset="0"/>
              <a:buNone/>
            </a:pPr>
            <a:r>
              <a:rPr lang="en-US" sz="1800" b="1" dirty="0" smtClean="0">
                <a:latin typeface="Calibri" pitchFamily="34" charset="0"/>
                <a:ea typeface="ＭＳ Ｐゴシック" pitchFamily="34" charset="-128"/>
              </a:rPr>
              <a:t>Pan American Health Organization  / World Health Organization</a:t>
            </a:r>
          </a:p>
          <a:p>
            <a:pPr marL="0" indent="0" algn="ctr">
              <a:lnSpc>
                <a:spcPct val="80000"/>
              </a:lnSpc>
              <a:buFont typeface="Arial" charset="0"/>
              <a:buNone/>
            </a:pPr>
            <a:r>
              <a:rPr lang="en-US" sz="1800" b="1" dirty="0" smtClean="0">
                <a:latin typeface="Calibri" pitchFamily="34" charset="0"/>
                <a:ea typeface="ＭＳ Ｐゴシック" pitchFamily="34" charset="-128"/>
              </a:rPr>
              <a:t>Ottawa, September 5-7</a:t>
            </a:r>
            <a:r>
              <a:rPr lang="en-US" sz="1800" b="1" baseline="30000" dirty="0" smtClean="0">
                <a:latin typeface="Calibri" pitchFamily="34" charset="0"/>
                <a:ea typeface="ＭＳ Ｐゴシック" pitchFamily="34" charset="-128"/>
              </a:rPr>
              <a:t>th</a:t>
            </a:r>
            <a:r>
              <a:rPr lang="en-US" sz="1800" b="1" dirty="0" smtClean="0">
                <a:latin typeface="Calibri" pitchFamily="34" charset="0"/>
                <a:ea typeface="ＭＳ Ｐゴシック" pitchFamily="34" charset="-128"/>
              </a:rPr>
              <a:t>, 2013</a:t>
            </a:r>
          </a:p>
        </p:txBody>
      </p:sp>
    </p:spTree>
    <p:extLst>
      <p:ext uri="{BB962C8B-B14F-4D97-AF65-F5344CB8AC3E}">
        <p14:creationId xmlns:p14="http://schemas.microsoft.com/office/powerpoint/2010/main" val="10360945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9"/>
          <p:cNvSpPr>
            <a:spLocks noChangeArrowheads="1"/>
          </p:cNvSpPr>
          <p:nvPr/>
        </p:nvSpPr>
        <p:spPr bwMode="auto">
          <a:xfrm>
            <a:off x="0" y="911225"/>
            <a:ext cx="4176713" cy="59467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6867" name="Title 1"/>
          <p:cNvSpPr>
            <a:spLocks noGrp="1"/>
          </p:cNvSpPr>
          <p:nvPr>
            <p:ph type="title"/>
          </p:nvPr>
        </p:nvSpPr>
        <p:spPr bwMode="auto">
          <a:xfrm>
            <a:off x="317500" y="-65881"/>
            <a:ext cx="8229600" cy="10810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000" dirty="0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REGIONAL NRA PRIORITIES IN 2013 (I)</a:t>
            </a:r>
          </a:p>
        </p:txBody>
      </p:sp>
      <p:sp>
        <p:nvSpPr>
          <p:cNvPr id="36868" name="Text Placeholder 1"/>
          <p:cNvSpPr>
            <a:spLocks noGrp="1"/>
          </p:cNvSpPr>
          <p:nvPr>
            <p:ph type="body" idx="1"/>
          </p:nvPr>
        </p:nvSpPr>
        <p:spPr bwMode="auto">
          <a:xfrm>
            <a:off x="152400" y="1050925"/>
            <a:ext cx="3816350" cy="1189038"/>
          </a:xfrm>
          <a:solidFill>
            <a:schemeClr val="bg1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1700" smtClean="0">
                <a:solidFill>
                  <a:srgbClr val="000099"/>
                </a:solidFill>
              </a:rPr>
              <a:t>Survey response rate (results based on responses from 29 countries):</a:t>
            </a:r>
          </a:p>
          <a:p>
            <a:pPr eaLnBrk="1" hangingPunct="1">
              <a:spcBef>
                <a:spcPct val="0"/>
              </a:spcBef>
            </a:pPr>
            <a:r>
              <a:rPr lang="en-US" sz="1700" smtClean="0">
                <a:solidFill>
                  <a:srgbClr val="000099"/>
                </a:solidFill>
              </a:rPr>
              <a:t>Yes 76%</a:t>
            </a:r>
          </a:p>
          <a:p>
            <a:pPr eaLnBrk="1" hangingPunct="1">
              <a:spcBef>
                <a:spcPct val="0"/>
              </a:spcBef>
            </a:pPr>
            <a:r>
              <a:rPr lang="en-US" sz="1700" smtClean="0">
                <a:solidFill>
                  <a:srgbClr val="CC3300"/>
                </a:solidFill>
              </a:rPr>
              <a:t>No 24%</a:t>
            </a:r>
          </a:p>
        </p:txBody>
      </p:sp>
      <p:sp>
        <p:nvSpPr>
          <p:cNvPr id="36869" name="Text Placeholder 3"/>
          <p:cNvSpPr>
            <a:spLocks noGrp="1"/>
          </p:cNvSpPr>
          <p:nvPr>
            <p:ph type="body" sz="quarter" idx="3"/>
          </p:nvPr>
        </p:nvSpPr>
        <p:spPr bwMode="auto">
          <a:xfrm>
            <a:off x="4240213" y="1068388"/>
            <a:ext cx="4795837" cy="11731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1800" smtClean="0">
                <a:solidFill>
                  <a:srgbClr val="000099"/>
                </a:solidFill>
              </a:rPr>
              <a:t>Part I: Identification of future national regulatory priorities/challenges for the work of PANDRH </a:t>
            </a:r>
          </a:p>
          <a:p>
            <a:pPr eaLnBrk="1" hangingPunct="1"/>
            <a:r>
              <a:rPr lang="en-US" sz="1600" smtClean="0">
                <a:solidFill>
                  <a:srgbClr val="000099"/>
                </a:solidFill>
              </a:rPr>
              <a:t>National regulatory challenges identified by countries: Health Technologies</a:t>
            </a:r>
          </a:p>
        </p:txBody>
      </p:sp>
      <p:pic>
        <p:nvPicPr>
          <p:cNvPr id="36870" name="Picture 2" descr="C:\Users\TANYAM~1\AppData\Local\Temp\Mapa-1.tiff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63" y="2346325"/>
            <a:ext cx="3409950" cy="4352925"/>
          </a:xfrm>
          <a:noFill/>
          <a:ln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Content Placeholder 10"/>
          <p:cNvGraphicFramePr>
            <a:graphicFrameLocks noGrp="1"/>
          </p:cNvGraphicFramePr>
          <p:nvPr>
            <p:ph sz="quarter" idx="4294967295"/>
          </p:nvPr>
        </p:nvGraphicFramePr>
        <p:xfrm>
          <a:off x="4331121" y="2322159"/>
          <a:ext cx="4644928" cy="3913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1201805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 bwMode="auto">
          <a:xfrm>
            <a:off x="53975" y="26988"/>
            <a:ext cx="8229600" cy="747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3200" dirty="0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REGIONAL NRA PRIORITIES IN 2013 (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II)</a:t>
            </a:r>
            <a:endParaRPr lang="en-US" sz="3200" b="1" cap="none" dirty="0" smtClean="0">
              <a:latin typeface="12 pt Helvetica* 55 Roman   054"/>
            </a:endParaRPr>
          </a:p>
        </p:txBody>
      </p:sp>
      <p:sp>
        <p:nvSpPr>
          <p:cNvPr id="37891" name="Text Placeholder 3"/>
          <p:cNvSpPr>
            <a:spLocks noGrp="1"/>
          </p:cNvSpPr>
          <p:nvPr>
            <p:ph type="body" idx="1"/>
          </p:nvPr>
        </p:nvSpPr>
        <p:spPr bwMode="auto">
          <a:xfrm>
            <a:off x="884238" y="1108075"/>
            <a:ext cx="7802562" cy="609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200" smtClean="0">
                <a:solidFill>
                  <a:srgbClr val="000099"/>
                </a:solidFill>
              </a:rPr>
              <a:t>Part I (Cont.): National regulatory priorities/challenges identified by countries: Technical areas*</a:t>
            </a:r>
          </a:p>
        </p:txBody>
      </p:sp>
      <p:sp>
        <p:nvSpPr>
          <p:cNvPr id="37892" name="TextBox 8"/>
          <p:cNvSpPr txBox="1">
            <a:spLocks noChangeArrowheads="1"/>
          </p:cNvSpPr>
          <p:nvPr/>
        </p:nvSpPr>
        <p:spPr bwMode="auto">
          <a:xfrm>
            <a:off x="1979613" y="6410325"/>
            <a:ext cx="543083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sz="1100" i="1" dirty="0">
                <a:solidFill>
                  <a:srgbClr val="0000CC"/>
                </a:solidFill>
              </a:rPr>
              <a:t>Source: PANDRH survey on </a:t>
            </a:r>
            <a:r>
              <a:rPr lang="en-US" sz="1100" dirty="0">
                <a:solidFill>
                  <a:srgbClr val="0000CC"/>
                </a:solidFill>
                <a:latin typeface="Calibri" panose="020F0502020204030204" pitchFamily="34" charset="0"/>
              </a:rPr>
              <a:t>current and future </a:t>
            </a:r>
            <a:r>
              <a:rPr lang="en-US" sz="1100" dirty="0" smtClean="0">
                <a:solidFill>
                  <a:srgbClr val="0000CC"/>
                </a:solidFill>
                <a:latin typeface="Calibri" panose="020F0502020204030204" pitchFamily="34" charset="0"/>
              </a:rPr>
              <a:t>regulatory challenges </a:t>
            </a:r>
            <a:r>
              <a:rPr lang="en-US" sz="1100" dirty="0">
                <a:solidFill>
                  <a:srgbClr val="0000CC"/>
                </a:solidFill>
                <a:latin typeface="Calibri" panose="020F0502020204030204" pitchFamily="34" charset="0"/>
              </a:rPr>
              <a:t>in the Americas, 2013</a:t>
            </a:r>
            <a:endParaRPr lang="en-US" sz="1100" i="1" dirty="0">
              <a:solidFill>
                <a:srgbClr val="0000CC"/>
              </a:solidFill>
            </a:endParaRPr>
          </a:p>
        </p:txBody>
      </p:sp>
      <p:graphicFrame>
        <p:nvGraphicFramePr>
          <p:cNvPr id="9" name="Chart 8"/>
          <p:cNvGraphicFramePr>
            <a:graphicFrameLocks/>
          </p:cNvGraphicFramePr>
          <p:nvPr/>
        </p:nvGraphicFramePr>
        <p:xfrm>
          <a:off x="31177" y="1727773"/>
          <a:ext cx="8919721" cy="46773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106628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1" y="82550"/>
            <a:ext cx="9144000" cy="98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CONSIDERATIONS FOR THE FUTURE OF PANDHR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4294967295"/>
          </p:nvPr>
        </p:nvSpPr>
        <p:spPr>
          <a:xfrm>
            <a:off x="457201" y="1357358"/>
            <a:ext cx="8229600" cy="4625975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580"/>
              </a:spcBef>
              <a:spcAft>
                <a:spcPts val="600"/>
              </a:spcAft>
            </a:pPr>
            <a:r>
              <a:rPr lang="en-US" sz="2200" dirty="0" smtClean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rPr>
              <a:t>Approximately 60% of PANDRH technical documents have been used for the development of NRA </a:t>
            </a:r>
            <a:r>
              <a:rPr lang="en-US" sz="2200" dirty="0" smtClean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rPr>
              <a:t>regulations</a:t>
            </a:r>
            <a:r>
              <a:rPr lang="en-US" sz="2200" dirty="0">
                <a:latin typeface="Calibri" pitchFamily="34" charset="0"/>
                <a:ea typeface="ＭＳ Ｐゴシック" pitchFamily="34" charset="-128"/>
              </a:rPr>
              <a:t>:</a:t>
            </a:r>
            <a:endParaRPr lang="en-US" sz="2200" dirty="0" smtClean="0">
              <a:solidFill>
                <a:schemeClr val="tx1"/>
              </a:solidFill>
              <a:latin typeface="Calibri" pitchFamily="34" charset="0"/>
              <a:ea typeface="ＭＳ Ｐゴシック" pitchFamily="34" charset="-128"/>
            </a:endParaRPr>
          </a:p>
          <a:p>
            <a:pPr lvl="1">
              <a:spcBef>
                <a:spcPts val="580"/>
              </a:spcBef>
              <a:spcAft>
                <a:spcPts val="600"/>
              </a:spcAft>
            </a:pPr>
            <a:r>
              <a:rPr lang="en-US" sz="1800" dirty="0" smtClean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rPr>
              <a:t>34</a:t>
            </a:r>
            <a:r>
              <a:rPr lang="en-US" sz="1800" dirty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rPr>
              <a:t>% </a:t>
            </a:r>
            <a:r>
              <a:rPr lang="en-US" sz="1800" dirty="0" smtClean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rPr>
              <a:t> have </a:t>
            </a:r>
            <a:r>
              <a:rPr lang="en-US" sz="1800" dirty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rPr>
              <a:t>been fully adopted and 26% have been </a:t>
            </a:r>
            <a:r>
              <a:rPr lang="en-US" sz="1800" dirty="0" smtClean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rPr>
              <a:t>partially adopted</a:t>
            </a:r>
          </a:p>
          <a:p>
            <a:pPr lvl="1">
              <a:spcBef>
                <a:spcPts val="580"/>
              </a:spcBef>
              <a:spcAft>
                <a:spcPts val="600"/>
              </a:spcAft>
            </a:pPr>
            <a:r>
              <a:rPr lang="en-US" sz="1800" dirty="0">
                <a:latin typeface="Calibri" pitchFamily="34" charset="0"/>
                <a:ea typeface="ＭＳ Ｐゴシック" pitchFamily="34" charset="-128"/>
              </a:rPr>
              <a:t>Of the remaining 40%, 55% correspond to countries that previously implemented other regulations and/or regulations were based on other harmonization initiatives</a:t>
            </a:r>
          </a:p>
          <a:p>
            <a:pPr>
              <a:spcBef>
                <a:spcPts val="500"/>
              </a:spcBef>
              <a:spcAft>
                <a:spcPts val="600"/>
              </a:spcAft>
            </a:pPr>
            <a:r>
              <a:rPr lang="en-US" sz="2200" dirty="0" smtClean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rPr>
              <a:t>Initial results from the studies and surveys facilitate:</a:t>
            </a:r>
          </a:p>
          <a:p>
            <a:pPr lvl="1">
              <a:spcBef>
                <a:spcPts val="500"/>
              </a:spcBef>
              <a:spcAft>
                <a:spcPts val="600"/>
              </a:spcAft>
            </a:pPr>
            <a:r>
              <a:rPr lang="en-US" sz="1800" dirty="0" smtClean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rPr>
              <a:t> identification of future priority areas for normative adoption / implementation (equivalency, SSFFC, </a:t>
            </a:r>
            <a:r>
              <a:rPr lang="en-US" sz="1800" dirty="0" err="1" smtClean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rPr>
              <a:t>biologicals</a:t>
            </a:r>
            <a:r>
              <a:rPr lang="en-US" sz="1800" dirty="0" smtClean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rPr>
              <a:t>, </a:t>
            </a:r>
            <a:r>
              <a:rPr lang="en-US" sz="1800" dirty="0" err="1" smtClean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rPr>
              <a:t>etc</a:t>
            </a:r>
            <a:r>
              <a:rPr lang="en-US" sz="1800" dirty="0" smtClean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rPr>
              <a:t>)</a:t>
            </a:r>
            <a:endParaRPr lang="en-US" sz="1800" dirty="0" smtClean="0">
              <a:solidFill>
                <a:schemeClr val="tx1"/>
              </a:solidFill>
              <a:latin typeface="Calibri" pitchFamily="34" charset="0"/>
              <a:ea typeface="ＭＳ Ｐゴシック" pitchFamily="34" charset="-128"/>
            </a:endParaRPr>
          </a:p>
          <a:p>
            <a:pPr lvl="1">
              <a:spcBef>
                <a:spcPts val="500"/>
              </a:spcBef>
              <a:spcAft>
                <a:spcPts val="600"/>
              </a:spcAft>
            </a:pPr>
            <a:r>
              <a:rPr lang="en-US" sz="1800" dirty="0" smtClean="0">
                <a:latin typeface="Calibri" pitchFamily="34" charset="0"/>
                <a:ea typeface="ＭＳ Ｐゴシック" pitchFamily="34" charset="-128"/>
              </a:rPr>
              <a:t>future focus areas for PANDHR to address current regulatory </a:t>
            </a:r>
            <a:r>
              <a:rPr lang="en-US" sz="1800" dirty="0" smtClean="0">
                <a:latin typeface="Calibri" pitchFamily="34" charset="0"/>
                <a:ea typeface="ＭＳ Ｐゴシック" pitchFamily="34" charset="-128"/>
              </a:rPr>
              <a:t>challenges</a:t>
            </a:r>
            <a:endParaRPr lang="en-US" sz="1800" dirty="0" smtClean="0">
              <a:solidFill>
                <a:schemeClr val="tx1"/>
              </a:solidFill>
              <a:latin typeface="Calibri" pitchFamily="34" charset="0"/>
              <a:ea typeface="ＭＳ Ｐゴシック" pitchFamily="34" charset="-128"/>
            </a:endParaRPr>
          </a:p>
          <a:p>
            <a:pPr>
              <a:spcBef>
                <a:spcPts val="500"/>
              </a:spcBef>
              <a:spcAft>
                <a:spcPts val="600"/>
              </a:spcAft>
            </a:pPr>
            <a:r>
              <a:rPr lang="en-US" sz="2200" dirty="0" smtClean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rPr>
              <a:t>Results to inform the PANDRH Strategic Development Plan 2014-2020</a:t>
            </a:r>
            <a:endParaRPr lang="en-US" sz="2200" dirty="0">
              <a:solidFill>
                <a:schemeClr val="tx1"/>
              </a:solidFill>
              <a:latin typeface="Calibri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46777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0"/>
          <p:cNvSpPr>
            <a:spLocks noChangeArrowheads="1"/>
          </p:cNvSpPr>
          <p:nvPr/>
        </p:nvSpPr>
        <p:spPr bwMode="auto">
          <a:xfrm>
            <a:off x="0" y="0"/>
            <a:ext cx="9198555" cy="604411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89208" y="146505"/>
            <a:ext cx="9016383" cy="922338"/>
          </a:xfrm>
          <a:solidFill>
            <a:srgbClr val="99CCFF"/>
          </a:solidFill>
        </p:spPr>
        <p:txBody>
          <a:bodyPr/>
          <a:lstStyle/>
          <a:p>
            <a:pPr eaLnBrk="1" hangingPunct="1">
              <a:lnSpc>
                <a:spcPct val="100000"/>
              </a:lnSpc>
              <a:defRPr/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Timeline 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for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the PANDRH Strategic Plan 2014-2020</a:t>
            </a:r>
          </a:p>
        </p:txBody>
      </p:sp>
      <p:sp>
        <p:nvSpPr>
          <p:cNvPr id="3108" name="AutoShape 36"/>
          <p:cNvSpPr>
            <a:spLocks noChangeArrowheads="1"/>
          </p:cNvSpPr>
          <p:nvPr/>
        </p:nvSpPr>
        <p:spPr bwMode="auto">
          <a:xfrm>
            <a:off x="250824" y="3017444"/>
            <a:ext cx="7908925" cy="792162"/>
          </a:xfrm>
          <a:prstGeom prst="rightArrow">
            <a:avLst>
              <a:gd name="adj1" fmla="val 49102"/>
              <a:gd name="adj2" fmla="val 67952"/>
            </a:avLst>
          </a:prstGeom>
          <a:gradFill rotWithShape="1">
            <a:gsLst>
              <a:gs pos="0">
                <a:srgbClr val="99CCFF">
                  <a:gamma/>
                  <a:shade val="46275"/>
                  <a:invGamma/>
                </a:srgbClr>
              </a:gs>
              <a:gs pos="50000">
                <a:srgbClr val="99CCFF"/>
              </a:gs>
              <a:gs pos="100000">
                <a:srgbClr val="99CC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3113" name="Text Box 41"/>
          <p:cNvSpPr txBox="1">
            <a:spLocks noChangeArrowheads="1"/>
          </p:cNvSpPr>
          <p:nvPr/>
        </p:nvSpPr>
        <p:spPr bwMode="auto">
          <a:xfrm>
            <a:off x="323850" y="1708150"/>
            <a:ext cx="1223963" cy="769441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sz="1100" dirty="0" smtClean="0">
                <a:latin typeface="Palatino Linotype" pitchFamily="18" charset="0"/>
              </a:rPr>
              <a:t>VI PANDRH Conference, Brasilia, Brazil (July 2011)</a:t>
            </a:r>
            <a:endParaRPr lang="es-ES" sz="1100" dirty="0" smtClean="0">
              <a:latin typeface="Palatino Linotype" pitchFamily="18" charset="0"/>
            </a:endParaRPr>
          </a:p>
        </p:txBody>
      </p:sp>
      <p:sp>
        <p:nvSpPr>
          <p:cNvPr id="3128" name="Rectangle 56"/>
          <p:cNvSpPr>
            <a:spLocks noChangeArrowheads="1"/>
          </p:cNvSpPr>
          <p:nvPr/>
        </p:nvSpPr>
        <p:spPr bwMode="auto">
          <a:xfrm>
            <a:off x="1331913" y="3292475"/>
            <a:ext cx="215900" cy="215900"/>
          </a:xfrm>
          <a:prstGeom prst="rect">
            <a:avLst/>
          </a:prstGeom>
          <a:gradFill rotWithShape="1">
            <a:gsLst>
              <a:gs pos="0">
                <a:srgbClr val="FF0000">
                  <a:gamma/>
                  <a:shade val="46275"/>
                  <a:invGamma/>
                </a:srgbClr>
              </a:gs>
              <a:gs pos="5000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3130" name="Rectangle 58"/>
          <p:cNvSpPr>
            <a:spLocks noChangeArrowheads="1"/>
          </p:cNvSpPr>
          <p:nvPr/>
        </p:nvSpPr>
        <p:spPr bwMode="auto">
          <a:xfrm>
            <a:off x="2052638" y="3300413"/>
            <a:ext cx="215900" cy="215900"/>
          </a:xfrm>
          <a:prstGeom prst="rect">
            <a:avLst/>
          </a:prstGeom>
          <a:gradFill rotWithShape="1">
            <a:gsLst>
              <a:gs pos="0">
                <a:srgbClr val="FF0000">
                  <a:gamma/>
                  <a:shade val="46275"/>
                  <a:invGamma/>
                </a:srgbClr>
              </a:gs>
              <a:gs pos="5000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3132" name="Rectangle 60"/>
          <p:cNvSpPr>
            <a:spLocks noChangeArrowheads="1"/>
          </p:cNvSpPr>
          <p:nvPr/>
        </p:nvSpPr>
        <p:spPr bwMode="auto">
          <a:xfrm>
            <a:off x="2987675" y="3292475"/>
            <a:ext cx="215900" cy="215900"/>
          </a:xfrm>
          <a:prstGeom prst="rect">
            <a:avLst/>
          </a:prstGeom>
          <a:gradFill rotWithShape="1">
            <a:gsLst>
              <a:gs pos="0">
                <a:srgbClr val="FF0000">
                  <a:gamma/>
                  <a:shade val="46275"/>
                  <a:invGamma/>
                </a:srgbClr>
              </a:gs>
              <a:gs pos="5000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3134" name="Rectangle 62"/>
          <p:cNvSpPr>
            <a:spLocks noChangeArrowheads="1"/>
          </p:cNvSpPr>
          <p:nvPr/>
        </p:nvSpPr>
        <p:spPr bwMode="auto">
          <a:xfrm>
            <a:off x="3492500" y="3292475"/>
            <a:ext cx="215900" cy="215900"/>
          </a:xfrm>
          <a:prstGeom prst="rect">
            <a:avLst/>
          </a:prstGeom>
          <a:gradFill rotWithShape="1">
            <a:gsLst>
              <a:gs pos="0">
                <a:srgbClr val="FF0000">
                  <a:gamma/>
                  <a:shade val="46275"/>
                  <a:invGamma/>
                </a:srgbClr>
              </a:gs>
              <a:gs pos="5000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3136" name="Rectangle 64"/>
          <p:cNvSpPr>
            <a:spLocks noChangeArrowheads="1"/>
          </p:cNvSpPr>
          <p:nvPr/>
        </p:nvSpPr>
        <p:spPr bwMode="auto">
          <a:xfrm>
            <a:off x="3924300" y="3292475"/>
            <a:ext cx="215900" cy="215900"/>
          </a:xfrm>
          <a:prstGeom prst="rect">
            <a:avLst/>
          </a:prstGeom>
          <a:gradFill rotWithShape="1">
            <a:gsLst>
              <a:gs pos="0">
                <a:srgbClr val="FF0000">
                  <a:gamma/>
                  <a:shade val="46275"/>
                  <a:invGamma/>
                </a:srgbClr>
              </a:gs>
              <a:gs pos="5000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3138" name="Rectangle 66"/>
          <p:cNvSpPr>
            <a:spLocks noChangeArrowheads="1"/>
          </p:cNvSpPr>
          <p:nvPr/>
        </p:nvSpPr>
        <p:spPr bwMode="auto">
          <a:xfrm>
            <a:off x="4859338" y="3292475"/>
            <a:ext cx="215900" cy="215900"/>
          </a:xfrm>
          <a:prstGeom prst="rect">
            <a:avLst/>
          </a:prstGeom>
          <a:gradFill rotWithShape="1">
            <a:gsLst>
              <a:gs pos="0">
                <a:srgbClr val="FF0000">
                  <a:gamma/>
                  <a:shade val="46275"/>
                  <a:invGamma/>
                </a:srgbClr>
              </a:gs>
              <a:gs pos="5000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3140" name="Rectangle 68"/>
          <p:cNvSpPr>
            <a:spLocks noChangeArrowheads="1"/>
          </p:cNvSpPr>
          <p:nvPr/>
        </p:nvSpPr>
        <p:spPr bwMode="auto">
          <a:xfrm>
            <a:off x="5416287" y="3292475"/>
            <a:ext cx="215900" cy="215900"/>
          </a:xfrm>
          <a:prstGeom prst="rect">
            <a:avLst/>
          </a:prstGeom>
          <a:gradFill rotWithShape="1">
            <a:gsLst>
              <a:gs pos="0">
                <a:srgbClr val="FF0000">
                  <a:gamma/>
                  <a:shade val="46275"/>
                  <a:invGamma/>
                </a:srgbClr>
              </a:gs>
              <a:gs pos="5000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3142" name="Rectangle 70"/>
          <p:cNvSpPr>
            <a:spLocks noChangeArrowheads="1"/>
          </p:cNvSpPr>
          <p:nvPr/>
        </p:nvSpPr>
        <p:spPr bwMode="auto">
          <a:xfrm>
            <a:off x="5811928" y="3292475"/>
            <a:ext cx="215900" cy="215900"/>
          </a:xfrm>
          <a:prstGeom prst="rect">
            <a:avLst/>
          </a:prstGeom>
          <a:gradFill rotWithShape="1">
            <a:gsLst>
              <a:gs pos="0">
                <a:srgbClr val="FF0000">
                  <a:gamma/>
                  <a:shade val="46275"/>
                  <a:invGamma/>
                </a:srgbClr>
              </a:gs>
              <a:gs pos="5000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3144" name="Rectangle 72"/>
          <p:cNvSpPr>
            <a:spLocks noChangeArrowheads="1"/>
          </p:cNvSpPr>
          <p:nvPr/>
        </p:nvSpPr>
        <p:spPr bwMode="auto">
          <a:xfrm>
            <a:off x="6263771" y="3292475"/>
            <a:ext cx="215900" cy="215900"/>
          </a:xfrm>
          <a:prstGeom prst="rect">
            <a:avLst/>
          </a:prstGeom>
          <a:gradFill rotWithShape="1">
            <a:gsLst>
              <a:gs pos="0">
                <a:srgbClr val="FF0000">
                  <a:gamma/>
                  <a:shade val="46275"/>
                  <a:invGamma/>
                </a:srgbClr>
              </a:gs>
              <a:gs pos="5000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3146" name="AutoShape 74"/>
          <p:cNvSpPr>
            <a:spLocks noChangeArrowheads="1"/>
          </p:cNvSpPr>
          <p:nvPr/>
        </p:nvSpPr>
        <p:spPr bwMode="auto">
          <a:xfrm>
            <a:off x="2892425" y="1682750"/>
            <a:ext cx="1247775" cy="969963"/>
          </a:xfrm>
          <a:prstGeom prst="flowChartDocumen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ts val="50"/>
              </a:spcBef>
              <a:defRPr/>
            </a:pPr>
            <a:r>
              <a:rPr lang="en-US" sz="1100" dirty="0">
                <a:ea typeface="ＭＳ Ｐゴシック" charset="0"/>
              </a:rPr>
              <a:t>1st DRAFT Version</a:t>
            </a:r>
          </a:p>
          <a:p>
            <a:pPr algn="ctr">
              <a:defRPr/>
            </a:pPr>
            <a:r>
              <a:rPr lang="en-US" sz="1100" dirty="0">
                <a:ea typeface="ＭＳ Ｐゴシック" charset="0"/>
              </a:rPr>
              <a:t>of the Strategic Plan</a:t>
            </a:r>
          </a:p>
          <a:p>
            <a:pPr algn="ctr">
              <a:defRPr/>
            </a:pPr>
            <a:r>
              <a:rPr lang="en-US" sz="1100" dirty="0" smtClean="0">
                <a:ea typeface="ＭＳ Ｐゴシック" charset="0"/>
              </a:rPr>
              <a:t>Conceptual </a:t>
            </a:r>
            <a:endParaRPr lang="en-US" sz="1100" dirty="0">
              <a:ea typeface="ＭＳ Ｐゴシック" charset="0"/>
            </a:endParaRPr>
          </a:p>
          <a:p>
            <a:pPr algn="ctr">
              <a:defRPr/>
            </a:pPr>
            <a:r>
              <a:rPr lang="en-US" sz="1100" dirty="0">
                <a:ea typeface="ＭＳ Ｐゴシック" charset="0"/>
              </a:rPr>
              <a:t>Document for</a:t>
            </a:r>
          </a:p>
          <a:p>
            <a:pPr algn="ctr">
              <a:defRPr/>
            </a:pPr>
            <a:r>
              <a:rPr lang="en-US" sz="1100" dirty="0" smtClean="0">
                <a:ea typeface="ＭＳ Ｐゴシック" charset="0"/>
              </a:rPr>
              <a:t>(</a:t>
            </a:r>
            <a:r>
              <a:rPr lang="en-US" sz="1100" dirty="0">
                <a:ea typeface="ＭＳ Ｐゴシック" charset="0"/>
              </a:rPr>
              <a:t>Oct. 3, 2012) </a:t>
            </a:r>
            <a:endParaRPr lang="es-ES" sz="1100" dirty="0">
              <a:ea typeface="ＭＳ Ｐゴシック" charset="0"/>
            </a:endParaRPr>
          </a:p>
        </p:txBody>
      </p:sp>
      <p:sp>
        <p:nvSpPr>
          <p:cNvPr id="3149" name="AutoShape 77"/>
          <p:cNvSpPr>
            <a:spLocks noChangeArrowheads="1"/>
          </p:cNvSpPr>
          <p:nvPr/>
        </p:nvSpPr>
        <p:spPr bwMode="auto">
          <a:xfrm>
            <a:off x="5329614" y="1682750"/>
            <a:ext cx="1152525" cy="969963"/>
          </a:xfrm>
          <a:prstGeom prst="flowChartDocumen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1000" dirty="0">
                <a:ea typeface="ＭＳ Ｐゴシック" charset="0"/>
              </a:rPr>
              <a:t>2nd DRAFT Version</a:t>
            </a:r>
          </a:p>
          <a:p>
            <a:pPr algn="ctr">
              <a:defRPr/>
            </a:pPr>
            <a:r>
              <a:rPr lang="en-US" sz="1000" dirty="0">
                <a:ea typeface="ＭＳ Ｐゴシック" charset="0"/>
              </a:rPr>
              <a:t>of the </a:t>
            </a:r>
            <a:r>
              <a:rPr lang="en-US" sz="1000" dirty="0" smtClean="0">
                <a:ea typeface="ＭＳ Ｐゴシック" charset="0"/>
              </a:rPr>
              <a:t>Strategic </a:t>
            </a:r>
            <a:r>
              <a:rPr lang="en-US" sz="1000" dirty="0">
                <a:ea typeface="ＭＳ Ｐゴシック" charset="0"/>
              </a:rPr>
              <a:t>Plan</a:t>
            </a:r>
          </a:p>
          <a:p>
            <a:pPr algn="ctr">
              <a:defRPr/>
            </a:pPr>
            <a:r>
              <a:rPr lang="en-US" sz="1000" dirty="0" smtClean="0">
                <a:ea typeface="ＭＳ Ｐゴシック" charset="0"/>
              </a:rPr>
              <a:t>Conceptual </a:t>
            </a:r>
            <a:endParaRPr lang="en-US" sz="1000" dirty="0">
              <a:ea typeface="ＭＳ Ｐゴシック" charset="0"/>
            </a:endParaRPr>
          </a:p>
          <a:p>
            <a:pPr algn="ctr">
              <a:defRPr/>
            </a:pPr>
            <a:r>
              <a:rPr lang="en-US" sz="1000" dirty="0" smtClean="0">
                <a:ea typeface="ＭＳ Ｐゴシック" charset="0"/>
              </a:rPr>
              <a:t>Document</a:t>
            </a:r>
            <a:endParaRPr lang="en-US" sz="1000" dirty="0">
              <a:ea typeface="ＭＳ Ｐゴシック" charset="0"/>
            </a:endParaRPr>
          </a:p>
          <a:p>
            <a:pPr algn="ctr">
              <a:defRPr/>
            </a:pPr>
            <a:r>
              <a:rPr lang="en-US" sz="1000" dirty="0" smtClean="0">
                <a:ea typeface="ＭＳ Ｐゴシック" charset="0"/>
              </a:rPr>
              <a:t>(</a:t>
            </a:r>
            <a:r>
              <a:rPr lang="en-US" sz="1000" dirty="0">
                <a:ea typeface="ＭＳ Ｐゴシック" charset="0"/>
              </a:rPr>
              <a:t>Feb, 2013) </a:t>
            </a:r>
            <a:endParaRPr lang="es-ES" sz="1000" dirty="0">
              <a:ea typeface="ＭＳ Ｐゴシック" charset="0"/>
            </a:endParaRPr>
          </a:p>
        </p:txBody>
      </p:sp>
      <p:sp>
        <p:nvSpPr>
          <p:cNvPr id="3150" name="AutoShape 78"/>
          <p:cNvSpPr>
            <a:spLocks noChangeArrowheads="1"/>
          </p:cNvSpPr>
          <p:nvPr/>
        </p:nvSpPr>
        <p:spPr bwMode="auto">
          <a:xfrm>
            <a:off x="6520384" y="1682750"/>
            <a:ext cx="1388187" cy="1041400"/>
          </a:xfrm>
          <a:prstGeom prst="flowChartDocumen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1100" dirty="0" smtClean="0">
                <a:ea typeface="ＭＳ Ｐゴシック" charset="0"/>
              </a:rPr>
              <a:t>3rd</a:t>
            </a:r>
            <a:r>
              <a:rPr lang="en-US" sz="1100" baseline="30000" dirty="0" smtClean="0">
                <a:ea typeface="ＭＳ Ｐゴシック" charset="0"/>
              </a:rPr>
              <a:t> </a:t>
            </a:r>
            <a:r>
              <a:rPr lang="en-US" sz="1100" dirty="0" smtClean="0">
                <a:ea typeface="ＭＳ Ｐゴシック" charset="0"/>
              </a:rPr>
              <a:t>DRAFT </a:t>
            </a:r>
            <a:r>
              <a:rPr lang="en-US" sz="1100" dirty="0">
                <a:ea typeface="ＭＳ Ｐゴシック" charset="0"/>
              </a:rPr>
              <a:t>Version</a:t>
            </a:r>
          </a:p>
          <a:p>
            <a:pPr algn="ctr">
              <a:defRPr/>
            </a:pPr>
            <a:r>
              <a:rPr lang="en-US" sz="1100" dirty="0">
                <a:ea typeface="ＭＳ Ｐゴシック" charset="0"/>
              </a:rPr>
              <a:t>of the Strategic Plan</a:t>
            </a:r>
          </a:p>
          <a:p>
            <a:pPr algn="ctr">
              <a:defRPr/>
            </a:pPr>
            <a:r>
              <a:rPr lang="en-US" sz="1100" dirty="0">
                <a:ea typeface="ＭＳ Ｐゴシック" charset="0"/>
              </a:rPr>
              <a:t>Conceptual </a:t>
            </a:r>
          </a:p>
          <a:p>
            <a:pPr algn="ctr">
              <a:defRPr/>
            </a:pPr>
            <a:r>
              <a:rPr lang="en-US" sz="1100" dirty="0">
                <a:ea typeface="ＭＳ Ｐゴシック" charset="0"/>
              </a:rPr>
              <a:t>Document</a:t>
            </a:r>
          </a:p>
          <a:p>
            <a:pPr algn="ctr">
              <a:defRPr/>
            </a:pPr>
            <a:r>
              <a:rPr lang="en-US" sz="1100" dirty="0">
                <a:ea typeface="ＭＳ Ｐゴシック" charset="0"/>
              </a:rPr>
              <a:t>(</a:t>
            </a:r>
            <a:r>
              <a:rPr lang="en-US" sz="1100" dirty="0" smtClean="0">
                <a:ea typeface="ＭＳ Ｐゴシック" charset="0"/>
              </a:rPr>
              <a:t>Jul. 15-16, 2013) </a:t>
            </a:r>
            <a:endParaRPr lang="es-ES" sz="1100" dirty="0">
              <a:ea typeface="ＭＳ Ｐゴシック" charset="0"/>
            </a:endParaRPr>
          </a:p>
        </p:txBody>
      </p:sp>
      <p:grpSp>
        <p:nvGrpSpPr>
          <p:cNvPr id="5138" name="Group 83"/>
          <p:cNvGrpSpPr>
            <a:grpSpLocks/>
          </p:cNvGrpSpPr>
          <p:nvPr/>
        </p:nvGrpSpPr>
        <p:grpSpPr bwMode="auto">
          <a:xfrm>
            <a:off x="2700338" y="3805238"/>
            <a:ext cx="1295400" cy="719137"/>
            <a:chOff x="1610" y="3748"/>
            <a:chExt cx="771" cy="408"/>
          </a:xfrm>
        </p:grpSpPr>
        <p:sp>
          <p:nvSpPr>
            <p:cNvPr id="3153" name="Rectangle 81"/>
            <p:cNvSpPr>
              <a:spLocks noChangeArrowheads="1"/>
            </p:cNvSpPr>
            <p:nvPr/>
          </p:nvSpPr>
          <p:spPr bwMode="auto">
            <a:xfrm>
              <a:off x="1610" y="3748"/>
              <a:ext cx="771" cy="408"/>
            </a:xfrm>
            <a:prstGeom prst="rect">
              <a:avLst/>
            </a:prstGeom>
            <a:gradFill rotWithShape="1">
              <a:gsLst>
                <a:gs pos="0">
                  <a:srgbClr val="FF9900"/>
                </a:gs>
                <a:gs pos="50000">
                  <a:schemeClr val="bg1"/>
                </a:gs>
                <a:gs pos="100000">
                  <a:srgbClr val="FF99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100" b="1" dirty="0" err="1">
                  <a:latin typeface="Arial" pitchFamily="34" charset="0"/>
                </a:rPr>
                <a:t>CoP</a:t>
              </a:r>
              <a:r>
                <a:rPr lang="en-US" sz="1100" b="1" dirty="0">
                  <a:latin typeface="Arial" pitchFamily="34" charset="0"/>
                </a:rPr>
                <a:t> – Oct. 3, 2012</a:t>
              </a:r>
            </a:p>
            <a:p>
              <a:pPr algn="ctr">
                <a:defRPr/>
              </a:pPr>
              <a:endParaRPr lang="en-US" sz="1100" dirty="0">
                <a:latin typeface="Arial" pitchFamily="34" charset="0"/>
              </a:endParaRPr>
            </a:p>
            <a:p>
              <a:pPr algn="ctr">
                <a:defRPr/>
              </a:pPr>
              <a:endParaRPr lang="en-US" sz="1100" dirty="0">
                <a:latin typeface="Arial" pitchFamily="34" charset="0"/>
              </a:endParaRPr>
            </a:p>
            <a:p>
              <a:pPr algn="ctr">
                <a:defRPr/>
              </a:pPr>
              <a:endParaRPr lang="en-US" sz="1100" dirty="0">
                <a:latin typeface="Arial" pitchFamily="34" charset="0"/>
              </a:endParaRPr>
            </a:p>
          </p:txBody>
        </p:sp>
        <p:pic>
          <p:nvPicPr>
            <p:cNvPr id="5181" name="Picture 80" descr="PRAISe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1" y="3915"/>
              <a:ext cx="726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139" name="Group 86"/>
          <p:cNvGrpSpPr>
            <a:grpSpLocks/>
          </p:cNvGrpSpPr>
          <p:nvPr/>
        </p:nvGrpSpPr>
        <p:grpSpPr bwMode="auto">
          <a:xfrm>
            <a:off x="395288" y="3005138"/>
            <a:ext cx="792162" cy="792162"/>
            <a:chOff x="3923" y="3605"/>
            <a:chExt cx="636" cy="579"/>
          </a:xfrm>
        </p:grpSpPr>
        <p:sp>
          <p:nvSpPr>
            <p:cNvPr id="3159" name="Oval 87"/>
            <p:cNvSpPr>
              <a:spLocks noChangeArrowheads="1"/>
            </p:cNvSpPr>
            <p:nvPr/>
          </p:nvSpPr>
          <p:spPr bwMode="auto">
            <a:xfrm>
              <a:off x="3923" y="3612"/>
              <a:ext cx="636" cy="57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pic>
          <p:nvPicPr>
            <p:cNvPr id="5179" name="Picture 88" descr="PARF PANDRH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7" y="3605"/>
              <a:ext cx="587" cy="5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140" name="Group 89"/>
          <p:cNvGrpSpPr>
            <a:grpSpLocks/>
          </p:cNvGrpSpPr>
          <p:nvPr/>
        </p:nvGrpSpPr>
        <p:grpSpPr bwMode="auto">
          <a:xfrm>
            <a:off x="8001548" y="2940531"/>
            <a:ext cx="977662" cy="884124"/>
            <a:chOff x="3923" y="3605"/>
            <a:chExt cx="636" cy="579"/>
          </a:xfrm>
        </p:grpSpPr>
        <p:sp>
          <p:nvSpPr>
            <p:cNvPr id="3162" name="Oval 90"/>
            <p:cNvSpPr>
              <a:spLocks noChangeArrowheads="1"/>
            </p:cNvSpPr>
            <p:nvPr/>
          </p:nvSpPr>
          <p:spPr bwMode="auto">
            <a:xfrm>
              <a:off x="3923" y="3612"/>
              <a:ext cx="636" cy="57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pic>
          <p:nvPicPr>
            <p:cNvPr id="5177" name="Picture 91" descr="PARF PANDRH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7" y="3605"/>
              <a:ext cx="587" cy="5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164" name="Text Box 92"/>
          <p:cNvSpPr txBox="1">
            <a:spLocks noChangeArrowheads="1"/>
          </p:cNvSpPr>
          <p:nvPr/>
        </p:nvSpPr>
        <p:spPr bwMode="auto">
          <a:xfrm>
            <a:off x="7591239" y="4913108"/>
            <a:ext cx="1127125" cy="1057275"/>
          </a:xfrm>
          <a:prstGeom prst="rect">
            <a:avLst/>
          </a:prstGeom>
          <a:solidFill>
            <a:srgbClr val="CC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900" b="1" dirty="0">
                <a:ea typeface="ＭＳ Ｐゴシック" charset="0"/>
              </a:rPr>
              <a:t>VII Pan American Conference on Drug Regulatory Harmonization September 2013, in Ottawa, Canada </a:t>
            </a:r>
            <a:endParaRPr lang="es-ES" sz="900" b="1" dirty="0">
              <a:ea typeface="ＭＳ Ｐゴシック" charset="0"/>
            </a:endParaRPr>
          </a:p>
        </p:txBody>
      </p:sp>
      <p:sp>
        <p:nvSpPr>
          <p:cNvPr id="3169" name="Rectangle 97"/>
          <p:cNvSpPr>
            <a:spLocks noChangeArrowheads="1"/>
          </p:cNvSpPr>
          <p:nvPr/>
        </p:nvSpPr>
        <p:spPr bwMode="auto">
          <a:xfrm>
            <a:off x="1908175" y="4667791"/>
            <a:ext cx="1152525" cy="938719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sz="1100" dirty="0">
                <a:latin typeface="Arial" pitchFamily="34" charset="0"/>
              </a:rPr>
              <a:t>1st meeting of the </a:t>
            </a:r>
            <a:r>
              <a:rPr lang="en-US" sz="1100" dirty="0" smtClean="0">
                <a:latin typeface="Arial" pitchFamily="34" charset="0"/>
              </a:rPr>
              <a:t>Ad Hoc </a:t>
            </a:r>
            <a:r>
              <a:rPr lang="en-US" sz="1100" dirty="0">
                <a:latin typeface="Arial" pitchFamily="34" charset="0"/>
              </a:rPr>
              <a:t>Group. Aug. </a:t>
            </a:r>
            <a:r>
              <a:rPr lang="en-US" sz="1100" dirty="0" smtClean="0">
                <a:latin typeface="Arial" pitchFamily="34" charset="0"/>
              </a:rPr>
              <a:t>28-29</a:t>
            </a:r>
            <a:r>
              <a:rPr lang="en-US" sz="1100" dirty="0">
                <a:latin typeface="Arial" pitchFamily="34" charset="0"/>
              </a:rPr>
              <a:t>, 2012</a:t>
            </a:r>
          </a:p>
          <a:p>
            <a:pPr>
              <a:defRPr/>
            </a:pPr>
            <a:r>
              <a:rPr lang="en-US" sz="1100" dirty="0">
                <a:latin typeface="Arial" pitchFamily="34" charset="0"/>
              </a:rPr>
              <a:t>PAHO, WDC</a:t>
            </a:r>
          </a:p>
        </p:txBody>
      </p:sp>
      <p:sp>
        <p:nvSpPr>
          <p:cNvPr id="3116" name="Rectangle 44"/>
          <p:cNvSpPr>
            <a:spLocks noChangeArrowheads="1"/>
          </p:cNvSpPr>
          <p:nvPr/>
        </p:nvSpPr>
        <p:spPr bwMode="auto">
          <a:xfrm>
            <a:off x="250825" y="1344613"/>
            <a:ext cx="8701088" cy="288925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3117" name="Text Box 45"/>
          <p:cNvSpPr txBox="1">
            <a:spLocks noChangeArrowheads="1"/>
          </p:cNvSpPr>
          <p:nvPr/>
        </p:nvSpPr>
        <p:spPr bwMode="auto">
          <a:xfrm>
            <a:off x="684213" y="1284288"/>
            <a:ext cx="692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b="1">
                <a:solidFill>
                  <a:schemeClr val="bg1"/>
                </a:solidFill>
                <a:ea typeface="ＭＳ Ｐゴシック" charset="0"/>
              </a:rPr>
              <a:t>2011</a:t>
            </a:r>
          </a:p>
        </p:txBody>
      </p:sp>
      <p:sp>
        <p:nvSpPr>
          <p:cNvPr id="3118" name="Text Box 46"/>
          <p:cNvSpPr txBox="1">
            <a:spLocks noChangeArrowheads="1"/>
          </p:cNvSpPr>
          <p:nvPr/>
        </p:nvSpPr>
        <p:spPr bwMode="auto">
          <a:xfrm>
            <a:off x="3159125" y="1284288"/>
            <a:ext cx="692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b="1">
                <a:solidFill>
                  <a:schemeClr val="bg1"/>
                </a:solidFill>
                <a:ea typeface="ＭＳ Ｐゴシック" charset="0"/>
              </a:rPr>
              <a:t>2012</a:t>
            </a:r>
          </a:p>
        </p:txBody>
      </p:sp>
      <p:sp>
        <p:nvSpPr>
          <p:cNvPr id="3119" name="Text Box 47"/>
          <p:cNvSpPr txBox="1">
            <a:spLocks noChangeArrowheads="1"/>
          </p:cNvSpPr>
          <p:nvPr/>
        </p:nvSpPr>
        <p:spPr bwMode="auto">
          <a:xfrm>
            <a:off x="6659563" y="1284288"/>
            <a:ext cx="692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b="1">
                <a:solidFill>
                  <a:schemeClr val="bg1"/>
                </a:solidFill>
                <a:ea typeface="ＭＳ Ｐゴシック" charset="0"/>
              </a:rPr>
              <a:t>2013</a:t>
            </a:r>
          </a:p>
        </p:txBody>
      </p:sp>
      <p:sp>
        <p:nvSpPr>
          <p:cNvPr id="3120" name="Line 48"/>
          <p:cNvSpPr>
            <a:spLocks noChangeShapeType="1"/>
          </p:cNvSpPr>
          <p:nvPr/>
        </p:nvSpPr>
        <p:spPr bwMode="auto">
          <a:xfrm>
            <a:off x="1733550" y="1355725"/>
            <a:ext cx="0" cy="4440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3177" name="Line 105"/>
          <p:cNvSpPr>
            <a:spLocks noChangeShapeType="1"/>
          </p:cNvSpPr>
          <p:nvPr/>
        </p:nvSpPr>
        <p:spPr bwMode="auto">
          <a:xfrm>
            <a:off x="5292724" y="1355725"/>
            <a:ext cx="50537" cy="4440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grpSp>
        <p:nvGrpSpPr>
          <p:cNvPr id="5149" name="Group 99"/>
          <p:cNvGrpSpPr>
            <a:grpSpLocks/>
          </p:cNvGrpSpPr>
          <p:nvPr/>
        </p:nvGrpSpPr>
        <p:grpSpPr bwMode="auto">
          <a:xfrm>
            <a:off x="3505200" y="4595809"/>
            <a:ext cx="1714500" cy="1107301"/>
            <a:chOff x="1701" y="3748"/>
            <a:chExt cx="907" cy="644"/>
          </a:xfrm>
        </p:grpSpPr>
        <p:sp>
          <p:nvSpPr>
            <p:cNvPr id="3168" name="Text Box 96"/>
            <p:cNvSpPr txBox="1">
              <a:spLocks noChangeArrowheads="1"/>
            </p:cNvSpPr>
            <p:nvPr/>
          </p:nvSpPr>
          <p:spPr bwMode="auto">
            <a:xfrm>
              <a:off x="1701" y="3748"/>
              <a:ext cx="907" cy="644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100" dirty="0">
                  <a:ea typeface="ＭＳ Ｐゴシック" charset="0"/>
                </a:rPr>
                <a:t>Ad Hoc </a:t>
              </a:r>
            </a:p>
            <a:p>
              <a:pPr>
                <a:defRPr/>
              </a:pPr>
              <a:r>
                <a:rPr lang="en-US" sz="1100" dirty="0">
                  <a:ea typeface="ＭＳ Ｐゴシック" charset="0"/>
                </a:rPr>
                <a:t>Group </a:t>
              </a:r>
              <a:endParaRPr lang="en-US" sz="1100" dirty="0" smtClean="0">
                <a:ea typeface="ＭＳ Ｐゴシック" charset="0"/>
              </a:endParaRPr>
            </a:p>
            <a:p>
              <a:pPr>
                <a:defRPr/>
              </a:pPr>
              <a:r>
                <a:rPr lang="en-US" sz="1100" dirty="0" smtClean="0">
                  <a:ea typeface="ＭＳ Ｐゴシック" charset="0"/>
                </a:rPr>
                <a:t>2nd </a:t>
              </a:r>
              <a:r>
                <a:rPr lang="en-US" sz="1100" dirty="0">
                  <a:ea typeface="ＭＳ Ｐゴシック" charset="0"/>
                </a:rPr>
                <a:t>meeting </a:t>
              </a:r>
            </a:p>
            <a:p>
              <a:pPr>
                <a:defRPr/>
              </a:pPr>
              <a:r>
                <a:rPr lang="en-US" sz="1100" dirty="0" smtClean="0">
                  <a:ea typeface="ＭＳ Ｐゴシック" charset="0"/>
                </a:rPr>
                <a:t>At </a:t>
              </a:r>
              <a:r>
                <a:rPr lang="es-ES" sz="1100" dirty="0" smtClean="0">
                  <a:ea typeface="ＭＳ Ｐゴシック" charset="0"/>
                </a:rPr>
                <a:t>15th ICDRA</a:t>
              </a:r>
              <a:endParaRPr lang="es-ES" sz="1100" dirty="0">
                <a:ea typeface="ＭＳ Ｐゴシック" charset="0"/>
              </a:endParaRPr>
            </a:p>
            <a:p>
              <a:pPr>
                <a:defRPr/>
              </a:pPr>
              <a:r>
                <a:rPr lang="es-ES" sz="1100" dirty="0" err="1">
                  <a:ea typeface="ＭＳ Ｐゴシック" charset="0"/>
                </a:rPr>
                <a:t>Tallinn</a:t>
              </a:r>
              <a:r>
                <a:rPr lang="es-ES" sz="1100" dirty="0">
                  <a:ea typeface="ＭＳ Ｐゴシック" charset="0"/>
                </a:rPr>
                <a:t>, Estonia</a:t>
              </a:r>
            </a:p>
            <a:p>
              <a:pPr>
                <a:defRPr/>
              </a:pPr>
              <a:r>
                <a:rPr lang="es-ES" sz="1100" dirty="0">
                  <a:ea typeface="ＭＳ Ｐゴシック" charset="0"/>
                </a:rPr>
                <a:t>Oct. 24, 2012 </a:t>
              </a:r>
            </a:p>
          </p:txBody>
        </p:sp>
        <p:pic>
          <p:nvPicPr>
            <p:cNvPr id="5175" name="Picture 98" descr="WHO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5" y="3774"/>
              <a:ext cx="317" cy="294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</p:pic>
      </p:grpSp>
      <p:cxnSp>
        <p:nvCxnSpPr>
          <p:cNvPr id="3179" name="AutoShape 107"/>
          <p:cNvCxnSpPr>
            <a:cxnSpLocks noChangeShapeType="1"/>
            <a:stCxn id="3195" idx="2"/>
            <a:endCxn id="3169" idx="0"/>
          </p:cNvCxnSpPr>
          <p:nvPr/>
        </p:nvCxnSpPr>
        <p:spPr bwMode="auto">
          <a:xfrm rot="5400000">
            <a:off x="1962674" y="4038077"/>
            <a:ext cx="1151478" cy="107950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rgbClr val="66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151" name="AutoShape 108"/>
          <p:cNvCxnSpPr>
            <a:cxnSpLocks noChangeShapeType="1"/>
            <a:stCxn id="3132" idx="2"/>
            <a:endCxn id="3153" idx="0"/>
          </p:cNvCxnSpPr>
          <p:nvPr/>
        </p:nvCxnSpPr>
        <p:spPr bwMode="auto">
          <a:xfrm rot="16200000" flipH="1">
            <a:off x="3073400" y="3530600"/>
            <a:ext cx="296863" cy="252413"/>
          </a:xfrm>
          <a:prstGeom prst="curvedConnector3">
            <a:avLst>
              <a:gd name="adj1" fmla="val 49731"/>
            </a:avLst>
          </a:prstGeom>
          <a:noFill/>
          <a:ln w="9525">
            <a:solidFill>
              <a:srgbClr val="66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cxnSp>
      <p:cxnSp>
        <p:nvCxnSpPr>
          <p:cNvPr id="5152" name="AutoShape 109"/>
          <p:cNvCxnSpPr>
            <a:cxnSpLocks noChangeShapeType="1"/>
            <a:stCxn id="3136" idx="2"/>
            <a:endCxn id="3168" idx="0"/>
          </p:cNvCxnSpPr>
          <p:nvPr/>
        </p:nvCxnSpPr>
        <p:spPr bwMode="auto">
          <a:xfrm rot="16200000" flipH="1">
            <a:off x="3653633" y="3886992"/>
            <a:ext cx="1087434" cy="330200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rgbClr val="66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cxnSp>
      <p:cxnSp>
        <p:nvCxnSpPr>
          <p:cNvPr id="3182" name="AutoShape 110"/>
          <p:cNvCxnSpPr>
            <a:cxnSpLocks noChangeShapeType="1"/>
            <a:stCxn id="3134" idx="0"/>
            <a:endCxn id="3146" idx="2"/>
          </p:cNvCxnSpPr>
          <p:nvPr/>
        </p:nvCxnSpPr>
        <p:spPr bwMode="auto">
          <a:xfrm rot="16200000" flipV="1">
            <a:off x="3206439" y="2898463"/>
            <a:ext cx="703887" cy="84137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rgbClr val="66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183" name="AutoShape 111"/>
          <p:cNvCxnSpPr>
            <a:cxnSpLocks noChangeShapeType="1"/>
            <a:stCxn id="3138" idx="3"/>
            <a:endCxn id="3198" idx="2"/>
          </p:cNvCxnSpPr>
          <p:nvPr/>
        </p:nvCxnSpPr>
        <p:spPr bwMode="auto">
          <a:xfrm flipH="1" flipV="1">
            <a:off x="4735490" y="2338388"/>
            <a:ext cx="339748" cy="1062037"/>
          </a:xfrm>
          <a:prstGeom prst="curvedConnector4">
            <a:avLst>
              <a:gd name="adj1" fmla="val -67285"/>
              <a:gd name="adj2" fmla="val 55082"/>
            </a:avLst>
          </a:prstGeom>
          <a:noFill/>
          <a:ln w="9525">
            <a:solidFill>
              <a:srgbClr val="66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184" name="AutoShape 112"/>
          <p:cNvCxnSpPr>
            <a:cxnSpLocks noChangeShapeType="1"/>
            <a:stCxn id="3140" idx="0"/>
            <a:endCxn id="3149" idx="2"/>
          </p:cNvCxnSpPr>
          <p:nvPr/>
        </p:nvCxnSpPr>
        <p:spPr bwMode="auto">
          <a:xfrm rot="5400000" flipH="1" flipV="1">
            <a:off x="5363114" y="2749712"/>
            <a:ext cx="703887" cy="381640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rgbClr val="66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185" name="AutoShape 113"/>
          <p:cNvCxnSpPr>
            <a:cxnSpLocks noChangeShapeType="1"/>
            <a:stCxn id="3144" idx="0"/>
            <a:endCxn id="3150" idx="2"/>
          </p:cNvCxnSpPr>
          <p:nvPr/>
        </p:nvCxnSpPr>
        <p:spPr bwMode="auto">
          <a:xfrm rot="5400000" flipH="1" flipV="1">
            <a:off x="6474513" y="2552511"/>
            <a:ext cx="637173" cy="842757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rgbClr val="66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pSp>
        <p:nvGrpSpPr>
          <p:cNvPr id="5157" name="Group 115"/>
          <p:cNvGrpSpPr>
            <a:grpSpLocks/>
          </p:cNvGrpSpPr>
          <p:nvPr/>
        </p:nvGrpSpPr>
        <p:grpSpPr bwMode="auto">
          <a:xfrm>
            <a:off x="122830" y="4330696"/>
            <a:ext cx="1498481" cy="1106388"/>
            <a:chOff x="204" y="2563"/>
            <a:chExt cx="727" cy="234"/>
          </a:xfrm>
        </p:grpSpPr>
        <p:sp>
          <p:nvSpPr>
            <p:cNvPr id="3166" name="Text Box 94"/>
            <p:cNvSpPr txBox="1">
              <a:spLocks noChangeArrowheads="1"/>
            </p:cNvSpPr>
            <p:nvPr/>
          </p:nvSpPr>
          <p:spPr bwMode="auto">
            <a:xfrm>
              <a:off x="204" y="2563"/>
              <a:ext cx="726" cy="234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100" dirty="0" smtClean="0">
                  <a:ea typeface="ＭＳ Ｐゴシック" charset="0"/>
                </a:rPr>
                <a:t>PANDRH Ad </a:t>
              </a:r>
            </a:p>
            <a:p>
              <a:pPr>
                <a:defRPr/>
              </a:pPr>
              <a:r>
                <a:rPr lang="en-US" sz="1100" dirty="0" smtClean="0">
                  <a:ea typeface="ＭＳ Ｐゴシック" charset="0"/>
                </a:rPr>
                <a:t>Hoc Group</a:t>
              </a:r>
            </a:p>
            <a:p>
              <a:pPr>
                <a:defRPr/>
              </a:pPr>
              <a:r>
                <a:rPr lang="en-US" sz="1100" dirty="0" smtClean="0">
                  <a:ea typeface="ＭＳ Ｐゴシック" charset="0"/>
                </a:rPr>
                <a:t>creation/</a:t>
              </a:r>
            </a:p>
            <a:p>
              <a:pPr>
                <a:defRPr/>
              </a:pPr>
              <a:r>
                <a:rPr lang="en-US" sz="1100" dirty="0" smtClean="0">
                  <a:ea typeface="ＭＳ Ｐゴシック" charset="0"/>
                </a:rPr>
                <a:t>SC Meeting </a:t>
              </a:r>
            </a:p>
            <a:p>
              <a:pPr>
                <a:defRPr/>
              </a:pPr>
              <a:r>
                <a:rPr lang="en-US" sz="1100" dirty="0" smtClean="0">
                  <a:ea typeface="ＭＳ Ｐゴシック" charset="0"/>
                </a:rPr>
                <a:t>Nov</a:t>
              </a:r>
              <a:r>
                <a:rPr lang="en-US" sz="1100" dirty="0">
                  <a:ea typeface="ＭＳ Ｐゴシック" charset="0"/>
                </a:rPr>
                <a:t>. 22-23, </a:t>
              </a:r>
              <a:r>
                <a:rPr lang="en-US" sz="1100" dirty="0" smtClean="0">
                  <a:ea typeface="ＭＳ Ｐゴシック" charset="0"/>
                </a:rPr>
                <a:t>2011</a:t>
              </a:r>
            </a:p>
            <a:p>
              <a:pPr>
                <a:defRPr/>
              </a:pPr>
              <a:r>
                <a:rPr lang="en-US" sz="1100" dirty="0" smtClean="0">
                  <a:ea typeface="ＭＳ Ｐゴシック" charset="0"/>
                </a:rPr>
                <a:t>PAHO,WDC</a:t>
              </a:r>
              <a:endParaRPr lang="es-ES" sz="1100" dirty="0">
                <a:ea typeface="ＭＳ Ｐゴシック" charset="0"/>
              </a:endParaRPr>
            </a:p>
          </p:txBody>
        </p:sp>
        <p:pic>
          <p:nvPicPr>
            <p:cNvPr id="5173" name="Picture 114" descr="PAHO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4" y="2579"/>
              <a:ext cx="267" cy="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5158" name="AutoShape 116"/>
          <p:cNvCxnSpPr>
            <a:cxnSpLocks noChangeShapeType="1"/>
            <a:stCxn id="3128" idx="2"/>
            <a:endCxn id="3166" idx="0"/>
          </p:cNvCxnSpPr>
          <p:nvPr/>
        </p:nvCxnSpPr>
        <p:spPr bwMode="auto">
          <a:xfrm rot="5400000">
            <a:off x="744292" y="3635124"/>
            <a:ext cx="822321" cy="568823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rgbClr val="66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cxnSp>
      <p:cxnSp>
        <p:nvCxnSpPr>
          <p:cNvPr id="5159" name="AutoShape 117"/>
          <p:cNvCxnSpPr>
            <a:cxnSpLocks noChangeShapeType="1"/>
            <a:stCxn id="5179" idx="0"/>
            <a:endCxn id="3113" idx="1"/>
          </p:cNvCxnSpPr>
          <p:nvPr/>
        </p:nvCxnSpPr>
        <p:spPr bwMode="auto">
          <a:xfrm rot="16200000" flipV="1">
            <a:off x="94938" y="2321784"/>
            <a:ext cx="912267" cy="454442"/>
          </a:xfrm>
          <a:prstGeom prst="curvedConnector4">
            <a:avLst>
              <a:gd name="adj1" fmla="val 28914"/>
              <a:gd name="adj2" fmla="val 150303"/>
            </a:avLst>
          </a:prstGeom>
          <a:noFill/>
          <a:ln w="9525">
            <a:solidFill>
              <a:srgbClr val="66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cxnSp>
      <p:cxnSp>
        <p:nvCxnSpPr>
          <p:cNvPr id="5160" name="AutoShape 118"/>
          <p:cNvCxnSpPr>
            <a:cxnSpLocks noChangeShapeType="1"/>
            <a:endCxn id="3164" idx="3"/>
          </p:cNvCxnSpPr>
          <p:nvPr/>
        </p:nvCxnSpPr>
        <p:spPr bwMode="auto">
          <a:xfrm rot="5400000">
            <a:off x="7879939" y="4343028"/>
            <a:ext cx="1937144" cy="260293"/>
          </a:xfrm>
          <a:prstGeom prst="curvedConnector2">
            <a:avLst/>
          </a:prstGeom>
          <a:noFill/>
          <a:ln w="9525">
            <a:solidFill>
              <a:srgbClr val="66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cxnSp>
      <p:sp>
        <p:nvSpPr>
          <p:cNvPr id="3191" name="Rectangle 119"/>
          <p:cNvSpPr>
            <a:spLocks noChangeArrowheads="1"/>
          </p:cNvSpPr>
          <p:nvPr/>
        </p:nvSpPr>
        <p:spPr bwMode="auto">
          <a:xfrm>
            <a:off x="5343262" y="4041463"/>
            <a:ext cx="1136409" cy="769441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en-US" sz="1100" dirty="0">
                <a:ea typeface="ＭＳ Ｐゴシック" charset="0"/>
              </a:rPr>
              <a:t>Ad </a:t>
            </a:r>
            <a:r>
              <a:rPr lang="en-US" sz="1100" dirty="0" smtClean="0">
                <a:ea typeface="ＭＳ Ｐゴシック" charset="0"/>
              </a:rPr>
              <a:t>Hoc Group </a:t>
            </a:r>
            <a:r>
              <a:rPr lang="en-US" sz="1100" dirty="0">
                <a:ea typeface="ＭＳ Ｐゴシック" charset="0"/>
              </a:rPr>
              <a:t>3rd </a:t>
            </a:r>
            <a:r>
              <a:rPr lang="en-US" sz="1100" dirty="0" smtClean="0">
                <a:ea typeface="ＭＳ Ｐゴシック" charset="0"/>
              </a:rPr>
              <a:t>meeting Mar</a:t>
            </a:r>
            <a:r>
              <a:rPr lang="en-US" sz="1100" dirty="0">
                <a:ea typeface="ＭＳ Ｐゴシック" charset="0"/>
              </a:rPr>
              <a:t>. 6-7, 2013</a:t>
            </a:r>
          </a:p>
          <a:p>
            <a:pPr>
              <a:defRPr/>
            </a:pPr>
            <a:r>
              <a:rPr lang="en-US" sz="1100" dirty="0">
                <a:ea typeface="ＭＳ Ｐゴシック" charset="0"/>
              </a:rPr>
              <a:t>PAHO, WDC</a:t>
            </a:r>
          </a:p>
        </p:txBody>
      </p:sp>
      <p:cxnSp>
        <p:nvCxnSpPr>
          <p:cNvPr id="3192" name="AutoShape 120"/>
          <p:cNvCxnSpPr>
            <a:cxnSpLocks noChangeShapeType="1"/>
            <a:stCxn id="3142" idx="2"/>
            <a:endCxn id="3191" idx="0"/>
          </p:cNvCxnSpPr>
          <p:nvPr/>
        </p:nvCxnSpPr>
        <p:spPr bwMode="auto">
          <a:xfrm rot="5400000">
            <a:off x="5649129" y="3770714"/>
            <a:ext cx="533088" cy="8411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rgbClr val="66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194" name="AutoShape 122"/>
          <p:cNvSpPr>
            <a:spLocks noChangeArrowheads="1"/>
          </p:cNvSpPr>
          <p:nvPr/>
        </p:nvSpPr>
        <p:spPr bwMode="auto">
          <a:xfrm>
            <a:off x="1779610" y="1682750"/>
            <a:ext cx="992188" cy="969963"/>
          </a:xfrm>
          <a:prstGeom prst="flowChartDocumen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1100" dirty="0" err="1">
                <a:ea typeface="ＭＳ Ｐゴシック" charset="0"/>
              </a:rPr>
              <a:t>ToR</a:t>
            </a:r>
            <a:r>
              <a:rPr lang="en-US" sz="1100" dirty="0">
                <a:ea typeface="ＭＳ Ｐゴシック" charset="0"/>
              </a:rPr>
              <a:t> </a:t>
            </a:r>
          </a:p>
          <a:p>
            <a:pPr algn="ctr">
              <a:defRPr/>
            </a:pPr>
            <a:r>
              <a:rPr lang="en-US" sz="1100" dirty="0">
                <a:ea typeface="ＭＳ Ｐゴシック" charset="0"/>
              </a:rPr>
              <a:t>Strategic Plan</a:t>
            </a:r>
          </a:p>
          <a:p>
            <a:pPr algn="ctr">
              <a:defRPr/>
            </a:pPr>
            <a:r>
              <a:rPr lang="en-US" sz="1100" dirty="0">
                <a:ea typeface="ＭＳ Ｐゴシック" charset="0"/>
              </a:rPr>
              <a:t>(Sept. 26, 2012) </a:t>
            </a:r>
            <a:endParaRPr lang="es-ES" sz="1100" dirty="0">
              <a:ea typeface="ＭＳ Ｐゴシック" charset="0"/>
            </a:endParaRPr>
          </a:p>
        </p:txBody>
      </p:sp>
      <p:sp>
        <p:nvSpPr>
          <p:cNvPr id="3195" name="Rectangle 123"/>
          <p:cNvSpPr>
            <a:spLocks noChangeArrowheads="1"/>
          </p:cNvSpPr>
          <p:nvPr/>
        </p:nvSpPr>
        <p:spPr bwMode="auto">
          <a:xfrm>
            <a:off x="2484438" y="3300413"/>
            <a:ext cx="215900" cy="215900"/>
          </a:xfrm>
          <a:prstGeom prst="rect">
            <a:avLst/>
          </a:prstGeom>
          <a:gradFill rotWithShape="1">
            <a:gsLst>
              <a:gs pos="0">
                <a:srgbClr val="FF0000">
                  <a:gamma/>
                  <a:shade val="46275"/>
                  <a:invGamma/>
                </a:srgbClr>
              </a:gs>
              <a:gs pos="5000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cxnSp>
        <p:nvCxnSpPr>
          <p:cNvPr id="3196" name="AutoShape 124"/>
          <p:cNvCxnSpPr>
            <a:cxnSpLocks noChangeShapeType="1"/>
            <a:stCxn id="3130" idx="0"/>
            <a:endCxn id="3194" idx="2"/>
          </p:cNvCxnSpPr>
          <p:nvPr/>
        </p:nvCxnSpPr>
        <p:spPr bwMode="auto">
          <a:xfrm rot="5400000" flipH="1" flipV="1">
            <a:off x="1862234" y="2886943"/>
            <a:ext cx="711825" cy="115116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rgbClr val="66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198" name="AutoShape 126"/>
          <p:cNvSpPr>
            <a:spLocks noChangeArrowheads="1"/>
          </p:cNvSpPr>
          <p:nvPr/>
        </p:nvSpPr>
        <p:spPr bwMode="auto">
          <a:xfrm>
            <a:off x="4208440" y="1690688"/>
            <a:ext cx="1054100" cy="647700"/>
          </a:xfrm>
          <a:prstGeom prst="flowChartPredefinedProcess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1100" dirty="0">
                <a:ea typeface="ＭＳ Ｐゴシック" charset="0"/>
              </a:rPr>
              <a:t>PAHO internal</a:t>
            </a:r>
          </a:p>
          <a:p>
            <a:pPr algn="ctr">
              <a:defRPr/>
            </a:pPr>
            <a:r>
              <a:rPr lang="en-US" sz="1100" dirty="0">
                <a:ea typeface="ＭＳ Ｐゴシック" charset="0"/>
              </a:rPr>
              <a:t>Meeting</a:t>
            </a:r>
          </a:p>
          <a:p>
            <a:pPr algn="ctr">
              <a:defRPr/>
            </a:pPr>
            <a:r>
              <a:rPr lang="en-US" sz="1100" dirty="0">
                <a:ea typeface="ＭＳ Ｐゴシック" charset="0"/>
              </a:rPr>
              <a:t>(Nov. 30, 2012</a:t>
            </a:r>
          </a:p>
        </p:txBody>
      </p:sp>
      <p:sp>
        <p:nvSpPr>
          <p:cNvPr id="3200" name="Rectangle 128"/>
          <p:cNvSpPr>
            <a:spLocks noChangeArrowheads="1"/>
          </p:cNvSpPr>
          <p:nvPr/>
        </p:nvSpPr>
        <p:spPr bwMode="auto">
          <a:xfrm>
            <a:off x="4381500" y="3287713"/>
            <a:ext cx="215900" cy="215900"/>
          </a:xfrm>
          <a:prstGeom prst="rect">
            <a:avLst/>
          </a:prstGeom>
          <a:gradFill rotWithShape="1">
            <a:gsLst>
              <a:gs pos="0">
                <a:srgbClr val="FF0000">
                  <a:gamma/>
                  <a:shade val="46275"/>
                  <a:invGamma/>
                </a:srgbClr>
              </a:gs>
              <a:gs pos="5000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3201" name="AutoShape 129"/>
          <p:cNvSpPr>
            <a:spLocks noChangeArrowheads="1"/>
          </p:cNvSpPr>
          <p:nvPr/>
        </p:nvSpPr>
        <p:spPr bwMode="auto">
          <a:xfrm>
            <a:off x="3635375" y="2652713"/>
            <a:ext cx="1081088" cy="358775"/>
          </a:xfrm>
          <a:prstGeom prst="foldedCorner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1000" dirty="0" err="1">
                <a:ea typeface="ＭＳ Ｐゴシック" charset="0"/>
              </a:rPr>
              <a:t>CoP</a:t>
            </a:r>
            <a:r>
              <a:rPr lang="en-US" sz="1000" dirty="0">
                <a:ea typeface="ＭＳ Ｐゴシック" charset="0"/>
              </a:rPr>
              <a:t> Members</a:t>
            </a:r>
          </a:p>
          <a:p>
            <a:pPr algn="ctr">
              <a:defRPr/>
            </a:pPr>
            <a:r>
              <a:rPr lang="en-US" sz="1000" dirty="0">
                <a:ea typeface="ＭＳ Ｐゴシック" charset="0"/>
              </a:rPr>
              <a:t>feedback</a:t>
            </a:r>
            <a:endParaRPr lang="es-ES" sz="1000" dirty="0">
              <a:ea typeface="ＭＳ Ｐゴシック" charset="0"/>
            </a:endParaRPr>
          </a:p>
        </p:txBody>
      </p:sp>
      <p:cxnSp>
        <p:nvCxnSpPr>
          <p:cNvPr id="3202" name="AutoShape 130"/>
          <p:cNvCxnSpPr>
            <a:cxnSpLocks noChangeShapeType="1"/>
            <a:stCxn id="3200" idx="0"/>
            <a:endCxn id="3201" idx="2"/>
          </p:cNvCxnSpPr>
          <p:nvPr/>
        </p:nvCxnSpPr>
        <p:spPr bwMode="auto">
          <a:xfrm rot="5400000" flipH="1">
            <a:off x="4194969" y="2993232"/>
            <a:ext cx="276225" cy="312737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rgbClr val="66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5171" name="Rectangle 5"/>
          <p:cNvSpPr>
            <a:spLocks noChangeArrowheads="1"/>
          </p:cNvSpPr>
          <p:nvPr/>
        </p:nvSpPr>
        <p:spPr bwMode="auto">
          <a:xfrm>
            <a:off x="684213" y="6213188"/>
            <a:ext cx="76327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1100" b="1" dirty="0" smtClean="0"/>
              <a:t>VII Pan </a:t>
            </a:r>
            <a:r>
              <a:rPr lang="en-US" sz="1100" b="1" dirty="0"/>
              <a:t>American Network for Drug Regulatory Harmonization (PANDRH</a:t>
            </a:r>
            <a:r>
              <a:rPr lang="en-US" sz="1100" b="1" dirty="0" smtClean="0"/>
              <a:t>) Conference </a:t>
            </a:r>
            <a:endParaRPr lang="en-US" sz="1100" b="1" dirty="0"/>
          </a:p>
          <a:p>
            <a:pPr algn="ctr"/>
            <a:r>
              <a:rPr lang="en-US" sz="1100" dirty="0" smtClean="0"/>
              <a:t>Ottawa, Canada</a:t>
            </a:r>
            <a:endParaRPr lang="en-US" sz="1100" dirty="0"/>
          </a:p>
          <a:p>
            <a:pPr algn="ctr"/>
            <a:r>
              <a:rPr lang="en-US" sz="1100" dirty="0" smtClean="0"/>
              <a:t>September 5-7, </a:t>
            </a:r>
            <a:r>
              <a:rPr lang="en-US" sz="1100" dirty="0"/>
              <a:t>2013</a:t>
            </a:r>
          </a:p>
        </p:txBody>
      </p:sp>
      <p:sp>
        <p:nvSpPr>
          <p:cNvPr id="63" name="Rectangle 72"/>
          <p:cNvSpPr>
            <a:spLocks noChangeArrowheads="1"/>
          </p:cNvSpPr>
          <p:nvPr/>
        </p:nvSpPr>
        <p:spPr bwMode="auto">
          <a:xfrm>
            <a:off x="6753687" y="3300415"/>
            <a:ext cx="202732" cy="224078"/>
          </a:xfrm>
          <a:prstGeom prst="rect">
            <a:avLst/>
          </a:prstGeom>
          <a:gradFill rotWithShape="1">
            <a:gsLst>
              <a:gs pos="0">
                <a:srgbClr val="FF0000">
                  <a:gamma/>
                  <a:shade val="46275"/>
                  <a:invGamma/>
                </a:srgbClr>
              </a:gs>
              <a:gs pos="5000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64" name="Rectangle 119"/>
          <p:cNvSpPr>
            <a:spLocks noChangeArrowheads="1"/>
          </p:cNvSpPr>
          <p:nvPr/>
        </p:nvSpPr>
        <p:spPr bwMode="auto">
          <a:xfrm>
            <a:off x="6534032" y="3939653"/>
            <a:ext cx="1117938" cy="938719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en-US" sz="1100" dirty="0">
                <a:ea typeface="ＭＳ Ｐゴシック" charset="0"/>
              </a:rPr>
              <a:t>Steering Committee </a:t>
            </a:r>
            <a:r>
              <a:rPr lang="en-US" sz="1100" dirty="0" smtClean="0">
                <a:ea typeface="ＭＳ Ｐゴシック" charset="0"/>
              </a:rPr>
              <a:t>Meeting.  July 15-16, </a:t>
            </a:r>
            <a:r>
              <a:rPr lang="en-US" sz="1100" dirty="0">
                <a:ea typeface="ＭＳ Ｐゴシック" charset="0"/>
              </a:rPr>
              <a:t>2013</a:t>
            </a:r>
          </a:p>
          <a:p>
            <a:pPr>
              <a:defRPr/>
            </a:pPr>
            <a:r>
              <a:rPr lang="en-US" sz="1100" dirty="0">
                <a:ea typeface="ＭＳ Ｐゴシック" charset="0"/>
              </a:rPr>
              <a:t>PAHO, </a:t>
            </a:r>
            <a:r>
              <a:rPr lang="en-US" sz="1100" dirty="0" smtClean="0">
                <a:ea typeface="ＭＳ Ｐゴシック" charset="0"/>
              </a:rPr>
              <a:t>WDC</a:t>
            </a:r>
            <a:endParaRPr lang="en-US" sz="1100" dirty="0">
              <a:ea typeface="ＭＳ Ｐゴシック" charset="0"/>
            </a:endParaRPr>
          </a:p>
        </p:txBody>
      </p:sp>
      <p:cxnSp>
        <p:nvCxnSpPr>
          <p:cNvPr id="65" name="AutoShape 120"/>
          <p:cNvCxnSpPr>
            <a:cxnSpLocks noChangeShapeType="1"/>
            <a:stCxn id="63" idx="2"/>
            <a:endCxn id="64" idx="0"/>
          </p:cNvCxnSpPr>
          <p:nvPr/>
        </p:nvCxnSpPr>
        <p:spPr bwMode="auto">
          <a:xfrm rot="16200000" flipH="1">
            <a:off x="6766447" y="3613099"/>
            <a:ext cx="415160" cy="237948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rgbClr val="66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66" name="Rectangle 72"/>
          <p:cNvSpPr>
            <a:spLocks noChangeArrowheads="1"/>
          </p:cNvSpPr>
          <p:nvPr/>
        </p:nvSpPr>
        <p:spPr bwMode="auto">
          <a:xfrm>
            <a:off x="7193175" y="3295541"/>
            <a:ext cx="215900" cy="215900"/>
          </a:xfrm>
          <a:prstGeom prst="rect">
            <a:avLst/>
          </a:prstGeom>
          <a:gradFill rotWithShape="1">
            <a:gsLst>
              <a:gs pos="0">
                <a:srgbClr val="FF0000">
                  <a:gamma/>
                  <a:shade val="46275"/>
                  <a:invGamma/>
                </a:srgbClr>
              </a:gs>
              <a:gs pos="5000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cxnSp>
        <p:nvCxnSpPr>
          <p:cNvPr id="68" name="AutoShape 120"/>
          <p:cNvCxnSpPr>
            <a:cxnSpLocks noChangeShapeType="1"/>
            <a:stCxn id="66" idx="0"/>
            <a:endCxn id="75" idx="2"/>
          </p:cNvCxnSpPr>
          <p:nvPr/>
        </p:nvCxnSpPr>
        <p:spPr bwMode="auto">
          <a:xfrm rot="5400000" flipH="1" flipV="1">
            <a:off x="7559756" y="2315870"/>
            <a:ext cx="721040" cy="1238302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rgbClr val="66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75" name="AutoShape 78"/>
          <p:cNvSpPr>
            <a:spLocks noChangeArrowheads="1"/>
          </p:cNvSpPr>
          <p:nvPr/>
        </p:nvSpPr>
        <p:spPr bwMode="auto">
          <a:xfrm>
            <a:off x="7963164" y="1692385"/>
            <a:ext cx="1152525" cy="944562"/>
          </a:xfrm>
          <a:prstGeom prst="flowChartDocumen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en-US" sz="1100" dirty="0">
                <a:ea typeface="ＭＳ Ｐゴシック" charset="0"/>
              </a:rPr>
              <a:t>Strategic Plan </a:t>
            </a:r>
            <a:endParaRPr lang="en-US" sz="1100" dirty="0" smtClean="0">
              <a:ea typeface="ＭＳ Ｐゴシック" charset="0"/>
            </a:endParaRPr>
          </a:p>
          <a:p>
            <a:pPr algn="ctr">
              <a:defRPr/>
            </a:pPr>
            <a:r>
              <a:rPr lang="en-US" sz="1100" dirty="0">
                <a:ea typeface="ＭＳ Ｐゴシック" charset="0"/>
              </a:rPr>
              <a:t>s</a:t>
            </a:r>
            <a:r>
              <a:rPr lang="en-US" sz="1100" dirty="0" smtClean="0">
                <a:ea typeface="ＭＳ Ｐゴシック" charset="0"/>
              </a:rPr>
              <a:t>ubsequent </a:t>
            </a:r>
          </a:p>
          <a:p>
            <a:pPr algn="ctr">
              <a:defRPr/>
            </a:pPr>
            <a:r>
              <a:rPr lang="en-US" sz="1100" dirty="0" smtClean="0">
                <a:ea typeface="ＭＳ Ｐゴシック" charset="0"/>
              </a:rPr>
              <a:t>DRAFT </a:t>
            </a:r>
          </a:p>
          <a:p>
            <a:pPr algn="ctr">
              <a:defRPr/>
            </a:pPr>
            <a:r>
              <a:rPr lang="en-US" sz="1100" dirty="0" smtClean="0">
                <a:ea typeface="ＭＳ Ｐゴシック" charset="0"/>
              </a:rPr>
              <a:t>Versions</a:t>
            </a:r>
            <a:endParaRPr lang="en-US" sz="1100" dirty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5224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0" y="53976"/>
            <a:ext cx="8229600" cy="928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STRUCTURE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effectLst/>
                <a:ea typeface="ＭＳ Ｐゴシック" pitchFamily="34" charset="-128"/>
              </a:rPr>
              <a:t> of the Strategic Development Plan 2014-2020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4294967295"/>
          </p:nvPr>
        </p:nvSpPr>
        <p:spPr>
          <a:xfrm>
            <a:off x="0" y="1403350"/>
            <a:ext cx="8229600" cy="4624388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200" dirty="0" smtClean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rPr>
              <a:t>Introduction </a:t>
            </a:r>
            <a:r>
              <a:rPr lang="en-US" sz="2200" dirty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rPr>
              <a:t>and </a:t>
            </a:r>
            <a:r>
              <a:rPr lang="en-US" sz="2200" dirty="0" smtClean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rPr>
              <a:t>Context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sz="1800" dirty="0" smtClean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rPr>
              <a:t>Analysis </a:t>
            </a:r>
            <a:r>
              <a:rPr lang="en-US" sz="1800" dirty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rPr>
              <a:t>of the situation in the Americas </a:t>
            </a:r>
            <a:r>
              <a:rPr lang="en-US" sz="1800" dirty="0" smtClean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rPr>
              <a:t>Region</a:t>
            </a:r>
            <a:endParaRPr lang="en-US" sz="1800" dirty="0">
              <a:solidFill>
                <a:schemeClr val="tx1"/>
              </a:solidFill>
              <a:latin typeface="Calibri" pitchFamily="34" charset="0"/>
              <a:ea typeface="ＭＳ Ｐゴシック" pitchFamily="34" charset="-128"/>
            </a:endParaRP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sz="1800" dirty="0" smtClean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rPr>
              <a:t>Lessons </a:t>
            </a:r>
            <a:r>
              <a:rPr lang="en-US" sz="1800" dirty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rPr>
              <a:t>learned</a:t>
            </a:r>
            <a:r>
              <a:rPr lang="en-US" sz="1400" dirty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rPr>
              <a:t>	</a:t>
            </a:r>
            <a:endParaRPr lang="en-US" sz="1400" dirty="0" smtClean="0">
              <a:solidFill>
                <a:schemeClr val="tx1"/>
              </a:solidFill>
              <a:latin typeface="Calibri" pitchFamily="34" charset="0"/>
              <a:ea typeface="ＭＳ Ｐゴシック" pitchFamily="34" charset="-128"/>
            </a:endParaRPr>
          </a:p>
          <a:p>
            <a:pPr>
              <a:spcBef>
                <a:spcPts val="581"/>
              </a:spcBef>
              <a:spcAft>
                <a:spcPts val="600"/>
              </a:spcAft>
            </a:pPr>
            <a:r>
              <a:rPr lang="en-US" sz="2200" dirty="0" smtClean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rPr>
              <a:t>Strategic </a:t>
            </a:r>
            <a:r>
              <a:rPr lang="en-US" sz="2200" dirty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rPr>
              <a:t>Orientation	</a:t>
            </a:r>
            <a:endParaRPr lang="en-US" sz="2200" dirty="0" smtClean="0">
              <a:solidFill>
                <a:schemeClr val="tx1"/>
              </a:solidFill>
              <a:latin typeface="Calibri" pitchFamily="34" charset="0"/>
              <a:ea typeface="ＭＳ Ｐゴシック" pitchFamily="34" charset="-128"/>
            </a:endParaRPr>
          </a:p>
          <a:p>
            <a:pPr lvl="1">
              <a:spcBef>
                <a:spcPts val="581"/>
              </a:spcBef>
              <a:spcAft>
                <a:spcPts val="600"/>
              </a:spcAft>
            </a:pPr>
            <a:r>
              <a:rPr lang="en-US" sz="1800" u="sng" dirty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rPr>
              <a:t>Purpose: </a:t>
            </a:r>
            <a:r>
              <a:rPr lang="en-US" sz="1800" dirty="0" smtClean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rPr>
              <a:t>To </a:t>
            </a:r>
            <a:r>
              <a:rPr lang="en-US" sz="1800" dirty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rPr>
              <a:t>strengthen the </a:t>
            </a:r>
            <a:r>
              <a:rPr lang="en-US" sz="1800" dirty="0" smtClean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rPr>
              <a:t>capacity </a:t>
            </a:r>
            <a:r>
              <a:rPr lang="en-US" sz="1800" dirty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rPr>
              <a:t>of National Regulatory Authorities </a:t>
            </a:r>
            <a:r>
              <a:rPr lang="en-US" sz="1800" dirty="0" smtClean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rPr>
              <a:t>(NRAs) in </a:t>
            </a:r>
            <a:r>
              <a:rPr lang="en-US" sz="1800" dirty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rPr>
              <a:t>the Americas so </a:t>
            </a:r>
            <a:r>
              <a:rPr lang="en-US" sz="1800" dirty="0" smtClean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rPr>
              <a:t>support fulfillment of regulatory mandates </a:t>
            </a:r>
            <a:r>
              <a:rPr lang="en-US" sz="1800" dirty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rPr>
              <a:t>efficiently, effectively, and transparently, through </a:t>
            </a:r>
            <a:r>
              <a:rPr lang="en-US" sz="1800" dirty="0" smtClean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rPr>
              <a:t>increased cooperation, moving towards </a:t>
            </a:r>
            <a:r>
              <a:rPr lang="en-US" sz="1800" dirty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rPr>
              <a:t>regulatory convergence and harmonization</a:t>
            </a:r>
            <a:endParaRPr lang="en-US" sz="1800" dirty="0" smtClean="0">
              <a:solidFill>
                <a:schemeClr val="tx1"/>
              </a:solidFill>
              <a:latin typeface="Calibri" pitchFamily="34" charset="0"/>
              <a:ea typeface="ＭＳ Ｐゴシック" pitchFamily="34" charset="-128"/>
            </a:endParaRPr>
          </a:p>
          <a:p>
            <a:pPr lvl="1">
              <a:spcBef>
                <a:spcPts val="581"/>
              </a:spcBef>
              <a:spcAft>
                <a:spcPts val="600"/>
              </a:spcAft>
            </a:pPr>
            <a:r>
              <a:rPr lang="en-US" sz="1800" dirty="0" smtClean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rPr>
              <a:t>Four Strategic Objectives </a:t>
            </a:r>
          </a:p>
          <a:p>
            <a:pPr lvl="2">
              <a:spcBef>
                <a:spcPts val="581"/>
              </a:spcBef>
              <a:spcAft>
                <a:spcPts val="600"/>
              </a:spcAft>
            </a:pPr>
            <a:r>
              <a:rPr lang="en-US" sz="1800" dirty="0" smtClean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rPr>
              <a:t>Lines of actions </a:t>
            </a:r>
          </a:p>
          <a:p>
            <a:pPr lvl="2">
              <a:spcBef>
                <a:spcPts val="581"/>
              </a:spcBef>
              <a:spcAft>
                <a:spcPts val="600"/>
              </a:spcAft>
            </a:pPr>
            <a:r>
              <a:rPr lang="en-US" sz="1800" dirty="0" smtClean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rPr>
              <a:t>Expected results</a:t>
            </a:r>
            <a:endParaRPr lang="en-US" sz="1800" dirty="0">
              <a:solidFill>
                <a:schemeClr val="tx1"/>
              </a:solidFill>
              <a:latin typeface="Calibri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73229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1" y="109538"/>
            <a:ext cx="9144000" cy="85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effectLst/>
                <a:ea typeface="ＭＳ Ｐゴシック" pitchFamily="34" charset="-128"/>
              </a:rPr>
              <a:t>Components of the Strategic Development Plan 2014-2020 (cont.)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4294967295"/>
          </p:nvPr>
        </p:nvSpPr>
        <p:spPr>
          <a:xfrm>
            <a:off x="243840" y="1361531"/>
            <a:ext cx="8229600" cy="4624388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581"/>
              </a:spcBef>
              <a:spcAft>
                <a:spcPts val="600"/>
              </a:spcAft>
              <a:buNone/>
            </a:pPr>
            <a:r>
              <a:rPr lang="en-US" sz="2200" dirty="0" smtClean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rPr>
              <a:t>Strategic objectives (SO)</a:t>
            </a:r>
            <a:r>
              <a:rPr lang="en-US" sz="2200" dirty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rPr>
              <a:t>	</a:t>
            </a:r>
            <a:endParaRPr lang="en-US" sz="2200" dirty="0" smtClean="0">
              <a:solidFill>
                <a:schemeClr val="tx1"/>
              </a:solidFill>
              <a:latin typeface="Calibri" pitchFamily="34" charset="0"/>
              <a:ea typeface="ＭＳ Ｐゴシック" pitchFamily="34" charset="-128"/>
            </a:endParaRPr>
          </a:p>
          <a:p>
            <a:pPr>
              <a:spcBef>
                <a:spcPts val="581"/>
              </a:spcBef>
              <a:spcAft>
                <a:spcPts val="600"/>
              </a:spcAft>
            </a:pPr>
            <a:r>
              <a:rPr lang="en-US" sz="1800" dirty="0" smtClean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rPr>
              <a:t>SO I</a:t>
            </a:r>
            <a:r>
              <a:rPr lang="en-US" sz="1800" dirty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rPr>
              <a:t>. Promote the efficient governance of PANDRH and the active participation and cooperation of NRAs </a:t>
            </a:r>
            <a:r>
              <a:rPr lang="en-US" sz="1800" dirty="0" smtClean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rPr>
              <a:t> moving towards </a:t>
            </a:r>
            <a:r>
              <a:rPr lang="en-US" sz="1800" dirty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rPr>
              <a:t>regulatory convergence and </a:t>
            </a:r>
            <a:r>
              <a:rPr lang="en-US" sz="1800" dirty="0" smtClean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rPr>
              <a:t>harmonization</a:t>
            </a:r>
          </a:p>
          <a:p>
            <a:pPr>
              <a:spcBef>
                <a:spcPts val="581"/>
              </a:spcBef>
              <a:spcAft>
                <a:spcPts val="600"/>
              </a:spcAft>
            </a:pPr>
            <a:r>
              <a:rPr lang="en-US" sz="1800" dirty="0" smtClean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rPr>
              <a:t>SO II</a:t>
            </a:r>
            <a:r>
              <a:rPr lang="en-US" sz="1800" dirty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rPr>
              <a:t>. Periodically define strategies and mechanisms for regulatory convergence and harmonization, and support their dissemination, adoption, and implementation by </a:t>
            </a:r>
            <a:r>
              <a:rPr lang="en-US" sz="1800" dirty="0" smtClean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rPr>
              <a:t>NRAs</a:t>
            </a:r>
          </a:p>
          <a:p>
            <a:pPr>
              <a:spcBef>
                <a:spcPts val="581"/>
              </a:spcBef>
              <a:spcAft>
                <a:spcPts val="600"/>
              </a:spcAft>
            </a:pPr>
            <a:r>
              <a:rPr lang="en-US" sz="1800" dirty="0" smtClean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rPr>
              <a:t>SO III</a:t>
            </a:r>
            <a:r>
              <a:rPr lang="en-US" sz="1800" dirty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rPr>
              <a:t>. Promote the strengthening of competencies in Good Regulatory Practices and Regulatory </a:t>
            </a:r>
            <a:r>
              <a:rPr lang="en-US" sz="1800" dirty="0" smtClean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rPr>
              <a:t>Sciences</a:t>
            </a:r>
          </a:p>
          <a:p>
            <a:pPr>
              <a:spcBef>
                <a:spcPts val="581"/>
              </a:spcBef>
              <a:spcAft>
                <a:spcPts val="600"/>
              </a:spcAft>
            </a:pPr>
            <a:r>
              <a:rPr lang="en-US" sz="1800" dirty="0" smtClean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rPr>
              <a:t>SO IV</a:t>
            </a:r>
            <a:r>
              <a:rPr lang="en-US" sz="1800" dirty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rPr>
              <a:t>. Promote the exchange of experiences and regulatory knowledge between NRAs </a:t>
            </a:r>
            <a:r>
              <a:rPr lang="en-US" sz="1800" dirty="0" smtClean="0">
                <a:latin typeface="Calibri" pitchFamily="34" charset="0"/>
                <a:ea typeface="ＭＳ Ｐゴシック" pitchFamily="34" charset="-128"/>
              </a:rPr>
              <a:t>inside and outside</a:t>
            </a:r>
            <a:r>
              <a:rPr lang="en-US" sz="1800" dirty="0" smtClean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rPr>
              <a:t> PANDRH</a:t>
            </a:r>
            <a:endParaRPr lang="en-US" sz="1800" dirty="0" smtClean="0">
              <a:solidFill>
                <a:schemeClr val="tx1"/>
              </a:solidFill>
              <a:latin typeface="Calibri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37909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0" y="28465"/>
            <a:ext cx="9144000" cy="85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effectLst/>
                <a:ea typeface="ＭＳ Ｐゴシック" pitchFamily="34" charset="-128"/>
              </a:rPr>
              <a:t>VII PANDRH Conference: </a:t>
            </a:r>
            <a:br>
              <a:rPr lang="en-US" sz="2800" dirty="0" smtClean="0">
                <a:solidFill>
                  <a:schemeClr val="accent2">
                    <a:lumMod val="75000"/>
                  </a:schemeClr>
                </a:solidFill>
                <a:effectLst/>
                <a:ea typeface="ＭＳ Ｐゴシック" pitchFamily="34" charset="-128"/>
              </a:rPr>
            </a:b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effectLst/>
                <a:ea typeface="ＭＳ Ｐゴシック" pitchFamily="34" charset="-128"/>
              </a:rPr>
              <a:t>Expected outcomes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4294967295"/>
          </p:nvPr>
        </p:nvSpPr>
        <p:spPr>
          <a:xfrm>
            <a:off x="339634" y="1683747"/>
            <a:ext cx="8229600" cy="4624388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581"/>
              </a:spcBef>
              <a:spcAft>
                <a:spcPts val="600"/>
              </a:spcAft>
              <a:buNone/>
            </a:pPr>
            <a:r>
              <a:rPr lang="en-US" sz="2200" dirty="0" smtClean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rPr>
              <a:t>The PANDRH Steering Committee (PAHO Washington, July 2013) proposed expected outcomes from the VII PANDRH Conference are:</a:t>
            </a:r>
            <a:r>
              <a:rPr lang="en-US" sz="2200" dirty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rPr>
              <a:t>	</a:t>
            </a:r>
            <a:endParaRPr lang="en-US" sz="2200" dirty="0" smtClean="0">
              <a:solidFill>
                <a:schemeClr val="tx1"/>
              </a:solidFill>
              <a:latin typeface="Calibri" pitchFamily="34" charset="0"/>
              <a:ea typeface="ＭＳ Ｐゴシック" pitchFamily="34" charset="-128"/>
            </a:endParaRPr>
          </a:p>
          <a:p>
            <a:pPr>
              <a:spcBef>
                <a:spcPts val="581"/>
              </a:spcBef>
              <a:spcAft>
                <a:spcPts val="600"/>
              </a:spcAft>
            </a:pPr>
            <a:r>
              <a:rPr lang="en-US" sz="1800" dirty="0" smtClean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rPr>
              <a:t>Endorsement of the Strategic Development Plan 2014-2020;</a:t>
            </a:r>
          </a:p>
          <a:p>
            <a:pPr>
              <a:spcBef>
                <a:spcPts val="581"/>
              </a:spcBef>
              <a:spcAft>
                <a:spcPts val="600"/>
              </a:spcAft>
            </a:pPr>
            <a:r>
              <a:rPr lang="en-US" sz="1800" dirty="0" smtClean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rPr>
              <a:t>Discussion on how to approach and implement each of the strategic priorities;</a:t>
            </a:r>
          </a:p>
          <a:p>
            <a:pPr>
              <a:spcBef>
                <a:spcPts val="581"/>
              </a:spcBef>
              <a:spcAft>
                <a:spcPts val="600"/>
              </a:spcAft>
            </a:pPr>
            <a:r>
              <a:rPr lang="en-US" sz="1800" dirty="0" smtClean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rPr>
              <a:t>Agreement on the development of a joint implementation / work plan through the establishment of working groups that would address each of the four strategic </a:t>
            </a:r>
            <a:r>
              <a:rPr lang="en-US" sz="1800" dirty="0" smtClean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rPr>
              <a:t>objectives. </a:t>
            </a:r>
            <a:endParaRPr lang="en-US" sz="1800" dirty="0" smtClean="0">
              <a:solidFill>
                <a:schemeClr val="tx1"/>
              </a:solidFill>
              <a:latin typeface="Calibri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23479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128" y="2399937"/>
            <a:ext cx="2657475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 txBox="1">
            <a:spLocks/>
          </p:cNvSpPr>
          <p:nvPr/>
        </p:nvSpPr>
        <p:spPr>
          <a:xfrm>
            <a:off x="3174990" y="2682512"/>
            <a:ext cx="5710238" cy="1727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2pPr>
            <a:lvl3pPr marL="9144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3pPr>
            <a:lvl4pPr marL="13716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4pPr>
            <a:lvl5pPr marL="18288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sz="2000" dirty="0" smtClean="0"/>
              <a:t>James Fitzgerald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sz="2000" dirty="0" smtClean="0"/>
              <a:t>Director </a:t>
            </a:r>
            <a:r>
              <a:rPr lang="en-US" sz="2000" dirty="0" err="1" smtClean="0"/>
              <a:t>a.i</a:t>
            </a:r>
            <a:r>
              <a:rPr lang="en-US" sz="2000" dirty="0" smtClean="0"/>
              <a:t>., Health Systems and Services,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sz="2000" dirty="0" smtClean="0"/>
              <a:t>PAHO/WHO Washington DC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sz="2000" dirty="0" smtClean="0">
                <a:hlinkClick r:id="rId3"/>
              </a:rPr>
              <a:t>fitzgerj@paho.org</a:t>
            </a:r>
            <a:r>
              <a:rPr lang="en-US" sz="2000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273376" y="0"/>
            <a:ext cx="7956223" cy="1293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ctr" anchorCtr="0" compatLnSpc="1">
            <a:prstTxWarp prst="textNoShape">
              <a:avLst/>
            </a:prstTxWarp>
          </a:bodyPr>
          <a:lstStyle/>
          <a:p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effectLst/>
                <a:ea typeface="ＭＳ Ｐゴシック" pitchFamily="34" charset="-128"/>
              </a:rPr>
              <a:t>Outline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4294967295"/>
          </p:nvPr>
        </p:nvSpPr>
        <p:spPr>
          <a:xfrm>
            <a:off x="339365" y="1293813"/>
            <a:ext cx="8229600" cy="4624387"/>
          </a:xfrm>
          <a:prstGeom prst="rect">
            <a:avLst/>
          </a:prstGeo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2200" dirty="0" smtClean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rPr>
              <a:t>PANDRH: 1999 - 2013</a:t>
            </a:r>
          </a:p>
          <a:p>
            <a:pPr>
              <a:spcAft>
                <a:spcPts val="600"/>
              </a:spcAft>
            </a:pPr>
            <a:r>
              <a:rPr lang="en-US" sz="2200" dirty="0" smtClean="0">
                <a:latin typeface="Calibri" pitchFamily="34" charset="0"/>
                <a:ea typeface="ＭＳ Ｐゴシック" pitchFamily="34" charset="-128"/>
              </a:rPr>
              <a:t>Regulatory Systems Development and Cooperation in the </a:t>
            </a:r>
            <a:r>
              <a:rPr lang="en-US" sz="2200" dirty="0" smtClean="0">
                <a:latin typeface="Calibri" pitchFamily="34" charset="0"/>
                <a:ea typeface="ＭＳ Ｐゴシック" pitchFamily="34" charset="-128"/>
              </a:rPr>
              <a:t>Region</a:t>
            </a:r>
            <a:endParaRPr lang="en-US" sz="2200" dirty="0" smtClean="0">
              <a:latin typeface="Calibri" pitchFamily="34" charset="0"/>
              <a:ea typeface="ＭＳ Ｐゴシック" pitchFamily="34" charset="-128"/>
            </a:endParaRPr>
          </a:p>
          <a:p>
            <a:pPr>
              <a:spcAft>
                <a:spcPts val="600"/>
              </a:spcAft>
            </a:pPr>
            <a:r>
              <a:rPr lang="en-US" sz="2200" dirty="0" smtClean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rPr>
              <a:t>Implementation of </a:t>
            </a:r>
            <a:r>
              <a:rPr lang="en-US" sz="2200" dirty="0" smtClean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rPr>
              <a:t>PANDRH </a:t>
            </a:r>
            <a:r>
              <a:rPr lang="en-US" sz="2200" dirty="0" smtClean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rPr>
              <a:t>Guidelines within a complex global regulatory </a:t>
            </a:r>
            <a:r>
              <a:rPr lang="en-US" sz="2200" dirty="0" smtClean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rPr>
              <a:t>environment</a:t>
            </a:r>
            <a:endParaRPr lang="en-US" sz="2200" dirty="0" smtClean="0">
              <a:solidFill>
                <a:schemeClr val="tx1"/>
              </a:solidFill>
              <a:latin typeface="Calibri" pitchFamily="34" charset="0"/>
              <a:ea typeface="ＭＳ Ｐゴシック" pitchFamily="34" charset="-128"/>
            </a:endParaRPr>
          </a:p>
          <a:p>
            <a:pPr>
              <a:spcAft>
                <a:spcPts val="600"/>
              </a:spcAft>
            </a:pPr>
            <a:r>
              <a:rPr lang="en-US" sz="2200" dirty="0" smtClean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rPr>
              <a:t>NRA Priorities in the Americas; an overview</a:t>
            </a:r>
          </a:p>
          <a:p>
            <a:pPr>
              <a:spcAft>
                <a:spcPts val="600"/>
              </a:spcAft>
            </a:pPr>
            <a:r>
              <a:rPr lang="en-US" sz="2200" dirty="0" smtClean="0">
                <a:latin typeface="Calibri" pitchFamily="34" charset="0"/>
                <a:ea typeface="ＭＳ Ｐゴシック" pitchFamily="34" charset="-128"/>
              </a:rPr>
              <a:t>The </a:t>
            </a:r>
            <a:r>
              <a:rPr lang="en-US" sz="2200" dirty="0" smtClean="0">
                <a:latin typeface="Calibri" pitchFamily="34" charset="0"/>
                <a:ea typeface="ＭＳ Ｐゴシック" pitchFamily="34" charset="-128"/>
              </a:rPr>
              <a:t>PANDRH </a:t>
            </a:r>
            <a:r>
              <a:rPr lang="en-US" sz="2200" dirty="0" smtClean="0">
                <a:latin typeface="Calibri" pitchFamily="34" charset="0"/>
                <a:ea typeface="ＭＳ Ｐゴシック" pitchFamily="34" charset="-128"/>
              </a:rPr>
              <a:t>Strategic </a:t>
            </a:r>
            <a:r>
              <a:rPr lang="en-US" sz="2200" dirty="0">
                <a:latin typeface="Calibri" pitchFamily="34" charset="0"/>
                <a:ea typeface="ＭＳ Ｐゴシック" pitchFamily="34" charset="-128"/>
              </a:rPr>
              <a:t>Development </a:t>
            </a:r>
            <a:r>
              <a:rPr lang="en-US" sz="2200" dirty="0" smtClean="0">
                <a:latin typeface="Calibri" pitchFamily="34" charset="0"/>
                <a:ea typeface="ＭＳ Ｐゴシック" pitchFamily="34" charset="-128"/>
              </a:rPr>
              <a:t>Plan 2014 - 2020</a:t>
            </a:r>
            <a:endParaRPr lang="en-US" sz="2200" dirty="0" smtClean="0">
              <a:solidFill>
                <a:schemeClr val="tx1"/>
              </a:solidFill>
              <a:latin typeface="Calibri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83623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292230" y="0"/>
            <a:ext cx="7937369" cy="1054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effectLst/>
                <a:ea typeface="ＭＳ Ｐゴシック" pitchFamily="34" charset="-128"/>
              </a:rPr>
              <a:t>PANDRh:1999 - 2013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4294967295"/>
          </p:nvPr>
        </p:nvSpPr>
        <p:spPr>
          <a:xfrm>
            <a:off x="424207" y="1318198"/>
            <a:ext cx="8229600" cy="4624387"/>
          </a:xfrm>
          <a:prstGeom prst="rect">
            <a:avLst/>
          </a:prstGeo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2200" dirty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rPr>
              <a:t>The Pan American Network for Drug Regulatory </a:t>
            </a:r>
            <a:r>
              <a:rPr lang="en-US" sz="2200" dirty="0" smtClean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rPr>
              <a:t>Harmonization (PANDRH) </a:t>
            </a:r>
            <a:r>
              <a:rPr lang="en-US" sz="2200" dirty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rPr>
              <a:t>was established in </a:t>
            </a:r>
            <a:r>
              <a:rPr lang="en-US" sz="2200" dirty="0" smtClean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rPr>
              <a:t>1999;</a:t>
            </a:r>
          </a:p>
          <a:p>
            <a:pPr lvl="1">
              <a:spcAft>
                <a:spcPts val="600"/>
              </a:spcAft>
            </a:pPr>
            <a:r>
              <a:rPr lang="en-US" sz="1800" dirty="0" smtClean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rPr>
              <a:t>Mission</a:t>
            </a:r>
            <a:r>
              <a:rPr lang="en-US" sz="1800" dirty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rPr>
              <a:t>: </a:t>
            </a:r>
            <a:r>
              <a:rPr lang="en-US" sz="1800" dirty="0" smtClean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rPr>
              <a:t>To </a:t>
            </a:r>
            <a:r>
              <a:rPr lang="en-US" sz="1800" dirty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rPr>
              <a:t>promote </a:t>
            </a:r>
            <a:r>
              <a:rPr lang="en-US" sz="1800" dirty="0" smtClean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rPr>
              <a:t>regulatory </a:t>
            </a:r>
            <a:r>
              <a:rPr lang="en-US" sz="1800" dirty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rPr>
              <a:t>harmonization, including </a:t>
            </a:r>
            <a:r>
              <a:rPr lang="en-US" sz="1800" dirty="0" smtClean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rPr>
              <a:t>the quality</a:t>
            </a:r>
            <a:r>
              <a:rPr lang="en-US" sz="1800" dirty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rPr>
              <a:t>, safety, efficacy, and the rational use of pharmaceutical products, while strengthening the capacities of </a:t>
            </a:r>
            <a:r>
              <a:rPr lang="en-US" sz="1800" dirty="0" smtClean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rPr>
              <a:t>National Regulatory Authorities (NRAs)</a:t>
            </a:r>
          </a:p>
          <a:p>
            <a:pPr>
              <a:spcAft>
                <a:spcPts val="600"/>
              </a:spcAft>
            </a:pPr>
            <a:endParaRPr lang="en-US" sz="2200" dirty="0" smtClean="0">
              <a:latin typeface="Calibri" pitchFamily="34" charset="0"/>
              <a:ea typeface="ＭＳ Ｐゴシック" pitchFamily="34" charset="-128"/>
            </a:endParaRPr>
          </a:p>
          <a:p>
            <a:pPr>
              <a:spcAft>
                <a:spcPts val="600"/>
              </a:spcAft>
            </a:pPr>
            <a:r>
              <a:rPr lang="en-US" sz="2200" dirty="0" smtClean="0">
                <a:latin typeface="Calibri" pitchFamily="34" charset="0"/>
                <a:ea typeface="ＭＳ Ｐゴシック" pitchFamily="34" charset="-128"/>
              </a:rPr>
              <a:t>Six Conferences organized to present, discuss and adopt normative guidelines developed by Working Groups</a:t>
            </a:r>
          </a:p>
          <a:p>
            <a:pPr>
              <a:spcAft>
                <a:spcPts val="600"/>
              </a:spcAft>
            </a:pPr>
            <a:endParaRPr lang="en-US" sz="2200" dirty="0">
              <a:solidFill>
                <a:schemeClr val="tx1"/>
              </a:solidFill>
              <a:latin typeface="Calibri" pitchFamily="34" charset="0"/>
              <a:ea typeface="ＭＳ Ｐゴシック" pitchFamily="34" charset="-128"/>
            </a:endParaRPr>
          </a:p>
          <a:p>
            <a:pPr>
              <a:spcAft>
                <a:spcPts val="600"/>
              </a:spcAft>
            </a:pPr>
            <a:r>
              <a:rPr lang="en-US" sz="2200" dirty="0" smtClean="0">
                <a:latin typeface="Calibri" pitchFamily="34" charset="0"/>
                <a:ea typeface="ＭＳ Ｐゴシック" pitchFamily="34" charset="-128"/>
              </a:rPr>
              <a:t>PANDHR has supported capacity building, implementation of normative guidelines, exchange of experience between </a:t>
            </a:r>
            <a:r>
              <a:rPr lang="en-US" sz="2200" dirty="0" smtClean="0">
                <a:latin typeface="Calibri" pitchFamily="34" charset="0"/>
                <a:ea typeface="ＭＳ Ｐゴシック" pitchFamily="34" charset="-128"/>
              </a:rPr>
              <a:t>NRAs</a:t>
            </a:r>
            <a:endParaRPr lang="en-US" sz="2200" dirty="0">
              <a:solidFill>
                <a:schemeClr val="tx1"/>
              </a:solidFill>
              <a:latin typeface="Calibri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66948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 txBox="1">
            <a:spLocks noChangeArrowheads="1"/>
          </p:cNvSpPr>
          <p:nvPr/>
        </p:nvSpPr>
        <p:spPr>
          <a:xfrm>
            <a:off x="539750" y="1238036"/>
            <a:ext cx="7772400" cy="4953000"/>
          </a:xfrm>
          <a:prstGeom prst="rect">
            <a:avLst/>
          </a:prstGeom>
          <a:noFill/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latin typeface="Calibri" pitchFamily="34" charset="0"/>
                <a:ea typeface="ＭＳ Ｐゴシック" pitchFamily="34" charset="-128"/>
              </a:rPr>
              <a:t>Adoption of Technical Documents: </a:t>
            </a:r>
          </a:p>
          <a:p>
            <a:pPr lvl="1">
              <a:lnSpc>
                <a:spcPct val="80000"/>
              </a:lnSpc>
            </a:pPr>
            <a:r>
              <a:rPr lang="en-US" sz="1800" dirty="0">
                <a:latin typeface="Calibri" pitchFamily="34" charset="0"/>
                <a:ea typeface="ＭＳ Ｐゴシック" pitchFamily="34" charset="-128"/>
                <a:cs typeface="ＭＳ Ｐゴシック" charset="0"/>
              </a:rPr>
              <a:t>Recommendations for the evaluation of similar bio-therapeutic products (SBP);</a:t>
            </a:r>
          </a:p>
          <a:p>
            <a:pPr lvl="1">
              <a:lnSpc>
                <a:spcPct val="80000"/>
              </a:lnSpc>
            </a:pPr>
            <a:r>
              <a:rPr lang="en-US" sz="1800" dirty="0">
                <a:latin typeface="Calibri" pitchFamily="34" charset="0"/>
                <a:ea typeface="ＭＳ Ｐゴシック" pitchFamily="34" charset="-128"/>
                <a:cs typeface="ＭＳ Ｐゴシック" charset="0"/>
              </a:rPr>
              <a:t>Guidelines for the Registration of Medicines in the Americas;</a:t>
            </a:r>
          </a:p>
          <a:p>
            <a:pPr lvl="1">
              <a:lnSpc>
                <a:spcPct val="80000"/>
              </a:lnSpc>
            </a:pPr>
            <a:r>
              <a:rPr lang="en-US" sz="1800" dirty="0">
                <a:latin typeface="Calibri" pitchFamily="34" charset="0"/>
                <a:ea typeface="ＭＳ Ｐゴシック" pitchFamily="34" charset="-128"/>
                <a:cs typeface="ＭＳ Ｐゴシック" charset="0"/>
              </a:rPr>
              <a:t>Manual for research / Guidelines for Good Clinical Practices;</a:t>
            </a:r>
          </a:p>
          <a:p>
            <a:pPr lvl="1">
              <a:lnSpc>
                <a:spcPct val="80000"/>
              </a:lnSpc>
            </a:pPr>
            <a:r>
              <a:rPr lang="en-US" sz="1800" dirty="0">
                <a:latin typeface="Calibri" pitchFamily="34" charset="0"/>
                <a:ea typeface="ＭＳ Ｐゴシック" pitchFamily="34" charset="-128"/>
                <a:cs typeface="ＭＳ Ｐゴシック" charset="0"/>
              </a:rPr>
              <a:t>Guidelines for Clinical Trials in Pediatrics;</a:t>
            </a:r>
          </a:p>
          <a:p>
            <a:pPr lvl="1">
              <a:lnSpc>
                <a:spcPct val="80000"/>
              </a:lnSpc>
            </a:pPr>
            <a:r>
              <a:rPr lang="en-US" sz="1800" dirty="0">
                <a:latin typeface="Calibri" pitchFamily="34" charset="0"/>
                <a:ea typeface="ＭＳ Ｐゴシック" pitchFamily="34" charset="-128"/>
                <a:cs typeface="ＭＳ Ｐゴシック" charset="0"/>
              </a:rPr>
              <a:t>Considerations on the use of placebo in Clinical Trials;</a:t>
            </a:r>
          </a:p>
          <a:p>
            <a:pPr lvl="1">
              <a:lnSpc>
                <a:spcPct val="80000"/>
              </a:lnSpc>
            </a:pPr>
            <a:r>
              <a:rPr lang="en-US" sz="1800" dirty="0">
                <a:latin typeface="Calibri" pitchFamily="34" charset="0"/>
                <a:ea typeface="ＭＳ Ｐゴシック" pitchFamily="34" charset="-128"/>
                <a:cs typeface="ＭＳ Ｐゴシック" charset="0"/>
              </a:rPr>
              <a:t>Ethical criteria for the promotion, </a:t>
            </a:r>
            <a:r>
              <a:rPr lang="en-US" sz="1800" dirty="0" smtClean="0">
                <a:latin typeface="Calibri" pitchFamily="34" charset="0"/>
                <a:ea typeface="ＭＳ Ｐゴシック" pitchFamily="34" charset="-128"/>
                <a:cs typeface="ＭＳ Ｐゴシック" charset="0"/>
              </a:rPr>
              <a:t>advertising </a:t>
            </a:r>
            <a:r>
              <a:rPr lang="en-US" sz="1800" dirty="0">
                <a:latin typeface="Calibri" pitchFamily="34" charset="0"/>
                <a:ea typeface="ＭＳ Ｐゴシック" pitchFamily="34" charset="-128"/>
                <a:cs typeface="ＭＳ Ｐゴシック" charset="0"/>
              </a:rPr>
              <a:t>of medicines.</a:t>
            </a:r>
          </a:p>
          <a:p>
            <a:pPr lvl="1">
              <a:lnSpc>
                <a:spcPct val="80000"/>
              </a:lnSpc>
            </a:pPr>
            <a:endParaRPr lang="en-US" sz="1600" i="1" dirty="0" smtClean="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latin typeface="Calibri" pitchFamily="34" charset="0"/>
                <a:ea typeface="ＭＳ Ｐゴシック" pitchFamily="34" charset="-128"/>
              </a:rPr>
              <a:t>A call for the </a:t>
            </a:r>
            <a:r>
              <a:rPr lang="en-US" sz="2200" dirty="0" smtClean="0">
                <a:latin typeface="Calibri" pitchFamily="34" charset="0"/>
                <a:ea typeface="ＭＳ Ｐゴシック" pitchFamily="34" charset="-128"/>
              </a:rPr>
              <a:t>development </a:t>
            </a:r>
            <a:r>
              <a:rPr lang="en-US" sz="2200" dirty="0">
                <a:latin typeface="Calibri" pitchFamily="34" charset="0"/>
                <a:ea typeface="ＭＳ Ｐゴシック" pitchFamily="34" charset="-128"/>
              </a:rPr>
              <a:t>of a Strategic Plan for PANDRH that integrates </a:t>
            </a:r>
            <a:r>
              <a:rPr lang="en-US" sz="2200" dirty="0" smtClean="0">
                <a:latin typeface="Calibri" pitchFamily="34" charset="0"/>
                <a:ea typeface="ＭＳ Ｐゴシック" pitchFamily="34" charset="-128"/>
              </a:rPr>
              <a:t>NRA systems development (CD50R9 </a:t>
            </a:r>
            <a:r>
              <a:rPr lang="en-US" sz="2200" dirty="0">
                <a:latin typeface="Calibri" pitchFamily="34" charset="0"/>
                <a:ea typeface="ＭＳ Ｐゴシック" pitchFamily="34" charset="-128"/>
              </a:rPr>
              <a:t>/ 2010): 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>
                <a:latin typeface="Calibri" pitchFamily="34" charset="0"/>
                <a:ea typeface="ＭＳ Ｐゴシック" pitchFamily="34" charset="-128"/>
                <a:cs typeface="ＭＳ Ｐゴシック" charset="0"/>
              </a:rPr>
              <a:t>Network flexibility, promoting cooperation </a:t>
            </a:r>
            <a:r>
              <a:rPr lang="en-US" sz="1800" dirty="0">
                <a:latin typeface="Calibri" pitchFamily="34" charset="0"/>
                <a:ea typeface="ＭＳ Ｐゴシック" pitchFamily="34" charset="-128"/>
                <a:cs typeface="ＭＳ Ｐゴシック" charset="0"/>
              </a:rPr>
              <a:t>and exchange between NRAs;</a:t>
            </a:r>
          </a:p>
          <a:p>
            <a:pPr lvl="1">
              <a:lnSpc>
                <a:spcPct val="80000"/>
              </a:lnSpc>
            </a:pPr>
            <a:r>
              <a:rPr lang="en-US" sz="1800" dirty="0">
                <a:latin typeface="Calibri" pitchFamily="34" charset="0"/>
                <a:ea typeface="ＭＳ Ｐゴシック" pitchFamily="34" charset="-128"/>
                <a:cs typeface="ＭＳ Ｐゴシック" charset="0"/>
              </a:rPr>
              <a:t>Focus on </a:t>
            </a:r>
            <a:r>
              <a:rPr lang="en-US" sz="1800" dirty="0" smtClean="0">
                <a:latin typeface="Calibri" pitchFamily="34" charset="0"/>
                <a:ea typeface="ＭＳ Ｐゴシック" pitchFamily="34" charset="-128"/>
                <a:cs typeface="ＭＳ Ｐゴシック" charset="0"/>
              </a:rPr>
              <a:t>development </a:t>
            </a:r>
            <a:r>
              <a:rPr lang="en-US" sz="1800" dirty="0">
                <a:latin typeface="Calibri" pitchFamily="34" charset="0"/>
                <a:ea typeface="ＭＳ Ｐゴシック" pitchFamily="34" charset="-128"/>
                <a:cs typeface="ＭＳ Ｐゴシック" charset="0"/>
              </a:rPr>
              <a:t>of regulatory systems;</a:t>
            </a:r>
          </a:p>
          <a:p>
            <a:pPr lvl="1">
              <a:lnSpc>
                <a:spcPct val="80000"/>
              </a:lnSpc>
            </a:pPr>
            <a:r>
              <a:rPr lang="en-US" sz="1800" dirty="0">
                <a:latin typeface="Calibri" pitchFamily="34" charset="0"/>
                <a:ea typeface="ＭＳ Ｐゴシック" pitchFamily="34" charset="-128"/>
                <a:cs typeface="ＭＳ Ｐゴシック" charset="0"/>
              </a:rPr>
              <a:t>Design and implement regional training program with NRAs of reference and other entities (universities).</a:t>
            </a:r>
            <a:endParaRPr lang="es-ES" sz="1800" dirty="0">
              <a:latin typeface="Calibri" pitchFamily="34" charset="0"/>
              <a:ea typeface="ＭＳ Ｐゴシック" pitchFamily="34" charset="-128"/>
              <a:cs typeface="ＭＳ Ｐゴシック" charset="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s-ES" sz="1600" dirty="0" smtClean="0"/>
          </a:p>
          <a:p>
            <a:pPr>
              <a:lnSpc>
                <a:spcPct val="8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latin typeface="Calibri" pitchFamily="34" charset="0"/>
                <a:ea typeface="ＭＳ Ｐゴシック" pitchFamily="34" charset="-128"/>
              </a:rPr>
              <a:t>Use new and existing platforms to create opportunities for collaboration. </a:t>
            </a:r>
          </a:p>
          <a:p>
            <a:pPr>
              <a:lnSpc>
                <a:spcPct val="80000"/>
              </a:lnSpc>
            </a:pPr>
            <a:endParaRPr lang="es-ES" sz="1800" b="1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141402"/>
            <a:ext cx="95399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en-US" sz="3600" cap="all" dirty="0">
                <a:solidFill>
                  <a:schemeClr val="accent2">
                    <a:lumMod val="75000"/>
                  </a:schemeClr>
                </a:solidFill>
                <a:latin typeface="12 pt Helvetica* 55 Roman   054" charset="0"/>
                <a:cs typeface="ＭＳ Ｐゴシック" charset="0"/>
              </a:rPr>
              <a:t>VI </a:t>
            </a:r>
            <a:r>
              <a:rPr lang="en-US" sz="3600" cap="all" dirty="0" smtClean="0">
                <a:solidFill>
                  <a:schemeClr val="accent2">
                    <a:lumMod val="75000"/>
                  </a:schemeClr>
                </a:solidFill>
                <a:latin typeface="12 pt Helvetica* 55 Roman   054" charset="0"/>
                <a:cs typeface="ＭＳ Ｐゴシック" charset="0"/>
              </a:rPr>
              <a:t>PANDRH </a:t>
            </a:r>
            <a:r>
              <a:rPr lang="en-US" sz="3600" cap="all" dirty="0">
                <a:solidFill>
                  <a:schemeClr val="accent2">
                    <a:lumMod val="75000"/>
                  </a:schemeClr>
                </a:solidFill>
                <a:latin typeface="12 pt Helvetica* 55 Roman   054" charset="0"/>
                <a:cs typeface="ＭＳ Ｐゴシック" charset="0"/>
              </a:rPr>
              <a:t>Conference, Brazil, 2011;</a:t>
            </a:r>
          </a:p>
          <a:p>
            <a:pPr eaLnBrk="0" hangingPunct="0"/>
            <a:r>
              <a:rPr lang="en-US" sz="3600" cap="all" dirty="0">
                <a:solidFill>
                  <a:schemeClr val="accent2">
                    <a:lumMod val="75000"/>
                  </a:schemeClr>
                </a:solidFill>
                <a:latin typeface="12 pt Helvetica* 55 Roman   054" charset="0"/>
                <a:cs typeface="ＭＳ Ｐゴシック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4121813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/>
          </p:cNvSpPr>
          <p:nvPr>
            <p:ph type="body" idx="4294967295"/>
          </p:nvPr>
        </p:nvSpPr>
        <p:spPr>
          <a:xfrm>
            <a:off x="383472" y="1359376"/>
            <a:ext cx="8229600" cy="4525962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sz="2200" dirty="0">
                <a:latin typeface="Calibri" pitchFamily="34" charset="0"/>
                <a:ea typeface="ＭＳ Ｐゴシック" pitchFamily="34" charset="-128"/>
              </a:rPr>
              <a:t>Institutional development of NRA in process </a:t>
            </a:r>
            <a:r>
              <a:rPr lang="en-US" sz="2200" dirty="0" smtClean="0">
                <a:latin typeface="Calibri" pitchFamily="34" charset="0"/>
                <a:ea typeface="ＭＳ Ｐゴシック" pitchFamily="34" charset="-128"/>
              </a:rPr>
              <a:t>for:</a:t>
            </a:r>
          </a:p>
          <a:p>
            <a:pPr lvl="1">
              <a:lnSpc>
                <a:spcPct val="80000"/>
              </a:lnSpc>
              <a:spcAft>
                <a:spcPts val="600"/>
              </a:spcAft>
            </a:pPr>
            <a:r>
              <a:rPr lang="en-US" sz="1800" dirty="0" smtClean="0">
                <a:latin typeface="Calibri" pitchFamily="34" charset="0"/>
                <a:ea typeface="ＭＳ Ｐゴシック" pitchFamily="34" charset="-128"/>
                <a:cs typeface="ＭＳ Ｐゴシック" charset="0"/>
              </a:rPr>
              <a:t>Bahamas</a:t>
            </a:r>
            <a:r>
              <a:rPr lang="en-US" sz="1800" dirty="0">
                <a:latin typeface="Calibri" pitchFamily="34" charset="0"/>
                <a:ea typeface="ＭＳ Ｐゴシック" pitchFamily="34" charset="-128"/>
                <a:cs typeface="ＭＳ Ｐゴシック" charset="0"/>
              </a:rPr>
              <a:t>, Costa Rica, Chile, Colombia, Dominican Republic, Ecuador, El Salvador, Guatemala, Guyana, Honduras, Panama, Paraguay, Peru, </a:t>
            </a:r>
            <a:r>
              <a:rPr lang="en-US" sz="1800" dirty="0" smtClean="0">
                <a:latin typeface="Calibri" pitchFamily="34" charset="0"/>
                <a:ea typeface="ＭＳ Ｐゴシック" pitchFamily="34" charset="-128"/>
                <a:cs typeface="ＭＳ Ｐゴシック" charset="0"/>
              </a:rPr>
              <a:t>Suriname, </a:t>
            </a:r>
            <a:r>
              <a:rPr lang="en-US" sz="1800" dirty="0">
                <a:latin typeface="Calibri" pitchFamily="34" charset="0"/>
                <a:ea typeface="ＭＳ Ｐゴシック" pitchFamily="34" charset="-128"/>
                <a:cs typeface="ＭＳ Ｐゴシック" charset="0"/>
              </a:rPr>
              <a:t>Trinidad &amp; Tobago. </a:t>
            </a:r>
          </a:p>
          <a:p>
            <a:pPr lvl="1">
              <a:lnSpc>
                <a:spcPct val="80000"/>
              </a:lnSpc>
              <a:spcAft>
                <a:spcPts val="600"/>
              </a:spcAft>
              <a:buFont typeface="Arial" charset="0"/>
              <a:buNone/>
            </a:pPr>
            <a:endParaRPr lang="en-US" sz="2200" dirty="0">
              <a:latin typeface="Calibri" pitchFamily="34" charset="0"/>
              <a:ea typeface="ＭＳ Ｐゴシック" pitchFamily="34" charset="-128"/>
              <a:cs typeface="ＭＳ Ｐゴシック" charset="0"/>
            </a:endParaRPr>
          </a:p>
          <a:p>
            <a:pPr>
              <a:lnSpc>
                <a:spcPct val="80000"/>
              </a:lnSpc>
              <a:spcAft>
                <a:spcPts val="600"/>
              </a:spcAft>
              <a:buFont typeface="Arial" charset="0"/>
              <a:buChar char="•"/>
            </a:pPr>
            <a:r>
              <a:rPr lang="en-US" sz="2200" dirty="0">
                <a:latin typeface="Calibri" pitchFamily="34" charset="0"/>
                <a:ea typeface="ＭＳ Ｐゴシック" pitchFamily="34" charset="-128"/>
              </a:rPr>
              <a:t>Currently, there are </a:t>
            </a:r>
            <a:r>
              <a:rPr lang="en-US" sz="2200" dirty="0" smtClean="0">
                <a:latin typeface="Calibri" pitchFamily="34" charset="0"/>
                <a:ea typeface="ＭＳ Ｐゴシック" pitchFamily="34" charset="-128"/>
              </a:rPr>
              <a:t>seven WHO/PAHO reference </a:t>
            </a:r>
            <a:r>
              <a:rPr lang="en-US" sz="2200" dirty="0">
                <a:latin typeface="Calibri" pitchFamily="34" charset="0"/>
                <a:ea typeface="ＭＳ Ｐゴシック" pitchFamily="34" charset="-128"/>
              </a:rPr>
              <a:t>regulatory </a:t>
            </a:r>
            <a:r>
              <a:rPr lang="en-US" sz="2200" dirty="0" smtClean="0">
                <a:latin typeface="Calibri" pitchFamily="34" charset="0"/>
                <a:ea typeface="ＭＳ Ｐゴシック" pitchFamily="34" charset="-128"/>
              </a:rPr>
              <a:t>authorities with regulatory functions assessed:</a:t>
            </a:r>
          </a:p>
          <a:p>
            <a:pPr lvl="1">
              <a:lnSpc>
                <a:spcPct val="80000"/>
              </a:lnSpc>
              <a:spcAft>
                <a:spcPts val="600"/>
              </a:spcAft>
              <a:buFont typeface="Arial" charset="0"/>
              <a:buChar char="•"/>
            </a:pPr>
            <a:r>
              <a:rPr lang="en-US" sz="1800" dirty="0">
                <a:latin typeface="Calibri" pitchFamily="34" charset="0"/>
                <a:ea typeface="ＭＳ Ｐゴシック" pitchFamily="34" charset="-128"/>
                <a:cs typeface="ＭＳ Ｐゴシック" charset="0"/>
              </a:rPr>
              <a:t>Argentina, Brazil, Canada, Colombia, Cuba, Mexico and the United States of America 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None/>
            </a:pPr>
            <a:endParaRPr lang="en-US" sz="2400" b="1" dirty="0" smtClean="0">
              <a:solidFill>
                <a:srgbClr val="0B7275"/>
              </a:solidFill>
            </a:endParaRPr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en-US" sz="2200" dirty="0">
                <a:latin typeface="Calibri" pitchFamily="34" charset="0"/>
                <a:ea typeface="ＭＳ Ｐゴシック" pitchFamily="34" charset="-128"/>
              </a:rPr>
              <a:t>WHO/PAHO Collaborating Centers:</a:t>
            </a:r>
          </a:p>
          <a:p>
            <a:pPr lvl="1">
              <a:lnSpc>
                <a:spcPct val="80000"/>
              </a:lnSpc>
              <a:spcAft>
                <a:spcPts val="600"/>
              </a:spcAft>
            </a:pPr>
            <a:r>
              <a:rPr lang="en-US" sz="2400" b="1" dirty="0" smtClean="0">
                <a:solidFill>
                  <a:srgbClr val="0B7275"/>
                </a:solidFill>
              </a:rPr>
              <a:t>	</a:t>
            </a:r>
            <a:r>
              <a:rPr lang="en-US" sz="1800" dirty="0">
                <a:latin typeface="Calibri" pitchFamily="34" charset="0"/>
                <a:ea typeface="ＭＳ Ｐゴシック" pitchFamily="34" charset="-128"/>
                <a:cs typeface="ＭＳ Ｐゴシック" charset="0"/>
              </a:rPr>
              <a:t>US FDA (CBER), Health </a:t>
            </a:r>
            <a:r>
              <a:rPr lang="en-US" sz="1800" dirty="0" smtClean="0">
                <a:latin typeface="Calibri" pitchFamily="34" charset="0"/>
                <a:ea typeface="ＭＳ Ｐゴシック" pitchFamily="34" charset="-128"/>
                <a:cs typeface="ＭＳ Ｐゴシック" charset="0"/>
              </a:rPr>
              <a:t>Canada (HPFB), </a:t>
            </a:r>
            <a:r>
              <a:rPr lang="en-US" sz="1800" dirty="0">
                <a:latin typeface="Calibri" pitchFamily="34" charset="0"/>
                <a:ea typeface="ＭＳ Ｐゴシック" pitchFamily="34" charset="-128"/>
                <a:cs typeface="ＭＳ Ｐゴシック" charset="0"/>
              </a:rPr>
              <a:t>Cuba (process initiated)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400" b="1" dirty="0" smtClean="0">
              <a:solidFill>
                <a:srgbClr val="0B7275"/>
              </a:solidFill>
              <a:ea typeface="MS PGothic" panose="020B0600070205080204" pitchFamily="34" charset="-128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207389" y="-90292"/>
            <a:ext cx="8229600" cy="1163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 cap="all">
                <a:solidFill>
                  <a:schemeClr val="tx1"/>
                </a:solidFill>
                <a:latin typeface="12 pt Helvetica* 55 Roman   054" charset="0"/>
                <a:ea typeface="ＭＳ Ｐゴシック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12 pt Helvetica* 55 Roman   054" charset="0"/>
                <a:ea typeface="ＭＳ Ｐゴシック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12 pt Helvetica* 55 Roman   054" charset="0"/>
                <a:ea typeface="ＭＳ Ｐゴシック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12 pt Helvetica* 55 Roman   054" charset="0"/>
                <a:ea typeface="ＭＳ Ｐゴシック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12 pt Helvetica* 55 Roman   054" charset="0"/>
                <a:ea typeface="ＭＳ Ｐゴシック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12 pt Helvetica* 55 Roman   054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12 pt Helvetica* 55 Roman   054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12 pt Helvetica* 55 Roman   054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12 pt Helvetica* 55 Roman   054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Regulatory Systems Development</a:t>
            </a:r>
            <a:endParaRPr lang="en-US" sz="3200" dirty="0">
              <a:solidFill>
                <a:schemeClr val="accent2">
                  <a:lumMod val="75000"/>
                </a:schemeClr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32719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/>
          </p:cNvSpPr>
          <p:nvPr>
            <p:ph type="body" idx="4294967295"/>
          </p:nvPr>
        </p:nvSpPr>
        <p:spPr>
          <a:xfrm>
            <a:off x="315797" y="1320296"/>
            <a:ext cx="8229600" cy="4525963"/>
          </a:xfrm>
          <a:prstGeom prst="rect">
            <a:avLst/>
          </a:prstGeo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es-ES" sz="2200" dirty="0" err="1">
                <a:latin typeface="Calibri" pitchFamily="34" charset="0"/>
                <a:ea typeface="ＭＳ Ｐゴシック" pitchFamily="34" charset="-128"/>
              </a:rPr>
              <a:t>Multiple</a:t>
            </a:r>
            <a:r>
              <a:rPr lang="es-ES" sz="2200" dirty="0">
                <a:latin typeface="Calibri" pitchFamily="34" charset="0"/>
                <a:ea typeface="ＭＳ Ｐゴシック" pitchFamily="34" charset="-128"/>
              </a:rPr>
              <a:t> new </a:t>
            </a:r>
            <a:r>
              <a:rPr lang="es-ES" sz="2200" dirty="0" err="1">
                <a:latin typeface="Calibri" pitchFamily="34" charset="0"/>
                <a:ea typeface="ＭＳ Ｐゴシック" pitchFamily="34" charset="-128"/>
              </a:rPr>
              <a:t>agreements</a:t>
            </a:r>
            <a:r>
              <a:rPr lang="es-ES" sz="2200" dirty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s-ES" sz="2200" dirty="0" err="1">
                <a:latin typeface="Calibri" pitchFamily="34" charset="0"/>
                <a:ea typeface="ＭＳ Ｐゴシック" pitchFamily="34" charset="-128"/>
              </a:rPr>
              <a:t>signed</a:t>
            </a:r>
            <a:r>
              <a:rPr lang="es-ES" sz="2200" dirty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s-ES" sz="2200" dirty="0" err="1">
                <a:latin typeface="Calibri" pitchFamily="34" charset="0"/>
                <a:ea typeface="ＭＳ Ｐゴシック" pitchFamily="34" charset="-128"/>
              </a:rPr>
              <a:t>between</a:t>
            </a:r>
            <a:r>
              <a:rPr lang="es-ES" sz="2200" dirty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s-ES" sz="2200" dirty="0" err="1">
                <a:latin typeface="Calibri" pitchFamily="34" charset="0"/>
                <a:ea typeface="ＭＳ Ｐゴシック" pitchFamily="34" charset="-128"/>
              </a:rPr>
              <a:t>NRAs</a:t>
            </a:r>
            <a:r>
              <a:rPr lang="es-ES" sz="2200" dirty="0" smtClean="0">
                <a:latin typeface="Calibri" pitchFamily="34" charset="0"/>
                <a:ea typeface="ＭＳ Ｐゴシック" pitchFamily="34" charset="-128"/>
              </a:rPr>
              <a:t>: </a:t>
            </a:r>
            <a:r>
              <a:rPr lang="es-ES" sz="2200" dirty="0" err="1" smtClean="0">
                <a:latin typeface="Calibri" pitchFamily="34" charset="0"/>
                <a:ea typeface="ＭＳ Ｐゴシック" pitchFamily="34" charset="-128"/>
              </a:rPr>
              <a:t>e.g</a:t>
            </a:r>
            <a:r>
              <a:rPr lang="es-ES" sz="2200" dirty="0" smtClean="0">
                <a:latin typeface="Calibri" pitchFamily="34" charset="0"/>
                <a:ea typeface="ＭＳ Ｐゴシック" pitchFamily="34" charset="-128"/>
              </a:rPr>
              <a:t>.</a:t>
            </a:r>
            <a:endParaRPr lang="es-ES" sz="2200" dirty="0">
              <a:latin typeface="Calibri" pitchFamily="34" charset="0"/>
              <a:ea typeface="ＭＳ Ｐゴシック" pitchFamily="34" charset="-128"/>
            </a:endParaRPr>
          </a:p>
          <a:p>
            <a:pPr lvl="1">
              <a:lnSpc>
                <a:spcPct val="80000"/>
              </a:lnSpc>
              <a:buFontTx/>
              <a:buChar char="•"/>
            </a:pPr>
            <a:r>
              <a:rPr lang="es-ES" sz="1800" dirty="0" err="1">
                <a:latin typeface="Calibri" pitchFamily="34" charset="0"/>
                <a:ea typeface="ＭＳ Ｐゴシック" pitchFamily="34" charset="-128"/>
                <a:cs typeface="ＭＳ Ｐゴシック" charset="0"/>
              </a:rPr>
              <a:t>Strengthening</a:t>
            </a:r>
            <a:r>
              <a:rPr lang="es-ES" sz="1800" dirty="0">
                <a:latin typeface="Calibri" pitchFamily="34" charset="0"/>
                <a:ea typeface="ＭＳ Ｐゴシック" pitchFamily="34" charset="-128"/>
                <a:cs typeface="ＭＳ Ｐゴシック" charset="0"/>
              </a:rPr>
              <a:t> of </a:t>
            </a:r>
            <a:r>
              <a:rPr lang="es-ES" sz="1800" dirty="0" err="1">
                <a:latin typeface="Calibri" pitchFamily="34" charset="0"/>
                <a:ea typeface="ＭＳ Ｐゴシック" pitchFamily="34" charset="-128"/>
                <a:cs typeface="ＭＳ Ｐゴシック" charset="0"/>
              </a:rPr>
              <a:t>regulatory</a:t>
            </a:r>
            <a:r>
              <a:rPr lang="es-ES" sz="1800" dirty="0">
                <a:latin typeface="Calibri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lang="es-ES" sz="1800" dirty="0" err="1">
                <a:latin typeface="Calibri" pitchFamily="34" charset="0"/>
                <a:ea typeface="ＭＳ Ｐゴシック" pitchFamily="34" charset="-128"/>
                <a:cs typeface="ＭＳ Ｐゴシック" charset="0"/>
              </a:rPr>
              <a:t>capacity</a:t>
            </a:r>
            <a:r>
              <a:rPr lang="es-ES" sz="1800" dirty="0">
                <a:latin typeface="Calibri" pitchFamily="34" charset="0"/>
                <a:ea typeface="ＭＳ Ｐゴシック" pitchFamily="34" charset="-128"/>
                <a:cs typeface="ＭＳ Ｐゴシック" charset="0"/>
              </a:rPr>
              <a:t> (</a:t>
            </a:r>
            <a:r>
              <a:rPr lang="es-ES" sz="1800" dirty="0" err="1">
                <a:latin typeface="Calibri" pitchFamily="34" charset="0"/>
                <a:ea typeface="ＭＳ Ｐゴシック" pitchFamily="34" charset="-128"/>
                <a:cs typeface="ＭＳ Ｐゴシック" charset="0"/>
              </a:rPr>
              <a:t>Mexico</a:t>
            </a:r>
            <a:r>
              <a:rPr lang="es-ES" sz="1800" dirty="0">
                <a:latin typeface="Calibri" pitchFamily="34" charset="0"/>
                <a:ea typeface="ＭＳ Ｐゴシック" pitchFamily="34" charset="-128"/>
                <a:cs typeface="ＭＳ Ｐゴシック" charset="0"/>
              </a:rPr>
              <a:t> / El Salvador)</a:t>
            </a:r>
          </a:p>
          <a:p>
            <a:pPr lvl="1">
              <a:lnSpc>
                <a:spcPct val="80000"/>
              </a:lnSpc>
              <a:buFontTx/>
              <a:buChar char="•"/>
            </a:pPr>
            <a:r>
              <a:rPr lang="es-ES" sz="1800" dirty="0" err="1">
                <a:latin typeface="Calibri" pitchFamily="34" charset="0"/>
                <a:ea typeface="ＭＳ Ｐゴシック" pitchFamily="34" charset="-128"/>
                <a:cs typeface="ＭＳ Ｐゴシック" charset="0"/>
              </a:rPr>
              <a:t>Sharing</a:t>
            </a:r>
            <a:r>
              <a:rPr lang="es-ES" sz="1800" dirty="0">
                <a:latin typeface="Calibri" pitchFamily="34" charset="0"/>
                <a:ea typeface="ＭＳ Ｐゴシック" pitchFamily="34" charset="-128"/>
                <a:cs typeface="ＭＳ Ｐゴシック" charset="0"/>
              </a:rPr>
              <a:t> of GMP </a:t>
            </a:r>
            <a:r>
              <a:rPr lang="es-ES" sz="1800" dirty="0" err="1">
                <a:latin typeface="Calibri" pitchFamily="34" charset="0"/>
                <a:ea typeface="ＭＳ Ｐゴシック" pitchFamily="34" charset="-128"/>
                <a:cs typeface="ＭＳ Ｐゴシック" charset="0"/>
              </a:rPr>
              <a:t>inspection</a:t>
            </a:r>
            <a:r>
              <a:rPr lang="es-ES" sz="1800" dirty="0">
                <a:latin typeface="Calibri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lang="es-ES" sz="1800" dirty="0" err="1">
                <a:latin typeface="Calibri" pitchFamily="34" charset="0"/>
                <a:ea typeface="ＭＳ Ｐゴシック" pitchFamily="34" charset="-128"/>
                <a:cs typeface="ＭＳ Ｐゴシック" charset="0"/>
              </a:rPr>
              <a:t>reports</a:t>
            </a:r>
            <a:r>
              <a:rPr lang="es-ES" sz="1800" dirty="0">
                <a:latin typeface="Calibri" pitchFamily="34" charset="0"/>
                <a:ea typeface="ＭＳ Ｐゴシック" pitchFamily="34" charset="-128"/>
                <a:cs typeface="ＭＳ Ｐゴシック" charset="0"/>
              </a:rPr>
              <a:t> (Argentina, </a:t>
            </a:r>
            <a:r>
              <a:rPr lang="es-ES" sz="1800" dirty="0" err="1">
                <a:latin typeface="Calibri" pitchFamily="34" charset="0"/>
                <a:ea typeface="ＭＳ Ｐゴシック" pitchFamily="34" charset="-128"/>
                <a:cs typeface="ＭＳ Ｐゴシック" charset="0"/>
              </a:rPr>
              <a:t>Brazil</a:t>
            </a:r>
            <a:r>
              <a:rPr lang="es-ES" sz="1800" dirty="0">
                <a:latin typeface="Calibri" pitchFamily="34" charset="0"/>
                <a:ea typeface="ＭＳ Ｐゴシック" pitchFamily="34" charset="-128"/>
                <a:cs typeface="ＭＳ Ｐゴシック" charset="0"/>
              </a:rPr>
              <a:t>, Colombia, Cuba)</a:t>
            </a:r>
          </a:p>
          <a:p>
            <a:pPr lvl="1">
              <a:lnSpc>
                <a:spcPct val="80000"/>
              </a:lnSpc>
              <a:buFontTx/>
              <a:buChar char="•"/>
            </a:pPr>
            <a:r>
              <a:rPr lang="es-ES" sz="1800" dirty="0" err="1">
                <a:latin typeface="Calibri" pitchFamily="34" charset="0"/>
                <a:ea typeface="ＭＳ Ｐゴシック" pitchFamily="34" charset="-128"/>
                <a:cs typeface="ＭＳ Ｐゴシック" charset="0"/>
              </a:rPr>
              <a:t>Recognition</a:t>
            </a:r>
            <a:r>
              <a:rPr lang="es-ES" sz="1800" dirty="0">
                <a:latin typeface="Calibri" pitchFamily="34" charset="0"/>
                <a:ea typeface="ＭＳ Ｐゴシック" pitchFamily="34" charset="-128"/>
                <a:cs typeface="ＭＳ Ｐゴシック" charset="0"/>
              </a:rPr>
              <a:t> of  medical </a:t>
            </a:r>
            <a:r>
              <a:rPr lang="es-ES" sz="1800" dirty="0" err="1">
                <a:latin typeface="Calibri" pitchFamily="34" charset="0"/>
                <a:ea typeface="ＭＳ Ｐゴシック" pitchFamily="34" charset="-128"/>
                <a:cs typeface="ＭＳ Ｐゴシック" charset="0"/>
              </a:rPr>
              <a:t>device</a:t>
            </a:r>
            <a:r>
              <a:rPr lang="es-ES" sz="1800" dirty="0">
                <a:latin typeface="Calibri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lang="es-ES" sz="1800" dirty="0" err="1">
                <a:latin typeface="Calibri" pitchFamily="34" charset="0"/>
                <a:ea typeface="ＭＳ Ｐゴシック" pitchFamily="34" charset="-128"/>
                <a:cs typeface="ＭＳ Ｐゴシック" charset="0"/>
              </a:rPr>
              <a:t>product</a:t>
            </a:r>
            <a:r>
              <a:rPr lang="es-ES" sz="1800" dirty="0">
                <a:latin typeface="Calibri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lang="es-ES" sz="1800" dirty="0" err="1">
                <a:latin typeface="Calibri" pitchFamily="34" charset="0"/>
                <a:ea typeface="ＭＳ Ｐゴシック" pitchFamily="34" charset="-128"/>
                <a:cs typeface="ＭＳ Ｐゴシック" charset="0"/>
              </a:rPr>
              <a:t>registrations</a:t>
            </a:r>
            <a:r>
              <a:rPr lang="es-ES" sz="1800" dirty="0">
                <a:latin typeface="Calibri" pitchFamily="34" charset="0"/>
                <a:ea typeface="ＭＳ Ｐゴシック" pitchFamily="34" charset="-128"/>
                <a:cs typeface="ＭＳ Ｐゴシック" charset="0"/>
              </a:rPr>
              <a:t> ( US / Costa Rica)</a:t>
            </a:r>
          </a:p>
          <a:p>
            <a:pPr lvl="1">
              <a:lnSpc>
                <a:spcPct val="80000"/>
              </a:lnSpc>
              <a:buFontTx/>
              <a:buChar char="•"/>
            </a:pPr>
            <a:endParaRPr lang="es-ES" sz="1600" b="1" dirty="0" smtClean="0"/>
          </a:p>
          <a:p>
            <a:pPr>
              <a:lnSpc>
                <a:spcPct val="80000"/>
              </a:lnSpc>
              <a:buFontTx/>
              <a:buChar char="•"/>
            </a:pPr>
            <a:r>
              <a:rPr lang="es-ES" sz="2200" dirty="0" err="1">
                <a:latin typeface="Calibri" pitchFamily="34" charset="0"/>
                <a:ea typeface="ＭＳ Ｐゴシック" pitchFamily="34" charset="-128"/>
              </a:rPr>
              <a:t>C</a:t>
            </a:r>
            <a:r>
              <a:rPr lang="es-ES" sz="2200" dirty="0" err="1" smtClean="0">
                <a:latin typeface="Calibri" pitchFamily="34" charset="0"/>
                <a:ea typeface="ＭＳ Ｐゴシック" pitchFamily="34" charset="-128"/>
              </a:rPr>
              <a:t>apacity</a:t>
            </a:r>
            <a:r>
              <a:rPr lang="es-ES" sz="22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s-ES" sz="2200" dirty="0" err="1">
                <a:latin typeface="Calibri" pitchFamily="34" charset="0"/>
                <a:ea typeface="ＭＳ Ｐゴシック" pitchFamily="34" charset="-128"/>
              </a:rPr>
              <a:t>building</a:t>
            </a:r>
            <a:r>
              <a:rPr lang="es-ES" sz="2200" dirty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s-ES" sz="2200" dirty="0" err="1">
                <a:latin typeface="Calibri" pitchFamily="34" charset="0"/>
                <a:ea typeface="ＭＳ Ｐゴシック" pitchFamily="34" charset="-128"/>
              </a:rPr>
              <a:t>between</a:t>
            </a:r>
            <a:r>
              <a:rPr lang="es-ES" sz="2200" dirty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s-ES" sz="2200" dirty="0" err="1">
                <a:latin typeface="Calibri" pitchFamily="34" charset="0"/>
                <a:ea typeface="ＭＳ Ｐゴシック" pitchFamily="34" charset="-128"/>
              </a:rPr>
              <a:t>regulators</a:t>
            </a:r>
            <a:r>
              <a:rPr lang="es-ES" sz="2200" dirty="0" smtClean="0">
                <a:latin typeface="Calibri" pitchFamily="34" charset="0"/>
                <a:ea typeface="ＭＳ Ｐゴシック" pitchFamily="34" charset="-128"/>
              </a:rPr>
              <a:t>: </a:t>
            </a:r>
            <a:r>
              <a:rPr lang="es-ES" sz="2200" dirty="0" err="1" smtClean="0">
                <a:latin typeface="Calibri" pitchFamily="34" charset="0"/>
                <a:ea typeface="ＭＳ Ｐゴシック" pitchFamily="34" charset="-128"/>
              </a:rPr>
              <a:t>e.g</a:t>
            </a:r>
            <a:r>
              <a:rPr lang="es-ES" sz="2200" dirty="0" smtClean="0">
                <a:latin typeface="Calibri" pitchFamily="34" charset="0"/>
                <a:ea typeface="ＭＳ Ｐゴシック" pitchFamily="34" charset="-128"/>
              </a:rPr>
              <a:t>.</a:t>
            </a:r>
            <a:endParaRPr lang="es-ES" sz="2200" dirty="0">
              <a:latin typeface="Calibri" pitchFamily="34" charset="0"/>
              <a:ea typeface="ＭＳ Ｐゴシック" pitchFamily="34" charset="-128"/>
            </a:endParaRPr>
          </a:p>
          <a:p>
            <a:pPr lvl="1">
              <a:lnSpc>
                <a:spcPct val="80000"/>
              </a:lnSpc>
              <a:buFontTx/>
              <a:buChar char="•"/>
            </a:pPr>
            <a:r>
              <a:rPr lang="es-ES" sz="1800" dirty="0" err="1">
                <a:latin typeface="Calibri" pitchFamily="34" charset="0"/>
                <a:ea typeface="ＭＳ Ｐゴシック" pitchFamily="34" charset="-128"/>
                <a:cs typeface="ＭＳ Ｐゴシック" charset="0"/>
              </a:rPr>
              <a:t>Multicountry</a:t>
            </a:r>
            <a:r>
              <a:rPr lang="es-ES" sz="1800" dirty="0">
                <a:latin typeface="Calibri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lang="es-ES" sz="1800" dirty="0" err="1">
                <a:latin typeface="Calibri" pitchFamily="34" charset="0"/>
                <a:ea typeface="ＭＳ Ｐゴシック" pitchFamily="34" charset="-128"/>
                <a:cs typeface="ＭＳ Ｐゴシック" charset="0"/>
              </a:rPr>
              <a:t>participation</a:t>
            </a:r>
            <a:r>
              <a:rPr lang="es-ES" sz="1800" dirty="0">
                <a:latin typeface="Calibri" pitchFamily="34" charset="0"/>
                <a:ea typeface="ＭＳ Ｐゴシック" pitchFamily="34" charset="-128"/>
                <a:cs typeface="ＭＳ Ｐゴシック" charset="0"/>
              </a:rPr>
              <a:t> in </a:t>
            </a:r>
            <a:r>
              <a:rPr lang="es-ES" sz="1800" dirty="0" err="1">
                <a:latin typeface="Calibri" pitchFamily="34" charset="0"/>
                <a:ea typeface="ＭＳ Ｐゴシック" pitchFamily="34" charset="-128"/>
                <a:cs typeface="ＭＳ Ｐゴシック" charset="0"/>
              </a:rPr>
              <a:t>Health</a:t>
            </a:r>
            <a:r>
              <a:rPr lang="es-ES" sz="1800" dirty="0">
                <a:latin typeface="Calibri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lang="es-ES" sz="1800" dirty="0" err="1">
                <a:latin typeface="Calibri" pitchFamily="34" charset="0"/>
                <a:ea typeface="ＭＳ Ｐゴシック" pitchFamily="34" charset="-128"/>
                <a:cs typeface="ＭＳ Ｐゴシック" charset="0"/>
              </a:rPr>
              <a:t>Canada’s</a:t>
            </a:r>
            <a:r>
              <a:rPr lang="es-ES" sz="1800" dirty="0">
                <a:latin typeface="Calibri" pitchFamily="34" charset="0"/>
                <a:ea typeface="ＭＳ Ｐゴシック" pitchFamily="34" charset="-128"/>
                <a:cs typeface="ＭＳ Ｐゴシック" charset="0"/>
              </a:rPr>
              <a:t> HPFB International </a:t>
            </a:r>
            <a:r>
              <a:rPr lang="es-ES" sz="1800" dirty="0" err="1">
                <a:latin typeface="Calibri" pitchFamily="34" charset="0"/>
                <a:ea typeface="ＭＳ Ｐゴシック" pitchFamily="34" charset="-128"/>
                <a:cs typeface="ＭＳ Ｐゴシック" charset="0"/>
              </a:rPr>
              <a:t>Regulatory</a:t>
            </a:r>
            <a:r>
              <a:rPr lang="es-ES" sz="1800" dirty="0">
                <a:latin typeface="Calibri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lang="es-ES" sz="1800" dirty="0" err="1">
                <a:latin typeface="Calibri" pitchFamily="34" charset="0"/>
                <a:ea typeface="ＭＳ Ｐゴシック" pitchFamily="34" charset="-128"/>
                <a:cs typeface="ＭＳ Ｐゴシック" charset="0"/>
              </a:rPr>
              <a:t>Forum</a:t>
            </a:r>
            <a:r>
              <a:rPr lang="es-ES" sz="1800" dirty="0">
                <a:latin typeface="Calibri" pitchFamily="34" charset="0"/>
                <a:ea typeface="ＭＳ Ｐゴシック" pitchFamily="34" charset="-128"/>
                <a:cs typeface="ＭＳ Ｐゴシック" charset="0"/>
              </a:rPr>
              <a:t> 2011 and 2012 (</a:t>
            </a:r>
            <a:r>
              <a:rPr lang="es-ES" sz="1800" dirty="0" err="1">
                <a:latin typeface="Calibri" pitchFamily="34" charset="0"/>
                <a:ea typeface="ＭＳ Ｐゴシック" pitchFamily="34" charset="-128"/>
                <a:cs typeface="ＭＳ Ｐゴシック" charset="0"/>
              </a:rPr>
              <a:t>vaccines</a:t>
            </a:r>
            <a:r>
              <a:rPr lang="es-ES" sz="1800" dirty="0">
                <a:latin typeface="Calibri" pitchFamily="34" charset="0"/>
                <a:ea typeface="ＭＳ Ｐゴシック" pitchFamily="34" charset="-128"/>
                <a:cs typeface="ＭＳ Ｐゴシック" charset="0"/>
              </a:rPr>
              <a:t> and medical </a:t>
            </a:r>
            <a:r>
              <a:rPr lang="es-ES" sz="1800" dirty="0" err="1">
                <a:latin typeface="Calibri" pitchFamily="34" charset="0"/>
                <a:ea typeface="ＭＳ Ｐゴシック" pitchFamily="34" charset="-128"/>
                <a:cs typeface="ＭＳ Ｐゴシック" charset="0"/>
              </a:rPr>
              <a:t>devices</a:t>
            </a:r>
            <a:r>
              <a:rPr lang="es-ES" sz="1800" dirty="0" smtClean="0">
                <a:latin typeface="Calibri" pitchFamily="34" charset="0"/>
                <a:ea typeface="ＭＳ Ｐゴシック" pitchFamily="34" charset="-128"/>
                <a:cs typeface="ＭＳ Ｐゴシック" charset="0"/>
              </a:rPr>
              <a:t>)</a:t>
            </a:r>
            <a:endParaRPr lang="es-ES" sz="1800" dirty="0">
              <a:latin typeface="Calibri" pitchFamily="34" charset="0"/>
              <a:ea typeface="ＭＳ Ｐゴシック" pitchFamily="34" charset="-128"/>
              <a:cs typeface="ＭＳ Ｐゴシック" charset="0"/>
            </a:endParaRPr>
          </a:p>
          <a:p>
            <a:pPr lvl="1">
              <a:lnSpc>
                <a:spcPct val="80000"/>
              </a:lnSpc>
              <a:buFontTx/>
              <a:buChar char="•"/>
            </a:pPr>
            <a:r>
              <a:rPr lang="es-ES" sz="1800" dirty="0">
                <a:latin typeface="Calibri" pitchFamily="34" charset="0"/>
                <a:ea typeface="ＭＳ Ｐゴシック" pitchFamily="34" charset="-128"/>
                <a:cs typeface="ＭＳ Ｐゴシック" charset="0"/>
              </a:rPr>
              <a:t>ANMAT International </a:t>
            </a:r>
            <a:r>
              <a:rPr lang="es-ES" sz="1800" dirty="0" err="1">
                <a:latin typeface="Calibri" pitchFamily="34" charset="0"/>
                <a:ea typeface="ＭＳ Ｐゴシック" pitchFamily="34" charset="-128"/>
                <a:cs typeface="ＭＳ Ｐゴシック" charset="0"/>
              </a:rPr>
              <a:t>courses</a:t>
            </a:r>
            <a:r>
              <a:rPr lang="es-ES" sz="1800" dirty="0">
                <a:latin typeface="Calibri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lang="es-ES" sz="1800" dirty="0" err="1">
                <a:latin typeface="Calibri" pitchFamily="34" charset="0"/>
                <a:ea typeface="ＭＳ Ｐゴシック" pitchFamily="34" charset="-128"/>
                <a:cs typeface="ＭＳ Ｐゴシック" charset="0"/>
              </a:rPr>
              <a:t>on</a:t>
            </a:r>
            <a:r>
              <a:rPr lang="es-ES" sz="1800" dirty="0">
                <a:latin typeface="Calibri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lang="es-ES" sz="1800" dirty="0" err="1">
                <a:latin typeface="Calibri" pitchFamily="34" charset="0"/>
                <a:ea typeface="ＭＳ Ｐゴシック" pitchFamily="34" charset="-128"/>
                <a:cs typeface="ＭＳ Ｐゴシック" charset="0"/>
              </a:rPr>
              <a:t>falsified</a:t>
            </a:r>
            <a:r>
              <a:rPr lang="es-ES" sz="1800" dirty="0">
                <a:latin typeface="Calibri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lang="es-ES" sz="1800" dirty="0" err="1">
                <a:latin typeface="Calibri" pitchFamily="34" charset="0"/>
                <a:ea typeface="ＭＳ Ｐゴシック" pitchFamily="34" charset="-128"/>
                <a:cs typeface="ＭＳ Ｐゴシック" charset="0"/>
              </a:rPr>
              <a:t>products</a:t>
            </a:r>
            <a:r>
              <a:rPr lang="es-ES" sz="1800" dirty="0">
                <a:latin typeface="Calibri" pitchFamily="34" charset="0"/>
                <a:ea typeface="ＭＳ Ｐゴシック" pitchFamily="34" charset="-128"/>
                <a:cs typeface="ＭＳ Ｐゴシック" charset="0"/>
              </a:rPr>
              <a:t>, </a:t>
            </a:r>
            <a:r>
              <a:rPr lang="es-ES" sz="1800" dirty="0" smtClean="0">
                <a:latin typeface="Calibri" pitchFamily="34" charset="0"/>
                <a:ea typeface="ＭＳ Ｐゴシック" pitchFamily="34" charset="-128"/>
                <a:cs typeface="ＭＳ Ｐゴシック" charset="0"/>
              </a:rPr>
              <a:t>PV </a:t>
            </a:r>
            <a:r>
              <a:rPr lang="es-ES" sz="1800" dirty="0" err="1" smtClean="0">
                <a:latin typeface="Calibri" pitchFamily="34" charset="0"/>
                <a:ea typeface="ＭＳ Ｐゴシック" pitchFamily="34" charset="-128"/>
                <a:cs typeface="ＭＳ Ｐゴシック" charset="0"/>
              </a:rPr>
              <a:t>etc</a:t>
            </a:r>
            <a:endParaRPr lang="es-ES" sz="1800" dirty="0">
              <a:latin typeface="Calibri" pitchFamily="34" charset="0"/>
              <a:ea typeface="ＭＳ Ｐゴシック" pitchFamily="34" charset="-128"/>
              <a:cs typeface="ＭＳ Ｐゴシック" charset="0"/>
            </a:endParaRPr>
          </a:p>
          <a:p>
            <a:pPr marL="457200" lvl="1" indent="0">
              <a:lnSpc>
                <a:spcPct val="80000"/>
              </a:lnSpc>
              <a:buNone/>
            </a:pPr>
            <a:endParaRPr lang="es-ES" sz="1600" b="1" dirty="0"/>
          </a:p>
          <a:p>
            <a:pPr>
              <a:lnSpc>
                <a:spcPct val="80000"/>
              </a:lnSpc>
              <a:buFontTx/>
              <a:buChar char="•"/>
            </a:pPr>
            <a:r>
              <a:rPr lang="es-ES" sz="2200" dirty="0" err="1" smtClean="0">
                <a:latin typeface="Calibri" pitchFamily="34" charset="0"/>
                <a:ea typeface="ＭＳ Ｐゴシック" pitchFamily="34" charset="-128"/>
              </a:rPr>
              <a:t>Cooperation</a:t>
            </a:r>
            <a:r>
              <a:rPr lang="es-ES" sz="22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s-ES" sz="2200" dirty="0" err="1" smtClean="0">
                <a:latin typeface="Calibri" pitchFamily="34" charset="0"/>
                <a:ea typeface="ＭＳ Ｐゴシック" pitchFamily="34" charset="-128"/>
              </a:rPr>
              <a:t>through</a:t>
            </a:r>
            <a:r>
              <a:rPr lang="es-ES" sz="22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s-ES" sz="2200" dirty="0" err="1" smtClean="0">
                <a:latin typeface="Calibri" pitchFamily="34" charset="0"/>
                <a:ea typeface="ＭＳ Ｐゴシック" pitchFamily="34" charset="-128"/>
              </a:rPr>
              <a:t>collaborative</a:t>
            </a:r>
            <a:r>
              <a:rPr lang="es-ES" sz="22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s-ES" sz="2200" dirty="0" err="1">
                <a:latin typeface="Calibri" pitchFamily="34" charset="0"/>
                <a:ea typeface="ＭＳ Ｐゴシック" pitchFamily="34" charset="-128"/>
              </a:rPr>
              <a:t>networks</a:t>
            </a:r>
            <a:r>
              <a:rPr lang="es-ES" sz="2200" dirty="0" smtClean="0">
                <a:latin typeface="Calibri" pitchFamily="34" charset="0"/>
                <a:ea typeface="ＭＳ Ｐゴシック" pitchFamily="34" charset="-128"/>
              </a:rPr>
              <a:t>; </a:t>
            </a:r>
            <a:r>
              <a:rPr lang="es-ES" sz="2200" dirty="0" err="1" smtClean="0">
                <a:latin typeface="Calibri" pitchFamily="34" charset="0"/>
                <a:ea typeface="ＭＳ Ｐゴシック" pitchFamily="34" charset="-128"/>
              </a:rPr>
              <a:t>e.g</a:t>
            </a:r>
            <a:r>
              <a:rPr lang="es-ES" sz="2200" dirty="0" smtClean="0">
                <a:latin typeface="Calibri" pitchFamily="34" charset="0"/>
                <a:ea typeface="ＭＳ Ｐゴシック" pitchFamily="34" charset="-128"/>
              </a:rPr>
              <a:t>.</a:t>
            </a:r>
            <a:endParaRPr lang="es-ES" sz="2200" dirty="0">
              <a:latin typeface="Calibri" pitchFamily="34" charset="0"/>
              <a:ea typeface="ＭＳ Ｐゴシック" pitchFamily="34" charset="-128"/>
            </a:endParaRPr>
          </a:p>
          <a:p>
            <a:pPr lvl="1">
              <a:lnSpc>
                <a:spcPct val="80000"/>
              </a:lnSpc>
              <a:buFontTx/>
              <a:buChar char="•"/>
            </a:pPr>
            <a:r>
              <a:rPr lang="es-ES" sz="1800" dirty="0">
                <a:latin typeface="Calibri" pitchFamily="34" charset="0"/>
                <a:ea typeface="ＭＳ Ｐゴシック" pitchFamily="34" charset="-128"/>
                <a:cs typeface="ＭＳ Ｐゴシック" charset="0"/>
              </a:rPr>
              <a:t>10th </a:t>
            </a:r>
            <a:r>
              <a:rPr lang="es-ES" sz="1800" dirty="0" err="1">
                <a:latin typeface="Calibri" pitchFamily="34" charset="0"/>
                <a:ea typeface="ＭＳ Ｐゴシック" pitchFamily="34" charset="-128"/>
                <a:cs typeface="ＭＳ Ｐゴシック" charset="0"/>
              </a:rPr>
              <a:t>Annual</a:t>
            </a:r>
            <a:r>
              <a:rPr lang="es-ES" sz="1800" dirty="0">
                <a:latin typeface="Calibri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lang="es-ES" sz="1800" dirty="0" err="1">
                <a:latin typeface="Calibri" pitchFamily="34" charset="0"/>
                <a:ea typeface="ＭＳ Ｐゴシック" pitchFamily="34" charset="-128"/>
                <a:cs typeface="ＭＳ Ｐゴシック" charset="0"/>
              </a:rPr>
              <a:t>Step</a:t>
            </a:r>
            <a:r>
              <a:rPr lang="es-ES" sz="1800" dirty="0">
                <a:latin typeface="Calibri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lang="es-ES" sz="1800" dirty="0" err="1">
                <a:latin typeface="Calibri" pitchFamily="34" charset="0"/>
                <a:ea typeface="ＭＳ Ｐゴシック" pitchFamily="34" charset="-128"/>
                <a:cs typeface="ＭＳ Ｐゴシック" charset="0"/>
              </a:rPr>
              <a:t>for</a:t>
            </a:r>
            <a:r>
              <a:rPr lang="es-ES" sz="1800" dirty="0">
                <a:latin typeface="Calibri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lang="es-ES" sz="1800" dirty="0" err="1">
                <a:latin typeface="Calibri" pitchFamily="34" charset="0"/>
                <a:ea typeface="ＭＳ Ｐゴシック" pitchFamily="34" charset="-128"/>
                <a:cs typeface="ＭＳ Ｐゴシック" charset="0"/>
              </a:rPr>
              <a:t>the</a:t>
            </a:r>
            <a:r>
              <a:rPr lang="es-ES" sz="1800" dirty="0">
                <a:latin typeface="Calibri" pitchFamily="34" charset="0"/>
                <a:ea typeface="ＭＳ Ｐゴシック" pitchFamily="34" charset="-128"/>
                <a:cs typeface="ＭＳ Ｐゴシック" charset="0"/>
              </a:rPr>
              <a:t> PAHO/WHO </a:t>
            </a:r>
            <a:r>
              <a:rPr lang="es-ES" sz="1800" dirty="0" err="1">
                <a:latin typeface="Calibri" pitchFamily="34" charset="0"/>
                <a:ea typeface="ＭＳ Ｐゴシック" pitchFamily="34" charset="-128"/>
                <a:cs typeface="ＭＳ Ｐゴシック" charset="0"/>
              </a:rPr>
              <a:t>External</a:t>
            </a:r>
            <a:r>
              <a:rPr lang="es-ES" sz="1800" dirty="0">
                <a:latin typeface="Calibri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lang="es-ES" sz="1800" dirty="0" err="1">
                <a:latin typeface="Calibri" pitchFamily="34" charset="0"/>
                <a:ea typeface="ＭＳ Ｐゴシック" pitchFamily="34" charset="-128"/>
                <a:cs typeface="ＭＳ Ｐゴシック" charset="0"/>
              </a:rPr>
              <a:t>Quality</a:t>
            </a:r>
            <a:r>
              <a:rPr lang="es-ES" sz="1800" dirty="0">
                <a:latin typeface="Calibri" pitchFamily="34" charset="0"/>
                <a:ea typeface="ＭＳ Ｐゴシック" pitchFamily="34" charset="-128"/>
                <a:cs typeface="ＭＳ Ｐゴシック" charset="0"/>
              </a:rPr>
              <a:t> Control </a:t>
            </a:r>
            <a:r>
              <a:rPr lang="es-ES" sz="1800" dirty="0" err="1">
                <a:latin typeface="Calibri" pitchFamily="34" charset="0"/>
                <a:ea typeface="ＭＳ Ｐゴシック" pitchFamily="34" charset="-128"/>
                <a:cs typeface="ＭＳ Ｐゴシック" charset="0"/>
              </a:rPr>
              <a:t>Program</a:t>
            </a:r>
            <a:r>
              <a:rPr lang="es-ES" sz="1800" dirty="0">
                <a:latin typeface="Calibri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lang="es-ES" sz="1800" dirty="0" err="1">
                <a:latin typeface="Calibri" pitchFamily="34" charset="0"/>
                <a:ea typeface="ＭＳ Ｐゴシック" pitchFamily="34" charset="-128"/>
                <a:cs typeface="ＭＳ Ｐゴシック" charset="0"/>
              </a:rPr>
              <a:t>with</a:t>
            </a:r>
            <a:r>
              <a:rPr lang="es-ES" sz="1800" dirty="0">
                <a:latin typeface="Calibri" pitchFamily="34" charset="0"/>
                <a:ea typeface="ＭＳ Ｐゴシック" pitchFamily="34" charset="-128"/>
                <a:cs typeface="ＭＳ Ｐゴシック" charset="0"/>
              </a:rPr>
              <a:t> 23 </a:t>
            </a:r>
            <a:r>
              <a:rPr lang="es-ES" sz="1800" dirty="0" err="1">
                <a:latin typeface="Calibri" pitchFamily="34" charset="0"/>
                <a:ea typeface="ＭＳ Ｐゴシック" pitchFamily="34" charset="-128"/>
                <a:cs typeface="ＭＳ Ｐゴシック" charset="0"/>
              </a:rPr>
              <a:t>countries</a:t>
            </a:r>
            <a:r>
              <a:rPr lang="es-ES" sz="1800" dirty="0">
                <a:latin typeface="Calibri" pitchFamily="34" charset="0"/>
                <a:ea typeface="ＭＳ Ｐゴシック" pitchFamily="34" charset="-128"/>
                <a:cs typeface="ＭＳ Ｐゴシック" charset="0"/>
              </a:rPr>
              <a:t> and 26 </a:t>
            </a:r>
            <a:r>
              <a:rPr lang="es-ES" sz="1800" dirty="0" err="1" smtClean="0">
                <a:latin typeface="Calibri" pitchFamily="34" charset="0"/>
                <a:ea typeface="ＭＳ Ｐゴシック" pitchFamily="34" charset="-128"/>
                <a:cs typeface="ＭＳ Ｐゴシック" charset="0"/>
              </a:rPr>
              <a:t>OMCLs</a:t>
            </a:r>
            <a:endParaRPr lang="es-ES" sz="1800" dirty="0">
              <a:latin typeface="Calibri" pitchFamily="34" charset="0"/>
              <a:ea typeface="ＭＳ Ｐゴシック" pitchFamily="34" charset="-128"/>
              <a:cs typeface="ＭＳ Ｐゴシック" charset="0"/>
            </a:endParaRPr>
          </a:p>
          <a:p>
            <a:pPr lvl="1">
              <a:lnSpc>
                <a:spcPct val="80000"/>
              </a:lnSpc>
              <a:buFontTx/>
              <a:buChar char="•"/>
            </a:pPr>
            <a:r>
              <a:rPr lang="es-ES" sz="1800" dirty="0">
                <a:latin typeface="Calibri" pitchFamily="34" charset="0"/>
                <a:ea typeface="ＭＳ Ｐゴシック" pitchFamily="34" charset="-128"/>
                <a:cs typeface="ＭＳ Ｐゴシック" charset="0"/>
              </a:rPr>
              <a:t>Establishment of a Regional Network of </a:t>
            </a:r>
            <a:r>
              <a:rPr lang="es-ES" sz="1800" dirty="0" err="1" smtClean="0">
                <a:latin typeface="Calibri" pitchFamily="34" charset="0"/>
                <a:ea typeface="ＭＳ Ｐゴシック" pitchFamily="34" charset="-128"/>
                <a:cs typeface="ＭＳ Ｐゴシック" charset="0"/>
              </a:rPr>
              <a:t>Ph</a:t>
            </a:r>
            <a:r>
              <a:rPr lang="es-ES" sz="1800" dirty="0" err="1" smtClean="0">
                <a:latin typeface="Calibri" pitchFamily="34" charset="0"/>
                <a:ea typeface="ＭＳ Ｐゴシック" pitchFamily="34" charset="-128"/>
                <a:cs typeface="ＭＳ Ｐゴシック" charset="0"/>
              </a:rPr>
              <a:t>armacovigilance</a:t>
            </a:r>
            <a:r>
              <a:rPr lang="es-ES" sz="1800" dirty="0" smtClean="0">
                <a:latin typeface="Calibri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lang="es-ES" sz="1800" dirty="0">
                <a:latin typeface="Calibri" pitchFamily="34" charset="0"/>
                <a:ea typeface="ＭＳ Ｐゴシック" pitchFamily="34" charset="-128"/>
                <a:cs typeface="ＭＳ Ｐゴシック" charset="0"/>
              </a:rPr>
              <a:t>Focal </a:t>
            </a:r>
            <a:r>
              <a:rPr lang="es-ES" sz="1800" dirty="0" err="1">
                <a:latin typeface="Calibri" pitchFamily="34" charset="0"/>
                <a:ea typeface="ＭＳ Ｐゴシック" pitchFamily="34" charset="-128"/>
                <a:cs typeface="ＭＳ Ｐゴシック" charset="0"/>
              </a:rPr>
              <a:t>Points</a:t>
            </a:r>
            <a:r>
              <a:rPr lang="es-ES" sz="1800" dirty="0">
                <a:latin typeface="Calibri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lang="es-ES" sz="1800" dirty="0" err="1">
                <a:latin typeface="Calibri" pitchFamily="34" charset="0"/>
                <a:ea typeface="ＭＳ Ｐゴシック" pitchFamily="34" charset="-128"/>
                <a:cs typeface="ＭＳ Ｐゴシック" charset="0"/>
              </a:rPr>
              <a:t>within</a:t>
            </a:r>
            <a:r>
              <a:rPr lang="es-ES" sz="1800" dirty="0">
                <a:latin typeface="Calibri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lang="es-ES" sz="1800" dirty="0" err="1">
                <a:latin typeface="Calibri" pitchFamily="34" charset="0"/>
                <a:ea typeface="ＭＳ Ｐゴシック" pitchFamily="34" charset="-128"/>
                <a:cs typeface="ＭＳ Ｐゴシック" charset="0"/>
              </a:rPr>
              <a:t>NRAs</a:t>
            </a:r>
            <a:r>
              <a:rPr lang="es-ES" sz="1800" dirty="0">
                <a:latin typeface="Calibri" pitchFamily="34" charset="0"/>
                <a:ea typeface="ＭＳ Ｐゴシック" pitchFamily="34" charset="-128"/>
                <a:cs typeface="ＭＳ Ｐゴシック" charset="0"/>
              </a:rPr>
              <a:t> (2012)</a:t>
            </a:r>
          </a:p>
          <a:p>
            <a:pPr lvl="1">
              <a:lnSpc>
                <a:spcPct val="80000"/>
              </a:lnSpc>
              <a:buFontTx/>
              <a:buChar char="•"/>
            </a:pPr>
            <a:r>
              <a:rPr lang="es-ES" sz="1800" dirty="0">
                <a:latin typeface="Calibri" pitchFamily="34" charset="0"/>
                <a:ea typeface="ＭＳ Ｐゴシック" pitchFamily="34" charset="-128"/>
                <a:cs typeface="ＭＳ Ｐゴシック" charset="0"/>
              </a:rPr>
              <a:t>IMDRF: </a:t>
            </a:r>
            <a:r>
              <a:rPr lang="es-ES" sz="1800" dirty="0" err="1">
                <a:latin typeface="Calibri" pitchFamily="34" charset="0"/>
                <a:ea typeface="ＭＳ Ｐゴシック" pitchFamily="34" charset="-128"/>
                <a:cs typeface="ＭＳ Ｐゴシック" charset="0"/>
              </a:rPr>
              <a:t>with</a:t>
            </a:r>
            <a:r>
              <a:rPr lang="es-ES" sz="1800" dirty="0">
                <a:latin typeface="Calibri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lang="es-ES" sz="1800" dirty="0" err="1">
                <a:latin typeface="Calibri" pitchFamily="34" charset="0"/>
                <a:ea typeface="ＭＳ Ｐゴシック" pitchFamily="34" charset="-128"/>
                <a:cs typeface="ＭＳ Ｐゴシック" charset="0"/>
              </a:rPr>
              <a:t>participation</a:t>
            </a:r>
            <a:r>
              <a:rPr lang="es-ES" sz="1800" dirty="0">
                <a:latin typeface="Calibri" pitchFamily="34" charset="0"/>
                <a:ea typeface="ＭＳ Ｐゴシック" pitchFamily="34" charset="-128"/>
                <a:cs typeface="ＭＳ Ｐゴシック" charset="0"/>
              </a:rPr>
              <a:t> of </a:t>
            </a:r>
            <a:r>
              <a:rPr lang="es-ES" sz="1800" dirty="0" err="1">
                <a:latin typeface="Calibri" pitchFamily="34" charset="0"/>
                <a:ea typeface="ＭＳ Ｐゴシック" pitchFamily="34" charset="-128"/>
                <a:cs typeface="ＭＳ Ｐゴシック" charset="0"/>
              </a:rPr>
              <a:t>Canada</a:t>
            </a:r>
            <a:r>
              <a:rPr lang="es-ES" sz="1800" dirty="0">
                <a:latin typeface="Calibri" pitchFamily="34" charset="0"/>
                <a:ea typeface="ＭＳ Ｐゴシック" pitchFamily="34" charset="-128"/>
                <a:cs typeface="ＭＳ Ｐゴシック" charset="0"/>
              </a:rPr>
              <a:t>, US and </a:t>
            </a:r>
            <a:r>
              <a:rPr lang="es-ES" sz="1800" dirty="0" err="1" smtClean="0">
                <a:latin typeface="Calibri" pitchFamily="34" charset="0"/>
                <a:ea typeface="ＭＳ Ｐゴシック" pitchFamily="34" charset="-128"/>
                <a:cs typeface="ＭＳ Ｐゴシック" charset="0"/>
              </a:rPr>
              <a:t>Brazil</a:t>
            </a:r>
            <a:endParaRPr lang="es-ES" sz="1800" dirty="0" smtClean="0">
              <a:latin typeface="Calibri" pitchFamily="34" charset="0"/>
              <a:ea typeface="ＭＳ Ｐゴシック" pitchFamily="34" charset="-128"/>
              <a:cs typeface="ＭＳ Ｐゴシック" charset="0"/>
            </a:endParaRPr>
          </a:p>
          <a:p>
            <a:pPr lvl="1">
              <a:lnSpc>
                <a:spcPct val="80000"/>
              </a:lnSpc>
              <a:buFontTx/>
              <a:buChar char="•"/>
            </a:pPr>
            <a:r>
              <a:rPr lang="es-ES" sz="1800" dirty="0" err="1" smtClean="0">
                <a:latin typeface="Calibri" pitchFamily="34" charset="0"/>
                <a:ea typeface="ＭＳ Ｐゴシック" pitchFamily="34" charset="-128"/>
                <a:cs typeface="ＭＳ Ｐゴシック" charset="0"/>
              </a:rPr>
              <a:t>Communities</a:t>
            </a:r>
            <a:r>
              <a:rPr lang="es-ES" sz="1800" dirty="0" smtClean="0">
                <a:latin typeface="Calibri" pitchFamily="34" charset="0"/>
                <a:ea typeface="ＭＳ Ｐゴシック" pitchFamily="34" charset="-128"/>
                <a:cs typeface="ＭＳ Ｐゴシック" charset="0"/>
              </a:rPr>
              <a:t> of </a:t>
            </a:r>
            <a:r>
              <a:rPr lang="es-ES" sz="1800" dirty="0" err="1" smtClean="0">
                <a:latin typeface="Calibri" pitchFamily="34" charset="0"/>
                <a:ea typeface="ＭＳ Ｐゴシック" pitchFamily="34" charset="-128"/>
                <a:cs typeface="ＭＳ Ｐゴシック" charset="0"/>
              </a:rPr>
              <a:t>practice</a:t>
            </a:r>
            <a:r>
              <a:rPr lang="es-ES" sz="1800" dirty="0" smtClean="0">
                <a:latin typeface="Calibri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lang="es-ES" sz="1800" dirty="0" err="1" smtClean="0">
                <a:latin typeface="Calibri" pitchFamily="34" charset="0"/>
                <a:ea typeface="ＭＳ Ｐゴシック" pitchFamily="34" charset="-128"/>
                <a:cs typeface="ＭＳ Ｐゴシック" charset="0"/>
              </a:rPr>
              <a:t>through</a:t>
            </a:r>
            <a:r>
              <a:rPr lang="es-ES" sz="1800" dirty="0" smtClean="0">
                <a:latin typeface="Calibri" pitchFamily="34" charset="0"/>
                <a:ea typeface="ＭＳ Ｐゴシック" pitchFamily="34" charset="-128"/>
                <a:cs typeface="ＭＳ Ｐゴシック" charset="0"/>
              </a:rPr>
              <a:t> PRAIS</a:t>
            </a:r>
            <a:endParaRPr lang="es-ES" sz="1800" dirty="0">
              <a:latin typeface="Calibri" pitchFamily="34" charset="0"/>
              <a:ea typeface="ＭＳ Ｐゴシック" pitchFamily="34" charset="-128"/>
              <a:cs typeface="ＭＳ Ｐゴシック" charset="0"/>
            </a:endParaRPr>
          </a:p>
          <a:p>
            <a:pPr marL="457200" lvl="1" indent="0">
              <a:lnSpc>
                <a:spcPct val="80000"/>
              </a:lnSpc>
              <a:buNone/>
            </a:pPr>
            <a:endParaRPr lang="es-ES" sz="1800" dirty="0">
              <a:latin typeface="Calibri" pitchFamily="34" charset="0"/>
              <a:ea typeface="ＭＳ Ｐゴシック" pitchFamily="34" charset="-128"/>
              <a:cs typeface="ＭＳ Ｐゴシック" charset="0"/>
            </a:endParaRPr>
          </a:p>
          <a:p>
            <a:pPr eaLnBrk="1" hangingPunct="1">
              <a:lnSpc>
                <a:spcPct val="80000"/>
              </a:lnSpc>
              <a:buFontTx/>
              <a:buChar char="•"/>
            </a:pPr>
            <a:endParaRPr lang="es-ES" sz="2600" b="1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s-ES" sz="2600" b="1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207389" y="-90292"/>
            <a:ext cx="8229600" cy="1163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 cap="all">
                <a:solidFill>
                  <a:schemeClr val="tx1"/>
                </a:solidFill>
                <a:latin typeface="12 pt Helvetica* 55 Roman   054" charset="0"/>
                <a:ea typeface="ＭＳ Ｐゴシック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12 pt Helvetica* 55 Roman   054" charset="0"/>
                <a:ea typeface="ＭＳ Ｐゴシック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12 pt Helvetica* 55 Roman   054" charset="0"/>
                <a:ea typeface="ＭＳ Ｐゴシック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12 pt Helvetica* 55 Roman   054" charset="0"/>
                <a:ea typeface="ＭＳ Ｐゴシック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12 pt Helvetica* 55 Roman   054" charset="0"/>
                <a:ea typeface="ＭＳ Ｐゴシック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12 pt Helvetica* 55 Roman   054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12 pt Helvetica* 55 Roman   054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12 pt Helvetica* 55 Roman   054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12 pt Helvetica* 55 Roman   054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3200" dirty="0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Increasing Regional COOPERATION</a:t>
            </a:r>
          </a:p>
        </p:txBody>
      </p:sp>
    </p:spTree>
    <p:extLst>
      <p:ext uri="{BB962C8B-B14F-4D97-AF65-F5344CB8AC3E}">
        <p14:creationId xmlns:p14="http://schemas.microsoft.com/office/powerpoint/2010/main" val="2458488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207389" y="-90292"/>
            <a:ext cx="8229600" cy="1163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 cap="all">
                <a:solidFill>
                  <a:schemeClr val="tx1"/>
                </a:solidFill>
                <a:latin typeface="12 pt Helvetica* 55 Roman   054" charset="0"/>
                <a:ea typeface="ＭＳ Ｐゴシック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12 pt Helvetica* 55 Roman   054" charset="0"/>
                <a:ea typeface="ＭＳ Ｐゴシック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12 pt Helvetica* 55 Roman   054" charset="0"/>
                <a:ea typeface="ＭＳ Ｐゴシック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12 pt Helvetica* 55 Roman   054" charset="0"/>
                <a:ea typeface="ＭＳ Ｐゴシック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12 pt Helvetica* 55 Roman   054" charset="0"/>
                <a:ea typeface="ＭＳ Ｐゴシック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12 pt Helvetica* 55 Roman   054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12 pt Helvetica* 55 Roman   054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12 pt Helvetica* 55 Roman   054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12 pt Helvetica* 55 Roman   054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COmpLEX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ReGional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 / </a:t>
            </a:r>
          </a:p>
          <a:p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Global Regulatory LANDSCAPE</a:t>
            </a:r>
          </a:p>
        </p:txBody>
      </p:sp>
      <p:sp>
        <p:nvSpPr>
          <p:cNvPr id="3" name="Rectangle 3"/>
          <p:cNvSpPr txBox="1">
            <a:spLocks/>
          </p:cNvSpPr>
          <p:nvPr/>
        </p:nvSpPr>
        <p:spPr>
          <a:xfrm>
            <a:off x="315797" y="142563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Tx/>
              <a:buChar char="•"/>
            </a:pPr>
            <a:r>
              <a:rPr lang="es-ES" sz="2200" dirty="0">
                <a:latin typeface="Calibri" pitchFamily="34" charset="0"/>
                <a:ea typeface="ＭＳ Ｐゴシック" pitchFamily="34" charset="-128"/>
              </a:rPr>
              <a:t>Sub-regional </a:t>
            </a:r>
            <a:r>
              <a:rPr lang="es-ES" sz="2200" dirty="0" err="1" smtClean="0">
                <a:latin typeface="Calibri" pitchFamily="34" charset="0"/>
                <a:ea typeface="ＭＳ Ｐゴシック" pitchFamily="34" charset="-128"/>
              </a:rPr>
              <a:t>developments</a:t>
            </a:r>
            <a:r>
              <a:rPr lang="es-ES" sz="2200" dirty="0">
                <a:latin typeface="Calibri" pitchFamily="34" charset="0"/>
                <a:ea typeface="ＭＳ Ｐゴシック" pitchFamily="34" charset="-128"/>
              </a:rPr>
              <a:t>:</a:t>
            </a:r>
            <a:endParaRPr lang="es-ES" sz="2200" dirty="0">
              <a:latin typeface="Calibri" pitchFamily="34" charset="0"/>
              <a:ea typeface="ＭＳ Ｐゴシック" pitchFamily="34" charset="-128"/>
            </a:endParaRPr>
          </a:p>
          <a:p>
            <a:pPr lvl="1">
              <a:lnSpc>
                <a:spcPct val="80000"/>
              </a:lnSpc>
              <a:buFontTx/>
              <a:buChar char="•"/>
            </a:pPr>
            <a:r>
              <a:rPr lang="es-ES" sz="1800" dirty="0">
                <a:latin typeface="Calibri" pitchFamily="34" charset="0"/>
                <a:ea typeface="ＭＳ Ｐゴシック" pitchFamily="34" charset="-128"/>
                <a:cs typeface="ＭＳ Ｐゴシック" charset="0"/>
              </a:rPr>
              <a:t>CARICOM; </a:t>
            </a:r>
            <a:r>
              <a:rPr lang="es-ES" sz="1800" dirty="0" err="1">
                <a:latin typeface="Calibri" pitchFamily="34" charset="0"/>
                <a:ea typeface="ＭＳ Ｐゴシック" pitchFamily="34" charset="-128"/>
                <a:cs typeface="ＭＳ Ｐゴシック" charset="0"/>
              </a:rPr>
              <a:t>towards</a:t>
            </a:r>
            <a:r>
              <a:rPr lang="es-ES" sz="1800" dirty="0">
                <a:latin typeface="Calibri" pitchFamily="34" charset="0"/>
                <a:ea typeface="ＭＳ Ｐゴシック" pitchFamily="34" charset="-128"/>
                <a:cs typeface="ＭＳ Ｐゴシック" charset="0"/>
              </a:rPr>
              <a:t> a sub-regional </a:t>
            </a:r>
            <a:r>
              <a:rPr lang="es-ES" sz="1800" dirty="0" err="1">
                <a:latin typeface="Calibri" pitchFamily="34" charset="0"/>
                <a:ea typeface="ＭＳ Ｐゴシック" pitchFamily="34" charset="-128"/>
                <a:cs typeface="ＭＳ Ｐゴシック" charset="0"/>
              </a:rPr>
              <a:t>regulatory</a:t>
            </a:r>
            <a:r>
              <a:rPr lang="es-ES" sz="1800" dirty="0">
                <a:latin typeface="Calibri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lang="es-ES" sz="1800" dirty="0" err="1">
                <a:latin typeface="Calibri" pitchFamily="34" charset="0"/>
                <a:ea typeface="ＭＳ Ｐゴシック" pitchFamily="34" charset="-128"/>
                <a:cs typeface="ＭＳ Ｐゴシック" charset="0"/>
              </a:rPr>
              <a:t>framework</a:t>
            </a:r>
            <a:r>
              <a:rPr lang="es-ES" sz="1800" dirty="0">
                <a:latin typeface="Calibri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lang="es-ES" sz="1800" dirty="0" err="1">
                <a:latin typeface="Calibri" pitchFamily="34" charset="0"/>
                <a:ea typeface="ＭＳ Ｐゴシック" pitchFamily="34" charset="-128"/>
                <a:cs typeface="ＭＳ Ｐゴシック" charset="0"/>
              </a:rPr>
              <a:t>strengthening</a:t>
            </a:r>
            <a:r>
              <a:rPr lang="es-ES" sz="1800" dirty="0">
                <a:latin typeface="Calibri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lang="es-ES" sz="1800" dirty="0" err="1">
                <a:latin typeface="Calibri" pitchFamily="34" charset="0"/>
                <a:ea typeface="ＭＳ Ｐゴシック" pitchFamily="34" charset="-128"/>
                <a:cs typeface="ＭＳ Ｐゴシック" charset="0"/>
              </a:rPr>
              <a:t>regulatory</a:t>
            </a:r>
            <a:r>
              <a:rPr lang="es-ES" sz="1800" dirty="0">
                <a:latin typeface="Calibri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lang="es-ES" sz="1800" dirty="0" err="1">
                <a:latin typeface="Calibri" pitchFamily="34" charset="0"/>
                <a:ea typeface="ＭＳ Ｐゴシック" pitchFamily="34" charset="-128"/>
                <a:cs typeface="ＭＳ Ｐゴシック" charset="0"/>
              </a:rPr>
              <a:t>systems</a:t>
            </a:r>
            <a:r>
              <a:rPr lang="es-ES" sz="1800" dirty="0">
                <a:latin typeface="Calibri" pitchFamily="34" charset="0"/>
                <a:ea typeface="ＭＳ Ｐゴシック" pitchFamily="34" charset="-128"/>
                <a:cs typeface="ＭＳ Ｐゴシック" charset="0"/>
              </a:rPr>
              <a:t> in </a:t>
            </a:r>
            <a:r>
              <a:rPr lang="es-ES" sz="1800" dirty="0" err="1">
                <a:latin typeface="Calibri" pitchFamily="34" charset="0"/>
                <a:ea typeface="ＭＳ Ｐゴシック" pitchFamily="34" charset="-128"/>
                <a:cs typeface="ＭＳ Ｐゴシック" charset="0"/>
              </a:rPr>
              <a:t>the</a:t>
            </a:r>
            <a:r>
              <a:rPr lang="es-ES" sz="1800" dirty="0">
                <a:latin typeface="Calibri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lang="es-ES" sz="1800" dirty="0" err="1" smtClean="0">
                <a:latin typeface="Calibri" pitchFamily="34" charset="0"/>
                <a:ea typeface="ＭＳ Ｐゴシック" pitchFamily="34" charset="-128"/>
                <a:cs typeface="ＭＳ Ｐゴシック" charset="0"/>
              </a:rPr>
              <a:t>Caribbean</a:t>
            </a:r>
            <a:endParaRPr lang="es-ES" sz="1800" dirty="0">
              <a:latin typeface="Calibri" pitchFamily="34" charset="0"/>
              <a:ea typeface="ＭＳ Ｐゴシック" pitchFamily="34" charset="-128"/>
              <a:cs typeface="ＭＳ Ｐゴシック" charset="0"/>
            </a:endParaRPr>
          </a:p>
          <a:p>
            <a:pPr lvl="1">
              <a:lnSpc>
                <a:spcPct val="80000"/>
              </a:lnSpc>
              <a:buFontTx/>
              <a:buChar char="•"/>
            </a:pPr>
            <a:r>
              <a:rPr lang="es-ES" sz="1800" dirty="0">
                <a:latin typeface="Calibri" pitchFamily="34" charset="0"/>
                <a:ea typeface="ＭＳ Ｐゴシック" pitchFamily="34" charset="-128"/>
                <a:cs typeface="ＭＳ Ｐゴシック" charset="0"/>
              </a:rPr>
              <a:t>ALBA (</a:t>
            </a:r>
            <a:r>
              <a:rPr lang="es-ES" sz="1800" dirty="0" err="1">
                <a:latin typeface="Calibri" pitchFamily="34" charset="0"/>
                <a:ea typeface="ＭＳ Ｐゴシック" pitchFamily="34" charset="-128"/>
                <a:cs typeface="ＭＳ Ｐゴシック" charset="0"/>
              </a:rPr>
              <a:t>July</a:t>
            </a:r>
            <a:r>
              <a:rPr lang="es-ES" sz="1800" dirty="0">
                <a:latin typeface="Calibri" pitchFamily="34" charset="0"/>
                <a:ea typeface="ＭＳ Ｐゴシック" pitchFamily="34" charset="-128"/>
                <a:cs typeface="ＭＳ Ｐゴシック" charset="0"/>
              </a:rPr>
              <a:t> 2013) </a:t>
            </a:r>
            <a:r>
              <a:rPr lang="es-ES" sz="1800" dirty="0" err="1">
                <a:latin typeface="Calibri" pitchFamily="34" charset="0"/>
                <a:ea typeface="ＭＳ Ｐゴシック" pitchFamily="34" charset="-128"/>
                <a:cs typeface="ＭＳ Ｐゴシック" charset="0"/>
              </a:rPr>
              <a:t>towards</a:t>
            </a:r>
            <a:r>
              <a:rPr lang="es-ES" sz="1800" dirty="0">
                <a:latin typeface="Calibri" pitchFamily="34" charset="0"/>
                <a:ea typeface="ＭＳ Ｐゴシック" pitchFamily="34" charset="-128"/>
                <a:cs typeface="ＭＳ Ｐゴシック" charset="0"/>
              </a:rPr>
              <a:t> a Regional Center and Single </a:t>
            </a:r>
            <a:r>
              <a:rPr lang="es-ES" sz="1800" dirty="0" err="1">
                <a:latin typeface="Calibri" pitchFamily="34" charset="0"/>
                <a:ea typeface="ＭＳ Ｐゴシック" pitchFamily="34" charset="-128"/>
                <a:cs typeface="ＭＳ Ｐゴシック" charset="0"/>
              </a:rPr>
              <a:t>Registry</a:t>
            </a:r>
            <a:r>
              <a:rPr lang="es-ES" sz="1800" dirty="0">
                <a:latin typeface="Calibri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lang="es-ES" sz="1800" dirty="0" err="1">
                <a:latin typeface="Calibri" pitchFamily="34" charset="0"/>
                <a:ea typeface="ＭＳ Ｐゴシック" pitchFamily="34" charset="-128"/>
                <a:cs typeface="ＭＳ Ｐゴシック" charset="0"/>
              </a:rPr>
              <a:t>for</a:t>
            </a:r>
            <a:r>
              <a:rPr lang="es-ES" sz="1800" dirty="0">
                <a:latin typeface="Calibri" pitchFamily="34" charset="0"/>
                <a:ea typeface="ＭＳ Ｐゴシック" pitchFamily="34" charset="-128"/>
                <a:cs typeface="ＭＳ Ｐゴシック" charset="0"/>
              </a:rPr>
              <a:t> Medicines</a:t>
            </a:r>
          </a:p>
          <a:p>
            <a:pPr lvl="1">
              <a:lnSpc>
                <a:spcPct val="80000"/>
              </a:lnSpc>
              <a:buFontTx/>
              <a:buChar char="•"/>
            </a:pPr>
            <a:r>
              <a:rPr lang="es-ES" sz="1800" dirty="0">
                <a:latin typeface="Calibri" pitchFamily="34" charset="0"/>
                <a:ea typeface="ＭＳ Ｐゴシック" pitchFamily="34" charset="-128"/>
                <a:cs typeface="ＭＳ Ｐゴシック" charset="0"/>
              </a:rPr>
              <a:t>Central </a:t>
            </a:r>
            <a:r>
              <a:rPr lang="es-ES" sz="1800" dirty="0" err="1">
                <a:latin typeface="Calibri" pitchFamily="34" charset="0"/>
                <a:ea typeface="ＭＳ Ｐゴシック" pitchFamily="34" charset="-128"/>
                <a:cs typeface="ＭＳ Ｐゴシック" charset="0"/>
              </a:rPr>
              <a:t>America</a:t>
            </a:r>
            <a:r>
              <a:rPr lang="es-ES" sz="1800" dirty="0">
                <a:latin typeface="Calibri" pitchFamily="34" charset="0"/>
                <a:ea typeface="ＭＳ Ｐゴシック" pitchFamily="34" charset="-128"/>
                <a:cs typeface="ＭＳ Ｐゴシック" charset="0"/>
              </a:rPr>
              <a:t>: </a:t>
            </a:r>
            <a:r>
              <a:rPr lang="es-ES" sz="1800" dirty="0" err="1">
                <a:latin typeface="Calibri" pitchFamily="34" charset="0"/>
                <a:ea typeface="ＭＳ Ｐゴシック" pitchFamily="34" charset="-128"/>
                <a:cs typeface="ＭＳ Ｐゴシック" charset="0"/>
              </a:rPr>
              <a:t>development</a:t>
            </a:r>
            <a:r>
              <a:rPr lang="es-ES" sz="1800" dirty="0">
                <a:latin typeface="Calibri" pitchFamily="34" charset="0"/>
                <a:ea typeface="ＭＳ Ｐゴシック" pitchFamily="34" charset="-128"/>
                <a:cs typeface="ＭＳ Ｐゴシック" charset="0"/>
              </a:rPr>
              <a:t> of </a:t>
            </a:r>
            <a:r>
              <a:rPr lang="es-ES" sz="1800" dirty="0" err="1">
                <a:latin typeface="Calibri" pitchFamily="34" charset="0"/>
                <a:ea typeface="ＭＳ Ｐゴシック" pitchFamily="34" charset="-128"/>
                <a:cs typeface="ＭＳ Ｐゴシック" charset="0"/>
              </a:rPr>
              <a:t>roadmap</a:t>
            </a:r>
            <a:r>
              <a:rPr lang="es-ES" sz="1800" dirty="0">
                <a:latin typeface="Calibri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lang="es-ES" sz="1800" dirty="0" err="1">
                <a:latin typeface="Calibri" pitchFamily="34" charset="0"/>
                <a:ea typeface="ＭＳ Ｐゴシック" pitchFamily="34" charset="-128"/>
                <a:cs typeface="ＭＳ Ｐゴシック" charset="0"/>
              </a:rPr>
              <a:t>for</a:t>
            </a:r>
            <a:r>
              <a:rPr lang="es-ES" sz="1800" dirty="0">
                <a:latin typeface="Calibri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lang="es-ES" sz="1800" dirty="0" err="1">
                <a:latin typeface="Calibri" pitchFamily="34" charset="0"/>
                <a:ea typeface="ＭＳ Ｐゴシック" pitchFamily="34" charset="-128"/>
                <a:cs typeface="ＭＳ Ｐゴシック" charset="0"/>
              </a:rPr>
              <a:t>regulatory</a:t>
            </a:r>
            <a:r>
              <a:rPr lang="es-ES" sz="1800" dirty="0">
                <a:latin typeface="Calibri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lang="es-ES" sz="1800" dirty="0" err="1">
                <a:latin typeface="Calibri" pitchFamily="34" charset="0"/>
                <a:ea typeface="ＭＳ Ｐゴシック" pitchFamily="34" charset="-128"/>
                <a:cs typeface="ＭＳ Ｐゴシック" charset="0"/>
              </a:rPr>
              <a:t>systems</a:t>
            </a:r>
            <a:r>
              <a:rPr lang="es-ES" sz="1800" dirty="0">
                <a:latin typeface="Calibri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lang="es-ES" sz="1800" dirty="0" err="1">
                <a:latin typeface="Calibri" pitchFamily="34" charset="0"/>
                <a:ea typeface="ＭＳ Ｐゴシック" pitchFamily="34" charset="-128"/>
                <a:cs typeface="ＭＳ Ｐゴシック" charset="0"/>
              </a:rPr>
              <a:t>development</a:t>
            </a:r>
            <a:r>
              <a:rPr lang="es-ES" sz="1800" dirty="0">
                <a:latin typeface="Calibri" pitchFamily="34" charset="0"/>
                <a:ea typeface="ＭＳ Ｐゴシック" pitchFamily="34" charset="-128"/>
                <a:cs typeface="ＭＳ Ｐゴシック" charset="0"/>
              </a:rPr>
              <a:t> (2013)</a:t>
            </a:r>
          </a:p>
          <a:p>
            <a:pPr marL="457200" lvl="1" indent="0">
              <a:lnSpc>
                <a:spcPct val="80000"/>
              </a:lnSpc>
              <a:buNone/>
            </a:pPr>
            <a:endParaRPr lang="es-ES" sz="1600" b="1" dirty="0" smtClean="0"/>
          </a:p>
          <a:p>
            <a:pPr>
              <a:lnSpc>
                <a:spcPct val="80000"/>
              </a:lnSpc>
              <a:buFontTx/>
              <a:buChar char="•"/>
            </a:pPr>
            <a:r>
              <a:rPr lang="es-ES" sz="2200" dirty="0" err="1" smtClean="0">
                <a:latin typeface="Calibri" pitchFamily="34" charset="0"/>
                <a:ea typeface="ＭＳ Ｐゴシック" pitchFamily="34" charset="-128"/>
              </a:rPr>
              <a:t>NRAs</a:t>
            </a:r>
            <a:r>
              <a:rPr lang="es-ES" sz="22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s-ES" sz="2200" dirty="0" err="1" smtClean="0">
                <a:latin typeface="Calibri" pitchFamily="34" charset="0"/>
                <a:ea typeface="ＭＳ Ｐゴシック" pitchFamily="34" charset="-128"/>
              </a:rPr>
              <a:t>establishing</a:t>
            </a:r>
            <a:r>
              <a:rPr lang="es-ES" sz="22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s-ES" sz="2200" dirty="0" err="1" smtClean="0">
                <a:latin typeface="Calibri" pitchFamily="34" charset="0"/>
                <a:ea typeface="ＭＳ Ｐゴシック" pitchFamily="34" charset="-128"/>
              </a:rPr>
              <a:t>collaborative</a:t>
            </a:r>
            <a:r>
              <a:rPr lang="es-ES" sz="2200" dirty="0" smtClean="0">
                <a:latin typeface="Calibri" pitchFamily="34" charset="0"/>
                <a:ea typeface="ＭＳ Ｐゴシック" pitchFamily="34" charset="-128"/>
              </a:rPr>
              <a:t> links </a:t>
            </a:r>
            <a:r>
              <a:rPr lang="es-ES" sz="2200" dirty="0" err="1" smtClean="0">
                <a:latin typeface="Calibri" pitchFamily="34" charset="0"/>
                <a:ea typeface="ＭＳ Ｐゴシック" pitchFamily="34" charset="-128"/>
              </a:rPr>
              <a:t>with</a:t>
            </a:r>
            <a:r>
              <a:rPr lang="es-ES" sz="2200" dirty="0" smtClean="0">
                <a:latin typeface="Calibri" pitchFamily="34" charset="0"/>
                <a:ea typeface="ＭＳ Ｐゴシック" pitchFamily="34" charset="-128"/>
              </a:rPr>
              <a:t> Global </a:t>
            </a:r>
            <a:r>
              <a:rPr lang="es-ES" sz="2200" dirty="0" err="1" smtClean="0">
                <a:latin typeface="Calibri" pitchFamily="34" charset="0"/>
                <a:ea typeface="ＭＳ Ｐゴシック" pitchFamily="34" charset="-128"/>
              </a:rPr>
              <a:t>Initiatives</a:t>
            </a:r>
            <a:r>
              <a:rPr lang="es-ES" sz="2200" dirty="0" smtClean="0">
                <a:latin typeface="Calibri" pitchFamily="34" charset="0"/>
                <a:ea typeface="ＭＳ Ｐゴシック" pitchFamily="34" charset="-128"/>
              </a:rPr>
              <a:t> / </a:t>
            </a:r>
            <a:r>
              <a:rPr lang="es-ES" sz="2200" dirty="0" err="1" smtClean="0">
                <a:latin typeface="Calibri" pitchFamily="34" charset="0"/>
                <a:ea typeface="ＭＳ Ｐゴシック" pitchFamily="34" charset="-128"/>
              </a:rPr>
              <a:t>alternative</a:t>
            </a:r>
            <a:r>
              <a:rPr lang="es-ES" sz="22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s-ES" sz="2200" dirty="0" err="1" smtClean="0">
                <a:latin typeface="Calibri" pitchFamily="34" charset="0"/>
                <a:ea typeface="ＭＳ Ｐゴシック" pitchFamily="34" charset="-128"/>
              </a:rPr>
              <a:t>harmonization</a:t>
            </a:r>
            <a:r>
              <a:rPr lang="es-ES" sz="22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s-ES" sz="2200" dirty="0" err="1" smtClean="0">
                <a:latin typeface="Calibri" pitchFamily="34" charset="0"/>
                <a:ea typeface="ＭＳ Ｐゴシック" pitchFamily="34" charset="-128"/>
              </a:rPr>
              <a:t>or</a:t>
            </a:r>
            <a:r>
              <a:rPr lang="es-ES" sz="22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s-ES" sz="2200" dirty="0" err="1" smtClean="0">
                <a:latin typeface="Calibri" pitchFamily="34" charset="0"/>
                <a:ea typeface="ＭＳ Ｐゴシック" pitchFamily="34" charset="-128"/>
              </a:rPr>
              <a:t>regulatory</a:t>
            </a:r>
            <a:r>
              <a:rPr lang="es-ES" sz="22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s-ES" sz="2200" dirty="0" err="1" smtClean="0">
                <a:latin typeface="Calibri" pitchFamily="34" charset="0"/>
                <a:ea typeface="ＭＳ Ｐゴシック" pitchFamily="34" charset="-128"/>
              </a:rPr>
              <a:t>convergence</a:t>
            </a:r>
            <a:r>
              <a:rPr lang="es-ES" sz="22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s-ES" sz="2200" dirty="0" err="1" smtClean="0">
                <a:latin typeface="Calibri" pitchFamily="34" charset="0"/>
                <a:ea typeface="ＭＳ Ｐゴシック" pitchFamily="34" charset="-128"/>
              </a:rPr>
              <a:t>initiatives</a:t>
            </a:r>
            <a:r>
              <a:rPr lang="es-ES" sz="2200" dirty="0">
                <a:latin typeface="Calibri" pitchFamily="34" charset="0"/>
                <a:ea typeface="ＭＳ Ｐゴシック" pitchFamily="34" charset="-128"/>
              </a:rPr>
              <a:t>:</a:t>
            </a:r>
            <a:endParaRPr lang="es-ES" sz="2200" dirty="0">
              <a:latin typeface="Calibri" pitchFamily="34" charset="0"/>
              <a:ea typeface="ＭＳ Ｐゴシック" pitchFamily="34" charset="-128"/>
            </a:endParaRPr>
          </a:p>
          <a:p>
            <a:pPr lvl="1">
              <a:lnSpc>
                <a:spcPct val="80000"/>
              </a:lnSpc>
              <a:buFontTx/>
              <a:buChar char="•"/>
            </a:pPr>
            <a:r>
              <a:rPr lang="es-ES" sz="1800" dirty="0">
                <a:latin typeface="Calibri" pitchFamily="34" charset="0"/>
                <a:ea typeface="ＭＳ Ｐゴシック" pitchFamily="34" charset="-128"/>
                <a:cs typeface="ＭＳ Ｐゴシック" charset="0"/>
              </a:rPr>
              <a:t>WHO / ICDRA </a:t>
            </a:r>
          </a:p>
          <a:p>
            <a:pPr lvl="1">
              <a:lnSpc>
                <a:spcPct val="80000"/>
              </a:lnSpc>
              <a:buFontTx/>
              <a:buChar char="•"/>
            </a:pPr>
            <a:r>
              <a:rPr lang="es-ES" sz="1800" dirty="0" smtClean="0">
                <a:latin typeface="Calibri" pitchFamily="34" charset="0"/>
                <a:ea typeface="ＭＳ Ｐゴシック" pitchFamily="34" charset="-128"/>
                <a:cs typeface="ＭＳ Ｐゴシック" charset="0"/>
              </a:rPr>
              <a:t>ICH </a:t>
            </a:r>
            <a:r>
              <a:rPr lang="es-ES" sz="1800" dirty="0">
                <a:latin typeface="Calibri" pitchFamily="34" charset="0"/>
                <a:ea typeface="ＭＳ Ｐゴシック" pitchFamily="34" charset="-128"/>
                <a:cs typeface="ＭＳ Ｐゴシック" charset="0"/>
              </a:rPr>
              <a:t>/ APEC / ICH</a:t>
            </a:r>
          </a:p>
          <a:p>
            <a:pPr lvl="1">
              <a:lnSpc>
                <a:spcPct val="80000"/>
              </a:lnSpc>
              <a:buFontTx/>
              <a:buChar char="•"/>
            </a:pPr>
            <a:r>
              <a:rPr lang="es-ES" sz="1800" dirty="0" smtClean="0">
                <a:latin typeface="Calibri" pitchFamily="34" charset="0"/>
                <a:ea typeface="ＭＳ Ｐゴシック" pitchFamily="34" charset="-128"/>
                <a:cs typeface="ＭＳ Ｐゴシック" charset="0"/>
              </a:rPr>
              <a:t>IMDRF</a:t>
            </a:r>
            <a:endParaRPr lang="es-ES" sz="1800" dirty="0">
              <a:latin typeface="Calibri" pitchFamily="34" charset="0"/>
              <a:ea typeface="ＭＳ Ｐゴシック" pitchFamily="34" charset="-128"/>
              <a:cs typeface="ＭＳ Ｐゴシック" charset="0"/>
            </a:endParaRPr>
          </a:p>
          <a:p>
            <a:pPr lvl="1">
              <a:lnSpc>
                <a:spcPct val="80000"/>
              </a:lnSpc>
              <a:buFontTx/>
              <a:buChar char="•"/>
            </a:pPr>
            <a:r>
              <a:rPr lang="es-ES" sz="1800" dirty="0">
                <a:latin typeface="Calibri" pitchFamily="34" charset="0"/>
                <a:ea typeface="ＭＳ Ｐゴシック" pitchFamily="34" charset="-128"/>
                <a:cs typeface="ＭＳ Ｐゴシック" charset="0"/>
              </a:rPr>
              <a:t>PIC/S</a:t>
            </a:r>
          </a:p>
          <a:p>
            <a:pPr lvl="1">
              <a:lnSpc>
                <a:spcPct val="80000"/>
              </a:lnSpc>
              <a:buFontTx/>
              <a:buChar char="•"/>
            </a:pPr>
            <a:r>
              <a:rPr lang="es-ES" sz="1800" dirty="0" err="1">
                <a:latin typeface="Calibri" pitchFamily="34" charset="0"/>
                <a:ea typeface="ＭＳ Ｐゴシック" pitchFamily="34" charset="-128"/>
                <a:cs typeface="ＭＳ Ｐゴシック" charset="0"/>
              </a:rPr>
              <a:t>Trans</a:t>
            </a:r>
            <a:r>
              <a:rPr lang="es-ES" sz="1800" dirty="0">
                <a:latin typeface="Calibri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lang="es-ES" sz="1800" dirty="0" err="1">
                <a:latin typeface="Calibri" pitchFamily="34" charset="0"/>
                <a:ea typeface="ＭＳ Ｐゴシック" pitchFamily="34" charset="-128"/>
                <a:cs typeface="ＭＳ Ｐゴシック" charset="0"/>
              </a:rPr>
              <a:t>Pacific</a:t>
            </a:r>
            <a:r>
              <a:rPr lang="es-ES" sz="1800" dirty="0">
                <a:latin typeface="Calibri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lang="es-ES" sz="1800" dirty="0" err="1">
                <a:latin typeface="Calibri" pitchFamily="34" charset="0"/>
                <a:ea typeface="ＭＳ Ｐゴシック" pitchFamily="34" charset="-128"/>
                <a:cs typeface="ＭＳ Ｐゴシック" charset="0"/>
              </a:rPr>
              <a:t>Partnership</a:t>
            </a:r>
            <a:r>
              <a:rPr lang="es-ES" sz="1800" dirty="0">
                <a:latin typeface="Calibri" pitchFamily="34" charset="0"/>
                <a:ea typeface="ＭＳ Ｐゴシック" pitchFamily="34" charset="-128"/>
                <a:cs typeface="ＭＳ Ｐゴシック" charset="0"/>
              </a:rPr>
              <a:t> / </a:t>
            </a:r>
            <a:r>
              <a:rPr lang="es-ES" sz="1800" dirty="0" err="1">
                <a:latin typeface="Calibri" pitchFamily="34" charset="0"/>
                <a:ea typeface="ＭＳ Ｐゴシック" pitchFamily="34" charset="-128"/>
                <a:cs typeface="ＭＳ Ｐゴシック" charset="0"/>
              </a:rPr>
              <a:t>Regulatory</a:t>
            </a:r>
            <a:r>
              <a:rPr lang="es-ES" sz="1800" dirty="0">
                <a:latin typeface="Calibri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lang="es-ES" sz="1800" dirty="0" err="1">
                <a:latin typeface="Calibri" pitchFamily="34" charset="0"/>
                <a:ea typeface="ＭＳ Ｐゴシック" pitchFamily="34" charset="-128"/>
                <a:cs typeface="ＭＳ Ｐゴシック" charset="0"/>
              </a:rPr>
              <a:t>Coherence</a:t>
            </a:r>
            <a:endParaRPr lang="es-ES" sz="1800" dirty="0">
              <a:latin typeface="Calibri" pitchFamily="34" charset="0"/>
              <a:ea typeface="ＭＳ Ｐゴシック" pitchFamily="34" charset="-128"/>
              <a:cs typeface="ＭＳ Ｐゴシック" charset="0"/>
            </a:endParaRPr>
          </a:p>
          <a:p>
            <a:pPr>
              <a:lnSpc>
                <a:spcPct val="80000"/>
              </a:lnSpc>
              <a:buFontTx/>
              <a:buChar char="•"/>
            </a:pPr>
            <a:endParaRPr lang="es-ES" sz="1800" dirty="0" smtClean="0">
              <a:latin typeface="Calibri" pitchFamily="34" charset="0"/>
              <a:ea typeface="ＭＳ Ｐゴシック" pitchFamily="34" charset="-128"/>
              <a:cs typeface="ＭＳ Ｐゴシック" charset="0"/>
            </a:endParaRPr>
          </a:p>
          <a:p>
            <a:pPr>
              <a:lnSpc>
                <a:spcPct val="80000"/>
              </a:lnSpc>
              <a:buFontTx/>
              <a:buChar char="•"/>
            </a:pPr>
            <a:endParaRPr lang="es-ES" sz="2600" b="1" dirty="0" smtClean="0"/>
          </a:p>
          <a:p>
            <a:pPr>
              <a:lnSpc>
                <a:spcPct val="80000"/>
              </a:lnSpc>
              <a:buFontTx/>
              <a:buNone/>
            </a:pPr>
            <a:endParaRPr lang="es-ES" sz="2600" b="1" dirty="0" smtClean="0"/>
          </a:p>
        </p:txBody>
      </p:sp>
    </p:spTree>
    <p:extLst>
      <p:ext uri="{BB962C8B-B14F-4D97-AF65-F5344CB8AC3E}">
        <p14:creationId xmlns:p14="http://schemas.microsoft.com/office/powerpoint/2010/main" val="26448342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776" y="-28052"/>
            <a:ext cx="8651224" cy="69603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000" dirty="0" smtClean="0">
                <a:solidFill>
                  <a:schemeClr val="accent2">
                    <a:lumMod val="75000"/>
                  </a:schemeClr>
                </a:solidFill>
                <a:effectLst/>
                <a:ea typeface="ＭＳ Ｐゴシック" pitchFamily="34" charset="-128"/>
              </a:rPr>
              <a:t>Have PANDHR Guidelines Been</a:t>
            </a:r>
            <a:br>
              <a:rPr lang="en-US" sz="3000" dirty="0" smtClean="0">
                <a:solidFill>
                  <a:schemeClr val="accent2">
                    <a:lumMod val="75000"/>
                  </a:schemeClr>
                </a:solidFill>
                <a:effectLst/>
                <a:ea typeface="ＭＳ Ｐゴシック" pitchFamily="34" charset="-128"/>
              </a:rPr>
            </a:br>
            <a:r>
              <a:rPr lang="en-US" sz="30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Adopted / Implemented? (I)</a:t>
            </a:r>
            <a:endParaRPr lang="en-US" sz="3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0296" y="1275317"/>
            <a:ext cx="4040188" cy="406404"/>
          </a:xfrm>
        </p:spPr>
        <p:txBody>
          <a:bodyPr/>
          <a:lstStyle/>
          <a:p>
            <a:pPr fontAlgn="b"/>
            <a:r>
              <a:rPr lang="en-US" sz="1600" i="1" dirty="0">
                <a:solidFill>
                  <a:schemeClr val="tx1"/>
                </a:solidFill>
                <a:latin typeface="Calibri" pitchFamily="34" charset="0"/>
              </a:rPr>
              <a:t>Good Manufacturing Practices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>
          <a:xfrm>
            <a:off x="4672013" y="1263183"/>
            <a:ext cx="4041775" cy="402679"/>
          </a:xfrm>
        </p:spPr>
        <p:txBody>
          <a:bodyPr/>
          <a:lstStyle/>
          <a:p>
            <a:r>
              <a:rPr lang="en-US" sz="1600" i="1" dirty="0" smtClean="0">
                <a:solidFill>
                  <a:schemeClr val="tx1"/>
                </a:solidFill>
                <a:latin typeface="Calibri" pitchFamily="34" charset="0"/>
              </a:rPr>
              <a:t>Implementation of equivalence </a:t>
            </a:r>
            <a:r>
              <a:rPr lang="en-US" sz="1600" i="1" dirty="0">
                <a:solidFill>
                  <a:schemeClr val="tx1"/>
                </a:solidFill>
                <a:latin typeface="Calibri" pitchFamily="34" charset="0"/>
              </a:rPr>
              <a:t>requirements </a:t>
            </a:r>
          </a:p>
        </p:txBody>
      </p:sp>
      <p:graphicFrame>
        <p:nvGraphicFramePr>
          <p:cNvPr id="8" name="Marcador de contenido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005869950"/>
              </p:ext>
            </p:extLst>
          </p:nvPr>
        </p:nvGraphicFramePr>
        <p:xfrm>
          <a:off x="368493" y="1668905"/>
          <a:ext cx="3911991" cy="2343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Marcador de contenido 6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127617704"/>
              </p:ext>
            </p:extLst>
          </p:nvPr>
        </p:nvGraphicFramePr>
        <p:xfrm>
          <a:off x="4772010" y="1668906"/>
          <a:ext cx="3841781" cy="2343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 Placeholder 2"/>
          <p:cNvSpPr txBox="1">
            <a:spLocks/>
          </p:cNvSpPr>
          <p:nvPr/>
        </p:nvSpPr>
        <p:spPr bwMode="auto">
          <a:xfrm>
            <a:off x="95536" y="1102440"/>
            <a:ext cx="89938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b="0" kern="1200">
                <a:solidFill>
                  <a:srgbClr val="7F7F7F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49" charset="0"/>
              <a:buNone/>
              <a:defRPr sz="2000" b="1" kern="1200">
                <a:solidFill>
                  <a:srgbClr val="7F7F7F"/>
                </a:solidFill>
                <a:latin typeface="+mj-lt"/>
                <a:ea typeface="ＭＳ Ｐゴシック" charset="0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rgbClr val="7F7F7F"/>
                </a:solidFill>
                <a:latin typeface="+mj-lt"/>
                <a:ea typeface="ＭＳ Ｐゴシック" charset="0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49" charset="0"/>
              <a:buNone/>
              <a:defRPr sz="1600" b="1" kern="1200">
                <a:solidFill>
                  <a:srgbClr val="7F7F7F"/>
                </a:solidFill>
                <a:latin typeface="+mj-lt"/>
                <a:ea typeface="ＭＳ Ｐゴシック" charset="0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b="1" kern="1200">
                <a:solidFill>
                  <a:srgbClr val="7F7F7F"/>
                </a:solidFill>
                <a:latin typeface="+mj-lt"/>
                <a:ea typeface="ＭＳ Ｐゴシック" charset="0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algn="l">
              <a:spcAft>
                <a:spcPts val="600"/>
              </a:spcAft>
            </a:pPr>
            <a:r>
              <a:rPr lang="en-US" sz="2000" b="1" i="1" dirty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rPr>
              <a:t>Extend to which technical documents have been adopted by NRAs in the Americas:</a:t>
            </a:r>
          </a:p>
        </p:txBody>
      </p:sp>
      <p:graphicFrame>
        <p:nvGraphicFramePr>
          <p:cNvPr id="10" name="Marcador de contenid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6696551"/>
              </p:ext>
            </p:extLst>
          </p:nvPr>
        </p:nvGraphicFramePr>
        <p:xfrm>
          <a:off x="368493" y="4389962"/>
          <a:ext cx="3911991" cy="2343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Marcador de contenid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6918772"/>
              </p:ext>
            </p:extLst>
          </p:nvPr>
        </p:nvGraphicFramePr>
        <p:xfrm>
          <a:off x="4772010" y="4388454"/>
          <a:ext cx="3841780" cy="2343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2" name="Text Placeholder 2"/>
          <p:cNvSpPr txBox="1">
            <a:spLocks/>
          </p:cNvSpPr>
          <p:nvPr/>
        </p:nvSpPr>
        <p:spPr bwMode="auto">
          <a:xfrm>
            <a:off x="457200" y="3971500"/>
            <a:ext cx="4040188" cy="421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b="0" kern="1200">
                <a:solidFill>
                  <a:srgbClr val="7F7F7F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49" charset="0"/>
              <a:buNone/>
              <a:defRPr sz="2000" b="1" kern="1200">
                <a:solidFill>
                  <a:srgbClr val="7F7F7F"/>
                </a:solidFill>
                <a:latin typeface="+mj-lt"/>
                <a:ea typeface="ＭＳ Ｐゴシック" charset="0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rgbClr val="7F7F7F"/>
                </a:solidFill>
                <a:latin typeface="+mj-lt"/>
                <a:ea typeface="ＭＳ Ｐゴシック" charset="0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49" charset="0"/>
              <a:buNone/>
              <a:defRPr sz="1600" b="1" kern="1200">
                <a:solidFill>
                  <a:srgbClr val="7F7F7F"/>
                </a:solidFill>
                <a:latin typeface="+mj-lt"/>
                <a:ea typeface="ＭＳ Ｐゴシック" charset="0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b="1" kern="1200">
                <a:solidFill>
                  <a:srgbClr val="7F7F7F"/>
                </a:solidFill>
                <a:latin typeface="+mj-lt"/>
                <a:ea typeface="ＭＳ Ｐゴシック" charset="0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fontAlgn="b"/>
            <a:r>
              <a:rPr lang="en-US" sz="1600" i="1" dirty="0" smtClean="0">
                <a:solidFill>
                  <a:schemeClr val="tx1"/>
                </a:solidFill>
                <a:latin typeface="Calibri" pitchFamily="34" charset="0"/>
              </a:rPr>
              <a:t>Good Laboratory Practices</a:t>
            </a:r>
            <a:endParaRPr lang="en-US" sz="1600" i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3" name="Text Placeholder 3"/>
          <p:cNvSpPr txBox="1">
            <a:spLocks/>
          </p:cNvSpPr>
          <p:nvPr/>
        </p:nvSpPr>
        <p:spPr bwMode="auto">
          <a:xfrm>
            <a:off x="4672013" y="3985148"/>
            <a:ext cx="4041775" cy="421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b="0" kern="1200">
                <a:solidFill>
                  <a:srgbClr val="7F7F7F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49" charset="0"/>
              <a:buNone/>
              <a:defRPr sz="2000" b="1" kern="1200">
                <a:solidFill>
                  <a:srgbClr val="7F7F7F"/>
                </a:solidFill>
                <a:latin typeface="+mj-lt"/>
                <a:ea typeface="ＭＳ Ｐゴシック" charset="0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rgbClr val="7F7F7F"/>
                </a:solidFill>
                <a:latin typeface="+mj-lt"/>
                <a:ea typeface="ＭＳ Ｐゴシック" charset="0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49" charset="0"/>
              <a:buNone/>
              <a:defRPr sz="1600" b="1" kern="1200">
                <a:solidFill>
                  <a:srgbClr val="7F7F7F"/>
                </a:solidFill>
                <a:latin typeface="+mj-lt"/>
                <a:ea typeface="ＭＳ Ｐゴシック" charset="0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b="1" kern="1200">
                <a:solidFill>
                  <a:srgbClr val="7F7F7F"/>
                </a:solidFill>
                <a:latin typeface="+mj-lt"/>
                <a:ea typeface="ＭＳ Ｐゴシック" charset="0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en-US" sz="1600" i="1" dirty="0" smtClean="0">
                <a:solidFill>
                  <a:schemeClr val="tx1"/>
                </a:solidFill>
                <a:latin typeface="Calibri" pitchFamily="34" charset="0"/>
              </a:rPr>
              <a:t>Counterfeit / Falsified medical products</a:t>
            </a:r>
            <a:endParaRPr lang="en-US" sz="1600" i="1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6261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0296" y="1248021"/>
            <a:ext cx="4040188" cy="406404"/>
          </a:xfrm>
        </p:spPr>
        <p:txBody>
          <a:bodyPr/>
          <a:lstStyle/>
          <a:p>
            <a:pPr fontAlgn="b"/>
            <a:r>
              <a:rPr lang="en-US" sz="1600" i="1" dirty="0">
                <a:solidFill>
                  <a:schemeClr val="tx1"/>
                </a:solidFill>
                <a:latin typeface="Calibri" pitchFamily="34" charset="0"/>
              </a:rPr>
              <a:t>Good </a:t>
            </a:r>
            <a:r>
              <a:rPr lang="en-US" sz="1600" i="1" dirty="0" smtClean="0">
                <a:solidFill>
                  <a:schemeClr val="tx1"/>
                </a:solidFill>
                <a:latin typeface="Calibri" pitchFamily="34" charset="0"/>
              </a:rPr>
              <a:t>Clinical Practices</a:t>
            </a:r>
            <a:endParaRPr lang="en-US" sz="1600" i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>
          <a:xfrm>
            <a:off x="4672013" y="1249535"/>
            <a:ext cx="4041775" cy="402679"/>
          </a:xfrm>
        </p:spPr>
        <p:txBody>
          <a:bodyPr/>
          <a:lstStyle/>
          <a:p>
            <a:pPr fontAlgn="b"/>
            <a:r>
              <a:rPr lang="en-US" sz="1600" i="1" dirty="0">
                <a:solidFill>
                  <a:schemeClr val="tx1"/>
                </a:solidFill>
                <a:latin typeface="Calibri" pitchFamily="34" charset="0"/>
              </a:rPr>
              <a:t>Good </a:t>
            </a:r>
            <a:r>
              <a:rPr lang="en-US" sz="1600" i="1" dirty="0" err="1" smtClean="0">
                <a:solidFill>
                  <a:schemeClr val="tx1"/>
                </a:solidFill>
                <a:latin typeface="Calibri" pitchFamily="34" charset="0"/>
              </a:rPr>
              <a:t>Pharmacovigilance</a:t>
            </a:r>
            <a:r>
              <a:rPr lang="en-US" sz="1600" i="1" dirty="0" smtClean="0">
                <a:solidFill>
                  <a:schemeClr val="tx1"/>
                </a:solidFill>
                <a:latin typeface="Calibri" pitchFamily="34" charset="0"/>
              </a:rPr>
              <a:t> Practices</a:t>
            </a:r>
            <a:endParaRPr lang="en-US" sz="1600" i="1" dirty="0">
              <a:solidFill>
                <a:schemeClr val="tx1"/>
              </a:solidFill>
              <a:latin typeface="Calibri" pitchFamily="34" charset="0"/>
            </a:endParaRPr>
          </a:p>
        </p:txBody>
      </p:sp>
      <p:graphicFrame>
        <p:nvGraphicFramePr>
          <p:cNvPr id="16" name="Marcador de contenido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231495729"/>
              </p:ext>
            </p:extLst>
          </p:nvPr>
        </p:nvGraphicFramePr>
        <p:xfrm>
          <a:off x="321266" y="4373644"/>
          <a:ext cx="3978859" cy="23573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Marcador de contenido 6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1284728743"/>
              </p:ext>
            </p:extLst>
          </p:nvPr>
        </p:nvGraphicFramePr>
        <p:xfrm>
          <a:off x="4855948" y="4373644"/>
          <a:ext cx="3864190" cy="23564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 Placeholder 2"/>
          <p:cNvSpPr txBox="1">
            <a:spLocks/>
          </p:cNvSpPr>
          <p:nvPr/>
        </p:nvSpPr>
        <p:spPr bwMode="auto">
          <a:xfrm>
            <a:off x="457200" y="3957852"/>
            <a:ext cx="4040188" cy="421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b="0" kern="1200">
                <a:solidFill>
                  <a:srgbClr val="7F7F7F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49" charset="0"/>
              <a:buNone/>
              <a:defRPr sz="2000" b="1" kern="1200">
                <a:solidFill>
                  <a:srgbClr val="7F7F7F"/>
                </a:solidFill>
                <a:latin typeface="+mj-lt"/>
                <a:ea typeface="ＭＳ Ｐゴシック" charset="0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rgbClr val="7F7F7F"/>
                </a:solidFill>
                <a:latin typeface="+mj-lt"/>
                <a:ea typeface="ＭＳ Ｐゴシック" charset="0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49" charset="0"/>
              <a:buNone/>
              <a:defRPr sz="1600" b="1" kern="1200">
                <a:solidFill>
                  <a:srgbClr val="7F7F7F"/>
                </a:solidFill>
                <a:latin typeface="+mj-lt"/>
                <a:ea typeface="ＭＳ Ｐゴシック" charset="0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b="1" kern="1200">
                <a:solidFill>
                  <a:srgbClr val="7F7F7F"/>
                </a:solidFill>
                <a:latin typeface="+mj-lt"/>
                <a:ea typeface="ＭＳ Ｐゴシック" charset="0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fontAlgn="b"/>
            <a:r>
              <a:rPr lang="en-US" sz="1600" i="1" dirty="0">
                <a:solidFill>
                  <a:schemeClr val="tx1"/>
                </a:solidFill>
                <a:latin typeface="Calibri" pitchFamily="34" charset="0"/>
              </a:rPr>
              <a:t>Licensing of vaccines </a:t>
            </a:r>
          </a:p>
        </p:txBody>
      </p:sp>
      <p:sp>
        <p:nvSpPr>
          <p:cNvPr id="13" name="Text Placeholder 3"/>
          <p:cNvSpPr txBox="1">
            <a:spLocks/>
          </p:cNvSpPr>
          <p:nvPr/>
        </p:nvSpPr>
        <p:spPr bwMode="auto">
          <a:xfrm>
            <a:off x="4672013" y="3957852"/>
            <a:ext cx="4041775" cy="421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b="0" kern="1200">
                <a:solidFill>
                  <a:srgbClr val="7F7F7F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49" charset="0"/>
              <a:buNone/>
              <a:defRPr sz="2000" b="1" kern="1200">
                <a:solidFill>
                  <a:srgbClr val="7F7F7F"/>
                </a:solidFill>
                <a:latin typeface="+mj-lt"/>
                <a:ea typeface="ＭＳ Ｐゴシック" charset="0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rgbClr val="7F7F7F"/>
                </a:solidFill>
                <a:latin typeface="+mj-lt"/>
                <a:ea typeface="ＭＳ Ｐゴシック" charset="0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49" charset="0"/>
              <a:buNone/>
              <a:defRPr sz="1600" b="1" kern="1200">
                <a:solidFill>
                  <a:srgbClr val="7F7F7F"/>
                </a:solidFill>
                <a:latin typeface="+mj-lt"/>
                <a:ea typeface="ＭＳ Ｐゴシック" charset="0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b="1" kern="1200">
                <a:solidFill>
                  <a:srgbClr val="7F7F7F"/>
                </a:solidFill>
                <a:latin typeface="+mj-lt"/>
                <a:ea typeface="ＭＳ Ｐゴシック" charset="0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en-US" sz="1600" i="1" dirty="0">
                <a:solidFill>
                  <a:schemeClr val="tx1"/>
                </a:solidFill>
                <a:latin typeface="Calibri" pitchFamily="34" charset="0"/>
              </a:rPr>
              <a:t>Similar </a:t>
            </a:r>
            <a:r>
              <a:rPr lang="en-US" sz="1600" i="1" dirty="0" err="1">
                <a:solidFill>
                  <a:schemeClr val="tx1"/>
                </a:solidFill>
                <a:latin typeface="Calibri" pitchFamily="34" charset="0"/>
              </a:rPr>
              <a:t>Biotherapeutics</a:t>
            </a:r>
            <a:r>
              <a:rPr lang="en-US" sz="1600" i="1" dirty="0">
                <a:solidFill>
                  <a:schemeClr val="tx1"/>
                </a:solidFill>
                <a:latin typeface="Calibri" pitchFamily="34" charset="0"/>
              </a:rPr>
              <a:t> Products </a:t>
            </a:r>
          </a:p>
        </p:txBody>
      </p:sp>
      <p:graphicFrame>
        <p:nvGraphicFramePr>
          <p:cNvPr id="14" name="Marcador de contenid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1358755"/>
              </p:ext>
            </p:extLst>
          </p:nvPr>
        </p:nvGraphicFramePr>
        <p:xfrm>
          <a:off x="301625" y="1623416"/>
          <a:ext cx="3978859" cy="23344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Marcador de contenid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6633178"/>
              </p:ext>
            </p:extLst>
          </p:nvPr>
        </p:nvGraphicFramePr>
        <p:xfrm>
          <a:off x="4855948" y="1623416"/>
          <a:ext cx="3841780" cy="23344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0" name="Text Placeholder 2"/>
          <p:cNvSpPr txBox="1">
            <a:spLocks/>
          </p:cNvSpPr>
          <p:nvPr/>
        </p:nvSpPr>
        <p:spPr bwMode="auto">
          <a:xfrm>
            <a:off x="95536" y="1102440"/>
            <a:ext cx="89938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b="0" kern="1200">
                <a:solidFill>
                  <a:srgbClr val="7F7F7F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49" charset="0"/>
              <a:buNone/>
              <a:defRPr sz="2000" b="1" kern="1200">
                <a:solidFill>
                  <a:srgbClr val="7F7F7F"/>
                </a:solidFill>
                <a:latin typeface="+mj-lt"/>
                <a:ea typeface="ＭＳ Ｐゴシック" charset="0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rgbClr val="7F7F7F"/>
                </a:solidFill>
                <a:latin typeface="+mj-lt"/>
                <a:ea typeface="ＭＳ Ｐゴシック" charset="0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49" charset="0"/>
              <a:buNone/>
              <a:defRPr sz="1600" b="1" kern="1200">
                <a:solidFill>
                  <a:srgbClr val="7F7F7F"/>
                </a:solidFill>
                <a:latin typeface="+mj-lt"/>
                <a:ea typeface="ＭＳ Ｐゴシック" charset="0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b="1" kern="1200">
                <a:solidFill>
                  <a:srgbClr val="7F7F7F"/>
                </a:solidFill>
                <a:latin typeface="+mj-lt"/>
                <a:ea typeface="ＭＳ Ｐゴシック" charset="0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algn="l">
              <a:spcAft>
                <a:spcPts val="600"/>
              </a:spcAft>
            </a:pPr>
            <a:r>
              <a:rPr lang="en-US" sz="2000" b="1" i="1" dirty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rPr>
              <a:t>Extend to which technical documents have been adopted by NRAs in the Americas:</a:t>
            </a:r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171776" y="-28052"/>
            <a:ext cx="8651224" cy="69603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000" dirty="0" smtClean="0">
                <a:solidFill>
                  <a:schemeClr val="accent2">
                    <a:lumMod val="75000"/>
                  </a:schemeClr>
                </a:solidFill>
                <a:effectLst/>
                <a:ea typeface="ＭＳ Ｐゴシック" pitchFamily="34" charset="-128"/>
              </a:rPr>
              <a:t>Have PANDHR Guidelines Been</a:t>
            </a:r>
            <a:br>
              <a:rPr lang="en-US" sz="3000" dirty="0" smtClean="0">
                <a:solidFill>
                  <a:schemeClr val="accent2">
                    <a:lumMod val="75000"/>
                  </a:schemeClr>
                </a:solidFill>
                <a:effectLst/>
                <a:ea typeface="ＭＳ Ｐゴシック" pitchFamily="34" charset="-128"/>
              </a:rPr>
            </a:br>
            <a:r>
              <a:rPr lang="en-US" sz="30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Adopted / Implemented? (II)</a:t>
            </a:r>
            <a:endParaRPr lang="en-US" sz="3000" dirty="0">
              <a:solidFill>
                <a:schemeClr val="accent2">
                  <a:lumMod val="75000"/>
                </a:schemeClr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19590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-PANDRH Conference PP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odule">
      <a:maj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odule">
      <a:maj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Module">
    <a:majorFont>
      <a:latin typeface="Corbel"/>
      <a:ea typeface=""/>
      <a:cs typeface=""/>
      <a:font script="Jpan" typeface="ＭＳ ゴシック"/>
      <a:font script="Hang" typeface="HY엽서L"/>
      <a:font script="Hans" typeface="华文楷体"/>
      <a:font script="Hant" typeface="新細明體"/>
      <a:font script="Arab" typeface="Tahoma"/>
      <a:font script="Hebr" typeface="Miriam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Corbel"/>
      <a:ea typeface=""/>
      <a:cs typeface=""/>
      <a:font script="Jpan" typeface="ＭＳ ゴシック"/>
      <a:font script="Hang" typeface="HY엽서L"/>
      <a:font script="Hans" typeface="华文楷体"/>
      <a:font script="Hant" typeface="新細明體"/>
      <a:font script="Arab" typeface="Tahoma"/>
      <a:font script="Hebr" typeface="Miriam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Module">
    <a:majorFont>
      <a:latin typeface="Corbel"/>
      <a:ea typeface=""/>
      <a:cs typeface=""/>
      <a:font script="Jpan" typeface="ＭＳ ゴシック"/>
      <a:font script="Hang" typeface="HY엽서L"/>
      <a:font script="Hans" typeface="华文楷体"/>
      <a:font script="Hant" typeface="新細明體"/>
      <a:font script="Arab" typeface="Tahoma"/>
      <a:font script="Hebr" typeface="Miriam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Corbel"/>
      <a:ea typeface=""/>
      <a:cs typeface=""/>
      <a:font script="Jpan" typeface="ＭＳ ゴシック"/>
      <a:font script="Hang" typeface="HY엽서L"/>
      <a:font script="Hans" typeface="华文楷体"/>
      <a:font script="Hant" typeface="新細明體"/>
      <a:font script="Arab" typeface="Tahoma"/>
      <a:font script="Hebr" typeface="Miriam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Template-PANDRH Conference PPT</Template>
  <TotalTime>3440</TotalTime>
  <Words>1215</Words>
  <Application>Microsoft Office PowerPoint</Application>
  <PresentationFormat>On-screen Show (4:3)</PresentationFormat>
  <Paragraphs>221</Paragraphs>
  <Slides>17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Template-PANDRH Conference PPT</vt:lpstr>
      <vt:lpstr>Office Theme</vt:lpstr>
      <vt:lpstr>PowerPoint Presentation</vt:lpstr>
      <vt:lpstr>Outline</vt:lpstr>
      <vt:lpstr>PANDRh:1999 - 2013</vt:lpstr>
      <vt:lpstr>PowerPoint Presentation</vt:lpstr>
      <vt:lpstr>PowerPoint Presentation</vt:lpstr>
      <vt:lpstr>PowerPoint Presentation</vt:lpstr>
      <vt:lpstr>PowerPoint Presentation</vt:lpstr>
      <vt:lpstr>Have PANDHR Guidelines Been Adopted / Implemented? (I)</vt:lpstr>
      <vt:lpstr>Have PANDHR Guidelines Been Adopted / Implemented? (II)</vt:lpstr>
      <vt:lpstr>REGIONAL NRA PRIORITIES IN 2013 (I)</vt:lpstr>
      <vt:lpstr>REGIONAL NRA PRIORITIES IN 2013 (II)</vt:lpstr>
      <vt:lpstr>CONSIDERATIONS FOR THE FUTURE OF PANDHR</vt:lpstr>
      <vt:lpstr>Timeline for the PANDRH Strategic Plan 2014-2020</vt:lpstr>
      <vt:lpstr>STRUCTURE of the Strategic Development Plan 2014-2020</vt:lpstr>
      <vt:lpstr>Components of the Strategic Development Plan 2014-2020 (cont.)</vt:lpstr>
      <vt:lpstr>VII PANDRH Conference:  Expected outcomes</vt:lpstr>
      <vt:lpstr>PowerPoint Presentation</vt:lpstr>
    </vt:vector>
  </TitlesOfParts>
  <Company>PAHO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Sistematización de datos Regulatorios</dc:title>
  <dc:creator>MT/HSS</dc:creator>
  <cp:lastModifiedBy>Marvin Gutierrez</cp:lastModifiedBy>
  <cp:revision>243</cp:revision>
  <dcterms:created xsi:type="dcterms:W3CDTF">2012-02-06T16:34:15Z</dcterms:created>
  <dcterms:modified xsi:type="dcterms:W3CDTF">2013-09-04T23:21:04Z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heme">
    <vt:lpwstr>Powerpoint_presentation </vt:lpwstr>
  </property>
  <property fmtid="{D5CDD505-2E9C-101B-9397-08002B2CF9AE}" pid="3" name="Color">
    <vt:lpwstr>White</vt:lpwstr>
  </property>
  <property fmtid="{D5CDD505-2E9C-101B-9397-08002B2CF9AE}" pid="4" name="Document Type">
    <vt:lpwstr>ppt</vt:lpwstr>
  </property>
</Properties>
</file>