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0" r:id="rId1"/>
    <p:sldMasterId id="2147484649" r:id="rId2"/>
    <p:sldMasterId id="2147484672" r:id="rId3"/>
  </p:sldMasterIdLst>
  <p:notesMasterIdLst>
    <p:notesMasterId r:id="rId16"/>
  </p:notesMasterIdLst>
  <p:handoutMasterIdLst>
    <p:handoutMasterId r:id="rId17"/>
  </p:handoutMasterIdLst>
  <p:sldIdLst>
    <p:sldId id="357" r:id="rId4"/>
    <p:sldId id="279" r:id="rId5"/>
    <p:sldId id="282" r:id="rId6"/>
    <p:sldId id="364" r:id="rId7"/>
    <p:sldId id="367" r:id="rId8"/>
    <p:sldId id="359" r:id="rId9"/>
    <p:sldId id="365" r:id="rId10"/>
    <p:sldId id="363" r:id="rId11"/>
    <p:sldId id="361" r:id="rId12"/>
    <p:sldId id="360" r:id="rId13"/>
    <p:sldId id="325" r:id="rId14"/>
    <p:sldId id="349" r:id="rId15"/>
  </p:sldIdLst>
  <p:sldSz cx="9144000" cy="6858000" type="screen4x3"/>
  <p:notesSz cx="6805613" cy="9939338"/>
  <p:embeddedFontLst>
    <p:embeddedFont>
      <p:font typeface="MS PGothic" panose="020B0600070205080204" pitchFamily="34" charset="-128"/>
      <p:regular r:id="rId18"/>
    </p:embeddedFont>
    <p:embeddedFont>
      <p:font typeface="SimSun" panose="02010600030101010101" pitchFamily="2" charset="-122"/>
      <p:regular r:id="rId19"/>
    </p:embeddedFont>
    <p:embeddedFont>
      <p:font typeface="Gill Sans MT"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Arial Narrow" panose="020B0606020202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6CCEE"/>
    <a:srgbClr val="E1E1FF"/>
    <a:srgbClr val="FF0000"/>
    <a:srgbClr val="CC0000"/>
    <a:srgbClr val="0033CC"/>
    <a:srgbClr val="003300"/>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84173" autoAdjust="0"/>
  </p:normalViewPr>
  <p:slideViewPr>
    <p:cSldViewPr>
      <p:cViewPr varScale="1">
        <p:scale>
          <a:sx n="93" d="100"/>
          <a:sy n="93" d="100"/>
        </p:scale>
        <p:origin x="-1440" y="-101"/>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100" d="100"/>
          <a:sy n="100" d="100"/>
        </p:scale>
        <p:origin x="-1650" y="115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lvl1pPr defTabSz="912813" fontAlgn="base">
              <a:spcBef>
                <a:spcPct val="0"/>
              </a:spcBef>
              <a:spcAft>
                <a:spcPct val="0"/>
              </a:spcAft>
              <a:defRPr sz="1200">
                <a:latin typeface="Arial" pitchFamily="34" charset="0"/>
                <a:ea typeface="MS PGothic" pitchFamily="34" charset="-128"/>
              </a:defRPr>
            </a:lvl1pPr>
          </a:lstStyle>
          <a:p>
            <a:pPr>
              <a:defRPr/>
            </a:pPr>
            <a:endParaRPr lang="en-US" altLang="en-US" dirty="0"/>
          </a:p>
        </p:txBody>
      </p:sp>
      <p:sp>
        <p:nvSpPr>
          <p:cNvPr id="28675" name="Rectangle 3"/>
          <p:cNvSpPr>
            <a:spLocks noGrp="1" noChangeArrowheads="1"/>
          </p:cNvSpPr>
          <p:nvPr>
            <p:ph type="dt" sz="quarter" idx="1"/>
          </p:nvPr>
        </p:nvSpPr>
        <p:spPr bwMode="auto">
          <a:xfrm>
            <a:off x="385445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lvl1pPr algn="r" defTabSz="912813" fontAlgn="base">
              <a:spcBef>
                <a:spcPct val="0"/>
              </a:spcBef>
              <a:spcAft>
                <a:spcPct val="0"/>
              </a:spcAft>
              <a:defRPr sz="1200">
                <a:latin typeface="Arial" pitchFamily="34" charset="0"/>
                <a:ea typeface="MS PGothic" pitchFamily="34" charset="-128"/>
              </a:defRPr>
            </a:lvl1pPr>
          </a:lstStyle>
          <a:p>
            <a:pPr>
              <a:defRPr/>
            </a:pPr>
            <a:endParaRPr lang="en-US" altLang="en-US" dirty="0"/>
          </a:p>
        </p:txBody>
      </p:sp>
      <p:sp>
        <p:nvSpPr>
          <p:cNvPr id="28676" name="Rectangle 4"/>
          <p:cNvSpPr>
            <a:spLocks noGrp="1" noChangeArrowheads="1"/>
          </p:cNvSpPr>
          <p:nvPr>
            <p:ph type="ftr" sz="quarter" idx="2"/>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b" anchorCtr="0" compatLnSpc="1">
            <a:prstTxWarp prst="textNoShape">
              <a:avLst/>
            </a:prstTxWarp>
          </a:bodyPr>
          <a:lstStyle>
            <a:lvl1pPr defTabSz="912813" fontAlgn="base">
              <a:spcBef>
                <a:spcPct val="0"/>
              </a:spcBef>
              <a:spcAft>
                <a:spcPct val="0"/>
              </a:spcAft>
              <a:defRPr sz="1200">
                <a:latin typeface="Arial" pitchFamily="34" charset="0"/>
                <a:ea typeface="MS PGothic" pitchFamily="34" charset="-128"/>
              </a:defRPr>
            </a:lvl1pPr>
          </a:lstStyle>
          <a:p>
            <a:pPr>
              <a:defRPr/>
            </a:pPr>
            <a:endParaRPr lang="en-US" altLang="en-US" dirty="0"/>
          </a:p>
        </p:txBody>
      </p:sp>
      <p:sp>
        <p:nvSpPr>
          <p:cNvPr id="28677" name="Rectangle 5"/>
          <p:cNvSpPr>
            <a:spLocks noGrp="1" noChangeArrowheads="1"/>
          </p:cNvSpPr>
          <p:nvPr>
            <p:ph type="sldNum" sz="quarter" idx="3"/>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b" anchorCtr="0" compatLnSpc="1">
            <a:prstTxWarp prst="textNoShape">
              <a:avLst/>
            </a:prstTxWarp>
          </a:bodyPr>
          <a:lstStyle>
            <a:lvl1pPr algn="r" defTabSz="912813" fontAlgn="base">
              <a:spcBef>
                <a:spcPct val="0"/>
              </a:spcBef>
              <a:spcAft>
                <a:spcPct val="0"/>
              </a:spcAft>
              <a:defRPr>
                <a:latin typeface="Limon F3" charset="0"/>
                <a:ea typeface="MS PGothic" pitchFamily="34" charset="-128"/>
                <a:cs typeface="Arial" charset="0"/>
              </a:defRPr>
            </a:lvl1pPr>
          </a:lstStyle>
          <a:p>
            <a:r>
              <a:rPr lang="en-GB" dirty="0"/>
              <a:t>&lt;#&gt;</a:t>
            </a:r>
          </a:p>
        </p:txBody>
      </p:sp>
    </p:spTree>
    <p:extLst>
      <p:ext uri="{BB962C8B-B14F-4D97-AF65-F5344CB8AC3E}">
        <p14:creationId xmlns:p14="http://schemas.microsoft.com/office/powerpoint/2010/main" val="1876903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lvl1pPr defTabSz="912813" fontAlgn="base">
              <a:spcBef>
                <a:spcPct val="0"/>
              </a:spcBef>
              <a:spcAft>
                <a:spcPct val="0"/>
              </a:spcAft>
              <a:defRPr sz="1200">
                <a:latin typeface="Arial" pitchFamily="34" charset="0"/>
                <a:ea typeface="MS PGothic" pitchFamily="34" charset="-128"/>
              </a:defRPr>
            </a:lvl1pPr>
          </a:lstStyle>
          <a:p>
            <a:pPr>
              <a:defRPr/>
            </a:pPr>
            <a:endParaRPr lang="es-ES" altLang="en-US" dirty="0"/>
          </a:p>
        </p:txBody>
      </p:sp>
      <p:sp>
        <p:nvSpPr>
          <p:cNvPr id="8195" name="Rectangle 3"/>
          <p:cNvSpPr>
            <a:spLocks noGrp="1" noChangeArrowheads="1"/>
          </p:cNvSpPr>
          <p:nvPr>
            <p:ph type="dt" idx="1"/>
          </p:nvPr>
        </p:nvSpPr>
        <p:spPr bwMode="auto">
          <a:xfrm>
            <a:off x="385445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lvl1pPr algn="r" defTabSz="912813" fontAlgn="base">
              <a:spcBef>
                <a:spcPct val="0"/>
              </a:spcBef>
              <a:spcAft>
                <a:spcPct val="0"/>
              </a:spcAft>
              <a:defRPr sz="1200">
                <a:latin typeface="Arial" pitchFamily="34" charset="0"/>
                <a:ea typeface="MS PGothic" pitchFamily="34" charset="-128"/>
              </a:defRPr>
            </a:lvl1pPr>
          </a:lstStyle>
          <a:p>
            <a:pPr>
              <a:defRPr/>
            </a:pPr>
            <a:endParaRPr lang="es-ES" altLang="en-US" dirty="0"/>
          </a:p>
        </p:txBody>
      </p:sp>
      <p:sp>
        <p:nvSpPr>
          <p:cNvPr id="14340"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ES" dirty="0"/>
          </a:p>
        </p:txBody>
      </p:sp>
      <p:sp>
        <p:nvSpPr>
          <p:cNvPr id="8197" name="Rectangle 5"/>
          <p:cNvSpPr>
            <a:spLocks noGrp="1" noChangeArrowheads="1"/>
          </p:cNvSpPr>
          <p:nvPr>
            <p:ph type="body" sz="quarter" idx="3"/>
          </p:nvPr>
        </p:nvSpPr>
        <p:spPr bwMode="auto">
          <a:xfrm>
            <a:off x="681038" y="4721225"/>
            <a:ext cx="544353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8198" name="Rectangle 6"/>
          <p:cNvSpPr>
            <a:spLocks noGrp="1" noChangeArrowheads="1"/>
          </p:cNvSpPr>
          <p:nvPr>
            <p:ph type="ftr" sz="quarter" idx="4"/>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b" anchorCtr="0" compatLnSpc="1">
            <a:prstTxWarp prst="textNoShape">
              <a:avLst/>
            </a:prstTxWarp>
          </a:bodyPr>
          <a:lstStyle>
            <a:lvl1pPr defTabSz="912813" fontAlgn="base">
              <a:spcBef>
                <a:spcPct val="0"/>
              </a:spcBef>
              <a:spcAft>
                <a:spcPct val="0"/>
              </a:spcAft>
              <a:defRPr sz="1200">
                <a:latin typeface="Arial" pitchFamily="34" charset="0"/>
                <a:ea typeface="MS PGothic" pitchFamily="34" charset="-128"/>
              </a:defRPr>
            </a:lvl1pPr>
          </a:lstStyle>
          <a:p>
            <a:pPr>
              <a:defRPr/>
            </a:pPr>
            <a:endParaRPr lang="es-ES" altLang="en-US" dirty="0"/>
          </a:p>
        </p:txBody>
      </p:sp>
      <p:sp>
        <p:nvSpPr>
          <p:cNvPr id="8199" name="Rectangle 7"/>
          <p:cNvSpPr>
            <a:spLocks noGrp="1" noChangeArrowheads="1"/>
          </p:cNvSpPr>
          <p:nvPr>
            <p:ph type="sldNum" sz="quarter" idx="5"/>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b" anchorCtr="0" compatLnSpc="1">
            <a:prstTxWarp prst="textNoShape">
              <a:avLst/>
            </a:prstTxWarp>
          </a:bodyPr>
          <a:lstStyle>
            <a:lvl1pPr algn="r" defTabSz="912813" fontAlgn="base">
              <a:spcBef>
                <a:spcPct val="0"/>
              </a:spcBef>
              <a:spcAft>
                <a:spcPct val="0"/>
              </a:spcAft>
              <a:defRPr>
                <a:latin typeface="Limon F3" charset="0"/>
                <a:ea typeface="MS PGothic" pitchFamily="34" charset="-128"/>
                <a:cs typeface="Arial" charset="0"/>
              </a:defRPr>
            </a:lvl1pPr>
          </a:lstStyle>
          <a:p>
            <a:fld id="{1B7C96E7-7E15-423C-A4B5-ED511B9512D8}" type="slidenum">
              <a:rPr lang="es-ES" smtClean="0"/>
              <a:pPr/>
              <a:t>‹#›</a:t>
            </a:fld>
            <a:endParaRPr lang="es-ES" dirty="0"/>
          </a:p>
        </p:txBody>
      </p:sp>
    </p:spTree>
    <p:extLst>
      <p:ext uri="{BB962C8B-B14F-4D97-AF65-F5344CB8AC3E}">
        <p14:creationId xmlns:p14="http://schemas.microsoft.com/office/powerpoint/2010/main" val="2857878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es-ES" dirty="0"/>
          </a:p>
        </p:txBody>
      </p:sp>
      <p:sp>
        <p:nvSpPr>
          <p:cNvPr id="15364" name="Text Box 4"/>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r>
              <a:rPr lang="es-ES" sz="1200" dirty="0" smtClean="0">
                <a:latin typeface="Arial" charset="0"/>
              </a:rPr>
              <a:t>1</a:t>
            </a:r>
            <a:endParaRPr lang="es-ES" sz="1200" dirty="0">
              <a:latin typeface="Arial" charset="0"/>
            </a:endParaRPr>
          </a:p>
        </p:txBody>
      </p:sp>
    </p:spTree>
    <p:extLst>
      <p:ext uri="{BB962C8B-B14F-4D97-AF65-F5344CB8AC3E}">
        <p14:creationId xmlns:p14="http://schemas.microsoft.com/office/powerpoint/2010/main" val="39159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6" name="Rectangle 5123"/>
          <p:cNvSpPr>
            <a:spLocks noGrp="1"/>
          </p:cNvSpPr>
          <p:nvPr>
            <p:ph type="body" idx="3"/>
          </p:nvPr>
        </p:nvSpPr>
        <p:spPr>
          <a:xfrm>
            <a:off x="522486" y="4753645"/>
            <a:ext cx="5443537" cy="4471988"/>
          </a:xfrm>
          <a:ln/>
        </p:spPr>
        <p:txBody>
          <a:bodyPr lIns="91392" tIns="45695" rIns="91392" bIns="45695"/>
          <a:lstStyle/>
          <a:p>
            <a:r>
              <a:rPr lang="es-ES" b="1" dirty="0" smtClean="0"/>
              <a:t>Al facilitador: </a:t>
            </a:r>
          </a:p>
          <a:p>
            <a:r>
              <a:rPr lang="es-ES" b="1" dirty="0" smtClean="0"/>
              <a:t>Explique  a los participantes las contraindicaciones absolutas.</a:t>
            </a:r>
            <a:br>
              <a:rPr lang="es-ES" b="1" dirty="0" smtClean="0"/>
            </a:br>
            <a:endParaRPr lang="es-ES" b="1" dirty="0" smtClean="0"/>
          </a:p>
          <a:p>
            <a:pPr marL="171450" indent="-171450">
              <a:buFont typeface="Arial" panose="020B0604020202020204" pitchFamily="34" charset="0"/>
              <a:buChar char="–"/>
            </a:pPr>
            <a:r>
              <a:rPr lang="es-ES" dirty="0" smtClean="0"/>
              <a:t>Alergia conocida o documentada a la estreptomicina, la neomicina o la polimixina B, que son componentes inactivos de la vacuna, o antecedentes de reacción alérgica después de una inyección previa de la IPV. </a:t>
            </a:r>
          </a:p>
          <a:p>
            <a:pPr marL="171450" indent="-171450">
              <a:buFont typeface="Arial" panose="020B0604020202020204" pitchFamily="34" charset="0"/>
              <a:buChar char="–"/>
            </a:pPr>
            <a:r>
              <a:rPr lang="es-ES" dirty="0" smtClean="0"/>
              <a:t>Trombocitopenia (un número insuficiente de plaquetas en la sangre, las cuales desempeñan un papel importante en coagulación) o algún trastorno hemorrágico, ya que puede haber una hemorragia durante la administración intramuscular de la vacuna. </a:t>
            </a:r>
          </a:p>
          <a:p>
            <a:pPr marL="171450" indent="-171450">
              <a:buFont typeface="Arial" panose="020B0604020202020204" pitchFamily="34" charset="0"/>
              <a:buChar char="–"/>
            </a:pPr>
            <a:r>
              <a:rPr lang="es-ES" dirty="0" smtClean="0"/>
              <a:t>Estar recibiendo un tratamiento que suprima la respuesta inmunitaria, en cuyo caso puede reducirse la respuesta inmunitaria a la vacuna. En esas circunstancias, se recomienda posponer la vacunación hasta el final del tratamiento, para asegurarse de que el paciente obtenga todos los beneficios de la vacuna. </a:t>
            </a:r>
          </a:p>
          <a:p>
            <a:endParaRPr lang="es-ES" dirty="0" smtClean="0"/>
          </a:p>
          <a:p>
            <a:r>
              <a:rPr lang="es-ES" dirty="0" smtClean="0"/>
              <a:t>Se recomienda vacunar a las personas con inmunodeficiencia crónica, como la infección por el VIH, aun cuando la enfermedad subyacente pueda limitar la respuesta inmunitaria.</a:t>
            </a:r>
            <a:endParaRPr lang="es-ES" dirty="0"/>
          </a:p>
        </p:txBody>
      </p:sp>
      <p:sp>
        <p:nvSpPr>
          <p:cNvPr id="7"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10</a:t>
            </a:fld>
            <a:endParaRPr lang="es-ES" sz="1200" dirty="0">
              <a:latin typeface="Arial" charset="0"/>
            </a:endParaRPr>
          </a:p>
        </p:txBody>
      </p:sp>
    </p:spTree>
    <p:extLst>
      <p:ext uri="{BB962C8B-B14F-4D97-AF65-F5344CB8AC3E}">
        <p14:creationId xmlns:p14="http://schemas.microsoft.com/office/powerpoint/2010/main" val="358781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11</a:t>
            </a:fld>
            <a:endParaRPr lang="es-ES" sz="1200" dirty="0">
              <a:latin typeface="Arial" charset="0"/>
            </a:endParaRPr>
          </a:p>
        </p:txBody>
      </p:sp>
    </p:spTree>
    <p:extLst>
      <p:ext uri="{BB962C8B-B14F-4D97-AF65-F5344CB8AC3E}">
        <p14:creationId xmlns:p14="http://schemas.microsoft.com/office/powerpoint/2010/main" val="397227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12</a:t>
            </a:fld>
            <a:endParaRPr lang="es-ES" sz="1200" dirty="0">
              <a:latin typeface="Arial" charset="0"/>
            </a:endParaRPr>
          </a:p>
        </p:txBody>
      </p:sp>
    </p:spTree>
    <p:extLst>
      <p:ext uri="{BB962C8B-B14F-4D97-AF65-F5344CB8AC3E}">
        <p14:creationId xmlns:p14="http://schemas.microsoft.com/office/powerpoint/2010/main" val="339181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pPr eaLnBrk="1" hangingPunct="1"/>
            <a:endParaRPr lang="es-ES" dirty="0"/>
          </a:p>
        </p:txBody>
      </p:sp>
      <p:sp>
        <p:nvSpPr>
          <p:cNvPr id="16388" name="Text Box 4"/>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r>
              <a:rPr lang="es-ES" sz="1200" dirty="0" smtClean="0">
                <a:latin typeface="Arial" charset="0"/>
              </a:rPr>
              <a:t>2</a:t>
            </a:r>
            <a:endParaRPr lang="es-ES" sz="1200" dirty="0">
              <a:latin typeface="Arial" charset="0"/>
            </a:endParaRPr>
          </a:p>
        </p:txBody>
      </p:sp>
    </p:spTree>
    <p:extLst>
      <p:ext uri="{BB962C8B-B14F-4D97-AF65-F5344CB8AC3E}">
        <p14:creationId xmlns:p14="http://schemas.microsoft.com/office/powerpoint/2010/main" val="210642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es-ES" dirty="0"/>
          </a:p>
        </p:txBody>
      </p:sp>
      <p:sp>
        <p:nvSpPr>
          <p:cNvPr id="17412" name="Text Box 4"/>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r>
              <a:rPr lang="es-ES" sz="1200" dirty="0" smtClean="0">
                <a:latin typeface="Arial" charset="0"/>
              </a:rPr>
              <a:t>3</a:t>
            </a:r>
            <a:endParaRPr lang="es-ES" sz="1200" dirty="0">
              <a:latin typeface="Arial" charset="0"/>
            </a:endParaRPr>
          </a:p>
        </p:txBody>
      </p:sp>
    </p:spTree>
    <p:extLst>
      <p:ext uri="{BB962C8B-B14F-4D97-AF65-F5344CB8AC3E}">
        <p14:creationId xmlns:p14="http://schemas.microsoft.com/office/powerpoint/2010/main" val="358507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ln/>
        </p:spPr>
      </p:sp>
      <p:sp>
        <p:nvSpPr>
          <p:cNvPr id="19458" name="Rectangle 1026"/>
          <p:cNvSpPr>
            <a:spLocks noGrp="1" noRot="1" noChangeAspect="1" noTextEdit="1"/>
          </p:cNvSpPr>
          <p:nvPr>
            <p:ph type="sldImg"/>
          </p:nvPr>
        </p:nvSpPr>
        <p:spPr>
          <a:ln/>
        </p:spPr>
      </p:sp>
      <p:sp>
        <p:nvSpPr>
          <p:cNvPr id="20482" name="Rectangle 2050"/>
          <p:cNvSpPr>
            <a:spLocks noGrp="1" noRot="1" noChangeAspect="1" noTextEdit="1"/>
          </p:cNvSpPr>
          <p:nvPr>
            <p:ph type="sldImg"/>
          </p:nvPr>
        </p:nvSpPr>
        <p:spPr>
          <a:ln/>
        </p:spPr>
      </p:sp>
      <p:sp>
        <p:nvSpPr>
          <p:cNvPr id="21506" name="Rectangle 3074"/>
          <p:cNvSpPr>
            <a:spLocks noGrp="1" noRot="1" noChangeAspect="1" noTextEdit="1"/>
          </p:cNvSpPr>
          <p:nvPr>
            <p:ph type="sldImg"/>
          </p:nvPr>
        </p:nvSpPr>
        <p:spPr>
          <a:ln/>
        </p:spPr>
      </p:sp>
      <p:sp>
        <p:nvSpPr>
          <p:cNvPr id="22530" name="Rectangle 4098"/>
          <p:cNvSpPr>
            <a:spLocks noGrp="1" noRot="1" noChangeAspect="1" noTextEdit="1"/>
          </p:cNvSpPr>
          <p:nvPr>
            <p:ph type="sldImg"/>
          </p:nvPr>
        </p:nvSpPr>
        <p:spPr>
          <a:ln/>
        </p:spPr>
      </p:sp>
      <p:sp>
        <p:nvSpPr>
          <p:cNvPr id="23554" name="Rectangle 5122"/>
          <p:cNvSpPr>
            <a:spLocks noGrp="1" noRot="1" noChangeAspect="1" noTextEdit="1"/>
          </p:cNvSpPr>
          <p:nvPr>
            <p:ph type="sldImg"/>
          </p:nvPr>
        </p:nvSpPr>
        <p:spPr>
          <a:ln/>
        </p:spPr>
      </p:sp>
      <p:sp>
        <p:nvSpPr>
          <p:cNvPr id="24578" name="Rectangle 6146"/>
          <p:cNvSpPr>
            <a:spLocks noGrp="1" noRot="1" noChangeAspect="1" noTextEdit="1"/>
          </p:cNvSpPr>
          <p:nvPr>
            <p:ph type="sldImg"/>
          </p:nvPr>
        </p:nvSpPr>
        <p:spPr>
          <a:ln/>
        </p:spPr>
      </p:sp>
      <p:sp>
        <p:nvSpPr>
          <p:cNvPr id="24580"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4</a:t>
            </a:fld>
            <a:endParaRPr lang="es-ES" sz="1200" dirty="0">
              <a:latin typeface="Arial" charset="0"/>
            </a:endParaRPr>
          </a:p>
        </p:txBody>
      </p:sp>
      <p:sp>
        <p:nvSpPr>
          <p:cNvPr id="25602" name="Rectangle 7170"/>
          <p:cNvSpPr>
            <a:spLocks noGrp="1" noRot="1" noChangeAspect="1" noTextEdit="1"/>
          </p:cNvSpPr>
          <p:nvPr>
            <p:ph type="sldImg"/>
          </p:nvPr>
        </p:nvSpPr>
        <p:spPr>
          <a:ln/>
        </p:spPr>
      </p:sp>
      <p:sp>
        <p:nvSpPr>
          <p:cNvPr id="10" name="9 Marcador de notas"/>
          <p:cNvSpPr>
            <a:spLocks noGrp="1"/>
          </p:cNvSpPr>
          <p:nvPr>
            <p:ph type="body" sz="quarter" idx="10"/>
          </p:nvPr>
        </p:nvSpPr>
        <p:spPr/>
        <p:txBody>
          <a:bodyPr/>
          <a:lstStyle/>
          <a:p>
            <a:r>
              <a:rPr lang="es-ES" b="1" dirty="0" smtClean="0"/>
              <a:t>Notas para el facilitador: </a:t>
            </a:r>
          </a:p>
          <a:p>
            <a:r>
              <a:rPr lang="es-ES" b="1" dirty="0" smtClean="0"/>
              <a:t>Explique a los participantes el esquema y las edades de administración de la </a:t>
            </a:r>
            <a:r>
              <a:rPr lang="es-ES" b="1" dirty="0" err="1" smtClean="0"/>
              <a:t>IPV</a:t>
            </a:r>
            <a:r>
              <a:rPr lang="es-ES" b="1" dirty="0" smtClean="0"/>
              <a:t> </a:t>
            </a:r>
          </a:p>
          <a:p>
            <a:endParaRPr lang="es-ES" dirty="0" smtClean="0"/>
          </a:p>
          <a:p>
            <a:r>
              <a:rPr lang="es-ES" dirty="0" smtClean="0"/>
              <a:t>Con base en las recomendaciones de la OMS y del SAGE, después de analizar la epidemiología de la poliomielitis en la Región, el Grupo Técnico Asesor sobre Enfermedades Prevenibles por Vacunación (GTA) de la Organización Panamericana de la Salud (OPS) formuló las siguientes recomendaciones para la Región de las Américas: </a:t>
            </a:r>
          </a:p>
          <a:p>
            <a:pPr marL="171450" indent="-171450">
              <a:buFont typeface="Arial" panose="020B0604020202020204" pitchFamily="34" charset="0"/>
              <a:buChar char="•"/>
            </a:pPr>
            <a:r>
              <a:rPr lang="es-ES" dirty="0" smtClean="0"/>
              <a:t>Al introducir la </a:t>
            </a:r>
            <a:r>
              <a:rPr lang="es-BO" dirty="0" smtClean="0"/>
              <a:t>vacuna inactivada contra la poliomielitis</a:t>
            </a:r>
            <a:r>
              <a:rPr lang="es-ES" dirty="0" smtClean="0"/>
              <a:t> (</a:t>
            </a:r>
            <a:r>
              <a:rPr lang="es-ES" dirty="0" err="1" smtClean="0"/>
              <a:t>IPV</a:t>
            </a:r>
            <a:r>
              <a:rPr lang="es-ES" dirty="0" smtClean="0"/>
              <a:t>), los países deben considerar la conveniencia de esquemas secuenciales. En condiciones ideales, los países deberían ofrecer dos dosis de </a:t>
            </a:r>
            <a:r>
              <a:rPr lang="es-ES" dirty="0" err="1" smtClean="0"/>
              <a:t>IPV</a:t>
            </a:r>
            <a:r>
              <a:rPr lang="es-ES" dirty="0" smtClean="0"/>
              <a:t> seguidas de dos dosis de </a:t>
            </a:r>
            <a:r>
              <a:rPr lang="es-ES" dirty="0" err="1" smtClean="0"/>
              <a:t>OPV</a:t>
            </a:r>
            <a:r>
              <a:rPr lang="es-ES" dirty="0" smtClean="0"/>
              <a:t>. Sin embargo, si un país considera administrar solo una dosis de </a:t>
            </a:r>
            <a:r>
              <a:rPr lang="es-ES" dirty="0" err="1" smtClean="0"/>
              <a:t>IPV</a:t>
            </a:r>
            <a:r>
              <a:rPr lang="es-ES" dirty="0" smtClean="0"/>
              <a:t>, esta debe darse junto con la primera dosis de DTP e ir seguida de tres dosis de </a:t>
            </a:r>
            <a:r>
              <a:rPr lang="es-ES" dirty="0" err="1" smtClean="0"/>
              <a:t>OPV</a:t>
            </a:r>
            <a:r>
              <a:rPr lang="es-ES" dirty="0" smtClean="0"/>
              <a:t>. </a:t>
            </a:r>
          </a:p>
          <a:p>
            <a:r>
              <a:rPr lang="es-ES" dirty="0" smtClean="0"/>
              <a:t> </a:t>
            </a:r>
          </a:p>
          <a:p>
            <a:pPr marL="171450" indent="-171450">
              <a:buFont typeface="Arial" panose="020B0604020202020204" pitchFamily="34" charset="0"/>
              <a:buChar char="•"/>
            </a:pPr>
            <a:r>
              <a:rPr lang="es-ES" dirty="0" smtClean="0"/>
              <a:t>Los países no deben considerar la posibilidad de cambiar por un esquema exclusivamente de </a:t>
            </a:r>
            <a:r>
              <a:rPr lang="es-ES" dirty="0" err="1" smtClean="0"/>
              <a:t>IPV</a:t>
            </a:r>
            <a:r>
              <a:rPr lang="es-ES" dirty="0" smtClean="0"/>
              <a:t> en este momento, a menos que satisfagan los criterios establecidos de antemano por el GTA y la OMS (bajo riesgo de transmisión e importación, cobertura alta homogénea y buen saneamiento). </a:t>
            </a:r>
          </a:p>
          <a:p>
            <a:endParaRPr lang="es-ES" dirty="0"/>
          </a:p>
        </p:txBody>
      </p:sp>
    </p:spTree>
    <p:extLst>
      <p:ext uri="{BB962C8B-B14F-4D97-AF65-F5344CB8AC3E}">
        <p14:creationId xmlns:p14="http://schemas.microsoft.com/office/powerpoint/2010/main" val="397609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lIns="90710" tIns="45353" rIns="90710" bIns="45353"/>
          <a:lstStyle/>
          <a:p>
            <a:endParaRPr lang="es-ES_tradnl" dirty="0"/>
          </a:p>
        </p:txBody>
      </p:sp>
      <p:sp>
        <p:nvSpPr>
          <p:cNvPr id="6" name="Text Box 4"/>
          <p:cNvSpPr txBox="1">
            <a:spLocks noGrp="1"/>
          </p:cNvSpPr>
          <p:nvPr/>
        </p:nvSpPr>
        <p:spPr bwMode="auto">
          <a:xfrm>
            <a:off x="3854358" y="9440334"/>
            <a:ext cx="2949715" cy="49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0" tIns="45353" rIns="90710" bIns="45353" anchor="b"/>
          <a:lstStyle>
            <a:lvl1pPr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1pPr>
            <a:lvl2pPr marL="742950" indent="-28575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2pPr>
            <a:lvl3pPr marL="11430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3pPr>
            <a:lvl4pPr marL="16002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4pPr>
            <a:lvl5pPr marL="20574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5pPr>
            <a:lvl6pPr marL="25146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6pPr>
            <a:lvl7pPr marL="29718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7pPr>
            <a:lvl8pPr marL="34290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8pPr>
            <a:lvl9pPr marL="3886200" indent="-228600" defTabSz="909638" eaLnBrk="0" fontAlgn="base" hangingPunct="0">
              <a:spcBef>
                <a:spcPct val="0"/>
              </a:spcBef>
              <a:spcAft>
                <a:spcPct val="0"/>
              </a:spcAft>
              <a:defRPr>
                <a:solidFill>
                  <a:schemeClr val="tx1"/>
                </a:solidFill>
                <a:latin typeface="Limon F3" charset="0"/>
                <a:ea typeface="MS PGothic" pitchFamily="34" charset="-128"/>
                <a:cs typeface="Arial" pitchFamily="34" charset="0"/>
              </a:defRPr>
            </a:lvl9pPr>
          </a:lstStyle>
          <a:p>
            <a:pPr algn="r" eaLnBrk="1" hangingPunct="1"/>
            <a:r>
              <a:rPr lang="fr-FR" sz="1200">
                <a:solidFill>
                  <a:prstClr val="black"/>
                </a:solidFill>
                <a:latin typeface="Arial" pitchFamily="34" charset="0"/>
              </a:rPr>
              <a:t>14</a:t>
            </a:r>
          </a:p>
        </p:txBody>
      </p:sp>
    </p:spTree>
    <p:extLst>
      <p:ext uri="{BB962C8B-B14F-4D97-AF65-F5344CB8AC3E}">
        <p14:creationId xmlns:p14="http://schemas.microsoft.com/office/powerpoint/2010/main" val="102821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6</a:t>
            </a:fld>
            <a:endParaRPr lang="es-ES" sz="1200" dirty="0">
              <a:latin typeface="Arial" charset="0"/>
            </a:endParaRPr>
          </a:p>
        </p:txBody>
      </p:sp>
    </p:spTree>
    <p:extLst>
      <p:ext uri="{BB962C8B-B14F-4D97-AF65-F5344CB8AC3E}">
        <p14:creationId xmlns:p14="http://schemas.microsoft.com/office/powerpoint/2010/main" val="25187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7</a:t>
            </a:fld>
            <a:endParaRPr lang="es-ES" sz="1200" dirty="0">
              <a:latin typeface="Arial" charset="0"/>
            </a:endParaRPr>
          </a:p>
        </p:txBody>
      </p:sp>
    </p:spTree>
    <p:extLst>
      <p:ext uri="{BB962C8B-B14F-4D97-AF65-F5344CB8AC3E}">
        <p14:creationId xmlns:p14="http://schemas.microsoft.com/office/powerpoint/2010/main" val="282548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8</a:t>
            </a:fld>
            <a:endParaRPr lang="es-ES" sz="1200" dirty="0">
              <a:latin typeface="Arial" charset="0"/>
            </a:endParaRPr>
          </a:p>
        </p:txBody>
      </p:sp>
    </p:spTree>
    <p:extLst>
      <p:ext uri="{BB962C8B-B14F-4D97-AF65-F5344CB8AC3E}">
        <p14:creationId xmlns:p14="http://schemas.microsoft.com/office/powerpoint/2010/main" val="358408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Text Box 6148"/>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nchor="b"/>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r" eaLnBrk="1" hangingPunct="1"/>
            <a:fld id="{2D4CC29F-0B4E-44F3-96A9-3634C011222B}" type="slidenum">
              <a:rPr lang="es-ES" sz="1200" smtClean="0">
                <a:latin typeface="Arial" charset="0"/>
              </a:rPr>
              <a:pPr algn="r" eaLnBrk="1" hangingPunct="1"/>
              <a:t>9</a:t>
            </a:fld>
            <a:endParaRPr lang="es-ES" sz="1200" dirty="0">
              <a:latin typeface="Arial" charset="0"/>
            </a:endParaRPr>
          </a:p>
        </p:txBody>
      </p:sp>
    </p:spTree>
    <p:extLst>
      <p:ext uri="{BB962C8B-B14F-4D97-AF65-F5344CB8AC3E}">
        <p14:creationId xmlns:p14="http://schemas.microsoft.com/office/powerpoint/2010/main" val="21923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Click to edit Master subtitle style</a:t>
            </a:r>
            <a:endParaRPr lang="es-ES"/>
          </a:p>
        </p:txBody>
      </p:sp>
    </p:spTree>
    <p:extLst>
      <p:ext uri="{BB962C8B-B14F-4D97-AF65-F5344CB8AC3E}">
        <p14:creationId xmlns:p14="http://schemas.microsoft.com/office/powerpoint/2010/main" val="266833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59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528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173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236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913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24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80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317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831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882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3486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989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69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091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7902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812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3024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3616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741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0775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1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8537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530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601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069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42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81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834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5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358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817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p>
            <a:pPr lvl="0"/>
            <a:r>
              <a:rPr lang="es-ES" altLang="en-US" smtClean="0"/>
              <a:t>Click to edit Master title style</a:t>
            </a:r>
          </a:p>
        </p:txBody>
      </p:sp>
      <p:sp>
        <p:nvSpPr>
          <p:cNvPr id="1027" name="Rectangle 3"/>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ES" dirty="0" err="1" smtClean="0"/>
              <a:t>Click</a:t>
            </a:r>
            <a:r>
              <a:rPr lang="es-ES" dirty="0" smtClean="0"/>
              <a:t> to </a:t>
            </a:r>
            <a:r>
              <a:rPr lang="es-ES" dirty="0" err="1" smtClean="0"/>
              <a:t>edit</a:t>
            </a:r>
            <a:r>
              <a:rPr lang="es-ES" dirty="0" smtClean="0"/>
              <a:t> Master </a:t>
            </a:r>
            <a:r>
              <a:rPr lang="es-ES" dirty="0" err="1" smtClean="0"/>
              <a:t>text</a:t>
            </a:r>
            <a:r>
              <a:rPr lang="es-ES" dirty="0" smtClean="0"/>
              <a:t> </a:t>
            </a:r>
            <a:r>
              <a:rPr lang="es-ES" dirty="0" err="1" smtClean="0"/>
              <a:t>styles</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a:lstStyle/>
          <a:p>
            <a:endParaRPr lang="es-ES" dirty="0"/>
          </a:p>
        </p:txBody>
      </p:sp>
      <p:sp>
        <p:nvSpPr>
          <p:cNvPr id="1029" name="Rectangle 5"/>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5" rIns="80147" bIns="40075" anchor="ctr"/>
          <a:lstStyle>
            <a:lvl1pPr eaLnBrk="0" hangingPunct="0">
              <a:defRPr>
                <a:solidFill>
                  <a:schemeClr val="tx1"/>
                </a:solidFill>
                <a:latin typeface="Limon F3" charset="0"/>
                <a:ea typeface="MS PGothic" pitchFamily="34" charset="-128"/>
              </a:defRPr>
            </a:lvl1pPr>
            <a:lvl2pPr marL="742950" indent="-285750" eaLnBrk="0" hangingPunct="0">
              <a:defRPr>
                <a:solidFill>
                  <a:schemeClr val="tx1"/>
                </a:solidFill>
                <a:latin typeface="Limon F3" charset="0"/>
                <a:ea typeface="MS PGothic" pitchFamily="34" charset="-128"/>
              </a:defRPr>
            </a:lvl2pPr>
            <a:lvl3pPr marL="1143000" indent="-228600" eaLnBrk="0" hangingPunct="0">
              <a:defRPr>
                <a:solidFill>
                  <a:schemeClr val="tx1"/>
                </a:solidFill>
                <a:latin typeface="Limon F3" charset="0"/>
                <a:ea typeface="MS PGothic" pitchFamily="34" charset="-128"/>
              </a:defRPr>
            </a:lvl3pPr>
            <a:lvl4pPr marL="1600200" indent="-228600" eaLnBrk="0" hangingPunct="0">
              <a:defRPr>
                <a:solidFill>
                  <a:schemeClr val="tx1"/>
                </a:solidFill>
                <a:latin typeface="Limon F3" charset="0"/>
                <a:ea typeface="MS PGothic" pitchFamily="34" charset="-128"/>
              </a:defRPr>
            </a:lvl4pPr>
            <a:lvl5pPr marL="2057400" indent="-228600" eaLnBrk="0" hangingPunct="0">
              <a:defRPr>
                <a:solidFill>
                  <a:schemeClr val="tx1"/>
                </a:solidFill>
                <a:latin typeface="Limon F3" charset="0"/>
                <a:ea typeface="MS PGothic" pitchFamily="34" charset="-128"/>
              </a:defRPr>
            </a:lvl5pPr>
            <a:lvl6pPr marL="2514600" indent="-228600" eaLnBrk="0" fontAlgn="base" hangingPunct="0">
              <a:spcBef>
                <a:spcPct val="0"/>
              </a:spcBef>
              <a:spcAft>
                <a:spcPct val="0"/>
              </a:spcAft>
              <a:defRPr>
                <a:solidFill>
                  <a:schemeClr val="tx1"/>
                </a:solidFill>
                <a:latin typeface="Limon F3" charset="0"/>
                <a:ea typeface="MS PGothic" pitchFamily="34" charset="-128"/>
              </a:defRPr>
            </a:lvl6pPr>
            <a:lvl7pPr marL="2971800" indent="-228600" eaLnBrk="0" fontAlgn="base" hangingPunct="0">
              <a:spcBef>
                <a:spcPct val="0"/>
              </a:spcBef>
              <a:spcAft>
                <a:spcPct val="0"/>
              </a:spcAft>
              <a:defRPr>
                <a:solidFill>
                  <a:schemeClr val="tx1"/>
                </a:solidFill>
                <a:latin typeface="Limon F3" charset="0"/>
                <a:ea typeface="MS PGothic" pitchFamily="34" charset="-128"/>
              </a:defRPr>
            </a:lvl7pPr>
            <a:lvl8pPr marL="3429000" indent="-228600" eaLnBrk="0" fontAlgn="base" hangingPunct="0">
              <a:spcBef>
                <a:spcPct val="0"/>
              </a:spcBef>
              <a:spcAft>
                <a:spcPct val="0"/>
              </a:spcAft>
              <a:defRPr>
                <a:solidFill>
                  <a:schemeClr val="tx1"/>
                </a:solidFill>
                <a:latin typeface="Limon F3" charset="0"/>
                <a:ea typeface="MS PGothic" pitchFamily="34" charset="-128"/>
              </a:defRPr>
            </a:lvl8pPr>
            <a:lvl9pPr marL="3886200" indent="-228600" eaLnBrk="0" fontAlgn="base" hangingPunct="0">
              <a:spcBef>
                <a:spcPct val="0"/>
              </a:spcBef>
              <a:spcAft>
                <a:spcPct val="0"/>
              </a:spcAft>
              <a:defRPr>
                <a:solidFill>
                  <a:schemeClr val="tx1"/>
                </a:solidFill>
                <a:latin typeface="Limon F3" charset="0"/>
                <a:ea typeface="MS PGothic" pitchFamily="34" charset="-128"/>
              </a:defRPr>
            </a:lvl9pPr>
          </a:lstStyle>
          <a:p>
            <a:pPr eaLnBrk="1" fontAlgn="base" hangingPunct="1">
              <a:spcBef>
                <a:spcPct val="50000"/>
              </a:spcBef>
              <a:spcAft>
                <a:spcPct val="0"/>
              </a:spcAft>
              <a:defRPr/>
            </a:pPr>
            <a:endParaRPr lang="es-ES" altLang="en-US" sz="3400" b="1" dirty="0" smtClean="0">
              <a:solidFill>
                <a:srgbClr val="000066"/>
              </a:solidFill>
              <a:latin typeface="Arial" pitchFamily="34" charset="0"/>
            </a:endParaRPr>
          </a:p>
        </p:txBody>
      </p:sp>
      <p:sp>
        <p:nvSpPr>
          <p:cNvPr id="1030" name="Rectangle 6"/>
          <p:cNvSpPr>
            <a:spLocks noChangeArrowheads="1"/>
          </p:cNvSpPr>
          <p:nvPr/>
        </p:nvSpPr>
        <p:spPr bwMode="auto">
          <a:xfrm>
            <a:off x="927101" y="6364560"/>
            <a:ext cx="40049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fontAlgn="base">
              <a:spcBef>
                <a:spcPct val="0"/>
              </a:spcBef>
              <a:spcAft>
                <a:spcPct val="0"/>
              </a:spcAft>
            </a:pPr>
            <a:r>
              <a:rPr lang="es-ES" sz="1000" b="1" noProof="0" dirty="0" smtClean="0">
                <a:solidFill>
                  <a:srgbClr val="96CCEE"/>
                </a:solidFill>
                <a:latin typeface="Arial Narrow" panose="020B0606020202030204" pitchFamily="34" charset="0"/>
                <a:ea typeface="MS PGothic" pitchFamily="34" charset="-128"/>
                <a:cs typeface="Arial" charset="0"/>
              </a:rPr>
              <a:t>Esquema de vacunación, indicaciones y contraindicaciones de la vacuna inactivada contra la poliomielitis - Módulo 3 – Febrero del 2015</a:t>
            </a:r>
            <a:endParaRPr lang="es-ES" sz="1000" noProof="0" dirty="0">
              <a:solidFill>
                <a:srgbClr val="96CCEE"/>
              </a:solidFill>
              <a:latin typeface="Arial Narrow" panose="020B0606020202030204" pitchFamily="34" charset="0"/>
              <a:ea typeface="MS PGothic" pitchFamily="34" charset="-128"/>
              <a:cs typeface="Arial" charset="0"/>
            </a:endParaRPr>
          </a:p>
        </p:txBody>
      </p:sp>
      <p:sp>
        <p:nvSpPr>
          <p:cNvPr id="1031" name="Rectangle 7"/>
          <p:cNvSpPr>
            <a:spLocks noChangeArrowheads="1"/>
          </p:cNvSpPr>
          <p:nvPr/>
        </p:nvSpPr>
        <p:spPr bwMode="auto">
          <a:xfrm>
            <a:off x="504875" y="6381328"/>
            <a:ext cx="466725" cy="2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2813" fontAlgn="base">
              <a:spcBef>
                <a:spcPct val="0"/>
              </a:spcBef>
              <a:spcAft>
                <a:spcPct val="0"/>
              </a:spcAft>
            </a:pPr>
            <a:fld id="{7FACB209-3F9B-49BD-81D8-EDE9EF2BFA40}" type="slidenum">
              <a:rPr lang="es-ES" sz="1100" b="1" smtClean="0">
                <a:solidFill>
                  <a:srgbClr val="96CCEE"/>
                </a:solidFill>
                <a:latin typeface="+mn-lt"/>
                <a:ea typeface="MS PGothic" pitchFamily="34" charset="-128"/>
                <a:cs typeface="Arial" charset="0"/>
              </a:rPr>
              <a:pPr algn="ctr" defTabSz="912813" fontAlgn="base">
                <a:spcBef>
                  <a:spcPct val="0"/>
                </a:spcBef>
                <a:spcAft>
                  <a:spcPct val="0"/>
                </a:spcAft>
              </a:pPr>
              <a:t>‹#›</a:t>
            </a:fld>
            <a:r>
              <a:rPr lang="es-ES" sz="1100" b="1" dirty="0" smtClean="0">
                <a:solidFill>
                  <a:srgbClr val="96CCEE"/>
                </a:solidFill>
                <a:latin typeface="+mn-lt"/>
                <a:ea typeface="MS PGothic" pitchFamily="34" charset="-128"/>
                <a:cs typeface="Arial" charset="0"/>
              </a:rPr>
              <a:t> </a:t>
            </a:r>
            <a:r>
              <a:rPr lang="es-ES" sz="1100" b="0" dirty="0" smtClean="0">
                <a:solidFill>
                  <a:srgbClr val="96CCEE"/>
                </a:solidFill>
                <a:latin typeface="+mn-lt"/>
                <a:ea typeface="MS PGothic" pitchFamily="34" charset="-128"/>
                <a:cs typeface="Arial" charset="0"/>
              </a:rPr>
              <a:t>|</a:t>
            </a:r>
            <a:endParaRPr lang="es-ES" sz="1100" b="0" dirty="0">
              <a:solidFill>
                <a:srgbClr val="96CCEE"/>
              </a:solidFill>
              <a:latin typeface="+mn-lt"/>
              <a:ea typeface="MS PGothic" pitchFamily="34" charset="-128"/>
              <a:cs typeface="Arial" charset="0"/>
            </a:endParaRPr>
          </a:p>
        </p:txBody>
      </p:sp>
      <p:pic>
        <p:nvPicPr>
          <p:cNvPr id="2050" name="Picture 2" descr="C:\Users\smitha\Desktop\WhiteHorizontalSPANISH.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20072" y="5949280"/>
            <a:ext cx="3421904" cy="85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762910"/>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defTabSz="912813" rtl="0" eaLnBrk="0" fontAlgn="base" hangingPunct="0">
        <a:spcBef>
          <a:spcPct val="0"/>
        </a:spcBef>
        <a:spcAft>
          <a:spcPct val="0"/>
        </a:spcAft>
        <a:defRPr sz="3500" b="1" kern="1200">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572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6pPr>
      <a:lvl7pPr marL="9144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7pPr>
      <a:lvl8pPr marL="13716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8pPr>
      <a:lvl9pPr marL="18288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kern="1200">
          <a:solidFill>
            <a:srgbClr val="000066"/>
          </a:solidFill>
          <a:latin typeface="+mn-lt"/>
          <a:ea typeface="+mn-ea"/>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mn-ea"/>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mn-ea"/>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1588" y="0"/>
            <a:ext cx="9144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5" rIns="80147" bIns="40075" anchor="ctr"/>
          <a:lstStyle>
            <a:lvl1pPr eaLnBrk="0" hangingPunct="0">
              <a:defRPr>
                <a:solidFill>
                  <a:schemeClr val="tx1"/>
                </a:solidFill>
                <a:latin typeface="Limon F3" charset="0"/>
                <a:ea typeface="MS PGothic" pitchFamily="34" charset="-128"/>
              </a:defRPr>
            </a:lvl1pPr>
            <a:lvl2pPr marL="742950" indent="-285750" eaLnBrk="0" hangingPunct="0">
              <a:defRPr>
                <a:solidFill>
                  <a:schemeClr val="tx1"/>
                </a:solidFill>
                <a:latin typeface="Limon F3" charset="0"/>
                <a:ea typeface="MS PGothic" pitchFamily="34" charset="-128"/>
              </a:defRPr>
            </a:lvl2pPr>
            <a:lvl3pPr marL="1143000" indent="-228600" eaLnBrk="0" hangingPunct="0">
              <a:defRPr>
                <a:solidFill>
                  <a:schemeClr val="tx1"/>
                </a:solidFill>
                <a:latin typeface="Limon F3" charset="0"/>
                <a:ea typeface="MS PGothic" pitchFamily="34" charset="-128"/>
              </a:defRPr>
            </a:lvl3pPr>
            <a:lvl4pPr marL="1600200" indent="-228600" eaLnBrk="0" hangingPunct="0">
              <a:defRPr>
                <a:solidFill>
                  <a:schemeClr val="tx1"/>
                </a:solidFill>
                <a:latin typeface="Limon F3" charset="0"/>
                <a:ea typeface="MS PGothic" pitchFamily="34" charset="-128"/>
              </a:defRPr>
            </a:lvl4pPr>
            <a:lvl5pPr marL="2057400" indent="-228600" eaLnBrk="0" hangingPunct="0">
              <a:defRPr>
                <a:solidFill>
                  <a:schemeClr val="tx1"/>
                </a:solidFill>
                <a:latin typeface="Limon F3" charset="0"/>
                <a:ea typeface="MS PGothic" pitchFamily="34" charset="-128"/>
              </a:defRPr>
            </a:lvl5pPr>
            <a:lvl6pPr marL="2514600" indent="-228600" eaLnBrk="0" fontAlgn="base" hangingPunct="0">
              <a:spcBef>
                <a:spcPct val="0"/>
              </a:spcBef>
              <a:spcAft>
                <a:spcPct val="0"/>
              </a:spcAft>
              <a:defRPr>
                <a:solidFill>
                  <a:schemeClr val="tx1"/>
                </a:solidFill>
                <a:latin typeface="Limon F3" charset="0"/>
                <a:ea typeface="MS PGothic" pitchFamily="34" charset="-128"/>
              </a:defRPr>
            </a:lvl6pPr>
            <a:lvl7pPr marL="2971800" indent="-228600" eaLnBrk="0" fontAlgn="base" hangingPunct="0">
              <a:spcBef>
                <a:spcPct val="0"/>
              </a:spcBef>
              <a:spcAft>
                <a:spcPct val="0"/>
              </a:spcAft>
              <a:defRPr>
                <a:solidFill>
                  <a:schemeClr val="tx1"/>
                </a:solidFill>
                <a:latin typeface="Limon F3" charset="0"/>
                <a:ea typeface="MS PGothic" pitchFamily="34" charset="-128"/>
              </a:defRPr>
            </a:lvl7pPr>
            <a:lvl8pPr marL="3429000" indent="-228600" eaLnBrk="0" fontAlgn="base" hangingPunct="0">
              <a:spcBef>
                <a:spcPct val="0"/>
              </a:spcBef>
              <a:spcAft>
                <a:spcPct val="0"/>
              </a:spcAft>
              <a:defRPr>
                <a:solidFill>
                  <a:schemeClr val="tx1"/>
                </a:solidFill>
                <a:latin typeface="Limon F3" charset="0"/>
                <a:ea typeface="MS PGothic" pitchFamily="34" charset="-128"/>
              </a:defRPr>
            </a:lvl8pPr>
            <a:lvl9pPr marL="3886200" indent="-228600" eaLnBrk="0" fontAlgn="base" hangingPunct="0">
              <a:spcBef>
                <a:spcPct val="0"/>
              </a:spcBef>
              <a:spcAft>
                <a:spcPct val="0"/>
              </a:spcAft>
              <a:defRPr>
                <a:solidFill>
                  <a:schemeClr val="tx1"/>
                </a:solidFill>
                <a:latin typeface="Limon F3" charset="0"/>
                <a:ea typeface="MS PGothic" pitchFamily="34" charset="-128"/>
              </a:defRPr>
            </a:lvl9pPr>
          </a:lstStyle>
          <a:p>
            <a:pPr eaLnBrk="1" fontAlgn="base" hangingPunct="1">
              <a:spcBef>
                <a:spcPct val="50000"/>
              </a:spcBef>
              <a:spcAft>
                <a:spcPct val="0"/>
              </a:spcAft>
              <a:defRPr/>
            </a:pPr>
            <a:endParaRPr lang="en-US" altLang="en-US" sz="3400" b="1" dirty="0" smtClean="0">
              <a:solidFill>
                <a:srgbClr val="000066"/>
              </a:solidFill>
              <a:latin typeface="Arial" pitchFamily="34" charset="0"/>
            </a:endParaRPr>
          </a:p>
        </p:txBody>
      </p:sp>
      <p:sp>
        <p:nvSpPr>
          <p:cNvPr id="102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Tree>
    <p:extLst>
      <p:ext uri="{BB962C8B-B14F-4D97-AF65-F5344CB8AC3E}">
        <p14:creationId xmlns:p14="http://schemas.microsoft.com/office/powerpoint/2010/main" val="4240553520"/>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2813" rtl="0" eaLnBrk="0" fontAlgn="base" hangingPunct="0">
        <a:spcBef>
          <a:spcPct val="0"/>
        </a:spcBef>
        <a:spcAft>
          <a:spcPct val="0"/>
        </a:spcAft>
        <a:defRPr sz="3500" b="1" kern="1200">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572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6pPr>
      <a:lvl7pPr marL="9144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7pPr>
      <a:lvl8pPr marL="13716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8pPr>
      <a:lvl9pPr marL="18288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kern="1200">
          <a:solidFill>
            <a:srgbClr val="000066"/>
          </a:solidFill>
          <a:latin typeface="+mn-lt"/>
          <a:ea typeface="+mn-ea"/>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mn-ea"/>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mn-ea"/>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a:solidFill>
                  <a:schemeClr val="tx1"/>
                </a:solidFill>
                <a:latin typeface="Limon F3" charset="0"/>
                <a:ea typeface="MS PGothic" pitchFamily="34" charset="-128"/>
              </a:defRPr>
            </a:lvl1pPr>
            <a:lvl2pPr marL="742950" indent="-285750" eaLnBrk="0" hangingPunct="0">
              <a:defRPr>
                <a:solidFill>
                  <a:schemeClr val="tx1"/>
                </a:solidFill>
                <a:latin typeface="Limon F3" charset="0"/>
                <a:ea typeface="MS PGothic" pitchFamily="34" charset="-128"/>
              </a:defRPr>
            </a:lvl2pPr>
            <a:lvl3pPr marL="1143000" indent="-228600" eaLnBrk="0" hangingPunct="0">
              <a:defRPr>
                <a:solidFill>
                  <a:schemeClr val="tx1"/>
                </a:solidFill>
                <a:latin typeface="Limon F3" charset="0"/>
                <a:ea typeface="MS PGothic" pitchFamily="34" charset="-128"/>
              </a:defRPr>
            </a:lvl3pPr>
            <a:lvl4pPr marL="1600200" indent="-228600" eaLnBrk="0" hangingPunct="0">
              <a:defRPr>
                <a:solidFill>
                  <a:schemeClr val="tx1"/>
                </a:solidFill>
                <a:latin typeface="Limon F3" charset="0"/>
                <a:ea typeface="MS PGothic" pitchFamily="34" charset="-128"/>
              </a:defRPr>
            </a:lvl4pPr>
            <a:lvl5pPr marL="2057400" indent="-228600" eaLnBrk="0" hangingPunct="0">
              <a:defRPr>
                <a:solidFill>
                  <a:schemeClr val="tx1"/>
                </a:solidFill>
                <a:latin typeface="Limon F3" charset="0"/>
                <a:ea typeface="MS PGothic" pitchFamily="34" charset="-128"/>
              </a:defRPr>
            </a:lvl5pPr>
            <a:lvl6pPr marL="2514600" indent="-228600" eaLnBrk="0" fontAlgn="base" hangingPunct="0">
              <a:spcBef>
                <a:spcPct val="0"/>
              </a:spcBef>
              <a:spcAft>
                <a:spcPct val="0"/>
              </a:spcAft>
              <a:defRPr>
                <a:solidFill>
                  <a:schemeClr val="tx1"/>
                </a:solidFill>
                <a:latin typeface="Limon F3" charset="0"/>
                <a:ea typeface="MS PGothic" pitchFamily="34" charset="-128"/>
              </a:defRPr>
            </a:lvl6pPr>
            <a:lvl7pPr marL="2971800" indent="-228600" eaLnBrk="0" fontAlgn="base" hangingPunct="0">
              <a:spcBef>
                <a:spcPct val="0"/>
              </a:spcBef>
              <a:spcAft>
                <a:spcPct val="0"/>
              </a:spcAft>
              <a:defRPr>
                <a:solidFill>
                  <a:schemeClr val="tx1"/>
                </a:solidFill>
                <a:latin typeface="Limon F3" charset="0"/>
                <a:ea typeface="MS PGothic" pitchFamily="34" charset="-128"/>
              </a:defRPr>
            </a:lvl7pPr>
            <a:lvl8pPr marL="3429000" indent="-228600" eaLnBrk="0" fontAlgn="base" hangingPunct="0">
              <a:spcBef>
                <a:spcPct val="0"/>
              </a:spcBef>
              <a:spcAft>
                <a:spcPct val="0"/>
              </a:spcAft>
              <a:defRPr>
                <a:solidFill>
                  <a:schemeClr val="tx1"/>
                </a:solidFill>
                <a:latin typeface="Limon F3" charset="0"/>
                <a:ea typeface="MS PGothic" pitchFamily="34" charset="-128"/>
              </a:defRPr>
            </a:lvl8pPr>
            <a:lvl9pPr marL="3886200" indent="-228600" eaLnBrk="0" fontAlgn="base" hangingPunct="0">
              <a:spcBef>
                <a:spcPct val="0"/>
              </a:spcBef>
              <a:spcAft>
                <a:spcPct val="0"/>
              </a:spcAft>
              <a:defRPr>
                <a:solidFill>
                  <a:schemeClr val="tx1"/>
                </a:solidFill>
                <a:latin typeface="Limon F3" charset="0"/>
                <a:ea typeface="MS PGothic" pitchFamily="34" charset="-128"/>
              </a:defRPr>
            </a:lvl9pPr>
          </a:lstStyle>
          <a:p>
            <a:pPr eaLnBrk="1" hangingPunct="1">
              <a:spcBef>
                <a:spcPct val="50000"/>
              </a:spcBef>
              <a:defRPr/>
            </a:pPr>
            <a:endParaRPr lang="fr-FR" altLang="en-US" sz="3400" b="1" smtClean="0">
              <a:solidFill>
                <a:srgbClr val="000066"/>
              </a:solidFill>
              <a:latin typeface="Arial" pitchFamily="34" charset="0"/>
            </a:endParaRPr>
          </a:p>
        </p:txBody>
      </p:sp>
      <p:sp>
        <p:nvSpPr>
          <p:cNvPr id="1026"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0" name="Rectangle 6"/>
          <p:cNvSpPr>
            <a:spLocks noChangeArrowheads="1"/>
          </p:cNvSpPr>
          <p:nvPr/>
        </p:nvSpPr>
        <p:spPr bwMode="auto">
          <a:xfrm>
            <a:off x="927100" y="6309568"/>
            <a:ext cx="4940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fontAlgn="base">
              <a:spcBef>
                <a:spcPct val="0"/>
              </a:spcBef>
              <a:spcAft>
                <a:spcPct val="0"/>
              </a:spcAft>
            </a:pPr>
            <a:r>
              <a:rPr lang="es-ES" sz="1200" b="1" dirty="0" smtClean="0">
                <a:solidFill>
                  <a:srgbClr val="96CCEE"/>
                </a:solidFill>
                <a:latin typeface="Arial Narrow" panose="020B0606020202030204" pitchFamily="34" charset="0"/>
              </a:rPr>
              <a:t>Comunicación Módulo 7</a:t>
            </a:r>
            <a:r>
              <a:rPr lang="es-ES" sz="1200" dirty="0" smtClean="0">
                <a:solidFill>
                  <a:srgbClr val="96CCEE"/>
                </a:solidFill>
                <a:latin typeface="Arial Narrow" panose="020B0606020202030204" pitchFamily="34" charset="0"/>
              </a:rPr>
              <a:t> </a:t>
            </a:r>
            <a:r>
              <a:rPr lang="es-ES" sz="1200" b="1" dirty="0" smtClean="0">
                <a:solidFill>
                  <a:srgbClr val="96CCEE"/>
                </a:solidFill>
                <a:latin typeface="Arial Narrow" panose="020B0606020202030204" pitchFamily="34" charset="0"/>
              </a:rPr>
              <a:t>|</a:t>
            </a:r>
            <a:r>
              <a:rPr lang="es-ES" sz="1200" dirty="0" smtClean="0">
                <a:solidFill>
                  <a:srgbClr val="96CCEE"/>
                </a:solidFill>
                <a:latin typeface="Arial Narrow" panose="020B0606020202030204" pitchFamily="34" charset="0"/>
              </a:rPr>
              <a:t> Febrero del 2015</a:t>
            </a:r>
            <a:endParaRPr lang="es-ES" sz="1200" dirty="0">
              <a:solidFill>
                <a:srgbClr val="96CCEE"/>
              </a:solidFill>
              <a:latin typeface="Arial Narrow" panose="020B0606020202030204" pitchFamily="34" charset="0"/>
            </a:endParaRPr>
          </a:p>
        </p:txBody>
      </p:sp>
      <p:sp>
        <p:nvSpPr>
          <p:cNvPr id="1031" name="Rectangle 7"/>
          <p:cNvSpPr>
            <a:spLocks noChangeArrowheads="1"/>
          </p:cNvSpPr>
          <p:nvPr/>
        </p:nvSpPr>
        <p:spPr bwMode="auto">
          <a:xfrm>
            <a:off x="360363" y="6399213"/>
            <a:ext cx="4667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912813" fontAlgn="base">
              <a:spcBef>
                <a:spcPct val="0"/>
              </a:spcBef>
              <a:spcAft>
                <a:spcPct val="0"/>
              </a:spcAft>
            </a:pPr>
            <a:fld id="{D382B85C-0551-4B6B-BA27-CD316D56D1C5}" type="slidenum">
              <a:rPr lang="en-GB" sz="1200" smtClean="0">
                <a:solidFill>
                  <a:srgbClr val="96CCEE"/>
                </a:solidFill>
              </a:rPr>
              <a:pPr algn="r" defTabSz="912813" fontAlgn="base">
                <a:spcBef>
                  <a:spcPct val="0"/>
                </a:spcBef>
                <a:spcAft>
                  <a:spcPct val="0"/>
                </a:spcAft>
              </a:pPr>
              <a:t>‹#›</a:t>
            </a:fld>
            <a:r>
              <a:rPr lang="en-GB" sz="1200" dirty="0" smtClean="0">
                <a:solidFill>
                  <a:srgbClr val="96CCEE"/>
                </a:solidFill>
              </a:rPr>
              <a:t> </a:t>
            </a:r>
            <a:r>
              <a:rPr lang="en-GB" sz="1200" b="1" dirty="0" smtClean="0">
                <a:solidFill>
                  <a:srgbClr val="96CCEE"/>
                </a:solidFill>
              </a:rPr>
              <a:t>|</a:t>
            </a:r>
            <a:endParaRPr lang="en-GB" sz="1200" b="1" dirty="0">
              <a:solidFill>
                <a:srgbClr val="96CCEE"/>
              </a:solidFill>
            </a:endParaRPr>
          </a:p>
        </p:txBody>
      </p:sp>
      <p:pic>
        <p:nvPicPr>
          <p:cNvPr id="2050" name="Picture 2" descr="C:\Users\smitha\Desktop\WhiteHorizontalSPANIS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64088" y="6030953"/>
            <a:ext cx="2946077" cy="7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715109"/>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2813" rtl="0" eaLnBrk="0" fontAlgn="base" hangingPunct="0">
        <a:spcBef>
          <a:spcPct val="0"/>
        </a:spcBef>
        <a:spcAft>
          <a:spcPct val="0"/>
        </a:spcAft>
        <a:defRPr sz="3500" b="1" kern="1200">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2pPr>
      <a:lvl3pPr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3pPr>
      <a:lvl4pPr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4pPr>
      <a:lvl5pPr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5pPr>
      <a:lvl6pPr marL="457200"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6pPr>
      <a:lvl7pPr marL="914400"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7pPr>
      <a:lvl8pPr marL="1371600"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8pPr>
      <a:lvl9pPr marL="1828800" algn="ctr" defTabSz="912813" rtl="0" eaLnBrk="0" fontAlgn="base" hangingPunct="0">
        <a:spcBef>
          <a:spcPct val="0"/>
        </a:spcBef>
        <a:spcAft>
          <a:spcPct val="0"/>
        </a:spcAft>
        <a:defRPr sz="3500" b="1">
          <a:solidFill>
            <a:srgbClr val="000066"/>
          </a:solidFill>
          <a:latin typeface="Arial" pitchFamily="34" charset="0"/>
          <a:ea typeface="MS PGothic" pitchFamily="34" charset="-128"/>
          <a:cs typeface="Arial" pitchFamily="34"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pitchFamily="34" charset="0"/>
        <a:buChar char="–"/>
        <a:defRPr sz="2100" kern="1200">
          <a:solidFill>
            <a:srgbClr val="000066"/>
          </a:solidFill>
          <a:latin typeface="+mn-lt"/>
          <a:ea typeface="Arial" pitchFamily="34" charset="0"/>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pitchFamily="34" charset="0"/>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pitchFamily="34" charset="0"/>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Arial" pitchFamily="34"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08972" y="1928802"/>
            <a:ext cx="7649242" cy="30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2813" eaLnBrk="0" fontAlgn="base" hangingPunct="0">
              <a:spcBef>
                <a:spcPct val="80000"/>
              </a:spcBef>
              <a:spcAft>
                <a:spcPct val="0"/>
              </a:spcAft>
            </a:pPr>
            <a:r>
              <a:rPr lang="es-ES" sz="3200" b="1" dirty="0" smtClean="0">
                <a:solidFill>
                  <a:schemeClr val="bg1"/>
                </a:solidFill>
                <a:latin typeface="Arial" charset="0"/>
                <a:ea typeface="MS PGothic" pitchFamily="34" charset="-128"/>
                <a:cs typeface="Arial" charset="0"/>
              </a:rPr>
              <a:t>Módulo 3</a:t>
            </a:r>
          </a:p>
          <a:p>
            <a:pPr algn="ctr" defTabSz="912813" eaLnBrk="0" fontAlgn="base" hangingPunct="0">
              <a:spcBef>
                <a:spcPct val="80000"/>
              </a:spcBef>
              <a:spcAft>
                <a:spcPct val="0"/>
              </a:spcAft>
            </a:pPr>
            <a:r>
              <a:rPr lang="es-ES" sz="3200" b="1" dirty="0" smtClean="0">
                <a:solidFill>
                  <a:schemeClr val="bg1"/>
                </a:solidFill>
                <a:latin typeface="Arial" charset="0"/>
                <a:ea typeface="MS PGothic" pitchFamily="34" charset="-128"/>
                <a:cs typeface="Arial" charset="0"/>
              </a:rPr>
              <a:t>Esquema de vacunación, indicaciones y contraindicaciones de la </a:t>
            </a:r>
            <a:r>
              <a:rPr lang="es-BO" sz="3200" b="1" dirty="0" smtClean="0">
                <a:solidFill>
                  <a:schemeClr val="bg1"/>
                </a:solidFill>
                <a:latin typeface="Arial" charset="0"/>
                <a:ea typeface="MS PGothic" pitchFamily="34" charset="-128"/>
                <a:cs typeface="Arial" charset="0"/>
              </a:rPr>
              <a:t>vacuna inactivada contra la poliomielitis</a:t>
            </a:r>
            <a:endParaRPr lang="es-ES" sz="3200" b="1" dirty="0">
              <a:solidFill>
                <a:schemeClr val="bg1"/>
              </a:solidFill>
              <a:latin typeface="Arial" charset="0"/>
              <a:ea typeface="MS PGothic" pitchFamily="34" charset="-128"/>
              <a:cs typeface="Arial" charset="0"/>
            </a:endParaRPr>
          </a:p>
        </p:txBody>
      </p:sp>
      <p:sp>
        <p:nvSpPr>
          <p:cNvPr id="5" name="Text Box 3"/>
          <p:cNvSpPr txBox="1">
            <a:spLocks noChangeArrowheads="1"/>
          </p:cNvSpPr>
          <p:nvPr/>
        </p:nvSpPr>
        <p:spPr>
          <a:xfrm>
            <a:off x="685800" y="476250"/>
            <a:ext cx="7772400" cy="865188"/>
          </a:xfrm>
          <a:prstGeom prst="rect">
            <a:avLst/>
          </a:prstGeom>
          <a:noFill/>
          <a:ln/>
        </p:spPr>
        <p:txBody>
          <a:bodyPr/>
          <a:lstStyle>
            <a:lvl1pPr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lvl="0" algn="ctr" eaLnBrk="1" fontAlgn="auto" hangingPunct="1">
              <a:spcBef>
                <a:spcPts val="0"/>
              </a:spcBef>
              <a:spcAft>
                <a:spcPts val="0"/>
              </a:spcAft>
            </a:pPr>
            <a:r>
              <a:rPr lang="es-ES" sz="2400" b="1" dirty="0" smtClean="0">
                <a:solidFill>
                  <a:srgbClr val="FFFFFF"/>
                </a:solidFill>
                <a:latin typeface="Arial"/>
                <a:ea typeface="MS PGothic"/>
                <a:cs typeface="Arial"/>
              </a:rPr>
              <a:t>Capacitación para la introducción de la </a:t>
            </a:r>
            <a:r>
              <a:rPr lang="es-BO" sz="2400" b="1" dirty="0" smtClean="0">
                <a:solidFill>
                  <a:srgbClr val="FFFFFF"/>
                </a:solidFill>
                <a:latin typeface="Arial"/>
                <a:ea typeface="MS PGothic"/>
                <a:cs typeface="Arial"/>
              </a:rPr>
              <a:t>vacuna inactivada contra la poliomielitis</a:t>
            </a:r>
            <a:r>
              <a:rPr lang="es-ES" sz="2400" b="1" dirty="0" smtClean="0">
                <a:solidFill>
                  <a:srgbClr val="FFFFFF"/>
                </a:solidFill>
                <a:latin typeface="Arial"/>
                <a:ea typeface="MS PGothic"/>
                <a:cs typeface="Arial"/>
              </a:rPr>
              <a:t> (</a:t>
            </a:r>
            <a:r>
              <a:rPr lang="es-ES" sz="2400" b="1" dirty="0" err="1" smtClean="0">
                <a:solidFill>
                  <a:srgbClr val="FFFFFF"/>
                </a:solidFill>
                <a:latin typeface="Arial"/>
                <a:ea typeface="MS PGothic"/>
                <a:cs typeface="Arial"/>
              </a:rPr>
              <a:t>IPV</a:t>
            </a:r>
            <a:r>
              <a:rPr lang="es-ES" sz="2400" b="1" dirty="0" smtClean="0">
                <a:solidFill>
                  <a:srgbClr val="FFFFFF"/>
                </a:solidFill>
                <a:latin typeface="Arial"/>
                <a:ea typeface="MS PGothic"/>
                <a:cs typeface="Arial"/>
              </a:rPr>
              <a:t>)</a:t>
            </a:r>
            <a:endParaRPr lang="es-ES" sz="3500" b="1" dirty="0">
              <a:solidFill>
                <a:srgbClr val="000000"/>
              </a:solidFill>
              <a:effectLst>
                <a:outerShdw blurRad="38100" dist="38100" dir="2700000" algn="tl">
                  <a:srgbClr val="C0C0C0"/>
                </a:outerShdw>
              </a:effectLst>
              <a:latin typeface="Arial"/>
              <a:ea typeface="MS PGothic"/>
              <a:cs typeface="Arial"/>
            </a:endParaRPr>
          </a:p>
        </p:txBody>
      </p:sp>
      <p:pic>
        <p:nvPicPr>
          <p:cNvPr id="1027" name="Picture 3" descr="C:\Users\smitha\Desktop\WhiteHorizontalSPANI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11" y="4941168"/>
            <a:ext cx="5826224" cy="145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85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s-ES" sz="3600" dirty="0" smtClean="0">
                <a:latin typeface="Gill Sans MT" pitchFamily="34" charset="0"/>
              </a:rPr>
              <a:t>Verdaderas y falsas contraindicaciones </a:t>
            </a:r>
            <a:endParaRPr lang="es-ES" sz="3600" dirty="0">
              <a:latin typeface="Gill Sans MT"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78161083"/>
              </p:ext>
            </p:extLst>
          </p:nvPr>
        </p:nvGraphicFramePr>
        <p:xfrm>
          <a:off x="1228725" y="1462088"/>
          <a:ext cx="7129489" cy="4181488"/>
        </p:xfrm>
        <a:graphic>
          <a:graphicData uri="http://schemas.openxmlformats.org/drawingml/2006/table">
            <a:tbl>
              <a:tblPr/>
              <a:tblGrid>
                <a:gridCol w="3956278"/>
                <a:gridCol w="1006556"/>
                <a:gridCol w="1006556"/>
                <a:gridCol w="1160099"/>
              </a:tblGrid>
              <a:tr h="581435">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Gill Sans MT" pitchFamily="34" charset="0"/>
                          <a:ea typeface="MS PGothic" pitchFamily="34" charset="-128"/>
                          <a:cs typeface="Arial" charset="0"/>
                        </a:rPr>
                        <a:t>¿Debo administrar la </a:t>
                      </a:r>
                      <a:r>
                        <a:rPr kumimoji="0" lang="es-ES" sz="1500" b="1" i="0" u="none" strike="noStrike" cap="none" normalizeH="0" baseline="0" dirty="0" err="1" smtClean="0">
                          <a:ln>
                            <a:noFill/>
                          </a:ln>
                          <a:solidFill>
                            <a:schemeClr val="tx1"/>
                          </a:solidFill>
                          <a:effectLst/>
                          <a:latin typeface="Gill Sans MT" pitchFamily="34" charset="0"/>
                          <a:ea typeface="MS PGothic" pitchFamily="34" charset="-128"/>
                          <a:cs typeface="Arial" charset="0"/>
                        </a:rPr>
                        <a:t>IPV</a:t>
                      </a:r>
                      <a:r>
                        <a:rPr kumimoji="0" lang="es-ES" sz="1500" b="1" i="0" u="none" strike="noStrike" cap="none" normalizeH="0" baseline="0" dirty="0" smtClean="0">
                          <a:ln>
                            <a:noFill/>
                          </a:ln>
                          <a:solidFill>
                            <a:schemeClr val="tx1"/>
                          </a:solidFill>
                          <a:effectLst/>
                          <a:latin typeface="Gill Sans MT" pitchFamily="34" charset="0"/>
                          <a:ea typeface="MS PGothic" pitchFamily="34" charset="-128"/>
                          <a:cs typeface="Arial" charset="0"/>
                        </a:rPr>
                        <a:t> si el receptor tiene, ha tenido o está…?</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E1E1FF"/>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Gill Sans MT" pitchFamily="34" charset="0"/>
                          <a:ea typeface="MS PGothic" pitchFamily="34" charset="-128"/>
                          <a:cs typeface="Arial" charset="0"/>
                        </a:rPr>
                        <a:t>Sí</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E1E1FF"/>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Gill Sans MT" pitchFamily="34" charset="0"/>
                          <a:ea typeface="MS PGothic" pitchFamily="34" charset="-128"/>
                          <a:cs typeface="Arial" charset="0"/>
                        </a:rPr>
                        <a:t>No</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E1E1FF"/>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Gill Sans MT" pitchFamily="34" charset="0"/>
                          <a:ea typeface="MS PGothic" pitchFamily="34" charset="-128"/>
                          <a:cs typeface="Arial" charset="0"/>
                        </a:rPr>
                        <a:t>Posponer</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E1E1FF"/>
                    </a:solidFill>
                  </a:tcPr>
                </a:tc>
              </a:tr>
              <a:tr h="387623">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enfermedad leve</a:t>
                      </a:r>
                      <a:r>
                        <a:rPr kumimoji="0" lang="es-ES" sz="1800" b="0" i="0" u="none" strike="noStrike" cap="none" normalizeH="0" baseline="0" dirty="0" smtClean="0">
                          <a:ln>
                            <a:noFill/>
                          </a:ln>
                          <a:solidFill>
                            <a:schemeClr val="tx1"/>
                          </a:solidFill>
                          <a:effectLst/>
                          <a:latin typeface="Limon F3" charset="0"/>
                          <a:ea typeface="MS PGothic" pitchFamily="34" charset="-128"/>
                          <a:cs typeface="Arial" charset="0"/>
                        </a:rPr>
                        <a:t> </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r>
              <a:tr h="387623">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desnutrición</a:t>
                      </a:r>
                      <a:r>
                        <a:rPr kumimoji="0" lang="es-ES" sz="1800" b="0" i="0" u="none" strike="noStrike" cap="none" normalizeH="0" baseline="0" dirty="0" smtClean="0">
                          <a:ln>
                            <a:noFill/>
                          </a:ln>
                          <a:solidFill>
                            <a:schemeClr val="tx1"/>
                          </a:solidFill>
                          <a:effectLst/>
                          <a:latin typeface="Limon F3" charset="0"/>
                          <a:ea typeface="MS PGothic" pitchFamily="34" charset="-128"/>
                          <a:cs typeface="Arial" charset="0"/>
                        </a:rPr>
                        <a:t> </a:t>
                      </a: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r>
              <a:tr h="387623">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infección por el VIH</a:t>
                      </a:r>
                      <a:endParaRPr kumimoji="0" lang="es-ES" sz="1800" b="0" i="0" u="none" strike="noStrike" cap="none" normalizeH="0" baseline="0" dirty="0" smtClean="0">
                        <a:ln>
                          <a:noFill/>
                        </a:ln>
                        <a:solidFill>
                          <a:schemeClr val="tx1"/>
                        </a:solidFill>
                        <a:effectLst/>
                        <a:latin typeface="Limon F3"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r>
              <a:tr h="387623">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prematuridad</a:t>
                      </a:r>
                      <a:r>
                        <a:rPr kumimoji="0" lang="es-ES" sz="1800" b="0" i="0" u="none" strike="noStrike" cap="none" normalizeH="0" baseline="0" dirty="0" smtClean="0">
                          <a:ln>
                            <a:noFill/>
                          </a:ln>
                          <a:solidFill>
                            <a:schemeClr val="tx1"/>
                          </a:solidFill>
                          <a:effectLst/>
                          <a:latin typeface="Limon F3" charset="0"/>
                          <a:ea typeface="MS PGothic" pitchFamily="34" charset="-128"/>
                          <a:cs typeface="Arial" charset="0"/>
                        </a:rPr>
                        <a:t> </a:t>
                      </a: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r>
              <a:tr h="616522">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a</a:t>
                      </a:r>
                      <a:r>
                        <a:rPr kumimoji="0" lang="es-ES" sz="1500" b="0" i="0" u="none" strike="noStrike" cap="none" normalizeH="0" baseline="0" dirty="0" smtClean="0">
                          <a:ln>
                            <a:noFill/>
                          </a:ln>
                          <a:solidFill>
                            <a:schemeClr val="tx1"/>
                          </a:solidFill>
                          <a:effectLst/>
                          <a:latin typeface="Gill Sans MT" panose="020B0604020202020204" charset="0"/>
                          <a:ea typeface="MS PGothic" pitchFamily="34" charset="-128"/>
                          <a:cs typeface="Arial" charset="0"/>
                        </a:rPr>
                        <a:t>lergia a estreptomicina, neomicina o polimixina B </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r>
              <a:tr h="387623">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a</a:t>
                      </a:r>
                      <a:r>
                        <a:rPr kumimoji="0" lang="es-ES" sz="1500" b="0" i="0" u="none" strike="noStrike" cap="none" normalizeH="0" baseline="0" dirty="0" smtClean="0">
                          <a:ln>
                            <a:noFill/>
                          </a:ln>
                          <a:solidFill>
                            <a:schemeClr val="tx1"/>
                          </a:solidFill>
                          <a:effectLst/>
                          <a:latin typeface="Gill Sans MT" panose="020B0604020202020204" charset="0"/>
                          <a:ea typeface="MS PGothic" pitchFamily="34" charset="-128"/>
                          <a:cs typeface="Arial" charset="0"/>
                        </a:rPr>
                        <a:t>lgún trastorno hemorrágico </a:t>
                      </a: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a:noFill/>
                    </a:lnB>
                    <a:lnTlToBr>
                      <a:noFill/>
                    </a:lnTlToBr>
                    <a:lnBlToTr>
                      <a:noFill/>
                    </a:lnBlToTr>
                    <a:noFill/>
                  </a:tcPr>
                </a:tc>
              </a:tr>
              <a:tr h="424381">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u</a:t>
                      </a:r>
                      <a:r>
                        <a:rPr kumimoji="0" lang="es-ES" sz="1500" b="0" i="0" u="none" strike="noStrike" cap="none" normalizeH="0" baseline="0" dirty="0" smtClean="0">
                          <a:ln>
                            <a:noFill/>
                          </a:ln>
                          <a:solidFill>
                            <a:schemeClr val="tx1"/>
                          </a:solidFill>
                          <a:effectLst/>
                          <a:latin typeface="Gill Sans MT" panose="020B0604020202020204" charset="0"/>
                          <a:ea typeface="MS PGothic" pitchFamily="34" charset="-128"/>
                          <a:cs typeface="Arial" charset="0"/>
                        </a:rPr>
                        <a:t>na reacción grave a la </a:t>
                      </a:r>
                      <a:r>
                        <a:rPr kumimoji="0" lang="es-ES" sz="1500" b="0" i="0" u="none" strike="noStrike" cap="none" normalizeH="0" baseline="0" dirty="0" err="1" smtClean="0">
                          <a:ln>
                            <a:noFill/>
                          </a:ln>
                          <a:solidFill>
                            <a:schemeClr val="tx1"/>
                          </a:solidFill>
                          <a:effectLst/>
                          <a:latin typeface="Gill Sans MT" panose="020B0604020202020204" charset="0"/>
                          <a:ea typeface="MS PGothic" pitchFamily="34" charset="-128"/>
                          <a:cs typeface="Arial" charset="0"/>
                        </a:rPr>
                        <a:t>IPV</a:t>
                      </a:r>
                      <a:r>
                        <a:rPr kumimoji="0" lang="es-ES" sz="1500" b="0" i="0" u="none" strike="noStrike" kern="1200" cap="none" normalizeH="0" baseline="0" dirty="0" smtClean="0">
                          <a:ln>
                            <a:noFill/>
                          </a:ln>
                          <a:solidFill>
                            <a:schemeClr val="tx1"/>
                          </a:solidFill>
                          <a:effectLst/>
                          <a:latin typeface="Gill Sans MT" panose="020B0604020202020204" charset="0"/>
                          <a:ea typeface="MS PGothic" pitchFamily="34" charset="-128"/>
                          <a:cs typeface="Arial" charset="0"/>
                        </a:rPr>
                        <a:t> anterior</a:t>
                      </a: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r>
              <a:tr h="621035">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rPr>
                        <a:t>… recibiendo un tratamiento que suprime la respuesta inmunitaria</a:t>
                      </a:r>
                      <a:r>
                        <a:rPr kumimoji="0" lang="es-ES" sz="1800" b="0" i="0" u="none" strike="noStrike" cap="none" normalizeH="0" baseline="0" dirty="0" smtClean="0">
                          <a:ln>
                            <a:noFill/>
                          </a:ln>
                          <a:solidFill>
                            <a:schemeClr val="tx1"/>
                          </a:solidFill>
                          <a:effectLst/>
                          <a:latin typeface="Limon F3" charset="0"/>
                          <a:ea typeface="MS PGothic" pitchFamily="34" charset="-128"/>
                          <a:cs typeface="Arial" charset="0"/>
                        </a:rPr>
                        <a:t> </a:t>
                      </a: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L="91441" marR="91441" marT="43578" marB="43578" horzOverflow="overflow">
                    <a:lnL>
                      <a:noFill/>
                    </a:lnL>
                    <a:lnR>
                      <a:noFill/>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bl>
          </a:graphicData>
        </a:graphic>
      </p:graphicFrame>
      <p:pic>
        <p:nvPicPr>
          <p:cNvPr id="1130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2214554"/>
            <a:ext cx="198437"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2571744"/>
            <a:ext cx="198437"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1"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2928934"/>
            <a:ext cx="198437"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371475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3"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4214818"/>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96" y="514351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464344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316" name="Picture 5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3286124"/>
            <a:ext cx="198438"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2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s-ES" sz="3600" dirty="0" smtClean="0">
                <a:latin typeface="Gill Sans MT" pitchFamily="34" charset="0"/>
              </a:rPr>
              <a:t>Mensajes clave</a:t>
            </a:r>
            <a:endParaRPr lang="es-ES" sz="3600" dirty="0">
              <a:latin typeface="Gill Sans MT" pitchFamily="34" charset="0"/>
            </a:endParaRPr>
          </a:p>
        </p:txBody>
      </p:sp>
      <p:pic>
        <p:nvPicPr>
          <p:cNvPr id="12291" name="Picture 7" descr="doct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738" y="188913"/>
            <a:ext cx="1846262" cy="1208087"/>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4"/>
          <p:cNvSpPr>
            <a:spLocks noChangeArrowheads="1"/>
          </p:cNvSpPr>
          <p:nvPr/>
        </p:nvSpPr>
        <p:spPr bwMode="auto">
          <a:xfrm>
            <a:off x="179388" y="1412875"/>
            <a:ext cx="8640762" cy="465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defTabSz="912813" eaLnBrk="0" fontAlgn="base" hangingPunct="0">
              <a:spcBef>
                <a:spcPts val="1200"/>
              </a:spcBef>
              <a:spcAft>
                <a:spcPct val="0"/>
              </a:spcAft>
              <a:buClr>
                <a:srgbClr val="1E7FB8"/>
              </a:buClr>
              <a:buFont typeface="Wingdings" pitchFamily="2" charset="2"/>
              <a:buChar char="l"/>
            </a:pPr>
            <a:r>
              <a:rPr lang="es-ES" altLang="zh-CN" sz="2400" dirty="0" smtClean="0">
                <a:solidFill>
                  <a:srgbClr val="000066"/>
                </a:solidFill>
                <a:latin typeface="Gill Sans MT" panose="020B0604020202020204" charset="0"/>
                <a:ea typeface="SimSun" pitchFamily="2" charset="-122"/>
                <a:cs typeface="Arial" charset="0"/>
              </a:rPr>
              <a:t>Esquema recomendado por el </a:t>
            </a:r>
            <a:r>
              <a:rPr lang="es-ES" altLang="zh-CN" sz="2400" dirty="0" err="1" smtClean="0">
                <a:solidFill>
                  <a:srgbClr val="000066"/>
                </a:solidFill>
                <a:latin typeface="Gill Sans MT" panose="020B0604020202020204" charset="0"/>
                <a:ea typeface="SimSun" pitchFamily="2" charset="-122"/>
                <a:cs typeface="Arial" charset="0"/>
              </a:rPr>
              <a:t>GTA</a:t>
            </a:r>
            <a:r>
              <a:rPr lang="es-ES" altLang="zh-CN" sz="2400" dirty="0" smtClean="0">
                <a:solidFill>
                  <a:srgbClr val="000066"/>
                </a:solidFill>
                <a:latin typeface="Gill Sans MT" panose="020B0604020202020204" charset="0"/>
                <a:ea typeface="SimSun" pitchFamily="2" charset="-122"/>
                <a:cs typeface="Arial" charset="0"/>
              </a:rPr>
              <a:t>:</a:t>
            </a:r>
          </a:p>
          <a:p>
            <a:pPr marL="341313" indent="-341313" defTabSz="912813" eaLnBrk="0" fontAlgn="base" hangingPunct="0">
              <a:spcBef>
                <a:spcPts val="1200"/>
              </a:spcBef>
              <a:spcAft>
                <a:spcPct val="0"/>
              </a:spcAft>
              <a:buClr>
                <a:srgbClr val="1E7FB8"/>
              </a:buClr>
              <a:buFont typeface="Wingdings" pitchFamily="2" charset="2"/>
              <a:buChar char="l"/>
            </a:pPr>
            <a:endParaRPr lang="es-ES" altLang="zh-CN" sz="2400" dirty="0" smtClean="0">
              <a:solidFill>
                <a:srgbClr val="000066"/>
              </a:solidFill>
              <a:latin typeface="Gill Sans MT" panose="020B0604020202020204" charset="0"/>
              <a:ea typeface="SimSun" pitchFamily="2" charset="-122"/>
              <a:cs typeface="Arial" charset="0"/>
            </a:endParaRPr>
          </a:p>
          <a:p>
            <a:pPr marL="341313" indent="-341313" defTabSz="912813" eaLnBrk="0" fontAlgn="base" hangingPunct="0">
              <a:spcBef>
                <a:spcPts val="1200"/>
              </a:spcBef>
              <a:spcAft>
                <a:spcPct val="0"/>
              </a:spcAft>
              <a:buClr>
                <a:srgbClr val="1E7FB8"/>
              </a:buClr>
            </a:pPr>
            <a:endParaRPr lang="es-ES" altLang="zh-CN" sz="2400" dirty="0" smtClean="0">
              <a:solidFill>
                <a:srgbClr val="000066"/>
              </a:solidFill>
              <a:latin typeface="Gill Sans MT" panose="020B0604020202020204" charset="0"/>
              <a:ea typeface="SimSun" pitchFamily="2" charset="-122"/>
              <a:cs typeface="Arial" charset="0"/>
            </a:endParaRPr>
          </a:p>
          <a:p>
            <a:pPr marL="341313" indent="-341313" defTabSz="912813" eaLnBrk="0" fontAlgn="base" hangingPunct="0">
              <a:spcBef>
                <a:spcPts val="1200"/>
              </a:spcBef>
              <a:spcAft>
                <a:spcPct val="0"/>
              </a:spcAft>
              <a:buClr>
                <a:srgbClr val="1E7FB8"/>
              </a:buClr>
            </a:pPr>
            <a:endParaRPr lang="es-ES" altLang="zh-CN" sz="2400" dirty="0" smtClean="0">
              <a:solidFill>
                <a:srgbClr val="000066"/>
              </a:solidFill>
              <a:latin typeface="Gill Sans MT" panose="020B0604020202020204" charset="0"/>
              <a:ea typeface="SimSun" pitchFamily="2" charset="-122"/>
              <a:cs typeface="Arial" charset="0"/>
            </a:endParaRPr>
          </a:p>
          <a:p>
            <a:pPr marL="341313" indent="-341313" defTabSz="912813" eaLnBrk="0" fontAlgn="base" hangingPunct="0">
              <a:spcBef>
                <a:spcPts val="1200"/>
              </a:spcBef>
              <a:spcAft>
                <a:spcPct val="0"/>
              </a:spcAft>
              <a:buClr>
                <a:srgbClr val="1E7FB8"/>
              </a:buClr>
              <a:buFont typeface="Wingdings" pitchFamily="2" charset="2"/>
              <a:buChar char="l"/>
            </a:pPr>
            <a:endParaRPr lang="es-ES" altLang="zh-CN" sz="1100" b="1" dirty="0" smtClean="0">
              <a:solidFill>
                <a:srgbClr val="000066"/>
              </a:solidFill>
              <a:latin typeface="Gill Sans MT" panose="020B0604020202020204" charset="0"/>
              <a:ea typeface="SimSun" pitchFamily="2" charset="-122"/>
              <a:cs typeface="Arial" charset="0"/>
            </a:endParaRPr>
          </a:p>
          <a:p>
            <a:pPr marL="341313" indent="-341313" defTabSz="912813" eaLnBrk="0" fontAlgn="base" hangingPunct="0">
              <a:spcBef>
                <a:spcPts val="1200"/>
              </a:spcBef>
              <a:spcAft>
                <a:spcPct val="0"/>
              </a:spcAft>
              <a:buClr>
                <a:srgbClr val="1E7FB8"/>
              </a:buClr>
              <a:buFont typeface="Wingdings" pitchFamily="2" charset="2"/>
              <a:buChar char="l"/>
            </a:pPr>
            <a:r>
              <a:rPr lang="es-ES" altLang="zh-CN" sz="2400" b="1" dirty="0" smtClean="0">
                <a:solidFill>
                  <a:srgbClr val="000066"/>
                </a:solidFill>
                <a:latin typeface="Gill Sans MT" panose="020B0604020202020204" charset="0"/>
                <a:ea typeface="SimSun" pitchFamily="2" charset="-122"/>
                <a:cs typeface="Arial" charset="0"/>
              </a:rPr>
              <a:t>La </a:t>
            </a:r>
            <a:r>
              <a:rPr lang="es-ES" altLang="zh-CN" sz="2400" b="1" dirty="0" err="1" smtClean="0">
                <a:solidFill>
                  <a:srgbClr val="000066"/>
                </a:solidFill>
                <a:latin typeface="Gill Sans MT" panose="020B0604020202020204" charset="0"/>
                <a:ea typeface="SimSun" pitchFamily="2" charset="-122"/>
                <a:cs typeface="Arial" charset="0"/>
              </a:rPr>
              <a:t>IPV</a:t>
            </a:r>
            <a:r>
              <a:rPr lang="es-ES" altLang="zh-CN" sz="2400" b="1" dirty="0" smtClean="0">
                <a:solidFill>
                  <a:srgbClr val="000066"/>
                </a:solidFill>
                <a:latin typeface="Gill Sans MT" panose="020B0604020202020204" charset="0"/>
                <a:ea typeface="SimSun" pitchFamily="2" charset="-122"/>
                <a:cs typeface="Arial" charset="0"/>
              </a:rPr>
              <a:t> debe administrarse simultáneamente con otras vacunas inyectables,</a:t>
            </a:r>
            <a:r>
              <a:rPr lang="es-ES" altLang="zh-CN" sz="2400" dirty="0" smtClean="0">
                <a:solidFill>
                  <a:srgbClr val="000066"/>
                </a:solidFill>
                <a:latin typeface="Gill Sans MT" panose="020B0604020202020204" charset="0"/>
                <a:ea typeface="SimSun" pitchFamily="2" charset="-122"/>
                <a:cs typeface="Arial" charset="0"/>
              </a:rPr>
              <a:t> como la vacuna pentavalente y la vacuna </a:t>
            </a:r>
            <a:r>
              <a:rPr lang="es-ES" altLang="zh-CN" sz="2400" dirty="0" err="1" smtClean="0">
                <a:solidFill>
                  <a:srgbClr val="000066"/>
                </a:solidFill>
                <a:latin typeface="Gill Sans MT" panose="020B0604020202020204" charset="0"/>
                <a:ea typeface="SimSun" pitchFamily="2" charset="-122"/>
                <a:cs typeface="Arial" charset="0"/>
              </a:rPr>
              <a:t>antineumocócica</a:t>
            </a:r>
            <a:r>
              <a:rPr lang="es-ES" altLang="zh-CN" sz="2400" dirty="0" smtClean="0">
                <a:solidFill>
                  <a:srgbClr val="000066"/>
                </a:solidFill>
                <a:latin typeface="Gill Sans MT" panose="020B0604020202020204" charset="0"/>
                <a:ea typeface="SimSun" pitchFamily="2" charset="-122"/>
                <a:cs typeface="Arial" charset="0"/>
              </a:rPr>
              <a:t>.</a:t>
            </a:r>
          </a:p>
          <a:p>
            <a:pPr marL="341313" indent="-341313" defTabSz="912813" eaLnBrk="0" fontAlgn="base" hangingPunct="0">
              <a:spcBef>
                <a:spcPts val="1200"/>
              </a:spcBef>
              <a:spcAft>
                <a:spcPct val="0"/>
              </a:spcAft>
              <a:buClr>
                <a:srgbClr val="1E7FB8"/>
              </a:buClr>
              <a:buFont typeface="Wingdings" pitchFamily="2" charset="2"/>
              <a:buChar char="l"/>
            </a:pPr>
            <a:r>
              <a:rPr lang="es-ES" altLang="zh-CN" sz="2400" b="1" dirty="0" smtClean="0">
                <a:solidFill>
                  <a:srgbClr val="000066"/>
                </a:solidFill>
                <a:latin typeface="Gill Sans MT" panose="020B0604020202020204" charset="0"/>
                <a:ea typeface="SimSun" pitchFamily="2" charset="-122"/>
                <a:cs typeface="Arial" charset="0"/>
              </a:rPr>
              <a:t>Sí</a:t>
            </a:r>
            <a:r>
              <a:rPr lang="es-ES" altLang="zh-CN" sz="2400" dirty="0" smtClean="0">
                <a:solidFill>
                  <a:srgbClr val="000066"/>
                </a:solidFill>
                <a:latin typeface="Gill Sans MT" panose="020B0604020202020204" charset="0"/>
                <a:ea typeface="SimSun" pitchFamily="2" charset="-122"/>
                <a:cs typeface="Arial" charset="0"/>
              </a:rPr>
              <a:t> es posible administrar la </a:t>
            </a:r>
            <a:r>
              <a:rPr lang="es-ES" altLang="zh-CN" sz="2400" dirty="0" err="1" smtClean="0">
                <a:solidFill>
                  <a:srgbClr val="000066"/>
                </a:solidFill>
                <a:latin typeface="Gill Sans MT" panose="020B0604020202020204" charset="0"/>
                <a:ea typeface="SimSun" pitchFamily="2" charset="-122"/>
                <a:cs typeface="Arial" charset="0"/>
              </a:rPr>
              <a:t>IPV</a:t>
            </a:r>
            <a:r>
              <a:rPr lang="es-ES" altLang="zh-CN" sz="2400" dirty="0" smtClean="0">
                <a:solidFill>
                  <a:srgbClr val="000066"/>
                </a:solidFill>
                <a:latin typeface="Gill Sans MT" panose="020B0604020202020204" charset="0"/>
                <a:ea typeface="SimSun" pitchFamily="2" charset="-122"/>
                <a:cs typeface="Arial" charset="0"/>
              </a:rPr>
              <a:t> a niños con alguna inmunodeficiencia  o a los nacidos prematuramente.</a:t>
            </a:r>
          </a:p>
          <a:p>
            <a:pPr marL="341313" indent="-341313" defTabSz="912813" eaLnBrk="0" fontAlgn="base" hangingPunct="0">
              <a:spcBef>
                <a:spcPts val="1200"/>
              </a:spcBef>
              <a:spcAft>
                <a:spcPct val="0"/>
              </a:spcAft>
            </a:pPr>
            <a:endParaRPr lang="es-ES" altLang="zh-CN" sz="2400" b="1" dirty="0">
              <a:solidFill>
                <a:srgbClr val="000066"/>
              </a:solidFill>
              <a:latin typeface="Gill Sans MT" pitchFamily="34" charset="0"/>
              <a:ea typeface="SimSun" pitchFamily="2" charset="-122"/>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50533172"/>
              </p:ext>
            </p:extLst>
          </p:nvPr>
        </p:nvGraphicFramePr>
        <p:xfrm>
          <a:off x="571472" y="1857364"/>
          <a:ext cx="8135938" cy="1581152"/>
        </p:xfrm>
        <a:graphic>
          <a:graphicData uri="http://schemas.openxmlformats.org/drawingml/2006/table">
            <a:tbl>
              <a:tblPr/>
              <a:tblGrid>
                <a:gridCol w="2027238"/>
                <a:gridCol w="1400175"/>
                <a:gridCol w="1138237"/>
                <a:gridCol w="1171575"/>
                <a:gridCol w="1173163"/>
                <a:gridCol w="1225550"/>
              </a:tblGrid>
              <a:tr h="395288">
                <a:tc rowSpan="2">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Esquema</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gridSpan="3">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Básico</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hMerge="1">
                  <a:txBody>
                    <a:bodyPr/>
                    <a:lstStyle/>
                    <a:p>
                      <a:endParaRPr lang="en-US"/>
                    </a:p>
                  </a:txBody>
                  <a:tcPr/>
                </a:tc>
                <a:tc hMerge="1">
                  <a:txBody>
                    <a:bodyPr/>
                    <a:lstStyle/>
                    <a:p>
                      <a:endParaRPr lang="en-US"/>
                    </a:p>
                  </a:txBody>
                  <a:tcPr/>
                </a:tc>
                <a:tc gridSpan="2">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Refuerzo</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hMerge="1">
                  <a:txBody>
                    <a:bodyPr/>
                    <a:lstStyle/>
                    <a:p>
                      <a:endParaRPr lang="en-US"/>
                    </a:p>
                  </a:txBody>
                  <a:tcPr/>
                </a:tc>
              </a:tr>
              <a:tr h="395288">
                <a:tc vMerge="1">
                  <a:txBody>
                    <a:bodyPr/>
                    <a:lstStyle/>
                    <a:p>
                      <a:endParaRPr lang="en-US"/>
                    </a:p>
                  </a:txBody>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1.</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2.</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3.</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1.</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2.</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r>
              <a:tr h="395288">
                <a:tc>
                  <a:txBody>
                    <a:bodyPr/>
                    <a:lstStyle/>
                    <a:p>
                      <a:pPr marL="0" marR="0" lvl="0" indent="0" algn="l"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Primera opción</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r>
              <a:tr h="395288">
                <a:tc>
                  <a:txBody>
                    <a:bodyPr/>
                    <a:lstStyle/>
                    <a:p>
                      <a:pPr marL="0" marR="0" lvl="0" indent="0" algn="l"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Segunda opción</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r>
            </a:tbl>
          </a:graphicData>
        </a:graphic>
      </p:graphicFrame>
    </p:spTree>
    <p:extLst>
      <p:ext uri="{BB962C8B-B14F-4D97-AF65-F5344CB8AC3E}">
        <p14:creationId xmlns:p14="http://schemas.microsoft.com/office/powerpoint/2010/main" val="2772981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doctor_goodb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773238"/>
            <a:ext cx="2522538" cy="3641725"/>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p:cNvSpPr>
          <p:nvPr>
            <p:ph type="title" idx="4294967295"/>
          </p:nvPr>
        </p:nvSpPr>
        <p:spPr/>
        <p:txBody>
          <a:bodyPr/>
          <a:lstStyle/>
          <a:p>
            <a:r>
              <a:rPr lang="es-ES" sz="3600" dirty="0" smtClean="0">
                <a:latin typeface="Gill Sans MT" pitchFamily="34" charset="0"/>
              </a:rPr>
              <a:t>Fin del módulo</a:t>
            </a:r>
            <a:endParaRPr lang="es-ES" sz="3600" dirty="0">
              <a:latin typeface="Gill Sans MT" pitchFamily="34" charset="0"/>
            </a:endParaRPr>
          </a:p>
        </p:txBody>
      </p:sp>
      <p:sp>
        <p:nvSpPr>
          <p:cNvPr id="7" name="AutoShape 4"/>
          <p:cNvSpPr/>
          <p:nvPr/>
        </p:nvSpPr>
        <p:spPr bwMode="auto">
          <a:xfrm>
            <a:off x="3924300" y="1916113"/>
            <a:ext cx="3671888" cy="1512887"/>
          </a:xfrm>
          <a:prstGeom prst="wedgeRoundRectCallout">
            <a:avLst>
              <a:gd name="adj1" fmla="val -79363"/>
              <a:gd name="adj2" fmla="val -6629"/>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rtl="1" fontAlgn="base">
              <a:spcBef>
                <a:spcPct val="0"/>
              </a:spcBef>
              <a:spcAft>
                <a:spcPct val="0"/>
              </a:spcAft>
            </a:pPr>
            <a:endParaRPr lang="es-ES" sz="2000" b="1" dirty="0" smtClean="0">
              <a:solidFill>
                <a:srgbClr val="000066"/>
              </a:solidFill>
              <a:latin typeface="Gill Sans MT" pitchFamily="34" charset="0"/>
              <a:ea typeface="MS PGothic" pitchFamily="34" charset="-128"/>
              <a:cs typeface="Arial" charset="0"/>
            </a:endParaRPr>
          </a:p>
          <a:p>
            <a:pPr algn="ctr" rtl="1" fontAlgn="base">
              <a:spcBef>
                <a:spcPct val="0"/>
              </a:spcBef>
              <a:spcAft>
                <a:spcPct val="0"/>
              </a:spcAft>
            </a:pPr>
            <a:r>
              <a:rPr lang="es-ES" sz="2000" b="1" dirty="0" smtClean="0">
                <a:solidFill>
                  <a:srgbClr val="000066"/>
                </a:solidFill>
                <a:latin typeface="Gill Sans MT" pitchFamily="34" charset="0"/>
                <a:ea typeface="MS PGothic" pitchFamily="34" charset="-128"/>
                <a:cs typeface="Arial" charset="0"/>
              </a:rPr>
              <a:t>¡</a:t>
            </a:r>
            <a:r>
              <a:rPr lang="es-ES" sz="2400" b="1" dirty="0" smtClean="0">
                <a:solidFill>
                  <a:srgbClr val="000066"/>
                </a:solidFill>
                <a:latin typeface="Gill Sans MT" pitchFamily="34" charset="0"/>
                <a:ea typeface="MS PGothic" pitchFamily="34" charset="-128"/>
                <a:cs typeface="Arial" charset="0"/>
              </a:rPr>
              <a:t>Gracias</a:t>
            </a:r>
            <a:br>
              <a:rPr lang="es-ES" sz="2400" b="1" dirty="0" smtClean="0">
                <a:solidFill>
                  <a:srgbClr val="000066"/>
                </a:solidFill>
                <a:latin typeface="Gill Sans MT" pitchFamily="34" charset="0"/>
                <a:ea typeface="MS PGothic" pitchFamily="34" charset="-128"/>
                <a:cs typeface="Arial" charset="0"/>
              </a:rPr>
            </a:br>
            <a:r>
              <a:rPr lang="es-ES" sz="2400" b="1" dirty="0" smtClean="0">
                <a:solidFill>
                  <a:srgbClr val="000066"/>
                </a:solidFill>
                <a:latin typeface="Gill Sans MT" pitchFamily="34" charset="0"/>
                <a:ea typeface="MS PGothic" pitchFamily="34" charset="-128"/>
                <a:cs typeface="Arial" charset="0"/>
              </a:rPr>
              <a:t>por su atención!</a:t>
            </a:r>
            <a:endParaRPr lang="es-ES" sz="2400" b="1" dirty="0">
              <a:solidFill>
                <a:srgbClr val="000066"/>
              </a:solidFill>
              <a:latin typeface="Gill Sans MT" pitchFamily="34" charset="0"/>
              <a:ea typeface="MS PGothic" pitchFamily="34" charset="-128"/>
              <a:cs typeface="Arial" charset="0"/>
            </a:endParaRPr>
          </a:p>
        </p:txBody>
      </p:sp>
    </p:spTree>
    <p:extLst>
      <p:ext uri="{BB962C8B-B14F-4D97-AF65-F5344CB8AC3E}">
        <p14:creationId xmlns:p14="http://schemas.microsoft.com/office/powerpoint/2010/main" val="292228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388" y="-89217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endParaRPr lang="es-ES" sz="3600" b="1" dirty="0" smtClean="0">
              <a:solidFill>
                <a:srgbClr val="002060"/>
              </a:solidFill>
              <a:latin typeface="Calibri" pitchFamily="34" charset="0"/>
              <a:ea typeface="MS PGothic" pitchFamily="34" charset="-128"/>
              <a:cs typeface="Arial" charset="0"/>
            </a:endParaRPr>
          </a:p>
          <a:p>
            <a:pPr algn="ctr" fontAlgn="base">
              <a:spcBef>
                <a:spcPct val="0"/>
              </a:spcBef>
              <a:spcAft>
                <a:spcPct val="0"/>
              </a:spcAft>
            </a:pPr>
            <a:endParaRPr lang="es-ES" sz="3600" dirty="0">
              <a:solidFill>
                <a:srgbClr val="002060"/>
              </a:solidFill>
              <a:latin typeface="Calibri" pitchFamily="34" charset="0"/>
              <a:ea typeface="MS PGothic" pitchFamily="34" charset="-128"/>
              <a:cs typeface="Arial" charset="0"/>
            </a:endParaRPr>
          </a:p>
        </p:txBody>
      </p:sp>
      <p:sp>
        <p:nvSpPr>
          <p:cNvPr id="4099" name="Rectangle 3"/>
          <p:cNvSpPr>
            <a:spLocks noGrp="1" noChangeArrowheads="1"/>
          </p:cNvSpPr>
          <p:nvPr>
            <p:ph type="title" idx="4294967295"/>
          </p:nvPr>
        </p:nvSpPr>
        <p:spPr/>
        <p:txBody>
          <a:bodyPr/>
          <a:lstStyle/>
          <a:p>
            <a:r>
              <a:rPr lang="es-ES" dirty="0" smtClean="0">
                <a:latin typeface="Gill Sans MT" pitchFamily="34" charset="0"/>
              </a:rPr>
              <a:t>Objetivos del aprendizaje</a:t>
            </a:r>
            <a:endParaRPr lang="es-ES" dirty="0">
              <a:latin typeface="Gill Sans MT" pitchFamily="34" charset="0"/>
            </a:endParaRPr>
          </a:p>
        </p:txBody>
      </p:sp>
      <p:sp>
        <p:nvSpPr>
          <p:cNvPr id="4100" name="Rectangle 4"/>
          <p:cNvSpPr>
            <a:spLocks noChangeArrowheads="1"/>
          </p:cNvSpPr>
          <p:nvPr/>
        </p:nvSpPr>
        <p:spPr bwMode="auto">
          <a:xfrm>
            <a:off x="1547664" y="1484784"/>
            <a:ext cx="6859488" cy="37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defTabSz="912813" eaLnBrk="0" fontAlgn="base" hangingPunct="0">
              <a:spcBef>
                <a:spcPct val="80000"/>
              </a:spcBef>
              <a:spcAft>
                <a:spcPct val="0"/>
              </a:spcAft>
              <a:buClr>
                <a:srgbClr val="1E7FB8"/>
              </a:buClr>
              <a:buFont typeface="Wingdings" pitchFamily="2" charset="2"/>
              <a:buChar char="l"/>
            </a:pPr>
            <a:r>
              <a:rPr lang="es-ES" sz="2500" dirty="0" smtClean="0">
                <a:solidFill>
                  <a:srgbClr val="000066"/>
                </a:solidFill>
                <a:latin typeface="Gill Sans MT" pitchFamily="34" charset="0"/>
                <a:ea typeface="MS PGothic" pitchFamily="34" charset="-128"/>
                <a:cs typeface="Arial" charset="0"/>
              </a:rPr>
              <a:t>Al final del módulo, el participante podrá: </a:t>
            </a:r>
          </a:p>
          <a:p>
            <a:pPr marL="804863" lvl="1" indent="-280988" defTabSz="912813" eaLnBrk="0" fontAlgn="base" hangingPunct="0">
              <a:spcBef>
                <a:spcPct val="20000"/>
              </a:spcBef>
              <a:spcAft>
                <a:spcPct val="0"/>
              </a:spcAft>
              <a:buClr>
                <a:srgbClr val="1E7FB8"/>
              </a:buClr>
              <a:buFont typeface="Arial" charset="0"/>
              <a:buChar char="–"/>
            </a:pPr>
            <a:r>
              <a:rPr lang="es-ES" sz="2100" dirty="0" smtClean="0">
                <a:solidFill>
                  <a:srgbClr val="000066"/>
                </a:solidFill>
                <a:latin typeface="Gill Sans MT" pitchFamily="34" charset="0"/>
                <a:ea typeface="MS PGothic" pitchFamily="34" charset="-128"/>
                <a:cs typeface="Arial" charset="0"/>
              </a:rPr>
              <a:t>Describir el esquema de vacunación recomendado para </a:t>
            </a:r>
            <a:r>
              <a:rPr lang="es-BO" sz="2100" dirty="0" smtClean="0">
                <a:solidFill>
                  <a:srgbClr val="000066"/>
                </a:solidFill>
                <a:latin typeface="Gill Sans MT" pitchFamily="34" charset="0"/>
                <a:ea typeface="MS PGothic" pitchFamily="34" charset="-128"/>
                <a:cs typeface="Arial" charset="0"/>
              </a:rPr>
              <a:t>vacuna inactivada contra la poliomielitis</a:t>
            </a:r>
            <a:r>
              <a:rPr lang="es-ES" sz="2100" dirty="0" smtClean="0">
                <a:solidFill>
                  <a:srgbClr val="000066"/>
                </a:solidFill>
                <a:latin typeface="Gill Sans MT" pitchFamily="34" charset="0"/>
                <a:ea typeface="MS PGothic" pitchFamily="34" charset="-128"/>
                <a:cs typeface="Arial" charset="0"/>
              </a:rPr>
              <a:t> (</a:t>
            </a:r>
            <a:r>
              <a:rPr lang="es-ES" sz="2100" dirty="0" err="1" smtClean="0">
                <a:solidFill>
                  <a:srgbClr val="000066"/>
                </a:solidFill>
                <a:latin typeface="Gill Sans MT" pitchFamily="34" charset="0"/>
                <a:ea typeface="MS PGothic" pitchFamily="34" charset="-128"/>
                <a:cs typeface="Arial" charset="0"/>
              </a:rPr>
              <a:t>IPV</a:t>
            </a:r>
            <a:r>
              <a:rPr lang="es-ES" sz="2100" dirty="0" smtClean="0">
                <a:solidFill>
                  <a:srgbClr val="000066"/>
                </a:solidFill>
                <a:latin typeface="Gill Sans MT" pitchFamily="34" charset="0"/>
                <a:ea typeface="MS PGothic" pitchFamily="34" charset="-128"/>
                <a:cs typeface="Arial" charset="0"/>
              </a:rPr>
              <a:t>).</a:t>
            </a:r>
          </a:p>
          <a:p>
            <a:pPr marL="804863" lvl="1" indent="-280988" defTabSz="912813" eaLnBrk="0" fontAlgn="base" hangingPunct="0">
              <a:spcBef>
                <a:spcPct val="20000"/>
              </a:spcBef>
              <a:spcAft>
                <a:spcPct val="0"/>
              </a:spcAft>
              <a:buClr>
                <a:srgbClr val="1E7FB8"/>
              </a:buClr>
              <a:buFont typeface="Arial" charset="0"/>
              <a:buChar char="–"/>
            </a:pPr>
            <a:r>
              <a:rPr lang="es-ES" sz="2100" dirty="0">
                <a:solidFill>
                  <a:srgbClr val="000066"/>
                </a:solidFill>
                <a:latin typeface="Gill Sans MT" pitchFamily="34" charset="0"/>
                <a:ea typeface="MS PGothic" pitchFamily="34" charset="-128"/>
                <a:cs typeface="Arial" charset="0"/>
              </a:rPr>
              <a:t>Determinar cuándo un niño o niña puede recibir la </a:t>
            </a:r>
            <a:r>
              <a:rPr lang="es-ES" sz="2100" dirty="0" err="1">
                <a:solidFill>
                  <a:srgbClr val="000066"/>
                </a:solidFill>
                <a:latin typeface="Gill Sans MT" pitchFamily="34" charset="0"/>
                <a:ea typeface="MS PGothic" pitchFamily="34" charset="-128"/>
                <a:cs typeface="Arial" charset="0"/>
              </a:rPr>
              <a:t>IPV</a:t>
            </a:r>
            <a:r>
              <a:rPr lang="es-ES" sz="2100" dirty="0">
                <a:solidFill>
                  <a:srgbClr val="000066"/>
                </a:solidFill>
                <a:latin typeface="Gill Sans MT" pitchFamily="34" charset="0"/>
                <a:ea typeface="MS PGothic" pitchFamily="34" charset="-128"/>
                <a:cs typeface="Arial" charset="0"/>
              </a:rPr>
              <a:t>.</a:t>
            </a:r>
          </a:p>
          <a:p>
            <a:pPr marL="804863" lvl="1" indent="-280988" defTabSz="912813" eaLnBrk="0" fontAlgn="base" hangingPunct="0">
              <a:spcBef>
                <a:spcPct val="20000"/>
              </a:spcBef>
              <a:spcAft>
                <a:spcPct val="0"/>
              </a:spcAft>
              <a:buClr>
                <a:srgbClr val="1E7FB8"/>
              </a:buClr>
              <a:buFont typeface="Arial" charset="0"/>
              <a:buChar char="–"/>
            </a:pPr>
            <a:r>
              <a:rPr lang="es-ES" sz="2100" dirty="0">
                <a:solidFill>
                  <a:srgbClr val="000066"/>
                </a:solidFill>
                <a:latin typeface="Gill Sans MT" pitchFamily="34" charset="0"/>
                <a:ea typeface="MS PGothic" pitchFamily="34" charset="-128"/>
                <a:cs typeface="Arial" charset="0"/>
              </a:rPr>
              <a:t>Conocer las contraindicaciones absolutas de </a:t>
            </a:r>
            <a:r>
              <a:rPr lang="es-ES" sz="2100" dirty="0" smtClean="0">
                <a:solidFill>
                  <a:srgbClr val="000066"/>
                </a:solidFill>
                <a:latin typeface="Gill Sans MT" pitchFamily="34" charset="0"/>
                <a:ea typeface="MS PGothic" pitchFamily="34" charset="-128"/>
                <a:cs typeface="Arial" charset="0"/>
              </a:rPr>
              <a:t>la vacunación y las falsas contraindicaciones.</a:t>
            </a:r>
          </a:p>
          <a:p>
            <a:pPr marL="341313" indent="-341313" defTabSz="912813" eaLnBrk="0" fontAlgn="base" hangingPunct="0">
              <a:spcBef>
                <a:spcPct val="80000"/>
              </a:spcBef>
              <a:spcAft>
                <a:spcPct val="0"/>
              </a:spcAft>
              <a:buClr>
                <a:srgbClr val="1E7FB8"/>
              </a:buClr>
              <a:buFont typeface="Wingdings" pitchFamily="2" charset="2"/>
              <a:buChar char="l"/>
            </a:pPr>
            <a:r>
              <a:rPr lang="es-ES" sz="2500" dirty="0" smtClean="0">
                <a:solidFill>
                  <a:srgbClr val="000066"/>
                </a:solidFill>
                <a:latin typeface="Gill Sans MT" pitchFamily="34" charset="0"/>
                <a:ea typeface="MS PGothic" pitchFamily="34" charset="-128"/>
                <a:cs typeface="Arial" charset="0"/>
              </a:rPr>
              <a:t>Duración</a:t>
            </a:r>
          </a:p>
          <a:p>
            <a:pPr marL="804863" lvl="1" indent="-280988" defTabSz="912813" eaLnBrk="0" fontAlgn="base" hangingPunct="0">
              <a:spcBef>
                <a:spcPct val="20000"/>
              </a:spcBef>
              <a:spcAft>
                <a:spcPct val="0"/>
              </a:spcAft>
              <a:buClr>
                <a:srgbClr val="1E7FB8"/>
              </a:buClr>
              <a:buFont typeface="Arial" charset="0"/>
              <a:buChar char="–"/>
            </a:pPr>
            <a:r>
              <a:rPr lang="es-ES" sz="2100" dirty="0" smtClean="0">
                <a:solidFill>
                  <a:srgbClr val="000066"/>
                </a:solidFill>
                <a:latin typeface="Gill Sans MT" pitchFamily="34" charset="0"/>
                <a:ea typeface="MS PGothic" pitchFamily="34" charset="-128"/>
                <a:cs typeface="Arial" charset="0"/>
              </a:rPr>
              <a:t>25</a:t>
            </a:r>
            <a:r>
              <a:rPr lang="es-ES" dirty="0" smtClean="0">
                <a:latin typeface="Limon F3" charset="0"/>
                <a:ea typeface="MS PGothic" pitchFamily="34" charset="-128"/>
                <a:cs typeface="Arial" charset="0"/>
              </a:rPr>
              <a:t> </a:t>
            </a:r>
            <a:r>
              <a:rPr lang="es-ES" altLang="ja-JP" sz="2100" dirty="0" smtClean="0">
                <a:solidFill>
                  <a:srgbClr val="000066"/>
                </a:solidFill>
                <a:latin typeface="Gill Sans MT" pitchFamily="34" charset="0"/>
                <a:ea typeface="MS PGothic" pitchFamily="34" charset="-128"/>
                <a:cs typeface="Arial" charset="0"/>
              </a:rPr>
              <a:t>minutos</a:t>
            </a:r>
          </a:p>
          <a:p>
            <a:pPr marL="804863" lvl="1" indent="-280988" defTabSz="912813" eaLnBrk="0" fontAlgn="base" hangingPunct="0">
              <a:spcBef>
                <a:spcPct val="20000"/>
              </a:spcBef>
              <a:spcAft>
                <a:spcPct val="0"/>
              </a:spcAft>
              <a:buClr>
                <a:srgbClr val="1E7FB8"/>
              </a:buClr>
              <a:buFont typeface="Arial" charset="0"/>
              <a:buChar char="–"/>
            </a:pPr>
            <a:endParaRPr lang="es-ES" altLang="ja-JP" sz="2100" dirty="0">
              <a:solidFill>
                <a:srgbClr val="000066"/>
              </a:solidFill>
              <a:latin typeface="Gill Sans MT" pitchFamily="34" charset="0"/>
              <a:ea typeface="MS PGothic" pitchFamily="34" charset="-128"/>
              <a:cs typeface="Arial" charset="0"/>
            </a:endParaRPr>
          </a:p>
        </p:txBody>
      </p:sp>
      <p:sp>
        <p:nvSpPr>
          <p:cNvPr id="4101" name="Rectangle 5"/>
          <p:cNvSpPr>
            <a:spLocks noChangeAspect="1" noChangeArrowheads="1"/>
          </p:cNvSpPr>
          <p:nvPr/>
        </p:nvSpPr>
        <p:spPr bwMode="auto">
          <a:xfrm>
            <a:off x="434975" y="4941888"/>
            <a:ext cx="8239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dirty="0">
              <a:latin typeface="Limon F3" charset="0"/>
              <a:ea typeface="MS PGothic" pitchFamily="34" charset="-128"/>
              <a:cs typeface="Arial" charset="0"/>
            </a:endParaRPr>
          </a:p>
        </p:txBody>
      </p:sp>
      <p:pic>
        <p:nvPicPr>
          <p:cNvPr id="6" name="Picture 6" descr="C:\Users\sfellache\Desktop\ammp\sand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3933825"/>
            <a:ext cx="8239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341438"/>
            <a:ext cx="1223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50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spect="1" noChangeArrowheads="1"/>
          </p:cNvSpPr>
          <p:nvPr/>
        </p:nvSpPr>
        <p:spPr bwMode="auto">
          <a:xfrm>
            <a:off x="5867400" y="1628775"/>
            <a:ext cx="27368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dirty="0">
              <a:latin typeface="Limon F3" charset="0"/>
              <a:ea typeface="MS PGothic" pitchFamily="34" charset="-128"/>
              <a:cs typeface="Arial" charset="0"/>
            </a:endParaRPr>
          </a:p>
        </p:txBody>
      </p:sp>
      <p:sp>
        <p:nvSpPr>
          <p:cNvPr id="5123" name="Rectangle 3"/>
          <p:cNvSpPr>
            <a:spLocks/>
          </p:cNvSpPr>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lIns="0" tIns="0" rIns="0" bIns="0" anchor="ctr"/>
          <a:lstStyle/>
          <a:p>
            <a:pPr algn="ctr" defTabSz="912813" eaLnBrk="0" fontAlgn="base" hangingPunct="0">
              <a:spcBef>
                <a:spcPct val="0"/>
              </a:spcBef>
              <a:spcAft>
                <a:spcPct val="0"/>
              </a:spcAft>
            </a:pPr>
            <a:r>
              <a:rPr lang="es-ES" sz="3500" b="1" dirty="0" smtClean="0">
                <a:solidFill>
                  <a:srgbClr val="000066"/>
                </a:solidFill>
                <a:latin typeface="Gill Sans MT" pitchFamily="34" charset="0"/>
                <a:ea typeface="MS PGothic" pitchFamily="34" charset="-128"/>
                <a:cs typeface="MS PGothic" pitchFamily="34" charset="-128"/>
              </a:rPr>
              <a:t>Temas clave</a:t>
            </a:r>
            <a:endParaRPr lang="es-ES" sz="3500" b="1" dirty="0">
              <a:solidFill>
                <a:srgbClr val="000066"/>
              </a:solidFill>
              <a:latin typeface="Gill Sans MT" pitchFamily="34" charset="0"/>
              <a:ea typeface="MS PGothic" pitchFamily="34" charset="-128"/>
              <a:cs typeface="MS PGothic" pitchFamily="34" charset="-128"/>
            </a:endParaRPr>
          </a:p>
        </p:txBody>
      </p:sp>
      <p:grpSp>
        <p:nvGrpSpPr>
          <p:cNvPr id="2" name="Group 4"/>
          <p:cNvGrpSpPr>
            <a:grpSpLocks/>
          </p:cNvGrpSpPr>
          <p:nvPr/>
        </p:nvGrpSpPr>
        <p:grpSpPr bwMode="auto">
          <a:xfrm>
            <a:off x="250825" y="1343025"/>
            <a:ext cx="5226050" cy="1041400"/>
            <a:chOff x="158" y="846"/>
            <a:chExt cx="3292" cy="656"/>
          </a:xfrm>
        </p:grpSpPr>
        <p:sp>
          <p:nvSpPr>
            <p:cNvPr id="5132" name="AutoShape 12"/>
            <p:cNvSpPr>
              <a:spLocks noChangeArrowheads="1"/>
            </p:cNvSpPr>
            <p:nvPr/>
          </p:nvSpPr>
          <p:spPr bwMode="auto">
            <a:xfrm>
              <a:off x="384" y="1003"/>
              <a:ext cx="3066" cy="499"/>
            </a:xfrm>
            <a:prstGeom prst="wedgeRoundRectCallout">
              <a:avLst>
                <a:gd name="adj1" fmla="val 59949"/>
                <a:gd name="adj2" fmla="val 52806"/>
                <a:gd name="adj3" fmla="val 16667"/>
              </a:avLst>
            </a:prstGeom>
            <a:solidFill>
              <a:schemeClr val="bg1"/>
            </a:solidFill>
            <a:ln w="25400">
              <a:solidFill>
                <a:srgbClr val="CC0000"/>
              </a:solidFill>
              <a:miter lim="800000"/>
              <a:headEnd/>
              <a:tailEnd/>
            </a:ln>
          </p:spPr>
          <p:txBody>
            <a:bodyPr/>
            <a:lstStyle/>
            <a:p>
              <a:pPr algn="ctr" rtl="1" fontAlgn="base">
                <a:spcBef>
                  <a:spcPct val="0"/>
                </a:spcBef>
                <a:spcAft>
                  <a:spcPct val="0"/>
                </a:spcAft>
              </a:pPr>
              <a:r>
                <a:rPr lang="es-ES" sz="2000" b="1" dirty="0" smtClean="0">
                  <a:solidFill>
                    <a:srgbClr val="000066"/>
                  </a:solidFill>
                  <a:latin typeface="Gill Sans MT" pitchFamily="34" charset="0"/>
                  <a:ea typeface="MS PGothic" pitchFamily="34" charset="-128"/>
                  <a:cs typeface="Arial" charset="0"/>
                </a:rPr>
                <a:t>¿Cuál es el esquema recomendado para la </a:t>
              </a:r>
              <a:r>
                <a:rPr lang="es-ES" sz="2000" b="1" dirty="0" err="1" smtClean="0">
                  <a:solidFill>
                    <a:srgbClr val="000066"/>
                  </a:solidFill>
                  <a:latin typeface="Gill Sans MT" pitchFamily="34" charset="0"/>
                  <a:ea typeface="MS PGothic" pitchFamily="34" charset="-128"/>
                  <a:cs typeface="Arial" charset="0"/>
                </a:rPr>
                <a:t>IPV</a:t>
              </a:r>
              <a:r>
                <a:rPr lang="es-ES" sz="2000" b="1" dirty="0" smtClean="0">
                  <a:solidFill>
                    <a:srgbClr val="000066"/>
                  </a:solidFill>
                  <a:latin typeface="Gill Sans MT" pitchFamily="34" charset="0"/>
                  <a:ea typeface="MS PGothic" pitchFamily="34" charset="-128"/>
                  <a:cs typeface="Arial" charset="0"/>
                </a:rPr>
                <a:t>?</a:t>
              </a:r>
              <a:r>
                <a:rPr lang="es-ES" dirty="0" smtClean="0">
                  <a:latin typeface="Limon F3" charset="0"/>
                  <a:ea typeface="MS PGothic" pitchFamily="34" charset="-128"/>
                  <a:cs typeface="Arial" charset="0"/>
                </a:rPr>
                <a:t> </a:t>
              </a:r>
              <a:endParaRPr lang="es-ES" sz="2000" b="1" dirty="0">
                <a:solidFill>
                  <a:srgbClr val="000066"/>
                </a:solidFill>
                <a:latin typeface="Gill Sans MT" pitchFamily="34" charset="0"/>
                <a:ea typeface="MS PGothic" pitchFamily="34" charset="-128"/>
                <a:cs typeface="Arial" charset="0"/>
              </a:endParaRPr>
            </a:p>
          </p:txBody>
        </p:sp>
        <p:sp>
          <p:nvSpPr>
            <p:cNvPr id="12" name="Oval 13"/>
            <p:cNvSpPr>
              <a:spLocks noChangeArrowheads="1"/>
            </p:cNvSpPr>
            <p:nvPr/>
          </p:nvSpPr>
          <p:spPr bwMode="auto">
            <a:xfrm>
              <a:off x="158" y="846"/>
              <a:ext cx="344" cy="318"/>
            </a:xfrm>
            <a:prstGeom prst="ellipse">
              <a:avLst/>
            </a:prstGeom>
            <a:solidFill>
              <a:srgbClr val="CC0000"/>
            </a:solidFill>
            <a:ln w="38100">
              <a:solidFill>
                <a:schemeClr val="bg1"/>
              </a:solidFill>
              <a:round/>
              <a:headEnd/>
              <a:tailEnd/>
            </a:ln>
            <a:effectLst>
              <a:outerShdw blurRad="63500" dist="20000" dir="5400000" rotWithShape="0">
                <a:srgbClr val="000000">
                  <a:alpha val="37999"/>
                </a:srgbClr>
              </a:outerShdw>
            </a:effectLst>
          </p:spPr>
          <p:txBody>
            <a:bodyPr/>
            <a:lstStyle/>
            <a:p>
              <a:pPr algn="ctr" defTabSz="1042988" rtl="1" fontAlgn="base">
                <a:spcBef>
                  <a:spcPct val="0"/>
                </a:spcBef>
                <a:spcAft>
                  <a:spcPct val="0"/>
                </a:spcAft>
              </a:pPr>
              <a:r>
                <a:rPr lang="es-ES" sz="2400" b="1" dirty="0" smtClean="0">
                  <a:solidFill>
                    <a:srgbClr val="FFFFFF"/>
                  </a:solidFill>
                  <a:latin typeface="Gill Sans MT" pitchFamily="34" charset="0"/>
                  <a:ea typeface="MS PGothic" pitchFamily="34" charset="-128"/>
                  <a:cs typeface="Arial" charset="0"/>
                </a:rPr>
                <a:t>1</a:t>
              </a:r>
              <a:endParaRPr lang="es-ES" sz="2400" b="1" dirty="0">
                <a:solidFill>
                  <a:srgbClr val="FFFFFF"/>
                </a:solidFill>
                <a:latin typeface="Gill Sans MT" pitchFamily="34" charset="0"/>
                <a:ea typeface="MS PGothic" pitchFamily="34" charset="-128"/>
                <a:cs typeface="Arial" charset="0"/>
              </a:endParaRPr>
            </a:p>
          </p:txBody>
        </p:sp>
      </p:grpSp>
      <p:grpSp>
        <p:nvGrpSpPr>
          <p:cNvPr id="3" name="Group 5"/>
          <p:cNvGrpSpPr>
            <a:grpSpLocks/>
          </p:cNvGrpSpPr>
          <p:nvPr/>
        </p:nvGrpSpPr>
        <p:grpSpPr bwMode="auto">
          <a:xfrm>
            <a:off x="214282" y="2571744"/>
            <a:ext cx="5235370" cy="1268413"/>
            <a:chOff x="385" y="1750"/>
            <a:chExt cx="2756" cy="733"/>
          </a:xfrm>
        </p:grpSpPr>
        <p:sp>
          <p:nvSpPr>
            <p:cNvPr id="5130" name="AutoShape 10"/>
            <p:cNvSpPr>
              <a:spLocks noChangeArrowheads="1"/>
            </p:cNvSpPr>
            <p:nvPr/>
          </p:nvSpPr>
          <p:spPr bwMode="auto">
            <a:xfrm>
              <a:off x="601" y="1904"/>
              <a:ext cx="2540" cy="579"/>
            </a:xfrm>
            <a:prstGeom prst="wedgeRoundRectCallout">
              <a:avLst>
                <a:gd name="adj1" fmla="val 73782"/>
                <a:gd name="adj2" fmla="val -4199"/>
                <a:gd name="adj3" fmla="val 16667"/>
              </a:avLst>
            </a:prstGeom>
            <a:solidFill>
              <a:schemeClr val="bg1"/>
            </a:solidFill>
            <a:ln w="25400">
              <a:solidFill>
                <a:srgbClr val="CC0000"/>
              </a:solidFill>
              <a:miter lim="800000"/>
              <a:headEnd/>
              <a:tailEnd/>
            </a:ln>
          </p:spPr>
          <p:txBody>
            <a:bodyPr/>
            <a:lstStyle/>
            <a:p>
              <a:pPr algn="ctr" rtl="1" fontAlgn="base">
                <a:spcBef>
                  <a:spcPct val="0"/>
                </a:spcBef>
                <a:spcAft>
                  <a:spcPct val="0"/>
                </a:spcAft>
              </a:pPr>
              <a:r>
                <a:rPr lang="es-ES" sz="2000" b="1" dirty="0" smtClean="0">
                  <a:solidFill>
                    <a:srgbClr val="000066"/>
                  </a:solidFill>
                  <a:latin typeface="Gill Sans MT" pitchFamily="34" charset="0"/>
                  <a:ea typeface="MS PGothic" pitchFamily="34" charset="-128"/>
                  <a:cs typeface="Arial" charset="0"/>
                </a:rPr>
                <a:t>¿Cuáles son las verdaderas y falsas contraindicaciones para la vacunación?</a:t>
              </a:r>
              <a:endParaRPr lang="es-ES" sz="2000" b="1" dirty="0">
                <a:solidFill>
                  <a:srgbClr val="000066"/>
                </a:solidFill>
                <a:latin typeface="Gill Sans MT" pitchFamily="34" charset="0"/>
                <a:ea typeface="MS PGothic" pitchFamily="34" charset="-128"/>
                <a:cs typeface="Arial" charset="0"/>
              </a:endParaRPr>
            </a:p>
          </p:txBody>
        </p:sp>
        <p:sp>
          <p:nvSpPr>
            <p:cNvPr id="13" name="Oval 11"/>
            <p:cNvSpPr>
              <a:spLocks noChangeArrowheads="1"/>
            </p:cNvSpPr>
            <p:nvPr/>
          </p:nvSpPr>
          <p:spPr bwMode="auto">
            <a:xfrm>
              <a:off x="385" y="1750"/>
              <a:ext cx="318" cy="317"/>
            </a:xfrm>
            <a:prstGeom prst="ellipse">
              <a:avLst/>
            </a:prstGeom>
            <a:solidFill>
              <a:srgbClr val="CC0000"/>
            </a:solidFill>
            <a:ln w="38100">
              <a:solidFill>
                <a:schemeClr val="bg1"/>
              </a:solidFill>
              <a:round/>
              <a:headEnd/>
              <a:tailEnd/>
            </a:ln>
            <a:effectLst>
              <a:outerShdw blurRad="63500" dist="20000" dir="5400000" rotWithShape="0">
                <a:srgbClr val="000000">
                  <a:alpha val="37999"/>
                </a:srgbClr>
              </a:outerShdw>
            </a:effectLst>
          </p:spPr>
          <p:txBody>
            <a:bodyPr/>
            <a:lstStyle/>
            <a:p>
              <a:pPr algn="ctr" defTabSz="1042988" rtl="1" fontAlgn="base">
                <a:spcBef>
                  <a:spcPct val="0"/>
                </a:spcBef>
                <a:spcAft>
                  <a:spcPct val="0"/>
                </a:spcAft>
              </a:pPr>
              <a:r>
                <a:rPr lang="es-ES" sz="2400" b="1" dirty="0" smtClean="0">
                  <a:solidFill>
                    <a:srgbClr val="FFFFFF"/>
                  </a:solidFill>
                  <a:latin typeface="Gill Sans MT" pitchFamily="34" charset="0"/>
                  <a:ea typeface="MS PGothic" pitchFamily="34" charset="-128"/>
                  <a:cs typeface="Arial" charset="0"/>
                </a:rPr>
                <a:t>2</a:t>
              </a:r>
              <a:endParaRPr lang="es-ES" sz="2400" b="1" dirty="0">
                <a:solidFill>
                  <a:srgbClr val="FFFFFF"/>
                </a:solidFill>
                <a:latin typeface="Gill Sans MT" pitchFamily="34" charset="0"/>
                <a:ea typeface="MS PGothic" pitchFamily="34" charset="-128"/>
                <a:cs typeface="Arial" charset="0"/>
              </a:endParaRPr>
            </a:p>
          </p:txBody>
        </p:sp>
      </p:grpSp>
      <p:grpSp>
        <p:nvGrpSpPr>
          <p:cNvPr id="4" name="Group 6"/>
          <p:cNvGrpSpPr>
            <a:grpSpLocks/>
          </p:cNvGrpSpPr>
          <p:nvPr/>
        </p:nvGrpSpPr>
        <p:grpSpPr bwMode="auto">
          <a:xfrm>
            <a:off x="215900" y="4105275"/>
            <a:ext cx="5218113" cy="1323975"/>
            <a:chOff x="385" y="2250"/>
            <a:chExt cx="3085" cy="834"/>
          </a:xfrm>
        </p:grpSpPr>
        <p:sp>
          <p:nvSpPr>
            <p:cNvPr id="5128" name="AutoShape 8"/>
            <p:cNvSpPr>
              <a:spLocks noChangeArrowheads="1"/>
            </p:cNvSpPr>
            <p:nvPr/>
          </p:nvSpPr>
          <p:spPr bwMode="auto">
            <a:xfrm>
              <a:off x="644" y="2408"/>
              <a:ext cx="2826" cy="676"/>
            </a:xfrm>
            <a:prstGeom prst="wedgeRoundRectCallout">
              <a:avLst>
                <a:gd name="adj1" fmla="val 70296"/>
                <a:gd name="adj2" fmla="val -59630"/>
                <a:gd name="adj3" fmla="val 16667"/>
              </a:avLst>
            </a:prstGeom>
            <a:solidFill>
              <a:schemeClr val="bg1"/>
            </a:solidFill>
            <a:ln w="25400">
              <a:solidFill>
                <a:srgbClr val="CC0000"/>
              </a:solidFill>
              <a:miter lim="800000"/>
              <a:headEnd/>
              <a:tailEnd/>
            </a:ln>
          </p:spPr>
          <p:txBody>
            <a:bodyPr/>
            <a:lstStyle/>
            <a:p>
              <a:pPr algn="ctr" rtl="1" fontAlgn="base">
                <a:spcBef>
                  <a:spcPct val="0"/>
                </a:spcBef>
                <a:spcAft>
                  <a:spcPct val="0"/>
                </a:spcAft>
              </a:pPr>
              <a:r>
                <a:rPr lang="es-ES" sz="2000" b="1" dirty="0" smtClean="0">
                  <a:solidFill>
                    <a:srgbClr val="000066"/>
                  </a:solidFill>
                  <a:latin typeface="Gill Sans MT" pitchFamily="34" charset="0"/>
                  <a:ea typeface="MS PGothic" pitchFamily="34" charset="-128"/>
                  <a:cs typeface="Arial" charset="0"/>
                </a:rPr>
                <a:t>¿Puede administrarse la IPV a niños con inmunodeficiencias o que nacieron prematuros?</a:t>
              </a:r>
              <a:endParaRPr lang="es-ES" sz="2000" b="1" dirty="0">
                <a:solidFill>
                  <a:srgbClr val="000066"/>
                </a:solidFill>
                <a:latin typeface="Gill Sans MT" pitchFamily="34" charset="0"/>
                <a:ea typeface="MS PGothic" pitchFamily="34" charset="-128"/>
                <a:cs typeface="Arial" charset="0"/>
              </a:endParaRPr>
            </a:p>
          </p:txBody>
        </p:sp>
        <p:sp>
          <p:nvSpPr>
            <p:cNvPr id="15" name="Oval 9"/>
            <p:cNvSpPr>
              <a:spLocks noChangeArrowheads="1"/>
            </p:cNvSpPr>
            <p:nvPr/>
          </p:nvSpPr>
          <p:spPr bwMode="auto">
            <a:xfrm>
              <a:off x="385" y="2250"/>
              <a:ext cx="318" cy="317"/>
            </a:xfrm>
            <a:prstGeom prst="ellipse">
              <a:avLst/>
            </a:prstGeom>
            <a:solidFill>
              <a:srgbClr val="CC0000"/>
            </a:solidFill>
            <a:ln w="38100">
              <a:solidFill>
                <a:schemeClr val="bg1"/>
              </a:solidFill>
              <a:round/>
              <a:headEnd/>
              <a:tailEnd/>
            </a:ln>
            <a:effectLst>
              <a:outerShdw blurRad="63500" dist="20000" dir="5400000" rotWithShape="0">
                <a:srgbClr val="000000">
                  <a:alpha val="37999"/>
                </a:srgbClr>
              </a:outerShdw>
            </a:effectLst>
          </p:spPr>
          <p:txBody>
            <a:bodyPr/>
            <a:lstStyle/>
            <a:p>
              <a:pPr algn="ctr" defTabSz="1042988" rtl="1" fontAlgn="base">
                <a:spcBef>
                  <a:spcPct val="0"/>
                </a:spcBef>
                <a:spcAft>
                  <a:spcPct val="0"/>
                </a:spcAft>
              </a:pPr>
              <a:r>
                <a:rPr lang="es-ES" sz="2400" b="1" dirty="0" smtClean="0">
                  <a:solidFill>
                    <a:srgbClr val="FFFFFF"/>
                  </a:solidFill>
                  <a:latin typeface="Gill Sans MT" pitchFamily="34" charset="0"/>
                  <a:ea typeface="MS PGothic" pitchFamily="34" charset="-128"/>
                  <a:cs typeface="Arial" charset="0"/>
                </a:rPr>
                <a:t>3</a:t>
              </a:r>
              <a:endParaRPr lang="es-ES" sz="2400" b="1" dirty="0">
                <a:solidFill>
                  <a:srgbClr val="FFFFFF"/>
                </a:solidFill>
                <a:latin typeface="Gill Sans MT" pitchFamily="34" charset="0"/>
                <a:ea typeface="MS PGothic" pitchFamily="34" charset="-128"/>
                <a:cs typeface="Arial" charset="0"/>
              </a:endParaRPr>
            </a:p>
          </p:txBody>
        </p:sp>
      </p:grpSp>
      <p:pic>
        <p:nvPicPr>
          <p:cNvPr id="5127" name="Picture 8" descr="doctor_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1557338"/>
            <a:ext cx="2489200" cy="359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4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794" y="-30785"/>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lIns="0" tIns="0" rIns="0" bIns="0" anchor="ctr"/>
          <a:lstStyle>
            <a:lvl1pPr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ctr" eaLnBrk="1" hangingPunct="1"/>
            <a:r>
              <a:rPr lang="es-ES" sz="3500" b="1" dirty="0" smtClean="0">
                <a:solidFill>
                  <a:srgbClr val="000066"/>
                </a:solidFill>
                <a:latin typeface="Gill Sans MT" pitchFamily="34" charset="0"/>
                <a:cs typeface="MS PGothic" pitchFamily="34" charset="-128"/>
              </a:rPr>
              <a:t>¿Cuándo debe administrarse la </a:t>
            </a:r>
            <a:r>
              <a:rPr lang="es-ES" sz="3500" b="1" dirty="0" err="1" smtClean="0">
                <a:solidFill>
                  <a:srgbClr val="000066"/>
                </a:solidFill>
                <a:latin typeface="Gill Sans MT" pitchFamily="34" charset="0"/>
                <a:cs typeface="MS PGothic" pitchFamily="34" charset="-128"/>
              </a:rPr>
              <a:t>IPV</a:t>
            </a:r>
            <a:r>
              <a:rPr lang="es-ES" sz="3500" b="1" dirty="0" smtClean="0">
                <a:solidFill>
                  <a:srgbClr val="000066"/>
                </a:solidFill>
                <a:latin typeface="Gill Sans MT" pitchFamily="34" charset="0"/>
                <a:cs typeface="MS PGothic" pitchFamily="34" charset="-128"/>
              </a:rPr>
              <a:t>? </a:t>
            </a:r>
            <a:endParaRPr lang="es-ES" sz="3500" b="1" dirty="0">
              <a:solidFill>
                <a:srgbClr val="000066"/>
              </a:solidFill>
              <a:latin typeface="Gill Sans MT" pitchFamily="34" charset="0"/>
              <a:cs typeface="MS PGothic"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650533172"/>
              </p:ext>
            </p:extLst>
          </p:nvPr>
        </p:nvGraphicFramePr>
        <p:xfrm>
          <a:off x="434975" y="4205302"/>
          <a:ext cx="8135938" cy="1581152"/>
        </p:xfrm>
        <a:graphic>
          <a:graphicData uri="http://schemas.openxmlformats.org/drawingml/2006/table">
            <a:tbl>
              <a:tblPr/>
              <a:tblGrid>
                <a:gridCol w="2027238"/>
                <a:gridCol w="1400175"/>
                <a:gridCol w="1138237"/>
                <a:gridCol w="1171575"/>
                <a:gridCol w="1173163"/>
                <a:gridCol w="1225550"/>
              </a:tblGrid>
              <a:tr h="395288">
                <a:tc rowSpan="2">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Esquema</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gridSpan="3">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Básico</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hMerge="1">
                  <a:txBody>
                    <a:bodyPr/>
                    <a:lstStyle/>
                    <a:p>
                      <a:endParaRPr lang="en-US"/>
                    </a:p>
                  </a:txBody>
                  <a:tcPr/>
                </a:tc>
                <a:tc hMerge="1">
                  <a:txBody>
                    <a:bodyPr/>
                    <a:lstStyle/>
                    <a:p>
                      <a:endParaRPr lang="en-US"/>
                    </a:p>
                  </a:txBody>
                  <a:tcPr/>
                </a:tc>
                <a:tc gridSpan="2">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Refuerzo</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66"/>
                    </a:solidFill>
                  </a:tcPr>
                </a:tc>
                <a:tc hMerge="1">
                  <a:txBody>
                    <a:bodyPr/>
                    <a:lstStyle/>
                    <a:p>
                      <a:endParaRPr lang="en-US"/>
                    </a:p>
                  </a:txBody>
                  <a:tcPr/>
                </a:tc>
              </a:tr>
              <a:tr h="395288">
                <a:tc vMerge="1">
                  <a:txBody>
                    <a:bodyPr/>
                    <a:lstStyle/>
                    <a:p>
                      <a:endParaRPr lang="en-US"/>
                    </a:p>
                  </a:txBody>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1.</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2.</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3.</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1.</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defRPr/>
                      </a:pPr>
                      <a:r>
                        <a:rPr kumimoji="0" lang="es-ES" sz="1200" b="1" i="0" u="none" strike="noStrike" cap="none" normalizeH="0" baseline="0" dirty="0" smtClean="0">
                          <a:ln>
                            <a:noFill/>
                          </a:ln>
                          <a:solidFill>
                            <a:srgbClr val="000000"/>
                          </a:solidFill>
                          <a:effectLst/>
                          <a:latin typeface="+mn-lt"/>
                          <a:ea typeface="MS PGothic" pitchFamily="34" charset="-128"/>
                          <a:cs typeface="Arial" charset="0"/>
                        </a:rPr>
                        <a:t>2.</a:t>
                      </a:r>
                      <a:r>
                        <a:rPr kumimoji="0" lang="es-ES" sz="1200" b="1" i="0" u="none" strike="noStrike" cap="none" normalizeH="0" baseline="30000" dirty="0" smtClean="0">
                          <a:ln>
                            <a:noFill/>
                          </a:ln>
                          <a:solidFill>
                            <a:srgbClr val="000000"/>
                          </a:solidFill>
                          <a:effectLst/>
                          <a:latin typeface="+mn-lt"/>
                          <a:ea typeface="MS PGothic" pitchFamily="34" charset="-128"/>
                          <a:cs typeface="Arial" charset="0"/>
                        </a:rPr>
                        <a:t>a</a:t>
                      </a:r>
                      <a:endParaRPr kumimoji="0" lang="es-ES" sz="1200" b="1" i="0" u="none" strike="noStrike" cap="none" normalizeH="0" baseline="3000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r>
              <a:tr h="395288">
                <a:tc>
                  <a:txBody>
                    <a:bodyPr/>
                    <a:lstStyle/>
                    <a:p>
                      <a:pPr marL="0" marR="0" lvl="0" indent="0" algn="l"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Primera opción</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r>
              <a:tr h="395288">
                <a:tc>
                  <a:txBody>
                    <a:bodyPr/>
                    <a:lstStyle/>
                    <a:p>
                      <a:pPr marL="0" marR="0" lvl="0" indent="0" algn="l"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smtClean="0">
                          <a:ln>
                            <a:noFill/>
                          </a:ln>
                          <a:solidFill>
                            <a:srgbClr val="FFFFFF"/>
                          </a:solidFill>
                          <a:effectLst/>
                          <a:latin typeface="+mn-lt"/>
                          <a:ea typeface="MS PGothic" pitchFamily="34" charset="-128"/>
                          <a:cs typeface="Arial" charset="0"/>
                        </a:rPr>
                        <a:t>Segunda opción</a:t>
                      </a:r>
                      <a:endParaRPr kumimoji="0" lang="es-ES" sz="1200" b="1" i="0" u="none" strike="noStrike" cap="none" normalizeH="0" baseline="0" dirty="0" smtClean="0">
                        <a:ln>
                          <a:noFill/>
                        </a:ln>
                        <a:solidFill>
                          <a:srgbClr val="FFFFFF"/>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IPV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800100" rtl="0" eaLnBrk="1" fontAlgn="base" latinLnBrk="0" hangingPunct="1">
                        <a:lnSpc>
                          <a:spcPct val="115000"/>
                        </a:lnSpc>
                        <a:spcBef>
                          <a:spcPts val="300"/>
                        </a:spcBef>
                        <a:spcAft>
                          <a:spcPts val="300"/>
                        </a:spcAft>
                        <a:buClrTx/>
                        <a:buSzTx/>
                        <a:buFontTx/>
                        <a:buNone/>
                        <a:tabLst/>
                      </a:pPr>
                      <a:r>
                        <a:rPr kumimoji="0" lang="es-ES" sz="1200" b="1" i="0" u="none" strike="noStrike" cap="none" normalizeH="0" baseline="0" dirty="0" err="1" smtClean="0">
                          <a:ln>
                            <a:noFill/>
                          </a:ln>
                          <a:solidFill>
                            <a:srgbClr val="000000"/>
                          </a:solidFill>
                          <a:effectLst/>
                          <a:latin typeface="+mn-lt"/>
                          <a:ea typeface="MS PGothic" pitchFamily="34" charset="-128"/>
                          <a:cs typeface="Arial" charset="0"/>
                        </a:rPr>
                        <a:t>OPV</a:t>
                      </a:r>
                      <a:endParaRPr kumimoji="0" lang="es-ES" sz="1200" b="1" i="0" u="none" strike="noStrike" cap="none" normalizeH="0" baseline="0" dirty="0" smtClean="0">
                        <a:ln>
                          <a:noFill/>
                        </a:ln>
                        <a:solidFill>
                          <a:srgbClr val="000000"/>
                        </a:solidFill>
                        <a:effectLst/>
                        <a:latin typeface="+mn-lt"/>
                        <a:ea typeface="HGSMinchoE" charset="-128"/>
                        <a:cs typeface="Times New Roman" pitchFamily="18" charset="0"/>
                      </a:endParaRPr>
                    </a:p>
                  </a:txBody>
                  <a:tcPr marL="68572" marR="685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r>
            </a:tbl>
          </a:graphicData>
        </a:graphic>
      </p:graphicFrame>
      <p:sp>
        <p:nvSpPr>
          <p:cNvPr id="6183" name="Rectangle 39"/>
          <p:cNvSpPr>
            <a:spLocks noChangeArrowheads="1"/>
          </p:cNvSpPr>
          <p:nvPr/>
        </p:nvSpPr>
        <p:spPr bwMode="auto">
          <a:xfrm>
            <a:off x="142844" y="3272853"/>
            <a:ext cx="8786874" cy="830997"/>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wrap="square" anchor="ctr">
            <a:spAutoFit/>
          </a:bodyPr>
          <a:lstStyle/>
          <a:p>
            <a:pPr algn="ctr" eaLnBrk="0" fontAlgn="base" hangingPunct="0">
              <a:spcBef>
                <a:spcPct val="0"/>
              </a:spcBef>
              <a:spcAft>
                <a:spcPct val="0"/>
              </a:spcAft>
            </a:pPr>
            <a:r>
              <a:rPr lang="es-ES" sz="1600" b="1" dirty="0" smtClean="0">
                <a:solidFill>
                  <a:srgbClr val="002060"/>
                </a:solidFill>
                <a:latin typeface="Gill Sans MT" panose="020B0604020202020204" charset="0"/>
                <a:ea typeface="MS PGothic" pitchFamily="34" charset="-128"/>
                <a:cs typeface="Arial" charset="0"/>
              </a:rPr>
              <a:t>Calendario de vacunación recomendado para la introducción de la </a:t>
            </a:r>
            <a:r>
              <a:rPr lang="es-BO" sz="1600" b="1" dirty="0" smtClean="0">
                <a:solidFill>
                  <a:srgbClr val="002060"/>
                </a:solidFill>
                <a:latin typeface="Gill Sans MT" panose="020B0604020202020204" charset="0"/>
                <a:ea typeface="MS PGothic" pitchFamily="34" charset="-128"/>
                <a:cs typeface="Arial" charset="0"/>
              </a:rPr>
              <a:t>vacuna inactivada contra la poliomielitis</a:t>
            </a:r>
            <a:r>
              <a:rPr lang="es-ES" sz="1600" dirty="0" smtClean="0">
                <a:solidFill>
                  <a:srgbClr val="002060"/>
                </a:solidFill>
                <a:latin typeface="Gill Sans MT" panose="020B0604020202020204" charset="0"/>
                <a:ea typeface="MS PGothic" pitchFamily="34" charset="-128"/>
                <a:cs typeface="Arial" charset="0"/>
              </a:rPr>
              <a:t> </a:t>
            </a:r>
            <a:r>
              <a:rPr lang="es-ES" sz="1600" b="1" dirty="0" smtClean="0">
                <a:solidFill>
                  <a:srgbClr val="002060"/>
                </a:solidFill>
                <a:latin typeface="Gill Sans MT" panose="020B0604020202020204" charset="0"/>
                <a:ea typeface="MS PGothic" pitchFamily="34" charset="-128"/>
                <a:cs typeface="Arial" charset="0"/>
              </a:rPr>
              <a:t>(</a:t>
            </a:r>
            <a:r>
              <a:rPr lang="es-ES" sz="1600" b="1" dirty="0" err="1" smtClean="0">
                <a:solidFill>
                  <a:srgbClr val="002060"/>
                </a:solidFill>
                <a:latin typeface="Gill Sans MT" panose="020B0604020202020204" charset="0"/>
                <a:ea typeface="MS PGothic" pitchFamily="34" charset="-128"/>
                <a:cs typeface="Arial" charset="0"/>
              </a:rPr>
              <a:t>IPV</a:t>
            </a:r>
            <a:r>
              <a:rPr lang="es-ES" sz="1600" b="1" dirty="0" smtClean="0">
                <a:solidFill>
                  <a:srgbClr val="002060"/>
                </a:solidFill>
                <a:latin typeface="Gill Sans MT" panose="020B0604020202020204" charset="0"/>
                <a:ea typeface="MS PGothic" pitchFamily="34" charset="-128"/>
                <a:cs typeface="Arial" charset="0"/>
              </a:rPr>
              <a:t>) en combinación con la vacuna oral contra la poliomielitis (</a:t>
            </a:r>
            <a:r>
              <a:rPr lang="es-ES" sz="1600" b="1" dirty="0" err="1" smtClean="0">
                <a:solidFill>
                  <a:srgbClr val="002060"/>
                </a:solidFill>
                <a:latin typeface="Gill Sans MT" panose="020B0604020202020204" charset="0"/>
                <a:ea typeface="MS PGothic" pitchFamily="34" charset="-128"/>
                <a:cs typeface="Arial" charset="0"/>
              </a:rPr>
              <a:t>OPV</a:t>
            </a:r>
            <a:r>
              <a:rPr lang="es-ES" sz="1600" b="1" dirty="0" smtClean="0">
                <a:solidFill>
                  <a:srgbClr val="002060"/>
                </a:solidFill>
                <a:latin typeface="Gill Sans MT" panose="020B0604020202020204" charset="0"/>
                <a:ea typeface="MS PGothic" pitchFamily="34" charset="-128"/>
                <a:cs typeface="Arial" charset="0"/>
              </a:rPr>
              <a:t>). </a:t>
            </a:r>
            <a:endParaRPr lang="es-ES" sz="1600" dirty="0">
              <a:solidFill>
                <a:srgbClr val="002060"/>
              </a:solidFill>
              <a:latin typeface="Gill Sans MT" panose="020B0604020202020204" charset="0"/>
              <a:ea typeface="MS PGothic" pitchFamily="34" charset="-128"/>
              <a:cs typeface="Arial" charset="0"/>
            </a:endParaRPr>
          </a:p>
        </p:txBody>
      </p:sp>
      <p:sp>
        <p:nvSpPr>
          <p:cNvPr id="6184" name="Text Box 40"/>
          <p:cNvSpPr txBox="1">
            <a:spLocks noChangeArrowheads="1"/>
          </p:cNvSpPr>
          <p:nvPr/>
        </p:nvSpPr>
        <p:spPr bwMode="auto">
          <a:xfrm>
            <a:off x="358775" y="1484313"/>
            <a:ext cx="842486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eaLnBrk="1" hangingPunct="1">
              <a:buFont typeface="Arial" charset="0"/>
              <a:buChar char="•"/>
            </a:pPr>
            <a:r>
              <a:rPr lang="es-ES" sz="2100" dirty="0" smtClean="0">
                <a:solidFill>
                  <a:srgbClr val="002060"/>
                </a:solidFill>
                <a:latin typeface="Gill Sans MT" panose="020B0604020202020204" charset="0"/>
              </a:rPr>
              <a:t>El GTA recomienda se utilice un esquema secuencial, preferencialmente : IPV + IPV + OPV +OPV+OPV.</a:t>
            </a:r>
          </a:p>
          <a:p>
            <a:pPr eaLnBrk="1" hangingPunct="1"/>
            <a:endParaRPr lang="es-ES" sz="2100" dirty="0" smtClean="0">
              <a:latin typeface="Gill Sans MT" panose="020B0604020202020204" charset="0"/>
            </a:endParaRPr>
          </a:p>
          <a:p>
            <a:pPr eaLnBrk="1" hangingPunct="1">
              <a:buFont typeface="Arial" charset="0"/>
              <a:buChar char="•"/>
            </a:pPr>
            <a:r>
              <a:rPr lang="es-ES" sz="2100" dirty="0" smtClean="0">
                <a:solidFill>
                  <a:srgbClr val="002060"/>
                </a:solidFill>
                <a:latin typeface="Gill Sans MT" panose="020B0604020202020204" charset="0"/>
              </a:rPr>
              <a:t>La segunda opción es una dosis de </a:t>
            </a:r>
            <a:r>
              <a:rPr lang="es-ES" sz="2100" dirty="0" err="1" smtClean="0">
                <a:solidFill>
                  <a:srgbClr val="002060"/>
                </a:solidFill>
                <a:latin typeface="Gill Sans MT" panose="020B0604020202020204" charset="0"/>
              </a:rPr>
              <a:t>IPV</a:t>
            </a:r>
            <a:r>
              <a:rPr lang="es-ES" sz="2100" dirty="0" smtClean="0">
                <a:solidFill>
                  <a:srgbClr val="002060"/>
                </a:solidFill>
                <a:latin typeface="Gill Sans MT" panose="020B0604020202020204" charset="0"/>
              </a:rPr>
              <a:t> seguida de dos dosis de </a:t>
            </a:r>
            <a:r>
              <a:rPr lang="es-ES" sz="2100" dirty="0" err="1" smtClean="0">
                <a:solidFill>
                  <a:srgbClr val="002060"/>
                </a:solidFill>
                <a:latin typeface="Gill Sans MT" panose="020B0604020202020204" charset="0"/>
              </a:rPr>
              <a:t>OPV</a:t>
            </a:r>
            <a:r>
              <a:rPr lang="es-ES" sz="2100" dirty="0" smtClean="0">
                <a:solidFill>
                  <a:srgbClr val="002060"/>
                </a:solidFill>
                <a:latin typeface="Gill Sans MT" panose="020B0604020202020204" charset="0"/>
              </a:rPr>
              <a:t> dentro del esquema regular y dos dosis de </a:t>
            </a:r>
            <a:r>
              <a:rPr lang="es-ES" sz="2100" dirty="0" err="1" smtClean="0">
                <a:solidFill>
                  <a:srgbClr val="002060"/>
                </a:solidFill>
                <a:latin typeface="Gill Sans MT" panose="020B0604020202020204" charset="0"/>
              </a:rPr>
              <a:t>OPV</a:t>
            </a:r>
            <a:r>
              <a:rPr lang="es-ES" sz="2100" dirty="0" smtClean="0">
                <a:solidFill>
                  <a:srgbClr val="002060"/>
                </a:solidFill>
                <a:latin typeface="Gill Sans MT" panose="020B0604020202020204" charset="0"/>
              </a:rPr>
              <a:t> como refuerzos.</a:t>
            </a:r>
            <a:endParaRPr lang="es-ES" sz="2100" dirty="0">
              <a:solidFill>
                <a:srgbClr val="002060"/>
              </a:solidFill>
              <a:latin typeface="Gill Sans MT" panose="020B0604020202020204" charset="0"/>
            </a:endParaRPr>
          </a:p>
        </p:txBody>
      </p:sp>
    </p:spTree>
    <p:extLst>
      <p:ext uri="{BB962C8B-B14F-4D97-AF65-F5344CB8AC3E}">
        <p14:creationId xmlns:p14="http://schemas.microsoft.com/office/powerpoint/2010/main" val="968401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p:cNvSpPr>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lIns="0" tIns="0" rIns="0" bIns="0" anchor="ctr"/>
          <a:lstStyle/>
          <a:p>
            <a:pPr algn="ctr" defTabSz="912813" eaLnBrk="0" fontAlgn="base" hangingPunct="0">
              <a:spcBef>
                <a:spcPct val="0"/>
              </a:spcBef>
              <a:spcAft>
                <a:spcPct val="0"/>
              </a:spcAft>
            </a:pPr>
            <a:r>
              <a:rPr lang="es-ES" sz="3600" b="1" dirty="0" smtClean="0">
                <a:solidFill>
                  <a:srgbClr val="000066"/>
                </a:solidFill>
                <a:latin typeface="Gill Sans MT" panose="020B0604020202020204" charset="0"/>
              </a:rPr>
              <a:t>Porque introducir la IPV como primera(s) dosis del esquema?</a:t>
            </a:r>
            <a:endParaRPr lang="en-US" sz="3600" b="1" dirty="0">
              <a:solidFill>
                <a:srgbClr val="000066"/>
              </a:solidFill>
              <a:latin typeface="Gill Sans MT" panose="020B0604020202020204" charset="0"/>
            </a:endParaRPr>
          </a:p>
        </p:txBody>
      </p:sp>
      <p:sp>
        <p:nvSpPr>
          <p:cNvPr id="10" name="Content Placeholder 3"/>
          <p:cNvSpPr txBox="1">
            <a:spLocks/>
          </p:cNvSpPr>
          <p:nvPr/>
        </p:nvSpPr>
        <p:spPr>
          <a:xfrm>
            <a:off x="21906" y="1484784"/>
            <a:ext cx="9144000" cy="4611688"/>
          </a:xfrm>
          <a:prstGeom prst="rect">
            <a:avLst/>
          </a:prstGeom>
        </p:spPr>
        <p:txBody>
          <a:bodyPr/>
          <a:lst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pitchFamily="34" charset="0"/>
              <a:buChar char="–"/>
              <a:defRPr sz="2100" kern="1200">
                <a:solidFill>
                  <a:srgbClr val="000066"/>
                </a:solidFill>
                <a:latin typeface="+mn-lt"/>
                <a:ea typeface="Arial" pitchFamily="34" charset="0"/>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pitchFamily="34" charset="0"/>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pitchFamily="34" charset="0"/>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Arial" pitchFamily="34"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s-ES_tradnl" sz="2300" dirty="0"/>
              <a:t>Raramente tOPV causa  polio paralítica asociada con  la vacuna (VAPP)</a:t>
            </a:r>
          </a:p>
          <a:p>
            <a:pPr>
              <a:spcBef>
                <a:spcPts val="2400"/>
              </a:spcBef>
            </a:pPr>
            <a:r>
              <a:rPr lang="es-ES_tradnl" sz="2300" dirty="0"/>
              <a:t>La incidencia de VAPP en la Región de las Américas es de alrededor 1 caso por cada 7.68 millones de dosis de OPV administradas.</a:t>
            </a:r>
          </a:p>
          <a:p>
            <a:pPr>
              <a:spcBef>
                <a:spcPts val="2400"/>
              </a:spcBef>
            </a:pPr>
            <a:r>
              <a:rPr lang="es-ES_tradnl" sz="2300" dirty="0"/>
              <a:t>49% de casos de VAPP en la Región se asocian con la primera dosis y 21% con la segunda.</a:t>
            </a:r>
          </a:p>
          <a:p>
            <a:pPr>
              <a:spcBef>
                <a:spcPts val="2400"/>
              </a:spcBef>
            </a:pPr>
            <a:r>
              <a:rPr lang="es-ES_tradnl" sz="2300" dirty="0"/>
              <a:t>Introducir la IPV como primera dosis del esquema de vacunación podrá reducir alrededor de 50% la incidencia de VAPP.</a:t>
            </a:r>
          </a:p>
          <a:p>
            <a:pPr>
              <a:spcBef>
                <a:spcPts val="1200"/>
              </a:spcBef>
            </a:pPr>
            <a:endParaRPr lang="es-ES_tradnl" dirty="0" smtClean="0">
              <a:solidFill>
                <a:srgbClr val="FF0000"/>
              </a:solidFill>
            </a:endParaRPr>
          </a:p>
          <a:p>
            <a:pPr>
              <a:spcBef>
                <a:spcPts val="1200"/>
              </a:spcBef>
            </a:pPr>
            <a:endParaRPr lang="es-ES_tradnl" dirty="0" err="1" smtClean="0">
              <a:solidFill>
                <a:srgbClr val="FF0000"/>
              </a:solidFill>
            </a:endParaRPr>
          </a:p>
        </p:txBody>
      </p:sp>
    </p:spTree>
    <p:extLst>
      <p:ext uri="{BB962C8B-B14F-4D97-AF65-F5344CB8AC3E}">
        <p14:creationId xmlns:p14="http://schemas.microsoft.com/office/powerpoint/2010/main" val="201535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971550" y="1916113"/>
            <a:ext cx="3992563" cy="1944935"/>
          </a:xfrm>
          <a:prstGeom prst="wedgeRoundRectCallout">
            <a:avLst>
              <a:gd name="adj1" fmla="val 68130"/>
              <a:gd name="adj2" fmla="val -13324"/>
              <a:gd name="adj3" fmla="val 16667"/>
            </a:avLst>
          </a:prstGeom>
          <a:solidFill>
            <a:schemeClr val="bg1"/>
          </a:solidFill>
          <a:ln w="25400">
            <a:solidFill>
              <a:srgbClr val="C00000"/>
            </a:solidFill>
            <a:miter lim="800000"/>
            <a:headEnd/>
            <a:tailEnd/>
          </a:ln>
        </p:spPr>
        <p:txBody>
          <a:bodyPr/>
          <a:lstStyle/>
          <a:p>
            <a:pPr algn="ctr" rtl="1" fontAlgn="base">
              <a:spcBef>
                <a:spcPct val="0"/>
              </a:spcBef>
              <a:spcAft>
                <a:spcPct val="0"/>
              </a:spcAft>
            </a:pPr>
            <a:r>
              <a:rPr lang="es-ES" sz="2000" b="1" dirty="0" smtClean="0">
                <a:solidFill>
                  <a:srgbClr val="002060"/>
                </a:solidFill>
                <a:latin typeface="Gill Sans MT" pitchFamily="34" charset="0"/>
                <a:ea typeface="MS PGothic" pitchFamily="34" charset="-128"/>
                <a:cs typeface="Arial" charset="0"/>
              </a:rPr>
              <a:t>Acude un niño de 4 meses que no ha recibido ninguna vacuna.</a:t>
            </a:r>
          </a:p>
          <a:p>
            <a:pPr algn="ctr" rtl="1" fontAlgn="base">
              <a:spcBef>
                <a:spcPct val="0"/>
              </a:spcBef>
              <a:spcAft>
                <a:spcPct val="0"/>
              </a:spcAft>
            </a:pPr>
            <a:endParaRPr lang="es-ES" sz="2000" b="1" dirty="0" smtClean="0">
              <a:solidFill>
                <a:srgbClr val="002060"/>
              </a:solidFill>
              <a:latin typeface="Gill Sans MT" pitchFamily="34" charset="0"/>
              <a:ea typeface="MS PGothic" pitchFamily="34" charset="-128"/>
              <a:cs typeface="Arial" charset="0"/>
            </a:endParaRPr>
          </a:p>
          <a:p>
            <a:pPr algn="ctr" rtl="1" fontAlgn="base">
              <a:spcBef>
                <a:spcPct val="0"/>
              </a:spcBef>
              <a:spcAft>
                <a:spcPct val="0"/>
              </a:spcAft>
            </a:pPr>
            <a:r>
              <a:rPr lang="es-ES" sz="2000" dirty="0" smtClean="0">
                <a:solidFill>
                  <a:srgbClr val="002060"/>
                </a:solidFill>
                <a:latin typeface="Gill Sans MT" pitchFamily="34" charset="0"/>
                <a:ea typeface="MS PGothic" pitchFamily="34" charset="-128"/>
                <a:cs typeface="Arial" charset="0"/>
              </a:rPr>
              <a:t>¿</a:t>
            </a:r>
            <a:r>
              <a:rPr lang="es-ES" sz="2000" b="1" dirty="0" smtClean="0">
                <a:solidFill>
                  <a:srgbClr val="002060"/>
                </a:solidFill>
                <a:latin typeface="Gill Sans MT" pitchFamily="34" charset="0"/>
                <a:ea typeface="MS PGothic" pitchFamily="34" charset="-128"/>
                <a:cs typeface="Arial" charset="0"/>
              </a:rPr>
              <a:t>Qué debe usted hacer?</a:t>
            </a:r>
            <a:endParaRPr lang="es-ES" sz="2000" b="1" dirty="0">
              <a:solidFill>
                <a:srgbClr val="002060"/>
              </a:solidFill>
              <a:latin typeface="Gill Sans MT" pitchFamily="34" charset="0"/>
              <a:ea typeface="MS PGothic" pitchFamily="34" charset="-128"/>
              <a:cs typeface="Arial" charset="0"/>
            </a:endParaRPr>
          </a:p>
        </p:txBody>
      </p:sp>
      <p:sp>
        <p:nvSpPr>
          <p:cNvPr id="9219" name="Text Box 3"/>
          <p:cNvSpPr txBox="1">
            <a:spLocks/>
          </p:cNvSpPr>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defTabSz="912813"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defTabSz="912813"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algn="ctr"/>
            <a:r>
              <a:rPr lang="es-ES" sz="3500" dirty="0" smtClean="0">
                <a:solidFill>
                  <a:srgbClr val="000066"/>
                </a:solidFill>
                <a:latin typeface="Gill Sans MT" pitchFamily="34" charset="0"/>
                <a:cs typeface="MS PGothic" pitchFamily="34" charset="-128"/>
              </a:rPr>
              <a:t>¿</a:t>
            </a:r>
            <a:r>
              <a:rPr lang="es-ES" sz="3500" b="1" dirty="0" smtClean="0">
                <a:solidFill>
                  <a:srgbClr val="000066"/>
                </a:solidFill>
                <a:latin typeface="Gill Sans MT" pitchFamily="34" charset="0"/>
                <a:cs typeface="MS PGothic" pitchFamily="34" charset="-128"/>
              </a:rPr>
              <a:t>Qué hacer si…?</a:t>
            </a:r>
            <a:endParaRPr lang="es-ES" sz="3500" b="1" dirty="0">
              <a:solidFill>
                <a:srgbClr val="000066"/>
              </a:solidFill>
              <a:latin typeface="Gill Sans MT" pitchFamily="34" charset="0"/>
              <a:cs typeface="MS PGothic" pitchFamily="34" charset="-128"/>
            </a:endParaRPr>
          </a:p>
        </p:txBody>
      </p:sp>
      <p:pic>
        <p:nvPicPr>
          <p:cNvPr id="7172" name="Picture 8" descr="doctor_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557338"/>
            <a:ext cx="2871788" cy="41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94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p:cNvSpPr>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p:spPr>
        <p:txBody>
          <a:bodyPr lIns="0" tIns="0" rIns="0" bIns="0" anchor="ctr"/>
          <a:lstStyle/>
          <a:p>
            <a:pPr algn="ctr" defTabSz="912813" eaLnBrk="0" fontAlgn="base" hangingPunct="0">
              <a:spcBef>
                <a:spcPct val="0"/>
              </a:spcBef>
              <a:spcAft>
                <a:spcPct val="0"/>
              </a:spcAft>
            </a:pPr>
            <a:r>
              <a:rPr lang="es-ES" sz="3500" b="1" dirty="0" smtClean="0">
                <a:solidFill>
                  <a:srgbClr val="000066"/>
                </a:solidFill>
                <a:latin typeface="Arial" charset="0"/>
                <a:ea typeface="MS PGothic" pitchFamily="34" charset="-128"/>
                <a:cs typeface="Arial" charset="0"/>
              </a:rPr>
              <a:t>Respuesta:</a:t>
            </a:r>
            <a:endParaRPr lang="es-ES" sz="3500" b="1" dirty="0">
              <a:solidFill>
                <a:srgbClr val="000066"/>
              </a:solidFill>
              <a:latin typeface="Arial" charset="0"/>
              <a:ea typeface="MS PGothic" pitchFamily="34" charset="-128"/>
              <a:cs typeface="Arial" charset="0"/>
            </a:endParaRPr>
          </a:p>
        </p:txBody>
      </p:sp>
      <p:sp>
        <p:nvSpPr>
          <p:cNvPr id="8195" name="AutoShape 3"/>
          <p:cNvSpPr>
            <a:spLocks noChangeArrowheads="1"/>
          </p:cNvSpPr>
          <p:nvPr/>
        </p:nvSpPr>
        <p:spPr bwMode="auto">
          <a:xfrm>
            <a:off x="142844" y="1643050"/>
            <a:ext cx="5357850" cy="4286280"/>
          </a:xfrm>
          <a:prstGeom prst="wedgeRoundRectCallout">
            <a:avLst>
              <a:gd name="adj1" fmla="val 66258"/>
              <a:gd name="adj2" fmla="val -25755"/>
              <a:gd name="adj3" fmla="val 16667"/>
            </a:avLst>
          </a:prstGeom>
          <a:solidFill>
            <a:schemeClr val="bg1"/>
          </a:solidFill>
          <a:ln w="25400">
            <a:solidFill>
              <a:srgbClr val="C00000"/>
            </a:solidFill>
            <a:miter lim="800000"/>
            <a:headEnd/>
            <a:tailEnd/>
          </a:ln>
        </p:spPr>
        <p:txBody>
          <a:bodyPr/>
          <a:lstStyle/>
          <a:p>
            <a:pPr algn="ctr" rtl="1" fontAlgn="base">
              <a:spcBef>
                <a:spcPct val="0"/>
              </a:spcBef>
              <a:spcAft>
                <a:spcPct val="0"/>
              </a:spcAft>
            </a:pPr>
            <a:endParaRPr lang="es-ES" sz="1200" b="1" dirty="0">
              <a:solidFill>
                <a:srgbClr val="002060"/>
              </a:solidFill>
              <a:latin typeface="Gill Sans MT" pitchFamily="34" charset="0"/>
              <a:ea typeface="MS PGothic" pitchFamily="34" charset="-128"/>
              <a:cs typeface="Arial" charset="0"/>
            </a:endParaRPr>
          </a:p>
        </p:txBody>
      </p:sp>
      <p:sp>
        <p:nvSpPr>
          <p:cNvPr id="8196" name="Text Box 4"/>
          <p:cNvSpPr txBox="1">
            <a:spLocks noChangeArrowheads="1"/>
          </p:cNvSpPr>
          <p:nvPr/>
        </p:nvSpPr>
        <p:spPr bwMode="auto">
          <a:xfrm>
            <a:off x="428596" y="1785926"/>
            <a:ext cx="492922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fontAlgn="base" hangingPunct="0">
              <a:spcBef>
                <a:spcPct val="0"/>
              </a:spcBef>
              <a:spcAft>
                <a:spcPct val="0"/>
              </a:spcAft>
              <a:defRPr>
                <a:solidFill>
                  <a:schemeClr val="tx1"/>
                </a:solidFill>
                <a:latin typeface="Limon F3" charset="0"/>
                <a:ea typeface="MS PGothic" pitchFamily="34" charset="-128"/>
                <a:cs typeface="Arial" charset="0"/>
              </a:defRPr>
            </a:lvl1pPr>
            <a:lvl2pPr marL="742950" indent="-285750" eaLnBrk="0" fontAlgn="base" hangingPunct="0">
              <a:spcBef>
                <a:spcPct val="0"/>
              </a:spcBef>
              <a:spcAft>
                <a:spcPct val="0"/>
              </a:spcAft>
              <a:defRPr>
                <a:solidFill>
                  <a:schemeClr val="tx1"/>
                </a:solidFill>
                <a:latin typeface="Limon F3" charset="0"/>
                <a:ea typeface="MS PGothic" pitchFamily="34" charset="-128"/>
                <a:cs typeface="Arial" charset="0"/>
              </a:defRPr>
            </a:lvl2pPr>
            <a:lvl3pPr marL="1143000" indent="-228600" eaLnBrk="0" fontAlgn="base" hangingPunct="0">
              <a:spcBef>
                <a:spcPct val="0"/>
              </a:spcBef>
              <a:spcAft>
                <a:spcPct val="0"/>
              </a:spcAft>
              <a:defRPr>
                <a:solidFill>
                  <a:schemeClr val="tx1"/>
                </a:solidFill>
                <a:latin typeface="Limon F3" charset="0"/>
                <a:ea typeface="MS PGothic" pitchFamily="34" charset="-128"/>
                <a:cs typeface="Arial" charset="0"/>
              </a:defRPr>
            </a:lvl3pPr>
            <a:lvl4pPr marL="1600200" indent="-228600" eaLnBrk="0" fontAlgn="base" hangingPunct="0">
              <a:spcBef>
                <a:spcPct val="0"/>
              </a:spcBef>
              <a:spcAft>
                <a:spcPct val="0"/>
              </a:spcAft>
              <a:defRPr>
                <a:solidFill>
                  <a:schemeClr val="tx1"/>
                </a:solidFill>
                <a:latin typeface="Limon F3" charset="0"/>
                <a:ea typeface="MS PGothic" pitchFamily="34" charset="-128"/>
                <a:cs typeface="Arial" charset="0"/>
              </a:defRPr>
            </a:lvl4pPr>
            <a:lvl5pPr marL="2057400" indent="-228600" eaLnBrk="0" fontAlgn="base" hangingPunct="0">
              <a:spcBef>
                <a:spcPct val="0"/>
              </a:spcBef>
              <a:spcAft>
                <a:spcPct val="0"/>
              </a:spcAft>
              <a:defRPr>
                <a:solidFill>
                  <a:schemeClr val="tx1"/>
                </a:solidFill>
                <a:latin typeface="Limon F3" charset="0"/>
                <a:ea typeface="MS PGothic" pitchFamily="34" charset="-128"/>
                <a:cs typeface="Arial" charset="0"/>
              </a:defRPr>
            </a:lvl5pPr>
            <a:lvl6pPr marL="2514600" indent="-228600" eaLnBrk="0" fontAlgn="base" hangingPunct="0">
              <a:spcBef>
                <a:spcPct val="0"/>
              </a:spcBef>
              <a:spcAft>
                <a:spcPct val="0"/>
              </a:spcAft>
              <a:defRPr>
                <a:solidFill>
                  <a:schemeClr val="tx1"/>
                </a:solidFill>
                <a:latin typeface="Limon F3" charset="0"/>
                <a:ea typeface="MS PGothic" pitchFamily="34" charset="-128"/>
                <a:cs typeface="Arial" charset="0"/>
              </a:defRPr>
            </a:lvl6pPr>
            <a:lvl7pPr marL="2971800" indent="-228600" eaLnBrk="0" fontAlgn="base" hangingPunct="0">
              <a:spcBef>
                <a:spcPct val="0"/>
              </a:spcBef>
              <a:spcAft>
                <a:spcPct val="0"/>
              </a:spcAft>
              <a:defRPr>
                <a:solidFill>
                  <a:schemeClr val="tx1"/>
                </a:solidFill>
                <a:latin typeface="Limon F3" charset="0"/>
                <a:ea typeface="MS PGothic" pitchFamily="34" charset="-128"/>
                <a:cs typeface="Arial" charset="0"/>
              </a:defRPr>
            </a:lvl7pPr>
            <a:lvl8pPr marL="3429000" indent="-228600" eaLnBrk="0" fontAlgn="base" hangingPunct="0">
              <a:spcBef>
                <a:spcPct val="0"/>
              </a:spcBef>
              <a:spcAft>
                <a:spcPct val="0"/>
              </a:spcAft>
              <a:defRPr>
                <a:solidFill>
                  <a:schemeClr val="tx1"/>
                </a:solidFill>
                <a:latin typeface="Limon F3" charset="0"/>
                <a:ea typeface="MS PGothic" pitchFamily="34" charset="-128"/>
                <a:cs typeface="Arial" charset="0"/>
              </a:defRPr>
            </a:lvl8pPr>
            <a:lvl9pPr marL="3886200" indent="-228600" eaLnBrk="0" fontAlgn="base" hangingPunct="0">
              <a:spcBef>
                <a:spcPct val="0"/>
              </a:spcBef>
              <a:spcAft>
                <a:spcPct val="0"/>
              </a:spcAft>
              <a:defRPr>
                <a:solidFill>
                  <a:schemeClr val="tx1"/>
                </a:solidFill>
                <a:latin typeface="Limon F3" charset="0"/>
                <a:ea typeface="MS PGothic" pitchFamily="34" charset="-128"/>
                <a:cs typeface="Arial" charset="0"/>
              </a:defRPr>
            </a:lvl9pPr>
          </a:lstStyle>
          <a:p>
            <a:pPr eaLnBrk="1" hangingPunct="1">
              <a:buFont typeface="Arial" charset="0"/>
              <a:buChar char="•"/>
            </a:pPr>
            <a:r>
              <a:rPr lang="es-ES" sz="2400" dirty="0" smtClean="0">
                <a:solidFill>
                  <a:srgbClr val="000066"/>
                </a:solidFill>
                <a:latin typeface="Gill Sans MT" pitchFamily="34" charset="0"/>
              </a:rPr>
              <a:t>El niño debe recibir la primera dosis de </a:t>
            </a:r>
            <a:r>
              <a:rPr lang="es-ES" sz="2400" dirty="0" err="1" smtClean="0">
                <a:solidFill>
                  <a:srgbClr val="000066"/>
                </a:solidFill>
                <a:latin typeface="Gill Sans MT" pitchFamily="34" charset="0"/>
              </a:rPr>
              <a:t>IPV</a:t>
            </a:r>
            <a:r>
              <a:rPr lang="es-ES" sz="2400" dirty="0" smtClean="0">
                <a:solidFill>
                  <a:srgbClr val="000066"/>
                </a:solidFill>
                <a:latin typeface="Gill Sans MT" pitchFamily="34" charset="0"/>
              </a:rPr>
              <a:t> y otras vacunas, según el esquema nacional.</a:t>
            </a:r>
            <a:r>
              <a:rPr lang="es-ES" sz="2000" dirty="0" smtClean="0"/>
              <a:t> </a:t>
            </a:r>
          </a:p>
          <a:p>
            <a:pPr eaLnBrk="1" hangingPunct="1">
              <a:buFont typeface="Arial" charset="0"/>
              <a:buChar char="•"/>
            </a:pPr>
            <a:endParaRPr lang="es-ES" sz="1600" dirty="0" smtClean="0">
              <a:solidFill>
                <a:srgbClr val="000066"/>
              </a:solidFill>
              <a:latin typeface="Gill Sans MT" pitchFamily="34" charset="0"/>
            </a:endParaRPr>
          </a:p>
          <a:p>
            <a:pPr eaLnBrk="1" hangingPunct="1">
              <a:buFont typeface="Arial" charset="0"/>
              <a:buChar char="•"/>
            </a:pPr>
            <a:r>
              <a:rPr lang="es-ES" sz="2400" dirty="0" smtClean="0">
                <a:solidFill>
                  <a:srgbClr val="000066"/>
                </a:solidFill>
                <a:latin typeface="Gill Sans MT" pitchFamily="34" charset="0"/>
              </a:rPr>
              <a:t>Explicar a los padres o cuidadores de los niños  la importancia de acudir oportunamente para la vacunación  y completar el esquema de vacunación.</a:t>
            </a:r>
          </a:p>
          <a:p>
            <a:pPr eaLnBrk="1" hangingPunct="1">
              <a:buFont typeface="Arial" charset="0"/>
              <a:buChar char="•"/>
            </a:pPr>
            <a:endParaRPr lang="es-ES" sz="1600" dirty="0" smtClean="0">
              <a:solidFill>
                <a:srgbClr val="000066"/>
              </a:solidFill>
              <a:latin typeface="Gill Sans MT" pitchFamily="34" charset="0"/>
            </a:endParaRPr>
          </a:p>
          <a:p>
            <a:pPr eaLnBrk="1" hangingPunct="1">
              <a:buFont typeface="Arial" charset="0"/>
              <a:buChar char="•"/>
            </a:pPr>
            <a:r>
              <a:rPr lang="es-ES" sz="2400" dirty="0" smtClean="0">
                <a:solidFill>
                  <a:srgbClr val="000066"/>
                </a:solidFill>
                <a:latin typeface="Gill Sans MT" pitchFamily="34" charset="0"/>
              </a:rPr>
              <a:t>Registrar en la tarjeta de vacunación.</a:t>
            </a:r>
            <a:r>
              <a:rPr lang="es-ES" sz="2000" dirty="0" smtClean="0"/>
              <a:t> </a:t>
            </a:r>
            <a:endParaRPr lang="es-ES" sz="2000" dirty="0"/>
          </a:p>
        </p:txBody>
      </p:sp>
      <p:pic>
        <p:nvPicPr>
          <p:cNvPr id="8197" name="Picture 15" descr="docto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8" y="1440584"/>
            <a:ext cx="2643174" cy="416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4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s-ES" dirty="0" smtClean="0">
                <a:latin typeface="Gill Sans MT" pitchFamily="34" charset="0"/>
              </a:rPr>
              <a:t>Contraindicaciones a la </a:t>
            </a:r>
            <a:r>
              <a:rPr lang="es-ES" dirty="0" err="1" smtClean="0">
                <a:latin typeface="Gill Sans MT" pitchFamily="34" charset="0"/>
              </a:rPr>
              <a:t>IPV</a:t>
            </a:r>
            <a:endParaRPr lang="es-ES" b="0" dirty="0">
              <a:latin typeface="Gill Sans MT" pitchFamily="34" charset="0"/>
            </a:endParaRPr>
          </a:p>
        </p:txBody>
      </p:sp>
      <p:sp>
        <p:nvSpPr>
          <p:cNvPr id="9219" name="Rectangle 3"/>
          <p:cNvSpPr>
            <a:spLocks noChangeArrowheads="1"/>
          </p:cNvSpPr>
          <p:nvPr/>
        </p:nvSpPr>
        <p:spPr bwMode="auto">
          <a:xfrm>
            <a:off x="0" y="3508375"/>
            <a:ext cx="66246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fontAlgn="base">
              <a:spcBef>
                <a:spcPct val="0"/>
              </a:spcBef>
              <a:spcAft>
                <a:spcPct val="0"/>
              </a:spcAft>
            </a:pPr>
            <a:endParaRPr lang="es-ES" sz="2400" dirty="0" smtClean="0">
              <a:solidFill>
                <a:srgbClr val="000066"/>
              </a:solidFill>
              <a:latin typeface="Arial" charset="0"/>
              <a:ea typeface="MS PGothic" pitchFamily="34" charset="-128"/>
              <a:cs typeface="Arial" charset="0"/>
            </a:endParaRPr>
          </a:p>
          <a:p>
            <a:pPr rtl="1" fontAlgn="base">
              <a:spcBef>
                <a:spcPct val="0"/>
              </a:spcBef>
              <a:spcAft>
                <a:spcPct val="0"/>
              </a:spcAft>
            </a:pPr>
            <a:endParaRPr lang="es-ES" sz="2400" dirty="0" smtClean="0">
              <a:solidFill>
                <a:srgbClr val="000066"/>
              </a:solidFill>
              <a:latin typeface="Arial" charset="0"/>
              <a:ea typeface="MS PGothic" pitchFamily="34" charset="-128"/>
              <a:cs typeface="Arial" charset="0"/>
            </a:endParaRPr>
          </a:p>
          <a:p>
            <a:pPr rtl="1" fontAlgn="base">
              <a:spcBef>
                <a:spcPct val="0"/>
              </a:spcBef>
              <a:spcAft>
                <a:spcPct val="0"/>
              </a:spcAft>
            </a:pPr>
            <a:endParaRPr lang="es-ES" sz="2000" dirty="0">
              <a:solidFill>
                <a:srgbClr val="000066"/>
              </a:solidFill>
              <a:latin typeface="Arial" charset="0"/>
              <a:ea typeface="MS PGothic" pitchFamily="34" charset="-128"/>
              <a:cs typeface="Arial" charset="0"/>
            </a:endParaRPr>
          </a:p>
        </p:txBody>
      </p:sp>
      <p:pic>
        <p:nvPicPr>
          <p:cNvPr id="9220" name="Picture 10" descr="http://upload.wikimedia.org/wikipedia/commons/f/f8/STOP_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501775"/>
            <a:ext cx="1063625" cy="10636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9" descr="ca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61" y="4399865"/>
            <a:ext cx="1046163" cy="858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883553410"/>
              </p:ext>
            </p:extLst>
          </p:nvPr>
        </p:nvGraphicFramePr>
        <p:xfrm>
          <a:off x="100918" y="1468996"/>
          <a:ext cx="8920163" cy="4319604"/>
        </p:xfrm>
        <a:graphic>
          <a:graphicData uri="http://schemas.openxmlformats.org/drawingml/2006/table">
            <a:tbl>
              <a:tblPr/>
              <a:tblGrid>
                <a:gridCol w="1143000"/>
                <a:gridCol w="1655763"/>
                <a:gridCol w="6121400"/>
              </a:tblGrid>
              <a:tr h="2743247">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rgbClr val="C00000"/>
                        </a:solidFill>
                        <a:effectLst/>
                        <a:latin typeface="Gill Sans MT" pitchFamily="34" charset="0"/>
                        <a:ea typeface="MS PGothic" pitchFamily="34" charset="-128"/>
                        <a:cs typeface="Arial" charset="0"/>
                      </a:endParaRPr>
                    </a:p>
                  </a:txBody>
                  <a:tcPr marL="91439" marR="91439" marT="40522" marB="40522"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C00000"/>
                          </a:solidFill>
                          <a:effectLst/>
                          <a:latin typeface="Gill Sans MT" pitchFamily="34" charset="0"/>
                          <a:ea typeface="MS PGothic" pitchFamily="34" charset="-128"/>
                          <a:cs typeface="Arial" charset="0"/>
                        </a:rPr>
                        <a:t>No</a:t>
                      </a:r>
                    </a:p>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kern="1200" cap="none" normalizeH="0" baseline="0" dirty="0" smtClean="0">
                          <a:ln>
                            <a:noFill/>
                          </a:ln>
                          <a:solidFill>
                            <a:srgbClr val="C00000"/>
                          </a:solidFill>
                          <a:effectLst/>
                          <a:latin typeface="Gill Sans MT" pitchFamily="34" charset="0"/>
                          <a:ea typeface="MS PGothic" pitchFamily="34" charset="-128"/>
                          <a:cs typeface="Arial" charset="0"/>
                        </a:rPr>
                        <a:t>vacunar si</a:t>
                      </a:r>
                    </a:p>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kern="1200" cap="none" normalizeH="0" baseline="0" dirty="0" smtClean="0">
                          <a:ln>
                            <a:noFill/>
                          </a:ln>
                          <a:solidFill>
                            <a:srgbClr val="C00000"/>
                          </a:solidFill>
                          <a:effectLst/>
                          <a:latin typeface="Gill Sans MT" pitchFamily="34" charset="0"/>
                          <a:ea typeface="MS PGothic" pitchFamily="34" charset="-128"/>
                          <a:cs typeface="Arial" charset="0"/>
                        </a:rPr>
                        <a:t>el niño o niña tiene:</a:t>
                      </a:r>
                    </a:p>
                  </a:txBody>
                  <a:tcPr marL="91439" marR="91439" marT="40522" marB="40522"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285750" marR="0" lvl="0" indent="-285750" algn="l" defTabSz="800100" rtl="0" eaLnBrk="1" fontAlgn="base" latinLnBrk="0" hangingPunct="1">
                        <a:lnSpc>
                          <a:spcPct val="100000"/>
                        </a:lnSpc>
                        <a:spcBef>
                          <a:spcPts val="600"/>
                        </a:spcBef>
                        <a:spcAft>
                          <a:spcPct val="0"/>
                        </a:spcAft>
                        <a:buClrTx/>
                        <a:buSzTx/>
                        <a:buFont typeface="Arial" charset="0"/>
                        <a:buChar char="•"/>
                        <a:tabLst/>
                      </a:pP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Alergia conocidas o demostrada a los componentes de la vacuna, </a:t>
                      </a:r>
                      <a:r>
                        <a:rPr kumimoji="0" lang="es-ES"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como: </a:t>
                      </a:r>
                    </a:p>
                    <a:p>
                      <a:pPr marL="685800" marR="0" lvl="1" indent="-285750" algn="l" defTabSz="800100" rtl="0" eaLnBrk="1" fontAlgn="base" latinLnBrk="0" hangingPunct="1">
                        <a:lnSpc>
                          <a:spcPct val="100000"/>
                        </a:lnSpc>
                        <a:spcBef>
                          <a:spcPct val="0"/>
                        </a:spcBef>
                        <a:spcAft>
                          <a:spcPct val="0"/>
                        </a:spcAft>
                        <a:buClrTx/>
                        <a:buSzTx/>
                        <a:buFontTx/>
                        <a:buChar char="-"/>
                        <a:tabLst/>
                      </a:pPr>
                      <a:r>
                        <a:rPr kumimoji="0" lang="es-ES"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Estreptomicina</a:t>
                      </a:r>
                    </a:p>
                    <a:p>
                      <a:pPr marL="685800" marR="0" lvl="1" indent="-285750" algn="l" defTabSz="800100" rtl="0" eaLnBrk="1" fontAlgn="base" latinLnBrk="0" hangingPunct="1">
                        <a:lnSpc>
                          <a:spcPct val="100000"/>
                        </a:lnSpc>
                        <a:spcBef>
                          <a:spcPct val="0"/>
                        </a:spcBef>
                        <a:spcAft>
                          <a:spcPct val="0"/>
                        </a:spcAft>
                        <a:buClrTx/>
                        <a:buSzTx/>
                        <a:buFontTx/>
                        <a:buChar char="-"/>
                        <a:tabLst/>
                      </a:pP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Neomicina</a:t>
                      </a:r>
                    </a:p>
                    <a:p>
                      <a:pPr marL="685800" marR="0" lvl="1" indent="-285750" algn="l" defTabSz="800100" rtl="0" eaLnBrk="1" fontAlgn="base" latinLnBrk="0" hangingPunct="1">
                        <a:lnSpc>
                          <a:spcPct val="100000"/>
                        </a:lnSpc>
                        <a:spcBef>
                          <a:spcPct val="0"/>
                        </a:spcBef>
                        <a:spcAft>
                          <a:spcPct val="0"/>
                        </a:spcAft>
                        <a:buClrTx/>
                        <a:buSzTx/>
                        <a:buFontTx/>
                        <a:buChar char="-"/>
                        <a:tabLst/>
                      </a:pP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Polimixina B</a:t>
                      </a:r>
                    </a:p>
                    <a:p>
                      <a:pPr marL="285750" marR="0" lvl="0" indent="-285750" algn="l" defTabSz="800100" rtl="0" eaLnBrk="1" fontAlgn="base" latinLnBrk="0" hangingPunct="1">
                        <a:lnSpc>
                          <a:spcPct val="100000"/>
                        </a:lnSpc>
                        <a:spcBef>
                          <a:spcPts val="600"/>
                        </a:spcBef>
                        <a:spcAft>
                          <a:spcPct val="0"/>
                        </a:spcAft>
                        <a:buClrTx/>
                        <a:buSzTx/>
                        <a:buFont typeface="Arial" charset="0"/>
                        <a:buChar char="•"/>
                        <a:tabLst/>
                      </a:pPr>
                      <a:r>
                        <a:rPr kumimoji="0" lang="es-ES"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Antecedentes de reacción alérgica después de una inyección previa a la </a:t>
                      </a:r>
                      <a:r>
                        <a:rPr kumimoji="0" lang="es-BO"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vacuna inactivada contra la poliomielitis.</a:t>
                      </a:r>
                      <a:endParaRPr kumimoji="0" lang="es-ES"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endParaRPr>
                    </a:p>
                    <a:p>
                      <a:pPr marL="285750" marR="0" lvl="0" indent="-285750" algn="l" defTabSz="800100" rtl="0" eaLnBrk="1" fontAlgn="base" latinLnBrk="0" hangingPunct="1">
                        <a:lnSpc>
                          <a:spcPct val="100000"/>
                        </a:lnSpc>
                        <a:spcBef>
                          <a:spcPts val="600"/>
                        </a:spcBef>
                        <a:spcAft>
                          <a:spcPct val="0"/>
                        </a:spcAft>
                        <a:buClrTx/>
                        <a:buSzTx/>
                        <a:buFont typeface="Arial" charset="0"/>
                        <a:buChar char="•"/>
                        <a:tabLst/>
                      </a:pP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Trombocitopenia (un número insuficiente de plaquetas en la sangre, las cuales desempeñan un papel importante </a:t>
                      </a:r>
                      <a:r>
                        <a:rPr kumimoji="0" lang="es-ES" sz="156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en la coagulación</a:t>
                      </a: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a:t>
                      </a:r>
                    </a:p>
                    <a:p>
                      <a:pPr marL="285750" marR="0" lvl="0" indent="-285750" algn="l" defTabSz="800100" rtl="0" eaLnBrk="1" fontAlgn="base" latinLnBrk="0" hangingPunct="1">
                        <a:lnSpc>
                          <a:spcPct val="100000"/>
                        </a:lnSpc>
                        <a:spcBef>
                          <a:spcPts val="600"/>
                        </a:spcBef>
                        <a:spcAft>
                          <a:spcPct val="0"/>
                        </a:spcAft>
                        <a:buClrTx/>
                        <a:buSzTx/>
                        <a:buFont typeface="Arial" charset="0"/>
                        <a:buChar char="•"/>
                        <a:tabLst/>
                      </a:pPr>
                      <a:r>
                        <a:rPr kumimoji="0" lang="es-ES" sz="1560" b="0" i="0" u="none" strike="noStrike" cap="none" normalizeH="0" baseline="0" dirty="0" smtClean="0">
                          <a:ln>
                            <a:noFill/>
                          </a:ln>
                          <a:solidFill>
                            <a:srgbClr val="000066"/>
                          </a:solidFill>
                          <a:effectLst/>
                          <a:latin typeface="Gill Sans MT" pitchFamily="34" charset="0"/>
                          <a:ea typeface="MS PGothic" pitchFamily="34" charset="-128"/>
                          <a:cs typeface="Arial" charset="0"/>
                        </a:rPr>
                        <a:t>Algún otro trastorno hemorrágico.</a:t>
                      </a:r>
                      <a:r>
                        <a:rPr kumimoji="0" lang="es-ES" sz="1560" b="0" i="0" u="none" strike="noStrike" cap="none" normalizeH="0" baseline="0" dirty="0" smtClean="0">
                          <a:ln>
                            <a:noFill/>
                          </a:ln>
                          <a:solidFill>
                            <a:schemeClr val="tx1"/>
                          </a:solidFill>
                          <a:effectLst/>
                          <a:latin typeface="Limon F3" charset="0"/>
                          <a:ea typeface="MS PGothic" pitchFamily="34" charset="-128"/>
                          <a:cs typeface="Arial" charset="0"/>
                        </a:rPr>
                        <a:t> </a:t>
                      </a:r>
                    </a:p>
                  </a:txBody>
                  <a:tcPr marL="91439" marR="91439" marT="40522" marB="40522" horzOverflow="overflow">
                    <a:lnL>
                      <a:noFill/>
                    </a:lnL>
                    <a:lnR>
                      <a:noFill/>
                    </a:lnR>
                    <a:lnT>
                      <a:noFill/>
                    </a:lnT>
                    <a:lnB w="19050" cap="flat" cmpd="sng" algn="ctr">
                      <a:solidFill>
                        <a:srgbClr val="0070C0"/>
                      </a:solidFill>
                      <a:prstDash val="solid"/>
                      <a:round/>
                      <a:headEnd type="none" w="med" len="med"/>
                      <a:tailEnd type="none" w="med" len="med"/>
                    </a:lnB>
                    <a:lnTlToBr>
                      <a:noFill/>
                    </a:lnTlToBr>
                    <a:lnBlToTr>
                      <a:noFill/>
                    </a:lnBlToTr>
                    <a:noFill/>
                  </a:tcPr>
                </a:tc>
              </a:tr>
              <a:tr h="1576357">
                <a:tc>
                  <a:txBody>
                    <a:bodyPr/>
                    <a:lstStyle/>
                    <a:p>
                      <a:pPr marL="0" marR="0" lvl="0" indent="0" algn="ctr" defTabSz="800100" rtl="0" eaLnBrk="1" fontAlgn="base" latinLnBrk="0" hangingPunct="1">
                        <a:lnSpc>
                          <a:spcPct val="100000"/>
                        </a:lnSpc>
                        <a:spcBef>
                          <a:spcPts val="1200"/>
                        </a:spcBef>
                        <a:spcAft>
                          <a:spcPct val="0"/>
                        </a:spcAft>
                        <a:buClrTx/>
                        <a:buSzTx/>
                        <a:buFontTx/>
                        <a:buNone/>
                        <a:tabLst/>
                      </a:pPr>
                      <a:endPar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endParaRPr>
                    </a:p>
                    <a:p>
                      <a:pPr marL="0" marR="0" lvl="0" indent="0" algn="ctr" defTabSz="800100" rtl="0" eaLnBrk="1" fontAlgn="base" latinLnBrk="0" hangingPunct="1">
                        <a:lnSpc>
                          <a:spcPct val="100000"/>
                        </a:lnSpc>
                        <a:spcBef>
                          <a:spcPts val="1200"/>
                        </a:spcBef>
                        <a:spcAft>
                          <a:spcPct val="0"/>
                        </a:spcAft>
                        <a:buClrTx/>
                        <a:buSzTx/>
                        <a:buFontTx/>
                        <a:buNone/>
                        <a:tabLst/>
                      </a:pPr>
                      <a:endPar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endParaRPr>
                    </a:p>
                  </a:txBody>
                  <a:tcPr marL="91439" marR="91439" marT="40522" marB="40522"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endParaRPr>
                    </a:p>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rPr>
                        <a:t>Posponer</a:t>
                      </a:r>
                    </a:p>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rPr>
                        <a:t>la vacunación si</a:t>
                      </a:r>
                    </a:p>
                    <a:p>
                      <a:pPr marL="0" marR="0" lvl="0" indent="0" algn="ctr" defTabSz="800100" rtl="0" eaLnBrk="1" fontAlgn="base" latinLnBrk="0" hangingPunct="1">
                        <a:lnSpc>
                          <a:spcPct val="100000"/>
                        </a:lnSpc>
                        <a:spcBef>
                          <a:spcPct val="0"/>
                        </a:spcBef>
                        <a:spcAft>
                          <a:spcPct val="0"/>
                        </a:spcAft>
                        <a:buClrTx/>
                        <a:buSzTx/>
                        <a:buFontTx/>
                        <a:buNone/>
                        <a:tabLst/>
                      </a:pPr>
                      <a:r>
                        <a:rPr kumimoji="0" lang="es-ES" sz="1500" b="1"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el niño o niña </a:t>
                      </a:r>
                      <a:r>
                        <a:rPr kumimoji="0" lang="es-ES" sz="1500" b="1" i="0" u="none" strike="noStrike" cap="none" normalizeH="0" baseline="0" dirty="0" smtClean="0">
                          <a:ln>
                            <a:noFill/>
                          </a:ln>
                          <a:solidFill>
                            <a:srgbClr val="000066"/>
                          </a:solidFill>
                          <a:effectLst/>
                          <a:latin typeface="Gill Sans MT" pitchFamily="34" charset="0"/>
                          <a:ea typeface="MS PGothic" pitchFamily="34" charset="-128"/>
                          <a:cs typeface="Arial" charset="0"/>
                        </a:rPr>
                        <a:t>:</a:t>
                      </a:r>
                    </a:p>
                  </a:txBody>
                  <a:tcPr marL="91439" marR="91439" marT="40522" marB="40522"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c>
                  <a:txBody>
                    <a:bodyPr/>
                    <a:lstStyle/>
                    <a:p>
                      <a:pPr marL="285750" marR="0" lvl="0" indent="-285750" algn="l" defTabSz="800100" rtl="0" eaLnBrk="1" fontAlgn="base" latinLnBrk="0" hangingPunct="1">
                        <a:lnSpc>
                          <a:spcPct val="100000"/>
                        </a:lnSpc>
                        <a:spcBef>
                          <a:spcPts val="1200"/>
                        </a:spcBef>
                        <a:spcAft>
                          <a:spcPct val="0"/>
                        </a:spcAft>
                        <a:buClrTx/>
                        <a:buSzTx/>
                        <a:buFont typeface="Arial" charset="0"/>
                        <a:buChar char="•"/>
                        <a:tabLst/>
                      </a:pPr>
                      <a:r>
                        <a:rPr kumimoji="0" lang="es-ES" sz="1600" b="0" i="0" u="none" strike="noStrike" cap="none" normalizeH="0" baseline="0" dirty="0" smtClean="0">
                          <a:ln>
                            <a:noFill/>
                          </a:ln>
                          <a:solidFill>
                            <a:srgbClr val="000066"/>
                          </a:solidFill>
                          <a:effectLst/>
                          <a:latin typeface="Gill Sans MT" pitchFamily="34" charset="0"/>
                          <a:ea typeface="MS PGothic" pitchFamily="34" charset="-128"/>
                          <a:cs typeface="Arial" charset="0"/>
                        </a:rPr>
                        <a:t>Está recibiendo algún tratamiento temporal que suprime la respuesta inmunitaria.</a:t>
                      </a:r>
                    </a:p>
                    <a:p>
                      <a:pPr marL="685800" marR="0" lvl="1" indent="-285750" algn="l" defTabSz="800100" rtl="0" eaLnBrk="1" fontAlgn="base" latinLnBrk="0" hangingPunct="1">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El tratamiento podría reducir la respuesta inmunitaria a la vacuna.</a:t>
                      </a:r>
                    </a:p>
                    <a:p>
                      <a:pPr marL="685800" marR="0" lvl="1" indent="-285750" algn="l" defTabSz="800100" rtl="0" eaLnBrk="1" fontAlgn="base" latinLnBrk="0" hangingPunct="1">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rgbClr val="000066"/>
                          </a:solidFill>
                          <a:effectLst/>
                          <a:latin typeface="Gill Sans MT" pitchFamily="34" charset="0"/>
                          <a:ea typeface="MS PGothic" pitchFamily="34" charset="-128"/>
                          <a:cs typeface="Arial" charset="0"/>
                        </a:rPr>
                        <a:t>Se debe posponer la vacunación hasta el final del tratamiento, para asegurar que la vacuna proteja adecuadamente al niño. </a:t>
                      </a:r>
                    </a:p>
                  </a:txBody>
                  <a:tcPr marL="91439" marR="91439" marT="40522" marB="40522" horzOverflow="overflow">
                    <a:lnL>
                      <a:noFill/>
                    </a:lnL>
                    <a:lnR>
                      <a:noFill/>
                    </a:lnR>
                    <a:lnT w="19050" cap="flat" cmpd="sng" algn="ctr">
                      <a:solidFill>
                        <a:srgbClr val="0070C0"/>
                      </a:solidFill>
                      <a:prstDash val="solid"/>
                      <a:round/>
                      <a:headEnd type="none" w="med" len="med"/>
                      <a:tailEnd type="none" w="med" len="med"/>
                    </a:lnT>
                    <a:lnB>
                      <a:noFill/>
                    </a:lnB>
                    <a:lnTlToBr>
                      <a:noFill/>
                    </a:lnTlToBr>
                    <a:lnBlToTr>
                      <a:noFill/>
                    </a:lnBlToTr>
                    <a:noFill/>
                  </a:tcPr>
                </a:tc>
              </a:tr>
            </a:tbl>
          </a:graphicData>
        </a:graphic>
      </p:graphicFrame>
      <p:sp>
        <p:nvSpPr>
          <p:cNvPr id="2" name="1 CuadroTexto"/>
          <p:cNvSpPr txBox="1"/>
          <p:nvPr/>
        </p:nvSpPr>
        <p:spPr>
          <a:xfrm>
            <a:off x="230187" y="5258703"/>
            <a:ext cx="957263" cy="323165"/>
          </a:xfrm>
          <a:prstGeom prst="rect">
            <a:avLst/>
          </a:prstGeom>
          <a:noFill/>
        </p:spPr>
        <p:txBody>
          <a:bodyPr wrap="square" rtlCol="0">
            <a:spAutoFit/>
          </a:bodyPr>
          <a:lstStyle/>
          <a:p>
            <a:pPr algn="ctr"/>
            <a:r>
              <a:rPr lang="es-ES" sz="1500" b="1" dirty="0" smtClean="0">
                <a:solidFill>
                  <a:srgbClr val="000066"/>
                </a:solidFill>
                <a:latin typeface="Gill Sans MT" pitchFamily="34" charset="0"/>
                <a:ea typeface="MS PGothic" pitchFamily="34" charset="-128"/>
                <a:cs typeface="Arial" charset="0"/>
              </a:rPr>
              <a:t>¡Espere!</a:t>
            </a:r>
            <a:endParaRPr lang="es-ES" sz="1500" b="1" dirty="0">
              <a:solidFill>
                <a:srgbClr val="000066"/>
              </a:solidFill>
              <a:latin typeface="Gill Sans MT" pitchFamily="34" charset="0"/>
              <a:ea typeface="MS PGothic" pitchFamily="34" charset="-128"/>
              <a:cs typeface="Arial" charset="0"/>
            </a:endParaRPr>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13790" b="29207"/>
          <a:stretch/>
        </p:blipFill>
        <p:spPr bwMode="auto">
          <a:xfrm>
            <a:off x="100918" y="1504645"/>
            <a:ext cx="1086706" cy="10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34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s-ES" dirty="0" smtClean="0"/>
              <a:t>¿</a:t>
            </a:r>
            <a:r>
              <a:rPr lang="es-ES" sz="2800" dirty="0" smtClean="0">
                <a:latin typeface="Gill Sans MT" pitchFamily="34" charset="0"/>
              </a:rPr>
              <a:t>Puede administrarse la </a:t>
            </a:r>
            <a:r>
              <a:rPr lang="es-ES" sz="2800" dirty="0" err="1" smtClean="0">
                <a:latin typeface="Gill Sans MT" pitchFamily="34" charset="0"/>
              </a:rPr>
              <a:t>IPV</a:t>
            </a:r>
            <a:r>
              <a:rPr lang="es-ES" sz="2800" dirty="0" smtClean="0">
                <a:latin typeface="Gill Sans MT" pitchFamily="34" charset="0"/>
              </a:rPr>
              <a:t> a niños con inmunodeficiencias o que nacieron prematuros?</a:t>
            </a:r>
            <a:endParaRPr lang="es-ES" sz="2200" b="0" dirty="0">
              <a:latin typeface="Gill Sans MT" pitchFamily="34" charset="0"/>
            </a:endParaRPr>
          </a:p>
        </p:txBody>
      </p:sp>
      <p:sp>
        <p:nvSpPr>
          <p:cNvPr id="10243" name="Rectangle 3"/>
          <p:cNvSpPr>
            <a:spLocks noChangeArrowheads="1"/>
          </p:cNvSpPr>
          <p:nvPr/>
        </p:nvSpPr>
        <p:spPr bwMode="auto">
          <a:xfrm>
            <a:off x="0" y="3508375"/>
            <a:ext cx="66246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fontAlgn="base">
              <a:spcBef>
                <a:spcPct val="0"/>
              </a:spcBef>
              <a:spcAft>
                <a:spcPct val="0"/>
              </a:spcAft>
            </a:pPr>
            <a:endParaRPr lang="es-ES" sz="2400" dirty="0" smtClean="0">
              <a:solidFill>
                <a:srgbClr val="000066"/>
              </a:solidFill>
              <a:latin typeface="Arial" charset="0"/>
              <a:ea typeface="MS PGothic" pitchFamily="34" charset="-128"/>
              <a:cs typeface="Arial" charset="0"/>
            </a:endParaRPr>
          </a:p>
          <a:p>
            <a:pPr rtl="1" fontAlgn="base">
              <a:spcBef>
                <a:spcPct val="0"/>
              </a:spcBef>
              <a:spcAft>
                <a:spcPct val="0"/>
              </a:spcAft>
            </a:pPr>
            <a:endParaRPr lang="es-ES" sz="2400" dirty="0" smtClean="0">
              <a:solidFill>
                <a:srgbClr val="000066"/>
              </a:solidFill>
              <a:latin typeface="Arial" charset="0"/>
              <a:ea typeface="MS PGothic" pitchFamily="34" charset="-128"/>
              <a:cs typeface="Arial" charset="0"/>
            </a:endParaRPr>
          </a:p>
          <a:p>
            <a:pPr rtl="1" fontAlgn="base">
              <a:spcBef>
                <a:spcPct val="0"/>
              </a:spcBef>
              <a:spcAft>
                <a:spcPct val="0"/>
              </a:spcAft>
            </a:pPr>
            <a:endParaRPr lang="es-ES" sz="2000" dirty="0">
              <a:solidFill>
                <a:srgbClr val="000066"/>
              </a:solidFill>
              <a:latin typeface="Arial" charset="0"/>
              <a:ea typeface="MS PGothic" pitchFamily="34" charset="-128"/>
              <a:cs typeface="Arial" charset="0"/>
            </a:endParaRPr>
          </a:p>
        </p:txBody>
      </p:sp>
      <p:sp>
        <p:nvSpPr>
          <p:cNvPr id="10244" name="Rectangle 4"/>
          <p:cNvSpPr>
            <a:spLocks noChangeArrowheads="1"/>
          </p:cNvSpPr>
          <p:nvPr/>
        </p:nvSpPr>
        <p:spPr bwMode="auto">
          <a:xfrm>
            <a:off x="2786050" y="1643050"/>
            <a:ext cx="6072230" cy="397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fontAlgn="base" hangingPunct="0">
              <a:spcBef>
                <a:spcPct val="80000"/>
              </a:spcBef>
              <a:spcAft>
                <a:spcPct val="0"/>
              </a:spcAft>
              <a:buClr>
                <a:srgbClr val="1E7FB8"/>
              </a:buClr>
              <a:buFont typeface="Wingdings" pitchFamily="2" charset="2"/>
              <a:buChar char="l"/>
            </a:pPr>
            <a:r>
              <a:rPr lang="es-ES" sz="2400" dirty="0" smtClean="0">
                <a:latin typeface="Gill Sans MT" panose="020B0604020202020204" charset="0"/>
                <a:ea typeface="MS PGothic" pitchFamily="34" charset="-128"/>
                <a:cs typeface="Arial" charset="0"/>
              </a:rPr>
              <a:t>¡</a:t>
            </a:r>
            <a:r>
              <a:rPr lang="es-ES" sz="2400" dirty="0" smtClean="0">
                <a:solidFill>
                  <a:srgbClr val="000066"/>
                </a:solidFill>
                <a:latin typeface="Gill Sans MT" panose="020B0604020202020204" charset="0"/>
                <a:ea typeface="MS PGothic" pitchFamily="34" charset="-128"/>
                <a:cs typeface="Arial" charset="0"/>
              </a:rPr>
              <a:t>Sí! </a:t>
            </a:r>
          </a:p>
          <a:p>
            <a:pPr marL="341313" indent="-341313" eaLnBrk="0" fontAlgn="base" hangingPunct="0">
              <a:spcBef>
                <a:spcPct val="80000"/>
              </a:spcBef>
              <a:spcAft>
                <a:spcPct val="0"/>
              </a:spcAft>
              <a:buClr>
                <a:srgbClr val="1E7FB8"/>
              </a:buClr>
              <a:buFont typeface="Wingdings" pitchFamily="2" charset="2"/>
              <a:buChar char="l"/>
            </a:pPr>
            <a:r>
              <a:rPr lang="es-ES" sz="2400" dirty="0" smtClean="0">
                <a:solidFill>
                  <a:srgbClr val="000066"/>
                </a:solidFill>
                <a:latin typeface="Gill Sans MT" panose="020B0604020202020204" charset="0"/>
                <a:ea typeface="MS PGothic" pitchFamily="34" charset="-128"/>
                <a:cs typeface="Arial" charset="0"/>
              </a:rPr>
              <a:t>La inmunodeficiencia no es una contraindicación para la  </a:t>
            </a:r>
            <a:r>
              <a:rPr lang="es-ES" sz="2400" dirty="0" err="1" smtClean="0">
                <a:solidFill>
                  <a:srgbClr val="000066"/>
                </a:solidFill>
                <a:latin typeface="Gill Sans MT" panose="020B0604020202020204" charset="0"/>
                <a:ea typeface="MS PGothic" pitchFamily="34" charset="-128"/>
                <a:cs typeface="Arial" charset="0"/>
              </a:rPr>
              <a:t>IPV</a:t>
            </a:r>
            <a:r>
              <a:rPr lang="es-ES" sz="2400" dirty="0" smtClean="0">
                <a:solidFill>
                  <a:srgbClr val="000066"/>
                </a:solidFill>
                <a:latin typeface="Gill Sans MT" panose="020B0604020202020204" charset="0"/>
                <a:ea typeface="MS PGothic" pitchFamily="34" charset="-128"/>
                <a:cs typeface="Arial" charset="0"/>
              </a:rPr>
              <a:t>.</a:t>
            </a:r>
          </a:p>
          <a:p>
            <a:pPr marL="341313" indent="-341313" eaLnBrk="0" fontAlgn="base" hangingPunct="0">
              <a:spcBef>
                <a:spcPct val="80000"/>
              </a:spcBef>
              <a:spcAft>
                <a:spcPct val="0"/>
              </a:spcAft>
              <a:buClr>
                <a:srgbClr val="1E7FB8"/>
              </a:buClr>
              <a:buFont typeface="Wingdings" pitchFamily="2" charset="2"/>
              <a:buChar char="l"/>
            </a:pPr>
            <a:r>
              <a:rPr lang="es-ES" sz="2400" b="1" dirty="0" smtClean="0">
                <a:solidFill>
                  <a:srgbClr val="000066"/>
                </a:solidFill>
                <a:latin typeface="Gill Sans MT" panose="020B0604020202020204" charset="0"/>
                <a:ea typeface="MS PGothic" pitchFamily="34" charset="-128"/>
                <a:cs typeface="Arial" charset="0"/>
              </a:rPr>
              <a:t>Se recomienda</a:t>
            </a:r>
            <a:r>
              <a:rPr lang="es-ES" sz="2400" dirty="0" smtClean="0">
                <a:solidFill>
                  <a:srgbClr val="000066"/>
                </a:solidFill>
                <a:latin typeface="Gill Sans MT" panose="020B0604020202020204" charset="0"/>
                <a:ea typeface="MS PGothic" pitchFamily="34" charset="-128"/>
                <a:cs typeface="Arial" charset="0"/>
              </a:rPr>
              <a:t> vacunar a los niños y niñas con alguna inmunodeficiencia, entre ellas el VIH.</a:t>
            </a:r>
          </a:p>
          <a:p>
            <a:pPr marL="341313" indent="-341313" eaLnBrk="0" fontAlgn="base" hangingPunct="0">
              <a:spcBef>
                <a:spcPct val="80000"/>
              </a:spcBef>
              <a:spcAft>
                <a:spcPct val="0"/>
              </a:spcAft>
              <a:buClr>
                <a:srgbClr val="1E7FB8"/>
              </a:buClr>
              <a:buFont typeface="Wingdings" pitchFamily="2" charset="2"/>
              <a:buChar char="l"/>
            </a:pPr>
            <a:r>
              <a:rPr lang="es-ES" sz="2400" dirty="0" smtClean="0">
                <a:solidFill>
                  <a:srgbClr val="000066"/>
                </a:solidFill>
                <a:latin typeface="Gill Sans MT" panose="020B0604020202020204" charset="0"/>
                <a:ea typeface="MS PGothic" pitchFamily="34" charset="-128"/>
                <a:cs typeface="Arial" charset="0"/>
              </a:rPr>
              <a:t>Los nacidos prematuros deben recibir la </a:t>
            </a:r>
            <a:r>
              <a:rPr lang="es-ES" sz="2400" dirty="0" err="1" smtClean="0">
                <a:solidFill>
                  <a:srgbClr val="000066"/>
                </a:solidFill>
                <a:latin typeface="Gill Sans MT" panose="020B0604020202020204" charset="0"/>
                <a:ea typeface="MS PGothic" pitchFamily="34" charset="-128"/>
                <a:cs typeface="Arial" charset="0"/>
              </a:rPr>
              <a:t>IPV</a:t>
            </a:r>
            <a:r>
              <a:rPr lang="es-ES" sz="2400" dirty="0" smtClean="0">
                <a:solidFill>
                  <a:srgbClr val="000066"/>
                </a:solidFill>
                <a:latin typeface="Gill Sans MT" panose="020B0604020202020204" charset="0"/>
                <a:ea typeface="MS PGothic" pitchFamily="34" charset="-128"/>
                <a:cs typeface="Arial" charset="0"/>
              </a:rPr>
              <a:t> normalmente siguiendo el esquema nacional.</a:t>
            </a:r>
          </a:p>
          <a:p>
            <a:pPr marL="341313" indent="-341313" eaLnBrk="0" fontAlgn="base" hangingPunct="0">
              <a:spcBef>
                <a:spcPct val="80000"/>
              </a:spcBef>
              <a:spcAft>
                <a:spcPct val="0"/>
              </a:spcAft>
              <a:buClr>
                <a:srgbClr val="1E7FB8"/>
              </a:buClr>
              <a:buFont typeface="Wingdings" pitchFamily="2" charset="2"/>
              <a:buChar char="l"/>
            </a:pPr>
            <a:endParaRPr lang="es-ES" sz="2800" dirty="0">
              <a:solidFill>
                <a:srgbClr val="000066"/>
              </a:solidFill>
              <a:latin typeface="Gill Sans MT" pitchFamily="34" charset="0"/>
              <a:ea typeface="MS PGothic" pitchFamily="34" charset="-128"/>
              <a:cs typeface="Arial" charset="0"/>
            </a:endParaRPr>
          </a:p>
        </p:txBody>
      </p:sp>
      <p:sp>
        <p:nvSpPr>
          <p:cNvPr id="10245" name="Rectangle 5" descr="data:image/jpeg;base64,/9j/4AAQSkZJRgABAQAAAQABAAD/2wCEAAkGBxAHBhUSBxQVFBUXGBgVGBcXFRUUFRodFxcYFxwdGBQYHCggHRwlGxcULTEtJSkrLi4wGSUzODMsNygwLisBCgoKDg0OGxAQGywkICYsNzQ4OCwsLCwsNCw0LCwsLywsLCwsLCwsLCwsLCwtLCwsLDQsLCwsLDQsLCwsNCwsLP/AABEIAO0AzgMBEQACEQEDEQH/xAAbAAEAAgMBAQAAAAAAAAAAAAAABgcDBAUCAf/EADsQAAIBAgMEBwYEBAcAAAAAAAABAgMFBBExBiFRgRIVIkFhcZETFCMyobFSwdHwQnKC4QckM0NikvH/xAAaAQEAAgMBAAAAAAAAAAAAAAAABAUCAwYB/8QALhEBAAIBAwMCBAYCAwAAAAAAAAECAwQREiExQQUTcYGx8CJCUWGh0TLhI5HB/9oADAMBAAIRAxEAPwC8QAAAAAAAAAAAAAAAAAAAAAAAAAAxYnEwwtLpYmSiuLeRje9aRvadnk2iI3lF7ptrClnG2x6b/FLdHktX9Cszep1jpjjf6It9VEdKtjZiFW50niLrJyUt0I6RST3tR80bNHF8sTlyTvv2jwywxa8crJKWKSAAAAAAAAAAAAAAAAAAAAAAANTH3KjbqeeMmo8F3vyWrNWXNTHG952YWvWveUTum20pZxtkMl+OW98o93Mq83qcz0xx85/pEvqp/LCK4vF1MbV6WKk5vi3p5LuKy+S2Sd7TvKLa02neWxZLdK6XGNOOmsnwitf34menwzmyRX72ZY6c7bLWpU1RpKNNZJJJLwR1FYisbQtYjaNns9egAAAAAAAAAAAAAAAAAAAANC7XejaaSeLeuiSzby4GjPqKYY3s15MlaR1Q26bZVsTmsElSjx+afroiozepZL9KRtH8od9Vaf8AHojdSo6tRyqtyb1bebfNlfMzM7z3RpnfrLyePACydkbT1bbulVXxJ9qXgu5en3Oi0On9rHvPeVnp8fCu895d4mt4AAAAAAAAAAAAAAAAAAAAABWO1tw6wvMui+zDsR5avm8/RHN67L7maf0jorM9+V3GIjQAAJDsbaOsLh7SsuxT3+cu5fmT9Bp/cvyntH1SdPj5W3ntCxjoFiAAAAAAAAAAAAAAAAAAAAAAcnae59WWqUofPLsw8338lvIusz+1imY7z2as2ThXdVxzSqAAGTDUJYnERhRWcpNJLzMqVm9orHeWURMztC1rRb42y3xpUu7V8W9WdPgwxipFIWuOkUrtDdNzMAAAAAAAAAAAAAAAAAAAAAArPa659Y3Vqm+xDsx8X3v1+xzmuz+7l2jtCs1GTlb9ocQhtAAAm2wlo6MPea63vOMPLRvnoXPpun6e7PyTtLj/ADymJbJgAAAAAAAAAAAAAAAAAAAAABxNrbp1ban7N5Tn2Y8Vnq+SIeuz+1inbvLRnycK/urM5xWAADfsVtd1uMacdNZPhFa/pzN+mwzmyRX/AL+DZix87bLVpU1RpKNNZJJJLwR08RERtC1iNo2ez16AAAAAAAAAAAAAAAAAAAAA+N5LeBV+09061ujlB9iPZh5LV83+RzWsz+9k3jtHZV5snO37OSRWkAAWXslaerLdnVXxJ9qXhwXJfVnRaHT+1j695WeDHwr17u4TW8AAAAAAAAAAAAAAAAAAAAAAjO2929zwPsaL7dRb+Kjo/XT1K71HUcKcI7z9EbU5ONeMeVfFCrgABItjLR7/AI/2lZdim8/By7ly19Cw9P0/uX5z2j6pOnx8rbz2hYpfrEAAAAAAAAAAAAAAAAAAAAAAxYrERwuGlOs8oxTbfkY3vFKzae0PLTERvKp7pjpXLHyq1e97lwS0Ry+bLOW83lU3vN7by1TUwAMuFw8sViYworOUmkuZlSk3tFY7yyrE2naFrWnARtmAjSpdy3vi3q/U6jBijFSKQtcdIpXaG4bWYAAAAAAAAAAAAAAAAAAAAABCdu7v0prD0HuWUp+fdH8/QpvUtRvPtV+f9IWqyfkhDipQgABN9hLR0KbxFdb3moZ8O98/3qXPpun2j3Z+Sdpce0c5TAtkwAAAAAAAAAAAAAAAAAAAAAA51+uatVulN5dLSC4yenIj6nPGHHNvPj4teXJwruqurUlWquVV5tvNvi2cza02neVVM7zvLyePADoWK2u63KNNfLrJ8IrXm9OZv02Gc2SK+PPwbcWPnbZatOmqVNRprJJZJeCOniIiNoWkRt0ej16AAAAAAAAAAAAAAAAAAAAA+N5LeBWW1N361uL9m/hw7MeD4y5/ZHN6zUe9k6do7f2rM+Tnb9nGIjQAALK2RtPVltzqr4k+1LwXcv33s6LQ6f2se895+9lnp8fCvXvLuk1vAAAAAAAAAAAAAAAAAAAAAAIvtvePdMJ7Cg+3Ndrwjp9d/wBSt9R1HCvtx3n6f7RdTl4xxjygBRK8AASDY609YXDp1l2KeTfBy7l+ZO0Gn9zJyntH1SNPj5W3ntCxzoVkAAAAAAAAAAAAAAAAPieegH0AAAAatyx0LdgpVK+kVp3t9yXi2a82WMVJvPhje8VrvKqcdi547FyqV/mk8/Lgl4I5fJktktNrd5VNrTad5YDBiAeqVN1qqjSWbbSS4t7ke1ibTtD2I3naFr2W3RtdujThqt8nxk9X++B1GnwxhxxWPuVtjpwrs3jczAAAAAAAAAAAAAAc66Xqha4/5qXa7orfJ8u7maM2px4f8p6/y13y1p3Qq77W18dnHC/Ch4fO/OXdyKbP6hkydK9I/lCyam1ukdEp2Lre2sEM3m05J/8AZv7NFn6fblgj5/VK00744d0mt4AAAV1tleOsMb7Og/hw3fzS735LT1Of1+p9y/GvaPqrtRl5W2jtCOkBGAAEs2DtftsQ8RWW6HZh/NlvfJP6lp6bg5W9yfHb4pelx7zylOy7TwAAAAAAAAAAAANO43SjbaeeMmo8FrJ+UVvNOXPjxRveWF8lad5Qu77Y1cTnG3r2cfxazf5IqM/qV7dMfSP5QsmqtPSvRGZzc5tzbbere9+pWzMzO8o3d8DxNf8ADvE/Dq0nxU1zXRf2iXHpV+lqfNO0lu8JkW6YAAI9tjeOrsD7Og/iVE0uKjo3+n9iBr9T7VOMd5R9Rl412jvKuTn1aAAMuEw0sXio06KzlJpIypSb2iseWVazadoWzb8HHAYKNOjpFZefF82dTixxjpFI8LalYrG0Nk2MgAAAAAAAAAA18bjqWApdLFzUV46vyWr5GvJlpjje87MbXisbyh1320nVzja10V+OSzlyjouZU5/Upnpi6fuh5NVM9KopWrSr1HKu3JvVt5sq7Wm072neUSZmesvB48AAHa2Qxful9h0tJ9h/1afXL1JmhycM0b+ejfp7cbws06NZgGDG4qGCwsqld5Ris3+i8TDJkjHWbW7QxtaKxvKqbpjpXLHSqVtXouC7kcxmyzlvN5VV7ze28tU1MAABNdgrXlF4istc4w8u9/lyZcemYOk5Z+Sdpcf55TIt0wAAAAAAAAAAIbeds+i3C1x3rNOcl9ov8/QqNR6lt+HHHzn+kPJqvFUPxWKqYur0sVJylxbz/wDCpve153tO8odrTad5YjFiAAAAD7CThNOGqaa81vETtO73st23YpY3AwqQ/iin+v1OrxXi9ItHlb0tyrEtk2MkA23vHvWJ9hh32IfN4y/RfcovUdTzt7de0fX/AEganLvPGEXK1EAAGxbsHLH46FKlrJ5eS73yWZsxY5yXikeWdKza0RC2sNQjhsPGFFZRiklyOppWK1iseFtEREbQymT0AAAAAAAAAAKx2twPuV7nkt0+2uev1zOb12L280/pPVWainG8uMRGgAAAAAABOv8AD/He0wk6M3vi+lHylr6P7l16Xl3rNJ8J+kvvE1dLaq8dVW/4T+JPNR8OMuX3JOt1Hs06d57f22Z8vCvTurNvN7znFaB4AAJxsDbOhQliKq3y7MPJavm/sXXpmDaJyT57fBO0uPaOUpeWqYAAAAAAAAAAACN7cW33u2+0prtU83/S/m+yfIr/AFHBzx847x9PKNqacq7/AKK8KBXAAAAAAAOls9cOrLtCc/l+WXfufh4bnyJGlze1li09vLbhvwvEsd6uUrrcJVJ6aRXCK0R5qM05rzafuHmS83tu0TQ1gADZtuDlcMdClS1k8n4LvfJZmzFjnJeKR5Z0rNrRELaw9GOGoRhSWSiklyOprWKxFY8LaIiI2hkMnoAAAAAAAAAAAPk4qcGprNPc15nkxv0kVPere7Zcp03onnF8YvT9+By+ow+1kmn3sqclOFphomlrAAAAAAAAAAABOdgrZ7LDyr1Vvl2YfyrV839i69MwbVnJPnt8E/S49o5SlxapYAAAAAAAAAAAAACK7eW32+DVamt8N0vGL/R/dlZ6lg5UjJHj6IuqpvHKPCBFGrwAAAAAAAAAA3LRgJXO4Rp0+99p8IrV+htwYpy5IpH3DPHSb2iFsUaUaFFRpLJJJJeCOprWKxtC2iNo2h7PXoAAAAAAAAAAAAADxWpRr0XGqs1JNNeDPLVi0bS8mN42lUlzwUrdjpUqn8L3Piu5+hyubFOK80nwqb042mGsa2AAAAAAAAAAsHYe1e6YF1ay7VTTwj3euvoX3p2DhTnPefosdNj415T5SYsUkAAAAAAAAAAAAAAAAQ7b+3dKlGvTW9difk9HyefqVPqeHeIyR8JQ9VTpyQkpkEAAAAAAB7ouMaqdZNxzWaTybXfkz2u28b9nsbb9XQsVu61u8YRWUM+lLwinpn47kb9Nh97LFY7f+ffRsxU5328LTjFRjlHcluOniNlq+gAAAAAAAAAAAAAAAAGDHYWONwkqdXSSa/uYZKRes1nyxtWLRtKoq9GWHryhV3Si3F+a3HKWrNZms94VExtO0vB48AAAAAA+xi5SSjvb3JeYjr0erM2Ws3VOB+L/AKk98vDhFeR0ej03s0695+9lngxcK9e7tExuAAAAAAAAAAAAAAAAAABXu3eB93uqqQW6os/6o7n9HEofUsXHLFo8q/VU2tv+qNFcigAAAAATXYzZ902sRjVv/wBuL1X/ACa+xcaDSbf8l4+H9p2nw7fismRbpgAAAAAAAAAAAAAAAAAAAHB20wXvdkk4603015Lc/oQvUMXPDM/p1aNRXlT4K2OdVgAAAAJfspsy6klWuUezrCD7/GS4eBa6LQ7/APJkj4QmYMG/4rJwXScAAAAAAAAAAAAAAAAAAAAA81IKpTcZrNNNNeDPJiJjaSY3VLdMBK2Y6VOt3aPiu5nLZsM4rzSfuFRek0ttLUNTAAyYehPFVlDDxcpPRJZsypS1541jeXsRMztCc7PbJRwrVS55Snqo6xj58X9C60vp8U/Fk6z/AAn4tNFetkqLNKAAAAAAAAAAAAAAAAAAAAAAAHNvNlpXelliFlJfLNfMv1RH1Gmpmja3f9WvJireOqvbraer8S4dPpb9ejlrzKHNp/atx33V2THxnbd2rNsjDFw6eJqNrhGKj9c2TNP6dW8crWb8emi3WZS+322jbqeWDgo8X/E/OWrLXFhpijakbJdKVp2htm1mAAAAAAAAAAAAAAAAAAA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dirty="0">
              <a:latin typeface="Limon F3" charset="0"/>
              <a:ea typeface="MS PGothic" pitchFamily="34" charset="-128"/>
              <a:cs typeface="Arial" charset="0"/>
            </a:endParaRPr>
          </a:p>
        </p:txBody>
      </p:sp>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222509"/>
            <a:ext cx="2166937" cy="2492375"/>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spTree>
    <p:extLst>
      <p:ext uri="{BB962C8B-B14F-4D97-AF65-F5344CB8AC3E}">
        <p14:creationId xmlns:p14="http://schemas.microsoft.com/office/powerpoint/2010/main" val="412194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PT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PT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PT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PT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34968</TotalTime>
  <Words>935</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Arial</vt:lpstr>
      <vt:lpstr>MS PGothic</vt:lpstr>
      <vt:lpstr>SimSun</vt:lpstr>
      <vt:lpstr>Gill Sans MT</vt:lpstr>
      <vt:lpstr>Wingdings</vt:lpstr>
      <vt:lpstr>Calibri</vt:lpstr>
      <vt:lpstr>Limon F3</vt:lpstr>
      <vt:lpstr>Times New Roman</vt:lpstr>
      <vt:lpstr>HGSMinchoE</vt:lpstr>
      <vt:lpstr>Arial Narrow</vt:lpstr>
      <vt:lpstr>PPTtemplate</vt:lpstr>
      <vt:lpstr>1_PPTtemplate</vt:lpstr>
      <vt:lpstr>2_PPTtemplate</vt:lpstr>
      <vt:lpstr>PowerPoint Presentation</vt:lpstr>
      <vt:lpstr>Objetivos del aprendizaje</vt:lpstr>
      <vt:lpstr>PowerPoint Presentation</vt:lpstr>
      <vt:lpstr>PowerPoint Presentation</vt:lpstr>
      <vt:lpstr>PowerPoint Presentation</vt:lpstr>
      <vt:lpstr>PowerPoint Presentation</vt:lpstr>
      <vt:lpstr>PowerPoint Presentation</vt:lpstr>
      <vt:lpstr>Contraindicaciones a la IPV</vt:lpstr>
      <vt:lpstr>¿Puede administrarse la IPV a niños con inmunodeficiencias o que nacieron prematuros?</vt:lpstr>
      <vt:lpstr>Verdaderas y falsas contraindicaciones </vt:lpstr>
      <vt:lpstr>Mensajes clave</vt:lpstr>
      <vt:lpstr>Fin del módulo</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 Vaccine Eligibility</dc:title>
  <dc:creator>RANIM</dc:creator>
  <cp:lastModifiedBy>Revilla, Mr. Fernando (WDC)</cp:lastModifiedBy>
  <cp:revision>688</cp:revision>
  <cp:lastPrinted>2014-07-04T11:40:10Z</cp:lastPrinted>
  <dcterms:created xsi:type="dcterms:W3CDTF">2012-01-26T11:50:09Z</dcterms:created>
  <dcterms:modified xsi:type="dcterms:W3CDTF">2015-02-18T19:21:59Z</dcterms:modified>
</cp:coreProperties>
</file>