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48994-BB89-4A22-B284-70216EE25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AF65E-BD99-4D0E-A4D2-C93F41D5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8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5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1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2174875"/>
            <a:ext cx="10861675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>
              <a:latin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4003675" algn="l"/>
              </a:tabLst>
              <a:defRPr/>
            </a:pPr>
            <a:r>
              <a:rPr lang="en-US" sz="2800" b="1" dirty="0">
                <a:solidFill>
                  <a:schemeClr val="tx2"/>
                </a:solidFill>
              </a:rPr>
              <a:t>Biological markers of </a:t>
            </a:r>
            <a:r>
              <a:rPr lang="en-US" sz="2800" b="1" dirty="0" smtClean="0">
                <a:solidFill>
                  <a:schemeClr val="tx2"/>
                </a:solidFill>
              </a:rPr>
              <a:t>measles-virus </a:t>
            </a:r>
            <a:r>
              <a:rPr lang="en-US" sz="2800" b="1" dirty="0">
                <a:solidFill>
                  <a:schemeClr val="tx2"/>
                </a:solidFill>
              </a:rPr>
              <a:t>infection and </a:t>
            </a:r>
            <a:r>
              <a:rPr lang="en-US" sz="2800" b="1" dirty="0" smtClean="0">
                <a:solidFill>
                  <a:schemeClr val="tx2"/>
                </a:solidFill>
              </a:rPr>
              <a:t>utility of </a:t>
            </a:r>
            <a:r>
              <a:rPr lang="en-US" sz="2800" b="1" dirty="0">
                <a:solidFill>
                  <a:schemeClr val="tx2"/>
                </a:solidFill>
              </a:rPr>
              <a:t>assays </a:t>
            </a:r>
            <a:r>
              <a:rPr lang="en-US" sz="2800" b="1" dirty="0" smtClean="0">
                <a:solidFill>
                  <a:schemeClr val="tx2"/>
                </a:solidFill>
              </a:rPr>
              <a:t>according to rash onset*</a:t>
            </a:r>
            <a:endParaRPr lang="en-GB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6" name="Rectangle 4" descr="50%"/>
          <p:cNvSpPr>
            <a:spLocks noChangeArrowheads="1"/>
          </p:cNvSpPr>
          <p:nvPr/>
        </p:nvSpPr>
        <p:spPr bwMode="auto">
          <a:xfrm>
            <a:off x="0" y="1268413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grpSp>
        <p:nvGrpSpPr>
          <p:cNvPr id="3077" name="Group 5"/>
          <p:cNvGrpSpPr>
            <a:grpSpLocks/>
          </p:cNvGrpSpPr>
          <p:nvPr/>
        </p:nvGrpSpPr>
        <p:grpSpPr bwMode="auto">
          <a:xfrm>
            <a:off x="95250" y="4724400"/>
            <a:ext cx="1258888" cy="884238"/>
            <a:chOff x="0" y="2976"/>
            <a:chExt cx="793" cy="557"/>
          </a:xfrm>
        </p:grpSpPr>
        <p:sp>
          <p:nvSpPr>
            <p:cNvPr id="3153" name="Text Box 6" descr="50%"/>
            <p:cNvSpPr txBox="1">
              <a:spLocks noChangeArrowheads="1"/>
            </p:cNvSpPr>
            <p:nvPr/>
          </p:nvSpPr>
          <p:spPr bwMode="auto">
            <a:xfrm>
              <a:off x="0" y="3203"/>
              <a:ext cx="77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4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Incubation 7-18 days</a:t>
              </a:r>
              <a:endParaRPr lang="en-US" altLang="es-CO" sz="14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54" name="AutoShape 7" descr="50%"/>
            <p:cNvSpPr>
              <a:spLocks/>
            </p:cNvSpPr>
            <p:nvPr/>
          </p:nvSpPr>
          <p:spPr bwMode="auto">
            <a:xfrm rot="5400000">
              <a:off x="306" y="2670"/>
              <a:ext cx="182" cy="793"/>
            </a:xfrm>
            <a:prstGeom prst="rightBrace">
              <a:avLst>
                <a:gd name="adj1" fmla="val 36310"/>
                <a:gd name="adj2" fmla="val 50000"/>
              </a:avLst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eaLnBrk="1" hangingPunct="1"/>
              <a:endParaRPr lang="es-ES_tradnl" altLang="es-CO"/>
            </a:p>
          </p:txBody>
        </p:sp>
      </p:grpSp>
      <p:sp>
        <p:nvSpPr>
          <p:cNvPr id="3078" name="Line 8"/>
          <p:cNvSpPr>
            <a:spLocks noChangeShapeType="1"/>
          </p:cNvSpPr>
          <p:nvPr/>
        </p:nvSpPr>
        <p:spPr bwMode="auto">
          <a:xfrm>
            <a:off x="1227138" y="4065588"/>
            <a:ext cx="72421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9"/>
          <p:cNvSpPr>
            <a:spLocks noChangeShapeType="1"/>
          </p:cNvSpPr>
          <p:nvPr/>
        </p:nvSpPr>
        <p:spPr bwMode="auto">
          <a:xfrm flipH="1" flipV="1">
            <a:off x="1258888" y="1557338"/>
            <a:ext cx="11112" cy="25082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10" descr="50%"/>
          <p:cNvSpPr>
            <a:spLocks noChangeArrowheads="1"/>
          </p:cNvSpPr>
          <p:nvPr/>
        </p:nvSpPr>
        <p:spPr bwMode="auto">
          <a:xfrm flipH="1">
            <a:off x="1244600" y="3460750"/>
            <a:ext cx="39688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1" name="AutoShape 11" descr="50%"/>
          <p:cNvSpPr>
            <a:spLocks noChangeArrowheads="1"/>
          </p:cNvSpPr>
          <p:nvPr/>
        </p:nvSpPr>
        <p:spPr bwMode="auto">
          <a:xfrm flipH="1">
            <a:off x="1244600" y="2884488"/>
            <a:ext cx="41275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2" name="AutoShape 12" descr="50%"/>
          <p:cNvSpPr>
            <a:spLocks noChangeArrowheads="1"/>
          </p:cNvSpPr>
          <p:nvPr/>
        </p:nvSpPr>
        <p:spPr bwMode="auto">
          <a:xfrm flipH="1">
            <a:off x="1241425" y="1700213"/>
            <a:ext cx="39688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3" name="AutoShape 13" descr="50%"/>
          <p:cNvSpPr>
            <a:spLocks noChangeArrowheads="1"/>
          </p:cNvSpPr>
          <p:nvPr/>
        </p:nvSpPr>
        <p:spPr bwMode="auto">
          <a:xfrm flipH="1">
            <a:off x="1314450" y="4052888"/>
            <a:ext cx="41275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4" name="AutoShape 14" descr="50%"/>
          <p:cNvSpPr>
            <a:spLocks noChangeArrowheads="1"/>
          </p:cNvSpPr>
          <p:nvPr/>
        </p:nvSpPr>
        <p:spPr bwMode="auto">
          <a:xfrm flipH="1">
            <a:off x="1598613" y="4054475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5" name="AutoShape 15" descr="50%"/>
          <p:cNvSpPr>
            <a:spLocks noChangeArrowheads="1"/>
          </p:cNvSpPr>
          <p:nvPr/>
        </p:nvSpPr>
        <p:spPr bwMode="auto">
          <a:xfrm flipH="1">
            <a:off x="1836738" y="4054475"/>
            <a:ext cx="39687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6" name="AutoShape 16" descr="50%"/>
          <p:cNvSpPr>
            <a:spLocks noChangeArrowheads="1"/>
          </p:cNvSpPr>
          <p:nvPr/>
        </p:nvSpPr>
        <p:spPr bwMode="auto">
          <a:xfrm flipH="1">
            <a:off x="2098675" y="4041775"/>
            <a:ext cx="39688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7" name="AutoShape 17" descr="50%"/>
          <p:cNvSpPr>
            <a:spLocks noChangeArrowheads="1"/>
          </p:cNvSpPr>
          <p:nvPr/>
        </p:nvSpPr>
        <p:spPr bwMode="auto">
          <a:xfrm flipH="1">
            <a:off x="2389188" y="4041775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8" name="AutoShape 18" descr="50%"/>
          <p:cNvSpPr>
            <a:spLocks noChangeArrowheads="1"/>
          </p:cNvSpPr>
          <p:nvPr/>
        </p:nvSpPr>
        <p:spPr bwMode="auto">
          <a:xfrm flipH="1">
            <a:off x="2692400" y="4041775"/>
            <a:ext cx="39688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89" name="AutoShape 19"/>
          <p:cNvSpPr>
            <a:spLocks noChangeArrowheads="1"/>
          </p:cNvSpPr>
          <p:nvPr/>
        </p:nvSpPr>
        <p:spPr bwMode="auto">
          <a:xfrm flipH="1">
            <a:off x="4643438" y="4051300"/>
            <a:ext cx="41275" cy="39688"/>
          </a:xfrm>
          <a:prstGeom prst="diamond">
            <a:avLst/>
          </a:prstGeom>
          <a:solidFill>
            <a:srgbClr val="FF0000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90" name="AutoShape 20" descr="50%"/>
          <p:cNvSpPr>
            <a:spLocks noChangeArrowheads="1"/>
          </p:cNvSpPr>
          <p:nvPr/>
        </p:nvSpPr>
        <p:spPr bwMode="auto">
          <a:xfrm flipH="1">
            <a:off x="6584950" y="4054475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91" name="Text Box 21" descr="50%"/>
          <p:cNvSpPr txBox="1">
            <a:spLocks noChangeArrowheads="1"/>
          </p:cNvSpPr>
          <p:nvPr/>
        </p:nvSpPr>
        <p:spPr bwMode="auto">
          <a:xfrm rot="-5400000">
            <a:off x="-785813" y="2663826"/>
            <a:ext cx="2378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s-CO" sz="1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Patients positive</a:t>
            </a:r>
            <a:endParaRPr lang="en-US" altLang="es-CO" sz="14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92" name="Text Box 22" descr="50%"/>
          <p:cNvSpPr txBox="1">
            <a:spLocks noChangeArrowheads="1"/>
          </p:cNvSpPr>
          <p:nvPr/>
        </p:nvSpPr>
        <p:spPr bwMode="auto">
          <a:xfrm>
            <a:off x="179388" y="4076700"/>
            <a:ext cx="10080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s-CO" sz="1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Day of illness**</a:t>
            </a:r>
            <a:endParaRPr lang="en-US" altLang="es-CO" sz="14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093" name="Text Box 23" descr="50%"/>
          <p:cNvSpPr txBox="1">
            <a:spLocks noChangeArrowheads="1"/>
          </p:cNvSpPr>
          <p:nvPr/>
        </p:nvSpPr>
        <p:spPr bwMode="auto">
          <a:xfrm>
            <a:off x="1403350" y="4056063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s-CO" sz="1600">
                <a:solidFill>
                  <a:schemeClr val="tx1"/>
                </a:solidFill>
                <a:latin typeface="Times New Roman" pitchFamily="18" charset="0"/>
              </a:rPr>
              <a:t>-1</a:t>
            </a:r>
            <a:endParaRPr lang="en-US" alt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94" name="Text Box 24" descr="50%"/>
          <p:cNvSpPr txBox="1">
            <a:spLocks noChangeArrowheads="1"/>
          </p:cNvSpPr>
          <p:nvPr/>
        </p:nvSpPr>
        <p:spPr bwMode="auto">
          <a:xfrm>
            <a:off x="1908175" y="405130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s-CO" sz="1600">
                <a:solidFill>
                  <a:schemeClr val="tx1"/>
                </a:solidFill>
                <a:latin typeface="Times New Roman" pitchFamily="18" charset="0"/>
              </a:rPr>
              <a:t>3</a:t>
            </a:r>
            <a:endParaRPr lang="en-US" altLang="es-CO" sz="16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095" name="Line 25"/>
          <p:cNvSpPr>
            <a:spLocks noChangeShapeType="1"/>
          </p:cNvSpPr>
          <p:nvPr/>
        </p:nvSpPr>
        <p:spPr bwMode="auto">
          <a:xfrm>
            <a:off x="1042988" y="4437063"/>
            <a:ext cx="2889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AutoShape 26" descr="50%"/>
          <p:cNvSpPr>
            <a:spLocks noChangeArrowheads="1"/>
          </p:cNvSpPr>
          <p:nvPr/>
        </p:nvSpPr>
        <p:spPr bwMode="auto">
          <a:xfrm flipH="1">
            <a:off x="1244600" y="2309813"/>
            <a:ext cx="41275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grpSp>
        <p:nvGrpSpPr>
          <p:cNvPr id="3097" name="Group 27"/>
          <p:cNvGrpSpPr>
            <a:grpSpLocks/>
          </p:cNvGrpSpPr>
          <p:nvPr/>
        </p:nvGrpSpPr>
        <p:grpSpPr bwMode="auto">
          <a:xfrm>
            <a:off x="1692275" y="1557338"/>
            <a:ext cx="7634288" cy="2555875"/>
            <a:chOff x="1066" y="981"/>
            <a:chExt cx="4809" cy="1610"/>
          </a:xfrm>
        </p:grpSpPr>
        <p:sp>
          <p:nvSpPr>
            <p:cNvPr id="3150" name="Text Box 28" descr="50%"/>
            <p:cNvSpPr txBox="1">
              <a:spLocks noChangeArrowheads="1"/>
            </p:cNvSpPr>
            <p:nvPr/>
          </p:nvSpPr>
          <p:spPr bwMode="auto">
            <a:xfrm>
              <a:off x="4332" y="1525"/>
              <a:ext cx="154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n-GB" altLang="es-CO" sz="1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IgM: Serum/DBS/OF</a:t>
              </a:r>
              <a:endParaRPr lang="en-US" altLang="es-CO" sz="1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51" name="Freeform 29" descr="50%"/>
            <p:cNvSpPr>
              <a:spLocks/>
            </p:cNvSpPr>
            <p:nvPr/>
          </p:nvSpPr>
          <p:spPr bwMode="auto">
            <a:xfrm>
              <a:off x="1066" y="981"/>
              <a:ext cx="4019" cy="1610"/>
            </a:xfrm>
            <a:custGeom>
              <a:avLst/>
              <a:gdLst>
                <a:gd name="T0" fmla="*/ 0 w 4019"/>
                <a:gd name="T1" fmla="*/ 1610 h 1610"/>
                <a:gd name="T2" fmla="*/ 443 w 4019"/>
                <a:gd name="T3" fmla="*/ 223 h 1610"/>
                <a:gd name="T4" fmla="*/ 1915 w 4019"/>
                <a:gd name="T5" fmla="*/ 271 h 1610"/>
                <a:gd name="T6" fmla="*/ 2411 w 4019"/>
                <a:gd name="T7" fmla="*/ 439 h 1610"/>
                <a:gd name="T8" fmla="*/ 3070 w 4019"/>
                <a:gd name="T9" fmla="*/ 715 h 1610"/>
                <a:gd name="T10" fmla="*/ 4019 w 4019"/>
                <a:gd name="T11" fmla="*/ 1183 h 16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19"/>
                <a:gd name="T19" fmla="*/ 0 h 1610"/>
                <a:gd name="T20" fmla="*/ 4019 w 4019"/>
                <a:gd name="T21" fmla="*/ 1610 h 16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19" h="1610">
                  <a:moveTo>
                    <a:pt x="0" y="1610"/>
                  </a:moveTo>
                  <a:cubicBezTo>
                    <a:pt x="74" y="1379"/>
                    <a:pt x="124" y="446"/>
                    <a:pt x="443" y="223"/>
                  </a:cubicBezTo>
                  <a:cubicBezTo>
                    <a:pt x="762" y="0"/>
                    <a:pt x="1592" y="171"/>
                    <a:pt x="1915" y="271"/>
                  </a:cubicBezTo>
                  <a:cubicBezTo>
                    <a:pt x="2238" y="371"/>
                    <a:pt x="2182" y="357"/>
                    <a:pt x="2411" y="439"/>
                  </a:cubicBezTo>
                  <a:cubicBezTo>
                    <a:pt x="2606" y="523"/>
                    <a:pt x="2799" y="596"/>
                    <a:pt x="3070" y="715"/>
                  </a:cubicBezTo>
                  <a:cubicBezTo>
                    <a:pt x="3438" y="878"/>
                    <a:pt x="3821" y="1085"/>
                    <a:pt x="4019" y="1183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52" name="Line 30"/>
            <p:cNvSpPr>
              <a:spLocks noChangeShapeType="1"/>
            </p:cNvSpPr>
            <p:nvPr/>
          </p:nvSpPr>
          <p:spPr bwMode="auto">
            <a:xfrm flipH="1">
              <a:off x="4422" y="1706"/>
              <a:ext cx="182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8" name="AutoShape 31" descr="50%"/>
          <p:cNvSpPr>
            <a:spLocks noChangeArrowheads="1"/>
          </p:cNvSpPr>
          <p:nvPr/>
        </p:nvSpPr>
        <p:spPr bwMode="auto">
          <a:xfrm flipH="1">
            <a:off x="8418513" y="4038600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099" name="AutoShape 32" descr="50%"/>
          <p:cNvSpPr>
            <a:spLocks noChangeArrowheads="1"/>
          </p:cNvSpPr>
          <p:nvPr/>
        </p:nvSpPr>
        <p:spPr bwMode="auto">
          <a:xfrm flipH="1">
            <a:off x="3668713" y="4051300"/>
            <a:ext cx="39687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100" name="AutoShape 33" descr="50%"/>
          <p:cNvSpPr>
            <a:spLocks noChangeArrowheads="1"/>
          </p:cNvSpPr>
          <p:nvPr/>
        </p:nvSpPr>
        <p:spPr bwMode="auto">
          <a:xfrm flipH="1">
            <a:off x="5611813" y="4062413"/>
            <a:ext cx="39687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sp>
        <p:nvSpPr>
          <p:cNvPr id="3101" name="AutoShape 34" descr="50%"/>
          <p:cNvSpPr>
            <a:spLocks noChangeArrowheads="1"/>
          </p:cNvSpPr>
          <p:nvPr/>
        </p:nvSpPr>
        <p:spPr bwMode="auto">
          <a:xfrm flipH="1">
            <a:off x="7553325" y="4043363"/>
            <a:ext cx="39688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ES_tradnl" altLang="es-CO"/>
          </a:p>
        </p:txBody>
      </p:sp>
      <p:grpSp>
        <p:nvGrpSpPr>
          <p:cNvPr id="3102" name="Group 35"/>
          <p:cNvGrpSpPr>
            <a:grpSpLocks/>
          </p:cNvGrpSpPr>
          <p:nvPr/>
        </p:nvGrpSpPr>
        <p:grpSpPr bwMode="auto">
          <a:xfrm>
            <a:off x="2484438" y="4021138"/>
            <a:ext cx="6172200" cy="369887"/>
            <a:chOff x="1565" y="2541"/>
            <a:chExt cx="3888" cy="233"/>
          </a:xfrm>
        </p:grpSpPr>
        <p:sp>
          <p:nvSpPr>
            <p:cNvPr id="3143" name="Text Box 36" descr="50%"/>
            <p:cNvSpPr txBox="1">
              <a:spLocks noChangeArrowheads="1"/>
            </p:cNvSpPr>
            <p:nvPr/>
          </p:nvSpPr>
          <p:spPr bwMode="auto">
            <a:xfrm>
              <a:off x="1565" y="2557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44" name="Text Box 37" descr="50%"/>
            <p:cNvSpPr txBox="1">
              <a:spLocks noChangeArrowheads="1"/>
            </p:cNvSpPr>
            <p:nvPr/>
          </p:nvSpPr>
          <p:spPr bwMode="auto">
            <a:xfrm>
              <a:off x="2194" y="256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14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45" name="Text Box 38" descr="50%"/>
            <p:cNvSpPr txBox="1">
              <a:spLocks noChangeArrowheads="1"/>
            </p:cNvSpPr>
            <p:nvPr/>
          </p:nvSpPr>
          <p:spPr bwMode="auto">
            <a:xfrm>
              <a:off x="3424" y="2557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28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46" name="Text Box 39" descr="50%"/>
            <p:cNvSpPr txBox="1">
              <a:spLocks noChangeArrowheads="1"/>
            </p:cNvSpPr>
            <p:nvPr/>
          </p:nvSpPr>
          <p:spPr bwMode="auto">
            <a:xfrm>
              <a:off x="4019" y="2560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35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47" name="Text Box 40" descr="50%"/>
            <p:cNvSpPr txBox="1">
              <a:spLocks noChangeArrowheads="1"/>
            </p:cNvSpPr>
            <p:nvPr/>
          </p:nvSpPr>
          <p:spPr bwMode="auto">
            <a:xfrm>
              <a:off x="5180" y="254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90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48" name="Text Box 41" descr="50%"/>
            <p:cNvSpPr txBox="1">
              <a:spLocks noChangeArrowheads="1"/>
            </p:cNvSpPr>
            <p:nvPr/>
          </p:nvSpPr>
          <p:spPr bwMode="auto">
            <a:xfrm>
              <a:off x="2799" y="2560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21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49" name="Text Box 42" descr="50%"/>
            <p:cNvSpPr txBox="1">
              <a:spLocks noChangeArrowheads="1"/>
            </p:cNvSpPr>
            <p:nvPr/>
          </p:nvSpPr>
          <p:spPr bwMode="auto">
            <a:xfrm>
              <a:off x="4648" y="2541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3103" name="Line 43"/>
          <p:cNvSpPr>
            <a:spLocks noChangeShapeType="1"/>
          </p:cNvSpPr>
          <p:nvPr/>
        </p:nvSpPr>
        <p:spPr bwMode="auto">
          <a:xfrm flipH="1">
            <a:off x="6946900" y="3921125"/>
            <a:ext cx="215900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4" name="Line 44"/>
          <p:cNvSpPr>
            <a:spLocks noChangeShapeType="1"/>
          </p:cNvSpPr>
          <p:nvPr/>
        </p:nvSpPr>
        <p:spPr bwMode="auto">
          <a:xfrm flipH="1">
            <a:off x="7019925" y="3930650"/>
            <a:ext cx="215900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45"/>
          <p:cNvSpPr>
            <a:spLocks noChangeShapeType="1"/>
          </p:cNvSpPr>
          <p:nvPr/>
        </p:nvSpPr>
        <p:spPr bwMode="auto">
          <a:xfrm flipH="1">
            <a:off x="6981825" y="3921125"/>
            <a:ext cx="215900" cy="2889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06" name="Group 46"/>
          <p:cNvGrpSpPr>
            <a:grpSpLocks/>
          </p:cNvGrpSpPr>
          <p:nvPr/>
        </p:nvGrpSpPr>
        <p:grpSpPr bwMode="auto">
          <a:xfrm>
            <a:off x="1765300" y="2628900"/>
            <a:ext cx="2590800" cy="1362075"/>
            <a:chOff x="1112" y="1656"/>
            <a:chExt cx="1632" cy="858"/>
          </a:xfrm>
        </p:grpSpPr>
        <p:sp>
          <p:nvSpPr>
            <p:cNvPr id="3140" name="Text Box 47" descr="50%"/>
            <p:cNvSpPr txBox="1">
              <a:spLocks noChangeArrowheads="1"/>
            </p:cNvSpPr>
            <p:nvPr/>
          </p:nvSpPr>
          <p:spPr bwMode="auto">
            <a:xfrm>
              <a:off x="1882" y="2341"/>
              <a:ext cx="86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Virus culture </a:t>
              </a:r>
              <a:endParaRPr lang="en-US" altLang="es-CO" sz="1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41" name="Freeform 48" descr="50%"/>
            <p:cNvSpPr>
              <a:spLocks/>
            </p:cNvSpPr>
            <p:nvPr/>
          </p:nvSpPr>
          <p:spPr bwMode="auto">
            <a:xfrm>
              <a:off x="1112" y="1656"/>
              <a:ext cx="408" cy="776"/>
            </a:xfrm>
            <a:custGeom>
              <a:avLst/>
              <a:gdLst>
                <a:gd name="T0" fmla="*/ 0 w 408"/>
                <a:gd name="T1" fmla="*/ 0 h 776"/>
                <a:gd name="T2" fmla="*/ 169 w 408"/>
                <a:gd name="T3" fmla="*/ 94 h 776"/>
                <a:gd name="T4" fmla="*/ 252 w 408"/>
                <a:gd name="T5" fmla="*/ 328 h 776"/>
                <a:gd name="T6" fmla="*/ 408 w 408"/>
                <a:gd name="T7" fmla="*/ 776 h 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776"/>
                <a:gd name="T14" fmla="*/ 408 w 408"/>
                <a:gd name="T15" fmla="*/ 776 h 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776">
                  <a:moveTo>
                    <a:pt x="0" y="0"/>
                  </a:moveTo>
                  <a:cubicBezTo>
                    <a:pt x="28" y="16"/>
                    <a:pt x="127" y="40"/>
                    <a:pt x="169" y="94"/>
                  </a:cubicBezTo>
                  <a:cubicBezTo>
                    <a:pt x="211" y="149"/>
                    <a:pt x="212" y="214"/>
                    <a:pt x="252" y="328"/>
                  </a:cubicBezTo>
                  <a:cubicBezTo>
                    <a:pt x="292" y="442"/>
                    <a:pt x="376" y="683"/>
                    <a:pt x="408" y="77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42" name="Line 49"/>
            <p:cNvSpPr>
              <a:spLocks noChangeShapeType="1"/>
            </p:cNvSpPr>
            <p:nvPr/>
          </p:nvSpPr>
          <p:spPr bwMode="auto">
            <a:xfrm flipH="1" flipV="1">
              <a:off x="1519" y="2387"/>
              <a:ext cx="454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07" name="Group 50"/>
          <p:cNvGrpSpPr>
            <a:grpSpLocks/>
          </p:cNvGrpSpPr>
          <p:nvPr/>
        </p:nvGrpSpPr>
        <p:grpSpPr bwMode="auto">
          <a:xfrm>
            <a:off x="1116013" y="4051300"/>
            <a:ext cx="1511300" cy="339725"/>
            <a:chOff x="703" y="2557"/>
            <a:chExt cx="952" cy="214"/>
          </a:xfrm>
        </p:grpSpPr>
        <p:sp>
          <p:nvSpPr>
            <p:cNvPr id="3137" name="Text Box 51" descr="50%"/>
            <p:cNvSpPr txBox="1">
              <a:spLocks noChangeArrowheads="1"/>
            </p:cNvSpPr>
            <p:nvPr/>
          </p:nvSpPr>
          <p:spPr bwMode="auto">
            <a:xfrm>
              <a:off x="703" y="2559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-3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38" name="Text Box 52" descr="50%"/>
            <p:cNvSpPr txBox="1">
              <a:spLocks noChangeArrowheads="1"/>
            </p:cNvSpPr>
            <p:nvPr/>
          </p:nvSpPr>
          <p:spPr bwMode="auto">
            <a:xfrm>
              <a:off x="1029" y="2559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39" name="Text Box 53" descr="50%"/>
            <p:cNvSpPr txBox="1">
              <a:spLocks noChangeArrowheads="1"/>
            </p:cNvSpPr>
            <p:nvPr/>
          </p:nvSpPr>
          <p:spPr bwMode="auto">
            <a:xfrm>
              <a:off x="1382" y="2557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108" name="Group 54"/>
          <p:cNvGrpSpPr>
            <a:grpSpLocks/>
          </p:cNvGrpSpPr>
          <p:nvPr/>
        </p:nvGrpSpPr>
        <p:grpSpPr bwMode="auto">
          <a:xfrm>
            <a:off x="468313" y="1557338"/>
            <a:ext cx="922337" cy="2073275"/>
            <a:chOff x="295" y="981"/>
            <a:chExt cx="581" cy="1306"/>
          </a:xfrm>
        </p:grpSpPr>
        <p:sp>
          <p:nvSpPr>
            <p:cNvPr id="3133" name="Text Box 55" descr="50%"/>
            <p:cNvSpPr txBox="1">
              <a:spLocks noChangeArrowheads="1"/>
            </p:cNvSpPr>
            <p:nvPr/>
          </p:nvSpPr>
          <p:spPr bwMode="auto">
            <a:xfrm>
              <a:off x="403" y="2075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25%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34" name="Text Box 56" descr="50%"/>
            <p:cNvSpPr txBox="1">
              <a:spLocks noChangeArrowheads="1"/>
            </p:cNvSpPr>
            <p:nvPr/>
          </p:nvSpPr>
          <p:spPr bwMode="auto">
            <a:xfrm>
              <a:off x="411" y="1702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50%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35" name="Text Box 57" descr="50%"/>
            <p:cNvSpPr txBox="1">
              <a:spLocks noChangeArrowheads="1"/>
            </p:cNvSpPr>
            <p:nvPr/>
          </p:nvSpPr>
          <p:spPr bwMode="auto">
            <a:xfrm>
              <a:off x="295" y="981"/>
              <a:ext cx="5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100%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36" name="Text Box 58" descr="50%"/>
            <p:cNvSpPr txBox="1">
              <a:spLocks noChangeArrowheads="1"/>
            </p:cNvSpPr>
            <p:nvPr/>
          </p:nvSpPr>
          <p:spPr bwMode="auto">
            <a:xfrm>
              <a:off x="422" y="1344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600">
                  <a:solidFill>
                    <a:schemeClr val="tx1"/>
                  </a:solidFill>
                  <a:latin typeface="Times New Roman" pitchFamily="18" charset="0"/>
                </a:rPr>
                <a:t>75%</a:t>
              </a:r>
              <a:endParaRPr lang="en-US" altLang="es-CO" sz="16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3109" name="Text Box 59"/>
          <p:cNvSpPr txBox="1">
            <a:spLocks noChangeArrowheads="1"/>
          </p:cNvSpPr>
          <p:nvPr/>
        </p:nvSpPr>
        <p:spPr bwMode="auto">
          <a:xfrm>
            <a:off x="1339850" y="4437063"/>
            <a:ext cx="1071563" cy="285750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GB" altLang="es-CO" sz="11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Fever</a:t>
            </a:r>
            <a:endParaRPr lang="en-US" altLang="es-CO" sz="11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10" name="Text Box 60"/>
          <p:cNvSpPr txBox="1">
            <a:spLocks noChangeArrowheads="1"/>
          </p:cNvSpPr>
          <p:nvPr/>
        </p:nvSpPr>
        <p:spPr bwMode="auto">
          <a:xfrm>
            <a:off x="1773238" y="4727575"/>
            <a:ext cx="638175" cy="285750"/>
          </a:xfrm>
          <a:prstGeom prst="rect">
            <a:avLst/>
          </a:prstGeom>
          <a:solidFill>
            <a:srgbClr val="CCECFF"/>
          </a:solidFill>
          <a:ln w="254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n-GB" altLang="es-CO" sz="11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Rash</a:t>
            </a:r>
            <a:endParaRPr lang="en-US" altLang="es-CO" sz="110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111" name="Text Box 61"/>
          <p:cNvSpPr txBox="1">
            <a:spLocks noChangeArrowheads="1"/>
          </p:cNvSpPr>
          <p:nvPr/>
        </p:nvSpPr>
        <p:spPr bwMode="auto">
          <a:xfrm>
            <a:off x="1390650" y="5373688"/>
            <a:ext cx="2952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CO" sz="13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**Day 0 = first day of rash</a:t>
            </a:r>
            <a:r>
              <a:rPr lang="en-GB" altLang="es-CO" sz="18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es-CO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2" name="Text Box 62"/>
          <p:cNvSpPr txBox="1">
            <a:spLocks noChangeArrowheads="1"/>
          </p:cNvSpPr>
          <p:nvPr/>
        </p:nvSpPr>
        <p:spPr bwMode="auto">
          <a:xfrm>
            <a:off x="2484438" y="4408488"/>
            <a:ext cx="2376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CO" sz="1400">
                <a:solidFill>
                  <a:schemeClr val="tx1"/>
                </a:solidFill>
                <a:latin typeface="Arial" charset="0"/>
              </a:rPr>
              <a:t>(-3 to 5 days)</a:t>
            </a:r>
            <a:endParaRPr lang="en-US" altLang="es-CO" sz="14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13" name="Text Box 63"/>
          <p:cNvSpPr txBox="1">
            <a:spLocks noChangeArrowheads="1"/>
          </p:cNvSpPr>
          <p:nvPr/>
        </p:nvSpPr>
        <p:spPr bwMode="auto">
          <a:xfrm>
            <a:off x="2484438" y="4724400"/>
            <a:ext cx="2376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CO" sz="1400">
                <a:solidFill>
                  <a:schemeClr val="tx1"/>
                </a:solidFill>
                <a:latin typeface="Arial" charset="0"/>
              </a:rPr>
              <a:t>(0 to 5 days)</a:t>
            </a:r>
            <a:endParaRPr lang="en-US" altLang="es-CO" sz="14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114" name="Group 64"/>
          <p:cNvGrpSpPr>
            <a:grpSpLocks/>
          </p:cNvGrpSpPr>
          <p:nvPr/>
        </p:nvGrpSpPr>
        <p:grpSpPr bwMode="auto">
          <a:xfrm>
            <a:off x="1727200" y="1992313"/>
            <a:ext cx="3962400" cy="1855787"/>
            <a:chOff x="1088" y="1255"/>
            <a:chExt cx="2496" cy="1169"/>
          </a:xfrm>
        </p:grpSpPr>
        <p:sp>
          <p:nvSpPr>
            <p:cNvPr id="3130" name="Text Box 65" descr="50%"/>
            <p:cNvSpPr txBox="1">
              <a:spLocks noChangeArrowheads="1"/>
            </p:cNvSpPr>
            <p:nvPr/>
          </p:nvSpPr>
          <p:spPr bwMode="auto">
            <a:xfrm>
              <a:off x="2336" y="1616"/>
              <a:ext cx="108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200">
                  <a:solidFill>
                    <a:srgbClr val="011EAF"/>
                  </a:solidFill>
                  <a:latin typeface="Tahoma" pitchFamily="34" charset="0"/>
                  <a:cs typeface="Tahoma" pitchFamily="34" charset="0"/>
                </a:rPr>
                <a:t>Virus detection: OF</a:t>
              </a:r>
              <a:endParaRPr lang="en-US" altLang="es-CO" sz="1200">
                <a:solidFill>
                  <a:srgbClr val="011EA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31" name="Line 66"/>
            <p:cNvSpPr>
              <a:spLocks noChangeShapeType="1"/>
            </p:cNvSpPr>
            <p:nvPr/>
          </p:nvSpPr>
          <p:spPr bwMode="auto">
            <a:xfrm flipH="1">
              <a:off x="2200" y="170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Freeform 67" descr="50%"/>
            <p:cNvSpPr>
              <a:spLocks/>
            </p:cNvSpPr>
            <p:nvPr/>
          </p:nvSpPr>
          <p:spPr bwMode="auto">
            <a:xfrm>
              <a:off x="1088" y="1255"/>
              <a:ext cx="2496" cy="1169"/>
            </a:xfrm>
            <a:custGeom>
              <a:avLst/>
              <a:gdLst>
                <a:gd name="T0" fmla="*/ 0 w 2496"/>
                <a:gd name="T1" fmla="*/ 17 h 1169"/>
                <a:gd name="T2" fmla="*/ 272 w 2496"/>
                <a:gd name="T3" fmla="*/ 25 h 1169"/>
                <a:gd name="T4" fmla="*/ 600 w 2496"/>
                <a:gd name="T5" fmla="*/ 169 h 1169"/>
                <a:gd name="T6" fmla="*/ 1032 w 2496"/>
                <a:gd name="T7" fmla="*/ 465 h 1169"/>
                <a:gd name="T8" fmla="*/ 1824 w 2496"/>
                <a:gd name="T9" fmla="*/ 993 h 1169"/>
                <a:gd name="T10" fmla="*/ 2496 w 2496"/>
                <a:gd name="T11" fmla="*/ 1169 h 1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96"/>
                <a:gd name="T19" fmla="*/ 0 h 1169"/>
                <a:gd name="T20" fmla="*/ 2496 w 2496"/>
                <a:gd name="T21" fmla="*/ 1169 h 11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96" h="1169">
                  <a:moveTo>
                    <a:pt x="0" y="17"/>
                  </a:moveTo>
                  <a:cubicBezTo>
                    <a:pt x="45" y="18"/>
                    <a:pt x="172" y="0"/>
                    <a:pt x="272" y="25"/>
                  </a:cubicBezTo>
                  <a:cubicBezTo>
                    <a:pt x="372" y="50"/>
                    <a:pt x="473" y="96"/>
                    <a:pt x="600" y="169"/>
                  </a:cubicBezTo>
                  <a:cubicBezTo>
                    <a:pt x="727" y="242"/>
                    <a:pt x="828" y="328"/>
                    <a:pt x="1032" y="465"/>
                  </a:cubicBezTo>
                  <a:cubicBezTo>
                    <a:pt x="1236" y="602"/>
                    <a:pt x="1580" y="876"/>
                    <a:pt x="1824" y="993"/>
                  </a:cubicBezTo>
                  <a:cubicBezTo>
                    <a:pt x="2068" y="1110"/>
                    <a:pt x="2356" y="1132"/>
                    <a:pt x="2496" y="1169"/>
                  </a:cubicBezTo>
                </a:path>
              </a:pathLst>
            </a:cu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15" name="Group 68"/>
          <p:cNvGrpSpPr>
            <a:grpSpLocks/>
          </p:cNvGrpSpPr>
          <p:nvPr/>
        </p:nvGrpSpPr>
        <p:grpSpPr bwMode="auto">
          <a:xfrm>
            <a:off x="1763713" y="2133600"/>
            <a:ext cx="1489075" cy="1800225"/>
            <a:chOff x="1111" y="1344"/>
            <a:chExt cx="938" cy="1134"/>
          </a:xfrm>
        </p:grpSpPr>
        <p:sp>
          <p:nvSpPr>
            <p:cNvPr id="3127" name="Text Box 69" descr="50%"/>
            <p:cNvSpPr txBox="1">
              <a:spLocks noChangeArrowheads="1"/>
            </p:cNvSpPr>
            <p:nvPr/>
          </p:nvSpPr>
          <p:spPr bwMode="auto">
            <a:xfrm rot="3054443">
              <a:off x="1376" y="1805"/>
              <a:ext cx="113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200">
                  <a:solidFill>
                    <a:srgbClr val="011EAF"/>
                  </a:solidFill>
                  <a:latin typeface="Tahoma" pitchFamily="34" charset="0"/>
                  <a:cs typeface="Tahoma" pitchFamily="34" charset="0"/>
                </a:rPr>
                <a:t>Virus detection: DBS</a:t>
              </a:r>
              <a:r>
                <a:rPr lang="en-GB" altLang="es-CO" sz="1600">
                  <a:solidFill>
                    <a:srgbClr val="011EAF"/>
                  </a:solidFill>
                  <a:latin typeface="Tahoma" pitchFamily="34" charset="0"/>
                  <a:cs typeface="Tahoma" pitchFamily="34" charset="0"/>
                </a:rPr>
                <a:t> </a:t>
              </a:r>
              <a:endParaRPr lang="en-US" altLang="es-CO" sz="1600">
                <a:solidFill>
                  <a:srgbClr val="011EA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28" name="Freeform 70" descr="50%"/>
            <p:cNvSpPr>
              <a:spLocks/>
            </p:cNvSpPr>
            <p:nvPr/>
          </p:nvSpPr>
          <p:spPr bwMode="auto">
            <a:xfrm>
              <a:off x="1111" y="1524"/>
              <a:ext cx="697" cy="940"/>
            </a:xfrm>
            <a:custGeom>
              <a:avLst/>
              <a:gdLst>
                <a:gd name="T0" fmla="*/ 0 w 697"/>
                <a:gd name="T1" fmla="*/ 1 h 940"/>
                <a:gd name="T2" fmla="*/ 233 w 697"/>
                <a:gd name="T3" fmla="*/ 132 h 940"/>
                <a:gd name="T4" fmla="*/ 561 w 697"/>
                <a:gd name="T5" fmla="*/ 796 h 940"/>
                <a:gd name="T6" fmla="*/ 697 w 697"/>
                <a:gd name="T7" fmla="*/ 940 h 9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7"/>
                <a:gd name="T13" fmla="*/ 0 h 940"/>
                <a:gd name="T14" fmla="*/ 697 w 697"/>
                <a:gd name="T15" fmla="*/ 940 h 9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7" h="940">
                  <a:moveTo>
                    <a:pt x="0" y="1"/>
                  </a:moveTo>
                  <a:cubicBezTo>
                    <a:pt x="39" y="23"/>
                    <a:pt x="140" y="0"/>
                    <a:pt x="233" y="132"/>
                  </a:cubicBezTo>
                  <a:cubicBezTo>
                    <a:pt x="326" y="264"/>
                    <a:pt x="484" y="661"/>
                    <a:pt x="561" y="796"/>
                  </a:cubicBezTo>
                  <a:cubicBezTo>
                    <a:pt x="638" y="931"/>
                    <a:pt x="669" y="910"/>
                    <a:pt x="697" y="940"/>
                  </a:cubicBezTo>
                </a:path>
              </a:pathLst>
            </a:custGeom>
            <a:noFill/>
            <a:ln w="38100" cap="rnd">
              <a:solidFill>
                <a:schemeClr val="fol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9" name="Line 71"/>
            <p:cNvSpPr>
              <a:spLocks noChangeShapeType="1"/>
            </p:cNvSpPr>
            <p:nvPr/>
          </p:nvSpPr>
          <p:spPr bwMode="auto">
            <a:xfrm flipH="1">
              <a:off x="1519" y="1933"/>
              <a:ext cx="27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16" name="Text Box 72"/>
          <p:cNvSpPr txBox="1">
            <a:spLocks noChangeArrowheads="1"/>
          </p:cNvSpPr>
          <p:nvPr/>
        </p:nvSpPr>
        <p:spPr bwMode="auto">
          <a:xfrm>
            <a:off x="4787900" y="4724400"/>
            <a:ext cx="3313113" cy="1082675"/>
          </a:xfrm>
          <a:prstGeom prst="rect">
            <a:avLst/>
          </a:prstGeom>
          <a:noFill/>
          <a:ln w="12700" cap="rnd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s-CO" sz="1600">
                <a:solidFill>
                  <a:schemeClr val="tx1"/>
                </a:solidFill>
                <a:latin typeface="Arial" charset="0"/>
              </a:rPr>
              <a:t>DBS=Dried Blood Spot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s-CO" sz="1600">
                <a:solidFill>
                  <a:schemeClr val="tx1"/>
                </a:solidFill>
                <a:latin typeface="Arial" charset="0"/>
              </a:rPr>
              <a:t>OF = Oral fluid sample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s-CO" sz="1600">
                <a:solidFill>
                  <a:schemeClr val="tx1"/>
                </a:solidFill>
                <a:latin typeface="Arial" charset="0"/>
              </a:rPr>
              <a:t>Virus detection = RT-PCR </a:t>
            </a:r>
            <a:endParaRPr lang="en-US" altLang="es-CO" sz="1600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117" name="Group 73"/>
          <p:cNvGrpSpPr>
            <a:grpSpLocks/>
          </p:cNvGrpSpPr>
          <p:nvPr/>
        </p:nvGrpSpPr>
        <p:grpSpPr bwMode="auto">
          <a:xfrm>
            <a:off x="1758950" y="6457950"/>
            <a:ext cx="6699250" cy="304800"/>
            <a:chOff x="204" y="3702"/>
            <a:chExt cx="4220" cy="192"/>
          </a:xfrm>
        </p:grpSpPr>
        <p:sp>
          <p:nvSpPr>
            <p:cNvPr id="3125" name="Text Box 74"/>
            <p:cNvSpPr txBox="1">
              <a:spLocks noChangeArrowheads="1"/>
            </p:cNvSpPr>
            <p:nvPr/>
          </p:nvSpPr>
          <p:spPr bwMode="auto">
            <a:xfrm>
              <a:off x="204" y="3702"/>
              <a:ext cx="29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s-CO" sz="1400" dirty="0">
                  <a:solidFill>
                    <a:schemeClr val="tx1"/>
                  </a:solidFill>
                  <a:latin typeface="Arial" charset="0"/>
                </a:rPr>
                <a:t>* WER: 25, 2008, 83, 225–232 and </a:t>
              </a:r>
              <a:endParaRPr lang="en-US" altLang="es-CO" sz="18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126" name="Text Box 75"/>
            <p:cNvSpPr txBox="1">
              <a:spLocks noChangeArrowheads="1"/>
            </p:cNvSpPr>
            <p:nvPr/>
          </p:nvSpPr>
          <p:spPr bwMode="auto">
            <a:xfrm>
              <a:off x="1974" y="3702"/>
              <a:ext cx="24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s-CO" sz="1400" dirty="0">
                  <a:solidFill>
                    <a:schemeClr val="tx1"/>
                  </a:solidFill>
                  <a:latin typeface="Arial" charset="0"/>
                </a:rPr>
                <a:t>MMWR: 2008; 57:657-660</a:t>
              </a:r>
            </a:p>
          </p:txBody>
        </p:sp>
      </p:grpSp>
      <p:grpSp>
        <p:nvGrpSpPr>
          <p:cNvPr id="3118" name="Group 77"/>
          <p:cNvGrpSpPr>
            <a:grpSpLocks/>
          </p:cNvGrpSpPr>
          <p:nvPr/>
        </p:nvGrpSpPr>
        <p:grpSpPr bwMode="auto">
          <a:xfrm>
            <a:off x="1839913" y="1511300"/>
            <a:ext cx="7453312" cy="2560638"/>
            <a:chOff x="1179" y="952"/>
            <a:chExt cx="4695" cy="1613"/>
          </a:xfrm>
        </p:grpSpPr>
        <p:sp>
          <p:nvSpPr>
            <p:cNvPr id="3122" name="Text Box 78" descr="50%"/>
            <p:cNvSpPr txBox="1">
              <a:spLocks noChangeArrowheads="1"/>
            </p:cNvSpPr>
            <p:nvPr/>
          </p:nvSpPr>
          <p:spPr bwMode="auto">
            <a:xfrm>
              <a:off x="4286" y="1117"/>
              <a:ext cx="15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GB" altLang="es-CO" sz="1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IgG: Serum/DBS/OF</a:t>
              </a:r>
              <a:endParaRPr lang="en-US" altLang="es-CO" sz="120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3123" name="Freeform 79" descr="50%"/>
            <p:cNvSpPr>
              <a:spLocks/>
            </p:cNvSpPr>
            <p:nvPr/>
          </p:nvSpPr>
          <p:spPr bwMode="auto">
            <a:xfrm>
              <a:off x="1179" y="952"/>
              <a:ext cx="4229" cy="1613"/>
            </a:xfrm>
            <a:custGeom>
              <a:avLst/>
              <a:gdLst>
                <a:gd name="T0" fmla="*/ 23 w 4229"/>
                <a:gd name="T1" fmla="*/ 1613 h 1613"/>
                <a:gd name="T2" fmla="*/ 701 w 4229"/>
                <a:gd name="T3" fmla="*/ 248 h 1613"/>
                <a:gd name="T4" fmla="*/ 4229 w 4229"/>
                <a:gd name="T5" fmla="*/ 128 h 1613"/>
                <a:gd name="T6" fmla="*/ 0 60000 65536"/>
                <a:gd name="T7" fmla="*/ 0 60000 65536"/>
                <a:gd name="T8" fmla="*/ 0 60000 65536"/>
                <a:gd name="T9" fmla="*/ 0 w 4229"/>
                <a:gd name="T10" fmla="*/ 0 h 1613"/>
                <a:gd name="T11" fmla="*/ 4229 w 4229"/>
                <a:gd name="T12" fmla="*/ 1613 h 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9" h="1613">
                  <a:moveTo>
                    <a:pt x="23" y="1613"/>
                  </a:moveTo>
                  <a:cubicBezTo>
                    <a:pt x="136" y="1386"/>
                    <a:pt x="0" y="496"/>
                    <a:pt x="701" y="248"/>
                  </a:cubicBezTo>
                  <a:cubicBezTo>
                    <a:pt x="1402" y="0"/>
                    <a:pt x="3494" y="153"/>
                    <a:pt x="4229" y="128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24" name="Line 80"/>
            <p:cNvSpPr>
              <a:spLocks noChangeShapeType="1"/>
            </p:cNvSpPr>
            <p:nvPr/>
          </p:nvSpPr>
          <p:spPr bwMode="auto">
            <a:xfrm flipH="1" flipV="1">
              <a:off x="4332" y="1117"/>
              <a:ext cx="22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119" name="Straight Connector 3"/>
          <p:cNvCxnSpPr>
            <a:cxnSpLocks noChangeShapeType="1"/>
          </p:cNvCxnSpPr>
          <p:nvPr/>
        </p:nvCxnSpPr>
        <p:spPr bwMode="auto">
          <a:xfrm>
            <a:off x="1708150" y="1268413"/>
            <a:ext cx="34925" cy="2797175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1750" y="4895850"/>
            <a:ext cx="1406525" cy="87788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O" altLang="es-CO"/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1192213" y="4259263"/>
            <a:ext cx="1406525" cy="8794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2430904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112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2014-09-18T16:21:02Z</dcterms:created>
  <dcterms:modified xsi:type="dcterms:W3CDTF">2014-09-22T15:16:27Z</dcterms:modified>
</cp:coreProperties>
</file>