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5"/>
    <p:sldMasterId id="2147483735" r:id="rId6"/>
  </p:sldMasterIdLst>
  <p:notesMasterIdLst>
    <p:notesMasterId r:id="rId50"/>
  </p:notesMasterIdLst>
  <p:handoutMasterIdLst>
    <p:handoutMasterId r:id="rId51"/>
  </p:handoutMasterIdLst>
  <p:sldIdLst>
    <p:sldId id="481" r:id="rId7"/>
    <p:sldId id="585" r:id="rId8"/>
    <p:sldId id="545" r:id="rId9"/>
    <p:sldId id="546" r:id="rId10"/>
    <p:sldId id="584" r:id="rId11"/>
    <p:sldId id="646" r:id="rId12"/>
    <p:sldId id="562" r:id="rId13"/>
    <p:sldId id="647" r:id="rId14"/>
    <p:sldId id="574" r:id="rId15"/>
    <p:sldId id="638" r:id="rId16"/>
    <p:sldId id="599" r:id="rId17"/>
    <p:sldId id="590" r:id="rId18"/>
    <p:sldId id="629" r:id="rId19"/>
    <p:sldId id="630" r:id="rId20"/>
    <p:sldId id="519" r:id="rId21"/>
    <p:sldId id="631" r:id="rId22"/>
    <p:sldId id="632" r:id="rId23"/>
    <p:sldId id="633" r:id="rId24"/>
    <p:sldId id="634" r:id="rId25"/>
    <p:sldId id="648" r:id="rId26"/>
    <p:sldId id="636" r:id="rId27"/>
    <p:sldId id="639" r:id="rId28"/>
    <p:sldId id="651" r:id="rId29"/>
    <p:sldId id="586" r:id="rId30"/>
    <p:sldId id="521" r:id="rId31"/>
    <p:sldId id="588" r:id="rId32"/>
    <p:sldId id="587" r:id="rId33"/>
    <p:sldId id="645" r:id="rId34"/>
    <p:sldId id="597" r:id="rId35"/>
    <p:sldId id="649" r:id="rId36"/>
    <p:sldId id="640" r:id="rId37"/>
    <p:sldId id="548" r:id="rId38"/>
    <p:sldId id="535" r:id="rId39"/>
    <p:sldId id="598" r:id="rId40"/>
    <p:sldId id="652" r:id="rId41"/>
    <p:sldId id="592" r:id="rId42"/>
    <p:sldId id="593" r:id="rId43"/>
    <p:sldId id="653" r:id="rId44"/>
    <p:sldId id="536" r:id="rId45"/>
    <p:sldId id="626" r:id="rId46"/>
    <p:sldId id="627" r:id="rId47"/>
    <p:sldId id="538" r:id="rId48"/>
    <p:sldId id="541" r:id="rId49"/>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Palatino Linotype" pitchFamily="18" charset="0"/>
        <a:ea typeface="MS PGothic" pitchFamily="34" charset="-128"/>
        <a:cs typeface="+mn-cs"/>
      </a:defRPr>
    </a:lvl1pPr>
    <a:lvl2pPr marL="457200" algn="l" rtl="0" fontAlgn="base">
      <a:spcBef>
        <a:spcPct val="0"/>
      </a:spcBef>
      <a:spcAft>
        <a:spcPct val="0"/>
      </a:spcAft>
      <a:defRPr kern="1200">
        <a:solidFill>
          <a:schemeClr val="tx1"/>
        </a:solidFill>
        <a:latin typeface="Palatino Linotype" pitchFamily="18" charset="0"/>
        <a:ea typeface="MS PGothic" pitchFamily="34" charset="-128"/>
        <a:cs typeface="+mn-cs"/>
      </a:defRPr>
    </a:lvl2pPr>
    <a:lvl3pPr marL="914400" algn="l" rtl="0" fontAlgn="base">
      <a:spcBef>
        <a:spcPct val="0"/>
      </a:spcBef>
      <a:spcAft>
        <a:spcPct val="0"/>
      </a:spcAft>
      <a:defRPr kern="1200">
        <a:solidFill>
          <a:schemeClr val="tx1"/>
        </a:solidFill>
        <a:latin typeface="Palatino Linotype" pitchFamily="18" charset="0"/>
        <a:ea typeface="MS PGothic" pitchFamily="34" charset="-128"/>
        <a:cs typeface="+mn-cs"/>
      </a:defRPr>
    </a:lvl3pPr>
    <a:lvl4pPr marL="1371600" algn="l" rtl="0" fontAlgn="base">
      <a:spcBef>
        <a:spcPct val="0"/>
      </a:spcBef>
      <a:spcAft>
        <a:spcPct val="0"/>
      </a:spcAft>
      <a:defRPr kern="1200">
        <a:solidFill>
          <a:schemeClr val="tx1"/>
        </a:solidFill>
        <a:latin typeface="Palatino Linotype" pitchFamily="18" charset="0"/>
        <a:ea typeface="MS PGothic" pitchFamily="34" charset="-128"/>
        <a:cs typeface="+mn-cs"/>
      </a:defRPr>
    </a:lvl4pPr>
    <a:lvl5pPr marL="1828800" algn="l" rtl="0" fontAlgn="base">
      <a:spcBef>
        <a:spcPct val="0"/>
      </a:spcBef>
      <a:spcAft>
        <a:spcPct val="0"/>
      </a:spcAft>
      <a:defRPr kern="1200">
        <a:solidFill>
          <a:schemeClr val="tx1"/>
        </a:solidFill>
        <a:latin typeface="Palatino Linotype" pitchFamily="18" charset="0"/>
        <a:ea typeface="MS PGothic" pitchFamily="34" charset="-128"/>
        <a:cs typeface="+mn-cs"/>
      </a:defRPr>
    </a:lvl5pPr>
    <a:lvl6pPr marL="2286000" algn="l" defTabSz="914400" rtl="0" eaLnBrk="1" latinLnBrk="0" hangingPunct="1">
      <a:defRPr kern="1200">
        <a:solidFill>
          <a:schemeClr val="tx1"/>
        </a:solidFill>
        <a:latin typeface="Palatino Linotype" pitchFamily="18" charset="0"/>
        <a:ea typeface="MS PGothic" pitchFamily="34" charset="-128"/>
        <a:cs typeface="+mn-cs"/>
      </a:defRPr>
    </a:lvl6pPr>
    <a:lvl7pPr marL="2743200" algn="l" defTabSz="914400" rtl="0" eaLnBrk="1" latinLnBrk="0" hangingPunct="1">
      <a:defRPr kern="1200">
        <a:solidFill>
          <a:schemeClr val="tx1"/>
        </a:solidFill>
        <a:latin typeface="Palatino Linotype" pitchFamily="18" charset="0"/>
        <a:ea typeface="MS PGothic" pitchFamily="34" charset="-128"/>
        <a:cs typeface="+mn-cs"/>
      </a:defRPr>
    </a:lvl7pPr>
    <a:lvl8pPr marL="3200400" algn="l" defTabSz="914400" rtl="0" eaLnBrk="1" latinLnBrk="0" hangingPunct="1">
      <a:defRPr kern="1200">
        <a:solidFill>
          <a:schemeClr val="tx1"/>
        </a:solidFill>
        <a:latin typeface="Palatino Linotype" pitchFamily="18" charset="0"/>
        <a:ea typeface="MS PGothic" pitchFamily="34" charset="-128"/>
        <a:cs typeface="+mn-cs"/>
      </a:defRPr>
    </a:lvl8pPr>
    <a:lvl9pPr marL="3657600" algn="l" defTabSz="914400" rtl="0" eaLnBrk="1" latinLnBrk="0" hangingPunct="1">
      <a:defRPr kern="1200">
        <a:solidFill>
          <a:schemeClr val="tx1"/>
        </a:solidFill>
        <a:latin typeface="Palatino Linotype" pitchFamily="18"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alesc"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E3EE"/>
    <a:srgbClr val="00FF00"/>
    <a:srgbClr val="FFFFFF"/>
    <a:srgbClr val="215065"/>
    <a:srgbClr val="E88888"/>
    <a:srgbClr val="94C6DC"/>
    <a:srgbClr val="D52B2B"/>
    <a:srgbClr val="216527"/>
    <a:srgbClr val="60ABCC"/>
    <a:srgbClr val="3787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93073" autoAdjust="0"/>
  </p:normalViewPr>
  <p:slideViewPr>
    <p:cSldViewPr snapToGrid="0" snapToObjects="1">
      <p:cViewPr>
        <p:scale>
          <a:sx n="60" d="100"/>
          <a:sy n="60" d="100"/>
        </p:scale>
        <p:origin x="-1704" y="-186"/>
      </p:cViewPr>
      <p:guideLst>
        <p:guide orient="horz" pos="2160"/>
        <p:guide pos="2880"/>
      </p:guideLst>
    </p:cSldViewPr>
  </p:slideViewPr>
  <p:outlineViewPr>
    <p:cViewPr>
      <p:scale>
        <a:sx n="33" d="100"/>
        <a:sy n="33" d="100"/>
      </p:scale>
      <p:origin x="0" y="948"/>
    </p:cViewPr>
  </p:outlineViewPr>
  <p:notesTextViewPr>
    <p:cViewPr>
      <p:scale>
        <a:sx n="100" d="100"/>
        <a:sy n="100" d="100"/>
      </p:scale>
      <p:origin x="0" y="0"/>
    </p:cViewPr>
  </p:notesTextViewPr>
  <p:sorterViewPr>
    <p:cViewPr>
      <p:scale>
        <a:sx n="60" d="100"/>
        <a:sy n="60" d="100"/>
      </p:scale>
      <p:origin x="0" y="0"/>
    </p:cViewPr>
  </p:sorterViewPr>
  <p:notesViewPr>
    <p:cSldViewPr snapToGrid="0" snapToObjects="1">
      <p:cViewPr varScale="1">
        <p:scale>
          <a:sx n="49" d="100"/>
          <a:sy n="49" d="100"/>
        </p:scale>
        <p:origin x="-2922"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oleObject" Target="file:///D:\work\UN%20SUMMIT\Datos_NCD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txPr>
              <a:bodyPr/>
              <a:lstStyle/>
              <a:p>
                <a:pPr>
                  <a:defRPr lang="es-ES" sz="2000" b="1"/>
                </a:pPr>
                <a:endParaRPr lang="es-CL"/>
              </a:p>
            </c:txPr>
            <c:dLblPos val="outEnd"/>
            <c:showLegendKey val="0"/>
            <c:showVal val="0"/>
            <c:showCatName val="0"/>
            <c:showSerName val="0"/>
            <c:showPercent val="1"/>
            <c:showBubbleSize val="0"/>
            <c:showLeaderLines val="1"/>
          </c:dLbls>
          <c:cat>
            <c:strRef>
              <c:f>Hoja1!$E$3:$E$7</c:f>
              <c:strCache>
                <c:ptCount val="5"/>
                <c:pt idx="0">
                  <c:v>Enfermedades cardiovasculares</c:v>
                </c:pt>
                <c:pt idx="1">
                  <c:v>Cáncer</c:v>
                </c:pt>
                <c:pt idx="2">
                  <c:v>Otras ECNT</c:v>
                </c:pt>
                <c:pt idx="3">
                  <c:v>Diabetes</c:v>
                </c:pt>
                <c:pt idx="4">
                  <c:v>Enfermedades respiratorias crónicas</c:v>
                </c:pt>
              </c:strCache>
            </c:strRef>
          </c:cat>
          <c:val>
            <c:numRef>
              <c:f>Hoja1!$F$3:$F$7</c:f>
              <c:numCache>
                <c:formatCode>0</c:formatCode>
                <c:ptCount val="5"/>
                <c:pt idx="0">
                  <c:v>45.45454545454524</c:v>
                </c:pt>
                <c:pt idx="1">
                  <c:v>29.792393939393811</c:v>
                </c:pt>
                <c:pt idx="2">
                  <c:v>7.5757575757575761</c:v>
                </c:pt>
                <c:pt idx="3">
                  <c:v>7.0909090909090908</c:v>
                </c:pt>
                <c:pt idx="4">
                  <c:v>10.060606060606105</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8E484C85-465D-49F7-830E-E58676298DD4}" type="datetimeFigureOut">
              <a:rPr lang="es-VE" smtClean="0"/>
              <a:t>21/11/2013</a:t>
            </a:fld>
            <a:endParaRPr lang="es-VE"/>
          </a:p>
        </p:txBody>
      </p:sp>
      <p:sp>
        <p:nvSpPr>
          <p:cNvPr id="4" name="3 Marcador de pie de página"/>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s-VE"/>
          </a:p>
        </p:txBody>
      </p:sp>
      <p:sp>
        <p:nvSpPr>
          <p:cNvPr id="5" name="4 Marcador de número de diapositiva"/>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68341EF5-7E94-4DBA-98F4-4EB4F62C1CBD}" type="slidenum">
              <a:rPr lang="es-VE" smtClean="0"/>
              <a:t>‹#›</a:t>
            </a:fld>
            <a:endParaRPr lang="es-VE"/>
          </a:p>
        </p:txBody>
      </p:sp>
    </p:spTree>
    <p:extLst>
      <p:ext uri="{BB962C8B-B14F-4D97-AF65-F5344CB8AC3E}">
        <p14:creationId xmlns:p14="http://schemas.microsoft.com/office/powerpoint/2010/main" val="3667979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98102" y="0"/>
            <a:ext cx="2982119" cy="464820"/>
          </a:xfrm>
          <a:prstGeom prst="rect">
            <a:avLst/>
          </a:prstGeom>
        </p:spPr>
        <p:txBody>
          <a:bodyPr vert="horz" lIns="91440" tIns="45720" rIns="91440" bIns="45720" rtlCol="0"/>
          <a:lstStyle>
            <a:lvl1pPr algn="r">
              <a:defRPr sz="1200"/>
            </a:lvl1pPr>
          </a:lstStyle>
          <a:p>
            <a:fld id="{9507B1A3-53EB-424F-A2F2-8AC04D487CA6}" type="datetimeFigureOut">
              <a:rPr lang="es-ES" smtClean="0"/>
              <a:t>21/11/2013</a:t>
            </a:fld>
            <a:endParaRPr lang="es-ES"/>
          </a:p>
        </p:txBody>
      </p:sp>
      <p:sp>
        <p:nvSpPr>
          <p:cNvPr id="4" name="3 Marcador de imagen de diapositiva"/>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8182" y="4415790"/>
            <a:ext cx="5505450" cy="418338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2982119" cy="46482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98102" y="8829967"/>
            <a:ext cx="2982119" cy="464820"/>
          </a:xfrm>
          <a:prstGeom prst="rect">
            <a:avLst/>
          </a:prstGeom>
        </p:spPr>
        <p:txBody>
          <a:bodyPr vert="horz" lIns="91440" tIns="45720" rIns="91440" bIns="45720" rtlCol="0" anchor="b"/>
          <a:lstStyle>
            <a:lvl1pPr algn="r">
              <a:defRPr sz="1200"/>
            </a:lvl1pPr>
          </a:lstStyle>
          <a:p>
            <a:fld id="{5FD6DAB6-DD5F-413D-91E9-4CA33F199260}" type="slidenum">
              <a:rPr lang="es-ES" smtClean="0"/>
              <a:t>‹#›</a:t>
            </a:fld>
            <a:endParaRPr lang="es-ES"/>
          </a:p>
        </p:txBody>
      </p:sp>
    </p:spTree>
    <p:extLst>
      <p:ext uri="{BB962C8B-B14F-4D97-AF65-F5344CB8AC3E}">
        <p14:creationId xmlns:p14="http://schemas.microsoft.com/office/powerpoint/2010/main" val="127563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FD6DAB6-DD5F-413D-91E9-4CA33F199260}" type="slidenum">
              <a:rPr lang="es-ES" smtClean="0"/>
              <a:t>1</a:t>
            </a:fld>
            <a:endParaRPr lang="es-ES"/>
          </a:p>
        </p:txBody>
      </p:sp>
    </p:spTree>
    <p:extLst>
      <p:ext uri="{BB962C8B-B14F-4D97-AF65-F5344CB8AC3E}">
        <p14:creationId xmlns:p14="http://schemas.microsoft.com/office/powerpoint/2010/main" val="1884595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08901">
              <a:lnSpc>
                <a:spcPct val="90000"/>
              </a:lnSpc>
              <a:spcBef>
                <a:spcPct val="45000"/>
              </a:spcBef>
              <a:buClr>
                <a:srgbClr val="000099"/>
              </a:buClr>
            </a:pPr>
            <a:endParaRPr lang="en-GB" sz="1100" dirty="0"/>
          </a:p>
        </p:txBody>
      </p:sp>
      <p:sp>
        <p:nvSpPr>
          <p:cNvPr id="512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r>
              <a:rPr lang="en-US" sz="1200">
                <a:latin typeface="Arial" charset="0"/>
                <a:cs typeface="Arial" charset="0"/>
              </a:rPr>
              <a:t>World Health Organization</a:t>
            </a:r>
          </a:p>
        </p:txBody>
      </p:sp>
      <p:sp>
        <p:nvSpPr>
          <p:cNvPr id="512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3AE6C4BF-CB02-4FDB-8634-D6B012217620}" type="datetime3">
              <a:rPr lang="en-US" sz="1200">
                <a:latin typeface="Arial" charset="0"/>
                <a:cs typeface="Arial" charset="0"/>
              </a:rPr>
              <a:pPr eaLnBrk="1" hangingPunct="1"/>
              <a:t>21 November 2013</a:t>
            </a:fld>
            <a:endParaRPr lang="en-US" sz="1200">
              <a:latin typeface="Arial" charset="0"/>
              <a:cs typeface="Arial" charset="0"/>
            </a:endParaRPr>
          </a:p>
        </p:txBody>
      </p:sp>
      <p:sp>
        <p:nvSpPr>
          <p:cNvPr id="512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9B6E138B-2A8E-4099-B0D0-6922281C8EF8}" type="slidenum">
              <a:rPr lang="en-US" sz="1200">
                <a:latin typeface="Arial" charset="0"/>
                <a:cs typeface="Arial" charset="0"/>
              </a:rPr>
              <a:pPr eaLnBrk="1" hangingPunct="1"/>
              <a:t>12</a:t>
            </a:fld>
            <a:endParaRPr lang="en-US" sz="120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08901">
              <a:lnSpc>
                <a:spcPct val="90000"/>
              </a:lnSpc>
              <a:spcBef>
                <a:spcPct val="45000"/>
              </a:spcBef>
              <a:buClr>
                <a:srgbClr val="000099"/>
              </a:buClr>
            </a:pPr>
            <a:endParaRPr lang="en-GB" sz="1100" dirty="0"/>
          </a:p>
        </p:txBody>
      </p:sp>
      <p:sp>
        <p:nvSpPr>
          <p:cNvPr id="512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r>
              <a:rPr lang="en-US" sz="1200">
                <a:latin typeface="Arial" charset="0"/>
                <a:cs typeface="Arial" charset="0"/>
              </a:rPr>
              <a:t>World Health Organization</a:t>
            </a:r>
          </a:p>
        </p:txBody>
      </p:sp>
      <p:sp>
        <p:nvSpPr>
          <p:cNvPr id="512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3AE6C4BF-CB02-4FDB-8634-D6B012217620}" type="datetime3">
              <a:rPr lang="en-US" sz="1200">
                <a:latin typeface="Arial" charset="0"/>
                <a:cs typeface="Arial" charset="0"/>
              </a:rPr>
              <a:pPr eaLnBrk="1" hangingPunct="1"/>
              <a:t>21 November 2013</a:t>
            </a:fld>
            <a:endParaRPr lang="en-US" sz="1200">
              <a:latin typeface="Arial" charset="0"/>
              <a:cs typeface="Arial" charset="0"/>
            </a:endParaRPr>
          </a:p>
        </p:txBody>
      </p:sp>
      <p:sp>
        <p:nvSpPr>
          <p:cNvPr id="512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9B6E138B-2A8E-4099-B0D0-6922281C8EF8}" type="slidenum">
              <a:rPr lang="en-US" sz="1200">
                <a:latin typeface="Arial" charset="0"/>
                <a:cs typeface="Arial" charset="0"/>
              </a:rPr>
              <a:pPr eaLnBrk="1" hangingPunct="1"/>
              <a:t>13</a:t>
            </a:fld>
            <a:endParaRPr lang="en-US" sz="120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1122" indent="-288893" eaLnBrk="0" hangingPunct="0">
              <a:defRPr sz="2400">
                <a:solidFill>
                  <a:schemeClr val="tx1"/>
                </a:solidFill>
                <a:latin typeface="Calibri" charset="0"/>
                <a:ea typeface="ＭＳ Ｐゴシック" charset="0"/>
              </a:defRPr>
            </a:lvl2pPr>
            <a:lvl3pPr marL="1155573" indent="-231115" eaLnBrk="0" hangingPunct="0">
              <a:defRPr sz="2400">
                <a:solidFill>
                  <a:schemeClr val="tx1"/>
                </a:solidFill>
                <a:latin typeface="Calibri" charset="0"/>
                <a:ea typeface="ＭＳ Ｐゴシック" charset="0"/>
              </a:defRPr>
            </a:lvl3pPr>
            <a:lvl4pPr marL="1617802" indent="-231115" eaLnBrk="0" hangingPunct="0">
              <a:defRPr sz="2400">
                <a:solidFill>
                  <a:schemeClr val="tx1"/>
                </a:solidFill>
                <a:latin typeface="Calibri" charset="0"/>
                <a:ea typeface="ＭＳ Ｐゴシック" charset="0"/>
              </a:defRPr>
            </a:lvl4pPr>
            <a:lvl5pPr marL="2080031" indent="-231115" eaLnBrk="0" hangingPunct="0">
              <a:defRPr sz="2400">
                <a:solidFill>
                  <a:schemeClr val="tx1"/>
                </a:solidFill>
                <a:latin typeface="Calibri" charset="0"/>
                <a:ea typeface="ＭＳ Ｐゴシック" charset="0"/>
              </a:defRPr>
            </a:lvl5pPr>
            <a:lvl6pPr marL="2542261" indent="-231115" eaLnBrk="0" fontAlgn="base" hangingPunct="0">
              <a:spcBef>
                <a:spcPct val="0"/>
              </a:spcBef>
              <a:spcAft>
                <a:spcPct val="0"/>
              </a:spcAft>
              <a:defRPr sz="2400">
                <a:solidFill>
                  <a:schemeClr val="tx1"/>
                </a:solidFill>
                <a:latin typeface="Calibri" charset="0"/>
                <a:ea typeface="ＭＳ Ｐゴシック" charset="0"/>
              </a:defRPr>
            </a:lvl6pPr>
            <a:lvl7pPr marL="3004490" indent="-231115" eaLnBrk="0" fontAlgn="base" hangingPunct="0">
              <a:spcBef>
                <a:spcPct val="0"/>
              </a:spcBef>
              <a:spcAft>
                <a:spcPct val="0"/>
              </a:spcAft>
              <a:defRPr sz="2400">
                <a:solidFill>
                  <a:schemeClr val="tx1"/>
                </a:solidFill>
                <a:latin typeface="Calibri" charset="0"/>
                <a:ea typeface="ＭＳ Ｐゴシック" charset="0"/>
              </a:defRPr>
            </a:lvl7pPr>
            <a:lvl8pPr marL="3466719" indent="-231115" eaLnBrk="0" fontAlgn="base" hangingPunct="0">
              <a:spcBef>
                <a:spcPct val="0"/>
              </a:spcBef>
              <a:spcAft>
                <a:spcPct val="0"/>
              </a:spcAft>
              <a:defRPr sz="2400">
                <a:solidFill>
                  <a:schemeClr val="tx1"/>
                </a:solidFill>
                <a:latin typeface="Calibri" charset="0"/>
                <a:ea typeface="ＭＳ Ｐゴシック" charset="0"/>
              </a:defRPr>
            </a:lvl8pPr>
            <a:lvl9pPr marL="3928948" indent="-23111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502875F-B24A-5C47-ACFC-66A0FE43AB3D}" type="slidenum">
              <a:rPr lang="en-US" sz="1200"/>
              <a:pPr eaLnBrk="1" hangingPunct="1"/>
              <a:t>14</a:t>
            </a:fld>
            <a:endParaRPr lang="en-US" sz="1200"/>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9" name="Rectangle 3"/>
          <p:cNvSpPr>
            <a:spLocks noGrp="1" noChangeArrowheads="1"/>
          </p:cNvSpPr>
          <p:nvPr>
            <p:ph type="body" idx="1"/>
          </p:nvPr>
        </p:nvSpPr>
        <p:spPr bwMode="auto">
          <a:xfrm>
            <a:off x="917575" y="4415790"/>
            <a:ext cx="5046663"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PE" sz="500" dirty="0">
                <a:solidFill>
                  <a:schemeClr val="bg1"/>
                </a:solidFill>
                <a:latin typeface="Arial" charset="0"/>
                <a:cs typeface="Arial" charset="0"/>
              </a:rPr>
              <a:t>Este gráfico representa el perfil de ingresos y el financiamiento del consumo en bienes y servicios (</a:t>
            </a:r>
            <a:r>
              <a:rPr lang="es-PE" sz="500" dirty="0" err="1">
                <a:solidFill>
                  <a:schemeClr val="bg1"/>
                </a:solidFill>
                <a:latin typeface="Arial" charset="0"/>
                <a:cs typeface="Arial" charset="0"/>
              </a:rPr>
              <a:t>Gi</a:t>
            </a:r>
            <a:r>
              <a:rPr lang="es-PE" sz="500" baseline="-25000" dirty="0" err="1">
                <a:solidFill>
                  <a:schemeClr val="bg1"/>
                </a:solidFill>
                <a:latin typeface="Arial" charset="0"/>
                <a:cs typeface="Arial" charset="0"/>
              </a:rPr>
              <a:t>c</a:t>
            </a:r>
            <a:r>
              <a:rPr lang="es-PE" sz="500" dirty="0">
                <a:solidFill>
                  <a:schemeClr val="bg1"/>
                </a:solidFill>
                <a:latin typeface="Arial" charset="0"/>
                <a:cs typeface="Arial" charset="0"/>
              </a:rPr>
              <a:t>) y del gasto en salud (</a:t>
            </a:r>
            <a:r>
              <a:rPr lang="es-PE" sz="500" dirty="0" err="1">
                <a:solidFill>
                  <a:schemeClr val="bg1"/>
                </a:solidFill>
                <a:latin typeface="Arial" charset="0"/>
                <a:cs typeface="Arial" charset="0"/>
              </a:rPr>
              <a:t>Gi</a:t>
            </a:r>
            <a:r>
              <a:rPr lang="es-PE" sz="500" baseline="-25000" dirty="0" err="1">
                <a:solidFill>
                  <a:schemeClr val="bg1"/>
                </a:solidFill>
                <a:latin typeface="Arial" charset="0"/>
                <a:cs typeface="Arial" charset="0"/>
              </a:rPr>
              <a:t>z</a:t>
            </a:r>
            <a:r>
              <a:rPr lang="es-PE" sz="500" dirty="0">
                <a:solidFill>
                  <a:schemeClr val="bg1"/>
                </a:solidFill>
                <a:latin typeface="Arial" charset="0"/>
                <a:cs typeface="Arial" charset="0"/>
              </a:rPr>
              <a:t>) a través del ciclo de vida: Tasas de ahorro (S</a:t>
            </a:r>
            <a:r>
              <a:rPr lang="es-PE" sz="500" baseline="-25000" dirty="0">
                <a:solidFill>
                  <a:schemeClr val="bg1"/>
                </a:solidFill>
                <a:latin typeface="Arial" charset="0"/>
                <a:cs typeface="Arial" charset="0"/>
              </a:rPr>
              <a:t>2</a:t>
            </a:r>
            <a:r>
              <a:rPr lang="es-PE" sz="500" dirty="0">
                <a:solidFill>
                  <a:schemeClr val="bg1"/>
                </a:solidFill>
                <a:latin typeface="Arial" charset="0"/>
                <a:cs typeface="Arial" charset="0"/>
              </a:rPr>
              <a:t>) y transferencias inter-generacionales (Tr</a:t>
            </a:r>
            <a:r>
              <a:rPr lang="es-PE" sz="500" baseline="-25000" dirty="0">
                <a:solidFill>
                  <a:schemeClr val="bg1"/>
                </a:solidFill>
                <a:latin typeface="Arial" charset="0"/>
                <a:cs typeface="Arial" charset="0"/>
              </a:rPr>
              <a:t>23</a:t>
            </a:r>
            <a:r>
              <a:rPr lang="es-PE" sz="500" dirty="0">
                <a:solidFill>
                  <a:schemeClr val="bg1"/>
                </a:solidFill>
                <a:latin typeface="Arial" charset="0"/>
                <a:cs typeface="Arial" charset="0"/>
              </a:rPr>
              <a:t>) de aquellos que se encuentran en etapa “productiva” (luego de la adolescencia hasta el retiro) hacia la generación anterior (G</a:t>
            </a:r>
            <a:r>
              <a:rPr lang="es-PE" sz="500" baseline="-25000" dirty="0">
                <a:solidFill>
                  <a:schemeClr val="bg1"/>
                </a:solidFill>
                <a:latin typeface="Arial" charset="0"/>
                <a:cs typeface="Arial" charset="0"/>
              </a:rPr>
              <a:t>1</a:t>
            </a:r>
            <a:r>
              <a:rPr lang="es-PE" sz="500" dirty="0">
                <a:solidFill>
                  <a:schemeClr val="bg1"/>
                </a:solidFill>
                <a:latin typeface="Arial" charset="0"/>
                <a:cs typeface="Arial" charset="0"/>
              </a:rPr>
              <a:t>) y la generación venidera (G</a:t>
            </a:r>
            <a:r>
              <a:rPr lang="es-PE" sz="500" baseline="-25000" dirty="0">
                <a:solidFill>
                  <a:schemeClr val="bg1"/>
                </a:solidFill>
                <a:latin typeface="Arial" charset="0"/>
                <a:cs typeface="Arial" charset="0"/>
              </a:rPr>
              <a:t>3</a:t>
            </a:r>
            <a:r>
              <a:rPr lang="es-PE" sz="500" dirty="0">
                <a:solidFill>
                  <a:schemeClr val="bg1"/>
                </a:solidFill>
                <a:latin typeface="Arial" charset="0"/>
                <a:cs typeface="Arial" charset="0"/>
              </a:rPr>
              <a:t>). </a:t>
            </a:r>
          </a:p>
          <a:p>
            <a:pPr eaLnBrk="1" hangingPunct="1">
              <a:spcBef>
                <a:spcPct val="0"/>
              </a:spcBef>
            </a:pPr>
            <a:r>
              <a:rPr lang="es-PE" sz="500" dirty="0">
                <a:solidFill>
                  <a:schemeClr val="bg1"/>
                </a:solidFill>
                <a:latin typeface="Arial" charset="0"/>
                <a:cs typeface="Arial" charset="0"/>
              </a:rPr>
              <a:t>Las intervenciones de política publica (salud publica) pueden identificarse a través del ciclo y con un mayor énfasis en la prevención en las etapas mas tempranas; la motivación a cambios en los estilos de vida (en la edad adulta); y haciendo mas efectivo el tratamiento una vez que la enfermedad esta presente en las etapas mas avanzadas.</a:t>
            </a:r>
            <a:endParaRPr lang="es-ES" sz="500" dirty="0">
              <a:solidFill>
                <a:schemeClr val="bg1"/>
              </a:solidFill>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08901">
              <a:lnSpc>
                <a:spcPct val="90000"/>
              </a:lnSpc>
              <a:spcBef>
                <a:spcPct val="45000"/>
              </a:spcBef>
              <a:buClr>
                <a:srgbClr val="000099"/>
              </a:buClr>
            </a:pPr>
            <a:endParaRPr lang="en-GB" sz="1100" dirty="0"/>
          </a:p>
        </p:txBody>
      </p:sp>
      <p:sp>
        <p:nvSpPr>
          <p:cNvPr id="512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r>
              <a:rPr lang="en-US" sz="1200">
                <a:latin typeface="Arial" charset="0"/>
                <a:cs typeface="Arial" charset="0"/>
              </a:rPr>
              <a:t>World Health Organization</a:t>
            </a:r>
          </a:p>
        </p:txBody>
      </p:sp>
      <p:sp>
        <p:nvSpPr>
          <p:cNvPr id="512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3AE6C4BF-CB02-4FDB-8634-D6B012217620}" type="datetime3">
              <a:rPr lang="en-US" sz="1200">
                <a:latin typeface="Arial" charset="0"/>
                <a:cs typeface="Arial" charset="0"/>
              </a:rPr>
              <a:pPr eaLnBrk="1" hangingPunct="1"/>
              <a:t>21 November 2013</a:t>
            </a:fld>
            <a:endParaRPr lang="en-US" sz="1200">
              <a:latin typeface="Arial" charset="0"/>
              <a:cs typeface="Arial" charset="0"/>
            </a:endParaRPr>
          </a:p>
        </p:txBody>
      </p:sp>
      <p:sp>
        <p:nvSpPr>
          <p:cNvPr id="512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9B6E138B-2A8E-4099-B0D0-6922281C8EF8}" type="slidenum">
              <a:rPr lang="en-US" sz="1200">
                <a:latin typeface="Arial" charset="0"/>
                <a:cs typeface="Arial" charset="0"/>
              </a:rPr>
              <a:pPr eaLnBrk="1" hangingPunct="1"/>
              <a:t>16</a:t>
            </a:fld>
            <a:endParaRPr lang="en-US" sz="120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6DAB6-DD5F-413D-91E9-4CA33F199260}" type="slidenum">
              <a:rPr lang="es-ES" smtClean="0"/>
              <a:t>17</a:t>
            </a:fld>
            <a:endParaRPr lang="es-ES"/>
          </a:p>
        </p:txBody>
      </p:sp>
    </p:spTree>
    <p:extLst>
      <p:ext uri="{BB962C8B-B14F-4D97-AF65-F5344CB8AC3E}">
        <p14:creationId xmlns:p14="http://schemas.microsoft.com/office/powerpoint/2010/main" val="1780191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6DAB6-DD5F-413D-91E9-4CA33F199260}" type="slidenum">
              <a:rPr lang="es-ES" smtClean="0"/>
              <a:t>18</a:t>
            </a:fld>
            <a:endParaRPr lang="es-ES"/>
          </a:p>
        </p:txBody>
      </p:sp>
    </p:spTree>
    <p:extLst>
      <p:ext uri="{BB962C8B-B14F-4D97-AF65-F5344CB8AC3E}">
        <p14:creationId xmlns:p14="http://schemas.microsoft.com/office/powerpoint/2010/main" val="1780191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9E093-B7E4-4355-ACAC-CBA9B97EF3D2}" type="slidenum">
              <a:rPr lang="en-US"/>
              <a:pPr/>
              <a:t>19</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t>NCDs and poverty create a vicious circle. Poverty exposes people to risks factors for NCDs. In turn, the resulting NCDs may drive families into poverty. In this way, the NCD epidemic delay the development of countries.</a:t>
            </a:r>
          </a:p>
          <a:p>
            <a:r>
              <a:rPr lang="en-US"/>
              <a:t>Some evidence shows that NCDs and their risk factors are distributed unevenly and are a potential economic burden for the poor.</a:t>
            </a:r>
          </a:p>
          <a:p>
            <a:r>
              <a:rPr lang="en-US"/>
              <a:t>They affect the poor more heavily with a catastrophic impact on their finances and their families, as well as on governments.</a:t>
            </a:r>
          </a:p>
          <a:p>
            <a:r>
              <a:rPr lang="en-US"/>
              <a:t>This is due to the costs of treatment and the loss of potential years of life and productivity caused by premature death and disability. These conditions counteract the countries’ efforts to combat poverty,</a:t>
            </a:r>
          </a:p>
          <a:p>
            <a:r>
              <a:rPr lang="en-US"/>
              <a:t>further increasing health inequalities. </a:t>
            </a:r>
          </a:p>
          <a:p>
            <a:r>
              <a:rPr lang="en-US"/>
              <a:t>The opportunity to survive from NCDs, and in particular cancer, should not be related to income but it is, as we can see on the graph.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illustrates how action</a:t>
            </a:r>
            <a:r>
              <a:rPr lang="en-US" baseline="0" dirty="0" smtClean="0"/>
              <a:t> can be combined, primary and secondary prevention, to avoid over 3 million deaths in LAC in 10 years, at reasonable cost</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17600" y="695325"/>
            <a:ext cx="4648200" cy="3487738"/>
          </a:xfrm>
          <a:ln/>
        </p:spPr>
      </p:sp>
      <p:sp>
        <p:nvSpPr>
          <p:cNvPr id="32771" name="Rectangle 3"/>
          <p:cNvSpPr>
            <a:spLocks noGrp="1" noChangeArrowheads="1"/>
          </p:cNvSpPr>
          <p:nvPr>
            <p:ph type="body" idx="1"/>
          </p:nvPr>
        </p:nvSpPr>
        <p:spPr>
          <a:xfrm>
            <a:off x="688495" y="4416109"/>
            <a:ext cx="5504826" cy="41840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Action</a:t>
            </a:r>
            <a:r>
              <a:rPr lang="en-US" baseline="0" dirty="0" smtClean="0"/>
              <a:t> on NCDs includes two main categories of action: Upstream prevention and health promotion measures. And health services strengthening for chronic care</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17600" y="695325"/>
            <a:ext cx="4648200" cy="3487738"/>
          </a:xfrm>
          <a:ln/>
        </p:spPr>
      </p:sp>
      <p:sp>
        <p:nvSpPr>
          <p:cNvPr id="32771" name="Rectangle 3"/>
          <p:cNvSpPr>
            <a:spLocks noGrp="1" noChangeArrowheads="1"/>
          </p:cNvSpPr>
          <p:nvPr>
            <p:ph type="body" idx="1"/>
          </p:nvPr>
        </p:nvSpPr>
        <p:spPr>
          <a:xfrm>
            <a:off x="688495" y="4416109"/>
            <a:ext cx="5504826" cy="41840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Action</a:t>
            </a:r>
            <a:r>
              <a:rPr lang="en-US" baseline="0" dirty="0" smtClean="0"/>
              <a:t> on NCDs includes two main categories of action: Upstream prevention and health promotion measures. And health services strengthening for chronic care</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FD6DAB6-DD5F-413D-91E9-4CA33F199260}" type="slidenum">
              <a:rPr lang="es-ES" smtClean="0"/>
              <a:t>2</a:t>
            </a:fld>
            <a:endParaRPr lang="es-ES"/>
          </a:p>
        </p:txBody>
      </p:sp>
    </p:spTree>
    <p:extLst>
      <p:ext uri="{BB962C8B-B14F-4D97-AF65-F5344CB8AC3E}">
        <p14:creationId xmlns:p14="http://schemas.microsoft.com/office/powerpoint/2010/main" val="3795694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1213"/>
              </a:spcAft>
              <a:defRPr/>
            </a:pPr>
            <a:r>
              <a:rPr lang="es-ES" sz="2000" b="1" dirty="0">
                <a:solidFill>
                  <a:srgbClr val="00B0F0"/>
                </a:solidFill>
              </a:rPr>
              <a:t>Eje 1. ¿Cómo extender el acceso a los servicios de salud?</a:t>
            </a:r>
            <a:endParaRPr lang="es-ES" sz="2000" kern="0" dirty="0">
              <a:solidFill>
                <a:srgbClr val="00B0F0"/>
              </a:solidFill>
            </a:endParaRPr>
          </a:p>
          <a:p>
            <a:pPr>
              <a:spcAft>
                <a:spcPts val="1213"/>
              </a:spcAft>
              <a:buFont typeface="Arial" charset="0"/>
              <a:buChar char="•"/>
              <a:defRPr/>
            </a:pPr>
            <a:r>
              <a:rPr lang="es-ES" sz="2000" kern="0" dirty="0">
                <a:solidFill>
                  <a:srgbClr val="0070C0"/>
                </a:solidFill>
              </a:rPr>
              <a:t>Gobernanza reforzada y regulación efectiva</a:t>
            </a:r>
          </a:p>
          <a:p>
            <a:pPr>
              <a:spcAft>
                <a:spcPts val="1213"/>
              </a:spcAft>
              <a:buFont typeface="Arial" charset="0"/>
              <a:buChar char="•"/>
              <a:defRPr/>
            </a:pPr>
            <a:r>
              <a:rPr lang="es-ES" sz="2000" kern="0" dirty="0">
                <a:solidFill>
                  <a:srgbClr val="0070C0"/>
                </a:solidFill>
              </a:rPr>
              <a:t>Expansión sostenible de la APS</a:t>
            </a:r>
          </a:p>
          <a:p>
            <a:pPr lvl="1">
              <a:spcAft>
                <a:spcPts val="1213"/>
              </a:spcAft>
              <a:buFont typeface="Arial" charset="0"/>
              <a:buChar char="•"/>
              <a:defRPr/>
            </a:pPr>
            <a:r>
              <a:rPr lang="es-ES" sz="2000" kern="0" dirty="0">
                <a:solidFill>
                  <a:srgbClr val="0070C0"/>
                </a:solidFill>
              </a:rPr>
              <a:t>RHS: escasez, retención, motivación, formación</a:t>
            </a:r>
          </a:p>
          <a:p>
            <a:pPr lvl="1">
              <a:spcAft>
                <a:spcPts val="1213"/>
              </a:spcAft>
              <a:buFont typeface="Arial" charset="0"/>
              <a:buChar char="•"/>
              <a:defRPr/>
            </a:pPr>
            <a:r>
              <a:rPr lang="es-ES" sz="2000" kern="0" dirty="0">
                <a:solidFill>
                  <a:srgbClr val="0070C0"/>
                </a:solidFill>
              </a:rPr>
              <a:t>E-</a:t>
            </a:r>
            <a:r>
              <a:rPr lang="es-ES" sz="2000" kern="0" dirty="0" err="1">
                <a:solidFill>
                  <a:srgbClr val="0070C0"/>
                </a:solidFill>
              </a:rPr>
              <a:t>health</a:t>
            </a:r>
            <a:endParaRPr lang="es-ES" sz="2000" kern="0" dirty="0">
              <a:solidFill>
                <a:srgbClr val="0070C0"/>
              </a:solidFill>
            </a:endParaRPr>
          </a:p>
          <a:p>
            <a:pPr>
              <a:spcAft>
                <a:spcPts val="1213"/>
              </a:spcAft>
              <a:buFont typeface="Arial" charset="0"/>
              <a:buChar char="•"/>
              <a:defRPr/>
            </a:pPr>
            <a:r>
              <a:rPr lang="es-ES" sz="2000" kern="0" dirty="0">
                <a:solidFill>
                  <a:srgbClr val="0070C0"/>
                </a:solidFill>
              </a:rPr>
              <a:t>Estrategias realistas para alcanzar grupos de difícil acceso</a:t>
            </a:r>
          </a:p>
          <a:p>
            <a:pPr>
              <a:spcAft>
                <a:spcPts val="1213"/>
              </a:spcAft>
              <a:buFont typeface="Arial" charset="0"/>
              <a:buChar char="•"/>
              <a:defRPr/>
            </a:pPr>
            <a:r>
              <a:rPr lang="es-ES" sz="2000" kern="0" dirty="0">
                <a:solidFill>
                  <a:srgbClr val="0070C0"/>
                </a:solidFill>
              </a:rPr>
              <a:t>Marco legal coherente</a:t>
            </a:r>
          </a:p>
          <a:p>
            <a:pPr>
              <a:spcAft>
                <a:spcPts val="1213"/>
              </a:spcAft>
              <a:buFont typeface="Arial" charset="0"/>
              <a:buChar char="•"/>
              <a:defRPr/>
            </a:pPr>
            <a:r>
              <a:rPr lang="es-ES" sz="2000" kern="0" dirty="0">
                <a:solidFill>
                  <a:srgbClr val="0070C0"/>
                </a:solidFill>
              </a:rPr>
              <a:t>Participación ciudadana</a:t>
            </a:r>
          </a:p>
          <a:p>
            <a:pPr>
              <a:spcAft>
                <a:spcPts val="1213"/>
              </a:spcAft>
              <a:buFont typeface="Arial" charset="0"/>
              <a:buChar char="•"/>
              <a:defRPr/>
            </a:pPr>
            <a:r>
              <a:rPr lang="es-ES" sz="2000" kern="0" dirty="0">
                <a:solidFill>
                  <a:srgbClr val="0070C0"/>
                </a:solidFill>
              </a:rPr>
              <a:t>Diálogo de política de salud</a:t>
            </a:r>
            <a:endParaRPr lang="es-ES" kern="0" dirty="0" smtClean="0">
              <a:solidFill>
                <a:srgbClr val="0070C0"/>
              </a:solidFill>
            </a:endParaRPr>
          </a:p>
          <a:p>
            <a:pPr>
              <a:spcAft>
                <a:spcPts val="1213"/>
              </a:spcAft>
              <a:defRPr/>
            </a:pPr>
            <a:r>
              <a:rPr lang="es-ES" b="1" dirty="0" smtClean="0">
                <a:solidFill>
                  <a:srgbClr val="00B0F0"/>
                </a:solidFill>
              </a:rPr>
              <a:t>Eje 2. ¿Cómo entregar servicios de salud de calidad?</a:t>
            </a:r>
          </a:p>
          <a:p>
            <a:pPr>
              <a:spcAft>
                <a:spcPts val="1213"/>
              </a:spcAft>
              <a:buFont typeface="Arial" charset="0"/>
              <a:buChar char="•"/>
              <a:defRPr/>
            </a:pPr>
            <a:r>
              <a:rPr lang="es-ES" kern="0" dirty="0" smtClean="0">
                <a:solidFill>
                  <a:srgbClr val="0070C0"/>
                </a:solidFill>
              </a:rPr>
              <a:t>Modelo de atención centrados en las personas</a:t>
            </a:r>
          </a:p>
          <a:p>
            <a:pPr>
              <a:spcAft>
                <a:spcPts val="1213"/>
              </a:spcAft>
              <a:buFont typeface="Arial" charset="0"/>
              <a:buChar char="•"/>
              <a:defRPr/>
            </a:pPr>
            <a:r>
              <a:rPr lang="es-ES" kern="0" dirty="0" smtClean="0">
                <a:solidFill>
                  <a:srgbClr val="0070C0"/>
                </a:solidFill>
              </a:rPr>
              <a:t>Continuidad de la atención a través de la integración entre diferentes niveles de atención</a:t>
            </a:r>
          </a:p>
          <a:p>
            <a:pPr>
              <a:spcAft>
                <a:spcPts val="1213"/>
              </a:spcAft>
              <a:buFont typeface="Arial" charset="0"/>
              <a:buChar char="•"/>
              <a:defRPr/>
            </a:pPr>
            <a:r>
              <a:rPr lang="es-ES" kern="0" dirty="0" smtClean="0">
                <a:solidFill>
                  <a:srgbClr val="0070C0"/>
                </a:solidFill>
              </a:rPr>
              <a:t>Conjuntos garantizados de prestaciones basados en necesidades</a:t>
            </a:r>
          </a:p>
          <a:p>
            <a:pPr>
              <a:spcAft>
                <a:spcPts val="1213"/>
              </a:spcAft>
              <a:buFont typeface="Arial" charset="0"/>
              <a:buChar char="•"/>
              <a:defRPr/>
            </a:pPr>
            <a:r>
              <a:rPr lang="es-ES" kern="0" dirty="0" smtClean="0">
                <a:solidFill>
                  <a:srgbClr val="0070C0"/>
                </a:solidFill>
              </a:rPr>
              <a:t>Tecnología sanitaria incorporada para responder a los conjuntos de prestaciones basados en necesidades*</a:t>
            </a:r>
          </a:p>
          <a:p>
            <a:pPr>
              <a:spcAft>
                <a:spcPts val="1213"/>
              </a:spcAft>
              <a:defRPr/>
            </a:pPr>
            <a:r>
              <a:rPr lang="es-ES" b="1" dirty="0" smtClean="0">
                <a:solidFill>
                  <a:srgbClr val="00B0F0"/>
                </a:solidFill>
              </a:rPr>
              <a:t>Eje 3. ¿Cómo garantizar la protección financiera?</a:t>
            </a:r>
          </a:p>
          <a:p>
            <a:pPr>
              <a:spcAft>
                <a:spcPts val="1213"/>
              </a:spcAft>
              <a:buFont typeface="Arial" charset="0"/>
              <a:buChar char="•"/>
              <a:defRPr/>
            </a:pPr>
            <a:r>
              <a:rPr lang="es-ES" b="1" kern="0" dirty="0" smtClean="0">
                <a:solidFill>
                  <a:srgbClr val="FF0000"/>
                </a:solidFill>
              </a:rPr>
              <a:t>Mecanismos de financiación equitativos</a:t>
            </a:r>
          </a:p>
          <a:p>
            <a:pPr>
              <a:spcAft>
                <a:spcPts val="1213"/>
              </a:spcAft>
              <a:buFont typeface="Arial" charset="0"/>
              <a:buChar char="•"/>
              <a:defRPr/>
            </a:pPr>
            <a:r>
              <a:rPr lang="es-ES" b="1" kern="0" dirty="0" smtClean="0">
                <a:solidFill>
                  <a:srgbClr val="FF0000"/>
                </a:solidFill>
              </a:rPr>
              <a:t>Pre-pago y fondos mancomunados</a:t>
            </a:r>
          </a:p>
          <a:p>
            <a:pPr>
              <a:spcAft>
                <a:spcPts val="1213"/>
              </a:spcAft>
              <a:buFont typeface="Arial" charset="0"/>
              <a:buChar char="•"/>
              <a:defRPr/>
            </a:pPr>
            <a:r>
              <a:rPr lang="es-ES" b="1" kern="0" dirty="0" smtClean="0">
                <a:solidFill>
                  <a:srgbClr val="FF0000"/>
                </a:solidFill>
              </a:rPr>
              <a:t>Eliminación del pago/</a:t>
            </a:r>
            <a:r>
              <a:rPr lang="es-ES" b="1" kern="0" dirty="0" err="1" smtClean="0">
                <a:solidFill>
                  <a:srgbClr val="FF0000"/>
                </a:solidFill>
              </a:rPr>
              <a:t>co</a:t>
            </a:r>
            <a:r>
              <a:rPr lang="es-ES" b="1" kern="0" dirty="0" smtClean="0">
                <a:solidFill>
                  <a:srgbClr val="FF0000"/>
                </a:solidFill>
              </a:rPr>
              <a:t>-pago en el punto de servicios </a:t>
            </a:r>
          </a:p>
          <a:p>
            <a:pPr>
              <a:spcAft>
                <a:spcPts val="1213"/>
              </a:spcAft>
              <a:buFont typeface="Arial" charset="0"/>
              <a:buChar char="•"/>
              <a:defRPr/>
            </a:pPr>
            <a:r>
              <a:rPr lang="es-ES" b="1" kern="0" dirty="0" smtClean="0">
                <a:solidFill>
                  <a:srgbClr val="FF0000"/>
                </a:solidFill>
              </a:rPr>
              <a:t>Reducción del gasto de bolsillo para salud</a:t>
            </a:r>
          </a:p>
          <a:p>
            <a:pPr>
              <a:spcAft>
                <a:spcPts val="1213"/>
              </a:spcAft>
              <a:buFont typeface="Arial" charset="0"/>
              <a:buChar char="•"/>
              <a:defRPr/>
            </a:pPr>
            <a:r>
              <a:rPr lang="es-ES" b="1" kern="0" dirty="0" smtClean="0">
                <a:solidFill>
                  <a:srgbClr val="FF0000"/>
                </a:solidFill>
              </a:rPr>
              <a:t>Priorización fiscal en la asignación de recursos para salud </a:t>
            </a:r>
          </a:p>
          <a:p>
            <a:pPr>
              <a:spcAft>
                <a:spcPts val="1213"/>
              </a:spcAft>
              <a:buFont typeface="Arial" charset="0"/>
              <a:buChar char="•"/>
              <a:defRPr/>
            </a:pPr>
            <a:r>
              <a:rPr lang="es-ES" b="1" kern="0" dirty="0" smtClean="0">
                <a:solidFill>
                  <a:srgbClr val="FF0000"/>
                </a:solidFill>
              </a:rPr>
              <a:t>Aumento de la eficiencia (incluyendo racionalización de la introducción de tecnologías sanitarias)*</a:t>
            </a:r>
          </a:p>
        </p:txBody>
      </p:sp>
      <p:sp>
        <p:nvSpPr>
          <p:cNvPr id="522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r>
              <a:rPr lang="en-US" sz="1200">
                <a:latin typeface="Arial" charset="0"/>
                <a:cs typeface="Arial" charset="0"/>
              </a:rPr>
              <a:t>World Health Organization</a:t>
            </a:r>
          </a:p>
        </p:txBody>
      </p:sp>
      <p:sp>
        <p:nvSpPr>
          <p:cNvPr id="5222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20FA4E35-CA66-4420-9F51-DEE863CB0231}" type="datetime3">
              <a:rPr lang="en-US" sz="1200">
                <a:latin typeface="Arial" charset="0"/>
                <a:cs typeface="Arial" charset="0"/>
              </a:rPr>
              <a:pPr eaLnBrk="1" hangingPunct="1"/>
              <a:t>21 November 2013</a:t>
            </a:fld>
            <a:endParaRPr lang="en-US" sz="1200">
              <a:latin typeface="Arial" charset="0"/>
              <a:cs typeface="Arial" charset="0"/>
            </a:endParaRPr>
          </a:p>
        </p:txBody>
      </p:sp>
      <p:sp>
        <p:nvSpPr>
          <p:cNvPr id="5223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347E7741-2DB3-4289-BB71-7333256AFB5E}" type="slidenum">
              <a:rPr lang="en-US" sz="1200">
                <a:latin typeface="Arial" charset="0"/>
                <a:cs typeface="Arial" charset="0"/>
              </a:rPr>
              <a:pPr eaLnBrk="1" hangingPunct="1"/>
              <a:t>25</a:t>
            </a:fld>
            <a:endParaRPr lang="en-US" sz="120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dirty="0"/>
              <a:t>The following graph is interesting because of several reasons. On the one hand, it shows that countries like Chile, that is recognized to have made great progress towards UHC since the introduction in the beginning of the 2000s of the Universal Access with Explicit Guarantees (AUGE in Spanish) reform that completely transformed the Chilean health system, has the highest proportion of households exposed to catastrophic expenditures in health; which is actually consistent with the latest estimates of 2012 that put OOPs at 37% of THE. On the other hand, countries like Bolivia  or Peru that show less progress towards UHC show relatively small household exposure to UHC. This could be explained either because of methodological problems in the measure or simply because important segments of the population that need healthcare do not access them, so, they do not even have the chance to engage catastrophic expenditures on health.  Pointing to the fact that lack of quality and continuously produced data is an important issue in the region. Estimates of out-of-pocket expenditures rely basically on national household surveys that are usually not frequently applied. Comparison between countries becomes difficult since surveys are taking in different moments in time. Questions also are not standardized and therefore do not produce the same information (another important point to consider, is that although Financial Risk Protection indicators -such as impoverishment due to out-of-pocket health spending- are perceived to be more straightforward and less subject to debate, may fail to capture some segments of the population as for example those who are already very poor or those who fail to seek care due to poverty). </a:t>
            </a:r>
            <a:endParaRPr lang="es-CL" dirty="0" smtClean="0">
              <a:effectLst/>
            </a:endParaRPr>
          </a:p>
          <a:p>
            <a:endParaRPr lang="es-CL" dirty="0"/>
          </a:p>
        </p:txBody>
      </p:sp>
      <p:sp>
        <p:nvSpPr>
          <p:cNvPr id="4" name="Slide Number Placeholder 3"/>
          <p:cNvSpPr>
            <a:spLocks noGrp="1"/>
          </p:cNvSpPr>
          <p:nvPr>
            <p:ph type="sldNum" sz="quarter" idx="10"/>
          </p:nvPr>
        </p:nvSpPr>
        <p:spPr/>
        <p:txBody>
          <a:bodyPr/>
          <a:lstStyle/>
          <a:p>
            <a:fld id="{818D8326-3516-4829-9907-BEB202A59B5E}" type="slidenum">
              <a:rPr lang="es-CL" smtClean="0"/>
              <a:t>27</a:t>
            </a:fld>
            <a:endParaRPr lang="es-CL"/>
          </a:p>
        </p:txBody>
      </p:sp>
    </p:spTree>
    <p:extLst>
      <p:ext uri="{BB962C8B-B14F-4D97-AF65-F5344CB8AC3E}">
        <p14:creationId xmlns:p14="http://schemas.microsoft.com/office/powerpoint/2010/main" val="3504893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818D8326-3516-4829-9907-BEB202A59B5E}" type="slidenum">
              <a:rPr lang="es-CL" smtClean="0"/>
              <a:t>31</a:t>
            </a:fld>
            <a:endParaRPr lang="es-CL"/>
          </a:p>
        </p:txBody>
      </p:sp>
    </p:spTree>
    <p:extLst>
      <p:ext uri="{BB962C8B-B14F-4D97-AF65-F5344CB8AC3E}">
        <p14:creationId xmlns:p14="http://schemas.microsoft.com/office/powerpoint/2010/main" val="3529060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latin typeface="Calibri" pitchFamily="34" charset="0"/>
            </a:endParaRPr>
          </a:p>
        </p:txBody>
      </p:sp>
      <p:sp>
        <p:nvSpPr>
          <p:cNvPr id="4" name="Slide Number Placeholder 3"/>
          <p:cNvSpPr>
            <a:spLocks noGrp="1"/>
          </p:cNvSpPr>
          <p:nvPr>
            <p:ph type="sldNum" sz="quarter" idx="10"/>
          </p:nvPr>
        </p:nvSpPr>
        <p:spPr/>
        <p:txBody>
          <a:bodyPr/>
          <a:lstStyle/>
          <a:p>
            <a:fld id="{818D8326-3516-4829-9907-BEB202A59B5E}" type="slidenum">
              <a:rPr lang="es-CL" smtClean="0"/>
              <a:t>32</a:t>
            </a:fld>
            <a:endParaRPr lang="es-CL"/>
          </a:p>
        </p:txBody>
      </p:sp>
    </p:spTree>
    <p:extLst>
      <p:ext uri="{BB962C8B-B14F-4D97-AF65-F5344CB8AC3E}">
        <p14:creationId xmlns:p14="http://schemas.microsoft.com/office/powerpoint/2010/main" val="80726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latin typeface="Calibri" pitchFamily="34" charset="0"/>
            </a:endParaRPr>
          </a:p>
        </p:txBody>
      </p:sp>
      <p:sp>
        <p:nvSpPr>
          <p:cNvPr id="4" name="Slide Number Placeholder 3"/>
          <p:cNvSpPr>
            <a:spLocks noGrp="1"/>
          </p:cNvSpPr>
          <p:nvPr>
            <p:ph type="sldNum" sz="quarter" idx="10"/>
          </p:nvPr>
        </p:nvSpPr>
        <p:spPr/>
        <p:txBody>
          <a:bodyPr/>
          <a:lstStyle/>
          <a:p>
            <a:fld id="{818D8326-3516-4829-9907-BEB202A59B5E}" type="slidenum">
              <a:rPr lang="es-CL" smtClean="0"/>
              <a:t>35</a:t>
            </a:fld>
            <a:endParaRPr lang="es-CL"/>
          </a:p>
        </p:txBody>
      </p:sp>
    </p:spTree>
    <p:extLst>
      <p:ext uri="{BB962C8B-B14F-4D97-AF65-F5344CB8AC3E}">
        <p14:creationId xmlns:p14="http://schemas.microsoft.com/office/powerpoint/2010/main" val="80726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6DAB6-DD5F-413D-91E9-4CA33F199260}" type="slidenum">
              <a:rPr lang="es-ES" smtClean="0"/>
              <a:t>38</a:t>
            </a:fld>
            <a:endParaRPr lang="es-ES" dirty="0"/>
          </a:p>
        </p:txBody>
      </p:sp>
    </p:spTree>
    <p:extLst>
      <p:ext uri="{BB962C8B-B14F-4D97-AF65-F5344CB8AC3E}">
        <p14:creationId xmlns:p14="http://schemas.microsoft.com/office/powerpoint/2010/main" val="572469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08901" lvl="1" indent="-346672">
              <a:spcAft>
                <a:spcPts val="1213"/>
              </a:spcAft>
              <a:buFont typeface="Wingdings" pitchFamily="2" charset="2"/>
              <a:buChar char="ü"/>
              <a:defRPr/>
            </a:pPr>
            <a:r>
              <a:rPr lang="es-ES" sz="2000" kern="0" dirty="0">
                <a:solidFill>
                  <a:srgbClr val="0070C0"/>
                </a:solidFill>
                <a:latin typeface="Calibri" pitchFamily="34" charset="0"/>
              </a:rPr>
              <a:t>En países en desarrollo, en la atención primaria, menos de 40% de los pacientes en el sector público y 30% de los pacientes en el sector privado son tratados de acuerdo a guías y tratamientos estandarizados</a:t>
            </a:r>
          </a:p>
          <a:p>
            <a:pPr marL="808901" lvl="1" indent="-346672">
              <a:spcAft>
                <a:spcPts val="1213"/>
              </a:spcAft>
              <a:buFont typeface="Wingdings" pitchFamily="2" charset="2"/>
              <a:buChar char="ü"/>
              <a:defRPr/>
            </a:pPr>
            <a:r>
              <a:rPr lang="es-ES" sz="2000" kern="0" dirty="0">
                <a:solidFill>
                  <a:srgbClr val="0070C0"/>
                </a:solidFill>
                <a:latin typeface="Calibri" pitchFamily="34" charset="0"/>
              </a:rPr>
              <a:t>Antibióticos son mal utilizados en todas las regiones… En países en desarrollo, mientras 70% de los casos de neumonía reciben antibióticos apropiados, cerca de 50% reciben inadecuados (sobre todo para infecciones respiratorias y virales y casos de diarrea</a:t>
            </a:r>
          </a:p>
          <a:p>
            <a:pPr marL="808901" lvl="1" indent="-346672">
              <a:spcAft>
                <a:spcPts val="1213"/>
              </a:spcAft>
              <a:buFont typeface="Wingdings" pitchFamily="2" charset="2"/>
              <a:buChar char="ü"/>
              <a:defRPr/>
            </a:pPr>
            <a:r>
              <a:rPr lang="es-ES" sz="2000" kern="0" dirty="0">
                <a:solidFill>
                  <a:srgbClr val="0070C0"/>
                </a:solidFill>
                <a:latin typeface="Calibri" pitchFamily="34" charset="0"/>
              </a:rPr>
              <a:t>La adherencia a los tratamientos es de alrededor de 50% y menos en países en desarrollo</a:t>
            </a:r>
          </a:p>
          <a:p>
            <a:pPr marL="808901" lvl="1" indent="-346672">
              <a:spcAft>
                <a:spcPts val="1213"/>
              </a:spcAft>
              <a:buFont typeface="Wingdings" pitchFamily="2" charset="2"/>
              <a:buChar char="ü"/>
              <a:defRPr/>
            </a:pPr>
            <a:r>
              <a:rPr lang="es-ES" sz="2000" kern="0" dirty="0">
                <a:solidFill>
                  <a:srgbClr val="0070C0"/>
                </a:solidFill>
                <a:latin typeface="Calibri" pitchFamily="34" charset="0"/>
              </a:rPr>
              <a:t>Menos de la mitad de los países están implementando políticas básicas para asegurar el uso apropiado de medicamentos y otras tecnologías sanitarias, como monitoreo cotidiano del uso, puesta al día constante de guías clínicas, etc.</a:t>
            </a:r>
          </a:p>
        </p:txBody>
      </p:sp>
      <p:sp>
        <p:nvSpPr>
          <p:cNvPr id="573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r>
              <a:rPr lang="en-US" sz="1200">
                <a:latin typeface="Arial" charset="0"/>
                <a:cs typeface="Arial" charset="0"/>
              </a:rPr>
              <a:t>World Health Organization</a:t>
            </a:r>
          </a:p>
        </p:txBody>
      </p:sp>
      <p:sp>
        <p:nvSpPr>
          <p:cNvPr id="5734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19322FD9-BECC-4671-BD57-8C0229C3AE7E}" type="datetime3">
              <a:rPr lang="en-US" sz="1200">
                <a:latin typeface="Arial" charset="0"/>
                <a:cs typeface="Arial" charset="0"/>
              </a:rPr>
              <a:pPr eaLnBrk="1" hangingPunct="1"/>
              <a:t>21 November 2013</a:t>
            </a:fld>
            <a:endParaRPr lang="en-US" sz="1200">
              <a:latin typeface="Arial" charset="0"/>
              <a:cs typeface="Arial" charset="0"/>
            </a:endParaRPr>
          </a:p>
        </p:txBody>
      </p:sp>
      <p:sp>
        <p:nvSpPr>
          <p:cNvPr id="5735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8A2652EE-E713-4B14-82F4-C8FA1BF6AB07}" type="slidenum">
              <a:rPr lang="en-US" sz="1200">
                <a:latin typeface="Arial" charset="0"/>
                <a:cs typeface="Arial" charset="0"/>
              </a:rPr>
              <a:pPr eaLnBrk="1" hangingPunct="1"/>
              <a:t>39</a:t>
            </a:fld>
            <a:endParaRPr lang="en-US" sz="120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Segundo Mensaje:</a:t>
            </a:r>
          </a:p>
          <a:p>
            <a:endParaRPr lang="es-ES" noProof="0" dirty="0" smtClean="0"/>
          </a:p>
          <a:p>
            <a:r>
              <a:rPr lang="es-ES" noProof="0" dirty="0" smtClean="0"/>
              <a:t>La</a:t>
            </a:r>
            <a:r>
              <a:rPr lang="es-ES" baseline="0" noProof="0" dirty="0" smtClean="0"/>
              <a:t> Región de las Américas ha decido, a través de los mandatos aprobados en la Organización Panamericana de la Salud, construir y fortalecer Sistemas de Salud basados en APS.  Por tanto como lideres y gerentes ustedes deberán entender, mantener y promover el enfoque sobre los Valores, Principios y Elementos de la APS en su diario accionar….</a:t>
            </a:r>
            <a:endParaRPr lang="es-ES" noProof="0" dirty="0"/>
          </a:p>
        </p:txBody>
      </p:sp>
      <p:sp>
        <p:nvSpPr>
          <p:cNvPr id="4" name="Slide Number Placeholder 3"/>
          <p:cNvSpPr>
            <a:spLocks noGrp="1"/>
          </p:cNvSpPr>
          <p:nvPr>
            <p:ph type="sldNum" sz="quarter" idx="10"/>
          </p:nvPr>
        </p:nvSpPr>
        <p:spPr/>
        <p:txBody>
          <a:bodyPr/>
          <a:lstStyle/>
          <a:p>
            <a:fld id="{F41C0CDF-7611-47E8-8112-E557A9930AAB}" type="slidenum">
              <a:rPr lang="en-US" smtClean="0"/>
              <a:t>41</a:t>
            </a:fld>
            <a:endParaRPr lang="en-US"/>
          </a:p>
        </p:txBody>
      </p:sp>
    </p:spTree>
    <p:extLst>
      <p:ext uri="{BB962C8B-B14F-4D97-AF65-F5344CB8AC3E}">
        <p14:creationId xmlns:p14="http://schemas.microsoft.com/office/powerpoint/2010/main" val="3347296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51122" indent="-288893">
              <a:defRPr sz="2400">
                <a:solidFill>
                  <a:schemeClr val="tx1"/>
                </a:solidFill>
                <a:latin typeface="Times"/>
              </a:defRPr>
            </a:lvl2pPr>
            <a:lvl3pPr marL="1155573" indent="-231115">
              <a:defRPr sz="2400">
                <a:solidFill>
                  <a:schemeClr val="tx1"/>
                </a:solidFill>
                <a:latin typeface="Times"/>
              </a:defRPr>
            </a:lvl3pPr>
            <a:lvl4pPr marL="1617802" indent="-231115">
              <a:defRPr sz="2400">
                <a:solidFill>
                  <a:schemeClr val="tx1"/>
                </a:solidFill>
                <a:latin typeface="Times"/>
              </a:defRPr>
            </a:lvl4pPr>
            <a:lvl5pPr marL="2080031" indent="-231115">
              <a:defRPr sz="2400">
                <a:solidFill>
                  <a:schemeClr val="tx1"/>
                </a:solidFill>
                <a:latin typeface="Times"/>
              </a:defRPr>
            </a:lvl5pPr>
            <a:lvl6pPr marL="2542261" indent="-231115" eaLnBrk="0" fontAlgn="base" hangingPunct="0">
              <a:spcBef>
                <a:spcPct val="0"/>
              </a:spcBef>
              <a:spcAft>
                <a:spcPct val="0"/>
              </a:spcAft>
              <a:defRPr sz="2400">
                <a:solidFill>
                  <a:schemeClr val="tx1"/>
                </a:solidFill>
                <a:latin typeface="Times"/>
              </a:defRPr>
            </a:lvl6pPr>
            <a:lvl7pPr marL="3004490" indent="-231115" eaLnBrk="0" fontAlgn="base" hangingPunct="0">
              <a:spcBef>
                <a:spcPct val="0"/>
              </a:spcBef>
              <a:spcAft>
                <a:spcPct val="0"/>
              </a:spcAft>
              <a:defRPr sz="2400">
                <a:solidFill>
                  <a:schemeClr val="tx1"/>
                </a:solidFill>
                <a:latin typeface="Times"/>
              </a:defRPr>
            </a:lvl7pPr>
            <a:lvl8pPr marL="3466719" indent="-231115" eaLnBrk="0" fontAlgn="base" hangingPunct="0">
              <a:spcBef>
                <a:spcPct val="0"/>
              </a:spcBef>
              <a:spcAft>
                <a:spcPct val="0"/>
              </a:spcAft>
              <a:defRPr sz="2400">
                <a:solidFill>
                  <a:schemeClr val="tx1"/>
                </a:solidFill>
                <a:latin typeface="Times"/>
              </a:defRPr>
            </a:lvl8pPr>
            <a:lvl9pPr marL="3928948" indent="-231115" eaLnBrk="0" fontAlgn="base" hangingPunct="0">
              <a:spcBef>
                <a:spcPct val="0"/>
              </a:spcBef>
              <a:spcAft>
                <a:spcPct val="0"/>
              </a:spcAft>
              <a:defRPr sz="2400">
                <a:solidFill>
                  <a:schemeClr val="tx1"/>
                </a:solidFill>
                <a:latin typeface="Times"/>
              </a:defRPr>
            </a:lvl9pPr>
          </a:lstStyle>
          <a:p>
            <a:fld id="{6272D3E1-0180-4351-ADE8-2C3384AAEBC0}" type="slidenum">
              <a:rPr lang="es-ES" sz="1200"/>
              <a:pPr/>
              <a:t>42</a:t>
            </a:fld>
            <a:endParaRPr lang="es-E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indent="-462229">
              <a:buFontTx/>
              <a:buChar char="•"/>
            </a:pPr>
            <a:r>
              <a:rPr lang="en-US" sz="2800" b="1" dirty="0"/>
              <a:t>Because of efficiency and equity consideration, it seems important to dissociate the individual’s contribution to finance the health system from the moment they seek healthcare</a:t>
            </a:r>
          </a:p>
          <a:p>
            <a:pPr lvl="1" indent="-462229">
              <a:buFontTx/>
              <a:buChar char="•"/>
            </a:pPr>
            <a:r>
              <a:rPr lang="en-CA" sz="2800" b="1" dirty="0"/>
              <a:t>No country has made significant progress towards SPH without strong political will… with concrete expressions of its fiscal priorities </a:t>
            </a:r>
          </a:p>
          <a:p>
            <a:pPr lvl="1" indent="-462229">
              <a:buFontTx/>
              <a:buChar char="•"/>
            </a:pPr>
            <a:r>
              <a:rPr lang="en-CA" sz="2800" b="1" dirty="0"/>
              <a:t>Private sector has to be considered in building up UHC but strong regulation has to be deployed along with expansion of public health expenditures to 5-6% of GDP</a:t>
            </a:r>
          </a:p>
          <a:p>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51122" indent="-288893">
              <a:defRPr sz="2400">
                <a:solidFill>
                  <a:schemeClr val="tx1"/>
                </a:solidFill>
                <a:latin typeface="Times"/>
              </a:defRPr>
            </a:lvl2pPr>
            <a:lvl3pPr marL="1155573" indent="-231115">
              <a:defRPr sz="2400">
                <a:solidFill>
                  <a:schemeClr val="tx1"/>
                </a:solidFill>
                <a:latin typeface="Times"/>
              </a:defRPr>
            </a:lvl3pPr>
            <a:lvl4pPr marL="1617802" indent="-231115">
              <a:defRPr sz="2400">
                <a:solidFill>
                  <a:schemeClr val="tx1"/>
                </a:solidFill>
                <a:latin typeface="Times"/>
              </a:defRPr>
            </a:lvl4pPr>
            <a:lvl5pPr marL="2080031" indent="-231115">
              <a:defRPr sz="2400">
                <a:solidFill>
                  <a:schemeClr val="tx1"/>
                </a:solidFill>
                <a:latin typeface="Times"/>
              </a:defRPr>
            </a:lvl5pPr>
            <a:lvl6pPr marL="2542261" indent="-231115" eaLnBrk="0" fontAlgn="base" hangingPunct="0">
              <a:spcBef>
                <a:spcPct val="0"/>
              </a:spcBef>
              <a:spcAft>
                <a:spcPct val="0"/>
              </a:spcAft>
              <a:defRPr sz="2400">
                <a:solidFill>
                  <a:schemeClr val="tx1"/>
                </a:solidFill>
                <a:latin typeface="Times"/>
              </a:defRPr>
            </a:lvl6pPr>
            <a:lvl7pPr marL="3004490" indent="-231115" eaLnBrk="0" fontAlgn="base" hangingPunct="0">
              <a:spcBef>
                <a:spcPct val="0"/>
              </a:spcBef>
              <a:spcAft>
                <a:spcPct val="0"/>
              </a:spcAft>
              <a:defRPr sz="2400">
                <a:solidFill>
                  <a:schemeClr val="tx1"/>
                </a:solidFill>
                <a:latin typeface="Times"/>
              </a:defRPr>
            </a:lvl7pPr>
            <a:lvl8pPr marL="3466719" indent="-231115" eaLnBrk="0" fontAlgn="base" hangingPunct="0">
              <a:spcBef>
                <a:spcPct val="0"/>
              </a:spcBef>
              <a:spcAft>
                <a:spcPct val="0"/>
              </a:spcAft>
              <a:defRPr sz="2400">
                <a:solidFill>
                  <a:schemeClr val="tx1"/>
                </a:solidFill>
                <a:latin typeface="Times"/>
              </a:defRPr>
            </a:lvl8pPr>
            <a:lvl9pPr marL="3928948" indent="-231115" eaLnBrk="0" fontAlgn="base" hangingPunct="0">
              <a:spcBef>
                <a:spcPct val="0"/>
              </a:spcBef>
              <a:spcAft>
                <a:spcPct val="0"/>
              </a:spcAft>
              <a:defRPr sz="2400">
                <a:solidFill>
                  <a:schemeClr val="tx1"/>
                </a:solidFill>
                <a:latin typeface="Times"/>
              </a:defRPr>
            </a:lvl9pPr>
          </a:lstStyle>
          <a:p>
            <a:fld id="{FFE1ED3F-8147-42E1-ABB9-EF61000F96FA}" type="slidenum">
              <a:rPr lang="en-US" sz="1200"/>
              <a:pPr/>
              <a:t>43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These two graphics (ECLAC, 2008), show that even if all countries in the region have made progress over time with regards to some health variables like mortal maternity rate and infant mortality rate; there are persistent inequalities among countries.  Indeed, while in 2006 countries like Haiti, Guyana, Bolivia, Guatemala, Peru and Equator showed extremely high rates of maternal mortality; others, like Bahamas, Chile, Cuba, Costa Rica, Trinidad and Tobago and Uruguay enjoyed rates of less than 50 deaths per 100,000 live births. The same pattern may be observed with regards to infant mortality; where the rate has decreased in LAC from over 40 death per 1,000 in 1990 to slightly over 20 per 1,000 in 2006 while some countries like Haiti, Bolivia or Guyana showed rates over 50 per 1,000 along with others like Cuba or Chile that present rates under 10 per 1,000.</a:t>
            </a:r>
          </a:p>
          <a:p>
            <a:pPr defTabSz="924458">
              <a:defRPr/>
            </a:pPr>
            <a:r>
              <a:rPr lang="en-US" dirty="0">
                <a:latin typeface="Calibri" pitchFamily="34" charset="0"/>
              </a:rPr>
              <a:t>Even if all countries in the region have made progress over time with regards to some health </a:t>
            </a:r>
            <a:r>
              <a:rPr lang="en-US" dirty="0" err="1">
                <a:latin typeface="Calibri" pitchFamily="34" charset="0"/>
              </a:rPr>
              <a:t>variabls</a:t>
            </a:r>
            <a:r>
              <a:rPr lang="en-US" dirty="0">
                <a:latin typeface="Calibri" pitchFamily="34" charset="0"/>
              </a:rPr>
              <a:t> like mortal maternity rate and infant mortality rate; there are persistent inequalities among countries.  </a:t>
            </a:r>
          </a:p>
          <a:p>
            <a:pPr defTabSz="924458">
              <a:defRPr/>
            </a:pPr>
            <a:endParaRPr lang="es-CL" dirty="0"/>
          </a:p>
        </p:txBody>
      </p:sp>
      <p:sp>
        <p:nvSpPr>
          <p:cNvPr id="4" name="Slide Number Placeholder 3"/>
          <p:cNvSpPr>
            <a:spLocks noGrp="1"/>
          </p:cNvSpPr>
          <p:nvPr>
            <p:ph type="sldNum" sz="quarter" idx="10"/>
          </p:nvPr>
        </p:nvSpPr>
        <p:spPr/>
        <p:txBody>
          <a:bodyPr/>
          <a:lstStyle/>
          <a:p>
            <a:fld id="{818D8326-3516-4829-9907-BEB202A59B5E}" type="slidenum">
              <a:rPr lang="es-CL" smtClean="0"/>
              <a:t>3</a:t>
            </a:fld>
            <a:endParaRPr lang="es-CL"/>
          </a:p>
        </p:txBody>
      </p:sp>
    </p:spTree>
    <p:extLst>
      <p:ext uri="{BB962C8B-B14F-4D97-AF65-F5344CB8AC3E}">
        <p14:creationId xmlns:p14="http://schemas.microsoft.com/office/powerpoint/2010/main" val="2844113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latin typeface="Calibri" pitchFamily="34" charset="0"/>
              </a:rPr>
              <a:t>These two graphics (ECLAC, 2008), show that even if all countries in the region have made progress over time with regards to some health variables like mortal maternity rate and infant mortality rate; there are persistent inequalities among countries.  Indeed, while in 2006 countries like Haiti, Guyana, Bolivia, Guatemala, Peru and Equator showed extremely high rates of maternal mortality; others, like Bahamas, Chile, Cuba, Costa Rica, Trinidad and Tobago and Uruguay enjoyed rates of less than 50 deaths per 100,000 live births. The same pattern may be observed with regards to infant mortality; where the rate has decreased in LAC from over 40 death per 1,000 in 1990 to slightly over 20 per 1,000 in 2006 while some countries like Haiti, Bolivia or Guyana showed rates over 50 per 1,000 along with others like Cuba or Chile that present rates under 10 per 1,000.</a:t>
            </a:r>
            <a:endParaRPr lang="es-CL" dirty="0">
              <a:latin typeface="Calibri" pitchFamily="34" charset="0"/>
            </a:endParaRPr>
          </a:p>
          <a:p>
            <a:pPr>
              <a:buFont typeface="Arial" pitchFamily="34" charset="0"/>
              <a:buChar char="•"/>
            </a:pPr>
            <a:r>
              <a:rPr lang="en-US" dirty="0">
                <a:latin typeface="Calibri" pitchFamily="34" charset="0"/>
              </a:rPr>
              <a:t>The two following graphs show the evolution by country and for LAC (line) of the proportion of deliveries attended by qualified personnel &amp; the prevalence of use of family planning methods for 2001-2011. Both graphics present an important dispersion with countries having quite good results and others lacking behind, even if in general all of them show progress during the period.</a:t>
            </a:r>
            <a:endParaRPr lang="es-CL" dirty="0">
              <a:latin typeface="Calibri" pitchFamily="34" charset="0"/>
            </a:endParaRPr>
          </a:p>
          <a:p>
            <a:pPr>
              <a:buFont typeface="Arial" pitchFamily="34" charset="0"/>
              <a:buChar char="•"/>
            </a:pPr>
            <a:r>
              <a:rPr lang="en-US" dirty="0">
                <a:latin typeface="Calibri" pitchFamily="34" charset="0"/>
              </a:rPr>
              <a:t>Recent </a:t>
            </a:r>
            <a:r>
              <a:rPr lang="en-US" dirty="0" err="1">
                <a:latin typeface="Calibri" pitchFamily="34" charset="0"/>
              </a:rPr>
              <a:t>Equilac</a:t>
            </a:r>
            <a:r>
              <a:rPr lang="en-US" dirty="0">
                <a:latin typeface="Calibri" pitchFamily="34" charset="0"/>
              </a:rPr>
              <a:t> studies (PAHO/WB) have shown</a:t>
            </a:r>
            <a:r>
              <a:rPr lang="en-CA" dirty="0">
                <a:latin typeface="Calibri" pitchFamily="34" charset="0"/>
              </a:rPr>
              <a:t> the following results for some LAC countries:</a:t>
            </a:r>
            <a:endParaRPr lang="es-CL" dirty="0">
              <a:latin typeface="Calibri" pitchFamily="34" charset="0"/>
            </a:endParaRPr>
          </a:p>
          <a:p>
            <a:pPr lvl="0">
              <a:buFont typeface="Arial" pitchFamily="34" charset="0"/>
              <a:buChar char="•"/>
            </a:pPr>
            <a:r>
              <a:rPr lang="en-US" dirty="0">
                <a:latin typeface="Calibri" pitchFamily="34" charset="0"/>
              </a:rPr>
              <a:t>In Brazil, the poor reported worse health status than the better-off, while the wealthy reported more chronic diseases. Overall, income-related inequality in the use of medical and dental care is gradually declining, a trend associated with pro-equity policies and programs such as the Community Health Agents Program and the Family Health Program.</a:t>
            </a:r>
            <a:endParaRPr lang="es-CL" dirty="0">
              <a:latin typeface="Calibri" pitchFamily="34" charset="0"/>
            </a:endParaRPr>
          </a:p>
          <a:p>
            <a:pPr lvl="0">
              <a:buFont typeface="Arial" pitchFamily="34" charset="0"/>
              <a:buChar char="•"/>
            </a:pPr>
            <a:r>
              <a:rPr lang="en-US" dirty="0">
                <a:latin typeface="Calibri" pitchFamily="34" charset="0"/>
              </a:rPr>
              <a:t>In Chile, inequities in health service utilization have declined over time. Significant income inequality in the use of specialized and dental services persists and calls for attention from policymakers. Overall, the authors conclude that the pattern of health-care utilization is consistent with policies implemented and is trending in the intended direction.</a:t>
            </a:r>
            <a:endParaRPr lang="es-CL" dirty="0">
              <a:latin typeface="Calibri" pitchFamily="34" charset="0"/>
            </a:endParaRPr>
          </a:p>
          <a:p>
            <a:pPr lvl="0">
              <a:buFont typeface="Arial" pitchFamily="34" charset="0"/>
              <a:buChar char="•"/>
            </a:pPr>
            <a:r>
              <a:rPr lang="en-US" dirty="0">
                <a:latin typeface="Calibri" pitchFamily="34" charset="0"/>
              </a:rPr>
              <a:t>Colombia has made important progress in equity with regard to social health insurance affiliation, access to medicine and curative services, and perception of the quality of health-care services. Yet important gaps remain that affect poorer populations, especially their perception of their own health conditions and their access to preventive medical and dental services.</a:t>
            </a:r>
            <a:endParaRPr lang="es-CL" dirty="0">
              <a:latin typeface="Calibri" pitchFamily="34" charset="0"/>
            </a:endParaRPr>
          </a:p>
          <a:p>
            <a:pPr lvl="0">
              <a:buFont typeface="Arial" pitchFamily="34" charset="0"/>
              <a:buChar char="•"/>
            </a:pPr>
            <a:r>
              <a:rPr lang="en-US" dirty="0">
                <a:latin typeface="Calibri" pitchFamily="34" charset="0"/>
              </a:rPr>
              <a:t>In Jamaica, income-related inequalities in health status and health care have increased, and those who need health services most are using them least—despite measures taken to address health inequity. The findings suggest a need for more innovative programs geared toward improving health equity in the country.</a:t>
            </a:r>
            <a:endParaRPr lang="es-CL" dirty="0">
              <a:latin typeface="Calibri" pitchFamily="34" charset="0"/>
            </a:endParaRPr>
          </a:p>
          <a:p>
            <a:pPr lvl="0">
              <a:buFont typeface="Arial" pitchFamily="34" charset="0"/>
              <a:buChar char="•"/>
            </a:pPr>
            <a:r>
              <a:rPr lang="en-US" dirty="0">
                <a:latin typeface="Calibri" pitchFamily="34" charset="0"/>
              </a:rPr>
              <a:t>In Mexico, health-care utilization patterns improved from 2000 to 2006, but no significant changes in income-related health and health-care inequity were found. The evidence supports the idea that increasing the effectiveness of spending is necessary to ensure that more equitable funding translates into more equitable access to services and more equitable health outcomes.</a:t>
            </a:r>
            <a:endParaRPr lang="es-CL" dirty="0">
              <a:latin typeface="Calibri" pitchFamily="34" charset="0"/>
            </a:endParaRPr>
          </a:p>
          <a:p>
            <a:pPr>
              <a:buFont typeface="Arial" pitchFamily="34" charset="0"/>
              <a:buChar char="•"/>
            </a:pPr>
            <a:r>
              <a:rPr lang="es-ES_tradnl" dirty="0">
                <a:latin typeface="Calibri" pitchFamily="34" charset="0"/>
              </a:rPr>
              <a:t>In </a:t>
            </a:r>
            <a:r>
              <a:rPr lang="es-ES_tradnl" dirty="0" err="1">
                <a:latin typeface="Calibri" pitchFamily="34" charset="0"/>
              </a:rPr>
              <a:t>Peru</a:t>
            </a:r>
            <a:r>
              <a:rPr lang="es-ES_tradnl" dirty="0">
                <a:latin typeface="Calibri" pitchFamily="34" charset="0"/>
              </a:rPr>
              <a:t>, </a:t>
            </a:r>
            <a:r>
              <a:rPr lang="es-ES_tradnl" dirty="0" err="1">
                <a:latin typeface="Calibri" pitchFamily="34" charset="0"/>
              </a:rPr>
              <a:t>inequity</a:t>
            </a:r>
            <a:r>
              <a:rPr lang="es-ES_tradnl" dirty="0">
                <a:latin typeface="Calibri" pitchFamily="34" charset="0"/>
              </a:rPr>
              <a:t> in </a:t>
            </a:r>
            <a:r>
              <a:rPr lang="es-ES_tradnl" dirty="0" err="1">
                <a:latin typeface="Calibri" pitchFamily="34" charset="0"/>
              </a:rPr>
              <a:t>the</a:t>
            </a:r>
            <a:r>
              <a:rPr lang="es-ES_tradnl" dirty="0">
                <a:latin typeface="Calibri" pitchFamily="34" charset="0"/>
              </a:rPr>
              <a:t> use of </a:t>
            </a:r>
            <a:r>
              <a:rPr lang="es-ES_tradnl" dirty="0" err="1">
                <a:latin typeface="Calibri" pitchFamily="34" charset="0"/>
              </a:rPr>
              <a:t>preventive</a:t>
            </a:r>
            <a:r>
              <a:rPr lang="es-ES_tradnl" dirty="0">
                <a:latin typeface="Calibri" pitchFamily="34" charset="0"/>
              </a:rPr>
              <a:t> </a:t>
            </a:r>
            <a:r>
              <a:rPr lang="es-ES_tradnl" dirty="0" err="1">
                <a:latin typeface="Calibri" pitchFamily="34" charset="0"/>
              </a:rPr>
              <a:t>services</a:t>
            </a:r>
            <a:r>
              <a:rPr lang="es-ES_tradnl" dirty="0">
                <a:latin typeface="Calibri" pitchFamily="34" charset="0"/>
              </a:rPr>
              <a:t> </a:t>
            </a:r>
            <a:r>
              <a:rPr lang="es-ES_tradnl" dirty="0" err="1">
                <a:latin typeface="Calibri" pitchFamily="34" charset="0"/>
              </a:rPr>
              <a:t>increased</a:t>
            </a:r>
            <a:r>
              <a:rPr lang="es-ES_tradnl" dirty="0">
                <a:latin typeface="Calibri" pitchFamily="34" charset="0"/>
              </a:rPr>
              <a:t> </a:t>
            </a:r>
            <a:r>
              <a:rPr lang="es-ES_tradnl" dirty="0" err="1">
                <a:latin typeface="Calibri" pitchFamily="34" charset="0"/>
              </a:rPr>
              <a:t>slightly</a:t>
            </a:r>
            <a:r>
              <a:rPr lang="es-ES_tradnl" dirty="0">
                <a:latin typeface="Calibri" pitchFamily="34" charset="0"/>
              </a:rPr>
              <a:t> </a:t>
            </a:r>
            <a:r>
              <a:rPr lang="es-ES_tradnl" dirty="0" err="1">
                <a:latin typeface="Calibri" pitchFamily="34" charset="0"/>
              </a:rPr>
              <a:t>between</a:t>
            </a:r>
            <a:r>
              <a:rPr lang="es-ES_tradnl" dirty="0">
                <a:latin typeface="Calibri" pitchFamily="34" charset="0"/>
              </a:rPr>
              <a:t> 2004 and 2008, </a:t>
            </a:r>
            <a:r>
              <a:rPr lang="es-ES_tradnl" dirty="0" err="1">
                <a:latin typeface="Calibri" pitchFamily="34" charset="0"/>
              </a:rPr>
              <a:t>but</a:t>
            </a:r>
            <a:r>
              <a:rPr lang="es-ES_tradnl" dirty="0">
                <a:latin typeface="Calibri" pitchFamily="34" charset="0"/>
              </a:rPr>
              <a:t> </a:t>
            </a:r>
            <a:r>
              <a:rPr lang="es-ES_tradnl" dirty="0" err="1">
                <a:latin typeface="Calibri" pitchFamily="34" charset="0"/>
              </a:rPr>
              <a:t>inequity</a:t>
            </a:r>
            <a:r>
              <a:rPr lang="es-ES_tradnl" dirty="0">
                <a:latin typeface="Calibri" pitchFamily="34" charset="0"/>
              </a:rPr>
              <a:t> in </a:t>
            </a:r>
            <a:r>
              <a:rPr lang="es-ES_tradnl" dirty="0" err="1">
                <a:latin typeface="Calibri" pitchFamily="34" charset="0"/>
              </a:rPr>
              <a:t>the</a:t>
            </a:r>
            <a:r>
              <a:rPr lang="es-ES_tradnl" dirty="0">
                <a:latin typeface="Calibri" pitchFamily="34" charset="0"/>
              </a:rPr>
              <a:t> use of </a:t>
            </a:r>
            <a:r>
              <a:rPr lang="es-ES_tradnl" dirty="0" err="1">
                <a:latin typeface="Calibri" pitchFamily="34" charset="0"/>
              </a:rPr>
              <a:t>curative</a:t>
            </a:r>
            <a:r>
              <a:rPr lang="es-ES_tradnl" dirty="0">
                <a:latin typeface="Calibri" pitchFamily="34" charset="0"/>
              </a:rPr>
              <a:t> </a:t>
            </a:r>
            <a:r>
              <a:rPr lang="es-ES_tradnl" dirty="0" err="1">
                <a:latin typeface="Calibri" pitchFamily="34" charset="0"/>
              </a:rPr>
              <a:t>services</a:t>
            </a:r>
            <a:r>
              <a:rPr lang="es-ES_tradnl" dirty="0">
                <a:latin typeface="Calibri" pitchFamily="34" charset="0"/>
              </a:rPr>
              <a:t> </a:t>
            </a:r>
            <a:r>
              <a:rPr lang="es-ES_tradnl" dirty="0" err="1">
                <a:latin typeface="Calibri" pitchFamily="34" charset="0"/>
              </a:rPr>
              <a:t>declined</a:t>
            </a:r>
            <a:r>
              <a:rPr lang="es-ES_tradnl" dirty="0">
                <a:latin typeface="Calibri" pitchFamily="34" charset="0"/>
              </a:rPr>
              <a:t> </a:t>
            </a:r>
            <a:r>
              <a:rPr lang="es-ES_tradnl" dirty="0" err="1">
                <a:latin typeface="Calibri" pitchFamily="34" charset="0"/>
              </a:rPr>
              <a:t>significantly</a:t>
            </a:r>
            <a:r>
              <a:rPr lang="es-ES_tradnl" dirty="0">
                <a:latin typeface="Calibri" pitchFamily="34" charset="0"/>
              </a:rPr>
              <a:t>. </a:t>
            </a:r>
            <a:r>
              <a:rPr lang="es-ES_tradnl" dirty="0" err="1">
                <a:latin typeface="Calibri" pitchFamily="34" charset="0"/>
              </a:rPr>
              <a:t>Overall</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country has </a:t>
            </a:r>
            <a:r>
              <a:rPr lang="es-ES_tradnl" dirty="0" err="1">
                <a:latin typeface="Calibri" pitchFamily="34" charset="0"/>
              </a:rPr>
              <a:t>low</a:t>
            </a:r>
            <a:r>
              <a:rPr lang="es-ES_tradnl" dirty="0">
                <a:latin typeface="Calibri" pitchFamily="34" charset="0"/>
              </a:rPr>
              <a:t> </a:t>
            </a:r>
            <a:r>
              <a:rPr lang="es-ES_tradnl" dirty="0" err="1">
                <a:latin typeface="Calibri" pitchFamily="34" charset="0"/>
              </a:rPr>
              <a:t>levels</a:t>
            </a:r>
            <a:r>
              <a:rPr lang="es-ES_tradnl" dirty="0">
                <a:latin typeface="Calibri" pitchFamily="34" charset="0"/>
              </a:rPr>
              <a:t> of </a:t>
            </a:r>
            <a:r>
              <a:rPr lang="es-ES_tradnl" dirty="0" err="1">
                <a:latin typeface="Calibri" pitchFamily="34" charset="0"/>
              </a:rPr>
              <a:t>inequality</a:t>
            </a:r>
            <a:r>
              <a:rPr lang="es-ES_tradnl" dirty="0">
                <a:latin typeface="Calibri" pitchFamily="34" charset="0"/>
              </a:rPr>
              <a:t> in </a:t>
            </a:r>
            <a:r>
              <a:rPr lang="es-ES_tradnl" dirty="0" err="1">
                <a:latin typeface="Calibri" pitchFamily="34" charset="0"/>
              </a:rPr>
              <a:t>health</a:t>
            </a:r>
            <a:r>
              <a:rPr lang="es-ES_tradnl" dirty="0">
                <a:latin typeface="Calibri" pitchFamily="34" charset="0"/>
              </a:rPr>
              <a:t> status. </a:t>
            </a:r>
            <a:r>
              <a:rPr lang="es-ES_tradnl" dirty="0" err="1">
                <a:latin typeface="Calibri" pitchFamily="34" charset="0"/>
              </a:rPr>
              <a:t>Contributing</a:t>
            </a:r>
            <a:r>
              <a:rPr lang="es-ES_tradnl" dirty="0">
                <a:latin typeface="Calibri" pitchFamily="34" charset="0"/>
              </a:rPr>
              <a:t> </a:t>
            </a:r>
            <a:r>
              <a:rPr lang="es-ES_tradnl" dirty="0" err="1">
                <a:latin typeface="Calibri" pitchFamily="34" charset="0"/>
              </a:rPr>
              <a:t>to</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positive </a:t>
            </a:r>
            <a:r>
              <a:rPr lang="es-ES_tradnl" dirty="0" err="1">
                <a:latin typeface="Calibri" pitchFamily="34" charset="0"/>
              </a:rPr>
              <a:t>trends</a:t>
            </a:r>
            <a:r>
              <a:rPr lang="es-ES_tradnl" dirty="0">
                <a:latin typeface="Calibri" pitchFamily="34" charset="0"/>
              </a:rPr>
              <a:t> </a:t>
            </a:r>
            <a:r>
              <a:rPr lang="es-ES_tradnl" dirty="0" err="1">
                <a:latin typeface="Calibri" pitchFamily="34" charset="0"/>
              </a:rPr>
              <a:t>were</a:t>
            </a:r>
            <a:r>
              <a:rPr lang="es-ES_tradnl" dirty="0">
                <a:latin typeface="Calibri" pitchFamily="34" charset="0"/>
              </a:rPr>
              <a:t> </a:t>
            </a:r>
            <a:r>
              <a:rPr lang="es-ES_tradnl" dirty="0" err="1">
                <a:latin typeface="Calibri" pitchFamily="34" charset="0"/>
              </a:rPr>
              <a:t>increased</a:t>
            </a:r>
            <a:r>
              <a:rPr lang="es-ES_tradnl" dirty="0">
                <a:latin typeface="Calibri" pitchFamily="34" charset="0"/>
              </a:rPr>
              <a:t> </a:t>
            </a:r>
            <a:r>
              <a:rPr lang="es-ES_tradnl" dirty="0" err="1">
                <a:latin typeface="Calibri" pitchFamily="34" charset="0"/>
              </a:rPr>
              <a:t>household</a:t>
            </a:r>
            <a:r>
              <a:rPr lang="es-ES_tradnl" dirty="0">
                <a:latin typeface="Calibri" pitchFamily="34" charset="0"/>
              </a:rPr>
              <a:t> </a:t>
            </a:r>
            <a:r>
              <a:rPr lang="es-ES_tradnl" dirty="0" err="1">
                <a:latin typeface="Calibri" pitchFamily="34" charset="0"/>
              </a:rPr>
              <a:t>income</a:t>
            </a:r>
            <a:r>
              <a:rPr lang="es-ES_tradnl" dirty="0">
                <a:latin typeface="Calibri" pitchFamily="34" charset="0"/>
              </a:rPr>
              <a:t>, </a:t>
            </a:r>
            <a:r>
              <a:rPr lang="es-ES_tradnl" dirty="0" err="1">
                <a:latin typeface="Calibri" pitchFamily="34" charset="0"/>
              </a:rPr>
              <a:t>reduced</a:t>
            </a:r>
            <a:r>
              <a:rPr lang="es-ES_tradnl" dirty="0">
                <a:latin typeface="Calibri" pitchFamily="34" charset="0"/>
              </a:rPr>
              <a:t> </a:t>
            </a:r>
            <a:r>
              <a:rPr lang="es-ES_tradnl" dirty="0" err="1">
                <a:latin typeface="Calibri" pitchFamily="34" charset="0"/>
              </a:rPr>
              <a:t>economic</a:t>
            </a:r>
            <a:r>
              <a:rPr lang="es-ES_tradnl" dirty="0">
                <a:latin typeface="Calibri" pitchFamily="34" charset="0"/>
              </a:rPr>
              <a:t> </a:t>
            </a:r>
            <a:r>
              <a:rPr lang="es-ES_tradnl" dirty="0" err="1">
                <a:latin typeface="Calibri" pitchFamily="34" charset="0"/>
              </a:rPr>
              <a:t>inequality</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Juntos </a:t>
            </a:r>
            <a:r>
              <a:rPr lang="es-ES_tradnl" dirty="0" err="1">
                <a:latin typeface="Calibri" pitchFamily="34" charset="0"/>
              </a:rPr>
              <a:t>conditional</a:t>
            </a:r>
            <a:r>
              <a:rPr lang="es-ES_tradnl" dirty="0">
                <a:latin typeface="Calibri" pitchFamily="34" charset="0"/>
              </a:rPr>
              <a:t> cash transfer </a:t>
            </a:r>
            <a:r>
              <a:rPr lang="es-ES_tradnl" dirty="0" err="1">
                <a:latin typeface="Calibri" pitchFamily="34" charset="0"/>
              </a:rPr>
              <a:t>program</a:t>
            </a:r>
            <a:r>
              <a:rPr lang="es-ES_tradnl" dirty="0">
                <a:latin typeface="Calibri" pitchFamily="34" charset="0"/>
              </a:rPr>
              <a:t> and gradual </a:t>
            </a:r>
            <a:r>
              <a:rPr lang="es-ES_tradnl" dirty="0" err="1">
                <a:latin typeface="Calibri" pitchFamily="34" charset="0"/>
              </a:rPr>
              <a:t>expansion</a:t>
            </a:r>
            <a:r>
              <a:rPr lang="es-ES_tradnl" dirty="0">
                <a:latin typeface="Calibri" pitchFamily="34" charset="0"/>
              </a:rPr>
              <a:t> of </a:t>
            </a:r>
            <a:r>
              <a:rPr lang="es-ES_tradnl" dirty="0" err="1">
                <a:latin typeface="Calibri" pitchFamily="34" charset="0"/>
              </a:rPr>
              <a:t>Peru’s</a:t>
            </a:r>
            <a:r>
              <a:rPr lang="es-ES_tradnl" dirty="0">
                <a:latin typeface="Calibri" pitchFamily="34" charset="0"/>
              </a:rPr>
              <a:t> </a:t>
            </a:r>
            <a:r>
              <a:rPr lang="es-ES_tradnl" dirty="0" err="1">
                <a:latin typeface="Calibri" pitchFamily="34" charset="0"/>
              </a:rPr>
              <a:t>public</a:t>
            </a:r>
            <a:r>
              <a:rPr lang="es-ES_tradnl" dirty="0">
                <a:latin typeface="Calibri" pitchFamily="34" charset="0"/>
              </a:rPr>
              <a:t> </a:t>
            </a:r>
            <a:r>
              <a:rPr lang="es-ES_tradnl" dirty="0" err="1">
                <a:latin typeface="Calibri" pitchFamily="34" charset="0"/>
              </a:rPr>
              <a:t>health</a:t>
            </a:r>
            <a:r>
              <a:rPr lang="es-ES_tradnl" dirty="0">
                <a:latin typeface="Calibri" pitchFamily="34" charset="0"/>
              </a:rPr>
              <a:t> </a:t>
            </a:r>
            <a:r>
              <a:rPr lang="es-ES_tradnl" dirty="0" err="1">
                <a:latin typeface="Calibri" pitchFamily="34" charset="0"/>
              </a:rPr>
              <a:t>insurance</a:t>
            </a:r>
            <a:r>
              <a:rPr lang="es-ES_tradnl" dirty="0">
                <a:latin typeface="Calibri" pitchFamily="34" charset="0"/>
              </a:rPr>
              <a:t>, Seguro Integral de Salud.</a:t>
            </a:r>
            <a:endParaRPr lang="es-ES" kern="0" dirty="0">
              <a:solidFill>
                <a:srgbClr val="0070C0"/>
              </a:solidFill>
              <a:latin typeface="Calibri" pitchFamily="34" charset="0"/>
            </a:endParaRPr>
          </a:p>
        </p:txBody>
      </p:sp>
      <p:sp>
        <p:nvSpPr>
          <p:cNvPr id="4" name="Slide Number Placeholder 3"/>
          <p:cNvSpPr>
            <a:spLocks noGrp="1"/>
          </p:cNvSpPr>
          <p:nvPr>
            <p:ph type="sldNum" sz="quarter" idx="10"/>
          </p:nvPr>
        </p:nvSpPr>
        <p:spPr/>
        <p:txBody>
          <a:bodyPr/>
          <a:lstStyle/>
          <a:p>
            <a:fld id="{818D8326-3516-4829-9907-BEB202A59B5E}" type="slidenum">
              <a:rPr lang="es-CL" smtClean="0"/>
              <a:t>4</a:t>
            </a:fld>
            <a:endParaRPr lang="es-CL"/>
          </a:p>
        </p:txBody>
      </p:sp>
    </p:spTree>
    <p:extLst>
      <p:ext uri="{BB962C8B-B14F-4D97-AF65-F5344CB8AC3E}">
        <p14:creationId xmlns:p14="http://schemas.microsoft.com/office/powerpoint/2010/main" val="2844113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latin typeface="Calibri" pitchFamily="34" charset="0"/>
              </a:rPr>
              <a:t>These two graphics (ECLAC, 2008), show that even if all countries in the region have made progress over time with regards to some health variables like mortal maternity rate and infant mortality rate; there are persistent inequalities among countries.  Indeed, while in 2006 countries like Haiti, Guyana, Bolivia, Guatemala, Peru and Equator showed extremely high rates of maternal mortality; others, like Bahamas, Chile, Cuba, Costa Rica, Trinidad and Tobago and Uruguay enjoyed rates of less than 50 deaths per 100,000 live births. The same pattern may be observed with regards to infant mortality; where the rate has decreased in LAC from over 40 death per 1,000 in 1990 to slightly over 20 per 1,000 in 2006 while some countries like Haiti, Bolivia or Guyana showed rates over 50 per 1,000 along with others like Cuba or Chile that present rates under 10 per 1,000.</a:t>
            </a:r>
            <a:endParaRPr lang="es-CL" dirty="0">
              <a:latin typeface="Calibri" pitchFamily="34" charset="0"/>
            </a:endParaRPr>
          </a:p>
          <a:p>
            <a:pPr>
              <a:buFont typeface="Arial" pitchFamily="34" charset="0"/>
              <a:buChar char="•"/>
            </a:pPr>
            <a:r>
              <a:rPr lang="en-US" dirty="0">
                <a:latin typeface="Calibri" pitchFamily="34" charset="0"/>
              </a:rPr>
              <a:t>The two following graphs show the evolution by country and for LAC (line) of the proportion of deliveries attended by qualified personnel &amp; the prevalence of use of family planning methods for 2001-2011. Both graphics present an important dispersion with countries having quite good results and others lacking behind, even if in general all of them show progress during the period.</a:t>
            </a:r>
            <a:endParaRPr lang="es-CL" dirty="0">
              <a:latin typeface="Calibri" pitchFamily="34" charset="0"/>
            </a:endParaRPr>
          </a:p>
          <a:p>
            <a:pPr>
              <a:buFont typeface="Arial" pitchFamily="34" charset="0"/>
              <a:buChar char="•"/>
            </a:pPr>
            <a:r>
              <a:rPr lang="en-US" dirty="0">
                <a:latin typeface="Calibri" pitchFamily="34" charset="0"/>
              </a:rPr>
              <a:t>Recent </a:t>
            </a:r>
            <a:r>
              <a:rPr lang="en-US" dirty="0" err="1">
                <a:latin typeface="Calibri" pitchFamily="34" charset="0"/>
              </a:rPr>
              <a:t>Equilac</a:t>
            </a:r>
            <a:r>
              <a:rPr lang="en-US" dirty="0">
                <a:latin typeface="Calibri" pitchFamily="34" charset="0"/>
              </a:rPr>
              <a:t> studies (PAHO/WB) have shown</a:t>
            </a:r>
            <a:r>
              <a:rPr lang="en-CA" dirty="0">
                <a:latin typeface="Calibri" pitchFamily="34" charset="0"/>
              </a:rPr>
              <a:t> the following results for some LAC countries:</a:t>
            </a:r>
            <a:endParaRPr lang="es-CL" dirty="0">
              <a:latin typeface="Calibri" pitchFamily="34" charset="0"/>
            </a:endParaRPr>
          </a:p>
          <a:p>
            <a:pPr lvl="0">
              <a:buFont typeface="Arial" pitchFamily="34" charset="0"/>
              <a:buChar char="•"/>
            </a:pPr>
            <a:r>
              <a:rPr lang="en-US" dirty="0">
                <a:latin typeface="Calibri" pitchFamily="34" charset="0"/>
              </a:rPr>
              <a:t>In Brazil, the poor reported worse health status than the better-off, while the wealthy reported more chronic diseases. Overall, income-related inequality in the use of medical and dental care is gradually declining, a trend associated with pro-equity policies and programs such as the Community Health Agents Program and the Family Health Program.</a:t>
            </a:r>
            <a:endParaRPr lang="es-CL" dirty="0">
              <a:latin typeface="Calibri" pitchFamily="34" charset="0"/>
            </a:endParaRPr>
          </a:p>
          <a:p>
            <a:pPr lvl="0">
              <a:buFont typeface="Arial" pitchFamily="34" charset="0"/>
              <a:buChar char="•"/>
            </a:pPr>
            <a:r>
              <a:rPr lang="en-US" dirty="0">
                <a:latin typeface="Calibri" pitchFamily="34" charset="0"/>
              </a:rPr>
              <a:t>In Chile, inequities in health service utilization have declined over time. Significant income inequality in the use of specialized and dental services persists and calls for attention from policymakers. Overall, the authors conclude that the pattern of health-care utilization is consistent with policies implemented and is trending in the intended direction.</a:t>
            </a:r>
            <a:endParaRPr lang="es-CL" dirty="0">
              <a:latin typeface="Calibri" pitchFamily="34" charset="0"/>
            </a:endParaRPr>
          </a:p>
          <a:p>
            <a:pPr lvl="0">
              <a:buFont typeface="Arial" pitchFamily="34" charset="0"/>
              <a:buChar char="•"/>
            </a:pPr>
            <a:r>
              <a:rPr lang="en-US" dirty="0">
                <a:latin typeface="Calibri" pitchFamily="34" charset="0"/>
              </a:rPr>
              <a:t>Colombia has made important progress in equity with regard to social health insurance affiliation, access to medicine and curative services, and perception of the quality of health-care services. Yet important gaps remain that affect poorer populations, especially their perception of their own health conditions and their access to preventive medical and dental services.</a:t>
            </a:r>
            <a:endParaRPr lang="es-CL" dirty="0">
              <a:latin typeface="Calibri" pitchFamily="34" charset="0"/>
            </a:endParaRPr>
          </a:p>
          <a:p>
            <a:pPr lvl="0">
              <a:buFont typeface="Arial" pitchFamily="34" charset="0"/>
              <a:buChar char="•"/>
            </a:pPr>
            <a:r>
              <a:rPr lang="en-US" dirty="0">
                <a:latin typeface="Calibri" pitchFamily="34" charset="0"/>
              </a:rPr>
              <a:t>In Jamaica, income-related inequalities in health status and health care have increased, and those who need health services most are using them least—despite measures taken to address health inequity. The findings suggest a need for more innovative programs geared toward improving health equity in the country.</a:t>
            </a:r>
            <a:endParaRPr lang="es-CL" dirty="0">
              <a:latin typeface="Calibri" pitchFamily="34" charset="0"/>
            </a:endParaRPr>
          </a:p>
          <a:p>
            <a:pPr lvl="0">
              <a:buFont typeface="Arial" pitchFamily="34" charset="0"/>
              <a:buChar char="•"/>
            </a:pPr>
            <a:r>
              <a:rPr lang="en-US" dirty="0">
                <a:latin typeface="Calibri" pitchFamily="34" charset="0"/>
              </a:rPr>
              <a:t>In Mexico, health-care utilization patterns improved from 2000 to 2006, but no significant changes in income-related health and health-care inequity were found. The evidence supports the idea that increasing the effectiveness of spending is necessary to ensure that more equitable funding translates into more equitable access to services and more equitable health outcomes.</a:t>
            </a:r>
            <a:endParaRPr lang="es-CL" dirty="0">
              <a:latin typeface="Calibri" pitchFamily="34" charset="0"/>
            </a:endParaRPr>
          </a:p>
          <a:p>
            <a:pPr>
              <a:buFont typeface="Arial" pitchFamily="34" charset="0"/>
              <a:buChar char="•"/>
            </a:pPr>
            <a:r>
              <a:rPr lang="es-ES_tradnl" dirty="0">
                <a:latin typeface="Calibri" pitchFamily="34" charset="0"/>
              </a:rPr>
              <a:t>In </a:t>
            </a:r>
            <a:r>
              <a:rPr lang="es-ES_tradnl" dirty="0" err="1">
                <a:latin typeface="Calibri" pitchFamily="34" charset="0"/>
              </a:rPr>
              <a:t>Peru</a:t>
            </a:r>
            <a:r>
              <a:rPr lang="es-ES_tradnl" dirty="0">
                <a:latin typeface="Calibri" pitchFamily="34" charset="0"/>
              </a:rPr>
              <a:t>, </a:t>
            </a:r>
            <a:r>
              <a:rPr lang="es-ES_tradnl" dirty="0" err="1">
                <a:latin typeface="Calibri" pitchFamily="34" charset="0"/>
              </a:rPr>
              <a:t>inequity</a:t>
            </a:r>
            <a:r>
              <a:rPr lang="es-ES_tradnl" dirty="0">
                <a:latin typeface="Calibri" pitchFamily="34" charset="0"/>
              </a:rPr>
              <a:t> in </a:t>
            </a:r>
            <a:r>
              <a:rPr lang="es-ES_tradnl" dirty="0" err="1">
                <a:latin typeface="Calibri" pitchFamily="34" charset="0"/>
              </a:rPr>
              <a:t>the</a:t>
            </a:r>
            <a:r>
              <a:rPr lang="es-ES_tradnl" dirty="0">
                <a:latin typeface="Calibri" pitchFamily="34" charset="0"/>
              </a:rPr>
              <a:t> use of </a:t>
            </a:r>
            <a:r>
              <a:rPr lang="es-ES_tradnl" dirty="0" err="1">
                <a:latin typeface="Calibri" pitchFamily="34" charset="0"/>
              </a:rPr>
              <a:t>preventive</a:t>
            </a:r>
            <a:r>
              <a:rPr lang="es-ES_tradnl" dirty="0">
                <a:latin typeface="Calibri" pitchFamily="34" charset="0"/>
              </a:rPr>
              <a:t> </a:t>
            </a:r>
            <a:r>
              <a:rPr lang="es-ES_tradnl" dirty="0" err="1">
                <a:latin typeface="Calibri" pitchFamily="34" charset="0"/>
              </a:rPr>
              <a:t>services</a:t>
            </a:r>
            <a:r>
              <a:rPr lang="es-ES_tradnl" dirty="0">
                <a:latin typeface="Calibri" pitchFamily="34" charset="0"/>
              </a:rPr>
              <a:t> </a:t>
            </a:r>
            <a:r>
              <a:rPr lang="es-ES_tradnl" dirty="0" err="1">
                <a:latin typeface="Calibri" pitchFamily="34" charset="0"/>
              </a:rPr>
              <a:t>increased</a:t>
            </a:r>
            <a:r>
              <a:rPr lang="es-ES_tradnl" dirty="0">
                <a:latin typeface="Calibri" pitchFamily="34" charset="0"/>
              </a:rPr>
              <a:t> </a:t>
            </a:r>
            <a:r>
              <a:rPr lang="es-ES_tradnl" dirty="0" err="1">
                <a:latin typeface="Calibri" pitchFamily="34" charset="0"/>
              </a:rPr>
              <a:t>slightly</a:t>
            </a:r>
            <a:r>
              <a:rPr lang="es-ES_tradnl" dirty="0">
                <a:latin typeface="Calibri" pitchFamily="34" charset="0"/>
              </a:rPr>
              <a:t> </a:t>
            </a:r>
            <a:r>
              <a:rPr lang="es-ES_tradnl" dirty="0" err="1">
                <a:latin typeface="Calibri" pitchFamily="34" charset="0"/>
              </a:rPr>
              <a:t>between</a:t>
            </a:r>
            <a:r>
              <a:rPr lang="es-ES_tradnl" dirty="0">
                <a:latin typeface="Calibri" pitchFamily="34" charset="0"/>
              </a:rPr>
              <a:t> 2004 and 2008, </a:t>
            </a:r>
            <a:r>
              <a:rPr lang="es-ES_tradnl" dirty="0" err="1">
                <a:latin typeface="Calibri" pitchFamily="34" charset="0"/>
              </a:rPr>
              <a:t>but</a:t>
            </a:r>
            <a:r>
              <a:rPr lang="es-ES_tradnl" dirty="0">
                <a:latin typeface="Calibri" pitchFamily="34" charset="0"/>
              </a:rPr>
              <a:t> </a:t>
            </a:r>
            <a:r>
              <a:rPr lang="es-ES_tradnl" dirty="0" err="1">
                <a:latin typeface="Calibri" pitchFamily="34" charset="0"/>
              </a:rPr>
              <a:t>inequity</a:t>
            </a:r>
            <a:r>
              <a:rPr lang="es-ES_tradnl" dirty="0">
                <a:latin typeface="Calibri" pitchFamily="34" charset="0"/>
              </a:rPr>
              <a:t> in </a:t>
            </a:r>
            <a:r>
              <a:rPr lang="es-ES_tradnl" dirty="0" err="1">
                <a:latin typeface="Calibri" pitchFamily="34" charset="0"/>
              </a:rPr>
              <a:t>the</a:t>
            </a:r>
            <a:r>
              <a:rPr lang="es-ES_tradnl" dirty="0">
                <a:latin typeface="Calibri" pitchFamily="34" charset="0"/>
              </a:rPr>
              <a:t> use of </a:t>
            </a:r>
            <a:r>
              <a:rPr lang="es-ES_tradnl" dirty="0" err="1">
                <a:latin typeface="Calibri" pitchFamily="34" charset="0"/>
              </a:rPr>
              <a:t>curative</a:t>
            </a:r>
            <a:r>
              <a:rPr lang="es-ES_tradnl" dirty="0">
                <a:latin typeface="Calibri" pitchFamily="34" charset="0"/>
              </a:rPr>
              <a:t> </a:t>
            </a:r>
            <a:r>
              <a:rPr lang="es-ES_tradnl" dirty="0" err="1">
                <a:latin typeface="Calibri" pitchFamily="34" charset="0"/>
              </a:rPr>
              <a:t>services</a:t>
            </a:r>
            <a:r>
              <a:rPr lang="es-ES_tradnl" dirty="0">
                <a:latin typeface="Calibri" pitchFamily="34" charset="0"/>
              </a:rPr>
              <a:t> </a:t>
            </a:r>
            <a:r>
              <a:rPr lang="es-ES_tradnl" dirty="0" err="1">
                <a:latin typeface="Calibri" pitchFamily="34" charset="0"/>
              </a:rPr>
              <a:t>declined</a:t>
            </a:r>
            <a:r>
              <a:rPr lang="es-ES_tradnl" dirty="0">
                <a:latin typeface="Calibri" pitchFamily="34" charset="0"/>
              </a:rPr>
              <a:t> </a:t>
            </a:r>
            <a:r>
              <a:rPr lang="es-ES_tradnl" dirty="0" err="1">
                <a:latin typeface="Calibri" pitchFamily="34" charset="0"/>
              </a:rPr>
              <a:t>significantly</a:t>
            </a:r>
            <a:r>
              <a:rPr lang="es-ES_tradnl" dirty="0">
                <a:latin typeface="Calibri" pitchFamily="34" charset="0"/>
              </a:rPr>
              <a:t>. </a:t>
            </a:r>
            <a:r>
              <a:rPr lang="es-ES_tradnl" dirty="0" err="1">
                <a:latin typeface="Calibri" pitchFamily="34" charset="0"/>
              </a:rPr>
              <a:t>Overall</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country has </a:t>
            </a:r>
            <a:r>
              <a:rPr lang="es-ES_tradnl" dirty="0" err="1">
                <a:latin typeface="Calibri" pitchFamily="34" charset="0"/>
              </a:rPr>
              <a:t>low</a:t>
            </a:r>
            <a:r>
              <a:rPr lang="es-ES_tradnl" dirty="0">
                <a:latin typeface="Calibri" pitchFamily="34" charset="0"/>
              </a:rPr>
              <a:t> </a:t>
            </a:r>
            <a:r>
              <a:rPr lang="es-ES_tradnl" dirty="0" err="1">
                <a:latin typeface="Calibri" pitchFamily="34" charset="0"/>
              </a:rPr>
              <a:t>levels</a:t>
            </a:r>
            <a:r>
              <a:rPr lang="es-ES_tradnl" dirty="0">
                <a:latin typeface="Calibri" pitchFamily="34" charset="0"/>
              </a:rPr>
              <a:t> of </a:t>
            </a:r>
            <a:r>
              <a:rPr lang="es-ES_tradnl" dirty="0" err="1">
                <a:latin typeface="Calibri" pitchFamily="34" charset="0"/>
              </a:rPr>
              <a:t>inequality</a:t>
            </a:r>
            <a:r>
              <a:rPr lang="es-ES_tradnl" dirty="0">
                <a:latin typeface="Calibri" pitchFamily="34" charset="0"/>
              </a:rPr>
              <a:t> in </a:t>
            </a:r>
            <a:r>
              <a:rPr lang="es-ES_tradnl" dirty="0" err="1">
                <a:latin typeface="Calibri" pitchFamily="34" charset="0"/>
              </a:rPr>
              <a:t>health</a:t>
            </a:r>
            <a:r>
              <a:rPr lang="es-ES_tradnl" dirty="0">
                <a:latin typeface="Calibri" pitchFamily="34" charset="0"/>
              </a:rPr>
              <a:t> status. </a:t>
            </a:r>
            <a:r>
              <a:rPr lang="es-ES_tradnl" dirty="0" err="1">
                <a:latin typeface="Calibri" pitchFamily="34" charset="0"/>
              </a:rPr>
              <a:t>Contributing</a:t>
            </a:r>
            <a:r>
              <a:rPr lang="es-ES_tradnl" dirty="0">
                <a:latin typeface="Calibri" pitchFamily="34" charset="0"/>
              </a:rPr>
              <a:t> </a:t>
            </a:r>
            <a:r>
              <a:rPr lang="es-ES_tradnl" dirty="0" err="1">
                <a:latin typeface="Calibri" pitchFamily="34" charset="0"/>
              </a:rPr>
              <a:t>to</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positive </a:t>
            </a:r>
            <a:r>
              <a:rPr lang="es-ES_tradnl" dirty="0" err="1">
                <a:latin typeface="Calibri" pitchFamily="34" charset="0"/>
              </a:rPr>
              <a:t>trends</a:t>
            </a:r>
            <a:r>
              <a:rPr lang="es-ES_tradnl" dirty="0">
                <a:latin typeface="Calibri" pitchFamily="34" charset="0"/>
              </a:rPr>
              <a:t> </a:t>
            </a:r>
            <a:r>
              <a:rPr lang="es-ES_tradnl" dirty="0" err="1">
                <a:latin typeface="Calibri" pitchFamily="34" charset="0"/>
              </a:rPr>
              <a:t>were</a:t>
            </a:r>
            <a:r>
              <a:rPr lang="es-ES_tradnl" dirty="0">
                <a:latin typeface="Calibri" pitchFamily="34" charset="0"/>
              </a:rPr>
              <a:t> </a:t>
            </a:r>
            <a:r>
              <a:rPr lang="es-ES_tradnl" dirty="0" err="1">
                <a:latin typeface="Calibri" pitchFamily="34" charset="0"/>
              </a:rPr>
              <a:t>increased</a:t>
            </a:r>
            <a:r>
              <a:rPr lang="es-ES_tradnl" dirty="0">
                <a:latin typeface="Calibri" pitchFamily="34" charset="0"/>
              </a:rPr>
              <a:t> </a:t>
            </a:r>
            <a:r>
              <a:rPr lang="es-ES_tradnl" dirty="0" err="1">
                <a:latin typeface="Calibri" pitchFamily="34" charset="0"/>
              </a:rPr>
              <a:t>household</a:t>
            </a:r>
            <a:r>
              <a:rPr lang="es-ES_tradnl" dirty="0">
                <a:latin typeface="Calibri" pitchFamily="34" charset="0"/>
              </a:rPr>
              <a:t> </a:t>
            </a:r>
            <a:r>
              <a:rPr lang="es-ES_tradnl" dirty="0" err="1">
                <a:latin typeface="Calibri" pitchFamily="34" charset="0"/>
              </a:rPr>
              <a:t>income</a:t>
            </a:r>
            <a:r>
              <a:rPr lang="es-ES_tradnl" dirty="0">
                <a:latin typeface="Calibri" pitchFamily="34" charset="0"/>
              </a:rPr>
              <a:t>, </a:t>
            </a:r>
            <a:r>
              <a:rPr lang="es-ES_tradnl" dirty="0" err="1">
                <a:latin typeface="Calibri" pitchFamily="34" charset="0"/>
              </a:rPr>
              <a:t>reduced</a:t>
            </a:r>
            <a:r>
              <a:rPr lang="es-ES_tradnl" dirty="0">
                <a:latin typeface="Calibri" pitchFamily="34" charset="0"/>
              </a:rPr>
              <a:t> </a:t>
            </a:r>
            <a:r>
              <a:rPr lang="es-ES_tradnl" dirty="0" err="1">
                <a:latin typeface="Calibri" pitchFamily="34" charset="0"/>
              </a:rPr>
              <a:t>economic</a:t>
            </a:r>
            <a:r>
              <a:rPr lang="es-ES_tradnl" dirty="0">
                <a:latin typeface="Calibri" pitchFamily="34" charset="0"/>
              </a:rPr>
              <a:t> </a:t>
            </a:r>
            <a:r>
              <a:rPr lang="es-ES_tradnl" dirty="0" err="1">
                <a:latin typeface="Calibri" pitchFamily="34" charset="0"/>
              </a:rPr>
              <a:t>inequality</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Juntos </a:t>
            </a:r>
            <a:r>
              <a:rPr lang="es-ES_tradnl" dirty="0" err="1">
                <a:latin typeface="Calibri" pitchFamily="34" charset="0"/>
              </a:rPr>
              <a:t>conditional</a:t>
            </a:r>
            <a:r>
              <a:rPr lang="es-ES_tradnl" dirty="0">
                <a:latin typeface="Calibri" pitchFamily="34" charset="0"/>
              </a:rPr>
              <a:t> cash transfer </a:t>
            </a:r>
            <a:r>
              <a:rPr lang="es-ES_tradnl" dirty="0" err="1">
                <a:latin typeface="Calibri" pitchFamily="34" charset="0"/>
              </a:rPr>
              <a:t>program</a:t>
            </a:r>
            <a:r>
              <a:rPr lang="es-ES_tradnl" dirty="0">
                <a:latin typeface="Calibri" pitchFamily="34" charset="0"/>
              </a:rPr>
              <a:t> and gradual </a:t>
            </a:r>
            <a:r>
              <a:rPr lang="es-ES_tradnl" dirty="0" err="1">
                <a:latin typeface="Calibri" pitchFamily="34" charset="0"/>
              </a:rPr>
              <a:t>expansion</a:t>
            </a:r>
            <a:r>
              <a:rPr lang="es-ES_tradnl" dirty="0">
                <a:latin typeface="Calibri" pitchFamily="34" charset="0"/>
              </a:rPr>
              <a:t> of </a:t>
            </a:r>
            <a:r>
              <a:rPr lang="es-ES_tradnl" dirty="0" err="1">
                <a:latin typeface="Calibri" pitchFamily="34" charset="0"/>
              </a:rPr>
              <a:t>Peru’s</a:t>
            </a:r>
            <a:r>
              <a:rPr lang="es-ES_tradnl" dirty="0">
                <a:latin typeface="Calibri" pitchFamily="34" charset="0"/>
              </a:rPr>
              <a:t> </a:t>
            </a:r>
            <a:r>
              <a:rPr lang="es-ES_tradnl" dirty="0" err="1">
                <a:latin typeface="Calibri" pitchFamily="34" charset="0"/>
              </a:rPr>
              <a:t>public</a:t>
            </a:r>
            <a:r>
              <a:rPr lang="es-ES_tradnl" dirty="0">
                <a:latin typeface="Calibri" pitchFamily="34" charset="0"/>
              </a:rPr>
              <a:t> </a:t>
            </a:r>
            <a:r>
              <a:rPr lang="es-ES_tradnl" dirty="0" err="1">
                <a:latin typeface="Calibri" pitchFamily="34" charset="0"/>
              </a:rPr>
              <a:t>health</a:t>
            </a:r>
            <a:r>
              <a:rPr lang="es-ES_tradnl" dirty="0">
                <a:latin typeface="Calibri" pitchFamily="34" charset="0"/>
              </a:rPr>
              <a:t> </a:t>
            </a:r>
            <a:r>
              <a:rPr lang="es-ES_tradnl" dirty="0" err="1">
                <a:latin typeface="Calibri" pitchFamily="34" charset="0"/>
              </a:rPr>
              <a:t>insurance</a:t>
            </a:r>
            <a:r>
              <a:rPr lang="es-ES_tradnl" dirty="0">
                <a:latin typeface="Calibri" pitchFamily="34" charset="0"/>
              </a:rPr>
              <a:t>, Seguro Integral de Salud.</a:t>
            </a:r>
            <a:endParaRPr lang="es-ES" kern="0" dirty="0">
              <a:solidFill>
                <a:srgbClr val="0070C0"/>
              </a:solidFill>
              <a:latin typeface="Calibri" pitchFamily="34" charset="0"/>
            </a:endParaRPr>
          </a:p>
        </p:txBody>
      </p:sp>
      <p:sp>
        <p:nvSpPr>
          <p:cNvPr id="4" name="Slide Number Placeholder 3"/>
          <p:cNvSpPr>
            <a:spLocks noGrp="1"/>
          </p:cNvSpPr>
          <p:nvPr>
            <p:ph type="sldNum" sz="quarter" idx="10"/>
          </p:nvPr>
        </p:nvSpPr>
        <p:spPr/>
        <p:txBody>
          <a:bodyPr/>
          <a:lstStyle/>
          <a:p>
            <a:fld id="{818D8326-3516-4829-9907-BEB202A59B5E}" type="slidenum">
              <a:rPr lang="es-CL" smtClean="0"/>
              <a:t>5</a:t>
            </a:fld>
            <a:endParaRPr lang="es-CL"/>
          </a:p>
        </p:txBody>
      </p:sp>
    </p:spTree>
    <p:extLst>
      <p:ext uri="{BB962C8B-B14F-4D97-AF65-F5344CB8AC3E}">
        <p14:creationId xmlns:p14="http://schemas.microsoft.com/office/powerpoint/2010/main" val="2844113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latin typeface="Calibri" pitchFamily="34" charset="0"/>
              </a:rPr>
              <a:t>These two graphics (ECLAC, 2008), show that even if all countries in the region have made progress over time with regards to some health variables like mortal maternity rate and infant mortality rate; there are persistent inequalities among countries.  Indeed, while in 2006 countries like Haiti, Guyana, Bolivia, Guatemala, Peru and Equator showed extremely high rates of maternal mortality; others, like Bahamas, Chile, Cuba, Costa Rica, Trinidad and Tobago and Uruguay enjoyed rates of less than 50 deaths per 100,000 live births. The same pattern may be observed with regards to infant mortality; where the rate has decreased in LAC from over 40 death per 1,000 in 1990 to slightly over 20 per 1,000 in 2006 while some countries like Haiti, Bolivia or Guyana showed rates over 50 per 1,000 along with others like Cuba or Chile that present rates under 10 per 1,000.</a:t>
            </a:r>
            <a:endParaRPr lang="es-CL" dirty="0">
              <a:latin typeface="Calibri" pitchFamily="34" charset="0"/>
            </a:endParaRPr>
          </a:p>
          <a:p>
            <a:pPr>
              <a:buFont typeface="Arial" pitchFamily="34" charset="0"/>
              <a:buChar char="•"/>
            </a:pPr>
            <a:r>
              <a:rPr lang="en-US" dirty="0">
                <a:latin typeface="Calibri" pitchFamily="34" charset="0"/>
              </a:rPr>
              <a:t>The two following graphs show the evolution by country and for LAC (line) of the proportion of deliveries attended by qualified personnel &amp; the prevalence of use of family planning methods for 2001-2011. Both graphics present an important dispersion with countries having quite good results and others lacking behind, even if in general all of them show progress during the period.</a:t>
            </a:r>
            <a:endParaRPr lang="es-CL" dirty="0">
              <a:latin typeface="Calibri" pitchFamily="34" charset="0"/>
            </a:endParaRPr>
          </a:p>
          <a:p>
            <a:pPr>
              <a:buFont typeface="Arial" pitchFamily="34" charset="0"/>
              <a:buChar char="•"/>
            </a:pPr>
            <a:r>
              <a:rPr lang="en-US" dirty="0">
                <a:latin typeface="Calibri" pitchFamily="34" charset="0"/>
              </a:rPr>
              <a:t>Recent </a:t>
            </a:r>
            <a:r>
              <a:rPr lang="en-US" dirty="0" err="1">
                <a:latin typeface="Calibri" pitchFamily="34" charset="0"/>
              </a:rPr>
              <a:t>Equilac</a:t>
            </a:r>
            <a:r>
              <a:rPr lang="en-US" dirty="0">
                <a:latin typeface="Calibri" pitchFamily="34" charset="0"/>
              </a:rPr>
              <a:t> studies (PAHO/WB) have shown</a:t>
            </a:r>
            <a:r>
              <a:rPr lang="en-CA" dirty="0">
                <a:latin typeface="Calibri" pitchFamily="34" charset="0"/>
              </a:rPr>
              <a:t> the following results for some LAC countries:</a:t>
            </a:r>
            <a:endParaRPr lang="es-CL" dirty="0">
              <a:latin typeface="Calibri" pitchFamily="34" charset="0"/>
            </a:endParaRPr>
          </a:p>
          <a:p>
            <a:pPr lvl="0">
              <a:buFont typeface="Arial" pitchFamily="34" charset="0"/>
              <a:buChar char="•"/>
            </a:pPr>
            <a:r>
              <a:rPr lang="en-US" dirty="0">
                <a:latin typeface="Calibri" pitchFamily="34" charset="0"/>
              </a:rPr>
              <a:t>In Brazil, the poor reported worse health status than the better-off, while the wealthy reported more chronic diseases. Overall, income-related inequality in the use of medical and dental care is gradually declining, a trend associated with pro-equity policies and programs such as the Community Health Agents Program and the Family Health Program.</a:t>
            </a:r>
            <a:endParaRPr lang="es-CL" dirty="0">
              <a:latin typeface="Calibri" pitchFamily="34" charset="0"/>
            </a:endParaRPr>
          </a:p>
          <a:p>
            <a:pPr lvl="0">
              <a:buFont typeface="Arial" pitchFamily="34" charset="0"/>
              <a:buChar char="•"/>
            </a:pPr>
            <a:r>
              <a:rPr lang="en-US" dirty="0">
                <a:latin typeface="Calibri" pitchFamily="34" charset="0"/>
              </a:rPr>
              <a:t>In Chile, inequities in health service utilization have declined over time. Significant income inequality in the use of specialized and dental services persists and calls for attention from policymakers. Overall, the authors conclude that the pattern of health-care utilization is consistent with policies implemented and is trending in the intended direction.</a:t>
            </a:r>
            <a:endParaRPr lang="es-CL" dirty="0">
              <a:latin typeface="Calibri" pitchFamily="34" charset="0"/>
            </a:endParaRPr>
          </a:p>
          <a:p>
            <a:pPr lvl="0">
              <a:buFont typeface="Arial" pitchFamily="34" charset="0"/>
              <a:buChar char="•"/>
            </a:pPr>
            <a:r>
              <a:rPr lang="en-US" dirty="0">
                <a:latin typeface="Calibri" pitchFamily="34" charset="0"/>
              </a:rPr>
              <a:t>Colombia has made important progress in equity with regard to social health insurance affiliation, access to medicine and curative services, and perception of the quality of health-care services. Yet important gaps remain that affect poorer populations, especially their perception of their own health conditions and their access to preventive medical and dental services.</a:t>
            </a:r>
            <a:endParaRPr lang="es-CL" dirty="0">
              <a:latin typeface="Calibri" pitchFamily="34" charset="0"/>
            </a:endParaRPr>
          </a:p>
          <a:p>
            <a:pPr lvl="0">
              <a:buFont typeface="Arial" pitchFamily="34" charset="0"/>
              <a:buChar char="•"/>
            </a:pPr>
            <a:r>
              <a:rPr lang="en-US" dirty="0">
                <a:latin typeface="Calibri" pitchFamily="34" charset="0"/>
              </a:rPr>
              <a:t>In Jamaica, income-related inequalities in health status and health care have increased, and those who need health services most are using them least—despite measures taken to address health inequity. The findings suggest a need for more innovative programs geared toward improving health equity in the country.</a:t>
            </a:r>
            <a:endParaRPr lang="es-CL" dirty="0">
              <a:latin typeface="Calibri" pitchFamily="34" charset="0"/>
            </a:endParaRPr>
          </a:p>
          <a:p>
            <a:pPr lvl="0">
              <a:buFont typeface="Arial" pitchFamily="34" charset="0"/>
              <a:buChar char="•"/>
            </a:pPr>
            <a:r>
              <a:rPr lang="en-US" dirty="0">
                <a:latin typeface="Calibri" pitchFamily="34" charset="0"/>
              </a:rPr>
              <a:t>In Mexico, health-care utilization patterns improved from 2000 to 2006, but no significant changes in income-related health and health-care inequity were found. The evidence supports the idea that increasing the effectiveness of spending is necessary to ensure that more equitable funding translates into more equitable access to services and more equitable health outcomes.</a:t>
            </a:r>
            <a:endParaRPr lang="es-CL" dirty="0">
              <a:latin typeface="Calibri" pitchFamily="34" charset="0"/>
            </a:endParaRPr>
          </a:p>
          <a:p>
            <a:pPr>
              <a:buFont typeface="Arial" pitchFamily="34" charset="0"/>
              <a:buChar char="•"/>
            </a:pPr>
            <a:r>
              <a:rPr lang="es-ES_tradnl" dirty="0">
                <a:latin typeface="Calibri" pitchFamily="34" charset="0"/>
              </a:rPr>
              <a:t>In </a:t>
            </a:r>
            <a:r>
              <a:rPr lang="es-ES_tradnl" dirty="0" err="1">
                <a:latin typeface="Calibri" pitchFamily="34" charset="0"/>
              </a:rPr>
              <a:t>Peru</a:t>
            </a:r>
            <a:r>
              <a:rPr lang="es-ES_tradnl" dirty="0">
                <a:latin typeface="Calibri" pitchFamily="34" charset="0"/>
              </a:rPr>
              <a:t>, </a:t>
            </a:r>
            <a:r>
              <a:rPr lang="es-ES_tradnl" dirty="0" err="1">
                <a:latin typeface="Calibri" pitchFamily="34" charset="0"/>
              </a:rPr>
              <a:t>inequity</a:t>
            </a:r>
            <a:r>
              <a:rPr lang="es-ES_tradnl" dirty="0">
                <a:latin typeface="Calibri" pitchFamily="34" charset="0"/>
              </a:rPr>
              <a:t> in </a:t>
            </a:r>
            <a:r>
              <a:rPr lang="es-ES_tradnl" dirty="0" err="1">
                <a:latin typeface="Calibri" pitchFamily="34" charset="0"/>
              </a:rPr>
              <a:t>the</a:t>
            </a:r>
            <a:r>
              <a:rPr lang="es-ES_tradnl" dirty="0">
                <a:latin typeface="Calibri" pitchFamily="34" charset="0"/>
              </a:rPr>
              <a:t> use of </a:t>
            </a:r>
            <a:r>
              <a:rPr lang="es-ES_tradnl" dirty="0" err="1">
                <a:latin typeface="Calibri" pitchFamily="34" charset="0"/>
              </a:rPr>
              <a:t>preventive</a:t>
            </a:r>
            <a:r>
              <a:rPr lang="es-ES_tradnl" dirty="0">
                <a:latin typeface="Calibri" pitchFamily="34" charset="0"/>
              </a:rPr>
              <a:t> </a:t>
            </a:r>
            <a:r>
              <a:rPr lang="es-ES_tradnl" dirty="0" err="1">
                <a:latin typeface="Calibri" pitchFamily="34" charset="0"/>
              </a:rPr>
              <a:t>services</a:t>
            </a:r>
            <a:r>
              <a:rPr lang="es-ES_tradnl" dirty="0">
                <a:latin typeface="Calibri" pitchFamily="34" charset="0"/>
              </a:rPr>
              <a:t> </a:t>
            </a:r>
            <a:r>
              <a:rPr lang="es-ES_tradnl" dirty="0" err="1">
                <a:latin typeface="Calibri" pitchFamily="34" charset="0"/>
              </a:rPr>
              <a:t>increased</a:t>
            </a:r>
            <a:r>
              <a:rPr lang="es-ES_tradnl" dirty="0">
                <a:latin typeface="Calibri" pitchFamily="34" charset="0"/>
              </a:rPr>
              <a:t> </a:t>
            </a:r>
            <a:r>
              <a:rPr lang="es-ES_tradnl" dirty="0" err="1">
                <a:latin typeface="Calibri" pitchFamily="34" charset="0"/>
              </a:rPr>
              <a:t>slightly</a:t>
            </a:r>
            <a:r>
              <a:rPr lang="es-ES_tradnl" dirty="0">
                <a:latin typeface="Calibri" pitchFamily="34" charset="0"/>
              </a:rPr>
              <a:t> </a:t>
            </a:r>
            <a:r>
              <a:rPr lang="es-ES_tradnl" dirty="0" err="1">
                <a:latin typeface="Calibri" pitchFamily="34" charset="0"/>
              </a:rPr>
              <a:t>between</a:t>
            </a:r>
            <a:r>
              <a:rPr lang="es-ES_tradnl" dirty="0">
                <a:latin typeface="Calibri" pitchFamily="34" charset="0"/>
              </a:rPr>
              <a:t> 2004 and 2008, </a:t>
            </a:r>
            <a:r>
              <a:rPr lang="es-ES_tradnl" dirty="0" err="1">
                <a:latin typeface="Calibri" pitchFamily="34" charset="0"/>
              </a:rPr>
              <a:t>but</a:t>
            </a:r>
            <a:r>
              <a:rPr lang="es-ES_tradnl" dirty="0">
                <a:latin typeface="Calibri" pitchFamily="34" charset="0"/>
              </a:rPr>
              <a:t> </a:t>
            </a:r>
            <a:r>
              <a:rPr lang="es-ES_tradnl" dirty="0" err="1">
                <a:latin typeface="Calibri" pitchFamily="34" charset="0"/>
              </a:rPr>
              <a:t>inequity</a:t>
            </a:r>
            <a:r>
              <a:rPr lang="es-ES_tradnl" dirty="0">
                <a:latin typeface="Calibri" pitchFamily="34" charset="0"/>
              </a:rPr>
              <a:t> in </a:t>
            </a:r>
            <a:r>
              <a:rPr lang="es-ES_tradnl" dirty="0" err="1">
                <a:latin typeface="Calibri" pitchFamily="34" charset="0"/>
              </a:rPr>
              <a:t>the</a:t>
            </a:r>
            <a:r>
              <a:rPr lang="es-ES_tradnl" dirty="0">
                <a:latin typeface="Calibri" pitchFamily="34" charset="0"/>
              </a:rPr>
              <a:t> use of </a:t>
            </a:r>
            <a:r>
              <a:rPr lang="es-ES_tradnl" dirty="0" err="1">
                <a:latin typeface="Calibri" pitchFamily="34" charset="0"/>
              </a:rPr>
              <a:t>curative</a:t>
            </a:r>
            <a:r>
              <a:rPr lang="es-ES_tradnl" dirty="0">
                <a:latin typeface="Calibri" pitchFamily="34" charset="0"/>
              </a:rPr>
              <a:t> </a:t>
            </a:r>
            <a:r>
              <a:rPr lang="es-ES_tradnl" dirty="0" err="1">
                <a:latin typeface="Calibri" pitchFamily="34" charset="0"/>
              </a:rPr>
              <a:t>services</a:t>
            </a:r>
            <a:r>
              <a:rPr lang="es-ES_tradnl" dirty="0">
                <a:latin typeface="Calibri" pitchFamily="34" charset="0"/>
              </a:rPr>
              <a:t> </a:t>
            </a:r>
            <a:r>
              <a:rPr lang="es-ES_tradnl" dirty="0" err="1">
                <a:latin typeface="Calibri" pitchFamily="34" charset="0"/>
              </a:rPr>
              <a:t>declined</a:t>
            </a:r>
            <a:r>
              <a:rPr lang="es-ES_tradnl" dirty="0">
                <a:latin typeface="Calibri" pitchFamily="34" charset="0"/>
              </a:rPr>
              <a:t> </a:t>
            </a:r>
            <a:r>
              <a:rPr lang="es-ES_tradnl" dirty="0" err="1">
                <a:latin typeface="Calibri" pitchFamily="34" charset="0"/>
              </a:rPr>
              <a:t>significantly</a:t>
            </a:r>
            <a:r>
              <a:rPr lang="es-ES_tradnl" dirty="0">
                <a:latin typeface="Calibri" pitchFamily="34" charset="0"/>
              </a:rPr>
              <a:t>. </a:t>
            </a:r>
            <a:r>
              <a:rPr lang="es-ES_tradnl" dirty="0" err="1">
                <a:latin typeface="Calibri" pitchFamily="34" charset="0"/>
              </a:rPr>
              <a:t>Overall</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country has </a:t>
            </a:r>
            <a:r>
              <a:rPr lang="es-ES_tradnl" dirty="0" err="1">
                <a:latin typeface="Calibri" pitchFamily="34" charset="0"/>
              </a:rPr>
              <a:t>low</a:t>
            </a:r>
            <a:r>
              <a:rPr lang="es-ES_tradnl" dirty="0">
                <a:latin typeface="Calibri" pitchFamily="34" charset="0"/>
              </a:rPr>
              <a:t> </a:t>
            </a:r>
            <a:r>
              <a:rPr lang="es-ES_tradnl" dirty="0" err="1">
                <a:latin typeface="Calibri" pitchFamily="34" charset="0"/>
              </a:rPr>
              <a:t>levels</a:t>
            </a:r>
            <a:r>
              <a:rPr lang="es-ES_tradnl" dirty="0">
                <a:latin typeface="Calibri" pitchFamily="34" charset="0"/>
              </a:rPr>
              <a:t> of </a:t>
            </a:r>
            <a:r>
              <a:rPr lang="es-ES_tradnl" dirty="0" err="1">
                <a:latin typeface="Calibri" pitchFamily="34" charset="0"/>
              </a:rPr>
              <a:t>inequality</a:t>
            </a:r>
            <a:r>
              <a:rPr lang="es-ES_tradnl" dirty="0">
                <a:latin typeface="Calibri" pitchFamily="34" charset="0"/>
              </a:rPr>
              <a:t> in </a:t>
            </a:r>
            <a:r>
              <a:rPr lang="es-ES_tradnl" dirty="0" err="1">
                <a:latin typeface="Calibri" pitchFamily="34" charset="0"/>
              </a:rPr>
              <a:t>health</a:t>
            </a:r>
            <a:r>
              <a:rPr lang="es-ES_tradnl" dirty="0">
                <a:latin typeface="Calibri" pitchFamily="34" charset="0"/>
              </a:rPr>
              <a:t> status. </a:t>
            </a:r>
            <a:r>
              <a:rPr lang="es-ES_tradnl" dirty="0" err="1">
                <a:latin typeface="Calibri" pitchFamily="34" charset="0"/>
              </a:rPr>
              <a:t>Contributing</a:t>
            </a:r>
            <a:r>
              <a:rPr lang="es-ES_tradnl" dirty="0">
                <a:latin typeface="Calibri" pitchFamily="34" charset="0"/>
              </a:rPr>
              <a:t> </a:t>
            </a:r>
            <a:r>
              <a:rPr lang="es-ES_tradnl" dirty="0" err="1">
                <a:latin typeface="Calibri" pitchFamily="34" charset="0"/>
              </a:rPr>
              <a:t>to</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positive </a:t>
            </a:r>
            <a:r>
              <a:rPr lang="es-ES_tradnl" dirty="0" err="1">
                <a:latin typeface="Calibri" pitchFamily="34" charset="0"/>
              </a:rPr>
              <a:t>trends</a:t>
            </a:r>
            <a:r>
              <a:rPr lang="es-ES_tradnl" dirty="0">
                <a:latin typeface="Calibri" pitchFamily="34" charset="0"/>
              </a:rPr>
              <a:t> </a:t>
            </a:r>
            <a:r>
              <a:rPr lang="es-ES_tradnl" dirty="0" err="1">
                <a:latin typeface="Calibri" pitchFamily="34" charset="0"/>
              </a:rPr>
              <a:t>were</a:t>
            </a:r>
            <a:r>
              <a:rPr lang="es-ES_tradnl" dirty="0">
                <a:latin typeface="Calibri" pitchFamily="34" charset="0"/>
              </a:rPr>
              <a:t> </a:t>
            </a:r>
            <a:r>
              <a:rPr lang="es-ES_tradnl" dirty="0" err="1">
                <a:latin typeface="Calibri" pitchFamily="34" charset="0"/>
              </a:rPr>
              <a:t>increased</a:t>
            </a:r>
            <a:r>
              <a:rPr lang="es-ES_tradnl" dirty="0">
                <a:latin typeface="Calibri" pitchFamily="34" charset="0"/>
              </a:rPr>
              <a:t> </a:t>
            </a:r>
            <a:r>
              <a:rPr lang="es-ES_tradnl" dirty="0" err="1">
                <a:latin typeface="Calibri" pitchFamily="34" charset="0"/>
              </a:rPr>
              <a:t>household</a:t>
            </a:r>
            <a:r>
              <a:rPr lang="es-ES_tradnl" dirty="0">
                <a:latin typeface="Calibri" pitchFamily="34" charset="0"/>
              </a:rPr>
              <a:t> </a:t>
            </a:r>
            <a:r>
              <a:rPr lang="es-ES_tradnl" dirty="0" err="1">
                <a:latin typeface="Calibri" pitchFamily="34" charset="0"/>
              </a:rPr>
              <a:t>income</a:t>
            </a:r>
            <a:r>
              <a:rPr lang="es-ES_tradnl" dirty="0">
                <a:latin typeface="Calibri" pitchFamily="34" charset="0"/>
              </a:rPr>
              <a:t>, </a:t>
            </a:r>
            <a:r>
              <a:rPr lang="es-ES_tradnl" dirty="0" err="1">
                <a:latin typeface="Calibri" pitchFamily="34" charset="0"/>
              </a:rPr>
              <a:t>reduced</a:t>
            </a:r>
            <a:r>
              <a:rPr lang="es-ES_tradnl" dirty="0">
                <a:latin typeface="Calibri" pitchFamily="34" charset="0"/>
              </a:rPr>
              <a:t> </a:t>
            </a:r>
            <a:r>
              <a:rPr lang="es-ES_tradnl" dirty="0" err="1">
                <a:latin typeface="Calibri" pitchFamily="34" charset="0"/>
              </a:rPr>
              <a:t>economic</a:t>
            </a:r>
            <a:r>
              <a:rPr lang="es-ES_tradnl" dirty="0">
                <a:latin typeface="Calibri" pitchFamily="34" charset="0"/>
              </a:rPr>
              <a:t> </a:t>
            </a:r>
            <a:r>
              <a:rPr lang="es-ES_tradnl" dirty="0" err="1">
                <a:latin typeface="Calibri" pitchFamily="34" charset="0"/>
              </a:rPr>
              <a:t>inequality</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Juntos </a:t>
            </a:r>
            <a:r>
              <a:rPr lang="es-ES_tradnl" dirty="0" err="1">
                <a:latin typeface="Calibri" pitchFamily="34" charset="0"/>
              </a:rPr>
              <a:t>conditional</a:t>
            </a:r>
            <a:r>
              <a:rPr lang="es-ES_tradnl" dirty="0">
                <a:latin typeface="Calibri" pitchFamily="34" charset="0"/>
              </a:rPr>
              <a:t> cash transfer </a:t>
            </a:r>
            <a:r>
              <a:rPr lang="es-ES_tradnl" dirty="0" err="1">
                <a:latin typeface="Calibri" pitchFamily="34" charset="0"/>
              </a:rPr>
              <a:t>program</a:t>
            </a:r>
            <a:r>
              <a:rPr lang="es-ES_tradnl" dirty="0">
                <a:latin typeface="Calibri" pitchFamily="34" charset="0"/>
              </a:rPr>
              <a:t> and gradual </a:t>
            </a:r>
            <a:r>
              <a:rPr lang="es-ES_tradnl" dirty="0" err="1">
                <a:latin typeface="Calibri" pitchFamily="34" charset="0"/>
              </a:rPr>
              <a:t>expansion</a:t>
            </a:r>
            <a:r>
              <a:rPr lang="es-ES_tradnl" dirty="0">
                <a:latin typeface="Calibri" pitchFamily="34" charset="0"/>
              </a:rPr>
              <a:t> of </a:t>
            </a:r>
            <a:r>
              <a:rPr lang="es-ES_tradnl" dirty="0" err="1">
                <a:latin typeface="Calibri" pitchFamily="34" charset="0"/>
              </a:rPr>
              <a:t>Peru’s</a:t>
            </a:r>
            <a:r>
              <a:rPr lang="es-ES_tradnl" dirty="0">
                <a:latin typeface="Calibri" pitchFamily="34" charset="0"/>
              </a:rPr>
              <a:t> </a:t>
            </a:r>
            <a:r>
              <a:rPr lang="es-ES_tradnl" dirty="0" err="1">
                <a:latin typeface="Calibri" pitchFamily="34" charset="0"/>
              </a:rPr>
              <a:t>public</a:t>
            </a:r>
            <a:r>
              <a:rPr lang="es-ES_tradnl" dirty="0">
                <a:latin typeface="Calibri" pitchFamily="34" charset="0"/>
              </a:rPr>
              <a:t> </a:t>
            </a:r>
            <a:r>
              <a:rPr lang="es-ES_tradnl" dirty="0" err="1">
                <a:latin typeface="Calibri" pitchFamily="34" charset="0"/>
              </a:rPr>
              <a:t>health</a:t>
            </a:r>
            <a:r>
              <a:rPr lang="es-ES_tradnl" dirty="0">
                <a:latin typeface="Calibri" pitchFamily="34" charset="0"/>
              </a:rPr>
              <a:t> </a:t>
            </a:r>
            <a:r>
              <a:rPr lang="es-ES_tradnl" dirty="0" err="1">
                <a:latin typeface="Calibri" pitchFamily="34" charset="0"/>
              </a:rPr>
              <a:t>insurance</a:t>
            </a:r>
            <a:r>
              <a:rPr lang="es-ES_tradnl" dirty="0">
                <a:latin typeface="Calibri" pitchFamily="34" charset="0"/>
              </a:rPr>
              <a:t>, Seguro Integral de Salud.</a:t>
            </a:r>
            <a:endParaRPr lang="es-ES" kern="0" dirty="0">
              <a:solidFill>
                <a:srgbClr val="0070C0"/>
              </a:solidFill>
              <a:latin typeface="Calibri" pitchFamily="34" charset="0"/>
            </a:endParaRPr>
          </a:p>
        </p:txBody>
      </p:sp>
      <p:sp>
        <p:nvSpPr>
          <p:cNvPr id="4" name="Slide Number Placeholder 3"/>
          <p:cNvSpPr>
            <a:spLocks noGrp="1"/>
          </p:cNvSpPr>
          <p:nvPr>
            <p:ph type="sldNum" sz="quarter" idx="10"/>
          </p:nvPr>
        </p:nvSpPr>
        <p:spPr/>
        <p:txBody>
          <a:bodyPr/>
          <a:lstStyle/>
          <a:p>
            <a:fld id="{818D8326-3516-4829-9907-BEB202A59B5E}" type="slidenum">
              <a:rPr lang="es-CL" smtClean="0"/>
              <a:t>6</a:t>
            </a:fld>
            <a:endParaRPr lang="es-CL"/>
          </a:p>
        </p:txBody>
      </p:sp>
    </p:spTree>
    <p:extLst>
      <p:ext uri="{BB962C8B-B14F-4D97-AF65-F5344CB8AC3E}">
        <p14:creationId xmlns:p14="http://schemas.microsoft.com/office/powerpoint/2010/main" val="2844113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present work has been organized through a mix of qualitative and quantitative approaches based on existing secondary data. The following aspects are being considered:</a:t>
            </a:r>
            <a:endParaRPr lang="es-CL" dirty="0"/>
          </a:p>
          <a:p>
            <a:pPr lvl="0"/>
            <a:r>
              <a:rPr lang="en-CA" dirty="0"/>
              <a:t>The political and financial commitments assumed by countries of the region in order to make progress towards UHC; including laws and legal framework, plans, policies and/or programs as well as fiscal priority expressed by financial resources injected to the health systems.</a:t>
            </a:r>
            <a:endParaRPr lang="es-CL" dirty="0"/>
          </a:p>
          <a:p>
            <a:pPr lvl="0"/>
            <a:r>
              <a:rPr lang="en-CA" dirty="0"/>
              <a:t>The three dimensions of UHC: </a:t>
            </a:r>
            <a:r>
              <a:rPr lang="en-CA" b="1" dirty="0"/>
              <a:t>population coverage</a:t>
            </a:r>
            <a:r>
              <a:rPr lang="en-CA" dirty="0"/>
              <a:t> to ensure access (based on needs) to </a:t>
            </a:r>
            <a:r>
              <a:rPr lang="en-CA" b="1" dirty="0"/>
              <a:t>services</a:t>
            </a:r>
            <a:r>
              <a:rPr lang="en-CA" dirty="0"/>
              <a:t> (promotion, preventive, curative, rehabilitation, palliative) with sufficient quality to be effective; while ensuring </a:t>
            </a:r>
            <a:r>
              <a:rPr lang="en-CA" b="1" dirty="0"/>
              <a:t>financial protection</a:t>
            </a:r>
            <a:r>
              <a:rPr lang="en-CA" dirty="0"/>
              <a:t>. </a:t>
            </a:r>
            <a:endParaRPr lang="es-CL" dirty="0"/>
          </a:p>
          <a:p>
            <a:pPr lvl="0"/>
            <a:r>
              <a:rPr lang="en-CA" dirty="0"/>
              <a:t>The capacity of the health authorities to promote, lead and sustain transformation initiatives towards UHC. In other words, the capacity to assume its steering role to ensure adequate governance of the health system in order to align enabling factors (regulation, finance, </a:t>
            </a:r>
            <a:r>
              <a:rPr lang="en-CA" dirty="0" err="1"/>
              <a:t>intersectoral</a:t>
            </a:r>
            <a:r>
              <a:rPr lang="en-CA" dirty="0"/>
              <a:t> approach, social dialogue and participation) with UHC.</a:t>
            </a:r>
            <a:endParaRPr lang="es-CL" dirty="0"/>
          </a:p>
        </p:txBody>
      </p:sp>
      <p:sp>
        <p:nvSpPr>
          <p:cNvPr id="4" name="Slide Number Placeholder 3"/>
          <p:cNvSpPr>
            <a:spLocks noGrp="1"/>
          </p:cNvSpPr>
          <p:nvPr>
            <p:ph type="sldNum" sz="quarter" idx="10"/>
          </p:nvPr>
        </p:nvSpPr>
        <p:spPr/>
        <p:txBody>
          <a:bodyPr/>
          <a:lstStyle/>
          <a:p>
            <a:fld id="{818D8326-3516-4829-9907-BEB202A59B5E}" type="slidenum">
              <a:rPr lang="es-CL" smtClean="0"/>
              <a:t>9</a:t>
            </a:fld>
            <a:endParaRPr lang="es-CL"/>
          </a:p>
        </p:txBody>
      </p:sp>
    </p:spTree>
    <p:extLst>
      <p:ext uri="{BB962C8B-B14F-4D97-AF65-F5344CB8AC3E}">
        <p14:creationId xmlns:p14="http://schemas.microsoft.com/office/powerpoint/2010/main" val="4068986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VE"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51122" indent="-288893">
              <a:defRPr sz="2400">
                <a:solidFill>
                  <a:schemeClr val="tx1"/>
                </a:solidFill>
                <a:latin typeface="Times"/>
              </a:defRPr>
            </a:lvl2pPr>
            <a:lvl3pPr marL="1155573" indent="-231115">
              <a:defRPr sz="2400">
                <a:solidFill>
                  <a:schemeClr val="tx1"/>
                </a:solidFill>
                <a:latin typeface="Times"/>
              </a:defRPr>
            </a:lvl3pPr>
            <a:lvl4pPr marL="1617802" indent="-231115">
              <a:defRPr sz="2400">
                <a:solidFill>
                  <a:schemeClr val="tx1"/>
                </a:solidFill>
                <a:latin typeface="Times"/>
              </a:defRPr>
            </a:lvl4pPr>
            <a:lvl5pPr marL="2080031" indent="-231115">
              <a:defRPr sz="2400">
                <a:solidFill>
                  <a:schemeClr val="tx1"/>
                </a:solidFill>
                <a:latin typeface="Times"/>
              </a:defRPr>
            </a:lvl5pPr>
            <a:lvl6pPr marL="2542261" indent="-231115" eaLnBrk="0" fontAlgn="base" hangingPunct="0">
              <a:spcBef>
                <a:spcPct val="0"/>
              </a:spcBef>
              <a:spcAft>
                <a:spcPct val="0"/>
              </a:spcAft>
              <a:defRPr sz="2400">
                <a:solidFill>
                  <a:schemeClr val="tx1"/>
                </a:solidFill>
                <a:latin typeface="Times"/>
              </a:defRPr>
            </a:lvl6pPr>
            <a:lvl7pPr marL="3004490" indent="-231115" eaLnBrk="0" fontAlgn="base" hangingPunct="0">
              <a:spcBef>
                <a:spcPct val="0"/>
              </a:spcBef>
              <a:spcAft>
                <a:spcPct val="0"/>
              </a:spcAft>
              <a:defRPr sz="2400">
                <a:solidFill>
                  <a:schemeClr val="tx1"/>
                </a:solidFill>
                <a:latin typeface="Times"/>
              </a:defRPr>
            </a:lvl7pPr>
            <a:lvl8pPr marL="3466719" indent="-231115" eaLnBrk="0" fontAlgn="base" hangingPunct="0">
              <a:spcBef>
                <a:spcPct val="0"/>
              </a:spcBef>
              <a:spcAft>
                <a:spcPct val="0"/>
              </a:spcAft>
              <a:defRPr sz="2400">
                <a:solidFill>
                  <a:schemeClr val="tx1"/>
                </a:solidFill>
                <a:latin typeface="Times"/>
              </a:defRPr>
            </a:lvl8pPr>
            <a:lvl9pPr marL="3928948" indent="-231115" eaLnBrk="0" fontAlgn="base" hangingPunct="0">
              <a:spcBef>
                <a:spcPct val="0"/>
              </a:spcBef>
              <a:spcAft>
                <a:spcPct val="0"/>
              </a:spcAft>
              <a:defRPr sz="2400">
                <a:solidFill>
                  <a:schemeClr val="tx1"/>
                </a:solidFill>
                <a:latin typeface="Times"/>
              </a:defRPr>
            </a:lvl9pPr>
          </a:lstStyle>
          <a:p>
            <a:fld id="{1FF398F3-469D-4553-9536-A414926D2204}" type="slidenum">
              <a:rPr lang="es-ES" sz="1200"/>
              <a:pPr/>
              <a:t>10</a:t>
            </a:fld>
            <a:endParaRPr lang="es-E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1122" indent="-288893" eaLnBrk="0" hangingPunct="0">
              <a:defRPr sz="2400">
                <a:solidFill>
                  <a:schemeClr val="tx1"/>
                </a:solidFill>
                <a:latin typeface="Calibri" charset="0"/>
                <a:ea typeface="ＭＳ Ｐゴシック" charset="0"/>
              </a:defRPr>
            </a:lvl2pPr>
            <a:lvl3pPr marL="1155573" indent="-231115" eaLnBrk="0" hangingPunct="0">
              <a:defRPr sz="2400">
                <a:solidFill>
                  <a:schemeClr val="tx1"/>
                </a:solidFill>
                <a:latin typeface="Calibri" charset="0"/>
                <a:ea typeface="ＭＳ Ｐゴシック" charset="0"/>
              </a:defRPr>
            </a:lvl3pPr>
            <a:lvl4pPr marL="1617802" indent="-231115" eaLnBrk="0" hangingPunct="0">
              <a:defRPr sz="2400">
                <a:solidFill>
                  <a:schemeClr val="tx1"/>
                </a:solidFill>
                <a:latin typeface="Calibri" charset="0"/>
                <a:ea typeface="ＭＳ Ｐゴシック" charset="0"/>
              </a:defRPr>
            </a:lvl4pPr>
            <a:lvl5pPr marL="2080031" indent="-231115" eaLnBrk="0" hangingPunct="0">
              <a:defRPr sz="2400">
                <a:solidFill>
                  <a:schemeClr val="tx1"/>
                </a:solidFill>
                <a:latin typeface="Calibri" charset="0"/>
                <a:ea typeface="ＭＳ Ｐゴシック" charset="0"/>
              </a:defRPr>
            </a:lvl5pPr>
            <a:lvl6pPr marL="2542261" indent="-231115" eaLnBrk="0" fontAlgn="base" hangingPunct="0">
              <a:spcBef>
                <a:spcPct val="0"/>
              </a:spcBef>
              <a:spcAft>
                <a:spcPct val="0"/>
              </a:spcAft>
              <a:defRPr sz="2400">
                <a:solidFill>
                  <a:schemeClr val="tx1"/>
                </a:solidFill>
                <a:latin typeface="Calibri" charset="0"/>
                <a:ea typeface="ＭＳ Ｐゴシック" charset="0"/>
              </a:defRPr>
            </a:lvl6pPr>
            <a:lvl7pPr marL="3004490" indent="-231115" eaLnBrk="0" fontAlgn="base" hangingPunct="0">
              <a:spcBef>
                <a:spcPct val="0"/>
              </a:spcBef>
              <a:spcAft>
                <a:spcPct val="0"/>
              </a:spcAft>
              <a:defRPr sz="2400">
                <a:solidFill>
                  <a:schemeClr val="tx1"/>
                </a:solidFill>
                <a:latin typeface="Calibri" charset="0"/>
                <a:ea typeface="ＭＳ Ｐゴシック" charset="0"/>
              </a:defRPr>
            </a:lvl7pPr>
            <a:lvl8pPr marL="3466719" indent="-231115" eaLnBrk="0" fontAlgn="base" hangingPunct="0">
              <a:spcBef>
                <a:spcPct val="0"/>
              </a:spcBef>
              <a:spcAft>
                <a:spcPct val="0"/>
              </a:spcAft>
              <a:defRPr sz="2400">
                <a:solidFill>
                  <a:schemeClr val="tx1"/>
                </a:solidFill>
                <a:latin typeface="Calibri" charset="0"/>
                <a:ea typeface="ＭＳ Ｐゴシック" charset="0"/>
              </a:defRPr>
            </a:lvl8pPr>
            <a:lvl9pPr marL="3928948" indent="-23111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502875F-B24A-5C47-ACFC-66A0FE43AB3D}" type="slidenum">
              <a:rPr lang="en-US" sz="1200"/>
              <a:pPr eaLnBrk="1" hangingPunct="1"/>
              <a:t>11</a:t>
            </a:fld>
            <a:endParaRPr lang="en-US" sz="1200"/>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Rectangle 3"/>
          <p:cNvSpPr>
            <a:spLocks noGrp="1" noChangeArrowheads="1"/>
          </p:cNvSpPr>
          <p:nvPr>
            <p:ph type="body" idx="1"/>
          </p:nvPr>
        </p:nvSpPr>
        <p:spPr bwMode="auto">
          <a:xfrm>
            <a:off x="917575" y="4415790"/>
            <a:ext cx="5046663"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PE" sz="500" dirty="0">
                <a:solidFill>
                  <a:schemeClr val="bg1"/>
                </a:solidFill>
                <a:latin typeface="Arial" charset="0"/>
                <a:cs typeface="Arial" charset="0"/>
              </a:rPr>
              <a:t>Este gráfico representa el perfil de ingresos y el financiamiento del consumo en bienes y servicios (</a:t>
            </a:r>
            <a:r>
              <a:rPr lang="es-PE" sz="500" dirty="0" err="1">
                <a:solidFill>
                  <a:schemeClr val="bg1"/>
                </a:solidFill>
                <a:latin typeface="Arial" charset="0"/>
                <a:cs typeface="Arial" charset="0"/>
              </a:rPr>
              <a:t>Gi</a:t>
            </a:r>
            <a:r>
              <a:rPr lang="es-PE" sz="500" baseline="-25000" dirty="0" err="1">
                <a:solidFill>
                  <a:schemeClr val="bg1"/>
                </a:solidFill>
                <a:latin typeface="Arial" charset="0"/>
                <a:cs typeface="Arial" charset="0"/>
              </a:rPr>
              <a:t>c</a:t>
            </a:r>
            <a:r>
              <a:rPr lang="es-PE" sz="500" dirty="0">
                <a:solidFill>
                  <a:schemeClr val="bg1"/>
                </a:solidFill>
                <a:latin typeface="Arial" charset="0"/>
                <a:cs typeface="Arial" charset="0"/>
              </a:rPr>
              <a:t>) y del gasto en salud (</a:t>
            </a:r>
            <a:r>
              <a:rPr lang="es-PE" sz="500" dirty="0" err="1">
                <a:solidFill>
                  <a:schemeClr val="bg1"/>
                </a:solidFill>
                <a:latin typeface="Arial" charset="0"/>
                <a:cs typeface="Arial" charset="0"/>
              </a:rPr>
              <a:t>Gi</a:t>
            </a:r>
            <a:r>
              <a:rPr lang="es-PE" sz="500" baseline="-25000" dirty="0" err="1">
                <a:solidFill>
                  <a:schemeClr val="bg1"/>
                </a:solidFill>
                <a:latin typeface="Arial" charset="0"/>
                <a:cs typeface="Arial" charset="0"/>
              </a:rPr>
              <a:t>z</a:t>
            </a:r>
            <a:r>
              <a:rPr lang="es-PE" sz="500" dirty="0">
                <a:solidFill>
                  <a:schemeClr val="bg1"/>
                </a:solidFill>
                <a:latin typeface="Arial" charset="0"/>
                <a:cs typeface="Arial" charset="0"/>
              </a:rPr>
              <a:t>) a través del ciclo de vida: Tasas de ahorro (S</a:t>
            </a:r>
            <a:r>
              <a:rPr lang="es-PE" sz="500" baseline="-25000" dirty="0">
                <a:solidFill>
                  <a:schemeClr val="bg1"/>
                </a:solidFill>
                <a:latin typeface="Arial" charset="0"/>
                <a:cs typeface="Arial" charset="0"/>
              </a:rPr>
              <a:t>2</a:t>
            </a:r>
            <a:r>
              <a:rPr lang="es-PE" sz="500" dirty="0">
                <a:solidFill>
                  <a:schemeClr val="bg1"/>
                </a:solidFill>
                <a:latin typeface="Arial" charset="0"/>
                <a:cs typeface="Arial" charset="0"/>
              </a:rPr>
              <a:t>) y transferencias inter-generacionales (Tr</a:t>
            </a:r>
            <a:r>
              <a:rPr lang="es-PE" sz="500" baseline="-25000" dirty="0">
                <a:solidFill>
                  <a:schemeClr val="bg1"/>
                </a:solidFill>
                <a:latin typeface="Arial" charset="0"/>
                <a:cs typeface="Arial" charset="0"/>
              </a:rPr>
              <a:t>23</a:t>
            </a:r>
            <a:r>
              <a:rPr lang="es-PE" sz="500" dirty="0">
                <a:solidFill>
                  <a:schemeClr val="bg1"/>
                </a:solidFill>
                <a:latin typeface="Arial" charset="0"/>
                <a:cs typeface="Arial" charset="0"/>
              </a:rPr>
              <a:t>) de aquellos que se encuentran en etapa “productiva” (luego de la adolescencia hasta el retiro) hacia la generación anterior (G</a:t>
            </a:r>
            <a:r>
              <a:rPr lang="es-PE" sz="500" baseline="-25000" dirty="0">
                <a:solidFill>
                  <a:schemeClr val="bg1"/>
                </a:solidFill>
                <a:latin typeface="Arial" charset="0"/>
                <a:cs typeface="Arial" charset="0"/>
              </a:rPr>
              <a:t>1</a:t>
            </a:r>
            <a:r>
              <a:rPr lang="es-PE" sz="500" dirty="0">
                <a:solidFill>
                  <a:schemeClr val="bg1"/>
                </a:solidFill>
                <a:latin typeface="Arial" charset="0"/>
                <a:cs typeface="Arial" charset="0"/>
              </a:rPr>
              <a:t>) y la generación venidera (G</a:t>
            </a:r>
            <a:r>
              <a:rPr lang="es-PE" sz="500" baseline="-25000" dirty="0">
                <a:solidFill>
                  <a:schemeClr val="bg1"/>
                </a:solidFill>
                <a:latin typeface="Arial" charset="0"/>
                <a:cs typeface="Arial" charset="0"/>
              </a:rPr>
              <a:t>3</a:t>
            </a:r>
            <a:r>
              <a:rPr lang="es-PE" sz="500" dirty="0">
                <a:solidFill>
                  <a:schemeClr val="bg1"/>
                </a:solidFill>
                <a:latin typeface="Arial" charset="0"/>
                <a:cs typeface="Arial" charset="0"/>
              </a:rPr>
              <a:t>). </a:t>
            </a:r>
          </a:p>
          <a:p>
            <a:pPr eaLnBrk="1" hangingPunct="1">
              <a:spcBef>
                <a:spcPct val="0"/>
              </a:spcBef>
            </a:pPr>
            <a:r>
              <a:rPr lang="es-PE" sz="500" dirty="0">
                <a:solidFill>
                  <a:schemeClr val="bg1"/>
                </a:solidFill>
                <a:latin typeface="Arial" charset="0"/>
                <a:cs typeface="Arial" charset="0"/>
              </a:rPr>
              <a:t>Las intervenciones de política publica (salud publica) pueden identificarse a través del ciclo y con un mayor énfasis en la prevención en las etapas mas tempranas; la motivación a cambios en los estilos de vida (en la edad adulta); y haciendo mas efectivo el tratamiento una vez que la enfermedad esta presente en las etapas mas avanzadas.</a:t>
            </a:r>
            <a:endParaRPr lang="es-ES" sz="500" dirty="0">
              <a:solidFill>
                <a:schemeClr val="bg1"/>
              </a:solidFill>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21/11/2013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8860884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21/11/2013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19246645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21/11/2013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28692450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4" y="-1"/>
            <a:ext cx="9244406" cy="6945631"/>
          </a:xfrm>
          <a:prstGeom prst="rect">
            <a:avLst/>
          </a:prstGeom>
        </p:spPr>
      </p:pic>
      <p:pic>
        <p:nvPicPr>
          <p:cNvPr id="5" name="Picture 4"/>
          <p:cNvPicPr>
            <a:picLocks noChangeAspect="1"/>
          </p:cNvPicPr>
          <p:nvPr/>
        </p:nvPicPr>
        <p:blipFill>
          <a:blip r:embed="rId3"/>
          <a:stretch>
            <a:fillRect/>
          </a:stretch>
        </p:blipFill>
        <p:spPr>
          <a:xfrm>
            <a:off x="3527945" y="5439107"/>
            <a:ext cx="2136762" cy="1398370"/>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56144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36"/>
            <a:ext cx="8229600" cy="1143000"/>
          </a:xfrm>
          <a:prstGeom prst="rect">
            <a:avLst/>
          </a:prstGeom>
        </p:spPr>
        <p:txBody>
          <a:bodyPr/>
          <a:lstStyle>
            <a:lvl1pPr>
              <a:defRPr>
                <a:solidFill>
                  <a:srgbClr val="0070C0"/>
                </a:solidFill>
                <a:effectLst>
                  <a:outerShdw blurRad="38100" dist="38100" dir="2700000" algn="tl">
                    <a:srgbClr val="000000">
                      <a:alpha val="43137"/>
                    </a:srgbClr>
                  </a:outerShdw>
                </a:effectLst>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472966" y="6290441"/>
            <a:ext cx="2349062" cy="551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192781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4149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541463"/>
            <a:ext cx="4068762" cy="43100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541463"/>
            <a:ext cx="4070350" cy="43100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45599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21023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lvl1pPr>
              <a:defRPr lang="en-US">
                <a:solidFill>
                  <a:srgbClr val="0070C0"/>
                </a:solidFill>
                <a:effectLst>
                  <a:outerShdw blurRad="38100" dist="38100" dir="2700000" algn="tl">
                    <a:srgbClr val="000000">
                      <a:alpha val="43137"/>
                    </a:srgbClr>
                  </a:outerShdw>
                </a:effectLst>
                <a:latin typeface="+mj-lt"/>
              </a:defRPr>
            </a:lvl1pPr>
          </a:lstStyle>
          <a:p>
            <a:pPr lvl="0"/>
            <a:r>
              <a:rPr lang="en-US" smtClean="0"/>
              <a:t>Click to edit Master title style</a:t>
            </a:r>
            <a:endParaRPr lang="en-US"/>
          </a:p>
        </p:txBody>
      </p:sp>
    </p:spTree>
    <p:extLst>
      <p:ext uri="{BB962C8B-B14F-4D97-AF65-F5344CB8AC3E}">
        <p14:creationId xmlns:p14="http://schemas.microsoft.com/office/powerpoint/2010/main" val="28324251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2750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33867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21/11/2013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21532069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42913" y="1541463"/>
            <a:ext cx="8291512" cy="4310062"/>
          </a:xfrm>
          <a:prstGeom prst="rect">
            <a:avLst/>
          </a:prstGeom>
        </p:spPr>
        <p:txBody>
          <a:bodyPr/>
          <a:lstStyle/>
          <a:p>
            <a:r>
              <a:rPr lang="en-US" smtClean="0"/>
              <a:t>Click icon to add table</a:t>
            </a:r>
            <a:endParaRPr lang="en-US"/>
          </a:p>
        </p:txBody>
      </p:sp>
    </p:spTree>
    <p:extLst>
      <p:ext uri="{BB962C8B-B14F-4D97-AF65-F5344CB8AC3E}">
        <p14:creationId xmlns:p14="http://schemas.microsoft.com/office/powerpoint/2010/main" val="9443834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825308"/>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31933221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575C2FE-E09F-4B62-84AD-ABBC5B24954B}" type="datetimeFigureOut">
              <a:rPr lang="es-VE" smtClean="0"/>
              <a:t>21/11/2013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0896938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A575C2FE-E09F-4B62-84AD-ABBC5B24954B}" type="datetimeFigureOut">
              <a:rPr lang="es-VE" smtClean="0"/>
              <a:t>21/11/2013</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41414918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A575C2FE-E09F-4B62-84AD-ABBC5B24954B}" type="datetimeFigureOut">
              <a:rPr lang="es-VE" smtClean="0"/>
              <a:t>21/11/2013</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10522403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A575C2FE-E09F-4B62-84AD-ABBC5B24954B}" type="datetimeFigureOut">
              <a:rPr lang="es-VE" smtClean="0"/>
              <a:t>21/11/2013</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0209732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575C2FE-E09F-4B62-84AD-ABBC5B24954B}" type="datetimeFigureOut">
              <a:rPr lang="es-VE" smtClean="0"/>
              <a:t>21/11/2013</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28563624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575C2FE-E09F-4B62-84AD-ABBC5B24954B}" type="datetimeFigureOut">
              <a:rPr lang="es-VE" smtClean="0"/>
              <a:t>21/11/2013</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42179437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575C2FE-E09F-4B62-84AD-ABBC5B24954B}" type="datetimeFigureOut">
              <a:rPr lang="es-VE" smtClean="0"/>
              <a:t>21/11/2013</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8236938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5C2FE-E09F-4B62-84AD-ABBC5B24954B}" type="datetimeFigureOut">
              <a:rPr lang="es-VE" smtClean="0"/>
              <a:t>21/11/2013</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4DDDD-A805-408E-A6B8-5814CD1E06DC}" type="slidenum">
              <a:rPr lang="es-VE" smtClean="0"/>
              <a:t>‹#›</a:t>
            </a:fld>
            <a:endParaRPr lang="es-VE"/>
          </a:p>
        </p:txBody>
      </p:sp>
    </p:spTree>
    <p:extLst>
      <p:ext uri="{BB962C8B-B14F-4D97-AF65-F5344CB8AC3E}">
        <p14:creationId xmlns:p14="http://schemas.microsoft.com/office/powerpoint/2010/main" val="358614853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Screen shot 2013-06-06 at 1.56.39 PM.png"/>
          <p:cNvPicPr>
            <a:picLocks noChangeAspect="1"/>
          </p:cNvPicPr>
          <p:nvPr/>
        </p:nvPicPr>
        <p:blipFill>
          <a:blip r:embed="rId12"/>
          <a:stretch>
            <a:fillRect/>
          </a:stretch>
        </p:blipFill>
        <p:spPr>
          <a:xfrm>
            <a:off x="0" y="1219200"/>
            <a:ext cx="9144000" cy="762000"/>
          </a:xfrm>
          <a:prstGeom prst="rect">
            <a:avLst/>
          </a:prstGeom>
        </p:spPr>
      </p:pic>
      <p:sp>
        <p:nvSpPr>
          <p:cNvPr id="13" name="Rectangle 7"/>
          <p:cNvSpPr>
            <a:spLocks noChangeArrowheads="1"/>
          </p:cNvSpPr>
          <p:nvPr/>
        </p:nvSpPr>
        <p:spPr bwMode="auto">
          <a:xfrm>
            <a:off x="360363" y="6399213"/>
            <a:ext cx="355600" cy="331787"/>
          </a:xfrm>
          <a:prstGeom prst="rect">
            <a:avLst/>
          </a:prstGeom>
          <a:noFill/>
          <a:ln w="9525">
            <a:noFill/>
            <a:miter lim="800000"/>
            <a:headEnd/>
            <a:tailEnd/>
          </a:ln>
          <a:effectLst/>
        </p:spPr>
        <p:txBody>
          <a:bodyPr lIns="0" tIns="0" rIns="0" bIns="0">
            <a:prstTxWarp prst="textNoShape">
              <a:avLst/>
            </a:prstTxWarp>
          </a:bodyPr>
          <a:lstStyle/>
          <a:p>
            <a:pPr algn="r" rtl="0"/>
            <a:fld id="{3D35E3A0-7489-5B4A-9178-1EFC836545FF}" type="slidenum">
              <a:rPr lang="ar-SA" sz="1500">
                <a:solidFill>
                  <a:srgbClr val="72BBE8"/>
                </a:solidFill>
                <a:latin typeface="Arial Narrow" charset="0"/>
              </a:rPr>
              <a:pPr algn="r" rtl="0"/>
              <a:t>‹#›</a:t>
            </a:fld>
            <a:r>
              <a:rPr lang="en-US" sz="1500" dirty="0">
                <a:solidFill>
                  <a:srgbClr val="72BBE8"/>
                </a:solidFill>
                <a:latin typeface="Arial Narrow" charset="0"/>
              </a:rPr>
              <a:t> </a:t>
            </a:r>
            <a:r>
              <a:rPr lang="en-US" sz="2100" baseline="14000" dirty="0">
                <a:solidFill>
                  <a:schemeClr val="bg1"/>
                </a:solidFill>
                <a:latin typeface="Arial Narrow" charset="0"/>
              </a:rPr>
              <a:t>|</a:t>
            </a:r>
          </a:p>
        </p:txBody>
      </p:sp>
      <p:pic>
        <p:nvPicPr>
          <p:cNvPr id="14" name="Picture 13"/>
          <p:cNvPicPr>
            <a:picLocks noChangeAspect="1"/>
          </p:cNvPicPr>
          <p:nvPr/>
        </p:nvPicPr>
        <p:blipFill>
          <a:blip r:embed="rId13"/>
          <a:stretch>
            <a:fillRect/>
          </a:stretch>
        </p:blipFill>
        <p:spPr>
          <a:xfrm>
            <a:off x="5220072" y="6021288"/>
            <a:ext cx="3645520" cy="613602"/>
          </a:xfrm>
          <a:prstGeom prst="rect">
            <a:avLst/>
          </a:prstGeom>
        </p:spPr>
      </p:pic>
      <p:sp>
        <p:nvSpPr>
          <p:cNvPr id="15" name="Rectangle 2"/>
          <p:cNvSpPr>
            <a:spLocks noGrp="1" noChangeArrowheads="1"/>
          </p:cNvSpPr>
          <p:nvPr>
            <p:ph type="title"/>
          </p:nvPr>
        </p:nvSpPr>
        <p:spPr bwMode="auto">
          <a:xfrm>
            <a:off x="0" y="0"/>
            <a:ext cx="9144000" cy="123825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a:p>
        </p:txBody>
      </p:sp>
      <p:sp>
        <p:nvSpPr>
          <p:cNvPr id="16" name="Rectangle 3"/>
          <p:cNvSpPr>
            <a:spLocks noGrp="1" noChangeArrowheads="1"/>
          </p:cNvSpPr>
          <p:nvPr>
            <p:ph type="body" idx="1"/>
          </p:nvPr>
        </p:nvSpPr>
        <p:spPr bwMode="auto">
          <a:xfrm>
            <a:off x="442913" y="1541463"/>
            <a:ext cx="8291512" cy="43100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773363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ctr" defTabSz="914400" rtl="0" eaLnBrk="1" latinLnBrk="0" hangingPunct="1">
        <a:spcBef>
          <a:spcPct val="0"/>
        </a:spcBef>
        <a:buNone/>
        <a:defRPr sz="4400" b="1" kern="1200">
          <a:solidFill>
            <a:schemeClr val="tx2">
              <a:lumMod val="7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pn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7.png"/><Relationship Id="rId9"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jpeg"/><Relationship Id="rId1" Type="http://schemas.openxmlformats.org/officeDocument/2006/relationships/slideLayout" Target="../slideLayouts/slideLayout13.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0.jpeg"/><Relationship Id="rId7" Type="http://schemas.openxmlformats.org/officeDocument/2006/relationships/image" Target="../media/image73.jpe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www.google.ca/imgres?imgurl&amp;imgrefurl=http://samdutton.wordpress.com/2009/03/09/treat-yourself-right/&amp;h=0&amp;w=0&amp;sz=1&amp;tbnid=qXx7PwebwlYWjM&amp;tbnh=140&amp;tbnw=330&amp;prev=/search?q=health+professionals&amp;tbm=isch&amp;tbo=u&amp;zoom=1&amp;q=health%20professionals&amp;docid=-ZZaRz4JjG0QtM&amp;hl=en&amp;ei=3M7cUcOXFa3pywHOlYCIDg&amp;ved=0CAIQsCU" TargetMode="External"/><Relationship Id="rId5" Type="http://schemas.openxmlformats.org/officeDocument/2006/relationships/image" Target="../media/image72.png"/><Relationship Id="rId4" Type="http://schemas.openxmlformats.org/officeDocument/2006/relationships/image" Target="../media/image71.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4.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8732" y="809830"/>
            <a:ext cx="8229600" cy="1901860"/>
          </a:xfrm>
          <a:prstGeom prst="rect">
            <a:avLst/>
          </a:prstGeom>
        </p:spPr>
        <p:txBody>
          <a:bodyPr/>
          <a:lstStyle>
            <a:lvl1pPr algn="ctr" defTabSz="914400" rtl="0" eaLnBrk="1" latinLnBrk="0" hangingPunct="1">
              <a:spcBef>
                <a:spcPct val="0"/>
              </a:spcBef>
              <a:buNone/>
              <a:defRPr sz="4400" b="1" kern="1200">
                <a:solidFill>
                  <a:schemeClr val="tx2">
                    <a:lumMod val="75000"/>
                  </a:schemeClr>
                </a:solidFill>
                <a:latin typeface="Arial" pitchFamily="34" charset="0"/>
                <a:ea typeface="+mj-ea"/>
                <a:cs typeface="Arial" pitchFamily="34" charset="0"/>
              </a:defRPr>
            </a:lvl1pPr>
          </a:lstStyle>
          <a:p>
            <a:pPr fontAlgn="auto">
              <a:spcAft>
                <a:spcPts val="0"/>
              </a:spcAft>
            </a:pPr>
            <a:r>
              <a:rPr lang="es-CL" sz="4800" dirty="0" smtClean="0">
                <a:solidFill>
                  <a:schemeClr val="bg1"/>
                </a:solidFill>
                <a:effectLst>
                  <a:outerShdw blurRad="38100" dist="38100" dir="2700000" algn="tl">
                    <a:srgbClr val="000000">
                      <a:alpha val="43137"/>
                    </a:srgbClr>
                  </a:outerShdw>
                </a:effectLst>
                <a:latin typeface="+mj-lt"/>
              </a:rPr>
              <a:t>Tendencias Mundiales en el Financiamiento de la Salud</a:t>
            </a:r>
            <a:endParaRPr lang="es-CL" sz="1800" dirty="0">
              <a:solidFill>
                <a:schemeClr val="bg1"/>
              </a:solidFill>
              <a:effectLst>
                <a:outerShdw blurRad="38100" dist="38100" dir="2700000" algn="tl">
                  <a:srgbClr val="000000">
                    <a:alpha val="43137"/>
                  </a:srgbClr>
                </a:outerShdw>
              </a:effectLst>
              <a:latin typeface="+mj-lt"/>
            </a:endParaRPr>
          </a:p>
          <a:p>
            <a:pPr fontAlgn="auto">
              <a:spcAft>
                <a:spcPts val="0"/>
              </a:spcAft>
            </a:pPr>
            <a:endParaRPr lang="es-CL" sz="1800" dirty="0" smtClean="0">
              <a:solidFill>
                <a:schemeClr val="bg1"/>
              </a:solidFill>
              <a:effectLst>
                <a:outerShdw blurRad="38100" dist="38100" dir="2700000" algn="tl">
                  <a:srgbClr val="000000">
                    <a:alpha val="43137"/>
                  </a:srgbClr>
                </a:outerShdw>
              </a:effectLst>
              <a:latin typeface="+mj-lt"/>
            </a:endParaRPr>
          </a:p>
          <a:p>
            <a:pPr fontAlgn="auto">
              <a:spcAft>
                <a:spcPts val="0"/>
              </a:spcAft>
            </a:pPr>
            <a:endParaRPr lang="es-CL" sz="1800" dirty="0" smtClean="0">
              <a:solidFill>
                <a:schemeClr val="bg1"/>
              </a:solidFill>
              <a:effectLst>
                <a:outerShdw blurRad="38100" dist="38100" dir="2700000" algn="tl">
                  <a:srgbClr val="000000">
                    <a:alpha val="43137"/>
                  </a:srgbClr>
                </a:outerShdw>
              </a:effectLst>
              <a:latin typeface="+mj-lt"/>
            </a:endParaRPr>
          </a:p>
          <a:p>
            <a:pPr fontAlgn="auto">
              <a:spcAft>
                <a:spcPts val="0"/>
              </a:spcAft>
            </a:pPr>
            <a:endParaRPr lang="es-CL" sz="1800" dirty="0">
              <a:solidFill>
                <a:schemeClr val="bg1"/>
              </a:solidFill>
              <a:effectLst>
                <a:outerShdw blurRad="38100" dist="38100" dir="2700000" algn="tl">
                  <a:srgbClr val="000000">
                    <a:alpha val="43137"/>
                  </a:srgbClr>
                </a:outerShdw>
              </a:effectLst>
              <a:latin typeface="+mj-lt"/>
            </a:endParaRPr>
          </a:p>
          <a:p>
            <a:pPr fontAlgn="auto">
              <a:spcAft>
                <a:spcPts val="0"/>
              </a:spcAft>
            </a:pPr>
            <a:endParaRPr lang="es-CL" sz="1800" dirty="0">
              <a:solidFill>
                <a:schemeClr val="bg1"/>
              </a:solidFill>
              <a:effectLst>
                <a:outerShdw blurRad="38100" dist="38100" dir="2700000" algn="tl">
                  <a:srgbClr val="000000">
                    <a:alpha val="43137"/>
                  </a:srgbClr>
                </a:outerShdw>
              </a:effectLst>
              <a:latin typeface="+mj-lt"/>
            </a:endParaRPr>
          </a:p>
          <a:p>
            <a:pPr fontAlgn="auto">
              <a:spcAft>
                <a:spcPts val="0"/>
              </a:spcAft>
            </a:pPr>
            <a:r>
              <a:rPr lang="es-CL" sz="2400" dirty="0" smtClean="0">
                <a:solidFill>
                  <a:schemeClr val="bg1"/>
                </a:solidFill>
                <a:effectLst>
                  <a:outerShdw blurRad="38100" dist="38100" dir="2700000" algn="tl">
                    <a:srgbClr val="000000">
                      <a:alpha val="43137"/>
                    </a:srgbClr>
                  </a:outerShdw>
                </a:effectLst>
                <a:latin typeface="+mj-lt"/>
              </a:rPr>
              <a:t>Cristian Morales</a:t>
            </a:r>
          </a:p>
          <a:p>
            <a:pPr fontAlgn="auto">
              <a:spcAft>
                <a:spcPts val="0"/>
              </a:spcAft>
            </a:pPr>
            <a:r>
              <a:rPr lang="es-CL" sz="2400" dirty="0" smtClean="0">
                <a:solidFill>
                  <a:schemeClr val="bg1"/>
                </a:solidFill>
                <a:effectLst>
                  <a:outerShdw blurRad="38100" dist="38100" dir="2700000" algn="tl">
                    <a:srgbClr val="000000">
                      <a:alpha val="43137"/>
                    </a:srgbClr>
                  </a:outerShdw>
                </a:effectLst>
                <a:latin typeface="+mj-lt"/>
              </a:rPr>
              <a:t>Financiamiento y Economía de la Salud, HSS/HS</a:t>
            </a:r>
          </a:p>
          <a:p>
            <a:pPr fontAlgn="auto">
              <a:spcAft>
                <a:spcPts val="0"/>
              </a:spcAft>
            </a:pPr>
            <a:r>
              <a:rPr lang="es-CL" sz="2400" dirty="0" smtClean="0">
                <a:solidFill>
                  <a:schemeClr val="bg1"/>
                </a:solidFill>
                <a:effectLst>
                  <a:outerShdw blurRad="38100" dist="38100" dir="2700000" algn="tl">
                    <a:srgbClr val="000000">
                      <a:alpha val="43137"/>
                    </a:srgbClr>
                  </a:outerShdw>
                </a:effectLst>
                <a:latin typeface="+mj-lt"/>
              </a:rPr>
              <a:t>(moralesc@paho.org)</a:t>
            </a:r>
            <a:endParaRPr lang="es-VE" sz="24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674919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22388" y="1160728"/>
            <a:ext cx="6983412"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1 Título"/>
          <p:cNvSpPr>
            <a:spLocks noGrp="1"/>
          </p:cNvSpPr>
          <p:nvPr>
            <p:ph type="title"/>
          </p:nvPr>
        </p:nvSpPr>
        <p:spPr>
          <a:xfrm>
            <a:off x="228600" y="212991"/>
            <a:ext cx="8686800" cy="646112"/>
          </a:xfr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r>
              <a:rPr lang="es-CL" sz="4200" dirty="0" smtClean="0">
                <a:latin typeface="Calibri" pitchFamily="34" charset="0"/>
              </a:rPr>
              <a:t>Implicaciones</a:t>
            </a:r>
            <a:endParaRPr lang="es-CL" sz="4200" dirty="0">
              <a:latin typeface="Calibri" pitchFamily="34"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6586" y="-2662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952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27" name="Picture 2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18" y="1533215"/>
            <a:ext cx="8639286" cy="5012987"/>
          </a:xfrm>
          <a:prstGeom prst="rect">
            <a:avLst/>
          </a:prstGeom>
          <a:solidFill>
            <a:srgbClr val="FFFFFF"/>
          </a:solidFill>
          <a:ln>
            <a:noFill/>
          </a:ln>
          <a:effectLst/>
        </p:spPr>
      </p:pic>
      <p:sp>
        <p:nvSpPr>
          <p:cNvPr id="64516" name="Rectangle 11"/>
          <p:cNvSpPr>
            <a:spLocks noGrp="1" noChangeArrowheads="1"/>
          </p:cNvSpPr>
          <p:nvPr>
            <p:ph type="title"/>
          </p:nvPr>
        </p:nvSpPr>
        <p:spPr>
          <a:xfrm>
            <a:off x="457200" y="227340"/>
            <a:ext cx="8229600" cy="944562"/>
          </a:xfrm>
        </p:spPr>
        <p:txBody>
          <a:bodyPr/>
          <a:lstStyle/>
          <a:p>
            <a:pPr eaLnBrk="1" hangingPunct="1"/>
            <a:r>
              <a:rPr lang="es-ES_tradnl" sz="3600" dirty="0" smtClean="0"/>
              <a:t>CUS y ciclo </a:t>
            </a:r>
            <a:r>
              <a:rPr lang="es-ES_tradnl" sz="3600" dirty="0"/>
              <a:t>de </a:t>
            </a:r>
            <a:r>
              <a:rPr lang="es-ES_tradnl" sz="3600" dirty="0" smtClean="0"/>
              <a:t>vida</a:t>
            </a:r>
            <a:endParaRPr lang="es-ES_tradnl" sz="3600" dirty="0"/>
          </a:p>
        </p:txBody>
      </p:sp>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9304" y="46154"/>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785" name="Freeform 64784"/>
          <p:cNvSpPr/>
          <p:nvPr/>
        </p:nvSpPr>
        <p:spPr>
          <a:xfrm>
            <a:off x="315310" y="3641832"/>
            <a:ext cx="8441372" cy="2719083"/>
          </a:xfrm>
          <a:custGeom>
            <a:avLst/>
            <a:gdLst>
              <a:gd name="connsiteX0" fmla="*/ 0 w 7882759"/>
              <a:gd name="connsiteY0" fmla="*/ 961696 h 2719083"/>
              <a:gd name="connsiteX1" fmla="*/ 1371600 w 7882759"/>
              <a:gd name="connsiteY1" fmla="*/ 2380593 h 2719083"/>
              <a:gd name="connsiteX2" fmla="*/ 2664373 w 7882759"/>
              <a:gd name="connsiteY2" fmla="*/ 2680138 h 2719083"/>
              <a:gd name="connsiteX3" fmla="*/ 5864773 w 7882759"/>
              <a:gd name="connsiteY3" fmla="*/ 1734206 h 2719083"/>
              <a:gd name="connsiteX4" fmla="*/ 7882759 w 7882759"/>
              <a:gd name="connsiteY4" fmla="*/ 0 h 2719083"/>
              <a:gd name="connsiteX5" fmla="*/ 7882759 w 7882759"/>
              <a:gd name="connsiteY5" fmla="*/ 0 h 27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2759" h="2719083">
                <a:moveTo>
                  <a:pt x="0" y="961696"/>
                </a:moveTo>
                <a:cubicBezTo>
                  <a:pt x="463769" y="1527941"/>
                  <a:pt x="927538" y="2094186"/>
                  <a:pt x="1371600" y="2380593"/>
                </a:cubicBezTo>
                <a:cubicBezTo>
                  <a:pt x="1815662" y="2667000"/>
                  <a:pt x="1915511" y="2787869"/>
                  <a:pt x="2664373" y="2680138"/>
                </a:cubicBezTo>
                <a:cubicBezTo>
                  <a:pt x="3413235" y="2572407"/>
                  <a:pt x="4995042" y="2180896"/>
                  <a:pt x="5864773" y="1734206"/>
                </a:cubicBezTo>
                <a:cubicBezTo>
                  <a:pt x="6734504" y="1287516"/>
                  <a:pt x="7882759" y="0"/>
                  <a:pt x="7882759" y="0"/>
                </a:cubicBezTo>
                <a:lnTo>
                  <a:pt x="7882759" y="0"/>
                </a:lnTo>
              </a:path>
            </a:pathLst>
          </a:cu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cxnSp>
        <p:nvCxnSpPr>
          <p:cNvPr id="64787" name="Straight Connector 64786"/>
          <p:cNvCxnSpPr/>
          <p:nvPr/>
        </p:nvCxnSpPr>
        <p:spPr>
          <a:xfrm flipH="1" flipV="1">
            <a:off x="1229710" y="2175641"/>
            <a:ext cx="31532" cy="42810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flipH="1" flipV="1">
            <a:off x="6839545" y="2175641"/>
            <a:ext cx="29133" cy="42758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790" name="TextBox 64789"/>
          <p:cNvSpPr txBox="1"/>
          <p:nvPr/>
        </p:nvSpPr>
        <p:spPr>
          <a:xfrm>
            <a:off x="7898515" y="3421106"/>
            <a:ext cx="1332416" cy="276999"/>
          </a:xfrm>
          <a:prstGeom prst="rect">
            <a:avLst/>
          </a:prstGeom>
          <a:noFill/>
        </p:spPr>
        <p:txBody>
          <a:bodyPr wrap="none" rtlCol="0">
            <a:spAutoFit/>
          </a:bodyPr>
          <a:lstStyle/>
          <a:p>
            <a:r>
              <a:rPr lang="es-CL" sz="1200" dirty="0" smtClean="0">
                <a:latin typeface="+mj-lt"/>
              </a:rPr>
              <a:t>Consumo en salud</a:t>
            </a:r>
            <a:endParaRPr lang="es-CL" sz="1200" dirty="0">
              <a:latin typeface="+mj-lt"/>
            </a:endParaRPr>
          </a:p>
        </p:txBody>
      </p:sp>
      <p:sp>
        <p:nvSpPr>
          <p:cNvPr id="599" name="TextBox 598"/>
          <p:cNvSpPr txBox="1"/>
          <p:nvPr/>
        </p:nvSpPr>
        <p:spPr>
          <a:xfrm>
            <a:off x="1208695" y="6230756"/>
            <a:ext cx="587020" cy="276999"/>
          </a:xfrm>
          <a:prstGeom prst="rect">
            <a:avLst/>
          </a:prstGeom>
          <a:noFill/>
        </p:spPr>
        <p:txBody>
          <a:bodyPr wrap="none" rtlCol="0">
            <a:spAutoFit/>
          </a:bodyPr>
          <a:lstStyle/>
          <a:p>
            <a:r>
              <a:rPr lang="es-CL" sz="1200" dirty="0" smtClean="0">
                <a:latin typeface="+mj-lt"/>
              </a:rPr>
              <a:t>T(</a:t>
            </a:r>
            <a:r>
              <a:rPr lang="es-CL" sz="1200" dirty="0" smtClean="0">
                <a:latin typeface="Calibri"/>
              </a:rPr>
              <a:t>~20)</a:t>
            </a:r>
            <a:endParaRPr lang="es-CL" sz="1200" dirty="0">
              <a:latin typeface="+mj-lt"/>
            </a:endParaRPr>
          </a:p>
        </p:txBody>
      </p:sp>
      <p:sp>
        <p:nvSpPr>
          <p:cNvPr id="600" name="TextBox 599"/>
          <p:cNvSpPr txBox="1"/>
          <p:nvPr/>
        </p:nvSpPr>
        <p:spPr>
          <a:xfrm>
            <a:off x="6924419" y="6157185"/>
            <a:ext cx="587020" cy="276999"/>
          </a:xfrm>
          <a:prstGeom prst="rect">
            <a:avLst/>
          </a:prstGeom>
          <a:solidFill>
            <a:srgbClr val="FFFFFF"/>
          </a:solidFill>
        </p:spPr>
        <p:txBody>
          <a:bodyPr wrap="none" rtlCol="0">
            <a:spAutoFit/>
          </a:bodyPr>
          <a:lstStyle/>
          <a:p>
            <a:r>
              <a:rPr lang="es-CL" sz="1200" dirty="0" smtClean="0">
                <a:latin typeface="+mj-lt"/>
              </a:rPr>
              <a:t>T(</a:t>
            </a:r>
            <a:r>
              <a:rPr lang="es-CL" sz="1200" dirty="0" smtClean="0">
                <a:latin typeface="Calibri"/>
              </a:rPr>
              <a:t>~65)</a:t>
            </a:r>
            <a:endParaRPr lang="es-CL" sz="1200" dirty="0">
              <a:latin typeface="+mj-lt"/>
            </a:endParaRPr>
          </a:p>
        </p:txBody>
      </p:sp>
      <p:cxnSp>
        <p:nvCxnSpPr>
          <p:cNvPr id="64792" name="Straight Arrow Connector 64791"/>
          <p:cNvCxnSpPr/>
          <p:nvPr/>
        </p:nvCxnSpPr>
        <p:spPr>
          <a:xfrm>
            <a:off x="352582" y="2191029"/>
            <a:ext cx="77251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1" name="TextBox 600"/>
          <p:cNvSpPr txBox="1"/>
          <p:nvPr/>
        </p:nvSpPr>
        <p:spPr>
          <a:xfrm>
            <a:off x="536030" y="2037141"/>
            <a:ext cx="389850" cy="307777"/>
          </a:xfrm>
          <a:prstGeom prst="rect">
            <a:avLst/>
          </a:prstGeom>
          <a:solidFill>
            <a:schemeClr val="bg1"/>
          </a:solidFill>
        </p:spPr>
        <p:txBody>
          <a:bodyPr wrap="none" rtlCol="0">
            <a:spAutoFit/>
          </a:bodyPr>
          <a:lstStyle/>
          <a:p>
            <a:r>
              <a:rPr lang="es-CL" sz="1400" b="1" dirty="0" smtClean="0">
                <a:latin typeface="+mj-lt"/>
              </a:rPr>
              <a:t>G3</a:t>
            </a:r>
            <a:endParaRPr lang="es-CL" sz="1400" b="1" dirty="0">
              <a:latin typeface="+mj-lt"/>
            </a:endParaRPr>
          </a:p>
        </p:txBody>
      </p:sp>
      <p:cxnSp>
        <p:nvCxnSpPr>
          <p:cNvPr id="606" name="Straight Arrow Connector 605"/>
          <p:cNvCxnSpPr/>
          <p:nvPr/>
        </p:nvCxnSpPr>
        <p:spPr>
          <a:xfrm flipV="1">
            <a:off x="1387878" y="2175641"/>
            <a:ext cx="5451667" cy="1012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2" name="TextBox 601"/>
          <p:cNvSpPr txBox="1"/>
          <p:nvPr/>
        </p:nvSpPr>
        <p:spPr>
          <a:xfrm>
            <a:off x="3866839" y="2037141"/>
            <a:ext cx="389850" cy="307777"/>
          </a:xfrm>
          <a:prstGeom prst="rect">
            <a:avLst/>
          </a:prstGeom>
          <a:solidFill>
            <a:schemeClr val="bg1"/>
          </a:solidFill>
        </p:spPr>
        <p:txBody>
          <a:bodyPr wrap="none" rtlCol="0">
            <a:spAutoFit/>
          </a:bodyPr>
          <a:lstStyle/>
          <a:p>
            <a:r>
              <a:rPr lang="es-CL" sz="1400" b="1" dirty="0" smtClean="0">
                <a:latin typeface="+mj-lt"/>
              </a:rPr>
              <a:t>G2</a:t>
            </a:r>
            <a:endParaRPr lang="es-CL" sz="1400" b="1" dirty="0">
              <a:latin typeface="+mj-lt"/>
            </a:endParaRPr>
          </a:p>
        </p:txBody>
      </p:sp>
      <p:cxnSp>
        <p:nvCxnSpPr>
          <p:cNvPr id="609" name="Straight Arrow Connector 608"/>
          <p:cNvCxnSpPr/>
          <p:nvPr/>
        </p:nvCxnSpPr>
        <p:spPr>
          <a:xfrm>
            <a:off x="7109484" y="2173396"/>
            <a:ext cx="1647198"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3" name="TextBox 602"/>
          <p:cNvSpPr txBox="1"/>
          <p:nvPr/>
        </p:nvSpPr>
        <p:spPr>
          <a:xfrm>
            <a:off x="7780990" y="2037141"/>
            <a:ext cx="389850" cy="307777"/>
          </a:xfrm>
          <a:prstGeom prst="rect">
            <a:avLst/>
          </a:prstGeom>
          <a:solidFill>
            <a:schemeClr val="bg1"/>
          </a:solidFill>
        </p:spPr>
        <p:txBody>
          <a:bodyPr wrap="none" rtlCol="0">
            <a:spAutoFit/>
          </a:bodyPr>
          <a:lstStyle/>
          <a:p>
            <a:r>
              <a:rPr lang="es-CL" sz="1400" b="1" dirty="0" smtClean="0">
                <a:latin typeface="+mj-lt"/>
              </a:rPr>
              <a:t>G1</a:t>
            </a:r>
            <a:endParaRPr lang="es-CL" sz="1400" b="1" dirty="0">
              <a:latin typeface="+mj-lt"/>
            </a:endParaRPr>
          </a:p>
        </p:txBody>
      </p:sp>
      <p:cxnSp>
        <p:nvCxnSpPr>
          <p:cNvPr id="612" name="Straight Arrow Connector 611"/>
          <p:cNvCxnSpPr/>
          <p:nvPr/>
        </p:nvCxnSpPr>
        <p:spPr>
          <a:xfrm flipV="1">
            <a:off x="352582" y="1797061"/>
            <a:ext cx="8404100" cy="1032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1" name="TextBox 610"/>
          <p:cNvSpPr txBox="1"/>
          <p:nvPr/>
        </p:nvSpPr>
        <p:spPr>
          <a:xfrm>
            <a:off x="3861579" y="1653497"/>
            <a:ext cx="343364" cy="307777"/>
          </a:xfrm>
          <a:prstGeom prst="rect">
            <a:avLst/>
          </a:prstGeom>
          <a:solidFill>
            <a:schemeClr val="bg1"/>
          </a:solidFill>
        </p:spPr>
        <p:txBody>
          <a:bodyPr wrap="none" rtlCol="0">
            <a:spAutoFit/>
          </a:bodyPr>
          <a:lstStyle/>
          <a:p>
            <a:r>
              <a:rPr lang="es-CL" sz="1400" b="1" dirty="0" smtClean="0">
                <a:latin typeface="+mj-lt"/>
              </a:rPr>
              <a:t>Gi</a:t>
            </a:r>
            <a:endParaRPr lang="es-CL" sz="1400" b="1" dirty="0">
              <a:latin typeface="+mj-lt"/>
            </a:endParaRPr>
          </a:p>
        </p:txBody>
      </p:sp>
      <p:sp>
        <p:nvSpPr>
          <p:cNvPr id="64798" name="Freeform 64797"/>
          <p:cNvSpPr/>
          <p:nvPr/>
        </p:nvSpPr>
        <p:spPr>
          <a:xfrm>
            <a:off x="1277008" y="2945793"/>
            <a:ext cx="5578304" cy="1153241"/>
          </a:xfrm>
          <a:custGeom>
            <a:avLst/>
            <a:gdLst>
              <a:gd name="connsiteX0" fmla="*/ 0 w 7204841"/>
              <a:gd name="connsiteY0" fmla="*/ 1153241 h 1153241"/>
              <a:gd name="connsiteX1" fmla="*/ 1545021 w 7204841"/>
              <a:gd name="connsiteY1" fmla="*/ 506855 h 1153241"/>
              <a:gd name="connsiteX2" fmla="*/ 3090041 w 7204841"/>
              <a:gd name="connsiteY2" fmla="*/ 96952 h 1153241"/>
              <a:gd name="connsiteX3" fmla="*/ 4713890 w 7204841"/>
              <a:gd name="connsiteY3" fmla="*/ 33890 h 1153241"/>
              <a:gd name="connsiteX4" fmla="*/ 7204841 w 7204841"/>
              <a:gd name="connsiteY4" fmla="*/ 538386 h 11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4841" h="1153241">
                <a:moveTo>
                  <a:pt x="0" y="1153241"/>
                </a:moveTo>
                <a:cubicBezTo>
                  <a:pt x="515007" y="918072"/>
                  <a:pt x="1030014" y="682903"/>
                  <a:pt x="1545021" y="506855"/>
                </a:cubicBezTo>
                <a:cubicBezTo>
                  <a:pt x="2060028" y="330807"/>
                  <a:pt x="2561896" y="175779"/>
                  <a:pt x="3090041" y="96952"/>
                </a:cubicBezTo>
                <a:cubicBezTo>
                  <a:pt x="3618186" y="18124"/>
                  <a:pt x="4028090" y="-39682"/>
                  <a:pt x="4713890" y="33890"/>
                </a:cubicBezTo>
                <a:cubicBezTo>
                  <a:pt x="5399690" y="107462"/>
                  <a:pt x="6815958" y="443793"/>
                  <a:pt x="7204841" y="53838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18" name="TextBox 617"/>
          <p:cNvSpPr txBox="1"/>
          <p:nvPr/>
        </p:nvSpPr>
        <p:spPr>
          <a:xfrm>
            <a:off x="5969798" y="2973297"/>
            <a:ext cx="1229504" cy="276999"/>
          </a:xfrm>
          <a:prstGeom prst="rect">
            <a:avLst/>
          </a:prstGeom>
          <a:solidFill>
            <a:schemeClr val="bg1"/>
          </a:solidFill>
        </p:spPr>
        <p:txBody>
          <a:bodyPr wrap="none" rtlCol="0">
            <a:spAutoFit/>
          </a:bodyPr>
          <a:lstStyle/>
          <a:p>
            <a:r>
              <a:rPr lang="es-CL" sz="1200" dirty="0" smtClean="0">
                <a:latin typeface="+mj-lt"/>
              </a:rPr>
              <a:t>Perfil de ingreso</a:t>
            </a:r>
            <a:endParaRPr lang="es-CL" sz="1200" dirty="0">
              <a:latin typeface="+mj-lt"/>
            </a:endParaRPr>
          </a:p>
        </p:txBody>
      </p:sp>
      <p:sp>
        <p:nvSpPr>
          <p:cNvPr id="619" name="TextBox 618"/>
          <p:cNvSpPr txBox="1"/>
          <p:nvPr/>
        </p:nvSpPr>
        <p:spPr>
          <a:xfrm>
            <a:off x="7350955" y="6582866"/>
            <a:ext cx="970137" cy="276999"/>
          </a:xfrm>
          <a:prstGeom prst="rect">
            <a:avLst/>
          </a:prstGeom>
          <a:solidFill>
            <a:schemeClr val="bg1"/>
          </a:solidFill>
        </p:spPr>
        <p:txBody>
          <a:bodyPr wrap="none" rtlCol="0">
            <a:spAutoFit/>
          </a:bodyPr>
          <a:lstStyle/>
          <a:p>
            <a:r>
              <a:rPr lang="es-CL" sz="1200" dirty="0" smtClean="0">
                <a:latin typeface="+mj-lt"/>
              </a:rPr>
              <a:t>Ciclo de vida</a:t>
            </a:r>
            <a:endParaRPr lang="es-CL" sz="1200" dirty="0">
              <a:latin typeface="+mj-lt"/>
            </a:endParaRPr>
          </a:p>
        </p:txBody>
      </p:sp>
      <p:sp>
        <p:nvSpPr>
          <p:cNvPr id="620" name="TextBox 619"/>
          <p:cNvSpPr txBox="1"/>
          <p:nvPr/>
        </p:nvSpPr>
        <p:spPr>
          <a:xfrm>
            <a:off x="-2705" y="1308647"/>
            <a:ext cx="1817998" cy="276999"/>
          </a:xfrm>
          <a:prstGeom prst="rect">
            <a:avLst/>
          </a:prstGeom>
          <a:solidFill>
            <a:schemeClr val="bg1"/>
          </a:solidFill>
        </p:spPr>
        <p:txBody>
          <a:bodyPr wrap="none" rtlCol="0">
            <a:spAutoFit/>
          </a:bodyPr>
          <a:lstStyle/>
          <a:p>
            <a:r>
              <a:rPr lang="es-CL" sz="1200" dirty="0" smtClean="0">
                <a:latin typeface="+mj-lt"/>
              </a:rPr>
              <a:t>$ (ingreso; gasto en salud)</a:t>
            </a:r>
            <a:endParaRPr lang="es-CL" sz="1200" dirty="0">
              <a:latin typeface="+mj-lt"/>
            </a:endParaRPr>
          </a:p>
        </p:txBody>
      </p:sp>
      <p:sp>
        <p:nvSpPr>
          <p:cNvPr id="624" name="TextBox 623"/>
          <p:cNvSpPr txBox="1"/>
          <p:nvPr/>
        </p:nvSpPr>
        <p:spPr>
          <a:xfrm>
            <a:off x="8050915" y="4282976"/>
            <a:ext cx="1227324" cy="461665"/>
          </a:xfrm>
          <a:prstGeom prst="rect">
            <a:avLst/>
          </a:prstGeom>
          <a:noFill/>
        </p:spPr>
        <p:txBody>
          <a:bodyPr wrap="none" rtlCol="0">
            <a:spAutoFit/>
          </a:bodyPr>
          <a:lstStyle/>
          <a:p>
            <a:r>
              <a:rPr lang="es-CL" sz="1200" dirty="0" smtClean="0">
                <a:latin typeface="+mj-lt"/>
              </a:rPr>
              <a:t>Gasto promedio </a:t>
            </a:r>
          </a:p>
          <a:p>
            <a:r>
              <a:rPr lang="es-CL" sz="1200" dirty="0" smtClean="0">
                <a:latin typeface="+mj-lt"/>
              </a:rPr>
              <a:t>en salud</a:t>
            </a:r>
            <a:endParaRPr lang="es-CL" sz="1200" dirty="0">
              <a:latin typeface="+mj-lt"/>
            </a:endParaRPr>
          </a:p>
        </p:txBody>
      </p:sp>
      <p:sp>
        <p:nvSpPr>
          <p:cNvPr id="292" name="Freeform 291"/>
          <p:cNvSpPr/>
          <p:nvPr/>
        </p:nvSpPr>
        <p:spPr>
          <a:xfrm>
            <a:off x="1295400" y="2981325"/>
            <a:ext cx="5553075" cy="1304925"/>
          </a:xfrm>
          <a:custGeom>
            <a:avLst/>
            <a:gdLst>
              <a:gd name="connsiteX0" fmla="*/ 0 w 5553075"/>
              <a:gd name="connsiteY0" fmla="*/ 1181100 h 1371600"/>
              <a:gd name="connsiteX1" fmla="*/ 9525 w 5553075"/>
              <a:gd name="connsiteY1" fmla="*/ 1295400 h 1371600"/>
              <a:gd name="connsiteX2" fmla="*/ 9525 w 5553075"/>
              <a:gd name="connsiteY2" fmla="*/ 1371600 h 1371600"/>
              <a:gd name="connsiteX3" fmla="*/ 5543550 w 5553075"/>
              <a:gd name="connsiteY3" fmla="*/ 1352550 h 1371600"/>
              <a:gd name="connsiteX4" fmla="*/ 5553075 w 5553075"/>
              <a:gd name="connsiteY4" fmla="*/ 581025 h 1371600"/>
              <a:gd name="connsiteX5" fmla="*/ 4143375 w 5553075"/>
              <a:gd name="connsiteY5" fmla="*/ 200025 h 1371600"/>
              <a:gd name="connsiteX6" fmla="*/ 3457575 w 5553075"/>
              <a:gd name="connsiteY6" fmla="*/ 0 h 1371600"/>
              <a:gd name="connsiteX7" fmla="*/ 2895600 w 5553075"/>
              <a:gd name="connsiteY7" fmla="*/ 66675 h 1371600"/>
              <a:gd name="connsiteX8" fmla="*/ 1981200 w 5553075"/>
              <a:gd name="connsiteY8" fmla="*/ 247650 h 1371600"/>
              <a:gd name="connsiteX9" fmla="*/ 942975 w 5553075"/>
              <a:gd name="connsiteY9" fmla="*/ 647700 h 1371600"/>
              <a:gd name="connsiteX10" fmla="*/ 0 w 5553075"/>
              <a:gd name="connsiteY10" fmla="*/ 1181100 h 1371600"/>
              <a:gd name="connsiteX0" fmla="*/ 0 w 5553075"/>
              <a:gd name="connsiteY0" fmla="*/ 1114425 h 1304925"/>
              <a:gd name="connsiteX1" fmla="*/ 9525 w 5553075"/>
              <a:gd name="connsiteY1" fmla="*/ 1228725 h 1304925"/>
              <a:gd name="connsiteX2" fmla="*/ 9525 w 5553075"/>
              <a:gd name="connsiteY2" fmla="*/ 1304925 h 1304925"/>
              <a:gd name="connsiteX3" fmla="*/ 5543550 w 5553075"/>
              <a:gd name="connsiteY3" fmla="*/ 1285875 h 1304925"/>
              <a:gd name="connsiteX4" fmla="*/ 5553075 w 5553075"/>
              <a:gd name="connsiteY4" fmla="*/ 514350 h 1304925"/>
              <a:gd name="connsiteX5" fmla="*/ 4143375 w 5553075"/>
              <a:gd name="connsiteY5" fmla="*/ 133350 h 1304925"/>
              <a:gd name="connsiteX6" fmla="*/ 3448050 w 5553075"/>
              <a:gd name="connsiteY6" fmla="*/ 0 h 1304925"/>
              <a:gd name="connsiteX7" fmla="*/ 2895600 w 5553075"/>
              <a:gd name="connsiteY7" fmla="*/ 0 h 1304925"/>
              <a:gd name="connsiteX8" fmla="*/ 1981200 w 5553075"/>
              <a:gd name="connsiteY8" fmla="*/ 180975 h 1304925"/>
              <a:gd name="connsiteX9" fmla="*/ 942975 w 5553075"/>
              <a:gd name="connsiteY9" fmla="*/ 581025 h 1304925"/>
              <a:gd name="connsiteX10" fmla="*/ 0 w 5553075"/>
              <a:gd name="connsiteY10" fmla="*/ 1114425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3075" h="1304925">
                <a:moveTo>
                  <a:pt x="0" y="1114425"/>
                </a:moveTo>
                <a:lnTo>
                  <a:pt x="9525" y="1228725"/>
                </a:lnTo>
                <a:lnTo>
                  <a:pt x="9525" y="1304925"/>
                </a:lnTo>
                <a:lnTo>
                  <a:pt x="5543550" y="1285875"/>
                </a:lnTo>
                <a:lnTo>
                  <a:pt x="5553075" y="514350"/>
                </a:lnTo>
                <a:lnTo>
                  <a:pt x="4143375" y="133350"/>
                </a:lnTo>
                <a:lnTo>
                  <a:pt x="3448050" y="0"/>
                </a:lnTo>
                <a:lnTo>
                  <a:pt x="2895600" y="0"/>
                </a:lnTo>
                <a:lnTo>
                  <a:pt x="1981200" y="180975"/>
                </a:lnTo>
                <a:lnTo>
                  <a:pt x="942975" y="581025"/>
                </a:lnTo>
                <a:lnTo>
                  <a:pt x="0" y="1114425"/>
                </a:lnTo>
                <a:close/>
              </a:path>
            </a:pathLst>
          </a:cu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244" name="Picture 4" descr="https://encrypted-tbn2.gstatic.com/images?q=tbn:ANd9GcS3r439xsR3p_9iu6ZWgauiyqmF-UT10p3ZzeUQ2NtjG418N4JcT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363" y="4812180"/>
            <a:ext cx="1131618" cy="75304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encrypted-tbn3.gstatic.com/images?q=tbn:ANd9GcSwRO9UxTIdtglwyknt4YXkkk6Dy3A-E-0oKtpk2CwaMvEy93lY_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27" y="5226094"/>
            <a:ext cx="710377" cy="48756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encrypted-tbn0.gstatic.com/images?q=tbn:ANd9GcRTKx2kSV2mOTixqbGkzkSeZwKwU6offTC38TBkNYrmWJFOJojFS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010445"/>
            <a:ext cx="730955" cy="64153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s://encrypted-tbn1.gstatic.com/images?q=tbn:ANd9GcQc4oWnn40uc0HwrsGs1th_cHnmjU4057Y2XokCyzPAgA5WEJB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269" y="5705432"/>
            <a:ext cx="1105140" cy="72875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s://encrypted-tbn1.gstatic.com/images?q=tbn:ANd9GcRu4ZOrx2kRD7rwG3qVKAN4EBUP7DGNjDks5EB_cwvJ91-ROLHx"/>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1191" y="3399994"/>
            <a:ext cx="1330623" cy="99668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2" descr="data:image/jpeg;base64,/9j/4AAQSkZJRgABAQAAAQABAAD/2wCEAAkGBhMSERUUEhMVFBUVGBgXFRQVGBYXGBQaGRUYHhoXGBgXGyYfFxsjGRcaIC8gJCcqLCwtGB4zNTAqNSYrLikBCQoKDgwOGg8PGiwkHyQsLCwsLCwsLCwsLCwsLCwsLCwsLy8sLCwsLCwpLCwsLCwsLCwsKSwsLCwsLCwsLCwpLP/AABEIALUBFgMBIgACEQEDEQH/xAAcAAABBQEBAQAAAAAAAAAAAAAEAAECAwUGBwj/xABAEAACAQMDAgUCAwYDBgYDAAABAhEDEiEABDEiQQUTMlFhBnFCgZEUI1KhsfAzYtEHFpLB4fEVJENTY9JUcrL/xAAZAQADAQEBAAAAAAAAAAAAAAAAAQIDBAX/xAArEQACAgICAgIBAwMFAAAAAAAAAQIRAyESMRNBUWEiBHGhMpHxFIHB4fD/2gAMAwEAAhEDEQA/AO6RRHbUgo9hqC8DUtaED2j408D2Gozp9AD2j2GntHt/LTA6U6AHge2laPbTTp50AOF+NSge2ozpwdIBW/GntHtpp086AFaPbStHsNIHT6AGtHsNNYPbUtLQA1o9tNaPbUtLRYESo+NRt+2pRpaAI2D209g+NPpaAGs+2kU040idAEbB7DStHsNPOkNMBWj20o+Bp9NpAMV+BprPgafTTpgMV+BqBX7asLaiToFRC340ivxqROht5u7Ixz7zH66dhROqMcaWqE3iuMYj34/XS0WFBiHGn1BTjUp1IyU6edQnTzoGSnS1GdPOgCWn1C7TzoAlp51CdPOkBLT6jOnnQBLS1GdK7QA+lOmnSnSAlOlOozpToAUGZnEcY5955/L50+mnSu0ALT6adKdMB9LUZ0rtAC086iTprtAEp006iW006YiWlqt6kCdAUqpLsR25/mT/AH8aVjNF3AEkgD3Og28XpgwSRPeDHfv9gT9tC19/ebR1AqIGeSJBMEYjt/XWDuN3gwASxC/KyGBgjiPtjQ2FHVbzehKbOM2rOIxjnJH3/LXCNvCHLhrnbN46SSeTjA74451tHeX03AK2hIwJkW+w/wBMZ1ztSrNQKfUwTBAGMSWjAxHPf89RPZUaQq29LYLNj4JHH+n9dNoOlUMseDPckcjn57/ppaySZpaPRE+otvap8wCSBBBBE9yOw+eNTf6goBbvNWIY4mennEYOeDE64Vqw7YgciAR/LjTAgg5JB7EA++JJ9+/fjjR50ZUvlHcbX6loOCQWABg3KR2JBxPMcc6uoeN0Wp+Z5iqoJEsQvHwc5Gfz1xG0o1HdadGAWPBhRMdyMAd+NQ3/AIA61iv7RT6YQhSFAcGGEuy94zA476Uv1CirKWNtWtndVvHaCiTUEXWyASAbZzAwIjPz94qpfU22aP3oE/xBhH3MQP17jXCDcU/M8l4Z3ps6KbbSYJ6mV4m1TiYIPtz0w+i62CrUOJMVKfGMc+/f76f+oQ3jaN0eM0f/AHB2jBzM8YzweONWjxKkRIqJHvcO8R/Ufrrkq30huQJIpuOSQabjMm2bhEgH+4nPvHBYGMECmeQf5H40/OvZLjXtHd1vF6KgE1Fg46Td/wDzOiKNdWUMpBByCPtrzliDHWuJ4Q49u+kWMYqLjgeXj7n89HniKvtHpQbt39u/6afXnibgDhgDjhDH5QfudQbcyZNQfEo3M4OGjue3fR54jr7R6NpTrzirumJFtRQAcyjZH5D3+O+ojcmc1AQRAEH5zEZ5/lo88Ar7X9z0i7TGqMdQzgZGTBMD3wD+mvOalcEn05+akj7QBGiNtvVDS6K47APUSPuRTYsNLzxCl8o707hf4l/Uf66Ybpf41/Uf665za73aWi6gZkYR6pz3i+ydU+PUxWsp0KfkqDe1U+YGJtdQgscE+oNlo6Rg5Gn5U+kylD5Oq84fxD9RpeaPcfqNYFbx4IFinTcBQrF7QWYYMmMXAFp4zoXxP6j81baFOhRPT1uabnGSApS0KYiTJ51Pn3VBw+zot94rSoo1SrUVVUFiZkwOYAksfgA86E8N+o6NakKl6qDGCeJAIEmLueRiZ9tcJ9XeK1Ts2xtpQobqSqrMCwBBtABGRIEY7YzdsvES0slgR4ZQAuLlVvURMAkrPaD86vnceY0lTT/ud4fG6AMGqv8AP+sRq39vpwD5lODwb1g/z1wdXd1e3lwDjv7ZPuIOqKVap/8AESCBJKDj2Dc8D+86nzB4/s9DO/p/+5T/AONf9dQbxKkCAaqSTA6hzJEc+4OuCvcL0qk4PqUED3mY7D+eotVqTJp0wTEC5M/bq5icYGn5kLxv5O9PilGY86nPteuP540ROvNtnUqqCvlBg2D5iAkfZuV5/DHAzoxKlS0n9npg4EEHPyTfOeJ/s15oh45HX+LbsU6TOSIQAmYwLhzJjv31zG18eQUWLH1sbQJmTTDFgBg9WY+dZu6oM6uh2oipBLKCDjMiDhrgM5xocbNgsGgZBnF5JxwbjMHGI1EsvwHjYXW+pkWo5uP/AKSxBFpAFwH2k+wxrJ23jEoxdwJ5IknCtkR3OPz1IeDXkk0HF3IHmDiCM+3/AF99RqfTXSk0mZWEwLwV5w3cZAidT5UPxsu8N8dBlC4yuBz+CYYwATKx7z99CDxEXhsdSJIB5hR2mBn8uR2nV1HwRVMrQre0lWYrjkSh499Ov0+ZlaTxz1K+ZK+4BGBpvL6Dxszq27gsIMkg4En8XvnvptaW88K96FQxj0OcDjNvtpahTpB42y41REniCTmeBnt2/v5m1QjlSODDAqRORIMECPt2++tXwTwumu9Tb7pjTJ4UKZqQtw7dK2wT3IwOZ1heIfUz1Yq7hmdgtrPaAzhTIcoMAEGIWQI7nI5uD42c7VdmB9Sb/c7bcui1XAUh6Z6ZAOVgxOOPup1s/VXi+821SkyVmsq01qDppmGgBhlJ9UnvhhoDc+PUdzF1KtVdJLBjSBszaqTRcggsDLEzHHVofefUr1lFOytVWmP3a1KdI+ViGytO4KIA5zGeBrZQbUeSWuzq5xV0z0Pwj6epbijsa7saVQ0/MqOiEmqStlptBCixQOPw66GjtQRiuDKmQdo+D97vnXluz+od+60kpBaNFcUwS4AT/juIMkwI+IxotvHN2KTVEeTLELNe0LcotzW9QBugcWnkDWEsXJ7otZV8nZeKbFERmbcYVRfT/ZbHqAH0q8sqE5AJMAn2zrmtzu0q1HqoGTzWZzTZQHUszTcB+s+xEwBrT2G3ohNvvK2785PMCnyVqWhhLWkVZKgFJlgQwVu8A3b/AOof2isHQV0rOyte7VLDQKu6IaYJuK029Crdc2CbpOtJR40TlhaTvswhUB4M/lPGpI4PHGI+eI/X30t1SFMgLVFRYDK6DpIjvdBGe3xyedVir8ntwJnnt+Uf3OufZyOLTpk7++eefj3E9p9tTGeJ+0R/eO//AF1XSqiBn3wSYOcDqyeOfv2GDvD/AAc1lqlHUPSslH6FIYCWvOAFENiYgcaqKcnSCr6BA/Ed49v103mR8TzJzHc/Me+lXU06jU2XK2MSpVlYOoYMjBrXEEHHF2RqSkwYHAI9piZHGe8dv5aTtAIMY7/z/pHPxOo7namorIGKlgQpBIIaDaRBBm4L/PSqNngR7Yx798j76GXxmhSYB6wQpHTZUkEN7hSOBiNVFNvRUF+RxlfxqrJC1aoAA5quzTiZafvgY+/On2fi1cvPn1IBBhqjgEeYMHPzJ+AfsSfENpRarUZdxSAcygbzQQpBIEmnnEAHvGqqXgPmE2bigxAZjDtgDJY3JxEn/XXdqjWpWem1awo+GbR2eGZG6oZ2Z6lfEX45PczA++tChsXCialInGRSj1AiPWYwM+8mdcz4zv8Ab1fD9jtxXpXUQgcFmQMFqdRRiBIlSBHPuCCAWm/2tgWnXCwF43TgfiuMGpHqjWDh7NdGn4p4SSAlTy3RnpqQQwGai24kzBGRGc8aI+n/AKSJEUvKp+YxJVFZUFp5EkmekmAMS3ZjIjPSqSadVyiugJWu7AKWYwzBjbIXEkGJ9jqynu9tSpANUY1JBAvqVH+wAJIFp7c406VUFdnQnwjZLCtuL2WA4AjhlRrIE3LBESx41h/Wm121IUhty5LO6uXvzYhOCVAOQeOdX0t1XrGl+z0eJhngKAGE2hST27gTj5gD6r2u4FNau4KACvYgVDlnovJLMw6RBxaD0jInWUZXHomcEkzAZ/cY5nH9g/z1Pyz3Efrn/Xvqhd8W7846Rn7T8HUySAMEjMH8vb9c+/Os2mtHLokW4kge2efgaQRfcH7CfynH31V5g9vyAUAGM/bnj5786QJbkZ7T/wBuP6QNIZOoxthSf756eP59tJhGMH7Rn/pq1LgQbjb3BkrmZBBMQftphSVZIgL3Jxb+fPb/ALaVlKLZVTnkDPZhAHOpmkxyzL/Ofzx9/tqLbg8IMYMmY7k8f8/nGo1GkiZzwOT7mB7R/fGjYfihmYCcz27/ANR21JnK/iI9lXt95GqRVPCAgThp/uPt8aVXo7G6JUHg+wIzIEcc6aZPL4FUJ9TMVB4WJ/OfUfz99LQ1YsTJ6vYlowfaTEY7aWqJsu2+2UFHgKyZQglbD7wrG09sfGNTYqBNobBOAGJicAyB24xxgjtWWCr+IFc3QMQoggqY9wCOQCMxIRK9QhT2B7QeoG0SIIM5jkxInU7A1/DPDhuFLKVAVQz3hFtQyATB7CO/GcxofxPw+rQqtSqqFZYHqwwtMGYyOIkkZkwQRr03wD6a2NPa06qbWjUalTFRatSmhqMwS+4VGFymeP4cRgDXmHim/fc1HqVTLVGh7ewt+eABge1uZydaTx8OzfK8d/gqQf4T4Ed0tQpVprVpwTTdIBLjASoCASeoemAREjM4yMW9ziSvqkiJBluYiRn1CRnVmw3FWjUY0iqmUyeDYVOAwOJt75MH2mILAt1EEgGFBDQFBE28jEmMRmcTqHXoybT6Q98KVUmzGBgG0mDEiYBiIxJ41TW8NFVIlhwQwweOQZAAtYiI740QGIMMOo8CI4BxM+3+YEZmTzU6z1WpgkhiOoc8DkEj3ntg8aSdC2JFCqYAUk3QzZPSoMQPdeD/AN76tPsMEYBtmDMAG7uZ4J7fM6qqpUtK3AE4BIIyV4HvIPxGeNTFI5KkAk8EMFInMFTiBPOMdxosb5Sdlj1eYmYJJ6ZgE8EdRzI4ETE6ro1GDg02IJWA4LAjMwCIYCVkiY7EZyStE3dGQ0c4BwBzwSZbiIkaqq7iOYIHyGAI4yMfxDBBGPtoTroOPyI7kFRTtBCgC3HSozaO8flOfbhUoxGSSJOAARwJmBMsOOrGZ1HzaawfcA2gjuoUE8AHAAk/znT/ALWZIFoJE8mODlgeBPz7jHcCkOKZYg4/rHuPcx7fy7a5/wCudla9NwoIelTA5EsqKCIPJhlNo4763CT+MlDBDFeDdwQDkSMxI/PuF9TbE16NPybWZQqkyQWApqpEkxBI47xM5E6YdSNcaTujhCxH3zmef+/v31u/RMNuYPBRgeOOknn4HHtoSt9MbsZ8ioR7qA/59JOjfpDaOm5N6skI/qBXMQPUBGf6a7ZNcWOKakrMTqUxJlZHJxBPHfmT/Z0nqMekloyIJMQckZMQTk9tb3jf0/uVq1n8ioVZnIZVLA3tMSkic5zOsWvRZILBlz3FvA/zf07d9NNMlpo9K/2X7MVNnXDMVv3NK5z2jb1STzjnk5zru6Ph3h9J0W9qxJa6zIaA1oby8TJnnn2mNcF/s83Cp4ZVdlkfta4CsxMbY8ASTzJ799H1fGiqIVUIqliC5gseYFNDJOOxnn7nN7ZqujvKW7byqQQLS6OF6sdIA7QY+/f8+Z+qtwxpgCsfM82YqVAimaNQL6yKYlyv6NgmRri/H/qXdIEW5rXkI9wVVBVZBtyFtYMQwBGfbWANzWdiX6yA0Mocqpkx1Hi6Zj2jjWWPFLkpSY5zVUkbvhO5Fa+0t0tDk2+qMgWYZfmBM9hA1qUfDTJ7+859sn2n41dt/DE25dVAlnv7ACUUAD3wsyOZOoVN1JtBloGVwqzntmbZx/21z5Xc20ZcUtyZJdmtM+5BuIE9/mT3A/6zpzvUpy3RaJ+QMe5x79++szeeImDdcoAP4I7x6p+D+oOhN/4ctWGNylDMzCwQDBMQMYu9wO2NQo2/yFzS/pRp1PEC02HpJlTHtyROLft9tVVaAOXPObp/L8jEf2NKnXCk2XuTnicH3HP4geT6j8DVTuC0m45ADQRfBByp5wQog8wRxhmbl8kxXYxZ8dXfsRiCTOPnI1V5NxE94aWziTiLZA/Ls2calTZTBKjiYwQAYtJkSZF3Ewf01ad2hBK2niTGMyDHM9xgZj4nR0K77IvUsHp6gOMHuO4Enify+DoKrTmSbc4bOeBwJ5+JwPbjUqgJy8rB9SHkyCZkll7ce2p06NxiCFIBn0g5ETiYInjjPczprQuy7abYnPOODEzOZXtx/PS1o0Yg+wIAjvzmB/rpai2bLGYvmiSsSQBKlHBUHN10T6e5AAP6altkao0M1iywY4kEoQZMAMAxER/yjUzsVYLfMwTEMTgtgW+o84GI9pjVtPZIWm5pHCrBj3tHAgGInEAex1pa9GVbPSNr9XbfcK+024KFtuxJgqtGZUU1EA1CMzGBHJmNeZr1KSvLZMgkrx/CVKCFmMfzI1v1/HaYdG29NadiPTlv8zxLWlfMaQOlru/ODrCrVmFptWxpJ6qahRgBjGRE8DNwxxm5y5s0k4l2x2Bqsq4JJabpsUBJYkjgBVJkfw4ExHQbb6WqVIp7WtdRqq9Gs6BFCN5ZIJkksFF0jEkgTnXOeHfUZobqjVZHqKjsGKhmlTIchZwQjDImQRnI12X+y7xNKSVUZ1pyq1SGIBTsWYsQYMZMz060xY7TbLjOOqWzO3/0j5FWnSesrVqtZaYCqYg2k1c5WSR0qYmBwNYW6q0kqPTu6kaxZHrXqyAoJXpVjEYIxOtn6q3e4/bFO3r0WFKr5tKo8VEAdiVUFD1WyZxOVHcDXPLt6dUgMA1UrNwFyywJIgmQJHfPqE86wlFcmbTnhWKo/wBX+f8AotqoUU456VJZlIm2ItE8g8t374AVNnMiABBFshcAKf4YABBAMfPA0fU2dQgkECFJDsTHETMZTMmJMmMaD8Sr0tt1PAlioAEvcFW4gDiGKk5IMRPA0l+xyVIGrUTbN3Qq3MIDMsqGBLWyIBHEgzImY1FakHLWwTIuUYmSSrBeJHV/M5BMLqQjMGl+JNxcELACoMSSOIxBJkwGVw0lG6hg5qEBriAsZBEyAcGTzM6GyTM/bKrpUKUVa1oEBRcpkdDRggHgHALT2GszxytUamHW5QGIMmHGQBdJuGCBAJHB766UbhP8Mq6qJJRDhbWEEgXM2STJjBntqKuZ7qTcOk3IRKkMxXtBGDHqGSDGrU6d0I86qblzEsxiIknEYEe0dtUED2Guw3fh6U7KyIhMwVdVemSWxKmJlWGDkQcDWhtlortz5m1oVBaQIUqyjqJhhcxPUYJbGPYR0P8AURj6OvB+ky54uUF0efqNXUb2ICkzkxd/P+eul8f+g6lKx6IcrUBIpVV8qqscgB4FQARlcicgcnlalIqSGBBBggiCD8g8a6E0+jFxcewl9xWRoL1FI9nYc599G0fEtxBP7TWAAP46mR8AnImB+eseNTpKxNomWxHc5Bj+Q0Cs6XwXe16tIpcVTzLqlbBIuUAKoI9Zt5H5456PbIEan5YLMQ4UNbc0AYLBQeq3JMmRPxqjw2gq7ejTIN4UM4FvRJyT3/HyAZJiZA0RUqw1Oo2Daq2gAYZiSSJP7sqpz7prnllXSLU0uyfim3BBFSn5ijcWBQZIJFUMQqsGbpVRBxzjnQ6QqhacoOLCxKjJElS8RdgaueoS3UanV+BsiZBuLAgA5jqPIUQRxTW2ykqGQgAwrzkDADZyvSRKkSYHcXa53LkRKfLovc3r1Kq4VbVH+b8K9oAVYP2J76T3rIgEFlEFoIDNJYnBIHcew+8VVqcZg8v3AFpXqxyB2M59zJB1cdwG6Va5hM5EyQJaCeofAM41mTXyW0KWRyDOVEH7wBgDqJ+SfnQVStcOO+EBUyAiyOQTkxM5txpmp9mZ5gQOoFgSYBtkARDfEz8CD0Ug1SgLYAsLWkzH4cy0GDM9XImdUkTKXpDeb0lrqZicRaoxJB7hjxj3x7mxNyCVEFSMHpUKSpMy05yAec9u2pAMwAqLkZMQwDA5EmDhQACs2gDJjUaRBUBTcAZnqNq3cEwQYwACY+2NDFXsnWgZJEkngHEyeCSZOIYzn7aP8G8Gp1aVRjuKVNlFq0zCtVbPpkgZKx3PQcazNxsnhWpfu8m4AKpYD/Myi08dRkQSROivCWp0389qbMEWQ5XFOQBaxA9eMdskDJ1pix8nRSavYO21ZQrOrAOOkvI+YMwBiMDJAPvqVAQO4JEGYIY3GYYdjAnibTg4OvRqaJXo1FIuUNAIzgBTcv8AmUkkfKEd41xFKkQ5SoFDISrRxIHt7Hkc40ZsfA1hBXZOmOkCDiO3OOeNLV9Ux7fnB/s6fXMamp9F/T21r7b9orkm5jbFTFIK9yi9IJaLZJPciJkneq/Qewq3CmGpswgurs5MRE+aWnga4fxP6hqbXw+lSouo3FV/NaQrFKdk32mZ/CZAwQxxjWZ4V9WbwK1Lb1X5Z2dQoqHuYIWQokkKBOSMwNd6ca2iFFN1X2XeN+G+TunpOL/JJip6QIkhuwxdaRMgmciZP8F+m628Vm24p01UGm71sXN6mWAjXEMUc2gCLVLtkDB2zOXN7XFmM4FwZpIYuZyZkz7gntruKvj6UPCqVem0utQu4QoCCxdJcMQTBslRJwAcGTGKMZSp9GXFJtA/if8As5q06H+PtgTBF7Vh1jPS0cY5wBIMYA157uvDtw4Uut1RiQ59UQYkW3CMjjHUSO8Ld/VdbdVTUqTVtVvLSICIomAJgYFx7n5xorwnf+aPMC5pANDARyBAZcxcF4GJJPfXRKHii5QoTqtF9Ol+zlOWfJJBNoBm3BBiDJyIz99XtdSxAtBBVlZoXMyKdOAVm0RiZ5JJ09Flxcwm4MJwYXPeVc2xkenqzMyzbkBgVJVDTZgzliqsMwzDqgFfwkkRMZ1wtuTtkCTeh/SahIF9puNQNiP8SAYWRHAzj30vCPppt8Ffcg0qKEtJPUyhYFpb/DUjPmNjJiTxlpWcs6EHKFpulWyOogEkGYBWRyIGROt4Dv61HdUajPVqor2tSYoVVWW3zaYgdSMJBKzEiR3I0ns2xdnU+I/TG33FAptlVHQdIQWipABCsCAGDWgqxEGJzJnjKtYUzFpLUyScEmLAcwSVMA9+xGOR1G6+u12+8NHcItECAHUE0qhkMHQcpcrAleLgQZMkZ3iaU69d6yyATch6gDcq3EA+7SeOfk6eSls0lj5dGSadz+YBMlT3mVDAHpacCwSCMFuwjRdPZBSrBrgcFTFixwAkd+qbSAdGU9opW5II5mJyOAB25HHuNU0VZWN2CCe4Ik5MwZ9skfpzrBuxrEktnP8A1bSKUQ4mA6kgKsWye49mK5M/c6qSi1eigQNTuxc0AjEyACZ7e3PbnXWbkKRYUuVgQ10EEfY+4n7ffXGUNutGvVp03qKoZGQrUIBNqzAIKtDYyCcROtsfGWn2jqw5pYk4Q6ZuVBuXpDb164rUlcsg8lEKOVcFr1Fyvz3M3AnnVPiP0xTrqhLAVFtAcgfvBcAA0ASPyMA/ot1Wsps5i5Ygw0NnCkDPcgYxJgRjV1TcMwILsLZErbUEBhLTANpW0mADDL+WmSUl0zmySUfxow6f0tSpgtWvrVCWlV9yMyLrjzIbgk61Wqqiq208ujWBDUyky1haAHGXgCI+I4I0vLIBYZkEr5kXkCWIZ1aWkk4AkjGdZ4phnDozLnpUETeH8yYBuwGwSQpNMZjAi3LtmEZuLtHp2y+oaO02G3rVkV6j3K7FVd23BW5xIBgv2EgW2gYAAzPqjx/w2ssUiyVouv26oEGZAqSQCSMmBcJg911yO+8Zd0WgStiutY0oIPnBWEh7iVp3ORBPZTOTrJ2NBh+8JIdWuJeFSWVieBM/ijKkSPYHdSi1+Rc/tG1Sqkypp2AGIKqwIklbjkEwCLlg9MydS3BcFQE6jaWyADLAmASeqcjGLe3evbboEHMkg3ABQtMKMMGnMzBzkjiIAjWoqrOrST0uQBmWtgq0LKkgQxYxnAyRzVszclWi4McFS0XASklsZkgCVhySIESMiJJGSowDdTQ/AuAEEEkw2FUAMbnz+OTbI2PD/p/dVjfS2kiVJqEKokTBBqdJgk5BJHtzqnxPwp6DKdzRaj5jOqBgp8wkyVWJjJwLgeSBjVKLXolRlJpID2rgiIuMJIYk9IAtlnItGBI6gY5Oq6VJVtWCJmF5uEzNxaRxOTAtUcwdF+IeGtRKeYSrMnMG4owZsGJDdKyOIU+8azG315KMpZZA4UqWvUKwPUPVIIIPYieoanvRTxuDqRduF5tJMAgBBcZA+CQAwzmB7QdB/wDiS1JBB6TdUBKXkrEenHBYAqpzGAc6W32rITClypV+gZa/AwhEqHFp6sBgfaSG8QuemS62gWWloj1CY6Wxhi0krMmODaVEPZnb7xmnY9VBFQSoMeq4kCTBE2ww4/EQeAC/oXZlm3G2axhX24ZGN0gypWDEkB+R/FTBGQJjufBqbKAEBpwVBUgQQGAIaCCQxJic2EdgdVfQSVaW9UG6DcoLJIjpdiVdlI6RM5jJgxjoxzUYviXiSlJJmt4J9UtTqijXLMRUqUmIyAyscjgAExMRN05nWm1MrVePxMWnuQTK59uNczt/DT5u6QnK+Y98RDmszKff/wBIY+DHvrr6z4BJGVUzHuAZ/prT9TU8f7NfyhwuM6/f+GZm+2rsOkvz2sIwOeoE9z+mn1e9Zl4DHjiwDj/MRnT689HRxMbACq5qMWBZHL5ggS7NkBbTBnAiQBqqruAGRgJlkuNkFWFpLXKDnr7BsCIOkNmT7EsQQlzBpvAZ3Nw46T/Dk8MNT21I1VULgnlFAIz1LTytpUkFoAJjgGBq9dnHsu3TnDpKhAQjUnvODYtPzCCIkm0iOlWAy0jF8Y2KsptH7w23NaFGVQgmVBGQQSSB1Age5u23TiLWIZQRa9yyzBukThQ4UIAckwRkanSpqYJ8wEsSpZQTP4habrG6BxEB5jIhq47HTMLwvw+1XFxDzarI0BSCwef41IEACJnto1NhUpEFlFj5MCAGPaASYMcc5ieBomr4HUWozKZRWpspaASSArwQOq2SSSe3fvreJ7cVqKqxbI5XJBHfnMTP9yLnnqarafZ34v00J4pSbpr0BJTqCbaYJZcMJ/iYqpcAFwbZ8wRFy8cDVO3aVLRgfimWES0SJkAfIz+Qq2FBkpqgJxJa4eszAMR3BiJaCv2g9g0CFnOCcHEcRAz79oHEHXNN70YxxV2U+G7bbPvKFEny8o5aFBQFcL1iAxAE44j416rtvpPZqLfJD5gs7MxHxJbGDGvn76iu/bHiQWRGQTBmxVI+1yZHx2511XhP1Zv6218o15diWLheplta+m7EDyyDEPgGIkgRrr4xhCMn7EtujrP9pu12mx26OlLrZrFUsStoBLTeGIw3Aj1fkec8O8RV6NzfaMiCvaDx2x2jQviHgXn1Q1csrFh5zAMf3YWDaiyC4C47kzJ0d4kgo1WCAPQDGBKza9zI5LN+8uIAuuEkZJOsJuElo06VsjT3IAyekEGWwPn5GB3/AOmhPEfqCnQdASCSTIUgtlCVPUACDwTxMfME1/GE8ro/dllBVnAK8ZAKmAeq0SCAQZBgTieSq/vBVJfmDnNRcrFFUNrFWBcEEWwEnnOMV7Mp5Pg218RVKQKG5Ap62NrAAZJLrz27+49MHmqNAmo4aQWdrQ4sLgenkOC1oBgFW5HUIOhfBd6KFcUh1KCT1rUlGIAAKmBKkkkqgOTE40L4r4i7vVFBiUUJKn3pqolbhgi2ZFsxMDjXXixPk0h45KnJvev+TrS9iCYBdgsfxCCSpkzBAyZx840Hv6kUyJNQNasqWukTMmWkgMYPwk+kXc7Q8eqtUHmMysCoJwpUEgzAAwPVxro0JKElWBmQDeJCFSUXqgi6eOzfOJzQ4U/kzk+ctBHhNBSpVVIBAUSoLNJlyL7uWkQSAQwFpEzUdmoFokeWCVyJU3DpBk4Ink++Yt1c24aVQRdzJnNpiDaZuGGiTyvuNV1t9bHo9uL7fUxYwAYZw3pnsPc6wtsK4shudncv7wQQGVjIQR3eSbQCQIBz8TGul+m/pRK9JzWezaM8KVCCrWn1qaxDW0wSQAsMxDEtgTy1y1CikkI7qiQUDLJpiSIAHSxYSYm4yMXdp9e+K0qNKjsqLD/y6K9RVuLDIQXBVIkh3YgwZKn31tiVbYcm9s1Kf+zPa1AfIr1ky8AmnVQFgJlCsnj+IHJznXL+L7H/AMJr0X3dNqlJ6qLes2QFIvgRLqBNhHVD+41leH+O1nTy0kUSZqSSAwHpW4ESp5IiCAs4xqH1lVpVNo6Ki+atr4iRB/nK3Y+datQ5I0WG4cz1HxH6xoLTFRKqeW0mm6kQyqomAYIKuyqUMEBicWnWd4j5nifhlKzDM9zMvKMiuYTvcWFgMxDAz215N9O7vzBFqghQSStxtX1GYJgAk/EDtOut+kvrWrtS1MUhV24cMEMo4JUk1KZIgLjGcxg4YjbJNJuDX+5nGdO7MnceINUVBWqHCwruVBw4C5XHqMkDuTgkCYpsQrSCxAqBAR0iLlhVVhE9Mz88HjRXiO5p1q7NRuopeak1yLWZsmV9AB8yFAAEBCZJjWK/h/7qm1Ms0QysQUJe7FxV5gXSLSbYUiQWOuCl8kzk5O2E1QUZCXMVVBQJaGDGJteQ4VoIKAWqQQfSQWTb3U1YZiJNqlVENBLOCxS0YgmbTHOb2rkKlKpTqmkxYWI0FZHSKatdHVHTkHMSGw+1YBVQqJAYhBawkSMMSDTwEF2fSCeDJsjRBdoCHFSkRUcgqzu0KFJ/DEOSVOGPCqZEHUauxam4rgi4ddxiJ6VJPZRYQMMT1MRHOpUUlLb1ZWFyAgopgTiRAIC8AQOJwIP2yZEQAfbqxPAnMG2ffP21DbXRtCPTRl/TPU+8qNDCpVZVObW/xCYP2YfrrcoVgaai7qUBGGVsKjKsD3EfbI0w2dORFEAmbpaBMmDIJEAi7AGqndSspZnFwMz7nuffE4kR2nWWVtNfNfwaJW7f/rHpVWtkAyTwTPvnJn89LUHqALkkD5gZM6WslI0Zl0dqiiMCeqWY9R6SyllJJwGPAPUOYGr128OrZWyAVUwj2hxcbeTFQqeMAyOIsp1qTKlgUgqjC7GOS0gggyT89vfRFGgOkwDHJMjGZ/5dvnvqXKS7JWNFYoF2Je4MYBYy0gGRzgMGIMj3GiD4cCFIIwQDicgASxjJiTn2jR2328sVK24PUTjkRk9pYZ+McamCqkKoBUTkzBJ7xA7QZ++osvikVGjiHlu3H/LvgfzGo19vPpIKkdKgwBH/AOp476T7kgTM/wBewGZ9gPvH6gV/EraloMnpDO2ACY4PLtn0qCe/BkJW3oHOuyW2WWhGypjMg5GcfxTnPx21fW3ZhFEtJgntESbjODGQMTBzoCupR2LVFCHuASVJk3kkRM/qD2wNHbpFIUBgIaKiE5nIy0XqM3LJjOOTq6MZ5fSMXx7YNUroVwQgM3KrKRUIByRAIYGSR6RkHBmmxCgGGMEzaWJaMuFYAwjFFBIJBgRBaDbW2qvLKhYMGBVTVNRKkgEKpEQDTBIIgkggYzH9nSrSd6tPKgsyS5YFDEkcEi4wFwCsTJk7ubcVF9Iwbt2WbOu1i1GfyxJMqQC8khRccKOrq4MAGCTOiYqGkSbellJCkSpIVmwBAVlczn3jM6zUoOor9ZYpTQxAJIUCQAOXBHbJCEluptEUKtN3IHlMGUSDNPzJRSSAwBB6QwKnGTnnUtIVsqfasqi5YUgO7qRVd6mbQIhWgMATkQFPCsdVKVqJgsrRDKWAIZTmRUhUI6pEzyQYk6c/tCEPU5aFYlYIIUSWiSUAWRieGIE6Kd1e7oXrUHy7oV2Udz6zb1ACLSTgYkjpMEYVDYKla9CXvQhBaRcWU0y6S3UA3XGMDkDmrwbYVKh81qZUPHAIU22ycnI5/oONbO0rUiZFMHDE3WguIgQT0ucEEAjhZ7jUk3lM+YKYuZ+FpTUAAgyZtnqATgcYPY7wzSg7oWgKr4bSeuXqK9MyIYi0MAFUQpHX6ZlR1SJiQTpUd4rXMsVEESSVioWtJ6jkcg5EyRgmdPXuwtZzmQqtazAL1QxxdlcEZg45B0JU2VQVulVQoKdQVjJa6ooYKWQwxZHAvI78rk6yvkqfroamw8VCWdpSwWsHUoVZVIAdSCAHAEEECCsxGBXRph7StMMHYWmS9zKAei129iDd1EscqcnP2wqLUDuiFbjhw9q9DH0qMLcsYMKZkRrU32yoANSp0zD+W4lkUMSfWTJKmOmDPzgklVsDM2m3tpguS6gljP7xaiz6gWW9mDFZUAABBhrtc/8AV13nlyWmqA7Elupu5hiSBIwCTHHbXTJsXpmZQ0QTapPUTI8suM2ZW3AElAC2QdY/im0aoiKRDs80/TE1GQMDB4DfigH4IzraEqlYRtujW+mN5ZtatUglYLhCzN6FjBPEspz/AKaxf2B6iB2eWa6qTgBpA7n0xDgccEYwdbOzUjZUqYAW5WLXC4BZkg/JuHvpLvbuKaRaRRqFDCFG/ehFyI4IMRzEtjSlN26O7N+EYr6BvDvDkpUg4LSyFgWNSmAAVtZemGBqFYyTmCBBJK2u3osJANOyRVABuqGG6CXNtMG4iclriQJlTaaqsEBCh/StM1CSEmCanqa2ArAeoxgCAunVvOtYgxIZgXhyLWUveclzccqpMW3WyQZlJy2zgbBn27OSoIZxaCFJAe8MpeFNqALDZg8Ec6u3SGU60am1PAI8twLHIGBYTdcbpANtptBnVK+IGm4VRRY3FogzE2tJCm2FNwzwuRlRq7d+Fq5vMp+8BJJCriAAyhmLKoljkEXnM6l67Apq7JCwIIVzfAABukA5WDdKvB4i1bQLYC29CoD5jB2Y22GVJgrMSPQ/VHczdGeTX8QApIlOymatS6ofUFLEZCsWJW5VGDAhernQwCrUZIa3iWLNgn+LIYlmcHsZ7SZLaRSjbC9iqFRaOkiLYPqEXCR6SGYzzH5mdLaeH1FILS3M8k8DMDAnJj/XQW02gQgItvIYqTCk4iD6YnnkmT7RogLMjkCJkjjgqh+/IjnUKPJtm0VSL6CEoxIJBwenjmZIyOeD8axayUlhLm9WBIIMBumPscf8s63vEKDLTwZheCRBPyVBJA55/TWJ+xTM9HUDInBnIMcfB/Ptokq0aJllBhECIxE2x9h7fYYzpasFK0AYujPB/I55/M/npamhmf4f4f8AukU/gCKFyRgC4yYkTniJPIzrXMAW5/FJAEmSB3mZH66E2mzqQ0meJuIAgKQfyzMcTGrVqhiQHS5YJNtwWDm6CACeAJEGeY1k25DukJ95baHJe4sBmchSTPsCVIiBzPGNT3gqLUUEQMjpZWl+ylTmTJIInKkaz9zvxPRgIFWHUyhZSvmdNylSHBHdTyCNVkyZqEMSCppkBlqsYh0dSLnKpC9KgFRBggHTjfZzvJaLKXiAqAKQYYKSKgZCFOGX92ewBaZiOYtktvqDdbXBmVXdVDGCXPoK29UsGOBJnJMyAae5YMWamtMXyVYEMFAFQv1HqMOMeyiDxEnsqXFAXtefMp2IydItklZwFIgYPSD3JqkjNyfsjXarRZhWAqKxtNZFYCSWUzBCKLgoIqETCyOdS2lYugV3F0QKTMS6B+kRfT4kmWLkYEgZGraTFEsN5F5ZqkvDU6oAPmoR+B1JyGAu5AGnp1r1sW0P0EAy5NjAvNoh2yIJa7JMKTiyWQ2U3kAMPUVixFMspmVBhmUknpIFykHk6J3u3UPNz1lYBmEuXjHWqkmIUstgxc0YsnQ1HcVwqiRVNMszUw7ioIMKoWBdjhic95wNE7SupILN0BiEYtc4cxbJb0JDKuB0tkSBdoYJfJDbeN1RUphLiyveSDTKNTabSYBAdZaCYEYgyV1RvK5QtTHl+VcGCeXcVJk33fiKhiJJNotAm06q3NUpNqurKC0KVfDsAIA5EwcWzkRkycu+lFqPhUxB6Rg4U4F5a2IXIgiMABPXRS+SulQNgRjeJLC4gASxKRAw3VHHLNAyYuTYopNSUiRTBBIELEAqTGGVm6RPUP8ANqjbksUtpr5aqFvDEZYEkdgf8Ngpj723dObstzWc1PNwp6S7QGJJiQ5IkAjmTAxEelJN2U5L0am22TLWrFqB8oLaVhwCgHWApYGJcyBgkYAgnQ+92yC9noVUDEAkh0Fq3BCXIBUm2JOTJwSY1aalRWpGq1WqQFFgexUp3FWJJDAi+who7N3iG/bDVIYU0dB6aiMhAcgE4chVWAxyB3JEaf2Z8gvwhWqIy9IPIsAvHYlwIYi6ZA6jcRiCCK+5ciq1UNcDDteoNpDAVApAb1YiSpZyAFJAIabmWNN1sSmDaCo6Ql0ggXLUAyCpY2jECDrV324Bp1kAZKlJRksoWQfMjpJxapNw5H21aiFWUUECUl6wpAps5g1KalhTMOF6VeVw2JuxmIvGC7GfOMllnGCxIoAj1ESZAbic4JB+n6lV6go+aoKDzD7lrSFSnMMwAiQZFpM6t2VgtiqWXEMI4ZVFzEAWkRkGDBgXciZKhpEae3emlRVSojXstJQzKxQgtTaGgOpEggvMtGcDUabU3NK9WVokGmUWGFxKhgCGWDwqiOrtGqaFSioAEyXgXtahgZtIaIGTmIkTBE6hvPEWpSrOskhkDB6gZSTF7kC8ZIMNiYgEEB7k9D66LN1abL1ZgOlikxeUlQGiIw2CpyrYxOtCn4bV/ZxTULUNOVpk2eZNxcKzXiAweTkzfHAMZQ3gVStxda1MKR0FXYGSQyyF8u8kCpLWtEiY1aKilsNQDAuEQtINOQ0YT4DwBn73AjixNtu2S/Y/LVloubg0pXLEeanmC1zTVZMgAgEFmPfpINe32tZEcvXwzBQlMNUFQ1LcqrEFYuHAnpPPBLq0hVSstSmabhyGcsWDQbVqCD61M9KxIAg40qdFRUpK5Yik7qaxvlizQaitTkNDm4g8DmNHLtCKvD6rKgpkzyAaRRapQsQDT8wKzQVgraeG98GPVRjUDUmvKCVVS0otO7pxIxTU3GRFLMqJ0OmyoguF25IDFVAaoWY+XMlajZVCQYJMFgTA5lT3YZkFRRDUgL7QSUCsFghrmChSJGeMdMK3XYgfcb+qUpqYKh7AagKsGDMEaVQW9Kk3ggsQ05GiNotOxSuRABabhIAIYE+wYGOBnnvfV2yK1OmwBkyuZtCgjptaMDpHeBmcyRtaQvEr1MZJjMkA8RABj37j2xlOSaN4KthW1Ny+m2ZEzPfJ7e/5ahtduKdwVqjiZgtIk5JEcZJxxo1VCIAuBieT3EHjvEYJz/NqE2mBz3HfHcd+3z86S1o2YJu6kjHM5gEEDJ/Uf9dD7UGbeoW4tIIgyMzGcf8APV26rQ4lRxH4oYH8IEYmP56vUnyyxhl4WJEi4/ETPee0fIl6ADq7eSJ4jvJg4mIGR8zjS0zy69Jz8gcZ9wIP+ulo5MRCt4tUpIXJcKGqTaQGARgBCgQw7HIiRJ5OsM/UlWot4sW5ipd7ZtWcKhUk45eJ6go4I1LYpUei6eaVDA9DXGByIlYAEHg5EiCDOhB9Kh6loaA4LK5EIrQYRwAPLBaE9gSoyAdbwhBdnM5Wbm38StqQFVjdDlLQD5gMEyYNSwgQDyg950NufD6171VZaqqAVUta1UwwhmpktNxusJHMAgTOLtqpoVWWEDJf1xfSa0MxLkyGUiIhiTYvMjW0lSNr59wLoQXvewK4cqCoA6jkCIjBJujD4uL0SDkCR5gUsiYpqy9M+YrBZlRSUYJYiAIBgaLffK4CUzTR1KFeoqsq2DMGSr25YEZaBEaluMbc1vMphAIp8N5dRFADZ5a0U1BkEFUGeNBFyKbzS/ePb5kWqCVLSVLAxcwukRJKiMxqa9jSsvr+GitF6hAkSQrxTBmVDnuFIBTpkrwCCNPs6dliPUBcE23SGaWMMmTnpEwfaeM5m4LeUtVVcVCRYYua4MF6jBV1a0CREEZw1utbZoGQSqsWDl5L8hCFtW1VnpDDsPMbMMRpyuux/uHVQJFRkVVkfvLiFZci5rCWuCQAQJaORobxjwxQPNLyga7yWZSrsQpa8LimCxsukkgx6dAhqoNzypdZuJYOq3XuEW0N+HJBIAIyMSVUdbE8xS0gVLA6qp6mKvOb/wAZJN0QZkxEptBJr0aK1TURbkpm9Uq08gQrFwo4xNhIAWbSDAg6x/DiwYA1GZWBa4dKILCWBaRgks1pxgyOpgDtg4Z6blUS9lYshKhiqMVKjk2qbo/yc5gXDxYivWoFnArFWV1uWCApgzkm4DIGZ5Azo4vaSJRk+IeJsGchyqKvlqVLECCzKq3liIAC3KSBAiRER2m2kzYzB0BasTaF9BixqRPqdScyyuDIzqx/BqbVS1Sop6iy3SCBBMVaTqARfJnqGLYjgzaNIvuvixbaYtqEAmSQhtSFckAQcECOnV0ukAJR3djAU8r1K23qOqwobhfOAAQCCAy54HtqvdOsoUCiqKhJapJNzXMQxebmMhYY8WxcJOp0K1MBlp1qthVo96ZIFxZVqSQKZWOBK2gkkjVu72xVzVVgfLUKWFT931eol7gxZ77oywJ75hVQEdxuL73VVWopZysNASoIe+1YVjDfiOAW6oB0X4ZaASQ94dMn11I4mJBEM2JIMmAbbdBCvUqBad5AYLDeYAgjAYhSSIKgYgdEgQbdFU5qtTBpKpGXg3+yrgDqBVlWSDNwySNKTpUaY0m6CxTIa6k3l1QYvMQlpBHQBd6pEGJjtjWTXChC1VKoFYuxNFaYILGbBgSog4IBOYBiNaHiW/NB1QIXDoGLxcUJuDLgkECJ4j2kDqwV3MtTeoOkWkZFRDLQpKMAy5l+nsIHxME/Y5Ujf3OwTb10KlldJSWa43glJZkVbnAiQcdS3ZEayd0lyVHcI6i1vNCMVpsTTEXwyKD5BWJj99mQNR23jlQo5bo8usWIcgsXZwWksvSxCIucSDwTII2+5gl2CyL2AZIBRkggxcAlyr2MBnkyQdUrizNmUPBKzIbatNUMOq1CabVGZmlOvEqy9sdSkeqNEeGEXiq6qZZ6QpBwQsCGfrBJQ3noAAMMBBAht9u1R0S3zEZVC0y8FCsD96LWYelJHsg7DROy8RUhkaEICCnbJVpJvCNTJlmvLDgdJxmNatuuhBG6pSyrWZkIVyym1lFsqVC25N6gAZBUgxEyX5VYKWL0yaK+YTahcpHpHp6l9JiyVJA4GhNwqmvTlSyJVjyW6iVaTSawi05qhSoEm0EAiItFa29vNpNSPm/ewsVWmSC0TcYUA/4fuSNZUGiTUBUsql8PTBa3DE1C0tdbA7LkEZEgydZ9WgSUOHV7yeiw3rUUFikiFuQE9UG4mMQChSpigiog8yWRS7OBUW64PT8wi7qYm0EsCZxldTotKKzN1KGuZQ7qxgB3lYBBCg4POQQSdU3RSiToUwMu4XAgi9Q3YSskqB7cR2GdamwptdbUgkYkKYwDzkz3yTg+3Jz6NNWCsEuAUAcv04i4qYPVI4MiYnto061RZBQlbMEACWgQCMwsTJ9yIxnWN7NopoM3UAjJafYwpEGf74xqJAiSDA7tnmLsx+uZmNRqmGw1wzFwIn5Ejp7d+2qK1Qw1ytEcmImf+L2Pb89NuzRbAtxuyz5YgKZEcEL7kkiD3741eIhQ0wZ98XcEmIwf5ToGm9ysQBdnE/hERzEeo4+ZPfWhQChIPJEkRjMiJgZ+3znS6ZVaKUU5CgFgSOew+e/I/s6bUa24VfVjjJ9xzwNLUNtknuK/SWyBuGz2wYEkEUaUgnkzbydXf7v7bH/l6OCSP3dPBPJGMH50+lr2qRiUD6T2Vtv7JtrTyvk0oM84t01L6Q2K+nZ7ZeOKFIcGRwvvpaWikBYn0xswCBtduAeQKNMA/fp0x+ldnx+ybfiP8GlxjHp4wP0Gm0tFIC1fp7ajjb0BP/xU/wD66rb6W2ZAB2m3IHANGlAzOBbjJnTaWjivgCX+7Gz/APxdvgWj9zTwszb6eJJMe51Gn9KbJfTtNsO2KNIYBJAwvuSfz0tLRSAS/SuzAgbTbgYwKNLtMfh+T+p0m+ldmWuO025YxLGjSnAgZt7DGlpaKQEx9N7QAD9moQMgeVTwYiR04xqFL6U2azbtNssxMUaQmCCJhfcA/kNLS0UgF/upsoj9k20TMeTSiYifTzAidW/7vbWCP2ahBwR5VOCIiPT7Y0tLRSAgv0vswIG124ANwHk08H39PPzqafT21HG2oD7Uqf8A9fnS0tHFAQH0ztAQRtdvI4PlU8Yj+H201X6W2biG2m3Yexo0yP5r76WlopANT+lNkvp2m2GZxRpDPvhedS/3Y2kMP2Xbw4hh5NPqGMN05GBz7DS0tFICr/c7Y4/8ltcYH7ilj7dONTH0nshBG020gED9zSwGmQOnAMmfeTpaWikBM/TW0MTtaHTFv7qn0wQRHTiCq/oPbUH+ldmRB2m3IMyDRpEZJJxb7kn89LS0UgEPpTZwR+ybeDMjyaUGeZFuZ0tx9N7Ugn9moXQSG8qmSDHPp0tLRSAEf6coqIFOlCrx5VPJF5ukDB4H5aep9P0Y/wAOlyg/wk7iDAjEkyR3jT6WjivgC3dfT9CBFGiCJmKSZ6G5Ee8H8tC1Ppeg3qpUGI7mhSPer7jj0/8AD86bS0UgI1PpvbgH9xQ6isRRpiPRJwsmSSffRLfT1G4AUqQlnH+EhgRIHHAg4+fjS0tHFAVJ4Dt4BNCiQVHSaScksZmJOIH5aWlpaXFfAH//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16" descr="data:image/jpeg;base64,/9j/4AAQSkZJRgABAQAAAQABAAD/2wCEAAkGBhMSERUUEhMVFBUVGBgXFRQVGBYXGBQaGRUYHhoXGBgXGyYfFxsjGRcaIC8gJCcqLCwtGB4zNTAqNSYrLikBCQoKDgwOGg8PGiwkHyQsLCwsLCwsLCwsLCwsLCwsLCwsLy8sLCwsLCwpLCwsLCwsLCwsKSwsLCwsLCwsLCwpLP/AABEIALUBFgMBIgACEQEDEQH/xAAcAAABBQEBAQAAAAAAAAAAAAAEAAECAwUGBwj/xABAEAACAQMDAgUCAwYDBgYDAAABAhEDEiEABDEiQQUTMlFhBnFCgZEUI1KhsfAzYtEHFpLB4fEVJENTY9JUcrL/xAAZAQADAQEBAAAAAAAAAAAAAAAAAQIDBAX/xAArEQACAgICAgIBAwMFAAAAAAAAAQIRAyESMRNBUWEiBHGhMpHxFIHB4fD/2gAMAwEAAhEDEQA/AO6RRHbUgo9hqC8DUtaED2j408D2Gozp9AD2j2GntHt/LTA6U6AHge2laPbTTp50AOF+NSge2ozpwdIBW/GntHtpp086AFaPbStHsNIHT6AGtHsNNYPbUtLQA1o9tNaPbUtLRYESo+NRt+2pRpaAI2D209g+NPpaAGs+2kU040idAEbB7DStHsNPOkNMBWj20o+Bp9NpAMV+BprPgafTTpgMV+BqBX7asLaiToFRC340ivxqROht5u7Ixz7zH66dhROqMcaWqE3iuMYj34/XS0WFBiHGn1BTjUp1IyU6edQnTzoGSnS1GdPOgCWn1C7TzoAlp51CdPOkBLT6jOnnQBLS1GdK7QA+lOmnSnSAlOlOozpToAUGZnEcY5955/L50+mnSu0ALT6adKdMB9LUZ0rtAC086iTprtAEp006iW006YiWlqt6kCdAUqpLsR25/mT/AH8aVjNF3AEkgD3Og28XpgwSRPeDHfv9gT9tC19/ebR1AqIGeSJBMEYjt/XWDuN3gwASxC/KyGBgjiPtjQ2FHVbzehKbOM2rOIxjnJH3/LXCNvCHLhrnbN46SSeTjA74451tHeX03AK2hIwJkW+w/wBMZ1ztSrNQKfUwTBAGMSWjAxHPf89RPZUaQq29LYLNj4JHH+n9dNoOlUMseDPckcjn57/ppaySZpaPRE+otvap8wCSBBBBE9yOw+eNTf6goBbvNWIY4mennEYOeDE64Vqw7YgciAR/LjTAgg5JB7EA++JJ9+/fjjR50ZUvlHcbX6loOCQWABg3KR2JBxPMcc6uoeN0Wp+Z5iqoJEsQvHwc5Gfz1xG0o1HdadGAWPBhRMdyMAd+NQ3/AIA61iv7RT6YQhSFAcGGEuy94zA476Uv1CirKWNtWtndVvHaCiTUEXWyASAbZzAwIjPz94qpfU22aP3oE/xBhH3MQP17jXCDcU/M8l4Z3ps6KbbSYJ6mV4m1TiYIPtz0w+i62CrUOJMVKfGMc+/f76f+oQ3jaN0eM0f/AHB2jBzM8YzweONWjxKkRIqJHvcO8R/Ufrrkq30huQJIpuOSQabjMm2bhEgH+4nPvHBYGMECmeQf5H40/OvZLjXtHd1vF6KgE1Fg46Td/wDzOiKNdWUMpBByCPtrzliDHWuJ4Q49u+kWMYqLjgeXj7n89HniKvtHpQbt39u/6afXnibgDhgDjhDH5QfudQbcyZNQfEo3M4OGjue3fR54jr7R6NpTrzirumJFtRQAcyjZH5D3+O+ojcmc1AQRAEH5zEZ5/lo88Ar7X9z0i7TGqMdQzgZGTBMD3wD+mvOalcEn05+akj7QBGiNtvVDS6K47APUSPuRTYsNLzxCl8o707hf4l/Uf66Ybpf41/Uf665za73aWi6gZkYR6pz3i+ydU+PUxWsp0KfkqDe1U+YGJtdQgscE+oNlo6Rg5Gn5U+kylD5Oq84fxD9RpeaPcfqNYFbx4IFinTcBQrF7QWYYMmMXAFp4zoXxP6j81baFOhRPT1uabnGSApS0KYiTJ51Pn3VBw+zot94rSoo1SrUVVUFiZkwOYAksfgA86E8N+o6NakKl6qDGCeJAIEmLueRiZ9tcJ9XeK1Ts2xtpQobqSqrMCwBBtABGRIEY7YzdsvES0slgR4ZQAuLlVvURMAkrPaD86vnceY0lTT/ud4fG6AMGqv8AP+sRq39vpwD5lODwb1g/z1wdXd1e3lwDjv7ZPuIOqKVap/8AESCBJKDj2Dc8D+86nzB4/s9DO/p/+5T/AONf9dQbxKkCAaqSTA6hzJEc+4OuCvcL0qk4PqUED3mY7D+eotVqTJp0wTEC5M/bq5icYGn5kLxv5O9PilGY86nPteuP540ROvNtnUqqCvlBg2D5iAkfZuV5/DHAzoxKlS0n9npg4EEHPyTfOeJ/s15oh45HX+LbsU6TOSIQAmYwLhzJjv31zG18eQUWLH1sbQJmTTDFgBg9WY+dZu6oM6uh2oipBLKCDjMiDhrgM5xocbNgsGgZBnF5JxwbjMHGI1EsvwHjYXW+pkWo5uP/AKSxBFpAFwH2k+wxrJ23jEoxdwJ5IknCtkR3OPz1IeDXkk0HF3IHmDiCM+3/AF99RqfTXSk0mZWEwLwV5w3cZAidT5UPxsu8N8dBlC4yuBz+CYYwATKx7z99CDxEXhsdSJIB5hR2mBn8uR2nV1HwRVMrQre0lWYrjkSh499Ov0+ZlaTxz1K+ZK+4BGBpvL6Dxszq27gsIMkg4En8XvnvptaW88K96FQxj0OcDjNvtpahTpB42y41REniCTmeBnt2/v5m1QjlSODDAqRORIMECPt2++tXwTwumu9Tb7pjTJ4UKZqQtw7dK2wT3IwOZ1heIfUz1Yq7hmdgtrPaAzhTIcoMAEGIWQI7nI5uD42c7VdmB9Sb/c7bcui1XAUh6Z6ZAOVgxOOPup1s/VXi+821SkyVmsq01qDppmGgBhlJ9UnvhhoDc+PUdzF1KtVdJLBjSBszaqTRcggsDLEzHHVofefUr1lFOytVWmP3a1KdI+ViGytO4KIA5zGeBrZQbUeSWuzq5xV0z0Pwj6epbijsa7saVQ0/MqOiEmqStlptBCixQOPw66GjtQRiuDKmQdo+D97vnXluz+od+60kpBaNFcUwS4AT/juIMkwI+IxotvHN2KTVEeTLELNe0LcotzW9QBugcWnkDWEsXJ7otZV8nZeKbFERmbcYVRfT/ZbHqAH0q8sqE5AJMAn2zrmtzu0q1HqoGTzWZzTZQHUszTcB+s+xEwBrT2G3ohNvvK2785PMCnyVqWhhLWkVZKgFJlgQwVu8A3b/AOof2isHQV0rOyte7VLDQKu6IaYJuK029Crdc2CbpOtJR40TlhaTvswhUB4M/lPGpI4PHGI+eI/X30t1SFMgLVFRYDK6DpIjvdBGe3xyedVir8ntwJnnt+Uf3OufZyOLTpk7++eefj3E9p9tTGeJ+0R/eO//AF1XSqiBn3wSYOcDqyeOfv2GDvD/AAc1lqlHUPSslH6FIYCWvOAFENiYgcaqKcnSCr6BA/Ed49v103mR8TzJzHc/Me+lXU06jU2XK2MSpVlYOoYMjBrXEEHHF2RqSkwYHAI9piZHGe8dv5aTtAIMY7/z/pHPxOo7namorIGKlgQpBIIaDaRBBm4L/PSqNngR7Yx798j76GXxmhSYB6wQpHTZUkEN7hSOBiNVFNvRUF+RxlfxqrJC1aoAA5quzTiZafvgY+/On2fi1cvPn1IBBhqjgEeYMHPzJ+AfsSfENpRarUZdxSAcygbzQQpBIEmnnEAHvGqqXgPmE2bigxAZjDtgDJY3JxEn/XXdqjWpWem1awo+GbR2eGZG6oZ2Z6lfEX45PczA++tChsXCialInGRSj1AiPWYwM+8mdcz4zv8Ab1fD9jtxXpXUQgcFmQMFqdRRiBIlSBHPuCCAWm/2tgWnXCwF43TgfiuMGpHqjWDh7NdGn4p4SSAlTy3RnpqQQwGai24kzBGRGc8aI+n/AKSJEUvKp+YxJVFZUFp5EkmekmAMS3ZjIjPSqSadVyiugJWu7AKWYwzBjbIXEkGJ9jqynu9tSpANUY1JBAvqVH+wAJIFp7c406VUFdnQnwjZLCtuL2WA4AjhlRrIE3LBESx41h/Wm121IUhty5LO6uXvzYhOCVAOQeOdX0t1XrGl+z0eJhngKAGE2hST27gTj5gD6r2u4FNau4KACvYgVDlnovJLMw6RBxaD0jInWUZXHomcEkzAZ/cY5nH9g/z1Pyz3Efrn/Xvqhd8W7846Rn7T8HUySAMEjMH8vb9c+/Os2mtHLokW4kge2efgaQRfcH7CfynH31V5g9vyAUAGM/bnj5786QJbkZ7T/wBuP6QNIZOoxthSf756eP59tJhGMH7Rn/pq1LgQbjb3BkrmZBBMQftphSVZIgL3Jxb+fPb/ALaVlKLZVTnkDPZhAHOpmkxyzL/Ofzx9/tqLbg8IMYMmY7k8f8/nGo1GkiZzwOT7mB7R/fGjYfihmYCcz27/ANR21JnK/iI9lXt95GqRVPCAgThp/uPt8aVXo7G6JUHg+wIzIEcc6aZPL4FUJ9TMVB4WJ/OfUfz99LQ1YsTJ6vYlowfaTEY7aWqJsu2+2UFHgKyZQglbD7wrG09sfGNTYqBNobBOAGJicAyB24xxgjtWWCr+IFc3QMQoggqY9wCOQCMxIRK9QhT2B7QeoG0SIIM5jkxInU7A1/DPDhuFLKVAVQz3hFtQyATB7CO/GcxofxPw+rQqtSqqFZYHqwwtMGYyOIkkZkwQRr03wD6a2NPa06qbWjUalTFRatSmhqMwS+4VGFymeP4cRgDXmHim/fc1HqVTLVGh7ewt+eABge1uZydaTx8OzfK8d/gqQf4T4Ed0tQpVprVpwTTdIBLjASoCASeoemAREjM4yMW9ziSvqkiJBluYiRn1CRnVmw3FWjUY0iqmUyeDYVOAwOJt75MH2mILAt1EEgGFBDQFBE28jEmMRmcTqHXoybT6Q98KVUmzGBgG0mDEiYBiIxJ41TW8NFVIlhwQwweOQZAAtYiI740QGIMMOo8CI4BxM+3+YEZmTzU6z1WpgkhiOoc8DkEj3ntg8aSdC2JFCqYAUk3QzZPSoMQPdeD/AN76tPsMEYBtmDMAG7uZ4J7fM6qqpUtK3AE4BIIyV4HvIPxGeNTFI5KkAk8EMFInMFTiBPOMdxosb5Sdlj1eYmYJJ6ZgE8EdRzI4ETE6ro1GDg02IJWA4LAjMwCIYCVkiY7EZyStE3dGQ0c4BwBzwSZbiIkaqq7iOYIHyGAI4yMfxDBBGPtoTroOPyI7kFRTtBCgC3HSozaO8flOfbhUoxGSSJOAARwJmBMsOOrGZ1HzaawfcA2gjuoUE8AHAAk/znT/ALWZIFoJE8mODlgeBPz7jHcCkOKZYg4/rHuPcx7fy7a5/wCudla9NwoIelTA5EsqKCIPJhlNo4763CT+MlDBDFeDdwQDkSMxI/PuF9TbE16NPybWZQqkyQWApqpEkxBI47xM5E6YdSNcaTujhCxH3zmef+/v31u/RMNuYPBRgeOOknn4HHtoSt9MbsZ8ioR7qA/59JOjfpDaOm5N6skI/qBXMQPUBGf6a7ZNcWOKakrMTqUxJlZHJxBPHfmT/Z0nqMekloyIJMQckZMQTk9tb3jf0/uVq1n8ioVZnIZVLA3tMSkic5zOsWvRZILBlz3FvA/zf07d9NNMlpo9K/2X7MVNnXDMVv3NK5z2jb1STzjnk5zru6Ph3h9J0W9qxJa6zIaA1oby8TJnnn2mNcF/s83Cp4ZVdlkfta4CsxMbY8ASTzJ799H1fGiqIVUIqliC5gseYFNDJOOxnn7nN7ZqujvKW7byqQQLS6OF6sdIA7QY+/f8+Z+qtwxpgCsfM82YqVAimaNQL6yKYlyv6NgmRri/H/qXdIEW5rXkI9wVVBVZBtyFtYMQwBGfbWANzWdiX6yA0Mocqpkx1Hi6Zj2jjWWPFLkpSY5zVUkbvhO5Fa+0t0tDk2+qMgWYZfmBM9hA1qUfDTJ7+859sn2n41dt/DE25dVAlnv7ACUUAD3wsyOZOoVN1JtBloGVwqzntmbZx/21z5Xc20ZcUtyZJdmtM+5BuIE9/mT3A/6zpzvUpy3RaJ+QMe5x79++szeeImDdcoAP4I7x6p+D+oOhN/4ctWGNylDMzCwQDBMQMYu9wO2NQo2/yFzS/pRp1PEC02HpJlTHtyROLft9tVVaAOXPObp/L8jEf2NKnXCk2XuTnicH3HP4geT6j8DVTuC0m45ADQRfBByp5wQog8wRxhmbl8kxXYxZ8dXfsRiCTOPnI1V5NxE94aWziTiLZA/Ls2calTZTBKjiYwQAYtJkSZF3Ewf01ad2hBK2niTGMyDHM9xgZj4nR0K77IvUsHp6gOMHuO4Enify+DoKrTmSbc4bOeBwJ5+JwPbjUqgJy8rB9SHkyCZkll7ce2p06NxiCFIBn0g5ETiYInjjPczprQuy7abYnPOODEzOZXtx/PS1o0Yg+wIAjvzmB/rpai2bLGYvmiSsSQBKlHBUHN10T6e5AAP6altkao0M1iywY4kEoQZMAMAxER/yjUzsVYLfMwTEMTgtgW+o84GI9pjVtPZIWm5pHCrBj3tHAgGInEAex1pa9GVbPSNr9XbfcK+024KFtuxJgqtGZUU1EA1CMzGBHJmNeZr1KSvLZMgkrx/CVKCFmMfzI1v1/HaYdG29NadiPTlv8zxLWlfMaQOlru/ODrCrVmFptWxpJ6qahRgBjGRE8DNwxxm5y5s0k4l2x2Bqsq4JJabpsUBJYkjgBVJkfw4ExHQbb6WqVIp7WtdRqq9Gs6BFCN5ZIJkksFF0jEkgTnXOeHfUZobqjVZHqKjsGKhmlTIchZwQjDImQRnI12X+y7xNKSVUZ1pyq1SGIBTsWYsQYMZMz060xY7TbLjOOqWzO3/0j5FWnSesrVqtZaYCqYg2k1c5WSR0qYmBwNYW6q0kqPTu6kaxZHrXqyAoJXpVjEYIxOtn6q3e4/bFO3r0WFKr5tKo8VEAdiVUFD1WyZxOVHcDXPLt6dUgMA1UrNwFyywJIgmQJHfPqE86wlFcmbTnhWKo/wBX+f8AotqoUU456VJZlIm2ItE8g8t374AVNnMiABBFshcAKf4YABBAMfPA0fU2dQgkECFJDsTHETMZTMmJMmMaD8Sr0tt1PAlioAEvcFW4gDiGKk5IMRPA0l+xyVIGrUTbN3Qq3MIDMsqGBLWyIBHEgzImY1FakHLWwTIuUYmSSrBeJHV/M5BMLqQjMGl+JNxcELACoMSSOIxBJkwGVw0lG6hg5qEBriAsZBEyAcGTzM6GyTM/bKrpUKUVa1oEBRcpkdDRggHgHALT2GszxytUamHW5QGIMmHGQBdJuGCBAJHB766UbhP8Mq6qJJRDhbWEEgXM2STJjBntqKuZ7qTcOk3IRKkMxXtBGDHqGSDGrU6d0I86qblzEsxiIknEYEe0dtUED2Guw3fh6U7KyIhMwVdVemSWxKmJlWGDkQcDWhtlortz5m1oVBaQIUqyjqJhhcxPUYJbGPYR0P8AURj6OvB+ky54uUF0efqNXUb2ICkzkxd/P+eul8f+g6lKx6IcrUBIpVV8qqscgB4FQARlcicgcnlalIqSGBBBggiCD8g8a6E0+jFxcewl9xWRoL1FI9nYc599G0fEtxBP7TWAAP46mR8AnImB+eseNTpKxNomWxHc5Bj+Q0Cs6XwXe16tIpcVTzLqlbBIuUAKoI9Zt5H5456PbIEan5YLMQ4UNbc0AYLBQeq3JMmRPxqjw2gq7ejTIN4UM4FvRJyT3/HyAZJiZA0RUqw1Oo2Daq2gAYZiSSJP7sqpz7prnllXSLU0uyfim3BBFSn5ijcWBQZIJFUMQqsGbpVRBxzjnQ6QqhacoOLCxKjJElS8RdgaueoS3UanV+BsiZBuLAgA5jqPIUQRxTW2ykqGQgAwrzkDADZyvSRKkSYHcXa53LkRKfLovc3r1Kq4VbVH+b8K9oAVYP2J76T3rIgEFlEFoIDNJYnBIHcew+8VVqcZg8v3AFpXqxyB2M59zJB1cdwG6Va5hM5EyQJaCeofAM41mTXyW0KWRyDOVEH7wBgDqJ+SfnQVStcOO+EBUyAiyOQTkxM5txpmp9mZ5gQOoFgSYBtkARDfEz8CD0Ug1SgLYAsLWkzH4cy0GDM9XImdUkTKXpDeb0lrqZicRaoxJB7hjxj3x7mxNyCVEFSMHpUKSpMy05yAec9u2pAMwAqLkZMQwDA5EmDhQACs2gDJjUaRBUBTcAZnqNq3cEwQYwACY+2NDFXsnWgZJEkngHEyeCSZOIYzn7aP8G8Gp1aVRjuKVNlFq0zCtVbPpkgZKx3PQcazNxsnhWpfu8m4AKpYD/Myi08dRkQSROivCWp0389qbMEWQ5XFOQBaxA9eMdskDJ1pix8nRSavYO21ZQrOrAOOkvI+YMwBiMDJAPvqVAQO4JEGYIY3GYYdjAnibTg4OvRqaJXo1FIuUNAIzgBTcv8AmUkkfKEd41xFKkQ5SoFDISrRxIHt7Hkc40ZsfA1hBXZOmOkCDiO3OOeNLV9Ux7fnB/s6fXMamp9F/T21r7b9orkm5jbFTFIK9yi9IJaLZJPciJkneq/Qewq3CmGpswgurs5MRE+aWnga4fxP6hqbXw+lSouo3FV/NaQrFKdk32mZ/CZAwQxxjWZ4V9WbwK1Lb1X5Z2dQoqHuYIWQokkKBOSMwNd6ca2iFFN1X2XeN+G+TunpOL/JJip6QIkhuwxdaRMgmciZP8F+m628Vm24p01UGm71sXN6mWAjXEMUc2gCLVLtkDB2zOXN7XFmM4FwZpIYuZyZkz7gntruKvj6UPCqVem0utQu4QoCCxdJcMQTBslRJwAcGTGKMZSp9GXFJtA/if8As5q06H+PtgTBF7Vh1jPS0cY5wBIMYA157uvDtw4Uut1RiQ59UQYkW3CMjjHUSO8Ld/VdbdVTUqTVtVvLSICIomAJgYFx7n5xorwnf+aPMC5pANDARyBAZcxcF4GJJPfXRKHii5QoTqtF9Ol+zlOWfJJBNoBm3BBiDJyIz99XtdSxAtBBVlZoXMyKdOAVm0RiZ5JJ09Flxcwm4MJwYXPeVc2xkenqzMyzbkBgVJVDTZgzliqsMwzDqgFfwkkRMZ1wtuTtkCTeh/SahIF9puNQNiP8SAYWRHAzj30vCPppt8Ffcg0qKEtJPUyhYFpb/DUjPmNjJiTxlpWcs6EHKFpulWyOogEkGYBWRyIGROt4Dv61HdUajPVqor2tSYoVVWW3zaYgdSMJBKzEiR3I0ns2xdnU+I/TG33FAptlVHQdIQWipABCsCAGDWgqxEGJzJnjKtYUzFpLUyScEmLAcwSVMA9+xGOR1G6+u12+8NHcItECAHUE0qhkMHQcpcrAleLgQZMkZ3iaU69d6yyATch6gDcq3EA+7SeOfk6eSls0lj5dGSadz+YBMlT3mVDAHpacCwSCMFuwjRdPZBSrBrgcFTFixwAkd+qbSAdGU9opW5II5mJyOAB25HHuNU0VZWN2CCe4Ik5MwZ9skfpzrBuxrEktnP8A1bSKUQ4mA6kgKsWye49mK5M/c6qSi1eigQNTuxc0AjEyACZ7e3PbnXWbkKRYUuVgQ10EEfY+4n7ffXGUNutGvVp03qKoZGQrUIBNqzAIKtDYyCcROtsfGWn2jqw5pYk4Q6ZuVBuXpDb164rUlcsg8lEKOVcFr1Fyvz3M3AnnVPiP0xTrqhLAVFtAcgfvBcAA0ASPyMA/ot1Wsps5i5Ygw0NnCkDPcgYxJgRjV1TcMwILsLZErbUEBhLTANpW0mADDL+WmSUl0zmySUfxow6f0tSpgtWvrVCWlV9yMyLrjzIbgk61Wqqiq208ujWBDUyky1haAHGXgCI+I4I0vLIBYZkEr5kXkCWIZ1aWkk4AkjGdZ4phnDozLnpUETeH8yYBuwGwSQpNMZjAi3LtmEZuLtHp2y+oaO02G3rVkV6j3K7FVd23BW5xIBgv2EgW2gYAAzPqjx/w2ssUiyVouv26oEGZAqSQCSMmBcJg911yO+8Zd0WgStiutY0oIPnBWEh7iVp3ORBPZTOTrJ2NBh+8JIdWuJeFSWVieBM/ijKkSPYHdSi1+Rc/tG1Sqkypp2AGIKqwIklbjkEwCLlg9MydS3BcFQE6jaWyADLAmASeqcjGLe3evbboEHMkg3ABQtMKMMGnMzBzkjiIAjWoqrOrST0uQBmWtgq0LKkgQxYxnAyRzVszclWi4McFS0XASklsZkgCVhySIESMiJJGSowDdTQ/AuAEEEkw2FUAMbnz+OTbI2PD/p/dVjfS2kiVJqEKokTBBqdJgk5BJHtzqnxPwp6DKdzRaj5jOqBgp8wkyVWJjJwLgeSBjVKLXolRlJpID2rgiIuMJIYk9IAtlnItGBI6gY5Oq6VJVtWCJmF5uEzNxaRxOTAtUcwdF+IeGtRKeYSrMnMG4owZsGJDdKyOIU+8azG315KMpZZA4UqWvUKwPUPVIIIPYieoanvRTxuDqRduF5tJMAgBBcZA+CQAwzmB7QdB/wDiS1JBB6TdUBKXkrEenHBYAqpzGAc6W32rITClypV+gZa/AwhEqHFp6sBgfaSG8QuemS62gWWloj1CY6Wxhi0krMmODaVEPZnb7xmnY9VBFQSoMeq4kCTBE2ww4/EQeAC/oXZlm3G2axhX24ZGN0gypWDEkB+R/FTBGQJjufBqbKAEBpwVBUgQQGAIaCCQxJic2EdgdVfQSVaW9UG6DcoLJIjpdiVdlI6RM5jJgxjoxzUYviXiSlJJmt4J9UtTqijXLMRUqUmIyAyscjgAExMRN05nWm1MrVePxMWnuQTK59uNczt/DT5u6QnK+Y98RDmszKff/wBIY+DHvrr6z4BJGVUzHuAZ/prT9TU8f7NfyhwuM6/f+GZm+2rsOkvz2sIwOeoE9z+mn1e9Zl4DHjiwDj/MRnT689HRxMbACq5qMWBZHL5ggS7NkBbTBnAiQBqqruAGRgJlkuNkFWFpLXKDnr7BsCIOkNmT7EsQQlzBpvAZ3Nw46T/Dk8MNT21I1VULgnlFAIz1LTytpUkFoAJjgGBq9dnHsu3TnDpKhAQjUnvODYtPzCCIkm0iOlWAy0jF8Y2KsptH7w23NaFGVQgmVBGQQSSB1Age5u23TiLWIZQRa9yyzBukThQ4UIAckwRkanSpqYJ8wEsSpZQTP4habrG6BxEB5jIhq47HTMLwvw+1XFxDzarI0BSCwef41IEACJnto1NhUpEFlFj5MCAGPaASYMcc5ieBomr4HUWozKZRWpspaASSArwQOq2SSSe3fvreJ7cVqKqxbI5XJBHfnMTP9yLnnqarafZ34v00J4pSbpr0BJTqCbaYJZcMJ/iYqpcAFwbZ8wRFy8cDVO3aVLRgfimWES0SJkAfIz+Qq2FBkpqgJxJa4eszAMR3BiJaCv2g9g0CFnOCcHEcRAz79oHEHXNN70YxxV2U+G7bbPvKFEny8o5aFBQFcL1iAxAE44j416rtvpPZqLfJD5gs7MxHxJbGDGvn76iu/bHiQWRGQTBmxVI+1yZHx2511XhP1Zv6218o15diWLheplta+m7EDyyDEPgGIkgRrr4xhCMn7EtujrP9pu12mx26OlLrZrFUsStoBLTeGIw3Aj1fkec8O8RV6NzfaMiCvaDx2x2jQviHgXn1Q1csrFh5zAMf3YWDaiyC4C47kzJ0d4kgo1WCAPQDGBKza9zI5LN+8uIAuuEkZJOsJuElo06VsjT3IAyekEGWwPn5GB3/AOmhPEfqCnQdASCSTIUgtlCVPUACDwTxMfME1/GE8ro/dllBVnAK8ZAKmAeq0SCAQZBgTieSq/vBVJfmDnNRcrFFUNrFWBcEEWwEnnOMV7Mp5Pg218RVKQKG5Ap62NrAAZJLrz27+49MHmqNAmo4aQWdrQ4sLgenkOC1oBgFW5HUIOhfBd6KFcUh1KCT1rUlGIAAKmBKkkkqgOTE40L4r4i7vVFBiUUJKn3pqolbhgi2ZFsxMDjXXixPk0h45KnJvev+TrS9iCYBdgsfxCCSpkzBAyZx840Hv6kUyJNQNasqWukTMmWkgMYPwk+kXc7Q8eqtUHmMysCoJwpUEgzAAwPVxro0JKElWBmQDeJCFSUXqgi6eOzfOJzQ4U/kzk+ctBHhNBSpVVIBAUSoLNJlyL7uWkQSAQwFpEzUdmoFokeWCVyJU3DpBk4Ink++Yt1c24aVQRdzJnNpiDaZuGGiTyvuNV1t9bHo9uL7fUxYwAYZw3pnsPc6wtsK4shudncv7wQQGVjIQR3eSbQCQIBz8TGul+m/pRK9JzWezaM8KVCCrWn1qaxDW0wSQAsMxDEtgTy1y1CikkI7qiQUDLJpiSIAHSxYSYm4yMXdp9e+K0qNKjsqLD/y6K9RVuLDIQXBVIkh3YgwZKn31tiVbYcm9s1Kf+zPa1AfIr1ky8AmnVQFgJlCsnj+IHJznXL+L7H/AMJr0X3dNqlJ6qLes2QFIvgRLqBNhHVD+41leH+O1nTy0kUSZqSSAwHpW4ESp5IiCAs4xqH1lVpVNo6Ki+atr4iRB/nK3Y+datQ5I0WG4cz1HxH6xoLTFRKqeW0mm6kQyqomAYIKuyqUMEBicWnWd4j5nifhlKzDM9zMvKMiuYTvcWFgMxDAz215N9O7vzBFqghQSStxtX1GYJgAk/EDtOut+kvrWrtS1MUhV24cMEMo4JUk1KZIgLjGcxg4YjbJNJuDX+5nGdO7MnceINUVBWqHCwruVBw4C5XHqMkDuTgkCYpsQrSCxAqBAR0iLlhVVhE9Mz88HjRXiO5p1q7NRuopeak1yLWZsmV9AB8yFAAEBCZJjWK/h/7qm1Ms0QysQUJe7FxV5gXSLSbYUiQWOuCl8kzk5O2E1QUZCXMVVBQJaGDGJteQ4VoIKAWqQQfSQWTb3U1YZiJNqlVENBLOCxS0YgmbTHOb2rkKlKpTqmkxYWI0FZHSKatdHVHTkHMSGw+1YBVQqJAYhBawkSMMSDTwEF2fSCeDJsjRBdoCHFSkRUcgqzu0KFJ/DEOSVOGPCqZEHUauxam4rgi4ddxiJ6VJPZRYQMMT1MRHOpUUlLb1ZWFyAgopgTiRAIC8AQOJwIP2yZEQAfbqxPAnMG2ffP21DbXRtCPTRl/TPU+8qNDCpVZVObW/xCYP2YfrrcoVgaai7qUBGGVsKjKsD3EfbI0w2dORFEAmbpaBMmDIJEAi7AGqndSspZnFwMz7nuffE4kR2nWWVtNfNfwaJW7f/rHpVWtkAyTwTPvnJn89LUHqALkkD5gZM6WslI0Zl0dqiiMCeqWY9R6SyllJJwGPAPUOYGr128OrZWyAVUwj2hxcbeTFQqeMAyOIsp1qTKlgUgqjC7GOS0gggyT89vfRFGgOkwDHJMjGZ/5dvnvqXKS7JWNFYoF2Je4MYBYy0gGRzgMGIMj3GiD4cCFIIwQDicgASxjJiTn2jR2328sVK24PUTjkRk9pYZ+McamCqkKoBUTkzBJ7xA7QZ++osvikVGjiHlu3H/LvgfzGo19vPpIKkdKgwBH/AOp476T7kgTM/wBewGZ9gPvH6gV/EraloMnpDO2ACY4PLtn0qCe/BkJW3oHOuyW2WWhGypjMg5GcfxTnPx21fW3ZhFEtJgntESbjODGQMTBzoCupR2LVFCHuASVJk3kkRM/qD2wNHbpFIUBgIaKiE5nIy0XqM3LJjOOTq6MZ5fSMXx7YNUroVwQgM3KrKRUIByRAIYGSR6RkHBmmxCgGGMEzaWJaMuFYAwjFFBIJBgRBaDbW2qvLKhYMGBVTVNRKkgEKpEQDTBIIgkggYzH9nSrSd6tPKgsyS5YFDEkcEi4wFwCsTJk7ubcVF9Iwbt2WbOu1i1GfyxJMqQC8khRccKOrq4MAGCTOiYqGkSbellJCkSpIVmwBAVlczn3jM6zUoOor9ZYpTQxAJIUCQAOXBHbJCEluptEUKtN3IHlMGUSDNPzJRSSAwBB6QwKnGTnnUtIVsqfasqi5YUgO7qRVd6mbQIhWgMATkQFPCsdVKVqJgsrRDKWAIZTmRUhUI6pEzyQYk6c/tCEPU5aFYlYIIUSWiSUAWRieGIE6Kd1e7oXrUHy7oV2Udz6zb1ACLSTgYkjpMEYVDYKla9CXvQhBaRcWU0y6S3UA3XGMDkDmrwbYVKh81qZUPHAIU22ycnI5/oONbO0rUiZFMHDE3WguIgQT0ucEEAjhZ7jUk3lM+YKYuZ+FpTUAAgyZtnqATgcYPY7wzSg7oWgKr4bSeuXqK9MyIYi0MAFUQpHX6ZlR1SJiQTpUd4rXMsVEESSVioWtJ6jkcg5EyRgmdPXuwtZzmQqtazAL1QxxdlcEZg45B0JU2VQVulVQoKdQVjJa6ooYKWQwxZHAvI78rk6yvkqfroamw8VCWdpSwWsHUoVZVIAdSCAHAEEECCsxGBXRph7StMMHYWmS9zKAei129iDd1EscqcnP2wqLUDuiFbjhw9q9DH0qMLcsYMKZkRrU32yoANSp0zD+W4lkUMSfWTJKmOmDPzgklVsDM2m3tpguS6gljP7xaiz6gWW9mDFZUAABBhrtc/8AV13nlyWmqA7Elupu5hiSBIwCTHHbXTJsXpmZQ0QTapPUTI8suM2ZW3AElAC2QdY/im0aoiKRDs80/TE1GQMDB4DfigH4IzraEqlYRtujW+mN5ZtatUglYLhCzN6FjBPEspz/AKaxf2B6iB2eWa6qTgBpA7n0xDgccEYwdbOzUjZUqYAW5WLXC4BZkg/JuHvpLvbuKaRaRRqFDCFG/ehFyI4IMRzEtjSlN26O7N+EYr6BvDvDkpUg4LSyFgWNSmAAVtZemGBqFYyTmCBBJK2u3osJANOyRVABuqGG6CXNtMG4iclriQJlTaaqsEBCh/StM1CSEmCanqa2ArAeoxgCAunVvOtYgxIZgXhyLWUveclzccqpMW3WyQZlJy2zgbBn27OSoIZxaCFJAe8MpeFNqALDZg8Ec6u3SGU60am1PAI8twLHIGBYTdcbpANtptBnVK+IGm4VRRY3FogzE2tJCm2FNwzwuRlRq7d+Fq5vMp+8BJJCriAAyhmLKoljkEXnM6l67Apq7JCwIIVzfAABukA5WDdKvB4i1bQLYC29CoD5jB2Y22GVJgrMSPQ/VHczdGeTX8QApIlOymatS6ofUFLEZCsWJW5VGDAhernQwCrUZIa3iWLNgn+LIYlmcHsZ7SZLaRSjbC9iqFRaOkiLYPqEXCR6SGYzzH5mdLaeH1FILS3M8k8DMDAnJj/XQW02gQgItvIYqTCk4iD6YnnkmT7RogLMjkCJkjjgqh+/IjnUKPJtm0VSL6CEoxIJBwenjmZIyOeD8axayUlhLm9WBIIMBumPscf8s63vEKDLTwZheCRBPyVBJA55/TWJ+xTM9HUDInBnIMcfB/Ptokq0aJllBhECIxE2x9h7fYYzpasFK0AYujPB/I55/M/npamhmf4f4f8AukU/gCKFyRgC4yYkTniJPIzrXMAW5/FJAEmSB3mZH66E2mzqQ0meJuIAgKQfyzMcTGrVqhiQHS5YJNtwWDm6CACeAJEGeY1k25DukJ95baHJe4sBmchSTPsCVIiBzPGNT3gqLUUEQMjpZWl+ylTmTJIInKkaz9zvxPRgIFWHUyhZSvmdNylSHBHdTyCNVkyZqEMSCppkBlqsYh0dSLnKpC9KgFRBggHTjfZzvJaLKXiAqAKQYYKSKgZCFOGX92ewBaZiOYtktvqDdbXBmVXdVDGCXPoK29UsGOBJnJMyAae5YMWamtMXyVYEMFAFQv1HqMOMeyiDxEnsqXFAXtefMp2IydItklZwFIgYPSD3JqkjNyfsjXarRZhWAqKxtNZFYCSWUzBCKLgoIqETCyOdS2lYugV3F0QKTMS6B+kRfT4kmWLkYEgZGraTFEsN5F5ZqkvDU6oAPmoR+B1JyGAu5AGnp1r1sW0P0EAy5NjAvNoh2yIJa7JMKTiyWQ2U3kAMPUVixFMspmVBhmUknpIFykHk6J3u3UPNz1lYBmEuXjHWqkmIUstgxc0YsnQ1HcVwqiRVNMszUw7ioIMKoWBdjhic95wNE7SupILN0BiEYtc4cxbJb0JDKuB0tkSBdoYJfJDbeN1RUphLiyveSDTKNTabSYBAdZaCYEYgyV1RvK5QtTHl+VcGCeXcVJk33fiKhiJJNotAm06q3NUpNqurKC0KVfDsAIA5EwcWzkRkycu+lFqPhUxB6Rg4U4F5a2IXIgiMABPXRS+SulQNgRjeJLC4gASxKRAw3VHHLNAyYuTYopNSUiRTBBIELEAqTGGVm6RPUP8ANqjbksUtpr5aqFvDEZYEkdgf8Ngpj723dObstzWc1PNwp6S7QGJJiQ5IkAjmTAxEelJN2U5L0am22TLWrFqB8oLaVhwCgHWApYGJcyBgkYAgnQ+92yC9noVUDEAkh0Fq3BCXIBUm2JOTJwSY1aalRWpGq1WqQFFgexUp3FWJJDAi+who7N3iG/bDVIYU0dB6aiMhAcgE4chVWAxyB3JEaf2Z8gvwhWqIy9IPIsAvHYlwIYi6ZA6jcRiCCK+5ciq1UNcDDteoNpDAVApAb1YiSpZyAFJAIabmWNN1sSmDaCo6Ql0ggXLUAyCpY2jECDrV324Bp1kAZKlJRksoWQfMjpJxapNw5H21aiFWUUECUl6wpAps5g1KalhTMOF6VeVw2JuxmIvGC7GfOMllnGCxIoAj1ESZAbic4JB+n6lV6go+aoKDzD7lrSFSnMMwAiQZFpM6t2VgtiqWXEMI4ZVFzEAWkRkGDBgXciZKhpEae3emlRVSojXstJQzKxQgtTaGgOpEggvMtGcDUabU3NK9WVokGmUWGFxKhgCGWDwqiOrtGqaFSioAEyXgXtahgZtIaIGTmIkTBE6hvPEWpSrOskhkDB6gZSTF7kC8ZIMNiYgEEB7k9D66LN1abL1ZgOlikxeUlQGiIw2CpyrYxOtCn4bV/ZxTULUNOVpk2eZNxcKzXiAweTkzfHAMZQ3gVStxda1MKR0FXYGSQyyF8u8kCpLWtEiY1aKilsNQDAuEQtINOQ0YT4DwBn73AjixNtu2S/Y/LVloubg0pXLEeanmC1zTVZMgAgEFmPfpINe32tZEcvXwzBQlMNUFQ1LcqrEFYuHAnpPPBLq0hVSstSmabhyGcsWDQbVqCD61M9KxIAg40qdFRUpK5Yik7qaxvlizQaitTkNDm4g8DmNHLtCKvD6rKgpkzyAaRRapQsQDT8wKzQVgraeG98GPVRjUDUmvKCVVS0otO7pxIxTU3GRFLMqJ0OmyoguF25IDFVAaoWY+XMlajZVCQYJMFgTA5lT3YZkFRRDUgL7QSUCsFghrmChSJGeMdMK3XYgfcb+qUpqYKh7AagKsGDMEaVQW9Kk3ggsQ05GiNotOxSuRABabhIAIYE+wYGOBnnvfV2yK1OmwBkyuZtCgjptaMDpHeBmcyRtaQvEr1MZJjMkA8RABj37j2xlOSaN4KthW1Ny+m2ZEzPfJ7e/5ahtduKdwVqjiZgtIk5JEcZJxxo1VCIAuBieT3EHjvEYJz/NqE2mBz3HfHcd+3z86S1o2YJu6kjHM5gEEDJ/Uf9dD7UGbeoW4tIIgyMzGcf8APV26rQ4lRxH4oYH8IEYmP56vUnyyxhl4WJEi4/ETPee0fIl6ADq7eSJ4jvJg4mIGR8zjS0zy69Jz8gcZ9wIP+ulo5MRCt4tUpIXJcKGqTaQGARgBCgQw7HIiRJ5OsM/UlWot4sW5ipd7ZtWcKhUk45eJ6go4I1LYpUei6eaVDA9DXGByIlYAEHg5EiCDOhB9Kh6loaA4LK5EIrQYRwAPLBaE9gSoyAdbwhBdnM5Wbm38StqQFVjdDlLQD5gMEyYNSwgQDyg950NufD6171VZaqqAVUta1UwwhmpktNxusJHMAgTOLtqpoVWWEDJf1xfSa0MxLkyGUiIhiTYvMjW0lSNr59wLoQXvewK4cqCoA6jkCIjBJujD4uL0SDkCR5gUsiYpqy9M+YrBZlRSUYJYiAIBgaLffK4CUzTR1KFeoqsq2DMGSr25YEZaBEaluMbc1vMphAIp8N5dRFADZ5a0U1BkEFUGeNBFyKbzS/ePb5kWqCVLSVLAxcwukRJKiMxqa9jSsvr+GitF6hAkSQrxTBmVDnuFIBTpkrwCCNPs6dliPUBcE23SGaWMMmTnpEwfaeM5m4LeUtVVcVCRYYua4MF6jBV1a0CREEZw1utbZoGQSqsWDl5L8hCFtW1VnpDDsPMbMMRpyuux/uHVQJFRkVVkfvLiFZci5rCWuCQAQJaORobxjwxQPNLyga7yWZSrsQpa8LimCxsukkgx6dAhqoNzypdZuJYOq3XuEW0N+HJBIAIyMSVUdbE8xS0gVLA6qp6mKvOb/wAZJN0QZkxEptBJr0aK1TURbkpm9Uq08gQrFwo4xNhIAWbSDAg6x/DiwYA1GZWBa4dKILCWBaRgks1pxgyOpgDtg4Z6blUS9lYshKhiqMVKjk2qbo/yc5gXDxYivWoFnArFWV1uWCApgzkm4DIGZ5Azo4vaSJRk+IeJsGchyqKvlqVLECCzKq3liIAC3KSBAiRER2m2kzYzB0BasTaF9BixqRPqdScyyuDIzqx/BqbVS1Sop6iy3SCBBMVaTqARfJnqGLYjgzaNIvuvixbaYtqEAmSQhtSFckAQcECOnV0ukAJR3djAU8r1K23qOqwobhfOAAQCCAy54HtqvdOsoUCiqKhJapJNzXMQxebmMhYY8WxcJOp0K1MBlp1qthVo96ZIFxZVqSQKZWOBK2gkkjVu72xVzVVgfLUKWFT931eol7gxZ77oywJ75hVQEdxuL73VVWopZysNASoIe+1YVjDfiOAW6oB0X4ZaASQ94dMn11I4mJBEM2JIMmAbbdBCvUqBad5AYLDeYAgjAYhSSIKgYgdEgQbdFU5qtTBpKpGXg3+yrgDqBVlWSDNwySNKTpUaY0m6CxTIa6k3l1QYvMQlpBHQBd6pEGJjtjWTXChC1VKoFYuxNFaYILGbBgSog4IBOYBiNaHiW/NB1QIXDoGLxcUJuDLgkECJ4j2kDqwV3MtTeoOkWkZFRDLQpKMAy5l+nsIHxME/Y5Ujf3OwTb10KlldJSWa43glJZkVbnAiQcdS3ZEayd0lyVHcI6i1vNCMVpsTTEXwyKD5BWJj99mQNR23jlQo5bo8usWIcgsXZwWksvSxCIucSDwTII2+5gl2CyL2AZIBRkggxcAlyr2MBnkyQdUrizNmUPBKzIbatNUMOq1CabVGZmlOvEqy9sdSkeqNEeGEXiq6qZZ6QpBwQsCGfrBJQ3noAAMMBBAht9u1R0S3zEZVC0y8FCsD96LWYelJHsg7DROy8RUhkaEICCnbJVpJvCNTJlmvLDgdJxmNatuuhBG6pSyrWZkIVyym1lFsqVC25N6gAZBUgxEyX5VYKWL0yaK+YTahcpHpHp6l9JiyVJA4GhNwqmvTlSyJVjyW6iVaTSawi05qhSoEm0EAiItFa29vNpNSPm/ewsVWmSC0TcYUA/4fuSNZUGiTUBUsql8PTBa3DE1C0tdbA7LkEZEgydZ9WgSUOHV7yeiw3rUUFikiFuQE9UG4mMQChSpigiog8yWRS7OBUW64PT8wi7qYm0EsCZxldTotKKzN1KGuZQ7qxgB3lYBBCg4POQQSdU3RSiToUwMu4XAgi9Q3YSskqB7cR2GdamwptdbUgkYkKYwDzkz3yTg+3Jz6NNWCsEuAUAcv04i4qYPVI4MiYnto061RZBQlbMEACWgQCMwsTJ9yIxnWN7NopoM3UAjJafYwpEGf74xqJAiSDA7tnmLsx+uZmNRqmGw1wzFwIn5Ejp7d+2qK1Qw1ytEcmImf+L2Pb89NuzRbAtxuyz5YgKZEcEL7kkiD3741eIhQ0wZ98XcEmIwf5ToGm9ysQBdnE/hERzEeo4+ZPfWhQChIPJEkRjMiJgZ+3znS6ZVaKUU5CgFgSOew+e/I/s6bUa24VfVjjJ9xzwNLUNtknuK/SWyBuGz2wYEkEUaUgnkzbydXf7v7bH/l6OCSP3dPBPJGMH50+lr2qRiUD6T2Vtv7JtrTyvk0oM84t01L6Q2K+nZ7ZeOKFIcGRwvvpaWikBYn0xswCBtduAeQKNMA/fp0x+ldnx+ybfiP8GlxjHp4wP0Gm0tFIC1fp7ajjb0BP/xU/wD66rb6W2ZAB2m3IHANGlAzOBbjJnTaWjivgCX+7Gz/APxdvgWj9zTwszb6eJJMe51Gn9KbJfTtNsO2KNIYBJAwvuSfz0tLRSAS/SuzAgbTbgYwKNLtMfh+T+p0m+ldmWuO025YxLGjSnAgZt7DGlpaKQEx9N7QAD9moQMgeVTwYiR04xqFL6U2azbtNssxMUaQmCCJhfcA/kNLS0UgF/upsoj9k20TMeTSiYifTzAidW/7vbWCP2ahBwR5VOCIiPT7Y0tLRSAgv0vswIG124ANwHk08H39PPzqafT21HG2oD7Uqf8A9fnS0tHFAQH0ztAQRtdvI4PlU8Yj+H201X6W2biG2m3Yexo0yP5r76WlopANT+lNkvp2m2GZxRpDPvhedS/3Y2kMP2Xbw4hh5NPqGMN05GBz7DS0tFICr/c7Y4/8ltcYH7ilj7dONTH0nshBG020gED9zSwGmQOnAMmfeTpaWikBM/TW0MTtaHTFv7qn0wQRHTiCq/oPbUH+ldmRB2m3IMyDRpEZJJxb7kn89LS0UgEPpTZwR+ybeDMjyaUGeZFuZ0tx9N7Ugn9moXQSG8qmSDHPp0tLRSAEf6coqIFOlCrx5VPJF5ukDB4H5aep9P0Y/wAOlyg/wk7iDAjEkyR3jT6WjivgC3dfT9CBFGiCJmKSZ6G5Ee8H8tC1Ppeg3qpUGI7mhSPer7jj0/8AD86bS0UgI1PpvbgH9xQ6isRRpiPRJwsmSSffRLfT1G4AUqQlnH+EhgRIHHAg4+fjS0tHFAVJ4Dt4BNCiQVHSaScksZmJOIH5aWlpaXFfAH//2Q=="/>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258" name="Picture 18" descr="https://encrypted-tbn3.gstatic.com/images?q=tbn:ANd9GcTxGPvzvelsIk3B9JFrTQkn6pXC_C9PJMP1Wa3-qt-QrkefIZt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01064" y="4366140"/>
            <a:ext cx="2060995" cy="1371500"/>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descr="https://encrypted-tbn1.gstatic.com/images?q=tbn:ANd9GcRqu4s-OrroBQZ5768l9bd8-ync7n80fCOfqvYRc7ZotQx0BEAP6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5142" y="3490881"/>
            <a:ext cx="242887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0262" name="Picture 22" descr="https://encrypted-tbn3.gstatic.com/images?q=tbn:ANd9GcQd8JBjhvcL3sUlxarhnuNGz-nKcTWNpt4g4c5MzSnl02Wzwqxw8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42855" y="5144589"/>
            <a:ext cx="1497956" cy="996822"/>
          </a:xfrm>
          <a:prstGeom prst="rect">
            <a:avLst/>
          </a:prstGeom>
          <a:noFill/>
          <a:extLst>
            <a:ext uri="{909E8E84-426E-40DD-AFC4-6F175D3DCCD1}">
              <a14:hiddenFill xmlns:a14="http://schemas.microsoft.com/office/drawing/2010/main">
                <a:solidFill>
                  <a:srgbClr val="FFFFFF"/>
                </a:solidFill>
              </a14:hiddenFill>
            </a:ext>
          </a:extLst>
        </p:spPr>
      </p:pic>
      <p:cxnSp>
        <p:nvCxnSpPr>
          <p:cNvPr id="288" name="Straight Connector 287"/>
          <p:cNvCxnSpPr/>
          <p:nvPr/>
        </p:nvCxnSpPr>
        <p:spPr>
          <a:xfrm>
            <a:off x="315310" y="4313560"/>
            <a:ext cx="834055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3" name="Curved Left Arrow 622"/>
          <p:cNvSpPr/>
          <p:nvPr/>
        </p:nvSpPr>
        <p:spPr>
          <a:xfrm rot="17702542">
            <a:off x="6328069" y="2477845"/>
            <a:ext cx="1130560" cy="311948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43" name="Curved Left Arrow 42"/>
          <p:cNvSpPr/>
          <p:nvPr/>
        </p:nvSpPr>
        <p:spPr>
          <a:xfrm rot="1492519">
            <a:off x="1279531" y="4143937"/>
            <a:ext cx="731520" cy="24197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44" name="Text Box 12"/>
          <p:cNvSpPr txBox="1">
            <a:spLocks noChangeArrowheads="1"/>
          </p:cNvSpPr>
          <p:nvPr/>
        </p:nvSpPr>
        <p:spPr bwMode="auto">
          <a:xfrm>
            <a:off x="342344" y="2335264"/>
            <a:ext cx="878445" cy="1200329"/>
          </a:xfrm>
          <a:prstGeom prst="rect">
            <a:avLst/>
          </a:prstGeom>
          <a:solidFill>
            <a:srgbClr val="FF0000">
              <a:alpha val="50195"/>
            </a:srgbClr>
          </a:solid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s-CL" sz="1200" b="1" dirty="0" smtClean="0">
                <a:latin typeface="+mj-lt"/>
              </a:rPr>
              <a:t>Programas dirigidos a la niñez, cuidado pre-natal, </a:t>
            </a:r>
            <a:r>
              <a:rPr lang="es-CL" sz="1200" b="1" dirty="0" err="1" smtClean="0">
                <a:latin typeface="+mj-lt"/>
              </a:rPr>
              <a:t>etc</a:t>
            </a:r>
            <a:endParaRPr lang="es-CL" sz="1200" b="1" dirty="0">
              <a:latin typeface="+mj-lt"/>
            </a:endParaRPr>
          </a:p>
        </p:txBody>
      </p:sp>
      <p:sp>
        <p:nvSpPr>
          <p:cNvPr id="46" name="Text Box 12"/>
          <p:cNvSpPr txBox="1">
            <a:spLocks noChangeArrowheads="1"/>
          </p:cNvSpPr>
          <p:nvPr/>
        </p:nvSpPr>
        <p:spPr bwMode="auto">
          <a:xfrm>
            <a:off x="7161635" y="2306903"/>
            <a:ext cx="1610466" cy="1015663"/>
          </a:xfrm>
          <a:prstGeom prst="rect">
            <a:avLst/>
          </a:prstGeom>
          <a:solidFill>
            <a:srgbClr val="FF0000">
              <a:alpha val="50195"/>
            </a:srgbClr>
          </a:solid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spcBef>
                <a:spcPct val="50000"/>
              </a:spcBef>
            </a:pPr>
            <a:r>
              <a:rPr lang="es-PE" sz="1200" b="1" dirty="0"/>
              <a:t>Programas dirigidos al adulto mayor: Envejecimiento &amp; Cuidados de largo plazo; </a:t>
            </a:r>
            <a:r>
              <a:rPr lang="es-PE" sz="1200" b="1" dirty="0" err="1"/>
              <a:t>enf</a:t>
            </a:r>
            <a:r>
              <a:rPr lang="es-PE" sz="1200" b="1" dirty="0"/>
              <a:t>. crónicas</a:t>
            </a:r>
          </a:p>
        </p:txBody>
      </p:sp>
      <p:sp>
        <p:nvSpPr>
          <p:cNvPr id="47" name="Text Box 12"/>
          <p:cNvSpPr txBox="1">
            <a:spLocks noChangeArrowheads="1"/>
          </p:cNvSpPr>
          <p:nvPr/>
        </p:nvSpPr>
        <p:spPr bwMode="auto">
          <a:xfrm>
            <a:off x="1501442" y="6455790"/>
            <a:ext cx="5240745" cy="461665"/>
          </a:xfrm>
          <a:prstGeom prst="rect">
            <a:avLst/>
          </a:prstGeom>
          <a:solidFill>
            <a:srgbClr val="FF0000">
              <a:alpha val="50195"/>
            </a:srgbClr>
          </a:solid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s-ES" sz="1200" b="1" dirty="0"/>
              <a:t>Programas específicos que afecten diferentes etapas del ciclo de vida (salud materno infantil, salud adolescente, --</a:t>
            </a:r>
            <a:r>
              <a:rPr lang="es-ES" sz="1200" b="1" dirty="0" err="1"/>
              <a:t>enf</a:t>
            </a:r>
            <a:r>
              <a:rPr lang="es-ES" sz="1200" b="1" dirty="0"/>
              <a:t> crónicas ?, etc.)</a:t>
            </a:r>
          </a:p>
        </p:txBody>
      </p:sp>
    </p:spTree>
    <p:extLst>
      <p:ext uri="{BB962C8B-B14F-4D97-AF65-F5344CB8AC3E}">
        <p14:creationId xmlns:p14="http://schemas.microsoft.com/office/powerpoint/2010/main" val="40796786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7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7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85" grpId="0" animBg="1"/>
      <p:bldP spid="64798" grpId="0" animBg="1"/>
      <p:bldP spid="292" grpId="0" animBg="1"/>
      <p:bldP spid="623" grpId="0" animBg="1"/>
      <p:bldP spid="43" grpId="0" animBg="1"/>
      <p:bldP spid="44" grpId="0" animBg="1"/>
      <p:bldP spid="46"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0613" y="1408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55314" y="6612540"/>
            <a:ext cx="1492716" cy="276999"/>
          </a:xfrm>
          <a:prstGeom prst="rect">
            <a:avLst/>
          </a:prstGeom>
          <a:noFill/>
        </p:spPr>
        <p:txBody>
          <a:bodyPr wrap="none" rtlCol="0">
            <a:spAutoFit/>
          </a:bodyPr>
          <a:lstStyle/>
          <a:p>
            <a:r>
              <a:rPr lang="es-CL" sz="1200" dirty="0" smtClean="0">
                <a:latin typeface="+mj-lt"/>
              </a:rPr>
              <a:t>Fuente: censo, 2011</a:t>
            </a:r>
            <a:endParaRPr lang="es-CL" sz="1200" dirty="0">
              <a:latin typeface="+mj-lt"/>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 y="400527"/>
            <a:ext cx="8933614" cy="6212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38777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0" y="480981"/>
            <a:ext cx="8983433" cy="636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55314" y="6612540"/>
            <a:ext cx="1492716" cy="276999"/>
          </a:xfrm>
          <a:prstGeom prst="rect">
            <a:avLst/>
          </a:prstGeom>
          <a:noFill/>
        </p:spPr>
        <p:txBody>
          <a:bodyPr wrap="none" rtlCol="0">
            <a:spAutoFit/>
          </a:bodyPr>
          <a:lstStyle/>
          <a:p>
            <a:r>
              <a:rPr lang="es-CL" sz="1200" dirty="0" smtClean="0">
                <a:latin typeface="+mj-lt"/>
              </a:rPr>
              <a:t>Fuente: censo, 2011</a:t>
            </a:r>
            <a:endParaRPr lang="es-CL" sz="1200" dirty="0">
              <a:latin typeface="+mj-lt"/>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6586" y="-2662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77915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11"/>
          <p:cNvSpPr>
            <a:spLocks noGrp="1" noChangeArrowheads="1"/>
          </p:cNvSpPr>
          <p:nvPr>
            <p:ph type="title"/>
          </p:nvPr>
        </p:nvSpPr>
        <p:spPr>
          <a:xfrm>
            <a:off x="457200" y="227340"/>
            <a:ext cx="8229600" cy="944562"/>
          </a:xfrm>
        </p:spPr>
        <p:txBody>
          <a:bodyPr/>
          <a:lstStyle/>
          <a:p>
            <a:pPr eaLnBrk="1" hangingPunct="1"/>
            <a:r>
              <a:rPr lang="es-ES_tradnl" sz="3600" dirty="0" smtClean="0"/>
              <a:t>CUS y ciclo </a:t>
            </a:r>
            <a:r>
              <a:rPr lang="es-ES_tradnl" sz="3600" dirty="0"/>
              <a:t>de </a:t>
            </a:r>
            <a:r>
              <a:rPr lang="es-ES_tradnl" sz="3600" dirty="0" smtClean="0"/>
              <a:t>vida</a:t>
            </a:r>
            <a:endParaRPr lang="es-ES_tradnl" sz="3600" dirty="0"/>
          </a:p>
        </p:txBody>
      </p:sp>
      <p:pic>
        <p:nvPicPr>
          <p:cNvPr id="6427" name="Picture 2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18" y="1522582"/>
            <a:ext cx="8639286" cy="5012987"/>
          </a:xfrm>
          <a:prstGeom prst="rect">
            <a:avLst/>
          </a:prstGeom>
          <a:solidFill>
            <a:srgbClr val="FFFFFF"/>
          </a:solidFill>
          <a:ln>
            <a:noFill/>
          </a:ln>
          <a:effectLst/>
        </p:spPr>
      </p:pic>
      <p:sp>
        <p:nvSpPr>
          <p:cNvPr id="64785" name="Freeform 64784"/>
          <p:cNvSpPr/>
          <p:nvPr/>
        </p:nvSpPr>
        <p:spPr>
          <a:xfrm>
            <a:off x="315310" y="3641832"/>
            <a:ext cx="8441372" cy="2719083"/>
          </a:xfrm>
          <a:custGeom>
            <a:avLst/>
            <a:gdLst>
              <a:gd name="connsiteX0" fmla="*/ 0 w 7882759"/>
              <a:gd name="connsiteY0" fmla="*/ 961696 h 2719083"/>
              <a:gd name="connsiteX1" fmla="*/ 1371600 w 7882759"/>
              <a:gd name="connsiteY1" fmla="*/ 2380593 h 2719083"/>
              <a:gd name="connsiteX2" fmla="*/ 2664373 w 7882759"/>
              <a:gd name="connsiteY2" fmla="*/ 2680138 h 2719083"/>
              <a:gd name="connsiteX3" fmla="*/ 5864773 w 7882759"/>
              <a:gd name="connsiteY3" fmla="*/ 1734206 h 2719083"/>
              <a:gd name="connsiteX4" fmla="*/ 7882759 w 7882759"/>
              <a:gd name="connsiteY4" fmla="*/ 0 h 2719083"/>
              <a:gd name="connsiteX5" fmla="*/ 7882759 w 7882759"/>
              <a:gd name="connsiteY5" fmla="*/ 0 h 27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2759" h="2719083">
                <a:moveTo>
                  <a:pt x="0" y="961696"/>
                </a:moveTo>
                <a:cubicBezTo>
                  <a:pt x="463769" y="1527941"/>
                  <a:pt x="927538" y="2094186"/>
                  <a:pt x="1371600" y="2380593"/>
                </a:cubicBezTo>
                <a:cubicBezTo>
                  <a:pt x="1815662" y="2667000"/>
                  <a:pt x="1915511" y="2787869"/>
                  <a:pt x="2664373" y="2680138"/>
                </a:cubicBezTo>
                <a:cubicBezTo>
                  <a:pt x="3413235" y="2572407"/>
                  <a:pt x="4995042" y="2180896"/>
                  <a:pt x="5864773" y="1734206"/>
                </a:cubicBezTo>
                <a:cubicBezTo>
                  <a:pt x="6734504" y="1287516"/>
                  <a:pt x="7882759" y="0"/>
                  <a:pt x="7882759" y="0"/>
                </a:cubicBezTo>
                <a:lnTo>
                  <a:pt x="7882759" y="0"/>
                </a:lnTo>
              </a:path>
            </a:pathLst>
          </a:cu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64787" name="Straight Connector 64786"/>
          <p:cNvCxnSpPr/>
          <p:nvPr/>
        </p:nvCxnSpPr>
        <p:spPr>
          <a:xfrm flipH="1" flipV="1">
            <a:off x="1229710" y="2175641"/>
            <a:ext cx="31532" cy="42810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flipH="1" flipV="1">
            <a:off x="6839545" y="2175641"/>
            <a:ext cx="29133" cy="42758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790" name="TextBox 64789"/>
          <p:cNvSpPr txBox="1"/>
          <p:nvPr/>
        </p:nvSpPr>
        <p:spPr>
          <a:xfrm>
            <a:off x="7898515" y="3421106"/>
            <a:ext cx="1332416" cy="276999"/>
          </a:xfrm>
          <a:prstGeom prst="rect">
            <a:avLst/>
          </a:prstGeom>
          <a:noFill/>
        </p:spPr>
        <p:txBody>
          <a:bodyPr wrap="none" rtlCol="0">
            <a:spAutoFit/>
          </a:bodyPr>
          <a:lstStyle/>
          <a:p>
            <a:r>
              <a:rPr lang="es-CL" sz="1200" dirty="0" smtClean="0">
                <a:latin typeface="+mj-lt"/>
              </a:rPr>
              <a:t>Consumo en salud</a:t>
            </a:r>
            <a:endParaRPr lang="es-CL" sz="1200" dirty="0">
              <a:latin typeface="+mj-lt"/>
            </a:endParaRPr>
          </a:p>
        </p:txBody>
      </p:sp>
      <p:sp>
        <p:nvSpPr>
          <p:cNvPr id="599" name="TextBox 598"/>
          <p:cNvSpPr txBox="1"/>
          <p:nvPr/>
        </p:nvSpPr>
        <p:spPr>
          <a:xfrm>
            <a:off x="1208695" y="6435714"/>
            <a:ext cx="587020" cy="276999"/>
          </a:xfrm>
          <a:prstGeom prst="rect">
            <a:avLst/>
          </a:prstGeom>
          <a:noFill/>
        </p:spPr>
        <p:txBody>
          <a:bodyPr wrap="none" rtlCol="0">
            <a:spAutoFit/>
          </a:bodyPr>
          <a:lstStyle/>
          <a:p>
            <a:r>
              <a:rPr lang="es-CL" sz="1200" dirty="0" smtClean="0">
                <a:latin typeface="+mj-lt"/>
              </a:rPr>
              <a:t>T(</a:t>
            </a:r>
            <a:r>
              <a:rPr lang="es-CL" sz="1200" dirty="0">
                <a:latin typeface="Calibri"/>
              </a:rPr>
              <a:t>+</a:t>
            </a:r>
            <a:r>
              <a:rPr lang="es-CL" sz="1200" dirty="0" smtClean="0">
                <a:latin typeface="Calibri"/>
              </a:rPr>
              <a:t>15)</a:t>
            </a:r>
            <a:endParaRPr lang="es-CL" sz="1200" dirty="0">
              <a:latin typeface="+mj-lt"/>
            </a:endParaRPr>
          </a:p>
        </p:txBody>
      </p:sp>
      <p:sp>
        <p:nvSpPr>
          <p:cNvPr id="600" name="TextBox 599"/>
          <p:cNvSpPr txBox="1"/>
          <p:nvPr/>
        </p:nvSpPr>
        <p:spPr>
          <a:xfrm>
            <a:off x="6703695" y="6472505"/>
            <a:ext cx="587020" cy="276999"/>
          </a:xfrm>
          <a:prstGeom prst="rect">
            <a:avLst/>
          </a:prstGeom>
          <a:solidFill>
            <a:srgbClr val="FFFFFF"/>
          </a:solidFill>
        </p:spPr>
        <p:txBody>
          <a:bodyPr wrap="none" rtlCol="0">
            <a:spAutoFit/>
          </a:bodyPr>
          <a:lstStyle/>
          <a:p>
            <a:r>
              <a:rPr lang="es-CL" sz="1200" dirty="0" smtClean="0">
                <a:latin typeface="+mj-lt"/>
              </a:rPr>
              <a:t>T(</a:t>
            </a:r>
            <a:r>
              <a:rPr lang="es-CL" sz="1200" dirty="0" smtClean="0">
                <a:latin typeface="Calibri"/>
              </a:rPr>
              <a:t>~65)</a:t>
            </a:r>
            <a:endParaRPr lang="es-CL" sz="1200" dirty="0">
              <a:latin typeface="+mj-lt"/>
            </a:endParaRPr>
          </a:p>
        </p:txBody>
      </p:sp>
      <p:cxnSp>
        <p:nvCxnSpPr>
          <p:cNvPr id="64792" name="Straight Arrow Connector 64791"/>
          <p:cNvCxnSpPr/>
          <p:nvPr/>
        </p:nvCxnSpPr>
        <p:spPr>
          <a:xfrm>
            <a:off x="352582" y="2191029"/>
            <a:ext cx="77251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1" name="TextBox 600"/>
          <p:cNvSpPr txBox="1"/>
          <p:nvPr/>
        </p:nvSpPr>
        <p:spPr>
          <a:xfrm>
            <a:off x="536030" y="2037141"/>
            <a:ext cx="389850" cy="307777"/>
          </a:xfrm>
          <a:prstGeom prst="rect">
            <a:avLst/>
          </a:prstGeom>
          <a:solidFill>
            <a:schemeClr val="bg1"/>
          </a:solidFill>
        </p:spPr>
        <p:txBody>
          <a:bodyPr wrap="none" rtlCol="0">
            <a:spAutoFit/>
          </a:bodyPr>
          <a:lstStyle/>
          <a:p>
            <a:r>
              <a:rPr lang="es-CL" sz="1400" b="1" dirty="0" smtClean="0">
                <a:latin typeface="+mj-lt"/>
              </a:rPr>
              <a:t>G3</a:t>
            </a:r>
            <a:endParaRPr lang="es-CL" sz="1400" b="1" dirty="0">
              <a:latin typeface="+mj-lt"/>
            </a:endParaRPr>
          </a:p>
        </p:txBody>
      </p:sp>
      <p:cxnSp>
        <p:nvCxnSpPr>
          <p:cNvPr id="606" name="Straight Arrow Connector 605"/>
          <p:cNvCxnSpPr/>
          <p:nvPr/>
        </p:nvCxnSpPr>
        <p:spPr>
          <a:xfrm flipV="1">
            <a:off x="1387878" y="2175641"/>
            <a:ext cx="5451667" cy="1012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2" name="TextBox 601"/>
          <p:cNvSpPr txBox="1"/>
          <p:nvPr/>
        </p:nvSpPr>
        <p:spPr>
          <a:xfrm>
            <a:off x="3866839" y="2037141"/>
            <a:ext cx="389850" cy="307777"/>
          </a:xfrm>
          <a:prstGeom prst="rect">
            <a:avLst/>
          </a:prstGeom>
          <a:solidFill>
            <a:schemeClr val="bg1"/>
          </a:solidFill>
        </p:spPr>
        <p:txBody>
          <a:bodyPr wrap="none" rtlCol="0">
            <a:spAutoFit/>
          </a:bodyPr>
          <a:lstStyle/>
          <a:p>
            <a:r>
              <a:rPr lang="es-CL" sz="1400" b="1" dirty="0" smtClean="0">
                <a:latin typeface="+mj-lt"/>
              </a:rPr>
              <a:t>G2</a:t>
            </a:r>
            <a:endParaRPr lang="es-CL" sz="1400" b="1" dirty="0">
              <a:latin typeface="+mj-lt"/>
            </a:endParaRPr>
          </a:p>
        </p:txBody>
      </p:sp>
      <p:cxnSp>
        <p:nvCxnSpPr>
          <p:cNvPr id="609" name="Straight Arrow Connector 608"/>
          <p:cNvCxnSpPr/>
          <p:nvPr/>
        </p:nvCxnSpPr>
        <p:spPr>
          <a:xfrm>
            <a:off x="7109484" y="2173396"/>
            <a:ext cx="1647198"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3" name="TextBox 602"/>
          <p:cNvSpPr txBox="1"/>
          <p:nvPr/>
        </p:nvSpPr>
        <p:spPr>
          <a:xfrm>
            <a:off x="7780990" y="2037141"/>
            <a:ext cx="389850" cy="307777"/>
          </a:xfrm>
          <a:prstGeom prst="rect">
            <a:avLst/>
          </a:prstGeom>
          <a:solidFill>
            <a:schemeClr val="bg1"/>
          </a:solidFill>
        </p:spPr>
        <p:txBody>
          <a:bodyPr wrap="none" rtlCol="0">
            <a:spAutoFit/>
          </a:bodyPr>
          <a:lstStyle/>
          <a:p>
            <a:r>
              <a:rPr lang="es-CL" sz="1400" b="1" dirty="0" smtClean="0">
                <a:latin typeface="+mj-lt"/>
              </a:rPr>
              <a:t>G1</a:t>
            </a:r>
            <a:endParaRPr lang="es-CL" sz="1400" b="1" dirty="0">
              <a:latin typeface="+mj-lt"/>
            </a:endParaRPr>
          </a:p>
        </p:txBody>
      </p:sp>
      <p:cxnSp>
        <p:nvCxnSpPr>
          <p:cNvPr id="612" name="Straight Arrow Connector 611"/>
          <p:cNvCxnSpPr/>
          <p:nvPr/>
        </p:nvCxnSpPr>
        <p:spPr>
          <a:xfrm flipV="1">
            <a:off x="352582" y="1797061"/>
            <a:ext cx="8404100" cy="1032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1" name="TextBox 610"/>
          <p:cNvSpPr txBox="1"/>
          <p:nvPr/>
        </p:nvSpPr>
        <p:spPr>
          <a:xfrm>
            <a:off x="3861579" y="1653497"/>
            <a:ext cx="343364" cy="307777"/>
          </a:xfrm>
          <a:prstGeom prst="rect">
            <a:avLst/>
          </a:prstGeom>
          <a:solidFill>
            <a:schemeClr val="bg1"/>
          </a:solidFill>
        </p:spPr>
        <p:txBody>
          <a:bodyPr wrap="none" rtlCol="0">
            <a:spAutoFit/>
          </a:bodyPr>
          <a:lstStyle/>
          <a:p>
            <a:r>
              <a:rPr lang="es-CL" sz="1400" b="1" dirty="0" smtClean="0">
                <a:latin typeface="+mj-lt"/>
              </a:rPr>
              <a:t>Gi</a:t>
            </a:r>
            <a:endParaRPr lang="es-CL" sz="1400" b="1" dirty="0">
              <a:latin typeface="+mj-lt"/>
            </a:endParaRPr>
          </a:p>
        </p:txBody>
      </p:sp>
      <p:sp>
        <p:nvSpPr>
          <p:cNvPr id="64798" name="Freeform 64797"/>
          <p:cNvSpPr/>
          <p:nvPr/>
        </p:nvSpPr>
        <p:spPr>
          <a:xfrm>
            <a:off x="1277008" y="2945793"/>
            <a:ext cx="5578304" cy="1153241"/>
          </a:xfrm>
          <a:custGeom>
            <a:avLst/>
            <a:gdLst>
              <a:gd name="connsiteX0" fmla="*/ 0 w 7204841"/>
              <a:gd name="connsiteY0" fmla="*/ 1153241 h 1153241"/>
              <a:gd name="connsiteX1" fmla="*/ 1545021 w 7204841"/>
              <a:gd name="connsiteY1" fmla="*/ 506855 h 1153241"/>
              <a:gd name="connsiteX2" fmla="*/ 3090041 w 7204841"/>
              <a:gd name="connsiteY2" fmla="*/ 96952 h 1153241"/>
              <a:gd name="connsiteX3" fmla="*/ 4713890 w 7204841"/>
              <a:gd name="connsiteY3" fmla="*/ 33890 h 1153241"/>
              <a:gd name="connsiteX4" fmla="*/ 7204841 w 7204841"/>
              <a:gd name="connsiteY4" fmla="*/ 538386 h 11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4841" h="1153241">
                <a:moveTo>
                  <a:pt x="0" y="1153241"/>
                </a:moveTo>
                <a:cubicBezTo>
                  <a:pt x="515007" y="918072"/>
                  <a:pt x="1030014" y="682903"/>
                  <a:pt x="1545021" y="506855"/>
                </a:cubicBezTo>
                <a:cubicBezTo>
                  <a:pt x="2060028" y="330807"/>
                  <a:pt x="2561896" y="175779"/>
                  <a:pt x="3090041" y="96952"/>
                </a:cubicBezTo>
                <a:cubicBezTo>
                  <a:pt x="3618186" y="18124"/>
                  <a:pt x="4028090" y="-39682"/>
                  <a:pt x="4713890" y="33890"/>
                </a:cubicBezTo>
                <a:cubicBezTo>
                  <a:pt x="5399690" y="107462"/>
                  <a:pt x="6815958" y="443793"/>
                  <a:pt x="7204841" y="53838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288" name="Straight Connector 287"/>
          <p:cNvCxnSpPr/>
          <p:nvPr/>
        </p:nvCxnSpPr>
        <p:spPr>
          <a:xfrm>
            <a:off x="315310" y="4313560"/>
            <a:ext cx="834055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8" name="TextBox 617"/>
          <p:cNvSpPr txBox="1"/>
          <p:nvPr/>
        </p:nvSpPr>
        <p:spPr>
          <a:xfrm>
            <a:off x="6427017" y="3068994"/>
            <a:ext cx="1229504" cy="276999"/>
          </a:xfrm>
          <a:prstGeom prst="rect">
            <a:avLst/>
          </a:prstGeom>
          <a:solidFill>
            <a:schemeClr val="bg1"/>
          </a:solidFill>
        </p:spPr>
        <p:txBody>
          <a:bodyPr wrap="none" rtlCol="0">
            <a:spAutoFit/>
          </a:bodyPr>
          <a:lstStyle/>
          <a:p>
            <a:r>
              <a:rPr lang="es-CL" sz="1200" dirty="0" smtClean="0">
                <a:latin typeface="+mj-lt"/>
              </a:rPr>
              <a:t>Perfil de ingreso</a:t>
            </a:r>
            <a:endParaRPr lang="es-CL" sz="1200" dirty="0">
              <a:latin typeface="+mj-lt"/>
            </a:endParaRPr>
          </a:p>
        </p:txBody>
      </p:sp>
      <p:sp>
        <p:nvSpPr>
          <p:cNvPr id="619" name="TextBox 618"/>
          <p:cNvSpPr txBox="1"/>
          <p:nvPr/>
        </p:nvSpPr>
        <p:spPr>
          <a:xfrm>
            <a:off x="8091957" y="6172950"/>
            <a:ext cx="970137" cy="276999"/>
          </a:xfrm>
          <a:prstGeom prst="rect">
            <a:avLst/>
          </a:prstGeom>
          <a:solidFill>
            <a:schemeClr val="bg1"/>
          </a:solidFill>
        </p:spPr>
        <p:txBody>
          <a:bodyPr wrap="none" rtlCol="0">
            <a:spAutoFit/>
          </a:bodyPr>
          <a:lstStyle/>
          <a:p>
            <a:r>
              <a:rPr lang="es-CL" sz="1200" dirty="0" smtClean="0">
                <a:latin typeface="+mj-lt"/>
              </a:rPr>
              <a:t>Ciclo de vida</a:t>
            </a:r>
            <a:endParaRPr lang="es-CL" sz="1200" dirty="0">
              <a:latin typeface="+mj-lt"/>
            </a:endParaRPr>
          </a:p>
        </p:txBody>
      </p:sp>
      <p:sp>
        <p:nvSpPr>
          <p:cNvPr id="620" name="TextBox 619"/>
          <p:cNvSpPr txBox="1"/>
          <p:nvPr/>
        </p:nvSpPr>
        <p:spPr>
          <a:xfrm>
            <a:off x="-2705" y="1308647"/>
            <a:ext cx="1817998" cy="276999"/>
          </a:xfrm>
          <a:prstGeom prst="rect">
            <a:avLst/>
          </a:prstGeom>
          <a:solidFill>
            <a:schemeClr val="bg1"/>
          </a:solidFill>
        </p:spPr>
        <p:txBody>
          <a:bodyPr wrap="none" rtlCol="0">
            <a:spAutoFit/>
          </a:bodyPr>
          <a:lstStyle/>
          <a:p>
            <a:r>
              <a:rPr lang="es-CL" sz="1200" dirty="0" smtClean="0">
                <a:latin typeface="+mj-lt"/>
              </a:rPr>
              <a:t>$ (ingreso; gasto en salud)</a:t>
            </a:r>
            <a:endParaRPr lang="es-CL" sz="1200" dirty="0">
              <a:latin typeface="+mj-lt"/>
            </a:endParaRPr>
          </a:p>
        </p:txBody>
      </p:sp>
      <p:sp>
        <p:nvSpPr>
          <p:cNvPr id="624" name="TextBox 623"/>
          <p:cNvSpPr txBox="1"/>
          <p:nvPr/>
        </p:nvSpPr>
        <p:spPr>
          <a:xfrm>
            <a:off x="8050915" y="4282976"/>
            <a:ext cx="1227324" cy="461665"/>
          </a:xfrm>
          <a:prstGeom prst="rect">
            <a:avLst/>
          </a:prstGeom>
          <a:noFill/>
        </p:spPr>
        <p:txBody>
          <a:bodyPr wrap="none" rtlCol="0">
            <a:spAutoFit/>
          </a:bodyPr>
          <a:lstStyle/>
          <a:p>
            <a:r>
              <a:rPr lang="es-CL" sz="1200" dirty="0" smtClean="0">
                <a:latin typeface="+mj-lt"/>
              </a:rPr>
              <a:t>Gasto promedio </a:t>
            </a:r>
          </a:p>
          <a:p>
            <a:r>
              <a:rPr lang="es-CL" sz="1200" dirty="0" smtClean="0">
                <a:latin typeface="+mj-lt"/>
              </a:rPr>
              <a:t>en salud</a:t>
            </a:r>
            <a:endParaRPr lang="es-CL" sz="1200" dirty="0">
              <a:latin typeface="+mj-lt"/>
            </a:endParaRPr>
          </a:p>
        </p:txBody>
      </p:sp>
      <p:sp>
        <p:nvSpPr>
          <p:cNvPr id="292" name="Freeform 291"/>
          <p:cNvSpPr/>
          <p:nvPr/>
        </p:nvSpPr>
        <p:spPr>
          <a:xfrm>
            <a:off x="1295400" y="2981325"/>
            <a:ext cx="5553075" cy="1304925"/>
          </a:xfrm>
          <a:custGeom>
            <a:avLst/>
            <a:gdLst>
              <a:gd name="connsiteX0" fmla="*/ 0 w 5553075"/>
              <a:gd name="connsiteY0" fmla="*/ 1181100 h 1371600"/>
              <a:gd name="connsiteX1" fmla="*/ 9525 w 5553075"/>
              <a:gd name="connsiteY1" fmla="*/ 1295400 h 1371600"/>
              <a:gd name="connsiteX2" fmla="*/ 9525 w 5553075"/>
              <a:gd name="connsiteY2" fmla="*/ 1371600 h 1371600"/>
              <a:gd name="connsiteX3" fmla="*/ 5543550 w 5553075"/>
              <a:gd name="connsiteY3" fmla="*/ 1352550 h 1371600"/>
              <a:gd name="connsiteX4" fmla="*/ 5553075 w 5553075"/>
              <a:gd name="connsiteY4" fmla="*/ 581025 h 1371600"/>
              <a:gd name="connsiteX5" fmla="*/ 4143375 w 5553075"/>
              <a:gd name="connsiteY5" fmla="*/ 200025 h 1371600"/>
              <a:gd name="connsiteX6" fmla="*/ 3457575 w 5553075"/>
              <a:gd name="connsiteY6" fmla="*/ 0 h 1371600"/>
              <a:gd name="connsiteX7" fmla="*/ 2895600 w 5553075"/>
              <a:gd name="connsiteY7" fmla="*/ 66675 h 1371600"/>
              <a:gd name="connsiteX8" fmla="*/ 1981200 w 5553075"/>
              <a:gd name="connsiteY8" fmla="*/ 247650 h 1371600"/>
              <a:gd name="connsiteX9" fmla="*/ 942975 w 5553075"/>
              <a:gd name="connsiteY9" fmla="*/ 647700 h 1371600"/>
              <a:gd name="connsiteX10" fmla="*/ 0 w 5553075"/>
              <a:gd name="connsiteY10" fmla="*/ 1181100 h 1371600"/>
              <a:gd name="connsiteX0" fmla="*/ 0 w 5553075"/>
              <a:gd name="connsiteY0" fmla="*/ 1114425 h 1304925"/>
              <a:gd name="connsiteX1" fmla="*/ 9525 w 5553075"/>
              <a:gd name="connsiteY1" fmla="*/ 1228725 h 1304925"/>
              <a:gd name="connsiteX2" fmla="*/ 9525 w 5553075"/>
              <a:gd name="connsiteY2" fmla="*/ 1304925 h 1304925"/>
              <a:gd name="connsiteX3" fmla="*/ 5543550 w 5553075"/>
              <a:gd name="connsiteY3" fmla="*/ 1285875 h 1304925"/>
              <a:gd name="connsiteX4" fmla="*/ 5553075 w 5553075"/>
              <a:gd name="connsiteY4" fmla="*/ 514350 h 1304925"/>
              <a:gd name="connsiteX5" fmla="*/ 4143375 w 5553075"/>
              <a:gd name="connsiteY5" fmla="*/ 133350 h 1304925"/>
              <a:gd name="connsiteX6" fmla="*/ 3448050 w 5553075"/>
              <a:gd name="connsiteY6" fmla="*/ 0 h 1304925"/>
              <a:gd name="connsiteX7" fmla="*/ 2895600 w 5553075"/>
              <a:gd name="connsiteY7" fmla="*/ 0 h 1304925"/>
              <a:gd name="connsiteX8" fmla="*/ 1981200 w 5553075"/>
              <a:gd name="connsiteY8" fmla="*/ 180975 h 1304925"/>
              <a:gd name="connsiteX9" fmla="*/ 942975 w 5553075"/>
              <a:gd name="connsiteY9" fmla="*/ 581025 h 1304925"/>
              <a:gd name="connsiteX10" fmla="*/ 0 w 5553075"/>
              <a:gd name="connsiteY10" fmla="*/ 1114425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3075" h="1304925">
                <a:moveTo>
                  <a:pt x="0" y="1114425"/>
                </a:moveTo>
                <a:lnTo>
                  <a:pt x="9525" y="1228725"/>
                </a:lnTo>
                <a:lnTo>
                  <a:pt x="9525" y="1304925"/>
                </a:lnTo>
                <a:lnTo>
                  <a:pt x="5543550" y="1285875"/>
                </a:lnTo>
                <a:lnTo>
                  <a:pt x="5553075" y="514350"/>
                </a:lnTo>
                <a:lnTo>
                  <a:pt x="4143375" y="133350"/>
                </a:lnTo>
                <a:lnTo>
                  <a:pt x="3448050" y="0"/>
                </a:lnTo>
                <a:lnTo>
                  <a:pt x="2895600" y="0"/>
                </a:lnTo>
                <a:lnTo>
                  <a:pt x="1981200" y="180975"/>
                </a:lnTo>
                <a:lnTo>
                  <a:pt x="942975" y="581025"/>
                </a:lnTo>
                <a:lnTo>
                  <a:pt x="0" y="1114425"/>
                </a:lnTo>
                <a:close/>
              </a:path>
            </a:pathLst>
          </a:cu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0" name="Curved Left Arrow 289"/>
          <p:cNvSpPr/>
          <p:nvPr/>
        </p:nvSpPr>
        <p:spPr>
          <a:xfrm rot="1492519">
            <a:off x="1368957" y="3896135"/>
            <a:ext cx="731520" cy="284495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623" name="Curved Left Arrow 622"/>
          <p:cNvSpPr/>
          <p:nvPr/>
        </p:nvSpPr>
        <p:spPr>
          <a:xfrm rot="17702542">
            <a:off x="6328069" y="2477845"/>
            <a:ext cx="1130560" cy="311948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628" name="Text Box 6"/>
          <p:cNvSpPr txBox="1">
            <a:spLocks noChangeArrowheads="1"/>
          </p:cNvSpPr>
          <p:nvPr/>
        </p:nvSpPr>
        <p:spPr bwMode="auto">
          <a:xfrm>
            <a:off x="7274950" y="5165918"/>
            <a:ext cx="1787144" cy="9387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50000"/>
              </a:spcBef>
            </a:pPr>
            <a:r>
              <a:rPr lang="es-PE" sz="2200" b="1" dirty="0" smtClean="0">
                <a:latin typeface="+mj-lt"/>
              </a:rPr>
              <a:t>3,5% (1973)</a:t>
            </a:r>
          </a:p>
          <a:p>
            <a:pPr>
              <a:spcBef>
                <a:spcPct val="50000"/>
              </a:spcBef>
            </a:pPr>
            <a:r>
              <a:rPr lang="es-PE" sz="2200" b="1" dirty="0" smtClean="0">
                <a:latin typeface="+mj-lt"/>
              </a:rPr>
              <a:t>7,3% (2011)</a:t>
            </a:r>
            <a:endParaRPr lang="es-PE" sz="2200" b="1" dirty="0">
              <a:latin typeface="+mj-lt"/>
            </a:endParaRPr>
          </a:p>
        </p:txBody>
      </p:sp>
      <p:sp>
        <p:nvSpPr>
          <p:cNvPr id="31" name="Text Box 6"/>
          <p:cNvSpPr txBox="1">
            <a:spLocks noChangeArrowheads="1"/>
          </p:cNvSpPr>
          <p:nvPr/>
        </p:nvSpPr>
        <p:spPr bwMode="auto">
          <a:xfrm>
            <a:off x="315433" y="5091493"/>
            <a:ext cx="1787144" cy="9387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50000"/>
              </a:spcBef>
            </a:pPr>
            <a:r>
              <a:rPr lang="es-PE" sz="2200" b="1" dirty="0" smtClean="0">
                <a:latin typeface="+mj-lt"/>
              </a:rPr>
              <a:t>44,1% (1973)</a:t>
            </a:r>
          </a:p>
          <a:p>
            <a:pPr>
              <a:spcBef>
                <a:spcPct val="50000"/>
              </a:spcBef>
            </a:pPr>
            <a:r>
              <a:rPr lang="es-PE" sz="2200" b="1" dirty="0" smtClean="0">
                <a:latin typeface="+mj-lt"/>
              </a:rPr>
              <a:t>24,8% (2011)</a:t>
            </a:r>
            <a:endParaRPr lang="es-PE" sz="2200" b="1" dirty="0">
              <a:latin typeface="+mj-lt"/>
            </a:endParaRPr>
          </a:p>
        </p:txBody>
      </p:sp>
      <p:sp>
        <p:nvSpPr>
          <p:cNvPr id="30" name="Text Box 6"/>
          <p:cNvSpPr txBox="1">
            <a:spLocks noChangeArrowheads="1"/>
          </p:cNvSpPr>
          <p:nvPr/>
        </p:nvSpPr>
        <p:spPr bwMode="auto">
          <a:xfrm>
            <a:off x="1981369" y="5291191"/>
            <a:ext cx="10929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50000"/>
              </a:spcBef>
            </a:pPr>
            <a:r>
              <a:rPr lang="es-PE" sz="2800" b="1" dirty="0" smtClean="0">
                <a:solidFill>
                  <a:srgbClr val="FF0000"/>
                </a:solidFill>
                <a:latin typeface="+mj-lt"/>
              </a:rPr>
              <a:t>-44%</a:t>
            </a:r>
            <a:endParaRPr lang="es-PE" sz="2800" b="1" dirty="0">
              <a:solidFill>
                <a:srgbClr val="FF0000"/>
              </a:solidFill>
              <a:latin typeface="+mj-lt"/>
            </a:endParaRPr>
          </a:p>
        </p:txBody>
      </p:sp>
      <p:sp>
        <p:nvSpPr>
          <p:cNvPr id="33" name="Text Box 6"/>
          <p:cNvSpPr txBox="1">
            <a:spLocks noChangeArrowheads="1"/>
          </p:cNvSpPr>
          <p:nvPr/>
        </p:nvSpPr>
        <p:spPr bwMode="auto">
          <a:xfrm>
            <a:off x="6535629" y="5392706"/>
            <a:ext cx="1092900" cy="523220"/>
          </a:xfrm>
          <a:prstGeom prst="rect">
            <a:avLst/>
          </a:prstGeom>
          <a:no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50000"/>
              </a:spcBef>
            </a:pPr>
            <a:r>
              <a:rPr lang="es-PE" sz="2800" b="1" dirty="0" smtClean="0">
                <a:solidFill>
                  <a:srgbClr val="FF0000"/>
                </a:solidFill>
                <a:latin typeface="+mj-lt"/>
              </a:rPr>
              <a:t>109%</a:t>
            </a:r>
            <a:endParaRPr lang="es-PE" sz="2800" b="1" dirty="0">
              <a:solidFill>
                <a:srgbClr val="FF0000"/>
              </a:solidFill>
              <a:latin typeface="+mj-lt"/>
            </a:endParaRPr>
          </a:p>
        </p:txBody>
      </p:sp>
      <p:pic>
        <p:nvPicPr>
          <p:cNvPr id="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6586" y="-2662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0091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623" grpId="0" animBg="1"/>
      <p:bldP spid="628" grpId="0" animBg="1"/>
      <p:bldP spid="31" grpId="0" animBg="1"/>
      <p:bldP spid="30" grpId="0" animBg="1"/>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314325"/>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0" name="AutoShape 49"/>
          <p:cNvSpPr>
            <a:spLocks noChangeArrowheads="1"/>
          </p:cNvSpPr>
          <p:nvPr/>
        </p:nvSpPr>
        <p:spPr bwMode="auto">
          <a:xfrm>
            <a:off x="1376870" y="1522116"/>
            <a:ext cx="2191598" cy="919401"/>
          </a:xfrm>
          <a:prstGeom prst="roundRect">
            <a:avLst>
              <a:gd name="adj" fmla="val 16667"/>
            </a:avLst>
          </a:prstGeom>
          <a:solidFill>
            <a:schemeClr val="bg1"/>
          </a:solidFill>
          <a:ln>
            <a:noFill/>
          </a:ln>
          <a:extLst/>
        </p:spPr>
        <p:txBody>
          <a:bodyPr wrap="square">
            <a:spAutoFit/>
          </a:bodyPr>
          <a:lstStyle/>
          <a:p>
            <a:r>
              <a:rPr kumimoji="1" lang="es-CL" sz="2400" b="1" dirty="0">
                <a:solidFill>
                  <a:srgbClr val="FF0000"/>
                </a:solidFill>
                <a:latin typeface="Calibri" pitchFamily="34" charset="0"/>
              </a:rPr>
              <a:t>La nueva </a:t>
            </a:r>
            <a:r>
              <a:rPr kumimoji="1" lang="es-CL" sz="2400" b="1" dirty="0" smtClean="0">
                <a:solidFill>
                  <a:srgbClr val="FF0000"/>
                </a:solidFill>
                <a:latin typeface="Calibri" pitchFamily="34" charset="0"/>
              </a:rPr>
              <a:t>complejidad</a:t>
            </a:r>
            <a:endParaRPr kumimoji="1" lang="es-CL" sz="2400" b="1" dirty="0">
              <a:solidFill>
                <a:srgbClr val="FF0000"/>
              </a:solidFill>
              <a:latin typeface="Calibri"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0613" y="1408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2591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54" y="339289"/>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55314" y="6612540"/>
            <a:ext cx="1299971" cy="276999"/>
          </a:xfrm>
          <a:prstGeom prst="rect">
            <a:avLst/>
          </a:prstGeom>
          <a:noFill/>
        </p:spPr>
        <p:txBody>
          <a:bodyPr wrap="none" rtlCol="0">
            <a:spAutoFit/>
          </a:bodyPr>
          <a:lstStyle/>
          <a:p>
            <a:r>
              <a:rPr lang="es-CL" sz="1200" dirty="0" smtClean="0">
                <a:latin typeface="+mj-lt"/>
              </a:rPr>
              <a:t>Fuente: WB, 2012</a:t>
            </a:r>
            <a:endParaRPr lang="es-CL" sz="1200" dirty="0">
              <a:latin typeface="+mj-lt"/>
            </a:endParaRPr>
          </a:p>
        </p:txBody>
      </p:sp>
      <p:cxnSp>
        <p:nvCxnSpPr>
          <p:cNvPr id="4" name="Straight Arrow Connector 3"/>
          <p:cNvCxnSpPr/>
          <p:nvPr/>
        </p:nvCxnSpPr>
        <p:spPr>
          <a:xfrm flipV="1">
            <a:off x="1253351" y="2096812"/>
            <a:ext cx="543915" cy="599089"/>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114009" y="1752600"/>
            <a:ext cx="686591" cy="296915"/>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104202" y="4921468"/>
            <a:ext cx="515798" cy="70946"/>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57260" y="2198131"/>
            <a:ext cx="583814" cy="369332"/>
          </a:xfrm>
          <a:prstGeom prst="rect">
            <a:avLst/>
          </a:prstGeom>
          <a:noFill/>
        </p:spPr>
        <p:txBody>
          <a:bodyPr wrap="none" rtlCol="0">
            <a:spAutoFit/>
          </a:bodyPr>
          <a:lstStyle/>
          <a:p>
            <a:r>
              <a:rPr lang="es-CL" b="1" dirty="0" smtClean="0">
                <a:latin typeface="+mj-lt"/>
              </a:rPr>
              <a:t>37%</a:t>
            </a:r>
            <a:endParaRPr lang="es-CL" b="1" dirty="0">
              <a:latin typeface="+mj-lt"/>
            </a:endParaRPr>
          </a:p>
        </p:txBody>
      </p:sp>
      <p:sp>
        <p:nvSpPr>
          <p:cNvPr id="24" name="TextBox 23"/>
          <p:cNvSpPr txBox="1"/>
          <p:nvPr/>
        </p:nvSpPr>
        <p:spPr>
          <a:xfrm>
            <a:off x="4050456" y="1593782"/>
            <a:ext cx="587020" cy="369332"/>
          </a:xfrm>
          <a:prstGeom prst="rect">
            <a:avLst/>
          </a:prstGeom>
          <a:noFill/>
        </p:spPr>
        <p:txBody>
          <a:bodyPr wrap="none" rtlCol="0">
            <a:spAutoFit/>
          </a:bodyPr>
          <a:lstStyle/>
          <a:p>
            <a:r>
              <a:rPr lang="es-CL" b="1" dirty="0" smtClean="0">
                <a:latin typeface="+mj-lt"/>
              </a:rPr>
              <a:t>11%</a:t>
            </a:r>
            <a:endParaRPr lang="es-CL" b="1" dirty="0">
              <a:latin typeface="+mj-lt"/>
            </a:endParaRPr>
          </a:p>
        </p:txBody>
      </p:sp>
      <p:sp>
        <p:nvSpPr>
          <p:cNvPr id="25" name="TextBox 24"/>
          <p:cNvSpPr txBox="1"/>
          <p:nvPr/>
        </p:nvSpPr>
        <p:spPr>
          <a:xfrm>
            <a:off x="7054702" y="4657545"/>
            <a:ext cx="470000" cy="369332"/>
          </a:xfrm>
          <a:prstGeom prst="rect">
            <a:avLst/>
          </a:prstGeom>
          <a:noFill/>
        </p:spPr>
        <p:txBody>
          <a:bodyPr wrap="none" rtlCol="0">
            <a:spAutoFit/>
          </a:bodyPr>
          <a:lstStyle/>
          <a:p>
            <a:r>
              <a:rPr lang="es-CL" b="1" dirty="0">
                <a:latin typeface="+mj-lt"/>
              </a:rPr>
              <a:t>3</a:t>
            </a:r>
            <a:r>
              <a:rPr lang="es-CL" b="1" dirty="0" smtClean="0">
                <a:latin typeface="+mj-lt"/>
              </a:rPr>
              <a:t>%</a:t>
            </a:r>
            <a:endParaRPr lang="es-CL" b="1" dirty="0">
              <a:latin typeface="+mj-lt"/>
            </a:endParaRPr>
          </a:p>
        </p:txBody>
      </p:sp>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0613" y="1408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0000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646392" y="1781437"/>
            <a:ext cx="8403021" cy="3941436"/>
          </a:xfrm>
          <a:noFill/>
        </p:spPr>
        <p:txBody>
          <a:bodyPr/>
          <a:lstStyle/>
          <a:p>
            <a:pPr marL="0" indent="0">
              <a:buNone/>
            </a:pPr>
            <a:r>
              <a:rPr lang="es-CL" sz="3000" dirty="0" smtClean="0"/>
              <a:t>El peso relativo de las enfermedades crónicas NT</a:t>
            </a:r>
            <a:r>
              <a:rPr lang="es-CL" sz="3000" b="1" dirty="0" smtClean="0"/>
              <a:t>… </a:t>
            </a:r>
            <a:endParaRPr lang="es-CL" sz="3000" dirty="0" smtClean="0"/>
          </a:p>
          <a:p>
            <a:pPr marL="857250" lvl="2" indent="-457200"/>
            <a:r>
              <a:rPr lang="es-CL" sz="2200" dirty="0" smtClean="0"/>
              <a:t>Constituyen la 1a causa de mortalidad y siguen en aumento</a:t>
            </a:r>
          </a:p>
          <a:p>
            <a:pPr marL="857250" lvl="2" indent="-457200"/>
            <a:r>
              <a:rPr lang="es-CL" sz="2200" dirty="0" smtClean="0"/>
              <a:t>Mas de 250 millones de personas que viven con </a:t>
            </a:r>
            <a:r>
              <a:rPr lang="es-CL" sz="2200" dirty="0" err="1" smtClean="0"/>
              <a:t>enf</a:t>
            </a:r>
            <a:r>
              <a:rPr lang="es-CL" sz="2200" dirty="0" smtClean="0"/>
              <a:t> crónicas</a:t>
            </a:r>
          </a:p>
          <a:p>
            <a:pPr marL="857250" lvl="2" indent="-457200"/>
            <a:r>
              <a:rPr lang="es-CL" sz="2200" dirty="0" smtClean="0"/>
              <a:t>Son multifactoriales e implican diversos sectores</a:t>
            </a:r>
          </a:p>
          <a:p>
            <a:pPr marL="857250" lvl="2" indent="-457200"/>
            <a:r>
              <a:rPr lang="es-CL" sz="2200" dirty="0" smtClean="0"/>
              <a:t>Buenas noticias: se puede retrasar su aparición / disminuir su prevalencia</a:t>
            </a:r>
          </a:p>
          <a:p>
            <a:pPr marL="857250" lvl="2" indent="-457200"/>
            <a:r>
              <a:rPr lang="es-CL" sz="2200" dirty="0" smtClean="0"/>
              <a:t>No tan buenas noticias: implementar intervenciones preventivas constituye un gran desafío</a:t>
            </a:r>
          </a:p>
          <a:p>
            <a:pPr marL="857250" lvl="2" indent="-457200"/>
            <a:endParaRPr lang="es-CL" sz="1400" dirty="0" smtClean="0"/>
          </a:p>
          <a:p>
            <a:pPr marL="0" indent="0">
              <a:buNone/>
            </a:pPr>
            <a:r>
              <a:rPr lang="es-CL" sz="1400" u="sng" dirty="0" smtClean="0"/>
              <a:t>Fuente</a:t>
            </a:r>
            <a:r>
              <a:rPr lang="es-CL" sz="1400" dirty="0" smtClean="0"/>
              <a:t>: </a:t>
            </a:r>
            <a:r>
              <a:rPr lang="es-CL" sz="1400" dirty="0" err="1" smtClean="0"/>
              <a:t>The</a:t>
            </a:r>
            <a:r>
              <a:rPr lang="es-CL" sz="1400" dirty="0" smtClean="0"/>
              <a:t> NCD Alliance. </a:t>
            </a:r>
            <a:r>
              <a:rPr lang="es-CL" sz="1400" dirty="0" err="1" smtClean="0"/>
              <a:t>The</a:t>
            </a:r>
            <a:r>
              <a:rPr lang="es-CL" sz="1400" dirty="0" smtClean="0"/>
              <a:t> Global </a:t>
            </a:r>
            <a:r>
              <a:rPr lang="es-CL" sz="1400" dirty="0" err="1" smtClean="0"/>
              <a:t>Burden</a:t>
            </a:r>
            <a:r>
              <a:rPr lang="es-CL" sz="1400" dirty="0" smtClean="0"/>
              <a:t> of </a:t>
            </a:r>
            <a:r>
              <a:rPr lang="es-CL" sz="1400" dirty="0" err="1" smtClean="0"/>
              <a:t>NCDs</a:t>
            </a:r>
            <a:r>
              <a:rPr lang="es-CL" sz="1400" dirty="0" smtClean="0"/>
              <a:t>, 2011l; </a:t>
            </a:r>
            <a:r>
              <a:rPr lang="es-CL" sz="1400" dirty="0" err="1" smtClean="0"/>
              <a:t>Institute</a:t>
            </a:r>
            <a:r>
              <a:rPr lang="es-CL" sz="1400" dirty="0" smtClean="0"/>
              <a:t> </a:t>
            </a:r>
            <a:r>
              <a:rPr lang="es-CL" sz="1400" dirty="0" err="1" smtClean="0"/>
              <a:t>for</a:t>
            </a:r>
            <a:r>
              <a:rPr lang="es-CL" sz="1400" dirty="0" smtClean="0"/>
              <a:t> </a:t>
            </a:r>
            <a:r>
              <a:rPr lang="es-CL" sz="1400" dirty="0" err="1" smtClean="0"/>
              <a:t>Health</a:t>
            </a:r>
            <a:r>
              <a:rPr lang="es-CL" sz="1400" dirty="0" smtClean="0"/>
              <a:t> </a:t>
            </a:r>
            <a:r>
              <a:rPr lang="es-CL" sz="1400" dirty="0" err="1" smtClean="0"/>
              <a:t>Metrics</a:t>
            </a:r>
            <a:r>
              <a:rPr lang="es-CL" sz="1400" dirty="0" smtClean="0"/>
              <a:t> and </a:t>
            </a:r>
            <a:r>
              <a:rPr lang="es-CL" sz="1400" dirty="0" err="1" smtClean="0"/>
              <a:t>Evaluation</a:t>
            </a:r>
            <a:r>
              <a:rPr lang="es-CL" sz="1400" dirty="0" smtClean="0"/>
              <a:t>. </a:t>
            </a:r>
            <a:r>
              <a:rPr lang="es-CL" sz="1400" dirty="0" err="1" smtClean="0"/>
              <a:t>Financing</a:t>
            </a:r>
            <a:r>
              <a:rPr lang="es-CL" sz="1400" dirty="0" smtClean="0"/>
              <a:t> Global </a:t>
            </a:r>
            <a:r>
              <a:rPr lang="es-CL" sz="1400" dirty="0" err="1" smtClean="0"/>
              <a:t>Health</a:t>
            </a:r>
            <a:r>
              <a:rPr lang="es-CL" sz="1400" dirty="0" smtClean="0"/>
              <a:t> 2010, </a:t>
            </a:r>
            <a:r>
              <a:rPr lang="es-CL" sz="1400" dirty="0" err="1" smtClean="0"/>
              <a:t>Development</a:t>
            </a:r>
            <a:r>
              <a:rPr lang="es-CL" sz="1400" dirty="0" smtClean="0"/>
              <a:t> </a:t>
            </a:r>
            <a:r>
              <a:rPr lang="es-CL" sz="1400" dirty="0" err="1" smtClean="0"/>
              <a:t>Assistance</a:t>
            </a:r>
            <a:r>
              <a:rPr lang="es-CL" sz="1400" dirty="0" smtClean="0"/>
              <a:t> and Country </a:t>
            </a:r>
            <a:r>
              <a:rPr lang="es-CL" sz="1400" dirty="0" err="1" smtClean="0"/>
              <a:t>Spending</a:t>
            </a:r>
            <a:r>
              <a:rPr lang="es-CL" sz="1400" dirty="0" smtClean="0"/>
              <a:t> in </a:t>
            </a:r>
            <a:r>
              <a:rPr lang="es-CL" sz="1400" dirty="0" err="1" smtClean="0"/>
              <a:t>Economic</a:t>
            </a:r>
            <a:r>
              <a:rPr lang="es-CL" sz="1400" dirty="0" smtClean="0"/>
              <a:t> </a:t>
            </a:r>
            <a:r>
              <a:rPr lang="es-CL" sz="1400" dirty="0" err="1" smtClean="0"/>
              <a:t>Uncertainty</a:t>
            </a:r>
            <a:r>
              <a:rPr lang="es-CL" sz="1400" dirty="0" smtClean="0"/>
              <a:t>, </a:t>
            </a:r>
            <a:r>
              <a:rPr lang="es-CL" sz="1400" dirty="0" err="1" smtClean="0"/>
              <a:t>Seatle</a:t>
            </a:r>
            <a:r>
              <a:rPr lang="es-CL" sz="1400" dirty="0" smtClean="0"/>
              <a:t>, WA, IHME, 2010</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0613" y="1408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0017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p:nvPr>
            <p:extLst>
              <p:ext uri="{D42A27DB-BD31-4B8C-83A1-F6EECF244321}">
                <p14:modId xmlns:p14="http://schemas.microsoft.com/office/powerpoint/2010/main" val="1765448871"/>
              </p:ext>
            </p:extLst>
          </p:nvPr>
        </p:nvGraphicFramePr>
        <p:xfrm>
          <a:off x="-1399059" y="1602697"/>
          <a:ext cx="7128792"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8" name="35 CuadroTexto"/>
          <p:cNvSpPr txBox="1">
            <a:spLocks noChangeArrowheads="1"/>
          </p:cNvSpPr>
          <p:nvPr/>
        </p:nvSpPr>
        <p:spPr bwMode="auto">
          <a:xfrm>
            <a:off x="-1289869" y="2819557"/>
            <a:ext cx="6858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s-CL" sz="2200" b="1" dirty="0" smtClean="0">
              <a:solidFill>
                <a:schemeClr val="bg1"/>
              </a:solidFill>
              <a:latin typeface="Calibri" pitchFamily="34" charset="0"/>
            </a:endParaRPr>
          </a:p>
          <a:p>
            <a:pPr algn="ctr" eaLnBrk="1" hangingPunct="1"/>
            <a:endParaRPr lang="es-CL" sz="2800" b="1" dirty="0" smtClean="0">
              <a:solidFill>
                <a:schemeClr val="bg1"/>
              </a:solidFill>
              <a:latin typeface="Calibri" pitchFamily="34" charset="0"/>
            </a:endParaRPr>
          </a:p>
          <a:p>
            <a:pPr algn="ctr" eaLnBrk="1" hangingPunct="1"/>
            <a:r>
              <a:rPr lang="es-CL" sz="2800" b="1" dirty="0" smtClean="0">
                <a:solidFill>
                  <a:schemeClr val="bg1"/>
                </a:solidFill>
                <a:latin typeface="Calibri" pitchFamily="34" charset="0"/>
              </a:rPr>
              <a:t> </a:t>
            </a:r>
            <a:r>
              <a:rPr lang="es-CL" sz="2200" b="1" dirty="0" smtClean="0">
                <a:solidFill>
                  <a:schemeClr val="bg1"/>
                </a:solidFill>
                <a:latin typeface="Calibri" pitchFamily="34" charset="0"/>
              </a:rPr>
              <a:t>TOTAL DE MUERTES X</a:t>
            </a:r>
          </a:p>
          <a:p>
            <a:pPr algn="ctr" eaLnBrk="1" hangingPunct="1"/>
            <a:r>
              <a:rPr lang="es-CL" sz="2200" b="1" dirty="0" err="1" smtClean="0">
                <a:solidFill>
                  <a:schemeClr val="bg1"/>
                </a:solidFill>
                <a:latin typeface="Calibri" pitchFamily="34" charset="0"/>
              </a:rPr>
              <a:t>Enf</a:t>
            </a:r>
            <a:r>
              <a:rPr lang="es-CL" sz="2200" b="1" dirty="0" smtClean="0">
                <a:solidFill>
                  <a:schemeClr val="bg1"/>
                </a:solidFill>
                <a:latin typeface="Calibri" pitchFamily="34" charset="0"/>
              </a:rPr>
              <a:t> Crónicas en 2009</a:t>
            </a:r>
          </a:p>
          <a:p>
            <a:pPr algn="ctr" eaLnBrk="1" hangingPunct="1"/>
            <a:r>
              <a:rPr lang="es-CL" sz="3200" b="1" dirty="0" smtClean="0">
                <a:solidFill>
                  <a:schemeClr val="bg1"/>
                </a:solidFill>
                <a:latin typeface="Calibri" pitchFamily="34" charset="0"/>
              </a:rPr>
              <a:t>4.5Millions</a:t>
            </a:r>
            <a:endParaRPr lang="es-CL" sz="3200" b="1" dirty="0">
              <a:solidFill>
                <a:schemeClr val="bg1"/>
              </a:solidFill>
              <a:latin typeface="Calibri" pitchFamily="34" charset="0"/>
            </a:endParaRPr>
          </a:p>
        </p:txBody>
      </p:sp>
      <p:sp>
        <p:nvSpPr>
          <p:cNvPr id="12" name="Text Box 21"/>
          <p:cNvSpPr txBox="1">
            <a:spLocks noChangeArrowheads="1"/>
          </p:cNvSpPr>
          <p:nvPr/>
        </p:nvSpPr>
        <p:spPr bwMode="auto">
          <a:xfrm>
            <a:off x="4556188" y="2322257"/>
            <a:ext cx="42725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Font typeface="Arial" panose="020B0604020202020204" pitchFamily="34" charset="0"/>
              <a:buChar char="•"/>
            </a:pPr>
            <a:r>
              <a:rPr lang="es-CL" sz="2400" b="1" dirty="0" smtClean="0">
                <a:latin typeface="Calibri" pitchFamily="34" charset="0"/>
              </a:rPr>
              <a:t>149 millones de fumadores</a:t>
            </a:r>
          </a:p>
          <a:p>
            <a:pPr marL="342900" indent="-342900" eaLnBrk="1" hangingPunct="1">
              <a:buFont typeface="Arial" panose="020B0604020202020204" pitchFamily="34" charset="0"/>
              <a:buChar char="•"/>
            </a:pPr>
            <a:r>
              <a:rPr lang="es-CL" sz="2400" b="1" dirty="0" smtClean="0">
                <a:latin typeface="Calibri" pitchFamily="34" charset="0"/>
              </a:rPr>
              <a:t>30-40% de 25-64 son hipertensos</a:t>
            </a:r>
          </a:p>
          <a:p>
            <a:pPr marL="342900" indent="-342900" eaLnBrk="1" hangingPunct="1">
              <a:buFont typeface="Arial" panose="020B0604020202020204" pitchFamily="34" charset="0"/>
              <a:buChar char="•"/>
            </a:pPr>
            <a:r>
              <a:rPr lang="es-CL" sz="2400" b="1" dirty="0" smtClean="0">
                <a:latin typeface="Calibri" pitchFamily="34" charset="0"/>
              </a:rPr>
              <a:t>25% personas 15+ son obesas</a:t>
            </a:r>
          </a:p>
          <a:p>
            <a:pPr marL="342900" indent="-342900" eaLnBrk="1" hangingPunct="1">
              <a:buFont typeface="Arial" panose="020B0604020202020204" pitchFamily="34" charset="0"/>
              <a:buChar char="•"/>
            </a:pPr>
            <a:r>
              <a:rPr lang="es-CL" sz="2400" b="1" dirty="0" smtClean="0">
                <a:latin typeface="Calibri" pitchFamily="34" charset="0"/>
              </a:rPr>
              <a:t>37% de las muertes fueron en menores de 70 años</a:t>
            </a:r>
            <a:endParaRPr lang="es-CL" sz="2400" b="1" dirty="0">
              <a:latin typeface="Calibri" pitchFamily="34" charset="0"/>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0613" y="1408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956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r>
              <a:rPr lang="es-CL" sz="2800" dirty="0" err="1" smtClean="0"/>
              <a:t>Enf</a:t>
            </a:r>
            <a:r>
              <a:rPr lang="es-CL" sz="2800" dirty="0" smtClean="0"/>
              <a:t> crónicas NT reproducen también las inequidades</a:t>
            </a:r>
            <a:endParaRPr lang="es-CL" sz="2800" dirty="0"/>
          </a:p>
        </p:txBody>
      </p:sp>
      <p:pic>
        <p:nvPicPr>
          <p:cNvPr id="43013" name="Picture 5"/>
          <p:cNvPicPr>
            <a:picLocks noChangeAspect="1" noChangeArrowheads="1"/>
          </p:cNvPicPr>
          <p:nvPr/>
        </p:nvPicPr>
        <p:blipFill>
          <a:blip r:embed="rId3" cstate="print"/>
          <a:srcRect/>
          <a:stretch>
            <a:fillRect/>
          </a:stretch>
        </p:blipFill>
        <p:spPr bwMode="auto">
          <a:xfrm>
            <a:off x="335712" y="2203076"/>
            <a:ext cx="8578171" cy="3535572"/>
          </a:xfrm>
          <a:prstGeom prst="rect">
            <a:avLst/>
          </a:prstGeom>
          <a:noFill/>
          <a:ln w="9525">
            <a:noFill/>
            <a:miter lim="800000"/>
            <a:headEnd/>
            <a:tailEnd/>
          </a:ln>
          <a:effectLst/>
        </p:spPr>
      </p:pic>
      <p:sp>
        <p:nvSpPr>
          <p:cNvPr id="43015" name="Text Box 7"/>
          <p:cNvSpPr txBox="1">
            <a:spLocks noChangeArrowheads="1"/>
          </p:cNvSpPr>
          <p:nvPr/>
        </p:nvSpPr>
        <p:spPr bwMode="auto">
          <a:xfrm>
            <a:off x="914400" y="6555872"/>
            <a:ext cx="7315200" cy="276999"/>
          </a:xfrm>
          <a:prstGeom prst="rect">
            <a:avLst/>
          </a:prstGeom>
          <a:noFill/>
          <a:ln w="9525">
            <a:noFill/>
            <a:miter lim="800000"/>
            <a:headEnd/>
            <a:tailEnd/>
          </a:ln>
          <a:effectLst/>
        </p:spPr>
        <p:txBody>
          <a:bodyPr>
            <a:spAutoFit/>
          </a:bodyPr>
          <a:lstStyle/>
          <a:p>
            <a:pPr>
              <a:spcBef>
                <a:spcPct val="50000"/>
              </a:spcBef>
            </a:pPr>
            <a:r>
              <a:rPr lang="es-CL" sz="1200" dirty="0" smtClean="0">
                <a:latin typeface="+mj-lt"/>
              </a:rPr>
              <a:t>* </a:t>
            </a:r>
            <a:r>
              <a:rPr lang="es-CL" sz="1200" dirty="0" err="1" smtClean="0">
                <a:latin typeface="+mj-lt"/>
              </a:rPr>
              <a:t>Presented</a:t>
            </a:r>
            <a:r>
              <a:rPr lang="es-CL" sz="1200" dirty="0" smtClean="0">
                <a:latin typeface="+mj-lt"/>
              </a:rPr>
              <a:t> at </a:t>
            </a:r>
            <a:r>
              <a:rPr lang="es-CL" sz="1200" dirty="0" err="1" smtClean="0">
                <a:latin typeface="+mj-lt"/>
              </a:rPr>
              <a:t>the</a:t>
            </a:r>
            <a:r>
              <a:rPr lang="es-CL" sz="1200" dirty="0" smtClean="0">
                <a:latin typeface="+mj-lt"/>
              </a:rPr>
              <a:t> Global </a:t>
            </a:r>
            <a:r>
              <a:rPr lang="es-CL" sz="1200" dirty="0" err="1" smtClean="0">
                <a:latin typeface="+mj-lt"/>
              </a:rPr>
              <a:t>Health</a:t>
            </a:r>
            <a:r>
              <a:rPr lang="es-CL" sz="1200" dirty="0" smtClean="0">
                <a:latin typeface="+mj-lt"/>
              </a:rPr>
              <a:t> Council 38</a:t>
            </a:r>
            <a:r>
              <a:rPr lang="es-CL" sz="1200" baseline="30000" dirty="0" smtClean="0">
                <a:latin typeface="+mj-lt"/>
              </a:rPr>
              <a:t>th</a:t>
            </a:r>
            <a:r>
              <a:rPr lang="es-CL" sz="1200" dirty="0" smtClean="0">
                <a:latin typeface="+mj-lt"/>
              </a:rPr>
              <a:t> </a:t>
            </a:r>
            <a:r>
              <a:rPr lang="es-CL" sz="1200" dirty="0" err="1" smtClean="0">
                <a:latin typeface="+mj-lt"/>
              </a:rPr>
              <a:t>Annual</a:t>
            </a:r>
            <a:r>
              <a:rPr lang="es-CL" sz="1200" dirty="0" smtClean="0">
                <a:latin typeface="+mj-lt"/>
              </a:rPr>
              <a:t> </a:t>
            </a:r>
            <a:r>
              <a:rPr lang="es-CL" sz="1200" dirty="0" err="1" smtClean="0">
                <a:latin typeface="+mj-lt"/>
              </a:rPr>
              <a:t>Conference</a:t>
            </a:r>
            <a:r>
              <a:rPr lang="es-CL" sz="1200" dirty="0" smtClean="0">
                <a:latin typeface="+mj-lt"/>
              </a:rPr>
              <a:t> 2011.</a:t>
            </a:r>
            <a:endParaRPr lang="es-CL" sz="1200" dirty="0">
              <a:latin typeface="+mj-lt"/>
            </a:endParaRPr>
          </a:p>
        </p:txBody>
      </p:sp>
      <p:sp>
        <p:nvSpPr>
          <p:cNvPr id="43016" name="Text Box 8"/>
          <p:cNvSpPr txBox="1">
            <a:spLocks noChangeArrowheads="1"/>
          </p:cNvSpPr>
          <p:nvPr/>
        </p:nvSpPr>
        <p:spPr bwMode="auto">
          <a:xfrm>
            <a:off x="914400" y="1600200"/>
            <a:ext cx="7315200" cy="369332"/>
          </a:xfrm>
          <a:prstGeom prst="rect">
            <a:avLst/>
          </a:prstGeom>
          <a:noFill/>
          <a:ln w="9525">
            <a:noFill/>
            <a:miter lim="800000"/>
            <a:headEnd/>
            <a:tailEnd/>
          </a:ln>
          <a:effectLst/>
        </p:spPr>
        <p:txBody>
          <a:bodyPr>
            <a:spAutoFit/>
          </a:bodyPr>
          <a:lstStyle/>
          <a:p>
            <a:pPr algn="ctr">
              <a:spcBef>
                <a:spcPct val="50000"/>
              </a:spcBef>
            </a:pPr>
            <a:r>
              <a:rPr lang="es-CL" dirty="0" smtClean="0">
                <a:latin typeface="+mj-lt"/>
              </a:rPr>
              <a:t>Mortalidad por tipo de cáncer e ingreso </a:t>
            </a:r>
            <a:r>
              <a:rPr lang="es-CL" dirty="0" err="1" smtClean="0">
                <a:latin typeface="+mj-lt"/>
              </a:rPr>
              <a:t>pais</a:t>
            </a:r>
            <a:r>
              <a:rPr lang="es-CL" dirty="0" smtClean="0">
                <a:latin typeface="+mj-lt"/>
              </a:rPr>
              <a:t> *</a:t>
            </a:r>
            <a:endParaRPr lang="es-CL" dirty="0">
              <a:latin typeface="+mj-lt"/>
            </a:endParaRP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0613" y="1408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5454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141"/>
            <a:ext cx="8229600" cy="804041"/>
          </a:xfrm>
        </p:spPr>
        <p:txBody>
          <a:bodyPr/>
          <a:lstStyle/>
          <a:p>
            <a:r>
              <a:rPr lang="es-CL" sz="4200" b="1" dirty="0" smtClean="0">
                <a:latin typeface="Calibri" pitchFamily="34" charset="0"/>
              </a:rPr>
              <a:t>Contenido</a:t>
            </a:r>
            <a:endParaRPr lang="es-CL" sz="4200" b="1" dirty="0">
              <a:latin typeface="Calibri" pitchFamily="34" charset="0"/>
            </a:endParaRPr>
          </a:p>
        </p:txBody>
      </p:sp>
      <p:sp>
        <p:nvSpPr>
          <p:cNvPr id="3" name="Content Placeholder 2"/>
          <p:cNvSpPr>
            <a:spLocks noGrp="1"/>
          </p:cNvSpPr>
          <p:nvPr>
            <p:ph idx="1"/>
          </p:nvPr>
        </p:nvSpPr>
        <p:spPr>
          <a:xfrm>
            <a:off x="914414" y="2388501"/>
            <a:ext cx="8229600" cy="2924500"/>
          </a:xfrm>
        </p:spPr>
        <p:txBody>
          <a:bodyPr/>
          <a:lstStyle/>
          <a:p>
            <a:pPr marL="0" indent="0">
              <a:buNone/>
            </a:pPr>
            <a:r>
              <a:rPr lang="es-CL" sz="2800" dirty="0" smtClean="0">
                <a:solidFill>
                  <a:srgbClr val="0070C0"/>
                </a:solidFill>
                <a:latin typeface="Calibri" pitchFamily="34" charset="0"/>
              </a:rPr>
              <a:t>El contexto de desigualdades</a:t>
            </a:r>
            <a:endParaRPr lang="es-CL" sz="2800" i="1" dirty="0" smtClean="0">
              <a:solidFill>
                <a:srgbClr val="0070C0"/>
              </a:solidFill>
              <a:latin typeface="Calibri" pitchFamily="34" charset="0"/>
            </a:endParaRPr>
          </a:p>
          <a:p>
            <a:pPr marL="0" indent="0">
              <a:buNone/>
            </a:pPr>
            <a:r>
              <a:rPr lang="es-CL" sz="2800" dirty="0" smtClean="0">
                <a:solidFill>
                  <a:srgbClr val="0070C0"/>
                </a:solidFill>
                <a:latin typeface="Calibri" pitchFamily="34" charset="0"/>
              </a:rPr>
              <a:t>La agenda de CUS</a:t>
            </a:r>
          </a:p>
          <a:p>
            <a:pPr marL="0" indent="0">
              <a:buNone/>
            </a:pPr>
            <a:r>
              <a:rPr lang="es-CL" sz="2800" dirty="0" smtClean="0">
                <a:solidFill>
                  <a:srgbClr val="0070C0"/>
                </a:solidFill>
                <a:latin typeface="Calibri" pitchFamily="34" charset="0"/>
              </a:rPr>
              <a:t>Los nuevos desafíos</a:t>
            </a:r>
          </a:p>
          <a:p>
            <a:pPr marL="0" indent="0">
              <a:buNone/>
            </a:pPr>
            <a:r>
              <a:rPr lang="es-CL" sz="2800" dirty="0" smtClean="0">
                <a:solidFill>
                  <a:srgbClr val="0070C0"/>
                </a:solidFill>
                <a:latin typeface="Calibri" pitchFamily="34" charset="0"/>
              </a:rPr>
              <a:t>Las tendencias</a:t>
            </a:r>
            <a:endParaRPr lang="es-CL" sz="2800" dirty="0">
              <a:solidFill>
                <a:srgbClr val="0070C0"/>
              </a:solidFill>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34" y="3869955"/>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34" y="3423582"/>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34" y="2915473"/>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834" y="2395195"/>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56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31 CuadroTexto"/>
          <p:cNvSpPr txBox="1">
            <a:spLocks noChangeArrowheads="1"/>
          </p:cNvSpPr>
          <p:nvPr/>
        </p:nvSpPr>
        <p:spPr bwMode="auto">
          <a:xfrm>
            <a:off x="506474" y="1925414"/>
            <a:ext cx="7643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err="1" smtClean="0">
                <a:solidFill>
                  <a:srgbClr val="D52B2B"/>
                </a:solidFill>
                <a:latin typeface="Calibri" pitchFamily="34" charset="0"/>
              </a:rPr>
              <a:t>Oportunidades</a:t>
            </a:r>
            <a:r>
              <a:rPr lang="en-US" sz="2800" b="1" dirty="0" smtClean="0">
                <a:solidFill>
                  <a:srgbClr val="D52B2B"/>
                </a:solidFill>
                <a:latin typeface="Calibri" pitchFamily="34" charset="0"/>
              </a:rPr>
              <a:t>… </a:t>
            </a:r>
            <a:endParaRPr lang="es-ES" sz="2800" b="1" dirty="0">
              <a:solidFill>
                <a:srgbClr val="D52B2B"/>
              </a:solidFill>
              <a:latin typeface="Calibri" pitchFamily="34" charset="0"/>
            </a:endParaRPr>
          </a:p>
        </p:txBody>
      </p:sp>
      <p:pic>
        <p:nvPicPr>
          <p:cNvPr id="11270" name="Picture 3"/>
          <p:cNvPicPr>
            <a:picLocks noChangeAspect="1" noChangeArrowheads="1"/>
          </p:cNvPicPr>
          <p:nvPr/>
        </p:nvPicPr>
        <p:blipFill>
          <a:blip r:embed="rId3" cstate="print"/>
          <a:srcRect/>
          <a:stretch>
            <a:fillRect/>
          </a:stretch>
        </p:blipFill>
        <p:spPr bwMode="auto">
          <a:xfrm>
            <a:off x="539552" y="3069853"/>
            <a:ext cx="8037513" cy="2735262"/>
          </a:xfrm>
          <a:prstGeom prst="rect">
            <a:avLst/>
          </a:prstGeom>
          <a:solidFill>
            <a:srgbClr val="FFFFFF">
              <a:shade val="85000"/>
            </a:srgbClr>
          </a:solidFill>
          <a:ln w="190500" cap="rnd">
            <a:solidFill>
              <a:schemeClr val="accent1"/>
            </a:solidFill>
          </a:ln>
          <a:effectLst>
            <a:glow rad="635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6586" y="-10861"/>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9032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379" y="315252"/>
            <a:ext cx="2096813" cy="2523768"/>
          </a:xfrm>
          <a:prstGeom prst="rect">
            <a:avLst/>
          </a:prstGeom>
          <a:solidFill>
            <a:schemeClr val="accent1">
              <a:lumMod val="20000"/>
              <a:lumOff val="80000"/>
            </a:schemeClr>
          </a:solidFill>
        </p:spPr>
        <p:txBody>
          <a:bodyPr wrap="square" rtlCol="0">
            <a:spAutoFit/>
          </a:bodyPr>
          <a:lstStyle/>
          <a:p>
            <a:pPr algn="ctr"/>
            <a:r>
              <a:rPr lang="es-CL" b="1" dirty="0" smtClean="0">
                <a:latin typeface="+mj-lt"/>
              </a:rPr>
              <a:t>Economías</a:t>
            </a:r>
          </a:p>
          <a:p>
            <a:pPr marL="190500" indent="-190500">
              <a:buFont typeface="Arial" panose="020B0604020202020204" pitchFamily="34" charset="0"/>
              <a:buChar char="•"/>
            </a:pPr>
            <a:r>
              <a:rPr lang="es-CL" sz="1400" dirty="0" smtClean="0">
                <a:latin typeface="+mj-lt"/>
              </a:rPr>
              <a:t>Disminuye la oferta de mano de obra</a:t>
            </a:r>
          </a:p>
          <a:p>
            <a:pPr marL="190500" indent="-190500">
              <a:buFont typeface="Arial" panose="020B0604020202020204" pitchFamily="34" charset="0"/>
              <a:buChar char="•"/>
            </a:pPr>
            <a:r>
              <a:rPr lang="es-CL" sz="1400" dirty="0" smtClean="0">
                <a:latin typeface="+mj-lt"/>
              </a:rPr>
              <a:t>Reduce la producción (absentismo,…)</a:t>
            </a:r>
          </a:p>
          <a:p>
            <a:pPr marL="190500" indent="-190500">
              <a:buFont typeface="Arial" panose="020B0604020202020204" pitchFamily="34" charset="0"/>
              <a:buChar char="•"/>
            </a:pPr>
            <a:r>
              <a:rPr lang="es-CL" sz="1400" dirty="0" smtClean="0">
                <a:latin typeface="+mj-lt"/>
              </a:rPr>
              <a:t>Disminuye los ingreso x impuesto</a:t>
            </a:r>
          </a:p>
          <a:p>
            <a:pPr marL="190500" indent="-190500">
              <a:buFont typeface="Arial" panose="020B0604020202020204" pitchFamily="34" charset="0"/>
              <a:buChar char="•"/>
            </a:pPr>
            <a:r>
              <a:rPr lang="es-CL" sz="1400" dirty="0" smtClean="0">
                <a:latin typeface="+mj-lt"/>
              </a:rPr>
              <a:t>Disminuye el retorno en K-H</a:t>
            </a:r>
          </a:p>
          <a:p>
            <a:pPr marL="190500" indent="-190500">
              <a:buFont typeface="Arial" panose="020B0604020202020204" pitchFamily="34" charset="0"/>
              <a:buChar char="•"/>
            </a:pPr>
            <a:r>
              <a:rPr lang="es-CL" sz="1400" dirty="0" smtClean="0">
                <a:latin typeface="+mj-lt"/>
              </a:rPr>
              <a:t>Aumenta el gasto publico</a:t>
            </a:r>
            <a:endParaRPr lang="es-CL" sz="1400" dirty="0">
              <a:latin typeface="+mj-lt"/>
            </a:endParaRPr>
          </a:p>
        </p:txBody>
      </p:sp>
      <p:sp>
        <p:nvSpPr>
          <p:cNvPr id="22" name="TextBox 21"/>
          <p:cNvSpPr txBox="1"/>
          <p:nvPr/>
        </p:nvSpPr>
        <p:spPr>
          <a:xfrm>
            <a:off x="2864147" y="309992"/>
            <a:ext cx="3032171" cy="2523768"/>
          </a:xfrm>
          <a:prstGeom prst="rect">
            <a:avLst/>
          </a:prstGeom>
          <a:solidFill>
            <a:schemeClr val="accent1">
              <a:lumMod val="20000"/>
              <a:lumOff val="80000"/>
            </a:schemeClr>
          </a:solidFill>
        </p:spPr>
        <p:txBody>
          <a:bodyPr wrap="square" rtlCol="0">
            <a:spAutoFit/>
          </a:bodyPr>
          <a:lstStyle/>
          <a:p>
            <a:pPr algn="ctr"/>
            <a:r>
              <a:rPr lang="es-CL" b="1" dirty="0" smtClean="0">
                <a:latin typeface="+mj-lt"/>
              </a:rPr>
              <a:t>Sistema de Salud</a:t>
            </a:r>
          </a:p>
          <a:p>
            <a:pPr marL="190500" indent="-190500">
              <a:buFont typeface="Arial" panose="020B0604020202020204" pitchFamily="34" charset="0"/>
              <a:buChar char="•"/>
            </a:pPr>
            <a:r>
              <a:rPr lang="es-CL" sz="1400" dirty="0" smtClean="0">
                <a:latin typeface="+mj-lt"/>
              </a:rPr>
              <a:t>Aumenta el consumo de servicios relacionados con ENCNT</a:t>
            </a:r>
          </a:p>
          <a:p>
            <a:pPr marL="190500" indent="-190500">
              <a:buFont typeface="Arial" panose="020B0604020202020204" pitchFamily="34" charset="0"/>
              <a:buChar char="•"/>
            </a:pPr>
            <a:r>
              <a:rPr lang="es-CL" sz="1400" dirty="0" smtClean="0">
                <a:latin typeface="+mj-lt"/>
              </a:rPr>
              <a:t>Demanda por tratamientos con mayor efectividad (aumenta el costo de la tecnologías e innovación)</a:t>
            </a:r>
          </a:p>
          <a:p>
            <a:pPr marL="190500" indent="-190500">
              <a:buFont typeface="Arial" panose="020B0604020202020204" pitchFamily="34" charset="0"/>
              <a:buChar char="•"/>
            </a:pPr>
            <a:r>
              <a:rPr lang="es-CL" sz="1400" dirty="0" smtClean="0">
                <a:latin typeface="+mj-lt"/>
              </a:rPr>
              <a:t>Necesita que el sistema de salud adapte las necesidades y los costos (organización de servicios, dispensación de servicios de calidad, financiamiento coherente)</a:t>
            </a:r>
            <a:endParaRPr lang="es-CL" sz="1400" dirty="0">
              <a:latin typeface="+mj-lt"/>
            </a:endParaRPr>
          </a:p>
        </p:txBody>
      </p:sp>
      <p:sp>
        <p:nvSpPr>
          <p:cNvPr id="23" name="TextBox 22"/>
          <p:cNvSpPr txBox="1"/>
          <p:nvPr/>
        </p:nvSpPr>
        <p:spPr>
          <a:xfrm>
            <a:off x="6185513" y="304732"/>
            <a:ext cx="2327865" cy="2523768"/>
          </a:xfrm>
          <a:prstGeom prst="rect">
            <a:avLst/>
          </a:prstGeom>
          <a:solidFill>
            <a:schemeClr val="accent1">
              <a:lumMod val="20000"/>
              <a:lumOff val="80000"/>
            </a:schemeClr>
          </a:solidFill>
        </p:spPr>
        <p:txBody>
          <a:bodyPr wrap="square" rtlCol="0">
            <a:spAutoFit/>
          </a:bodyPr>
          <a:lstStyle/>
          <a:p>
            <a:pPr algn="ctr"/>
            <a:r>
              <a:rPr lang="es-CL" b="1" dirty="0" smtClean="0">
                <a:latin typeface="+mj-lt"/>
              </a:rPr>
              <a:t>Hogares e individuos</a:t>
            </a:r>
          </a:p>
          <a:p>
            <a:pPr marL="190500" indent="-190500">
              <a:buFont typeface="Arial" panose="020B0604020202020204" pitchFamily="34" charset="0"/>
              <a:buChar char="•"/>
            </a:pPr>
            <a:r>
              <a:rPr lang="es-CL" sz="1400" dirty="0" smtClean="0">
                <a:latin typeface="+mj-lt"/>
              </a:rPr>
              <a:t>Disminuye el bienestar</a:t>
            </a:r>
          </a:p>
          <a:p>
            <a:pPr marL="190500" indent="-190500">
              <a:buFont typeface="Arial" panose="020B0604020202020204" pitchFamily="34" charset="0"/>
              <a:buChar char="•"/>
            </a:pPr>
            <a:r>
              <a:rPr lang="es-CL" sz="1400" dirty="0" smtClean="0">
                <a:latin typeface="+mj-lt"/>
              </a:rPr>
              <a:t>Aumenta las discapacidades y muertes prematuras</a:t>
            </a:r>
          </a:p>
          <a:p>
            <a:pPr marL="190500" indent="-190500">
              <a:buFont typeface="Arial" panose="020B0604020202020204" pitchFamily="34" charset="0"/>
              <a:buChar char="•"/>
            </a:pPr>
            <a:r>
              <a:rPr lang="es-CL" sz="1400" dirty="0" smtClean="0">
                <a:latin typeface="+mj-lt"/>
              </a:rPr>
              <a:t>Disminuye el ingreso del hogar, aumentando la exposición al riesgo financiero y pobreza</a:t>
            </a:r>
          </a:p>
          <a:p>
            <a:pPr marL="190500" indent="-190500">
              <a:buFont typeface="Arial" panose="020B0604020202020204" pitchFamily="34" charset="0"/>
              <a:buChar char="•"/>
            </a:pPr>
            <a:r>
              <a:rPr lang="es-CL" sz="1400" dirty="0" smtClean="0">
                <a:latin typeface="+mj-lt"/>
              </a:rPr>
              <a:t>Disminuye las oportunidades</a:t>
            </a:r>
            <a:endParaRPr lang="es-CL" sz="1400" dirty="0">
              <a:latin typeface="+mj-lt"/>
            </a:endParaRPr>
          </a:p>
        </p:txBody>
      </p:sp>
      <p:sp>
        <p:nvSpPr>
          <p:cNvPr id="24" name="TextBox 23"/>
          <p:cNvSpPr txBox="1"/>
          <p:nvPr/>
        </p:nvSpPr>
        <p:spPr>
          <a:xfrm>
            <a:off x="530780" y="4677174"/>
            <a:ext cx="1676400" cy="923330"/>
          </a:xfrm>
          <a:prstGeom prst="rect">
            <a:avLst/>
          </a:prstGeom>
          <a:solidFill>
            <a:srgbClr val="FF0000"/>
          </a:solidFill>
        </p:spPr>
        <p:txBody>
          <a:bodyPr wrap="square" rtlCol="0">
            <a:spAutoFit/>
          </a:bodyPr>
          <a:lstStyle/>
          <a:p>
            <a:pPr algn="ctr"/>
            <a:r>
              <a:rPr lang="es-CL" b="1" dirty="0" smtClean="0">
                <a:solidFill>
                  <a:schemeClr val="bg1"/>
                </a:solidFill>
                <a:latin typeface="+mj-lt"/>
              </a:rPr>
              <a:t>Competitividad y productividad del país</a:t>
            </a:r>
            <a:endParaRPr lang="es-CL" sz="1400" dirty="0">
              <a:solidFill>
                <a:schemeClr val="bg1"/>
              </a:solidFill>
              <a:latin typeface="+mj-lt"/>
            </a:endParaRPr>
          </a:p>
        </p:txBody>
      </p:sp>
      <p:sp>
        <p:nvSpPr>
          <p:cNvPr id="25" name="TextBox 24"/>
          <p:cNvSpPr txBox="1"/>
          <p:nvPr/>
        </p:nvSpPr>
        <p:spPr>
          <a:xfrm>
            <a:off x="2275545" y="4687680"/>
            <a:ext cx="2096813" cy="369332"/>
          </a:xfrm>
          <a:prstGeom prst="rect">
            <a:avLst/>
          </a:prstGeom>
          <a:solidFill>
            <a:srgbClr val="FF0000"/>
          </a:solidFill>
        </p:spPr>
        <p:txBody>
          <a:bodyPr wrap="square" rtlCol="0">
            <a:spAutoFit/>
          </a:bodyPr>
          <a:lstStyle/>
          <a:p>
            <a:pPr algn="ctr"/>
            <a:r>
              <a:rPr lang="es-CL" b="1" dirty="0" smtClean="0">
                <a:solidFill>
                  <a:schemeClr val="bg1"/>
                </a:solidFill>
                <a:latin typeface="+mj-lt"/>
              </a:rPr>
              <a:t>Presiones fiscales</a:t>
            </a:r>
            <a:endParaRPr lang="es-CL" sz="1400" dirty="0">
              <a:solidFill>
                <a:schemeClr val="bg1"/>
              </a:solidFill>
              <a:latin typeface="+mj-lt"/>
            </a:endParaRPr>
          </a:p>
        </p:txBody>
      </p:sp>
      <p:sp>
        <p:nvSpPr>
          <p:cNvPr id="26" name="TextBox 25"/>
          <p:cNvSpPr txBox="1"/>
          <p:nvPr/>
        </p:nvSpPr>
        <p:spPr>
          <a:xfrm>
            <a:off x="4477525" y="4698186"/>
            <a:ext cx="2096813" cy="369332"/>
          </a:xfrm>
          <a:prstGeom prst="rect">
            <a:avLst/>
          </a:prstGeom>
          <a:solidFill>
            <a:srgbClr val="FF0000"/>
          </a:solidFill>
        </p:spPr>
        <p:txBody>
          <a:bodyPr wrap="square" rtlCol="0">
            <a:spAutoFit/>
          </a:bodyPr>
          <a:lstStyle/>
          <a:p>
            <a:pPr algn="ctr"/>
            <a:r>
              <a:rPr lang="es-CL" b="1" dirty="0" smtClean="0">
                <a:solidFill>
                  <a:schemeClr val="bg1"/>
                </a:solidFill>
                <a:latin typeface="+mj-lt"/>
              </a:rPr>
              <a:t>Resultados de salud</a:t>
            </a:r>
            <a:endParaRPr lang="es-CL" sz="1400" dirty="0">
              <a:solidFill>
                <a:schemeClr val="bg1"/>
              </a:solidFill>
              <a:latin typeface="+mj-lt"/>
            </a:endParaRPr>
          </a:p>
        </p:txBody>
      </p:sp>
      <p:sp>
        <p:nvSpPr>
          <p:cNvPr id="27" name="TextBox 26"/>
          <p:cNvSpPr txBox="1"/>
          <p:nvPr/>
        </p:nvSpPr>
        <p:spPr>
          <a:xfrm>
            <a:off x="6679505" y="4677160"/>
            <a:ext cx="2096813" cy="923330"/>
          </a:xfrm>
          <a:prstGeom prst="rect">
            <a:avLst/>
          </a:prstGeom>
          <a:solidFill>
            <a:srgbClr val="FF0000"/>
          </a:solidFill>
        </p:spPr>
        <p:txBody>
          <a:bodyPr wrap="square" rtlCol="0">
            <a:spAutoFit/>
          </a:bodyPr>
          <a:lstStyle/>
          <a:p>
            <a:pPr algn="ctr"/>
            <a:r>
              <a:rPr lang="es-CL" b="1" dirty="0" smtClean="0">
                <a:solidFill>
                  <a:schemeClr val="bg1"/>
                </a:solidFill>
                <a:latin typeface="+mj-lt"/>
              </a:rPr>
              <a:t>Pobreza, inequidad y pérdida de oportunidades</a:t>
            </a:r>
            <a:endParaRPr lang="es-CL" sz="1400" dirty="0">
              <a:solidFill>
                <a:schemeClr val="bg1"/>
              </a:solidFill>
              <a:latin typeface="+mj-lt"/>
            </a:endParaRPr>
          </a:p>
        </p:txBody>
      </p:sp>
      <p:sp>
        <p:nvSpPr>
          <p:cNvPr id="3" name="Down Arrow 2"/>
          <p:cNvSpPr/>
          <p:nvPr/>
        </p:nvSpPr>
        <p:spPr>
          <a:xfrm>
            <a:off x="3468404" y="3042728"/>
            <a:ext cx="2096828" cy="1371606"/>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0613" y="1408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2453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9" y="536044"/>
            <a:ext cx="9181259" cy="5502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66194" y="725209"/>
            <a:ext cx="6008183" cy="369332"/>
          </a:xfrm>
          <a:prstGeom prst="rect">
            <a:avLst/>
          </a:prstGeom>
          <a:solidFill>
            <a:schemeClr val="bg1"/>
          </a:solidFill>
        </p:spPr>
        <p:txBody>
          <a:bodyPr wrap="none" rtlCol="0">
            <a:spAutoFit/>
          </a:bodyPr>
          <a:lstStyle/>
          <a:p>
            <a:r>
              <a:rPr lang="es-CL" b="1" dirty="0" smtClean="0">
                <a:latin typeface="+mj-lt"/>
              </a:rPr>
              <a:t>Incrementos proyectados en gasto publico (%PIB), 2011-2030</a:t>
            </a:r>
            <a:endParaRPr lang="es-CL" b="1" dirty="0">
              <a:latin typeface="+mj-lt"/>
            </a:endParaRPr>
          </a:p>
        </p:txBody>
      </p:sp>
      <p:sp>
        <p:nvSpPr>
          <p:cNvPr id="6" name="TextBox 5"/>
          <p:cNvSpPr txBox="1"/>
          <p:nvPr/>
        </p:nvSpPr>
        <p:spPr>
          <a:xfrm>
            <a:off x="2548788" y="1602845"/>
            <a:ext cx="2558906" cy="369332"/>
          </a:xfrm>
          <a:prstGeom prst="rect">
            <a:avLst/>
          </a:prstGeom>
          <a:solidFill>
            <a:schemeClr val="bg1"/>
          </a:solidFill>
        </p:spPr>
        <p:txBody>
          <a:bodyPr wrap="none" rtlCol="0">
            <a:spAutoFit/>
          </a:bodyPr>
          <a:lstStyle/>
          <a:p>
            <a:r>
              <a:rPr lang="es-CL" b="1" dirty="0" smtClean="0">
                <a:solidFill>
                  <a:srgbClr val="00B0F0"/>
                </a:solidFill>
                <a:latin typeface="+mj-lt"/>
              </a:rPr>
              <a:t>Países emergente de ALC</a:t>
            </a:r>
            <a:endParaRPr lang="es-CL" b="1" dirty="0">
              <a:solidFill>
                <a:srgbClr val="00B0F0"/>
              </a:solidFill>
              <a:latin typeface="+mj-lt"/>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0613" y="1408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010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1 Rectángulo"/>
          <p:cNvSpPr>
            <a:spLocks noChangeArrowheads="1"/>
          </p:cNvSpPr>
          <p:nvPr/>
        </p:nvSpPr>
        <p:spPr bwMode="auto">
          <a:xfrm>
            <a:off x="4140200" y="5445125"/>
            <a:ext cx="50038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es-CL" sz="2400" b="1" dirty="0" err="1" smtClean="0">
                <a:latin typeface="Calibri" pitchFamily="34" charset="0"/>
              </a:rPr>
              <a:t>Enf</a:t>
            </a:r>
            <a:r>
              <a:rPr lang="es-CL" sz="2400" b="1" dirty="0" smtClean="0">
                <a:latin typeface="Calibri" pitchFamily="34" charset="0"/>
              </a:rPr>
              <a:t> crónicas NT conducen a una mortalidad prematura y a la pobreza</a:t>
            </a:r>
            <a:endParaRPr lang="es-CL" sz="2400" b="1" dirty="0">
              <a:latin typeface="Calibri" pitchFamily="34" charset="0"/>
            </a:endParaRPr>
          </a:p>
        </p:txBody>
      </p:sp>
      <p:sp>
        <p:nvSpPr>
          <p:cNvPr id="6147" name="TextBox 12"/>
          <p:cNvSpPr txBox="1">
            <a:spLocks noChangeArrowheads="1"/>
          </p:cNvSpPr>
          <p:nvPr/>
        </p:nvSpPr>
        <p:spPr bwMode="auto">
          <a:xfrm>
            <a:off x="497276" y="151467"/>
            <a:ext cx="80645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sz="3200" b="1" dirty="0" smtClean="0">
                <a:latin typeface="Calibri" pitchFamily="34" charset="0"/>
              </a:rPr>
              <a:t>El marco conceptual de OPS para la acción sobre las enfermedades crónicas</a:t>
            </a:r>
            <a:endParaRPr lang="es-CL" sz="3200" b="1" dirty="0">
              <a:latin typeface="Calibri" pitchFamily="34" charset="0"/>
            </a:endParaRPr>
          </a:p>
        </p:txBody>
      </p:sp>
      <p:grpSp>
        <p:nvGrpSpPr>
          <p:cNvPr id="6148" name="Group 18"/>
          <p:cNvGrpSpPr>
            <a:grpSpLocks/>
          </p:cNvGrpSpPr>
          <p:nvPr/>
        </p:nvGrpSpPr>
        <p:grpSpPr bwMode="auto">
          <a:xfrm>
            <a:off x="4859338" y="1675093"/>
            <a:ext cx="3527425" cy="827088"/>
            <a:chOff x="3563888" y="1185312"/>
            <a:chExt cx="3312368" cy="1091560"/>
          </a:xfrm>
        </p:grpSpPr>
        <p:sp>
          <p:nvSpPr>
            <p:cNvPr id="4" name="3 Rectángulo"/>
            <p:cNvSpPr/>
            <p:nvPr/>
          </p:nvSpPr>
          <p:spPr>
            <a:xfrm>
              <a:off x="3563888" y="1185312"/>
              <a:ext cx="3312368" cy="7309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b="1" dirty="0" smtClean="0">
                  <a:solidFill>
                    <a:schemeClr val="tx1"/>
                  </a:solidFill>
                  <a:latin typeface="Calibri" pitchFamily="34" charset="0"/>
                </a:rPr>
                <a:t>Determinantes Sociales</a:t>
              </a:r>
            </a:p>
            <a:p>
              <a:pPr algn="ctr">
                <a:defRPr/>
              </a:pPr>
              <a:r>
                <a:rPr lang="es-CL" sz="1200" b="1" dirty="0" smtClean="0">
                  <a:solidFill>
                    <a:schemeClr val="tx1"/>
                  </a:solidFill>
                  <a:latin typeface="Calibri" pitchFamily="34" charset="0"/>
                </a:rPr>
                <a:t>Ingreso, educación, medioambiente, urbanización - globalización</a:t>
              </a:r>
              <a:endParaRPr lang="es-CL" sz="1200" b="1" dirty="0">
                <a:solidFill>
                  <a:schemeClr val="tx1"/>
                </a:solidFill>
                <a:latin typeface="Calibri" pitchFamily="34" charset="0"/>
              </a:endParaRPr>
            </a:p>
          </p:txBody>
        </p:sp>
        <p:sp>
          <p:nvSpPr>
            <p:cNvPr id="16" name="Down Arrow 15"/>
            <p:cNvSpPr/>
            <p:nvPr/>
          </p:nvSpPr>
          <p:spPr>
            <a:xfrm>
              <a:off x="5003918" y="1916293"/>
              <a:ext cx="432307" cy="36057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solidFill>
                  <a:schemeClr val="tx1"/>
                </a:solidFill>
                <a:latin typeface="Calibri" pitchFamily="34" charset="0"/>
              </a:endParaRPr>
            </a:p>
          </p:txBody>
        </p:sp>
      </p:grpSp>
      <p:grpSp>
        <p:nvGrpSpPr>
          <p:cNvPr id="6149" name="Group 22"/>
          <p:cNvGrpSpPr>
            <a:grpSpLocks/>
          </p:cNvGrpSpPr>
          <p:nvPr/>
        </p:nvGrpSpPr>
        <p:grpSpPr bwMode="auto">
          <a:xfrm>
            <a:off x="4859338" y="2636838"/>
            <a:ext cx="3600450" cy="1441450"/>
            <a:chOff x="3563888" y="2470016"/>
            <a:chExt cx="3312368" cy="1235576"/>
          </a:xfrm>
        </p:grpSpPr>
        <p:sp>
          <p:nvSpPr>
            <p:cNvPr id="20" name="19 Rectángulo"/>
            <p:cNvSpPr/>
            <p:nvPr/>
          </p:nvSpPr>
          <p:spPr>
            <a:xfrm>
              <a:off x="3563888" y="2470016"/>
              <a:ext cx="3312368" cy="7320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b="1" dirty="0" smtClean="0">
                  <a:solidFill>
                    <a:schemeClr val="tx1"/>
                  </a:solidFill>
                  <a:latin typeface="Calibri" pitchFamily="34" charset="0"/>
                </a:rPr>
                <a:t>Factores de riesgo</a:t>
              </a:r>
            </a:p>
            <a:p>
              <a:pPr algn="ctr">
                <a:defRPr/>
              </a:pPr>
              <a:r>
                <a:rPr lang="es-CL" sz="1200" b="1" dirty="0" smtClean="0">
                  <a:solidFill>
                    <a:schemeClr val="tx1"/>
                  </a:solidFill>
                  <a:latin typeface="Calibri" pitchFamily="34" charset="0"/>
                </a:rPr>
                <a:t>Tabaco, inactividad física, dietas poco sanas, uso peligroso del alcohol</a:t>
              </a:r>
              <a:endParaRPr lang="es-CL" sz="1200" b="1" dirty="0">
                <a:solidFill>
                  <a:schemeClr val="tx1"/>
                </a:solidFill>
                <a:latin typeface="Calibri" pitchFamily="34" charset="0"/>
              </a:endParaRPr>
            </a:p>
          </p:txBody>
        </p:sp>
        <p:sp>
          <p:nvSpPr>
            <p:cNvPr id="17" name="Down Arrow 16"/>
            <p:cNvSpPr/>
            <p:nvPr/>
          </p:nvSpPr>
          <p:spPr>
            <a:xfrm>
              <a:off x="5003921" y="3344988"/>
              <a:ext cx="432302" cy="36060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solidFill>
                  <a:schemeClr val="tx1"/>
                </a:solidFill>
                <a:latin typeface="Calibri" pitchFamily="34" charset="0"/>
              </a:endParaRPr>
            </a:p>
          </p:txBody>
        </p:sp>
      </p:grpSp>
      <p:grpSp>
        <p:nvGrpSpPr>
          <p:cNvPr id="6150" name="Group 23"/>
          <p:cNvGrpSpPr>
            <a:grpSpLocks/>
          </p:cNvGrpSpPr>
          <p:nvPr/>
        </p:nvGrpSpPr>
        <p:grpSpPr bwMode="auto">
          <a:xfrm>
            <a:off x="4859338" y="4076700"/>
            <a:ext cx="3527425" cy="1298575"/>
            <a:chOff x="3563888" y="3417560"/>
            <a:chExt cx="3312368" cy="1080120"/>
          </a:xfrm>
        </p:grpSpPr>
        <p:sp>
          <p:nvSpPr>
            <p:cNvPr id="21" name="20 Rectángulo"/>
            <p:cNvSpPr/>
            <p:nvPr/>
          </p:nvSpPr>
          <p:spPr>
            <a:xfrm>
              <a:off x="3563888" y="3417560"/>
              <a:ext cx="3312368" cy="7315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b="1" dirty="0" smtClean="0">
                  <a:solidFill>
                    <a:schemeClr val="tx1"/>
                  </a:solidFill>
                  <a:latin typeface="Calibri" pitchFamily="34" charset="0"/>
                </a:rPr>
                <a:t>ECNT</a:t>
              </a:r>
            </a:p>
            <a:p>
              <a:pPr algn="ctr">
                <a:defRPr/>
              </a:pPr>
              <a:r>
                <a:rPr lang="es-CL" sz="1200" b="1" dirty="0" smtClean="0">
                  <a:solidFill>
                    <a:schemeClr val="tx1"/>
                  </a:solidFill>
                  <a:latin typeface="Calibri" pitchFamily="34" charset="0"/>
                </a:rPr>
                <a:t>Enfermedades cardiovasculares, </a:t>
              </a:r>
              <a:r>
                <a:rPr lang="es-CL" sz="1200" b="1" dirty="0" err="1" smtClean="0">
                  <a:solidFill>
                    <a:schemeClr val="tx1"/>
                  </a:solidFill>
                  <a:latin typeface="Calibri" pitchFamily="34" charset="0"/>
                </a:rPr>
                <a:t>cancer</a:t>
              </a:r>
              <a:r>
                <a:rPr lang="es-CL" sz="1200" b="1" dirty="0" smtClean="0">
                  <a:solidFill>
                    <a:schemeClr val="tx1"/>
                  </a:solidFill>
                  <a:latin typeface="Calibri" pitchFamily="34" charset="0"/>
                </a:rPr>
                <a:t>, diabetes, </a:t>
              </a:r>
              <a:r>
                <a:rPr lang="es-CL" sz="1200" b="1" dirty="0" err="1" smtClean="0">
                  <a:solidFill>
                    <a:schemeClr val="tx1"/>
                  </a:solidFill>
                  <a:latin typeface="Calibri" pitchFamily="34" charset="0"/>
                </a:rPr>
                <a:t>enf</a:t>
              </a:r>
              <a:r>
                <a:rPr lang="es-CL" sz="1200" b="1" dirty="0" smtClean="0">
                  <a:solidFill>
                    <a:schemeClr val="tx1"/>
                  </a:solidFill>
                  <a:latin typeface="Calibri" pitchFamily="34" charset="0"/>
                </a:rPr>
                <a:t> </a:t>
              </a:r>
              <a:r>
                <a:rPr lang="es-CL" sz="1200" b="1" dirty="0" err="1" smtClean="0">
                  <a:solidFill>
                    <a:schemeClr val="tx1"/>
                  </a:solidFill>
                  <a:latin typeface="Calibri" pitchFamily="34" charset="0"/>
                </a:rPr>
                <a:t>respiratoriias</a:t>
              </a:r>
              <a:endParaRPr lang="es-CL" sz="1200" b="1" dirty="0">
                <a:solidFill>
                  <a:schemeClr val="tx1"/>
                </a:solidFill>
                <a:latin typeface="Calibri" pitchFamily="34" charset="0"/>
              </a:endParaRPr>
            </a:p>
          </p:txBody>
        </p:sp>
        <p:sp>
          <p:nvSpPr>
            <p:cNvPr id="18" name="Down Arrow 17"/>
            <p:cNvSpPr/>
            <p:nvPr/>
          </p:nvSpPr>
          <p:spPr>
            <a:xfrm>
              <a:off x="5003918" y="4137200"/>
              <a:ext cx="432307" cy="36048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solidFill>
                  <a:schemeClr val="tx1"/>
                </a:solidFill>
                <a:latin typeface="Calibri" pitchFamily="34" charset="0"/>
              </a:endParaRPr>
            </a:p>
          </p:txBody>
        </p:sp>
      </p:grpSp>
      <p:sp>
        <p:nvSpPr>
          <p:cNvPr id="6154" name="TextBox 49"/>
          <p:cNvSpPr txBox="1">
            <a:spLocks noChangeArrowheads="1"/>
          </p:cNvSpPr>
          <p:nvPr/>
        </p:nvSpPr>
        <p:spPr bwMode="auto">
          <a:xfrm>
            <a:off x="179388" y="1704056"/>
            <a:ext cx="3671887" cy="861774"/>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b="1" dirty="0" smtClean="0">
                <a:latin typeface="Calibri" pitchFamily="34" charset="0"/>
              </a:rPr>
              <a:t>Políticas publicas sanas:</a:t>
            </a:r>
            <a:r>
              <a:rPr lang="es-CL" sz="1600" b="1" dirty="0" smtClean="0">
                <a:latin typeface="Calibri" pitchFamily="34" charset="0"/>
              </a:rPr>
              <a:t> agricultura, comercio, educación, transporte, finanzas, medioambiente, y sector salud</a:t>
            </a:r>
            <a:endParaRPr lang="es-CL" sz="1600" b="1" dirty="0">
              <a:latin typeface="Calibri" pitchFamily="34" charset="0"/>
            </a:endParaRPr>
          </a:p>
        </p:txBody>
      </p:sp>
      <p:sp>
        <p:nvSpPr>
          <p:cNvPr id="6155" name="TextBox 50"/>
          <p:cNvSpPr txBox="1">
            <a:spLocks noChangeArrowheads="1"/>
          </p:cNvSpPr>
          <p:nvPr/>
        </p:nvSpPr>
        <p:spPr bwMode="auto">
          <a:xfrm>
            <a:off x="179388" y="2767681"/>
            <a:ext cx="3671887" cy="646331"/>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b="1" dirty="0" smtClean="0">
                <a:latin typeface="Calibri" pitchFamily="34" charset="0"/>
              </a:rPr>
              <a:t>Promoción de salud y educación en salud</a:t>
            </a:r>
            <a:endParaRPr lang="es-CL" b="1" dirty="0">
              <a:latin typeface="Calibri" pitchFamily="34" charset="0"/>
            </a:endParaRPr>
          </a:p>
        </p:txBody>
      </p:sp>
      <p:sp>
        <p:nvSpPr>
          <p:cNvPr id="6156" name="TextBox 52"/>
          <p:cNvSpPr txBox="1">
            <a:spLocks noChangeArrowheads="1"/>
          </p:cNvSpPr>
          <p:nvPr/>
        </p:nvSpPr>
        <p:spPr bwMode="auto">
          <a:xfrm>
            <a:off x="107950" y="5332120"/>
            <a:ext cx="3805237" cy="646331"/>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b="1" dirty="0" smtClean="0">
                <a:solidFill>
                  <a:srgbClr val="FF0000"/>
                </a:solidFill>
                <a:latin typeface="Calibri" pitchFamily="34" charset="0"/>
              </a:rPr>
              <a:t>Acceso y calidad de los servicios de salud, medicamentos y </a:t>
            </a:r>
            <a:r>
              <a:rPr lang="es-CL" b="1" dirty="0" err="1" smtClean="0">
                <a:solidFill>
                  <a:srgbClr val="FF0000"/>
                </a:solidFill>
                <a:latin typeface="Calibri" pitchFamily="34" charset="0"/>
              </a:rPr>
              <a:t>tecnologias</a:t>
            </a:r>
            <a:endParaRPr lang="es-CL" b="1" dirty="0">
              <a:solidFill>
                <a:srgbClr val="FF0000"/>
              </a:solidFill>
              <a:latin typeface="Calibri" pitchFamily="34" charset="0"/>
            </a:endParaRPr>
          </a:p>
        </p:txBody>
      </p:sp>
      <p:sp>
        <p:nvSpPr>
          <p:cNvPr id="6157" name="TextBox 53"/>
          <p:cNvSpPr txBox="1">
            <a:spLocks noChangeArrowheads="1"/>
          </p:cNvSpPr>
          <p:nvPr/>
        </p:nvSpPr>
        <p:spPr bwMode="auto">
          <a:xfrm>
            <a:off x="92075" y="4583781"/>
            <a:ext cx="3832225" cy="663575"/>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b="1" dirty="0" smtClean="0">
                <a:solidFill>
                  <a:srgbClr val="FF0000"/>
                </a:solidFill>
                <a:latin typeface="Calibri" pitchFamily="34" charset="0"/>
              </a:rPr>
              <a:t>PSS/CUS; </a:t>
            </a:r>
          </a:p>
          <a:p>
            <a:pPr algn="ctr" eaLnBrk="1" hangingPunct="1"/>
            <a:r>
              <a:rPr lang="es-CL" b="1" dirty="0" smtClean="0">
                <a:solidFill>
                  <a:srgbClr val="FF0000"/>
                </a:solidFill>
                <a:latin typeface="Calibri" pitchFamily="34" charset="0"/>
              </a:rPr>
              <a:t>Financiamiento Sistemas de Salud</a:t>
            </a:r>
            <a:endParaRPr lang="es-CL" b="1" dirty="0">
              <a:solidFill>
                <a:srgbClr val="FF0000"/>
              </a:solidFill>
              <a:latin typeface="Calibri" pitchFamily="34" charset="0"/>
            </a:endParaRPr>
          </a:p>
        </p:txBody>
      </p:sp>
      <p:sp>
        <p:nvSpPr>
          <p:cNvPr id="6158" name="TextBox 50"/>
          <p:cNvSpPr txBox="1">
            <a:spLocks noChangeArrowheads="1"/>
          </p:cNvSpPr>
          <p:nvPr/>
        </p:nvSpPr>
        <p:spPr bwMode="auto">
          <a:xfrm>
            <a:off x="107950" y="3647156"/>
            <a:ext cx="3797300" cy="861774"/>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b="1" dirty="0" smtClean="0">
                <a:latin typeface="Calibri" pitchFamily="34" charset="0"/>
              </a:rPr>
              <a:t>Medioambientes saludables</a:t>
            </a:r>
            <a:r>
              <a:rPr lang="es-CL" sz="1600" b="1" dirty="0" smtClean="0">
                <a:latin typeface="Calibri" pitchFamily="34" charset="0"/>
              </a:rPr>
              <a:t>: </a:t>
            </a:r>
          </a:p>
          <a:p>
            <a:pPr algn="ctr" eaLnBrk="1" hangingPunct="1"/>
            <a:r>
              <a:rPr lang="es-CL" sz="1600" b="1" dirty="0" smtClean="0">
                <a:latin typeface="Calibri" pitchFamily="34" charset="0"/>
              </a:rPr>
              <a:t>Ciudades saludables, escuelas saludables, medioambientes laborales saludables</a:t>
            </a:r>
            <a:endParaRPr lang="es-CL" sz="1600" b="1" dirty="0">
              <a:latin typeface="Calibri" pitchFamily="34" charset="0"/>
            </a:endParaRPr>
          </a:p>
        </p:txBody>
      </p:sp>
      <p:sp>
        <p:nvSpPr>
          <p:cNvPr id="6159" name="AutoShape 33"/>
          <p:cNvSpPr>
            <a:spLocks/>
          </p:cNvSpPr>
          <p:nvPr/>
        </p:nvSpPr>
        <p:spPr bwMode="auto">
          <a:xfrm>
            <a:off x="3957638" y="1996156"/>
            <a:ext cx="685800" cy="3886200"/>
          </a:xfrm>
          <a:prstGeom prst="rightBrace">
            <a:avLst>
              <a:gd name="adj1" fmla="val 47222"/>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L" dirty="0"/>
          </a:p>
        </p:txBody>
      </p:sp>
      <p:pic>
        <p:nvPicPr>
          <p:cNvPr id="22"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0613" y="1408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37284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819" y="0"/>
            <a:ext cx="1300480" cy="914400"/>
          </a:xfrm>
          <a:prstGeom prst="ellipse">
            <a:avLst/>
          </a:prstGeom>
          <a:solidFill>
            <a:srgbClr val="CAE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90" name="Freeform 42"/>
          <p:cNvSpPr>
            <a:spLocks/>
          </p:cNvSpPr>
          <p:nvPr/>
        </p:nvSpPr>
        <p:spPr bwMode="auto">
          <a:xfrm>
            <a:off x="5086973" y="2412128"/>
            <a:ext cx="1008063" cy="1320061"/>
          </a:xfrm>
          <a:custGeom>
            <a:avLst/>
            <a:gdLst>
              <a:gd name="T0" fmla="*/ 0 w 1856"/>
              <a:gd name="T1" fmla="*/ 0 h 1488"/>
              <a:gd name="T2" fmla="*/ 1856 w 1856"/>
              <a:gd name="T3" fmla="*/ 0 h 1488"/>
              <a:gd name="T4" fmla="*/ 1856 w 1856"/>
              <a:gd name="T5" fmla="*/ 1488 h 1488"/>
            </a:gdLst>
            <a:ahLst/>
            <a:cxnLst>
              <a:cxn ang="0">
                <a:pos x="T0" y="T1"/>
              </a:cxn>
              <a:cxn ang="0">
                <a:pos x="T2" y="T3"/>
              </a:cxn>
              <a:cxn ang="0">
                <a:pos x="T4" y="T5"/>
              </a:cxn>
            </a:cxnLst>
            <a:rect l="0" t="0" r="r" b="b"/>
            <a:pathLst>
              <a:path w="1856" h="1488">
                <a:moveTo>
                  <a:pt x="0" y="0"/>
                </a:moveTo>
                <a:lnTo>
                  <a:pt x="1856" y="0"/>
                </a:lnTo>
                <a:lnTo>
                  <a:pt x="1856" y="1488"/>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latin typeface="Calibri" pitchFamily="34" charset="0"/>
            </a:endParaRPr>
          </a:p>
        </p:txBody>
      </p:sp>
      <p:sp>
        <p:nvSpPr>
          <p:cNvPr id="2057" name="Freeform 9"/>
          <p:cNvSpPr>
            <a:spLocks/>
          </p:cNvSpPr>
          <p:nvPr/>
        </p:nvSpPr>
        <p:spPr bwMode="auto">
          <a:xfrm>
            <a:off x="1908175" y="2301766"/>
            <a:ext cx="1223963" cy="2640122"/>
          </a:xfrm>
          <a:custGeom>
            <a:avLst/>
            <a:gdLst>
              <a:gd name="T0" fmla="*/ 0 w 1952"/>
              <a:gd name="T1" fmla="*/ 1776 h 1776"/>
              <a:gd name="T2" fmla="*/ 0 w 1952"/>
              <a:gd name="T3" fmla="*/ 0 h 1776"/>
              <a:gd name="T4" fmla="*/ 1952 w 1952"/>
              <a:gd name="T5" fmla="*/ 0 h 1776"/>
            </a:gdLst>
            <a:ahLst/>
            <a:cxnLst>
              <a:cxn ang="0">
                <a:pos x="T0" y="T1"/>
              </a:cxn>
              <a:cxn ang="0">
                <a:pos x="T2" y="T3"/>
              </a:cxn>
              <a:cxn ang="0">
                <a:pos x="T4" y="T5"/>
              </a:cxn>
            </a:cxnLst>
            <a:rect l="0" t="0" r="r" b="b"/>
            <a:pathLst>
              <a:path w="1952" h="1776">
                <a:moveTo>
                  <a:pt x="0" y="1776"/>
                </a:moveTo>
                <a:lnTo>
                  <a:pt x="0" y="0"/>
                </a:lnTo>
                <a:lnTo>
                  <a:pt x="1952" y="0"/>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latin typeface="Calibri" pitchFamily="34" charset="0"/>
            </a:endParaRPr>
          </a:p>
        </p:txBody>
      </p:sp>
      <p:sp>
        <p:nvSpPr>
          <p:cNvPr id="2059" name="Freeform 11"/>
          <p:cNvSpPr>
            <a:spLocks/>
          </p:cNvSpPr>
          <p:nvPr/>
        </p:nvSpPr>
        <p:spPr bwMode="auto">
          <a:xfrm>
            <a:off x="1403350" y="1487862"/>
            <a:ext cx="1557283" cy="3097213"/>
          </a:xfrm>
          <a:custGeom>
            <a:avLst/>
            <a:gdLst>
              <a:gd name="T0" fmla="*/ 0 w 1952"/>
              <a:gd name="T1" fmla="*/ 1776 h 1776"/>
              <a:gd name="T2" fmla="*/ 0 w 1952"/>
              <a:gd name="T3" fmla="*/ 0 h 1776"/>
              <a:gd name="T4" fmla="*/ 1952 w 1952"/>
              <a:gd name="T5" fmla="*/ 0 h 1776"/>
            </a:gdLst>
            <a:ahLst/>
            <a:cxnLst>
              <a:cxn ang="0">
                <a:pos x="T0" y="T1"/>
              </a:cxn>
              <a:cxn ang="0">
                <a:pos x="T2" y="T3"/>
              </a:cxn>
              <a:cxn ang="0">
                <a:pos x="T4" y="T5"/>
              </a:cxn>
            </a:cxnLst>
            <a:rect l="0" t="0" r="r" b="b"/>
            <a:pathLst>
              <a:path w="1952" h="1776">
                <a:moveTo>
                  <a:pt x="0" y="1776"/>
                </a:moveTo>
                <a:lnTo>
                  <a:pt x="0" y="0"/>
                </a:lnTo>
                <a:lnTo>
                  <a:pt x="1952" y="0"/>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latin typeface="Calibri" pitchFamily="34" charset="0"/>
            </a:endParaRPr>
          </a:p>
        </p:txBody>
      </p:sp>
      <p:sp>
        <p:nvSpPr>
          <p:cNvPr id="2066" name="Freeform 18"/>
          <p:cNvSpPr>
            <a:spLocks/>
          </p:cNvSpPr>
          <p:nvPr/>
        </p:nvSpPr>
        <p:spPr bwMode="auto">
          <a:xfrm>
            <a:off x="5253800" y="1527683"/>
            <a:ext cx="2944265" cy="2377521"/>
          </a:xfrm>
          <a:custGeom>
            <a:avLst/>
            <a:gdLst>
              <a:gd name="T0" fmla="*/ 0 w 1856"/>
              <a:gd name="T1" fmla="*/ 0 h 1488"/>
              <a:gd name="T2" fmla="*/ 1856 w 1856"/>
              <a:gd name="T3" fmla="*/ 0 h 1488"/>
              <a:gd name="T4" fmla="*/ 1856 w 1856"/>
              <a:gd name="T5" fmla="*/ 1488 h 1488"/>
            </a:gdLst>
            <a:ahLst/>
            <a:cxnLst>
              <a:cxn ang="0">
                <a:pos x="T0" y="T1"/>
              </a:cxn>
              <a:cxn ang="0">
                <a:pos x="T2" y="T3"/>
              </a:cxn>
              <a:cxn ang="0">
                <a:pos x="T4" y="T5"/>
              </a:cxn>
            </a:cxnLst>
            <a:rect l="0" t="0" r="r" b="b"/>
            <a:pathLst>
              <a:path w="1856" h="1488">
                <a:moveTo>
                  <a:pt x="0" y="0"/>
                </a:moveTo>
                <a:lnTo>
                  <a:pt x="1856" y="0"/>
                </a:lnTo>
                <a:lnTo>
                  <a:pt x="1856" y="1488"/>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latin typeface="Calibri" pitchFamily="34" charset="0"/>
            </a:endParaRPr>
          </a:p>
        </p:txBody>
      </p:sp>
      <p:sp>
        <p:nvSpPr>
          <p:cNvPr id="2078" name="Oval 30"/>
          <p:cNvSpPr>
            <a:spLocks noChangeArrowheads="1"/>
          </p:cNvSpPr>
          <p:nvPr/>
        </p:nvSpPr>
        <p:spPr bwMode="auto">
          <a:xfrm>
            <a:off x="7121931" y="4087061"/>
            <a:ext cx="1881293" cy="1243841"/>
          </a:xfrm>
          <a:prstGeom prst="ellipse">
            <a:avLst/>
          </a:prstGeom>
          <a:solidFill>
            <a:schemeClr val="accent1">
              <a:lumMod val="20000"/>
              <a:lumOff val="80000"/>
            </a:schemeClr>
          </a:solidFill>
          <a:ln w="9525">
            <a:solidFill>
              <a:schemeClr val="tx1"/>
            </a:solidFill>
            <a:miter lim="800000"/>
            <a:headEnd/>
            <a:tailEnd/>
          </a:ln>
          <a:effectLst/>
          <a:extLst/>
        </p:spPr>
        <p:txBody>
          <a:bodyPr wrap="none" anchor="ctr"/>
          <a:lstStyle/>
          <a:p>
            <a:pPr algn="ctr"/>
            <a:endParaRPr lang="es-CL">
              <a:latin typeface="Calibri" pitchFamily="34" charset="0"/>
            </a:endParaRPr>
          </a:p>
        </p:txBody>
      </p:sp>
      <p:sp>
        <p:nvSpPr>
          <p:cNvPr id="2084" name="Text Box 36"/>
          <p:cNvSpPr txBox="1">
            <a:spLocks noChangeArrowheads="1"/>
          </p:cNvSpPr>
          <p:nvPr/>
        </p:nvSpPr>
        <p:spPr bwMode="auto">
          <a:xfrm>
            <a:off x="7250852" y="4079780"/>
            <a:ext cx="1752371" cy="1200329"/>
          </a:xfrm>
          <a:prstGeom prst="rect">
            <a:avLst/>
          </a:prstGeom>
          <a:noFill/>
          <a:ln>
            <a:noFill/>
          </a:ln>
          <a:effectLst/>
          <a:extLst/>
        </p:spPr>
        <p:txBody>
          <a:bodyPr wrap="square">
            <a:spAutoFit/>
          </a:bodyPr>
          <a:lstStyle/>
          <a:p>
            <a:pPr algn="ctr"/>
            <a:r>
              <a:rPr kumimoji="1" lang="es-CL" sz="2000" b="1" dirty="0" smtClean="0">
                <a:latin typeface="Calibri" pitchFamily="34" charset="0"/>
              </a:rPr>
              <a:t>Red</a:t>
            </a:r>
          </a:p>
          <a:p>
            <a:pPr algn="ctr"/>
            <a:r>
              <a:rPr kumimoji="1" lang="es-CL" sz="2000" b="1" dirty="0" smtClean="0">
                <a:latin typeface="Calibri" pitchFamily="34" charset="0"/>
              </a:rPr>
              <a:t>SEG SOCIAL</a:t>
            </a:r>
          </a:p>
          <a:p>
            <a:pPr algn="ctr"/>
            <a:r>
              <a:rPr kumimoji="1" lang="es-CL" sz="1600" b="1" dirty="0" smtClean="0">
                <a:latin typeface="Calibri" pitchFamily="34" charset="0"/>
              </a:rPr>
              <a:t>(modalidades de pago propias)</a:t>
            </a:r>
            <a:endParaRPr kumimoji="1" lang="es-CL" sz="1600" b="1" dirty="0">
              <a:latin typeface="Calibri" pitchFamily="34" charset="0"/>
            </a:endParaRPr>
          </a:p>
        </p:txBody>
      </p:sp>
      <p:sp>
        <p:nvSpPr>
          <p:cNvPr id="2088" name="Oval 40"/>
          <p:cNvSpPr>
            <a:spLocks noChangeArrowheads="1"/>
          </p:cNvSpPr>
          <p:nvPr/>
        </p:nvSpPr>
        <p:spPr bwMode="auto">
          <a:xfrm>
            <a:off x="5175126" y="3911571"/>
            <a:ext cx="1777453" cy="1277436"/>
          </a:xfrm>
          <a:prstGeom prst="ellipse">
            <a:avLst/>
          </a:prstGeom>
          <a:solidFill>
            <a:schemeClr val="accent1">
              <a:lumMod val="20000"/>
              <a:lumOff val="80000"/>
            </a:schemeClr>
          </a:solidFill>
          <a:ln w="9525">
            <a:solidFill>
              <a:schemeClr val="tx1"/>
            </a:solidFill>
            <a:miter lim="800000"/>
            <a:headEnd/>
            <a:tailEnd/>
          </a:ln>
          <a:effectLst/>
          <a:extLst/>
        </p:spPr>
        <p:txBody>
          <a:bodyPr wrap="none" anchor="ctr"/>
          <a:lstStyle/>
          <a:p>
            <a:pPr algn="ctr"/>
            <a:endParaRPr lang="es-CL">
              <a:latin typeface="Calibri" pitchFamily="34" charset="0"/>
            </a:endParaRPr>
          </a:p>
        </p:txBody>
      </p:sp>
      <p:sp>
        <p:nvSpPr>
          <p:cNvPr id="2089" name="Text Box 41"/>
          <p:cNvSpPr txBox="1">
            <a:spLocks noChangeArrowheads="1"/>
          </p:cNvSpPr>
          <p:nvPr/>
        </p:nvSpPr>
        <p:spPr bwMode="auto">
          <a:xfrm>
            <a:off x="5230218" y="3851465"/>
            <a:ext cx="1675063" cy="1261884"/>
          </a:xfrm>
          <a:prstGeom prst="rect">
            <a:avLst/>
          </a:prstGeom>
          <a:noFill/>
          <a:ln>
            <a:noFill/>
          </a:ln>
          <a:effectLst/>
          <a:extLst/>
        </p:spPr>
        <p:txBody>
          <a:bodyPr wrap="square">
            <a:spAutoFit/>
          </a:bodyPr>
          <a:lstStyle/>
          <a:p>
            <a:pPr algn="ctr"/>
            <a:r>
              <a:rPr kumimoji="1" lang="es-CL" sz="2200" b="1" dirty="0" smtClean="0">
                <a:latin typeface="Calibri" pitchFamily="34" charset="0"/>
              </a:rPr>
              <a:t>Red</a:t>
            </a:r>
          </a:p>
          <a:p>
            <a:pPr algn="ctr"/>
            <a:r>
              <a:rPr kumimoji="1" lang="es-CL" sz="2200" b="1" dirty="0" smtClean="0">
                <a:latin typeface="Calibri" pitchFamily="34" charset="0"/>
              </a:rPr>
              <a:t>Privados</a:t>
            </a:r>
          </a:p>
          <a:p>
            <a:pPr algn="ctr"/>
            <a:r>
              <a:rPr kumimoji="1" lang="es-CL" sz="1600" b="1" dirty="0" smtClean="0">
                <a:latin typeface="Calibri" pitchFamily="34" charset="0"/>
              </a:rPr>
              <a:t>(modalidades de pago propias)</a:t>
            </a:r>
            <a:endParaRPr kumimoji="1" lang="es-CL" sz="1600" b="1" dirty="0">
              <a:latin typeface="Calibri" pitchFamily="34" charset="0"/>
            </a:endParaRPr>
          </a:p>
        </p:txBody>
      </p:sp>
      <p:sp>
        <p:nvSpPr>
          <p:cNvPr id="2095" name="Freeform 47"/>
          <p:cNvSpPr>
            <a:spLocks/>
          </p:cNvSpPr>
          <p:nvPr/>
        </p:nvSpPr>
        <p:spPr bwMode="auto">
          <a:xfrm>
            <a:off x="755337" y="620713"/>
            <a:ext cx="2160901" cy="4245208"/>
          </a:xfrm>
          <a:custGeom>
            <a:avLst/>
            <a:gdLst>
              <a:gd name="T0" fmla="*/ 0 w 1952"/>
              <a:gd name="T1" fmla="*/ 1776 h 1776"/>
              <a:gd name="T2" fmla="*/ 0 w 1952"/>
              <a:gd name="T3" fmla="*/ 0 h 1776"/>
              <a:gd name="T4" fmla="*/ 1952 w 1952"/>
              <a:gd name="T5" fmla="*/ 0 h 1776"/>
            </a:gdLst>
            <a:ahLst/>
            <a:cxnLst>
              <a:cxn ang="0">
                <a:pos x="T0" y="T1"/>
              </a:cxn>
              <a:cxn ang="0">
                <a:pos x="T2" y="T3"/>
              </a:cxn>
              <a:cxn ang="0">
                <a:pos x="T4" y="T5"/>
              </a:cxn>
            </a:cxnLst>
            <a:rect l="0" t="0" r="r" b="b"/>
            <a:pathLst>
              <a:path w="1952" h="1776">
                <a:moveTo>
                  <a:pt x="0" y="1776"/>
                </a:moveTo>
                <a:lnTo>
                  <a:pt x="0" y="0"/>
                </a:lnTo>
                <a:lnTo>
                  <a:pt x="1952" y="0"/>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latin typeface="Calibri" pitchFamily="34" charset="0"/>
            </a:endParaRPr>
          </a:p>
        </p:txBody>
      </p:sp>
      <p:sp>
        <p:nvSpPr>
          <p:cNvPr id="2097" name="AutoShape 49"/>
          <p:cNvSpPr>
            <a:spLocks noChangeArrowheads="1"/>
          </p:cNvSpPr>
          <p:nvPr/>
        </p:nvSpPr>
        <p:spPr bwMode="auto">
          <a:xfrm rot="16200000">
            <a:off x="-561951" y="1945328"/>
            <a:ext cx="2730625" cy="715089"/>
          </a:xfrm>
          <a:prstGeom prst="roundRect">
            <a:avLst>
              <a:gd name="adj" fmla="val 16667"/>
            </a:avLst>
          </a:prstGeom>
          <a:solidFill>
            <a:srgbClr val="0070C0"/>
          </a:solidFill>
          <a:ln w="9525">
            <a:solidFill>
              <a:schemeClr val="tx1"/>
            </a:solidFill>
            <a:round/>
            <a:headEnd/>
            <a:tailEnd/>
          </a:ln>
          <a:effectLst/>
          <a:extLst/>
        </p:spPr>
        <p:txBody>
          <a:bodyPr wrap="none">
            <a:spAutoFit/>
          </a:bodyPr>
          <a:lstStyle/>
          <a:p>
            <a:pPr algn="ctr"/>
            <a:r>
              <a:rPr kumimoji="1" lang="es-CL" b="1" dirty="0" smtClean="0">
                <a:solidFill>
                  <a:schemeClr val="bg1"/>
                </a:solidFill>
                <a:latin typeface="Calibri" pitchFamily="34" charset="0"/>
              </a:rPr>
              <a:t>IMPUESTOS GENERALES / </a:t>
            </a:r>
          </a:p>
          <a:p>
            <a:pPr algn="ctr"/>
            <a:r>
              <a:rPr kumimoji="1" lang="es-CL" b="1" dirty="0" smtClean="0">
                <a:solidFill>
                  <a:schemeClr val="bg1"/>
                </a:solidFill>
                <a:latin typeface="Calibri" pitchFamily="34" charset="0"/>
              </a:rPr>
              <a:t>TESORO NACIONAL</a:t>
            </a:r>
            <a:endParaRPr kumimoji="1" lang="es-CL" b="1" dirty="0">
              <a:solidFill>
                <a:schemeClr val="bg1"/>
              </a:solidFill>
              <a:latin typeface="Calibri" pitchFamily="34" charset="0"/>
            </a:endParaRPr>
          </a:p>
        </p:txBody>
      </p:sp>
      <p:sp>
        <p:nvSpPr>
          <p:cNvPr id="2098" name="Freeform 50"/>
          <p:cNvSpPr>
            <a:spLocks/>
          </p:cNvSpPr>
          <p:nvPr/>
        </p:nvSpPr>
        <p:spPr bwMode="auto">
          <a:xfrm>
            <a:off x="3738920" y="434708"/>
            <a:ext cx="3357277" cy="2230782"/>
          </a:xfrm>
          <a:custGeom>
            <a:avLst/>
            <a:gdLst>
              <a:gd name="T0" fmla="*/ 0 w 1856"/>
              <a:gd name="T1" fmla="*/ 0 h 1488"/>
              <a:gd name="T2" fmla="*/ 1856 w 1856"/>
              <a:gd name="T3" fmla="*/ 0 h 1488"/>
              <a:gd name="T4" fmla="*/ 1856 w 1856"/>
              <a:gd name="T5" fmla="*/ 1488 h 1488"/>
            </a:gdLst>
            <a:ahLst/>
            <a:cxnLst>
              <a:cxn ang="0">
                <a:pos x="T0" y="T1"/>
              </a:cxn>
              <a:cxn ang="0">
                <a:pos x="T2" y="T3"/>
              </a:cxn>
              <a:cxn ang="0">
                <a:pos x="T4" y="T5"/>
              </a:cxn>
            </a:cxnLst>
            <a:rect l="0" t="0" r="r" b="b"/>
            <a:pathLst>
              <a:path w="1856" h="1488">
                <a:moveTo>
                  <a:pt x="0" y="0"/>
                </a:moveTo>
                <a:lnTo>
                  <a:pt x="1856" y="0"/>
                </a:lnTo>
                <a:lnTo>
                  <a:pt x="1856" y="1488"/>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latin typeface="Calibri" pitchFamily="34" charset="0"/>
            </a:endParaRPr>
          </a:p>
        </p:txBody>
      </p:sp>
      <p:sp>
        <p:nvSpPr>
          <p:cNvPr id="2101" name="AutoShape 53"/>
          <p:cNvSpPr>
            <a:spLocks/>
          </p:cNvSpPr>
          <p:nvPr/>
        </p:nvSpPr>
        <p:spPr bwMode="auto">
          <a:xfrm>
            <a:off x="2700338" y="3621416"/>
            <a:ext cx="215900" cy="1980407"/>
          </a:xfrm>
          <a:prstGeom prst="rightBrace">
            <a:avLst>
              <a:gd name="adj1" fmla="val 10839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latin typeface="Calibri" pitchFamily="34" charset="0"/>
            </a:endParaRPr>
          </a:p>
        </p:txBody>
      </p:sp>
      <p:sp>
        <p:nvSpPr>
          <p:cNvPr id="2106" name="AutoShape 58"/>
          <p:cNvSpPr>
            <a:spLocks noChangeArrowheads="1"/>
          </p:cNvSpPr>
          <p:nvPr/>
        </p:nvSpPr>
        <p:spPr bwMode="auto">
          <a:xfrm>
            <a:off x="3162102" y="4250349"/>
            <a:ext cx="1717326" cy="80319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a:effectLst/>
          <a:extLst/>
        </p:spPr>
        <p:txBody>
          <a:bodyPr wrap="none" anchor="ctr"/>
          <a:lstStyle/>
          <a:p>
            <a:endParaRPr lang="es-CL">
              <a:latin typeface="Calibri" pitchFamily="34" charset="0"/>
            </a:endParaRPr>
          </a:p>
        </p:txBody>
      </p:sp>
      <p:sp>
        <p:nvSpPr>
          <p:cNvPr id="2113" name="AutoShape 65"/>
          <p:cNvSpPr>
            <a:spLocks noChangeArrowheads="1"/>
          </p:cNvSpPr>
          <p:nvPr/>
        </p:nvSpPr>
        <p:spPr bwMode="auto">
          <a:xfrm rot="16200000">
            <a:off x="608398" y="2311558"/>
            <a:ext cx="2016957" cy="715089"/>
          </a:xfrm>
          <a:prstGeom prst="roundRect">
            <a:avLst>
              <a:gd name="adj" fmla="val 16667"/>
            </a:avLst>
          </a:prstGeom>
          <a:solidFill>
            <a:srgbClr val="0070C0"/>
          </a:solidFill>
          <a:ln w="9525">
            <a:solidFill>
              <a:schemeClr val="tx1"/>
            </a:solidFill>
            <a:round/>
            <a:headEnd/>
            <a:tailEnd/>
          </a:ln>
          <a:effectLst/>
          <a:extLst/>
        </p:spPr>
        <p:txBody>
          <a:bodyPr wrap="none">
            <a:spAutoFit/>
          </a:bodyPr>
          <a:lstStyle/>
          <a:p>
            <a:r>
              <a:rPr kumimoji="1" lang="es-CL" b="1" smtClean="0">
                <a:solidFill>
                  <a:schemeClr val="bg1"/>
                </a:solidFill>
                <a:latin typeface="Calibri" pitchFamily="34" charset="0"/>
              </a:rPr>
              <a:t>CONTRIBUCIONES </a:t>
            </a:r>
          </a:p>
          <a:p>
            <a:r>
              <a:rPr kumimoji="1" lang="es-CL" b="1" smtClean="0">
                <a:solidFill>
                  <a:schemeClr val="bg1"/>
                </a:solidFill>
                <a:latin typeface="Calibri" pitchFamily="34" charset="0"/>
              </a:rPr>
              <a:t>EMPLEO FORMAL</a:t>
            </a:r>
          </a:p>
        </p:txBody>
      </p:sp>
      <p:sp>
        <p:nvSpPr>
          <p:cNvPr id="2096" name="Text Box 48"/>
          <p:cNvSpPr txBox="1">
            <a:spLocks noChangeArrowheads="1"/>
          </p:cNvSpPr>
          <p:nvPr/>
        </p:nvSpPr>
        <p:spPr bwMode="auto">
          <a:xfrm>
            <a:off x="3149825" y="73193"/>
            <a:ext cx="2456926" cy="2554545"/>
          </a:xfrm>
          <a:prstGeom prst="rect">
            <a:avLst/>
          </a:prstGeom>
          <a:solidFill>
            <a:schemeClr val="bg1"/>
          </a:solidFill>
          <a:ln w="3175" cap="rnd">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s-CL" sz="2000" b="1" smtClean="0">
                <a:solidFill>
                  <a:srgbClr val="080808"/>
                </a:solidFill>
                <a:latin typeface="Calibri" pitchFamily="34" charset="0"/>
              </a:rPr>
              <a:t>MINISTERIO DE SALUD (GBNO CENTRAL)</a:t>
            </a:r>
          </a:p>
          <a:p>
            <a:endParaRPr kumimoji="1" lang="es-CL" sz="2000" b="1" smtClean="0">
              <a:solidFill>
                <a:srgbClr val="080808"/>
              </a:solidFill>
              <a:latin typeface="Calibri" pitchFamily="34" charset="0"/>
            </a:endParaRPr>
          </a:p>
          <a:p>
            <a:r>
              <a:rPr kumimoji="1" lang="es-CL" sz="2000" b="1" smtClean="0">
                <a:solidFill>
                  <a:srgbClr val="080808"/>
                </a:solidFill>
                <a:latin typeface="Calibri" pitchFamily="34" charset="0"/>
              </a:rPr>
              <a:t>SEGURIDAD SOCIAL</a:t>
            </a:r>
          </a:p>
          <a:p>
            <a:endParaRPr kumimoji="1" lang="es-CL" sz="2000" b="1" smtClean="0">
              <a:solidFill>
                <a:srgbClr val="080808"/>
              </a:solidFill>
              <a:latin typeface="Calibri" pitchFamily="34" charset="0"/>
            </a:endParaRPr>
          </a:p>
          <a:p>
            <a:r>
              <a:rPr kumimoji="1" lang="es-CL" sz="2000" b="1" smtClean="0">
                <a:solidFill>
                  <a:srgbClr val="080808"/>
                </a:solidFill>
                <a:latin typeface="Calibri" pitchFamily="34" charset="0"/>
              </a:rPr>
              <a:t>ADMIN DE SEGUROS</a:t>
            </a:r>
          </a:p>
          <a:p>
            <a:r>
              <a:rPr kumimoji="1" lang="es-CL" sz="2000" b="1" smtClean="0">
                <a:solidFill>
                  <a:srgbClr val="080808"/>
                </a:solidFill>
                <a:latin typeface="Calibri" pitchFamily="34" charset="0"/>
              </a:rPr>
              <a:t>SEGUROS PRIVADOS</a:t>
            </a:r>
            <a:endParaRPr kumimoji="1" lang="es-CL" sz="2000" b="1">
              <a:solidFill>
                <a:srgbClr val="080808"/>
              </a:solidFill>
              <a:latin typeface="Calibri" pitchFamily="34" charset="0"/>
            </a:endParaRPr>
          </a:p>
        </p:txBody>
      </p:sp>
      <p:sp>
        <p:nvSpPr>
          <p:cNvPr id="37" name="Oval 30"/>
          <p:cNvSpPr>
            <a:spLocks noChangeArrowheads="1"/>
          </p:cNvSpPr>
          <p:nvPr/>
        </p:nvSpPr>
        <p:spPr bwMode="auto">
          <a:xfrm>
            <a:off x="6142334" y="2754765"/>
            <a:ext cx="1959195" cy="1062287"/>
          </a:xfrm>
          <a:prstGeom prst="ellipse">
            <a:avLst/>
          </a:prstGeom>
          <a:solidFill>
            <a:schemeClr val="accent1">
              <a:lumMod val="20000"/>
              <a:lumOff val="80000"/>
            </a:schemeClr>
          </a:solidFill>
          <a:ln w="9525">
            <a:solidFill>
              <a:schemeClr val="tx1"/>
            </a:solidFill>
            <a:miter lim="800000"/>
            <a:headEnd/>
            <a:tailEnd/>
          </a:ln>
          <a:effectLst/>
          <a:extLst/>
        </p:spPr>
        <p:txBody>
          <a:bodyPr wrap="none" anchor="ctr"/>
          <a:lstStyle/>
          <a:p>
            <a:pPr algn="ctr"/>
            <a:endParaRPr lang="es-CL">
              <a:latin typeface="Calibri" pitchFamily="34" charset="0"/>
            </a:endParaRPr>
          </a:p>
        </p:txBody>
      </p:sp>
      <p:sp>
        <p:nvSpPr>
          <p:cNvPr id="38" name="Text Box 36"/>
          <p:cNvSpPr txBox="1">
            <a:spLocks noChangeArrowheads="1"/>
          </p:cNvSpPr>
          <p:nvPr/>
        </p:nvSpPr>
        <p:spPr bwMode="auto">
          <a:xfrm>
            <a:off x="6223920" y="2860539"/>
            <a:ext cx="184607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s-CL" b="1" smtClean="0">
                <a:latin typeface="Calibri" pitchFamily="34" charset="0"/>
              </a:rPr>
              <a:t>Red MIN SALUD</a:t>
            </a:r>
          </a:p>
          <a:p>
            <a:pPr algn="ctr"/>
            <a:r>
              <a:rPr kumimoji="1" lang="es-CL" sz="1600" b="1" smtClean="0">
                <a:latin typeface="Calibri" pitchFamily="34" charset="0"/>
              </a:rPr>
              <a:t>(modalidades de pago propias)</a:t>
            </a:r>
            <a:endParaRPr kumimoji="1" lang="es-CL" sz="1600" b="1">
              <a:latin typeface="Calibri" pitchFamily="34" charset="0"/>
            </a:endParaRPr>
          </a:p>
        </p:txBody>
      </p:sp>
      <p:sp>
        <p:nvSpPr>
          <p:cNvPr id="2" name="Freeform 1"/>
          <p:cNvSpPr/>
          <p:nvPr/>
        </p:nvSpPr>
        <p:spPr>
          <a:xfrm>
            <a:off x="1481959" y="4845431"/>
            <a:ext cx="6794938" cy="1082388"/>
          </a:xfrm>
          <a:custGeom>
            <a:avLst/>
            <a:gdLst>
              <a:gd name="connsiteX0" fmla="*/ 0 w 6794938"/>
              <a:gd name="connsiteY0" fmla="*/ 0 h 851338"/>
              <a:gd name="connsiteX1" fmla="*/ 0 w 6794938"/>
              <a:gd name="connsiteY1" fmla="*/ 851338 h 851338"/>
              <a:gd name="connsiteX2" fmla="*/ 6794938 w 6794938"/>
              <a:gd name="connsiteY2" fmla="*/ 851338 h 851338"/>
            </a:gdLst>
            <a:ahLst/>
            <a:cxnLst>
              <a:cxn ang="0">
                <a:pos x="connsiteX0" y="connsiteY0"/>
              </a:cxn>
              <a:cxn ang="0">
                <a:pos x="connsiteX1" y="connsiteY1"/>
              </a:cxn>
              <a:cxn ang="0">
                <a:pos x="connsiteX2" y="connsiteY2"/>
              </a:cxn>
            </a:cxnLst>
            <a:rect l="l" t="t" r="r" b="b"/>
            <a:pathLst>
              <a:path w="6794938" h="851338">
                <a:moveTo>
                  <a:pt x="0" y="0"/>
                </a:moveTo>
                <a:lnTo>
                  <a:pt x="0" y="851338"/>
                </a:lnTo>
                <a:lnTo>
                  <a:pt x="6794938" y="851338"/>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8" name="Straight Arrow Connector 7"/>
          <p:cNvCxnSpPr/>
          <p:nvPr/>
        </p:nvCxnSpPr>
        <p:spPr>
          <a:xfrm flipV="1">
            <a:off x="6048086" y="5353099"/>
            <a:ext cx="0" cy="57472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162212" y="3993682"/>
            <a:ext cx="0" cy="193413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 idx="2"/>
          </p:cNvCxnSpPr>
          <p:nvPr/>
        </p:nvCxnSpPr>
        <p:spPr>
          <a:xfrm flipH="1" flipV="1">
            <a:off x="8260572" y="5189008"/>
            <a:ext cx="16325" cy="73881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AutoShape 49"/>
          <p:cNvSpPr>
            <a:spLocks noChangeArrowheads="1"/>
          </p:cNvSpPr>
          <p:nvPr/>
        </p:nvSpPr>
        <p:spPr bwMode="auto">
          <a:xfrm>
            <a:off x="2930141" y="5546832"/>
            <a:ext cx="2990041" cy="715089"/>
          </a:xfrm>
          <a:prstGeom prst="roundRect">
            <a:avLst>
              <a:gd name="adj" fmla="val 16667"/>
            </a:avLst>
          </a:prstGeom>
          <a:solidFill>
            <a:srgbClr val="0070C0"/>
          </a:solidFill>
          <a:ln w="9525">
            <a:solidFill>
              <a:schemeClr val="tx1"/>
            </a:solidFill>
            <a:round/>
            <a:headEnd/>
            <a:tailEnd/>
          </a:ln>
          <a:effectLst/>
          <a:extLst/>
        </p:spPr>
        <p:txBody>
          <a:bodyPr wrap="none">
            <a:spAutoFit/>
          </a:bodyPr>
          <a:lstStyle/>
          <a:p>
            <a:pPr algn="ctr"/>
            <a:r>
              <a:rPr kumimoji="1" lang="es-CL" b="1" dirty="0" smtClean="0">
                <a:solidFill>
                  <a:schemeClr val="bg1"/>
                </a:solidFill>
                <a:latin typeface="Calibri" pitchFamily="34" charset="0"/>
              </a:rPr>
              <a:t>PAGO DIRECTO DE BOLSILLO </a:t>
            </a:r>
          </a:p>
          <a:p>
            <a:pPr algn="ctr"/>
            <a:r>
              <a:rPr kumimoji="1" lang="es-CL" b="1" dirty="0" smtClean="0">
                <a:solidFill>
                  <a:schemeClr val="bg1"/>
                </a:solidFill>
                <a:latin typeface="Calibri" pitchFamily="34" charset="0"/>
              </a:rPr>
              <a:t>(formal e informal)</a:t>
            </a:r>
            <a:endParaRPr kumimoji="1" lang="es-CL" b="1" dirty="0">
              <a:solidFill>
                <a:schemeClr val="bg1"/>
              </a:solidFill>
              <a:latin typeface="Calibri" pitchFamily="34" charset="0"/>
            </a:endParaRPr>
          </a:p>
        </p:txBody>
      </p:sp>
      <p:sp>
        <p:nvSpPr>
          <p:cNvPr id="51" name="Oval 45"/>
          <p:cNvSpPr>
            <a:spLocks noChangeArrowheads="1"/>
          </p:cNvSpPr>
          <p:nvPr/>
        </p:nvSpPr>
        <p:spPr bwMode="auto">
          <a:xfrm rot="19907948">
            <a:off x="5580537" y="879746"/>
            <a:ext cx="3206404" cy="1485461"/>
          </a:xfrm>
          <a:prstGeom prst="ellipse">
            <a:avLst/>
          </a:prstGeom>
          <a:solidFill>
            <a:srgbClr val="00B0F0"/>
          </a:solidFill>
          <a:ln w="9525">
            <a:solidFill>
              <a:schemeClr val="tx1"/>
            </a:solidFill>
            <a:miter lim="800000"/>
            <a:headEnd/>
            <a:tailEnd/>
          </a:ln>
          <a:effectLst/>
          <a:extLst/>
        </p:spPr>
        <p:txBody>
          <a:bodyPr wrap="none" anchor="ctr"/>
          <a:lstStyle/>
          <a:p>
            <a:endParaRPr lang="es-CL">
              <a:latin typeface="Calibri" pitchFamily="34" charset="0"/>
            </a:endParaRPr>
          </a:p>
        </p:txBody>
      </p:sp>
      <p:sp>
        <p:nvSpPr>
          <p:cNvPr id="52" name="Text Box 46"/>
          <p:cNvSpPr txBox="1">
            <a:spLocks noChangeArrowheads="1"/>
          </p:cNvSpPr>
          <p:nvPr/>
        </p:nvSpPr>
        <p:spPr bwMode="auto">
          <a:xfrm rot="19907948">
            <a:off x="5799673" y="994500"/>
            <a:ext cx="27975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s-CL" sz="2000" b="1" dirty="0" smtClean="0">
                <a:solidFill>
                  <a:schemeClr val="bg1"/>
                </a:solidFill>
                <a:latin typeface="Calibri" pitchFamily="34" charset="0"/>
              </a:rPr>
              <a:t>ASIGNACIÓN Y GESTIÓN</a:t>
            </a:r>
          </a:p>
          <a:p>
            <a:pPr algn="ctr"/>
            <a:r>
              <a:rPr kumimoji="1" lang="es-CL" sz="2000" b="1" dirty="0" smtClean="0">
                <a:solidFill>
                  <a:schemeClr val="bg1"/>
                </a:solidFill>
                <a:latin typeface="Calibri" pitchFamily="34" charset="0"/>
              </a:rPr>
              <a:t>DE RECURSOS</a:t>
            </a:r>
          </a:p>
          <a:p>
            <a:pPr algn="ctr"/>
            <a:r>
              <a:rPr kumimoji="1" lang="es-CL" sz="1600" b="1" dirty="0" smtClean="0">
                <a:solidFill>
                  <a:schemeClr val="bg1"/>
                </a:solidFill>
                <a:latin typeface="Calibri" pitchFamily="34" charset="0"/>
              </a:rPr>
              <a:t>(compra de </a:t>
            </a:r>
            <a:r>
              <a:rPr kumimoji="1" lang="es-CL" sz="1600" b="1" dirty="0" err="1" smtClean="0">
                <a:solidFill>
                  <a:schemeClr val="bg1"/>
                </a:solidFill>
                <a:latin typeface="Calibri" pitchFamily="34" charset="0"/>
              </a:rPr>
              <a:t>serv</a:t>
            </a:r>
            <a:r>
              <a:rPr kumimoji="1" lang="es-CL" sz="1600" b="1" dirty="0" smtClean="0">
                <a:solidFill>
                  <a:schemeClr val="bg1"/>
                </a:solidFill>
                <a:latin typeface="Calibri" pitchFamily="34" charset="0"/>
              </a:rPr>
              <a:t>, evaluación,</a:t>
            </a:r>
          </a:p>
          <a:p>
            <a:pPr algn="ctr"/>
            <a:r>
              <a:rPr kumimoji="1" lang="es-CL" sz="1600" b="1" dirty="0">
                <a:solidFill>
                  <a:schemeClr val="bg1"/>
                </a:solidFill>
                <a:latin typeface="Calibri" pitchFamily="34" charset="0"/>
              </a:rPr>
              <a:t>a</a:t>
            </a:r>
            <a:r>
              <a:rPr kumimoji="1" lang="es-CL" sz="1600" b="1" dirty="0" smtClean="0">
                <a:solidFill>
                  <a:schemeClr val="bg1"/>
                </a:solidFill>
                <a:latin typeface="Calibri" pitchFamily="34" charset="0"/>
              </a:rPr>
              <a:t>uditoria, cálculos actuariales)</a:t>
            </a:r>
          </a:p>
        </p:txBody>
      </p:sp>
      <p:sp>
        <p:nvSpPr>
          <p:cNvPr id="2093" name="Oval 45"/>
          <p:cNvSpPr>
            <a:spLocks noChangeArrowheads="1"/>
          </p:cNvSpPr>
          <p:nvPr/>
        </p:nvSpPr>
        <p:spPr bwMode="auto">
          <a:xfrm>
            <a:off x="179388" y="4251420"/>
            <a:ext cx="2520950" cy="865188"/>
          </a:xfrm>
          <a:prstGeom prst="ellipse">
            <a:avLst/>
          </a:prstGeom>
          <a:solidFill>
            <a:srgbClr val="FFFF00"/>
          </a:solidFill>
          <a:ln w="9525">
            <a:solidFill>
              <a:schemeClr val="tx1"/>
            </a:solidFill>
            <a:miter lim="800000"/>
            <a:headEnd/>
            <a:tailEnd/>
          </a:ln>
          <a:effectLst/>
          <a:extLst/>
        </p:spPr>
        <p:txBody>
          <a:bodyPr wrap="none" anchor="ctr"/>
          <a:lstStyle/>
          <a:p>
            <a:endParaRPr lang="es-CL">
              <a:latin typeface="Calibri" pitchFamily="34" charset="0"/>
            </a:endParaRPr>
          </a:p>
        </p:txBody>
      </p:sp>
      <p:sp>
        <p:nvSpPr>
          <p:cNvPr id="2094" name="Text Box 46"/>
          <p:cNvSpPr txBox="1">
            <a:spLocks noChangeArrowheads="1"/>
          </p:cNvSpPr>
          <p:nvPr/>
        </p:nvSpPr>
        <p:spPr bwMode="auto">
          <a:xfrm>
            <a:off x="755337" y="4404256"/>
            <a:ext cx="1435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s-CL" sz="2400" b="1" dirty="0" smtClean="0">
                <a:solidFill>
                  <a:srgbClr val="080808"/>
                </a:solidFill>
                <a:latin typeface="Calibri" pitchFamily="34" charset="0"/>
              </a:rPr>
              <a:t>HOGARES</a:t>
            </a:r>
            <a:endParaRPr kumimoji="1" lang="es-CL" sz="2400" b="1" dirty="0">
              <a:solidFill>
                <a:srgbClr val="080808"/>
              </a:solidFill>
              <a:latin typeface="Calibri" pitchFamily="34" charset="0"/>
            </a:endParaRPr>
          </a:p>
        </p:txBody>
      </p:sp>
      <p:sp>
        <p:nvSpPr>
          <p:cNvPr id="5" name="Explosion 1 4"/>
          <p:cNvSpPr/>
          <p:nvPr/>
        </p:nvSpPr>
        <p:spPr>
          <a:xfrm>
            <a:off x="2315198" y="5337"/>
            <a:ext cx="3861426" cy="2653934"/>
          </a:xfrm>
          <a:prstGeom prst="irregularSeal1">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chemeClr val="tx1"/>
                </a:solidFill>
                <a:latin typeface="Calibri" pitchFamily="34" charset="0"/>
              </a:rPr>
              <a:t>MANCOMUNAR</a:t>
            </a:r>
          </a:p>
          <a:p>
            <a:pPr algn="ctr"/>
            <a:r>
              <a:rPr lang="es-CL" sz="2000" b="1" dirty="0">
                <a:solidFill>
                  <a:schemeClr val="tx1"/>
                </a:solidFill>
                <a:latin typeface="Calibri" pitchFamily="34" charset="0"/>
              </a:rPr>
              <a:t>(</a:t>
            </a:r>
            <a:r>
              <a:rPr lang="es-CL" sz="2000" b="1" dirty="0" smtClean="0">
                <a:solidFill>
                  <a:schemeClr val="tx1"/>
                </a:solidFill>
                <a:latin typeface="Calibri" pitchFamily="34" charset="0"/>
              </a:rPr>
              <a:t>SOLIDARIDAD Y EFICIENCIA)</a:t>
            </a:r>
            <a:endParaRPr lang="es-CL" sz="2000" b="1" dirty="0">
              <a:solidFill>
                <a:schemeClr val="tx1"/>
              </a:solidFill>
              <a:latin typeface="Calibri" pitchFamily="34" charset="0"/>
            </a:endParaRPr>
          </a:p>
        </p:txBody>
      </p:sp>
      <p:sp>
        <p:nvSpPr>
          <p:cNvPr id="31" name="Explosion 1 30"/>
          <p:cNvSpPr/>
          <p:nvPr/>
        </p:nvSpPr>
        <p:spPr>
          <a:xfrm>
            <a:off x="2972110" y="4960750"/>
            <a:ext cx="2948072" cy="1881499"/>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smtClean="0">
                <a:solidFill>
                  <a:schemeClr val="bg1"/>
                </a:solidFill>
                <a:latin typeface="Calibri" pitchFamily="34" charset="0"/>
              </a:rPr>
              <a:t>DISMINUIR / ELIMINAR</a:t>
            </a:r>
            <a:endParaRPr lang="es-CL" sz="2000" b="1" dirty="0">
              <a:solidFill>
                <a:schemeClr val="bg1"/>
              </a:solidFill>
              <a:latin typeface="Calibri" pitchFamily="34" charset="0"/>
            </a:endParaRPr>
          </a:p>
        </p:txBody>
      </p:sp>
      <p:pic>
        <p:nvPicPr>
          <p:cNvPr id="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532" y="-2102"/>
            <a:ext cx="1245854" cy="861774"/>
          </a:xfrm>
          <a:prstGeom prst="rect">
            <a:avLst/>
          </a:prstGeom>
          <a:noFill/>
        </p:spPr>
        <p:txBody>
          <a:bodyPr wrap="none" rtlCol="0">
            <a:spAutoFit/>
          </a:bodyPr>
          <a:lstStyle/>
          <a:p>
            <a:r>
              <a:rPr lang="es-CL" sz="5000" b="1" dirty="0" smtClean="0">
                <a:solidFill>
                  <a:schemeClr val="bg1"/>
                </a:solidFill>
                <a:effectLst>
                  <a:outerShdw blurRad="38100" dist="38100" dir="2700000" algn="tl">
                    <a:srgbClr val="000000">
                      <a:alpha val="43137"/>
                    </a:srgbClr>
                  </a:outerShdw>
                </a:effectLst>
                <a:latin typeface="+mj-lt"/>
              </a:rPr>
              <a:t>CUS</a:t>
            </a:r>
            <a:endParaRPr lang="es-CL" sz="5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9913985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1"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3363" y="566363"/>
            <a:ext cx="8675687" cy="6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142" y="114846"/>
            <a:ext cx="9175204" cy="400110"/>
          </a:xfrm>
          <a:prstGeom prst="rect">
            <a:avLst/>
          </a:prstGeom>
          <a:solidFill>
            <a:schemeClr val="bg1"/>
          </a:solidFill>
        </p:spPr>
        <p:txBody>
          <a:bodyPr wrap="none" rtlCol="0">
            <a:spAutoFit/>
          </a:bodyPr>
          <a:lstStyle/>
          <a:p>
            <a:r>
              <a:rPr lang="es-CL" sz="2000" b="1" dirty="0" smtClean="0">
                <a:latin typeface="Calibri" pitchFamily="34" charset="0"/>
              </a:rPr>
              <a:t>Población según Esquema y gasto per </a:t>
            </a:r>
            <a:r>
              <a:rPr lang="es-CL" sz="2000" b="1" dirty="0" err="1" smtClean="0">
                <a:latin typeface="Calibri" pitchFamily="34" charset="0"/>
              </a:rPr>
              <a:t>capita</a:t>
            </a:r>
            <a:r>
              <a:rPr lang="es-CL" sz="2000" b="1" dirty="0" smtClean="0">
                <a:latin typeface="Calibri" pitchFamily="34" charset="0"/>
              </a:rPr>
              <a:t> (USD </a:t>
            </a:r>
            <a:r>
              <a:rPr lang="es-CL" sz="2000" b="1" dirty="0" err="1" smtClean="0">
                <a:latin typeface="Calibri" pitchFamily="34" charset="0"/>
              </a:rPr>
              <a:t>ctes</a:t>
            </a:r>
            <a:r>
              <a:rPr lang="es-CL" sz="2000" b="1" dirty="0" smtClean="0">
                <a:latin typeface="Calibri" pitchFamily="34" charset="0"/>
              </a:rPr>
              <a:t> 2007), </a:t>
            </a:r>
            <a:r>
              <a:rPr lang="es-CL" sz="2000" b="1" dirty="0">
                <a:latin typeface="Calibri" pitchFamily="34" charset="0"/>
              </a:rPr>
              <a:t>El Salvador 2007 - </a:t>
            </a:r>
            <a:r>
              <a:rPr lang="es-CL" sz="2000" b="1" dirty="0" smtClean="0">
                <a:latin typeface="Calibri" pitchFamily="34" charset="0"/>
              </a:rPr>
              <a:t>2012</a:t>
            </a:r>
            <a:endParaRPr lang="es-CL" sz="2000" b="1" dirty="0">
              <a:latin typeface="Calibri" pitchFamily="34" charset="0"/>
            </a:endParaRPr>
          </a:p>
        </p:txBody>
      </p:sp>
      <p:sp>
        <p:nvSpPr>
          <p:cNvPr id="4" name="TextBox 3"/>
          <p:cNvSpPr txBox="1"/>
          <p:nvPr/>
        </p:nvSpPr>
        <p:spPr>
          <a:xfrm>
            <a:off x="2399256" y="6538875"/>
            <a:ext cx="652743" cy="369332"/>
          </a:xfrm>
          <a:prstGeom prst="rect">
            <a:avLst/>
          </a:prstGeom>
          <a:solidFill>
            <a:schemeClr val="bg1"/>
          </a:solidFill>
        </p:spPr>
        <p:txBody>
          <a:bodyPr wrap="none" rtlCol="0">
            <a:spAutoFit/>
          </a:bodyPr>
          <a:lstStyle/>
          <a:p>
            <a:r>
              <a:rPr lang="es-CL" dirty="0" smtClean="0">
                <a:latin typeface="Calibri" pitchFamily="34" charset="0"/>
              </a:rPr>
              <a:t>2007</a:t>
            </a:r>
            <a:endParaRPr lang="es-CL" dirty="0">
              <a:latin typeface="Calibri" pitchFamily="34" charset="0"/>
            </a:endParaRPr>
          </a:p>
        </p:txBody>
      </p:sp>
      <p:sp>
        <p:nvSpPr>
          <p:cNvPr id="16" name="TextBox 15"/>
          <p:cNvSpPr txBox="1"/>
          <p:nvPr/>
        </p:nvSpPr>
        <p:spPr>
          <a:xfrm>
            <a:off x="6425397" y="6488668"/>
            <a:ext cx="652743" cy="369332"/>
          </a:xfrm>
          <a:prstGeom prst="rect">
            <a:avLst/>
          </a:prstGeom>
          <a:solidFill>
            <a:schemeClr val="bg1"/>
          </a:solidFill>
        </p:spPr>
        <p:txBody>
          <a:bodyPr wrap="none" rtlCol="0">
            <a:spAutoFit/>
          </a:bodyPr>
          <a:lstStyle/>
          <a:p>
            <a:r>
              <a:rPr lang="es-CL" dirty="0" smtClean="0">
                <a:latin typeface="Calibri" pitchFamily="34" charset="0"/>
              </a:rPr>
              <a:t>2012</a:t>
            </a:r>
            <a:endParaRPr lang="es-CL" dirty="0">
              <a:latin typeface="Calibri" pitchFamily="34" charset="0"/>
            </a:endParaRPr>
          </a:p>
        </p:txBody>
      </p:sp>
      <p:cxnSp>
        <p:nvCxnSpPr>
          <p:cNvPr id="8" name="Straight Connector 7"/>
          <p:cNvCxnSpPr/>
          <p:nvPr/>
        </p:nvCxnSpPr>
        <p:spPr>
          <a:xfrm>
            <a:off x="5817593" y="4020205"/>
            <a:ext cx="0" cy="662152"/>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17987" y="3909843"/>
            <a:ext cx="0" cy="835578"/>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785261" y="3358055"/>
            <a:ext cx="0" cy="3021770"/>
          </a:xfrm>
          <a:prstGeom prst="line">
            <a:avLst/>
          </a:prstGeom>
          <a:ln w="571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611045" y="1024759"/>
            <a:ext cx="0" cy="5355066"/>
          </a:xfrm>
          <a:prstGeom prst="line">
            <a:avLst/>
          </a:prstGeom>
          <a:ln w="571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373124" y="3909843"/>
            <a:ext cx="0" cy="2469982"/>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584143" y="3752183"/>
            <a:ext cx="0" cy="2659174"/>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288337" y="5549462"/>
            <a:ext cx="0" cy="939206"/>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098340" y="5281448"/>
            <a:ext cx="0" cy="1207220"/>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504" name="Oval 21503"/>
          <p:cNvSpPr/>
          <p:nvPr/>
        </p:nvSpPr>
        <p:spPr>
          <a:xfrm>
            <a:off x="5691527" y="3878312"/>
            <a:ext cx="252131" cy="2207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4" name="Oval 43"/>
          <p:cNvSpPr/>
          <p:nvPr/>
        </p:nvSpPr>
        <p:spPr>
          <a:xfrm>
            <a:off x="1891921" y="3846781"/>
            <a:ext cx="252131" cy="2207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5" name="Oval 44"/>
          <p:cNvSpPr/>
          <p:nvPr/>
        </p:nvSpPr>
        <p:spPr>
          <a:xfrm>
            <a:off x="2659195" y="3294994"/>
            <a:ext cx="252131" cy="220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Oval 45"/>
          <p:cNvSpPr/>
          <p:nvPr/>
        </p:nvSpPr>
        <p:spPr>
          <a:xfrm>
            <a:off x="6483871" y="961698"/>
            <a:ext cx="252131" cy="220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Oval 46"/>
          <p:cNvSpPr/>
          <p:nvPr/>
        </p:nvSpPr>
        <p:spPr>
          <a:xfrm>
            <a:off x="3458077" y="3648933"/>
            <a:ext cx="252131" cy="22071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Oval 47"/>
          <p:cNvSpPr/>
          <p:nvPr/>
        </p:nvSpPr>
        <p:spPr>
          <a:xfrm>
            <a:off x="7247058" y="3894080"/>
            <a:ext cx="252131" cy="22071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Oval 48"/>
          <p:cNvSpPr/>
          <p:nvPr/>
        </p:nvSpPr>
        <p:spPr>
          <a:xfrm>
            <a:off x="7972274" y="5155321"/>
            <a:ext cx="252131" cy="220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Oval 49"/>
          <p:cNvSpPr/>
          <p:nvPr/>
        </p:nvSpPr>
        <p:spPr>
          <a:xfrm>
            <a:off x="4162271" y="5486401"/>
            <a:ext cx="252131" cy="220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4580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119" y="204958"/>
            <a:ext cx="9181119" cy="666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662151" y="3472517"/>
            <a:ext cx="822117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60144" y="378337"/>
            <a:ext cx="4682372" cy="646331"/>
          </a:xfrm>
          <a:prstGeom prst="rect">
            <a:avLst/>
          </a:prstGeom>
          <a:noFill/>
        </p:spPr>
        <p:txBody>
          <a:bodyPr wrap="none" rtlCol="0">
            <a:spAutoFit/>
          </a:bodyPr>
          <a:lstStyle/>
          <a:p>
            <a:pPr algn="ctr">
              <a:defRPr sz="1800" b="1" i="0" u="none" strike="noStrike" kern="1200" baseline="0">
                <a:solidFill>
                  <a:sysClr val="windowText" lastClr="000000"/>
                </a:solidFill>
                <a:latin typeface="+mn-lt"/>
                <a:ea typeface="+mn-ea"/>
                <a:cs typeface="+mn-cs"/>
              </a:defRPr>
            </a:pPr>
            <a:r>
              <a:rPr lang="es-CL" b="1" dirty="0">
                <a:solidFill>
                  <a:sysClr val="windowText" lastClr="000000"/>
                </a:solidFill>
                <a:latin typeface="Calibri" pitchFamily="34" charset="0"/>
              </a:rPr>
              <a:t>Gasto </a:t>
            </a:r>
            <a:r>
              <a:rPr lang="es-CL" b="1" dirty="0" smtClean="0">
                <a:solidFill>
                  <a:sysClr val="windowText" lastClr="000000"/>
                </a:solidFill>
                <a:latin typeface="Calibri" pitchFamily="34" charset="0"/>
              </a:rPr>
              <a:t>público </a:t>
            </a:r>
            <a:r>
              <a:rPr lang="es-CL" b="1" dirty="0">
                <a:solidFill>
                  <a:sysClr val="windowText" lastClr="000000"/>
                </a:solidFill>
                <a:latin typeface="Calibri" pitchFamily="34" charset="0"/>
              </a:rPr>
              <a:t>y privado como % del PIB, 2010 </a:t>
            </a:r>
          </a:p>
          <a:p>
            <a:pPr algn="ctr">
              <a:defRPr sz="1800" b="1" i="0" u="none" strike="noStrike" kern="1200" baseline="0">
                <a:solidFill>
                  <a:sysClr val="windowText" lastClr="000000"/>
                </a:solidFill>
                <a:latin typeface="+mn-lt"/>
                <a:ea typeface="+mn-ea"/>
                <a:cs typeface="+mn-cs"/>
              </a:defRPr>
            </a:pPr>
            <a:r>
              <a:rPr lang="es-CL" b="1" dirty="0">
                <a:solidFill>
                  <a:sysClr val="windowText" lastClr="000000"/>
                </a:solidFill>
                <a:latin typeface="Calibri" pitchFamily="34" charset="0"/>
              </a:rPr>
              <a:t>(salvo indicado contrariamente</a:t>
            </a:r>
            <a:r>
              <a:rPr lang="es-CL" b="1" dirty="0" smtClean="0">
                <a:solidFill>
                  <a:sysClr val="windowText" lastClr="000000"/>
                </a:solidFill>
                <a:latin typeface="Calibri" pitchFamily="34" charset="0"/>
              </a:rPr>
              <a:t>)</a:t>
            </a:r>
            <a:endParaRPr lang="es-CL" b="1" dirty="0">
              <a:solidFill>
                <a:sysClr val="windowText" lastClr="000000"/>
              </a:solidFill>
              <a:latin typeface="Calibri" pitchFamily="34" charset="0"/>
            </a:endParaRPr>
          </a:p>
        </p:txBody>
      </p:sp>
      <p:cxnSp>
        <p:nvCxnSpPr>
          <p:cNvPr id="14" name="Straight Arrow Connector 13"/>
          <p:cNvCxnSpPr/>
          <p:nvPr/>
        </p:nvCxnSpPr>
        <p:spPr>
          <a:xfrm>
            <a:off x="2648598" y="3472517"/>
            <a:ext cx="0" cy="689579"/>
          </a:xfrm>
          <a:prstGeom prst="straightConnector1">
            <a:avLst/>
          </a:prstGeom>
          <a:ln w="381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5"/>
          <p:cNvSpPr txBox="1">
            <a:spLocks noChangeArrowheads="1"/>
          </p:cNvSpPr>
          <p:nvPr/>
        </p:nvSpPr>
        <p:spPr bwMode="auto">
          <a:xfrm>
            <a:off x="315756" y="6508739"/>
            <a:ext cx="12394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sz="1100" dirty="0" err="1">
                <a:latin typeface="Calibri" pitchFamily="34" charset="0"/>
              </a:rPr>
              <a:t>Fuente</a:t>
            </a:r>
            <a:r>
              <a:rPr lang="en-US" sz="1100" dirty="0">
                <a:latin typeface="Calibri" pitchFamily="34" charset="0"/>
              </a:rPr>
              <a:t>: </a:t>
            </a:r>
            <a:r>
              <a:rPr lang="en-US" sz="1100" dirty="0" smtClean="0">
                <a:latin typeface="Calibri" pitchFamily="34" charset="0"/>
              </a:rPr>
              <a:t>OPS, 2012</a:t>
            </a:r>
            <a:endParaRPr lang="en-US" sz="1100" dirty="0">
              <a:latin typeface="Calibri" pitchFamily="34" charset="0"/>
            </a:endParaRPr>
          </a:p>
        </p:txBody>
      </p:sp>
      <p:sp>
        <p:nvSpPr>
          <p:cNvPr id="23" name="TextBox 5"/>
          <p:cNvSpPr txBox="1">
            <a:spLocks noChangeArrowheads="1"/>
          </p:cNvSpPr>
          <p:nvPr/>
        </p:nvSpPr>
        <p:spPr bwMode="auto">
          <a:xfrm rot="18593353">
            <a:off x="2833056" y="5888605"/>
            <a:ext cx="5597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sz="1100" dirty="0" smtClean="0">
                <a:latin typeface="Calibri" pitchFamily="34" charset="0"/>
              </a:rPr>
              <a:t>(2011)</a:t>
            </a:r>
            <a:endParaRPr lang="en-US" sz="1100" dirty="0">
              <a:latin typeface="Calibri"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9940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99553" y="1960080"/>
            <a:ext cx="2286006" cy="2612993"/>
          </a:xfrm>
        </p:spPr>
        <p:txBody>
          <a:bodyPr/>
          <a:lstStyle/>
          <a:p>
            <a:r>
              <a:rPr lang="es-CR" sz="1800" b="1" dirty="0" smtClean="0">
                <a:solidFill>
                  <a:srgbClr val="0070C0"/>
                </a:solidFill>
              </a:rPr>
              <a:t>La mayor parte de los países han aumentado su gasto público en salud</a:t>
            </a:r>
          </a:p>
          <a:p>
            <a:endParaRPr lang="es-CR" sz="1800" b="1" dirty="0" smtClean="0">
              <a:solidFill>
                <a:srgbClr val="0070C0"/>
              </a:solidFill>
            </a:endParaRPr>
          </a:p>
          <a:p>
            <a:r>
              <a:rPr lang="es-CR" sz="1800" b="1" dirty="0" smtClean="0">
                <a:solidFill>
                  <a:srgbClr val="0070C0"/>
                </a:solidFill>
              </a:rPr>
              <a:t>Algunos países han eliminado los copagos (El Salvador, Jamaica, Ecuador,…)</a:t>
            </a:r>
          </a:p>
          <a:p>
            <a:endParaRPr lang="es-CR" sz="1800" b="1" dirty="0" smtClean="0">
              <a:solidFill>
                <a:srgbClr val="0070C0"/>
              </a:solidFill>
            </a:endParaRPr>
          </a:p>
          <a:p>
            <a:r>
              <a:rPr lang="es-CR" sz="1800" b="1" dirty="0" smtClean="0">
                <a:solidFill>
                  <a:srgbClr val="0070C0"/>
                </a:solidFill>
              </a:rPr>
              <a:t>El gasto en salud per </a:t>
            </a:r>
            <a:r>
              <a:rPr lang="es-CR" sz="1800" b="1" dirty="0" err="1" smtClean="0">
                <a:solidFill>
                  <a:srgbClr val="0070C0"/>
                </a:solidFill>
              </a:rPr>
              <a:t>capita</a:t>
            </a:r>
            <a:r>
              <a:rPr lang="es-CR" sz="1800" b="1" dirty="0" smtClean="0">
                <a:solidFill>
                  <a:srgbClr val="0070C0"/>
                </a:solidFill>
              </a:rPr>
              <a:t>  no muestra aumentos significativos</a:t>
            </a:r>
            <a:endParaRPr lang="es-CR" sz="1800" dirty="0">
              <a:solidFill>
                <a:srgbClr val="0070C0"/>
              </a:solidFill>
            </a:endParaRPr>
          </a:p>
        </p:txBody>
      </p:sp>
      <p:sp>
        <p:nvSpPr>
          <p:cNvPr id="10" name="Title 1"/>
          <p:cNvSpPr>
            <a:spLocks noGrp="1"/>
          </p:cNvSpPr>
          <p:nvPr>
            <p:ph type="title"/>
          </p:nvPr>
        </p:nvSpPr>
        <p:spPr>
          <a:xfrm>
            <a:off x="409902" y="146146"/>
            <a:ext cx="8371490" cy="804041"/>
          </a:xfrm>
        </p:spPr>
        <p:txBody>
          <a:bodyPr/>
          <a:lstStyle/>
          <a:p>
            <a:pPr>
              <a:lnSpc>
                <a:spcPct val="100000"/>
              </a:lnSpc>
            </a:pPr>
            <a:r>
              <a:rPr lang="es-CR" sz="3600" b="1" dirty="0" smtClean="0">
                <a:latin typeface="Calibri" pitchFamily="34" charset="0"/>
              </a:rPr>
              <a:t>Débil Protección Financiera</a:t>
            </a:r>
            <a:endParaRPr lang="es-CR" sz="3600" b="1" dirty="0">
              <a:latin typeface="Calibri" pitchFamily="34" charset="0"/>
            </a:endParaRPr>
          </a:p>
        </p:txBody>
      </p:sp>
      <p:pic>
        <p:nvPicPr>
          <p:cNvPr id="5" name="Picture 4"/>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65283" y="2017996"/>
            <a:ext cx="7078717" cy="4582172"/>
          </a:xfrm>
          <a:prstGeom prst="rect">
            <a:avLst/>
          </a:prstGeom>
          <a:noFill/>
        </p:spPr>
      </p:pic>
      <p:sp>
        <p:nvSpPr>
          <p:cNvPr id="2" name="TextBox 1"/>
          <p:cNvSpPr txBox="1"/>
          <p:nvPr/>
        </p:nvSpPr>
        <p:spPr>
          <a:xfrm>
            <a:off x="1986453" y="6600168"/>
            <a:ext cx="2853730" cy="276999"/>
          </a:xfrm>
          <a:prstGeom prst="rect">
            <a:avLst/>
          </a:prstGeom>
          <a:solidFill>
            <a:schemeClr val="bg1"/>
          </a:solidFill>
        </p:spPr>
        <p:txBody>
          <a:bodyPr wrap="none" rtlCol="0">
            <a:spAutoFit/>
          </a:bodyPr>
          <a:lstStyle/>
          <a:p>
            <a:r>
              <a:rPr lang="es-CL" sz="1200" dirty="0" smtClean="0">
                <a:latin typeface="+mj-lt"/>
              </a:rPr>
              <a:t>Fuente: adaptado Cid (2013), Prieto (2013)</a:t>
            </a:r>
            <a:endParaRPr lang="es-CL" sz="1200" dirty="0">
              <a:latin typeface="+mj-lt"/>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3570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67" y="506755"/>
            <a:ext cx="9197134" cy="608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4494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449651"/>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547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cialdelr\Documents\KMC\LogoPAHO - Copy.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93124" y="5956750"/>
            <a:ext cx="990600" cy="933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 y="382137"/>
            <a:ext cx="9254365" cy="6518434"/>
          </a:xfrm>
          <a:prstGeom prst="rect">
            <a:avLst/>
          </a:prstGeom>
          <a:solidFill>
            <a:schemeClr val="bg1"/>
          </a:solidFill>
          <a:ln>
            <a:noFill/>
          </a:ln>
          <a:effectLst/>
        </p:spPr>
      </p:pic>
      <p:sp>
        <p:nvSpPr>
          <p:cNvPr id="4" name="TextBox 3"/>
          <p:cNvSpPr txBox="1"/>
          <p:nvPr/>
        </p:nvSpPr>
        <p:spPr>
          <a:xfrm>
            <a:off x="-15799" y="79240"/>
            <a:ext cx="9159799" cy="338554"/>
          </a:xfrm>
          <a:prstGeom prst="rect">
            <a:avLst/>
          </a:prstGeom>
          <a:solidFill>
            <a:schemeClr val="bg1"/>
          </a:solidFill>
        </p:spPr>
        <p:txBody>
          <a:bodyPr wrap="square" rtlCol="0">
            <a:spAutoFit/>
          </a:bodyPr>
          <a:lstStyle/>
          <a:p>
            <a:pPr algn="ctr"/>
            <a:r>
              <a:rPr lang="es-CL" sz="1600" b="1" dirty="0" smtClean="0">
                <a:latin typeface="Calibri" pitchFamily="34" charset="0"/>
              </a:rPr>
              <a:t>Tasa de Mortalidad Infantil </a:t>
            </a:r>
            <a:r>
              <a:rPr lang="es-CL" sz="1600" b="1" dirty="0" err="1" smtClean="0">
                <a:latin typeface="Calibri" pitchFamily="34" charset="0"/>
              </a:rPr>
              <a:t>Infantil</a:t>
            </a:r>
            <a:r>
              <a:rPr lang="es-CL" sz="1600" b="1" dirty="0" smtClean="0">
                <a:latin typeface="Calibri" pitchFamily="34" charset="0"/>
              </a:rPr>
              <a:t> por 1.000 nacidos vivos, 1980-2011          </a:t>
            </a:r>
            <a:endParaRPr lang="es-CL" sz="1600" b="1" dirty="0">
              <a:latin typeface="Calibri" pitchFamily="34" charset="0"/>
            </a:endParaRPr>
          </a:p>
        </p:txBody>
      </p:sp>
      <p:pic>
        <p:nvPicPr>
          <p:cNvPr id="6" name="Picture 2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75673" y="1828795"/>
            <a:ext cx="2074190" cy="250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7046" y="-13421"/>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0232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9875"/>
            <a:ext cx="8686800" cy="631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551795" y="3626115"/>
            <a:ext cx="8387255" cy="0"/>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40979" y="6246535"/>
            <a:ext cx="1322926" cy="276999"/>
          </a:xfrm>
          <a:prstGeom prst="rect">
            <a:avLst/>
          </a:prstGeom>
          <a:noFill/>
        </p:spPr>
        <p:txBody>
          <a:bodyPr wrap="none" rtlCol="0">
            <a:spAutoFit/>
          </a:bodyPr>
          <a:lstStyle/>
          <a:p>
            <a:r>
              <a:rPr lang="es-CL" sz="1200" dirty="0" smtClean="0">
                <a:latin typeface="+mj-lt"/>
              </a:rPr>
              <a:t>Fuente: FMI, 2013</a:t>
            </a:r>
            <a:endParaRPr lang="es-CL" sz="1200" dirty="0">
              <a:latin typeface="+mj-lt"/>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6216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4826" y="321080"/>
            <a:ext cx="4709174" cy="620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81" y="268022"/>
            <a:ext cx="4510582" cy="313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7777" y="-4356"/>
            <a:ext cx="2011636" cy="96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81" y="3388791"/>
            <a:ext cx="4510582" cy="31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3633" y="4528606"/>
            <a:ext cx="2963917" cy="2329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8288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7885" y="1985628"/>
            <a:ext cx="2351163" cy="3628720"/>
          </a:xfrm>
        </p:spPr>
        <p:txBody>
          <a:bodyPr/>
          <a:lstStyle/>
          <a:p>
            <a:r>
              <a:rPr lang="es-AR" sz="2000" dirty="0" smtClean="0">
                <a:solidFill>
                  <a:srgbClr val="0070C0"/>
                </a:solidFill>
                <a:latin typeface="Calibri" pitchFamily="34" charset="0"/>
              </a:rPr>
              <a:t>ALC es la región con menor presión fiscal del mundo</a:t>
            </a:r>
          </a:p>
          <a:p>
            <a:r>
              <a:rPr lang="es-AR" sz="2000" dirty="0" smtClean="0">
                <a:solidFill>
                  <a:srgbClr val="0070C0"/>
                </a:solidFill>
                <a:latin typeface="Calibri" pitchFamily="34" charset="0"/>
              </a:rPr>
              <a:t>El nivel de recolección de impuestos esta lejos de lo que sugieren las propias legislaciones de los países</a:t>
            </a:r>
          </a:p>
        </p:txBody>
      </p:sp>
      <p:sp>
        <p:nvSpPr>
          <p:cNvPr id="6" name="Title 1"/>
          <p:cNvSpPr txBox="1">
            <a:spLocks/>
          </p:cNvSpPr>
          <p:nvPr/>
        </p:nvSpPr>
        <p:spPr>
          <a:xfrm>
            <a:off x="409902" y="90122"/>
            <a:ext cx="8371490" cy="804041"/>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lvl1pPr marL="342900" indent="-342900" algn="ctr" defTabSz="914400" eaLnBrk="1" latinLnBrk="0" hangingPunct="1">
              <a:buFont typeface="Arial" pitchFamily="34" charset="0"/>
              <a:buNone/>
              <a:defRPr sz="3200" b="1">
                <a:solidFill>
                  <a:srgbClr val="0070C0"/>
                </a:solidFill>
                <a:effectLst>
                  <a:outerShdw blurRad="38100" dist="38100" dir="2700000" algn="tl">
                    <a:srgbClr val="000000">
                      <a:alpha val="43137"/>
                    </a:srgbClr>
                  </a:outerShdw>
                </a:effectLst>
                <a:latin typeface="Calibri" pitchFamily="34" charset="0"/>
                <a:ea typeface="+mj-ea"/>
                <a:cs typeface="Arial" pitchFamily="34" charset="0"/>
              </a:defRPr>
            </a:lvl1pPr>
            <a:lvl2pPr marL="742950" indent="-285750" defTabSz="914400" eaLnBrk="1" latinLnBrk="0" hangingPunct="1">
              <a:spcBef>
                <a:spcPct val="20000"/>
              </a:spcBef>
              <a:buFont typeface="Arial" pitchFamily="34" charset="0"/>
              <a:buChar char="–"/>
              <a:defRPr sz="2800">
                <a:latin typeface="+mn-lt"/>
                <a:ea typeface="+mn-ea"/>
              </a:defRPr>
            </a:lvl2pPr>
            <a:lvl3pPr marL="1143000" indent="-228600" defTabSz="914400" eaLnBrk="1" latinLnBrk="0" hangingPunct="1">
              <a:spcBef>
                <a:spcPct val="20000"/>
              </a:spcBef>
              <a:buFont typeface="Arial" pitchFamily="34" charset="0"/>
              <a:buChar char="•"/>
              <a:defRPr sz="2400">
                <a:latin typeface="+mn-lt"/>
                <a:ea typeface="+mn-ea"/>
              </a:defRPr>
            </a:lvl3pPr>
            <a:lvl4pPr marL="1600200" indent="-228600" defTabSz="914400" eaLnBrk="1" latinLnBrk="0" hangingPunct="1">
              <a:spcBef>
                <a:spcPct val="20000"/>
              </a:spcBef>
              <a:buFont typeface="Arial" pitchFamily="34" charset="0"/>
              <a:buChar char="–"/>
              <a:defRPr sz="2000">
                <a:latin typeface="+mn-lt"/>
                <a:ea typeface="+mn-ea"/>
              </a:defRPr>
            </a:lvl4pPr>
            <a:lvl5pPr marL="2057400" indent="-228600" defTabSz="914400" eaLnBrk="1" latinLnBrk="0" hangingPunct="1">
              <a:spcBef>
                <a:spcPct val="20000"/>
              </a:spcBef>
              <a:buFont typeface="Arial" pitchFamily="34"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r>
              <a:rPr lang="es-AR" sz="3600" dirty="0"/>
              <a:t>Falta de compromiso político</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240" y="1548663"/>
            <a:ext cx="6513374" cy="472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409902" y="2606722"/>
            <a:ext cx="617171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5822" y="3373282"/>
            <a:ext cx="617171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270910" y="3452884"/>
            <a:ext cx="337786" cy="446787"/>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TextBox 9"/>
          <p:cNvSpPr txBox="1"/>
          <p:nvPr/>
        </p:nvSpPr>
        <p:spPr>
          <a:xfrm>
            <a:off x="3780427" y="3343697"/>
            <a:ext cx="3248170" cy="276999"/>
          </a:xfrm>
          <a:prstGeom prst="rect">
            <a:avLst/>
          </a:prstGeom>
          <a:noFill/>
        </p:spPr>
        <p:txBody>
          <a:bodyPr wrap="square" rtlCol="0">
            <a:spAutoFit/>
          </a:bodyPr>
          <a:lstStyle/>
          <a:p>
            <a:r>
              <a:rPr lang="es-CL" sz="1200" dirty="0" smtClean="0">
                <a:latin typeface="Calibri" pitchFamily="34" charset="0"/>
              </a:rPr>
              <a:t>Dividendos estimados del canal de Panamá</a:t>
            </a:r>
            <a:endParaRPr lang="es-CL" sz="1200" dirty="0">
              <a:latin typeface="Calibri" pitchFamily="34" charset="0"/>
            </a:endParaRPr>
          </a:p>
        </p:txBody>
      </p:sp>
      <p:sp>
        <p:nvSpPr>
          <p:cNvPr id="11" name="TextBox 10"/>
          <p:cNvSpPr txBox="1"/>
          <p:nvPr/>
        </p:nvSpPr>
        <p:spPr>
          <a:xfrm>
            <a:off x="425823" y="1674042"/>
            <a:ext cx="6155792" cy="584775"/>
          </a:xfrm>
          <a:prstGeom prst="rect">
            <a:avLst/>
          </a:prstGeom>
          <a:noFill/>
        </p:spPr>
        <p:txBody>
          <a:bodyPr wrap="square" rtlCol="0">
            <a:spAutoFit/>
          </a:bodyPr>
          <a:lstStyle/>
          <a:p>
            <a:pPr algn="ctr"/>
            <a:r>
              <a:rPr lang="es-CL" sz="1600" b="1" dirty="0" smtClean="0">
                <a:latin typeface="Calibri" pitchFamily="34" charset="0"/>
              </a:rPr>
              <a:t>Esfuerzo fiscal en América Central (actual/</a:t>
            </a:r>
            <a:r>
              <a:rPr lang="es-CL" sz="1600" b="1" dirty="0" err="1" smtClean="0">
                <a:latin typeface="Calibri" pitchFamily="34" charset="0"/>
              </a:rPr>
              <a:t>potential</a:t>
            </a:r>
            <a:r>
              <a:rPr lang="es-CL" sz="1600" b="1" dirty="0" smtClean="0">
                <a:latin typeface="Calibri" pitchFamily="34" charset="0"/>
              </a:rPr>
              <a:t> </a:t>
            </a:r>
            <a:r>
              <a:rPr lang="es-CL" sz="1600" b="1" dirty="0" err="1" smtClean="0">
                <a:latin typeface="Calibri" pitchFamily="34" charset="0"/>
              </a:rPr>
              <a:t>revenue</a:t>
            </a:r>
            <a:r>
              <a:rPr lang="es-CL" sz="1600" b="1" dirty="0">
                <a:latin typeface="Calibri" pitchFamily="34" charset="0"/>
              </a:rPr>
              <a:t> </a:t>
            </a:r>
            <a:r>
              <a:rPr lang="es-CL" sz="1600" b="1" dirty="0" smtClean="0">
                <a:latin typeface="Calibri" pitchFamily="34" charset="0"/>
              </a:rPr>
              <a:t>in %), 2010</a:t>
            </a:r>
            <a:endParaRPr lang="es-CL" sz="1600" b="1" dirty="0">
              <a:latin typeface="Calibri" pitchFamily="34" charset="0"/>
            </a:endParaRPr>
          </a:p>
        </p:txBody>
      </p:sp>
      <p:cxnSp>
        <p:nvCxnSpPr>
          <p:cNvPr id="13" name="Straight Arrow Connector 12"/>
          <p:cNvCxnSpPr/>
          <p:nvPr/>
        </p:nvCxnSpPr>
        <p:spPr>
          <a:xfrm flipV="1">
            <a:off x="3439803" y="3511233"/>
            <a:ext cx="408866" cy="165044"/>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652" y="6196078"/>
            <a:ext cx="2218364" cy="276999"/>
          </a:xfrm>
          <a:prstGeom prst="rect">
            <a:avLst/>
          </a:prstGeom>
          <a:noFill/>
        </p:spPr>
        <p:txBody>
          <a:bodyPr wrap="none" rtlCol="0">
            <a:spAutoFit/>
          </a:bodyPr>
          <a:lstStyle/>
          <a:p>
            <a:r>
              <a:rPr lang="es-CL" sz="1200" b="1" dirty="0" smtClean="0">
                <a:latin typeface="Calibri" pitchFamily="34" charset="0"/>
              </a:rPr>
              <a:t>Fuente: adaptado del FMI, 2013</a:t>
            </a:r>
            <a:endParaRPr lang="es-CL" sz="1200" b="1" dirty="0">
              <a:latin typeface="Calibri" pitchFamily="34" charset="0"/>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9081" y="-1354"/>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1089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1"/>
          <p:cNvSpPr txBox="1">
            <a:spLocks/>
          </p:cNvSpPr>
          <p:nvPr/>
        </p:nvSpPr>
        <p:spPr bwMode="auto">
          <a:xfrm>
            <a:off x="-9525" y="261502"/>
            <a:ext cx="9153525" cy="639762"/>
          </a:xfrm>
          <a:prstGeom prst="rect">
            <a:avLst/>
          </a:prstGeom>
          <a:noFill/>
          <a:ln w="9525">
            <a:noFill/>
            <a:miter lim="800000"/>
            <a:headEnd/>
            <a:tailEnd/>
          </a:ln>
          <a:effectLst>
            <a:outerShdw blurRad="63500" dist="17961" dir="2700000" algn="ctr" rotWithShape="0">
              <a:srgbClr val="96CCEE">
                <a:alpha val="74998"/>
              </a:srgbClr>
            </a:outerShdw>
          </a:effectLst>
          <a:extLst/>
        </p:spPr>
        <p:txBody>
          <a:bodyPr vert="horz" wrap="square" lIns="0" tIns="0" rIns="0" bIns="0" numCol="1" anchor="ctr" anchorCtr="0" compatLnSpc="1">
            <a:prstTxWarp prst="textNoShape">
              <a:avLst/>
            </a:prstTxWarp>
          </a:bodyPr>
          <a:lstStyle>
            <a:defPPr>
              <a:defRPr lang="en-US"/>
            </a:defPPr>
            <a:lvl1pPr marL="342900" indent="-342900" algn="ctr" defTabSz="914400" eaLnBrk="1" latinLnBrk="0" hangingPunct="1">
              <a:buFont typeface="Arial" pitchFamily="34" charset="0"/>
              <a:buNone/>
              <a:defRPr sz="3200" b="1">
                <a:solidFill>
                  <a:srgbClr val="0070C0"/>
                </a:solidFill>
                <a:effectLst>
                  <a:outerShdw blurRad="38100" dist="38100" dir="2700000" algn="tl">
                    <a:srgbClr val="000000">
                      <a:alpha val="43137"/>
                    </a:srgbClr>
                  </a:outerShdw>
                </a:effectLst>
                <a:latin typeface="Calibri" pitchFamily="34" charset="0"/>
                <a:ea typeface="+mj-ea"/>
                <a:cs typeface="Arial" pitchFamily="34" charset="0"/>
              </a:defRPr>
            </a:lvl1pPr>
            <a:lvl2pPr marL="742950" indent="-285750" defTabSz="914400" eaLnBrk="1" latinLnBrk="0" hangingPunct="1">
              <a:spcBef>
                <a:spcPct val="20000"/>
              </a:spcBef>
              <a:buFont typeface="Arial" pitchFamily="34" charset="0"/>
              <a:buChar char="–"/>
              <a:defRPr sz="2800">
                <a:latin typeface="+mn-lt"/>
                <a:ea typeface="+mn-ea"/>
              </a:defRPr>
            </a:lvl2pPr>
            <a:lvl3pPr marL="1143000" indent="-228600" defTabSz="914400" eaLnBrk="1" latinLnBrk="0" hangingPunct="1">
              <a:spcBef>
                <a:spcPct val="20000"/>
              </a:spcBef>
              <a:buFont typeface="Arial" pitchFamily="34" charset="0"/>
              <a:buChar char="•"/>
              <a:defRPr sz="2400">
                <a:latin typeface="+mn-lt"/>
                <a:ea typeface="+mn-ea"/>
              </a:defRPr>
            </a:lvl3pPr>
            <a:lvl4pPr marL="1600200" indent="-228600" defTabSz="914400" eaLnBrk="1" latinLnBrk="0" hangingPunct="1">
              <a:spcBef>
                <a:spcPct val="20000"/>
              </a:spcBef>
              <a:buFont typeface="Arial" pitchFamily="34" charset="0"/>
              <a:buChar char="–"/>
              <a:defRPr sz="2000">
                <a:latin typeface="+mn-lt"/>
                <a:ea typeface="+mn-ea"/>
              </a:defRPr>
            </a:lvl4pPr>
            <a:lvl5pPr marL="2057400" indent="-228600" defTabSz="914400" eaLnBrk="1" latinLnBrk="0" hangingPunct="1">
              <a:spcBef>
                <a:spcPct val="20000"/>
              </a:spcBef>
              <a:buFont typeface="Arial" pitchFamily="34"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r>
              <a:rPr lang="es-ES" dirty="0" smtClean="0"/>
              <a:t>Fuentes para mayores para la salud en los países emergentes</a:t>
            </a:r>
          </a:p>
        </p:txBody>
      </p:sp>
      <p:pic>
        <p:nvPicPr>
          <p:cNvPr id="98306" name="Picture 2" descr="http://t2.gstatic.com/images?q=tbn:ANd9GcSHpLRmGSISZw0DD5MLB_yMwvGd7F-6w919Z8c51r5PoGYrvlP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525" y="5502275"/>
            <a:ext cx="229552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5"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41713" y="5417592"/>
            <a:ext cx="1755790" cy="1503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287665" y="1839274"/>
            <a:ext cx="7784279" cy="3552538"/>
          </a:xfrm>
        </p:spPr>
        <p:txBody>
          <a:bodyPr/>
          <a:lstStyle/>
          <a:p>
            <a:pPr marL="457200" indent="-457200">
              <a:buClrTx/>
              <a:buFont typeface="Arial Black" pitchFamily="34" charset="0"/>
              <a:buAutoNum type="arabicPeriod"/>
            </a:pPr>
            <a:r>
              <a:rPr kumimoji="1" lang="es-CL" sz="2000" dirty="0">
                <a:solidFill>
                  <a:srgbClr val="0070C0"/>
                </a:solidFill>
                <a:latin typeface="Calibri" pitchFamily="34" charset="0"/>
              </a:rPr>
              <a:t>Con un aumento del financiamiento a través de impuestos generales y tesoro nacional</a:t>
            </a:r>
            <a:r>
              <a:rPr kumimoji="1" lang="es-CL" sz="2000" dirty="0" smtClean="0">
                <a:solidFill>
                  <a:srgbClr val="0070C0"/>
                </a:solidFill>
                <a:latin typeface="Calibri" pitchFamily="34" charset="0"/>
              </a:rPr>
              <a:t>,… (</a:t>
            </a:r>
            <a:r>
              <a:rPr kumimoji="1" lang="es-CL" sz="2000" b="1" dirty="0" smtClean="0">
                <a:solidFill>
                  <a:srgbClr val="FF0000"/>
                </a:solidFill>
                <a:latin typeface="Calibri" pitchFamily="34" charset="0"/>
              </a:rPr>
              <a:t>decisión política limitada</a:t>
            </a:r>
            <a:r>
              <a:rPr kumimoji="1" lang="es-CL" sz="2000" dirty="0" smtClean="0">
                <a:solidFill>
                  <a:srgbClr val="0070C0"/>
                </a:solidFill>
                <a:latin typeface="Calibri" pitchFamily="34" charset="0"/>
              </a:rPr>
              <a:t>)</a:t>
            </a:r>
          </a:p>
          <a:p>
            <a:pPr marL="457200" indent="-457200">
              <a:buClrTx/>
              <a:buFont typeface="Arial Black" pitchFamily="34" charset="0"/>
              <a:buAutoNum type="arabicPeriod"/>
            </a:pPr>
            <a:r>
              <a:rPr kumimoji="1" lang="es-CL" sz="2000" dirty="0" smtClean="0">
                <a:solidFill>
                  <a:srgbClr val="0070C0"/>
                </a:solidFill>
                <a:latin typeface="Calibri" pitchFamily="34" charset="0"/>
              </a:rPr>
              <a:t>Con mayores tarifas de importación, royalties a la explotación de los productos del subsuelo, …. (</a:t>
            </a:r>
            <a:r>
              <a:rPr kumimoji="1" lang="es-CL" sz="2000" b="1" dirty="0" err="1" smtClean="0">
                <a:solidFill>
                  <a:srgbClr val="FF0000"/>
                </a:solidFill>
                <a:latin typeface="Calibri" pitchFamily="34" charset="0"/>
              </a:rPr>
              <a:t>pb</a:t>
            </a:r>
            <a:r>
              <a:rPr kumimoji="1" lang="es-CL" sz="2000" b="1" dirty="0" smtClean="0">
                <a:solidFill>
                  <a:srgbClr val="FF0000"/>
                </a:solidFill>
                <a:latin typeface="Calibri" pitchFamily="34" charset="0"/>
              </a:rPr>
              <a:t> en contexto de globalización</a:t>
            </a:r>
            <a:r>
              <a:rPr kumimoji="1" lang="es-CL" sz="2000" dirty="0" smtClean="0">
                <a:solidFill>
                  <a:srgbClr val="0070C0"/>
                </a:solidFill>
                <a:latin typeface="Calibri" pitchFamily="34" charset="0"/>
              </a:rPr>
              <a:t>) </a:t>
            </a:r>
          </a:p>
          <a:p>
            <a:pPr marL="457200" indent="-457200">
              <a:buClrTx/>
              <a:buFont typeface="Arial Black" pitchFamily="34" charset="0"/>
              <a:buAutoNum type="arabicPeriod"/>
            </a:pPr>
            <a:r>
              <a:rPr kumimoji="1" lang="es-CL" sz="2000" dirty="0" smtClean="0">
                <a:solidFill>
                  <a:srgbClr val="0070C0"/>
                </a:solidFill>
                <a:latin typeface="Calibri" pitchFamily="34" charset="0"/>
              </a:rPr>
              <a:t>Con un IVA mas elevado… (</a:t>
            </a:r>
            <a:r>
              <a:rPr kumimoji="1" lang="es-CL" sz="2000" b="1" dirty="0" err="1" smtClean="0">
                <a:solidFill>
                  <a:srgbClr val="FF0000"/>
                </a:solidFill>
                <a:latin typeface="Calibri" pitchFamily="34" charset="0"/>
              </a:rPr>
              <a:t>pb</a:t>
            </a:r>
            <a:r>
              <a:rPr kumimoji="1" lang="es-CL" sz="2000" b="1" dirty="0" smtClean="0">
                <a:solidFill>
                  <a:srgbClr val="FF0000"/>
                </a:solidFill>
                <a:latin typeface="Calibri" pitchFamily="34" charset="0"/>
              </a:rPr>
              <a:t> de regresividad / viabilidad política</a:t>
            </a:r>
            <a:r>
              <a:rPr kumimoji="1" lang="es-CL" sz="2000" dirty="0" smtClean="0">
                <a:solidFill>
                  <a:srgbClr val="0070C0"/>
                </a:solidFill>
                <a:latin typeface="Calibri" pitchFamily="34" charset="0"/>
              </a:rPr>
              <a:t>)</a:t>
            </a:r>
          </a:p>
          <a:p>
            <a:pPr marL="457200" indent="-457200">
              <a:buClrTx/>
              <a:buFont typeface="Arial Black" pitchFamily="34" charset="0"/>
              <a:buAutoNum type="arabicPeriod"/>
            </a:pPr>
            <a:r>
              <a:rPr kumimoji="1" lang="es-CL" sz="2000" dirty="0" smtClean="0">
                <a:solidFill>
                  <a:srgbClr val="0070C0"/>
                </a:solidFill>
                <a:latin typeface="Calibri" pitchFamily="34" charset="0"/>
              </a:rPr>
              <a:t>Con una fiscalidad reformada con mayor progresividad: que paguen mas los que tienen mas… (</a:t>
            </a:r>
            <a:r>
              <a:rPr kumimoji="1" lang="es-CL" sz="2000" b="1" dirty="0" smtClean="0">
                <a:solidFill>
                  <a:srgbClr val="FF0000"/>
                </a:solidFill>
                <a:latin typeface="Calibri" pitchFamily="34" charset="0"/>
              </a:rPr>
              <a:t>viabilidad</a:t>
            </a:r>
            <a:r>
              <a:rPr kumimoji="1" lang="es-CL" sz="2000" dirty="0" smtClean="0">
                <a:solidFill>
                  <a:srgbClr val="0070C0"/>
                </a:solidFill>
                <a:latin typeface="Calibri" pitchFamily="34" charset="0"/>
              </a:rPr>
              <a:t>)</a:t>
            </a:r>
          </a:p>
          <a:p>
            <a:pPr marL="457200" indent="-457200">
              <a:buClrTx/>
              <a:buFont typeface="Arial Black" pitchFamily="34" charset="0"/>
              <a:buAutoNum type="arabicPeriod"/>
            </a:pPr>
            <a:r>
              <a:rPr kumimoji="1" lang="es-CL" sz="2000" dirty="0" smtClean="0">
                <a:solidFill>
                  <a:srgbClr val="0070C0"/>
                </a:solidFill>
                <a:latin typeface="Calibri" pitchFamily="34" charset="0"/>
              </a:rPr>
              <a:t>Mejorando la eficiencia en la recaudación: quienes deben pagar </a:t>
            </a:r>
          </a:p>
          <a:p>
            <a:pPr marL="0" indent="0">
              <a:buClrTx/>
              <a:buNone/>
            </a:pPr>
            <a:r>
              <a:rPr kumimoji="1" lang="es-CL" sz="2000" dirty="0" smtClean="0">
                <a:solidFill>
                  <a:srgbClr val="0070C0"/>
                </a:solidFill>
                <a:latin typeface="Calibri" pitchFamily="34" charset="0"/>
              </a:rPr>
              <a:t>        tienen que pagar (…eliminado </a:t>
            </a:r>
            <a:r>
              <a:rPr kumimoji="1" lang="es-CL" sz="2000" dirty="0" err="1" smtClean="0">
                <a:solidFill>
                  <a:srgbClr val="0070C0"/>
                </a:solidFill>
                <a:latin typeface="Calibri" pitchFamily="34" charset="0"/>
              </a:rPr>
              <a:t>tb</a:t>
            </a:r>
            <a:r>
              <a:rPr kumimoji="1" lang="es-CL" sz="2000" dirty="0" smtClean="0">
                <a:solidFill>
                  <a:srgbClr val="0070C0"/>
                </a:solidFill>
                <a:latin typeface="Calibri" pitchFamily="34" charset="0"/>
              </a:rPr>
              <a:t> las excepciones, etc.) (</a:t>
            </a:r>
            <a:r>
              <a:rPr kumimoji="1" lang="es-CL" sz="2000" b="1" dirty="0" smtClean="0">
                <a:solidFill>
                  <a:srgbClr val="FF0000"/>
                </a:solidFill>
                <a:latin typeface="Calibri" pitchFamily="34" charset="0"/>
              </a:rPr>
              <a:t>viabilidad</a:t>
            </a:r>
            <a:r>
              <a:rPr kumimoji="1" lang="es-CL" sz="2000" dirty="0" smtClean="0">
                <a:solidFill>
                  <a:srgbClr val="0070C0"/>
                </a:solidFill>
                <a:latin typeface="Calibri" pitchFamily="34" charset="0"/>
              </a:rPr>
              <a:t>)</a:t>
            </a:r>
          </a:p>
          <a:p>
            <a:pPr marL="457200" indent="-457200">
              <a:buClrTx/>
              <a:buFont typeface="+mj-lt"/>
              <a:buAutoNum type="arabicPeriod" startAt="6"/>
            </a:pPr>
            <a:r>
              <a:rPr kumimoji="1" lang="es-CL" sz="2000" dirty="0" smtClean="0">
                <a:solidFill>
                  <a:srgbClr val="0070C0"/>
                </a:solidFill>
                <a:latin typeface="Calibri" pitchFamily="34" charset="0"/>
              </a:rPr>
              <a:t>Con impuestos específicos para salud… (</a:t>
            </a:r>
            <a:r>
              <a:rPr kumimoji="1" lang="es-CL" sz="2000" b="1" dirty="0" smtClean="0">
                <a:solidFill>
                  <a:srgbClr val="FF0000"/>
                </a:solidFill>
                <a:latin typeface="Calibri" pitchFamily="34" charset="0"/>
              </a:rPr>
              <a:t>decisión política</a:t>
            </a:r>
            <a:r>
              <a:rPr kumimoji="1" lang="es-CL" sz="2000" dirty="0" smtClean="0">
                <a:solidFill>
                  <a:srgbClr val="0070C0"/>
                </a:solidFill>
                <a:latin typeface="Calibri" pitchFamily="34" charset="0"/>
              </a:rPr>
              <a:t>)</a:t>
            </a:r>
          </a:p>
        </p:txBody>
      </p:sp>
      <p:pic>
        <p:nvPicPr>
          <p:cNvPr id="98318" name="Picture 1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04382" y="4351284"/>
            <a:ext cx="1778369" cy="143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0" name="Picture 10" descr="http://t2.gstatic.com/images?q=tbn:ANd9GcSMUYpGpi6xNcYoKa4Ylf4Xzs70TpdfHcB0u8bk_DsUOBNO2YG_"/>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15805" y="5783324"/>
            <a:ext cx="2059945" cy="10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2" descr="http://t3.gstatic.com/images?q=tbn:ANd9GcROttNStX9w6gNLtZySMANmx1c0p5676X6fNH8l_8rLqTU-6A-PLA"/>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54468" y="5565775"/>
            <a:ext cx="188595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6600" y="5562600"/>
            <a:ext cx="668338" cy="461963"/>
          </a:xfrm>
          <a:prstGeom prst="rect">
            <a:avLst/>
          </a:prstGeom>
          <a:noFill/>
        </p:spPr>
        <p:txBody>
          <a:bodyPr wrap="none">
            <a:spAutoFit/>
          </a:bodyPr>
          <a:lstStyle/>
          <a:p>
            <a:pPr>
              <a:defRPr/>
            </a:pPr>
            <a:r>
              <a:rPr lang="en-CA" b="1" dirty="0">
                <a:effectLst>
                  <a:outerShdw blurRad="38100" dist="38100" dir="2700000" algn="tl">
                    <a:srgbClr val="000000">
                      <a:alpha val="43137"/>
                    </a:srgbClr>
                  </a:outerShdw>
                </a:effectLst>
                <a:latin typeface="Calibri" pitchFamily="34" charset="0"/>
              </a:rPr>
              <a:t>TAX</a:t>
            </a:r>
            <a:endParaRPr lang="es-CL" b="1" dirty="0">
              <a:effectLst>
                <a:outerShdw blurRad="38100" dist="38100" dir="2700000" algn="tl">
                  <a:srgbClr val="000000">
                    <a:alpha val="43137"/>
                  </a:srgbClr>
                </a:outerShdw>
              </a:effectLst>
              <a:latin typeface="Calibri" pitchFamily="34" charset="0"/>
            </a:endParaRPr>
          </a:p>
        </p:txBody>
      </p:sp>
      <p:sp>
        <p:nvSpPr>
          <p:cNvPr id="12" name="TextBox 11"/>
          <p:cNvSpPr txBox="1"/>
          <p:nvPr/>
        </p:nvSpPr>
        <p:spPr>
          <a:xfrm>
            <a:off x="8551863" y="5783324"/>
            <a:ext cx="668337" cy="461963"/>
          </a:xfrm>
          <a:prstGeom prst="rect">
            <a:avLst/>
          </a:prstGeom>
          <a:noFill/>
        </p:spPr>
        <p:txBody>
          <a:bodyPr wrap="none">
            <a:spAutoFit/>
          </a:bodyPr>
          <a:lstStyle/>
          <a:p>
            <a:pPr>
              <a:defRPr/>
            </a:pPr>
            <a:r>
              <a:rPr lang="en-CA" b="1" dirty="0">
                <a:effectLst>
                  <a:outerShdw blurRad="38100" dist="38100" dir="2700000" algn="tl">
                    <a:srgbClr val="000000">
                      <a:alpha val="43137"/>
                    </a:srgbClr>
                  </a:outerShdw>
                </a:effectLst>
                <a:latin typeface="Calibri" pitchFamily="34" charset="0"/>
              </a:rPr>
              <a:t>TAX</a:t>
            </a:r>
            <a:endParaRPr lang="es-CL" b="1" dirty="0">
              <a:effectLst>
                <a:outerShdw blurRad="38100" dist="38100" dir="2700000" algn="tl">
                  <a:srgbClr val="000000">
                    <a:alpha val="43137"/>
                  </a:srgbClr>
                </a:outerShdw>
              </a:effectLst>
              <a:latin typeface="Calibri" pitchFamily="34" charset="0"/>
            </a:endParaRPr>
          </a:p>
        </p:txBody>
      </p:sp>
      <p:pic>
        <p:nvPicPr>
          <p:cNvPr id="98314" name="Picture 10"/>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567846" y="5791200"/>
            <a:ext cx="1744942" cy="113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8633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830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85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831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9831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58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98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2"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04010" y="2159936"/>
            <a:ext cx="2887714" cy="430887"/>
          </a:xfrm>
          <a:prstGeom prst="rect">
            <a:avLst/>
          </a:prstGeom>
          <a:solidFill>
            <a:srgbClr val="00FF00"/>
          </a:solidFill>
        </p:spPr>
        <p:txBody>
          <a:bodyPr wrap="none" rtlCol="0">
            <a:spAutoFit/>
          </a:bodyPr>
          <a:lstStyle/>
          <a:p>
            <a:r>
              <a:rPr lang="es-CL" sz="2200" b="1" dirty="0" smtClean="0">
                <a:latin typeface="+mj-lt"/>
              </a:rPr>
              <a:t>Economías emergentes</a:t>
            </a:r>
            <a:endParaRPr lang="es-CL" sz="2200" b="1" dirty="0">
              <a:latin typeface="+mj-lt"/>
            </a:endParaRPr>
          </a:p>
        </p:txBody>
      </p:sp>
      <p:sp>
        <p:nvSpPr>
          <p:cNvPr id="10" name="TextBox 9"/>
          <p:cNvSpPr txBox="1"/>
          <p:nvPr/>
        </p:nvSpPr>
        <p:spPr>
          <a:xfrm>
            <a:off x="4240946" y="2659146"/>
            <a:ext cx="4438135" cy="3046988"/>
          </a:xfrm>
          <a:prstGeom prst="rect">
            <a:avLst/>
          </a:prstGeom>
          <a:noFill/>
        </p:spPr>
        <p:txBody>
          <a:bodyPr wrap="square" rtlCol="0">
            <a:spAutoFit/>
          </a:bodyPr>
          <a:lstStyle/>
          <a:p>
            <a:pPr marL="342900" indent="-342900">
              <a:buFont typeface="Arial" panose="020B0604020202020204" pitchFamily="34" charset="0"/>
              <a:buChar char="•"/>
            </a:pPr>
            <a:r>
              <a:rPr lang="es-CL" sz="2400" dirty="0" smtClean="0">
                <a:latin typeface="+mj-lt"/>
              </a:rPr>
              <a:t>Ajustes fiscales son menos necesarios pero hay varias economías que son vulnerables</a:t>
            </a:r>
          </a:p>
          <a:p>
            <a:pPr marL="342900" indent="-342900">
              <a:buFont typeface="Arial" panose="020B0604020202020204" pitchFamily="34" charset="0"/>
              <a:buChar char="•"/>
            </a:pPr>
            <a:r>
              <a:rPr lang="es-CL" sz="2400" b="1" dirty="0" smtClean="0">
                <a:solidFill>
                  <a:srgbClr val="FF0000"/>
                </a:solidFill>
                <a:latin typeface="+mj-lt"/>
              </a:rPr>
              <a:t>Reformas para aumentar la eficiencia </a:t>
            </a:r>
          </a:p>
          <a:p>
            <a:pPr marL="342900" indent="-342900">
              <a:buFont typeface="Arial" panose="020B0604020202020204" pitchFamily="34" charset="0"/>
              <a:buChar char="•"/>
            </a:pPr>
            <a:r>
              <a:rPr lang="es-CL" sz="2400" dirty="0" smtClean="0">
                <a:latin typeface="+mj-lt"/>
              </a:rPr>
              <a:t>Avance de la cobertura universal no deben poner en peligro la sustentabilidad fiscal</a:t>
            </a:r>
            <a:endParaRPr lang="es-CL" sz="2400" dirty="0">
              <a:latin typeface="+mj-lt"/>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6" y="-36"/>
            <a:ext cx="3839935" cy="511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6461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2" y="331086"/>
            <a:ext cx="8371490" cy="804041"/>
          </a:xfrm>
        </p:spPr>
        <p:txBody>
          <a:bodyPr/>
          <a:lstStyle/>
          <a:p>
            <a:pPr>
              <a:lnSpc>
                <a:spcPct val="100000"/>
              </a:lnSpc>
            </a:pPr>
            <a:r>
              <a:rPr lang="es-AR" sz="3200" b="1" dirty="0" smtClean="0">
                <a:latin typeface="Calibri" pitchFamily="34" charset="0"/>
              </a:rPr>
              <a:t>Problemas de Calidad</a:t>
            </a:r>
            <a:endParaRPr lang="es-AR" sz="3200" b="1" dirty="0">
              <a:latin typeface="Calibri" pitchFamily="34" charset="0"/>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331" y="1217547"/>
            <a:ext cx="7765575" cy="563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H="1">
            <a:off x="1351128" y="1897043"/>
            <a:ext cx="659187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46914" y="2146461"/>
            <a:ext cx="3599896" cy="307777"/>
          </a:xfrm>
          <a:prstGeom prst="rect">
            <a:avLst/>
          </a:prstGeom>
          <a:noFill/>
        </p:spPr>
        <p:txBody>
          <a:bodyPr wrap="none" rtlCol="0">
            <a:spAutoFit/>
          </a:bodyPr>
          <a:lstStyle/>
          <a:p>
            <a:r>
              <a:rPr lang="es-CL" sz="1400" b="1" dirty="0" smtClean="0">
                <a:latin typeface="Calibri" pitchFamily="34" charset="0"/>
              </a:rPr>
              <a:t>ALC (partos atendidos por personal calificado)</a:t>
            </a:r>
            <a:endParaRPr lang="es-CL" sz="1400" b="1" dirty="0">
              <a:latin typeface="Calibri" pitchFamily="34" charset="0"/>
            </a:endParaRPr>
          </a:p>
        </p:txBody>
      </p:sp>
      <p:cxnSp>
        <p:nvCxnSpPr>
          <p:cNvPr id="11" name="Straight Arrow Connector 10"/>
          <p:cNvCxnSpPr/>
          <p:nvPr/>
        </p:nvCxnSpPr>
        <p:spPr>
          <a:xfrm flipV="1">
            <a:off x="2729552" y="1937989"/>
            <a:ext cx="0" cy="24941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353400" y="5161187"/>
            <a:ext cx="6591872"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67810" y="4578077"/>
            <a:ext cx="1503232" cy="307777"/>
          </a:xfrm>
          <a:prstGeom prst="rect">
            <a:avLst/>
          </a:prstGeom>
          <a:noFill/>
        </p:spPr>
        <p:txBody>
          <a:bodyPr wrap="none" rtlCol="0">
            <a:spAutoFit/>
          </a:bodyPr>
          <a:lstStyle/>
          <a:p>
            <a:r>
              <a:rPr lang="es-CL" sz="1400" b="1" dirty="0" smtClean="0">
                <a:latin typeface="Calibri" pitchFamily="34" charset="0"/>
              </a:rPr>
              <a:t>ALC (tasa de MM)</a:t>
            </a:r>
            <a:endParaRPr lang="es-CL" sz="1400" b="1" dirty="0">
              <a:latin typeface="Calibri" pitchFamily="34" charset="0"/>
            </a:endParaRPr>
          </a:p>
        </p:txBody>
      </p:sp>
      <p:cxnSp>
        <p:nvCxnSpPr>
          <p:cNvPr id="17" name="Straight Arrow Connector 16"/>
          <p:cNvCxnSpPr/>
          <p:nvPr/>
        </p:nvCxnSpPr>
        <p:spPr>
          <a:xfrm>
            <a:off x="2868304" y="4810093"/>
            <a:ext cx="11376" cy="29530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62575" y="2688671"/>
            <a:ext cx="2108467" cy="162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9533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457200" y="173409"/>
            <a:ext cx="8229600" cy="843448"/>
          </a:xfrm>
        </p:spPr>
        <p:txBody>
          <a:bodyPr/>
          <a:lstStyle/>
          <a:p>
            <a:pPr>
              <a:lnSpc>
                <a:spcPct val="100000"/>
              </a:lnSpc>
            </a:pPr>
            <a:r>
              <a:rPr lang="es-CL" dirty="0" smtClean="0">
                <a:ea typeface="ＭＳ Ｐゴシック" pitchFamily="34" charset="-128"/>
              </a:rPr>
              <a:t>Los Sistemas de Salud de la Región</a:t>
            </a:r>
          </a:p>
        </p:txBody>
      </p:sp>
      <p:sp>
        <p:nvSpPr>
          <p:cNvPr id="21507" name="2 Marcador de contenido"/>
          <p:cNvSpPr>
            <a:spLocks noGrp="1"/>
          </p:cNvSpPr>
          <p:nvPr>
            <p:ph idx="1"/>
          </p:nvPr>
        </p:nvSpPr>
        <p:spPr>
          <a:xfrm>
            <a:off x="3381866" y="2063518"/>
            <a:ext cx="5513908" cy="4329113"/>
          </a:xfrm>
        </p:spPr>
        <p:txBody>
          <a:bodyPr/>
          <a:lstStyle/>
          <a:p>
            <a:r>
              <a:rPr lang="es-PA" sz="2400" dirty="0" err="1" smtClean="0">
                <a:ea typeface="ＭＳ Ｐゴシック" pitchFamily="34" charset="-128"/>
              </a:rPr>
              <a:t>Hospitalocéntricos</a:t>
            </a:r>
            <a:r>
              <a:rPr lang="es-PA" sz="2400" dirty="0" smtClean="0">
                <a:ea typeface="ＭＳ Ｐゴシック" pitchFamily="34" charset="-128"/>
              </a:rPr>
              <a:t>, </a:t>
            </a:r>
            <a:r>
              <a:rPr lang="es-PA" sz="2400" dirty="0" err="1" smtClean="0">
                <a:ea typeface="ＭＳ Ｐゴシック" pitchFamily="34" charset="-128"/>
              </a:rPr>
              <a:t>medicalizados</a:t>
            </a:r>
            <a:r>
              <a:rPr lang="es-PA" sz="2400" dirty="0" smtClean="0">
                <a:ea typeface="ＭＳ Ｐゴシック" pitchFamily="34" charset="-128"/>
              </a:rPr>
              <a:t> e insertos en medioambientes altamente fragmentados</a:t>
            </a:r>
          </a:p>
          <a:p>
            <a:pPr lvl="1"/>
            <a:r>
              <a:rPr lang="es-PA" sz="2000" dirty="0" smtClean="0">
                <a:ea typeface="ＭＳ Ｐゴシック" pitchFamily="34" charset="-128"/>
              </a:rPr>
              <a:t>Los hospitales son la estructura que consume la mayor proporción de recursos presupuestarios </a:t>
            </a:r>
          </a:p>
          <a:p>
            <a:pPr lvl="1"/>
            <a:r>
              <a:rPr lang="es-PA" sz="2000" dirty="0" smtClean="0">
                <a:ea typeface="ＭＳ Ｐゴシック" pitchFamily="34" charset="-128"/>
              </a:rPr>
              <a:t>So el principal formador del recurso humano de salud especializado</a:t>
            </a:r>
            <a:endParaRPr lang="es-CL" sz="2000" dirty="0">
              <a:ea typeface="ＭＳ Ｐゴシック" pitchFamily="34" charset="-128"/>
            </a:endParaRPr>
          </a:p>
          <a:p>
            <a:r>
              <a:rPr lang="es-CL" sz="2400" dirty="0" smtClean="0">
                <a:ea typeface="ＭＳ Ｐゴシック" pitchFamily="34" charset="-128"/>
              </a:rPr>
              <a:t>Difícil construir redes basadas en APS con el hospital como líder de la red</a:t>
            </a:r>
            <a:endParaRPr lang="es-CL" sz="2400" dirty="0">
              <a:ea typeface="ＭＳ Ｐゴシック" pitchFamily="34" charset="-128"/>
            </a:endParaRPr>
          </a:p>
        </p:txBody>
      </p:sp>
      <p:sp>
        <p:nvSpPr>
          <p:cNvPr id="3" name="AutoShape 4" descr="data:image/jpeg;base64,/9j/4AAQSkZJRgABAQAAAQABAAD/2wCEAAkGBhQSERQUExQWFBQWGBgXGBcYFhgYFRgYFhYYFxUVFRgYICYeFxklGRUVHy8gIycpLCwtGB8xNTAqNSYsLCkBCQoKDgwOGg8PGikkHCQsLCkpKSksLCksLCwsLCwsLCwsLCwsKSwpLCwsLCkpLCwpLCwsLCwpLCwsLCwsKSw0LP/AABEIAMIBAwMBIgACEQEDEQH/xAAcAAABBQEBAQAAAAAAAAAAAAACAAEDBAUGBwj/xABAEAACAQMCBAMGBAQFAwQDAQABAhEAAyESMQQFQVETImEGMnGBkfBCobHRFCNSwQdTYuHxFYKSM0NyolSy0hb/xAAZAQADAQEBAAAAAAAAAAAAAAAAAQIDBAX/xAAmEQACAgICAwABBAMAAAAAAAAAAQIREiEDMRNBUQQiYXHwMpGx/9oADAMBAAIRAxEAPwDguW2bqtKyQB5iplQuJYwcDIzj5Vc5jw4XUy6m21qVZSGY+pJKkKT6GfhUtnmRtTct3IuW2QqAJDqQdWvp2EbEN86zuM1amlzqf384BOMgYxqjfvFcMGst9mRs+x3GBLmpJmPcgEMFHu5yPQ7bepr0tORtdVbtsqpbzIOmdgx7EYPb4ivKvZa+ovICuJiW2AzJMDfqPhua9L5XxTozeG3i2ZVgpkQjiS0GBEk+YYyJGkgr6HDJxjoTSk9nQcDwL+GGVzPY9DMEehBkfEUPA3r3itqnTt6Y9KfgOc2g7pqCq8XEmQuVhwpIA95S0f6zU/F+09iyAS4ZepQq+naJCnVmegO1aeTuwwXox/a27bNm6s6XEYEgywJUg/AHI7HtXNcu4jXatkkaiqk98idqq+3ftIt3ibgtHWiW1Cke6WPmJckiB5474PeuO5fzDiFuBUYlu0gKQBgAbRjrXNH8uXHyNtfpM+TjyPRqcVl8DzN3cKUER5iGEr8V9T2NaoFevw80OaOcOjjlFxdMcU4pAU4FaiGK5++m1Q8Twouo6ts3l3jA6T8asxQ6SG6QRt6jqPl+lS0OzL4fk9ux5rSwD5SNRghjI+hI9Imoub8sUKHNskKHJX3oOnEZ8oJjI29K2mtg46GSR9+pFVOZ8xHD29TyVBAkZJ9CO8A5FZtRjH9i1JtnmfEcMNbiJiSp1HZWKnST70hScVv+yfKluM1q6pKwGAJMgzn3Z0TnBI/bIW6167q8MBS0hUA8ohiFWf8ASh+zXd+zXLgo1aIIwrEEPDCWDEjzbx1GK8biTlzqPrZ1cjqJrXwtu0ceVRsdoG8+kb1zfMeV2uIsFksln6RggtgzmHyTBE7jtXV3LIYQwkGJB2MGc/MVR5vw9zwwtlckgHMeUA/3AHzr1OaEqtdV1Xv9jmhIxf8A/EretWZPhkEFljykZJAXoT5QZ/pGBtWly32Ms2bhYeZCpUI4DESQfe/7e0+tavLkcIBcMtntG+IgDER0mrYo4+KCitDlOX05pPYhC93WZV9gABoE+6BBxpgYiI9a2+W8mtWNXhLpDdOmw2+k/GauAUYFVHihF2kJzbHAogKYCjArQlDijFCBRgVIxUQpgKICgY4p4pwKKKQAaaVSaaVIo8E4fmYCrJBEFZKjbVtEdfKZ3GqfWiscWMahIg+WZUgZEdgMd+tZ68LpD2mHn06hB2MSVPrpkEd1FT8p4BmKwxSZ83vQFGollEnSBBJjvvBrwp8alo7mbnD8pVn/AJcIARr8ygBTG+cGWIjfBroOK53bsuRw9y6rKNPlYOAQY959QiC3uyML8ub5gl634twFWtJd8HUB/LZ9JJCCAApCMcARI65rV5SVXF62ClxQVI0l1kAh12JGdv8ASRvIpxzhFqPX17IfZpcn5qLl8+U2fK51BQWYyD4lxj74U7yCMt1IFdlb5vFsuOIJKqT4bBAdgT5SU82RgxvFc7wXHcLdvWgpZTqzbMgL4luH8OQc6wPNq6bda2eZexlrw20agQpIB0srEKYmRJBIHWuqGWHdspnmftbzpb3GuylmRtEmCpLeGBLAgQRJG3Qb1Qu8UPEJzccEeYmcCQR3n3SCOoMzOFxcvrdcKrKxMRB06Qu5zg9fkNhV4awzA6ZlfP2O4z3PyrhkrdsTOq4W6BchIG4AHkkHcmRqY49PhXRcHYCrgsZydTFjJ6SenwrH5dzu2RHENbu3AIDwXuEYIDtEMfiZxBANb/D3A6grt8I+UV6v4KUe52/mtHHzfwPFOKeKeK9QwFSIp4pxSAB8Z7fofsVDCX7RUiVYQQdx8ex9fnR8XwviLpJMGJgxIBmPyj51Q5Jyt7TeY7ourr5uonrB1flvOMZuWSSVr2Wqos8u5FasqoVZK5DHLSREz8Cfqe9aFtABAEDtSAowKtQjHpCbb7HFGKEUYpgOKMUIoxSAcCiFMKICkA4FGKYCjApFCFGBTAUQFSMICiApAVJataiAOtJsaQIFFprTt8AEIOqT2jFXeMs60HTMn6dKxfKrNlxOjAilWqOX2+7H6U9PyxDxM4bjPYmzf4h7rndZWNwWKHUOkDQcd3J61Lc5Vba0NSr/ACYMwpK+G2llkiGAIMTur5zmgtW7lm5psQFC6ksOYUkNFwWLn4VIKHQRAJ/DinHPVN11ZTbN2EZbkAKdMMS3uibY2MEm2uM1yukdKM3nfsqGstwyMLdslb1jzTZLafMtufMCyFmVSSdxmFapedexbPw4a1/MvKtsISQBpwCqiIUQSf8Ait/jCt9WtBlMBTaYkEHP8ue/ulW7gn+qrPK+KLKDbhrbDUqsYYasugbIYq5IIIG4zSVU0DVuzgeH9nf4bjLS3GVRoDa91EzKsr++J1YMQJJnerXOub27R4lCdKgaLZtAIz3GEFwFhdAyfluZrQ9pfaa1ZHntsz3D4luVB0qICFicOpKaoG+og715/wC0HNLdy6Rb1LYBLhMQHJOlce8okCTmCekVjNtdAyhzTRbZfDfVbZVciIgkeZGGASD1G8/R0uowBhTOAPdjYkSegPf61Qe1KfP9ZPw7Y3qxwPCOXNtPxLqAO+F14xuVEdvlXNyQy2Szc5dd4ZY8SxLdCXZc9mzpP5YrvOX8MXtghCnTSQRHYjEEGs/2d5V/ItMw8O6RpbA1eRmADBwYPeIrp7dponYfGvR/F4pcSvL+/wDTnlUtUZb2SMEZqPTW/btqdoPeqvEcDJkb16C5fpk+N9oyop4qxd4YrvUemtE7MmgIpxRaaWmmAhRAUgKICkAgKICkBRAUhjiiFMBUgWkAgKMCkBU1izJqWykgUtntR6a3eE4ZCkYB6/GszjeH0NpFZLkUnRrLjxVlYLRAUVu2WMAEn0zRNbKmCIPY1dkUMKscLvUIq1wBhx2qJdFx7NBLmBO9TNfNS3OHkCgv2YiuSzsocWaamAPSnpDOTsIBHUCQJzAMY+GB9BVHnnI0vBdI8NwZDooDQBMeudJHYjEU6cRRtzJUdNTAE6oBIkwATA3MAHatJRMlI4L2f4lTxCtfBy8q8spV2YxclTJEoQVJ8sGDiusF1rVtVR3AullUeR1F0nTIcidDKe4IIBg6qqcv5jbuhH8IEsCD/KIUnw4uaZEbq5AkmNW2qqHOL6WkJtvqW4B5JB8xYMFcHofDILYYRkmsUqRpZ1XtRyi5xPCm2jKxldI0FIIYAydcCBkiD7u1eb+1nsv/AA97TbIZSmqTjzIo8Rc7nZv+70qU+2XF6dKRbBGHUNJAxMzpY7DUBXRez62OJ4VrBuk3jMgwG7kJMiW3J+tZOUZOl2IyeO9j7rcNYSz/ADA+hhOmPdbKPiANR1WzsciRmi5xwdtHtGyGtsltLRuswUAohUlQJhipMmT0juek9oOPPDcP/D2VNw3bdsWzvpaSpukxCiEBmcMZ6mPOuLZ7F+5w7HUFDWmyQupVZVb5PkfE96nl0tAy3c5C6aXe4t1myAjsxAABl2glRnYCfhXoPs3xBFuHui6xOYDQmMLDebpud68u4PiH/rKuo8sEgk/04xJ9a772ca7dQtdLa7bFJBkEDq67dxPWKPx5/qoiS1Z2tpLZFK/aWN6z+FBLQBNScWHXcEV6WO+zPPXRW4sZ3mqxWpmFAwrojpHM9sj00+muZve3A2t2mY+p/sJ/WqNz2m4p9gtsfAT+cms5c8UaLhkztAKrXuZ2kOlnAMExMnEduudq4W/fuP8A+pfwemon8j+1T8utWwy+ZiQVyPiNsfcVjL8r4jVfj/Wd8hB2zUgFZN3gmBuPZYMcyT5WncgrEEz8Kl4bm4gau28EE7DY/HpNEPy4v/LQT/GkutmoFowtDZcMJBkftirXCcPqNdLlqznUd0NatDc1ocvtgZiR99Kqix0mN60uEtBRvvWHJLRvxx2WrFrtis7ma+f4/lV6+5GRtWfeuFmk1nx3dmnJVUaHC3jAHYCi5nwuuNKktG42j1pWLQiQastd2zUZU7RpjcaZmcJwBDS4gDoetaOhZBAAI6gVBdYnM09u0x9KcpNijFR0iyL81LdPlNVhYIqw0EEVBZAvEADrT1W00qdIVnE2iD6fHB+houN5ML1tgUVzEqGOkE7gFgCVEgTHSpOCtMCyEkkGVmPMp2g/iggid8Sd60LClfwx8BWjdmKRwfLeGdvF4J1MXlDLcEAIctLhzqILRIic+tYHtJ5GNvSp8qsHG4lBAU/0gD3RGZmvTuP4RWdHA8yDSD6HofoM714/zW3pa4BqKLcdVbpgyFwY2zHqa5+WMlEpSV0Rf9SdoVnLMIAJOR1JGfXbrRpeDNkkMMlh0b00iQP0/TIBIM/8Vscl4E8ReVLYIJGZIxB3BGcL8TPxrjlxu9dlM6nkXNbhV/PdcSgZpZsnUQrNIBGQfXPXfBu8M6XGLhXNxiNRMxMOpD7SZHwEiuq5NzwcGjW7mpIGuGtHUx1EeQgjrBkwPUb1ni/wd9RruNbXxSxBUNcIYMAUZGbTHl8hAwMTWmOUFYzMtcPrCqZDAkkkyN4z2JAHpXX+zvHX3Jb+YxWNUQ2Dn3W3BztsR6VhrwL2b4DlbhKI2J0MtwMJGQdwM43nEV2/JeX2rdibS6W0kFywDKWBx0JYYOwwflXLx8blOm6r4FHQcNfDAOBEjqIPwI6Qag41iRFchxfN7to+BYYvpBCwoABLZLsy5MMCIIGRMg113LFc2E8UhngEkbT/AH+Nepx8lvfZLV6F/wBHJEqQT/TtWbfQrOMicdSQNqvc056nCILjgkSFAG5ME/oDXLc79v8AxIZLIUkYLNJPqwAEfWt1zNPZEuJVo4m/fu5MBPpWRxPNCAxJJ0nSRJ36/pWpdvk/f7VFwPK/EfSsebJxj1Y/XeuY6CnYc3BbKoxDGGMEhQDBMjb510HD2LWpRE+YCDtuB1qfmwVbS2rRAkjVLRidz8d4HT0is5eHUZLZJGwJB2wDFT2HR3vNeUi1ZZ7bsFQF9JlhC5On8S4nANUhzJvDRntzaYagegmCCGGVMdx86fjNb27T2WCvDM1tjAKsBIE+VsjvnUa0eUcaPD0eHoKABrR3UdI7rnFcztHQqZocGi6F0ZUiRmd87yZ+tWVqLh7qmFGOgBgfTpVt7JUwRBr1uOacUkzy+SDUnaJbXCMRO1ISDT2lbEA5q1wtnWfNQ5fSlG+iE8SSINDcAnFTPwLD1pNwrDpSTXobjL2FYvED0qVrkxJxUEHrtSLTA2qH2aLouJdUbfWjHEnpVV7i4FT2WgVBaZa8WiDTUKXB3miN0d6kokgelKqD8VmlVUybOY4zi1D25IwCGBj3SyqpM9NQH0Na1p8eleBcZz/iFF605uFz/LuE6ThCFCYWQBETqM6vUz2H+GfOLhuMtzZ5l2DFnuLEIXYwNKkEKozvSyT0TZ6Nb5cGnzZrH472TTwWtsg0OxLGc6iZ1T0OBHwArdtcRBq2bk/OtM2u+heOL6PKOcexwa2ptKYVoCSSo1JNxiDkBSm3XV6Vk8DzPwFS74KG4SdDnUAoRRbBjIKau2ZkZ2r0vn3DPb1XLEdCUIwWbySpzBPk6EGDtJnx+zd1OSRJJOokanwZgzA+mPjtXNyNXaGlRHzDiLwc+KxJfJLwTIlZEZUSDA7AYiKsezd2yb6eMPJkGO5EL1wJ6/8AFXrPITxKHwws62gBWX3U16VDMQFImCczvAOKnDchceZcEbE4AILagxOARpOPWsWn8CzuuacovWjoS2eI8qIG0kNbVWYqQ8BXOpzONgJ3Nc7xvHO+q2LhBnzAvrDMkgnUJJiWGJ9N67rkfFNdttbdlcBdBYOGcNp8zHfJ1YH4YyWnFblfsLbtXBdJJKFtAnoHPhsx/EdB0kEfpVS4ctodkPLvZ9uKtW2uLDIxcNrDeOr+ZtR/CwOzfKO2rznm/wDBIqmbrkwJgM0fiaB8Kpc19qP4Rls2EU6RnUTpTqF3HQj6iuf4ji34m416+QqKACRIED8K+pn8/hWsVj/I6ssc15seJVbl5Qtu2W0r0dzA6zMRvHeua4nitbMxEz0AwOw+FS8x403WkeVRhUGwFVoG332pN2VQykSABqJ2AHeIH57VvcNw68OnnMH3nI7bBF+Z+8U/JuXBIY++3ugjZerfP73xV9oLiFtCvhWOowSWIjGN8zPqKm7dFJeygBrZrjMPMegny7Bdu2MVO9hRmCZ2AEeveojxSgbExtP7VMeIAUHTM7ZqyTofZ+8jqUcYT3SpJYCDIIOCOvyqHmfLL1viDxPDOrwAGGrS8qsNKNGpSAJHxxVP2a4nRxCAQA0gxkdtxH3NdfxC2/NbdCAAx8uRpbEiMkfLpWUtM0jtFLlnNbfFW9SwGga7Z6dNSnqsnfcbHoTt2ucCFS4cIIDdSMYb1HfrXmvF8hvcIRcS4pVThlaGAP8AUpAI3jqK6PlXORfXBAuD3l6//NO47j8PwzSTcHcRupqpHolm/iQfhUfiGTXO8p5qEHhsIXJUjI7xH12ratXwwDKZB2I2rphJSRjJNFjxyu1QvzQ9qNRTXkXtVqiHforHjSdzQNeNA9o9BimFpu1a0jLYfiVKl+q3hN2qVLJ7UnQKy4nE0Xj1Da4ImrB4D1qNGisiN80qsDgaVFoeLPEPDI4rz6NSW1/iPE0hT4j673hk76NQz1AYbYPReyyWrYutw90PbLEtaWSANR0MNUebSF33g52rnede0ILhQxvXFuJlAFtvgE+Hg6J1acNnTNaT+0ZsWTbV7RYPGorgKYEXFtjLgmCwwYxM1mppPZLs6PnfP2sxghSpkmA2qRGkE5xM4gSvrVFv8SUFogK/i6SASFCaoictkdcCuSf2vyfGAdIaZEs02xbKoJHhhisk4I6idw5Tyv8Ai7jBrarqyGLspt40qsaTK+ZcEf0jVnOUpNyuLGtHqvIedrx9rxFtOgVhGuNLaSGBBG8MPl88Y3MPYsB1t2wQrO1xDKnQWe34obclVQEqANzk1uezPLBw9ooShJIyq6JED3lHl1AyNQAkROa1kPWqcbWzRbMm/wCzqlTbZVdSMLACt+JlIOF80kEdzjpXMcu9ibwLo2FWDaaRpk6iWAEwQxtnETBGRXoDviq1/ilRCzGAoJb4DJNWrE4oyOT+zzcPJGnzKuoLmH/EFJzo7A7R8axOY+2V4XStkLoGNREz3MnG4P5d6z+M9reKuEgNpQz7oHun8MxJMetZtjhnuOADj6Y7nsM9qV0qQlFJk1u0113ZyACS7Mfqxj61S5nzPxIVPLaU4HUn+o+tWeZcWir4VqWH43/rPx204+4mskKI22/esm7NKCR+2a1OU8uLedx5RsP6j6dx996rcr4A3WjZRlj2HQDpJrrOCC5zpChoEYVQoyeuxn/cmpbopKyDjuIWxZU5a40wSSYI80H0Ej41yXDuh3LMTuY6mTufiTNS835mt27qlgoELO+/pQWEWMA9B2+PUeu4qoKgkw7V5eiEn1Ix8Z+9qkW6IhFH5/fUU9m6DgKc947Df60rl6MBR9fmSY9KuyBW+MdDqQlWEjyyO3WZ7/Ga9D4fjA9u2WXW4Ano0GNwZ1CvO/EMZAUZ6kyI/Oun9mubCGDPqgbGSAsYCnVg/Ks5lxNHnHKrXE2yg/lu0lCQSoIMHYHGP0iuD5hy69wjoxZZB8rW26r9CDnqK9Lt8ZuNJzH9JkECCNjO2axvaXlS8RaKoyI4IabgZAIHUwYxGaiL9Mpop8o5svEqFwt2JKDEiD50H6r8xjbpOS8cB/LbqSVOIzuM+ufma8o4nhbnDXNLRqgEFWDCO6kfc11nIvaAcR/LfF7ptFz1EbXO469M4p04u4halpnpCXhEzIM7emD+dQ3L071hcHzYqAr+YTg9fn3rR4fiQ4lTOSPmNxXTxzUv5MOSLiaFlJqy/DY3qtw+1Ti5im7sF0QkRT6iN6MjE08kU7FQrVyrIuTvUAalqpDWi6rilVIsKeih2eHc99n3XhbLBPdf+YQFIjQxDnTOF1OCZg43Oag9n/Yu5xAJcMiwfMcyNJRFXOwcSQRjSBUfIvaB7DCHOgkagcgj4HrFd2fbLhlUtrgRqgK0mekR70msoqL7ZmzI5V/h8mW4iWY5gYgsokmMSCTEdga6zl3L0sLCDcLProRUBjbZRXMH/Ee2dWlGEAxO5boIHSfWsbjv8RrrJpQhDPv7E/6QPw/rWmUI9CpnfcR7XWLbFCSzLAOlZg9pkCt3h74ZZUyDkHuDtXiXDc2V2JugsSDJMmTsCRt1+da9jmDhibdy4EA0ggmSMQvoB27mpzs0R6PzznH8PZZ/xe6o7sdvpv8AKvPL3MuIcHXduMvbOeoMfLqKC7cuMZZ3PUAmd/j6UDWmJnWwGPKIJPpt12+lNsZAlu4xAgnaB1P1rUv8R4CtaUzcYedpGJ/APvHx2a438MkkzddcDB0DvjHy9OwzkLckyc9cjJ9fU1nJlJAmSe3307U6cMWML9Tt6kz8zQm5OM/SK6DheTlEYMokgSTsOy49Y+foKiyqLXK+GRdKKFYaoYkiWOnV9MD8h3qpz7mWi34SNLsG1EzOlu5mZMY9Jqyz27KNcaFCkgDElgdMRjO+O1ck/GM7s7MJY9eg6DPQVK2yukEjKY84BGPhjpHXpVtVAGTg74aMDuaisoB1X4wT36D7xUytgam3OfLv1JxWpmOt5JAk/SMAd+lS+VcwZHXGdh3oSyyNOZ3IX6DG9MR31RgxBgAfrmgVANxQ1jytPqRH0q7ybnTpcVRAU5KkAgneNvliqR4icBSfirbenrTqRbKtpyDI2iRsImhjPQ72lltldWggadBJ0REKRIO4PT9KK7aXDatIgA4MNMkajmN5x+1UfZbm4e1qdUVixA0AbDOxPfatRGWQqgkbGQ0xg9BmN8EVg9GxyntR7JvdZXsFHEQV1KG6nBMagQQfnXEC0wMZVlORswI2+Br2G6ULeYKU6K0TuZgNEDp6Zrg+e+yl67fe5w4VkLba1DT6hoz+9aRkRJF3kftIL5Fq5AuRCvsHI/q7Oeh6n1rd4biDbJjAJz1iPSd/2ryw2SCZBBBgycyK6rkftPLC1fPmwFuHrgQtyN+wb60mnF3EaaaqR1nFe3lvh30FHueUMWUCNs4J6QcVAf8AFBGUgWmF3opIg52BGdsnA+dZvNuSJe9/WIxKkBoO4MyD8/71xnMbDcFfJRjpKwjwASpEPtgMJP5HrVxnkZyg4nonC/4mLtctFM9DOCMRIEmZ7d67C1xOpQRsQDnfNfO//UCQYJMfX0Arp/ZX26/hQwuB7uqIGvAg5wcAwelWp72ZnsF/i1tqzudKqCxJ6AbmsnlvtpYvvdCE6bS6muGAkTGMz9RXi/M+cNeuu5Z2DMT5mJwSSFxAwOgEelQPzptDW1OhGYMygASQIAJ7em1PPYj20+3HB/8A5Cf/AG/sKVeM2OEslQWvaWO4CTGaVLyMLKTgr8v2qkeNIB/euvbkoJJ0kQyESdwB5x8z3gZqivs+uoFrbkS+oB7exjRHrE/lWKnD6iqOWtXyWy0eu9WjwrNLLLCe2MDOfSrlv2VcaywcAe6BpONWZM/0z863eE4Bh5AuI1D0Mmf1/wDrV5Rb0wor+z/ClFLMIJJABMYHx9TWqtqM6pPxwJk/SgPAOvRvmCI/Kh5dwLXEVgHMkzuDvMYxsQPkaeSLjBtNr0Sx/UxHpJ+5/wBqv2ra2U8V51wfDTM5GGO0CPvOC4DlhCE3LVzUskFVc6oOBpKkfPaqHMmu3Gk27k7AaGwOgyP+TUuafQ1B+yrxN8u2piSTk1Br+/v0qHiy1vQAhBZo88rjqST8/Sug4TlVs3TqSba6TIJLCVUkGCQQTPftU2XiLlXB6EF5sNgoD8fe+OMfXtWjatOdUknUcD4EDE9gPpVM8wBu3FCsGAkM2FGQmkbA4PQ9vWs/2kuM3gta1P4YdSwH42ADZ79MYx6UmwSIufczN1gtsyins0E580x6mqthCTDAR6Tv6/AT9aqLwpiDbNWF4XTnQcenWqTSJabNHSwXGn86kUHrpMesb1lalj/0/wAhRFUIkr8o6dB9Kdio0rt3ByBPbp9R6VEOJUGCw6DftkbDvWc5Hui1+25Pz3p1tA40R6z9fyp2FF1uaWwYGon5R+ZonNvSAzT8SJHxqhb4UTkQM/TtUnD2UNwC6CtvYsCAR2yQR+X70WFG/wCznNLSxZIaSZDeIAFBwfLkQd4HYV3L8fbVNUQQBPmXUI2wDBjA+XavNeT3NDhmWBOcgfrMGK7u1zBH97w2nr4gJEghhKg4k9ayl2aRLdjmllgBnPeMHYwQe0VF4ti2SmlmYGcKPSIInERt6Vi84a1Zt+Q+LDLgL5gGZdUCM+XV+XY09p+GuIGa4qONuz4/0zAyR3ilqrCznvaT2YvXOIuPZRShJJAOk9z5WgjM1y91yR2IMRJ7V6dafhslnUke6VBOYiY0ia4vnHIQfNZUGWfCsMCQUwxHQkfKrXJF9szdGh7Ne1EkWb7DoEc/krnt0B6V0nGcBbcabttbigzpYe6epBEEeuc15y3Jb3+X+a/vXVezPNboi1xAgbJcJB049y5Eyu0Hp8NspSj3FoqM10znPbX2dXh7gu2l/k3RjTqOhwPMhLT6Hfqe1cvb4iJnr9zXs1vi1DeVjJOQp3+BHw32/Ucl7a+zga74lpHuPeQNgZDrvMnErBM5ma2hNPTFKHtHFghhvB7TjG2/SpPBJExMbwciBvRDknEp/wCxe9Ytt+1aHAcA4jxEuWyWH/tsMEeYmR3ptpdGai2YGjvM0q0uKDh2HhaoJAOlxIBgHGNhSqrYqPQQ/p+Qpaz2/Kg8f4fUGiW96/l/tXj2Aa3D6/IVIbzdz9T/AGqsbnxol+5pWwsmuX3IjW/cZbBGxE9RVTlCtZtLbV3ETIBIk9TjvAqxoH+n/wAl/eoy6/8AEVVySoLLa8Xd6XLg/wC40X8fd/zX/wDI1VVfjRBai5fR7HvXHYgl2xMGSYkESJ2walTi7g2Y/QftUen5/Klo9KWUh2ya7xdx1Ks2DE4XoZ7elQ8Jde0IRyB8j1PpHWMRgCnCelPMdP0ozn1YZS+h/wAfd/zD9B+1N/H3djc/JT+ooPpS8MelGUguX0c8c/8AWv8A4J+1EOYufxA+mlf2oAg+4pEUZy+juX0lbj3/ANI/7KIczfsv0P71AVmmFv0p5zDKX0n/AI9+y/8Aj+5qC/fdhBC7qZCwZVgw/MCi0+lNo9KM5/Qyl9Gv3dW9u0fik/3pWbpUyLdofC2FP1G1ER6UIXsAKfkl9DKX0mv8aWgFBEzG/cf3ouB4oWrYQIIExGAJJMAR61CabwR6UeWQ85fS8eZL/l//AK/tVTxxJPhqZncjuT/eKDT6in0ijyyDORMOMX/LT8v/AOaL+MH+Wnp96arhabRS8kgzkWhx4/y1n0P+1M3HdQkH/wCR/tVWPWmLUeWX0M5FgcwYdD/5Gl/1N+35/wC1VtVNHrR5ZCzl9J/+qXfT86VQ6fWmo8svoZS+lbxPWiBPf9KFaMse351RmLV9zTgn7NC1w0IvHtSYBkj7NMWA6D6UhdHYU0g/hqdDF4g7U5J9aGR2ogewFKwHUnuacA9z9KAAmn8LuTTAImnF2O/0pLa9SfnUgFIYyP6EfKiDfGlooTFIQRcUhcH2aHH3NOCDsKYwxcpx94qIJ6flTigZIRT6O1AJzT0aAMClpoKXzqbQgwhpFY3IFV2c9B+9V2Vm94A9R5jP0iB9auKy7DostzGyMG7aBEiPESQQYIOaJrywCHBB2IYEfIjFYb+y9hiToUT6kz+xq9Y5IixuwAAAJwI2AAAxWr8XqwVsuh1/q/MU5HrTJw4nb6f80U7Z26YzWbjfRWIiKbX9xQ3U1ETj0mD6EQfSkqtBOtj8Tj8oqlxL2/7/ALE4v0ObnoaYv/pNK3agRMnvP54oNJ/qP0FTikwok/7TSpBT2H1pqWI6ZTx/Uf0pjdSO+d8k/CoraDv/AHoxbAqzMJCpwKkW3301CtsUYU+lSxEyr8PpUmqKhW1PWiXhj3pbHQ7XaFnJ7mj8E0xBpWyqErGlr9KYMZo1o2FCDelI3o6GpUtnJptVGI8RLd+4NM16OlMb3cGkbs0YhQB4g02vtRMw7UItjtSoKHDmpEc9RUWuKWuKLEWA/wAvrQNxOaha9UWqetFgy14maRufeKp6PWmINK0Ky8THwqN3x0qBBSZFosdgk06XTPpReEPWjWyPy7UIQa3PX8sVJr2wD6z/AGqLwR9inRYrSLaLTCe6NPQdiRg+nfGKiWxbZlZlB6agZx1H/NF4Y6iflTCwAfdA/KtVMqwZAJKwBGAQfpM5/wBqE3jHQ/D/AJqQz6R8wfnQO5+zTbTBsA8QPsj96VAR6fkKVTokiFSWtzTUqTMg0O/ypIaVKsmNErDFLUZ3+5pUqRSJA396l6fMUqVUhjXOv31pox86elV+h+gQMD5/3qcjFKlSfQwBv9ahnFKlSBjrv9P0pkO/ypqVBIX3+lEFHalSoAiIz996EHalSpMRIPd+v6U7ClSqEIjAz9af8IpUqpDEoz99qn+/yFKlQugIjvTsaelVDQymVHx/tSIxSpVQMBTt8ae6cUqVUugI7ewp6VKqGf/Z"/>
          <p:cNvSpPr>
            <a:spLocks noChangeAspect="1" noChangeArrowheads="1"/>
          </p:cNvSpPr>
          <p:nvPr/>
        </p:nvSpPr>
        <p:spPr bwMode="auto">
          <a:xfrm>
            <a:off x="63500" y="-8969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081" y="-1354"/>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5" y="1631890"/>
            <a:ext cx="2740080" cy="519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58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Marcador de contenido 2"/>
          <p:cNvSpPr>
            <a:spLocks noGrp="1"/>
          </p:cNvSpPr>
          <p:nvPr>
            <p:ph idx="1"/>
          </p:nvPr>
        </p:nvSpPr>
        <p:spPr>
          <a:xfrm>
            <a:off x="3326522" y="2304692"/>
            <a:ext cx="5352559" cy="2945234"/>
          </a:xfrm>
          <a:solidFill>
            <a:schemeClr val="bg1"/>
          </a:solidFill>
        </p:spPr>
        <p:txBody>
          <a:bodyPr/>
          <a:lstStyle/>
          <a:p>
            <a:r>
              <a:rPr lang="es-PA" sz="2000" dirty="0" smtClean="0">
                <a:ea typeface="ＭＳ Ｐゴシック" pitchFamily="34" charset="-128"/>
              </a:rPr>
              <a:t>Los roles están confundidos con hospitales de segundo y tercer nivel que asumen acciones que con bajo nivel de CE; donde se duplican esfuerzos; y no se logran economías de escala ni alianzas.</a:t>
            </a:r>
          </a:p>
          <a:p>
            <a:r>
              <a:rPr lang="es-PA" sz="2000" dirty="0" smtClean="0">
                <a:ea typeface="ＭＳ Ｐゴシック" pitchFamily="34" charset="-128"/>
              </a:rPr>
              <a:t>Los hospitales se perciben sobre demandados, “</a:t>
            </a:r>
            <a:r>
              <a:rPr lang="es-PA" sz="2000" i="1" dirty="0" smtClean="0">
                <a:ea typeface="ＭＳ Ｐゴシック" pitchFamily="34" charset="-128"/>
              </a:rPr>
              <a:t>colapsados</a:t>
            </a:r>
            <a:r>
              <a:rPr lang="es-PA" sz="2000" dirty="0" smtClean="0">
                <a:ea typeface="ＭＳ Ｐゴシック" pitchFamily="34" charset="-128"/>
              </a:rPr>
              <a:t>”, solitarios y en la cima del sistema sanitario, no siendo debidamente financiado ni reconocido por la sociedad</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081" y="-1354"/>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5" y="260583"/>
            <a:ext cx="3011487" cy="634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6641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4838"/>
            <a:ext cx="7467600"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9829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7790" y="1854153"/>
            <a:ext cx="762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Aft>
                <a:spcPts val="1200"/>
              </a:spcAft>
              <a:buFont typeface="Arial" charset="0"/>
              <a:buChar char="•"/>
              <a:defRPr/>
            </a:pPr>
            <a:r>
              <a:rPr lang="es-ES" b="1" kern="0" dirty="0" smtClean="0">
                <a:solidFill>
                  <a:srgbClr val="FF0000"/>
                </a:solidFill>
                <a:latin typeface="Calibri" pitchFamily="34" charset="0"/>
                <a:ea typeface="+mj-ea"/>
                <a:cs typeface="+mj-cs"/>
              </a:rPr>
              <a:t>Cambiar el eje de los cuidados de los hospitales a las comunidades</a:t>
            </a:r>
          </a:p>
          <a:p>
            <a:pPr>
              <a:spcAft>
                <a:spcPts val="1200"/>
              </a:spcAft>
              <a:buFont typeface="Arial" charset="0"/>
              <a:buChar char="•"/>
              <a:defRPr/>
            </a:pPr>
            <a:r>
              <a:rPr lang="es-ES" kern="0" dirty="0" smtClean="0">
                <a:solidFill>
                  <a:srgbClr val="0070C0"/>
                </a:solidFill>
                <a:latin typeface="Calibri" pitchFamily="34" charset="0"/>
                <a:ea typeface="+mj-ea"/>
                <a:cs typeface="+mj-cs"/>
              </a:rPr>
              <a:t>Controlar las fugas y desperdicio de recursos</a:t>
            </a:r>
          </a:p>
          <a:p>
            <a:pPr>
              <a:spcAft>
                <a:spcPts val="1200"/>
              </a:spcAft>
              <a:buFont typeface="Arial" charset="0"/>
              <a:buChar char="•"/>
              <a:defRPr/>
            </a:pPr>
            <a:r>
              <a:rPr lang="es-ES" kern="0" dirty="0" smtClean="0">
                <a:solidFill>
                  <a:srgbClr val="0070C0"/>
                </a:solidFill>
                <a:latin typeface="Calibri" pitchFamily="34" charset="0"/>
                <a:ea typeface="+mj-ea"/>
                <a:cs typeface="+mj-cs"/>
              </a:rPr>
              <a:t>Entregar atenciones hospitalarias mas eficientes</a:t>
            </a:r>
          </a:p>
          <a:p>
            <a:pPr>
              <a:spcAft>
                <a:spcPts val="1200"/>
              </a:spcAft>
              <a:buFont typeface="Arial" charset="0"/>
              <a:buChar char="•"/>
              <a:defRPr/>
            </a:pPr>
            <a:r>
              <a:rPr lang="es-ES" kern="0" dirty="0" smtClean="0">
                <a:solidFill>
                  <a:srgbClr val="0070C0"/>
                </a:solidFill>
                <a:latin typeface="Calibri" pitchFamily="34" charset="0"/>
                <a:ea typeface="+mj-ea"/>
                <a:cs typeface="+mj-cs"/>
              </a:rPr>
              <a:t>Motivar y re-asignar los RHS</a:t>
            </a:r>
          </a:p>
          <a:p>
            <a:pPr>
              <a:spcAft>
                <a:spcPts val="1200"/>
              </a:spcAft>
              <a:buFont typeface="Arial" charset="0"/>
              <a:buChar char="•"/>
              <a:defRPr/>
            </a:pPr>
            <a:r>
              <a:rPr lang="es-ES" kern="0" dirty="0">
                <a:solidFill>
                  <a:srgbClr val="0070C0"/>
                </a:solidFill>
                <a:latin typeface="Calibri" pitchFamily="34" charset="0"/>
                <a:ea typeface="+mj-ea"/>
                <a:cs typeface="+mj-cs"/>
              </a:rPr>
              <a:t>Asegurar una mezcla adecuada de prevención, promoción y rehabilitación; y, entre los niveles de atención</a:t>
            </a:r>
          </a:p>
          <a:p>
            <a:pPr>
              <a:spcAft>
                <a:spcPts val="1200"/>
              </a:spcAft>
              <a:buFont typeface="Arial" charset="0"/>
              <a:buChar char="•"/>
              <a:defRPr/>
            </a:pPr>
            <a:r>
              <a:rPr lang="es-ES" kern="0" dirty="0">
                <a:solidFill>
                  <a:srgbClr val="0070C0"/>
                </a:solidFill>
                <a:latin typeface="Calibri" pitchFamily="34" charset="0"/>
                <a:ea typeface="+mj-ea"/>
                <a:cs typeface="+mj-cs"/>
              </a:rPr>
              <a:t>Hacer un uso racional mas de tecnologías sanitarias (incluyendo medicamentos)</a:t>
            </a:r>
          </a:p>
        </p:txBody>
      </p:sp>
      <p:sp>
        <p:nvSpPr>
          <p:cNvPr id="6" name="Title 1"/>
          <p:cNvSpPr txBox="1">
            <a:spLocks/>
          </p:cNvSpPr>
          <p:nvPr/>
        </p:nvSpPr>
        <p:spPr bwMode="auto">
          <a:xfrm>
            <a:off x="457200" y="361344"/>
            <a:ext cx="8229600" cy="639762"/>
          </a:xfrm>
          <a:prstGeom prst="rect">
            <a:avLst/>
          </a:prstGeom>
          <a:noFill/>
          <a:ln w="9525">
            <a:noFill/>
            <a:miter lim="800000"/>
            <a:headEnd/>
            <a:tailEnd/>
          </a:ln>
          <a:effectLst>
            <a:outerShdw blurRad="63500" dist="17961" dir="2700000" algn="ctr" rotWithShape="0">
              <a:srgbClr val="96CCEE">
                <a:alpha val="74998"/>
              </a:srgbClr>
            </a:outerShdw>
          </a:effectLst>
          <a:extLst/>
        </p:spPr>
        <p:txBody>
          <a:bodyPr vert="horz" wrap="square" lIns="0" tIns="0" rIns="0" bIns="0" numCol="1" anchor="ctr" anchorCtr="0" compatLnSpc="1">
            <a:prstTxWarp prst="textNoShape">
              <a:avLst/>
            </a:prstTxWarp>
          </a:bodyPr>
          <a:lstStyle>
            <a:defPPr>
              <a:defRPr lang="en-US"/>
            </a:defPPr>
            <a:lvl1pPr marL="342900" indent="-342900" algn="ctr" defTabSz="914400" eaLnBrk="1" latinLnBrk="0" hangingPunct="1">
              <a:buFont typeface="Arial" pitchFamily="34" charset="0"/>
              <a:buNone/>
              <a:defRPr sz="3200" b="1">
                <a:solidFill>
                  <a:srgbClr val="0070C0"/>
                </a:solidFill>
                <a:effectLst>
                  <a:outerShdw blurRad="38100" dist="38100" dir="2700000" algn="tl">
                    <a:srgbClr val="000000">
                      <a:alpha val="43137"/>
                    </a:srgbClr>
                  </a:outerShdw>
                </a:effectLst>
                <a:latin typeface="Calibri" pitchFamily="34" charset="0"/>
                <a:ea typeface="+mj-ea"/>
                <a:cs typeface="Arial" pitchFamily="34" charset="0"/>
              </a:defRPr>
            </a:lvl1pPr>
            <a:lvl2pPr marL="742950" indent="-285750" defTabSz="914400" eaLnBrk="1" latinLnBrk="0" hangingPunct="1">
              <a:spcBef>
                <a:spcPct val="20000"/>
              </a:spcBef>
              <a:buFont typeface="Arial" pitchFamily="34" charset="0"/>
              <a:buChar char="–"/>
              <a:defRPr sz="2800">
                <a:latin typeface="+mn-lt"/>
                <a:ea typeface="+mn-ea"/>
              </a:defRPr>
            </a:lvl2pPr>
            <a:lvl3pPr marL="1143000" indent="-228600" defTabSz="914400" eaLnBrk="1" latinLnBrk="0" hangingPunct="1">
              <a:spcBef>
                <a:spcPct val="20000"/>
              </a:spcBef>
              <a:buFont typeface="Arial" pitchFamily="34" charset="0"/>
              <a:buChar char="•"/>
              <a:defRPr sz="2400">
                <a:latin typeface="+mn-lt"/>
                <a:ea typeface="+mn-ea"/>
              </a:defRPr>
            </a:lvl3pPr>
            <a:lvl4pPr marL="1600200" indent="-228600" defTabSz="914400" eaLnBrk="1" latinLnBrk="0" hangingPunct="1">
              <a:spcBef>
                <a:spcPct val="20000"/>
              </a:spcBef>
              <a:buFont typeface="Arial" pitchFamily="34" charset="0"/>
              <a:buChar char="–"/>
              <a:defRPr sz="2000">
                <a:latin typeface="+mn-lt"/>
                <a:ea typeface="+mn-ea"/>
              </a:defRPr>
            </a:lvl4pPr>
            <a:lvl5pPr marL="2057400" indent="-228600" defTabSz="914400" eaLnBrk="1" latinLnBrk="0" hangingPunct="1">
              <a:spcBef>
                <a:spcPct val="20000"/>
              </a:spcBef>
              <a:buFont typeface="Arial" pitchFamily="34"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r>
              <a:rPr lang="es-ES" sz="3600" dirty="0" smtClean="0"/>
              <a:t>Aumento de la Eficiencia</a:t>
            </a:r>
            <a:endParaRPr lang="es-ES" sz="3600" dirty="0"/>
          </a:p>
        </p:txBody>
      </p:sp>
      <p:pic>
        <p:nvPicPr>
          <p:cNvPr id="4" name="Picture 2" descr="http://t2.gstatic.com/images?q=tbn:ANd9GcQ4P2ViX6JPxtF4VO3rd_pRkb7ngB3iesY1d5o0jsWU-zwtFiWX"/>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85513" y="3785274"/>
            <a:ext cx="1815214" cy="135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http://t3.gstatic.com/images?q=tbn:ANd9GcT2ZocdR69g6xOhmFfqOrDsavQYZ1cBf962DJwyid-h-WM-WrW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71945" y="3260835"/>
            <a:ext cx="1072054" cy="73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val="0"/>
              </a:ext>
            </a:extLst>
          </a:blip>
          <a:srcRect l="1157" r="1488"/>
          <a:stretch/>
        </p:blipFill>
        <p:spPr>
          <a:xfrm>
            <a:off x="6311232" y="5094908"/>
            <a:ext cx="1948937" cy="53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5" descr="http://t1.gstatic.com/images?q=tbn:ANd9GcRO-VW4wRr2Dw4XSk1xUGjXF7r4WdJ30AjLxNTgKxCX1S7Lc9sE5DJ2Pkj3">
            <a:hlinkClick r:id="rId6"/>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48066" y="3156053"/>
            <a:ext cx="2078636" cy="88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7739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cialdelr\Documents\KMC\LogoPAHO - Copy.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93124" y="5956750"/>
            <a:ext cx="990600" cy="933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17081"/>
            <a:ext cx="7793391" cy="390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9182" y="3923149"/>
            <a:ext cx="7629168" cy="293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http://new.paho.org/hq/images/stories/1st/pw/pw-jan11-siestauru.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704338" y="3958902"/>
            <a:ext cx="1468714" cy="172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null"/>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861998" y="3039533"/>
            <a:ext cx="1374118" cy="93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8" cstate="email">
            <a:extLst>
              <a:ext uri="{28A0092B-C50C-407E-A947-70E740481C1C}">
                <a14:useLocalDpi xmlns:a14="http://schemas.microsoft.com/office/drawing/2010/main" val="0"/>
              </a:ext>
            </a:extLst>
          </a:blip>
          <a:srcRect l="13954" r="27834" b="3693"/>
          <a:stretch>
            <a:fillRect/>
          </a:stretch>
        </p:blipFill>
        <p:spPr bwMode="auto">
          <a:xfrm>
            <a:off x="7738350" y="1900182"/>
            <a:ext cx="1103670" cy="111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9" cstate="email">
            <a:extLst>
              <a:ext uri="{28A0092B-C50C-407E-A947-70E740481C1C}">
                <a14:useLocalDpi xmlns:a14="http://schemas.microsoft.com/office/drawing/2010/main" val="0"/>
              </a:ext>
            </a:extLst>
          </a:blip>
          <a:srcRect l="11411"/>
          <a:stretch>
            <a:fillRect/>
          </a:stretch>
        </p:blipFill>
        <p:spPr bwMode="auto">
          <a:xfrm>
            <a:off x="7877764" y="915063"/>
            <a:ext cx="1437182" cy="98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8718331" y="64233"/>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TextBox 11"/>
          <p:cNvSpPr txBox="1"/>
          <p:nvPr/>
        </p:nvSpPr>
        <p:spPr>
          <a:xfrm>
            <a:off x="8749863" y="48462"/>
            <a:ext cx="300082" cy="369332"/>
          </a:xfrm>
          <a:prstGeom prst="rect">
            <a:avLst/>
          </a:prstGeom>
          <a:noFill/>
        </p:spPr>
        <p:txBody>
          <a:bodyPr wrap="none" rtlCol="0">
            <a:spAutoFit/>
          </a:bodyPr>
          <a:lstStyle/>
          <a:p>
            <a:r>
              <a:rPr lang="es-CL" b="1" dirty="0" smtClean="0">
                <a:solidFill>
                  <a:schemeClr val="bg1"/>
                </a:solidFill>
                <a:effectLst>
                  <a:outerShdw blurRad="38100" dist="38100" dir="2700000" algn="tl">
                    <a:srgbClr val="000000">
                      <a:alpha val="43137"/>
                    </a:srgbClr>
                  </a:outerShdw>
                </a:effectLst>
                <a:latin typeface="+mj-lt"/>
              </a:rPr>
              <a:t>1</a:t>
            </a:r>
            <a:endParaRPr lang="es-CL" b="1" dirty="0">
              <a:solidFill>
                <a:schemeClr val="bg1"/>
              </a:solidFill>
              <a:effectLst>
                <a:outerShdw blurRad="38100" dist="38100" dir="2700000" algn="tl">
                  <a:srgbClr val="000000">
                    <a:alpha val="43137"/>
                  </a:srgbClr>
                </a:outerShdw>
              </a:effectLst>
              <a:latin typeface="+mj-lt"/>
            </a:endParaRPr>
          </a:p>
        </p:txBody>
      </p:sp>
      <p:sp>
        <p:nvSpPr>
          <p:cNvPr id="2" name="TextBox 1"/>
          <p:cNvSpPr txBox="1"/>
          <p:nvPr/>
        </p:nvSpPr>
        <p:spPr>
          <a:xfrm>
            <a:off x="1853433" y="-61749"/>
            <a:ext cx="4322082" cy="307777"/>
          </a:xfrm>
          <a:prstGeom prst="rect">
            <a:avLst/>
          </a:prstGeom>
          <a:solidFill>
            <a:schemeClr val="bg1"/>
          </a:solidFill>
        </p:spPr>
        <p:txBody>
          <a:bodyPr wrap="none" rtlCol="0">
            <a:spAutoFit/>
          </a:bodyPr>
          <a:lstStyle/>
          <a:p>
            <a:pPr algn="ctr"/>
            <a:r>
              <a:rPr lang="es-CL" sz="1400" b="1" dirty="0"/>
              <a:t> </a:t>
            </a:r>
            <a:r>
              <a:rPr lang="es-CL" sz="1400" b="1" dirty="0" smtClean="0">
                <a:latin typeface="+mj-lt"/>
              </a:rPr>
              <a:t>Partos atendidos por personal calificado, 2001-2010      </a:t>
            </a:r>
            <a:endParaRPr lang="es-CL" sz="1400" b="1" dirty="0">
              <a:latin typeface="+mj-lt"/>
            </a:endParaRPr>
          </a:p>
        </p:txBody>
      </p:sp>
      <p:sp>
        <p:nvSpPr>
          <p:cNvPr id="13" name="TextBox 12"/>
          <p:cNvSpPr txBox="1"/>
          <p:nvPr/>
        </p:nvSpPr>
        <p:spPr>
          <a:xfrm>
            <a:off x="1400084" y="3969087"/>
            <a:ext cx="4934492" cy="307777"/>
          </a:xfrm>
          <a:prstGeom prst="rect">
            <a:avLst/>
          </a:prstGeom>
          <a:solidFill>
            <a:schemeClr val="bg1"/>
          </a:solidFill>
        </p:spPr>
        <p:txBody>
          <a:bodyPr wrap="none" rtlCol="0">
            <a:spAutoFit/>
          </a:bodyPr>
          <a:lstStyle/>
          <a:p>
            <a:pPr algn="ctr"/>
            <a:r>
              <a:rPr lang="es-CL" sz="1400" b="1" dirty="0"/>
              <a:t> </a:t>
            </a:r>
            <a:r>
              <a:rPr lang="es-CL" sz="1400" b="1" dirty="0" smtClean="0">
                <a:latin typeface="+mj-lt"/>
              </a:rPr>
              <a:t>Prevalencia de métodos </a:t>
            </a:r>
            <a:r>
              <a:rPr lang="es-CL" sz="1400" b="1" smtClean="0">
                <a:latin typeface="+mj-lt"/>
              </a:rPr>
              <a:t>de planificación </a:t>
            </a:r>
            <a:r>
              <a:rPr lang="es-CL" sz="1400" b="1" dirty="0" smtClean="0">
                <a:latin typeface="+mj-lt"/>
              </a:rPr>
              <a:t>familiar, 2001-2010      </a:t>
            </a:r>
            <a:endParaRPr lang="es-CL" sz="1400" b="1" dirty="0">
              <a:latin typeface="+mj-lt"/>
            </a:endParaRPr>
          </a:p>
        </p:txBody>
      </p:sp>
    </p:spTree>
    <p:extLst>
      <p:ext uri="{BB962C8B-B14F-4D97-AF65-F5344CB8AC3E}">
        <p14:creationId xmlns:p14="http://schemas.microsoft.com/office/powerpoint/2010/main" val="31794258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457200" y="409904"/>
            <a:ext cx="8229600" cy="682017"/>
          </a:xfrm>
        </p:spPr>
        <p:txBody>
          <a:bodyPr vert="horz" lIns="91440" tIns="45720" rIns="91440" bIns="45720" rtlCol="0" anchor="b">
            <a:noAutofit/>
          </a:bodyPr>
          <a:lstStyle/>
          <a:p>
            <a:pPr eaLnBrk="1" hangingPunct="1">
              <a:lnSpc>
                <a:spcPct val="100000"/>
              </a:lnSpc>
            </a:pPr>
            <a:r>
              <a:rPr lang="es-CL" sz="3600" dirty="0" smtClean="0"/>
              <a:t>RISS/APS como Estrategia para Organizar los servicios para las ENCNT</a:t>
            </a:r>
            <a:endParaRPr lang="es-CL" sz="3600" dirty="0"/>
          </a:p>
        </p:txBody>
      </p:sp>
      <p:sp>
        <p:nvSpPr>
          <p:cNvPr id="16387" name="2 Marcador de contenido"/>
          <p:cNvSpPr>
            <a:spLocks noGrp="1"/>
          </p:cNvSpPr>
          <p:nvPr>
            <p:ph idx="1"/>
          </p:nvPr>
        </p:nvSpPr>
        <p:spPr>
          <a:xfrm>
            <a:off x="457200" y="1750409"/>
            <a:ext cx="4666593" cy="2057236"/>
          </a:xfrm>
        </p:spPr>
        <p:txBody>
          <a:bodyPr/>
          <a:lstStyle/>
          <a:p>
            <a:r>
              <a:rPr lang="es-CL" dirty="0" smtClean="0">
                <a:ea typeface="ＭＳ Ｐゴシック" pitchFamily="34" charset="-128"/>
              </a:rPr>
              <a:t>herramienta de política social para aumentar la efectividad de los servicios con equidad y eficiencia ante las ENCNT</a:t>
            </a:r>
          </a:p>
        </p:txBody>
      </p:sp>
      <p:sp>
        <p:nvSpPr>
          <p:cNvPr id="2" name="AutoShape 2" descr="data:image/jpeg;base64,/9j/4AAQSkZJRgABAQAAAQABAAD/2wCEAAkGBhQQERUUEhQVFRQVGBYZFRgVFRUVFxYUFBQVFRsXFxUYHCYeGBojGhQUHy8gJSgpLCwsFR4yNTAqNSYrLCkBCQoKDgwOGg8PGiklHx8sKSwsLCwsKSwpLCksLCkpKSwpLCkpKSwpLCwpLCksLCwsKSksKSksLCkpLCksLCksLP/AABEIAMsA+AMBIgACEQEDEQH/xAAcAAEAAQUBAQAAAAAAAAAAAAAABQIDBAYHAQj/xABGEAABAwIEAwYDBgMEBwkAAAABAAIDBBEFEiExBkFRBxMiYXGBFDKRI0JSobHRM8HhYnJzkhUkQ1OTsvEWF1R0goOiw/D/xAAaAQEAAwEBAQAAAAAAAAAAAAAAAQMEAgUG/8QAKBEAAgICAgIABgIDAAAAAAAAAAECEQMhEjEEQRMiMlFhkSNxBYHR/9oADAMBAAIRAxEAPwDuKIiAIiIAiIgCIiAIiIAiIgCIiAIiIAiIgCIiAIiIAiIgCIqHPUN0CtFrnEnHFPQkMeXPmOrYYhnld6NGw8ysvh7EpqiMSSwGDMbtY5135bbvAFmnyUgmEREAREQFJKguJcSrImtNJDFMb+Jsj3MNrfdIFr+qnlamiDhqAhy7NMpO1SJhyV0UlHJyzgvjd/dkb59VIM7S8PJt8XD65jb8wvMbwsOGlnDncZv1UBNh8diHRst/daqHmUXTRkl5ai6aOg01cyRocxzXNOzmkOBv5hXgVy6n4bji8VM+SAn5u5eWgnrkN239l6arEadwdHVOqQP9jMyNucdBIANRuu1liy2Pkwfs6jderTcF7SqeZ4jnD6Wb8E4yhx28D/lctvjlDhcEEdRqPyVhenZWixqivZHbvHtZmNhmIF3dBfcrIBQk9REQBERAEXhKisf4jhoojLO/K0bDcuNtmgalASt16tP4f7QWVTsronw5rZC5zXNdfYFw0a49Ctua5CWmuypUucqlD8WVboaOeRps5kTy09CGlCCifjGkY8sfVQNcDYtdI0OB6EX3WXHxBTuFxPCR/is/dcq7N6aCUdzVxRSyPaJI5HtBdIHfMC7ckFbw7s9w86mjh/y/1WXJ5UMcuMkzpR0T3+naf/fw/wDFZ+6ofj9ONe/it/is/dQf/d5h3/g4f8v9VWOz+g5UkP8Al/qq15uN9X+ieJbxLtPo4jlicamTlHTtMhJ6F3yj6rDjqcSrwQWtw+M7EWlqCPfws/NbFQYRDBpDExn91oCzwFTPzW9RVf2OJBcM8HQ0eZwzSzO1fPKc0rv/AFch5BbGxqtNVxpXeHO39QaLi9VIK9C9BOzg9REUgKzPsrysVDMwQ5l0yCqnvY648QO4UVUNa7UOsTyP8lNydOfn/JRVdDm2G3ssOTs8bL9iJmc5vLRI5r6HZZJp5Gi41HrdYxa1x18J8tlQzKe901/hkaHt6OAd9AVEVHCNNmuBLGDrlimfGL9co0upIs13v7qj7QHwuFuQLS7+amOSSVJlsMs4qkzQePcDjhMXdOm3cSZJXyfKLi19ivoLDJLxRuP3mMP1aCuIcc0dRM6JmVhcc9gCW3089vqt+/7cTUtNmmoJg2KNuYskicNAGjmDqbfVb4TXFW9ns+NKU4WzexICqlyPgnGZoqiStr35GVXh8ROWKx8A6ActlveM8bU1LHndIHjk2IiR58w0FWmhxaNgusTEMTjp2GSZ7WMG5cbD+p8lqknGtRUR56Km8Ovjne1gHn3YJcfchWcNwHvQyorXmeb5vH/CivrZkfyi34tyqp5Yw7Oo42yvGuL5pRana6GKwJqZWi2U8ooj4nOOwuAOa1ig4adNVOqZnPeCPA2WxcRp4r8tvzWFxRxA6qqWshcTFG7xHYOc0jQHoFsNFiBYwvlyhoB1uQAFnyzycdav0asWJdr0YfEtUyCB4FxI/KADbLvpp1vZbFw5xFUsja6sy5HbloymIbAvtuD15XWry0fx8rZZLiJvyNB0dY3zOH6KvFK57x8JEy73jlrkZsSbnXddY8jXy/siULs6xHKDt+t1C8ca4fVf4Mn/AClajBir8KhyNbIWZLMDm58swaANc18rncuSy5MVr6uAs7iJrZI8rnSuc11yLEmEXsOgvdaPiRW7MrxvpHNezmsZFU0ji7Qvew32DnxjL57hd+DlxybspFLTGVsjnzxZXgN8DfAbkaG5NhbVdXwLEm1EEcrNntB9DbUfVeZ50o5Jcoss4tLZnLwL1xVLSvMlkqQorDuiAL0Be2V9OWweheqnZUs1V0Z8aXtkF4FVhUKsFeri/JWz1ERXkBWJ9lfVioaLahQ+jmXRGVzC4bKCrZXM0aFPSQi2lwoetikB/EOSxZDx83dkS+rI1ALTzsSf1XoNxob36qp5vobgq0YrakX9/wBlnMh42kJNlU2nLSqBMA64uPdXPm+8VKR0kRFcTNX08YNiA5x5iw0WdxfiZlqYcPYL5y1853DY26hvldwH0VrheASYjMTc92GtHlpfRX8D8ddWSkbyhgd1bGLW+t1MuKlb9I+g/wAdD5NF3i2C1C5ls3ijA03dnFll02CQy+JsEbCAA52QB5Ntcv4RfmsHjPEzBCH9257GODzva4N2g25XUTgnae2fwuZ3Ttw1x+c9GO2J9VGGMpRtHqzUW+zeWxRwx20DB5e+q1mXGJa9z4YAY4Gmz5dy8bFjBsNL6rCoKl+JyS9450cTHBvdN+Z2lzmPL2W0UkcNO0NaWttsCdlRXwvq2yK1owqfhOJjAwNDcvyjkQOpUVjlHJLKIdGxMs4nfOb7D06KXrMaJuG3JGzhaw9vRW6arZKwZW5iDs7kebtdwu45MifKSLI6RhVtc2FoFsxIFg3bpr5K/wAOUMcWeV9s5JJcQL2/CD0V6swHVry4nSzsrQOelhbQKNxN/jbDEDr8znXA87rtu1r32S6loyJ2fGu8Vu6Lhb+2GnRvkPNSvD9LKC4ve4xDSJjtSADuXblYVJAWOZGzXkSPut5+62iKIAWGwVc5apHDikJI2lpB2IIPuobs/h7qOeAXywzvDf7rgH29rlTRdpZRPBv8Wt/8x/8AWxUxS4tf0UzRsxCAL0qoBZlC3RRYCqWBimLxUrM872sbtd3M9ANyVFYvxjHBAyZtnte9rQRsL736Gy2Y8c3SSINjcVTmstZreJn5pWxtbYCHunHm6cXBI2sFg4piVVTiaN0wlcYS9ru7awsfmaLeHduq0R8WTlvTIbNvq65rARdubTRxtuQBf6rylxJrpHRXu9gaXDycLgrnFXU1E5Mha7LIDC+O20lOGvJHS7w6y2nDsJeKj4mxD3uLXNNrdxlyjbncAr0XGMF8z2c0bbdFQHIu4u0clxY9VJlbz9lec6yxK6Tw6X9lzJ6ZxN6I8S353UTU1OpsSsXGK8xgucCB+e6iX4xlIzki+wyOF/TTVYpHlPDOa5ImIpQfmBIWPNa/huPJWqTFmvDiQA1uhcTaxt5q5HNG7WN7XehuuaKZ4px7RiSWzc1cjPJHg5th9Vbqqvuo3yEaNF/mHJKsopp1Wy7wZTXkqZr2zyZR6MAH7q27NSVr4n/wqg54Hcg/70ZPInceqhODuMXlndw0ktRIwlz8hblHeEm1zztb6LJ4w46caaRktDUxOtdjnNJDZGkFrr5bfnsu1gnKTvpn03jP4UEvZvMYDhrqLbHW/qFo3FPZ9HKe8gZ1Lo2uLNfxRkaA+RUnwZxdHWsBZmDmgCQEaBx6FbQI+a89vJgnSPScYy2cw7OcJaKmXvXv71gy2Jc0uHJ7mnnbT2XTH4TEdS0O6XH6LR+0ON8EkFZFbvGOyuOtnN3DSFu+HVDpYY3kWzMa63S4vZX558oxmvZwlx0VTYRG5tmtAPIjQj0UC2kNLLqbxv2ceT+hW1tKxqylEjS0i9+v6rOsj6ezuLp2Waao5HZXJqRj9wCVFzDubNN7dVm00mm6h0ui9xvaM2KmaweFoHoN0eddFR3l91gYvWmNmVn8aQFsLbXLnW3t0G66jBz0jPJ8dsvOxSFri0zRB43a6RgIHoSsfhGdrpa0tc1w78EZSCD9m3UELjnGPAc9AyOed4fJUOcJNLhrtCAXeYuuh9isWWCoaR4hML6FpsY2cjY23W6fiLHC0+6MksjmT2C8QT1LsxNPHDdwDA/NO7K5zdWnbZR2E4Wa/PV1EsjG5j3TY5HRtYGH5tDY7c9Fe4cpZIm2ZQhxMkhMzjGy7TIdbnxmwsq6jhVsOZvxhipnuLnwuLMpB1IDnagFWS4Qk1Ht+/wcIR4hGcQk757S0RtbG55blta9xfS52uFixYX3spkZH9g6qjMbQ3wloaWucWW0bfyWdXcYYXGAJJ6c5AA0DLJlA0sA0H6K7Bxo2YXpKepnHURGNv8AmktcKt5Mjr4cX/tE0Wxwj9tM25FPI1paAdY3t2yE7AcvVSWGcOsgDsxMrn/O+WxJA5aAANHQc9VEy1uMSu+ypKenadnTzd471LY9FSOAKqqt8fXyPad4oAIoz5XGpC7WHNL6pHNpF7ibjSKnbkpgypqXGzIYzm8ROrnlu2l17h2G19Y29VJ8Ow/ch0f11dyC2TB+HKekbkp4mRtH4W2PudypEMV8MMYENkfg+BspgQwvde1y95eTb129l4pNFecluWO61TGcegZVNpO9LJ3NzgG+Ut1+8dL6Lb1BcQ8H0teB8RE15bs7UOHo4aqGk9HE8anpmrY/hzpWjxaX1I8Q0PMgqOZQhr4jcBkebwjz9eqz39jkcLi6jq6qndyAeJGe7XbhaxjmH43SXuGVTBr3jImE282AA3VUsF9FSWWEeEGq/wClckRY6MvB7sve54GupJtfqLWWVV1sTIw6ADO+4Fm205mw91ptP2gVBBDmQOc25c1wfG70Av8AyUnSdojBrNTkWt4oXNeG302Nj5WXDwT+xcpyclOcbr8k1w9J9pKM5e2zcpNxbrv7qN7RcSDYxA2932c89GA6fUquHiylbIZPtGve3UOieLt621H0Wr8U4waqrApwZC7uwwZXBxNrWynlddY8L57Rl8j+fyviJVdfs6L2EzZhV2+UvYW+V27LqksQcLEXB3B1/Jap2acI/wCjqNrX/wAaQ55egcfuj0C28rQ+zYcrxrhhmF10VRASyGocWSsHyhx1B+q3BknRQ/bC7Lh4eN2Sxket+i9wbHo5KVszntDcou64Avsfdeb52JzSkjZ480o0y/W4I2d4Lycot4eVwd1KhwaLDYafRY9NUNeA5ux2PX2VwryXKVcTTVsvsdmXjogDdWppRG3Mdhv7qouD2dQR+vpzXcfycMtzsDxqL+SiZ6ttOQ2QhrDs4mwB5gnl6qPxbiluHv7qYgZiO7Nj4m+ZGgcNvNSMlTT1sJDrFrhbQg7jldaOEo1J9BT+xbjxoTTNipi2d5+Ys8UcTT96Rw/5Rv5LYsF4bELzLI4zTu0MjhbKPwsbs1q0PstxH4Sokw97dHF0lPIB87QdWuPly9V1cFexjxxgvlMOScpPZD8T8NRV9OYZbgaFrmmzmuGxBXE+D+LxhVXP8W+SRr87A75nF0DiGm3povoN+y+dcL4Wnrq+oZAwBrJpc8rwSyPMfutO7rfqruKkmpFaezb6DFq/HXP+Fk+BpYzluWlz3uI2uCPoNlI4X2JxB4fWzy1ZB0DyWt9xc3C3ThfhxlBTR08dy1l9Tu5ziSXHzJKmFxGKiuMeibIei4UpYR9nTQt9I2/spVsYGwAVaIQeWSy9RSAiIgCIiALyy9RAeWXmQKpEBr2O8B0VZczU8ZcfvgZXjzDhzXO8c7C3i5o6k+TJR+WcLsq8spUmgfN+IcCYrBYyU7pQNLxvz2A8t1H0GMT4bWR1L4HMc0WLZmEBzTobH8VvNfUFlZqaVsjS17Q5p3DgCPoVPIUrsx8IxVlTEyWJwcx7Q4Ea6Ebfy9lnFa1hPANNS1TqmAPjLr3YHnuru3Ij2BWylcg0vtFpzP8ADQAkCSQl2XcBjbh3sSuY03ChoaoNrCx1KZHWBJDc1swcQNNf1XWccf8A69TdAyX/AOVgFa4k4ajrYiyQX0Nj0J/6KiebjLizRjSqyOwHGjUuvEwNp2izXkEOkI08DeTR15qde2x31XGql+IYefhs2WO4bm2DW3s15J209rrplJUU9DTAyyhotdz5H3c8kbjrfoF52fx1yuJr5kpWVrWtu7QC1zyGq13iHFn0cJngAkaD44xqADrmaRsOvqqKDG4MWilay+T5fFoT526FRWE0slNKYnSB0f8Asrg5r3+ToRYW9l3hwqL/AJPREt1wM2rq6XFKMPyFxPyXvmZJbkdlrnDNFVMqfhGxsdmaXXkJaHNB3BHqpKmpKk1eSjawMkfedn8RkTgLGTw6Wd+G+66ZgnDwgu957yVwAMhAByjZrR90D81uxwfvozzyKPXZgcM8HMppDO+zp3CxIuGsbvkYCTpfnzW0AL1Ff0Zm7dnhCx6egZHmyNa3M4udlAGZx3J6lZKIQeAL1EQBERAEREAREQBERAEREAREQBERAEREBi1NeyO2d7GA/ic1t/S5WOcfp/8Afw/8WP8AdfP3aRR1M+K1Ic0y924ZGk6NiLQW2b0Jv+a1p8AAsaXLYi5yuJI9DorVivZKVn0GMRjqa8mORjmxxgXa4OF82uo0utibay5r2c41h8ULYY3MincPEHtMZdr1dofZdBjffbX01Xi+Ty59GuEVxIPi7h8TRl4tmaCLOBLXtOhY62tj15LSuGuzUfEh1a5xB1giLi4AA3ylxO46e66sSSrfdgm5G2ovy9Fzj8iUFSRNWaTj3B7oKmOfDwxsjnWfG82jeCOZGy8pOFpa+oHxMb4GwEF4JBE7uQbbTu7F3msntGrnMgLopHRyNcwNexzWkG9+YXMzx9iLAO7rZnH72cRuA9NF6uKLnFSfZTKbVpH0TQ4dHAwMiY1jBs1oA/8AxWWF87YXxli1TPHTiscHSvyjwRiwtdx23A5L6Aw6BzI2tc8yOaAC86FxA3IC7caKWZSIiggIiIAiIgCIiAIiIAiIgCIiAIiIAiIgCIiAIiIDmna1g+VrK2IWkhcBKR96J2mvpda1I0yFpJ3Asuu8RYeJ6aaMi+djhb2XIuG5e9jiI3AsT5tJBW/xpfKy/ErKqvCRM094A71AuLdDuFYpsL7hpMb52bW7uZ9vobrcYIc3haL6i5AWRiVMCfCB9mLbaFx3uum4vTRdSNGmxSQbVFVfn9of2VcVRK+/+s1Njp/FP7LMxGU3sRY+g0CzMCwmR32zbBg0B0IJHOxUzWOMeXFEmuV3CgLWySCWRpOuZ73A6aX16rBqOEICfs80Tv7JzC/oV0XHKVgibLYCRjTlsX5CSfEQ0nXfndaXgmDz4rPJBG4QxR271+7yHcmjlfVVYcicHJqiuT10ZXZJHAK+aOa0tS3xRSj5WtAyubbYO2Xb2qMwPAIaOJsULA1rRa4AuT1J3JKkwscpWzM2eoiKCAiIgCIiAIiIAiIgCIiAIiIAiIgCIiAIiIAiIgKHhcY4PLY4ZQ/QxzSsJ52LnHRdocuL4XZwrA3nVvAWjA9stxdm3YO8huYbbDzJWdUvDWi4sSPy5lYVO64iYNsoOnIjmV5Vv72Y2+RoufQbfVXyWy9vZA49G3YaEgewPkpSiw4fDtijkGozE5rFzgdg0iwHmrZiEkhcWF+ZwaG67DfXkpeedrGtGZsbmXALxfI0j5QG/MOW6y+RklqMVdBs1nE6dty0F5uA0GQnTX7t+Q6q92SwZayvynM0GIZhqLgHQFQHGFcZPs82YF0bS9vhuHPaDbouu8O8Ow0UIjgYGN3PUuO5J5lW5VwgolWR6JReryy9WQoCIikBERAEREAREQBERAEREAREQBERAEREAREQBEXl0BbnlytJ6An6Bco4LwtzqVspHilmfIfcm35LZu0fGi2JtLEftqpwYLbtjJ8Tj0Fri6kqmnbE2ONgDWxtGg5AaK/E6Zbj1sgnPyDMBbLcHXoqKEFsJfzlcT6NboFXUwZ45idA23vc7KvKXlrWi1gBY6W6rQ2W9lFJUPzFrW3Y1vjO1g4XuDe/uEdh7ZDd0ZMdvC7MRo0aC4Pi9VcfURsuyW7D914B7v8As5nDVh9VGV9K6FwfaAA7GLObk8zfQrH9WWq79ke6NSx0eJ1thJCAf/dau9Qnwj0C4xwzhsuKT/Llo45QZHHeV8euUeQcu0NGiu8iak0l6K8hUiIsxUEREAREQBERAEREAREQBERAEREAREQBERAEREAUbjmNRUkLpp3hkbRqfM6AADclSD9lzviyinrcRjjey1HTBsjrjSWV9wAD94Cw0UpWSlZ7wrRd/K+tmBE1S67Gu3ip2aNb5Xtf3Wy17LRSO5kfzCYbTk53De2UflssvFI/sg38Ra38/wCit5Vot5UQRiygA7PI/JUYpFlOZwdkc5pfltmLG3JAHmbXHkpPEY/FCPVWOIqe4vyH8gu+9fc7TsxWYrS1BfGyZmdxHhcCxwG1gHWv7LVMcxCNgf3bQ1rS4G2ziwEZvcqmPCBUeGRgcGMcddwSTYjzURilCA2npo95XsjbzIZcFx+inH46xPldj8nReyrC3QYdHnFnSF0hv/bNx+VluSs08IY0NboGgAegFleCyt27M7dhERCAiIgCIiAIiIAiIgCIiAIiIAiIgCIiAIiIAiIgPCFgYjSF5bbYG7v5KQRSnRKdGPBT5dvVWq2MudGLaZrn2CzEsliy0+nBtoNNlD8RR+D1KnlbkYDuAfUKYyp2SpUatR4KC5z72FspHoo6PgN7q+nqc7e5hDiG2ObMR1W9AKoBdvLJqjpzb0GhVIiqKwiIgCIiAIiIAiIgCIiAIURAUOksvQ5C0L0ID1ERAf/Z"/>
          <p:cNvSpPr>
            <a:spLocks noChangeAspect="1" noChangeArrowheads="1"/>
          </p:cNvSpPr>
          <p:nvPr/>
        </p:nvSpPr>
        <p:spPr bwMode="auto">
          <a:xfrm>
            <a:off x="63500" y="-935038"/>
            <a:ext cx="236220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3" name="AutoShape 4" descr="data:image/jpeg;base64,/9j/4AAQSkZJRgABAQAAAQABAAD/2wCEAAkGBhQQERUUEhQVFRQVGBYZFRgVFRUVFxYUFBQVFRsXFxUYHCYeGBojGhQUHy8gJSgpLCwsFR4yNTAqNSYrLCkBCQoKDgwOGg8PGiklHx8sKSwsLCwsKSwpLCksLCkpKSwpLCkpKSwpLCwpLCksLCwsKSksKSksLCkpLCksLCksLP/AABEIAMsA+AMBIgACEQEDEQH/xAAcAAEAAQUBAQAAAAAAAAAAAAAABQIDBAYHAQj/xABGEAABAwIEAwYDBgMEBwkAAAABAAIDBBEFEiExBkFRBxMiYXGBFDKRI0JSobHRM8HhYnJzkhUkQ1OTsvEWF1R0goOiw/D/xAAaAQEAAwEBAQAAAAAAAAAAAAAAAQMEAgUG/8QAKBEAAgICAgIABgIDAAAAAAAAAAECEQMhEjEEQRMiMlFhkSNxBYHR/9oADAMBAAIRAxEAPwDuKIiAIiIAiIgCIiAIiIAiIgCIiAIiIAiIgCIiAIiIAiIgCIqHPUN0CtFrnEnHFPQkMeXPmOrYYhnld6NGw8ysvh7EpqiMSSwGDMbtY5135bbvAFmnyUgmEREAREQFJKguJcSrImtNJDFMb+Jsj3MNrfdIFr+qnlamiDhqAhy7NMpO1SJhyV0UlHJyzgvjd/dkb59VIM7S8PJt8XD65jb8wvMbwsOGlnDncZv1UBNh8diHRst/daqHmUXTRkl5ai6aOg01cyRocxzXNOzmkOBv5hXgVy6n4bji8VM+SAn5u5eWgnrkN239l6arEadwdHVOqQP9jMyNucdBIANRuu1liy2Pkwfs6jderTcF7SqeZ4jnD6Wb8E4yhx28D/lctvjlDhcEEdRqPyVhenZWixqivZHbvHtZmNhmIF3dBfcrIBQk9REQBERAEXhKisf4jhoojLO/K0bDcuNtmgalASt16tP4f7QWVTsronw5rZC5zXNdfYFw0a49Ctua5CWmuypUucqlD8WVboaOeRps5kTy09CGlCCifjGkY8sfVQNcDYtdI0OB6EX3WXHxBTuFxPCR/is/dcq7N6aCUdzVxRSyPaJI5HtBdIHfMC7ckFbw7s9w86mjh/y/1WXJ5UMcuMkzpR0T3+naf/fw/wDFZ+6ofj9ONe/it/is/dQf/d5h3/g4f8v9VWOz+g5UkP8Al/qq15uN9X+ieJbxLtPo4jlicamTlHTtMhJ6F3yj6rDjqcSrwQWtw+M7EWlqCPfws/NbFQYRDBpDExn91oCzwFTPzW9RVf2OJBcM8HQ0eZwzSzO1fPKc0rv/AFch5BbGxqtNVxpXeHO39QaLi9VIK9C9BOzg9REUgKzPsrysVDMwQ5l0yCqnvY648QO4UVUNa7UOsTyP8lNydOfn/JRVdDm2G3ssOTs8bL9iJmc5vLRI5r6HZZJp5Gi41HrdYxa1x18J8tlQzKe901/hkaHt6OAd9AVEVHCNNmuBLGDrlimfGL9co0upIs13v7qj7QHwuFuQLS7+amOSSVJlsMs4qkzQePcDjhMXdOm3cSZJXyfKLi19ivoLDJLxRuP3mMP1aCuIcc0dRM6JmVhcc9gCW3089vqt+/7cTUtNmmoJg2KNuYskicNAGjmDqbfVb4TXFW9ns+NKU4WzexICqlyPgnGZoqiStr35GVXh8ROWKx8A6ActlveM8bU1LHndIHjk2IiR58w0FWmhxaNgusTEMTjp2GSZ7WMG5cbD+p8lqknGtRUR56Km8Ovjne1gHn3YJcfchWcNwHvQyorXmeb5vH/CivrZkfyi34tyqp5Yw7Oo42yvGuL5pRana6GKwJqZWi2U8ooj4nOOwuAOa1ig4adNVOqZnPeCPA2WxcRp4r8tvzWFxRxA6qqWshcTFG7xHYOc0jQHoFsNFiBYwvlyhoB1uQAFnyzycdav0asWJdr0YfEtUyCB4FxI/KADbLvpp1vZbFw5xFUsja6sy5HbloymIbAvtuD15XWry0fx8rZZLiJvyNB0dY3zOH6KvFK57x8JEy73jlrkZsSbnXddY8jXy/siULs6xHKDt+t1C8ca4fVf4Mn/AClajBir8KhyNbIWZLMDm58swaANc18rncuSy5MVr6uAs7iJrZI8rnSuc11yLEmEXsOgvdaPiRW7MrxvpHNezmsZFU0ji7Qvew32DnxjL57hd+DlxybspFLTGVsjnzxZXgN8DfAbkaG5NhbVdXwLEm1EEcrNntB9DbUfVeZ50o5Jcoss4tLZnLwL1xVLSvMlkqQorDuiAL0Be2V9OWweheqnZUs1V0Z8aXtkF4FVhUKsFeri/JWz1ERXkBWJ9lfVioaLahQ+jmXRGVzC4bKCrZXM0aFPSQi2lwoetikB/EOSxZDx83dkS+rI1ALTzsSf1XoNxob36qp5vobgq0YrakX9/wBlnMh42kJNlU2nLSqBMA64uPdXPm+8VKR0kRFcTNX08YNiA5x5iw0WdxfiZlqYcPYL5y1853DY26hvldwH0VrheASYjMTc92GtHlpfRX8D8ddWSkbyhgd1bGLW+t1MuKlb9I+g/wAdD5NF3i2C1C5ls3ijA03dnFll02CQy+JsEbCAA52QB5Ntcv4RfmsHjPEzBCH9257GODzva4N2g25XUTgnae2fwuZ3Ttw1x+c9GO2J9VGGMpRtHqzUW+zeWxRwx20DB5e+q1mXGJa9z4YAY4Gmz5dy8bFjBsNL6rCoKl+JyS9450cTHBvdN+Z2lzmPL2W0UkcNO0NaWttsCdlRXwvq2yK1owqfhOJjAwNDcvyjkQOpUVjlHJLKIdGxMs4nfOb7D06KXrMaJuG3JGzhaw9vRW6arZKwZW5iDs7kebtdwu45MifKSLI6RhVtc2FoFsxIFg3bpr5K/wAOUMcWeV9s5JJcQL2/CD0V6swHVry4nSzsrQOelhbQKNxN/jbDEDr8znXA87rtu1r32S6loyJ2fGu8Vu6Lhb+2GnRvkPNSvD9LKC4ve4xDSJjtSADuXblYVJAWOZGzXkSPut5+62iKIAWGwVc5apHDikJI2lpB2IIPuobs/h7qOeAXywzvDf7rgH29rlTRdpZRPBv8Wt/8x/8AWxUxS4tf0UzRsxCAL0qoBZlC3RRYCqWBimLxUrM872sbtd3M9ANyVFYvxjHBAyZtnte9rQRsL736Gy2Y8c3SSINjcVTmstZreJn5pWxtbYCHunHm6cXBI2sFg4piVVTiaN0wlcYS9ru7awsfmaLeHduq0R8WTlvTIbNvq65rARdubTRxtuQBf6rylxJrpHRXu9gaXDycLgrnFXU1E5Mha7LIDC+O20lOGvJHS7w6y2nDsJeKj4mxD3uLXNNrdxlyjbncAr0XGMF8z2c0bbdFQHIu4u0clxY9VJlbz9lec6yxK6Tw6X9lzJ6ZxN6I8S353UTU1OpsSsXGK8xgucCB+e6iX4xlIzki+wyOF/TTVYpHlPDOa5ImIpQfmBIWPNa/huPJWqTFmvDiQA1uhcTaxt5q5HNG7WN7XehuuaKZ4px7RiSWzc1cjPJHg5th9Vbqqvuo3yEaNF/mHJKsopp1Wy7wZTXkqZr2zyZR6MAH7q27NSVr4n/wqg54Hcg/70ZPInceqhODuMXlndw0ktRIwlz8hblHeEm1zztb6LJ4w46caaRktDUxOtdjnNJDZGkFrr5bfnsu1gnKTvpn03jP4UEvZvMYDhrqLbHW/qFo3FPZ9HKe8gZ1Lo2uLNfxRkaA+RUnwZxdHWsBZmDmgCQEaBx6FbQI+a89vJgnSPScYy2cw7OcJaKmXvXv71gy2Jc0uHJ7mnnbT2XTH4TEdS0O6XH6LR+0ON8EkFZFbvGOyuOtnN3DSFu+HVDpYY3kWzMa63S4vZX558oxmvZwlx0VTYRG5tmtAPIjQj0UC2kNLLqbxv2ceT+hW1tKxqylEjS0i9+v6rOsj6ezuLp2Waao5HZXJqRj9wCVFzDubNN7dVm00mm6h0ui9xvaM2KmaweFoHoN0eddFR3l91gYvWmNmVn8aQFsLbXLnW3t0G66jBz0jPJ8dsvOxSFri0zRB43a6RgIHoSsfhGdrpa0tc1w78EZSCD9m3UELjnGPAc9AyOed4fJUOcJNLhrtCAXeYuuh9isWWCoaR4hML6FpsY2cjY23W6fiLHC0+6MksjmT2C8QT1LsxNPHDdwDA/NO7K5zdWnbZR2E4Wa/PV1EsjG5j3TY5HRtYGH5tDY7c9Fe4cpZIm2ZQhxMkhMzjGy7TIdbnxmwsq6jhVsOZvxhipnuLnwuLMpB1IDnagFWS4Qk1Ht+/wcIR4hGcQk757S0RtbG55blta9xfS52uFixYX3spkZH9g6qjMbQ3wloaWucWW0bfyWdXcYYXGAJJ6c5AA0DLJlA0sA0H6K7Bxo2YXpKepnHURGNv8AmktcKt5Mjr4cX/tE0Wxwj9tM25FPI1paAdY3t2yE7AcvVSWGcOsgDsxMrn/O+WxJA5aAANHQc9VEy1uMSu+ypKenadnTzd471LY9FSOAKqqt8fXyPad4oAIoz5XGpC7WHNL6pHNpF7ibjSKnbkpgypqXGzIYzm8ROrnlu2l17h2G19Y29VJ8Ow/ch0f11dyC2TB+HKekbkp4mRtH4W2PudypEMV8MMYENkfg+BspgQwvde1y95eTb129l4pNFecluWO61TGcegZVNpO9LJ3NzgG+Ut1+8dL6Lb1BcQ8H0teB8RE15bs7UOHo4aqGk9HE8anpmrY/hzpWjxaX1I8Q0PMgqOZQhr4jcBkebwjz9eqz39jkcLi6jq6qndyAeJGe7XbhaxjmH43SXuGVTBr3jImE282AA3VUsF9FSWWEeEGq/wClckRY6MvB7sve54GupJtfqLWWVV1sTIw6ADO+4Fm205mw91ptP2gVBBDmQOc25c1wfG70Av8AyUnSdojBrNTkWt4oXNeG302Nj5WXDwT+xcpyclOcbr8k1w9J9pKM5e2zcpNxbrv7qN7RcSDYxA2932c89GA6fUquHiylbIZPtGve3UOieLt621H0Wr8U4waqrApwZC7uwwZXBxNrWynlddY8L57Rl8j+fyviJVdfs6L2EzZhV2+UvYW+V27LqksQcLEXB3B1/Jap2acI/wCjqNrX/wAaQ55egcfuj0C28rQ+zYcrxrhhmF10VRASyGocWSsHyhx1B+q3BknRQ/bC7Lh4eN2Sxket+i9wbHo5KVszntDcou64Avsfdeb52JzSkjZ480o0y/W4I2d4Lycot4eVwd1KhwaLDYafRY9NUNeA5ux2PX2VwryXKVcTTVsvsdmXjogDdWppRG3Mdhv7qouD2dQR+vpzXcfycMtzsDxqL+SiZ6ttOQ2QhrDs4mwB5gnl6qPxbiluHv7qYgZiO7Nj4m+ZGgcNvNSMlTT1sJDrFrhbQg7jldaOEo1J9BT+xbjxoTTNipi2d5+Ys8UcTT96Rw/5Rv5LYsF4bELzLI4zTu0MjhbKPwsbs1q0PstxH4Sokw97dHF0lPIB87QdWuPly9V1cFexjxxgvlMOScpPZD8T8NRV9OYZbgaFrmmzmuGxBXE+D+LxhVXP8W+SRr87A75nF0DiGm3povoN+y+dcL4Wnrq+oZAwBrJpc8rwSyPMfutO7rfqruKkmpFaezb6DFq/HXP+Fk+BpYzluWlz3uI2uCPoNlI4X2JxB4fWzy1ZB0DyWt9xc3C3ThfhxlBTR08dy1l9Tu5ziSXHzJKmFxGKiuMeibIei4UpYR9nTQt9I2/spVsYGwAVaIQeWSy9RSAiIgCIiALyy9RAeWXmQKpEBr2O8B0VZczU8ZcfvgZXjzDhzXO8c7C3i5o6k+TJR+WcLsq8spUmgfN+IcCYrBYyU7pQNLxvz2A8t1H0GMT4bWR1L4HMc0WLZmEBzTobH8VvNfUFlZqaVsjS17Q5p3DgCPoVPIUrsx8IxVlTEyWJwcx7Q4Ea6Ebfy9lnFa1hPANNS1TqmAPjLr3YHnuru3Ij2BWylcg0vtFpzP8ADQAkCSQl2XcBjbh3sSuY03ChoaoNrCx1KZHWBJDc1swcQNNf1XWccf8A69TdAyX/AOVgFa4k4ajrYiyQX0Nj0J/6KiebjLizRjSqyOwHGjUuvEwNp2izXkEOkI08DeTR15qde2x31XGql+IYefhs2WO4bm2DW3s15J209rrplJUU9DTAyyhotdz5H3c8kbjrfoF52fx1yuJr5kpWVrWtu7QC1zyGq13iHFn0cJngAkaD44xqADrmaRsOvqqKDG4MWilay+T5fFoT526FRWE0slNKYnSB0f8Asrg5r3+ToRYW9l3hwqL/AJPREt1wM2rq6XFKMPyFxPyXvmZJbkdlrnDNFVMqfhGxsdmaXXkJaHNB3BHqpKmpKk1eSjawMkfedn8RkTgLGTw6Wd+G+66ZgnDwgu957yVwAMhAByjZrR90D81uxwfvozzyKPXZgcM8HMppDO+zp3CxIuGsbvkYCTpfnzW0AL1Ff0Zm7dnhCx6egZHmyNa3M4udlAGZx3J6lZKIQeAL1EQBERAEREAREQBERAEREAREQBERAEREBi1NeyO2d7GA/ic1t/S5WOcfp/8Afw/8WP8AdfP3aRR1M+K1Ic0y924ZGk6NiLQW2b0Jv+a1p8AAsaXLYi5yuJI9DorVivZKVn0GMRjqa8mORjmxxgXa4OF82uo0utibay5r2c41h8ULYY3MincPEHtMZdr1dofZdBjffbX01Xi+Ty59GuEVxIPi7h8TRl4tmaCLOBLXtOhY62tj15LSuGuzUfEh1a5xB1giLi4AA3ylxO46e66sSSrfdgm5G2ovy9Fzj8iUFSRNWaTj3B7oKmOfDwxsjnWfG82jeCOZGy8pOFpa+oHxMb4GwEF4JBE7uQbbTu7F3msntGrnMgLopHRyNcwNexzWkG9+YXMzx9iLAO7rZnH72cRuA9NF6uKLnFSfZTKbVpH0TQ4dHAwMiY1jBs1oA/8AxWWF87YXxli1TPHTiscHSvyjwRiwtdx23A5L6Aw6BzI2tc8yOaAC86FxA3IC7caKWZSIiggIiIAiIgCIiAIiIAiIgCIiAIiIAiIgCIiAIiIDmna1g+VrK2IWkhcBKR96J2mvpda1I0yFpJ3Asuu8RYeJ6aaMi+djhb2XIuG5e9jiI3AsT5tJBW/xpfKy/ErKqvCRM094A71AuLdDuFYpsL7hpMb52bW7uZ9vobrcYIc3haL6i5AWRiVMCfCB9mLbaFx3uum4vTRdSNGmxSQbVFVfn9of2VcVRK+/+s1Njp/FP7LMxGU3sRY+g0CzMCwmR32zbBg0B0IJHOxUzWOMeXFEmuV3CgLWySCWRpOuZ73A6aX16rBqOEICfs80Tv7JzC/oV0XHKVgibLYCRjTlsX5CSfEQ0nXfndaXgmDz4rPJBG4QxR271+7yHcmjlfVVYcicHJqiuT10ZXZJHAK+aOa0tS3xRSj5WtAyubbYO2Xb2qMwPAIaOJsULA1rRa4AuT1J3JKkwscpWzM2eoiKCAiIgCIiAIiIAiIgCIiAIiIAiIgCIiAIiIAiIgKHhcY4PLY4ZQ/QxzSsJ52LnHRdocuL4XZwrA3nVvAWjA9stxdm3YO8huYbbDzJWdUvDWi4sSPy5lYVO64iYNsoOnIjmV5Vv72Y2+RoufQbfVXyWy9vZA49G3YaEgewPkpSiw4fDtijkGozE5rFzgdg0iwHmrZiEkhcWF+ZwaG67DfXkpeedrGtGZsbmXALxfI0j5QG/MOW6y+RklqMVdBs1nE6dty0F5uA0GQnTX7t+Q6q92SwZayvynM0GIZhqLgHQFQHGFcZPs82YF0bS9vhuHPaDbouu8O8Ow0UIjgYGN3PUuO5J5lW5VwgolWR6JReryy9WQoCIikBERAEREAREQBERAEREAREQBERAEREAREQBEXl0BbnlytJ6An6Bco4LwtzqVspHilmfIfcm35LZu0fGi2JtLEftqpwYLbtjJ8Tj0Fri6kqmnbE2ONgDWxtGg5AaK/E6Zbj1sgnPyDMBbLcHXoqKEFsJfzlcT6NboFXUwZ45idA23vc7KvKXlrWi1gBY6W6rQ2W9lFJUPzFrW3Y1vjO1g4XuDe/uEdh7ZDd0ZMdvC7MRo0aC4Pi9VcfURsuyW7D914B7v8As5nDVh9VGV9K6FwfaAA7GLObk8zfQrH9WWq79ke6NSx0eJ1thJCAf/dau9Qnwj0C4xwzhsuKT/Llo45QZHHeV8euUeQcu0NGiu8iak0l6K8hUiIsxUEREAREQBERAEREAREQBERAEREAREQBERAEREAUbjmNRUkLpp3hkbRqfM6AADclSD9lzviyinrcRjjey1HTBsjrjSWV9wAD94Cw0UpWSlZ7wrRd/K+tmBE1S67Gu3ip2aNb5Xtf3Wy17LRSO5kfzCYbTk53De2UflssvFI/sg38Ra38/wCit5Vot5UQRiygA7PI/JUYpFlOZwdkc5pfltmLG3JAHmbXHkpPEY/FCPVWOIqe4vyH8gu+9fc7TsxWYrS1BfGyZmdxHhcCxwG1gHWv7LVMcxCNgf3bQ1rS4G2ziwEZvcqmPCBUeGRgcGMcddwSTYjzURilCA2npo95XsjbzIZcFx+inH46xPldj8nReyrC3QYdHnFnSF0hv/bNx+VluSs08IY0NboGgAegFleCyt27M7dhERCAiIgCIiAIiIAiIgCIiAIiIAiIgCIiAIiIAiIgPCFgYjSF5bbYG7v5KQRSnRKdGPBT5dvVWq2MudGLaZrn2CzEsliy0+nBtoNNlD8RR+D1KnlbkYDuAfUKYyp2SpUatR4KC5z72FspHoo6PgN7q+nqc7e5hDiG2ObMR1W9AKoBdvLJqjpzb0GhVIiqKwiIgCIiAIiIAiIgCIiAIURAUOksvQ5C0L0ID1ERAf/Z"/>
          <p:cNvSpPr>
            <a:spLocks noChangeAspect="1" noChangeArrowheads="1"/>
          </p:cNvSpPr>
          <p:nvPr/>
        </p:nvSpPr>
        <p:spPr bwMode="auto">
          <a:xfrm>
            <a:off x="215900" y="-782638"/>
            <a:ext cx="236220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4" name="AutoShape 6" descr="data:image/jpeg;base64,/9j/4AAQSkZJRgABAQAAAQABAAD/2wCEAAkGBhQQERUUEhQVFRQVGBYZFRgVFRUVFxYUFBQVFRsXFxUYHCYeGBojGhQUHy8gJSgpLCwsFR4yNTAqNSYrLCkBCQoKDgwOGg8PGiklHx8sKSwsLCwsKSwpLCksLCkpKSwpLCkpKSwpLCwpLCksLCwsKSksKSksLCkpLCksLCksLP/AABEIAMsA+AMBIgACEQEDEQH/xAAcAAEAAQUBAQAAAAAAAAAAAAAABQIDBAYHAQj/xABGEAABAwIEAwYDBgMEBwkAAAABAAIDBBEFEiExBkFRBxMiYXGBFDKRI0JSobHRM8HhYnJzkhUkQ1OTsvEWF1R0goOiw/D/xAAaAQEAAwEBAQAAAAAAAAAAAAAAAQMEAgUG/8QAKBEAAgICAgIABgIDAAAAAAAAAAECEQMhEjEEQRMiMlFhkSNxBYHR/9oADAMBAAIRAxEAPwDuKIiAIiIAiIgCIiAIiIAiIgCIiAIiIAiIgCIiAIiIAiIgCIqHPUN0CtFrnEnHFPQkMeXPmOrYYhnld6NGw8ysvh7EpqiMSSwGDMbtY5135bbvAFmnyUgmEREAREQFJKguJcSrImtNJDFMb+Jsj3MNrfdIFr+qnlamiDhqAhy7NMpO1SJhyV0UlHJyzgvjd/dkb59VIM7S8PJt8XD65jb8wvMbwsOGlnDncZv1UBNh8diHRst/daqHmUXTRkl5ai6aOg01cyRocxzXNOzmkOBv5hXgVy6n4bji8VM+SAn5u5eWgnrkN239l6arEadwdHVOqQP9jMyNucdBIANRuu1liy2Pkwfs6jderTcF7SqeZ4jnD6Wb8E4yhx28D/lctvjlDhcEEdRqPyVhenZWixqivZHbvHtZmNhmIF3dBfcrIBQk9REQBERAEXhKisf4jhoojLO/K0bDcuNtmgalASt16tP4f7QWVTsronw5rZC5zXNdfYFw0a49Ctua5CWmuypUucqlD8WVboaOeRps5kTy09CGlCCifjGkY8sfVQNcDYtdI0OB6EX3WXHxBTuFxPCR/is/dcq7N6aCUdzVxRSyPaJI5HtBdIHfMC7ckFbw7s9w86mjh/y/1WXJ5UMcuMkzpR0T3+naf/fw/wDFZ+6ofj9ONe/it/is/dQf/d5h3/g4f8v9VWOz+g5UkP8Al/qq15uN9X+ieJbxLtPo4jlicamTlHTtMhJ6F3yj6rDjqcSrwQWtw+M7EWlqCPfws/NbFQYRDBpDExn91oCzwFTPzW9RVf2OJBcM8HQ0eZwzSzO1fPKc0rv/AFch5BbGxqtNVxpXeHO39QaLi9VIK9C9BOzg9REUgKzPsrysVDMwQ5l0yCqnvY648QO4UVUNa7UOsTyP8lNydOfn/JRVdDm2G3ssOTs8bL9iJmc5vLRI5r6HZZJp5Gi41HrdYxa1x18J8tlQzKe901/hkaHt6OAd9AVEVHCNNmuBLGDrlimfGL9co0upIs13v7qj7QHwuFuQLS7+amOSSVJlsMs4qkzQePcDjhMXdOm3cSZJXyfKLi19ivoLDJLxRuP3mMP1aCuIcc0dRM6JmVhcc9gCW3089vqt+/7cTUtNmmoJg2KNuYskicNAGjmDqbfVb4TXFW9ns+NKU4WzexICqlyPgnGZoqiStr35GVXh8ROWKx8A6ActlveM8bU1LHndIHjk2IiR58w0FWmhxaNgusTEMTjp2GSZ7WMG5cbD+p8lqknGtRUR56Km8Ovjne1gHn3YJcfchWcNwHvQyorXmeb5vH/CivrZkfyi34tyqp5Yw7Oo42yvGuL5pRana6GKwJqZWi2U8ooj4nOOwuAOa1ig4adNVOqZnPeCPA2WxcRp4r8tvzWFxRxA6qqWshcTFG7xHYOc0jQHoFsNFiBYwvlyhoB1uQAFnyzycdav0asWJdr0YfEtUyCB4FxI/KADbLvpp1vZbFw5xFUsja6sy5HbloymIbAvtuD15XWry0fx8rZZLiJvyNB0dY3zOH6KvFK57x8JEy73jlrkZsSbnXddY8jXy/siULs6xHKDt+t1C8ca4fVf4Mn/AClajBir8KhyNbIWZLMDm58swaANc18rncuSy5MVr6uAs7iJrZI8rnSuc11yLEmEXsOgvdaPiRW7MrxvpHNezmsZFU0ji7Qvew32DnxjL57hd+DlxybspFLTGVsjnzxZXgN8DfAbkaG5NhbVdXwLEm1EEcrNntB9DbUfVeZ50o5Jcoss4tLZnLwL1xVLSvMlkqQorDuiAL0Be2V9OWweheqnZUs1V0Z8aXtkF4FVhUKsFeri/JWz1ERXkBWJ9lfVioaLahQ+jmXRGVzC4bKCrZXM0aFPSQi2lwoetikB/EOSxZDx83dkS+rI1ALTzsSf1XoNxob36qp5vobgq0YrakX9/wBlnMh42kJNlU2nLSqBMA64uPdXPm+8VKR0kRFcTNX08YNiA5x5iw0WdxfiZlqYcPYL5y1853DY26hvldwH0VrheASYjMTc92GtHlpfRX8D8ddWSkbyhgd1bGLW+t1MuKlb9I+g/wAdD5NF3i2C1C5ls3ijA03dnFll02CQy+JsEbCAA52QB5Ntcv4RfmsHjPEzBCH9257GODzva4N2g25XUTgnae2fwuZ3Ttw1x+c9GO2J9VGGMpRtHqzUW+zeWxRwx20DB5e+q1mXGJa9z4YAY4Gmz5dy8bFjBsNL6rCoKl+JyS9450cTHBvdN+Z2lzmPL2W0UkcNO0NaWttsCdlRXwvq2yK1owqfhOJjAwNDcvyjkQOpUVjlHJLKIdGxMs4nfOb7D06KXrMaJuG3JGzhaw9vRW6arZKwZW5iDs7kebtdwu45MifKSLI6RhVtc2FoFsxIFg3bpr5K/wAOUMcWeV9s5JJcQL2/CD0V6swHVry4nSzsrQOelhbQKNxN/jbDEDr8znXA87rtu1r32S6loyJ2fGu8Vu6Lhb+2GnRvkPNSvD9LKC4ve4xDSJjtSADuXblYVJAWOZGzXkSPut5+62iKIAWGwVc5apHDikJI2lpB2IIPuobs/h7qOeAXywzvDf7rgH29rlTRdpZRPBv8Wt/8x/8AWxUxS4tf0UzRsxCAL0qoBZlC3RRYCqWBimLxUrM872sbtd3M9ANyVFYvxjHBAyZtnte9rQRsL736Gy2Y8c3SSINjcVTmstZreJn5pWxtbYCHunHm6cXBI2sFg4piVVTiaN0wlcYS9ru7awsfmaLeHduq0R8WTlvTIbNvq65rARdubTRxtuQBf6rylxJrpHRXu9gaXDycLgrnFXU1E5Mha7LIDC+O20lOGvJHS7w6y2nDsJeKj4mxD3uLXNNrdxlyjbncAr0XGMF8z2c0bbdFQHIu4u0clxY9VJlbz9lec6yxK6Tw6X9lzJ6ZxN6I8S353UTU1OpsSsXGK8xgucCB+e6iX4xlIzki+wyOF/TTVYpHlPDOa5ImIpQfmBIWPNa/huPJWqTFmvDiQA1uhcTaxt5q5HNG7WN7XehuuaKZ4px7RiSWzc1cjPJHg5th9Vbqqvuo3yEaNF/mHJKsopp1Wy7wZTXkqZr2zyZR6MAH7q27NSVr4n/wqg54Hcg/70ZPInceqhODuMXlndw0ktRIwlz8hblHeEm1zztb6LJ4w46caaRktDUxOtdjnNJDZGkFrr5bfnsu1gnKTvpn03jP4UEvZvMYDhrqLbHW/qFo3FPZ9HKe8gZ1Lo2uLNfxRkaA+RUnwZxdHWsBZmDmgCQEaBx6FbQI+a89vJgnSPScYy2cw7OcJaKmXvXv71gy2Jc0uHJ7mnnbT2XTH4TEdS0O6XH6LR+0ON8EkFZFbvGOyuOtnN3DSFu+HVDpYY3kWzMa63S4vZX558oxmvZwlx0VTYRG5tmtAPIjQj0UC2kNLLqbxv2ceT+hW1tKxqylEjS0i9+v6rOsj6ezuLp2Waao5HZXJqRj9wCVFzDubNN7dVm00mm6h0ui9xvaM2KmaweFoHoN0eddFR3l91gYvWmNmVn8aQFsLbXLnW3t0G66jBz0jPJ8dsvOxSFri0zRB43a6RgIHoSsfhGdrpa0tc1w78EZSCD9m3UELjnGPAc9AyOed4fJUOcJNLhrtCAXeYuuh9isWWCoaR4hML6FpsY2cjY23W6fiLHC0+6MksjmT2C8QT1LsxNPHDdwDA/NO7K5zdWnbZR2E4Wa/PV1EsjG5j3TY5HRtYGH5tDY7c9Fe4cpZIm2ZQhxMkhMzjGy7TIdbnxmwsq6jhVsOZvxhipnuLnwuLMpB1IDnagFWS4Qk1Ht+/wcIR4hGcQk757S0RtbG55blta9xfS52uFixYX3spkZH9g6qjMbQ3wloaWucWW0bfyWdXcYYXGAJJ6c5AA0DLJlA0sA0H6K7Bxo2YXpKepnHURGNv8AmktcKt5Mjr4cX/tE0Wxwj9tM25FPI1paAdY3t2yE7AcvVSWGcOsgDsxMrn/O+WxJA5aAANHQc9VEy1uMSu+ypKenadnTzd471LY9FSOAKqqt8fXyPad4oAIoz5XGpC7WHNL6pHNpF7ibjSKnbkpgypqXGzIYzm8ROrnlu2l17h2G19Y29VJ8Ow/ch0f11dyC2TB+HKekbkp4mRtH4W2PudypEMV8MMYENkfg+BspgQwvde1y95eTb129l4pNFecluWO61TGcegZVNpO9LJ3NzgG+Ut1+8dL6Lb1BcQ8H0teB8RE15bs7UOHo4aqGk9HE8anpmrY/hzpWjxaX1I8Q0PMgqOZQhr4jcBkebwjz9eqz39jkcLi6jq6qndyAeJGe7XbhaxjmH43SXuGVTBr3jImE282AA3VUsF9FSWWEeEGq/wClckRY6MvB7sve54GupJtfqLWWVV1sTIw6ADO+4Fm205mw91ptP2gVBBDmQOc25c1wfG70Av8AyUnSdojBrNTkWt4oXNeG302Nj5WXDwT+xcpyclOcbr8k1w9J9pKM5e2zcpNxbrv7qN7RcSDYxA2932c89GA6fUquHiylbIZPtGve3UOieLt621H0Wr8U4waqrApwZC7uwwZXBxNrWynlddY8L57Rl8j+fyviJVdfs6L2EzZhV2+UvYW+V27LqksQcLEXB3B1/Jap2acI/wCjqNrX/wAaQ55egcfuj0C28rQ+zYcrxrhhmF10VRASyGocWSsHyhx1B+q3BknRQ/bC7Lh4eN2Sxket+i9wbHo5KVszntDcou64Avsfdeb52JzSkjZ480o0y/W4I2d4Lycot4eVwd1KhwaLDYafRY9NUNeA5ux2PX2VwryXKVcTTVsvsdmXjogDdWppRG3Mdhv7qouD2dQR+vpzXcfycMtzsDxqL+SiZ6ttOQ2QhrDs4mwB5gnl6qPxbiluHv7qYgZiO7Nj4m+ZGgcNvNSMlTT1sJDrFrhbQg7jldaOEo1J9BT+xbjxoTTNipi2d5+Ys8UcTT96Rw/5Rv5LYsF4bELzLI4zTu0MjhbKPwsbs1q0PstxH4Sokw97dHF0lPIB87QdWuPly9V1cFexjxxgvlMOScpPZD8T8NRV9OYZbgaFrmmzmuGxBXE+D+LxhVXP8W+SRr87A75nF0DiGm3povoN+y+dcL4Wnrq+oZAwBrJpc8rwSyPMfutO7rfqruKkmpFaezb6DFq/HXP+Fk+BpYzluWlz3uI2uCPoNlI4X2JxB4fWzy1ZB0DyWt9xc3C3ThfhxlBTR08dy1l9Tu5ziSXHzJKmFxGKiuMeibIei4UpYR9nTQt9I2/spVsYGwAVaIQeWSy9RSAiIgCIiALyy9RAeWXmQKpEBr2O8B0VZczU8ZcfvgZXjzDhzXO8c7C3i5o6k+TJR+WcLsq8spUmgfN+IcCYrBYyU7pQNLxvz2A8t1H0GMT4bWR1L4HMc0WLZmEBzTobH8VvNfUFlZqaVsjS17Q5p3DgCPoVPIUrsx8IxVlTEyWJwcx7Q4Ea6Ebfy9lnFa1hPANNS1TqmAPjLr3YHnuru3Ij2BWylcg0vtFpzP8ADQAkCSQl2XcBjbh3sSuY03ChoaoNrCx1KZHWBJDc1swcQNNf1XWccf8A69TdAyX/AOVgFa4k4ajrYiyQX0Nj0J/6KiebjLizRjSqyOwHGjUuvEwNp2izXkEOkI08DeTR15qde2x31XGql+IYefhs2WO4bm2DW3s15J209rrplJUU9DTAyyhotdz5H3c8kbjrfoF52fx1yuJr5kpWVrWtu7QC1zyGq13iHFn0cJngAkaD44xqADrmaRsOvqqKDG4MWilay+T5fFoT526FRWE0slNKYnSB0f8Asrg5r3+ToRYW9l3hwqL/AJPREt1wM2rq6XFKMPyFxPyXvmZJbkdlrnDNFVMqfhGxsdmaXXkJaHNB3BHqpKmpKk1eSjawMkfedn8RkTgLGTw6Wd+G+66ZgnDwgu957yVwAMhAByjZrR90D81uxwfvozzyKPXZgcM8HMppDO+zp3CxIuGsbvkYCTpfnzW0AL1Ff0Zm7dnhCx6egZHmyNa3M4udlAGZx3J6lZKIQeAL1EQBERAEREAREQBERAEREAREQBERAEREBi1NeyO2d7GA/ic1t/S5WOcfp/8Afw/8WP8AdfP3aRR1M+K1Ic0y924ZGk6NiLQW2b0Jv+a1p8AAsaXLYi5yuJI9DorVivZKVn0GMRjqa8mORjmxxgXa4OF82uo0utibay5r2c41h8ULYY3MincPEHtMZdr1dofZdBjffbX01Xi+Ty59GuEVxIPi7h8TRl4tmaCLOBLXtOhY62tj15LSuGuzUfEh1a5xB1giLi4AA3ylxO46e66sSSrfdgm5G2ovy9Fzj8iUFSRNWaTj3B7oKmOfDwxsjnWfG82jeCOZGy8pOFpa+oHxMb4GwEF4JBE7uQbbTu7F3msntGrnMgLopHRyNcwNexzWkG9+YXMzx9iLAO7rZnH72cRuA9NF6uKLnFSfZTKbVpH0TQ4dHAwMiY1jBs1oA/8AxWWF87YXxli1TPHTiscHSvyjwRiwtdx23A5L6Aw6BzI2tc8yOaAC86FxA3IC7caKWZSIiggIiIAiIgCIiAIiIAiIgCIiAIiIAiIgCIiAIiIDmna1g+VrK2IWkhcBKR96J2mvpda1I0yFpJ3Asuu8RYeJ6aaMi+djhb2XIuG5e9jiI3AsT5tJBW/xpfKy/ErKqvCRM094A71AuLdDuFYpsL7hpMb52bW7uZ9vobrcYIc3haL6i5AWRiVMCfCB9mLbaFx3uum4vTRdSNGmxSQbVFVfn9of2VcVRK+/+s1Njp/FP7LMxGU3sRY+g0CzMCwmR32zbBg0B0IJHOxUzWOMeXFEmuV3CgLWySCWRpOuZ73A6aX16rBqOEICfs80Tv7JzC/oV0XHKVgibLYCRjTlsX5CSfEQ0nXfndaXgmDz4rPJBG4QxR271+7yHcmjlfVVYcicHJqiuT10ZXZJHAK+aOa0tS3xRSj5WtAyubbYO2Xb2qMwPAIaOJsULA1rRa4AuT1J3JKkwscpWzM2eoiKCAiIgCIiAIiIAiIgCIiAIiIAiIgCIiAIiIAiIgKHhcY4PLY4ZQ/QxzSsJ52LnHRdocuL4XZwrA3nVvAWjA9stxdm3YO8huYbbDzJWdUvDWi4sSPy5lYVO64iYNsoOnIjmV5Vv72Y2+RoufQbfVXyWy9vZA49G3YaEgewPkpSiw4fDtijkGozE5rFzgdg0iwHmrZiEkhcWF+ZwaG67DfXkpeedrGtGZsbmXALxfI0j5QG/MOW6y+RklqMVdBs1nE6dty0F5uA0GQnTX7t+Q6q92SwZayvynM0GIZhqLgHQFQHGFcZPs82YF0bS9vhuHPaDbouu8O8Ow0UIjgYGN3PUuO5J5lW5VwgolWR6JReryy9WQoCIikBERAEREAREQBERAEREAREQBERAEREAREQBEXl0BbnlytJ6An6Bco4LwtzqVspHilmfIfcm35LZu0fGi2JtLEftqpwYLbtjJ8Tj0Fri6kqmnbE2ONgDWxtGg5AaK/E6Zbj1sgnPyDMBbLcHXoqKEFsJfzlcT6NboFXUwZ45idA23vc7KvKXlrWi1gBY6W6rQ2W9lFJUPzFrW3Y1vjO1g4XuDe/uEdh7ZDd0ZMdvC7MRo0aC4Pi9VcfURsuyW7D914B7v8As5nDVh9VGV9K6FwfaAA7GLObk8zfQrH9WWq79ke6NSx0eJ1thJCAf/dau9Qnwj0C4xwzhsuKT/Llo45QZHHeV8euUeQcu0NGiu8iak0l6K8hUiIsxUEREAREQBERAEREAREQBERAEREAREQBERAEREAUbjmNRUkLpp3hkbRqfM6AADclSD9lzviyinrcRjjey1HTBsjrjSWV9wAD94Cw0UpWSlZ7wrRd/K+tmBE1S67Gu3ip2aNb5Xtf3Wy17LRSO5kfzCYbTk53De2UflssvFI/sg38Ra38/wCit5Vot5UQRiygA7PI/JUYpFlOZwdkc5pfltmLG3JAHmbXHkpPEY/FCPVWOIqe4vyH8gu+9fc7TsxWYrS1BfGyZmdxHhcCxwG1gHWv7LVMcxCNgf3bQ1rS4G2ziwEZvcqmPCBUeGRgcGMcddwSTYjzURilCA2npo95XsjbzIZcFx+inH46xPldj8nReyrC3QYdHnFnSF0hv/bNx+VluSs08IY0NboGgAegFleCyt27M7dhERCAiIgCIiAIiIAiIgCIiAIiIAiIgCIiAIiIAiIgPCFgYjSF5bbYG7v5KQRSnRKdGPBT5dvVWq2MudGLaZrn2CzEsliy0+nBtoNNlD8RR+D1KnlbkYDuAfUKYyp2SpUatR4KC5z72FspHoo6PgN7q+nqc7e5hDiG2ObMR1W9AKoBdvLJqjpzb0GhVIiqKwiIgCIiAIiIAiIgCIiAIURAUOksvQ5C0L0ID1ERAf/Z"/>
          <p:cNvSpPr>
            <a:spLocks noChangeAspect="1" noChangeArrowheads="1"/>
          </p:cNvSpPr>
          <p:nvPr/>
        </p:nvSpPr>
        <p:spPr bwMode="auto">
          <a:xfrm>
            <a:off x="368300" y="-630238"/>
            <a:ext cx="236220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5" name="AutoShape 8" descr="data:image/jpeg;base64,/9j/4AAQSkZJRgABAQAAAQABAAD/2wCEAAkGBhQQERUUEhQVFRQVGBYZFRgVFRUVFxYUFBQVFRsXFxUYHCYeGBojGhQUHy8gJSgpLCwsFR4yNTAqNSYrLCkBCQoKDgwOGg8PGiklHx8sKSwsLCwsKSwpLCksLCkpKSwpLCkpKSwpLCwpLCksLCwsKSksKSksLCkpLCksLCksLP/AABEIAMsA+AMBIgACEQEDEQH/xAAcAAEAAQUBAQAAAAAAAAAAAAAABQIDBAYHAQj/xABGEAABAwIEAwYDBgMEBwkAAAABAAIDBBEFEiExBkFRBxMiYXGBFDKRI0JSobHRM8HhYnJzkhUkQ1OTsvEWF1R0goOiw/D/xAAaAQEAAwEBAQAAAAAAAAAAAAAAAQMEAgUG/8QAKBEAAgICAgIABgIDAAAAAAAAAAECEQMhEjEEQRMiMlFhkSNxBYHR/9oADAMBAAIRAxEAPwDuKIiAIiIAiIgCIiAIiIAiIgCIiAIiIAiIgCIiAIiIAiIgCIqHPUN0CtFrnEnHFPQkMeXPmOrYYhnld6NGw8ysvh7EpqiMSSwGDMbtY5135bbvAFmnyUgmEREAREQFJKguJcSrImtNJDFMb+Jsj3MNrfdIFr+qnlamiDhqAhy7NMpO1SJhyV0UlHJyzgvjd/dkb59VIM7S8PJt8XD65jb8wvMbwsOGlnDncZv1UBNh8diHRst/daqHmUXTRkl5ai6aOg01cyRocxzXNOzmkOBv5hXgVy6n4bji8VM+SAn5u5eWgnrkN239l6arEadwdHVOqQP9jMyNucdBIANRuu1liy2Pkwfs6jderTcF7SqeZ4jnD6Wb8E4yhx28D/lctvjlDhcEEdRqPyVhenZWixqivZHbvHtZmNhmIF3dBfcrIBQk9REQBERAEXhKisf4jhoojLO/K0bDcuNtmgalASt16tP4f7QWVTsronw5rZC5zXNdfYFw0a49Ctua5CWmuypUucqlD8WVboaOeRps5kTy09CGlCCifjGkY8sfVQNcDYtdI0OB6EX3WXHxBTuFxPCR/is/dcq7N6aCUdzVxRSyPaJI5HtBdIHfMC7ckFbw7s9w86mjh/y/1WXJ5UMcuMkzpR0T3+naf/fw/wDFZ+6ofj9ONe/it/is/dQf/d5h3/g4f8v9VWOz+g5UkP8Al/qq15uN9X+ieJbxLtPo4jlicamTlHTtMhJ6F3yj6rDjqcSrwQWtw+M7EWlqCPfws/NbFQYRDBpDExn91oCzwFTPzW9RVf2OJBcM8HQ0eZwzSzO1fPKc0rv/AFch5BbGxqtNVxpXeHO39QaLi9VIK9C9BOzg9REUgKzPsrysVDMwQ5l0yCqnvY648QO4UVUNa7UOsTyP8lNydOfn/JRVdDm2G3ssOTs8bL9iJmc5vLRI5r6HZZJp5Gi41HrdYxa1x18J8tlQzKe901/hkaHt6OAd9AVEVHCNNmuBLGDrlimfGL9co0upIs13v7qj7QHwuFuQLS7+amOSSVJlsMs4qkzQePcDjhMXdOm3cSZJXyfKLi19ivoLDJLxRuP3mMP1aCuIcc0dRM6JmVhcc9gCW3089vqt+/7cTUtNmmoJg2KNuYskicNAGjmDqbfVb4TXFW9ns+NKU4WzexICqlyPgnGZoqiStr35GVXh8ROWKx8A6ActlveM8bU1LHndIHjk2IiR58w0FWmhxaNgusTEMTjp2GSZ7WMG5cbD+p8lqknGtRUR56Km8Ovjne1gHn3YJcfchWcNwHvQyorXmeb5vH/CivrZkfyi34tyqp5Yw7Oo42yvGuL5pRana6GKwJqZWi2U8ooj4nOOwuAOa1ig4adNVOqZnPeCPA2WxcRp4r8tvzWFxRxA6qqWshcTFG7xHYOc0jQHoFsNFiBYwvlyhoB1uQAFnyzycdav0asWJdr0YfEtUyCB4FxI/KADbLvpp1vZbFw5xFUsja6sy5HbloymIbAvtuD15XWry0fx8rZZLiJvyNB0dY3zOH6KvFK57x8JEy73jlrkZsSbnXddY8jXy/siULs6xHKDt+t1C8ca4fVf4Mn/AClajBir8KhyNbIWZLMDm58swaANc18rncuSy5MVr6uAs7iJrZI8rnSuc11yLEmEXsOgvdaPiRW7MrxvpHNezmsZFU0ji7Qvew32DnxjL57hd+DlxybspFLTGVsjnzxZXgN8DfAbkaG5NhbVdXwLEm1EEcrNntB9DbUfVeZ50o5Jcoss4tLZnLwL1xVLSvMlkqQorDuiAL0Be2V9OWweheqnZUs1V0Z8aXtkF4FVhUKsFeri/JWz1ERXkBWJ9lfVioaLahQ+jmXRGVzC4bKCrZXM0aFPSQi2lwoetikB/EOSxZDx83dkS+rI1ALTzsSf1XoNxob36qp5vobgq0YrakX9/wBlnMh42kJNlU2nLSqBMA64uPdXPm+8VKR0kRFcTNX08YNiA5x5iw0WdxfiZlqYcPYL5y1853DY26hvldwH0VrheASYjMTc92GtHlpfRX8D8ddWSkbyhgd1bGLW+t1MuKlb9I+g/wAdD5NF3i2C1C5ls3ijA03dnFll02CQy+JsEbCAA52QB5Ntcv4RfmsHjPEzBCH9257GODzva4N2g25XUTgnae2fwuZ3Ttw1x+c9GO2J9VGGMpRtHqzUW+zeWxRwx20DB5e+q1mXGJa9z4YAY4Gmz5dy8bFjBsNL6rCoKl+JyS9450cTHBvdN+Z2lzmPL2W0UkcNO0NaWttsCdlRXwvq2yK1owqfhOJjAwNDcvyjkQOpUVjlHJLKIdGxMs4nfOb7D06KXrMaJuG3JGzhaw9vRW6arZKwZW5iDs7kebtdwu45MifKSLI6RhVtc2FoFsxIFg3bpr5K/wAOUMcWeV9s5JJcQL2/CD0V6swHVry4nSzsrQOelhbQKNxN/jbDEDr8znXA87rtu1r32S6loyJ2fGu8Vu6Lhb+2GnRvkPNSvD9LKC4ve4xDSJjtSADuXblYVJAWOZGzXkSPut5+62iKIAWGwVc5apHDikJI2lpB2IIPuobs/h7qOeAXywzvDf7rgH29rlTRdpZRPBv8Wt/8x/8AWxUxS4tf0UzRsxCAL0qoBZlC3RRYCqWBimLxUrM872sbtd3M9ANyVFYvxjHBAyZtnte9rQRsL736Gy2Y8c3SSINjcVTmstZreJn5pWxtbYCHunHm6cXBI2sFg4piVVTiaN0wlcYS9ru7awsfmaLeHduq0R8WTlvTIbNvq65rARdubTRxtuQBf6rylxJrpHRXu9gaXDycLgrnFXU1E5Mha7LIDC+O20lOGvJHS7w6y2nDsJeKj4mxD3uLXNNrdxlyjbncAr0XGMF8z2c0bbdFQHIu4u0clxY9VJlbz9lec6yxK6Tw6X9lzJ6ZxN6I8S353UTU1OpsSsXGK8xgucCB+e6iX4xlIzki+wyOF/TTVYpHlPDOa5ImIpQfmBIWPNa/huPJWqTFmvDiQA1uhcTaxt5q5HNG7WN7XehuuaKZ4px7RiSWzc1cjPJHg5th9Vbqqvuo3yEaNF/mHJKsopp1Wy7wZTXkqZr2zyZR6MAH7q27NSVr4n/wqg54Hcg/70ZPInceqhODuMXlndw0ktRIwlz8hblHeEm1zztb6LJ4w46caaRktDUxOtdjnNJDZGkFrr5bfnsu1gnKTvpn03jP4UEvZvMYDhrqLbHW/qFo3FPZ9HKe8gZ1Lo2uLNfxRkaA+RUnwZxdHWsBZmDmgCQEaBx6FbQI+a89vJgnSPScYy2cw7OcJaKmXvXv71gy2Jc0uHJ7mnnbT2XTH4TEdS0O6XH6LR+0ON8EkFZFbvGOyuOtnN3DSFu+HVDpYY3kWzMa63S4vZX558oxmvZwlx0VTYRG5tmtAPIjQj0UC2kNLLqbxv2ceT+hW1tKxqylEjS0i9+v6rOsj6ezuLp2Waao5HZXJqRj9wCVFzDubNN7dVm00mm6h0ui9xvaM2KmaweFoHoN0eddFR3l91gYvWmNmVn8aQFsLbXLnW3t0G66jBz0jPJ8dsvOxSFri0zRB43a6RgIHoSsfhGdrpa0tc1w78EZSCD9m3UELjnGPAc9AyOed4fJUOcJNLhrtCAXeYuuh9isWWCoaR4hML6FpsY2cjY23W6fiLHC0+6MksjmT2C8QT1LsxNPHDdwDA/NO7K5zdWnbZR2E4Wa/PV1EsjG5j3TY5HRtYGH5tDY7c9Fe4cpZIm2ZQhxMkhMzjGy7TIdbnxmwsq6jhVsOZvxhipnuLnwuLMpB1IDnagFWS4Qk1Ht+/wcIR4hGcQk757S0RtbG55blta9xfS52uFixYX3spkZH9g6qjMbQ3wloaWucWW0bfyWdXcYYXGAJJ6c5AA0DLJlA0sA0H6K7Bxo2YXpKepnHURGNv8AmktcKt5Mjr4cX/tE0Wxwj9tM25FPI1paAdY3t2yE7AcvVSWGcOsgDsxMrn/O+WxJA5aAANHQc9VEy1uMSu+ypKenadnTzd471LY9FSOAKqqt8fXyPad4oAIoz5XGpC7WHNL6pHNpF7ibjSKnbkpgypqXGzIYzm8ROrnlu2l17h2G19Y29VJ8Ow/ch0f11dyC2TB+HKekbkp4mRtH4W2PudypEMV8MMYENkfg+BspgQwvde1y95eTb129l4pNFecluWO61TGcegZVNpO9LJ3NzgG+Ut1+8dL6Lb1BcQ8H0teB8RE15bs7UOHo4aqGk9HE8anpmrY/hzpWjxaX1I8Q0PMgqOZQhr4jcBkebwjz9eqz39jkcLi6jq6qndyAeJGe7XbhaxjmH43SXuGVTBr3jImE282AA3VUsF9FSWWEeEGq/wClckRY6MvB7sve54GupJtfqLWWVV1sTIw6ADO+4Fm205mw91ptP2gVBBDmQOc25c1wfG70Av8AyUnSdojBrNTkWt4oXNeG302Nj5WXDwT+xcpyclOcbr8k1w9J9pKM5e2zcpNxbrv7qN7RcSDYxA2932c89GA6fUquHiylbIZPtGve3UOieLt621H0Wr8U4waqrApwZC7uwwZXBxNrWynlddY8L57Rl8j+fyviJVdfs6L2EzZhV2+UvYW+V27LqksQcLEXB3B1/Jap2acI/wCjqNrX/wAaQ55egcfuj0C28rQ+zYcrxrhhmF10VRASyGocWSsHyhx1B+q3BknRQ/bC7Lh4eN2Sxket+i9wbHo5KVszntDcou64Avsfdeb52JzSkjZ480o0y/W4I2d4Lycot4eVwd1KhwaLDYafRY9NUNeA5ux2PX2VwryXKVcTTVsvsdmXjogDdWppRG3Mdhv7qouD2dQR+vpzXcfycMtzsDxqL+SiZ6ttOQ2QhrDs4mwB5gnl6qPxbiluHv7qYgZiO7Nj4m+ZGgcNvNSMlTT1sJDrFrhbQg7jldaOEo1J9BT+xbjxoTTNipi2d5+Ys8UcTT96Rw/5Rv5LYsF4bELzLI4zTu0MjhbKPwsbs1q0PstxH4Sokw97dHF0lPIB87QdWuPly9V1cFexjxxgvlMOScpPZD8T8NRV9OYZbgaFrmmzmuGxBXE+D+LxhVXP8W+SRr87A75nF0DiGm3povoN+y+dcL4Wnrq+oZAwBrJpc8rwSyPMfutO7rfqruKkmpFaezb6DFq/HXP+Fk+BpYzluWlz3uI2uCPoNlI4X2JxB4fWzy1ZB0DyWt9xc3C3ThfhxlBTR08dy1l9Tu5ziSXHzJKmFxGKiuMeibIei4UpYR9nTQt9I2/spVsYGwAVaIQeWSy9RSAiIgCIiALyy9RAeWXmQKpEBr2O8B0VZczU8ZcfvgZXjzDhzXO8c7C3i5o6k+TJR+WcLsq8spUmgfN+IcCYrBYyU7pQNLxvz2A8t1H0GMT4bWR1L4HMc0WLZmEBzTobH8VvNfUFlZqaVsjS17Q5p3DgCPoVPIUrsx8IxVlTEyWJwcx7Q4Ea6Ebfy9lnFa1hPANNS1TqmAPjLr3YHnuru3Ij2BWylcg0vtFpzP8ADQAkCSQl2XcBjbh3sSuY03ChoaoNrCx1KZHWBJDc1swcQNNf1XWccf8A69TdAyX/AOVgFa4k4ajrYiyQX0Nj0J/6KiebjLizRjSqyOwHGjUuvEwNp2izXkEOkI08DeTR15qde2x31XGql+IYefhs2WO4bm2DW3s15J209rrplJUU9DTAyyhotdz5H3c8kbjrfoF52fx1yuJr5kpWVrWtu7QC1zyGq13iHFn0cJngAkaD44xqADrmaRsOvqqKDG4MWilay+T5fFoT526FRWE0slNKYnSB0f8Asrg5r3+ToRYW9l3hwqL/AJPREt1wM2rq6XFKMPyFxPyXvmZJbkdlrnDNFVMqfhGxsdmaXXkJaHNB3BHqpKmpKk1eSjawMkfedn8RkTgLGTw6Wd+G+66ZgnDwgu957yVwAMhAByjZrR90D81uxwfvozzyKPXZgcM8HMppDO+zp3CxIuGsbvkYCTpfnzW0AL1Ff0Zm7dnhCx6egZHmyNa3M4udlAGZx3J6lZKIQeAL1EQBERAEREAREQBERAEREAREQBERAEREBi1NeyO2d7GA/ic1t/S5WOcfp/8Afw/8WP8AdfP3aRR1M+K1Ic0y924ZGk6NiLQW2b0Jv+a1p8AAsaXLYi5yuJI9DorVivZKVn0GMRjqa8mORjmxxgXa4OF82uo0utibay5r2c41h8ULYY3MincPEHtMZdr1dofZdBjffbX01Xi+Ty59GuEVxIPi7h8TRl4tmaCLOBLXtOhY62tj15LSuGuzUfEh1a5xB1giLi4AA3ylxO46e66sSSrfdgm5G2ovy9Fzj8iUFSRNWaTj3B7oKmOfDwxsjnWfG82jeCOZGy8pOFpa+oHxMb4GwEF4JBE7uQbbTu7F3msntGrnMgLopHRyNcwNexzWkG9+YXMzx9iLAO7rZnH72cRuA9NF6uKLnFSfZTKbVpH0TQ4dHAwMiY1jBs1oA/8AxWWF87YXxli1TPHTiscHSvyjwRiwtdx23A5L6Aw6BzI2tc8yOaAC86FxA3IC7caKWZSIiggIiIAiIgCIiAIiIAiIgCIiAIiIAiIgCIiAIiIDmna1g+VrK2IWkhcBKR96J2mvpda1I0yFpJ3Asuu8RYeJ6aaMi+djhb2XIuG5e9jiI3AsT5tJBW/xpfKy/ErKqvCRM094A71AuLdDuFYpsL7hpMb52bW7uZ9vobrcYIc3haL6i5AWRiVMCfCB9mLbaFx3uum4vTRdSNGmxSQbVFVfn9of2VcVRK+/+s1Njp/FP7LMxGU3sRY+g0CzMCwmR32zbBg0B0IJHOxUzWOMeXFEmuV3CgLWySCWRpOuZ73A6aX16rBqOEICfs80Tv7JzC/oV0XHKVgibLYCRjTlsX5CSfEQ0nXfndaXgmDz4rPJBG4QxR271+7yHcmjlfVVYcicHJqiuT10ZXZJHAK+aOa0tS3xRSj5WtAyubbYO2Xb2qMwPAIaOJsULA1rRa4AuT1J3JKkwscpWzM2eoiKCAiIgCIiAIiIAiIgCIiAIiIAiIgCIiAIiIAiIgKHhcY4PLY4ZQ/QxzSsJ52LnHRdocuL4XZwrA3nVvAWjA9stxdm3YO8huYbbDzJWdUvDWi4sSPy5lYVO64iYNsoOnIjmV5Vv72Y2+RoufQbfVXyWy9vZA49G3YaEgewPkpSiw4fDtijkGozE5rFzgdg0iwHmrZiEkhcWF+ZwaG67DfXkpeedrGtGZsbmXALxfI0j5QG/MOW6y+RklqMVdBs1nE6dty0F5uA0GQnTX7t+Q6q92SwZayvynM0GIZhqLgHQFQHGFcZPs82YF0bS9vhuHPaDbouu8O8Ow0UIjgYGN3PUuO5J5lW5VwgolWR6JReryy9WQoCIikBERAEREAREQBERAEREAREQBERAEREAREQBEXl0BbnlytJ6An6Bco4LwtzqVspHilmfIfcm35LZu0fGi2JtLEftqpwYLbtjJ8Tj0Fri6kqmnbE2ONgDWxtGg5AaK/E6Zbj1sgnPyDMBbLcHXoqKEFsJfzlcT6NboFXUwZ45idA23vc7KvKXlrWi1gBY6W6rQ2W9lFJUPzFrW3Y1vjO1g4XuDe/uEdh7ZDd0ZMdvC7MRo0aC4Pi9VcfURsuyW7D914B7v8As5nDVh9VGV9K6FwfaAA7GLObk8zfQrH9WWq79ke6NSx0eJ1thJCAf/dau9Qnwj0C4xwzhsuKT/Llo45QZHHeV8euUeQcu0NGiu8iak0l6K8hUiIsxUEREAREQBERAEREAREQBERAEREAREQBERAEREAUbjmNRUkLpp3hkbRqfM6AADclSD9lzviyinrcRjjey1HTBsjrjSWV9wAD94Cw0UpWSlZ7wrRd/K+tmBE1S67Gu3ip2aNb5Xtf3Wy17LRSO5kfzCYbTk53De2UflssvFI/sg38Ra38/wCit5Vot5UQRiygA7PI/JUYpFlOZwdkc5pfltmLG3JAHmbXHkpPEY/FCPVWOIqe4vyH8gu+9fc7TsxWYrS1BfGyZmdxHhcCxwG1gHWv7LVMcxCNgf3bQ1rS4G2ziwEZvcqmPCBUeGRgcGMcddwSTYjzURilCA2npo95XsjbzIZcFx+inH46xPldj8nReyrC3QYdHnFnSF0hv/bNx+VluSs08IY0NboGgAegFleCyt27M7dhERCAiIgCIiAIiIAiIgCIiAIiIAiIgCIiAIiIAiIgPCFgYjSF5bbYG7v5KQRSnRKdGPBT5dvVWq2MudGLaZrn2CzEsliy0+nBtoNNlD8RR+D1KnlbkYDuAfUKYyp2SpUatR4KC5z72FspHoo6PgN7q+nqc7e5hDiG2ObMR1W9AKoBdvLJqjpzb0GhVIiqKwiIgCIiAIiIAiIgCIiAIURAUOksvQ5C0L0ID1ERAf/Z"/>
          <p:cNvSpPr>
            <a:spLocks noChangeAspect="1" noChangeArrowheads="1"/>
          </p:cNvSpPr>
          <p:nvPr/>
        </p:nvSpPr>
        <p:spPr bwMode="auto">
          <a:xfrm>
            <a:off x="520700" y="-477838"/>
            <a:ext cx="236220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6" name="AutoShape 10" descr="data:image/jpeg;base64,/9j/4AAQSkZJRgABAQAAAQABAAD/2wCEAAkGBhQQERUUEhQVFRQVGBYZFRgVFRUVFxYUFBQVFRsXFxUYHCYeGBojGhQUHy8gJSgpLCwsFR4yNTAqNSYrLCkBCQoKDgwOGg8PGiklHx8sKSwsLCwsKSwpLCksLCkpKSwpLCkpKSwpLCwpLCksLCwsKSksKSksLCkpLCksLCksLP/AABEIAMsA+AMBIgACEQEDEQH/xAAcAAEAAQUBAQAAAAAAAAAAAAAABQIDBAYHAQj/xABGEAABAwIEAwYDBgMEBwkAAAABAAIDBBEFEiExBkFRBxMiYXGBFDKRI0JSobHRM8HhYnJzkhUkQ1OTsvEWF1R0goOiw/D/xAAaAQEAAwEBAQAAAAAAAAAAAAAAAQMEAgUG/8QAKBEAAgICAgIABgIDAAAAAAAAAAECEQMhEjEEQRMiMlFhkSNxBYHR/9oADAMBAAIRAxEAPwDuKIiAIiIAiIgCIiAIiIAiIgCIiAIiIAiIgCIiAIiIAiIgCIqHPUN0CtFrnEnHFPQkMeXPmOrYYhnld6NGw8ysvh7EpqiMSSwGDMbtY5135bbvAFmnyUgmEREAREQFJKguJcSrImtNJDFMb+Jsj3MNrfdIFr+qnlamiDhqAhy7NMpO1SJhyV0UlHJyzgvjd/dkb59VIM7S8PJt8XD65jb8wvMbwsOGlnDncZv1UBNh8diHRst/daqHmUXTRkl5ai6aOg01cyRocxzXNOzmkOBv5hXgVy6n4bji8VM+SAn5u5eWgnrkN239l6arEadwdHVOqQP9jMyNucdBIANRuu1liy2Pkwfs6jderTcF7SqeZ4jnD6Wb8E4yhx28D/lctvjlDhcEEdRqPyVhenZWixqivZHbvHtZmNhmIF3dBfcrIBQk9REQBERAEXhKisf4jhoojLO/K0bDcuNtmgalASt16tP4f7QWVTsronw5rZC5zXNdfYFw0a49Ctua5CWmuypUucqlD8WVboaOeRps5kTy09CGlCCifjGkY8sfVQNcDYtdI0OB6EX3WXHxBTuFxPCR/is/dcq7N6aCUdzVxRSyPaJI5HtBdIHfMC7ckFbw7s9w86mjh/y/1WXJ5UMcuMkzpR0T3+naf/fw/wDFZ+6ofj9ONe/it/is/dQf/d5h3/g4f8v9VWOz+g5UkP8Al/qq15uN9X+ieJbxLtPo4jlicamTlHTtMhJ6F3yj6rDjqcSrwQWtw+M7EWlqCPfws/NbFQYRDBpDExn91oCzwFTPzW9RVf2OJBcM8HQ0eZwzSzO1fPKc0rv/AFch5BbGxqtNVxpXeHO39QaLi9VIK9C9BOzg9REUgKzPsrysVDMwQ5l0yCqnvY648QO4UVUNa7UOsTyP8lNydOfn/JRVdDm2G3ssOTs8bL9iJmc5vLRI5r6HZZJp5Gi41HrdYxa1x18J8tlQzKe901/hkaHt6OAd9AVEVHCNNmuBLGDrlimfGL9co0upIs13v7qj7QHwuFuQLS7+amOSSVJlsMs4qkzQePcDjhMXdOm3cSZJXyfKLi19ivoLDJLxRuP3mMP1aCuIcc0dRM6JmVhcc9gCW3089vqt+/7cTUtNmmoJg2KNuYskicNAGjmDqbfVb4TXFW9ns+NKU4WzexICqlyPgnGZoqiStr35GVXh8ROWKx8A6ActlveM8bU1LHndIHjk2IiR58w0FWmhxaNgusTEMTjp2GSZ7WMG5cbD+p8lqknGtRUR56Km8Ovjne1gHn3YJcfchWcNwHvQyorXmeb5vH/CivrZkfyi34tyqp5Yw7Oo42yvGuL5pRana6GKwJqZWi2U8ooj4nOOwuAOa1ig4adNVOqZnPeCPA2WxcRp4r8tvzWFxRxA6qqWshcTFG7xHYOc0jQHoFsNFiBYwvlyhoB1uQAFnyzycdav0asWJdr0YfEtUyCB4FxI/KADbLvpp1vZbFw5xFUsja6sy5HbloymIbAvtuD15XWry0fx8rZZLiJvyNB0dY3zOH6KvFK57x8JEy73jlrkZsSbnXddY8jXy/siULs6xHKDt+t1C8ca4fVf4Mn/AClajBir8KhyNbIWZLMDm58swaANc18rncuSy5MVr6uAs7iJrZI8rnSuc11yLEmEXsOgvdaPiRW7MrxvpHNezmsZFU0ji7Qvew32DnxjL57hd+DlxybspFLTGVsjnzxZXgN8DfAbkaG5NhbVdXwLEm1EEcrNntB9DbUfVeZ50o5Jcoss4tLZnLwL1xVLSvMlkqQorDuiAL0Be2V9OWweheqnZUs1V0Z8aXtkF4FVhUKsFeri/JWz1ERXkBWJ9lfVioaLahQ+jmXRGVzC4bKCrZXM0aFPSQi2lwoetikB/EOSxZDx83dkS+rI1ALTzsSf1XoNxob36qp5vobgq0YrakX9/wBlnMh42kJNlU2nLSqBMA64uPdXPm+8VKR0kRFcTNX08YNiA5x5iw0WdxfiZlqYcPYL5y1853DY26hvldwH0VrheASYjMTc92GtHlpfRX8D8ddWSkbyhgd1bGLW+t1MuKlb9I+g/wAdD5NF3i2C1C5ls3ijA03dnFll02CQy+JsEbCAA52QB5Ntcv4RfmsHjPEzBCH9257GODzva4N2g25XUTgnae2fwuZ3Ttw1x+c9GO2J9VGGMpRtHqzUW+zeWxRwx20DB5e+q1mXGJa9z4YAY4Gmz5dy8bFjBsNL6rCoKl+JyS9450cTHBvdN+Z2lzmPL2W0UkcNO0NaWttsCdlRXwvq2yK1owqfhOJjAwNDcvyjkQOpUVjlHJLKIdGxMs4nfOb7D06KXrMaJuG3JGzhaw9vRW6arZKwZW5iDs7kebtdwu45MifKSLI6RhVtc2FoFsxIFg3bpr5K/wAOUMcWeV9s5JJcQL2/CD0V6swHVry4nSzsrQOelhbQKNxN/jbDEDr8znXA87rtu1r32S6loyJ2fGu8Vu6Lhb+2GnRvkPNSvD9LKC4ve4xDSJjtSADuXblYVJAWOZGzXkSPut5+62iKIAWGwVc5apHDikJI2lpB2IIPuobs/h7qOeAXywzvDf7rgH29rlTRdpZRPBv8Wt/8x/8AWxUxS4tf0UzRsxCAL0qoBZlC3RRYCqWBimLxUrM872sbtd3M9ANyVFYvxjHBAyZtnte9rQRsL736Gy2Y8c3SSINjcVTmstZreJn5pWxtbYCHunHm6cXBI2sFg4piVVTiaN0wlcYS9ru7awsfmaLeHduq0R8WTlvTIbNvq65rARdubTRxtuQBf6rylxJrpHRXu9gaXDycLgrnFXU1E5Mha7LIDC+O20lOGvJHS7w6y2nDsJeKj4mxD3uLXNNrdxlyjbncAr0XGMF8z2c0bbdFQHIu4u0clxY9VJlbz9lec6yxK6Tw6X9lzJ6ZxN6I8S353UTU1OpsSsXGK8xgucCB+e6iX4xlIzki+wyOF/TTVYpHlPDOa5ImIpQfmBIWPNa/huPJWqTFmvDiQA1uhcTaxt5q5HNG7WN7XehuuaKZ4px7RiSWzc1cjPJHg5th9Vbqqvuo3yEaNF/mHJKsopp1Wy7wZTXkqZr2zyZR6MAH7q27NSVr4n/wqg54Hcg/70ZPInceqhODuMXlndw0ktRIwlz8hblHeEm1zztb6LJ4w46caaRktDUxOtdjnNJDZGkFrr5bfnsu1gnKTvpn03jP4UEvZvMYDhrqLbHW/qFo3FPZ9HKe8gZ1Lo2uLNfxRkaA+RUnwZxdHWsBZmDmgCQEaBx6FbQI+a89vJgnSPScYy2cw7OcJaKmXvXv71gy2Jc0uHJ7mnnbT2XTH4TEdS0O6XH6LR+0ON8EkFZFbvGOyuOtnN3DSFu+HVDpYY3kWzMa63S4vZX558oxmvZwlx0VTYRG5tmtAPIjQj0UC2kNLLqbxv2ceT+hW1tKxqylEjS0i9+v6rOsj6ezuLp2Waao5HZXJqRj9wCVFzDubNN7dVm00mm6h0ui9xvaM2KmaweFoHoN0eddFR3l91gYvWmNmVn8aQFsLbXLnW3t0G66jBz0jPJ8dsvOxSFri0zRB43a6RgIHoSsfhGdrpa0tc1w78EZSCD9m3UELjnGPAc9AyOed4fJUOcJNLhrtCAXeYuuh9isWWCoaR4hML6FpsY2cjY23W6fiLHC0+6MksjmT2C8QT1LsxNPHDdwDA/NO7K5zdWnbZR2E4Wa/PV1EsjG5j3TY5HRtYGH5tDY7c9Fe4cpZIm2ZQhxMkhMzjGy7TIdbnxmwsq6jhVsOZvxhipnuLnwuLMpB1IDnagFWS4Qk1Ht+/wcIR4hGcQk757S0RtbG55blta9xfS52uFixYX3spkZH9g6qjMbQ3wloaWucWW0bfyWdXcYYXGAJJ6c5AA0DLJlA0sA0H6K7Bxo2YXpKepnHURGNv8AmktcKt5Mjr4cX/tE0Wxwj9tM25FPI1paAdY3t2yE7AcvVSWGcOsgDsxMrn/O+WxJA5aAANHQc9VEy1uMSu+ypKenadnTzd471LY9FSOAKqqt8fXyPad4oAIoz5XGpC7WHNL6pHNpF7ibjSKnbkpgypqXGzIYzm8ROrnlu2l17h2G19Y29VJ8Ow/ch0f11dyC2TB+HKekbkp4mRtH4W2PudypEMV8MMYENkfg+BspgQwvde1y95eTb129l4pNFecluWO61TGcegZVNpO9LJ3NzgG+Ut1+8dL6Lb1BcQ8H0teB8RE15bs7UOHo4aqGk9HE8anpmrY/hzpWjxaX1I8Q0PMgqOZQhr4jcBkebwjz9eqz39jkcLi6jq6qndyAeJGe7XbhaxjmH43SXuGVTBr3jImE282AA3VUsF9FSWWEeEGq/wClckRY6MvB7sve54GupJtfqLWWVV1sTIw6ADO+4Fm205mw91ptP2gVBBDmQOc25c1wfG70Av8AyUnSdojBrNTkWt4oXNeG302Nj5WXDwT+xcpyclOcbr8k1w9J9pKM5e2zcpNxbrv7qN7RcSDYxA2932c89GA6fUquHiylbIZPtGve3UOieLt621H0Wr8U4waqrApwZC7uwwZXBxNrWynlddY8L57Rl8j+fyviJVdfs6L2EzZhV2+UvYW+V27LqksQcLEXB3B1/Jap2acI/wCjqNrX/wAaQ55egcfuj0C28rQ+zYcrxrhhmF10VRASyGocWSsHyhx1B+q3BknRQ/bC7Lh4eN2Sxket+i9wbHo5KVszntDcou64Avsfdeb52JzSkjZ480o0y/W4I2d4Lycot4eVwd1KhwaLDYafRY9NUNeA5ux2PX2VwryXKVcTTVsvsdmXjogDdWppRG3Mdhv7qouD2dQR+vpzXcfycMtzsDxqL+SiZ6ttOQ2QhrDs4mwB5gnl6qPxbiluHv7qYgZiO7Nj4m+ZGgcNvNSMlTT1sJDrFrhbQg7jldaOEo1J9BT+xbjxoTTNipi2d5+Ys8UcTT96Rw/5Rv5LYsF4bELzLI4zTu0MjhbKPwsbs1q0PstxH4Sokw97dHF0lPIB87QdWuPly9V1cFexjxxgvlMOScpPZD8T8NRV9OYZbgaFrmmzmuGxBXE+D+LxhVXP8W+SRr87A75nF0DiGm3povoN+y+dcL4Wnrq+oZAwBrJpc8rwSyPMfutO7rfqruKkmpFaezb6DFq/HXP+Fk+BpYzluWlz3uI2uCPoNlI4X2JxB4fWzy1ZB0DyWt9xc3C3ThfhxlBTR08dy1l9Tu5ziSXHzJKmFxGKiuMeibIei4UpYR9nTQt9I2/spVsYGwAVaIQeWSy9RSAiIgCIiALyy9RAeWXmQKpEBr2O8B0VZczU8ZcfvgZXjzDhzXO8c7C3i5o6k+TJR+WcLsq8spUmgfN+IcCYrBYyU7pQNLxvz2A8t1H0GMT4bWR1L4HMc0WLZmEBzTobH8VvNfUFlZqaVsjS17Q5p3DgCPoVPIUrsx8IxVlTEyWJwcx7Q4Ea6Ebfy9lnFa1hPANNS1TqmAPjLr3YHnuru3Ij2BWylcg0vtFpzP8ADQAkCSQl2XcBjbh3sSuY03ChoaoNrCx1KZHWBJDc1swcQNNf1XWccf8A69TdAyX/AOVgFa4k4ajrYiyQX0Nj0J/6KiebjLizRjSqyOwHGjUuvEwNp2izXkEOkI08DeTR15qde2x31XGql+IYefhs2WO4bm2DW3s15J209rrplJUU9DTAyyhotdz5H3c8kbjrfoF52fx1yuJr5kpWVrWtu7QC1zyGq13iHFn0cJngAkaD44xqADrmaRsOvqqKDG4MWilay+T5fFoT526FRWE0slNKYnSB0f8Asrg5r3+ToRYW9l3hwqL/AJPREt1wM2rq6XFKMPyFxPyXvmZJbkdlrnDNFVMqfhGxsdmaXXkJaHNB3BHqpKmpKk1eSjawMkfedn8RkTgLGTw6Wd+G+66ZgnDwgu957yVwAMhAByjZrR90D81uxwfvozzyKPXZgcM8HMppDO+zp3CxIuGsbvkYCTpfnzW0AL1Ff0Zm7dnhCx6egZHmyNa3M4udlAGZx3J6lZKIQeAL1EQBERAEREAREQBERAEREAREQBERAEREBi1NeyO2d7GA/ic1t/S5WOcfp/8Afw/8WP8AdfP3aRR1M+K1Ic0y924ZGk6NiLQW2b0Jv+a1p8AAsaXLYi5yuJI9DorVivZKVn0GMRjqa8mORjmxxgXa4OF82uo0utibay5r2c41h8ULYY3MincPEHtMZdr1dofZdBjffbX01Xi+Ty59GuEVxIPi7h8TRl4tmaCLOBLXtOhY62tj15LSuGuzUfEh1a5xB1giLi4AA3ylxO46e66sSSrfdgm5G2ovy9Fzj8iUFSRNWaTj3B7oKmOfDwxsjnWfG82jeCOZGy8pOFpa+oHxMb4GwEF4JBE7uQbbTu7F3msntGrnMgLopHRyNcwNexzWkG9+YXMzx9iLAO7rZnH72cRuA9NF6uKLnFSfZTKbVpH0TQ4dHAwMiY1jBs1oA/8AxWWF87YXxli1TPHTiscHSvyjwRiwtdx23A5L6Aw6BzI2tc8yOaAC86FxA3IC7caKWZSIiggIiIAiIgCIiAIiIAiIgCIiAIiIAiIgCIiAIiIDmna1g+VrK2IWkhcBKR96J2mvpda1I0yFpJ3Asuu8RYeJ6aaMi+djhb2XIuG5e9jiI3AsT5tJBW/xpfKy/ErKqvCRM094A71AuLdDuFYpsL7hpMb52bW7uZ9vobrcYIc3haL6i5AWRiVMCfCB9mLbaFx3uum4vTRdSNGmxSQbVFVfn9of2VcVRK+/+s1Njp/FP7LMxGU3sRY+g0CzMCwmR32zbBg0B0IJHOxUzWOMeXFEmuV3CgLWySCWRpOuZ73A6aX16rBqOEICfs80Tv7JzC/oV0XHKVgibLYCRjTlsX5CSfEQ0nXfndaXgmDz4rPJBG4QxR271+7yHcmjlfVVYcicHJqiuT10ZXZJHAK+aOa0tS3xRSj5WtAyubbYO2Xb2qMwPAIaOJsULA1rRa4AuT1J3JKkwscpWzM2eoiKCAiIgCIiAIiIAiIgCIiAIiIAiIgCIiAIiIAiIgKHhcY4PLY4ZQ/QxzSsJ52LnHRdocuL4XZwrA3nVvAWjA9stxdm3YO8huYbbDzJWdUvDWi4sSPy5lYVO64iYNsoOnIjmV5Vv72Y2+RoufQbfVXyWy9vZA49G3YaEgewPkpSiw4fDtijkGozE5rFzgdg0iwHmrZiEkhcWF+ZwaG67DfXkpeedrGtGZsbmXALxfI0j5QG/MOW6y+RklqMVdBs1nE6dty0F5uA0GQnTX7t+Q6q92SwZayvynM0GIZhqLgHQFQHGFcZPs82YF0bS9vhuHPaDbouu8O8Ow0UIjgYGN3PUuO5J5lW5VwgolWR6JReryy9WQoCIikBERAEREAREQBERAEREAREQBERAEREAREQBEXl0BbnlytJ6An6Bco4LwtzqVspHilmfIfcm35LZu0fGi2JtLEftqpwYLbtjJ8Tj0Fri6kqmnbE2ONgDWxtGg5AaK/E6Zbj1sgnPyDMBbLcHXoqKEFsJfzlcT6NboFXUwZ45idA23vc7KvKXlrWi1gBY6W6rQ2W9lFJUPzFrW3Y1vjO1g4XuDe/uEdh7ZDd0ZMdvC7MRo0aC4Pi9VcfURsuyW7D914B7v8As5nDVh9VGV9K6FwfaAA7GLObk8zfQrH9WWq79ke6NSx0eJ1thJCAf/dau9Qnwj0C4xwzhsuKT/Llo45QZHHeV8euUeQcu0NGiu8iak0l6K8hUiIsxUEREAREQBERAEREAREQBERAEREAREQBERAEREAUbjmNRUkLpp3hkbRqfM6AADclSD9lzviyinrcRjjey1HTBsjrjSWV9wAD94Cw0UpWSlZ7wrRd/K+tmBE1S67Gu3ip2aNb5Xtf3Wy17LRSO5kfzCYbTk53De2UflssvFI/sg38Ra38/wCit5Vot5UQRiygA7PI/JUYpFlOZwdkc5pfltmLG3JAHmbXHkpPEY/FCPVWOIqe4vyH8gu+9fc7TsxWYrS1BfGyZmdxHhcCxwG1gHWv7LVMcxCNgf3bQ1rS4G2ziwEZvcqmPCBUeGRgcGMcddwSTYjzURilCA2npo95XsjbzIZcFx+inH46xPldj8nReyrC3QYdHnFnSF0hv/bNx+VluSs08IY0NboGgAegFleCyt27M7dhERCAiIgCIiAIiIAiIgCIiAIiIAiIgCIiAIiIAiIgPCFgYjSF5bbYG7v5KQRSnRKdGPBT5dvVWq2MudGLaZrn2CzEsliy0+nBtoNNlD8RR+D1KnlbkYDuAfUKYyp2SpUatR4KC5z72FspHoo6PgN7q+nqc7e5hDiG2ObMR1W9AKoBdvLJqjpzb0GhVIiqKwiIgCIiAIiIAiIgCIiAIURAUOksvQ5C0L0ID1ERAf/Z"/>
          <p:cNvSpPr>
            <a:spLocks noChangeAspect="1" noChangeArrowheads="1"/>
          </p:cNvSpPr>
          <p:nvPr/>
        </p:nvSpPr>
        <p:spPr bwMode="auto">
          <a:xfrm>
            <a:off x="673100" y="-325438"/>
            <a:ext cx="236220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7" name="AutoShape 12" descr="data:image/jpeg;base64,/9j/4AAQSkZJRgABAQAAAQABAAD/2wCEAAkGBhQQERUUEhQVFRQVGBYZFRgVFRUVFxYUFBQVFRsXFxUYHCYeGBojGhQUHy8gJSgpLCwsFR4yNTAqNSYrLCkBCQoKDgwOGg8PGiklHx8sKSwsLCwsKSwpLCksLCkpKSwpLCkpKSwpLCwpLCksLCwsKSksKSksLCkpLCksLCksLP/AABEIAMsA+AMBIgACEQEDEQH/xAAcAAEAAQUBAQAAAAAAAAAAAAAABQIDBAYHAQj/xABGEAABAwIEAwYDBgMEBwkAAAABAAIDBBEFEiExBkFRBxMiYXGBFDKRI0JSobHRM8HhYnJzkhUkQ1OTsvEWF1R0goOiw/D/xAAaAQEAAwEBAQAAAAAAAAAAAAAAAQMEAgUG/8QAKBEAAgICAgIABgIDAAAAAAAAAAECEQMhEjEEQRMiMlFhkSNxBYHR/9oADAMBAAIRAxEAPwDuKIiAIiIAiIgCIiAIiIAiIgCIiAIiIAiIgCIiAIiIAiIgCIqHPUN0CtFrnEnHFPQkMeXPmOrYYhnld6NGw8ysvh7EpqiMSSwGDMbtY5135bbvAFmnyUgmEREAREQFJKguJcSrImtNJDFMb+Jsj3MNrfdIFr+qnlamiDhqAhy7NMpO1SJhyV0UlHJyzgvjd/dkb59VIM7S8PJt8XD65jb8wvMbwsOGlnDncZv1UBNh8diHRst/daqHmUXTRkl5ai6aOg01cyRocxzXNOzmkOBv5hXgVy6n4bji8VM+SAn5u5eWgnrkN239l6arEadwdHVOqQP9jMyNucdBIANRuu1liy2Pkwfs6jderTcF7SqeZ4jnD6Wb8E4yhx28D/lctvjlDhcEEdRqPyVhenZWixqivZHbvHtZmNhmIF3dBfcrIBQk9REQBERAEXhKisf4jhoojLO/K0bDcuNtmgalASt16tP4f7QWVTsronw5rZC5zXNdfYFw0a49Ctua5CWmuypUucqlD8WVboaOeRps5kTy09CGlCCifjGkY8sfVQNcDYtdI0OB6EX3WXHxBTuFxPCR/is/dcq7N6aCUdzVxRSyPaJI5HtBdIHfMC7ckFbw7s9w86mjh/y/1WXJ5UMcuMkzpR0T3+naf/fw/wDFZ+6ofj9ONe/it/is/dQf/d5h3/g4f8v9VWOz+g5UkP8Al/qq15uN9X+ieJbxLtPo4jlicamTlHTtMhJ6F3yj6rDjqcSrwQWtw+M7EWlqCPfws/NbFQYRDBpDExn91oCzwFTPzW9RVf2OJBcM8HQ0eZwzSzO1fPKc0rv/AFch5BbGxqtNVxpXeHO39QaLi9VIK9C9BOzg9REUgKzPsrysVDMwQ5l0yCqnvY648QO4UVUNa7UOsTyP8lNydOfn/JRVdDm2G3ssOTs8bL9iJmc5vLRI5r6HZZJp5Gi41HrdYxa1x18J8tlQzKe901/hkaHt6OAd9AVEVHCNNmuBLGDrlimfGL9co0upIs13v7qj7QHwuFuQLS7+amOSSVJlsMs4qkzQePcDjhMXdOm3cSZJXyfKLi19ivoLDJLxRuP3mMP1aCuIcc0dRM6JmVhcc9gCW3089vqt+/7cTUtNmmoJg2KNuYskicNAGjmDqbfVb4TXFW9ns+NKU4WzexICqlyPgnGZoqiStr35GVXh8ROWKx8A6ActlveM8bU1LHndIHjk2IiR58w0FWmhxaNgusTEMTjp2GSZ7WMG5cbD+p8lqknGtRUR56Km8Ovjne1gHn3YJcfchWcNwHvQyorXmeb5vH/CivrZkfyi34tyqp5Yw7Oo42yvGuL5pRana6GKwJqZWi2U8ooj4nOOwuAOa1ig4adNVOqZnPeCPA2WxcRp4r8tvzWFxRxA6qqWshcTFG7xHYOc0jQHoFsNFiBYwvlyhoB1uQAFnyzycdav0asWJdr0YfEtUyCB4FxI/KADbLvpp1vZbFw5xFUsja6sy5HbloymIbAvtuD15XWry0fx8rZZLiJvyNB0dY3zOH6KvFK57x8JEy73jlrkZsSbnXddY8jXy/siULs6xHKDt+t1C8ca4fVf4Mn/AClajBir8KhyNbIWZLMDm58swaANc18rncuSy5MVr6uAs7iJrZI8rnSuc11yLEmEXsOgvdaPiRW7MrxvpHNezmsZFU0ji7Qvew32DnxjL57hd+DlxybspFLTGVsjnzxZXgN8DfAbkaG5NhbVdXwLEm1EEcrNntB9DbUfVeZ50o5Jcoss4tLZnLwL1xVLSvMlkqQorDuiAL0Be2V9OWweheqnZUs1V0Z8aXtkF4FVhUKsFeri/JWz1ERXkBWJ9lfVioaLahQ+jmXRGVzC4bKCrZXM0aFPSQi2lwoetikB/EOSxZDx83dkS+rI1ALTzsSf1XoNxob36qp5vobgq0YrakX9/wBlnMh42kJNlU2nLSqBMA64uPdXPm+8VKR0kRFcTNX08YNiA5x5iw0WdxfiZlqYcPYL5y1853DY26hvldwH0VrheASYjMTc92GtHlpfRX8D8ddWSkbyhgd1bGLW+t1MuKlb9I+g/wAdD5NF3i2C1C5ls3ijA03dnFll02CQy+JsEbCAA52QB5Ntcv4RfmsHjPEzBCH9257GODzva4N2g25XUTgnae2fwuZ3Ttw1x+c9GO2J9VGGMpRtHqzUW+zeWxRwx20DB5e+q1mXGJa9z4YAY4Gmz5dy8bFjBsNL6rCoKl+JyS9450cTHBvdN+Z2lzmPL2W0UkcNO0NaWttsCdlRXwvq2yK1owqfhOJjAwNDcvyjkQOpUVjlHJLKIdGxMs4nfOb7D06KXrMaJuG3JGzhaw9vRW6arZKwZW5iDs7kebtdwu45MifKSLI6RhVtc2FoFsxIFg3bpr5K/wAOUMcWeV9s5JJcQL2/CD0V6swHVry4nSzsrQOelhbQKNxN/jbDEDr8znXA87rtu1r32S6loyJ2fGu8Vu6Lhb+2GnRvkPNSvD9LKC4ve4xDSJjtSADuXblYVJAWOZGzXkSPut5+62iKIAWGwVc5apHDikJI2lpB2IIPuobs/h7qOeAXywzvDf7rgH29rlTRdpZRPBv8Wt/8x/8AWxUxS4tf0UzRsxCAL0qoBZlC3RRYCqWBimLxUrM872sbtd3M9ANyVFYvxjHBAyZtnte9rQRsL736Gy2Y8c3SSINjcVTmstZreJn5pWxtbYCHunHm6cXBI2sFg4piVVTiaN0wlcYS9ru7awsfmaLeHduq0R8WTlvTIbNvq65rARdubTRxtuQBf6rylxJrpHRXu9gaXDycLgrnFXU1E5Mha7LIDC+O20lOGvJHS7w6y2nDsJeKj4mxD3uLXNNrdxlyjbncAr0XGMF8z2c0bbdFQHIu4u0clxY9VJlbz9lec6yxK6Tw6X9lzJ6ZxN6I8S353UTU1OpsSsXGK8xgucCB+e6iX4xlIzki+wyOF/TTVYpHlPDOa5ImIpQfmBIWPNa/huPJWqTFmvDiQA1uhcTaxt5q5HNG7WN7XehuuaKZ4px7RiSWzc1cjPJHg5th9Vbqqvuo3yEaNF/mHJKsopp1Wy7wZTXkqZr2zyZR6MAH7q27NSVr4n/wqg54Hcg/70ZPInceqhODuMXlndw0ktRIwlz8hblHeEm1zztb6LJ4w46caaRktDUxOtdjnNJDZGkFrr5bfnsu1gnKTvpn03jP4UEvZvMYDhrqLbHW/qFo3FPZ9HKe8gZ1Lo2uLNfxRkaA+RUnwZxdHWsBZmDmgCQEaBx6FbQI+a89vJgnSPScYy2cw7OcJaKmXvXv71gy2Jc0uHJ7mnnbT2XTH4TEdS0O6XH6LR+0ON8EkFZFbvGOyuOtnN3DSFu+HVDpYY3kWzMa63S4vZX558oxmvZwlx0VTYRG5tmtAPIjQj0UC2kNLLqbxv2ceT+hW1tKxqylEjS0i9+v6rOsj6ezuLp2Waao5HZXJqRj9wCVFzDubNN7dVm00mm6h0ui9xvaM2KmaweFoHoN0eddFR3l91gYvWmNmVn8aQFsLbXLnW3t0G66jBz0jPJ8dsvOxSFri0zRB43a6RgIHoSsfhGdrpa0tc1w78EZSCD9m3UELjnGPAc9AyOed4fJUOcJNLhrtCAXeYuuh9isWWCoaR4hML6FpsY2cjY23W6fiLHC0+6MksjmT2C8QT1LsxNPHDdwDA/NO7K5zdWnbZR2E4Wa/PV1EsjG5j3TY5HRtYGH5tDY7c9Fe4cpZIm2ZQhxMkhMzjGy7TIdbnxmwsq6jhVsOZvxhipnuLnwuLMpB1IDnagFWS4Qk1Ht+/wcIR4hGcQk757S0RtbG55blta9xfS52uFixYX3spkZH9g6qjMbQ3wloaWucWW0bfyWdXcYYXGAJJ6c5AA0DLJlA0sA0H6K7Bxo2YXpKepnHURGNv8AmktcKt5Mjr4cX/tE0Wxwj9tM25FPI1paAdY3t2yE7AcvVSWGcOsgDsxMrn/O+WxJA5aAANHQc9VEy1uMSu+ypKenadnTzd471LY9FSOAKqqt8fXyPad4oAIoz5XGpC7WHNL6pHNpF7ibjSKnbkpgypqXGzIYzm8ROrnlu2l17h2G19Y29VJ8Ow/ch0f11dyC2TB+HKekbkp4mRtH4W2PudypEMV8MMYENkfg+BspgQwvde1y95eTb129l4pNFecluWO61TGcegZVNpO9LJ3NzgG+Ut1+8dL6Lb1BcQ8H0teB8RE15bs7UOHo4aqGk9HE8anpmrY/hzpWjxaX1I8Q0PMgqOZQhr4jcBkebwjz9eqz39jkcLi6jq6qndyAeJGe7XbhaxjmH43SXuGVTBr3jImE282AA3VUsF9FSWWEeEGq/wClckRY6MvB7sve54GupJtfqLWWVV1sTIw6ADO+4Fm205mw91ptP2gVBBDmQOc25c1wfG70Av8AyUnSdojBrNTkWt4oXNeG302Nj5WXDwT+xcpyclOcbr8k1w9J9pKM5e2zcpNxbrv7qN7RcSDYxA2932c89GA6fUquHiylbIZPtGve3UOieLt621H0Wr8U4waqrApwZC7uwwZXBxNrWynlddY8L57Rl8j+fyviJVdfs6L2EzZhV2+UvYW+V27LqksQcLEXB3B1/Jap2acI/wCjqNrX/wAaQ55egcfuj0C28rQ+zYcrxrhhmF10VRASyGocWSsHyhx1B+q3BknRQ/bC7Lh4eN2Sxket+i9wbHo5KVszntDcou64Avsfdeb52JzSkjZ480o0y/W4I2d4Lycot4eVwd1KhwaLDYafRY9NUNeA5ux2PX2VwryXKVcTTVsvsdmXjogDdWppRG3Mdhv7qouD2dQR+vpzXcfycMtzsDxqL+SiZ6ttOQ2QhrDs4mwB5gnl6qPxbiluHv7qYgZiO7Nj4m+ZGgcNvNSMlTT1sJDrFrhbQg7jldaOEo1J9BT+xbjxoTTNipi2d5+Ys8UcTT96Rw/5Rv5LYsF4bELzLI4zTu0MjhbKPwsbs1q0PstxH4Sokw97dHF0lPIB87QdWuPly9V1cFexjxxgvlMOScpPZD8T8NRV9OYZbgaFrmmzmuGxBXE+D+LxhVXP8W+SRr87A75nF0DiGm3povoN+y+dcL4Wnrq+oZAwBrJpc8rwSyPMfutO7rfqruKkmpFaezb6DFq/HXP+Fk+BpYzluWlz3uI2uCPoNlI4X2JxB4fWzy1ZB0DyWt9xc3C3ThfhxlBTR08dy1l9Tu5ziSXHzJKmFxGKiuMeibIei4UpYR9nTQt9I2/spVsYGwAVaIQeWSy9RSAiIgCIiALyy9RAeWXmQKpEBr2O8B0VZczU8ZcfvgZXjzDhzXO8c7C3i5o6k+TJR+WcLsq8spUmgfN+IcCYrBYyU7pQNLxvz2A8t1H0GMT4bWR1L4HMc0WLZmEBzTobH8VvNfUFlZqaVsjS17Q5p3DgCPoVPIUrsx8IxVlTEyWJwcx7Q4Ea6Ebfy9lnFa1hPANNS1TqmAPjLr3YHnuru3Ij2BWylcg0vtFpzP8ADQAkCSQl2XcBjbh3sSuY03ChoaoNrCx1KZHWBJDc1swcQNNf1XWccf8A69TdAyX/AOVgFa4k4ajrYiyQX0Nj0J/6KiebjLizRjSqyOwHGjUuvEwNp2izXkEOkI08DeTR15qde2x31XGql+IYefhs2WO4bm2DW3s15J209rrplJUU9DTAyyhotdz5H3c8kbjrfoF52fx1yuJr5kpWVrWtu7QC1zyGq13iHFn0cJngAkaD44xqADrmaRsOvqqKDG4MWilay+T5fFoT526FRWE0slNKYnSB0f8Asrg5r3+ToRYW9l3hwqL/AJPREt1wM2rq6XFKMPyFxPyXvmZJbkdlrnDNFVMqfhGxsdmaXXkJaHNB3BHqpKmpKk1eSjawMkfedn8RkTgLGTw6Wd+G+66ZgnDwgu957yVwAMhAByjZrR90D81uxwfvozzyKPXZgcM8HMppDO+zp3CxIuGsbvkYCTpfnzW0AL1Ff0Zm7dnhCx6egZHmyNa3M4udlAGZx3J6lZKIQeAL1EQBERAEREAREQBERAEREAREQBERAEREBi1NeyO2d7GA/ic1t/S5WOcfp/8Afw/8WP8AdfP3aRR1M+K1Ic0y924ZGk6NiLQW2b0Jv+a1p8AAsaXLYi5yuJI9DorVivZKVn0GMRjqa8mORjmxxgXa4OF82uo0utibay5r2c41h8ULYY3MincPEHtMZdr1dofZdBjffbX01Xi+Ty59GuEVxIPi7h8TRl4tmaCLOBLXtOhY62tj15LSuGuzUfEh1a5xB1giLi4AA3ylxO46e66sSSrfdgm5G2ovy9Fzj8iUFSRNWaTj3B7oKmOfDwxsjnWfG82jeCOZGy8pOFpa+oHxMb4GwEF4JBE7uQbbTu7F3msntGrnMgLopHRyNcwNexzWkG9+YXMzx9iLAO7rZnH72cRuA9NF6uKLnFSfZTKbVpH0TQ4dHAwMiY1jBs1oA/8AxWWF87YXxli1TPHTiscHSvyjwRiwtdx23A5L6Aw6BzI2tc8yOaAC86FxA3IC7caKWZSIiggIiIAiIgCIiAIiIAiIgCIiAIiIAiIgCIiAIiIDmna1g+VrK2IWkhcBKR96J2mvpda1I0yFpJ3Asuu8RYeJ6aaMi+djhb2XIuG5e9jiI3AsT5tJBW/xpfKy/ErKqvCRM094A71AuLdDuFYpsL7hpMb52bW7uZ9vobrcYIc3haL6i5AWRiVMCfCB9mLbaFx3uum4vTRdSNGmxSQbVFVfn9of2VcVRK+/+s1Njp/FP7LMxGU3sRY+g0CzMCwmR32zbBg0B0IJHOxUzWOMeXFEmuV3CgLWySCWRpOuZ73A6aX16rBqOEICfs80Tv7JzC/oV0XHKVgibLYCRjTlsX5CSfEQ0nXfndaXgmDz4rPJBG4QxR271+7yHcmjlfVVYcicHJqiuT10ZXZJHAK+aOa0tS3xRSj5WtAyubbYO2Xb2qMwPAIaOJsULA1rRa4AuT1J3JKkwscpWzM2eoiKCAiIgCIiAIiIAiIgCIiAIiIAiIgCIiAIiIAiIgKHhcY4PLY4ZQ/QxzSsJ52LnHRdocuL4XZwrA3nVvAWjA9stxdm3YO8huYbbDzJWdUvDWi4sSPy5lYVO64iYNsoOnIjmV5Vv72Y2+RoufQbfVXyWy9vZA49G3YaEgewPkpSiw4fDtijkGozE5rFzgdg0iwHmrZiEkhcWF+ZwaG67DfXkpeedrGtGZsbmXALxfI0j5QG/MOW6y+RklqMVdBs1nE6dty0F5uA0GQnTX7t+Q6q92SwZayvynM0GIZhqLgHQFQHGFcZPs82YF0bS9vhuHPaDbouu8O8Ow0UIjgYGN3PUuO5J5lW5VwgolWR6JReryy9WQoCIikBERAEREAREQBERAEREAREQBERAEREAREQBEXl0BbnlytJ6An6Bco4LwtzqVspHilmfIfcm35LZu0fGi2JtLEftqpwYLbtjJ8Tj0Fri6kqmnbE2ONgDWxtGg5AaK/E6Zbj1sgnPyDMBbLcHXoqKEFsJfzlcT6NboFXUwZ45idA23vc7KvKXlrWi1gBY6W6rQ2W9lFJUPzFrW3Y1vjO1g4XuDe/uEdh7ZDd0ZMdvC7MRo0aC4Pi9VcfURsuyW7D914B7v8As5nDVh9VGV9K6FwfaAA7GLObk8zfQrH9WWq79ke6NSx0eJ1thJCAf/dau9Qnwj0C4xwzhsuKT/Llo45QZHHeV8euUeQcu0NGiu8iak0l6K8hUiIsxUEREAREQBERAEREAREQBERAEREAREQBERAEREAUbjmNRUkLpp3hkbRqfM6AADclSD9lzviyinrcRjjey1HTBsjrjSWV9wAD94Cw0UpWSlZ7wrRd/K+tmBE1S67Gu3ip2aNb5Xtf3Wy17LRSO5kfzCYbTk53De2UflssvFI/sg38Ra38/wCit5Vot5UQRiygA7PI/JUYpFlOZwdkc5pfltmLG3JAHmbXHkpPEY/FCPVWOIqe4vyH8gu+9fc7TsxWYrS1BfGyZmdxHhcCxwG1gHWv7LVMcxCNgf3bQ1rS4G2ziwEZvcqmPCBUeGRgcGMcddwSTYjzURilCA2npo95XsjbzIZcFx+inH46xPldj8nReyrC3QYdHnFnSF0hv/bNx+VluSs08IY0NboGgAegFleCyt27M7dhERCAiIgCIiAIiIAiIgCIiAIiIAiIgCIiAIiIAiIgPCFgYjSF5bbYG7v5KQRSnRKdGPBT5dvVWq2MudGLaZrn2CzEsliy0+nBtoNNlD8RR+D1KnlbkYDuAfUKYyp2SpUatR4KC5z72FspHoo6PgN7q+nqc7e5hDiG2ObMR1W9AKoBdvLJqjpzb0GhVIiqKwiIgCIiAIiIAiIgCIiAIURAUOksvQ5C0L0ID1ERAf/Z"/>
          <p:cNvSpPr>
            <a:spLocks noChangeAspect="1" noChangeArrowheads="1"/>
          </p:cNvSpPr>
          <p:nvPr/>
        </p:nvSpPr>
        <p:spPr bwMode="auto">
          <a:xfrm>
            <a:off x="825500" y="-173038"/>
            <a:ext cx="236220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35854" name="Picture 14" descr="http://www.eduvyt.com.mx/file.php/1/Gestion_publica_/GPEP/GPEP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1721" y="1455964"/>
            <a:ext cx="3248025" cy="2667000"/>
          </a:xfrm>
          <a:prstGeom prst="rect">
            <a:avLst/>
          </a:prstGeom>
          <a:noFill/>
          <a:extLst>
            <a:ext uri="{909E8E84-426E-40DD-AFC4-6F175D3DCCD1}">
              <a14:hiddenFill xmlns:a14="http://schemas.microsoft.com/office/drawing/2010/main">
                <a:solidFill>
                  <a:srgbClr val="FFFFFF"/>
                </a:solidFill>
              </a14:hiddenFill>
            </a:ext>
          </a:extLst>
        </p:spPr>
      </p:pic>
      <p:sp>
        <p:nvSpPr>
          <p:cNvPr id="11" name="2 Marcador de contenido"/>
          <p:cNvSpPr txBox="1">
            <a:spLocks/>
          </p:cNvSpPr>
          <p:nvPr/>
        </p:nvSpPr>
        <p:spPr bwMode="auto">
          <a:xfrm>
            <a:off x="783026" y="4256646"/>
            <a:ext cx="7919540" cy="22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400" kern="1200">
                <a:solidFill>
                  <a:srgbClr val="CC0000"/>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Font typeface="Courier New" pitchFamily="49" charset="0"/>
              <a:buChar char="o"/>
              <a:defRPr sz="1600" kern="1200">
                <a:solidFill>
                  <a:srgbClr val="CC0000"/>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Font typeface="Arial" pitchFamily="34" charset="0"/>
              <a:buChar char="•"/>
              <a:defRPr sz="1600" kern="1200">
                <a:solidFill>
                  <a:srgbClr val="CC0000"/>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CC0000"/>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Font typeface="Arial" pitchFamily="34" charset="0"/>
              <a:buChar char="•"/>
              <a:defRPr sz="1600" kern="1200">
                <a:solidFill>
                  <a:srgbClr val="CC0000"/>
                </a:solidFill>
                <a:latin typeface="Calibri" pitchFamily="34" charset="0"/>
                <a:ea typeface="MS PGothic" pitchFamily="34" charset="-128"/>
                <a:cs typeface="Calibri"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s-CL" b="1" u="sng" dirty="0" smtClean="0">
                <a:ea typeface="ＭＳ Ｐゴシック" pitchFamily="34" charset="-128"/>
              </a:rPr>
              <a:t>RISS</a:t>
            </a:r>
            <a:r>
              <a:rPr lang="es-CL" b="1" dirty="0" smtClean="0">
                <a:ea typeface="ＭＳ Ｐゴシック" pitchFamily="34" charset="-128"/>
              </a:rPr>
              <a:t>: </a:t>
            </a:r>
            <a:r>
              <a:rPr lang="es-CL" b="1" i="1" dirty="0" smtClean="0">
                <a:ea typeface="ＭＳ Ｐゴシック" pitchFamily="34" charset="-128"/>
              </a:rPr>
              <a:t>Red de organizaciones que presta, o hace los arreglos para prestar, servicios de salud equitativos e integrales a una población definida, y que está dispuesta a rendir cuentas por sus resultados clínicos y económicos y por el estado de salud de la población a la que sirve</a:t>
            </a:r>
            <a:r>
              <a:rPr lang="es-CL" i="1" dirty="0" smtClean="0">
                <a:ea typeface="ＭＳ Ｐゴシック" pitchFamily="34" charset="-128"/>
              </a:rPr>
              <a:t>. </a:t>
            </a:r>
            <a:endParaRPr lang="es-CL" dirty="0">
              <a:ea typeface="ＭＳ Ｐゴシック" pitchFamily="34" charset="-128"/>
            </a:endParaRPr>
          </a:p>
        </p:txBody>
      </p:sp>
      <p:sp>
        <p:nvSpPr>
          <p:cNvPr id="8" name="7 CuadroTexto"/>
          <p:cNvSpPr txBox="1"/>
          <p:nvPr/>
        </p:nvSpPr>
        <p:spPr>
          <a:xfrm rot="17341760">
            <a:off x="5982506" y="3419728"/>
            <a:ext cx="888385" cy="461665"/>
          </a:xfrm>
          <a:prstGeom prst="rect">
            <a:avLst/>
          </a:prstGeom>
          <a:noFill/>
        </p:spPr>
        <p:txBody>
          <a:bodyPr wrap="none" rtlCol="0">
            <a:spAutoFit/>
          </a:bodyPr>
          <a:lstStyle/>
          <a:p>
            <a:r>
              <a:rPr lang="es-VE" sz="2400" b="1" dirty="0" smtClean="0">
                <a:latin typeface="Calibri" pitchFamily="34" charset="0"/>
                <a:cs typeface="Calibri" pitchFamily="34" charset="0"/>
              </a:rPr>
              <a:t>Salud</a:t>
            </a:r>
            <a:endParaRPr lang="es-VE" sz="2400" b="1" dirty="0">
              <a:latin typeface="Calibri" pitchFamily="34" charset="0"/>
              <a:cs typeface="Calibri" pitchFamily="34" charset="0"/>
            </a:endParaRPr>
          </a:p>
        </p:txBody>
      </p:sp>
      <p:sp>
        <p:nvSpPr>
          <p:cNvPr id="13" name="Text Box 4"/>
          <p:cNvSpPr txBox="1">
            <a:spLocks noChangeArrowheads="1"/>
          </p:cNvSpPr>
          <p:nvPr/>
        </p:nvSpPr>
        <p:spPr bwMode="auto">
          <a:xfrm>
            <a:off x="228600" y="6532202"/>
            <a:ext cx="28067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Tahoma" pitchFamily="34" charset="0"/>
              </a:defRPr>
            </a:lvl1pPr>
            <a:lvl2pPr marL="742950" indent="-285750">
              <a:defRPr sz="1600">
                <a:solidFill>
                  <a:schemeClr val="tx1"/>
                </a:solidFill>
                <a:latin typeface="Tahoma" pitchFamily="34" charset="0"/>
              </a:defRPr>
            </a:lvl2pPr>
            <a:lvl3pPr marL="1143000" indent="-228600">
              <a:defRPr sz="1600">
                <a:solidFill>
                  <a:schemeClr val="tx1"/>
                </a:solidFill>
                <a:latin typeface="Tahoma" pitchFamily="34" charset="0"/>
              </a:defRPr>
            </a:lvl3pPr>
            <a:lvl4pPr marL="1600200" indent="-228600">
              <a:defRPr sz="1600">
                <a:solidFill>
                  <a:schemeClr val="tx1"/>
                </a:solidFill>
                <a:latin typeface="Tahoma" pitchFamily="34" charset="0"/>
              </a:defRPr>
            </a:lvl4pPr>
            <a:lvl5pPr marL="2057400" indent="-22860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spcBef>
                <a:spcPct val="50000"/>
              </a:spcBef>
            </a:pPr>
            <a:r>
              <a:rPr lang="es-VE" sz="1200" dirty="0" smtClean="0">
                <a:solidFill>
                  <a:srgbClr val="080808"/>
                </a:solidFill>
                <a:latin typeface="Calibri" pitchFamily="34" charset="0"/>
                <a:cs typeface="Calibri" pitchFamily="34" charset="0"/>
              </a:rPr>
              <a:t>Fuente: basado en MENDES (2001)</a:t>
            </a:r>
            <a:endParaRPr lang="es-VE" sz="1200" dirty="0">
              <a:solidFill>
                <a:srgbClr val="080808"/>
              </a:solidFill>
              <a:latin typeface="Calibri" pitchFamily="34" charset="0"/>
              <a:cs typeface="Calibri" pitchFamily="34"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8490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30828993"/>
              </p:ext>
            </p:extLst>
          </p:nvPr>
        </p:nvGraphicFramePr>
        <p:xfrm>
          <a:off x="276447" y="847272"/>
          <a:ext cx="8623003" cy="5615353"/>
        </p:xfrm>
        <a:graphic>
          <a:graphicData uri="http://schemas.openxmlformats.org/drawingml/2006/table">
            <a:tbl>
              <a:tblPr firstRow="1" bandRow="1">
                <a:tableStyleId>{85BE263C-DBD7-4A20-BB59-AAB30ACAA65A}</a:tableStyleId>
              </a:tblPr>
              <a:tblGrid>
                <a:gridCol w="2463714"/>
                <a:gridCol w="2874335"/>
                <a:gridCol w="3284954"/>
              </a:tblGrid>
              <a:tr h="337625">
                <a:tc>
                  <a:txBody>
                    <a:bodyPr/>
                    <a:lstStyle/>
                    <a:p>
                      <a:endParaRPr lang="es-PA" noProof="0" dirty="0">
                        <a:latin typeface="Arial" pitchFamily="34" charset="0"/>
                        <a:cs typeface="Arial" pitchFamily="34" charset="0"/>
                      </a:endParaRPr>
                    </a:p>
                  </a:txBody>
                  <a:tcPr/>
                </a:tc>
                <a:tc>
                  <a:txBody>
                    <a:bodyPr/>
                    <a:lstStyle/>
                    <a:p>
                      <a:r>
                        <a:rPr lang="es-PA" noProof="0" dirty="0" smtClean="0">
                          <a:latin typeface="Arial" pitchFamily="34" charset="0"/>
                          <a:cs typeface="Arial" pitchFamily="34" charset="0"/>
                        </a:rPr>
                        <a:t>Modelo Bio-Médico</a:t>
                      </a:r>
                      <a:endParaRPr lang="es-PA" noProof="0" dirty="0">
                        <a:latin typeface="Arial" pitchFamily="34" charset="0"/>
                        <a:cs typeface="Arial" pitchFamily="34" charset="0"/>
                      </a:endParaRPr>
                    </a:p>
                  </a:txBody>
                  <a:tcPr/>
                </a:tc>
                <a:tc>
                  <a:txBody>
                    <a:bodyPr/>
                    <a:lstStyle/>
                    <a:p>
                      <a:r>
                        <a:rPr lang="es-PA" noProof="0" smtClean="0">
                          <a:latin typeface="Arial" pitchFamily="34" charset="0"/>
                          <a:cs typeface="Arial" pitchFamily="34" charset="0"/>
                        </a:rPr>
                        <a:t>Sistemas basado en la</a:t>
                      </a:r>
                      <a:r>
                        <a:rPr lang="es-PA" baseline="0" noProof="0" smtClean="0">
                          <a:latin typeface="Arial" pitchFamily="34" charset="0"/>
                          <a:cs typeface="Arial" pitchFamily="34" charset="0"/>
                        </a:rPr>
                        <a:t> APS</a:t>
                      </a:r>
                      <a:endParaRPr lang="es-PA" noProof="0">
                        <a:latin typeface="Arial" pitchFamily="34" charset="0"/>
                        <a:cs typeface="Arial" pitchFamily="34" charset="0"/>
                      </a:endParaRPr>
                    </a:p>
                  </a:txBody>
                  <a:tcPr/>
                </a:tc>
              </a:tr>
              <a:tr h="590843">
                <a:tc>
                  <a:txBody>
                    <a:bodyPr/>
                    <a:lstStyle/>
                    <a:p>
                      <a:r>
                        <a:rPr lang="es-PA" sz="1400" b="1" noProof="0" dirty="0" smtClean="0">
                          <a:latin typeface="Arial" pitchFamily="34" charset="0"/>
                          <a:cs typeface="Arial" pitchFamily="34" charset="0"/>
                        </a:rPr>
                        <a:t>VALORES</a:t>
                      </a:r>
                      <a:endParaRPr lang="es-PA" sz="1400" b="1" noProof="0" dirty="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Salud como bien comercial exclusivo, o como acto</a:t>
                      </a:r>
                      <a:r>
                        <a:rPr lang="es-PA" sz="1400" baseline="0" noProof="0" dirty="0" smtClean="0">
                          <a:latin typeface="Arial" pitchFamily="34" charset="0"/>
                          <a:cs typeface="Arial" pitchFamily="34" charset="0"/>
                        </a:rPr>
                        <a:t> caritativo.</a:t>
                      </a:r>
                      <a:endParaRPr lang="es-PA" sz="1400" noProof="0" dirty="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Salud como derecho con equidad y</a:t>
                      </a:r>
                      <a:r>
                        <a:rPr lang="es-PA" sz="1400" baseline="0" noProof="0" dirty="0" smtClean="0">
                          <a:latin typeface="Arial" pitchFamily="34" charset="0"/>
                          <a:cs typeface="Arial" pitchFamily="34" charset="0"/>
                        </a:rPr>
                        <a:t> solidaridad</a:t>
                      </a:r>
                      <a:endParaRPr lang="es-PA" sz="1400" noProof="0" dirty="0">
                        <a:latin typeface="Arial" pitchFamily="34" charset="0"/>
                        <a:cs typeface="Arial" pitchFamily="34" charset="0"/>
                      </a:endParaRPr>
                    </a:p>
                  </a:txBody>
                  <a:tcPr anchor="ctr"/>
                </a:tc>
              </a:tr>
              <a:tr h="590843">
                <a:tc>
                  <a:txBody>
                    <a:bodyPr/>
                    <a:lstStyle/>
                    <a:p>
                      <a:r>
                        <a:rPr lang="es-PA" sz="1400" b="1" noProof="0" dirty="0" smtClean="0">
                          <a:latin typeface="Arial" pitchFamily="34" charset="0"/>
                          <a:cs typeface="Arial" pitchFamily="34" charset="0"/>
                        </a:rPr>
                        <a:t>GOBERNANZA</a:t>
                      </a:r>
                      <a:endParaRPr lang="es-PA" sz="1400" b="1" noProof="0" dirty="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Médico</a:t>
                      </a:r>
                      <a:r>
                        <a:rPr lang="es-PA" sz="1400" baseline="0" noProof="0" dirty="0" smtClean="0">
                          <a:latin typeface="Arial" pitchFamily="34" charset="0"/>
                          <a:cs typeface="Arial" pitchFamily="34" charset="0"/>
                        </a:rPr>
                        <a:t> - Paciente</a:t>
                      </a:r>
                      <a:endParaRPr lang="es-PA" sz="1400" noProof="0" dirty="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Múltiples</a:t>
                      </a:r>
                      <a:r>
                        <a:rPr lang="es-PA" sz="1400" baseline="0" noProof="0" dirty="0" smtClean="0">
                          <a:latin typeface="Arial" pitchFamily="34" charset="0"/>
                          <a:cs typeface="Arial" pitchFamily="34" charset="0"/>
                        </a:rPr>
                        <a:t> actores.</a:t>
                      </a:r>
                      <a:endParaRPr lang="es-PA" sz="1400" noProof="0" dirty="0" smtClean="0">
                        <a:latin typeface="Arial" pitchFamily="34" charset="0"/>
                        <a:cs typeface="Arial" pitchFamily="34" charset="0"/>
                      </a:endParaRPr>
                    </a:p>
                    <a:p>
                      <a:r>
                        <a:rPr lang="es-PA" sz="1400" noProof="0" dirty="0" smtClean="0">
                          <a:latin typeface="Arial" pitchFamily="34" charset="0"/>
                          <a:cs typeface="Arial" pitchFamily="34" charset="0"/>
                        </a:rPr>
                        <a:t>Liderazgo</a:t>
                      </a:r>
                      <a:r>
                        <a:rPr lang="es-PA" sz="1400" baseline="0" noProof="0" dirty="0" smtClean="0">
                          <a:latin typeface="Arial" pitchFamily="34" charset="0"/>
                          <a:cs typeface="Arial" pitchFamily="34" charset="0"/>
                        </a:rPr>
                        <a:t> de la ASN (rectoría).</a:t>
                      </a:r>
                      <a:endParaRPr lang="es-PA" sz="1400" noProof="0" dirty="0">
                        <a:latin typeface="Arial" pitchFamily="34" charset="0"/>
                        <a:cs typeface="Arial" pitchFamily="34" charset="0"/>
                      </a:endParaRPr>
                    </a:p>
                  </a:txBody>
                  <a:tcPr anchor="ctr"/>
                </a:tc>
              </a:tr>
              <a:tr h="844061">
                <a:tc>
                  <a:txBody>
                    <a:bodyPr/>
                    <a:lstStyle/>
                    <a:p>
                      <a:r>
                        <a:rPr lang="es-PA" sz="1400" b="1" noProof="0" dirty="0" smtClean="0">
                          <a:latin typeface="Arial" pitchFamily="34" charset="0"/>
                          <a:cs typeface="Arial" pitchFamily="34" charset="0"/>
                        </a:rPr>
                        <a:t>FINANCIAMIENTO</a:t>
                      </a:r>
                      <a:endParaRPr lang="es-PA" sz="1400" b="1" noProof="0" dirty="0">
                        <a:latin typeface="Arial" pitchFamily="34" charset="0"/>
                        <a:cs typeface="Arial" pitchFamily="34" charset="0"/>
                      </a:endParaRPr>
                    </a:p>
                  </a:txBody>
                  <a:tcPr anchor="ctr"/>
                </a:tc>
                <a:tc>
                  <a:txBody>
                    <a:bodyPr/>
                    <a:lstStyle/>
                    <a:p>
                      <a:r>
                        <a:rPr lang="es-PA" sz="1400" noProof="0" smtClean="0">
                          <a:latin typeface="Arial" pitchFamily="34" charset="0"/>
                          <a:cs typeface="Arial" pitchFamily="34" charset="0"/>
                        </a:rPr>
                        <a:t>Pago directo a proveedores.</a:t>
                      </a:r>
                    </a:p>
                    <a:p>
                      <a:r>
                        <a:rPr lang="es-PA" sz="1400" noProof="0" smtClean="0">
                          <a:latin typeface="Arial" pitchFamily="34" charset="0"/>
                          <a:cs typeface="Arial" pitchFamily="34" charset="0"/>
                        </a:rPr>
                        <a:t>Orientado al lucro</a:t>
                      </a:r>
                      <a:endParaRPr lang="es-PA" sz="1400" noProof="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Cobertura Universal.</a:t>
                      </a:r>
                      <a:endParaRPr lang="es-PA" sz="1400" baseline="0" noProof="0" dirty="0" smtClean="0">
                        <a:latin typeface="Arial" pitchFamily="34" charset="0"/>
                        <a:cs typeface="Arial" pitchFamily="34" charset="0"/>
                      </a:endParaRPr>
                    </a:p>
                    <a:p>
                      <a:r>
                        <a:rPr lang="es-PA" sz="1400" baseline="0" noProof="0" dirty="0" smtClean="0">
                          <a:latin typeface="Arial" pitchFamily="34" charset="0"/>
                          <a:cs typeface="Arial" pitchFamily="34" charset="0"/>
                        </a:rPr>
                        <a:t>Protección Social en Salud.</a:t>
                      </a:r>
                      <a:endParaRPr lang="es-PA" sz="1400" noProof="0" dirty="0">
                        <a:latin typeface="Arial" pitchFamily="34" charset="0"/>
                        <a:cs typeface="Arial" pitchFamily="34" charset="0"/>
                      </a:endParaRPr>
                    </a:p>
                  </a:txBody>
                  <a:tcPr anchor="ctr"/>
                </a:tc>
              </a:tr>
              <a:tr h="590843">
                <a:tc>
                  <a:txBody>
                    <a:bodyPr/>
                    <a:lstStyle/>
                    <a:p>
                      <a:r>
                        <a:rPr lang="es-PA" sz="1400" b="1" noProof="0" dirty="0" smtClean="0">
                          <a:latin typeface="Arial" pitchFamily="34" charset="0"/>
                          <a:cs typeface="Arial" pitchFamily="34" charset="0"/>
                        </a:rPr>
                        <a:t>PROVISION DE</a:t>
                      </a:r>
                      <a:r>
                        <a:rPr lang="es-PA" sz="1400" b="1" baseline="0" noProof="0" dirty="0" smtClean="0">
                          <a:latin typeface="Arial" pitchFamily="34" charset="0"/>
                          <a:cs typeface="Arial" pitchFamily="34" charset="0"/>
                        </a:rPr>
                        <a:t> SERVICIOS</a:t>
                      </a:r>
                      <a:endParaRPr lang="es-PA" sz="1400" b="1" noProof="0" dirty="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Atención</a:t>
                      </a:r>
                      <a:r>
                        <a:rPr lang="es-PA" sz="1400" baseline="0" noProof="0" dirty="0" smtClean="0">
                          <a:latin typeface="Arial" pitchFamily="34" charset="0"/>
                          <a:cs typeface="Arial" pitchFamily="34" charset="0"/>
                        </a:rPr>
                        <a:t> episódica curativa de casos/complicaciones agudas centrada en la enfermedad y el tratamiento.</a:t>
                      </a:r>
                      <a:endParaRPr lang="es-PA" sz="1400" noProof="0" dirty="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Atención integral, continua e integrada y centrada en las personas</a:t>
                      </a:r>
                      <a:r>
                        <a:rPr lang="es-PA" sz="1400" baseline="0" noProof="0" dirty="0" smtClean="0">
                          <a:latin typeface="Arial" pitchFamily="34" charset="0"/>
                          <a:cs typeface="Arial" pitchFamily="34" charset="0"/>
                        </a:rPr>
                        <a:t> </a:t>
                      </a:r>
                      <a:r>
                        <a:rPr lang="es-PA" sz="1400" noProof="0" dirty="0" smtClean="0">
                          <a:latin typeface="Arial" pitchFamily="34" charset="0"/>
                          <a:cs typeface="Arial" pitchFamily="34" charset="0"/>
                        </a:rPr>
                        <a:t>(incluyendo la atención socio-sanitaria).</a:t>
                      </a:r>
                      <a:endParaRPr lang="es-PA" sz="1400" noProof="0" dirty="0">
                        <a:latin typeface="Arial" pitchFamily="34" charset="0"/>
                        <a:cs typeface="Arial" pitchFamily="34" charset="0"/>
                      </a:endParaRPr>
                    </a:p>
                  </a:txBody>
                  <a:tcPr anchor="ctr"/>
                </a:tc>
              </a:tr>
              <a:tr h="1350498">
                <a:tc>
                  <a:txBody>
                    <a:bodyPr/>
                    <a:lstStyle/>
                    <a:p>
                      <a:r>
                        <a:rPr lang="es-PA" sz="1400" b="1" noProof="0" dirty="0" smtClean="0">
                          <a:latin typeface="Arial" pitchFamily="34" charset="0"/>
                          <a:cs typeface="Arial" pitchFamily="34" charset="0"/>
                        </a:rPr>
                        <a:t>GENERACION DE RECURSOS</a:t>
                      </a:r>
                      <a:endParaRPr lang="es-PA" sz="1400" b="1" noProof="0" dirty="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Médicos,</a:t>
                      </a:r>
                      <a:r>
                        <a:rPr lang="es-PA" sz="1400" baseline="0" noProof="0" dirty="0" smtClean="0">
                          <a:latin typeface="Arial" pitchFamily="34" charset="0"/>
                          <a:cs typeface="Arial" pitchFamily="34" charset="0"/>
                        </a:rPr>
                        <a:t> enfermeras y otros profesionales afines a la atención curativa.</a:t>
                      </a:r>
                    </a:p>
                    <a:p>
                      <a:r>
                        <a:rPr lang="es-PA" sz="1400" baseline="0" noProof="0" dirty="0" smtClean="0">
                          <a:latin typeface="Arial" pitchFamily="34" charset="0"/>
                          <a:cs typeface="Arial" pitchFamily="34" charset="0"/>
                        </a:rPr>
                        <a:t>Tecnología como generadora de negocios.</a:t>
                      </a:r>
                      <a:endParaRPr lang="es-PA" sz="1400" noProof="0" dirty="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Amplio rango de competencias</a:t>
                      </a:r>
                      <a:r>
                        <a:rPr lang="es-PA" sz="1400" baseline="0" noProof="0" dirty="0" smtClean="0">
                          <a:latin typeface="Arial" pitchFamily="34" charset="0"/>
                          <a:cs typeface="Arial" pitchFamily="34" charset="0"/>
                        </a:rPr>
                        <a:t> y profesionales.</a:t>
                      </a:r>
                    </a:p>
                    <a:p>
                      <a:r>
                        <a:rPr lang="es-PA" sz="1400" baseline="0" noProof="0" dirty="0" smtClean="0">
                          <a:latin typeface="Arial" pitchFamily="34" charset="0"/>
                          <a:cs typeface="Arial" pitchFamily="34" charset="0"/>
                        </a:rPr>
                        <a:t>Uso apropriado y equitativo de la tecnología.</a:t>
                      </a:r>
                      <a:endParaRPr lang="es-PA" sz="1400" noProof="0" dirty="0">
                        <a:latin typeface="Arial" pitchFamily="34" charset="0"/>
                        <a:cs typeface="Arial" pitchFamily="34" charset="0"/>
                      </a:endParaRPr>
                    </a:p>
                  </a:txBody>
                  <a:tcPr anchor="ctr"/>
                </a:tc>
              </a:tr>
              <a:tr h="590843">
                <a:tc>
                  <a:txBody>
                    <a:bodyPr/>
                    <a:lstStyle/>
                    <a:p>
                      <a:r>
                        <a:rPr lang="es-PA" sz="1400" b="1" noProof="0" dirty="0" smtClean="0">
                          <a:latin typeface="Arial" pitchFamily="34" charset="0"/>
                          <a:cs typeface="Arial" pitchFamily="34" charset="0"/>
                        </a:rPr>
                        <a:t>ENFOQUE</a:t>
                      </a:r>
                      <a:endParaRPr lang="es-PA" sz="1400" b="1" noProof="0" dirty="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Pacientes</a:t>
                      </a:r>
                    </a:p>
                  </a:txBody>
                  <a:tcPr anchor="ctr"/>
                </a:tc>
                <a:tc>
                  <a:txBody>
                    <a:bodyPr/>
                    <a:lstStyle/>
                    <a:p>
                      <a:r>
                        <a:rPr lang="es-PA" sz="1400" noProof="0" dirty="0" smtClean="0">
                          <a:latin typeface="Arial" pitchFamily="34" charset="0"/>
                          <a:cs typeface="Arial" pitchFamily="34" charset="0"/>
                        </a:rPr>
                        <a:t>Personas, Familias, Comunidades</a:t>
                      </a:r>
                      <a:endParaRPr lang="es-PA" sz="1400" noProof="0" dirty="0">
                        <a:latin typeface="Arial" pitchFamily="34" charset="0"/>
                        <a:cs typeface="Arial" pitchFamily="34" charset="0"/>
                      </a:endParaRPr>
                    </a:p>
                  </a:txBody>
                  <a:tcPr anchor="ctr"/>
                </a:tc>
              </a:tr>
              <a:tr h="337625">
                <a:tc>
                  <a:txBody>
                    <a:bodyPr/>
                    <a:lstStyle/>
                    <a:p>
                      <a:r>
                        <a:rPr lang="es-PA" sz="1400" b="1" noProof="0" dirty="0" smtClean="0">
                          <a:latin typeface="Arial" pitchFamily="34" charset="0"/>
                          <a:cs typeface="Arial" pitchFamily="34" charset="0"/>
                        </a:rPr>
                        <a:t>ENFOQUE</a:t>
                      </a:r>
                      <a:r>
                        <a:rPr lang="es-PA" sz="1400" b="1" baseline="0" noProof="0" dirty="0" smtClean="0">
                          <a:latin typeface="Arial" pitchFamily="34" charset="0"/>
                          <a:cs typeface="Arial" pitchFamily="34" charset="0"/>
                        </a:rPr>
                        <a:t> SISTEMICO</a:t>
                      </a:r>
                      <a:endParaRPr lang="es-PA" sz="1400" b="1" noProof="0" dirty="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Lineal</a:t>
                      </a:r>
                      <a:endParaRPr lang="es-PA" sz="1400" noProof="0" dirty="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Sistemas</a:t>
                      </a:r>
                      <a:r>
                        <a:rPr lang="es-PA" sz="1400" baseline="0" noProof="0" dirty="0" smtClean="0">
                          <a:latin typeface="Arial" pitchFamily="34" charset="0"/>
                          <a:cs typeface="Arial" pitchFamily="34" charset="0"/>
                        </a:rPr>
                        <a:t> complejos y adaptativos</a:t>
                      </a:r>
                      <a:endParaRPr lang="es-PA" sz="1400" noProof="0" dirty="0">
                        <a:latin typeface="Arial" pitchFamily="34" charset="0"/>
                        <a:cs typeface="Arial" pitchFamily="34" charset="0"/>
                      </a:endParaRPr>
                    </a:p>
                  </a:txBody>
                  <a:tcPr anchor="ctr"/>
                </a:tc>
              </a:tr>
            </a:tbl>
          </a:graphicData>
        </a:graphic>
      </p:graphicFrame>
      <p:sp>
        <p:nvSpPr>
          <p:cNvPr id="2" name="Oval 1"/>
          <p:cNvSpPr/>
          <p:nvPr/>
        </p:nvSpPr>
        <p:spPr>
          <a:xfrm>
            <a:off x="5234149" y="457200"/>
            <a:ext cx="3732242" cy="6400799"/>
          </a:xfrm>
          <a:prstGeom prst="ellipse">
            <a:avLst/>
          </a:prstGeom>
          <a:noFill/>
          <a:ln w="57150" cmpd="sng">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1183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49"/>
          <p:cNvSpPr>
            <a:spLocks noChangeArrowheads="1"/>
          </p:cNvSpPr>
          <p:nvPr/>
        </p:nvSpPr>
        <p:spPr bwMode="auto">
          <a:xfrm>
            <a:off x="86482" y="444050"/>
            <a:ext cx="2751291" cy="416680"/>
          </a:xfrm>
          <a:prstGeom prst="roundRect">
            <a:avLst>
              <a:gd name="adj" fmla="val 16667"/>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pPr marL="342900" indent="-342900">
              <a:buFont typeface="Arial" pitchFamily="34" charset="0"/>
              <a:buNone/>
            </a:pPr>
            <a:r>
              <a:rPr lang="es-CL" sz="3200" b="1" dirty="0" smtClean="0">
                <a:solidFill>
                  <a:srgbClr val="0070C0"/>
                </a:solidFill>
                <a:effectLst>
                  <a:outerShdw blurRad="38100" dist="38100" dir="2700000" algn="tl">
                    <a:srgbClr val="000000">
                      <a:alpha val="43137"/>
                    </a:srgbClr>
                  </a:outerShdw>
                </a:effectLst>
                <a:latin typeface="Calibri" pitchFamily="34" charset="0"/>
                <a:ea typeface="+mj-ea"/>
                <a:cs typeface="Arial" pitchFamily="34" charset="0"/>
              </a:rPr>
              <a:t>Conclusiones</a:t>
            </a:r>
            <a:endParaRPr lang="es-CL" sz="3200" b="1" dirty="0">
              <a:solidFill>
                <a:srgbClr val="0070C0"/>
              </a:solidFill>
              <a:effectLst>
                <a:outerShdw blurRad="38100" dist="38100" dir="2700000" algn="tl">
                  <a:srgbClr val="000000">
                    <a:alpha val="43137"/>
                  </a:srgbClr>
                </a:outerShdw>
              </a:effectLst>
              <a:latin typeface="Calibri" pitchFamily="34" charset="0"/>
              <a:ea typeface="+mj-ea"/>
              <a:cs typeface="Arial" pitchFamily="34" charset="0"/>
            </a:endParaRPr>
          </a:p>
        </p:txBody>
      </p:sp>
      <p:sp>
        <p:nvSpPr>
          <p:cNvPr id="9" name="2 Marcador de contenido"/>
          <p:cNvSpPr txBox="1">
            <a:spLocks/>
          </p:cNvSpPr>
          <p:nvPr/>
        </p:nvSpPr>
        <p:spPr bwMode="auto">
          <a:xfrm>
            <a:off x="76200" y="5410200"/>
            <a:ext cx="9220200" cy="1447800"/>
          </a:xfrm>
          <a:prstGeom prst="rect">
            <a:avLst/>
          </a:prstGeom>
          <a:solidFill>
            <a:schemeClr val="bg1"/>
          </a:solidFill>
          <a:ln w="9525">
            <a:noFill/>
            <a:miter lim="800000"/>
            <a:headEnd/>
            <a:tailEnd/>
          </a:ln>
          <a:extLst/>
        </p:spPr>
        <p:txBody>
          <a:bodyPr/>
          <a:lstStyle>
            <a:lvl1pPr marL="342900" indent="-342900" algn="l" rtl="0" eaLnBrk="0" fontAlgn="base" hangingPunct="0">
              <a:spcBef>
                <a:spcPct val="20000"/>
              </a:spcBef>
              <a:spcAft>
                <a:spcPct val="0"/>
              </a:spcAft>
              <a:buFont typeface="Arial" pitchFamily="34" charset="0"/>
              <a:buChar char="•"/>
              <a:defRPr sz="2400" kern="1200">
                <a:solidFill>
                  <a:srgbClr val="CC0000"/>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Font typeface="Courier New" pitchFamily="49" charset="0"/>
              <a:buChar char="o"/>
              <a:defRPr sz="1600" kern="1200">
                <a:solidFill>
                  <a:srgbClr val="CC0000"/>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Font typeface="Arial" pitchFamily="34" charset="0"/>
              <a:buChar char="•"/>
              <a:defRPr sz="1600" kern="1200">
                <a:solidFill>
                  <a:srgbClr val="CC0000"/>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CC0000"/>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Font typeface="Arial" pitchFamily="34" charset="0"/>
              <a:buChar char="•"/>
              <a:defRPr sz="1600" kern="1200">
                <a:solidFill>
                  <a:srgbClr val="CC0000"/>
                </a:solidFill>
                <a:latin typeface="Calibri" pitchFamily="34" charset="0"/>
                <a:ea typeface="MS PGothic" pitchFamily="34" charset="-128"/>
                <a:cs typeface="Calibri"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defRPr/>
            </a:pPr>
            <a:r>
              <a:rPr kumimoji="1" lang="es-CL" sz="2000" b="1" u="sng" dirty="0" smtClean="0">
                <a:solidFill>
                  <a:srgbClr val="FF0000"/>
                </a:solidFill>
              </a:rPr>
              <a:t>Desafíos</a:t>
            </a:r>
            <a:r>
              <a:rPr kumimoji="1" lang="es-CL" sz="2000" dirty="0" smtClean="0">
                <a:solidFill>
                  <a:srgbClr val="FF0000"/>
                </a:solidFill>
              </a:rPr>
              <a:t>: </a:t>
            </a:r>
          </a:p>
          <a:p>
            <a:pPr>
              <a:defRPr/>
            </a:pPr>
            <a:r>
              <a:rPr kumimoji="1" lang="es-CL" sz="1800" dirty="0" smtClean="0">
                <a:solidFill>
                  <a:srgbClr val="FF0000"/>
                </a:solidFill>
              </a:rPr>
              <a:t>re-pensar el modelo de gestión/re-definir el modelo de atención</a:t>
            </a:r>
          </a:p>
          <a:p>
            <a:pPr>
              <a:defRPr/>
            </a:pPr>
            <a:r>
              <a:rPr kumimoji="1" lang="es-CL" sz="1800" dirty="0" smtClean="0">
                <a:solidFill>
                  <a:srgbClr val="FF0000"/>
                </a:solidFill>
              </a:rPr>
              <a:t>lograr introducir cambios en la regulación/legislación</a:t>
            </a:r>
          </a:p>
          <a:p>
            <a:pPr>
              <a:defRPr/>
            </a:pPr>
            <a:r>
              <a:rPr kumimoji="1" lang="es-CL" sz="1800" dirty="0" smtClean="0">
                <a:solidFill>
                  <a:srgbClr val="FF0000"/>
                </a:solidFill>
              </a:rPr>
              <a:t>asegurar </a:t>
            </a:r>
            <a:r>
              <a:rPr kumimoji="1" lang="es-CL" sz="1800" dirty="0">
                <a:solidFill>
                  <a:srgbClr val="FF0000"/>
                </a:solidFill>
              </a:rPr>
              <a:t>un acuerdo amplio entre los actores del sistema  </a:t>
            </a:r>
            <a:r>
              <a:rPr kumimoji="1" lang="es-CL" sz="1800" dirty="0" smtClean="0">
                <a:solidFill>
                  <a:srgbClr val="FF0000"/>
                </a:solidFill>
              </a:rPr>
              <a:t>(</a:t>
            </a:r>
            <a:r>
              <a:rPr kumimoji="1" lang="es-CL" sz="1800" b="1" dirty="0">
                <a:solidFill>
                  <a:srgbClr val="FF0000"/>
                </a:solidFill>
              </a:rPr>
              <a:t>liderazgo de la ASN</a:t>
            </a:r>
            <a:r>
              <a:rPr kumimoji="1" lang="es-CL" sz="1800" dirty="0" smtClean="0">
                <a:solidFill>
                  <a:srgbClr val="FF0000"/>
                </a:solidFill>
              </a:rPr>
              <a:t>)</a:t>
            </a:r>
            <a:endParaRPr kumimoji="1" lang="es-CL" sz="1800" dirty="0">
              <a:solidFill>
                <a:srgbClr val="FF0000"/>
              </a:solidFill>
            </a:endParaRPr>
          </a:p>
        </p:txBody>
      </p:sp>
      <p:sp>
        <p:nvSpPr>
          <p:cNvPr id="3" name="2 Marcador de contenido"/>
          <p:cNvSpPr>
            <a:spLocks noGrp="1"/>
          </p:cNvSpPr>
          <p:nvPr>
            <p:ph idx="1"/>
          </p:nvPr>
        </p:nvSpPr>
        <p:spPr>
          <a:xfrm>
            <a:off x="3886200" y="3352800"/>
            <a:ext cx="5318125" cy="2286000"/>
          </a:xfrm>
          <a:solidFill>
            <a:schemeClr val="bg1"/>
          </a:solidFill>
        </p:spPr>
        <p:txBody>
          <a:bodyPr/>
          <a:lstStyle/>
          <a:p>
            <a:pPr marL="0" indent="0">
              <a:buFontTx/>
              <a:buNone/>
            </a:pPr>
            <a:r>
              <a:rPr kumimoji="1" lang="es-CL" sz="1800" smtClean="0">
                <a:solidFill>
                  <a:srgbClr val="0070C0"/>
                </a:solidFill>
                <a:latin typeface="Calibri" pitchFamily="34" charset="0"/>
              </a:rPr>
              <a:t>5. Explotar el potencial de los </a:t>
            </a:r>
            <a:r>
              <a:rPr kumimoji="1" lang="es-CL" sz="1800" b="1" smtClean="0">
                <a:solidFill>
                  <a:srgbClr val="0070C0"/>
                </a:solidFill>
                <a:latin typeface="Calibri" pitchFamily="34" charset="0"/>
              </a:rPr>
              <a:t>mecanismos de compra/pago a proveedores</a:t>
            </a:r>
          </a:p>
          <a:p>
            <a:pPr marL="0" indent="0">
              <a:buFontTx/>
              <a:buNone/>
            </a:pPr>
            <a:r>
              <a:rPr kumimoji="1" lang="es-CL" sz="1800" smtClean="0">
                <a:solidFill>
                  <a:srgbClr val="0070C0"/>
                </a:solidFill>
                <a:latin typeface="Calibri" pitchFamily="34" charset="0"/>
              </a:rPr>
              <a:t>6. </a:t>
            </a:r>
            <a:r>
              <a:rPr kumimoji="1" lang="en-US" sz="1800" smtClean="0">
                <a:solidFill>
                  <a:srgbClr val="0070C0"/>
                </a:solidFill>
                <a:latin typeface="Calibri" pitchFamily="34" charset="0"/>
              </a:rPr>
              <a:t>Avanzar hacia </a:t>
            </a:r>
            <a:r>
              <a:rPr kumimoji="1" lang="en-US" sz="1800" b="1" smtClean="0">
                <a:solidFill>
                  <a:srgbClr val="0070C0"/>
                </a:solidFill>
                <a:latin typeface="Calibri" pitchFamily="34" charset="0"/>
              </a:rPr>
              <a:t>un </a:t>
            </a:r>
            <a:r>
              <a:rPr kumimoji="1" lang="es-CL" sz="1800" b="1" smtClean="0">
                <a:solidFill>
                  <a:srgbClr val="0070C0"/>
                </a:solidFill>
                <a:latin typeface="Calibri" pitchFamily="34" charset="0"/>
              </a:rPr>
              <a:t>financiamiento por desempeño </a:t>
            </a:r>
          </a:p>
          <a:p>
            <a:pPr marL="0" indent="0">
              <a:buFontTx/>
              <a:buNone/>
            </a:pPr>
            <a:r>
              <a:rPr kumimoji="1" lang="es-CL" sz="1800" b="1" smtClean="0">
                <a:solidFill>
                  <a:srgbClr val="0070C0"/>
                </a:solidFill>
                <a:latin typeface="Calibri" pitchFamily="34" charset="0"/>
              </a:rPr>
              <a:t>7. Integrar los subsistemas de mancomunación de recursos y riesgos</a:t>
            </a:r>
            <a:r>
              <a:rPr kumimoji="1" lang="es-CL" sz="1800" smtClean="0">
                <a:solidFill>
                  <a:srgbClr val="0070C0"/>
                </a:solidFill>
                <a:latin typeface="Calibri" pitchFamily="34" charset="0"/>
              </a:rPr>
              <a:t> (…mas ricos y mas sanos en el pool)</a:t>
            </a:r>
          </a:p>
        </p:txBody>
      </p:sp>
      <p:sp>
        <p:nvSpPr>
          <p:cNvPr id="38917" name="2 Marcador de contenido"/>
          <p:cNvSpPr txBox="1">
            <a:spLocks/>
          </p:cNvSpPr>
          <p:nvPr/>
        </p:nvSpPr>
        <p:spPr bwMode="auto">
          <a:xfrm>
            <a:off x="3894138" y="2338388"/>
            <a:ext cx="5310187" cy="1014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20000"/>
              </a:spcBef>
              <a:buFont typeface="Arial" charset="0"/>
              <a:buNone/>
            </a:pPr>
            <a:r>
              <a:rPr kumimoji="1" lang="es-CL" sz="1800">
                <a:solidFill>
                  <a:srgbClr val="0070C0"/>
                </a:solidFill>
                <a:latin typeface="Calibri" pitchFamily="34" charset="0"/>
                <a:ea typeface="ＭＳ Ｐゴシック" pitchFamily="34" charset="-128"/>
                <a:cs typeface="Calibri" pitchFamily="34" charset="0"/>
              </a:rPr>
              <a:t>3. Desarrollar la </a:t>
            </a:r>
            <a:r>
              <a:rPr kumimoji="1" lang="es-CL" sz="1800" b="1">
                <a:solidFill>
                  <a:srgbClr val="0070C0"/>
                </a:solidFill>
                <a:latin typeface="Calibri" pitchFamily="34" charset="0"/>
                <a:ea typeface="ＭＳ Ｐゴシック" pitchFamily="34" charset="-128"/>
                <a:cs typeface="Calibri" pitchFamily="34" charset="0"/>
              </a:rPr>
              <a:t>coordinación funcional </a:t>
            </a:r>
            <a:r>
              <a:rPr kumimoji="1" lang="es-CL" sz="1800">
                <a:solidFill>
                  <a:srgbClr val="0070C0"/>
                </a:solidFill>
                <a:latin typeface="Calibri" pitchFamily="34" charset="0"/>
                <a:ea typeface="ＭＳ Ｐゴシック" pitchFamily="34" charset="-128"/>
                <a:cs typeface="Calibri" pitchFamily="34" charset="0"/>
              </a:rPr>
              <a:t>en la </a:t>
            </a:r>
            <a:r>
              <a:rPr kumimoji="1" lang="es-CL" sz="1800" b="1">
                <a:solidFill>
                  <a:srgbClr val="0070C0"/>
                </a:solidFill>
                <a:latin typeface="Calibri" pitchFamily="34" charset="0"/>
                <a:ea typeface="ＭＳ Ｐゴシック" pitchFamily="34" charset="-128"/>
                <a:cs typeface="Calibri" pitchFamily="34" charset="0"/>
              </a:rPr>
              <a:t>atención al paciente </a:t>
            </a:r>
            <a:r>
              <a:rPr kumimoji="1" lang="es-CL" sz="1800">
                <a:solidFill>
                  <a:srgbClr val="0070C0"/>
                </a:solidFill>
                <a:latin typeface="Calibri" pitchFamily="34" charset="0"/>
                <a:ea typeface="ＭＳ Ｐゴシック" pitchFamily="34" charset="-128"/>
                <a:cs typeface="Calibri" pitchFamily="34" charset="0"/>
              </a:rPr>
              <a:t>(rediscutiendo el </a:t>
            </a:r>
            <a:r>
              <a:rPr kumimoji="1" lang="es-CL" sz="1800" b="1">
                <a:solidFill>
                  <a:srgbClr val="0070C0"/>
                </a:solidFill>
                <a:latin typeface="Calibri" pitchFamily="34" charset="0"/>
                <a:ea typeface="ＭＳ Ｐゴシック" pitchFamily="34" charset="-128"/>
                <a:cs typeface="Calibri" pitchFamily="34" charset="0"/>
              </a:rPr>
              <a:t>modelo de atención</a:t>
            </a:r>
            <a:r>
              <a:rPr kumimoji="1" lang="es-CL" sz="1800">
                <a:solidFill>
                  <a:srgbClr val="0070C0"/>
                </a:solidFill>
                <a:latin typeface="Calibri" pitchFamily="34" charset="0"/>
                <a:ea typeface="ＭＳ Ｐゴシック" pitchFamily="34" charset="-128"/>
                <a:cs typeface="Calibri" pitchFamily="34" charset="0"/>
              </a:rPr>
              <a:t>)</a:t>
            </a:r>
          </a:p>
          <a:p>
            <a:pPr>
              <a:spcBef>
                <a:spcPct val="20000"/>
              </a:spcBef>
              <a:buFont typeface="Arial" charset="0"/>
              <a:buNone/>
            </a:pPr>
            <a:r>
              <a:rPr kumimoji="1" lang="es-CL" sz="1800">
                <a:solidFill>
                  <a:srgbClr val="0070C0"/>
                </a:solidFill>
                <a:latin typeface="Calibri" pitchFamily="34" charset="0"/>
                <a:ea typeface="ＭＳ Ｐゴシック" pitchFamily="34" charset="-128"/>
                <a:cs typeface="Calibri" pitchFamily="34" charset="0"/>
              </a:rPr>
              <a:t>4. Avanzar en la integración de redes basadas en APS </a:t>
            </a:r>
          </a:p>
        </p:txBody>
      </p:sp>
      <p:sp>
        <p:nvSpPr>
          <p:cNvPr id="38918" name="2 Marcador de contenido"/>
          <p:cNvSpPr txBox="1">
            <a:spLocks/>
          </p:cNvSpPr>
          <p:nvPr/>
        </p:nvSpPr>
        <p:spPr bwMode="auto">
          <a:xfrm>
            <a:off x="3905250" y="838200"/>
            <a:ext cx="5299075" cy="144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20000"/>
              </a:spcBef>
              <a:buFont typeface="Arial" charset="0"/>
              <a:buNone/>
            </a:pPr>
            <a:r>
              <a:rPr kumimoji="1" lang="es-CL" sz="1800">
                <a:solidFill>
                  <a:srgbClr val="0070C0"/>
                </a:solidFill>
                <a:latin typeface="Calibri" pitchFamily="34" charset="0"/>
                <a:ea typeface="ＭＳ Ｐゴシック" pitchFamily="34" charset="-128"/>
                <a:cs typeface="Calibri" pitchFamily="34" charset="0"/>
              </a:rPr>
              <a:t>1. </a:t>
            </a:r>
            <a:r>
              <a:rPr kumimoji="1" lang="es-CL" sz="1800" b="1">
                <a:solidFill>
                  <a:srgbClr val="0070C0"/>
                </a:solidFill>
                <a:latin typeface="Calibri" pitchFamily="34" charset="0"/>
                <a:ea typeface="ＭＳ Ｐゴシック" pitchFamily="34" charset="-128"/>
                <a:cs typeface="Calibri" pitchFamily="34" charset="0"/>
              </a:rPr>
              <a:t>Aumentar</a:t>
            </a:r>
            <a:r>
              <a:rPr kumimoji="1" lang="es-CL" sz="1800">
                <a:solidFill>
                  <a:srgbClr val="0070C0"/>
                </a:solidFill>
                <a:latin typeface="Calibri" pitchFamily="34" charset="0"/>
                <a:ea typeface="ＭＳ Ｐゴシック" pitchFamily="34" charset="-128"/>
                <a:cs typeface="Calibri" pitchFamily="34" charset="0"/>
              </a:rPr>
              <a:t> el nivel de </a:t>
            </a:r>
            <a:r>
              <a:rPr kumimoji="1" lang="es-CL" sz="1800" b="1">
                <a:solidFill>
                  <a:srgbClr val="0070C0"/>
                </a:solidFill>
                <a:latin typeface="Calibri" pitchFamily="34" charset="0"/>
                <a:ea typeface="ＭＳ Ｐゴシック" pitchFamily="34" charset="-128"/>
                <a:cs typeface="Calibri" pitchFamily="34" charset="0"/>
              </a:rPr>
              <a:t>coordinación </a:t>
            </a:r>
            <a:r>
              <a:rPr kumimoji="1" lang="es-CL" sz="1800">
                <a:solidFill>
                  <a:srgbClr val="0070C0"/>
                </a:solidFill>
                <a:latin typeface="Calibri" pitchFamily="34" charset="0"/>
                <a:ea typeface="ＭＳ Ｐゴシック" pitchFamily="34" charset="-128"/>
                <a:cs typeface="Calibri" pitchFamily="34" charset="0"/>
              </a:rPr>
              <a:t>en las </a:t>
            </a:r>
            <a:r>
              <a:rPr kumimoji="1" lang="es-CL" sz="1800" b="1">
                <a:solidFill>
                  <a:srgbClr val="0070C0"/>
                </a:solidFill>
                <a:latin typeface="Calibri" pitchFamily="34" charset="0"/>
                <a:ea typeface="ＭＳ Ｐゴシック" pitchFamily="34" charset="-128"/>
                <a:cs typeface="Calibri" pitchFamily="34" charset="0"/>
              </a:rPr>
              <a:t>compras estratégicas  </a:t>
            </a:r>
            <a:r>
              <a:rPr kumimoji="1" lang="es-CL" sz="1800">
                <a:solidFill>
                  <a:srgbClr val="0070C0"/>
                </a:solidFill>
                <a:latin typeface="Calibri" pitchFamily="34" charset="0"/>
                <a:ea typeface="ＭＳ Ｐゴシック" pitchFamily="34" charset="-128"/>
                <a:cs typeface="Calibri" pitchFamily="34" charset="0"/>
              </a:rPr>
              <a:t>(… mayor eficiencia en la adquisición de insumos estratégicos)</a:t>
            </a:r>
          </a:p>
          <a:p>
            <a:pPr>
              <a:spcBef>
                <a:spcPct val="20000"/>
              </a:spcBef>
              <a:buFont typeface="Arial" charset="0"/>
              <a:buNone/>
            </a:pPr>
            <a:r>
              <a:rPr kumimoji="1" lang="es-CL" sz="1800">
                <a:solidFill>
                  <a:srgbClr val="0070C0"/>
                </a:solidFill>
                <a:latin typeface="Calibri" pitchFamily="34" charset="0"/>
                <a:ea typeface="ＭＳ Ｐゴシック" pitchFamily="34" charset="-128"/>
                <a:cs typeface="Calibri" pitchFamily="34" charset="0"/>
              </a:rPr>
              <a:t>2. </a:t>
            </a:r>
            <a:r>
              <a:rPr kumimoji="1" lang="es-CL" sz="1800" b="1">
                <a:solidFill>
                  <a:srgbClr val="0070C0"/>
                </a:solidFill>
                <a:latin typeface="Calibri" pitchFamily="34" charset="0"/>
                <a:ea typeface="ＭＳ Ｐゴシック" pitchFamily="34" charset="-128"/>
                <a:cs typeface="Calibri" pitchFamily="34" charset="0"/>
              </a:rPr>
              <a:t>Adoptar criterios comunes</a:t>
            </a:r>
            <a:r>
              <a:rPr kumimoji="1" lang="es-CL" sz="1800">
                <a:solidFill>
                  <a:srgbClr val="0070C0"/>
                </a:solidFill>
                <a:latin typeface="Calibri" pitchFamily="34" charset="0"/>
                <a:ea typeface="ＭＳ Ｐゴシック" pitchFamily="34" charset="-128"/>
                <a:cs typeface="Calibri" pitchFamily="34" charset="0"/>
              </a:rPr>
              <a:t> para la </a:t>
            </a:r>
            <a:r>
              <a:rPr kumimoji="1" lang="es-CL" sz="1800" b="1">
                <a:solidFill>
                  <a:srgbClr val="0070C0"/>
                </a:solidFill>
                <a:latin typeface="Calibri" pitchFamily="34" charset="0"/>
                <a:ea typeface="ＭＳ Ｐゴシック" pitchFamily="34" charset="-128"/>
                <a:cs typeface="Calibri" pitchFamily="34" charset="0"/>
              </a:rPr>
              <a:t>introducción de tecnologías sanitarias</a:t>
            </a:r>
          </a:p>
        </p:txBody>
      </p:sp>
      <p:sp>
        <p:nvSpPr>
          <p:cNvPr id="38919" name="2 Marcador de contenido"/>
          <p:cNvSpPr txBox="1">
            <a:spLocks/>
          </p:cNvSpPr>
          <p:nvPr/>
        </p:nvSpPr>
        <p:spPr bwMode="auto">
          <a:xfrm>
            <a:off x="0" y="1935163"/>
            <a:ext cx="3810000" cy="808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20000"/>
              </a:spcBef>
              <a:buFont typeface="Arial" charset="0"/>
              <a:buNone/>
            </a:pPr>
            <a:r>
              <a:rPr kumimoji="1" lang="es-CL" sz="2200" b="1">
                <a:solidFill>
                  <a:srgbClr val="0070C0"/>
                </a:solidFill>
                <a:latin typeface="Calibri" pitchFamily="34" charset="0"/>
                <a:ea typeface="ＭＳ Ｐゴシック" pitchFamily="34" charset="-128"/>
                <a:cs typeface="Calibri" pitchFamily="34" charset="0"/>
              </a:rPr>
              <a:t>- Eficiencia en la organización de los servicios y la atención</a:t>
            </a:r>
          </a:p>
        </p:txBody>
      </p:sp>
      <p:sp>
        <p:nvSpPr>
          <p:cNvPr id="38920" name="2 Marcador de contenido"/>
          <p:cNvSpPr txBox="1">
            <a:spLocks/>
          </p:cNvSpPr>
          <p:nvPr/>
        </p:nvSpPr>
        <p:spPr bwMode="auto">
          <a:xfrm>
            <a:off x="0" y="3657600"/>
            <a:ext cx="3741738" cy="781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20000"/>
              </a:spcBef>
              <a:buFont typeface="Arial" charset="0"/>
              <a:buNone/>
            </a:pPr>
            <a:r>
              <a:rPr kumimoji="1" lang="es-CL" sz="2200" b="1">
                <a:solidFill>
                  <a:srgbClr val="0070C0"/>
                </a:solidFill>
                <a:latin typeface="Calibri" pitchFamily="34" charset="0"/>
                <a:ea typeface="ＭＳ Ｐゴシック" pitchFamily="34" charset="-128"/>
                <a:cs typeface="Calibri" pitchFamily="34" charset="0"/>
              </a:rPr>
              <a:t>- Eficiencia del Sistema de Financiamiento</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0830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animBg="1"/>
      <p:bldP spid="389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33400" y="3079275"/>
            <a:ext cx="5562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indent="0" algn="ctr">
              <a:spcAft>
                <a:spcPts val="1200"/>
              </a:spcAft>
              <a:defRPr/>
            </a:pPr>
            <a:r>
              <a:rPr lang="en-US" sz="5200" b="1" kern="0" dirty="0" smtClean="0">
                <a:solidFill>
                  <a:srgbClr val="0080FF"/>
                </a:solidFill>
                <a:latin typeface="Calibri" pitchFamily="34" charset="0"/>
              </a:rPr>
              <a:t>Gracias!</a:t>
            </a:r>
            <a:endParaRPr lang="en-US" sz="5200" b="1" i="1" kern="0" dirty="0" smtClean="0">
              <a:solidFill>
                <a:srgbClr val="0080FF"/>
              </a:solidFill>
              <a:latin typeface="Calibri"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843" y="1718441"/>
            <a:ext cx="2848699" cy="427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0594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52500" y="78830"/>
            <a:ext cx="7391400" cy="5845720"/>
          </a:xfrm>
          <a:prstGeom prst="rect">
            <a:avLst/>
          </a:prstGeom>
          <a:solidFill>
            <a:schemeClr val="bg1"/>
          </a:solidFill>
          <a:ln>
            <a:solidFill>
              <a:srgbClr val="000000"/>
            </a:solidFill>
          </a:ln>
        </p:spPr>
      </p:pic>
      <p:sp>
        <p:nvSpPr>
          <p:cNvPr id="10" name="Oval 9"/>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mj-lt"/>
            </a:endParaRPr>
          </a:p>
        </p:txBody>
      </p:sp>
      <p:sp>
        <p:nvSpPr>
          <p:cNvPr id="11" name="TextBox 10"/>
          <p:cNvSpPr txBox="1"/>
          <p:nvPr/>
        </p:nvSpPr>
        <p:spPr>
          <a:xfrm>
            <a:off x="8813026" y="15750"/>
            <a:ext cx="300082" cy="369332"/>
          </a:xfrm>
          <a:prstGeom prst="rect">
            <a:avLst/>
          </a:prstGeom>
          <a:noFill/>
        </p:spPr>
        <p:txBody>
          <a:bodyPr wrap="none" rtlCol="0">
            <a:spAutoFit/>
          </a:bodyPr>
          <a:lstStyle/>
          <a:p>
            <a:r>
              <a:rPr lang="es-CL" b="1" dirty="0" smtClean="0">
                <a:solidFill>
                  <a:schemeClr val="bg1"/>
                </a:solidFill>
                <a:effectLst>
                  <a:outerShdw blurRad="38100" dist="38100" dir="2700000" algn="tl">
                    <a:srgbClr val="000000">
                      <a:alpha val="43137"/>
                    </a:srgbClr>
                  </a:outerShdw>
                </a:effectLst>
                <a:latin typeface="+mj-lt"/>
              </a:rPr>
              <a:t>1</a:t>
            </a:r>
            <a:endParaRPr lang="es-CL"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544348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7936"/>
            <a:ext cx="6245754" cy="5993502"/>
          </a:xfrm>
          <a:prstGeom prst="rect">
            <a:avLst/>
          </a:prstGeom>
          <a:solidFill>
            <a:schemeClr val="bg1"/>
          </a:solidFill>
          <a:ln>
            <a:noFill/>
          </a:ln>
          <a:effectLst/>
        </p:spPr>
      </p:pic>
      <p:sp>
        <p:nvSpPr>
          <p:cNvPr id="4" name="Text Box 105"/>
          <p:cNvSpPr txBox="1">
            <a:spLocks noChangeArrowheads="1"/>
          </p:cNvSpPr>
          <p:nvPr/>
        </p:nvSpPr>
        <p:spPr bwMode="auto">
          <a:xfrm>
            <a:off x="6362701" y="2997133"/>
            <a:ext cx="273607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342900" indent="-342900">
              <a:buFont typeface="Arial" pitchFamily="34" charset="0"/>
              <a:buChar char="•"/>
              <a:defRPr sz="2200" b="1">
                <a:solidFill>
                  <a:srgbClr val="0070C0"/>
                </a:solidFill>
                <a:latin typeface="Calibri" pitchFamily="34" charset="0"/>
              </a:defRPr>
            </a:lvl1pPr>
            <a:lvl2pPr marL="742950" indent="-285750">
              <a:defRPr sz="2400">
                <a:latin typeface="Times"/>
              </a:defRPr>
            </a:lvl2pPr>
            <a:lvl3pPr marL="1143000" indent="-228600">
              <a:defRPr sz="2400">
                <a:latin typeface="Times"/>
              </a:defRPr>
            </a:lvl3pPr>
            <a:lvl4pPr marL="1600200" indent="-228600">
              <a:defRPr sz="2400">
                <a:latin typeface="Times"/>
              </a:defRPr>
            </a:lvl4pPr>
            <a:lvl5pPr marL="2057400" indent="-228600">
              <a:defRPr sz="2400">
                <a:latin typeface="Times"/>
              </a:defRPr>
            </a:lvl5pPr>
            <a:lvl6pPr marL="2514600" indent="-228600" eaLnBrk="0" fontAlgn="base" hangingPunct="0">
              <a:spcBef>
                <a:spcPct val="0"/>
              </a:spcBef>
              <a:spcAft>
                <a:spcPct val="0"/>
              </a:spcAft>
              <a:defRPr sz="2400">
                <a:latin typeface="Times"/>
              </a:defRPr>
            </a:lvl6pPr>
            <a:lvl7pPr marL="2971800" indent="-228600" eaLnBrk="0" fontAlgn="base" hangingPunct="0">
              <a:spcBef>
                <a:spcPct val="0"/>
              </a:spcBef>
              <a:spcAft>
                <a:spcPct val="0"/>
              </a:spcAft>
              <a:defRPr sz="2400">
                <a:latin typeface="Times"/>
              </a:defRPr>
            </a:lvl7pPr>
            <a:lvl8pPr marL="3429000" indent="-228600" eaLnBrk="0" fontAlgn="base" hangingPunct="0">
              <a:spcBef>
                <a:spcPct val="0"/>
              </a:spcBef>
              <a:spcAft>
                <a:spcPct val="0"/>
              </a:spcAft>
              <a:defRPr sz="2400">
                <a:latin typeface="Times"/>
              </a:defRPr>
            </a:lvl8pPr>
            <a:lvl9pPr marL="3886200" indent="-228600" eaLnBrk="0" fontAlgn="base" hangingPunct="0">
              <a:spcBef>
                <a:spcPct val="0"/>
              </a:spcBef>
              <a:spcAft>
                <a:spcPct val="0"/>
              </a:spcAft>
              <a:defRPr sz="2400">
                <a:latin typeface="Times"/>
              </a:defRPr>
            </a:lvl9pPr>
          </a:lstStyle>
          <a:p>
            <a:r>
              <a:rPr lang="es-CL" b="0" dirty="0" smtClean="0">
                <a:latin typeface="+mj-lt"/>
              </a:rPr>
              <a:t>Por cara USD100 de riqueza generada en la región en 2010; solo USD5.6 fueron al 20% mas pobre (… seremos mil millones en 2020)</a:t>
            </a:r>
            <a:endParaRPr lang="es-CL" b="0" dirty="0">
              <a:latin typeface="+mj-lt"/>
            </a:endParaRPr>
          </a:p>
        </p:txBody>
      </p:sp>
      <p:pic>
        <p:nvPicPr>
          <p:cNvPr id="8" name="Picture 4" descr="http://t0.gstatic.com/images?q=tbn:ANd9GcSlIOg0SNFGmmCwKEDuYipDkKPh3MC-WOF4pt4vKhzcbsiSggTW"/>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15385" y="616830"/>
            <a:ext cx="1529255" cy="2081048"/>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mj-lt"/>
            </a:endParaRPr>
          </a:p>
        </p:txBody>
      </p:sp>
      <p:sp>
        <p:nvSpPr>
          <p:cNvPr id="11" name="TextBox 10"/>
          <p:cNvSpPr txBox="1"/>
          <p:nvPr/>
        </p:nvSpPr>
        <p:spPr>
          <a:xfrm>
            <a:off x="8813026" y="15750"/>
            <a:ext cx="300082" cy="369332"/>
          </a:xfrm>
          <a:prstGeom prst="rect">
            <a:avLst/>
          </a:prstGeom>
          <a:noFill/>
        </p:spPr>
        <p:txBody>
          <a:bodyPr wrap="none" rtlCol="0">
            <a:spAutoFit/>
          </a:bodyPr>
          <a:lstStyle/>
          <a:p>
            <a:r>
              <a:rPr lang="es-CL" b="1" dirty="0" smtClean="0">
                <a:solidFill>
                  <a:schemeClr val="bg1"/>
                </a:solidFill>
                <a:effectLst>
                  <a:outerShdw blurRad="38100" dist="38100" dir="2700000" algn="tl">
                    <a:srgbClr val="000000">
                      <a:alpha val="43137"/>
                    </a:srgbClr>
                  </a:outerShdw>
                </a:effectLst>
                <a:latin typeface="+mj-lt"/>
              </a:rPr>
              <a:t>1</a:t>
            </a:r>
            <a:endParaRPr lang="es-CL"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6653660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31251" y="6581001"/>
            <a:ext cx="1612749" cy="276999"/>
          </a:xfrm>
          <a:prstGeom prst="rect">
            <a:avLst/>
          </a:prstGeom>
          <a:noFill/>
        </p:spPr>
        <p:txBody>
          <a:bodyPr wrap="none" rtlCol="0">
            <a:spAutoFit/>
          </a:bodyPr>
          <a:lstStyle/>
          <a:p>
            <a:r>
              <a:rPr lang="en-US" sz="1200" dirty="0" err="1" smtClean="0">
                <a:latin typeface="Calibri" pitchFamily="34" charset="0"/>
              </a:rPr>
              <a:t>Fuente</a:t>
            </a:r>
            <a:r>
              <a:rPr lang="en-US" sz="1200" dirty="0" smtClean="0">
                <a:latin typeface="Calibri" pitchFamily="34" charset="0"/>
              </a:rPr>
              <a:t>: R Suarez, 2013</a:t>
            </a:r>
            <a:endParaRPr lang="en-US" sz="1200" dirty="0">
              <a:latin typeface="Calibri" pitchFamily="34" charset="0"/>
            </a:endParaRPr>
          </a:p>
        </p:txBody>
      </p:sp>
      <p:sp>
        <p:nvSpPr>
          <p:cNvPr id="6" name="Oval 5"/>
          <p:cNvSpPr/>
          <p:nvPr/>
        </p:nvSpPr>
        <p:spPr>
          <a:xfrm>
            <a:off x="8718331" y="48467"/>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TextBox 6"/>
          <p:cNvSpPr txBox="1"/>
          <p:nvPr/>
        </p:nvSpPr>
        <p:spPr>
          <a:xfrm>
            <a:off x="8749863" y="32696"/>
            <a:ext cx="300082" cy="369332"/>
          </a:xfrm>
          <a:prstGeom prst="rect">
            <a:avLst/>
          </a:prstGeom>
          <a:noFill/>
        </p:spPr>
        <p:txBody>
          <a:bodyPr wrap="none" rtlCol="0">
            <a:spAutoFit/>
          </a:bodyPr>
          <a:lstStyle/>
          <a:p>
            <a:r>
              <a:rPr lang="es-CL" b="1" dirty="0" smtClean="0">
                <a:solidFill>
                  <a:schemeClr val="bg1"/>
                </a:solidFill>
                <a:effectLst>
                  <a:outerShdw blurRad="38100" dist="38100" dir="2700000" algn="tl">
                    <a:srgbClr val="000000">
                      <a:alpha val="43137"/>
                    </a:srgbClr>
                  </a:outerShdw>
                </a:effectLst>
                <a:latin typeface="+mj-lt"/>
              </a:rPr>
              <a:t>1</a:t>
            </a:r>
            <a:endParaRPr lang="es-CL" b="1" dirty="0">
              <a:solidFill>
                <a:schemeClr val="bg1"/>
              </a:solidFill>
              <a:effectLst>
                <a:outerShdw blurRad="38100" dist="38100" dir="2700000" algn="tl">
                  <a:srgbClr val="000000">
                    <a:alpha val="43137"/>
                  </a:srgbClr>
                </a:outerShdw>
              </a:effectLst>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08678"/>
            <a:ext cx="8686799" cy="488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2067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706" y="485776"/>
            <a:ext cx="7490469" cy="543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88151" y="2085201"/>
            <a:ext cx="2622321" cy="923330"/>
          </a:xfrm>
          <a:prstGeom prst="rect">
            <a:avLst/>
          </a:prstGeom>
          <a:noFill/>
        </p:spPr>
        <p:txBody>
          <a:bodyPr wrap="none" rtlCol="0">
            <a:spAutoFit/>
          </a:bodyPr>
          <a:lstStyle/>
          <a:p>
            <a:r>
              <a:rPr lang="en-US" dirty="0" smtClean="0">
                <a:latin typeface="Calibri" pitchFamily="34" charset="0"/>
              </a:rPr>
              <a:t>Mas </a:t>
            </a:r>
            <a:r>
              <a:rPr lang="en-US" dirty="0" err="1" smtClean="0">
                <a:latin typeface="Calibri" pitchFamily="34" charset="0"/>
              </a:rPr>
              <a:t>ingreso</a:t>
            </a:r>
            <a:r>
              <a:rPr lang="en-US" dirty="0" smtClean="0">
                <a:latin typeface="Calibri" pitchFamily="34" charset="0"/>
              </a:rPr>
              <a:t>?</a:t>
            </a:r>
          </a:p>
          <a:p>
            <a:r>
              <a:rPr lang="en-US" dirty="0" smtClean="0">
                <a:latin typeface="Calibri" pitchFamily="34" charset="0"/>
              </a:rPr>
              <a:t>Mas </a:t>
            </a:r>
            <a:r>
              <a:rPr lang="en-US" dirty="0" err="1" smtClean="0">
                <a:latin typeface="Calibri" pitchFamily="34" charset="0"/>
              </a:rPr>
              <a:t>gasto</a:t>
            </a:r>
            <a:r>
              <a:rPr lang="en-US" dirty="0" smtClean="0">
                <a:latin typeface="Calibri" pitchFamily="34" charset="0"/>
              </a:rPr>
              <a:t> en salud</a:t>
            </a:r>
          </a:p>
          <a:p>
            <a:r>
              <a:rPr lang="en-US" dirty="0" smtClean="0">
                <a:latin typeface="Calibri" pitchFamily="34" charset="0"/>
              </a:rPr>
              <a:t>Mas </a:t>
            </a:r>
            <a:r>
              <a:rPr lang="en-US" dirty="0" err="1" smtClean="0">
                <a:latin typeface="Calibri" pitchFamily="34" charset="0"/>
              </a:rPr>
              <a:t>desarrollo</a:t>
            </a:r>
            <a:r>
              <a:rPr lang="en-US" dirty="0" smtClean="0">
                <a:latin typeface="Calibri" pitchFamily="34" charset="0"/>
              </a:rPr>
              <a:t> de la CUS?</a:t>
            </a:r>
            <a:endParaRPr lang="en-US" dirty="0">
              <a:latin typeface="Calibri" pitchFamily="34" charset="0"/>
            </a:endParaRPr>
          </a:p>
        </p:txBody>
      </p:sp>
      <p:sp>
        <p:nvSpPr>
          <p:cNvPr id="6" name="Oval 5"/>
          <p:cNvSpPr/>
          <p:nvPr/>
        </p:nvSpPr>
        <p:spPr>
          <a:xfrm>
            <a:off x="8718331" y="48467"/>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TextBox 6"/>
          <p:cNvSpPr txBox="1"/>
          <p:nvPr/>
        </p:nvSpPr>
        <p:spPr>
          <a:xfrm>
            <a:off x="8749863" y="32696"/>
            <a:ext cx="300082" cy="369332"/>
          </a:xfrm>
          <a:prstGeom prst="rect">
            <a:avLst/>
          </a:prstGeom>
          <a:noFill/>
        </p:spPr>
        <p:txBody>
          <a:bodyPr wrap="none" rtlCol="0">
            <a:spAutoFit/>
          </a:bodyPr>
          <a:lstStyle/>
          <a:p>
            <a:r>
              <a:rPr lang="es-CL" b="1" dirty="0" smtClean="0">
                <a:solidFill>
                  <a:schemeClr val="bg1"/>
                </a:solidFill>
                <a:effectLst>
                  <a:outerShdw blurRad="38100" dist="38100" dir="2700000" algn="tl">
                    <a:srgbClr val="000000">
                      <a:alpha val="43137"/>
                    </a:srgbClr>
                  </a:outerShdw>
                </a:effectLst>
                <a:latin typeface="+mj-lt"/>
              </a:rPr>
              <a:t>1</a:t>
            </a:r>
            <a:endParaRPr lang="es-CL" b="1" dirty="0">
              <a:solidFill>
                <a:schemeClr val="bg1"/>
              </a:solidFill>
              <a:effectLst>
                <a:outerShdw blurRad="38100" dist="38100" dir="2700000" algn="tl">
                  <a:srgbClr val="000000">
                    <a:alpha val="43137"/>
                  </a:srgbClr>
                </a:outerShdw>
              </a:effectLst>
              <a:latin typeface="+mj-lt"/>
            </a:endParaRPr>
          </a:p>
        </p:txBody>
      </p:sp>
      <p:sp>
        <p:nvSpPr>
          <p:cNvPr id="2" name="Right Brace 1"/>
          <p:cNvSpPr/>
          <p:nvPr/>
        </p:nvSpPr>
        <p:spPr>
          <a:xfrm>
            <a:off x="5219700" y="1513701"/>
            <a:ext cx="247650" cy="199149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Tree>
    <p:extLst>
      <p:ext uri="{BB962C8B-B14F-4D97-AF65-F5344CB8AC3E}">
        <p14:creationId xmlns:p14="http://schemas.microsoft.com/office/powerpoint/2010/main" val="14966275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30279615"/>
              </p:ext>
            </p:extLst>
          </p:nvPr>
        </p:nvGraphicFramePr>
        <p:xfrm>
          <a:off x="163773" y="663160"/>
          <a:ext cx="8816455" cy="2072640"/>
        </p:xfrm>
        <a:graphic>
          <a:graphicData uri="http://schemas.openxmlformats.org/drawingml/2006/table">
            <a:tbl>
              <a:tblPr firstRow="1" firstCol="1" bandRow="1">
                <a:tableStyleId>{5C22544A-7EE6-4342-B048-85BDC9FD1C3A}</a:tableStyleId>
              </a:tblPr>
              <a:tblGrid>
                <a:gridCol w="2878972"/>
                <a:gridCol w="2511894"/>
                <a:gridCol w="3425589"/>
              </a:tblGrid>
              <a:tr h="296545">
                <a:tc>
                  <a:txBody>
                    <a:bodyPr/>
                    <a:lstStyle/>
                    <a:p>
                      <a:pPr algn="ctr">
                        <a:spcAft>
                          <a:spcPts val="0"/>
                        </a:spcAft>
                      </a:pPr>
                      <a:r>
                        <a:rPr lang="es-CL" sz="2000" noProof="0" dirty="0" smtClean="0">
                          <a:effectLst/>
                          <a:latin typeface="+mj-lt"/>
                        </a:rPr>
                        <a:t>Compromiso político</a:t>
                      </a:r>
                    </a:p>
                    <a:p>
                      <a:pPr algn="ctr">
                        <a:spcAft>
                          <a:spcPts val="0"/>
                        </a:spcAft>
                      </a:pPr>
                      <a:r>
                        <a:rPr lang="es-CL" sz="2000" noProof="0" dirty="0" smtClean="0">
                          <a:effectLst/>
                          <a:latin typeface="+mj-lt"/>
                          <a:ea typeface="Calibri"/>
                          <a:cs typeface="Calibri"/>
                        </a:rPr>
                        <a:t>(CUS - Derecho a la</a:t>
                      </a:r>
                      <a:r>
                        <a:rPr lang="es-CL" sz="2000" baseline="0" noProof="0" dirty="0" smtClean="0">
                          <a:effectLst/>
                          <a:latin typeface="+mj-lt"/>
                          <a:ea typeface="Calibri"/>
                          <a:cs typeface="Calibri"/>
                        </a:rPr>
                        <a:t> salud)</a:t>
                      </a:r>
                      <a:endParaRPr lang="es-CL" sz="2000" noProof="0" dirty="0">
                        <a:effectLst/>
                        <a:latin typeface="+mj-lt"/>
                        <a:ea typeface="Calibri"/>
                        <a:cs typeface="Calibri"/>
                      </a:endParaRPr>
                    </a:p>
                  </a:txBody>
                  <a:tcPr marL="68580" marR="68580" marT="0" marB="0" anchor="ctr"/>
                </a:tc>
                <a:tc>
                  <a:txBody>
                    <a:bodyPr/>
                    <a:lstStyle/>
                    <a:p>
                      <a:pPr algn="ctr">
                        <a:spcAft>
                          <a:spcPts val="0"/>
                        </a:spcAft>
                      </a:pPr>
                      <a:r>
                        <a:rPr lang="es-CL" sz="3200" noProof="0" dirty="0" smtClean="0">
                          <a:effectLst/>
                          <a:latin typeface="+mj-lt"/>
                        </a:rPr>
                        <a:t>Dimensiones CUS</a:t>
                      </a:r>
                      <a:endParaRPr lang="es-CL" sz="3200" noProof="0" dirty="0">
                        <a:effectLst/>
                        <a:latin typeface="+mj-lt"/>
                        <a:ea typeface="Calibri"/>
                        <a:cs typeface="Calibri"/>
                      </a:endParaRPr>
                    </a:p>
                  </a:txBody>
                  <a:tcPr marL="68580" marR="68580" marT="0" marB="0" anchor="ctr"/>
                </a:tc>
                <a:tc>
                  <a:txBody>
                    <a:bodyPr/>
                    <a:lstStyle/>
                    <a:p>
                      <a:pPr algn="ctr">
                        <a:spcAft>
                          <a:spcPts val="0"/>
                        </a:spcAft>
                      </a:pPr>
                      <a:r>
                        <a:rPr lang="es-CL" sz="2000" noProof="0" dirty="0" smtClean="0">
                          <a:effectLst/>
                          <a:latin typeface="+mj-lt"/>
                        </a:rPr>
                        <a:t>Factores habilitantes de la CUS</a:t>
                      </a:r>
                      <a:endParaRPr lang="es-CL" sz="2000" noProof="0" dirty="0">
                        <a:effectLst/>
                        <a:latin typeface="+mj-lt"/>
                        <a:ea typeface="Calibri"/>
                        <a:cs typeface="Calibri"/>
                      </a:endParaRPr>
                    </a:p>
                  </a:txBody>
                  <a:tcPr marL="68580" marR="68580" marT="0" marB="0" anchor="ctr"/>
                </a:tc>
              </a:tr>
              <a:tr h="284480">
                <a:tc rowSpan="3">
                  <a:txBody>
                    <a:bodyPr/>
                    <a:lstStyle/>
                    <a:p>
                      <a:pPr marL="342900" lvl="0" indent="-342900">
                        <a:spcAft>
                          <a:spcPts val="0"/>
                        </a:spcAft>
                        <a:buFont typeface="Symbol"/>
                        <a:buChar char=""/>
                      </a:pPr>
                      <a:r>
                        <a:rPr lang="es-CL" sz="1800" b="1" noProof="0" dirty="0" smtClean="0">
                          <a:effectLst/>
                          <a:latin typeface="+mj-lt"/>
                        </a:rPr>
                        <a:t>Marco legal </a:t>
                      </a:r>
                    </a:p>
                    <a:p>
                      <a:pPr marL="342900" lvl="0" indent="-342900">
                        <a:spcAft>
                          <a:spcPts val="0"/>
                        </a:spcAft>
                        <a:buFont typeface="Symbol"/>
                        <a:buChar char=""/>
                      </a:pPr>
                      <a:r>
                        <a:rPr lang="es-CL" sz="1800" b="1" noProof="0" dirty="0" smtClean="0">
                          <a:effectLst/>
                          <a:latin typeface="+mj-lt"/>
                        </a:rPr>
                        <a:t>Políticas y Planes</a:t>
                      </a:r>
                    </a:p>
                    <a:p>
                      <a:pPr marL="342900" lvl="0" indent="-342900">
                        <a:spcAft>
                          <a:spcPts val="0"/>
                        </a:spcAft>
                        <a:buFont typeface="Symbol"/>
                        <a:buChar char=""/>
                      </a:pPr>
                      <a:r>
                        <a:rPr lang="es-CL" sz="1800" b="1" noProof="0" dirty="0" smtClean="0">
                          <a:effectLst/>
                          <a:latin typeface="+mj-lt"/>
                        </a:rPr>
                        <a:t>Prioridad Fiscal</a:t>
                      </a:r>
                      <a:endParaRPr lang="es-CL" sz="1800" b="1" noProof="0" dirty="0">
                        <a:effectLst/>
                        <a:latin typeface="+mj-lt"/>
                        <a:ea typeface="Calibri"/>
                        <a:cs typeface="Calibri"/>
                      </a:endParaRPr>
                    </a:p>
                  </a:txBody>
                  <a:tcPr marL="68580" marR="68580" marT="0" marB="0" anchor="ctr"/>
                </a:tc>
                <a:tc>
                  <a:txBody>
                    <a:bodyPr/>
                    <a:lstStyle/>
                    <a:p>
                      <a:pPr algn="ctr">
                        <a:spcAft>
                          <a:spcPts val="0"/>
                        </a:spcAft>
                      </a:pPr>
                      <a:r>
                        <a:rPr lang="es-CL" sz="2000" b="1" noProof="0" dirty="0" smtClean="0">
                          <a:effectLst/>
                          <a:latin typeface="+mj-lt"/>
                        </a:rPr>
                        <a:t>Cobertura poblacional</a:t>
                      </a:r>
                      <a:endParaRPr lang="es-CL" sz="2000" b="1" noProof="0" dirty="0">
                        <a:effectLst/>
                        <a:latin typeface="+mj-lt"/>
                        <a:ea typeface="Calibri"/>
                        <a:cs typeface="Calibri"/>
                      </a:endParaRPr>
                    </a:p>
                  </a:txBody>
                  <a:tcPr marL="68580" marR="68580" marT="0" marB="0" anchor="ctr">
                    <a:solidFill>
                      <a:schemeClr val="tx2">
                        <a:lumMod val="20000"/>
                        <a:lumOff val="80000"/>
                      </a:schemeClr>
                    </a:solidFill>
                  </a:tcPr>
                </a:tc>
                <a:tc rowSpan="3">
                  <a:txBody>
                    <a:bodyPr/>
                    <a:lstStyle/>
                    <a:p>
                      <a:pPr marL="342900" lvl="0" indent="-342900">
                        <a:spcAft>
                          <a:spcPts val="0"/>
                        </a:spcAft>
                        <a:buFont typeface="Symbol"/>
                        <a:buChar char=""/>
                      </a:pPr>
                      <a:r>
                        <a:rPr lang="es-CL" sz="1800" noProof="0" dirty="0" smtClean="0">
                          <a:effectLst/>
                          <a:latin typeface="+mj-lt"/>
                        </a:rPr>
                        <a:t>Capacidad de regulación</a:t>
                      </a:r>
                    </a:p>
                    <a:p>
                      <a:pPr marL="342900" lvl="0" indent="-342900">
                        <a:spcAft>
                          <a:spcPts val="0"/>
                        </a:spcAft>
                        <a:buFont typeface="Symbol"/>
                        <a:buChar char=""/>
                      </a:pPr>
                      <a:r>
                        <a:rPr lang="es-CL" sz="1800" noProof="0" dirty="0" smtClean="0">
                          <a:effectLst/>
                          <a:latin typeface="+mj-lt"/>
                        </a:rPr>
                        <a:t>Eficiencia</a:t>
                      </a:r>
                    </a:p>
                    <a:p>
                      <a:pPr marL="342900" lvl="0" indent="-342900">
                        <a:spcAft>
                          <a:spcPts val="0"/>
                        </a:spcAft>
                        <a:buFont typeface="Symbol"/>
                        <a:buChar char=""/>
                      </a:pPr>
                      <a:r>
                        <a:rPr lang="es-CL" sz="1800" noProof="0" dirty="0" smtClean="0">
                          <a:effectLst/>
                          <a:latin typeface="+mj-lt"/>
                        </a:rPr>
                        <a:t>Enfoque intersectorial &amp; Dialogo social</a:t>
                      </a:r>
                      <a:r>
                        <a:rPr lang="es-CL" sz="1800" baseline="0" noProof="0" dirty="0" smtClean="0">
                          <a:effectLst/>
                          <a:latin typeface="+mj-lt"/>
                        </a:rPr>
                        <a:t> y participación</a:t>
                      </a:r>
                      <a:endParaRPr lang="es-CL" sz="1800" noProof="0" dirty="0">
                        <a:effectLst/>
                        <a:latin typeface="+mj-lt"/>
                        <a:ea typeface="Calibri"/>
                        <a:cs typeface="Calibri"/>
                      </a:endParaRPr>
                    </a:p>
                  </a:txBody>
                  <a:tcPr marL="68580" marR="68580" marT="0" marB="0">
                    <a:solidFill>
                      <a:schemeClr val="tx2">
                        <a:lumMod val="20000"/>
                        <a:lumOff val="80000"/>
                      </a:schemeClr>
                    </a:solidFill>
                  </a:tcPr>
                </a:tc>
              </a:tr>
              <a:tr h="189865">
                <a:tc vMerge="1">
                  <a:txBody>
                    <a:bodyPr/>
                    <a:lstStyle/>
                    <a:p>
                      <a:endParaRPr lang="es-CL"/>
                    </a:p>
                  </a:txBody>
                  <a:tcPr/>
                </a:tc>
                <a:tc>
                  <a:txBody>
                    <a:bodyPr/>
                    <a:lstStyle/>
                    <a:p>
                      <a:pPr algn="ctr">
                        <a:spcAft>
                          <a:spcPts val="0"/>
                        </a:spcAft>
                      </a:pPr>
                      <a:r>
                        <a:rPr lang="es-CL" sz="2000" b="1" noProof="0" dirty="0" smtClean="0">
                          <a:effectLst/>
                          <a:latin typeface="+mj-lt"/>
                        </a:rPr>
                        <a:t>Cobertura</a:t>
                      </a:r>
                      <a:r>
                        <a:rPr lang="es-CL" sz="2000" b="1" baseline="0" noProof="0" dirty="0" smtClean="0">
                          <a:effectLst/>
                          <a:latin typeface="+mj-lt"/>
                        </a:rPr>
                        <a:t> de servicios</a:t>
                      </a:r>
                      <a:endParaRPr lang="es-CL" sz="2000" b="1" noProof="0" dirty="0">
                        <a:effectLst/>
                        <a:latin typeface="+mj-lt"/>
                        <a:ea typeface="Calibri"/>
                        <a:cs typeface="Calibri"/>
                      </a:endParaRPr>
                    </a:p>
                  </a:txBody>
                  <a:tcPr marL="68580" marR="68580" marT="0" marB="0" anchor="ctr">
                    <a:solidFill>
                      <a:schemeClr val="tx2">
                        <a:lumMod val="20000"/>
                        <a:lumOff val="80000"/>
                      </a:schemeClr>
                    </a:solidFill>
                  </a:tcPr>
                </a:tc>
                <a:tc vMerge="1">
                  <a:txBody>
                    <a:bodyPr/>
                    <a:lstStyle/>
                    <a:p>
                      <a:endParaRPr lang="es-CL"/>
                    </a:p>
                  </a:txBody>
                  <a:tcPr/>
                </a:tc>
              </a:tr>
              <a:tr h="326390">
                <a:tc vMerge="1">
                  <a:txBody>
                    <a:bodyPr/>
                    <a:lstStyle/>
                    <a:p>
                      <a:endParaRPr lang="es-CL"/>
                    </a:p>
                  </a:txBody>
                  <a:tcPr/>
                </a:tc>
                <a:tc>
                  <a:txBody>
                    <a:bodyPr/>
                    <a:lstStyle/>
                    <a:p>
                      <a:pPr algn="ctr">
                        <a:spcAft>
                          <a:spcPts val="0"/>
                        </a:spcAft>
                      </a:pPr>
                      <a:r>
                        <a:rPr lang="es-CL" sz="2000" b="1" noProof="0" dirty="0" smtClean="0">
                          <a:effectLst/>
                          <a:latin typeface="+mj-lt"/>
                        </a:rPr>
                        <a:t>Protección financiera</a:t>
                      </a:r>
                      <a:endParaRPr lang="es-CL" sz="2000" b="1" noProof="0" dirty="0">
                        <a:effectLst/>
                        <a:latin typeface="+mj-lt"/>
                        <a:ea typeface="Calibri"/>
                        <a:cs typeface="Calibri"/>
                      </a:endParaRPr>
                    </a:p>
                  </a:txBody>
                  <a:tcPr marL="68580" marR="68580" marT="0" marB="0" anchor="ctr">
                    <a:solidFill>
                      <a:schemeClr val="tx2">
                        <a:lumMod val="20000"/>
                        <a:lumOff val="80000"/>
                      </a:schemeClr>
                    </a:solidFill>
                  </a:tcPr>
                </a:tc>
                <a:tc vMerge="1">
                  <a:txBody>
                    <a:bodyPr/>
                    <a:lstStyle/>
                    <a:p>
                      <a:endParaRPr lang="es-CL"/>
                    </a:p>
                  </a:txBody>
                  <a:tcPr/>
                </a:tc>
              </a:tr>
            </a:tbl>
          </a:graphicData>
        </a:graphic>
      </p:graphicFrame>
      <p:pic>
        <p:nvPicPr>
          <p:cNvPr id="6"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28345" y="3216179"/>
            <a:ext cx="3949295" cy="2487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517275" y="3143070"/>
            <a:ext cx="2462953" cy="2308324"/>
          </a:xfrm>
          <a:prstGeom prst="rect">
            <a:avLst/>
          </a:prstGeom>
          <a:solidFill>
            <a:schemeClr val="bg1"/>
          </a:solidFill>
        </p:spPr>
        <p:txBody>
          <a:bodyPr wrap="square">
            <a:spAutoFit/>
          </a:bodyPr>
          <a:lstStyle/>
          <a:p>
            <a:pPr>
              <a:spcAft>
                <a:spcPts val="1200"/>
              </a:spcAft>
            </a:pPr>
            <a:r>
              <a:rPr lang="es-CL" altLang="en-US" dirty="0" smtClean="0">
                <a:solidFill>
                  <a:srgbClr val="0070C0"/>
                </a:solidFill>
                <a:latin typeface="Calibri" pitchFamily="34" charset="0"/>
              </a:rPr>
              <a:t>Todos </a:t>
            </a:r>
            <a:r>
              <a:rPr lang="es-CL" altLang="en-US" dirty="0">
                <a:solidFill>
                  <a:srgbClr val="0070C0"/>
                </a:solidFill>
                <a:latin typeface="Calibri" pitchFamily="34" charset="0"/>
              </a:rPr>
              <a:t>los individuos tienen acceso a los servicios de calidad que </a:t>
            </a:r>
            <a:r>
              <a:rPr lang="es-CL" altLang="en-US" dirty="0" smtClean="0">
                <a:solidFill>
                  <a:srgbClr val="0070C0"/>
                </a:solidFill>
                <a:latin typeface="Calibri" pitchFamily="34" charset="0"/>
              </a:rPr>
              <a:t>necesitan integrados basados en APS, </a:t>
            </a:r>
            <a:r>
              <a:rPr lang="es-CL" altLang="en-US" dirty="0">
                <a:solidFill>
                  <a:srgbClr val="0070C0"/>
                </a:solidFill>
                <a:latin typeface="Calibri" pitchFamily="34" charset="0"/>
              </a:rPr>
              <a:t>sin sufrir dificultades </a:t>
            </a:r>
            <a:r>
              <a:rPr lang="es-CL" altLang="en-US" dirty="0" smtClean="0">
                <a:solidFill>
                  <a:srgbClr val="0070C0"/>
                </a:solidFill>
                <a:latin typeface="Calibri" pitchFamily="34" charset="0"/>
              </a:rPr>
              <a:t>financieras…  Meta abarcadora</a:t>
            </a:r>
          </a:p>
        </p:txBody>
      </p:sp>
      <p:pic>
        <p:nvPicPr>
          <p:cNvPr id="14" name="Picture 27" descr="4n2a16f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542" y="4779748"/>
            <a:ext cx="948388" cy="134739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7"/>
          <p:cNvSpPr txBox="1">
            <a:spLocks noChangeArrowheads="1"/>
          </p:cNvSpPr>
          <p:nvPr/>
        </p:nvSpPr>
        <p:spPr bwMode="auto">
          <a:xfrm>
            <a:off x="-62851" y="4281306"/>
            <a:ext cx="863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eaLnBrk="1" hangingPunct="1"/>
            <a:r>
              <a:rPr lang="es-ES" sz="1400" b="1">
                <a:solidFill>
                  <a:srgbClr val="0070C0"/>
                </a:solidFill>
                <a:latin typeface="Calibri" pitchFamily="34" charset="0"/>
                <a:ea typeface="ＭＳ Ｐゴシック" pitchFamily="34" charset="-128"/>
                <a:cs typeface="Arial" charset="0"/>
              </a:rPr>
              <a:t>Alma Ata</a:t>
            </a:r>
          </a:p>
          <a:p>
            <a:pPr algn="ctr" eaLnBrk="1" hangingPunct="1"/>
            <a:r>
              <a:rPr lang="es-ES" sz="1400" b="1">
                <a:solidFill>
                  <a:srgbClr val="0070C0"/>
                </a:solidFill>
                <a:latin typeface="Calibri" pitchFamily="34" charset="0"/>
                <a:ea typeface="ＭＳ Ｐゴシック" pitchFamily="34" charset="-128"/>
                <a:cs typeface="Arial" charset="0"/>
              </a:rPr>
              <a:t>1978</a:t>
            </a:r>
          </a:p>
        </p:txBody>
      </p:sp>
      <p:pic>
        <p:nvPicPr>
          <p:cNvPr id="16" name="Picture 8" descr="http://t3.gstatic.com/images?q=tbn:ANd9GcSL032YtXY1gzHhHPcIlcfMKMXUhg9GAlu7rYr0GQmPCWJy_Tu-GA"/>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4" y="6125049"/>
            <a:ext cx="947204" cy="77197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80740" y="5989903"/>
            <a:ext cx="642449" cy="8231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46790" y="6028173"/>
            <a:ext cx="623601" cy="86884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WHR 20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0391" y="5989903"/>
            <a:ext cx="801588" cy="104226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79304" y="46154"/>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41434"/>
            <a:ext cx="3023189" cy="24278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angle 12"/>
          <p:cNvSpPr/>
          <p:nvPr/>
        </p:nvSpPr>
        <p:spPr>
          <a:xfrm>
            <a:off x="5545753" y="570028"/>
            <a:ext cx="3434475" cy="21657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8428036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S-OMS_e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b33c0d84-3b33-4e00-9a0b-b066ee08f7c2">English</Language>
    <Link xmlns="b33c0d84-3b33-4e00-9a0b-b066ee08f7c2">https://intranet.paho.org/IB/Branding%20Materials%20PPT/MapWhiteSpanish110.ppt</Link>
    <Document_x0020_Type xmlns="b33c0d84-3b33-4e00-9a0b-b066ee08f7c2">ppt</Document_x0020_Type>
    <Information xmlns="b33c0d84-3b33-4e00-9a0b-b066ee08f7c2">To download the file, simply click on the above link and save the file to your computer.</Information>
    <Theme xmlns="b33c0d84-3b33-4e00-9a0b-b066ee08f7c2">Powerpoint_presentation</Theme>
    <Color xmlns="b33c0d84-3b33-4e00-9a0b-b066ee08f7c2">CMYK</Colo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CCCCB51AA2174A94255D2A3E2A6245" ma:contentTypeVersion="6" ma:contentTypeDescription="Create a new document." ma:contentTypeScope="" ma:versionID="3f293213b8c43e7076a2fbb31fa1771a">
  <xsd:schema xmlns:xsd="http://www.w3.org/2001/XMLSchema" xmlns:xs="http://www.w3.org/2001/XMLSchema" xmlns:p="http://schemas.microsoft.com/office/2006/metadata/properties" xmlns:ns1="b33c0d84-3b33-4e00-9a0b-b066ee08f7c2" targetNamespace="http://schemas.microsoft.com/office/2006/metadata/properties" ma:root="true" ma:fieldsID="1751314d43097ab6280d759676963506" ns1:_="">
    <xsd:import namespace="b33c0d84-3b33-4e00-9a0b-b066ee08f7c2"/>
    <xsd:element name="properties">
      <xsd:complexType>
        <xsd:sequence>
          <xsd:element name="documentManagement">
            <xsd:complexType>
              <xsd:all>
                <xsd:element ref="ns1:Link" minOccurs="0"/>
                <xsd:element ref="ns1:Theme" minOccurs="0"/>
                <xsd:element ref="ns1:Document_x0020_Type" minOccurs="0"/>
                <xsd:element ref="ns1:Language" minOccurs="0"/>
                <xsd:element ref="ns1:Color" minOccurs="0"/>
                <xsd:element ref="ns1:In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c0d84-3b33-4e00-9a0b-b066ee08f7c2" elementFormDefault="qualified">
    <xsd:import namespace="http://schemas.microsoft.com/office/2006/documentManagement/types"/>
    <xsd:import namespace="http://schemas.microsoft.com/office/infopath/2007/PartnerControls"/>
    <xsd:element name="Link" ma:index="0" nillable="true" ma:displayName="Link" ma:internalName="Link">
      <xsd:simpleType>
        <xsd:restriction base="dms:Text">
          <xsd:maxLength value="255"/>
        </xsd:restriction>
      </xsd:simpleType>
    </xsd:element>
    <xsd:element name="Theme" ma:index="3" nillable="true" ma:displayName="Theme" ma:description="3D logos&#10;4x6 card&#10;Agenda&#10;Binder&#10;Bookcover sample&#10;Brochure&#10;Brochure sample&#10;Bookmark&#10;Business card sample&#10;CD circular label&#10;CD front case&#10;CD back tray&#10;CD_DVD&#10;Complex business card&#10;Simple business card&#10;Courtesy card&#10;Diploma&#10;Envelope&#10;External design sample&#10;Folder&#10;Folder sample&#10;Form&#10;How to&#10;Lettherhead&#10;Manual&#10;Nametag&#10;One inch spine for binder&#10;Two inch spine for binder&#10;Partner logo&#10;Poster sample&#10;Powerpoint_presentation&#10;Standard logo&#10;Standard logo-PMS 288&#10;Standard logo-PMS 306&#10;Official logo&#10;Condensed logo&#10;Logo sample&#10;Logo incorrect use&#10;Sub brand&#10;Typeface sample&#10;not specified" ma:internalName="Theme">
      <xsd:simpleType>
        <xsd:restriction base="dms:Text">
          <xsd:maxLength value="255"/>
        </xsd:restriction>
      </xsd:simpleType>
    </xsd:element>
    <xsd:element name="Document_x0020_Type" ma:index="4" nillable="true" ma:displayName="Document Type" ma:default="ppt" ma:format="Dropdown" ma:internalName="Document_x0020_Type">
      <xsd:simpleType>
        <xsd:restriction base="dms:Choice">
          <xsd:enumeration value="eps"/>
          <xsd:enumeration value="wmf"/>
          <xsd:enumeration value="pdf"/>
          <xsd:enumeration value="ai"/>
          <xsd:enumeration value="psd"/>
          <xsd:enumeration value="tif"/>
          <xsd:enumeration value="zip"/>
          <xsd:enumeration value="png"/>
          <xsd:enumeration value="bmp"/>
          <xsd:enumeration value="gif"/>
          <xsd:enumeration value="doc"/>
          <xsd:enumeration value="xls"/>
          <xsd:enumeration value="txt"/>
          <xsd:enumeration value="jpg"/>
          <xsd:enumeration value="mp3"/>
          <xsd:enumeration value="mp4"/>
          <xsd:enumeration value="mov"/>
          <xsd:enumeration value="swf"/>
          <xsd:enumeration value="flash"/>
          <xsd:enumeration value="ppt"/>
          <xsd:enumeration value="not specified"/>
        </xsd:restriction>
      </xsd:simpleType>
    </xsd:element>
    <xsd:element name="Language" ma:index="5" nillable="true" ma:displayName="Language" ma:default="English" ma:format="Dropdown" ma:internalName="Language">
      <xsd:simpleType>
        <xsd:restriction base="dms:Choice">
          <xsd:enumeration value="English"/>
          <xsd:enumeration value="Spanish"/>
          <xsd:enumeration value="Portuguese"/>
          <xsd:enumeration value="French"/>
          <xsd:enumeration value="All"/>
        </xsd:restriction>
      </xsd:simpleType>
    </xsd:element>
    <xsd:element name="Color" ma:index="6" nillable="true" ma:displayName="Color" ma:default="CMYK" ma:format="Dropdown" ma:internalName="Color">
      <xsd:simpleType>
        <xsd:restriction base="dms:Choice">
          <xsd:enumeration value="CMYK"/>
          <xsd:enumeration value="Black"/>
          <xsd:enumeration value="White"/>
          <xsd:enumeration value="Gray"/>
          <xsd:enumeration value="Lavender"/>
          <xsd:enumeration value="Cyan"/>
          <xsd:enumeration value="Aqua Blue"/>
          <xsd:enumeration value="Blue"/>
          <xsd:enumeration value="Light Blue"/>
          <xsd:enumeration value="Green"/>
          <xsd:enumeration value="Light Green"/>
          <xsd:enumeration value="Orange"/>
          <xsd:enumeration value="Light Orange"/>
          <xsd:enumeration value="Pink"/>
          <xsd:enumeration value="Purple"/>
          <xsd:enumeration value="Red"/>
          <xsd:enumeration value="Yellow"/>
          <xsd:enumeration value="Light Yellow"/>
          <xsd:enumeration value="color"/>
          <xsd:enumeration value="All colors"/>
          <xsd:enumeration value="not specified"/>
        </xsd:restriction>
      </xsd:simpleType>
    </xsd:element>
    <xsd:element name="Information" ma:index="13" nillable="true" ma:displayName="Information" ma:internalName="Informa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AFBDF2CD-6669-44AA-A8D9-70693C50C913}">
  <ds:schemaRefs>
    <ds:schemaRef ds:uri="http://www.w3.org/XML/1998/namespace"/>
    <ds:schemaRef ds:uri="b33c0d84-3b33-4e00-9a0b-b066ee08f7c2"/>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65095AF9-E3BA-4F53-8A1D-B17382EA43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3c0d84-3b33-4e00-9a0b-b066ee08f7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B3784E-2212-487D-B4A3-D475F8348336}">
  <ds:schemaRefs>
    <ds:schemaRef ds:uri="http://schemas.microsoft.com/sharepoint/v3/contenttype/forms"/>
  </ds:schemaRefs>
</ds:datastoreItem>
</file>

<file path=customXml/itemProps4.xml><?xml version="1.0" encoding="utf-8"?>
<ds:datastoreItem xmlns:ds="http://schemas.openxmlformats.org/officeDocument/2006/customXml" ds:itemID="{2F04A371-3052-4B68-B733-A83E6CE18048}">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Executive.thmx</Template>
  <TotalTime>10329</TotalTime>
  <Words>5228</Words>
  <Application>Microsoft Office PowerPoint</Application>
  <PresentationFormat>On-screen Show (4:3)</PresentationFormat>
  <Paragraphs>385</Paragraphs>
  <Slides>43</Slides>
  <Notes>29</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Diseño personalizado</vt:lpstr>
      <vt:lpstr>OPS-OMS_esp</vt:lpstr>
      <vt:lpstr>PowerPoint Presentation</vt:lpstr>
      <vt:lpstr>Contenido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Implicaciones</vt:lpstr>
      <vt:lpstr>CUS y ciclo de vida</vt:lpstr>
      <vt:lpstr>PowerPoint Presentation</vt:lpstr>
      <vt:lpstr>PowerPoint Presentation</vt:lpstr>
      <vt:lpstr>CUS y ciclo de vida</vt:lpstr>
      <vt:lpstr>PowerPoint Presentation</vt:lpstr>
      <vt:lpstr>PowerPoint Presentation</vt:lpstr>
      <vt:lpstr>PowerPoint Presentation</vt:lpstr>
      <vt:lpstr>PowerPoint Presentation</vt:lpstr>
      <vt:lpstr>Enf crónicas NT reproducen también las inequidades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Débil Protección Financiera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Problemas de Calidad</vt:lpstr>
      <vt:lpstr>Los Sistemas de Salud de la Región</vt:lpstr>
      <vt:lpstr>PowerPoint Presentation</vt:lpstr>
      <vt:lpstr>PowerPoint Presentation</vt:lpstr>
      <vt:lpstr>PowerPoint Presentation</vt:lpstr>
      <vt:lpstr>RISS/APS como Estrategia para Organizar los servicios para las ENCNT</vt:lpstr>
      <vt:lpstr>PowerPoint Presentation</vt:lpstr>
      <vt:lpstr>PowerPoint Presentation</vt:lpstr>
      <vt:lpstr>PowerPoint Presentation</vt:lpstr>
    </vt:vector>
  </TitlesOfParts>
  <Company>PAHO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GRAPHIX3 PAHO</dc:creator>
  <cp:lastModifiedBy>PAHO</cp:lastModifiedBy>
  <cp:revision>689</cp:revision>
  <cp:lastPrinted>2012-08-02T00:10:55Z</cp:lastPrinted>
  <dcterms:created xsi:type="dcterms:W3CDTF">2012-02-06T16:34:15Z</dcterms:created>
  <dcterms:modified xsi:type="dcterms:W3CDTF">2013-11-21T17:51:41Z</dcterms:modified>
</cp:coreProperties>
</file>