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1" r:id="rId4"/>
    <p:sldId id="262" r:id="rId5"/>
    <p:sldId id="258" r:id="rId6"/>
    <p:sldId id="265" r:id="rId7"/>
    <p:sldId id="259" r:id="rId8"/>
    <p:sldId id="271" r:id="rId9"/>
    <p:sldId id="263" r:id="rId10"/>
    <p:sldId id="264" r:id="rId11"/>
    <p:sldId id="270" r:id="rId12"/>
    <p:sldId id="266" r:id="rId13"/>
    <p:sldId id="267" r:id="rId14"/>
    <p:sldId id="272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20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16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8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04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35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6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4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64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23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49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29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78F5-BE13-0E47-A796-6173BB14073D}" type="datetimeFigureOut">
              <a:rPr lang="es-ES" smtClean="0"/>
              <a:t>18/10/17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59E0-C146-4445-8EA9-DE252D833D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2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017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COLABORACION Y POLITICAS INTERSECTORIALES. EXPERIENCIAS EN MEXICO  </a:t>
            </a:r>
            <a:br>
              <a:rPr lang="es-ES" dirty="0" smtClean="0"/>
            </a:br>
            <a:r>
              <a:rPr lang="es-ES" dirty="0" smtClean="0"/>
              <a:t>TALLER BREATHELIFE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378200"/>
            <a:ext cx="6400800" cy="1752600"/>
          </a:xfrm>
        </p:spPr>
        <p:txBody>
          <a:bodyPr>
            <a:noAutofit/>
          </a:bodyPr>
          <a:lstStyle/>
          <a:p>
            <a:r>
              <a:rPr lang="es-ES" sz="2400" dirty="0" smtClean="0"/>
              <a:t>HORACIO </a:t>
            </a:r>
            <a:r>
              <a:rPr lang="es-ES" sz="2400" dirty="0" smtClean="0"/>
              <a:t>RIOJAS</a:t>
            </a:r>
          </a:p>
          <a:p>
            <a:r>
              <a:rPr lang="es-ES" sz="2400" dirty="0" smtClean="0"/>
              <a:t>INSTITUTO NACIONAL DE SALUD PUBLICA DE MEXICO</a:t>
            </a:r>
            <a:endParaRPr lang="es-ES" sz="2400" dirty="0" smtClean="0"/>
          </a:p>
          <a:p>
            <a:r>
              <a:rPr lang="es-ES" sz="2400" dirty="0" smtClean="0"/>
              <a:t>MEDELLIN, COLOMBIA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111" r="4722" b="11333"/>
          <a:stretch/>
        </p:blipFill>
        <p:spPr>
          <a:xfrm>
            <a:off x="1701800" y="4744912"/>
            <a:ext cx="6070600" cy="19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haríamos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Establecer periodos para la revisión de las normas</a:t>
            </a:r>
          </a:p>
          <a:p>
            <a:r>
              <a:rPr lang="es-ES" dirty="0" smtClean="0"/>
              <a:t>Proponer metas sanitarias para los programas de gestión</a:t>
            </a:r>
          </a:p>
          <a:p>
            <a:r>
              <a:rPr lang="es-ES" dirty="0" smtClean="0"/>
              <a:t>Consolidar los consejos científicos en los espacios de gestión de calidad del aire</a:t>
            </a:r>
          </a:p>
          <a:p>
            <a:r>
              <a:rPr lang="es-ES" dirty="0" smtClean="0"/>
              <a:t>Evaluar las estrategias de </a:t>
            </a:r>
            <a:r>
              <a:rPr lang="es-ES" dirty="0" smtClean="0"/>
              <a:t>comunicación</a:t>
            </a:r>
          </a:p>
          <a:p>
            <a:r>
              <a:rPr lang="es-ES" dirty="0"/>
              <a:t>Sistemas de vigilancia en salud ambiental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21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2518" tIns="31259" rIns="62518" bIns="31259">
            <a:normAutofit fontScale="90000"/>
          </a:bodyPr>
          <a:lstStyle/>
          <a:p>
            <a:r>
              <a:rPr lang="es-ES" dirty="0" smtClean="0"/>
              <a:t>ESTRATEGIA NACIONAL DE CALIDAD DEL AIRE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lIns="62518" tIns="31259" rIns="62518" bIns="31259">
            <a:normAutofit fontScale="92500" lnSpcReduction="20000"/>
          </a:bodyPr>
          <a:lstStyle/>
          <a:p>
            <a:r>
              <a:rPr lang="es-MX" dirty="0" smtClean="0"/>
              <a:t>Objetivo </a:t>
            </a:r>
            <a:r>
              <a:rPr lang="es-MX" dirty="0"/>
              <a:t>de la ENCA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Mejorar </a:t>
            </a:r>
            <a:r>
              <a:rPr lang="es-MX" dirty="0"/>
              <a:t>la calidad del aire para prevenir </a:t>
            </a:r>
            <a:r>
              <a:rPr lang="es-MX" dirty="0" smtClean="0"/>
              <a:t>problemas de </a:t>
            </a:r>
            <a:r>
              <a:rPr lang="es-MX" dirty="0"/>
              <a:t>salud en la población y conservar </a:t>
            </a:r>
            <a:r>
              <a:rPr lang="es-MX" dirty="0" smtClean="0"/>
              <a:t>los ecosistemas</a:t>
            </a:r>
            <a:r>
              <a:rPr lang="es-MX" dirty="0"/>
              <a:t>.</a:t>
            </a:r>
          </a:p>
          <a:p>
            <a:endParaRPr lang="es-ES" dirty="0" smtClean="0"/>
          </a:p>
          <a:p>
            <a:r>
              <a:rPr lang="es-MX" dirty="0"/>
              <a:t>Existe suficiente evidencia científica para se- ñalar que la exposición a contaminantes atmosféricos ocasiona daños a la salud de las personas, a la productividad sostenible de los ecosistemas y a la economía del país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908801" y="6390218"/>
            <a:ext cx="2133600" cy="365125"/>
          </a:xfrm>
          <a:prstGeom prst="rect">
            <a:avLst/>
          </a:prstGeom>
        </p:spPr>
        <p:txBody>
          <a:bodyPr lIns="62518" tIns="31259" rIns="62518" bIns="31259"/>
          <a:lstStyle/>
          <a:p>
            <a:fld id="{254B934E-8A02-A94B-9FBF-0D66A7D94EC2}" type="slidenum">
              <a:rPr lang="es-ES" smtClean="0"/>
              <a:t>11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44016" y="6167045"/>
            <a:ext cx="79563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www.gob.mx</a:t>
            </a:r>
            <a:r>
              <a:rPr lang="es-ES" dirty="0"/>
              <a:t>/</a:t>
            </a:r>
            <a:r>
              <a:rPr lang="es-ES" dirty="0" err="1"/>
              <a:t>cms</a:t>
            </a:r>
            <a:r>
              <a:rPr lang="es-ES" dirty="0"/>
              <a:t>/</a:t>
            </a:r>
            <a:r>
              <a:rPr lang="es-ES" dirty="0" err="1"/>
              <a:t>uploads</a:t>
            </a:r>
            <a:r>
              <a:rPr lang="es-ES" dirty="0"/>
              <a:t>/</a:t>
            </a:r>
            <a:r>
              <a:rPr lang="es-ES" dirty="0" err="1"/>
              <a:t>attachment</a:t>
            </a:r>
            <a:r>
              <a:rPr lang="es-ES" dirty="0"/>
              <a:t>/file/195809/</a:t>
            </a:r>
            <a:r>
              <a:rPr lang="es-ES" dirty="0" err="1"/>
              <a:t>Estrategia_Nacional_Calidad_del_Aire.pdf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850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6238"/>
            <a:ext cx="8229600" cy="1143000"/>
          </a:xfrm>
        </p:spPr>
        <p:txBody>
          <a:bodyPr/>
          <a:lstStyle/>
          <a:p>
            <a:r>
              <a:rPr lang="es-ES" dirty="0" smtClean="0"/>
              <a:t>ENCA EJES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3079" t="41663" r="51361" b="12659"/>
          <a:stretch/>
        </p:blipFill>
        <p:spPr>
          <a:xfrm>
            <a:off x="251520" y="1700808"/>
            <a:ext cx="3223446" cy="3600400"/>
          </a:xfrm>
        </p:spPr>
      </p:pic>
      <p:sp>
        <p:nvSpPr>
          <p:cNvPr id="5" name="Rectángulo 4"/>
          <p:cNvSpPr/>
          <p:nvPr/>
        </p:nvSpPr>
        <p:spPr>
          <a:xfrm>
            <a:off x="3816424" y="1229066"/>
            <a:ext cx="4572000" cy="5632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b="1" dirty="0"/>
              <a:t>Para cumplir con el objetivo, la misión y la visión de la ENCA se establecieron 21 Estrategias y 69 Líneas de Acción en 5 Ejes Estratégicos: </a:t>
            </a:r>
            <a:endParaRPr lang="es-MX" b="1" dirty="0" smtClean="0"/>
          </a:p>
          <a:p>
            <a:pPr marL="285750" indent="-285750">
              <a:buFont typeface="Arial"/>
              <a:buChar char="•"/>
            </a:pPr>
            <a:endParaRPr lang="es-MX" b="1" dirty="0" smtClean="0"/>
          </a:p>
          <a:p>
            <a:pPr marL="285750" indent="-285750">
              <a:buFont typeface="Arial"/>
              <a:buChar char="•"/>
            </a:pPr>
            <a:r>
              <a:rPr lang="es-MX" b="1" dirty="0" smtClean="0"/>
              <a:t>Eje </a:t>
            </a:r>
            <a:r>
              <a:rPr lang="es-MX" b="1" dirty="0"/>
              <a:t>1. Gestión integral para mejorar la calidad del aire; </a:t>
            </a:r>
            <a:endParaRPr lang="es-MX" b="1" dirty="0" smtClean="0"/>
          </a:p>
          <a:p>
            <a:pPr marL="285750" indent="-285750">
              <a:buFont typeface="Arial"/>
              <a:buChar char="•"/>
            </a:pPr>
            <a:endParaRPr lang="es-MX" b="1" dirty="0" smtClean="0"/>
          </a:p>
          <a:p>
            <a:pPr marL="285750" indent="-285750">
              <a:buFont typeface="Arial"/>
              <a:buChar char="•"/>
            </a:pPr>
            <a:r>
              <a:rPr lang="es-MX" b="1" dirty="0" smtClean="0"/>
              <a:t>Eje </a:t>
            </a:r>
            <a:r>
              <a:rPr lang="es-MX" b="1" dirty="0"/>
              <a:t>2. Instituciones eficientes y orientadas a resultados; </a:t>
            </a:r>
            <a:endParaRPr lang="es-MX" b="1" dirty="0" smtClean="0"/>
          </a:p>
          <a:p>
            <a:pPr marL="285750" indent="-285750">
              <a:buFont typeface="Arial"/>
              <a:buChar char="•"/>
            </a:pPr>
            <a:endParaRPr lang="es-MX" b="1" dirty="0" smtClean="0"/>
          </a:p>
          <a:p>
            <a:pPr marL="285750" indent="-285750">
              <a:buFont typeface="Arial"/>
              <a:buChar char="•"/>
            </a:pPr>
            <a:r>
              <a:rPr lang="es-MX" b="1" dirty="0" smtClean="0"/>
              <a:t>Eje </a:t>
            </a:r>
            <a:r>
              <a:rPr lang="es-MX" b="1" dirty="0"/>
              <a:t>3. Empresas comprometidas con la calidad del aire; </a:t>
            </a:r>
            <a:endParaRPr lang="es-MX" b="1" dirty="0" smtClean="0"/>
          </a:p>
          <a:p>
            <a:pPr marL="285750" indent="-285750">
              <a:buFont typeface="Arial"/>
              <a:buChar char="•"/>
            </a:pPr>
            <a:endParaRPr lang="es-MX" b="1" dirty="0" smtClean="0"/>
          </a:p>
          <a:p>
            <a:pPr marL="285750" indent="-285750">
              <a:buFont typeface="Arial"/>
              <a:buChar char="•"/>
            </a:pPr>
            <a:r>
              <a:rPr lang="es-MX" b="1" dirty="0" smtClean="0"/>
              <a:t>Eje </a:t>
            </a:r>
            <a:r>
              <a:rPr lang="es-MX" b="1" dirty="0"/>
              <a:t>4. Política atmosférica con base científica, y </a:t>
            </a:r>
            <a:endParaRPr lang="es-MX" b="1" dirty="0" smtClean="0"/>
          </a:p>
          <a:p>
            <a:pPr marL="285750" indent="-285750">
              <a:buFont typeface="Arial"/>
              <a:buChar char="•"/>
            </a:pPr>
            <a:endParaRPr lang="es-MX" b="1" dirty="0"/>
          </a:p>
          <a:p>
            <a:pPr marL="285750" indent="-285750">
              <a:buFont typeface="Arial"/>
              <a:buChar char="•"/>
            </a:pPr>
            <a:r>
              <a:rPr lang="es-MX" b="1" dirty="0" smtClean="0"/>
              <a:t>Eje </a:t>
            </a:r>
            <a:r>
              <a:rPr lang="es-MX" b="1" dirty="0"/>
              <a:t>5. Sociedad responsable y participativa.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3731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Programas de </a:t>
            </a:r>
            <a:r>
              <a:rPr lang="es-ES" dirty="0" err="1" smtClean="0">
                <a:solidFill>
                  <a:schemeClr val="tx1"/>
                </a:solidFill>
              </a:rPr>
              <a:t>gestion</a:t>
            </a:r>
            <a:r>
              <a:rPr lang="es-ES" dirty="0" smtClean="0">
                <a:solidFill>
                  <a:schemeClr val="tx1"/>
                </a:solidFill>
              </a:rPr>
              <a:t> de calidad del aire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0396" t="17693" r="24420" b="22830"/>
          <a:stretch/>
        </p:blipFill>
        <p:spPr>
          <a:xfrm>
            <a:off x="179512" y="980728"/>
            <a:ext cx="8064896" cy="5544616"/>
          </a:xfrm>
        </p:spPr>
      </p:pic>
    </p:spTree>
    <p:extLst>
      <p:ext uri="{BB962C8B-B14F-4D97-AF65-F5344CB8AC3E}">
        <p14:creationId xmlns:p14="http://schemas.microsoft.com/office/powerpoint/2010/main" val="144917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40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ctualización</a:t>
            </a:r>
            <a:r>
              <a:rPr lang="es-ES" dirty="0"/>
              <a:t> de las normas de calidad del aire en México, y el rol de cada sector – hable más de las lecciones aprendidas (qué harías diferente? Que recomendaría a quien lo fuera hacer ahora? Las ciudades pueden tener normas más rígidas? Ha sido asociado un plan de reducción de emisiones con las metas de calidad del aire? </a:t>
            </a:r>
          </a:p>
        </p:txBody>
      </p:sp>
    </p:spTree>
    <p:extLst>
      <p:ext uri="{BB962C8B-B14F-4D97-AF65-F5344CB8AC3E}">
        <p14:creationId xmlns:p14="http://schemas.microsoft.com/office/powerpoint/2010/main" val="279165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400600" cy="1143000"/>
          </a:xfrm>
        </p:spPr>
        <p:txBody>
          <a:bodyPr>
            <a:noAutofit/>
          </a:bodyPr>
          <a:lstStyle/>
          <a:p>
            <a:r>
              <a:rPr lang="es-ES" sz="3400" b="1" dirty="0" smtClean="0">
                <a:solidFill>
                  <a:srgbClr val="120778"/>
                </a:solidFill>
                <a:latin typeface="Corbel"/>
                <a:cs typeface="Corbel"/>
              </a:rPr>
              <a:t>¿Cómo ha evolucionado la exposición a contaminantes atmosféricos en México?</a:t>
            </a:r>
            <a:endParaRPr lang="es-ES" sz="3400" b="1" dirty="0">
              <a:solidFill>
                <a:srgbClr val="120778"/>
              </a:solidFill>
              <a:latin typeface="Corbel"/>
              <a:cs typeface="Corbe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orbel"/>
                <a:cs typeface="Corbel"/>
              </a:rPr>
              <a:t>Exposición= población * concentraciones</a:t>
            </a:r>
          </a:p>
          <a:p>
            <a:r>
              <a:rPr lang="es-ES" sz="2400" b="1" dirty="0" smtClean="0">
                <a:latin typeface="Corbel"/>
                <a:cs typeface="Corbel"/>
              </a:rPr>
              <a:t>La población en ciudades mayores de 500 mil habitantes ha aumentado, tenemos 11 ciudades con más de un millón</a:t>
            </a:r>
          </a:p>
          <a:p>
            <a:r>
              <a:rPr lang="es-ES" sz="2400" b="1" dirty="0" smtClean="0">
                <a:latin typeface="Corbel"/>
                <a:cs typeface="Corbel"/>
              </a:rPr>
              <a:t>La ciudad de México no es siempre la más contaminada</a:t>
            </a:r>
          </a:p>
          <a:p>
            <a:r>
              <a:rPr lang="es-ES" sz="2400" b="1" dirty="0" smtClean="0">
                <a:latin typeface="Corbel"/>
                <a:cs typeface="Corbel"/>
              </a:rPr>
              <a:t>Las redes de monitoreo no operan todavía con total eficiencia</a:t>
            </a:r>
          </a:p>
          <a:p>
            <a:r>
              <a:rPr lang="es-ES" sz="2400" b="1" dirty="0" smtClean="0">
                <a:latin typeface="Corbel"/>
                <a:cs typeface="Corbel"/>
              </a:rPr>
              <a:t>En la ciudad de México las concentraciones de ozono han bajado</a:t>
            </a:r>
          </a:p>
          <a:p>
            <a:r>
              <a:rPr lang="es-ES" sz="2400" b="1" dirty="0" smtClean="0">
                <a:latin typeface="Corbel"/>
                <a:cs typeface="Corbel"/>
              </a:rPr>
              <a:t>Las partículas respirables siguen estando por arriba de la norma en el promedio anual en la mayoría de las </a:t>
            </a:r>
            <a:r>
              <a:rPr lang="es-ES" sz="2400" b="1" dirty="0" err="1" smtClean="0">
                <a:latin typeface="Corbel"/>
                <a:cs typeface="Corbel"/>
              </a:rPr>
              <a:t>ciudaes</a:t>
            </a:r>
            <a:endParaRPr lang="es-ES" sz="2400" b="1" dirty="0" smtClean="0">
              <a:latin typeface="Corbel"/>
              <a:cs typeface="Corbel"/>
            </a:endParaRPr>
          </a:p>
          <a:p>
            <a:endParaRPr lang="es-ES" sz="2400" b="1" dirty="0">
              <a:latin typeface="Corbel"/>
              <a:cs typeface="Corbel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-1016" y="203320"/>
            <a:ext cx="9145016" cy="6886475"/>
            <a:chOff x="-108520" y="-171399"/>
            <a:chExt cx="9145016" cy="6886475"/>
          </a:xfrm>
        </p:grpSpPr>
        <p:sp>
          <p:nvSpPr>
            <p:cNvPr id="5" name="Rectángulo 4"/>
            <p:cNvSpPr/>
            <p:nvPr/>
          </p:nvSpPr>
          <p:spPr>
            <a:xfrm>
              <a:off x="1943200" y="6525344"/>
              <a:ext cx="6949280" cy="7200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44" y="5953953"/>
              <a:ext cx="1857668" cy="643399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8820472" y="0"/>
              <a:ext cx="72000" cy="659735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 flipV="1">
              <a:off x="-108520" y="6669357"/>
              <a:ext cx="9145016" cy="45719"/>
            </a:xfrm>
            <a:prstGeom prst="rect">
              <a:avLst/>
            </a:prstGeom>
            <a:solidFill>
              <a:srgbClr val="1207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 rot="16200000" flipV="1">
              <a:off x="5593256" y="3226121"/>
              <a:ext cx="6840760" cy="45719"/>
            </a:xfrm>
            <a:prstGeom prst="rect">
              <a:avLst/>
            </a:prstGeom>
            <a:solidFill>
              <a:srgbClr val="1207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 descr="http://www.biofound.org/contaminacion-ciudad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260648"/>
            <a:ext cx="2747961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36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2518" tIns="31259" rIns="62518" bIns="31259">
            <a:normAutofit fontScale="90000"/>
          </a:bodyPr>
          <a:lstStyle/>
          <a:p>
            <a:r>
              <a:rPr lang="es-ES" dirty="0" smtClean="0"/>
              <a:t>Promedios anuales de pm10 en ciudades mexicanas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908801" y="6390219"/>
            <a:ext cx="2133600" cy="365125"/>
          </a:xfrm>
          <a:prstGeom prst="rect">
            <a:avLst/>
          </a:prstGeom>
        </p:spPr>
        <p:txBody>
          <a:bodyPr lIns="62518" tIns="31259" rIns="62518" bIns="31259"/>
          <a:lstStyle/>
          <a:p>
            <a:fld id="{254B934E-8A02-A94B-9FBF-0D66A7D94EC2}" type="slidenum">
              <a:rPr lang="es-ES" smtClean="0"/>
              <a:t>3</a:t>
            </a:fld>
            <a:endParaRPr lang="es-ES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2" b="18692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767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68" y="2494411"/>
            <a:ext cx="6835352" cy="43246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89778" y="908225"/>
            <a:ext cx="8710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Tendencia a la disminución en las concentraciones de contaminantes que se ha estancado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Evidencia de daño a menores concentraciones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Ajuste de la normatividad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Retraso en las medidas de control de emisiones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547664" y="260648"/>
            <a:ext cx="663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TENDENCIAS EN LAS CONCENTRACIONES DE OZONO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906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Experiencias y lecciones aprendidas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En los últimos </a:t>
            </a:r>
            <a:r>
              <a:rPr lang="es-ES" dirty="0" smtClean="0"/>
              <a:t>años (2013-2017) </a:t>
            </a:r>
            <a:r>
              <a:rPr lang="es-ES" dirty="0" smtClean="0"/>
              <a:t>en México hemos</a:t>
            </a:r>
          </a:p>
          <a:p>
            <a:pPr lvl="1"/>
            <a:r>
              <a:rPr lang="es-ES" dirty="0" smtClean="0"/>
              <a:t>Actualizado las normas de pm10, pm2.5 y ozono</a:t>
            </a:r>
          </a:p>
          <a:p>
            <a:pPr lvl="1"/>
            <a:r>
              <a:rPr lang="es-ES" dirty="0" smtClean="0"/>
              <a:t>Estamos por aprobar una nueva norma para SO2</a:t>
            </a:r>
          </a:p>
          <a:p>
            <a:pPr lvl="1"/>
            <a:r>
              <a:rPr lang="es-ES" dirty="0" smtClean="0"/>
              <a:t>Hemos acordado una norma para el nuevo índice nacional de calidad del aire</a:t>
            </a:r>
          </a:p>
          <a:p>
            <a:pPr lvl="1"/>
            <a:r>
              <a:rPr lang="es-ES" dirty="0" smtClean="0"/>
              <a:t>Hemos construido una nueva Estrategia Nacional de Calidad del Aire (ENCA)</a:t>
            </a:r>
          </a:p>
          <a:p>
            <a:pPr lvl="1"/>
            <a:r>
              <a:rPr lang="es-ES" dirty="0" smtClean="0"/>
              <a:t>Hemos constituido un comité científico técnico de seguimiento a las contingencias para la Ciudad de México</a:t>
            </a:r>
          </a:p>
          <a:p>
            <a:pPr lvl="1"/>
            <a:r>
              <a:rPr lang="es-ES" dirty="0" smtClean="0"/>
              <a:t>Ampliado el número de Programas de Gestión de Calidad del Aire (</a:t>
            </a:r>
            <a:r>
              <a:rPr lang="es-ES" dirty="0" err="1" smtClean="0"/>
              <a:t>Proaires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148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Modificaciones en </a:t>
            </a:r>
            <a:r>
              <a:rPr lang="es-ES" dirty="0" smtClean="0"/>
              <a:t>pol</a:t>
            </a:r>
            <a:r>
              <a:rPr lang="es-ES" dirty="0" smtClean="0"/>
              <a:t>í</a:t>
            </a:r>
            <a:r>
              <a:rPr lang="es-ES" dirty="0" smtClean="0"/>
              <a:t>ticas </a:t>
            </a:r>
            <a:r>
              <a:rPr lang="es-ES" dirty="0" smtClean="0"/>
              <a:t>y programas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Factores</a:t>
            </a:r>
          </a:p>
          <a:p>
            <a:pPr lvl="1"/>
            <a:r>
              <a:rPr lang="es-ES" dirty="0" smtClean="0"/>
              <a:t>Movilización ciudadana y vinculación con el sector académico</a:t>
            </a:r>
          </a:p>
          <a:p>
            <a:pPr lvl="1"/>
            <a:r>
              <a:rPr lang="es-ES" dirty="0" smtClean="0"/>
              <a:t>Uso de la mejor información epidemiológica </a:t>
            </a:r>
            <a:r>
              <a:rPr lang="es-ES" dirty="0" smtClean="0"/>
              <a:t>disponible y su traducci</a:t>
            </a:r>
            <a:r>
              <a:rPr lang="es-ES" dirty="0" smtClean="0"/>
              <a:t>ón</a:t>
            </a:r>
            <a:endParaRPr lang="es-ES" dirty="0" smtClean="0"/>
          </a:p>
          <a:p>
            <a:pPr lvl="1"/>
            <a:r>
              <a:rPr lang="es-ES" dirty="0" smtClean="0"/>
              <a:t>Trabajo colaborativo del sector salud y ambiente</a:t>
            </a:r>
          </a:p>
          <a:p>
            <a:pPr lvl="1"/>
            <a:r>
              <a:rPr lang="es-ES" dirty="0" smtClean="0"/>
              <a:t>Negociación con sectores de gobierno y </a:t>
            </a:r>
            <a:r>
              <a:rPr lang="es-ES" dirty="0" smtClean="0"/>
              <a:t>privado</a:t>
            </a:r>
          </a:p>
          <a:p>
            <a:pPr lvl="1"/>
            <a:r>
              <a:rPr lang="es-ES" dirty="0" smtClean="0"/>
              <a:t>Cuantificaci</a:t>
            </a:r>
            <a:r>
              <a:rPr lang="es-ES" dirty="0" smtClean="0"/>
              <a:t>ón de los riesgos (número y costos)</a:t>
            </a: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580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Participación de actores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Gobierno Federal</a:t>
            </a:r>
          </a:p>
          <a:p>
            <a:pPr lvl="1"/>
            <a:r>
              <a:rPr lang="es-ES" dirty="0" smtClean="0"/>
              <a:t>Ministerio de Salud</a:t>
            </a:r>
          </a:p>
          <a:p>
            <a:pPr lvl="1"/>
            <a:r>
              <a:rPr lang="es-ES" dirty="0" smtClean="0"/>
              <a:t>Ministerio de Ambiente</a:t>
            </a:r>
          </a:p>
          <a:p>
            <a:r>
              <a:rPr lang="es-ES" dirty="0" smtClean="0"/>
              <a:t>Gobiernos </a:t>
            </a:r>
            <a:r>
              <a:rPr lang="es-ES" dirty="0" smtClean="0"/>
              <a:t>locales (A y S)</a:t>
            </a:r>
            <a:endParaRPr lang="es-ES" dirty="0" smtClean="0"/>
          </a:p>
          <a:p>
            <a:r>
              <a:rPr lang="es-ES" dirty="0" smtClean="0"/>
              <a:t>Organizaciones de la Sociedad Civil</a:t>
            </a:r>
          </a:p>
          <a:p>
            <a:r>
              <a:rPr lang="es-ES" dirty="0" smtClean="0"/>
              <a:t>Academia</a:t>
            </a:r>
          </a:p>
          <a:p>
            <a:r>
              <a:rPr lang="es-ES" dirty="0" smtClean="0"/>
              <a:t>Sector Productivo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7866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28" t="18842" r="40432" b="12763"/>
          <a:stretch/>
        </p:blipFill>
        <p:spPr>
          <a:xfrm>
            <a:off x="0" y="114301"/>
            <a:ext cx="3937000" cy="3517900"/>
          </a:xfrm>
        </p:spPr>
      </p:pic>
      <p:graphicFrame>
        <p:nvGraphicFramePr>
          <p:cNvPr id="5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02377"/>
              </p:ext>
            </p:extLst>
          </p:nvPr>
        </p:nvGraphicFramePr>
        <p:xfrm>
          <a:off x="1493838" y="4173920"/>
          <a:ext cx="7650162" cy="2708657"/>
        </p:xfrm>
        <a:graphic>
          <a:graphicData uri="http://schemas.openxmlformats.org/drawingml/2006/table">
            <a:tbl>
              <a:tblPr/>
              <a:tblGrid>
                <a:gridCol w="1289050"/>
                <a:gridCol w="1806575"/>
                <a:gridCol w="2224087"/>
                <a:gridCol w="2330450"/>
              </a:tblGrid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Calidad del aire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Nivel de Riesgo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Rango de PM</a:t>
                      </a:r>
                      <a:r>
                        <a:rPr kumimoji="0" lang="es-MX" altLang="es-MX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</a:t>
                      </a: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(µg/m³)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Promedio móvil ponderado de 12 horas *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Rango de PM</a:t>
                      </a:r>
                      <a:r>
                        <a:rPr kumimoji="0" lang="es-MX" altLang="es-MX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2.5</a:t>
                      </a: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(µg/m³)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Promedio móvil ponderado de 12 horas *</a:t>
                      </a:r>
                    </a:p>
                  </a:txBody>
                  <a:tcPr marL="68548" marR="685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Mala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Extremadamente alto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&gt;=316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&gt;=199</a:t>
                      </a:r>
                    </a:p>
                  </a:txBody>
                  <a:tcPr marL="68548" marR="685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Mala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Muy alto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236-315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148-198</a:t>
                      </a:r>
                    </a:p>
                  </a:txBody>
                  <a:tcPr marL="68548" marR="685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Mala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Alto para población general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156-235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97-147</a:t>
                      </a:r>
                    </a:p>
                  </a:txBody>
                  <a:tcPr marL="68548" marR="685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Mala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Alto para población sensible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76-155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46-96</a:t>
                      </a:r>
                    </a:p>
                  </a:txBody>
                  <a:tcPr marL="68548" marR="685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Regular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Aceptable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51-75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26-45</a:t>
                      </a:r>
                    </a:p>
                  </a:txBody>
                  <a:tcPr marL="68548" marR="685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Buena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Bajo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&lt;=50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&lt;=25</a:t>
                      </a:r>
                    </a:p>
                  </a:txBody>
                  <a:tcPr marL="68548" marR="685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78300" y="368300"/>
            <a:ext cx="479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INDICE NACIONAL DE CALIDAD DEL AIRE Y SALUD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66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aprendimos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Mejor conocimiento disponible, alianza con OMS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uso de la información epidemiológica es un aliado de los responsables de la gestión, del sector salud, del sector ambiente y de las organizaciones de la sociedad civil</a:t>
            </a:r>
          </a:p>
          <a:p>
            <a:r>
              <a:rPr lang="es-ES" dirty="0" smtClean="0"/>
              <a:t>Formas de traducción de la </a:t>
            </a:r>
            <a:r>
              <a:rPr lang="es-ES" dirty="0" smtClean="0"/>
              <a:t>información para diferentes audiencias</a:t>
            </a:r>
            <a:endParaRPr lang="es-ES" dirty="0" smtClean="0"/>
          </a:p>
          <a:p>
            <a:r>
              <a:rPr lang="es-ES" dirty="0" smtClean="0"/>
              <a:t>La salud es el eje de las políticas de gestión de calidad del aire</a:t>
            </a:r>
          </a:p>
          <a:p>
            <a:r>
              <a:rPr lang="es-ES" dirty="0" smtClean="0"/>
              <a:t>Es importante cuantificar efectos y costos</a:t>
            </a:r>
          </a:p>
          <a:p>
            <a:r>
              <a:rPr lang="es-ES" dirty="0" smtClean="0"/>
              <a:t>Los ciudadanos absorben el costo de la contaminación y el sector salud </a:t>
            </a:r>
            <a:r>
              <a:rPr lang="es-ES" dirty="0" smtClean="0"/>
              <a:t>también</a:t>
            </a:r>
          </a:p>
        </p:txBody>
      </p:sp>
    </p:spTree>
    <p:extLst>
      <p:ext uri="{BB962C8B-B14F-4D97-AF65-F5344CB8AC3E}">
        <p14:creationId xmlns:p14="http://schemas.microsoft.com/office/powerpoint/2010/main" val="305545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774</Words>
  <Application>Microsoft Macintosh PowerPoint</Application>
  <PresentationFormat>Presentación en pantalla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COLABORACION Y POLITICAS INTERSECTORIALES. EXPERIENCIAS EN MEXICO   TALLER BREATHELIFE</vt:lpstr>
      <vt:lpstr>¿Cómo ha evolucionado la exposición a contaminantes atmosféricos en México?</vt:lpstr>
      <vt:lpstr>Promedios anuales de pm10 en ciudades mexicanas</vt:lpstr>
      <vt:lpstr>Presentación de PowerPoint</vt:lpstr>
      <vt:lpstr>Experiencias y lecciones aprendidas</vt:lpstr>
      <vt:lpstr>Modificaciones en políticas y programas</vt:lpstr>
      <vt:lpstr>Participación de actores</vt:lpstr>
      <vt:lpstr>Presentación de PowerPoint</vt:lpstr>
      <vt:lpstr>Qué aprendimos</vt:lpstr>
      <vt:lpstr>Qué haríamos</vt:lpstr>
      <vt:lpstr>ESTRATEGIA NACIONAL DE CALIDAD DEL AIRE</vt:lpstr>
      <vt:lpstr>ENCA EJES</vt:lpstr>
      <vt:lpstr>Programas de gestion de calidad del aire</vt:lpstr>
      <vt:lpstr>Presentación de PowerPoint</vt:lpstr>
      <vt:lpstr>Presentación de PowerPoint</vt:lpstr>
    </vt:vector>
  </TitlesOfParts>
  <Company>INSP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Horacio  Riojas</dc:creator>
  <cp:lastModifiedBy>Horacio  Riojas</cp:lastModifiedBy>
  <cp:revision>16</cp:revision>
  <dcterms:created xsi:type="dcterms:W3CDTF">2017-10-15T23:58:35Z</dcterms:created>
  <dcterms:modified xsi:type="dcterms:W3CDTF">2017-10-18T19:32:40Z</dcterms:modified>
</cp:coreProperties>
</file>