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E7D08-F28D-4C35-A9B1-3BCE5C5FB6FF}" type="datetimeFigureOut">
              <a:rPr lang="en-US"/>
              <a:pPr>
                <a:defRPr/>
              </a:pPr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1696B-13AE-47EC-8CEB-A2B4E9120F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BCF63-3683-44B5-BD74-AAEAE2074CC3}" type="datetimeFigureOut">
              <a:rPr lang="en-US"/>
              <a:pPr>
                <a:defRPr/>
              </a:pPr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8642B-FFED-4851-998F-E2E6EABAEE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B1821-4785-4D83-A4E9-A8C07A76BF5A}" type="datetimeFigureOut">
              <a:rPr lang="en-US"/>
              <a:pPr>
                <a:defRPr/>
              </a:pPr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EC10-004D-4825-BC4B-B80039B53A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D3999-7E17-4125-88B3-9AB0B96BD881}" type="datetimeFigureOut">
              <a:rPr lang="en-US"/>
              <a:pPr>
                <a:defRPr/>
              </a:pPr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D5871-00D6-4741-820B-10BC4A8A87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DC53A-0628-45A0-8A80-616D56120F0C}" type="datetimeFigureOut">
              <a:rPr lang="en-US"/>
              <a:pPr>
                <a:defRPr/>
              </a:pPr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59F6A-4A6F-4DF6-B9BE-1F1E399327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558C7-8D30-4D54-B85B-0EB38B66E760}" type="datetimeFigureOut">
              <a:rPr lang="en-US"/>
              <a:pPr>
                <a:defRPr/>
              </a:pPr>
              <a:t>11/9/2012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F7C29-3C70-489B-A7AB-A508F8495C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A19C3-41AC-408D-BC7E-36CA35129D47}" type="datetimeFigureOut">
              <a:rPr lang="en-US"/>
              <a:pPr>
                <a:defRPr/>
              </a:pPr>
              <a:t>11/9/2012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10CD3-7FB2-41A2-848F-F368692503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A9FFA-BDD9-4F63-893A-BF60618573E7}" type="datetimeFigureOut">
              <a:rPr lang="en-US"/>
              <a:pPr>
                <a:defRPr/>
              </a:pPr>
              <a:t>11/9/2012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9784D-A45F-4D01-AB59-B5CD2DF903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31824-B9E1-4F82-A1B8-393DAB666B64}" type="datetimeFigureOut">
              <a:rPr lang="en-US"/>
              <a:pPr>
                <a:defRPr/>
              </a:pPr>
              <a:t>11/9/2012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B5190-7F27-4D38-8F47-8F6029D094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26859-4CBC-4F3A-A430-0FE387CA1D7D}" type="datetimeFigureOut">
              <a:rPr lang="en-US"/>
              <a:pPr>
                <a:defRPr/>
              </a:pPr>
              <a:t>11/9/2012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5856A-41DD-4DF8-9E9A-6E11BEB2EB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3F9C3-86F1-4758-981C-10F5654147B2}" type="datetimeFigureOut">
              <a:rPr lang="en-US"/>
              <a:pPr>
                <a:defRPr/>
              </a:pPr>
              <a:t>11/9/2012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A2090-0F82-42E0-87D6-3973747C5C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29AB7B8-3D90-43B0-9AE2-F4049A94542B}" type="datetimeFigureOut">
              <a:rPr lang="en-US"/>
              <a:pPr>
                <a:defRPr/>
              </a:pPr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6A022EF-50EA-4353-AF71-2C9CEFB424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/>
          <a:lstStyle/>
          <a:p>
            <a:pPr eaLnBrk="1" hangingPunct="1"/>
            <a:r>
              <a:rPr lang="en-US" sz="2800" b="1" smtClean="0"/>
              <a:t>Número de casos </a:t>
            </a:r>
            <a:r>
              <a:rPr lang="es-ES" sz="2800" b="1" smtClean="0"/>
              <a:t>confirmados de síndrome de rubéola congénita (SRC), Región de las Américas, 2012*</a:t>
            </a:r>
            <a:endParaRPr lang="en-US" sz="2800" b="1" smtClean="0"/>
          </a:p>
        </p:txBody>
      </p:sp>
      <p:pic>
        <p:nvPicPr>
          <p:cNvPr id="14338" name="Picture 2"/>
          <p:cNvPicPr>
            <a:picLocks noChangeAspect="1"/>
          </p:cNvPicPr>
          <p:nvPr/>
        </p:nvPicPr>
        <p:blipFill>
          <a:blip r:embed="rId2"/>
          <a:srcRect l="8891" t="6177" r="34340" b="25334"/>
          <a:stretch>
            <a:fillRect/>
          </a:stretch>
        </p:blipFill>
        <p:spPr bwMode="auto">
          <a:xfrm>
            <a:off x="1547813" y="1296988"/>
            <a:ext cx="5462587" cy="540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 bwMode="auto">
          <a:xfrm>
            <a:off x="1539875" y="5699125"/>
            <a:ext cx="37322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s-ES_tradnl" sz="1200">
                <a:latin typeface="Calibri" pitchFamily="34" charset="0"/>
              </a:rPr>
              <a:t>* Datos hasta la semana epidemiológico 44</a:t>
            </a:r>
          </a:p>
          <a:p>
            <a:pPr>
              <a:buFont typeface="Arial" charset="0"/>
              <a:buChar char="•"/>
            </a:pPr>
            <a:endParaRPr lang="es-ES_tradnl" sz="1200">
              <a:latin typeface="Calibri" pitchFamily="34" charset="0"/>
            </a:endParaRPr>
          </a:p>
          <a:p>
            <a:r>
              <a:rPr lang="es-ES_tradnl" sz="1200">
                <a:latin typeface="Calibri" pitchFamily="34" charset="0"/>
              </a:rPr>
              <a:t>Fuente: MESS, ISIS e informes de los países.</a:t>
            </a:r>
          </a:p>
        </p:txBody>
      </p:sp>
      <p:sp>
        <p:nvSpPr>
          <p:cNvPr id="14340" name="TextBox 3"/>
          <p:cNvSpPr txBox="1">
            <a:spLocks noChangeArrowheads="1"/>
          </p:cNvSpPr>
          <p:nvPr/>
        </p:nvSpPr>
        <p:spPr bwMode="auto">
          <a:xfrm>
            <a:off x="4786313" y="3168650"/>
            <a:ext cx="25082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700">
                <a:solidFill>
                  <a:srgbClr val="FF0000"/>
                </a:solidFill>
                <a:sym typeface="Wingdings" pitchFamily="2" charset="2"/>
              </a:rPr>
              <a:t></a:t>
            </a:r>
            <a:endParaRPr lang="en-US" sz="700">
              <a:solidFill>
                <a:srgbClr val="FF0000"/>
              </a:solidFill>
            </a:endParaRPr>
          </a:p>
        </p:txBody>
      </p:sp>
      <p:sp>
        <p:nvSpPr>
          <p:cNvPr id="14341" name="TextBox 9"/>
          <p:cNvSpPr txBox="1">
            <a:spLocks noChangeArrowheads="1"/>
          </p:cNvSpPr>
          <p:nvPr/>
        </p:nvSpPr>
        <p:spPr bwMode="auto">
          <a:xfrm>
            <a:off x="5118100" y="2919413"/>
            <a:ext cx="25082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700">
                <a:solidFill>
                  <a:srgbClr val="FF0000"/>
                </a:solidFill>
                <a:sym typeface="Wingdings" pitchFamily="2" charset="2"/>
              </a:rPr>
              <a:t></a:t>
            </a:r>
            <a:endParaRPr lang="en-US" sz="7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2233</TotalTime>
  <Words>39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Número de casos confirmados de síndrome de rubéola congénita (SRC), Región de las Américas, 2012*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14</cp:revision>
  <dcterms:created xsi:type="dcterms:W3CDTF">2012-11-01T22:26:22Z</dcterms:created>
  <dcterms:modified xsi:type="dcterms:W3CDTF">2012-11-09T19:10:43Z</dcterms:modified>
</cp:coreProperties>
</file>