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35" r:id="rId6"/>
  </p:sldMasterIdLst>
  <p:notesMasterIdLst>
    <p:notesMasterId r:id="rId38"/>
  </p:notesMasterIdLst>
  <p:handoutMasterIdLst>
    <p:handoutMasterId r:id="rId39"/>
  </p:handoutMasterIdLst>
  <p:sldIdLst>
    <p:sldId id="481" r:id="rId7"/>
    <p:sldId id="576" r:id="rId8"/>
    <p:sldId id="578" r:id="rId9"/>
    <p:sldId id="575" r:id="rId10"/>
    <p:sldId id="580" r:id="rId11"/>
    <p:sldId id="565" r:id="rId12"/>
    <p:sldId id="567" r:id="rId13"/>
    <p:sldId id="582" r:id="rId14"/>
    <p:sldId id="622" r:id="rId15"/>
    <p:sldId id="626" r:id="rId16"/>
    <p:sldId id="623" r:id="rId17"/>
    <p:sldId id="583" r:id="rId18"/>
    <p:sldId id="581" r:id="rId19"/>
    <p:sldId id="624" r:id="rId20"/>
    <p:sldId id="625" r:id="rId21"/>
    <p:sldId id="569" r:id="rId22"/>
    <p:sldId id="568" r:id="rId23"/>
    <p:sldId id="585" r:id="rId24"/>
    <p:sldId id="586" r:id="rId25"/>
    <p:sldId id="587" r:id="rId26"/>
    <p:sldId id="588" r:id="rId27"/>
    <p:sldId id="590" r:id="rId28"/>
    <p:sldId id="591" r:id="rId29"/>
    <p:sldId id="592" r:id="rId30"/>
    <p:sldId id="593" r:id="rId31"/>
    <p:sldId id="608" r:id="rId32"/>
    <p:sldId id="611" r:id="rId33"/>
    <p:sldId id="616" r:id="rId34"/>
    <p:sldId id="620" r:id="rId35"/>
    <p:sldId id="617" r:id="rId36"/>
    <p:sldId id="621" r:id="rId37"/>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Palatino Linotype"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Palatino Linotype"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Palatino Linotype"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Palatino Linotype"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Palatino Linotype" pitchFamily="18" charset="0"/>
        <a:ea typeface="MS PGothic" pitchFamily="34" charset="-128"/>
        <a:cs typeface="+mn-cs"/>
      </a:defRPr>
    </a:lvl5pPr>
    <a:lvl6pPr marL="2286000" algn="l" defTabSz="914400" rtl="0" eaLnBrk="1" latinLnBrk="0" hangingPunct="1">
      <a:defRPr kern="1200">
        <a:solidFill>
          <a:schemeClr val="tx1"/>
        </a:solidFill>
        <a:latin typeface="Palatino Linotype" pitchFamily="18" charset="0"/>
        <a:ea typeface="MS PGothic" pitchFamily="34" charset="-128"/>
        <a:cs typeface="+mn-cs"/>
      </a:defRPr>
    </a:lvl6pPr>
    <a:lvl7pPr marL="2743200" algn="l" defTabSz="914400" rtl="0" eaLnBrk="1" latinLnBrk="0" hangingPunct="1">
      <a:defRPr kern="1200">
        <a:solidFill>
          <a:schemeClr val="tx1"/>
        </a:solidFill>
        <a:latin typeface="Palatino Linotype" pitchFamily="18" charset="0"/>
        <a:ea typeface="MS PGothic" pitchFamily="34" charset="-128"/>
        <a:cs typeface="+mn-cs"/>
      </a:defRPr>
    </a:lvl7pPr>
    <a:lvl8pPr marL="3200400" algn="l" defTabSz="914400" rtl="0" eaLnBrk="1" latinLnBrk="0" hangingPunct="1">
      <a:defRPr kern="1200">
        <a:solidFill>
          <a:schemeClr val="tx1"/>
        </a:solidFill>
        <a:latin typeface="Palatino Linotype" pitchFamily="18" charset="0"/>
        <a:ea typeface="MS PGothic" pitchFamily="34" charset="-128"/>
        <a:cs typeface="+mn-cs"/>
      </a:defRPr>
    </a:lvl8pPr>
    <a:lvl9pPr marL="3657600" algn="l" defTabSz="914400" rtl="0" eaLnBrk="1" latinLnBrk="0" hangingPunct="1">
      <a:defRPr kern="1200">
        <a:solidFill>
          <a:schemeClr val="tx1"/>
        </a:solidFill>
        <a:latin typeface="Palatino Linotype"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les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065"/>
    <a:srgbClr val="E88888"/>
    <a:srgbClr val="00FF00"/>
    <a:srgbClr val="94C6DC"/>
    <a:srgbClr val="CAE3EE"/>
    <a:srgbClr val="D52B2B"/>
    <a:srgbClr val="216527"/>
    <a:srgbClr val="60ABCC"/>
    <a:srgbClr val="3787AB"/>
    <a:srgbClr val="2C6C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2540" autoAdjust="0"/>
  </p:normalViewPr>
  <p:slideViewPr>
    <p:cSldViewPr snapToGrid="0" snapToObjects="1">
      <p:cViewPr>
        <p:scale>
          <a:sx n="60" d="100"/>
          <a:sy n="60" d="100"/>
        </p:scale>
        <p:origin x="-1122" y="-174"/>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49" d="100"/>
          <a:sy n="49" d="100"/>
        </p:scale>
        <p:origin x="-292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work\UN%20SUMMIT\Datos_NCD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txPr>
              <a:bodyPr/>
              <a:lstStyle/>
              <a:p>
                <a:pPr>
                  <a:defRPr lang="es-ES" sz="2000" b="1"/>
                </a:pPr>
                <a:endParaRPr lang="es-CL"/>
              </a:p>
            </c:txPr>
            <c:dLblPos val="outEnd"/>
            <c:showLegendKey val="0"/>
            <c:showVal val="0"/>
            <c:showCatName val="0"/>
            <c:showSerName val="0"/>
            <c:showPercent val="1"/>
            <c:showBubbleSize val="0"/>
            <c:showLeaderLines val="1"/>
          </c:dLbls>
          <c:cat>
            <c:strRef>
              <c:f>Hoja1!$E$3:$E$7</c:f>
              <c:strCache>
                <c:ptCount val="5"/>
                <c:pt idx="0">
                  <c:v>Enfermedades cardiovasculares</c:v>
                </c:pt>
                <c:pt idx="1">
                  <c:v>Cáncer</c:v>
                </c:pt>
                <c:pt idx="2">
                  <c:v>Otras ECNT</c:v>
                </c:pt>
                <c:pt idx="3">
                  <c:v>Diabetes</c:v>
                </c:pt>
                <c:pt idx="4">
                  <c:v>Enfermedades respiratorias crónicas</c:v>
                </c:pt>
              </c:strCache>
            </c:strRef>
          </c:cat>
          <c:val>
            <c:numRef>
              <c:f>Hoja1!$F$3:$F$7</c:f>
              <c:numCache>
                <c:formatCode>0</c:formatCode>
                <c:ptCount val="5"/>
                <c:pt idx="0">
                  <c:v>45.45454545454524</c:v>
                </c:pt>
                <c:pt idx="1">
                  <c:v>29.792393939393811</c:v>
                </c:pt>
                <c:pt idx="2">
                  <c:v>7.5757575757575761</c:v>
                </c:pt>
                <c:pt idx="3">
                  <c:v>7.0909090909090908</c:v>
                </c:pt>
                <c:pt idx="4">
                  <c:v>10.060606060606105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E484C85-465D-49F7-830E-E58676298DD4}" type="datetimeFigureOut">
              <a:rPr lang="es-VE" smtClean="0"/>
              <a:t>19/11/2013</a:t>
            </a:fld>
            <a:endParaRPr lang="es-VE"/>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8341EF5-7E94-4DBA-98F4-4EB4F62C1CBD}" type="slidenum">
              <a:rPr lang="es-VE" smtClean="0"/>
              <a:t>‹#›</a:t>
            </a:fld>
            <a:endParaRPr lang="es-VE"/>
          </a:p>
        </p:txBody>
      </p:sp>
    </p:spTree>
    <p:extLst>
      <p:ext uri="{BB962C8B-B14F-4D97-AF65-F5344CB8AC3E}">
        <p14:creationId xmlns:p14="http://schemas.microsoft.com/office/powerpoint/2010/main" val="366797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507B1A3-53EB-424F-A2F2-8AC04D487CA6}" type="datetimeFigureOut">
              <a:rPr lang="es-ES" smtClean="0"/>
              <a:t>19/11/2013</a:t>
            </a:fld>
            <a:endParaRPr lang="es-ES"/>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FD6DAB6-DD5F-413D-91E9-4CA33F199260}" type="slidenum">
              <a:rPr lang="es-ES" smtClean="0"/>
              <a:t>‹#›</a:t>
            </a:fld>
            <a:endParaRPr lang="es-ES"/>
          </a:p>
        </p:txBody>
      </p:sp>
    </p:spTree>
    <p:extLst>
      <p:ext uri="{BB962C8B-B14F-4D97-AF65-F5344CB8AC3E}">
        <p14:creationId xmlns:p14="http://schemas.microsoft.com/office/powerpoint/2010/main" val="12756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2</a:t>
            </a:fld>
            <a:endParaRPr lang="es-ES"/>
          </a:p>
        </p:txBody>
      </p:sp>
    </p:spTree>
    <p:extLst>
      <p:ext uri="{BB962C8B-B14F-4D97-AF65-F5344CB8AC3E}">
        <p14:creationId xmlns:p14="http://schemas.microsoft.com/office/powerpoint/2010/main" val="379569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11</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1FF398F3-469D-4553-9536-A414926D2204}" type="slidenum">
              <a:rPr lang="es-ES" sz="1200"/>
              <a:pPr/>
              <a:t>12</a:t>
            </a:fld>
            <a:endParaRPr lang="es-E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19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13</a:t>
            </a:fld>
            <a:endParaRPr lang="en-US" sz="120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14</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illustrates how action</a:t>
            </a:r>
            <a:r>
              <a:rPr lang="en-US" baseline="0" dirty="0" smtClean="0"/>
              <a:t> can be combined, primary and secondary prevention, to avoid over 3 million deaths in LAC in 10 years, at reasonable cost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17</a:t>
            </a:fld>
            <a:endParaRPr lang="es-ES" dirty="0"/>
          </a:p>
        </p:txBody>
      </p:sp>
    </p:spTree>
    <p:extLst>
      <p:ext uri="{BB962C8B-B14F-4D97-AF65-F5344CB8AC3E}">
        <p14:creationId xmlns:p14="http://schemas.microsoft.com/office/powerpoint/2010/main" val="572469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1600">
                <a:solidFill>
                  <a:schemeClr val="tx1"/>
                </a:solidFill>
                <a:latin typeface="Tahoma" pitchFamily="34" charset="0"/>
              </a:defRPr>
            </a:lvl1pPr>
            <a:lvl2pPr marL="751122" indent="-288893">
              <a:defRPr sz="1600">
                <a:solidFill>
                  <a:schemeClr val="tx1"/>
                </a:solidFill>
                <a:latin typeface="Tahoma" pitchFamily="34" charset="0"/>
              </a:defRPr>
            </a:lvl2pPr>
            <a:lvl3pPr marL="1155573" indent="-231115">
              <a:defRPr sz="1600">
                <a:solidFill>
                  <a:schemeClr val="tx1"/>
                </a:solidFill>
                <a:latin typeface="Tahoma" pitchFamily="34" charset="0"/>
              </a:defRPr>
            </a:lvl3pPr>
            <a:lvl4pPr marL="1617802" indent="-231115">
              <a:defRPr sz="1600">
                <a:solidFill>
                  <a:schemeClr val="tx1"/>
                </a:solidFill>
                <a:latin typeface="Tahoma" pitchFamily="34" charset="0"/>
              </a:defRPr>
            </a:lvl4pPr>
            <a:lvl5pPr marL="2080031" indent="-231115">
              <a:defRPr sz="1600">
                <a:solidFill>
                  <a:schemeClr val="tx1"/>
                </a:solidFill>
                <a:latin typeface="Tahoma" pitchFamily="34" charset="0"/>
              </a:defRPr>
            </a:lvl5pPr>
            <a:lvl6pPr marL="2542261" indent="-231115" eaLnBrk="0" fontAlgn="base" hangingPunct="0">
              <a:spcBef>
                <a:spcPct val="0"/>
              </a:spcBef>
              <a:spcAft>
                <a:spcPct val="0"/>
              </a:spcAft>
              <a:defRPr sz="1600">
                <a:solidFill>
                  <a:schemeClr val="tx1"/>
                </a:solidFill>
                <a:latin typeface="Tahoma" pitchFamily="34" charset="0"/>
              </a:defRPr>
            </a:lvl6pPr>
            <a:lvl7pPr marL="3004490" indent="-231115" eaLnBrk="0" fontAlgn="base" hangingPunct="0">
              <a:spcBef>
                <a:spcPct val="0"/>
              </a:spcBef>
              <a:spcAft>
                <a:spcPct val="0"/>
              </a:spcAft>
              <a:defRPr sz="1600">
                <a:solidFill>
                  <a:schemeClr val="tx1"/>
                </a:solidFill>
                <a:latin typeface="Tahoma" pitchFamily="34" charset="0"/>
              </a:defRPr>
            </a:lvl7pPr>
            <a:lvl8pPr marL="3466719" indent="-231115" eaLnBrk="0" fontAlgn="base" hangingPunct="0">
              <a:spcBef>
                <a:spcPct val="0"/>
              </a:spcBef>
              <a:spcAft>
                <a:spcPct val="0"/>
              </a:spcAft>
              <a:defRPr sz="1600">
                <a:solidFill>
                  <a:schemeClr val="tx1"/>
                </a:solidFill>
                <a:latin typeface="Tahoma" pitchFamily="34" charset="0"/>
              </a:defRPr>
            </a:lvl8pPr>
            <a:lvl9pPr marL="3928948" indent="-231115" eaLnBrk="0" fontAlgn="base" hangingPunct="0">
              <a:spcBef>
                <a:spcPct val="0"/>
              </a:spcBef>
              <a:spcAft>
                <a:spcPct val="0"/>
              </a:spcAft>
              <a:defRPr sz="1600">
                <a:solidFill>
                  <a:schemeClr val="tx1"/>
                </a:solidFill>
                <a:latin typeface="Tahoma" pitchFamily="34" charset="0"/>
              </a:defRPr>
            </a:lvl9pPr>
          </a:lstStyle>
          <a:p>
            <a:fld id="{3DDB82C4-2339-42C4-8B71-ADEC7DA264BF}" type="slidenum">
              <a:rPr lang="es-CL" sz="1200">
                <a:latin typeface="Arial" charset="0"/>
              </a:rPr>
              <a:pPr/>
              <a:t>18</a:t>
            </a:fld>
            <a:endParaRPr lang="es-CL" sz="120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s-CL"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1600">
                <a:solidFill>
                  <a:schemeClr val="tx1"/>
                </a:solidFill>
                <a:latin typeface="Tahoma" pitchFamily="34" charset="0"/>
              </a:defRPr>
            </a:lvl1pPr>
            <a:lvl2pPr marL="751122" indent="-288893">
              <a:defRPr sz="1600">
                <a:solidFill>
                  <a:schemeClr val="tx1"/>
                </a:solidFill>
                <a:latin typeface="Tahoma" pitchFamily="34" charset="0"/>
              </a:defRPr>
            </a:lvl2pPr>
            <a:lvl3pPr marL="1155573" indent="-231115">
              <a:defRPr sz="1600">
                <a:solidFill>
                  <a:schemeClr val="tx1"/>
                </a:solidFill>
                <a:latin typeface="Tahoma" pitchFamily="34" charset="0"/>
              </a:defRPr>
            </a:lvl3pPr>
            <a:lvl4pPr marL="1617802" indent="-231115">
              <a:defRPr sz="1600">
                <a:solidFill>
                  <a:schemeClr val="tx1"/>
                </a:solidFill>
                <a:latin typeface="Tahoma" pitchFamily="34" charset="0"/>
              </a:defRPr>
            </a:lvl4pPr>
            <a:lvl5pPr marL="2080031" indent="-231115">
              <a:defRPr sz="1600">
                <a:solidFill>
                  <a:schemeClr val="tx1"/>
                </a:solidFill>
                <a:latin typeface="Tahoma" pitchFamily="34" charset="0"/>
              </a:defRPr>
            </a:lvl5pPr>
            <a:lvl6pPr marL="2542261" indent="-231115" eaLnBrk="0" fontAlgn="base" hangingPunct="0">
              <a:spcBef>
                <a:spcPct val="0"/>
              </a:spcBef>
              <a:spcAft>
                <a:spcPct val="0"/>
              </a:spcAft>
              <a:defRPr sz="1600">
                <a:solidFill>
                  <a:schemeClr val="tx1"/>
                </a:solidFill>
                <a:latin typeface="Tahoma" pitchFamily="34" charset="0"/>
              </a:defRPr>
            </a:lvl6pPr>
            <a:lvl7pPr marL="3004490" indent="-231115" eaLnBrk="0" fontAlgn="base" hangingPunct="0">
              <a:spcBef>
                <a:spcPct val="0"/>
              </a:spcBef>
              <a:spcAft>
                <a:spcPct val="0"/>
              </a:spcAft>
              <a:defRPr sz="1600">
                <a:solidFill>
                  <a:schemeClr val="tx1"/>
                </a:solidFill>
                <a:latin typeface="Tahoma" pitchFamily="34" charset="0"/>
              </a:defRPr>
            </a:lvl7pPr>
            <a:lvl8pPr marL="3466719" indent="-231115" eaLnBrk="0" fontAlgn="base" hangingPunct="0">
              <a:spcBef>
                <a:spcPct val="0"/>
              </a:spcBef>
              <a:spcAft>
                <a:spcPct val="0"/>
              </a:spcAft>
              <a:defRPr sz="1600">
                <a:solidFill>
                  <a:schemeClr val="tx1"/>
                </a:solidFill>
                <a:latin typeface="Tahoma" pitchFamily="34" charset="0"/>
              </a:defRPr>
            </a:lvl8pPr>
            <a:lvl9pPr marL="3928948" indent="-231115" eaLnBrk="0" fontAlgn="base" hangingPunct="0">
              <a:spcBef>
                <a:spcPct val="0"/>
              </a:spcBef>
              <a:spcAft>
                <a:spcPct val="0"/>
              </a:spcAft>
              <a:defRPr sz="1600">
                <a:solidFill>
                  <a:schemeClr val="tx1"/>
                </a:solidFill>
                <a:latin typeface="Tahoma" pitchFamily="34" charset="0"/>
              </a:defRPr>
            </a:lvl9pPr>
          </a:lstStyle>
          <a:p>
            <a:fld id="{15FD2E93-F42F-430A-83F0-58D7DED7E0E1}" type="slidenum">
              <a:rPr lang="es-CL" sz="1200">
                <a:latin typeface="Arial" charset="0"/>
              </a:rPr>
              <a:pPr/>
              <a:t>19</a:t>
            </a:fld>
            <a:endParaRPr lang="es-CL" sz="120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s-CL"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1600">
                <a:solidFill>
                  <a:schemeClr val="tx1"/>
                </a:solidFill>
                <a:latin typeface="Tahoma" pitchFamily="34" charset="0"/>
              </a:defRPr>
            </a:lvl1pPr>
            <a:lvl2pPr marL="751122" indent="-288893">
              <a:defRPr sz="1600">
                <a:solidFill>
                  <a:schemeClr val="tx1"/>
                </a:solidFill>
                <a:latin typeface="Tahoma" pitchFamily="34" charset="0"/>
              </a:defRPr>
            </a:lvl2pPr>
            <a:lvl3pPr marL="1155573" indent="-231115">
              <a:defRPr sz="1600">
                <a:solidFill>
                  <a:schemeClr val="tx1"/>
                </a:solidFill>
                <a:latin typeface="Tahoma" pitchFamily="34" charset="0"/>
              </a:defRPr>
            </a:lvl3pPr>
            <a:lvl4pPr marL="1617802" indent="-231115">
              <a:defRPr sz="1600">
                <a:solidFill>
                  <a:schemeClr val="tx1"/>
                </a:solidFill>
                <a:latin typeface="Tahoma" pitchFamily="34" charset="0"/>
              </a:defRPr>
            </a:lvl4pPr>
            <a:lvl5pPr marL="2080031" indent="-231115">
              <a:defRPr sz="1600">
                <a:solidFill>
                  <a:schemeClr val="tx1"/>
                </a:solidFill>
                <a:latin typeface="Tahoma" pitchFamily="34" charset="0"/>
              </a:defRPr>
            </a:lvl5pPr>
            <a:lvl6pPr marL="2542261" indent="-231115" eaLnBrk="0" fontAlgn="base" hangingPunct="0">
              <a:spcBef>
                <a:spcPct val="0"/>
              </a:spcBef>
              <a:spcAft>
                <a:spcPct val="0"/>
              </a:spcAft>
              <a:defRPr sz="1600">
                <a:solidFill>
                  <a:schemeClr val="tx1"/>
                </a:solidFill>
                <a:latin typeface="Tahoma" pitchFamily="34" charset="0"/>
              </a:defRPr>
            </a:lvl6pPr>
            <a:lvl7pPr marL="3004490" indent="-231115" eaLnBrk="0" fontAlgn="base" hangingPunct="0">
              <a:spcBef>
                <a:spcPct val="0"/>
              </a:spcBef>
              <a:spcAft>
                <a:spcPct val="0"/>
              </a:spcAft>
              <a:defRPr sz="1600">
                <a:solidFill>
                  <a:schemeClr val="tx1"/>
                </a:solidFill>
                <a:latin typeface="Tahoma" pitchFamily="34" charset="0"/>
              </a:defRPr>
            </a:lvl7pPr>
            <a:lvl8pPr marL="3466719" indent="-231115" eaLnBrk="0" fontAlgn="base" hangingPunct="0">
              <a:spcBef>
                <a:spcPct val="0"/>
              </a:spcBef>
              <a:spcAft>
                <a:spcPct val="0"/>
              </a:spcAft>
              <a:defRPr sz="1600">
                <a:solidFill>
                  <a:schemeClr val="tx1"/>
                </a:solidFill>
                <a:latin typeface="Tahoma" pitchFamily="34" charset="0"/>
              </a:defRPr>
            </a:lvl8pPr>
            <a:lvl9pPr marL="3928948" indent="-231115" eaLnBrk="0" fontAlgn="base" hangingPunct="0">
              <a:spcBef>
                <a:spcPct val="0"/>
              </a:spcBef>
              <a:spcAft>
                <a:spcPct val="0"/>
              </a:spcAft>
              <a:defRPr sz="1600">
                <a:solidFill>
                  <a:schemeClr val="tx1"/>
                </a:solidFill>
                <a:latin typeface="Tahoma" pitchFamily="34" charset="0"/>
              </a:defRPr>
            </a:lvl9pPr>
          </a:lstStyle>
          <a:p>
            <a:fld id="{BB78AE43-43EA-45EA-A571-F3302DF34D6F}" type="slidenum">
              <a:rPr lang="es-CL" sz="1200">
                <a:latin typeface="Arial" charset="0"/>
              </a:rPr>
              <a:pPr/>
              <a:t>20</a:t>
            </a:fld>
            <a:endParaRPr lang="es-CL" sz="120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s-CL"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VE" altLang="fr-FR" sz="1600" dirty="0" smtClean="0"/>
              <a:t>Interdependencia</a:t>
            </a:r>
          </a:p>
          <a:p>
            <a:r>
              <a:rPr lang="es-VE" altLang="fr-FR" sz="1200" b="0" u="none" dirty="0" smtClean="0"/>
              <a:t>Hay interdependencia cuando los </a:t>
            </a:r>
            <a:r>
              <a:rPr lang="es-VE" altLang="fr-FR" sz="1200" b="0" u="none" dirty="0" err="1" smtClean="0"/>
              <a:t>pb</a:t>
            </a:r>
            <a:r>
              <a:rPr lang="es-VE" altLang="fr-FR" sz="1200" b="0" u="none" dirty="0" smtClean="0"/>
              <a:t> son colectivos, es decir cuando ningún actor u organización posee todos los recursos, competencias y/o legitimidad para aportar una respuesta (científica, profesional, técnica o socialmente) legitima y valida a los </a:t>
            </a:r>
            <a:r>
              <a:rPr lang="es-VE" altLang="fr-FR" sz="1200" b="0" u="none" dirty="0" err="1" smtClean="0"/>
              <a:t>pb</a:t>
            </a:r>
            <a:r>
              <a:rPr lang="es-VE" altLang="fr-FR" sz="1200" b="0" u="none" dirty="0" smtClean="0"/>
              <a:t> a los que cada actor u organización esta confrontado.</a:t>
            </a:r>
          </a:p>
          <a:p>
            <a:r>
              <a:rPr lang="es-VE" altLang="fr-FR" sz="1200" b="0" u="none" dirty="0" smtClean="0"/>
              <a:t>La cooperación de esta manera esta al centro de la problemática de la integración.</a:t>
            </a:r>
          </a:p>
          <a:p>
            <a:r>
              <a:rPr lang="es-VE" altLang="fr-FR" sz="1600" dirty="0" smtClean="0"/>
              <a:t>Cooperaci</a:t>
            </a:r>
            <a:r>
              <a:rPr lang="es-VE" altLang="fr-FR" sz="1600" dirty="0" smtClean="0">
                <a:cs typeface="Times" charset="0"/>
              </a:rPr>
              <a:t>ó</a:t>
            </a:r>
            <a:r>
              <a:rPr lang="es-VE" altLang="fr-FR" sz="1600" dirty="0" smtClean="0"/>
              <a:t>n</a:t>
            </a:r>
          </a:p>
          <a:p>
            <a:r>
              <a:rPr lang="es-VE" altLang="fr-FR" sz="1200" b="0" u="none" dirty="0" smtClean="0"/>
              <a:t>Es el modo de relación que los actores (u organizaciones), en situación de interdependencia, tienen tendencia a privilegiar, cuando comparten los mismos valores y se entienden sobre una filosofía de intervención común; cuando evalúan positivamente el trabajo de los otros actores, cuando se ponen de acuerdo sobre la repartición de sus campos de competencia y tareas cuando se encuentran en un ambiente organizacional favorable (</a:t>
            </a:r>
            <a:r>
              <a:rPr lang="es-VE" altLang="fr-FR" sz="1200" b="0" u="none" dirty="0" err="1" smtClean="0"/>
              <a:t>Benson</a:t>
            </a:r>
            <a:r>
              <a:rPr lang="es-VE" altLang="fr-FR" sz="1200" b="0" u="none" dirty="0" smtClean="0"/>
              <a:t>, 975). </a:t>
            </a:r>
          </a:p>
          <a:p>
            <a:r>
              <a:rPr lang="es-VE" altLang="fr-FR" sz="1200" b="0" u="none" dirty="0" smtClean="0"/>
              <a:t>La cooperación no es jamás absoluta, no excluye la presencia de relaciones de competencia entre los actores u organizaciones. Para que exista una cooperación durable, la negociación y la evaluación entre actores u organizaciones deben estar continuas.</a:t>
            </a:r>
          </a:p>
          <a:p>
            <a:r>
              <a:rPr lang="es-VE" altLang="fr-FR" sz="1600" dirty="0" smtClean="0">
                <a:cs typeface="Times" charset="0"/>
              </a:rPr>
              <a:t>Coordinación</a:t>
            </a:r>
          </a:p>
          <a:p>
            <a:r>
              <a:rPr lang="es-VE" altLang="fr-FR" sz="1200" b="0" u="none" dirty="0" smtClean="0"/>
              <a:t>Se trata del conjunto de arreglos que permiten lograr una meta dada. Busca ordenar y dar ordenes. La coordinación se construye en forma deliberada y resulta de un esfuerzo voluntarista.</a:t>
            </a:r>
          </a:p>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21</a:t>
            </a:fld>
            <a:endParaRPr lang="es-ES"/>
          </a:p>
        </p:txBody>
      </p:sp>
    </p:spTree>
    <p:extLst>
      <p:ext uri="{BB962C8B-B14F-4D97-AF65-F5344CB8AC3E}">
        <p14:creationId xmlns:p14="http://schemas.microsoft.com/office/powerpoint/2010/main" val="110467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3</a:t>
            </a:fld>
            <a:endParaRPr lang="es-ES"/>
          </a:p>
        </p:txBody>
      </p:sp>
    </p:spTree>
    <p:extLst>
      <p:ext uri="{BB962C8B-B14F-4D97-AF65-F5344CB8AC3E}">
        <p14:creationId xmlns:p14="http://schemas.microsoft.com/office/powerpoint/2010/main" val="379569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fr-CA" altLang="fr-FR" b="1" dirty="0" smtClean="0"/>
              <a:t>L’intégration des soins</a:t>
            </a:r>
            <a:r>
              <a:rPr lang="fr-CA" altLang="fr-FR" dirty="0" smtClean="0"/>
              <a:t> consiste à coordonner de façon durable les pratiques cliniques autour des problèmes de santé de chaque personne souffrante.  Elle vise à assurer  la continuité et la globalité des soins, autrement dit, à s’assurer que les services fournis par les différents professionnels, dans différents lieux ou organisations s’articulent dans le temps aux besoins spécifiques de chaque personne souffrante compte tenu des connaissances disponibles.  Selon la nature des problèmes et leur évolution, la coordination devra être plus ou moins développée.  La coordination collective apparaît être la forme la plus souhaitable pour répondre à des problèmes complexes et chroniques</a:t>
            </a:r>
          </a:p>
          <a:p>
            <a:pPr algn="just" eaLnBrk="0" hangingPunct="0"/>
            <a:r>
              <a:rPr lang="fr-CA" altLang="fr-FR" b="1" dirty="0" smtClean="0"/>
              <a:t>L’intégration des équipes cliniques</a:t>
            </a:r>
            <a:r>
              <a:rPr lang="fr-CA" altLang="fr-FR" dirty="0" smtClean="0"/>
              <a:t> (intégration médicale) a deux dimensions :</a:t>
            </a:r>
          </a:p>
          <a:p>
            <a:pPr algn="just" eaLnBrk="0" hangingPunct="0">
              <a:buFontTx/>
              <a:buChar char="•"/>
            </a:pPr>
            <a:r>
              <a:rPr lang="fr-CA" altLang="fr-FR" dirty="0" smtClean="0"/>
              <a:t>La première, concerne la constitution d’équipes professionnelles multidisciplinaires (médecins, infirmiers, autres professionnels, intervenants communautaires …). Ces équipes sont un </a:t>
            </a:r>
            <a:r>
              <a:rPr lang="fr-CA" altLang="fr-FR" dirty="0" err="1" smtClean="0"/>
              <a:t>pré-requis</a:t>
            </a:r>
            <a:r>
              <a:rPr lang="fr-CA" altLang="fr-FR" dirty="0" smtClean="0"/>
              <a:t> à une offre de soins continue et globale qui, tout en étant stable dans le temps, s’adapte à l’évolution des problèmes;</a:t>
            </a:r>
          </a:p>
          <a:p>
            <a:pPr algn="l" eaLnBrk="0" hangingPunct="0">
              <a:buFontTx/>
              <a:buChar char="•"/>
            </a:pPr>
            <a:r>
              <a:rPr lang="fr-CA" altLang="fr-FR" dirty="0" smtClean="0"/>
              <a:t>la deuxième, porte sur l’articulation de ces équipes à la structure du réseau; entre autres, en permettant l’intégration des médecins généralistes et spécialistes au réseau. </a:t>
            </a:r>
          </a:p>
          <a:p>
            <a:pPr algn="l" eaLnBrk="0" hangingPunct="0"/>
            <a:r>
              <a:rPr lang="fr-CA" altLang="fr-FR" dirty="0" smtClean="0"/>
              <a:t>La participation active des médecins aux équipes cliniques est une condition de réussite de l’intégration des services; cette participation active doit être adaptée à la nature des besoins</a:t>
            </a:r>
          </a:p>
          <a:p>
            <a:pPr algn="just" eaLnBrk="0" hangingPunct="0"/>
            <a:r>
              <a:rPr lang="fr-CA" altLang="fr-FR" b="1" dirty="0" smtClean="0"/>
              <a:t>L’intégration fonctionnelle</a:t>
            </a:r>
            <a:r>
              <a:rPr lang="fr-CA" altLang="fr-FR" dirty="0" smtClean="0"/>
              <a:t> vise à articuler de façon cohérente et durable les systèmes de financement, d’information et les modalités de gestion du réseau. Elle consiste à créer une gouverne commune explicite qui permette de prendre des décisions (répartition des tâches, des responsabilités et des recours) cohérentes avec les projets cliniques; à obtenir et distribuer les ressources financières (création d’incitations économiques) nécessaires pour inciter les acteurs et les organisations du réseau à coordonner leurs pratiques; et finalement, à mettre sur pied et utiliser un système d’information reflétant la gamme des activités du réseau de façon à aider les décideurs dans leur choix et permettre au réseau de s’adapter à l’évolution du contexte et des besoins en encourageant les acteurs à adopter une attitude réflexive par rapport à leurs pratiques.</a:t>
            </a:r>
            <a:endParaRPr lang="fr-FR" altLang="fr-FR" dirty="0" smtClean="0"/>
          </a:p>
          <a:p>
            <a:pPr algn="just" eaLnBrk="0" hangingPunct="0"/>
            <a:r>
              <a:rPr lang="fr-CA" altLang="fr-FR" b="1" dirty="0" smtClean="0"/>
              <a:t>L’intégration normative</a:t>
            </a:r>
            <a:r>
              <a:rPr lang="fr-CA" altLang="fr-FR" dirty="0" smtClean="0"/>
              <a:t> est celle qui vise à s’assurer qu’il y a cohérence entre, le système collectif de représentations et de valeurs des acteurs et, simultanément, les modalités d’organisation du système intégré et le système clinique.</a:t>
            </a:r>
          </a:p>
          <a:p>
            <a:pPr algn="just" eaLnBrk="0" hangingPunct="0"/>
            <a:r>
              <a:rPr lang="fr-CA" altLang="fr-FR" dirty="0" smtClean="0"/>
              <a:t>L’intégration normative  est celle qui, en donnant aux acteurs un système commun de référence, leur permet de coopérer pour réaliser, de façon efficiente, le projet collectif dans lequel ils sont impliqués.  Elle permet aussi de penser la gouverne en fonction des exigences de la coopération   et également à sensibiliser les acteurs à l’interdépendance en évoquant l’importance d’une responsabilité collective dans la prise en charge des problèmes et des personnes souffrantes. </a:t>
            </a:r>
            <a:endParaRPr lang="fr-FR" altLang="fr-FR" dirty="0" smtClean="0"/>
          </a:p>
        </p:txBody>
      </p:sp>
      <p:sp>
        <p:nvSpPr>
          <p:cNvPr id="4" name="3 Marcador de número de diapositiva"/>
          <p:cNvSpPr>
            <a:spLocks noGrp="1"/>
          </p:cNvSpPr>
          <p:nvPr>
            <p:ph type="sldNum" sz="quarter" idx="10"/>
          </p:nvPr>
        </p:nvSpPr>
        <p:spPr/>
        <p:txBody>
          <a:bodyPr/>
          <a:lstStyle/>
          <a:p>
            <a:fld id="{5FD6DAB6-DD5F-413D-91E9-4CA33F199260}" type="slidenum">
              <a:rPr lang="es-ES" smtClean="0"/>
              <a:t>25</a:t>
            </a:fld>
            <a:endParaRPr lang="es-ES"/>
          </a:p>
        </p:txBody>
      </p:sp>
    </p:spTree>
    <p:extLst>
      <p:ext uri="{BB962C8B-B14F-4D97-AF65-F5344CB8AC3E}">
        <p14:creationId xmlns:p14="http://schemas.microsoft.com/office/powerpoint/2010/main" val="119032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Segundo Mensaje:</a:t>
            </a:r>
          </a:p>
          <a:p>
            <a:endParaRPr lang="es-ES" noProof="0" dirty="0" smtClean="0"/>
          </a:p>
          <a:p>
            <a:r>
              <a:rPr lang="es-ES" noProof="0" dirty="0" smtClean="0"/>
              <a:t>La</a:t>
            </a:r>
            <a:r>
              <a:rPr lang="es-ES" baseline="0" noProof="0" dirty="0" smtClean="0"/>
              <a:t> Región de las Américas ha decido, a través de los mandatos aprobados en la Organización Panamericana de la Salud, construir y fortalecer Sistemas de Salud basados en APS.  Por tanto como lideres y gerentes ustedes deberán entender, mantener y promover el enfoque sobre los Valores, Principios y Elementos de la APS en su diario accionar….</a:t>
            </a:r>
            <a:endParaRPr lang="es-ES" noProof="0" dirty="0"/>
          </a:p>
        </p:txBody>
      </p:sp>
      <p:sp>
        <p:nvSpPr>
          <p:cNvPr id="4" name="Slide Number Placeholder 3"/>
          <p:cNvSpPr>
            <a:spLocks noGrp="1"/>
          </p:cNvSpPr>
          <p:nvPr>
            <p:ph type="sldNum" sz="quarter" idx="10"/>
          </p:nvPr>
        </p:nvSpPr>
        <p:spPr/>
        <p:txBody>
          <a:bodyPr/>
          <a:lstStyle/>
          <a:p>
            <a:fld id="{F41C0CDF-7611-47E8-8112-E557A9930AAB}" type="slidenum">
              <a:rPr lang="en-US" smtClean="0"/>
              <a:t>29</a:t>
            </a:fld>
            <a:endParaRPr lang="en-US"/>
          </a:p>
        </p:txBody>
      </p:sp>
    </p:spTree>
    <p:extLst>
      <p:ext uri="{BB962C8B-B14F-4D97-AF65-F5344CB8AC3E}">
        <p14:creationId xmlns:p14="http://schemas.microsoft.com/office/powerpoint/2010/main" val="334729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smtClean="0"/>
              <a:t>…ya que todos estamos convencidos de que la APS es ahora mas necesaria que nunca.</a:t>
            </a:r>
            <a:r>
              <a:rPr lang="es-ES" baseline="0" noProof="0" dirty="0" smtClean="0"/>
              <a:t>  </a:t>
            </a:r>
            <a:r>
              <a:rPr lang="es-ES" baseline="0" noProof="0" smtClean="0"/>
              <a:t>Gracias</a:t>
            </a:r>
            <a:endParaRPr lang="es-ES" noProof="0"/>
          </a:p>
        </p:txBody>
      </p:sp>
      <p:sp>
        <p:nvSpPr>
          <p:cNvPr id="4" name="Slide Number Placeholder 3"/>
          <p:cNvSpPr>
            <a:spLocks noGrp="1"/>
          </p:cNvSpPr>
          <p:nvPr>
            <p:ph type="sldNum" sz="quarter" idx="10"/>
          </p:nvPr>
        </p:nvSpPr>
        <p:spPr/>
        <p:txBody>
          <a:bodyPr/>
          <a:lstStyle/>
          <a:p>
            <a:fld id="{F41C0CDF-7611-47E8-8112-E557A9930AAB}" type="slidenum">
              <a:rPr lang="en-US" smtClean="0"/>
              <a:t>31</a:t>
            </a:fld>
            <a:endParaRPr lang="en-US"/>
          </a:p>
        </p:txBody>
      </p:sp>
    </p:spTree>
    <p:extLst>
      <p:ext uri="{BB962C8B-B14F-4D97-AF65-F5344CB8AC3E}">
        <p14:creationId xmlns:p14="http://schemas.microsoft.com/office/powerpoint/2010/main" val="283580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19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4</a:t>
            </a:fld>
            <a:endParaRPr lang="en-US" sz="120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5</a:t>
            </a:fld>
            <a:endParaRPr lang="es-ES"/>
          </a:p>
        </p:txBody>
      </p:sp>
    </p:spTree>
    <p:extLst>
      <p:ext uri="{BB962C8B-B14F-4D97-AF65-F5344CB8AC3E}">
        <p14:creationId xmlns:p14="http://schemas.microsoft.com/office/powerpoint/2010/main" val="178019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6</a:t>
            </a:fld>
            <a:endParaRPr lang="es-ES"/>
          </a:p>
        </p:txBody>
      </p:sp>
    </p:spTree>
    <p:extLst>
      <p:ext uri="{BB962C8B-B14F-4D97-AF65-F5344CB8AC3E}">
        <p14:creationId xmlns:p14="http://schemas.microsoft.com/office/powerpoint/2010/main" val="178019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E093-B7E4-4355-ACAC-CBA9B97EF3D2}" type="slidenum">
              <a:rPr lang="en-US"/>
              <a:pPr/>
              <a:t>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NCDs and poverty create a vicious circle. Poverty exposes people to risks factors for NCDs. In turn, the resulting NCDs may drive families into poverty. In this way, the NCD epidemic delay the development of countries.</a:t>
            </a:r>
          </a:p>
          <a:p>
            <a:r>
              <a:rPr lang="en-US"/>
              <a:t>Some evidence shows that NCDs and their risk factors are distributed unevenly and are a potential economic burden for the poor.</a:t>
            </a:r>
          </a:p>
          <a:p>
            <a:r>
              <a:rPr lang="en-US"/>
              <a:t>They affect the poor more heavily with a catastrophic impact on their finances and their families, as well as on governments.</a:t>
            </a:r>
          </a:p>
          <a:p>
            <a:r>
              <a:rPr lang="en-US"/>
              <a:t>This is due to the costs of treatment and the loss of potential years of life and productivity caused by premature death and disability. These conditions counteract the countries’ efforts to combat poverty,</a:t>
            </a:r>
          </a:p>
          <a:p>
            <a:r>
              <a:rPr lang="en-US"/>
              <a:t>further increasing health inequalities. </a:t>
            </a:r>
          </a:p>
          <a:p>
            <a:r>
              <a:rPr lang="en-US"/>
              <a:t>The opportunity to survive from NCDs, and in particular cancer, should not be related to income but it is, as we can see on the graph.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17600" y="695325"/>
            <a:ext cx="4648200" cy="3487738"/>
          </a:xfrm>
          <a:ln/>
        </p:spPr>
      </p:sp>
      <p:sp>
        <p:nvSpPr>
          <p:cNvPr id="32771" name="Rectangle 3"/>
          <p:cNvSpPr>
            <a:spLocks noGrp="1" noChangeArrowheads="1"/>
          </p:cNvSpPr>
          <p:nvPr>
            <p:ph type="body" idx="1"/>
          </p:nvPr>
        </p:nvSpPr>
        <p:spPr>
          <a:xfrm>
            <a:off x="688495" y="4416109"/>
            <a:ext cx="5504826" cy="4184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Action</a:t>
            </a:r>
            <a:r>
              <a:rPr lang="en-US" baseline="0" dirty="0" smtClean="0"/>
              <a:t> on NCDs includes two main categories of action: Upstream prevention and health promotion measures. And health services strengthening for chronic care</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17600" y="695325"/>
            <a:ext cx="4648200" cy="3487738"/>
          </a:xfrm>
          <a:ln/>
        </p:spPr>
      </p:sp>
      <p:sp>
        <p:nvSpPr>
          <p:cNvPr id="32771" name="Rectangle 3"/>
          <p:cNvSpPr>
            <a:spLocks noGrp="1" noChangeArrowheads="1"/>
          </p:cNvSpPr>
          <p:nvPr>
            <p:ph type="body" idx="1"/>
          </p:nvPr>
        </p:nvSpPr>
        <p:spPr>
          <a:xfrm>
            <a:off x="688495" y="4416109"/>
            <a:ext cx="5504826" cy="4184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Action</a:t>
            </a:r>
            <a:r>
              <a:rPr lang="en-US" baseline="0" dirty="0" smtClean="0"/>
              <a:t> on NCDs includes two main categories of action: Upstream prevention and health promotion measures. And health services strengthening for chronic care</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5496F7-515B-421A-AFA2-6C009DF6565B}" type="slidenum">
              <a:rPr lang="en-US"/>
              <a:pPr/>
              <a:t>10</a:t>
            </a:fld>
            <a:endParaRPr lang="en-US"/>
          </a:p>
        </p:txBody>
      </p:sp>
      <p:sp>
        <p:nvSpPr>
          <p:cNvPr id="71682" name="Rectangle 7"/>
          <p:cNvSpPr txBox="1">
            <a:spLocks noGrp="1" noChangeArrowheads="1"/>
          </p:cNvSpPr>
          <p:nvPr/>
        </p:nvSpPr>
        <p:spPr>
          <a:xfrm>
            <a:off x="3898102" y="8829967"/>
            <a:ext cx="2982119" cy="464820"/>
          </a:xfrm>
          <a:prstGeom prst="rect">
            <a:avLst/>
          </a:prstGeom>
          <a:noFill/>
        </p:spPr>
        <p:txBody>
          <a:bodyPr lIns="92446" tIns="46223" rIns="92446" bIns="46223" anchor="b"/>
          <a:lstStyle/>
          <a:p>
            <a:pPr algn="r" fontAlgn="auto">
              <a:spcBef>
                <a:spcPts val="0"/>
              </a:spcBef>
              <a:spcAft>
                <a:spcPts val="0"/>
              </a:spcAft>
              <a:defRPr/>
            </a:pPr>
            <a:fld id="{FA2F80DF-07BE-44DB-AA64-A06F3E838631}" type="slidenum">
              <a:rPr lang="en-US" sz="1200">
                <a:latin typeface="+mn-lt"/>
              </a:rPr>
              <a:pPr algn="r" fontAlgn="auto">
                <a:spcBef>
                  <a:spcPts val="0"/>
                </a:spcBef>
                <a:spcAft>
                  <a:spcPts val="0"/>
                </a:spcAft>
                <a:defRPr/>
              </a:pPr>
              <a:t>10</a:t>
            </a:fld>
            <a:endParaRPr lang="en-US" sz="1200">
              <a:latin typeface="+mn-lt"/>
            </a:endParaRPr>
          </a:p>
        </p:txBody>
      </p:sp>
      <p:sp>
        <p:nvSpPr>
          <p:cNvPr id="19459"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19460" name="Rectangle 3"/>
          <p:cNvSpPr>
            <a:spLocks noGrp="1" noChangeArrowheads="1"/>
          </p:cNvSpPr>
          <p:nvPr>
            <p:ph type="body" idx="1"/>
          </p:nvPr>
        </p:nvSpPr>
        <p:spPr/>
        <p:txBody>
          <a:bodyPr/>
          <a:lstStyle/>
          <a:p>
            <a:r>
              <a:rPr lang="en-US"/>
              <a:t>We have data for four of our countries on what it would cost to treat diabetes and hypertension adequately. The cost is staggering. In Jamaica it would be 460  million dollars-and that was in 2001. The cost would undoubtedly be much higher now. Next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 y="-1"/>
            <a:ext cx="9244406" cy="6945631"/>
          </a:xfrm>
          <a:prstGeom prst="rect">
            <a:avLst/>
          </a:prstGeom>
        </p:spPr>
      </p:pic>
      <p:pic>
        <p:nvPicPr>
          <p:cNvPr id="5" name="Picture 4"/>
          <p:cNvPicPr>
            <a:picLocks noChangeAspect="1"/>
          </p:cNvPicPr>
          <p:nvPr/>
        </p:nvPicPr>
        <p:blipFill>
          <a:blip r:embed="rId3"/>
          <a:stretch>
            <a:fillRect/>
          </a:stretch>
        </p:blipFill>
        <p:spPr>
          <a:xfrm>
            <a:off x="3512170" y="5592079"/>
            <a:ext cx="1958466" cy="1281687"/>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638556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19/11/2013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19/11/2013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2"/>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3"/>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www.ecured.cu/index.php/Archivo:Logo_minsap.jpg" TargetMode="External"/><Relationship Id="rId18" Type="http://schemas.openxmlformats.org/officeDocument/2006/relationships/image" Target="../media/image40.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5.jpeg"/><Relationship Id="rId17" Type="http://schemas.openxmlformats.org/officeDocument/2006/relationships/image" Target="../media/image39.jpeg"/><Relationship Id="rId2" Type="http://schemas.openxmlformats.org/officeDocument/2006/relationships/image" Target="../media/image26.png"/><Relationship Id="rId16"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33.jpeg"/><Relationship Id="rId19" Type="http://schemas.openxmlformats.org/officeDocument/2006/relationships/image" Target="../media/image5.png"/><Relationship Id="rId4" Type="http://schemas.openxmlformats.org/officeDocument/2006/relationships/image" Target="../media/image28.jpeg"/><Relationship Id="rId9" Type="http://schemas.openxmlformats.org/officeDocument/2006/relationships/hyperlink" Target="http://www.minsal.gob.cl/" TargetMode="External"/><Relationship Id="rId14"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www.minsal.gob.c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8732" y="809830"/>
            <a:ext cx="8229600" cy="1901860"/>
          </a:xfrm>
          <a:prstGeom prst="rect">
            <a:avLst/>
          </a:prstGeom>
        </p:spPr>
        <p:txBody>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4800" dirty="0" smtClean="0">
                <a:solidFill>
                  <a:schemeClr val="bg1"/>
                </a:solidFill>
                <a:effectLst>
                  <a:outerShdw blurRad="38100" dist="38100" dir="2700000" algn="tl">
                    <a:srgbClr val="000000">
                      <a:alpha val="43137"/>
                    </a:srgbClr>
                  </a:outerShdw>
                </a:effectLst>
                <a:latin typeface="+mj-lt"/>
              </a:rPr>
              <a:t>Desafíos de Organización y Financiamiento frente a las Enfermedades Crónicas</a:t>
            </a: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Cristian Morales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Financiamiento y Economía de la Salud, HSS/HS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(moralesc@paho.org)</a:t>
            </a:r>
            <a:endParaRPr lang="es-VE" sz="2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7491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4" name="TextBox 4"/>
          <p:cNvSpPr txBox="1">
            <a:spLocks noChangeArrowheads="1"/>
          </p:cNvSpPr>
          <p:nvPr/>
        </p:nvSpPr>
        <p:spPr bwMode="auto">
          <a:xfrm>
            <a:off x="969462" y="6563735"/>
            <a:ext cx="66137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200" dirty="0" err="1" smtClean="0"/>
              <a:t>Fuente</a:t>
            </a:r>
            <a:r>
              <a:rPr lang="en-US" sz="1200" dirty="0" smtClean="0"/>
              <a:t>: adapted from </a:t>
            </a:r>
            <a:r>
              <a:rPr lang="en-US" sz="1200" dirty="0" err="1" smtClean="0"/>
              <a:t>Abdulkadri</a:t>
            </a:r>
            <a:r>
              <a:rPr lang="en-US" sz="1200" dirty="0" smtClean="0"/>
              <a:t> </a:t>
            </a:r>
            <a:r>
              <a:rPr lang="en-US" sz="1200" dirty="0"/>
              <a:t>et al. Social and Economic Studies 58: 3 &amp; 4 (2009): 175-197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228" y="560013"/>
            <a:ext cx="7501315" cy="544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91851" y="599063"/>
            <a:ext cx="6080254" cy="338554"/>
          </a:xfrm>
          <a:prstGeom prst="rect">
            <a:avLst/>
          </a:prstGeom>
          <a:solidFill>
            <a:schemeClr val="bg1"/>
          </a:solidFill>
        </p:spPr>
        <p:txBody>
          <a:bodyPr wrap="none" rtlCol="0">
            <a:spAutoFit/>
          </a:bodyPr>
          <a:lstStyle/>
          <a:p>
            <a:r>
              <a:rPr lang="es-CL" sz="1600" b="1" dirty="0" smtClean="0">
                <a:latin typeface="+mj-lt"/>
              </a:rPr>
              <a:t>Costo total de </a:t>
            </a:r>
            <a:r>
              <a:rPr lang="es-CL" sz="1600" b="1" dirty="0" err="1" smtClean="0">
                <a:latin typeface="+mj-lt"/>
              </a:rPr>
              <a:t>enf</a:t>
            </a:r>
            <a:r>
              <a:rPr lang="es-CL" sz="1600" b="1" dirty="0" smtClean="0">
                <a:latin typeface="+mj-lt"/>
              </a:rPr>
              <a:t> crónicas NT &amp; costo total como % del PIB, USD 2001</a:t>
            </a:r>
            <a:endParaRPr lang="es-CL" sz="1600" b="1" dirty="0">
              <a:latin typeface="+mj-lt"/>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962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CUS y ciclo </a:t>
            </a:r>
            <a:r>
              <a:rPr lang="es-ES_tradnl" sz="3600" dirty="0"/>
              <a:t>de </a:t>
            </a:r>
            <a:r>
              <a:rPr lang="es-ES_tradnl" sz="3600" dirty="0" smtClean="0"/>
              <a:t>vida</a:t>
            </a:r>
            <a:endParaRPr lang="es-ES_tradnl" sz="3600" dirty="0"/>
          </a:p>
        </p:txBody>
      </p:sp>
      <p:pic>
        <p:nvPicPr>
          <p:cNvPr id="6427" name="Picture 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1533215"/>
            <a:ext cx="8639286" cy="5012987"/>
          </a:xfrm>
          <a:prstGeom prst="rect">
            <a:avLst/>
          </a:prstGeom>
          <a:solidFill>
            <a:srgbClr val="FFFFFF"/>
          </a:solidFill>
          <a:ln>
            <a:noFill/>
          </a:ln>
          <a:effectLst/>
        </p:spPr>
      </p:pic>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230756"/>
            <a:ext cx="587020" cy="276999"/>
          </a:xfrm>
          <a:prstGeom prst="rect">
            <a:avLst/>
          </a:prstGeom>
          <a:noFill/>
        </p:spPr>
        <p:txBody>
          <a:bodyPr wrap="none" rtlCol="0">
            <a:spAutoFit/>
          </a:bodyPr>
          <a:lstStyle/>
          <a:p>
            <a:r>
              <a:rPr lang="es-CL" sz="1200" dirty="0" smtClean="0">
                <a:latin typeface="+mj-lt"/>
              </a:rPr>
              <a:t>T(</a:t>
            </a:r>
            <a:r>
              <a:rPr lang="es-CL" sz="1200" dirty="0" smtClean="0">
                <a:latin typeface="Calibri"/>
              </a:rPr>
              <a:t>~20)</a:t>
            </a:r>
            <a:endParaRPr lang="es-CL" sz="1200" dirty="0">
              <a:latin typeface="+mj-lt"/>
            </a:endParaRPr>
          </a:p>
        </p:txBody>
      </p:sp>
      <p:sp>
        <p:nvSpPr>
          <p:cNvPr id="600" name="TextBox 599"/>
          <p:cNvSpPr txBox="1"/>
          <p:nvPr/>
        </p:nvSpPr>
        <p:spPr>
          <a:xfrm>
            <a:off x="6924419" y="615718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8" name="TextBox 617"/>
          <p:cNvSpPr txBox="1"/>
          <p:nvPr/>
        </p:nvSpPr>
        <p:spPr>
          <a:xfrm>
            <a:off x="5969798" y="2973297"/>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7350955" y="6582866"/>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44" name="Picture 4" descr="https://encrypted-tbn2.gstatic.com/images?q=tbn:ANd9GcS3r439xsR3p_9iu6ZWgauiyqmF-UT10p3ZzeUQ2NtjG418N4Jc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63" y="4812180"/>
            <a:ext cx="1131618" cy="75304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3.gstatic.com/images?q=tbn:ANd9GcSwRO9UxTIdtglwyknt4YXkkk6Dy3A-E-0oKtpk2CwaMvEy93lY_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27" y="5226094"/>
            <a:ext cx="710377" cy="4875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0.gstatic.com/images?q=tbn:ANd9GcRTKx2kSV2mOTixqbGkzkSeZwKwU6offTC38TBkNYrmWJFOJojFS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010445"/>
            <a:ext cx="730955" cy="6415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1.gstatic.com/images?q=tbn:ANd9GcQc4oWnn40uc0HwrsGs1th_cHnmjU4057Y2XokCyzPAgA5WEJB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69" y="5705432"/>
            <a:ext cx="1105140" cy="7287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encrypted-tbn1.gstatic.com/images?q=tbn:ANd9GcRu4ZOrx2kRD7rwG3qVKAN4EBUP7DGNjDks5EB_cwvJ91-ROLH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191" y="3399994"/>
            <a:ext cx="1330623" cy="9966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6"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58" name="Picture 18" descr="https://encrypted-tbn3.gstatic.com/images?q=tbn:ANd9GcTxGPvzvelsIk3B9JFrTQkn6pXC_C9PJMP1Wa3-qt-QrkefIZt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064" y="4366140"/>
            <a:ext cx="2060995" cy="13715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s://encrypted-tbn1.gstatic.com/images?q=tbn:ANd9GcRqu4s-OrroBQZ5768l9bd8-ync7n80fCOfqvYRc7ZotQx0BEAP6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5142" y="3490881"/>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https://encrypted-tbn3.gstatic.com/images?q=tbn:ANd9GcQd8JBjhvcL3sUlxarhnuNGz-nKcTWNpt4g4c5MzSnl02Wzwqxw8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7929" y="5018461"/>
            <a:ext cx="1722882" cy="1146500"/>
          </a:xfrm>
          <a:prstGeom prst="rect">
            <a:avLst/>
          </a:prstGeom>
          <a:noFill/>
          <a:extLst>
            <a:ext uri="{909E8E84-426E-40DD-AFC4-6F175D3DCCD1}">
              <a14:hiddenFill xmlns:a14="http://schemas.microsoft.com/office/drawing/2010/main">
                <a:solidFill>
                  <a:srgbClr val="FFFFFF"/>
                </a:solidFill>
              </a14:hiddenFill>
            </a:ext>
          </a:extLst>
        </p:spPr>
      </p:pic>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3" name="Curved Left Arrow 42"/>
          <p:cNvSpPr/>
          <p:nvPr/>
        </p:nvSpPr>
        <p:spPr>
          <a:xfrm rot="1492519">
            <a:off x="1279531" y="4143937"/>
            <a:ext cx="731520" cy="2419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4" name="Text Box 12"/>
          <p:cNvSpPr txBox="1">
            <a:spLocks noChangeArrowheads="1"/>
          </p:cNvSpPr>
          <p:nvPr/>
        </p:nvSpPr>
        <p:spPr bwMode="auto">
          <a:xfrm>
            <a:off x="342344" y="2335264"/>
            <a:ext cx="878445" cy="1200329"/>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CL" sz="1200" b="1" dirty="0" smtClean="0">
                <a:latin typeface="+mj-lt"/>
              </a:rPr>
              <a:t>Programas dirigidos a la niñez, cuidado pre-natal, </a:t>
            </a:r>
            <a:r>
              <a:rPr lang="es-CL" sz="1200" b="1" dirty="0" err="1" smtClean="0">
                <a:latin typeface="+mj-lt"/>
              </a:rPr>
              <a:t>etc</a:t>
            </a:r>
            <a:endParaRPr lang="es-CL" sz="1200" b="1" dirty="0">
              <a:latin typeface="+mj-lt"/>
            </a:endParaRPr>
          </a:p>
        </p:txBody>
      </p:sp>
      <p:sp>
        <p:nvSpPr>
          <p:cNvPr id="46" name="Text Box 12"/>
          <p:cNvSpPr txBox="1">
            <a:spLocks noChangeArrowheads="1"/>
          </p:cNvSpPr>
          <p:nvPr/>
        </p:nvSpPr>
        <p:spPr bwMode="auto">
          <a:xfrm>
            <a:off x="7161635" y="2306903"/>
            <a:ext cx="1610466" cy="1015663"/>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spcBef>
                <a:spcPct val="50000"/>
              </a:spcBef>
            </a:pPr>
            <a:r>
              <a:rPr lang="es-PE" sz="1200" b="1" dirty="0"/>
              <a:t>Programas dirigidos al adulto mayor: Envejecimiento &amp; Cuidados de largo plazo; </a:t>
            </a:r>
            <a:r>
              <a:rPr lang="es-PE" sz="1200" b="1" dirty="0" err="1"/>
              <a:t>enf</a:t>
            </a:r>
            <a:r>
              <a:rPr lang="es-PE" sz="1200" b="1" dirty="0"/>
              <a:t>. crónicas</a:t>
            </a:r>
          </a:p>
        </p:txBody>
      </p:sp>
      <p:sp>
        <p:nvSpPr>
          <p:cNvPr id="47" name="Text Box 12"/>
          <p:cNvSpPr txBox="1">
            <a:spLocks noChangeArrowheads="1"/>
          </p:cNvSpPr>
          <p:nvPr/>
        </p:nvSpPr>
        <p:spPr bwMode="auto">
          <a:xfrm>
            <a:off x="1501442" y="6455790"/>
            <a:ext cx="5240745" cy="461665"/>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ES" sz="1200" b="1" dirty="0"/>
              <a:t>Programas específicos que afecten diferentes etapas del ciclo de vida (salud materno infantil, salud adolescente, --</a:t>
            </a:r>
            <a:r>
              <a:rPr lang="es-ES" sz="1200" b="1" dirty="0" err="1"/>
              <a:t>enf</a:t>
            </a:r>
            <a:r>
              <a:rPr lang="es-ES" sz="1200" b="1" dirty="0"/>
              <a:t> crónicas ?, etc.)</a:t>
            </a:r>
          </a:p>
        </p:txBody>
      </p:sp>
      <p:pic>
        <p:nvPicPr>
          <p:cNvPr id="4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565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7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7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85" grpId="0" animBg="1"/>
      <p:bldP spid="64798" grpId="0" animBg="1"/>
      <p:bldP spid="292" grpId="0" animBg="1"/>
      <p:bldP spid="623" grpId="0" animBg="1"/>
      <p:bldP spid="43" grpId="0" animBg="1"/>
      <p:bldP spid="44"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2388" y="1160728"/>
            <a:ext cx="6983412"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1 Título"/>
          <p:cNvSpPr>
            <a:spLocks noGrp="1"/>
          </p:cNvSpPr>
          <p:nvPr>
            <p:ph type="title"/>
          </p:nvPr>
        </p:nvSpPr>
        <p:spPr>
          <a:xfrm>
            <a:off x="228600" y="212991"/>
            <a:ext cx="8686800" cy="646112"/>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r>
              <a:rPr lang="es-CL" sz="4200" dirty="0" smtClean="0">
                <a:latin typeface="Calibri" pitchFamily="34" charset="0"/>
              </a:rPr>
              <a:t>Implicaciones</a:t>
            </a:r>
            <a:endParaRPr lang="es-CL" sz="4200" dirty="0">
              <a:latin typeface="Calibri"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55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0" y="480981"/>
            <a:ext cx="8983433" cy="636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492716" cy="276999"/>
          </a:xfrm>
          <a:prstGeom prst="rect">
            <a:avLst/>
          </a:prstGeom>
          <a:noFill/>
        </p:spPr>
        <p:txBody>
          <a:bodyPr wrap="none" rtlCol="0">
            <a:spAutoFit/>
          </a:bodyPr>
          <a:lstStyle/>
          <a:p>
            <a:r>
              <a:rPr lang="es-CL" sz="1200" dirty="0" smtClean="0">
                <a:latin typeface="+mj-lt"/>
              </a:rPr>
              <a:t>Fuente: censo, 2011</a:t>
            </a:r>
            <a:endParaRPr lang="es-CL" sz="1200" dirty="0">
              <a:latin typeface="+mj-lt"/>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9529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CUS y ciclo </a:t>
            </a:r>
            <a:r>
              <a:rPr lang="es-ES_tradnl" sz="3600" dirty="0"/>
              <a:t>de </a:t>
            </a:r>
            <a:r>
              <a:rPr lang="es-ES_tradnl" sz="3600" dirty="0" smtClean="0"/>
              <a:t>vida</a:t>
            </a:r>
            <a:endParaRPr lang="es-ES_tradnl" sz="3600" dirty="0"/>
          </a:p>
        </p:txBody>
      </p:sp>
      <p:pic>
        <p:nvPicPr>
          <p:cNvPr id="6427" name="Picture 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1522582"/>
            <a:ext cx="8639286" cy="5012987"/>
          </a:xfrm>
          <a:prstGeom prst="rect">
            <a:avLst/>
          </a:prstGeom>
          <a:solidFill>
            <a:srgbClr val="FFFFFF"/>
          </a:solidFill>
          <a:ln>
            <a:noFill/>
          </a:ln>
          <a:effectLst/>
        </p:spPr>
      </p:pic>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435714"/>
            <a:ext cx="587020" cy="276999"/>
          </a:xfrm>
          <a:prstGeom prst="rect">
            <a:avLst/>
          </a:prstGeom>
          <a:noFill/>
        </p:spPr>
        <p:txBody>
          <a:bodyPr wrap="none" rtlCol="0">
            <a:spAutoFit/>
          </a:bodyPr>
          <a:lstStyle/>
          <a:p>
            <a:r>
              <a:rPr lang="es-CL" sz="1200" dirty="0" smtClean="0">
                <a:latin typeface="+mj-lt"/>
              </a:rPr>
              <a:t>T(</a:t>
            </a:r>
            <a:r>
              <a:rPr lang="es-CL" sz="1200" dirty="0">
                <a:latin typeface="Calibri"/>
              </a:rPr>
              <a:t>+</a:t>
            </a:r>
            <a:r>
              <a:rPr lang="es-CL" sz="1200" dirty="0" smtClean="0">
                <a:latin typeface="Calibri"/>
              </a:rPr>
              <a:t>15)</a:t>
            </a:r>
            <a:endParaRPr lang="es-CL" sz="1200" dirty="0">
              <a:latin typeface="+mj-lt"/>
            </a:endParaRPr>
          </a:p>
        </p:txBody>
      </p:sp>
      <p:sp>
        <p:nvSpPr>
          <p:cNvPr id="600" name="TextBox 599"/>
          <p:cNvSpPr txBox="1"/>
          <p:nvPr/>
        </p:nvSpPr>
        <p:spPr>
          <a:xfrm>
            <a:off x="6703695" y="647250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8" name="TextBox 617"/>
          <p:cNvSpPr txBox="1"/>
          <p:nvPr/>
        </p:nvSpPr>
        <p:spPr>
          <a:xfrm>
            <a:off x="6427017" y="3068994"/>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8091957" y="6172950"/>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0" name="Curved Left Arrow 289"/>
          <p:cNvSpPr/>
          <p:nvPr/>
        </p:nvSpPr>
        <p:spPr>
          <a:xfrm rot="1492519">
            <a:off x="1368957" y="3896135"/>
            <a:ext cx="731520" cy="28449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8" name="Text Box 6"/>
          <p:cNvSpPr txBox="1">
            <a:spLocks noChangeArrowheads="1"/>
          </p:cNvSpPr>
          <p:nvPr/>
        </p:nvSpPr>
        <p:spPr bwMode="auto">
          <a:xfrm>
            <a:off x="7274950" y="5165918"/>
            <a:ext cx="1787144"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200" b="1" dirty="0" smtClean="0">
                <a:latin typeface="+mj-lt"/>
              </a:rPr>
              <a:t>3,5% (1973)</a:t>
            </a:r>
          </a:p>
          <a:p>
            <a:pPr>
              <a:spcBef>
                <a:spcPct val="50000"/>
              </a:spcBef>
            </a:pPr>
            <a:r>
              <a:rPr lang="es-PE" sz="2200" b="1" dirty="0" smtClean="0">
                <a:latin typeface="+mj-lt"/>
              </a:rPr>
              <a:t>7,3% (2011)</a:t>
            </a:r>
            <a:endParaRPr lang="es-PE" sz="2200" b="1" dirty="0">
              <a:latin typeface="+mj-lt"/>
            </a:endParaRPr>
          </a:p>
        </p:txBody>
      </p:sp>
      <p:sp>
        <p:nvSpPr>
          <p:cNvPr id="31" name="Text Box 6"/>
          <p:cNvSpPr txBox="1">
            <a:spLocks noChangeArrowheads="1"/>
          </p:cNvSpPr>
          <p:nvPr/>
        </p:nvSpPr>
        <p:spPr bwMode="auto">
          <a:xfrm>
            <a:off x="315433" y="5091493"/>
            <a:ext cx="1787144"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200" b="1" dirty="0" smtClean="0">
                <a:latin typeface="+mj-lt"/>
              </a:rPr>
              <a:t>44,1% (1973)</a:t>
            </a:r>
          </a:p>
          <a:p>
            <a:pPr>
              <a:spcBef>
                <a:spcPct val="50000"/>
              </a:spcBef>
            </a:pPr>
            <a:r>
              <a:rPr lang="es-PE" sz="2200" b="1" dirty="0" smtClean="0">
                <a:latin typeface="+mj-lt"/>
              </a:rPr>
              <a:t>24,8% (2011)</a:t>
            </a:r>
            <a:endParaRPr lang="es-PE" sz="2200" b="1" dirty="0">
              <a:latin typeface="+mj-lt"/>
            </a:endParaRPr>
          </a:p>
        </p:txBody>
      </p:sp>
      <p:sp>
        <p:nvSpPr>
          <p:cNvPr id="30" name="Text Box 6"/>
          <p:cNvSpPr txBox="1">
            <a:spLocks noChangeArrowheads="1"/>
          </p:cNvSpPr>
          <p:nvPr/>
        </p:nvSpPr>
        <p:spPr bwMode="auto">
          <a:xfrm>
            <a:off x="1981369" y="5291191"/>
            <a:ext cx="10929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800" b="1" dirty="0" smtClean="0">
                <a:solidFill>
                  <a:srgbClr val="FF0000"/>
                </a:solidFill>
                <a:latin typeface="+mj-lt"/>
              </a:rPr>
              <a:t>-44%</a:t>
            </a:r>
            <a:endParaRPr lang="es-PE" sz="2800" b="1" dirty="0">
              <a:solidFill>
                <a:srgbClr val="FF0000"/>
              </a:solidFill>
              <a:latin typeface="+mj-lt"/>
            </a:endParaRPr>
          </a:p>
        </p:txBody>
      </p:sp>
      <p:sp>
        <p:nvSpPr>
          <p:cNvPr id="33" name="Text Box 6"/>
          <p:cNvSpPr txBox="1">
            <a:spLocks noChangeArrowheads="1"/>
          </p:cNvSpPr>
          <p:nvPr/>
        </p:nvSpPr>
        <p:spPr bwMode="auto">
          <a:xfrm>
            <a:off x="6535629" y="5392706"/>
            <a:ext cx="1092900" cy="523220"/>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800" b="1" dirty="0" smtClean="0">
                <a:solidFill>
                  <a:srgbClr val="FF0000"/>
                </a:solidFill>
                <a:latin typeface="+mj-lt"/>
              </a:rPr>
              <a:t>109%</a:t>
            </a:r>
            <a:endParaRPr lang="es-PE" sz="2800" b="1" dirty="0">
              <a:solidFill>
                <a:srgbClr val="FF0000"/>
              </a:solidFill>
              <a:latin typeface="+mj-lt"/>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04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623" grpId="0" animBg="1"/>
      <p:bldP spid="628" grpId="0" animBg="1"/>
      <p:bldP spid="31" grpId="0" animBg="1"/>
      <p:bldP spid="30"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9" y="536044"/>
            <a:ext cx="9181259" cy="550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66194" y="725209"/>
            <a:ext cx="6008183" cy="369332"/>
          </a:xfrm>
          <a:prstGeom prst="rect">
            <a:avLst/>
          </a:prstGeom>
          <a:solidFill>
            <a:schemeClr val="bg1"/>
          </a:solidFill>
        </p:spPr>
        <p:txBody>
          <a:bodyPr wrap="none" rtlCol="0">
            <a:spAutoFit/>
          </a:bodyPr>
          <a:lstStyle/>
          <a:p>
            <a:r>
              <a:rPr lang="es-CL" b="1" dirty="0" smtClean="0">
                <a:latin typeface="+mj-lt"/>
              </a:rPr>
              <a:t>Incrementos proyectados en gasto publico (%PIB), 2011-2030</a:t>
            </a:r>
            <a:endParaRPr lang="es-CL" b="1" dirty="0">
              <a:latin typeface="+mj-lt"/>
            </a:endParaRPr>
          </a:p>
        </p:txBody>
      </p:sp>
      <p:sp>
        <p:nvSpPr>
          <p:cNvPr id="6" name="TextBox 5"/>
          <p:cNvSpPr txBox="1"/>
          <p:nvPr/>
        </p:nvSpPr>
        <p:spPr>
          <a:xfrm>
            <a:off x="2548788" y="1602845"/>
            <a:ext cx="2558906" cy="369332"/>
          </a:xfrm>
          <a:prstGeom prst="rect">
            <a:avLst/>
          </a:prstGeom>
          <a:solidFill>
            <a:schemeClr val="bg1"/>
          </a:solidFill>
        </p:spPr>
        <p:txBody>
          <a:bodyPr wrap="none" rtlCol="0">
            <a:spAutoFit/>
          </a:bodyPr>
          <a:lstStyle/>
          <a:p>
            <a:r>
              <a:rPr lang="es-CL" b="1" dirty="0" smtClean="0">
                <a:solidFill>
                  <a:srgbClr val="00B0F0"/>
                </a:solidFill>
                <a:latin typeface="+mj-lt"/>
              </a:rPr>
              <a:t>Países emergente de ALC</a:t>
            </a:r>
            <a:endParaRPr lang="es-CL" b="1" dirty="0">
              <a:solidFill>
                <a:srgbClr val="00B0F0"/>
              </a:solidFill>
              <a:latin typeface="+mj-lt"/>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19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31 CuadroTexto"/>
          <p:cNvSpPr txBox="1">
            <a:spLocks noChangeArrowheads="1"/>
          </p:cNvSpPr>
          <p:nvPr/>
        </p:nvSpPr>
        <p:spPr bwMode="auto">
          <a:xfrm>
            <a:off x="506474" y="1925414"/>
            <a:ext cx="7643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err="1" smtClean="0">
                <a:solidFill>
                  <a:srgbClr val="D52B2B"/>
                </a:solidFill>
                <a:latin typeface="Calibri" pitchFamily="34" charset="0"/>
              </a:rPr>
              <a:t>Oportunidades</a:t>
            </a:r>
            <a:r>
              <a:rPr lang="en-US" sz="2800" b="1" dirty="0" smtClean="0">
                <a:solidFill>
                  <a:srgbClr val="D52B2B"/>
                </a:solidFill>
                <a:latin typeface="Calibri" pitchFamily="34" charset="0"/>
              </a:rPr>
              <a:t>… </a:t>
            </a:r>
            <a:endParaRPr lang="es-ES" sz="2800" b="1" dirty="0">
              <a:solidFill>
                <a:srgbClr val="D52B2B"/>
              </a:solidFill>
              <a:latin typeface="Calibri" pitchFamily="34" charset="0"/>
            </a:endParaRPr>
          </a:p>
        </p:txBody>
      </p:sp>
      <p:pic>
        <p:nvPicPr>
          <p:cNvPr id="11270" name="Picture 3"/>
          <p:cNvPicPr>
            <a:picLocks noChangeAspect="1" noChangeArrowheads="1"/>
          </p:cNvPicPr>
          <p:nvPr/>
        </p:nvPicPr>
        <p:blipFill>
          <a:blip r:embed="rId3" cstate="print"/>
          <a:srcRect/>
          <a:stretch>
            <a:fillRect/>
          </a:stretch>
        </p:blipFill>
        <p:spPr bwMode="auto">
          <a:xfrm>
            <a:off x="539552" y="3069853"/>
            <a:ext cx="8037513" cy="2735262"/>
          </a:xfrm>
          <a:prstGeom prst="rect">
            <a:avLst/>
          </a:prstGeom>
          <a:solidFill>
            <a:srgbClr val="FFFFFF">
              <a:shade val="85000"/>
            </a:srgbClr>
          </a:solidFill>
          <a:ln w="190500" cap="rnd">
            <a:solidFill>
              <a:schemeClr val="accent1"/>
            </a:solid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1086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410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4838"/>
            <a:ext cx="74676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371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81888"/>
            <a:ext cx="8229600" cy="740979"/>
          </a:xfrm>
        </p:spPr>
        <p:txBody>
          <a:bodyPr/>
          <a:lstStyle/>
          <a:p>
            <a:pPr eaLnBrk="1" hangingPunct="1"/>
            <a:r>
              <a:rPr lang="es-VE" sz="4200" dirty="0" smtClean="0"/>
              <a:t>Fragmentación</a:t>
            </a:r>
            <a:endParaRPr lang="es-VE" sz="4200" dirty="0"/>
          </a:p>
        </p:txBody>
      </p:sp>
      <p:sp>
        <p:nvSpPr>
          <p:cNvPr id="16387" name="Rectangle 3"/>
          <p:cNvSpPr>
            <a:spLocks noGrp="1" noChangeArrowheads="1"/>
          </p:cNvSpPr>
          <p:nvPr>
            <p:ph type="body" idx="1"/>
          </p:nvPr>
        </p:nvSpPr>
        <p:spPr>
          <a:xfrm>
            <a:off x="609600" y="1492160"/>
            <a:ext cx="4724400" cy="1496704"/>
          </a:xfrm>
        </p:spPr>
        <p:txBody>
          <a:bodyPr/>
          <a:lstStyle/>
          <a:p>
            <a:pPr eaLnBrk="1" hangingPunct="1">
              <a:lnSpc>
                <a:spcPct val="80000"/>
              </a:lnSpc>
            </a:pPr>
            <a:r>
              <a:rPr lang="es-VE" sz="2800" dirty="0" smtClean="0"/>
              <a:t>La coexistencia de muchas unidades o entidades no integradas en la red de servicios de salud.  </a:t>
            </a:r>
          </a:p>
          <a:p>
            <a:pPr eaLnBrk="1" hangingPunct="1">
              <a:lnSpc>
                <a:spcPct val="80000"/>
              </a:lnSpc>
              <a:buFontTx/>
              <a:buNone/>
            </a:pPr>
            <a:endParaRPr lang="es-VE" sz="2800" dirty="0" smtClean="0"/>
          </a:p>
        </p:txBody>
      </p:sp>
      <p:pic>
        <p:nvPicPr>
          <p:cNvPr id="16388" name="Picture 4" descr="MCBD0667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713" y="283903"/>
            <a:ext cx="33416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457200" y="3748592"/>
            <a:ext cx="5638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buFontTx/>
              <a:buChar char="•"/>
            </a:pPr>
            <a:r>
              <a:rPr lang="es-VE" sz="1800" b="1" dirty="0" smtClean="0">
                <a:latin typeface="Calibri" pitchFamily="34" charset="0"/>
                <a:cs typeface="Calibri" pitchFamily="34" charset="0"/>
              </a:rPr>
              <a:t>no </a:t>
            </a:r>
            <a:r>
              <a:rPr lang="es-VE" sz="1800" b="1" dirty="0" smtClean="0">
                <a:latin typeface="Calibri" pitchFamily="34" charset="0"/>
                <a:cs typeface="Calibri" pitchFamily="34" charset="0"/>
              </a:rPr>
              <a:t>permite estandarización de los contenidos, la calidad, el costo y la provisión</a:t>
            </a:r>
          </a:p>
          <a:p>
            <a:pPr marL="800100" lvl="1" indent="-342900">
              <a:buFontTx/>
              <a:buChar char="•"/>
            </a:pPr>
            <a:r>
              <a:rPr lang="es-VE" sz="1800" b="1" dirty="0" smtClean="0">
                <a:latin typeface="Calibri" pitchFamily="34" charset="0"/>
                <a:cs typeface="Calibri" pitchFamily="34" charset="0"/>
              </a:rPr>
              <a:t>conduce a proveedores que no trabajan coordinadamente o de manera sinérgica,  </a:t>
            </a:r>
          </a:p>
          <a:p>
            <a:pPr marL="800100" lvl="1" indent="-342900">
              <a:buFontTx/>
              <a:buChar char="•"/>
            </a:pPr>
            <a:r>
              <a:rPr lang="es-VE" sz="1800" b="1" dirty="0" smtClean="0">
                <a:latin typeface="Calibri" pitchFamily="34" charset="0"/>
                <a:cs typeface="Calibri" pitchFamily="34" charset="0"/>
              </a:rPr>
              <a:t>genera incrementos en los costos de la atención </a:t>
            </a:r>
          </a:p>
          <a:p>
            <a:pPr marL="800100" lvl="1" indent="-342900">
              <a:buFontTx/>
              <a:buChar char="•"/>
            </a:pPr>
            <a:r>
              <a:rPr lang="es-VE" sz="1800" b="1" dirty="0" smtClean="0">
                <a:latin typeface="Calibri" pitchFamily="34" charset="0"/>
                <a:cs typeface="Calibri" pitchFamily="34" charset="0"/>
              </a:rPr>
              <a:t>promueve una asignación ineficiente de los recursos en el sistema.</a:t>
            </a:r>
            <a:endParaRPr lang="es-VE" sz="1800" b="1" dirty="0">
              <a:latin typeface="Calibri" pitchFamily="34" charset="0"/>
              <a:cs typeface="Calibri" pitchFamily="34" charset="0"/>
            </a:endParaRPr>
          </a:p>
        </p:txBody>
      </p:sp>
      <p:sp>
        <p:nvSpPr>
          <p:cNvPr id="142342" name="AutoShape 6"/>
          <p:cNvSpPr>
            <a:spLocks/>
          </p:cNvSpPr>
          <p:nvPr/>
        </p:nvSpPr>
        <p:spPr bwMode="auto">
          <a:xfrm>
            <a:off x="6096000" y="3505200"/>
            <a:ext cx="304800" cy="2590800"/>
          </a:xfrm>
          <a:prstGeom prst="rightBrace">
            <a:avLst>
              <a:gd name="adj1" fmla="val 70833"/>
              <a:gd name="adj2" fmla="val 50000"/>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latin typeface="Calibri" pitchFamily="34" charset="0"/>
              <a:cs typeface="Calibri" pitchFamily="34" charset="0"/>
            </a:endParaRPr>
          </a:p>
        </p:txBody>
      </p:sp>
      <p:sp>
        <p:nvSpPr>
          <p:cNvPr id="142343" name="Text Box 7"/>
          <p:cNvSpPr txBox="1">
            <a:spLocks noChangeArrowheads="1"/>
          </p:cNvSpPr>
          <p:nvPr/>
        </p:nvSpPr>
        <p:spPr bwMode="auto">
          <a:xfrm>
            <a:off x="6537325" y="3727450"/>
            <a:ext cx="23780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ahoma" pitchFamily="34" charset="0"/>
              </a:defRPr>
            </a:lvl1pPr>
            <a:lvl2pPr marL="742950" indent="-285750">
              <a:defRPr sz="1600">
                <a:solidFill>
                  <a:schemeClr val="tx1"/>
                </a:solidFill>
                <a:latin typeface="Tahoma" pitchFamily="34" charset="0"/>
              </a:defRPr>
            </a:lvl2pPr>
            <a:lvl3pPr marL="1143000" indent="-228600">
              <a:defRPr sz="1600">
                <a:solidFill>
                  <a:schemeClr val="tx1"/>
                </a:solidFill>
                <a:latin typeface="Tahoma" pitchFamily="34" charset="0"/>
              </a:defRPr>
            </a:lvl3pPr>
            <a:lvl4pPr marL="1600200" indent="-228600">
              <a:defRPr sz="1600">
                <a:solidFill>
                  <a:schemeClr val="tx1"/>
                </a:solidFill>
                <a:latin typeface="Tahoma" pitchFamily="34" charset="0"/>
              </a:defRPr>
            </a:lvl4pPr>
            <a:lvl5pPr marL="2057400" indent="-22860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r>
              <a:rPr lang="es-VE" b="1" smtClean="0">
                <a:latin typeface="Calibri" pitchFamily="34" charset="0"/>
                <a:cs typeface="Calibri" pitchFamily="34" charset="0"/>
              </a:rPr>
              <a:t>La fragmentación, así como el enfoque curativo en el sector salud, tiene implicaciones severas sobre la equidad, la eficiencia y la oportunidad de atención</a:t>
            </a:r>
            <a:endParaRPr lang="es-VE" b="1">
              <a:latin typeface="Calibri" pitchFamily="34" charset="0"/>
              <a:cs typeface="Calibri" pitchFamily="34" charset="0"/>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1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42342" grpId="0" animBg="1"/>
      <p:bldP spid="1423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lnSpc>
                <a:spcPct val="100000"/>
              </a:lnSpc>
            </a:pPr>
            <a:r>
              <a:rPr lang="es-VE" sz="4200" dirty="0" err="1" smtClean="0"/>
              <a:t>Pbs</a:t>
            </a:r>
            <a:r>
              <a:rPr lang="es-VE" sz="4200" dirty="0" smtClean="0"/>
              <a:t> de la Fragmentación</a:t>
            </a:r>
            <a:endParaRPr lang="es-VE" sz="4200" dirty="0"/>
          </a:p>
        </p:txBody>
      </p:sp>
      <p:sp>
        <p:nvSpPr>
          <p:cNvPr id="17411" name="Rectangle 3"/>
          <p:cNvSpPr>
            <a:spLocks noGrp="1" noChangeArrowheads="1"/>
          </p:cNvSpPr>
          <p:nvPr>
            <p:ph type="body" idx="1"/>
          </p:nvPr>
        </p:nvSpPr>
        <p:spPr>
          <a:xfrm>
            <a:off x="300720" y="2006222"/>
            <a:ext cx="8686800" cy="3748192"/>
          </a:xfrm>
        </p:spPr>
        <p:txBody>
          <a:bodyPr/>
          <a:lstStyle/>
          <a:p>
            <a:pPr eaLnBrk="1" hangingPunct="1"/>
            <a:r>
              <a:rPr lang="es-VE" sz="2400" b="1" dirty="0" smtClean="0"/>
              <a:t>Fragmentación de las consultas en los </a:t>
            </a:r>
            <a:r>
              <a:rPr lang="es-VE" sz="2400" b="1" dirty="0" smtClean="0"/>
              <a:t>centros de salud</a:t>
            </a:r>
            <a:endParaRPr lang="es-VE" sz="2400" b="1" dirty="0" smtClean="0"/>
          </a:p>
          <a:p>
            <a:pPr eaLnBrk="1" hangingPunct="1"/>
            <a:r>
              <a:rPr lang="es-VE" sz="2400" b="1" dirty="0" smtClean="0"/>
              <a:t>Insuficiente e inadecuada utilización de los registros clínicos</a:t>
            </a:r>
          </a:p>
          <a:p>
            <a:pPr eaLnBrk="1" hangingPunct="1"/>
            <a:r>
              <a:rPr lang="es-VE" sz="2400" b="1" dirty="0" smtClean="0"/>
              <a:t>Duplicación de exploraciones y pruebas diagnósticas</a:t>
            </a:r>
          </a:p>
          <a:p>
            <a:pPr eaLnBrk="1" hangingPunct="1"/>
            <a:r>
              <a:rPr lang="es-VE" sz="2400" b="1" dirty="0" smtClean="0"/>
              <a:t>Elevada proporción de ingresos a los hospitales a través de sus urgencias</a:t>
            </a:r>
          </a:p>
          <a:p>
            <a:pPr eaLnBrk="1" hangingPunct="1"/>
            <a:r>
              <a:rPr lang="es-VE" sz="2400" b="1" dirty="0" smtClean="0"/>
              <a:t>Enorme volumen de casos de enfermedades crónicas o terminales que son diagnosticadas por primera vez en hospitales</a:t>
            </a:r>
            <a:endParaRPr lang="es-VE" b="1" dirty="0" smtClean="0"/>
          </a:p>
          <a:p>
            <a:pPr eaLnBrk="1" hangingPunct="1"/>
            <a:r>
              <a:rPr lang="es-VE" sz="2400" b="1" dirty="0" smtClean="0"/>
              <a:t>Sistema de referencia débil (…contra referencia?)</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50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41"/>
            <a:ext cx="8229600" cy="804041"/>
          </a:xfrm>
        </p:spPr>
        <p:txBody>
          <a:bodyPr/>
          <a:lstStyle/>
          <a:p>
            <a:r>
              <a:rPr lang="es-CL" sz="4200" b="1" dirty="0" smtClean="0">
                <a:latin typeface="Calibri" pitchFamily="34" charset="0"/>
              </a:rPr>
              <a:t>Contenido</a:t>
            </a:r>
            <a:endParaRPr lang="es-CL" sz="4200" b="1" dirty="0">
              <a:latin typeface="Calibri" pitchFamily="34" charset="0"/>
            </a:endParaRPr>
          </a:p>
        </p:txBody>
      </p:sp>
      <p:sp>
        <p:nvSpPr>
          <p:cNvPr id="3" name="Content Placeholder 2"/>
          <p:cNvSpPr>
            <a:spLocks noGrp="1"/>
          </p:cNvSpPr>
          <p:nvPr>
            <p:ph idx="1"/>
          </p:nvPr>
        </p:nvSpPr>
        <p:spPr>
          <a:xfrm>
            <a:off x="914414" y="2388501"/>
            <a:ext cx="7583200" cy="2924500"/>
          </a:xfrm>
        </p:spPr>
        <p:txBody>
          <a:bodyPr/>
          <a:lstStyle/>
          <a:p>
            <a:pPr marL="0" indent="0">
              <a:buNone/>
            </a:pPr>
            <a:r>
              <a:rPr lang="es-CL" sz="2800" dirty="0" smtClean="0">
                <a:solidFill>
                  <a:srgbClr val="0070C0"/>
                </a:solidFill>
                <a:latin typeface="Calibri" pitchFamily="34" charset="0"/>
              </a:rPr>
              <a:t>Enfermedades crónicas NT y desafíos para la expansión de la CUS</a:t>
            </a:r>
          </a:p>
          <a:p>
            <a:pPr marL="0" indent="0">
              <a:buNone/>
            </a:pPr>
            <a:endParaRPr lang="es-CL" sz="2800" dirty="0" smtClean="0">
              <a:solidFill>
                <a:srgbClr val="0070C0"/>
              </a:solidFill>
              <a:latin typeface="Calibri" pitchFamily="34" charset="0"/>
            </a:endParaRPr>
          </a:p>
          <a:p>
            <a:pPr marL="0" indent="0">
              <a:buNone/>
            </a:pPr>
            <a:r>
              <a:rPr lang="es-CL" sz="2800" dirty="0" smtClean="0">
                <a:solidFill>
                  <a:srgbClr val="0070C0"/>
                </a:solidFill>
                <a:latin typeface="Calibri" pitchFamily="34" charset="0"/>
              </a:rPr>
              <a:t>Construcción de redes basadas en APS como respuesta organizativa para las enfermedades crónicas NT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34" y="384566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4" y="2395195"/>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45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87754"/>
            <a:ext cx="8229600" cy="945107"/>
          </a:xfrm>
        </p:spPr>
        <p:txBody>
          <a:bodyPr/>
          <a:lstStyle/>
          <a:p>
            <a:pPr eaLnBrk="1" hangingPunct="1"/>
            <a:r>
              <a:rPr lang="es-VE" sz="4200" dirty="0" smtClean="0"/>
              <a:t>Causas de la fragmentación</a:t>
            </a:r>
            <a:endParaRPr lang="es-VE" sz="4200" dirty="0"/>
          </a:p>
        </p:txBody>
      </p:sp>
      <p:sp>
        <p:nvSpPr>
          <p:cNvPr id="19459" name="Rectangle 3"/>
          <p:cNvSpPr>
            <a:spLocks noGrp="1" noChangeArrowheads="1"/>
          </p:cNvSpPr>
          <p:nvPr>
            <p:ph type="body" idx="1"/>
          </p:nvPr>
        </p:nvSpPr>
        <p:spPr>
          <a:xfrm>
            <a:off x="457200" y="1992560"/>
            <a:ext cx="8441140" cy="4196687"/>
          </a:xfrm>
        </p:spPr>
        <p:txBody>
          <a:bodyPr/>
          <a:lstStyle/>
          <a:p>
            <a:pPr eaLnBrk="1" hangingPunct="1">
              <a:lnSpc>
                <a:spcPct val="90000"/>
              </a:lnSpc>
            </a:pPr>
            <a:r>
              <a:rPr lang="es-VE" sz="2400" b="1" dirty="0" smtClean="0"/>
              <a:t>Organizativas</a:t>
            </a:r>
          </a:p>
          <a:p>
            <a:pPr lvl="1" eaLnBrk="1" hangingPunct="1">
              <a:lnSpc>
                <a:spcPct val="90000"/>
              </a:lnSpc>
            </a:pPr>
            <a:r>
              <a:rPr lang="es-VE" sz="2000" dirty="0" smtClean="0"/>
              <a:t>Sistema de relaciones y dependencia entre los hospitales y centros de atención primaria responde a una lógica de separación y alejamiento de ambas organizaciones, que hace difícil el contacto coordinado entre ambos tipos de organizaciones</a:t>
            </a:r>
          </a:p>
          <a:p>
            <a:pPr eaLnBrk="1" hangingPunct="1">
              <a:lnSpc>
                <a:spcPct val="90000"/>
              </a:lnSpc>
            </a:pPr>
            <a:r>
              <a:rPr lang="es-VE" sz="2400" b="1" dirty="0" smtClean="0"/>
              <a:t>Culturales</a:t>
            </a:r>
            <a:r>
              <a:rPr lang="es-VE" sz="2400" dirty="0" smtClean="0"/>
              <a:t> </a:t>
            </a:r>
            <a:r>
              <a:rPr lang="es-VE" sz="1800" dirty="0" smtClean="0"/>
              <a:t>(en la población, las universidades y los hospitales)</a:t>
            </a:r>
          </a:p>
          <a:p>
            <a:pPr lvl="1" eaLnBrk="1" hangingPunct="1">
              <a:lnSpc>
                <a:spcPct val="90000"/>
              </a:lnSpc>
            </a:pPr>
            <a:r>
              <a:rPr lang="es-VE" sz="2000" dirty="0" smtClean="0"/>
              <a:t>Prevalece la idea de la superioridad científica y tecnológica de los hospitales y sus profesionales sobre los centros de atención primaria</a:t>
            </a:r>
          </a:p>
          <a:p>
            <a:pPr lvl="1" eaLnBrk="1" hangingPunct="1">
              <a:lnSpc>
                <a:spcPct val="90000"/>
              </a:lnSpc>
            </a:pPr>
            <a:r>
              <a:rPr lang="es-VE" sz="2000" dirty="0" smtClean="0"/>
              <a:t>Condiciona que las expectativas de los médicos hospitalarios y de la población sean de dependencia jerárquica de los hospitales con los centros de salud, y por tanto de supuesta superioridad y autoridad científica</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4650823" y="2031156"/>
            <a:ext cx="434868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s-VE" altLang="fr-FR" sz="2400" b="1" u="sng" dirty="0" smtClean="0">
                <a:solidFill>
                  <a:srgbClr val="0070C0"/>
                </a:solidFill>
                <a:latin typeface="Calibri" pitchFamily="34" charset="0"/>
                <a:cs typeface="Calibri" pitchFamily="34" charset="0"/>
              </a:rPr>
              <a:t>Integración</a:t>
            </a:r>
            <a:endParaRPr lang="es-VE" altLang="fr-FR" sz="2400" b="1" dirty="0" smtClean="0">
              <a:solidFill>
                <a:srgbClr val="0070C0"/>
              </a:solidFill>
              <a:latin typeface="Calibri" pitchFamily="34" charset="0"/>
              <a:cs typeface="Calibri" pitchFamily="34" charset="0"/>
            </a:endParaRPr>
          </a:p>
          <a:p>
            <a:pPr algn="just" eaLnBrk="0" hangingPunct="0">
              <a:spcBef>
                <a:spcPct val="50000"/>
              </a:spcBef>
            </a:pPr>
            <a:r>
              <a:rPr lang="es-VE" altLang="fr-FR" sz="2000" dirty="0" smtClean="0">
                <a:solidFill>
                  <a:srgbClr val="0070C0"/>
                </a:solidFill>
                <a:latin typeface="Calibri" pitchFamily="34" charset="0"/>
                <a:cs typeface="Calibri" pitchFamily="34" charset="0"/>
              </a:rPr>
              <a:t>proceso que consiste en crear y mantener, a través del tiempo, una gobernanza común entre actores y organizaciones autónomas con la meta de </a:t>
            </a:r>
            <a:r>
              <a:rPr lang="es-VE" altLang="fr-FR" sz="2000" u="sng" dirty="0" smtClean="0">
                <a:solidFill>
                  <a:srgbClr val="0070C0"/>
                </a:solidFill>
                <a:latin typeface="Calibri" pitchFamily="34" charset="0"/>
                <a:cs typeface="Calibri" pitchFamily="34" charset="0"/>
              </a:rPr>
              <a:t>coordinar </a:t>
            </a:r>
            <a:r>
              <a:rPr lang="es-VE" altLang="fr-FR" sz="2000" dirty="0" smtClean="0">
                <a:solidFill>
                  <a:srgbClr val="0070C0"/>
                </a:solidFill>
                <a:latin typeface="Calibri" pitchFamily="34" charset="0"/>
                <a:cs typeface="Calibri" pitchFamily="34" charset="0"/>
              </a:rPr>
              <a:t>(en pos de una meta) sus </a:t>
            </a:r>
            <a:r>
              <a:rPr lang="es-VE" altLang="fr-FR" sz="2000" u="sng" dirty="0" smtClean="0">
                <a:solidFill>
                  <a:srgbClr val="0070C0"/>
                </a:solidFill>
                <a:latin typeface="Calibri" pitchFamily="34" charset="0"/>
                <a:cs typeface="Calibri" pitchFamily="34" charset="0"/>
              </a:rPr>
              <a:t>interdependencias</a:t>
            </a:r>
            <a:r>
              <a:rPr lang="es-VE" altLang="fr-FR" sz="2000" dirty="0" smtClean="0">
                <a:solidFill>
                  <a:srgbClr val="0070C0"/>
                </a:solidFill>
                <a:latin typeface="Calibri" pitchFamily="34" charset="0"/>
                <a:cs typeface="Calibri" pitchFamily="34" charset="0"/>
              </a:rPr>
              <a:t> (a partir de un </a:t>
            </a:r>
            <a:r>
              <a:rPr lang="es-VE" altLang="fr-FR" sz="2000" dirty="0" err="1" smtClean="0">
                <a:solidFill>
                  <a:srgbClr val="0070C0"/>
                </a:solidFill>
                <a:latin typeface="Calibri" pitchFamily="34" charset="0"/>
                <a:cs typeface="Calibri" pitchFamily="34" charset="0"/>
              </a:rPr>
              <a:t>pb</a:t>
            </a:r>
            <a:r>
              <a:rPr lang="es-VE" altLang="fr-FR" sz="2000" dirty="0" smtClean="0">
                <a:solidFill>
                  <a:srgbClr val="0070C0"/>
                </a:solidFill>
                <a:latin typeface="Calibri" pitchFamily="34" charset="0"/>
                <a:cs typeface="Calibri" pitchFamily="34" charset="0"/>
              </a:rPr>
              <a:t> común) para permitirle </a:t>
            </a:r>
            <a:r>
              <a:rPr lang="es-VE" altLang="fr-FR" sz="2000" u="sng" dirty="0" smtClean="0">
                <a:solidFill>
                  <a:srgbClr val="0070C0"/>
                </a:solidFill>
                <a:latin typeface="Calibri" pitchFamily="34" charset="0"/>
                <a:cs typeface="Calibri" pitchFamily="34" charset="0"/>
              </a:rPr>
              <a:t>cooperar</a:t>
            </a:r>
            <a:r>
              <a:rPr lang="es-VE" altLang="fr-FR" sz="2000" dirty="0" smtClean="0">
                <a:solidFill>
                  <a:srgbClr val="0070C0"/>
                </a:solidFill>
                <a:latin typeface="Calibri" pitchFamily="34" charset="0"/>
                <a:cs typeface="Calibri" pitchFamily="34" charset="0"/>
              </a:rPr>
              <a:t> (compartiendo una visión común) en la realización de un proyecto colectivo (proyecto clínico)</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lum bright="28000" contrast="-40000"/>
            <a:extLst>
              <a:ext uri="{28A0092B-C50C-407E-A947-70E740481C1C}">
                <a14:useLocalDpi xmlns:a14="http://schemas.microsoft.com/office/drawing/2010/main" val="0"/>
              </a:ext>
            </a:extLst>
          </a:blip>
          <a:srcRect/>
          <a:stretch>
            <a:fillRect/>
          </a:stretch>
        </p:blipFill>
        <p:spPr bwMode="auto">
          <a:xfrm>
            <a:off x="-63071" y="1983858"/>
            <a:ext cx="4698128" cy="36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98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72953"/>
            <a:ext cx="8229600" cy="580697"/>
          </a:xfrm>
        </p:spPr>
        <p:txBody>
          <a:bodyPr vert="horz" lIns="91440" tIns="45720" rIns="91440" bIns="45720" rtlCol="0" anchor="b">
            <a:noAutofit/>
          </a:bodyPr>
          <a:lstStyle/>
          <a:p>
            <a:pPr eaLnBrk="1" hangingPunct="1">
              <a:lnSpc>
                <a:spcPct val="100000"/>
              </a:lnSpc>
            </a:pPr>
            <a:r>
              <a:rPr lang="es-VE" altLang="fr-FR" sz="3600" dirty="0" smtClean="0"/>
              <a:t>Tres formas de integración</a:t>
            </a:r>
            <a:r>
              <a:rPr lang="es-VE" altLang="fr-FR" sz="3600" dirty="0"/>
              <a:t> </a:t>
            </a:r>
            <a:r>
              <a:rPr lang="es-VE" altLang="fr-FR" sz="3600" dirty="0" smtClean="0"/>
              <a:t/>
            </a:r>
            <a:br>
              <a:rPr lang="es-VE" altLang="fr-FR" sz="3600" dirty="0" smtClean="0"/>
            </a:br>
            <a:r>
              <a:rPr lang="es-VE" altLang="fr-FR" sz="2800" dirty="0" smtClean="0"/>
              <a:t>SHORTELL (1996)</a:t>
            </a:r>
            <a:endParaRPr lang="es-VE" altLang="fr-FR" sz="2800" dirty="0"/>
          </a:p>
        </p:txBody>
      </p:sp>
      <p:sp>
        <p:nvSpPr>
          <p:cNvPr id="41987" name="Rectangle 3"/>
          <p:cNvSpPr>
            <a:spLocks noGrp="1" noChangeArrowheads="1"/>
          </p:cNvSpPr>
          <p:nvPr>
            <p:ph type="body" idx="1"/>
          </p:nvPr>
        </p:nvSpPr>
        <p:spPr>
          <a:xfrm>
            <a:off x="228600" y="1928656"/>
            <a:ext cx="7654159" cy="449353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spcBef>
                <a:spcPct val="50000"/>
              </a:spcBef>
              <a:buFont typeface="+mj-lt"/>
              <a:buAutoNum type="arabicPeriod"/>
            </a:pPr>
            <a:r>
              <a:rPr lang="es-VE" altLang="fr-FR" sz="2400" b="1" dirty="0" smtClean="0"/>
              <a:t>Integración funcional = sistema de gestión</a:t>
            </a:r>
          </a:p>
          <a:p>
            <a:pPr lvl="1" algn="just">
              <a:spcBef>
                <a:spcPct val="50000"/>
              </a:spcBef>
            </a:pPr>
            <a:r>
              <a:rPr lang="es-VE" altLang="fr-FR" sz="2000" dirty="0" smtClean="0"/>
              <a:t>integración y coordinación del conjuntos de funciones y actividades de apoyo</a:t>
            </a:r>
          </a:p>
          <a:p>
            <a:pPr marL="514350" indent="-514350" algn="just">
              <a:spcBef>
                <a:spcPct val="50000"/>
              </a:spcBef>
              <a:buFont typeface="+mj-lt"/>
              <a:buAutoNum type="arabicPeriod"/>
            </a:pPr>
            <a:r>
              <a:rPr lang="es-VE" altLang="fr-FR" sz="2400" b="1" dirty="0" smtClean="0"/>
              <a:t>Integración de los médicos y profesionales de la salud al sistema = componente del sistema clínico y del sistema de financiamiento participando a la planificación y gobernanza del sistema</a:t>
            </a:r>
          </a:p>
          <a:p>
            <a:pPr marL="514350" indent="-514350" algn="just">
              <a:spcBef>
                <a:spcPct val="50000"/>
              </a:spcBef>
              <a:buFont typeface="+mj-lt"/>
              <a:buAutoNum type="arabicPeriod"/>
            </a:pPr>
            <a:r>
              <a:rPr lang="es-VE" altLang="fr-FR" sz="2400" b="1" dirty="0" smtClean="0"/>
              <a:t>Integración clínica = sistema clínico que integra la calidad de la atención </a:t>
            </a:r>
          </a:p>
          <a:p>
            <a:pPr lvl="1" algn="just">
              <a:spcBef>
                <a:spcPct val="50000"/>
              </a:spcBef>
            </a:pPr>
            <a:r>
              <a:rPr lang="es-VE" altLang="fr-FR" sz="2000" dirty="0" smtClean="0"/>
              <a:t>integración clínica es el resultado de las dos formas de integración precedentes</a:t>
            </a:r>
            <a:endParaRPr lang="es-VE" altLang="fr-FR" sz="20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462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3200400" y="1204686"/>
            <a:ext cx="5181600" cy="2133600"/>
          </a:xfrm>
          <a:prstGeom prst="rect">
            <a:avLst/>
          </a:prstGeom>
          <a:solidFill>
            <a:srgbClr val="FFFF6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s-VE" altLang="fr-FR">
              <a:latin typeface="Calibri" pitchFamily="34" charset="0"/>
              <a:cs typeface="Calibri" pitchFamily="34" charset="0"/>
            </a:endParaRPr>
          </a:p>
        </p:txBody>
      </p:sp>
      <p:sp>
        <p:nvSpPr>
          <p:cNvPr id="200707" name="Text Box 3"/>
          <p:cNvSpPr txBox="1">
            <a:spLocks noChangeArrowheads="1"/>
          </p:cNvSpPr>
          <p:nvPr/>
        </p:nvSpPr>
        <p:spPr bwMode="auto">
          <a:xfrm>
            <a:off x="4267200" y="1600200"/>
            <a:ext cx="2620963" cy="496888"/>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dirty="0" smtClean="0">
                <a:solidFill>
                  <a:srgbClr val="000080"/>
                </a:solidFill>
                <a:latin typeface="Calibri" pitchFamily="34" charset="0"/>
                <a:cs typeface="Calibri" pitchFamily="34" charset="0"/>
              </a:rPr>
              <a:t>Sistema de financiamiento</a:t>
            </a:r>
            <a:endParaRPr lang="es-VE" altLang="fr-FR" dirty="0">
              <a:latin typeface="Calibri" pitchFamily="34" charset="0"/>
              <a:cs typeface="Calibri" pitchFamily="34" charset="0"/>
            </a:endParaRPr>
          </a:p>
        </p:txBody>
      </p:sp>
      <p:sp>
        <p:nvSpPr>
          <p:cNvPr id="200708" name="Text Box 4"/>
          <p:cNvSpPr txBox="1">
            <a:spLocks noChangeArrowheads="1"/>
          </p:cNvSpPr>
          <p:nvPr/>
        </p:nvSpPr>
        <p:spPr bwMode="auto">
          <a:xfrm>
            <a:off x="5867400" y="2590800"/>
            <a:ext cx="2438400" cy="533400"/>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dirty="0" smtClean="0">
                <a:solidFill>
                  <a:srgbClr val="800080"/>
                </a:solidFill>
                <a:latin typeface="Calibri" pitchFamily="34" charset="0"/>
                <a:cs typeface="Calibri" pitchFamily="34" charset="0"/>
              </a:rPr>
              <a:t>Sistema de información</a:t>
            </a:r>
            <a:endParaRPr lang="es-VE" altLang="fr-FR" dirty="0">
              <a:solidFill>
                <a:srgbClr val="800080"/>
              </a:solidFill>
              <a:latin typeface="Calibri" pitchFamily="34" charset="0"/>
              <a:cs typeface="Calibri" pitchFamily="34" charset="0"/>
            </a:endParaRPr>
          </a:p>
        </p:txBody>
      </p:sp>
      <p:sp>
        <p:nvSpPr>
          <p:cNvPr id="200709" name="Text Box 5"/>
          <p:cNvSpPr txBox="1">
            <a:spLocks noChangeArrowheads="1"/>
          </p:cNvSpPr>
          <p:nvPr/>
        </p:nvSpPr>
        <p:spPr bwMode="auto">
          <a:xfrm>
            <a:off x="3276600" y="2590800"/>
            <a:ext cx="2209800" cy="533400"/>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dirty="0" smtClean="0">
                <a:solidFill>
                  <a:srgbClr val="008000"/>
                </a:solidFill>
                <a:latin typeface="Calibri" pitchFamily="34" charset="0"/>
                <a:cs typeface="Calibri" pitchFamily="34" charset="0"/>
              </a:rPr>
              <a:t>Sistema de gestión</a:t>
            </a:r>
            <a:endParaRPr lang="es-VE" altLang="fr-FR" dirty="0">
              <a:latin typeface="Calibri" pitchFamily="34" charset="0"/>
              <a:cs typeface="Calibri" pitchFamily="34" charset="0"/>
            </a:endParaRPr>
          </a:p>
        </p:txBody>
      </p:sp>
      <p:sp>
        <p:nvSpPr>
          <p:cNvPr id="200710" name="Text Box 6"/>
          <p:cNvSpPr txBox="1">
            <a:spLocks noChangeArrowheads="1"/>
          </p:cNvSpPr>
          <p:nvPr/>
        </p:nvSpPr>
        <p:spPr bwMode="auto">
          <a:xfrm>
            <a:off x="3200400" y="3505200"/>
            <a:ext cx="5181600" cy="1905000"/>
          </a:xfrm>
          <a:prstGeom prst="rect">
            <a:avLst/>
          </a:prstGeom>
          <a:solidFill>
            <a:srgbClr val="00FF00"/>
          </a:solidFill>
          <a:ln w="9525">
            <a:noFill/>
            <a:miter lim="800000"/>
            <a:headEnd/>
            <a:tailEnd/>
          </a:ln>
        </p:spPr>
        <p:txBody>
          <a:bodyPr/>
          <a:lstStyle/>
          <a:p>
            <a:pPr eaLnBrk="0" hangingPunct="0"/>
            <a:endParaRPr lang="es-VE" altLang="fr-FR" sz="1800" b="1" dirty="0" smtClean="0">
              <a:solidFill>
                <a:srgbClr val="FF0000"/>
              </a:solidFill>
              <a:latin typeface="Calibri" pitchFamily="34" charset="0"/>
              <a:cs typeface="Calibri" pitchFamily="34" charset="0"/>
            </a:endParaRPr>
          </a:p>
          <a:p>
            <a:pPr eaLnBrk="0" hangingPunct="0"/>
            <a:endParaRPr lang="es-VE" altLang="fr-FR" sz="1800" b="1" dirty="0" smtClean="0">
              <a:solidFill>
                <a:srgbClr val="FF0000"/>
              </a:solidFill>
              <a:latin typeface="Calibri" pitchFamily="34" charset="0"/>
              <a:cs typeface="Calibri" pitchFamily="34" charset="0"/>
            </a:endParaRPr>
          </a:p>
          <a:p>
            <a:pPr eaLnBrk="0" hangingPunct="0"/>
            <a:endParaRPr lang="es-VE" altLang="fr-FR" sz="1800" b="1" dirty="0" smtClean="0">
              <a:solidFill>
                <a:srgbClr val="FF0000"/>
              </a:solidFill>
              <a:latin typeface="Calibri" pitchFamily="34" charset="0"/>
              <a:cs typeface="Calibri" pitchFamily="34" charset="0"/>
            </a:endParaRPr>
          </a:p>
          <a:p>
            <a:pPr algn="ctr" eaLnBrk="0" hangingPunct="0"/>
            <a:r>
              <a:rPr lang="es-VE" altLang="fr-FR" sz="1800" b="1" dirty="0" smtClean="0">
                <a:solidFill>
                  <a:srgbClr val="FF0000"/>
                </a:solidFill>
                <a:latin typeface="Calibri" pitchFamily="34" charset="0"/>
                <a:cs typeface="Calibri" pitchFamily="34" charset="0"/>
              </a:rPr>
              <a:t>SISTEMA CLINICO</a:t>
            </a:r>
            <a:endParaRPr lang="es-VE" altLang="fr-FR" dirty="0">
              <a:latin typeface="Calibri" pitchFamily="34" charset="0"/>
              <a:cs typeface="Calibri" pitchFamily="34" charset="0"/>
            </a:endParaRPr>
          </a:p>
        </p:txBody>
      </p:sp>
      <p:sp>
        <p:nvSpPr>
          <p:cNvPr id="200711" name="Line 7"/>
          <p:cNvSpPr>
            <a:spLocks noChangeShapeType="1"/>
          </p:cNvSpPr>
          <p:nvPr/>
        </p:nvSpPr>
        <p:spPr bwMode="auto">
          <a:xfrm flipH="1">
            <a:off x="4191000" y="2133600"/>
            <a:ext cx="533400" cy="406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12" name="Line 8"/>
          <p:cNvSpPr>
            <a:spLocks noChangeShapeType="1"/>
          </p:cNvSpPr>
          <p:nvPr/>
        </p:nvSpPr>
        <p:spPr bwMode="auto">
          <a:xfrm>
            <a:off x="6477000" y="2133600"/>
            <a:ext cx="614363" cy="4206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13" name="Line 9"/>
          <p:cNvSpPr>
            <a:spLocks noChangeShapeType="1"/>
          </p:cNvSpPr>
          <p:nvPr/>
        </p:nvSpPr>
        <p:spPr bwMode="auto">
          <a:xfrm flipH="1">
            <a:off x="6248400" y="3200400"/>
            <a:ext cx="963613" cy="7334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14" name="Line 10"/>
          <p:cNvSpPr>
            <a:spLocks noChangeShapeType="1"/>
          </p:cNvSpPr>
          <p:nvPr/>
        </p:nvSpPr>
        <p:spPr bwMode="auto">
          <a:xfrm>
            <a:off x="4114800" y="3200400"/>
            <a:ext cx="862013" cy="7334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15" name="Line 11"/>
          <p:cNvSpPr>
            <a:spLocks noChangeShapeType="1"/>
          </p:cNvSpPr>
          <p:nvPr/>
        </p:nvSpPr>
        <p:spPr bwMode="auto">
          <a:xfrm>
            <a:off x="5715000" y="2209800"/>
            <a:ext cx="0" cy="1676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16" name="Line 12"/>
          <p:cNvSpPr>
            <a:spLocks noChangeShapeType="1"/>
          </p:cNvSpPr>
          <p:nvPr/>
        </p:nvSpPr>
        <p:spPr bwMode="auto">
          <a:xfrm>
            <a:off x="5486400" y="2895600"/>
            <a:ext cx="4572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18" name="Rectangle 14"/>
          <p:cNvSpPr>
            <a:spLocks noChangeArrowheads="1"/>
          </p:cNvSpPr>
          <p:nvPr/>
        </p:nvSpPr>
        <p:spPr bwMode="auto">
          <a:xfrm>
            <a:off x="348341" y="1219200"/>
            <a:ext cx="2710543" cy="4191000"/>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s-VE" altLang="fr-FR" sz="1800" b="1" dirty="0" smtClean="0">
                <a:solidFill>
                  <a:schemeClr val="bg1"/>
                </a:solidFill>
                <a:latin typeface="Calibri" pitchFamily="34" charset="0"/>
                <a:cs typeface="Calibri" pitchFamily="34" charset="0"/>
              </a:rPr>
              <a:t>SISTEMA COLECTIVO</a:t>
            </a:r>
          </a:p>
          <a:p>
            <a:pPr eaLnBrk="0" hangingPunct="0"/>
            <a:r>
              <a:rPr lang="es-VE" altLang="fr-FR" sz="1800" b="1" dirty="0" smtClean="0">
                <a:solidFill>
                  <a:schemeClr val="bg1"/>
                </a:solidFill>
                <a:latin typeface="Calibri" pitchFamily="34" charset="0"/>
                <a:cs typeface="Calibri" pitchFamily="34" charset="0"/>
              </a:rPr>
              <a:t>DE </a:t>
            </a:r>
          </a:p>
          <a:p>
            <a:pPr eaLnBrk="0" hangingPunct="0"/>
            <a:r>
              <a:rPr lang="es-VE" altLang="fr-FR" sz="1800" b="1" dirty="0" smtClean="0">
                <a:solidFill>
                  <a:schemeClr val="bg1"/>
                </a:solidFill>
                <a:latin typeface="Calibri" pitchFamily="34" charset="0"/>
                <a:cs typeface="Calibri" pitchFamily="34" charset="0"/>
              </a:rPr>
              <a:t>REPRESENTACIONES </a:t>
            </a:r>
          </a:p>
          <a:p>
            <a:pPr eaLnBrk="0" hangingPunct="0"/>
            <a:r>
              <a:rPr lang="es-VE" altLang="fr-FR" sz="1800" b="1" dirty="0" smtClean="0">
                <a:solidFill>
                  <a:schemeClr val="bg1"/>
                </a:solidFill>
                <a:latin typeface="Calibri" pitchFamily="34" charset="0"/>
                <a:cs typeface="Calibri" pitchFamily="34" charset="0"/>
              </a:rPr>
              <a:t>Y VALORES</a:t>
            </a:r>
            <a:endParaRPr lang="es-VE" altLang="fr-FR" sz="1800" b="1" dirty="0">
              <a:solidFill>
                <a:schemeClr val="bg1"/>
              </a:solidFill>
              <a:latin typeface="Calibri" pitchFamily="34" charset="0"/>
              <a:cs typeface="Calibri" pitchFamily="34" charset="0"/>
            </a:endParaRPr>
          </a:p>
        </p:txBody>
      </p:sp>
      <p:sp>
        <p:nvSpPr>
          <p:cNvPr id="200719" name="Text Box 15"/>
          <p:cNvSpPr txBox="1">
            <a:spLocks noChangeArrowheads="1"/>
          </p:cNvSpPr>
          <p:nvPr/>
        </p:nvSpPr>
        <p:spPr bwMode="auto">
          <a:xfrm>
            <a:off x="4876800" y="1219200"/>
            <a:ext cx="15520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VE" altLang="fr-FR" sz="1800" b="1" dirty="0" smtClean="0">
                <a:latin typeface="Calibri" pitchFamily="34" charset="0"/>
                <a:cs typeface="Calibri" pitchFamily="34" charset="0"/>
              </a:rPr>
              <a:t>GOBERNANZA</a:t>
            </a:r>
            <a:endParaRPr lang="es-VE" altLang="fr-FR" sz="1800" dirty="0">
              <a:latin typeface="Calibri" pitchFamily="34" charset="0"/>
              <a:cs typeface="Calibri" pitchFamily="34" charset="0"/>
            </a:endParaRPr>
          </a:p>
        </p:txBody>
      </p:sp>
      <p:sp>
        <p:nvSpPr>
          <p:cNvPr id="200720" name="AutoShape 16"/>
          <p:cNvSpPr>
            <a:spLocks noChangeArrowheads="1"/>
          </p:cNvSpPr>
          <p:nvPr/>
        </p:nvSpPr>
        <p:spPr bwMode="auto">
          <a:xfrm>
            <a:off x="152400" y="5682348"/>
            <a:ext cx="8991600" cy="228600"/>
          </a:xfrm>
          <a:prstGeom prst="rightArrow">
            <a:avLst>
              <a:gd name="adj1" fmla="val 50000"/>
              <a:gd name="adj2" fmla="val 983333"/>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latin typeface="Calibri" pitchFamily="34" charset="0"/>
              <a:cs typeface="Calibri" pitchFamily="34" charset="0"/>
            </a:endParaRPr>
          </a:p>
        </p:txBody>
      </p:sp>
      <p:sp>
        <p:nvSpPr>
          <p:cNvPr id="200721" name="Text Box 17"/>
          <p:cNvSpPr txBox="1">
            <a:spLocks noChangeArrowheads="1"/>
          </p:cNvSpPr>
          <p:nvPr/>
        </p:nvSpPr>
        <p:spPr bwMode="auto">
          <a:xfrm>
            <a:off x="5933528" y="6052457"/>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s-VE" altLang="fr-FR" sz="1600" b="1" dirty="0" smtClean="0">
                <a:solidFill>
                  <a:srgbClr val="FF0000"/>
                </a:solidFill>
                <a:latin typeface="Calibri" pitchFamily="34" charset="0"/>
                <a:cs typeface="Calibri" pitchFamily="34" charset="0"/>
              </a:rPr>
              <a:t>tiempo</a:t>
            </a:r>
            <a:endParaRPr lang="es-VE" altLang="fr-FR" sz="1600" b="1" dirty="0">
              <a:solidFill>
                <a:srgbClr val="FF0000"/>
              </a:solidFill>
              <a:latin typeface="Calibri" pitchFamily="34" charset="0"/>
              <a:cs typeface="Calibri" pitchFamily="34" charset="0"/>
            </a:endParaRPr>
          </a:p>
        </p:txBody>
      </p:sp>
      <p:sp>
        <p:nvSpPr>
          <p:cNvPr id="200722" name="Text Box 18"/>
          <p:cNvSpPr txBox="1">
            <a:spLocks noChangeArrowheads="1"/>
          </p:cNvSpPr>
          <p:nvPr/>
        </p:nvSpPr>
        <p:spPr bwMode="auto">
          <a:xfrm>
            <a:off x="533399" y="309890"/>
            <a:ext cx="7915275" cy="600165"/>
          </a:xfrm>
          <a:prstGeom prst="rect">
            <a:avLst/>
          </a:prstGeom>
        </p:spPr>
        <p:txBody>
          <a:bodyPr vert="horz" lIns="91440" tIns="45720" rIns="91440" bIns="45720" rtlCol="0" anchor="b">
            <a:noAutofit/>
          </a:bodyPr>
          <a:lstStyle>
            <a:lvl1pPr algn="ctr" eaLnBrk="1" hangingPunct="1">
              <a:lnSpc>
                <a:spcPct val="100000"/>
              </a:lnSpc>
              <a:defRPr sz="3600" b="1">
                <a:solidFill>
                  <a:schemeClr val="tx2"/>
                </a:solidFill>
                <a:effectLst>
                  <a:outerShdw blurRad="63500" dist="38100" dir="5400000" algn="t" rotWithShape="0">
                    <a:prstClr val="black">
                      <a:alpha val="25000"/>
                    </a:prstClr>
                  </a:outerShdw>
                </a:effectLst>
                <a:latin typeface="Calibri" pitchFamily="34" charset="0"/>
                <a:cs typeface="Calibri" pitchFamily="34" charset="0"/>
              </a:defRPr>
            </a:lvl1pPr>
            <a:lvl2pPr algn="ctr" eaLnBrk="0" hangingPunct="0">
              <a:lnSpc>
                <a:spcPts val="5800"/>
              </a:lnSpc>
              <a:defRPr sz="5400">
                <a:solidFill>
                  <a:schemeClr val="tx2"/>
                </a:solidFill>
                <a:latin typeface="Palatino Linotype" charset="0"/>
                <a:cs typeface="ＭＳ Ｐゴシック" charset="0"/>
              </a:defRPr>
            </a:lvl2pPr>
            <a:lvl3pPr algn="ctr" eaLnBrk="0" hangingPunct="0">
              <a:lnSpc>
                <a:spcPts val="5800"/>
              </a:lnSpc>
              <a:defRPr sz="5400">
                <a:solidFill>
                  <a:schemeClr val="tx2"/>
                </a:solidFill>
                <a:latin typeface="Palatino Linotype" charset="0"/>
                <a:cs typeface="ＭＳ Ｐゴシック" charset="0"/>
              </a:defRPr>
            </a:lvl3pPr>
            <a:lvl4pPr algn="ctr" eaLnBrk="0" hangingPunct="0">
              <a:lnSpc>
                <a:spcPts val="5800"/>
              </a:lnSpc>
              <a:defRPr sz="5400">
                <a:solidFill>
                  <a:schemeClr val="tx2"/>
                </a:solidFill>
                <a:latin typeface="Palatino Linotype" charset="0"/>
                <a:cs typeface="ＭＳ Ｐゴシック" charset="0"/>
              </a:defRPr>
            </a:lvl4pPr>
            <a:lvl5pPr algn="ctr" eaLnBrk="0" hangingPunct="0">
              <a:lnSpc>
                <a:spcPts val="5800"/>
              </a:lnSpc>
              <a:defRPr sz="5400">
                <a:solidFill>
                  <a:schemeClr val="tx2"/>
                </a:solidFill>
                <a:latin typeface="Palatino Linotype" charset="0"/>
                <a:cs typeface="ＭＳ Ｐゴシック" charset="0"/>
              </a:defRPr>
            </a:lvl5pPr>
            <a:lvl6pPr marL="4572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s-VE" altLang="fr-FR" dirty="0" smtClean="0"/>
              <a:t>Los campos de la integración</a:t>
            </a:r>
            <a:endParaRPr lang="es-VE" altLang="fr-FR" dirty="0"/>
          </a:p>
        </p:txBody>
      </p:sp>
      <p:sp>
        <p:nvSpPr>
          <p:cNvPr id="200723" name="Line 19"/>
          <p:cNvSpPr>
            <a:spLocks noChangeShapeType="1"/>
          </p:cNvSpPr>
          <p:nvPr/>
        </p:nvSpPr>
        <p:spPr bwMode="auto">
          <a:xfrm flipH="1">
            <a:off x="2819400" y="2133600"/>
            <a:ext cx="533400" cy="406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sp>
        <p:nvSpPr>
          <p:cNvPr id="200724" name="Line 20"/>
          <p:cNvSpPr>
            <a:spLocks noChangeShapeType="1"/>
          </p:cNvSpPr>
          <p:nvPr/>
        </p:nvSpPr>
        <p:spPr bwMode="auto">
          <a:xfrm flipH="1" flipV="1">
            <a:off x="2819400" y="4038600"/>
            <a:ext cx="533400" cy="4572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VE">
              <a:latin typeface="Calibri" pitchFamily="34" charset="0"/>
              <a:cs typeface="Calibri" pitchFamily="34" charset="0"/>
            </a:endParaRPr>
          </a:p>
        </p:txBody>
      </p:sp>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4982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8" name="AutoShape 10"/>
          <p:cNvSpPr>
            <a:spLocks noChangeArrowheads="1"/>
          </p:cNvSpPr>
          <p:nvPr/>
        </p:nvSpPr>
        <p:spPr bwMode="auto">
          <a:xfrm>
            <a:off x="152400" y="5740404"/>
            <a:ext cx="8991600" cy="228600"/>
          </a:xfrm>
          <a:prstGeom prst="rightArrow">
            <a:avLst>
              <a:gd name="adj1" fmla="val 50000"/>
              <a:gd name="adj2" fmla="val 983333"/>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201741" name="Oval 13"/>
          <p:cNvSpPr>
            <a:spLocks noChangeArrowheads="1"/>
          </p:cNvSpPr>
          <p:nvPr/>
        </p:nvSpPr>
        <p:spPr bwMode="auto">
          <a:xfrm>
            <a:off x="3505200" y="2616204"/>
            <a:ext cx="10668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201742" name="Oval 14"/>
          <p:cNvSpPr>
            <a:spLocks noChangeArrowheads="1"/>
          </p:cNvSpPr>
          <p:nvPr/>
        </p:nvSpPr>
        <p:spPr bwMode="auto">
          <a:xfrm>
            <a:off x="3657600" y="2768604"/>
            <a:ext cx="10668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201743" name="Oval 15"/>
          <p:cNvSpPr>
            <a:spLocks noChangeArrowheads="1"/>
          </p:cNvSpPr>
          <p:nvPr/>
        </p:nvSpPr>
        <p:spPr bwMode="auto">
          <a:xfrm>
            <a:off x="3810000" y="2921004"/>
            <a:ext cx="10668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fr-FR" altLang="fr-FR" sz="1600" dirty="0" err="1" smtClean="0"/>
              <a:t>Actores</a:t>
            </a:r>
            <a:endParaRPr lang="fr-FR" altLang="fr-FR" sz="1600" dirty="0"/>
          </a:p>
        </p:txBody>
      </p:sp>
      <p:sp>
        <p:nvSpPr>
          <p:cNvPr id="201744" name="Oval 16"/>
          <p:cNvSpPr>
            <a:spLocks noChangeArrowheads="1"/>
          </p:cNvSpPr>
          <p:nvPr/>
        </p:nvSpPr>
        <p:spPr bwMode="auto">
          <a:xfrm>
            <a:off x="4495800" y="3454404"/>
            <a:ext cx="10668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201745" name="AutoShape 17"/>
          <p:cNvSpPr>
            <a:spLocks noChangeArrowheads="1"/>
          </p:cNvSpPr>
          <p:nvPr/>
        </p:nvSpPr>
        <p:spPr bwMode="auto">
          <a:xfrm>
            <a:off x="5029200" y="2463804"/>
            <a:ext cx="1371600" cy="685800"/>
          </a:xfrm>
          <a:prstGeom prst="octagon">
            <a:avLst>
              <a:gd name="adj" fmla="val 292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201746" name="AutoShape 18"/>
          <p:cNvSpPr>
            <a:spLocks noChangeArrowheads="1"/>
          </p:cNvSpPr>
          <p:nvPr/>
        </p:nvSpPr>
        <p:spPr bwMode="auto">
          <a:xfrm>
            <a:off x="5791200" y="2844804"/>
            <a:ext cx="1371600" cy="685800"/>
          </a:xfrm>
          <a:prstGeom prst="octagon">
            <a:avLst>
              <a:gd name="adj" fmla="val 292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altLang="fr-FR" sz="1600" dirty="0" err="1" smtClean="0"/>
              <a:t>Organizaciones</a:t>
            </a:r>
            <a:endParaRPr lang="fr-FR" altLang="fr-FR" sz="1600" dirty="0"/>
          </a:p>
        </p:txBody>
      </p:sp>
      <p:sp>
        <p:nvSpPr>
          <p:cNvPr id="201747" name="AutoShape 19"/>
          <p:cNvSpPr>
            <a:spLocks noChangeArrowheads="1"/>
          </p:cNvSpPr>
          <p:nvPr/>
        </p:nvSpPr>
        <p:spPr bwMode="auto">
          <a:xfrm>
            <a:off x="5486400" y="3606804"/>
            <a:ext cx="1371600" cy="685800"/>
          </a:xfrm>
          <a:prstGeom prst="octagon">
            <a:avLst>
              <a:gd name="adj" fmla="val 292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p>
        </p:txBody>
      </p:sp>
      <p:sp>
        <p:nvSpPr>
          <p:cNvPr id="201748" name="Text Box 20"/>
          <p:cNvSpPr txBox="1">
            <a:spLocks noChangeArrowheads="1"/>
          </p:cNvSpPr>
          <p:nvPr/>
        </p:nvSpPr>
        <p:spPr bwMode="auto">
          <a:xfrm>
            <a:off x="348341" y="230060"/>
            <a:ext cx="8033659" cy="600165"/>
          </a:xfrm>
          <a:prstGeom prst="rect">
            <a:avLst/>
          </a:prstGeom>
        </p:spPr>
        <p:txBody>
          <a:bodyPr vert="horz" lIns="91440" tIns="45720" rIns="91440" bIns="45720" rtlCol="0" anchor="b">
            <a:noAutofit/>
          </a:bodyPr>
          <a:lstStyle>
            <a:defPPr>
              <a:defRPr lang="en-US"/>
            </a:defPPr>
            <a:lvl1pPr algn="ctr" eaLnBrk="1" hangingPunct="1">
              <a:lnSpc>
                <a:spcPct val="100000"/>
              </a:lnSpc>
              <a:defRPr sz="3600" b="1">
                <a:solidFill>
                  <a:schemeClr val="tx2"/>
                </a:solidFill>
                <a:effectLst>
                  <a:outerShdw blurRad="63500" dist="38100" dir="5400000" algn="t" rotWithShape="0">
                    <a:prstClr val="black">
                      <a:alpha val="25000"/>
                    </a:prstClr>
                  </a:outerShdw>
                </a:effectLst>
                <a:latin typeface="Calibri" pitchFamily="34" charset="0"/>
                <a:cs typeface="Calibri" pitchFamily="34" charset="0"/>
              </a:defRPr>
            </a:lvl1pPr>
            <a:lvl2pPr algn="ctr" eaLnBrk="0" hangingPunct="0">
              <a:lnSpc>
                <a:spcPts val="5800"/>
              </a:lnSpc>
              <a:defRPr sz="5400">
                <a:solidFill>
                  <a:schemeClr val="tx2"/>
                </a:solidFill>
                <a:latin typeface="Palatino Linotype" charset="0"/>
                <a:cs typeface="ＭＳ Ｐゴシック" charset="0"/>
              </a:defRPr>
            </a:lvl2pPr>
            <a:lvl3pPr algn="ctr" eaLnBrk="0" hangingPunct="0">
              <a:lnSpc>
                <a:spcPts val="5800"/>
              </a:lnSpc>
              <a:defRPr sz="5400">
                <a:solidFill>
                  <a:schemeClr val="tx2"/>
                </a:solidFill>
                <a:latin typeface="Palatino Linotype" charset="0"/>
                <a:cs typeface="ＭＳ Ｐゴシック" charset="0"/>
              </a:defRPr>
            </a:lvl3pPr>
            <a:lvl4pPr algn="ctr" eaLnBrk="0" hangingPunct="0">
              <a:lnSpc>
                <a:spcPts val="5800"/>
              </a:lnSpc>
              <a:defRPr sz="5400">
                <a:solidFill>
                  <a:schemeClr val="tx2"/>
                </a:solidFill>
                <a:latin typeface="Palatino Linotype" charset="0"/>
                <a:cs typeface="ＭＳ Ｐゴシック" charset="0"/>
              </a:defRPr>
            </a:lvl4pPr>
            <a:lvl5pPr algn="ctr" eaLnBrk="0" hangingPunct="0">
              <a:lnSpc>
                <a:spcPts val="5800"/>
              </a:lnSpc>
              <a:defRPr sz="5400">
                <a:solidFill>
                  <a:schemeClr val="tx2"/>
                </a:solidFill>
                <a:latin typeface="Palatino Linotype" charset="0"/>
                <a:cs typeface="ＭＳ Ｐゴシック" charset="0"/>
              </a:defRPr>
            </a:lvl5pPr>
            <a:lvl6pPr marL="4572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r>
              <a:rPr lang="es-VE" altLang="fr-FR" dirty="0" smtClean="0"/>
              <a:t>Espacios de cooperación</a:t>
            </a:r>
            <a:endParaRPr lang="es-VE" altLang="fr-FR" dirty="0"/>
          </a:p>
        </p:txBody>
      </p:sp>
      <p:sp>
        <p:nvSpPr>
          <p:cNvPr id="22" name="Rectangle 2"/>
          <p:cNvSpPr>
            <a:spLocks noChangeArrowheads="1"/>
          </p:cNvSpPr>
          <p:nvPr/>
        </p:nvSpPr>
        <p:spPr bwMode="auto">
          <a:xfrm>
            <a:off x="3200400" y="1016004"/>
            <a:ext cx="5181600" cy="1371600"/>
          </a:xfrm>
          <a:prstGeom prst="rect">
            <a:avLst/>
          </a:prstGeom>
          <a:solidFill>
            <a:srgbClr val="FFFF6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s-VE" altLang="fr-FR">
              <a:latin typeface="Calibri" pitchFamily="34" charset="0"/>
              <a:cs typeface="Calibri" pitchFamily="34" charset="0"/>
            </a:endParaRPr>
          </a:p>
        </p:txBody>
      </p:sp>
      <p:sp>
        <p:nvSpPr>
          <p:cNvPr id="23" name="Text Box 3"/>
          <p:cNvSpPr txBox="1">
            <a:spLocks noChangeArrowheads="1"/>
          </p:cNvSpPr>
          <p:nvPr/>
        </p:nvSpPr>
        <p:spPr bwMode="auto">
          <a:xfrm>
            <a:off x="4267200" y="1077696"/>
            <a:ext cx="2620963" cy="624108"/>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dirty="0" smtClean="0">
                <a:solidFill>
                  <a:srgbClr val="000080"/>
                </a:solidFill>
                <a:latin typeface="Calibri" pitchFamily="34" charset="0"/>
                <a:cs typeface="Calibri" pitchFamily="34" charset="0"/>
              </a:rPr>
              <a:t>Sistema de financiamiento</a:t>
            </a:r>
            <a:endParaRPr lang="es-VE" altLang="fr-FR" dirty="0">
              <a:latin typeface="Calibri" pitchFamily="34" charset="0"/>
              <a:cs typeface="Calibri" pitchFamily="34" charset="0"/>
            </a:endParaRPr>
          </a:p>
        </p:txBody>
      </p:sp>
      <p:sp>
        <p:nvSpPr>
          <p:cNvPr id="24" name="Text Box 4"/>
          <p:cNvSpPr txBox="1">
            <a:spLocks noChangeArrowheads="1"/>
          </p:cNvSpPr>
          <p:nvPr/>
        </p:nvSpPr>
        <p:spPr bwMode="auto">
          <a:xfrm>
            <a:off x="5867400" y="1894128"/>
            <a:ext cx="2438400" cy="381000"/>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dirty="0" smtClean="0">
                <a:solidFill>
                  <a:srgbClr val="800080"/>
                </a:solidFill>
                <a:latin typeface="Calibri" pitchFamily="34" charset="0"/>
                <a:cs typeface="Calibri" pitchFamily="34" charset="0"/>
              </a:rPr>
              <a:t>Sistema de información</a:t>
            </a:r>
            <a:endParaRPr lang="es-VE" altLang="fr-FR" dirty="0">
              <a:solidFill>
                <a:srgbClr val="800080"/>
              </a:solidFill>
              <a:latin typeface="Calibri" pitchFamily="34" charset="0"/>
              <a:cs typeface="Calibri" pitchFamily="34" charset="0"/>
            </a:endParaRPr>
          </a:p>
        </p:txBody>
      </p:sp>
      <p:sp>
        <p:nvSpPr>
          <p:cNvPr id="25" name="Text Box 5"/>
          <p:cNvSpPr txBox="1">
            <a:spLocks noChangeArrowheads="1"/>
          </p:cNvSpPr>
          <p:nvPr/>
        </p:nvSpPr>
        <p:spPr bwMode="auto">
          <a:xfrm>
            <a:off x="3276600" y="1879614"/>
            <a:ext cx="2209800" cy="381000"/>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dirty="0" smtClean="0">
                <a:solidFill>
                  <a:srgbClr val="008000"/>
                </a:solidFill>
                <a:latin typeface="Calibri" pitchFamily="34" charset="0"/>
                <a:cs typeface="Calibri" pitchFamily="34" charset="0"/>
              </a:rPr>
              <a:t>Sistema de gestión</a:t>
            </a:r>
            <a:endParaRPr lang="es-VE" altLang="fr-FR" dirty="0">
              <a:latin typeface="Calibri" pitchFamily="34" charset="0"/>
              <a:cs typeface="Calibri" pitchFamily="34" charset="0"/>
            </a:endParaRPr>
          </a:p>
        </p:txBody>
      </p:sp>
      <p:sp>
        <p:nvSpPr>
          <p:cNvPr id="26" name="Text Box 6"/>
          <p:cNvSpPr txBox="1">
            <a:spLocks noChangeArrowheads="1"/>
          </p:cNvSpPr>
          <p:nvPr/>
        </p:nvSpPr>
        <p:spPr bwMode="auto">
          <a:xfrm>
            <a:off x="3200400" y="4448610"/>
            <a:ext cx="5181600" cy="1240988"/>
          </a:xfrm>
          <a:prstGeom prst="rect">
            <a:avLst/>
          </a:prstGeom>
          <a:solidFill>
            <a:srgbClr val="00FF00"/>
          </a:solidFill>
          <a:ln w="9525">
            <a:noFill/>
            <a:miter lim="800000"/>
            <a:headEnd/>
            <a:tailEnd/>
          </a:ln>
        </p:spPr>
        <p:txBody>
          <a:bodyPr/>
          <a:lstStyle/>
          <a:p>
            <a:pPr eaLnBrk="0" hangingPunct="0"/>
            <a:endParaRPr lang="es-VE" altLang="fr-FR" sz="1800" b="1" dirty="0" smtClean="0">
              <a:solidFill>
                <a:srgbClr val="FF0000"/>
              </a:solidFill>
              <a:latin typeface="Calibri" pitchFamily="34" charset="0"/>
              <a:cs typeface="Calibri" pitchFamily="34" charset="0"/>
            </a:endParaRPr>
          </a:p>
          <a:p>
            <a:pPr algn="ctr" eaLnBrk="0" hangingPunct="0"/>
            <a:r>
              <a:rPr lang="es-VE" altLang="fr-FR" sz="1800" b="1" dirty="0" smtClean="0">
                <a:solidFill>
                  <a:srgbClr val="FF0000"/>
                </a:solidFill>
                <a:latin typeface="Calibri" pitchFamily="34" charset="0"/>
                <a:cs typeface="Calibri" pitchFamily="34" charset="0"/>
              </a:rPr>
              <a:t>SISTEMA CLINICO</a:t>
            </a:r>
            <a:endParaRPr lang="es-VE" altLang="fr-FR" dirty="0">
              <a:latin typeface="Calibri" pitchFamily="34" charset="0"/>
              <a:cs typeface="Calibri" pitchFamily="34" charset="0"/>
            </a:endParaRPr>
          </a:p>
        </p:txBody>
      </p:sp>
      <p:sp>
        <p:nvSpPr>
          <p:cNvPr id="27" name="Rectangle 14"/>
          <p:cNvSpPr>
            <a:spLocks noChangeArrowheads="1"/>
          </p:cNvSpPr>
          <p:nvPr/>
        </p:nvSpPr>
        <p:spPr bwMode="auto">
          <a:xfrm>
            <a:off x="348341" y="1016004"/>
            <a:ext cx="2710543" cy="4673594"/>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s-VE" altLang="fr-FR" sz="1800" b="1" dirty="0" smtClean="0">
                <a:solidFill>
                  <a:schemeClr val="bg1"/>
                </a:solidFill>
                <a:latin typeface="Calibri" pitchFamily="34" charset="0"/>
                <a:cs typeface="Calibri" pitchFamily="34" charset="0"/>
              </a:rPr>
              <a:t>SISTEMA COLECTIVO</a:t>
            </a:r>
          </a:p>
          <a:p>
            <a:pPr eaLnBrk="0" hangingPunct="0"/>
            <a:r>
              <a:rPr lang="es-VE" altLang="fr-FR" sz="1800" b="1" dirty="0" smtClean="0">
                <a:solidFill>
                  <a:schemeClr val="bg1"/>
                </a:solidFill>
                <a:latin typeface="Calibri" pitchFamily="34" charset="0"/>
                <a:cs typeface="Calibri" pitchFamily="34" charset="0"/>
              </a:rPr>
              <a:t>DE </a:t>
            </a:r>
          </a:p>
          <a:p>
            <a:pPr eaLnBrk="0" hangingPunct="0"/>
            <a:r>
              <a:rPr lang="es-VE" altLang="fr-FR" sz="1800" b="1" dirty="0" smtClean="0">
                <a:solidFill>
                  <a:schemeClr val="bg1"/>
                </a:solidFill>
                <a:latin typeface="Calibri" pitchFamily="34" charset="0"/>
                <a:cs typeface="Calibri" pitchFamily="34" charset="0"/>
              </a:rPr>
              <a:t>REPRESENTACIONES </a:t>
            </a:r>
          </a:p>
          <a:p>
            <a:pPr eaLnBrk="0" hangingPunct="0"/>
            <a:r>
              <a:rPr lang="es-VE" altLang="fr-FR" sz="1800" b="1" dirty="0" smtClean="0">
                <a:solidFill>
                  <a:schemeClr val="bg1"/>
                </a:solidFill>
                <a:latin typeface="Calibri" pitchFamily="34" charset="0"/>
                <a:cs typeface="Calibri" pitchFamily="34" charset="0"/>
              </a:rPr>
              <a:t>Y VALORES</a:t>
            </a:r>
            <a:endParaRPr lang="es-VE" altLang="fr-FR" sz="1800" b="1" dirty="0">
              <a:solidFill>
                <a:schemeClr val="bg1"/>
              </a:solidFill>
              <a:latin typeface="Calibri" pitchFamily="34" charset="0"/>
              <a:cs typeface="Calibri" pitchFamily="34" charset="0"/>
            </a:endParaRPr>
          </a:p>
        </p:txBody>
      </p:sp>
      <p:sp>
        <p:nvSpPr>
          <p:cNvPr id="28" name="Text Box 17"/>
          <p:cNvSpPr txBox="1">
            <a:spLocks noChangeArrowheads="1"/>
          </p:cNvSpPr>
          <p:nvPr/>
        </p:nvSpPr>
        <p:spPr bwMode="auto">
          <a:xfrm>
            <a:off x="5933528" y="6052457"/>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s-VE" altLang="fr-FR" sz="1600" b="1" dirty="0" smtClean="0">
                <a:solidFill>
                  <a:srgbClr val="FF0000"/>
                </a:solidFill>
                <a:latin typeface="Calibri" pitchFamily="34" charset="0"/>
                <a:cs typeface="Calibri" pitchFamily="34" charset="0"/>
              </a:rPr>
              <a:t>tiempo</a:t>
            </a:r>
            <a:endParaRPr lang="es-VE" altLang="fr-FR" sz="1600" b="1" dirty="0">
              <a:solidFill>
                <a:srgbClr val="FF0000"/>
              </a:solidFill>
              <a:latin typeface="Calibri" pitchFamily="34" charset="0"/>
              <a:cs typeface="Calibri" pitchFamily="34" charset="0"/>
            </a:endParaRPr>
          </a:p>
        </p:txBody>
      </p:sp>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379" y="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410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609600" y="533400"/>
            <a:ext cx="8077200" cy="53340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latin typeface="Calibri" pitchFamily="34" charset="0"/>
              <a:cs typeface="Calibri" pitchFamily="34" charset="0"/>
            </a:endParaRPr>
          </a:p>
        </p:txBody>
      </p:sp>
      <p:sp>
        <p:nvSpPr>
          <p:cNvPr id="19" name="Rectangle 2"/>
          <p:cNvSpPr>
            <a:spLocks noChangeArrowheads="1"/>
          </p:cNvSpPr>
          <p:nvPr/>
        </p:nvSpPr>
        <p:spPr bwMode="auto">
          <a:xfrm>
            <a:off x="3461652" y="1219200"/>
            <a:ext cx="5181600" cy="2133600"/>
          </a:xfrm>
          <a:prstGeom prst="rect">
            <a:avLst/>
          </a:prstGeom>
          <a:solidFill>
            <a:srgbClr val="FFFF6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s-VE" altLang="fr-FR">
              <a:latin typeface="Calibri" pitchFamily="34" charset="0"/>
              <a:cs typeface="Calibri" pitchFamily="34" charset="0"/>
            </a:endParaRPr>
          </a:p>
        </p:txBody>
      </p:sp>
      <p:sp>
        <p:nvSpPr>
          <p:cNvPr id="20" name="Text Box 3"/>
          <p:cNvSpPr txBox="1">
            <a:spLocks noChangeArrowheads="1"/>
          </p:cNvSpPr>
          <p:nvPr/>
        </p:nvSpPr>
        <p:spPr bwMode="auto">
          <a:xfrm>
            <a:off x="4528452" y="1600200"/>
            <a:ext cx="2620963" cy="496888"/>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smtClean="0">
                <a:solidFill>
                  <a:srgbClr val="000080"/>
                </a:solidFill>
                <a:latin typeface="Calibri" pitchFamily="34" charset="0"/>
                <a:cs typeface="Calibri" pitchFamily="34" charset="0"/>
              </a:rPr>
              <a:t>Sistema de financiamiento</a:t>
            </a:r>
            <a:endParaRPr lang="es-VE" altLang="fr-FR">
              <a:latin typeface="Calibri" pitchFamily="34" charset="0"/>
              <a:cs typeface="Calibri" pitchFamily="34" charset="0"/>
            </a:endParaRPr>
          </a:p>
        </p:txBody>
      </p:sp>
      <p:sp>
        <p:nvSpPr>
          <p:cNvPr id="21" name="Text Box 4"/>
          <p:cNvSpPr txBox="1">
            <a:spLocks noChangeArrowheads="1"/>
          </p:cNvSpPr>
          <p:nvPr/>
        </p:nvSpPr>
        <p:spPr bwMode="auto">
          <a:xfrm>
            <a:off x="6128652" y="2590800"/>
            <a:ext cx="2438400" cy="533400"/>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smtClean="0">
                <a:solidFill>
                  <a:srgbClr val="800080"/>
                </a:solidFill>
                <a:latin typeface="Calibri" pitchFamily="34" charset="0"/>
                <a:cs typeface="Calibri" pitchFamily="34" charset="0"/>
              </a:rPr>
              <a:t>Sistema de información</a:t>
            </a:r>
            <a:endParaRPr lang="es-VE" altLang="fr-FR">
              <a:solidFill>
                <a:srgbClr val="800080"/>
              </a:solidFill>
              <a:latin typeface="Calibri" pitchFamily="34" charset="0"/>
              <a:cs typeface="Calibri" pitchFamily="34" charset="0"/>
            </a:endParaRPr>
          </a:p>
        </p:txBody>
      </p:sp>
      <p:sp>
        <p:nvSpPr>
          <p:cNvPr id="22" name="Text Box 5"/>
          <p:cNvSpPr txBox="1">
            <a:spLocks noChangeArrowheads="1"/>
          </p:cNvSpPr>
          <p:nvPr/>
        </p:nvSpPr>
        <p:spPr bwMode="auto">
          <a:xfrm>
            <a:off x="3537852" y="2590800"/>
            <a:ext cx="2209800" cy="533400"/>
          </a:xfrm>
          <a:prstGeom prst="rect">
            <a:avLst/>
          </a:prstGeom>
          <a:solidFill>
            <a:srgbClr val="FFFFFF"/>
          </a:solidFill>
          <a:ln w="9525">
            <a:solidFill>
              <a:srgbClr val="000000"/>
            </a:solidFill>
            <a:miter lim="800000"/>
            <a:headEnd/>
            <a:tailEnd/>
          </a:ln>
        </p:spPr>
        <p:txBody>
          <a:bodyPr/>
          <a:lstStyle/>
          <a:p>
            <a:pPr algn="ctr" eaLnBrk="0" hangingPunct="0"/>
            <a:r>
              <a:rPr lang="es-VE" altLang="fr-FR" sz="1800" b="1" smtClean="0">
                <a:solidFill>
                  <a:srgbClr val="008000"/>
                </a:solidFill>
                <a:latin typeface="Calibri" pitchFamily="34" charset="0"/>
                <a:cs typeface="Calibri" pitchFamily="34" charset="0"/>
              </a:rPr>
              <a:t>Sistema de gestión</a:t>
            </a:r>
            <a:endParaRPr lang="es-VE" altLang="fr-FR">
              <a:latin typeface="Calibri" pitchFamily="34" charset="0"/>
              <a:cs typeface="Calibri" pitchFamily="34" charset="0"/>
            </a:endParaRPr>
          </a:p>
        </p:txBody>
      </p:sp>
      <p:sp>
        <p:nvSpPr>
          <p:cNvPr id="23" name="Text Box 6"/>
          <p:cNvSpPr txBox="1">
            <a:spLocks noChangeArrowheads="1"/>
          </p:cNvSpPr>
          <p:nvPr/>
        </p:nvSpPr>
        <p:spPr bwMode="auto">
          <a:xfrm>
            <a:off x="3461652" y="3505200"/>
            <a:ext cx="5181600" cy="1905000"/>
          </a:xfrm>
          <a:prstGeom prst="rect">
            <a:avLst/>
          </a:prstGeom>
          <a:solidFill>
            <a:srgbClr val="00FF00"/>
          </a:solidFill>
          <a:ln w="9525">
            <a:noFill/>
            <a:miter lim="800000"/>
            <a:headEnd/>
            <a:tailEnd/>
          </a:ln>
        </p:spPr>
        <p:txBody>
          <a:bodyPr/>
          <a:lstStyle/>
          <a:p>
            <a:pPr eaLnBrk="0" hangingPunct="0"/>
            <a:endParaRPr lang="es-VE" altLang="fr-FR" sz="1800" b="1" smtClean="0">
              <a:solidFill>
                <a:srgbClr val="FF0000"/>
              </a:solidFill>
              <a:latin typeface="Calibri" pitchFamily="34" charset="0"/>
              <a:cs typeface="Calibri" pitchFamily="34" charset="0"/>
            </a:endParaRPr>
          </a:p>
          <a:p>
            <a:pPr eaLnBrk="0" hangingPunct="0"/>
            <a:endParaRPr lang="es-VE" altLang="fr-FR" sz="1800" b="1" smtClean="0">
              <a:solidFill>
                <a:srgbClr val="FF0000"/>
              </a:solidFill>
              <a:latin typeface="Calibri" pitchFamily="34" charset="0"/>
              <a:cs typeface="Calibri" pitchFamily="34" charset="0"/>
            </a:endParaRPr>
          </a:p>
          <a:p>
            <a:pPr eaLnBrk="0" hangingPunct="0"/>
            <a:endParaRPr lang="es-VE" altLang="fr-FR" sz="1800" b="1" smtClean="0">
              <a:solidFill>
                <a:srgbClr val="FF0000"/>
              </a:solidFill>
              <a:latin typeface="Calibri" pitchFamily="34" charset="0"/>
              <a:cs typeface="Calibri" pitchFamily="34" charset="0"/>
            </a:endParaRPr>
          </a:p>
          <a:p>
            <a:pPr algn="ctr" eaLnBrk="0" hangingPunct="0"/>
            <a:r>
              <a:rPr lang="es-VE" altLang="fr-FR" sz="1800" b="1" smtClean="0">
                <a:solidFill>
                  <a:srgbClr val="FF0000"/>
                </a:solidFill>
                <a:latin typeface="Calibri" pitchFamily="34" charset="0"/>
                <a:cs typeface="Calibri" pitchFamily="34" charset="0"/>
              </a:rPr>
              <a:t>SISTEMA CLINICO</a:t>
            </a:r>
            <a:endParaRPr lang="es-VE" altLang="fr-FR">
              <a:latin typeface="Calibri" pitchFamily="34" charset="0"/>
              <a:cs typeface="Calibri" pitchFamily="34" charset="0"/>
            </a:endParaRPr>
          </a:p>
        </p:txBody>
      </p:sp>
      <p:sp>
        <p:nvSpPr>
          <p:cNvPr id="24" name="Rectangle 14"/>
          <p:cNvSpPr>
            <a:spLocks noChangeArrowheads="1"/>
          </p:cNvSpPr>
          <p:nvPr/>
        </p:nvSpPr>
        <p:spPr bwMode="auto">
          <a:xfrm>
            <a:off x="609593" y="1219200"/>
            <a:ext cx="2710543" cy="4191000"/>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s-VE" altLang="fr-FR" sz="1800" b="1" smtClean="0">
                <a:solidFill>
                  <a:schemeClr val="bg1"/>
                </a:solidFill>
                <a:latin typeface="Calibri" pitchFamily="34" charset="0"/>
                <a:cs typeface="Calibri" pitchFamily="34" charset="0"/>
              </a:rPr>
              <a:t>SISTEMA COLECTIVO</a:t>
            </a:r>
          </a:p>
          <a:p>
            <a:pPr eaLnBrk="0" hangingPunct="0"/>
            <a:r>
              <a:rPr lang="es-VE" altLang="fr-FR" sz="1800" b="1" smtClean="0">
                <a:solidFill>
                  <a:schemeClr val="bg1"/>
                </a:solidFill>
                <a:latin typeface="Calibri" pitchFamily="34" charset="0"/>
                <a:cs typeface="Calibri" pitchFamily="34" charset="0"/>
              </a:rPr>
              <a:t>DE </a:t>
            </a:r>
          </a:p>
          <a:p>
            <a:pPr eaLnBrk="0" hangingPunct="0"/>
            <a:r>
              <a:rPr lang="es-VE" altLang="fr-FR" sz="1800" b="1" smtClean="0">
                <a:solidFill>
                  <a:schemeClr val="bg1"/>
                </a:solidFill>
                <a:latin typeface="Calibri" pitchFamily="34" charset="0"/>
                <a:cs typeface="Calibri" pitchFamily="34" charset="0"/>
              </a:rPr>
              <a:t>REPRESENTACIONES </a:t>
            </a:r>
          </a:p>
          <a:p>
            <a:pPr eaLnBrk="0" hangingPunct="0"/>
            <a:r>
              <a:rPr lang="es-VE" altLang="fr-FR" sz="1800" b="1" smtClean="0">
                <a:solidFill>
                  <a:schemeClr val="bg1"/>
                </a:solidFill>
                <a:latin typeface="Calibri" pitchFamily="34" charset="0"/>
                <a:cs typeface="Calibri" pitchFamily="34" charset="0"/>
              </a:rPr>
              <a:t>Y VALORES</a:t>
            </a:r>
            <a:endParaRPr lang="es-VE" altLang="fr-FR" sz="1800" b="1">
              <a:solidFill>
                <a:schemeClr val="bg1"/>
              </a:solidFill>
              <a:latin typeface="Calibri" pitchFamily="34" charset="0"/>
              <a:cs typeface="Calibri" pitchFamily="34" charset="0"/>
            </a:endParaRPr>
          </a:p>
        </p:txBody>
      </p:sp>
      <p:sp>
        <p:nvSpPr>
          <p:cNvPr id="25" name="Text Box 15"/>
          <p:cNvSpPr txBox="1">
            <a:spLocks noChangeArrowheads="1"/>
          </p:cNvSpPr>
          <p:nvPr/>
        </p:nvSpPr>
        <p:spPr bwMode="auto">
          <a:xfrm>
            <a:off x="5138052" y="1219200"/>
            <a:ext cx="15520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s-VE" altLang="fr-FR" sz="1800" b="1" smtClean="0">
                <a:latin typeface="Calibri" pitchFamily="34" charset="0"/>
                <a:cs typeface="Calibri" pitchFamily="34" charset="0"/>
              </a:rPr>
              <a:t>GOBERNANZA</a:t>
            </a:r>
            <a:endParaRPr lang="es-VE" altLang="fr-FR" sz="1800">
              <a:latin typeface="Calibri" pitchFamily="34" charset="0"/>
              <a:cs typeface="Calibri" pitchFamily="34" charset="0"/>
            </a:endParaRPr>
          </a:p>
        </p:txBody>
      </p:sp>
      <p:sp>
        <p:nvSpPr>
          <p:cNvPr id="202756" name="Text Box 4"/>
          <p:cNvSpPr txBox="1">
            <a:spLocks noChangeArrowheads="1"/>
          </p:cNvSpPr>
          <p:nvPr/>
        </p:nvSpPr>
        <p:spPr bwMode="auto">
          <a:xfrm>
            <a:off x="609600" y="533400"/>
            <a:ext cx="80771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VE" altLang="fr-FR" sz="2400" b="1" smtClean="0">
                <a:latin typeface="Calibri" pitchFamily="34" charset="0"/>
                <a:cs typeface="Calibri" pitchFamily="34" charset="0"/>
              </a:rPr>
              <a:t>Red integrada de atenciones</a:t>
            </a:r>
            <a:endParaRPr lang="es-VE" altLang="fr-FR" sz="2400">
              <a:latin typeface="Calibri" pitchFamily="34" charset="0"/>
              <a:cs typeface="Calibri" pitchFamily="34" charset="0"/>
            </a:endParaRPr>
          </a:p>
        </p:txBody>
      </p:sp>
      <p:sp>
        <p:nvSpPr>
          <p:cNvPr id="202757" name="AutoShape 5"/>
          <p:cNvSpPr>
            <a:spLocks noChangeArrowheads="1"/>
          </p:cNvSpPr>
          <p:nvPr/>
        </p:nvSpPr>
        <p:spPr bwMode="auto">
          <a:xfrm>
            <a:off x="342900" y="5943600"/>
            <a:ext cx="8458200" cy="228600"/>
          </a:xfrm>
          <a:prstGeom prst="rightArrow">
            <a:avLst>
              <a:gd name="adj1" fmla="val 50000"/>
              <a:gd name="adj2" fmla="val 925000"/>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VE">
              <a:latin typeface="Calibri" pitchFamily="34" charset="0"/>
              <a:cs typeface="Calibri" pitchFamily="34" charset="0"/>
            </a:endParaRPr>
          </a:p>
        </p:txBody>
      </p:sp>
      <p:sp>
        <p:nvSpPr>
          <p:cNvPr id="202766" name="AutoShape 14"/>
          <p:cNvSpPr>
            <a:spLocks noChangeArrowheads="1"/>
          </p:cNvSpPr>
          <p:nvPr/>
        </p:nvSpPr>
        <p:spPr bwMode="auto">
          <a:xfrm>
            <a:off x="3810000" y="4953000"/>
            <a:ext cx="3967163" cy="762000"/>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VE" altLang="fr-FR" sz="1400" b="1" smtClean="0">
                <a:effectLst>
                  <a:outerShdw blurRad="38100" dist="38100" dir="2700000" algn="tl">
                    <a:srgbClr val="FFFFFF"/>
                  </a:outerShdw>
                </a:effectLst>
                <a:latin typeface="Calibri" pitchFamily="34" charset="0"/>
                <a:cs typeface="Calibri" pitchFamily="34" charset="0"/>
              </a:rPr>
              <a:t>INTEGRACION DE LAS ATENCIONES</a:t>
            </a:r>
            <a:endParaRPr lang="es-VE" altLang="fr-FR" sz="1400">
              <a:latin typeface="Calibri" pitchFamily="34" charset="0"/>
              <a:cs typeface="Calibri" pitchFamily="34" charset="0"/>
            </a:endParaRPr>
          </a:p>
        </p:txBody>
      </p:sp>
      <p:sp>
        <p:nvSpPr>
          <p:cNvPr id="202767" name="AutoShape 15"/>
          <p:cNvSpPr>
            <a:spLocks noChangeArrowheads="1"/>
          </p:cNvSpPr>
          <p:nvPr/>
        </p:nvSpPr>
        <p:spPr bwMode="auto">
          <a:xfrm>
            <a:off x="3810000" y="3276600"/>
            <a:ext cx="4038600" cy="838200"/>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s-VE" altLang="fr-FR" sz="1400" b="1" dirty="0" smtClean="0">
                <a:effectLst>
                  <a:outerShdw blurRad="38100" dist="38100" dir="2700000" algn="tl">
                    <a:srgbClr val="FFFFFF"/>
                  </a:outerShdw>
                </a:effectLst>
                <a:latin typeface="Calibri" pitchFamily="34" charset="0"/>
                <a:cs typeface="Calibri" pitchFamily="34" charset="0"/>
              </a:rPr>
              <a:t>INTEGRACION DEL EQUIPO CLINICO</a:t>
            </a:r>
            <a:endParaRPr lang="es-VE" altLang="fr-FR" sz="1400" dirty="0">
              <a:latin typeface="Calibri" pitchFamily="34" charset="0"/>
              <a:cs typeface="Calibri" pitchFamily="34" charset="0"/>
            </a:endParaRPr>
          </a:p>
        </p:txBody>
      </p:sp>
      <p:sp>
        <p:nvSpPr>
          <p:cNvPr id="202768" name="AutoShape 16"/>
          <p:cNvSpPr>
            <a:spLocks noChangeArrowheads="1"/>
          </p:cNvSpPr>
          <p:nvPr/>
        </p:nvSpPr>
        <p:spPr bwMode="auto">
          <a:xfrm>
            <a:off x="3810000" y="1981200"/>
            <a:ext cx="3962400" cy="762000"/>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s-VE" altLang="fr-FR" sz="1400" b="1" dirty="0" smtClean="0">
                <a:effectLst>
                  <a:outerShdw blurRad="38100" dist="38100" dir="2700000" algn="tl">
                    <a:srgbClr val="FFFFFF"/>
                  </a:outerShdw>
                </a:effectLst>
                <a:latin typeface="Calibri" pitchFamily="34" charset="0"/>
                <a:cs typeface="Calibri" pitchFamily="34" charset="0"/>
              </a:rPr>
              <a:t>INTEGRACION FUNCIONAL</a:t>
            </a:r>
            <a:endParaRPr lang="es-VE" altLang="fr-FR" sz="1400" dirty="0">
              <a:latin typeface="Calibri" pitchFamily="34" charset="0"/>
              <a:cs typeface="Calibri" pitchFamily="34" charset="0"/>
            </a:endParaRPr>
          </a:p>
        </p:txBody>
      </p:sp>
      <p:sp>
        <p:nvSpPr>
          <p:cNvPr id="202769" name="AutoShape 17"/>
          <p:cNvSpPr>
            <a:spLocks noChangeArrowheads="1"/>
          </p:cNvSpPr>
          <p:nvPr/>
        </p:nvSpPr>
        <p:spPr bwMode="auto">
          <a:xfrm>
            <a:off x="2438400" y="1676400"/>
            <a:ext cx="1447800" cy="3146425"/>
          </a:xfrm>
          <a:prstGeom prst="flowChartDecision">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s-VE" altLang="fr-FR" sz="1400" b="1" smtClean="0">
              <a:effectLst>
                <a:outerShdw blurRad="38100" dist="38100" dir="2700000" algn="tl">
                  <a:srgbClr val="FFFFFF"/>
                </a:outerShdw>
              </a:effectLst>
              <a:latin typeface="Calibri" pitchFamily="34" charset="0"/>
              <a:cs typeface="Calibri" pitchFamily="34" charset="0"/>
            </a:endParaRPr>
          </a:p>
          <a:p>
            <a:pPr algn="ctr" eaLnBrk="0" hangingPunct="0"/>
            <a:r>
              <a:rPr lang="es-VE" altLang="fr-FR" sz="1400" b="1" smtClean="0">
                <a:effectLst>
                  <a:outerShdw blurRad="38100" dist="38100" dir="2700000" algn="tl">
                    <a:srgbClr val="FFFFFF"/>
                  </a:outerShdw>
                </a:effectLst>
                <a:latin typeface="Calibri" pitchFamily="34" charset="0"/>
                <a:cs typeface="Calibri" pitchFamily="34" charset="0"/>
              </a:rPr>
              <a:t>INTEGRACION </a:t>
            </a:r>
          </a:p>
          <a:p>
            <a:pPr algn="ctr" eaLnBrk="0" hangingPunct="0"/>
            <a:r>
              <a:rPr lang="es-VE" altLang="fr-FR" sz="1400" b="1" smtClean="0">
                <a:effectLst>
                  <a:outerShdw blurRad="38100" dist="38100" dir="2700000" algn="tl">
                    <a:srgbClr val="FFFFFF"/>
                  </a:outerShdw>
                </a:effectLst>
                <a:latin typeface="Calibri" pitchFamily="34" charset="0"/>
                <a:cs typeface="Calibri" pitchFamily="34" charset="0"/>
              </a:rPr>
              <a:t>NORMATIVA</a:t>
            </a:r>
            <a:endParaRPr lang="es-VE" altLang="fr-FR" sz="1400">
              <a:latin typeface="Calibri" pitchFamily="34" charset="0"/>
              <a:cs typeface="Calibri" pitchFamily="34" charset="0"/>
            </a:endParaRPr>
          </a:p>
        </p:txBody>
      </p:sp>
      <p:sp>
        <p:nvSpPr>
          <p:cNvPr id="26" name="Text Box 17"/>
          <p:cNvSpPr txBox="1">
            <a:spLocks noChangeArrowheads="1"/>
          </p:cNvSpPr>
          <p:nvPr/>
        </p:nvSpPr>
        <p:spPr bwMode="auto">
          <a:xfrm>
            <a:off x="5933528" y="6052457"/>
            <a:ext cx="99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s-VE" altLang="fr-FR" sz="1600" b="1" smtClean="0">
                <a:solidFill>
                  <a:srgbClr val="FF0000"/>
                </a:solidFill>
                <a:latin typeface="Calibri" pitchFamily="34" charset="0"/>
                <a:cs typeface="Calibri" pitchFamily="34" charset="0"/>
              </a:rPr>
              <a:t>tiempo</a:t>
            </a:r>
            <a:endParaRPr lang="es-VE" altLang="fr-FR" sz="1600" b="1">
              <a:solidFill>
                <a:srgbClr val="FF0000"/>
              </a:solidFill>
              <a:latin typeface="Calibri" pitchFamily="34" charset="0"/>
              <a:cs typeface="Calibri" pitchFamily="34" charset="0"/>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227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7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2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animBg="1"/>
      <p:bldP spid="202767" grpId="0" animBg="1"/>
      <p:bldP spid="202768" grpId="0" animBg="1"/>
      <p:bldP spid="2027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387" y="13397"/>
            <a:ext cx="7149032" cy="68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4" name="Picture 6" descr="http://t2.gstatic.com/images?q=tbn:ANd9GcQ-nYnqsxGVDyEeea0Nzp2LBBQgUoXlXxWP9OM48WIZZkfJqIq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43" y="2766079"/>
            <a:ext cx="1326276" cy="86481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data:image/jpeg;base64,/9j/4AAQSkZJRgABAQAAAQABAAD/2wCEAAkGBhQSEBUSEBIVFBUUFRUWEBQVFxUXFBQWFBQVFBQUFRIXGyYeFxkjGhUVHy8gIycpLCwsFR4xNTAqNSYrLCoBCQoKDgwOGg8PGjQkHyQqKSwsLCosLDQsLC81NSksKSwsLCotLCosLyksKSksLCwvKSksLywsLCwsLiwsLCwpKf/AABEIAP0AxwMBIgACEQEDEQH/xAAbAAEAAgMBAQAAAAAAAAAAAAAABAUBAwYCB//EADsQAAEDAgQDBQQJAwUBAAAAAAEAAhEDIQQFEjFBUWETInGBkTKhsfAGFBUjQmLB0eEzcvFDUlOSojT/xAAaAQEAAwEBAQAAAAAAAAAAAAAAAQIDBAYF/8QALhEAAgEDBAEDAQcFAAAAAAAAAAECAwQREiExQVEFE3FhIoGRscHh8BQVMjOh/9oADAMBAAIRAxEAPwD7Wayduudx+d9m8NLSZ2IPlssMzpp4+tlRVabk453RnrOlFYL0HrnmZsOal0sw6rXGeApotwVlQqWLUhtVRgumbUXjUmpQSe0WsvWs10IySEUcYhbG1UJNiLAcsoAiLEoDKLErKAIiIAiIgCIiAIiIDic4ZN4JLTIj124iwVe15Pe/7DkeavsVRlVNagWuLwJBs4Rfy5rku7VVd+nz9PD/AE+Dl7DHLYHkbFaXU9NxsvbawK8+3XspuKeH+ZZYZNw2PPFXGFxUrlnjiPirDKsQYGozN/XYL7theO4WmS3XYTwdQx6yXqAzF2Vdi/pRRY8sc+HNjUNLjE6YuB+Yeq+jg01FtXxEKtrZgoT89pvBLXTESIM96dIjrBUE4skzodHl+nHoqupCHP8APwM5SZbU80veR4qdRzBc0cQ0EzIJ3Bn4L3TxY3a4EDfa3iqwrU58NFdTR11PFrd9YXLUM5ZxePfHqp/2o0Fom7vZgEyOdhspU4S4a/E1Uy67dZFZU78bF1spYudir4J1lu162AqFQqypbCqsume0lYcqo4KvJIqjckTMSQZtGwmw6CyJEN46LZJVYcLXme1buYEQOETAvBHvK2VsJULgW1IA0+gBDhERJmZjdosmBqfgnoq7sMRP9RvD8PXvcPRWKEp5CIigkqHUJWmpguitRSQ0lfUZuBzGLwJAMKheHUzBEfDyXb5hg3lv3RaDNy4EiL2tx2VLXyqvMl9MiR3dJFtQJl0XMS3YC8xwXHd2kbpLLw0ZuGODmcRT11GGXgCdWl8AETplkd4nUb8ICl4XCNaI7R+0XdPGbmOnHh4KUMhdq1VDcDu6CQL+1LYAOwi1roMvj8RjwE+v8Lho2l1bTThhohvo2UCKcw4m15JPEmfG/uCr6rnue4hzzMQ2e63cd0cJm/OFPfQ8+fNaSIIJBEbWPvWV5WuZSUZxaS8Z3JiTGCABystjac7KA6q6bG3lJXijnRAH3VR0kwWgEEAkBwI5wvqWl9C4bjFcFHFk7EYQmI0n+4E+i012fhh0fktMz+3vC2PzeGkmlUkbACSTBMD094UN2dy4A0qjZmNTYFp3vbb3hdc/bgnOfHZD42PeHDWmRSdNoMTz2nb+VMGP/K68cOfA+CrKmYOJ7vdA856HostzE8vnkuGPqVpD7Mdl8Fd/JbGsVijXI8L+iqKuPcdu6sUseWzImTeSfS6r/dbdzx/3BY6/BYiVbUnLlsJXgq9w2JX0ZI2hIswi1MqrYCszYyiIgCIiAIiIBCxCyiA8Oao9WmpRWqo1SiGVdeioZwqt30l4FBXTMnHJWfUuaqvqJBn60wi8N7kGQ4tvqk7f+T5daMOCIIsRB8Duo/2FRuRSbcEG24O48Omyah7Zxbstdq/+lrrEOjQDP+6QTBB6cfALGW1Cyi0dmWhrQBOnhvPZ92ZmYXV1fo3Q/wCFnhFvRRMRg2sbDRAE28TJ95XM7fM3OEtLfj9yHtHSc1Uw9QsFR1Q6iBqFMlrdgJDTMC0+fFQRhTr1GrUdHBzpG0C0LosR7DvA/BU9Jkn5+d18f1TXTcYam012ZN5YDTyKyKM9FMp0CsvoCDabfN18RE6SGaPULXUp9fRT3Uv8cVFNJMENEnCZjJAd4A/uraliy1c8SfTovQrmBD3L7dt6s4R01VnwwdlQzIASTAG6mYbOKToDajSTMAG50+1A6QfRcJTxDjp1kloIJAIExI0u/wBzb3BXUZa+mQ0hjebTpFtza1tz6lfXt7qncpuHXRtGXkuRm1L/AJG+zrN/wwDq8IIWzDY+nUJFN4dG8GVop4SkY+7ZYQO62w5Cyk0cMxsljGtnfSAJjaYWxsbkREAREQBERAF5LV6RAeOzWOzWxEB50rDTzVccxrzAwx3IDi9oG+8RMR0/dVGZ/SerTdD8M4NMATUYC5xMMa0khsutYkXtyk2lyOdkdJXCocyqKJlTBWp9oa1aNbw0GpYgPcA6wBF5sdrdFVZ1gpZAxFQ7xpeJINjfiP4U6tMXJb7GdVNbMgZlnDdWmSLbc5IAtx3C84TENeO7zi9vd5rTgWMABIAeWta7vhzjpmASN9ybc1YODQ0uI0gXJ5AXJXjq9V1ZuU+TFxSZup+AWyedh7vBQm5lTjf0B5kcrXad+S30cQ0jU02O0g77WWTi10StjewW59Z9FgsEWvyXkPHFvnA8lHxdGpqJp1GNuDpLdwANzxm9+EjkiWRkxi2aWuIEwCY5wOfkqz6/zaW3g95trE/pt1na6kCvUcCe0ZIJbBpkAke1uLjqDFzylQ62Dc1urs6cN0yI1dqD3bNYJEA9Z6BaRgltIsoZeklYPEl7ZiIMAWMxF5hXOUYowRwbt77Kgdh6jW9x1FhJ4eyZAg+NvNemGrNnMttBuDbpa/yeHTa1v6ep7i48GZ32EzBWVLFyvnGHxuIDhqcwt4gAztf56eSvcLnAgXjof3XoKN7QrbJ4f1LKeDsm11sD1zdDNBzVlQx0rqwaqaZaSijMrysqpoSEREAREQBYdtZZRAVTMHifxV27CwpjcDieI57b2hR8bklWo5rjUpktA9qmLugd4cWw4F253G0XvUTGQVH2bDGh51EDvEgXMQTsOvBcpn+U02t7rALwdyYJkgEnndd7VaqTMsLINpUVIOpBwTxlcmU0cJh8uphwIbBEFtzaOV7fz1KtGutwPzyULMHOovJ7Mls9zSZMReWna9uPBeW5uI9h4IO2m/C/Lj/5K8fVpVITcZ8oxJGGy1jGaQBuZJubkm56THktrKTW7R02t4L01448PTxXueiyk2yz3PTTa61YnL6bwA9gIBkDqLTI8Stg9/L+F6lQm1wCAcopA+x0sXdLROy3CmBA4AQByERv4LZU29V4JRyb5ZUjU8ppCDoE7G5n4rwMnptOptMAgyLmx4HxU4OuvR+CnXLySRTTlYNP0Uo0+C89iOHkqlcEciCp+DzaPa9eah1CFocV0W91Ut3mD+7og7XAYzUAQZB2WVWfR0HsxPMx4T+8ovYUp64Rk+0mbxex2KIiGwREQBERAEREBghQ8VRlTV4qNUpkNZOPzjASDG/DxXKvxxiaTNfWQBYuBF+RAHmvouOw0rkc1wJa4uix36eK+V6nbakq0Vlrn4/Y5pLBFwtUuaC5sHiDBiOoUpnn0uqmrXbpc0OaHXA7wF4m/wCvRZwOHLhJq1JBgkEhsgD2Sdx149V5+Mc7kxTayXOiLjnt7vnwQu8uUrIdbwWeioDRU/deIv8APz/hbtMWt081jRKgho106huvYdIlCxR8xxXZU9WmQI1d4NgXuXHYTHqiWXsSk3sTJstVX3cv5UQ46oN6LuN5BveLDnb1utgqEtBcCCRcGJHSRZS00G8GrF1w1pJ2HAei1YOoH301NMwQGO1WIm3DcX8Y2K3MwwqODHgOaT3gRvF/iAusyzCAAQLcF9j02yjVXuT4T4IST+TzkuIDiGNpvb3ZBLYYIi0zvy6XRdBRpWRehybqJIREVS4WJWVWvy5+oubV0lxcXWkREMETwgeKkhtosZWVXUsveKmo1DE7RuNUi/A7A84CfZ7w4ltUiZ4Tu5xBvyDo8AEwiMvwWKKDQwlQPBdVLgC6W6QJkQL9N/NTlBKeQsFZRCTRVpSq3F4KVcQtdSmpTwVccnB5j9HKRJJptk3mOMzJHjx3VPUdUpkN7IGJA0vEBoPduQDJb0tsu7zGjZcVnGEd2sseWk6SdyDFhabWnbdfL9ToQ9v3Et8mDwtmSMHinEHUzTtuQZtfbaFLmdwqjD0akiaxIBBI0i8TLTewuPQdZs2vt0XnGl0Ee3OC8Ujb1/j3LY4jn6rXMRx/wq5JPUrw6/go+JxQYCXGBsSOvCdpUd2bU4kkxzgx+HeP7gpUX0iCXVWh5WunjmOMNM7x5Eg/BZJnbjYeewuo0vOCjJmU4fVUmLAe82+ErtMDSsqTJMt0C+5Mn9gumw1OAvYWlF0KKg+eWawRIaFhegi6DcIsArKAIiIAiIgCIiAIiIAvL9l6Xl+yAqcw2XGZrpLy1wkFsETFiCCJGy7LMjYrgMyzSn2h7w24hw4E8uh9FweqLNvheUc08p7Hmlg3D2argIIAgW3i9zb9At9PLnn/AF38esztqvfyj4RpwWZ03u0seCdgL8ieI5BW9MLzWqS5/IhPL3I31J41HtXXggG4ADtUA9Rbw2haMVgntYSK1TuiQANTrNiAJ70nneTYhWjoPzyWh7b7m3Un0Ua2XRFpVmtY2XzA9okTbfVBsea9Ndq9m8+njPJRn5dS4MHq7wte3KysMlwveOkQ0W47k7AnwXRbUY16yhv9Sj3ZmlkRdqOt0uECPZaYgFo9/WApOX/RE02tDKhGnY6eFjAE22InrzuujweDViyhC9VGhSp7RijVJtblP9kVS4luILBIhoYIADpiZm4tKssuwVRk9pWNS1paBFyeHz7lMDV6WjZolgIiKCQiIgCIiAIiIAiIgCIiALy5elWV8kYSXF9S86hr7pBOrTHAeEGOKA1ZiLLhMfg2trOOneDzFmhtp9mwG0bLqMwyJgB79W8zNQnhHHdcXjHaKxaym8m3tPmQHOAcBwBncC88TJXD6nHNv96MJdljhmDwPh+qmgjmqWji36hNJwvBJIiOJ+YVlrXlZJopFnutiA0OcTAAMkqE/NKewqNnlPQH4EHzWcQ8mwAIkapEjTPeEc+S04hoY5vdp6XgkfdmdQMSbFoETuZNoW9GhKt/islluuT0MWxxHfaBYyTwMgH3O/6ldhk+FbpGm4FvQwffKpcubhw3vU5sZJpb+yCAN93ARG5XSZTj6LiGUwRJNtMCYDibb77r1FpaxtofV8loxLWjThb1gBZXSbBERAEREAREQBERAEREAREQBERAF5qbL0vL9kBTZkbFcRixNUugTMTxgcPCV2ubEhri0SQDA2kxYSuAxeMqGu5nZtBaGlw1W7wIB8CQV871WLdFY8nPJNvYlMK2F9lDFaqIikDIknWBe9o9L9Vvwmqo4tOhroB0zLoJIBIG+x/dedp0JVHpjz8ookzY2i5x7rSfKB6ldFk+WlrRO+55X4BbMBg9pV7h8PHBeptrGnbPUnll4xyMPQhSmtRoXpdbN0giIoJCIiAIiIAiIgCIiAIiIAiIgCIiALy9elhyAps0B0mN4MTtPCSuExra+t7oZfToBO2kEcDIk3N3Ls8+wod/rupnTEBwAgEkug8dr8IXF46jFQRWJbD9TjVBMmY7k7C5nhoXNff6GzF8myg52nvgA8hfw+fkbMvyNr3ai6oJMjvWMmSRaw4eE8zNcygDYYhxtEBzbcLcePXhurjJcC90zWqWMAzE89jwiOVz5fI9LjD3svnrbYzR0mGyBpbHaVWiQe6+DYRExt/HJTWfR5t/va0mL642JI2Ebmeq34U2Utr16JnRHg9tECFlYBWVUsEREAREQBERAEREAREQBERAEREAREQBYKyiAqc2y2nVH3jA60X3i9pHC5XCZ5hGB50sIDJa9umzu0I74dOwJM/3TvC+j42m4tOggOg6SRIB4EjiuYx+X4lwMvpflgO5ASeV5dbaYvEqtSmqsHB9mcttzhKdVgdq7J35Ya8vaQDOoEwLbRy8F2WTYkE6Q1w0hsFwAkGQCIPT3rncdg8QyqRbREg6XFsEkAF3Odwp2TZ09hLatNztIGk02EtO5NzGwgeXVfNscUajhPl/JRxfJ1mOxTm04YKhLiADTALmwQSb26X5r3luGrup6qlV7HuaYY4M+7JiJ0EhxEHj+JaKOdNA/p1uNhTcTIMR4ncdFf02r6mHlvJrHgg/Z9eZbiTHIsB8ZdM9fm03B0XMbD3l55mBwHL5ut7VhyFhqWQVpq1Q0STA4k7L00oDaiwFlAEREAREQBERAEREAREQBERAEREB5cFHrUJUpYIQgqamBSjggNhHgrQsXlzQFbJXSR3UCWw12kyL/ojcO+f6p420jkQPiD5L2+rC1/WUGEbsPTc2dT9W0SAIiePHh6La4rQyqtmpQWRh7ZsdjulNkAAbCw8llemqAewsrAWUJCIiAIiIAiIgCIiAIiIAiIgCIiAIiICmzevWpTUa4Fk2YKZc72TPenmOXIcVVYvNq3aBrXuLTpaD2MAnSNTtdwQSHbCxP4ohdNXqQqLNMdpBME9BcmSB+qskUlLBoZmLgezqu1O06tbWFrCJA0zsHcY5LfRxBN/T/Kg4LF07vrU60C4BpwDAuXTw3id48lIpZq3EvJYHhrYbDwG+gB2sDf8ARTnpFGuy4wqlgLRhaamBqhmiNQZdbWhNK9AKpYyiIgCIiAIiIAiIgCIiAIiIAiIgCIiAKNjsY2m2XcZA8Q0uj0aVJWHIDjame1dQ1uBbbVppkE7E7mG2kXvJvGw94bLPrVUdqyaQGps6mvDxqaQRYaSHN6+oK6HFhRMDV0vcTfugDhAED9ArPgpn7RHzT6PYZtMy0gkODO89xJIPM+J81pyXK2050CNRl0kmTEceinZlUDyy0QTx5j+FJwdNRF7ZIksyJdFi3Ly0L0oNAiIgCIiAIiID/9k="/>
          <p:cNvSpPr>
            <a:spLocks noChangeAspect="1" noChangeArrowheads="1"/>
          </p:cNvSpPr>
          <p:nvPr/>
        </p:nvSpPr>
        <p:spPr bwMode="auto">
          <a:xfrm>
            <a:off x="63500" y="-1163638"/>
            <a:ext cx="18954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2" name="11 Flecha curvada hacia la izquierda"/>
          <p:cNvSpPr/>
          <p:nvPr/>
        </p:nvSpPr>
        <p:spPr>
          <a:xfrm rot="6809719">
            <a:off x="2766620" y="1588374"/>
            <a:ext cx="926819" cy="2728934"/>
          </a:xfrm>
          <a:prstGeom prst="curvedLeftArrow">
            <a:avLst>
              <a:gd name="adj1" fmla="val 25000"/>
              <a:gd name="adj2" fmla="val 50891"/>
              <a:gd name="adj3" fmla="val 25000"/>
            </a:avLst>
          </a:prstGeom>
          <a:solidFill>
            <a:srgbClr val="FF0000"/>
          </a:solidFill>
          <a:ln>
            <a:noFill/>
          </a:ln>
          <a:scene3d>
            <a:camera prst="orthographicFront">
              <a:rot lat="0" lon="12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3" name="12 Rectángulo"/>
          <p:cNvSpPr/>
          <p:nvPr/>
        </p:nvSpPr>
        <p:spPr>
          <a:xfrm>
            <a:off x="-28387" y="5518788"/>
            <a:ext cx="1387363" cy="133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68634" name="Picture 26" descr="http://www.iglesiacbba.org/images/pasoc/pastsal/su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476" y="3402498"/>
            <a:ext cx="784360" cy="5056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19" y="5590667"/>
            <a:ext cx="810506" cy="128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3137" y="1709795"/>
            <a:ext cx="1390392" cy="90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Flecha curvada hacia abajo"/>
          <p:cNvSpPr/>
          <p:nvPr/>
        </p:nvSpPr>
        <p:spPr>
          <a:xfrm rot="20217518">
            <a:off x="5137025" y="1867290"/>
            <a:ext cx="2196186" cy="532853"/>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17" name="Picture 28" descr="http://t1.gstatic.com/images?q=tbn:ANd9GcThPne4fAwAbN8qJfNaPF2y13bH5sAbww5TCMZTjtK9_MUY47fJ"/>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9463" y="2808678"/>
            <a:ext cx="1105655" cy="6647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3674" y="4607997"/>
            <a:ext cx="1408925" cy="90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Flecha curvada hacia la izquierda"/>
          <p:cNvSpPr/>
          <p:nvPr/>
        </p:nvSpPr>
        <p:spPr>
          <a:xfrm rot="5789172">
            <a:off x="2277663" y="3607287"/>
            <a:ext cx="926819" cy="1931802"/>
          </a:xfrm>
          <a:prstGeom prst="curvedLeftArrow">
            <a:avLst>
              <a:gd name="adj1" fmla="val 25000"/>
              <a:gd name="adj2" fmla="val 50891"/>
              <a:gd name="adj3" fmla="val 25000"/>
            </a:avLst>
          </a:prstGeom>
          <a:solidFill>
            <a:srgbClr val="FF0000"/>
          </a:solidFill>
          <a:ln>
            <a:noFill/>
          </a:ln>
          <a:scene3d>
            <a:camera prst="orthographicFront">
              <a:rot lat="0" lon="12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20" name="Picture 30" descr="http://www.minsal.gob.cl/portal/docs/page/minsalcl/g_nuevo_home/g_general/repositorio/img/minsal31.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8692" y="4919599"/>
            <a:ext cx="819806" cy="7448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2925" y="5512251"/>
            <a:ext cx="1693103" cy="19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2" descr="http://t0.gstatic.com/images?q=tbn:ANd9GcSYMqIdadalk5kslctOW0RGAPIwmf4Gm9IgwgUxJSQYPx_-jCBqS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7584" y="685915"/>
            <a:ext cx="1390392" cy="960860"/>
          </a:xfrm>
          <a:prstGeom prst="rect">
            <a:avLst/>
          </a:prstGeom>
          <a:noFill/>
          <a:extLst>
            <a:ext uri="{909E8E84-426E-40DD-AFC4-6F175D3DCCD1}">
              <a14:hiddenFill xmlns:a14="http://schemas.microsoft.com/office/drawing/2010/main">
                <a:solidFill>
                  <a:srgbClr val="FFFFFF"/>
                </a:solidFill>
              </a14:hiddenFill>
            </a:ext>
          </a:extLst>
        </p:spPr>
      </p:pic>
      <p:sp>
        <p:nvSpPr>
          <p:cNvPr id="28" name="27 Flecha curvada hacia abajo"/>
          <p:cNvSpPr/>
          <p:nvPr/>
        </p:nvSpPr>
        <p:spPr>
          <a:xfrm>
            <a:off x="2835824" y="220006"/>
            <a:ext cx="3062667" cy="902107"/>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30" name="Picture 33" descr="http://www.ecured.cu/images/5/57/Logo_minsap.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73186" y="465191"/>
            <a:ext cx="735771" cy="60516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enciclopedia.us.es/images/d/df/Bandera_de_M%C3%A9xic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73583" y="463494"/>
            <a:ext cx="1390392" cy="845758"/>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
        <p:nvSpPr>
          <p:cNvPr id="22" name="21 Flecha curvada hacia abajo"/>
          <p:cNvSpPr/>
          <p:nvPr/>
        </p:nvSpPr>
        <p:spPr>
          <a:xfrm>
            <a:off x="751246" y="95772"/>
            <a:ext cx="6381522" cy="846015"/>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23" name="Picture 6" descr="http://monitorapcj.com/monitor/wp-content/uploads/2012/02/LOGO-IMSS-181x30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14282" y="544789"/>
            <a:ext cx="310307" cy="5143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cenavece.salud.gob.mx/emergencias/imgs/IMAGES-NEW/logo_salud_07-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15710" y="827050"/>
            <a:ext cx="598572" cy="32353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01368" y="967053"/>
            <a:ext cx="318299" cy="40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1165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6333" y="28145"/>
            <a:ext cx="6194312" cy="682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21405" y="1267021"/>
            <a:ext cx="2890730" cy="400110"/>
          </a:xfrm>
          <a:prstGeom prst="rect">
            <a:avLst/>
          </a:prstGeom>
          <a:solidFill>
            <a:schemeClr val="bg1"/>
          </a:solidFill>
        </p:spPr>
        <p:txBody>
          <a:bodyPr wrap="square" rtlCol="0">
            <a:spAutoFit/>
          </a:bodyPr>
          <a:lstStyle/>
          <a:p>
            <a:pPr algn="ctr"/>
            <a:r>
              <a:rPr lang="es-VE" sz="2000" b="1" dirty="0" smtClean="0">
                <a:latin typeface="Calibri" pitchFamily="34" charset="0"/>
                <a:cs typeface="Calibri" pitchFamily="34" charset="0"/>
              </a:rPr>
              <a:t>Sistema de salud</a:t>
            </a:r>
          </a:p>
        </p:txBody>
      </p:sp>
      <p:sp>
        <p:nvSpPr>
          <p:cNvPr id="22" name="21 CuadroTexto"/>
          <p:cNvSpPr txBox="1"/>
          <p:nvPr/>
        </p:nvSpPr>
        <p:spPr>
          <a:xfrm>
            <a:off x="-21406" y="2642109"/>
            <a:ext cx="2610955" cy="400110"/>
          </a:xfrm>
          <a:prstGeom prst="rect">
            <a:avLst/>
          </a:prstGeom>
          <a:solidFill>
            <a:schemeClr val="bg1"/>
          </a:solidFill>
        </p:spPr>
        <p:txBody>
          <a:bodyPr wrap="square" rtlCol="0">
            <a:spAutoFit/>
          </a:bodyPr>
          <a:lstStyle>
            <a:defPPr>
              <a:defRPr lang="en-US"/>
            </a:defPPr>
            <a:lvl1pPr algn="ctr">
              <a:defRPr sz="2200" b="1">
                <a:latin typeface="Calibri" pitchFamily="34" charset="0"/>
                <a:cs typeface="Calibri" pitchFamily="34" charset="0"/>
              </a:defRPr>
            </a:lvl1pPr>
          </a:lstStyle>
          <a:p>
            <a:r>
              <a:rPr lang="es-VE" sz="2000" dirty="0"/>
              <a:t>Aspectos integradores</a:t>
            </a:r>
          </a:p>
        </p:txBody>
      </p:sp>
      <p:sp>
        <p:nvSpPr>
          <p:cNvPr id="9" name="AutoShape 4" descr="data:image/jpeg;base64,/9j/4AAQSkZJRgABAQAAAQABAAD/2wCEAAkGBhQSEBUSEBIVFBUUFRUWEBQVFxUXFBQWFBQVFBQUFRIXGyYeFxkjGhUVHy8gIycpLCwsFR4xNTAqNSYrLCoBCQoKDgwOGg8PGjQkHyQqKSwsLCosLDQsLC81NSksKSwsLCotLCosLyksKSksLCwvKSksLywsLCwsLiwsLCwpKf/AABEIAP0AxwMBIgACEQEDEQH/xAAbAAEAAgMBAQAAAAAAAAAAAAAABAUBAwYCB//EADsQAAEDAgQDBQQJAwUBAAAAAAEAAhEDIQQFEjFBUWETInGBkTKhsfAGFBUjQmLB0eEzcvFDUlOSojT/xAAaAQEAAwEBAQAAAAAAAAAAAAAAAQIDBAYF/8QALhEAAgEDBAEDAQcFAAAAAAAAAAECAwQREiExQVEFE3FhIoGRscHh8BQVMjOh/9oADAMBAAIRAxEAPwD7Wayduudx+d9m8NLSZ2IPlssMzpp4+tlRVabk453RnrOlFYL0HrnmZsOal0sw6rXGeApotwVlQqWLUhtVRgumbUXjUmpQSe0WsvWs10IySEUcYhbG1UJNiLAcsoAiLEoDKLErKAIiIAiIgCIiAIiIDic4ZN4JLTIj124iwVe15Pe/7DkeavsVRlVNagWuLwJBs4Rfy5rku7VVd+nz9PD/AE+Dl7DHLYHkbFaXU9NxsvbawK8+3XspuKeH+ZZYZNw2PPFXGFxUrlnjiPirDKsQYGozN/XYL7theO4WmS3XYTwdQx6yXqAzF2Vdi/pRRY8sc+HNjUNLjE6YuB+Yeq+jg01FtXxEKtrZgoT89pvBLXTESIM96dIjrBUE4skzodHl+nHoqupCHP8APwM5SZbU80veR4qdRzBc0cQ0EzIJ3Bn4L3TxY3a4EDfa3iqwrU58NFdTR11PFrd9YXLUM5ZxePfHqp/2o0Fom7vZgEyOdhspU4S4a/E1Uy67dZFZU78bF1spYudir4J1lu162AqFQqypbCqsume0lYcqo4KvJIqjckTMSQZtGwmw6CyJEN46LZJVYcLXme1buYEQOETAvBHvK2VsJULgW1IA0+gBDhERJmZjdosmBqfgnoq7sMRP9RvD8PXvcPRWKEp5CIigkqHUJWmpguitRSQ0lfUZuBzGLwJAMKheHUzBEfDyXb5hg3lv3RaDNy4EiL2tx2VLXyqvMl9MiR3dJFtQJl0XMS3YC8xwXHd2kbpLLw0ZuGODmcRT11GGXgCdWl8AETplkd4nUb8ICl4XCNaI7R+0XdPGbmOnHh4KUMhdq1VDcDu6CQL+1LYAOwi1roMvj8RjwE+v8Lho2l1bTThhohvo2UCKcw4m15JPEmfG/uCr6rnue4hzzMQ2e63cd0cJm/OFPfQ8+fNaSIIJBEbWPvWV5WuZSUZxaS8Z3JiTGCABystjac7KA6q6bG3lJXijnRAH3VR0kwWgEEAkBwI5wvqWl9C4bjFcFHFk7EYQmI0n+4E+i012fhh0fktMz+3vC2PzeGkmlUkbACSTBMD094UN2dy4A0qjZmNTYFp3vbb3hdc/bgnOfHZD42PeHDWmRSdNoMTz2nb+VMGP/K68cOfA+CrKmYOJ7vdA856HostzE8vnkuGPqVpD7Mdl8Fd/JbGsVijXI8L+iqKuPcdu6sUseWzImTeSfS6r/dbdzx/3BY6/BYiVbUnLlsJXgq9w2JX0ZI2hIswi1MqrYCszYyiIgCIiAIiIBCxCyiA8Oao9WmpRWqo1SiGVdeioZwqt30l4FBXTMnHJWfUuaqvqJBn60wi8N7kGQ4tvqk7f+T5daMOCIIsRB8Duo/2FRuRSbcEG24O48Omyah7Zxbstdq/+lrrEOjQDP+6QTBB6cfALGW1Cyi0dmWhrQBOnhvPZ92ZmYXV1fo3Q/wCFnhFvRRMRg2sbDRAE28TJ95XM7fM3OEtLfj9yHtHSc1Uw9QsFR1Q6iBqFMlrdgJDTMC0+fFQRhTr1GrUdHBzpG0C0LosR7DvA/BU9Jkn5+d18f1TXTcYam012ZN5YDTyKyKM9FMp0CsvoCDabfN18RE6SGaPULXUp9fRT3Uv8cVFNJMENEnCZjJAd4A/uraliy1c8SfTovQrmBD3L7dt6s4R01VnwwdlQzIASTAG6mYbOKToDajSTMAG50+1A6QfRcJTxDjp1kloIJAIExI0u/wBzb3BXUZa+mQ0hjebTpFtza1tz6lfXt7qncpuHXRtGXkuRm1L/AJG+zrN/wwDq8IIWzDY+nUJFN4dG8GVop4SkY+7ZYQO62w5Cyk0cMxsljGtnfSAJjaYWxsbkREAREQBERAF5LV6RAeOzWOzWxEB50rDTzVccxrzAwx3IDi9oG+8RMR0/dVGZ/SerTdD8M4NMATUYC5xMMa0khsutYkXtyk2lyOdkdJXCocyqKJlTBWp9oa1aNbw0GpYgPcA6wBF5sdrdFVZ1gpZAxFQ7xpeJINjfiP4U6tMXJb7GdVNbMgZlnDdWmSLbc5IAtx3C84TENeO7zi9vd5rTgWMABIAeWta7vhzjpmASN9ybc1YODQ0uI0gXJ5AXJXjq9V1ZuU+TFxSZup+AWyedh7vBQm5lTjf0B5kcrXad+S30cQ0jU02O0g77WWTi10StjewW59Z9FgsEWvyXkPHFvnA8lHxdGpqJp1GNuDpLdwANzxm9+EjkiWRkxi2aWuIEwCY5wOfkqz6/zaW3g95trE/pt1na6kCvUcCe0ZIJbBpkAke1uLjqDFzylQ62Dc1urs6cN0yI1dqD3bNYJEA9Z6BaRgltIsoZeklYPEl7ZiIMAWMxF5hXOUYowRwbt77Kgdh6jW9x1FhJ4eyZAg+NvNemGrNnMttBuDbpa/yeHTa1v6ep7i48GZ32EzBWVLFyvnGHxuIDhqcwt4gAztf56eSvcLnAgXjof3XoKN7QrbJ4f1LKeDsm11sD1zdDNBzVlQx0rqwaqaZaSijMrysqpoSEREAREQBYdtZZRAVTMHifxV27CwpjcDieI57b2hR8bklWo5rjUpktA9qmLugd4cWw4F253G0XvUTGQVH2bDGh51EDvEgXMQTsOvBcpn+U02t7rALwdyYJkgEnndd7VaqTMsLINpUVIOpBwTxlcmU0cJh8uphwIbBEFtzaOV7fz1KtGutwPzyULMHOovJ7Mls9zSZMReWna9uPBeW5uI9h4IO2m/C/Lj/5K8fVpVITcZ8oxJGGy1jGaQBuZJubkm56THktrKTW7R02t4L01448PTxXueiyk2yz3PTTa61YnL6bwA9gIBkDqLTI8Stg9/L+F6lQm1wCAcopA+x0sXdLROy3CmBA4AQByERv4LZU29V4JRyb5ZUjU8ppCDoE7G5n4rwMnptOptMAgyLmx4HxU4OuvR+CnXLySRTTlYNP0Uo0+C89iOHkqlcEciCp+DzaPa9eah1CFocV0W91Ut3mD+7og7XAYzUAQZB2WVWfR0HsxPMx4T+8ovYUp64Rk+0mbxex2KIiGwREQBERAEREBghQ8VRlTV4qNUpkNZOPzjASDG/DxXKvxxiaTNfWQBYuBF+RAHmvouOw0rkc1wJa4uix36eK+V6nbakq0Vlrn4/Y5pLBFwtUuaC5sHiDBiOoUpnn0uqmrXbpc0OaHXA7wF4m/wCvRZwOHLhJq1JBgkEhsgD2Sdx149V5+Mc7kxTayXOiLjnt7vnwQu8uUrIdbwWeioDRU/deIv8APz/hbtMWt081jRKgho106huvYdIlCxR8xxXZU9WmQI1d4NgXuXHYTHqiWXsSk3sTJstVX3cv5UQ46oN6LuN5BveLDnb1utgqEtBcCCRcGJHSRZS00G8GrF1w1pJ2HAei1YOoH301NMwQGO1WIm3DcX8Y2K3MwwqODHgOaT3gRvF/iAusyzCAAQLcF9j02yjVXuT4T4IST+TzkuIDiGNpvb3ZBLYYIi0zvy6XRdBRpWRehybqJIREVS4WJWVWvy5+oubV0lxcXWkREMETwgeKkhtosZWVXUsveKmo1DE7RuNUi/A7A84CfZ7w4ltUiZ4Tu5xBvyDo8AEwiMvwWKKDQwlQPBdVLgC6W6QJkQL9N/NTlBKeQsFZRCTRVpSq3F4KVcQtdSmpTwVccnB5j9HKRJJptk3mOMzJHjx3VPUdUpkN7IGJA0vEBoPduQDJb0tsu7zGjZcVnGEd2sseWk6SdyDFhabWnbdfL9ToQ9v3Et8mDwtmSMHinEHUzTtuQZtfbaFLmdwqjD0akiaxIBBI0i8TLTewuPQdZs2vt0XnGl0Ee3OC8Ujb1/j3LY4jn6rXMRx/wq5JPUrw6/go+JxQYCXGBsSOvCdpUd2bU4kkxzgx+HeP7gpUX0iCXVWh5WunjmOMNM7x5Eg/BZJnbjYeewuo0vOCjJmU4fVUmLAe82+ErtMDSsqTJMt0C+5Mn9gumw1OAvYWlF0KKg+eWawRIaFhegi6DcIsArKAIiIAiIgCIiAIiIAvL9l6Xl+yAqcw2XGZrpLy1wkFsETFiCCJGy7LMjYrgMyzSn2h7w24hw4E8uh9FweqLNvheUc08p7Hmlg3D2argIIAgW3i9zb9At9PLnn/AF38esztqvfyj4RpwWZ03u0seCdgL8ieI5BW9MLzWqS5/IhPL3I31J41HtXXggG4ADtUA9Rbw2haMVgntYSK1TuiQANTrNiAJ70nneTYhWjoPzyWh7b7m3Un0Ua2XRFpVmtY2XzA9okTbfVBsea9Ndq9m8+njPJRn5dS4MHq7wte3KysMlwveOkQ0W47k7AnwXRbUY16yhv9Sj3ZmlkRdqOt0uECPZaYgFo9/WApOX/RE02tDKhGnY6eFjAE22InrzuujweDViyhC9VGhSp7RijVJtblP9kVS4luILBIhoYIADpiZm4tKssuwVRk9pWNS1paBFyeHz7lMDV6WjZolgIiKCQiIgCIiAIiIAiIgCIiALy5elWV8kYSXF9S86hr7pBOrTHAeEGOKA1ZiLLhMfg2trOOneDzFmhtp9mwG0bLqMwyJgB79W8zNQnhHHdcXjHaKxaym8m3tPmQHOAcBwBncC88TJXD6nHNv96MJdljhmDwPh+qmgjmqWji36hNJwvBJIiOJ+YVlrXlZJopFnutiA0OcTAAMkqE/NKewqNnlPQH4EHzWcQ8mwAIkapEjTPeEc+S04hoY5vdp6XgkfdmdQMSbFoETuZNoW9GhKt/islluuT0MWxxHfaBYyTwMgH3O/6ldhk+FbpGm4FvQwffKpcubhw3vU5sZJpb+yCAN93ARG5XSZTj6LiGUwRJNtMCYDibb77r1FpaxtofV8loxLWjThb1gBZXSbBERAEREAREQBERAEREAREQBERAF5qbL0vL9kBTZkbFcRixNUugTMTxgcPCV2ubEhri0SQDA2kxYSuAxeMqGu5nZtBaGlw1W7wIB8CQV871WLdFY8nPJNvYlMK2F9lDFaqIikDIknWBe9o9L9Vvwmqo4tOhroB0zLoJIBIG+x/dedp0JVHpjz8ookzY2i5x7rSfKB6ldFk+WlrRO+55X4BbMBg9pV7h8PHBeptrGnbPUnll4xyMPQhSmtRoXpdbN0giIoJCIiAIiIAiIgCIiAIiIAiIgCIiALy9elhyAps0B0mN4MTtPCSuExra+t7oZfToBO2kEcDIk3N3Ls8+wod/rupnTEBwAgEkug8dr8IXF46jFQRWJbD9TjVBMmY7k7C5nhoXNff6GzF8myg52nvgA8hfw+fkbMvyNr3ai6oJMjvWMmSRaw4eE8zNcygDYYhxtEBzbcLcePXhurjJcC90zWqWMAzE89jwiOVz5fI9LjD3svnrbYzR0mGyBpbHaVWiQe6+DYRExt/HJTWfR5t/va0mL642JI2Ebmeq34U2Utr16JnRHg9tECFlYBWVUsEREAREQBERAEREAREQBERAEREAREQBYKyiAqc2y2nVH3jA60X3i9pHC5XCZ5hGB50sIDJa9umzu0I74dOwJM/3TvC+j42m4tOggOg6SRIB4EjiuYx+X4lwMvpflgO5ASeV5dbaYvEqtSmqsHB9mcttzhKdVgdq7J35Ya8vaQDOoEwLbRy8F2WTYkE6Q1w0hsFwAkGQCIPT3rncdg8QyqRbREg6XFsEkAF3Odwp2TZ09hLatNztIGk02EtO5NzGwgeXVfNscUajhPl/JRxfJ1mOxTm04YKhLiADTALmwQSb26X5r3luGrup6qlV7HuaYY4M+7JiJ0EhxEHj+JaKOdNA/p1uNhTcTIMR4ncdFf02r6mHlvJrHgg/Z9eZbiTHIsB8ZdM9fm03B0XMbD3l55mBwHL5ut7VhyFhqWQVpq1Q0STA4k7L00oDaiwFlAEREAREQBERAEREAREQBERAEREB5cFHrUJUpYIQgqamBSjggNhHgrQsXlzQFbJXSR3UCWw12kyL/ojcO+f6p420jkQPiD5L2+rC1/WUGEbsPTc2dT9W0SAIiePHh6La4rQyqtmpQWRh7ZsdjulNkAAbCw8llemqAewsrAWUJCIiAIiIAiIgCIiAIiIAiIgCIiAIiICmzevWpTUa4Fk2YKZc72TPenmOXIcVVYvNq3aBrXuLTpaD2MAnSNTtdwQSHbCxP4ohdNXqQqLNMdpBME9BcmSB+qskUlLBoZmLgezqu1O06tbWFrCJA0zsHcY5LfRxBN/T/Kg4LF07vrU60C4BpwDAuXTw3id48lIpZq3EvJYHhrYbDwG+gB2sDf8ARTnpFGuy4wqlgLRhaamBqhmiNQZdbWhNK9AKpYyiIgCIiAIiIAiIgCIiAIiIAiIgCIiAKNjsY2m2XcZA8Q0uj0aVJWHIDjame1dQ1uBbbVppkE7E7mG2kXvJvGw94bLPrVUdqyaQGps6mvDxqaQRYaSHN6+oK6HFhRMDV0vcTfugDhAED9ArPgpn7RHzT6PYZtMy0gkODO89xJIPM+J81pyXK2050CNRl0kmTEceinZlUDyy0QTx5j+FJwdNRF7ZIksyJdFi3Ly0L0oNAiIgCIiAIiID/9k="/>
          <p:cNvSpPr>
            <a:spLocks noChangeAspect="1" noChangeArrowheads="1"/>
          </p:cNvSpPr>
          <p:nvPr/>
        </p:nvSpPr>
        <p:spPr bwMode="auto">
          <a:xfrm>
            <a:off x="63500" y="-1163638"/>
            <a:ext cx="1895475"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3" name="12 Rectángulo"/>
          <p:cNvSpPr/>
          <p:nvPr/>
        </p:nvSpPr>
        <p:spPr>
          <a:xfrm>
            <a:off x="-28387" y="5518788"/>
            <a:ext cx="1387363" cy="133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0" y="-6023"/>
            <a:ext cx="1958975" cy="125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28387" y="1623186"/>
            <a:ext cx="2897712" cy="1077218"/>
          </a:xfrm>
          <a:prstGeom prst="rect">
            <a:avLst/>
          </a:prstGeom>
          <a:solidFill>
            <a:schemeClr val="bg1"/>
          </a:solidFill>
        </p:spPr>
        <p:txBody>
          <a:bodyPr wrap="square" rtlCol="0">
            <a:spAutoFit/>
          </a:bodyPr>
          <a:lstStyle/>
          <a:p>
            <a:pPr marL="107950" indent="-107950">
              <a:buFont typeface="Arial" pitchFamily="34" charset="0"/>
              <a:buChar char="•"/>
            </a:pPr>
            <a:r>
              <a:rPr lang="es-VE" sz="1600" b="1" dirty="0">
                <a:solidFill>
                  <a:srgbClr val="0070C0"/>
                </a:solidFill>
                <a:latin typeface="Calibri" pitchFamily="34" charset="0"/>
                <a:cs typeface="Calibri" pitchFamily="34" charset="0"/>
              </a:rPr>
              <a:t>SS con separación de funciones </a:t>
            </a:r>
          </a:p>
          <a:p>
            <a:pPr marL="107950" indent="-107950">
              <a:buFont typeface="Arial" pitchFamily="34" charset="0"/>
              <a:buChar char="•"/>
            </a:pPr>
            <a:r>
              <a:rPr lang="es-VE" sz="1600" b="1" dirty="0">
                <a:solidFill>
                  <a:srgbClr val="0070C0"/>
                </a:solidFill>
                <a:latin typeface="Calibri" pitchFamily="34" charset="0"/>
                <a:cs typeface="Calibri" pitchFamily="34" charset="0"/>
              </a:rPr>
              <a:t>Oferta y financiamiento con expresiones publico-privadas</a:t>
            </a:r>
          </a:p>
        </p:txBody>
      </p:sp>
      <p:sp>
        <p:nvSpPr>
          <p:cNvPr id="19" name="18 CuadroTexto"/>
          <p:cNvSpPr txBox="1"/>
          <p:nvPr/>
        </p:nvSpPr>
        <p:spPr>
          <a:xfrm>
            <a:off x="-28388" y="5266050"/>
            <a:ext cx="4051877" cy="1077218"/>
          </a:xfrm>
          <a:prstGeom prst="rect">
            <a:avLst/>
          </a:prstGeom>
          <a:solidFill>
            <a:schemeClr val="bg1"/>
          </a:solidFill>
        </p:spPr>
        <p:txBody>
          <a:bodyPr wrap="square" rtlCol="0">
            <a:spAutoFit/>
          </a:bodyPr>
          <a:lstStyle/>
          <a:p>
            <a:pPr marL="165100" indent="-165100">
              <a:buFont typeface="Arial" pitchFamily="34" charset="0"/>
              <a:buChar char="•"/>
            </a:pPr>
            <a:r>
              <a:rPr lang="es-VE" sz="1600" b="1" dirty="0" smtClean="0">
                <a:solidFill>
                  <a:srgbClr val="FF0000"/>
                </a:solidFill>
                <a:latin typeface="Calibri" pitchFamily="34" charset="0"/>
                <a:cs typeface="Calibri" pitchFamily="34" charset="0"/>
              </a:rPr>
              <a:t>Insuficiencia de recursos</a:t>
            </a:r>
          </a:p>
          <a:p>
            <a:pPr marL="165100" indent="-165100">
              <a:buFont typeface="Arial" pitchFamily="34" charset="0"/>
              <a:buChar char="•"/>
            </a:pPr>
            <a:r>
              <a:rPr lang="es-VE" sz="1600" b="1" dirty="0" smtClean="0">
                <a:solidFill>
                  <a:srgbClr val="FF0000"/>
                </a:solidFill>
                <a:latin typeface="Calibri" pitchFamily="34" charset="0"/>
                <a:cs typeface="Calibri" pitchFamily="34" charset="0"/>
              </a:rPr>
              <a:t>Ausencia de incentivos alineados con RISS</a:t>
            </a:r>
          </a:p>
          <a:p>
            <a:pPr marL="165100" indent="-165100">
              <a:buFont typeface="Arial" pitchFamily="34" charset="0"/>
              <a:buChar char="•"/>
            </a:pPr>
            <a:r>
              <a:rPr lang="es-VE" sz="1600" b="1" dirty="0" smtClean="0">
                <a:solidFill>
                  <a:srgbClr val="FF0000"/>
                </a:solidFill>
                <a:latin typeface="Calibri" pitchFamily="34" charset="0"/>
                <a:cs typeface="Calibri" pitchFamily="34" charset="0"/>
              </a:rPr>
              <a:t>Gestión de la relación entre actores y la red </a:t>
            </a:r>
          </a:p>
          <a:p>
            <a:pPr marL="165100" indent="-165100">
              <a:buFont typeface="Arial" pitchFamily="34" charset="0"/>
              <a:buChar char="•"/>
            </a:pPr>
            <a:r>
              <a:rPr lang="es-VE" sz="1600" b="1" dirty="0" smtClean="0">
                <a:solidFill>
                  <a:srgbClr val="FF0000"/>
                </a:solidFill>
                <a:latin typeface="Calibri" pitchFamily="34" charset="0"/>
                <a:cs typeface="Calibri" pitchFamily="34" charset="0"/>
              </a:rPr>
              <a:t>Cultura organizacional </a:t>
            </a:r>
            <a:r>
              <a:rPr lang="es-VE" sz="1600" b="1" dirty="0" err="1" smtClean="0">
                <a:solidFill>
                  <a:srgbClr val="FF0000"/>
                </a:solidFill>
                <a:latin typeface="Calibri" pitchFamily="34" charset="0"/>
                <a:cs typeface="Calibri" pitchFamily="34" charset="0"/>
              </a:rPr>
              <a:t>hospitalocéntrica</a:t>
            </a:r>
            <a:endParaRPr lang="es-VE" sz="1600" b="1" dirty="0" smtClean="0">
              <a:solidFill>
                <a:srgbClr val="FF0000"/>
              </a:solidFill>
              <a:latin typeface="Calibri" pitchFamily="34" charset="0"/>
              <a:cs typeface="Calibri" pitchFamily="34" charset="0"/>
            </a:endParaRPr>
          </a:p>
        </p:txBody>
      </p:sp>
      <p:sp>
        <p:nvSpPr>
          <p:cNvPr id="23" name="22 CuadroTexto"/>
          <p:cNvSpPr txBox="1"/>
          <p:nvPr/>
        </p:nvSpPr>
        <p:spPr>
          <a:xfrm>
            <a:off x="-21405" y="4850811"/>
            <a:ext cx="2610955" cy="400110"/>
          </a:xfrm>
          <a:prstGeom prst="rect">
            <a:avLst/>
          </a:prstGeom>
          <a:solidFill>
            <a:schemeClr val="bg1"/>
          </a:solidFill>
        </p:spPr>
        <p:txBody>
          <a:bodyPr wrap="square" rtlCol="0">
            <a:spAutoFit/>
          </a:bodyPr>
          <a:lstStyle/>
          <a:p>
            <a:pPr algn="ctr"/>
            <a:r>
              <a:rPr lang="es-VE" sz="2000" b="1" dirty="0" smtClean="0">
                <a:latin typeface="Calibri" pitchFamily="34" charset="0"/>
                <a:cs typeface="Calibri" pitchFamily="34" charset="0"/>
              </a:rPr>
              <a:t>Desafíos</a:t>
            </a:r>
          </a:p>
        </p:txBody>
      </p:sp>
      <p:sp>
        <p:nvSpPr>
          <p:cNvPr id="18" name="17 CuadroTexto"/>
          <p:cNvSpPr txBox="1"/>
          <p:nvPr/>
        </p:nvSpPr>
        <p:spPr>
          <a:xfrm>
            <a:off x="3281" y="3038218"/>
            <a:ext cx="2992167" cy="1815882"/>
          </a:xfrm>
          <a:prstGeom prst="rect">
            <a:avLst/>
          </a:prstGeom>
          <a:solidFill>
            <a:schemeClr val="bg1"/>
          </a:solidFill>
        </p:spPr>
        <p:txBody>
          <a:bodyPr wrap="square" rtlCol="0">
            <a:spAutoFit/>
          </a:bodyPr>
          <a:lstStyle/>
          <a:p>
            <a:pPr marL="107950" indent="-107950">
              <a:buFont typeface="Arial" pitchFamily="34" charset="0"/>
              <a:buChar char="•"/>
            </a:pPr>
            <a:r>
              <a:rPr lang="es-VE" sz="1600" b="1" dirty="0">
                <a:solidFill>
                  <a:srgbClr val="0070C0"/>
                </a:solidFill>
                <a:latin typeface="Calibri" pitchFamily="34" charset="0"/>
                <a:cs typeface="Calibri" pitchFamily="34" charset="0"/>
              </a:rPr>
              <a:t>Voluntad explicita RISS con la creación de la subsecretaria para la “gestión de la red” y un Consejo Integrador de la red asistencial para el 1er nivel</a:t>
            </a:r>
          </a:p>
          <a:p>
            <a:pPr marL="107950" indent="-107950">
              <a:buFont typeface="Arial" pitchFamily="34" charset="0"/>
              <a:buChar char="•"/>
            </a:pPr>
            <a:r>
              <a:rPr lang="es-VE" sz="1600" b="1" dirty="0">
                <a:solidFill>
                  <a:srgbClr val="0070C0"/>
                </a:solidFill>
                <a:latin typeface="Calibri" pitchFamily="34" charset="0"/>
                <a:cs typeface="Calibri" pitchFamily="34" charset="0"/>
              </a:rPr>
              <a:t>Modelo de autogestión hospitalaria en red</a:t>
            </a:r>
          </a:p>
        </p:txBody>
      </p:sp>
      <p:sp>
        <p:nvSpPr>
          <p:cNvPr id="12" name="11 Flecha curvada hacia la izquierda"/>
          <p:cNvSpPr/>
          <p:nvPr/>
        </p:nvSpPr>
        <p:spPr>
          <a:xfrm rot="7634074">
            <a:off x="3044559" y="3105855"/>
            <a:ext cx="926819" cy="1931802"/>
          </a:xfrm>
          <a:prstGeom prst="curvedLeftArrow">
            <a:avLst>
              <a:gd name="adj1" fmla="val 25000"/>
              <a:gd name="adj2" fmla="val 50891"/>
              <a:gd name="adj3" fmla="val 25000"/>
            </a:avLst>
          </a:prstGeom>
          <a:solidFill>
            <a:srgbClr val="FF0000"/>
          </a:solidFill>
          <a:ln>
            <a:noFill/>
          </a:ln>
          <a:scene3d>
            <a:camera prst="orthographicFront">
              <a:rot lat="0" lon="12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15" name="Picture 30" descr="http://www.minsal.gob.cl/portal/docs/page/minsalcl/g_nuevo_home/g_general/repositorio/img/minsal3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156" y="4580395"/>
            <a:ext cx="819806" cy="7448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389" y="5173047"/>
            <a:ext cx="1693103" cy="19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3494" y="-35885"/>
            <a:ext cx="810506" cy="128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139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409904"/>
            <a:ext cx="8229600" cy="682017"/>
          </a:xfrm>
        </p:spPr>
        <p:txBody>
          <a:bodyPr vert="horz" lIns="91440" tIns="45720" rIns="91440" bIns="45720" rtlCol="0" anchor="b">
            <a:noAutofit/>
          </a:bodyPr>
          <a:lstStyle/>
          <a:p>
            <a:pPr eaLnBrk="1" hangingPunct="1">
              <a:lnSpc>
                <a:spcPct val="100000"/>
              </a:lnSpc>
            </a:pPr>
            <a:r>
              <a:rPr lang="es-CL" sz="3600" dirty="0" smtClean="0"/>
              <a:t>RISS/APS como Estrategia para Organizar los servicios para las ENCNT</a:t>
            </a:r>
            <a:endParaRPr lang="es-CL" sz="3600" dirty="0"/>
          </a:p>
        </p:txBody>
      </p:sp>
      <p:sp>
        <p:nvSpPr>
          <p:cNvPr id="16387" name="2 Marcador de contenido"/>
          <p:cNvSpPr>
            <a:spLocks noGrp="1"/>
          </p:cNvSpPr>
          <p:nvPr>
            <p:ph idx="1"/>
          </p:nvPr>
        </p:nvSpPr>
        <p:spPr>
          <a:xfrm>
            <a:off x="457200" y="1750409"/>
            <a:ext cx="4666593" cy="2057236"/>
          </a:xfrm>
        </p:spPr>
        <p:txBody>
          <a:bodyPr/>
          <a:lstStyle/>
          <a:p>
            <a:r>
              <a:rPr lang="es-CL" dirty="0" smtClean="0">
                <a:ea typeface="ＭＳ Ｐゴシック" pitchFamily="34" charset="-128"/>
              </a:rPr>
              <a:t>herramienta de política social para aumentar la efectividad de los servicios con equidad y eficiencia ante las ENCNT</a:t>
            </a:r>
          </a:p>
        </p:txBody>
      </p:sp>
      <p:sp>
        <p:nvSpPr>
          <p:cNvPr id="2" name="AutoShape 2"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63500" y="-9350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3" name="AutoShape 4"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215900" y="-7826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4" name="AutoShape 6"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368300" y="-6302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5" name="AutoShape 8"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520700" y="-4778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6" name="AutoShape 10"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673100" y="-3254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7" name="AutoShape 12" descr="data:image/jpeg;base64,/9j/4AAQSkZJRgABAQAAAQABAAD/2wCEAAkGBhQQERUUEhQVFRQVGBYZFRgVFRUVFxYUFBQVFRsXFxUYHCYeGBojGhQUHy8gJSgpLCwsFR4yNTAqNSYrLCkBCQoKDgwOGg8PGiklHx8sKSwsLCwsKSwpLCksLCkpKSwpLCkpKSwpLCwpLCksLCwsKSksKSksLCkpLCksLCksLP/AABEIAMsA+AMBIgACEQEDEQH/xAAcAAEAAQUBAQAAAAAAAAAAAAAABQIDBAYHAQj/xABGEAABAwIEAwYDBgMEBwkAAAABAAIDBBEFEiExBkFRBxMiYXGBFDKRI0JSobHRM8HhYnJzkhUkQ1OTsvEWF1R0goOiw/D/xAAaAQEAAwEBAQAAAAAAAAAAAAAAAQMEAgUG/8QAKBEAAgICAgIABgIDAAAAAAAAAAECEQMhEjEEQRMiMlFhkSNxBYHR/9oADAMBAAIRAxEAPwDuKIiAIiIAiIgCIiAIiIAiIgCIiAIiIAiIgCIiAIiIAiIgCIqHPUN0CtFrnEnHFPQkMeXPmOrYYhnld6NGw8ysvh7EpqiMSSwGDMbtY5135bbvAFmnyUgmEREAREQFJKguJcSrImtNJDFMb+Jsj3MNrfdIFr+qnlamiDhqAhy7NMpO1SJhyV0UlHJyzgvjd/dkb59VIM7S8PJt8XD65jb8wvMbwsOGlnDncZv1UBNh8diHRst/daqHmUXTRkl5ai6aOg01cyRocxzXNOzmkOBv5hXgVy6n4bji8VM+SAn5u5eWgnrkN239l6arEadwdHVOqQP9jMyNucdBIANRuu1liy2Pkwfs6jderTcF7SqeZ4jnD6Wb8E4yhx28D/lctvjlDhcEEdRqPyVhenZWixqivZHbvHtZmNhmIF3dBfcrIBQk9REQBERAEXhKisf4jhoojLO/K0bDcuNtmgalASt16tP4f7QWVTsronw5rZC5zXNdfYFw0a49Ctua5CWmuypUucqlD8WVboaOeRps5kTy09CGlCCifjGkY8sfVQNcDYtdI0OB6EX3WXHxBTuFxPCR/is/dcq7N6aCUdzVxRSyPaJI5HtBdIHfMC7ckFbw7s9w86mjh/y/1WXJ5UMcuMkzpR0T3+naf/fw/wDFZ+6ofj9ONe/it/is/dQf/d5h3/g4f8v9VWOz+g5UkP8Al/qq15uN9X+ieJbxLtPo4jlicamTlHTtMhJ6F3yj6rDjqcSrwQWtw+M7EWlqCPfws/NbFQYRDBpDExn91oCzwFTPzW9RVf2OJBcM8HQ0eZwzSzO1fPKc0rv/AFch5BbGxqtNVxpXeHO39QaLi9VIK9C9BOzg9REUgKzPsrysVDMwQ5l0yCqnvY648QO4UVUNa7UOsTyP8lNydOfn/JRVdDm2G3ssOTs8bL9iJmc5vLRI5r6HZZJp5Gi41HrdYxa1x18J8tlQzKe901/hkaHt6OAd9AVEVHCNNmuBLGDrlimfGL9co0upIs13v7qj7QHwuFuQLS7+amOSSVJlsMs4qkzQePcDjhMXdOm3cSZJXyfKLi19ivoLDJLxRuP3mMP1aCuIcc0dRM6JmVhcc9gCW3089vqt+/7cTUtNmmoJg2KNuYskicNAGjmDqbfVb4TXFW9ns+NKU4WzexICqlyPgnGZoqiStr35GVXh8ROWKx8A6ActlveM8bU1LHndIHjk2IiR58w0FWmhxaNgusTEMTjp2GSZ7WMG5cbD+p8lqknGtRUR56Km8Ovjne1gHn3YJcfchWcNwHvQyorXmeb5vH/CivrZkfyi34tyqp5Yw7Oo42yvGuL5pRana6GKwJqZWi2U8ooj4nOOwuAOa1ig4adNVOqZnPeCPA2WxcRp4r8tvzWFxRxA6qqWshcTFG7xHYOc0jQHoFsNFiBYwvlyhoB1uQAFnyzycdav0asWJdr0YfEtUyCB4FxI/KADbLvpp1vZbFw5xFUsja6sy5HbloymIbAvtuD15XWry0fx8rZZLiJvyNB0dY3zOH6KvFK57x8JEy73jlrkZsSbnXddY8jXy/siULs6xHKDt+t1C8ca4fVf4Mn/AClajBir8KhyNbIWZLMDm58swaANc18rncuSy5MVr6uAs7iJrZI8rnSuc11yLEmEXsOgvdaPiRW7MrxvpHNezmsZFU0ji7Qvew32DnxjL57hd+DlxybspFLTGVsjnzxZXgN8DfAbkaG5NhbVdXwLEm1EEcrNntB9DbUfVeZ50o5Jcoss4tLZnLwL1xVLSvMlkqQorDuiAL0Be2V9OWweheqnZUs1V0Z8aXtkF4FVhUKsFeri/JWz1ERXkBWJ9lfVioaLahQ+jmXRGVzC4bKCrZXM0aFPSQi2lwoetikB/EOSxZDx83dkS+rI1ALTzsSf1XoNxob36qp5vobgq0YrakX9/wBlnMh42kJNlU2nLSqBMA64uPdXPm+8VKR0kRFcTNX08YNiA5x5iw0WdxfiZlqYcPYL5y1853DY26hvldwH0VrheASYjMTc92GtHlpfRX8D8ddWSkbyhgd1bGLW+t1MuKlb9I+g/wAdD5NF3i2C1C5ls3ijA03dnFll02CQy+JsEbCAA52QB5Ntcv4RfmsHjPEzBCH9257GODzva4N2g25XUTgnae2fwuZ3Ttw1x+c9GO2J9VGGMpRtHqzUW+zeWxRwx20DB5e+q1mXGJa9z4YAY4Gmz5dy8bFjBsNL6rCoKl+JyS9450cTHBvdN+Z2lzmPL2W0UkcNO0NaWttsCdlRXwvq2yK1owqfhOJjAwNDcvyjkQOpUVjlHJLKIdGxMs4nfOb7D06KXrMaJuG3JGzhaw9vRW6arZKwZW5iDs7kebtdwu45MifKSLI6RhVtc2FoFsxIFg3bpr5K/wAOUMcWeV9s5JJcQL2/CD0V6swHVry4nSzsrQOelhbQKNxN/jbDEDr8znXA87rtu1r32S6loyJ2fGu8Vu6Lhb+2GnRvkPNSvD9LKC4ve4xDSJjtSADuXblYVJAWOZGzXkSPut5+62iKIAWGwVc5apHDikJI2lpB2IIPuobs/h7qOeAXywzvDf7rgH29rlTRdpZRPBv8Wt/8x/8AWxUxS4tf0UzRsxCAL0qoBZlC3RRYCqWBimLxUrM872sbtd3M9ANyVFYvxjHBAyZtnte9rQRsL736Gy2Y8c3SSINjcVTmstZreJn5pWxtbYCHunHm6cXBI2sFg4piVVTiaN0wlcYS9ru7awsfmaLeHduq0R8WTlvTIbNvq65rARdubTRxtuQBf6rylxJrpHRXu9gaXDycLgrnFXU1E5Mha7LIDC+O20lOGvJHS7w6y2nDsJeKj4mxD3uLXNNrdxlyjbncAr0XGMF8z2c0bbdFQHIu4u0clxY9VJlbz9lec6yxK6Tw6X9lzJ6ZxN6I8S353UTU1OpsSsXGK8xgucCB+e6iX4xlIzki+wyOF/TTVYpHlPDOa5ImIpQfmBIWPNa/huPJWqTFmvDiQA1uhcTaxt5q5HNG7WN7XehuuaKZ4px7RiSWzc1cjPJHg5th9Vbqqvuo3yEaNF/mHJKsopp1Wy7wZTXkqZr2zyZR6MAH7q27NSVr4n/wqg54Hcg/70ZPInceqhODuMXlndw0ktRIwlz8hblHeEm1zztb6LJ4w46caaRktDUxOtdjnNJDZGkFrr5bfnsu1gnKTvpn03jP4UEvZvMYDhrqLbHW/qFo3FPZ9HKe8gZ1Lo2uLNfxRkaA+RUnwZxdHWsBZmDmgCQEaBx6FbQI+a89vJgnSPScYy2cw7OcJaKmXvXv71gy2Jc0uHJ7mnnbT2XTH4TEdS0O6XH6LR+0ON8EkFZFbvGOyuOtnN3DSFu+HVDpYY3kWzMa63S4vZX558oxmvZwlx0VTYRG5tmtAPIjQj0UC2kNLLqbxv2ceT+hW1tKxqylEjS0i9+v6rOsj6ezuLp2Waao5HZXJqRj9wCVFzDubNN7dVm00mm6h0ui9xvaM2KmaweFoHoN0eddFR3l91gYvWmNmVn8aQFsLbXLnW3t0G66jBz0jPJ8dsvOxSFri0zRB43a6RgIHoSsfhGdrpa0tc1w78EZSCD9m3UELjnGPAc9AyOed4fJUOcJNLhrtCAXeYuuh9isWWCoaR4hML6FpsY2cjY23W6fiLHC0+6MksjmT2C8QT1LsxNPHDdwDA/NO7K5zdWnbZR2E4Wa/PV1EsjG5j3TY5HRtYGH5tDY7c9Fe4cpZIm2ZQhxMkhMzjGy7TIdbnxmwsq6jhVsOZvxhipnuLnwuLMpB1IDnagFWS4Qk1Ht+/wcIR4hGcQk757S0RtbG55blta9xfS52uFixYX3spkZH9g6qjMbQ3wloaWucWW0bfyWdXcYYXGAJJ6c5AA0DLJlA0sA0H6K7Bxo2YXpKepnHURGNv8AmktcKt5Mjr4cX/tE0Wxwj9tM25FPI1paAdY3t2yE7AcvVSWGcOsgDsxMrn/O+WxJA5aAANHQc9VEy1uMSu+ypKenadnTzd471LY9FSOAKqqt8fXyPad4oAIoz5XGpC7WHNL6pHNpF7ibjSKnbkpgypqXGzIYzm8ROrnlu2l17h2G19Y29VJ8Ow/ch0f11dyC2TB+HKekbkp4mRtH4W2PudypEMV8MMYENkfg+BspgQwvde1y95eTb129l4pNFecluWO61TGcegZVNpO9LJ3NzgG+Ut1+8dL6Lb1BcQ8H0teB8RE15bs7UOHo4aqGk9HE8anpmrY/hzpWjxaX1I8Q0PMgqOZQhr4jcBkebwjz9eqz39jkcLi6jq6qndyAeJGe7XbhaxjmH43SXuGVTBr3jImE282AA3VUsF9FSWWEeEGq/wClckRY6MvB7sve54GupJtfqLWWVV1sTIw6ADO+4Fm205mw91ptP2gVBBDmQOc25c1wfG70Av8AyUnSdojBrNTkWt4oXNeG302Nj5WXDwT+xcpyclOcbr8k1w9J9pKM5e2zcpNxbrv7qN7RcSDYxA2932c89GA6fUquHiylbIZPtGve3UOieLt621H0Wr8U4waqrApwZC7uwwZXBxNrWynlddY8L57Rl8j+fyviJVdfs6L2EzZhV2+UvYW+V27LqksQcLEXB3B1/Jap2acI/wCjqNrX/wAaQ55egcfuj0C28rQ+zYcrxrhhmF10VRASyGocWSsHyhx1B+q3BknRQ/bC7Lh4eN2Sxket+i9wbHo5KVszntDcou64Avsfdeb52JzSkjZ480o0y/W4I2d4Lycot4eVwd1KhwaLDYafRY9NUNeA5ux2PX2VwryXKVcTTVsvsdmXjogDdWppRG3Mdhv7qouD2dQR+vpzXcfycMtzsDxqL+SiZ6ttOQ2QhrDs4mwB5gnl6qPxbiluHv7qYgZiO7Nj4m+ZGgcNvNSMlTT1sJDrFrhbQg7jldaOEo1J9BT+xbjxoTTNipi2d5+Ys8UcTT96Rw/5Rv5LYsF4bELzLI4zTu0MjhbKPwsbs1q0PstxH4Sokw97dHF0lPIB87QdWuPly9V1cFexjxxgvlMOScpPZD8T8NRV9OYZbgaFrmmzmuGxBXE+D+LxhVXP8W+SRr87A75nF0DiGm3povoN+y+dcL4Wnrq+oZAwBrJpc8rwSyPMfutO7rfqruKkmpFaezb6DFq/HXP+Fk+BpYzluWlz3uI2uCPoNlI4X2JxB4fWzy1ZB0DyWt9xc3C3ThfhxlBTR08dy1l9Tu5ziSXHzJKmFxGKiuMeibIei4UpYR9nTQt9I2/spVsYGwAVaIQeWSy9RSAiIgCIiALyy9RAeWXmQKpEBr2O8B0VZczU8ZcfvgZXjzDhzXO8c7C3i5o6k+TJR+WcLsq8spUmgfN+IcCYrBYyU7pQNLxvz2A8t1H0GMT4bWR1L4HMc0WLZmEBzTobH8VvNfUFlZqaVsjS17Q5p3DgCPoVPIUrsx8IxVlTEyWJwcx7Q4Ea6Ebfy9lnFa1hPANNS1TqmAPjLr3YHnuru3Ij2BWylcg0vtFpzP8ADQAkCSQl2XcBjbh3sSuY03ChoaoNrCx1KZHWBJDc1swcQNNf1XWccf8A69TdAyX/AOVgFa4k4ajrYiyQX0Nj0J/6KiebjLizRjSqyOwHGjUuvEwNp2izXkEOkI08DeTR15qde2x31XGql+IYefhs2WO4bm2DW3s15J209rrplJUU9DTAyyhotdz5H3c8kbjrfoF52fx1yuJr5kpWVrWtu7QC1zyGq13iHFn0cJngAkaD44xqADrmaRsOvqqKDG4MWilay+T5fFoT526FRWE0slNKYnSB0f8Asrg5r3+ToRYW9l3hwqL/AJPREt1wM2rq6XFKMPyFxPyXvmZJbkdlrnDNFVMqfhGxsdmaXXkJaHNB3BHqpKmpKk1eSjawMkfedn8RkTgLGTw6Wd+G+66ZgnDwgu957yVwAMhAByjZrR90D81uxwfvozzyKPXZgcM8HMppDO+zp3CxIuGsbvkYCTpfnzW0AL1Ff0Zm7dnhCx6egZHmyNa3M4udlAGZx3J6lZKIQeAL1EQBERAEREAREQBERAEREAREQBERAEREBi1NeyO2d7GA/ic1t/S5WOcfp/8Afw/8WP8AdfP3aRR1M+K1Ic0y924ZGk6NiLQW2b0Jv+a1p8AAsaXLYi5yuJI9DorVivZKVn0GMRjqa8mORjmxxgXa4OF82uo0utibay5r2c41h8ULYY3MincPEHtMZdr1dofZdBjffbX01Xi+Ty59GuEVxIPi7h8TRl4tmaCLOBLXtOhY62tj15LSuGuzUfEh1a5xB1giLi4AA3ylxO46e66sSSrfdgm5G2ovy9Fzj8iUFSRNWaTj3B7oKmOfDwxsjnWfG82jeCOZGy8pOFpa+oHxMb4GwEF4JBE7uQbbTu7F3msntGrnMgLopHRyNcwNexzWkG9+YXMzx9iLAO7rZnH72cRuA9NF6uKLnFSfZTKbVpH0TQ4dHAwMiY1jBs1oA/8AxWWF87YXxli1TPHTiscHSvyjwRiwtdx23A5L6Aw6BzI2tc8yOaAC86FxA3IC7caKWZSIiggIiIAiIgCIiAIiIAiIgCIiAIiIAiIgCIiAIiIDmna1g+VrK2IWkhcBKR96J2mvpda1I0yFpJ3Asuu8RYeJ6aaMi+djhb2XIuG5e9jiI3AsT5tJBW/xpfKy/ErKqvCRM094A71AuLdDuFYpsL7hpMb52bW7uZ9vobrcYIc3haL6i5AWRiVMCfCB9mLbaFx3uum4vTRdSNGmxSQbVFVfn9of2VcVRK+/+s1Njp/FP7LMxGU3sRY+g0CzMCwmR32zbBg0B0IJHOxUzWOMeXFEmuV3CgLWySCWRpOuZ73A6aX16rBqOEICfs80Tv7JzC/oV0XHKVgibLYCRjTlsX5CSfEQ0nXfndaXgmDz4rPJBG4QxR271+7yHcmjlfVVYcicHJqiuT10ZXZJHAK+aOa0tS3xRSj5WtAyubbYO2Xb2qMwPAIaOJsULA1rRa4AuT1J3JKkwscpWzM2eoiKCAiIgCIiAIiIAiIgCIiAIiIAiIgCIiAIiIAiIgKHhcY4PLY4ZQ/QxzSsJ52LnHRdocuL4XZwrA3nVvAWjA9stxdm3YO8huYbbDzJWdUvDWi4sSPy5lYVO64iYNsoOnIjmV5Vv72Y2+RoufQbfVXyWy9vZA49G3YaEgewPkpSiw4fDtijkGozE5rFzgdg0iwHmrZiEkhcWF+ZwaG67DfXkpeedrGtGZsbmXALxfI0j5QG/MOW6y+RklqMVdBs1nE6dty0F5uA0GQnTX7t+Q6q92SwZayvynM0GIZhqLgHQFQHGFcZPs82YF0bS9vhuHPaDbouu8O8Ow0UIjgYGN3PUuO5J5lW5VwgolWR6JReryy9WQoCIikBERAEREAREQBERAEREAREQBERAEREAREQBEXl0BbnlytJ6An6Bco4LwtzqVspHilmfIfcm35LZu0fGi2JtLEftqpwYLbtjJ8Tj0Fri6kqmnbE2ONgDWxtGg5AaK/E6Zbj1sgnPyDMBbLcHXoqKEFsJfzlcT6NboFXUwZ45idA23vc7KvKXlrWi1gBY6W6rQ2W9lFJUPzFrW3Y1vjO1g4XuDe/uEdh7ZDd0ZMdvC7MRo0aC4Pi9VcfURsuyW7D914B7v8As5nDVh9VGV9K6FwfaAA7GLObk8zfQrH9WWq79ke6NSx0eJ1thJCAf/dau9Qnwj0C4xwzhsuKT/Llo45QZHHeV8euUeQcu0NGiu8iak0l6K8hUiIsxUEREAREQBERAEREAREQBERAEREAREQBERAEREAUbjmNRUkLpp3hkbRqfM6AADclSD9lzviyinrcRjjey1HTBsjrjSWV9wAD94Cw0UpWSlZ7wrRd/K+tmBE1S67Gu3ip2aNb5Xtf3Wy17LRSO5kfzCYbTk53De2UflssvFI/sg38Ra38/wCit5Vot5UQRiygA7PI/JUYpFlOZwdkc5pfltmLG3JAHmbXHkpPEY/FCPVWOIqe4vyH8gu+9fc7TsxWYrS1BfGyZmdxHhcCxwG1gHWv7LVMcxCNgf3bQ1rS4G2ziwEZvcqmPCBUeGRgcGMcddwSTYjzURilCA2npo95XsjbzIZcFx+inH46xPldj8nReyrC3QYdHnFnSF0hv/bNx+VluSs08IY0NboGgAegFleCyt27M7dhERCAiIgCIiAIiIAiIgCIiAIiIAiIgCIiAIiIAiIgPCFgYjSF5bbYG7v5KQRSnRKdGPBT5dvVWq2MudGLaZrn2CzEsliy0+nBtoNNlD8RR+D1KnlbkYDuAfUKYyp2SpUatR4KC5z72FspHoo6PgN7q+nqc7e5hDiG2ObMR1W9AKoBdvLJqjpzb0GhVIiqKwiIgCIiAIiIAiIgCIiAIURAUOksvQ5C0L0ID1ERAf/Z"/>
          <p:cNvSpPr>
            <a:spLocks noChangeAspect="1" noChangeArrowheads="1"/>
          </p:cNvSpPr>
          <p:nvPr/>
        </p:nvSpPr>
        <p:spPr bwMode="auto">
          <a:xfrm>
            <a:off x="825500" y="-173038"/>
            <a:ext cx="2362200" cy="193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35854" name="Picture 14" descr="http://www.eduvyt.com.mx/file.php/1/Gestion_publica_/GPEP/GPEP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721" y="1455964"/>
            <a:ext cx="3248025" cy="2667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bwMode="auto">
          <a:xfrm>
            <a:off x="783026" y="4256646"/>
            <a:ext cx="7919540" cy="22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rgbClr val="CC0000"/>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CC0000"/>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Font typeface="Arial" pitchFamily="34" charset="0"/>
              <a:buChar char="•"/>
              <a:defRPr sz="1600" kern="1200">
                <a:solidFill>
                  <a:srgbClr val="CC0000"/>
                </a:solidFill>
                <a:latin typeface="Calibri" pitchFamily="34" charset="0"/>
                <a:ea typeface="MS PGothic" pitchFamily="34" charset="-128"/>
                <a:cs typeface="Calibri"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s-CL" b="1" u="sng" dirty="0" smtClean="0">
                <a:ea typeface="ＭＳ Ｐゴシック" pitchFamily="34" charset="-128"/>
              </a:rPr>
              <a:t>RISS</a:t>
            </a:r>
            <a:r>
              <a:rPr lang="es-CL" b="1" dirty="0" smtClean="0">
                <a:ea typeface="ＭＳ Ｐゴシック" pitchFamily="34" charset="-128"/>
              </a:rPr>
              <a:t>: </a:t>
            </a:r>
            <a:r>
              <a:rPr lang="es-CL" b="1" i="1" dirty="0" smtClean="0">
                <a:ea typeface="ＭＳ Ｐゴシック" pitchFamily="34" charset="-128"/>
              </a:rPr>
              <a:t>Red de organizaciones que presta, o hace los arreglos para prestar, servicios de salud equitativos e integrales a una población definida, y que está dispuesta a rendir cuentas por sus resultados clínicos y económicos y por el estado de salud de la población a la que sirve</a:t>
            </a:r>
            <a:r>
              <a:rPr lang="es-CL" i="1" dirty="0" smtClean="0">
                <a:ea typeface="ＭＳ Ｐゴシック" pitchFamily="34" charset="-128"/>
              </a:rPr>
              <a:t>. </a:t>
            </a:r>
            <a:endParaRPr lang="es-CL" dirty="0">
              <a:ea typeface="ＭＳ Ｐゴシック" pitchFamily="34" charset="-128"/>
            </a:endParaRPr>
          </a:p>
        </p:txBody>
      </p:sp>
      <p:sp>
        <p:nvSpPr>
          <p:cNvPr id="8" name="7 CuadroTexto"/>
          <p:cNvSpPr txBox="1"/>
          <p:nvPr/>
        </p:nvSpPr>
        <p:spPr>
          <a:xfrm rot="17341760">
            <a:off x="5982506" y="3419728"/>
            <a:ext cx="888385" cy="461665"/>
          </a:xfrm>
          <a:prstGeom prst="rect">
            <a:avLst/>
          </a:prstGeom>
          <a:noFill/>
        </p:spPr>
        <p:txBody>
          <a:bodyPr wrap="none" rtlCol="0">
            <a:spAutoFit/>
          </a:bodyPr>
          <a:lstStyle/>
          <a:p>
            <a:r>
              <a:rPr lang="es-VE" sz="2400" b="1" dirty="0" smtClean="0">
                <a:latin typeface="Calibri" pitchFamily="34" charset="0"/>
                <a:cs typeface="Calibri" pitchFamily="34" charset="0"/>
              </a:rPr>
              <a:t>Salud</a:t>
            </a:r>
            <a:endParaRPr lang="es-VE" sz="2400" b="1" dirty="0">
              <a:latin typeface="Calibri" pitchFamily="34" charset="0"/>
              <a:cs typeface="Calibri" pitchFamily="34" charset="0"/>
            </a:endParaRPr>
          </a:p>
        </p:txBody>
      </p:sp>
      <p:sp>
        <p:nvSpPr>
          <p:cNvPr id="13" name="Text Box 4"/>
          <p:cNvSpPr txBox="1">
            <a:spLocks noChangeArrowheads="1"/>
          </p:cNvSpPr>
          <p:nvPr/>
        </p:nvSpPr>
        <p:spPr bwMode="auto">
          <a:xfrm>
            <a:off x="228600" y="6532202"/>
            <a:ext cx="280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ahoma" pitchFamily="34" charset="0"/>
              </a:defRPr>
            </a:lvl1pPr>
            <a:lvl2pPr marL="742950" indent="-285750">
              <a:defRPr sz="1600">
                <a:solidFill>
                  <a:schemeClr val="tx1"/>
                </a:solidFill>
                <a:latin typeface="Tahoma" pitchFamily="34" charset="0"/>
              </a:defRPr>
            </a:lvl2pPr>
            <a:lvl3pPr marL="1143000" indent="-228600">
              <a:defRPr sz="1600">
                <a:solidFill>
                  <a:schemeClr val="tx1"/>
                </a:solidFill>
                <a:latin typeface="Tahoma" pitchFamily="34" charset="0"/>
              </a:defRPr>
            </a:lvl3pPr>
            <a:lvl4pPr marL="1600200" indent="-228600">
              <a:defRPr sz="1600">
                <a:solidFill>
                  <a:schemeClr val="tx1"/>
                </a:solidFill>
                <a:latin typeface="Tahoma" pitchFamily="34" charset="0"/>
              </a:defRPr>
            </a:lvl4pPr>
            <a:lvl5pPr marL="2057400" indent="-22860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eaLnBrk="1" hangingPunct="1">
              <a:spcBef>
                <a:spcPct val="50000"/>
              </a:spcBef>
            </a:pPr>
            <a:r>
              <a:rPr lang="es-VE" sz="1200" dirty="0" smtClean="0">
                <a:solidFill>
                  <a:srgbClr val="080808"/>
                </a:solidFill>
                <a:latin typeface="Calibri" pitchFamily="34" charset="0"/>
                <a:cs typeface="Calibri" pitchFamily="34" charset="0"/>
              </a:rPr>
              <a:t>Fuente: basado en MENDES (2001)</a:t>
            </a:r>
            <a:endParaRPr lang="es-VE" sz="1200" dirty="0">
              <a:solidFill>
                <a:srgbClr val="080808"/>
              </a:solidFill>
              <a:latin typeface="Calibri" pitchFamily="34" charset="0"/>
              <a:cs typeface="Calibri" pitchFamily="34" charset="0"/>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018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78555985"/>
              </p:ext>
            </p:extLst>
          </p:nvPr>
        </p:nvGraphicFramePr>
        <p:xfrm>
          <a:off x="276447" y="847272"/>
          <a:ext cx="8623003" cy="5615353"/>
        </p:xfrm>
        <a:graphic>
          <a:graphicData uri="http://schemas.openxmlformats.org/drawingml/2006/table">
            <a:tbl>
              <a:tblPr firstRow="1" bandRow="1">
                <a:tableStyleId>{85BE263C-DBD7-4A20-BB59-AAB30ACAA65A}</a:tableStyleId>
              </a:tblPr>
              <a:tblGrid>
                <a:gridCol w="2463714"/>
                <a:gridCol w="2874335"/>
                <a:gridCol w="3284954"/>
              </a:tblGrid>
              <a:tr h="337625">
                <a:tc>
                  <a:txBody>
                    <a:bodyPr/>
                    <a:lstStyle/>
                    <a:p>
                      <a:endParaRPr lang="es-PA" noProof="0" dirty="0">
                        <a:latin typeface="Arial" pitchFamily="34" charset="0"/>
                        <a:cs typeface="Arial" pitchFamily="34" charset="0"/>
                      </a:endParaRPr>
                    </a:p>
                  </a:txBody>
                  <a:tcPr/>
                </a:tc>
                <a:tc>
                  <a:txBody>
                    <a:bodyPr/>
                    <a:lstStyle/>
                    <a:p>
                      <a:r>
                        <a:rPr lang="es-PA" noProof="0" dirty="0" smtClean="0">
                          <a:latin typeface="Arial" pitchFamily="34" charset="0"/>
                          <a:cs typeface="Arial" pitchFamily="34" charset="0"/>
                        </a:rPr>
                        <a:t>Modelo Bio-Médico</a:t>
                      </a:r>
                      <a:endParaRPr lang="es-PA" noProof="0" dirty="0">
                        <a:latin typeface="Arial" pitchFamily="34" charset="0"/>
                        <a:cs typeface="Arial" pitchFamily="34" charset="0"/>
                      </a:endParaRPr>
                    </a:p>
                  </a:txBody>
                  <a:tcPr/>
                </a:tc>
                <a:tc>
                  <a:txBody>
                    <a:bodyPr/>
                    <a:lstStyle/>
                    <a:p>
                      <a:r>
                        <a:rPr lang="es-PA" noProof="0" smtClean="0">
                          <a:latin typeface="Arial" pitchFamily="34" charset="0"/>
                          <a:cs typeface="Arial" pitchFamily="34" charset="0"/>
                        </a:rPr>
                        <a:t>Sistemas basado en la</a:t>
                      </a:r>
                      <a:r>
                        <a:rPr lang="es-PA" baseline="0" noProof="0" smtClean="0">
                          <a:latin typeface="Arial" pitchFamily="34" charset="0"/>
                          <a:cs typeface="Arial" pitchFamily="34" charset="0"/>
                        </a:rPr>
                        <a:t> APS</a:t>
                      </a:r>
                      <a:endParaRPr lang="es-PA" noProof="0">
                        <a:latin typeface="Arial" pitchFamily="34" charset="0"/>
                        <a:cs typeface="Arial" pitchFamily="34" charset="0"/>
                      </a:endParaRPr>
                    </a:p>
                  </a:txBody>
                  <a:tcPr/>
                </a:tc>
              </a:tr>
              <a:tr h="590843">
                <a:tc>
                  <a:txBody>
                    <a:bodyPr/>
                    <a:lstStyle/>
                    <a:p>
                      <a:r>
                        <a:rPr lang="es-PA" sz="1400" b="1" noProof="0" dirty="0" smtClean="0">
                          <a:latin typeface="Arial" pitchFamily="34" charset="0"/>
                          <a:cs typeface="Arial" pitchFamily="34" charset="0"/>
                        </a:rPr>
                        <a:t>VALORES</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Salud como bien comercial exclusivo, o como acto</a:t>
                      </a:r>
                      <a:r>
                        <a:rPr lang="es-PA" sz="1400" baseline="0" noProof="0" dirty="0" smtClean="0">
                          <a:latin typeface="Arial" pitchFamily="34" charset="0"/>
                          <a:cs typeface="Arial" pitchFamily="34" charset="0"/>
                        </a:rPr>
                        <a:t> caritativo.</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Salud como derecho con equidad y</a:t>
                      </a:r>
                      <a:r>
                        <a:rPr lang="es-PA" sz="1400" baseline="0" noProof="0" dirty="0" smtClean="0">
                          <a:latin typeface="Arial" pitchFamily="34" charset="0"/>
                          <a:cs typeface="Arial" pitchFamily="34" charset="0"/>
                        </a:rPr>
                        <a:t> solidaridad</a:t>
                      </a:r>
                      <a:endParaRPr lang="es-PA" sz="1400" noProof="0" dirty="0">
                        <a:latin typeface="Arial" pitchFamily="34" charset="0"/>
                        <a:cs typeface="Arial" pitchFamily="34" charset="0"/>
                      </a:endParaRPr>
                    </a:p>
                  </a:txBody>
                  <a:tcPr anchor="ctr"/>
                </a:tc>
              </a:tr>
              <a:tr h="590843">
                <a:tc>
                  <a:txBody>
                    <a:bodyPr/>
                    <a:lstStyle/>
                    <a:p>
                      <a:r>
                        <a:rPr lang="es-PA" sz="1400" b="1" noProof="0" dirty="0" smtClean="0">
                          <a:latin typeface="Arial" pitchFamily="34" charset="0"/>
                          <a:cs typeface="Arial" pitchFamily="34" charset="0"/>
                        </a:rPr>
                        <a:t>GOBERNANZA</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Médico</a:t>
                      </a:r>
                      <a:r>
                        <a:rPr lang="es-PA" sz="1400" baseline="0" noProof="0" dirty="0" smtClean="0">
                          <a:latin typeface="Arial" pitchFamily="34" charset="0"/>
                          <a:cs typeface="Arial" pitchFamily="34" charset="0"/>
                        </a:rPr>
                        <a:t> - Paciente</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Múltiples</a:t>
                      </a:r>
                      <a:r>
                        <a:rPr lang="es-PA" sz="1400" baseline="0" noProof="0" dirty="0" smtClean="0">
                          <a:latin typeface="Arial" pitchFamily="34" charset="0"/>
                          <a:cs typeface="Arial" pitchFamily="34" charset="0"/>
                        </a:rPr>
                        <a:t> actores.</a:t>
                      </a:r>
                      <a:endParaRPr lang="es-PA" sz="1400" noProof="0" dirty="0" smtClean="0">
                        <a:latin typeface="Arial" pitchFamily="34" charset="0"/>
                        <a:cs typeface="Arial" pitchFamily="34" charset="0"/>
                      </a:endParaRPr>
                    </a:p>
                    <a:p>
                      <a:r>
                        <a:rPr lang="es-PA" sz="1400" noProof="0" dirty="0" smtClean="0">
                          <a:latin typeface="Arial" pitchFamily="34" charset="0"/>
                          <a:cs typeface="Arial" pitchFamily="34" charset="0"/>
                        </a:rPr>
                        <a:t>Liderazgo</a:t>
                      </a:r>
                      <a:r>
                        <a:rPr lang="es-PA" sz="1400" baseline="0" noProof="0" dirty="0" smtClean="0">
                          <a:latin typeface="Arial" pitchFamily="34" charset="0"/>
                          <a:cs typeface="Arial" pitchFamily="34" charset="0"/>
                        </a:rPr>
                        <a:t> de la ASN (rectoría).</a:t>
                      </a:r>
                      <a:endParaRPr lang="es-PA" sz="1400" noProof="0" dirty="0">
                        <a:latin typeface="Arial" pitchFamily="34" charset="0"/>
                        <a:cs typeface="Arial" pitchFamily="34" charset="0"/>
                      </a:endParaRPr>
                    </a:p>
                  </a:txBody>
                  <a:tcPr anchor="ctr"/>
                </a:tc>
              </a:tr>
              <a:tr h="844061">
                <a:tc>
                  <a:txBody>
                    <a:bodyPr/>
                    <a:lstStyle/>
                    <a:p>
                      <a:r>
                        <a:rPr lang="es-PA" sz="1400" b="1" noProof="0" dirty="0" smtClean="0">
                          <a:latin typeface="Arial" pitchFamily="34" charset="0"/>
                          <a:cs typeface="Arial" pitchFamily="34" charset="0"/>
                        </a:rPr>
                        <a:t>FINANCIAMIENTO</a:t>
                      </a:r>
                      <a:endParaRPr lang="es-PA" sz="1400" b="1" noProof="0" dirty="0">
                        <a:latin typeface="Arial" pitchFamily="34" charset="0"/>
                        <a:cs typeface="Arial" pitchFamily="34" charset="0"/>
                      </a:endParaRPr>
                    </a:p>
                  </a:txBody>
                  <a:tcPr anchor="ctr"/>
                </a:tc>
                <a:tc>
                  <a:txBody>
                    <a:bodyPr/>
                    <a:lstStyle/>
                    <a:p>
                      <a:r>
                        <a:rPr lang="es-PA" sz="1400" noProof="0" smtClean="0">
                          <a:latin typeface="Arial" pitchFamily="34" charset="0"/>
                          <a:cs typeface="Arial" pitchFamily="34" charset="0"/>
                        </a:rPr>
                        <a:t>Pago directo a proveedores.</a:t>
                      </a:r>
                    </a:p>
                    <a:p>
                      <a:r>
                        <a:rPr lang="es-PA" sz="1400" noProof="0" smtClean="0">
                          <a:latin typeface="Arial" pitchFamily="34" charset="0"/>
                          <a:cs typeface="Arial" pitchFamily="34" charset="0"/>
                        </a:rPr>
                        <a:t>Orientado al lucro</a:t>
                      </a:r>
                      <a:endParaRPr lang="es-PA" sz="1400" noProof="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Cobertura Universal.</a:t>
                      </a:r>
                      <a:endParaRPr lang="es-PA" sz="1400" baseline="0" noProof="0" dirty="0" smtClean="0">
                        <a:latin typeface="Arial" pitchFamily="34" charset="0"/>
                        <a:cs typeface="Arial" pitchFamily="34" charset="0"/>
                      </a:endParaRPr>
                    </a:p>
                    <a:p>
                      <a:r>
                        <a:rPr lang="es-PA" sz="1400" baseline="0" noProof="0" dirty="0" smtClean="0">
                          <a:latin typeface="Arial" pitchFamily="34" charset="0"/>
                          <a:cs typeface="Arial" pitchFamily="34" charset="0"/>
                        </a:rPr>
                        <a:t>Protección Social en Salud.</a:t>
                      </a:r>
                      <a:endParaRPr lang="es-PA" sz="1400" noProof="0" dirty="0">
                        <a:latin typeface="Arial" pitchFamily="34" charset="0"/>
                        <a:cs typeface="Arial" pitchFamily="34" charset="0"/>
                      </a:endParaRPr>
                    </a:p>
                  </a:txBody>
                  <a:tcPr anchor="ctr"/>
                </a:tc>
              </a:tr>
              <a:tr h="590843">
                <a:tc>
                  <a:txBody>
                    <a:bodyPr/>
                    <a:lstStyle/>
                    <a:p>
                      <a:r>
                        <a:rPr lang="es-PA" sz="1400" b="1" noProof="0" dirty="0" smtClean="0">
                          <a:latin typeface="Arial" pitchFamily="34" charset="0"/>
                          <a:cs typeface="Arial" pitchFamily="34" charset="0"/>
                        </a:rPr>
                        <a:t>PROVISION DE</a:t>
                      </a:r>
                      <a:r>
                        <a:rPr lang="es-PA" sz="1400" b="1" baseline="0" noProof="0" dirty="0" smtClean="0">
                          <a:latin typeface="Arial" pitchFamily="34" charset="0"/>
                          <a:cs typeface="Arial" pitchFamily="34" charset="0"/>
                        </a:rPr>
                        <a:t> SERVICIOS</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Atención</a:t>
                      </a:r>
                      <a:r>
                        <a:rPr lang="es-PA" sz="1400" baseline="0" noProof="0" dirty="0" smtClean="0">
                          <a:latin typeface="Arial" pitchFamily="34" charset="0"/>
                          <a:cs typeface="Arial" pitchFamily="34" charset="0"/>
                        </a:rPr>
                        <a:t> episódica curativa de casos/complicaciones agudas centrada en la enfermedad y el tratamiento.</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Atención integral, continua e integrada y centrada en las personas</a:t>
                      </a:r>
                      <a:r>
                        <a:rPr lang="es-PA" sz="1400" baseline="0" noProof="0" dirty="0" smtClean="0">
                          <a:latin typeface="Arial" pitchFamily="34" charset="0"/>
                          <a:cs typeface="Arial" pitchFamily="34" charset="0"/>
                        </a:rPr>
                        <a:t> </a:t>
                      </a:r>
                      <a:r>
                        <a:rPr lang="es-PA" sz="1400" noProof="0" dirty="0" smtClean="0">
                          <a:latin typeface="Arial" pitchFamily="34" charset="0"/>
                          <a:cs typeface="Arial" pitchFamily="34" charset="0"/>
                        </a:rPr>
                        <a:t>(incluyendo la atención socio-sanitaria).</a:t>
                      </a:r>
                      <a:endParaRPr lang="es-PA" sz="1400" noProof="0" dirty="0">
                        <a:latin typeface="Arial" pitchFamily="34" charset="0"/>
                        <a:cs typeface="Arial" pitchFamily="34" charset="0"/>
                      </a:endParaRPr>
                    </a:p>
                  </a:txBody>
                  <a:tcPr anchor="ctr"/>
                </a:tc>
              </a:tr>
              <a:tr h="1350498">
                <a:tc>
                  <a:txBody>
                    <a:bodyPr/>
                    <a:lstStyle/>
                    <a:p>
                      <a:r>
                        <a:rPr lang="es-PA" sz="1400" b="1" noProof="0" dirty="0" smtClean="0">
                          <a:latin typeface="Arial" pitchFamily="34" charset="0"/>
                          <a:cs typeface="Arial" pitchFamily="34" charset="0"/>
                        </a:rPr>
                        <a:t>GENERACION DE RECURSOS</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Médicos,</a:t>
                      </a:r>
                      <a:r>
                        <a:rPr lang="es-PA" sz="1400" baseline="0" noProof="0" dirty="0" smtClean="0">
                          <a:latin typeface="Arial" pitchFamily="34" charset="0"/>
                          <a:cs typeface="Arial" pitchFamily="34" charset="0"/>
                        </a:rPr>
                        <a:t> enfermeras y otros profesionales afines a la atención curativa.</a:t>
                      </a:r>
                    </a:p>
                    <a:p>
                      <a:r>
                        <a:rPr lang="es-PA" sz="1400" baseline="0" noProof="0" dirty="0" smtClean="0">
                          <a:latin typeface="Arial" pitchFamily="34" charset="0"/>
                          <a:cs typeface="Arial" pitchFamily="34" charset="0"/>
                        </a:rPr>
                        <a:t>Tecnología como generadora de negocios.</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Amplio rango de competencias</a:t>
                      </a:r>
                      <a:r>
                        <a:rPr lang="es-PA" sz="1400" baseline="0" noProof="0" dirty="0" smtClean="0">
                          <a:latin typeface="Arial" pitchFamily="34" charset="0"/>
                          <a:cs typeface="Arial" pitchFamily="34" charset="0"/>
                        </a:rPr>
                        <a:t> y profesionales.</a:t>
                      </a:r>
                    </a:p>
                    <a:p>
                      <a:r>
                        <a:rPr lang="es-PA" sz="1400" baseline="0" noProof="0" dirty="0" smtClean="0">
                          <a:latin typeface="Arial" pitchFamily="34" charset="0"/>
                          <a:cs typeface="Arial" pitchFamily="34" charset="0"/>
                        </a:rPr>
                        <a:t>Uso apropriado y equitativo de la tecnología.</a:t>
                      </a:r>
                      <a:endParaRPr lang="es-PA" sz="1400" noProof="0" dirty="0">
                        <a:latin typeface="Arial" pitchFamily="34" charset="0"/>
                        <a:cs typeface="Arial" pitchFamily="34" charset="0"/>
                      </a:endParaRPr>
                    </a:p>
                  </a:txBody>
                  <a:tcPr anchor="ctr"/>
                </a:tc>
              </a:tr>
              <a:tr h="590843">
                <a:tc>
                  <a:txBody>
                    <a:bodyPr/>
                    <a:lstStyle/>
                    <a:p>
                      <a:r>
                        <a:rPr lang="es-PA" sz="1400" b="1" noProof="0" dirty="0" smtClean="0">
                          <a:latin typeface="Arial" pitchFamily="34" charset="0"/>
                          <a:cs typeface="Arial" pitchFamily="34" charset="0"/>
                        </a:rPr>
                        <a:t>ENFOQUE</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Pacientes</a:t>
                      </a:r>
                    </a:p>
                  </a:txBody>
                  <a:tcPr anchor="ctr"/>
                </a:tc>
                <a:tc>
                  <a:txBody>
                    <a:bodyPr/>
                    <a:lstStyle/>
                    <a:p>
                      <a:r>
                        <a:rPr lang="es-PA" sz="1400" noProof="0" dirty="0" smtClean="0">
                          <a:latin typeface="Arial" pitchFamily="34" charset="0"/>
                          <a:cs typeface="Arial" pitchFamily="34" charset="0"/>
                        </a:rPr>
                        <a:t>Personas, Familias, Comunidades</a:t>
                      </a:r>
                      <a:endParaRPr lang="es-PA" sz="1400" noProof="0" dirty="0">
                        <a:latin typeface="Arial" pitchFamily="34" charset="0"/>
                        <a:cs typeface="Arial" pitchFamily="34" charset="0"/>
                      </a:endParaRPr>
                    </a:p>
                  </a:txBody>
                  <a:tcPr anchor="ctr"/>
                </a:tc>
              </a:tr>
              <a:tr h="337625">
                <a:tc>
                  <a:txBody>
                    <a:bodyPr/>
                    <a:lstStyle/>
                    <a:p>
                      <a:r>
                        <a:rPr lang="es-PA" sz="1400" b="1" noProof="0" dirty="0" smtClean="0">
                          <a:latin typeface="Arial" pitchFamily="34" charset="0"/>
                          <a:cs typeface="Arial" pitchFamily="34" charset="0"/>
                        </a:rPr>
                        <a:t>ENFOQUE</a:t>
                      </a:r>
                      <a:r>
                        <a:rPr lang="es-PA" sz="1400" b="1" baseline="0" noProof="0" dirty="0" smtClean="0">
                          <a:latin typeface="Arial" pitchFamily="34" charset="0"/>
                          <a:cs typeface="Arial" pitchFamily="34" charset="0"/>
                        </a:rPr>
                        <a:t> SISTEMICO</a:t>
                      </a:r>
                      <a:endParaRPr lang="es-PA" sz="1400" b="1"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Lineal</a:t>
                      </a:r>
                      <a:endParaRPr lang="es-PA" sz="1400" noProof="0" dirty="0">
                        <a:latin typeface="Arial" pitchFamily="34" charset="0"/>
                        <a:cs typeface="Arial" pitchFamily="34" charset="0"/>
                      </a:endParaRPr>
                    </a:p>
                  </a:txBody>
                  <a:tcPr anchor="ctr"/>
                </a:tc>
                <a:tc>
                  <a:txBody>
                    <a:bodyPr/>
                    <a:lstStyle/>
                    <a:p>
                      <a:r>
                        <a:rPr lang="es-PA" sz="1400" noProof="0" dirty="0" smtClean="0">
                          <a:latin typeface="Arial" pitchFamily="34" charset="0"/>
                          <a:cs typeface="Arial" pitchFamily="34" charset="0"/>
                        </a:rPr>
                        <a:t>Sistemas</a:t>
                      </a:r>
                      <a:r>
                        <a:rPr lang="es-PA" sz="1400" baseline="0" noProof="0" dirty="0" smtClean="0">
                          <a:latin typeface="Arial" pitchFamily="34" charset="0"/>
                          <a:cs typeface="Arial" pitchFamily="34" charset="0"/>
                        </a:rPr>
                        <a:t> complejos y adaptativos</a:t>
                      </a:r>
                      <a:endParaRPr lang="es-PA" sz="1400" noProof="0" dirty="0">
                        <a:latin typeface="Arial" pitchFamily="34" charset="0"/>
                        <a:cs typeface="Arial" pitchFamily="34" charset="0"/>
                      </a:endParaRPr>
                    </a:p>
                  </a:txBody>
                  <a:tcPr anchor="ctr"/>
                </a:tc>
              </a:tr>
            </a:tbl>
          </a:graphicData>
        </a:graphic>
      </p:graphicFrame>
      <p:sp>
        <p:nvSpPr>
          <p:cNvPr id="2" name="Oval 1"/>
          <p:cNvSpPr/>
          <p:nvPr/>
        </p:nvSpPr>
        <p:spPr>
          <a:xfrm>
            <a:off x="5234149" y="457200"/>
            <a:ext cx="3732242" cy="6400799"/>
          </a:xfrm>
          <a:prstGeom prst="ellipse">
            <a:avLst/>
          </a:prstGeom>
          <a:noFill/>
          <a:ln w="57150" cmpd="sng">
            <a:solidFill>
              <a:srgbClr val="FF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6818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35" y="314141"/>
            <a:ext cx="8513379" cy="804041"/>
          </a:xfrm>
        </p:spPr>
        <p:txBody>
          <a:bodyPr/>
          <a:lstStyle/>
          <a:p>
            <a:r>
              <a:rPr lang="es-CL" sz="3800" dirty="0">
                <a:latin typeface="Calibri" pitchFamily="34" charset="0"/>
              </a:rPr>
              <a:t>¿</a:t>
            </a:r>
            <a:r>
              <a:rPr lang="es-CL" sz="3800" b="1" dirty="0" err="1" smtClean="0">
                <a:latin typeface="Calibri" pitchFamily="34" charset="0"/>
              </a:rPr>
              <a:t>Pq</a:t>
            </a:r>
            <a:r>
              <a:rPr lang="es-CL" sz="3800" dirty="0">
                <a:latin typeface="Calibri" pitchFamily="34" charset="0"/>
              </a:rPr>
              <a:t> son importantes las </a:t>
            </a:r>
            <a:r>
              <a:rPr lang="es-CL" sz="3800" dirty="0" err="1">
                <a:latin typeface="Calibri" pitchFamily="34" charset="0"/>
              </a:rPr>
              <a:t>enf</a:t>
            </a:r>
            <a:r>
              <a:rPr lang="es-CL" sz="3800" dirty="0">
                <a:latin typeface="Calibri" pitchFamily="34" charset="0"/>
              </a:rPr>
              <a:t> </a:t>
            </a:r>
            <a:r>
              <a:rPr lang="es-CL" sz="3800" dirty="0" smtClean="0">
                <a:latin typeface="Calibri" pitchFamily="34" charset="0"/>
              </a:rPr>
              <a:t>crónicas NT?</a:t>
            </a:r>
            <a:endParaRPr lang="es-CL" sz="3800" b="1" dirty="0">
              <a:latin typeface="Calibri" pitchFamily="34" charset="0"/>
            </a:endParaRPr>
          </a:p>
        </p:txBody>
      </p:sp>
      <p:sp>
        <p:nvSpPr>
          <p:cNvPr id="3" name="Content Placeholder 2"/>
          <p:cNvSpPr>
            <a:spLocks noGrp="1"/>
          </p:cNvSpPr>
          <p:nvPr>
            <p:ph idx="1"/>
          </p:nvPr>
        </p:nvSpPr>
        <p:spPr>
          <a:xfrm>
            <a:off x="914414" y="2120478"/>
            <a:ext cx="7583200" cy="3901947"/>
          </a:xfrm>
        </p:spPr>
        <p:txBody>
          <a:bodyPr/>
          <a:lstStyle/>
          <a:p>
            <a:r>
              <a:rPr lang="es-CL" sz="2800" dirty="0" smtClean="0">
                <a:solidFill>
                  <a:srgbClr val="0070C0"/>
                </a:solidFill>
                <a:latin typeface="Calibri" pitchFamily="34" charset="0"/>
              </a:rPr>
              <a:t>Las enfermedades crónicas tienen cada vez una mayor importancia en la carga de </a:t>
            </a:r>
            <a:r>
              <a:rPr lang="es-CL" sz="2800" dirty="0" err="1" smtClean="0">
                <a:solidFill>
                  <a:srgbClr val="0070C0"/>
                </a:solidFill>
                <a:latin typeface="Calibri" pitchFamily="34" charset="0"/>
              </a:rPr>
              <a:t>morbi</a:t>
            </a:r>
            <a:r>
              <a:rPr lang="es-CL" sz="2800" dirty="0" smtClean="0">
                <a:solidFill>
                  <a:srgbClr val="0070C0"/>
                </a:solidFill>
                <a:latin typeface="Calibri" pitchFamily="34" charset="0"/>
              </a:rPr>
              <a:t> mortalidad</a:t>
            </a:r>
          </a:p>
          <a:p>
            <a:r>
              <a:rPr lang="es-CL" sz="2800" dirty="0" smtClean="0">
                <a:solidFill>
                  <a:srgbClr val="0070C0"/>
                </a:solidFill>
                <a:latin typeface="Calibri" pitchFamily="34" charset="0"/>
              </a:rPr>
              <a:t>Su impacto económico representa un desafío mayor para los sistemas de salud</a:t>
            </a:r>
          </a:p>
          <a:p>
            <a:r>
              <a:rPr lang="es-CL" sz="2800" dirty="0" smtClean="0">
                <a:solidFill>
                  <a:srgbClr val="0070C0"/>
                </a:solidFill>
                <a:latin typeface="Calibri" pitchFamily="34" charset="0"/>
              </a:rPr>
              <a:t>Necesitan transformaciones mayores en la forma en como se organizan los servicios (modelos de atención integrados basados en APS)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246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0"/>
            <a:ext cx="9167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2 Rectángulo redondeado"/>
          <p:cNvSpPr/>
          <p:nvPr/>
        </p:nvSpPr>
        <p:spPr>
          <a:xfrm>
            <a:off x="808695" y="339905"/>
            <a:ext cx="8358480" cy="365760"/>
          </a:xfrm>
          <a:prstGeom prst="roundRect">
            <a:avLst/>
          </a:prstGeom>
          <a:solidFill>
            <a:srgbClr val="215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err="1" smtClean="0">
                <a:solidFill>
                  <a:schemeClr val="bg1"/>
                </a:solidFill>
                <a:latin typeface="Calibri" pitchFamily="34" charset="0"/>
                <a:cs typeface="Calibri" pitchFamily="34" charset="0"/>
              </a:rPr>
              <a:t>Pob</a:t>
            </a:r>
            <a:r>
              <a:rPr lang="es-VE" sz="1400" dirty="0" smtClean="0">
                <a:solidFill>
                  <a:schemeClr val="bg1"/>
                </a:solidFill>
                <a:latin typeface="Calibri" pitchFamily="34" charset="0"/>
                <a:cs typeface="Calibri" pitchFamily="34" charset="0"/>
              </a:rPr>
              <a:t>. y territorio a cargo  definidos / conocimiento de sus necesidades para determinar la oferta de </a:t>
            </a:r>
            <a:r>
              <a:rPr lang="es-VE" sz="1400" dirty="0" err="1" smtClean="0">
                <a:solidFill>
                  <a:schemeClr val="bg1"/>
                </a:solidFill>
                <a:latin typeface="Calibri" pitchFamily="34" charset="0"/>
                <a:cs typeface="Calibri" pitchFamily="34" charset="0"/>
              </a:rPr>
              <a:t>Serv</a:t>
            </a:r>
            <a:r>
              <a:rPr lang="es-VE" sz="1400" dirty="0" smtClean="0">
                <a:solidFill>
                  <a:schemeClr val="bg1"/>
                </a:solidFill>
                <a:latin typeface="Calibri" pitchFamily="34" charset="0"/>
                <a:cs typeface="Calibri" pitchFamily="34" charset="0"/>
              </a:rPr>
              <a:t> S alud   </a:t>
            </a:r>
            <a:r>
              <a:rPr lang="es-VE" sz="1400" b="1" dirty="0" smtClean="0">
                <a:solidFill>
                  <a:schemeClr val="bg1"/>
                </a:solidFill>
                <a:latin typeface="Calibri" pitchFamily="34" charset="0"/>
                <a:cs typeface="Calibri" pitchFamily="34" charset="0"/>
              </a:rPr>
              <a:t>1</a:t>
            </a:r>
            <a:endParaRPr lang="es-VE" sz="1400" b="1" dirty="0">
              <a:solidFill>
                <a:schemeClr val="bg1"/>
              </a:solidFill>
              <a:latin typeface="Calibri" pitchFamily="34" charset="0"/>
              <a:cs typeface="Calibri" pitchFamily="34" charset="0"/>
            </a:endParaRPr>
          </a:p>
        </p:txBody>
      </p:sp>
      <p:sp>
        <p:nvSpPr>
          <p:cNvPr id="17" name="16 Rectángulo redondeado"/>
          <p:cNvSpPr/>
          <p:nvPr/>
        </p:nvSpPr>
        <p:spPr>
          <a:xfrm>
            <a:off x="808695" y="756615"/>
            <a:ext cx="8358481" cy="517957"/>
          </a:xfrm>
          <a:prstGeom prst="roundRect">
            <a:avLst/>
          </a:prstGeom>
          <a:solidFill>
            <a:srgbClr val="2C6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bg1"/>
                </a:solidFill>
                <a:latin typeface="Calibri" pitchFamily="34" charset="0"/>
                <a:cs typeface="Calibri" pitchFamily="34" charset="0"/>
              </a:rPr>
              <a:t>Extensa red de </a:t>
            </a:r>
            <a:r>
              <a:rPr lang="es-VE" sz="1400" dirty="0" err="1" smtClean="0">
                <a:solidFill>
                  <a:schemeClr val="bg1"/>
                </a:solidFill>
                <a:latin typeface="Calibri" pitchFamily="34" charset="0"/>
                <a:cs typeface="Calibri" pitchFamily="34" charset="0"/>
              </a:rPr>
              <a:t>inst.</a:t>
            </a:r>
            <a:r>
              <a:rPr lang="es-VE" sz="1400" dirty="0" smtClean="0">
                <a:solidFill>
                  <a:schemeClr val="bg1"/>
                </a:solidFill>
                <a:latin typeface="Calibri" pitchFamily="34" charset="0"/>
                <a:cs typeface="Calibri" pitchFamily="34" charset="0"/>
              </a:rPr>
              <a:t> de salud que presta </a:t>
            </a:r>
            <a:r>
              <a:rPr lang="es-VE" sz="1400" dirty="0" err="1" smtClean="0">
                <a:solidFill>
                  <a:schemeClr val="bg1"/>
                </a:solidFill>
                <a:latin typeface="Calibri" pitchFamily="34" charset="0"/>
                <a:cs typeface="Calibri" pitchFamily="34" charset="0"/>
              </a:rPr>
              <a:t>serv</a:t>
            </a:r>
            <a:r>
              <a:rPr lang="es-VE" sz="1400" dirty="0" smtClean="0">
                <a:solidFill>
                  <a:schemeClr val="bg1"/>
                </a:solidFill>
                <a:latin typeface="Calibri" pitchFamily="34" charset="0"/>
                <a:cs typeface="Calibri" pitchFamily="34" charset="0"/>
              </a:rPr>
              <a:t> de promoción, prevención, diagnostico, tratamiento, gestión de </a:t>
            </a:r>
            <a:r>
              <a:rPr lang="es-VE" sz="1400" dirty="0" err="1" smtClean="0">
                <a:solidFill>
                  <a:schemeClr val="bg1"/>
                </a:solidFill>
                <a:latin typeface="Calibri" pitchFamily="34" charset="0"/>
                <a:cs typeface="Calibri" pitchFamily="34" charset="0"/>
              </a:rPr>
              <a:t>enf</a:t>
            </a:r>
            <a:r>
              <a:rPr lang="es-VE" sz="1400" dirty="0" smtClean="0">
                <a:solidFill>
                  <a:schemeClr val="bg1"/>
                </a:solidFill>
                <a:latin typeface="Calibri" pitchFamily="34" charset="0"/>
                <a:cs typeface="Calibri" pitchFamily="34" charset="0"/>
              </a:rPr>
              <a:t>, </a:t>
            </a:r>
            <a:r>
              <a:rPr lang="es-VE" sz="1400" dirty="0" err="1" smtClean="0">
                <a:solidFill>
                  <a:schemeClr val="bg1"/>
                </a:solidFill>
                <a:latin typeface="Calibri" pitchFamily="34" charset="0"/>
                <a:cs typeface="Calibri" pitchFamily="34" charset="0"/>
              </a:rPr>
              <a:t>rehab</a:t>
            </a:r>
            <a:r>
              <a:rPr lang="es-VE" sz="1400" dirty="0" smtClean="0">
                <a:solidFill>
                  <a:schemeClr val="bg1"/>
                </a:solidFill>
                <a:latin typeface="Calibri" pitchFamily="34" charset="0"/>
                <a:cs typeface="Calibri" pitchFamily="34" charset="0"/>
              </a:rPr>
              <a:t> y cuidados paliativos, y que integra </a:t>
            </a:r>
            <a:r>
              <a:rPr lang="es-VE" sz="1400" dirty="0" err="1" smtClean="0">
                <a:solidFill>
                  <a:schemeClr val="bg1"/>
                </a:solidFill>
                <a:latin typeface="Calibri" pitchFamily="34" charset="0"/>
                <a:cs typeface="Calibri" pitchFamily="34" charset="0"/>
              </a:rPr>
              <a:t>prog</a:t>
            </a:r>
            <a:r>
              <a:rPr lang="es-VE" sz="1400" dirty="0" smtClean="0">
                <a:solidFill>
                  <a:schemeClr val="bg1"/>
                </a:solidFill>
                <a:latin typeface="Calibri" pitchFamily="34" charset="0"/>
                <a:cs typeface="Calibri" pitchFamily="34" charset="0"/>
              </a:rPr>
              <a:t> focalizados en </a:t>
            </a:r>
            <a:r>
              <a:rPr lang="es-VE" sz="1400" dirty="0" err="1" smtClean="0">
                <a:solidFill>
                  <a:schemeClr val="bg1"/>
                </a:solidFill>
                <a:latin typeface="Calibri" pitchFamily="34" charset="0"/>
                <a:cs typeface="Calibri" pitchFamily="34" charset="0"/>
              </a:rPr>
              <a:t>enf</a:t>
            </a:r>
            <a:r>
              <a:rPr lang="es-VE" sz="1400" dirty="0" smtClean="0">
                <a:solidFill>
                  <a:schemeClr val="bg1"/>
                </a:solidFill>
                <a:latin typeface="Calibri" pitchFamily="34" charset="0"/>
                <a:cs typeface="Calibri" pitchFamily="34" charset="0"/>
              </a:rPr>
              <a:t>, riesgos y </a:t>
            </a:r>
            <a:r>
              <a:rPr lang="es-VE" sz="1400" dirty="0" err="1" smtClean="0">
                <a:solidFill>
                  <a:schemeClr val="bg1"/>
                </a:solidFill>
                <a:latin typeface="Calibri" pitchFamily="34" charset="0"/>
                <a:cs typeface="Calibri" pitchFamily="34" charset="0"/>
              </a:rPr>
              <a:t>pob</a:t>
            </a:r>
            <a:r>
              <a:rPr lang="es-VE" sz="1400" dirty="0" smtClean="0">
                <a:solidFill>
                  <a:schemeClr val="bg1"/>
                </a:solidFill>
                <a:latin typeface="Calibri" pitchFamily="34" charset="0"/>
                <a:cs typeface="Calibri" pitchFamily="34" charset="0"/>
              </a:rPr>
              <a:t> especificas…                          </a:t>
            </a:r>
            <a:r>
              <a:rPr lang="es-VE" sz="1400" b="1" dirty="0" smtClean="0">
                <a:solidFill>
                  <a:schemeClr val="bg1"/>
                </a:solidFill>
                <a:latin typeface="Calibri" pitchFamily="34" charset="0"/>
                <a:cs typeface="Calibri" pitchFamily="34" charset="0"/>
              </a:rPr>
              <a:t>2</a:t>
            </a:r>
            <a:endParaRPr lang="es-VE" sz="1400" b="1" dirty="0">
              <a:solidFill>
                <a:schemeClr val="bg1"/>
              </a:solidFill>
              <a:latin typeface="Calibri" pitchFamily="34" charset="0"/>
              <a:cs typeface="Calibri" pitchFamily="34" charset="0"/>
            </a:endParaRPr>
          </a:p>
        </p:txBody>
      </p:sp>
      <p:sp>
        <p:nvSpPr>
          <p:cNvPr id="18" name="17 Rectángulo redondeado"/>
          <p:cNvSpPr/>
          <p:nvPr/>
        </p:nvSpPr>
        <p:spPr>
          <a:xfrm>
            <a:off x="808695" y="1319083"/>
            <a:ext cx="8358481" cy="536018"/>
          </a:xfrm>
          <a:prstGeom prst="roundRect">
            <a:avLst/>
          </a:prstGeom>
          <a:solidFill>
            <a:srgbClr val="378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bg1"/>
                </a:solidFill>
                <a:latin typeface="Calibri" pitchFamily="34" charset="0"/>
                <a:cs typeface="Calibri" pitchFamily="34" charset="0"/>
              </a:rPr>
              <a:t>Un 1er nivel multidisciplinario que cubre  a toda la </a:t>
            </a:r>
            <a:r>
              <a:rPr lang="es-VE" sz="1400" dirty="0" err="1" smtClean="0">
                <a:solidFill>
                  <a:schemeClr val="bg1"/>
                </a:solidFill>
                <a:latin typeface="Calibri" pitchFamily="34" charset="0"/>
                <a:cs typeface="Calibri" pitchFamily="34" charset="0"/>
              </a:rPr>
              <a:t>pob</a:t>
            </a:r>
            <a:r>
              <a:rPr lang="es-VE" sz="1400" dirty="0" smtClean="0">
                <a:solidFill>
                  <a:schemeClr val="bg1"/>
                </a:solidFill>
                <a:latin typeface="Calibri" pitchFamily="34" charset="0"/>
                <a:cs typeface="Calibri" pitchFamily="34" charset="0"/>
              </a:rPr>
              <a:t> y sirve como puerta de entrada al sistema, que integra y coordina la </a:t>
            </a:r>
            <a:r>
              <a:rPr lang="es-VE" sz="1400" dirty="0">
                <a:solidFill>
                  <a:schemeClr val="bg1"/>
                </a:solidFill>
                <a:latin typeface="Calibri" pitchFamily="34" charset="0"/>
                <a:cs typeface="Calibri" pitchFamily="34" charset="0"/>
              </a:rPr>
              <a:t>atención </a:t>
            </a:r>
            <a:r>
              <a:rPr lang="es-VE" sz="1400" dirty="0" smtClean="0">
                <a:solidFill>
                  <a:schemeClr val="bg1"/>
                </a:solidFill>
                <a:latin typeface="Calibri" pitchFamily="34" charset="0"/>
                <a:cs typeface="Calibri" pitchFamily="34" charset="0"/>
              </a:rPr>
              <a:t>de salud, además de satisfacer la mayor parte de las necesidades de la </a:t>
            </a:r>
            <a:r>
              <a:rPr lang="es-VE" sz="1400" dirty="0" err="1" smtClean="0">
                <a:solidFill>
                  <a:schemeClr val="bg1"/>
                </a:solidFill>
                <a:latin typeface="Calibri" pitchFamily="34" charset="0"/>
                <a:cs typeface="Calibri" pitchFamily="34" charset="0"/>
              </a:rPr>
              <a:t>pob</a:t>
            </a:r>
            <a:r>
              <a:rPr lang="es-VE" sz="1400" dirty="0">
                <a:solidFill>
                  <a:schemeClr val="bg1"/>
                </a:solidFill>
                <a:latin typeface="Calibri" pitchFamily="34" charset="0"/>
                <a:cs typeface="Calibri" pitchFamily="34" charset="0"/>
              </a:rPr>
              <a:t> </a:t>
            </a:r>
            <a:r>
              <a:rPr lang="es-VE" sz="1400" dirty="0" smtClean="0">
                <a:solidFill>
                  <a:schemeClr val="bg1"/>
                </a:solidFill>
                <a:latin typeface="Calibri" pitchFamily="34" charset="0"/>
                <a:cs typeface="Calibri" pitchFamily="34" charset="0"/>
              </a:rPr>
              <a:t>                           </a:t>
            </a:r>
            <a:r>
              <a:rPr lang="es-VE" sz="1400" b="1" dirty="0" smtClean="0">
                <a:solidFill>
                  <a:schemeClr val="bg1"/>
                </a:solidFill>
                <a:latin typeface="Calibri" pitchFamily="34" charset="0"/>
                <a:cs typeface="Calibri" pitchFamily="34" charset="0"/>
              </a:rPr>
              <a:t>3</a:t>
            </a:r>
            <a:endParaRPr lang="es-VE" sz="1400" b="1" dirty="0">
              <a:solidFill>
                <a:schemeClr val="bg1"/>
              </a:solidFill>
              <a:latin typeface="Calibri" pitchFamily="34" charset="0"/>
              <a:cs typeface="Calibri" pitchFamily="34" charset="0"/>
            </a:endParaRPr>
          </a:p>
        </p:txBody>
      </p:sp>
      <p:sp>
        <p:nvSpPr>
          <p:cNvPr id="19" name="18 Rectángulo redondeado"/>
          <p:cNvSpPr/>
          <p:nvPr/>
        </p:nvSpPr>
        <p:spPr>
          <a:xfrm>
            <a:off x="808695" y="1906694"/>
            <a:ext cx="8358481" cy="347083"/>
          </a:xfrm>
          <a:prstGeom prst="roundRect">
            <a:avLst/>
          </a:prstGeom>
          <a:solidFill>
            <a:srgbClr val="60A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bg1"/>
                </a:solidFill>
                <a:latin typeface="Calibri" pitchFamily="34" charset="0"/>
                <a:cs typeface="Calibri" pitchFamily="34" charset="0"/>
              </a:rPr>
              <a:t>Prestación de </a:t>
            </a:r>
            <a:r>
              <a:rPr lang="es-VE" sz="1400" dirty="0" err="1" smtClean="0">
                <a:solidFill>
                  <a:schemeClr val="bg1"/>
                </a:solidFill>
                <a:latin typeface="Calibri" pitchFamily="34" charset="0"/>
                <a:cs typeface="Calibri" pitchFamily="34" charset="0"/>
              </a:rPr>
              <a:t>servi</a:t>
            </a:r>
            <a:r>
              <a:rPr lang="es-VE" sz="1400" dirty="0" smtClean="0">
                <a:solidFill>
                  <a:schemeClr val="bg1"/>
                </a:solidFill>
                <a:latin typeface="Calibri" pitchFamily="34" charset="0"/>
                <a:cs typeface="Calibri" pitchFamily="34" charset="0"/>
              </a:rPr>
              <a:t> especializados en el lugar mas apropiado, que se ofrecen de preferencia en entornos extra hospitalarios  </a:t>
            </a:r>
            <a:r>
              <a:rPr lang="es-VE" sz="1400" dirty="0">
                <a:solidFill>
                  <a:schemeClr val="bg1"/>
                </a:solidFill>
                <a:latin typeface="Calibri" pitchFamily="34" charset="0"/>
                <a:cs typeface="Calibri" pitchFamily="34" charset="0"/>
              </a:rPr>
              <a:t>     </a:t>
            </a:r>
            <a:r>
              <a:rPr lang="es-VE" sz="1400" dirty="0" smtClean="0">
                <a:solidFill>
                  <a:schemeClr val="bg1"/>
                </a:solidFill>
                <a:latin typeface="Calibri" pitchFamily="34" charset="0"/>
                <a:cs typeface="Calibri" pitchFamily="34" charset="0"/>
              </a:rPr>
              <a:t>                                                                                                                                                                            </a:t>
            </a:r>
            <a:r>
              <a:rPr lang="es-VE" sz="1400" b="1" dirty="0" smtClean="0">
                <a:solidFill>
                  <a:schemeClr val="bg1"/>
                </a:solidFill>
                <a:latin typeface="Calibri" pitchFamily="34" charset="0"/>
                <a:cs typeface="Calibri" pitchFamily="34" charset="0"/>
              </a:rPr>
              <a:t>4</a:t>
            </a:r>
            <a:endParaRPr lang="es-VE" sz="1400" b="1" dirty="0">
              <a:solidFill>
                <a:schemeClr val="bg1"/>
              </a:solidFill>
              <a:latin typeface="Calibri" pitchFamily="34" charset="0"/>
              <a:cs typeface="Calibri" pitchFamily="34" charset="0"/>
            </a:endParaRPr>
          </a:p>
        </p:txBody>
      </p:sp>
      <p:sp>
        <p:nvSpPr>
          <p:cNvPr id="21" name="20 Rectángulo redondeado"/>
          <p:cNvSpPr/>
          <p:nvPr/>
        </p:nvSpPr>
        <p:spPr>
          <a:xfrm>
            <a:off x="808695" y="2270357"/>
            <a:ext cx="8358481" cy="347083"/>
          </a:xfrm>
          <a:prstGeom prst="roundRect">
            <a:avLst/>
          </a:prstGeom>
          <a:solidFill>
            <a:srgbClr val="94C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Existencia de mecanismos de coordinación asistencial a lo largo de todo el continuo de los servicios de salud      </a:t>
            </a:r>
            <a:r>
              <a:rPr lang="es-VE" sz="1400" b="1" dirty="0" smtClean="0">
                <a:solidFill>
                  <a:schemeClr val="tx1"/>
                </a:solidFill>
                <a:latin typeface="Calibri" pitchFamily="34" charset="0"/>
                <a:cs typeface="Calibri" pitchFamily="34" charset="0"/>
              </a:rPr>
              <a:t>5</a:t>
            </a:r>
            <a:endParaRPr lang="es-VE" sz="1400" b="1" dirty="0">
              <a:solidFill>
                <a:schemeClr val="tx1"/>
              </a:solidFill>
              <a:latin typeface="Calibri" pitchFamily="34" charset="0"/>
              <a:cs typeface="Calibri" pitchFamily="34" charset="0"/>
            </a:endParaRPr>
          </a:p>
        </p:txBody>
      </p:sp>
      <p:sp>
        <p:nvSpPr>
          <p:cNvPr id="22" name="21 Rectángulo redondeado"/>
          <p:cNvSpPr/>
          <p:nvPr/>
        </p:nvSpPr>
        <p:spPr>
          <a:xfrm>
            <a:off x="808695" y="2632854"/>
            <a:ext cx="8358481" cy="436860"/>
          </a:xfrm>
          <a:prstGeom prst="roundRect">
            <a:avLst/>
          </a:prstGeom>
          <a:solidFill>
            <a:srgbClr val="CAE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Atención de salud centrada en la persona, la familia y la comunidad, teniendo en cuenta las particularidades culturales y de género, y la diversidad de la población                                                                                                         </a:t>
            </a:r>
            <a:r>
              <a:rPr lang="es-VE" sz="1400" b="1" dirty="0" smtClean="0">
                <a:solidFill>
                  <a:schemeClr val="tx1"/>
                </a:solidFill>
                <a:latin typeface="Calibri" pitchFamily="34" charset="0"/>
                <a:cs typeface="Calibri" pitchFamily="34" charset="0"/>
              </a:rPr>
              <a:t>6</a:t>
            </a:r>
            <a:endParaRPr lang="es-VE" sz="1400" b="1" dirty="0">
              <a:solidFill>
                <a:schemeClr val="tx1"/>
              </a:solidFill>
              <a:latin typeface="Calibri" pitchFamily="34" charset="0"/>
              <a:cs typeface="Calibri" pitchFamily="34" charset="0"/>
            </a:endParaRPr>
          </a:p>
        </p:txBody>
      </p:sp>
      <p:sp>
        <p:nvSpPr>
          <p:cNvPr id="23" name="22 Rectángulo redondeado"/>
          <p:cNvSpPr/>
          <p:nvPr/>
        </p:nvSpPr>
        <p:spPr>
          <a:xfrm>
            <a:off x="934823" y="3138244"/>
            <a:ext cx="8209177" cy="35956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bg1"/>
                </a:solidFill>
                <a:latin typeface="Calibri" pitchFamily="34" charset="0"/>
                <a:cs typeface="Calibri" pitchFamily="34" charset="0"/>
              </a:rPr>
              <a:t>Un sistema de gobernanza único para toda la red                                                                                                              </a:t>
            </a:r>
            <a:r>
              <a:rPr lang="es-VE" sz="1400" b="1" dirty="0" smtClean="0">
                <a:solidFill>
                  <a:schemeClr val="bg1"/>
                </a:solidFill>
                <a:latin typeface="Calibri" pitchFamily="34" charset="0"/>
                <a:cs typeface="Calibri" pitchFamily="34" charset="0"/>
              </a:rPr>
              <a:t>7</a:t>
            </a:r>
            <a:endParaRPr lang="es-VE" sz="1400" b="1" dirty="0">
              <a:solidFill>
                <a:schemeClr val="bg1"/>
              </a:solidFill>
              <a:latin typeface="Calibri" pitchFamily="34" charset="0"/>
              <a:cs typeface="Calibri" pitchFamily="34" charset="0"/>
            </a:endParaRPr>
          </a:p>
        </p:txBody>
      </p:sp>
      <p:sp>
        <p:nvSpPr>
          <p:cNvPr id="24" name="23 Rectángulo redondeado"/>
          <p:cNvSpPr/>
          <p:nvPr/>
        </p:nvSpPr>
        <p:spPr>
          <a:xfrm>
            <a:off x="934823" y="3529343"/>
            <a:ext cx="8209177" cy="359567"/>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Participación social amplia                                                                                                                                                      </a:t>
            </a:r>
            <a:r>
              <a:rPr lang="es-VE" sz="1400" b="1" dirty="0" smtClean="0">
                <a:solidFill>
                  <a:schemeClr val="tx1"/>
                </a:solidFill>
                <a:latin typeface="Calibri" pitchFamily="34" charset="0"/>
                <a:cs typeface="Calibri" pitchFamily="34" charset="0"/>
              </a:rPr>
              <a:t>8</a:t>
            </a:r>
            <a:endParaRPr lang="es-VE" sz="1400" b="1" dirty="0">
              <a:solidFill>
                <a:schemeClr val="tx1"/>
              </a:solidFill>
              <a:latin typeface="Calibri" pitchFamily="34" charset="0"/>
              <a:cs typeface="Calibri" pitchFamily="34" charset="0"/>
            </a:endParaRPr>
          </a:p>
        </p:txBody>
      </p:sp>
      <p:sp>
        <p:nvSpPr>
          <p:cNvPr id="25" name="24 Rectángulo redondeado"/>
          <p:cNvSpPr/>
          <p:nvPr/>
        </p:nvSpPr>
        <p:spPr>
          <a:xfrm>
            <a:off x="934823" y="3932833"/>
            <a:ext cx="8209177" cy="35956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Acción intersectorial y abordaje de los determinantes de la salud y la equidad en salud                                          </a:t>
            </a:r>
            <a:r>
              <a:rPr lang="es-VE" sz="1400" b="1" dirty="0" smtClean="0">
                <a:solidFill>
                  <a:schemeClr val="tx1"/>
                </a:solidFill>
                <a:latin typeface="Calibri" pitchFamily="34" charset="0"/>
                <a:cs typeface="Calibri" pitchFamily="34" charset="0"/>
              </a:rPr>
              <a:t>9</a:t>
            </a:r>
            <a:endParaRPr lang="es-VE" sz="1400" b="1" dirty="0">
              <a:solidFill>
                <a:schemeClr val="tx1"/>
              </a:solidFill>
              <a:latin typeface="Calibri" pitchFamily="34" charset="0"/>
              <a:cs typeface="Calibri" pitchFamily="34" charset="0"/>
            </a:endParaRPr>
          </a:p>
        </p:txBody>
      </p:sp>
      <p:sp>
        <p:nvSpPr>
          <p:cNvPr id="26" name="25 Rectángulo redondeado"/>
          <p:cNvSpPr/>
          <p:nvPr/>
        </p:nvSpPr>
        <p:spPr>
          <a:xfrm rot="16200000">
            <a:off x="-747375" y="1502167"/>
            <a:ext cx="2676315" cy="364186"/>
          </a:xfrm>
          <a:prstGeom prst="roundRect">
            <a:avLst/>
          </a:prstGeom>
          <a:solidFill>
            <a:srgbClr val="215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500" b="1" dirty="0" smtClean="0">
                <a:solidFill>
                  <a:schemeClr val="bg1"/>
                </a:solidFill>
                <a:latin typeface="Calibri" pitchFamily="34" charset="0"/>
                <a:cs typeface="Calibri" pitchFamily="34" charset="0"/>
              </a:rPr>
              <a:t>Modelo asistencial           </a:t>
            </a:r>
            <a:endParaRPr lang="es-VE" sz="1500" b="1" dirty="0">
              <a:solidFill>
                <a:schemeClr val="bg1"/>
              </a:solidFill>
              <a:latin typeface="Calibri" pitchFamily="34" charset="0"/>
              <a:cs typeface="Calibri" pitchFamily="34" charset="0"/>
            </a:endParaRPr>
          </a:p>
        </p:txBody>
      </p:sp>
      <p:sp>
        <p:nvSpPr>
          <p:cNvPr id="27" name="26 Rectángulo redondeado"/>
          <p:cNvSpPr/>
          <p:nvPr/>
        </p:nvSpPr>
        <p:spPr>
          <a:xfrm rot="16200000">
            <a:off x="30086" y="3446280"/>
            <a:ext cx="1246033" cy="49197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500" b="1" dirty="0" smtClean="0">
                <a:solidFill>
                  <a:schemeClr val="bg1"/>
                </a:solidFill>
                <a:latin typeface="Calibri" pitchFamily="34" charset="0"/>
                <a:cs typeface="Calibri" pitchFamily="34" charset="0"/>
              </a:rPr>
              <a:t>Gobernanza y estrategia</a:t>
            </a:r>
            <a:endParaRPr lang="es-VE" sz="1500" b="1" dirty="0">
              <a:solidFill>
                <a:schemeClr val="bg1"/>
              </a:solidFill>
              <a:latin typeface="Calibri" pitchFamily="34" charset="0"/>
              <a:cs typeface="Calibri" pitchFamily="34" charset="0"/>
            </a:endParaRPr>
          </a:p>
        </p:txBody>
      </p:sp>
      <p:sp>
        <p:nvSpPr>
          <p:cNvPr id="28" name="27 Rectángulo redondeado"/>
          <p:cNvSpPr/>
          <p:nvPr/>
        </p:nvSpPr>
        <p:spPr>
          <a:xfrm>
            <a:off x="808695" y="4376345"/>
            <a:ext cx="8358480" cy="365760"/>
          </a:xfrm>
          <a:prstGeom prst="roundRect">
            <a:avLst/>
          </a:prstGeom>
          <a:solidFill>
            <a:srgbClr val="216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bg1"/>
                </a:solidFill>
                <a:latin typeface="Calibri" pitchFamily="34" charset="0"/>
                <a:cs typeface="Calibri" pitchFamily="34" charset="0"/>
              </a:rPr>
              <a:t>Gestión integrada de los sistemas de apoyo clínico, administrativo y logístico                                                             </a:t>
            </a:r>
            <a:r>
              <a:rPr lang="es-VE" sz="1400" b="1" dirty="0" smtClean="0">
                <a:solidFill>
                  <a:schemeClr val="bg1"/>
                </a:solidFill>
                <a:latin typeface="Calibri" pitchFamily="34" charset="0"/>
                <a:cs typeface="Calibri" pitchFamily="34" charset="0"/>
              </a:rPr>
              <a:t>10</a:t>
            </a:r>
            <a:endParaRPr lang="es-VE" sz="1400" b="1" dirty="0">
              <a:solidFill>
                <a:schemeClr val="bg1"/>
              </a:solidFill>
              <a:latin typeface="Calibri" pitchFamily="34" charset="0"/>
              <a:cs typeface="Calibri" pitchFamily="34" charset="0"/>
            </a:endParaRPr>
          </a:p>
        </p:txBody>
      </p:sp>
      <p:sp>
        <p:nvSpPr>
          <p:cNvPr id="29" name="28 Rectángulo redondeado"/>
          <p:cNvSpPr/>
          <p:nvPr/>
        </p:nvSpPr>
        <p:spPr>
          <a:xfrm>
            <a:off x="808695" y="4783970"/>
            <a:ext cx="8358480" cy="36576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RRHH suficientes, competentes, comprometidos y valorados por la red                                                                        </a:t>
            </a:r>
            <a:r>
              <a:rPr lang="es-VE" sz="1400" b="1" dirty="0" smtClean="0">
                <a:solidFill>
                  <a:schemeClr val="tx1"/>
                </a:solidFill>
                <a:latin typeface="Calibri" pitchFamily="34" charset="0"/>
                <a:cs typeface="Calibri" pitchFamily="34" charset="0"/>
              </a:rPr>
              <a:t>11</a:t>
            </a:r>
            <a:endParaRPr lang="es-VE" sz="1400" b="1" dirty="0">
              <a:solidFill>
                <a:schemeClr val="tx1"/>
              </a:solidFill>
              <a:latin typeface="Calibri" pitchFamily="34" charset="0"/>
              <a:cs typeface="Calibri" pitchFamily="34" charset="0"/>
            </a:endParaRPr>
          </a:p>
        </p:txBody>
      </p:sp>
      <p:sp>
        <p:nvSpPr>
          <p:cNvPr id="30" name="29 Rectángulo redondeado"/>
          <p:cNvSpPr/>
          <p:nvPr/>
        </p:nvSpPr>
        <p:spPr>
          <a:xfrm>
            <a:off x="808695" y="5204844"/>
            <a:ext cx="8358480" cy="36576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Sistema de </a:t>
            </a:r>
            <a:r>
              <a:rPr lang="es-VE" sz="1400" dirty="0" err="1" smtClean="0">
                <a:solidFill>
                  <a:schemeClr val="tx1"/>
                </a:solidFill>
                <a:latin typeface="Calibri" pitchFamily="34" charset="0"/>
                <a:cs typeface="Calibri" pitchFamily="34" charset="0"/>
              </a:rPr>
              <a:t>inf</a:t>
            </a:r>
            <a:r>
              <a:rPr lang="es-VE" sz="1400" dirty="0" smtClean="0">
                <a:solidFill>
                  <a:schemeClr val="tx1"/>
                </a:solidFill>
                <a:latin typeface="Calibri" pitchFamily="34" charset="0"/>
                <a:cs typeface="Calibri" pitchFamily="34" charset="0"/>
              </a:rPr>
              <a:t> integrado que vincula a todos los miembros de la red, con desglose de los datos x sexo, edad, residencia, etnia…                                                                                                                                                                       </a:t>
            </a:r>
            <a:r>
              <a:rPr lang="es-VE" sz="1400" b="1" dirty="0" smtClean="0">
                <a:solidFill>
                  <a:schemeClr val="tx1"/>
                </a:solidFill>
                <a:latin typeface="Calibri" pitchFamily="34" charset="0"/>
                <a:cs typeface="Calibri" pitchFamily="34" charset="0"/>
              </a:rPr>
              <a:t>12</a:t>
            </a:r>
            <a:endParaRPr lang="es-VE" sz="1400" b="1" dirty="0">
              <a:solidFill>
                <a:schemeClr val="tx1"/>
              </a:solidFill>
              <a:latin typeface="Calibri" pitchFamily="34" charset="0"/>
              <a:cs typeface="Calibri" pitchFamily="34" charset="0"/>
            </a:endParaRPr>
          </a:p>
        </p:txBody>
      </p:sp>
      <p:sp>
        <p:nvSpPr>
          <p:cNvPr id="31" name="30 Rectángulo redondeado"/>
          <p:cNvSpPr/>
          <p:nvPr/>
        </p:nvSpPr>
        <p:spPr>
          <a:xfrm>
            <a:off x="808695" y="5631305"/>
            <a:ext cx="8358480" cy="3657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Gestión basada en resultados…                                                                                                                                               </a:t>
            </a:r>
            <a:r>
              <a:rPr lang="es-VE" sz="1400" b="1" dirty="0" smtClean="0">
                <a:solidFill>
                  <a:schemeClr val="tx1"/>
                </a:solidFill>
                <a:latin typeface="Calibri" pitchFamily="34" charset="0"/>
                <a:cs typeface="Calibri" pitchFamily="34" charset="0"/>
              </a:rPr>
              <a:t>13</a:t>
            </a:r>
            <a:endParaRPr lang="es-VE" sz="1400" b="1" dirty="0">
              <a:solidFill>
                <a:schemeClr val="tx1"/>
              </a:solidFill>
              <a:latin typeface="Calibri" pitchFamily="34" charset="0"/>
              <a:cs typeface="Calibri" pitchFamily="34" charset="0"/>
            </a:endParaRPr>
          </a:p>
        </p:txBody>
      </p:sp>
      <p:sp>
        <p:nvSpPr>
          <p:cNvPr id="32" name="31 Rectángulo redondeado"/>
          <p:cNvSpPr/>
          <p:nvPr/>
        </p:nvSpPr>
        <p:spPr>
          <a:xfrm rot="16200000">
            <a:off x="-206781" y="4964849"/>
            <a:ext cx="1629375" cy="401582"/>
          </a:xfrm>
          <a:prstGeom prst="roundRect">
            <a:avLst/>
          </a:prstGeom>
          <a:solidFill>
            <a:srgbClr val="2165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500" b="1" dirty="0" smtClean="0">
                <a:solidFill>
                  <a:schemeClr val="bg1"/>
                </a:solidFill>
                <a:latin typeface="Calibri" pitchFamily="34" charset="0"/>
                <a:cs typeface="Calibri" pitchFamily="34" charset="0"/>
              </a:rPr>
              <a:t>Organización y ges/</a:t>
            </a:r>
            <a:r>
              <a:rPr lang="es-VE" sz="1500" b="1" dirty="0" err="1" smtClean="0">
                <a:solidFill>
                  <a:schemeClr val="bg1"/>
                </a:solidFill>
                <a:latin typeface="Calibri" pitchFamily="34" charset="0"/>
                <a:cs typeface="Calibri" pitchFamily="34" charset="0"/>
              </a:rPr>
              <a:t>tión</a:t>
            </a:r>
            <a:r>
              <a:rPr lang="es-VE" sz="1500" b="1" dirty="0" smtClean="0">
                <a:solidFill>
                  <a:schemeClr val="bg1"/>
                </a:solidFill>
                <a:latin typeface="Calibri" pitchFamily="34" charset="0"/>
                <a:cs typeface="Calibri" pitchFamily="34" charset="0"/>
              </a:rPr>
              <a:t> </a:t>
            </a:r>
            <a:endParaRPr lang="es-VE" sz="1500" b="1" dirty="0">
              <a:solidFill>
                <a:schemeClr val="bg1"/>
              </a:solidFill>
              <a:latin typeface="Calibri" pitchFamily="34" charset="0"/>
              <a:cs typeface="Calibri" pitchFamily="34" charset="0"/>
            </a:endParaRPr>
          </a:p>
        </p:txBody>
      </p:sp>
      <p:sp>
        <p:nvSpPr>
          <p:cNvPr id="33" name="32 Rectángulo redondeado"/>
          <p:cNvSpPr/>
          <p:nvPr/>
        </p:nvSpPr>
        <p:spPr>
          <a:xfrm>
            <a:off x="887525" y="6274684"/>
            <a:ext cx="8209175" cy="365760"/>
          </a:xfrm>
          <a:prstGeom prst="roundRect">
            <a:avLst/>
          </a:prstGeom>
          <a:solidFill>
            <a:srgbClr val="E88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sz="1400" dirty="0" smtClean="0">
                <a:solidFill>
                  <a:schemeClr val="tx1"/>
                </a:solidFill>
                <a:latin typeface="Calibri" pitchFamily="34" charset="0"/>
                <a:cs typeface="Calibri" pitchFamily="34" charset="0"/>
              </a:rPr>
              <a:t>Financiamiento adecuado e incentivos financieros alineados con las metas de la red                                            </a:t>
            </a:r>
            <a:r>
              <a:rPr lang="es-VE" sz="1400" b="1" dirty="0" smtClean="0">
                <a:solidFill>
                  <a:schemeClr val="tx1"/>
                </a:solidFill>
                <a:latin typeface="Calibri" pitchFamily="34" charset="0"/>
                <a:cs typeface="Calibri" pitchFamily="34" charset="0"/>
              </a:rPr>
              <a:t>14</a:t>
            </a:r>
            <a:endParaRPr lang="es-VE" sz="1400" b="1" dirty="0">
              <a:solidFill>
                <a:schemeClr val="tx1"/>
              </a:solidFill>
              <a:latin typeface="Calibri" pitchFamily="34" charset="0"/>
              <a:cs typeface="Calibri" pitchFamily="34" charset="0"/>
            </a:endParaRPr>
          </a:p>
        </p:txBody>
      </p:sp>
      <p:sp>
        <p:nvSpPr>
          <p:cNvPr id="34" name="33 Rectángulo redondeado"/>
          <p:cNvSpPr/>
          <p:nvPr/>
        </p:nvSpPr>
        <p:spPr>
          <a:xfrm rot="16200000">
            <a:off x="82160" y="6324853"/>
            <a:ext cx="1120309" cy="482015"/>
          </a:xfrm>
          <a:prstGeom prst="roundRect">
            <a:avLst/>
          </a:prstGeom>
          <a:solidFill>
            <a:srgbClr val="D5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500" b="1" dirty="0" err="1" smtClean="0">
                <a:solidFill>
                  <a:schemeClr val="bg1"/>
                </a:solidFill>
                <a:latin typeface="Calibri" pitchFamily="34" charset="0"/>
                <a:cs typeface="Calibri" pitchFamily="34" charset="0"/>
              </a:rPr>
              <a:t>Asig</a:t>
            </a:r>
            <a:r>
              <a:rPr lang="es-VE" sz="1500" b="1" dirty="0" smtClean="0">
                <a:solidFill>
                  <a:schemeClr val="bg1"/>
                </a:solidFill>
                <a:latin typeface="Calibri" pitchFamily="34" charset="0"/>
                <a:cs typeface="Calibri" pitchFamily="34" charset="0"/>
              </a:rPr>
              <a:t> </a:t>
            </a:r>
          </a:p>
          <a:p>
            <a:pPr algn="ctr"/>
            <a:r>
              <a:rPr lang="es-VE" sz="1500" b="1" dirty="0" err="1" smtClean="0">
                <a:solidFill>
                  <a:schemeClr val="bg1"/>
                </a:solidFill>
                <a:latin typeface="Calibri" pitchFamily="34" charset="0"/>
                <a:cs typeface="Calibri" pitchFamily="34" charset="0"/>
              </a:rPr>
              <a:t>incent</a:t>
            </a:r>
            <a:endParaRPr lang="es-VE" sz="1500" b="1" dirty="0">
              <a:solidFill>
                <a:schemeClr val="bg1"/>
              </a:solidFill>
              <a:latin typeface="Calibri" pitchFamily="34" charset="0"/>
              <a:cs typeface="Calibri" pitchFamily="34" charset="0"/>
            </a:endParaRPr>
          </a:p>
        </p:txBody>
      </p:sp>
      <p:sp>
        <p:nvSpPr>
          <p:cNvPr id="6" name="5 CuadroTexto"/>
          <p:cNvSpPr txBox="1"/>
          <p:nvPr/>
        </p:nvSpPr>
        <p:spPr>
          <a:xfrm>
            <a:off x="840230" y="-78834"/>
            <a:ext cx="8078199" cy="523220"/>
          </a:xfrm>
          <a:prstGeom prst="rect">
            <a:avLst/>
          </a:prstGeom>
          <a:noFill/>
        </p:spPr>
        <p:txBody>
          <a:bodyPr wrap="square" rtlCol="0">
            <a:spAutoFit/>
          </a:bodyPr>
          <a:lstStyle/>
          <a:p>
            <a:pPr algn="ctr"/>
            <a:r>
              <a:rPr lang="es-VE" sz="2800" b="1" dirty="0" smtClean="0">
                <a:latin typeface="Calibri" pitchFamily="34" charset="0"/>
                <a:cs typeface="Calibri" pitchFamily="34" charset="0"/>
              </a:rPr>
              <a:t>ATRIBUTOS DE LA RED</a:t>
            </a:r>
            <a:endParaRPr lang="es-VE" sz="2800" b="1" dirty="0">
              <a:latin typeface="Calibri" pitchFamily="34" charset="0"/>
              <a:cs typeface="Calibri" pitchFamily="34" charset="0"/>
            </a:endParaRPr>
          </a:p>
        </p:txBody>
      </p:sp>
      <p:sp>
        <p:nvSpPr>
          <p:cNvPr id="35" name="34 CuadroTexto"/>
          <p:cNvSpPr txBox="1"/>
          <p:nvPr/>
        </p:nvSpPr>
        <p:spPr>
          <a:xfrm rot="16200000">
            <a:off x="-3097418" y="3319500"/>
            <a:ext cx="6596146" cy="523220"/>
          </a:xfrm>
          <a:prstGeom prst="rect">
            <a:avLst/>
          </a:prstGeom>
          <a:noFill/>
        </p:spPr>
        <p:txBody>
          <a:bodyPr wrap="square" rtlCol="0">
            <a:spAutoFit/>
          </a:bodyPr>
          <a:lstStyle/>
          <a:p>
            <a:pPr algn="ctr">
              <a:tabLst>
                <a:tab pos="4210050" algn="l"/>
              </a:tabLst>
            </a:pPr>
            <a:r>
              <a:rPr lang="es-VE" sz="2800" b="1" dirty="0" smtClean="0">
                <a:latin typeface="Calibri" pitchFamily="34" charset="0"/>
                <a:cs typeface="Calibri" pitchFamily="34" charset="0"/>
              </a:rPr>
              <a:t>ÁMBITOS </a:t>
            </a:r>
            <a:endParaRPr lang="es-VE" sz="2800" b="1" dirty="0">
              <a:latin typeface="Calibri" pitchFamily="34" charset="0"/>
              <a:cs typeface="Calibri" pitchFamily="34" charset="0"/>
            </a:endParaRPr>
          </a:p>
        </p:txBody>
      </p:sp>
      <p:pic>
        <p:nvPicPr>
          <p:cNvPr id="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6379"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565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6996" name="Picture 4"/>
          <p:cNvPicPr>
            <a:picLocks noChangeAspect="1" noChangeArrowheads="1"/>
          </p:cNvPicPr>
          <p:nvPr/>
        </p:nvPicPr>
        <p:blipFill>
          <a:blip r:embed="rId3" cstate="print"/>
          <a:srcRect/>
          <a:stretch>
            <a:fillRect/>
          </a:stretch>
        </p:blipFill>
        <p:spPr bwMode="auto">
          <a:xfrm>
            <a:off x="652041" y="1954925"/>
            <a:ext cx="4572646" cy="4115381"/>
          </a:xfrm>
          <a:prstGeom prst="rect">
            <a:avLst/>
          </a:prstGeom>
          <a:ln>
            <a:noFill/>
          </a:ln>
          <a:effectLst>
            <a:softEdge rad="112500"/>
          </a:effectLst>
        </p:spPr>
      </p:pic>
      <p:sp>
        <p:nvSpPr>
          <p:cNvPr id="2" name="Title 1"/>
          <p:cNvSpPr>
            <a:spLocks noGrp="1"/>
          </p:cNvSpPr>
          <p:nvPr>
            <p:ph type="title"/>
          </p:nvPr>
        </p:nvSpPr>
        <p:spPr>
          <a:xfrm>
            <a:off x="3168465" y="2656800"/>
            <a:ext cx="8229600" cy="1600200"/>
          </a:xfrm>
        </p:spPr>
        <p:txBody>
          <a:bodyPr/>
          <a:lstStyle/>
          <a:p>
            <a:r>
              <a:rPr lang="en-US" b="1" dirty="0" smtClean="0">
                <a:latin typeface="Arial" pitchFamily="34" charset="0"/>
                <a:cs typeface="Arial" pitchFamily="34" charset="0"/>
              </a:rPr>
              <a:t>GRACIAS!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990750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370821"/>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299971" cy="276999"/>
          </a:xfrm>
          <a:prstGeom prst="rect">
            <a:avLst/>
          </a:prstGeom>
          <a:noFill/>
        </p:spPr>
        <p:txBody>
          <a:bodyPr wrap="none" rtlCol="0">
            <a:spAutoFit/>
          </a:bodyPr>
          <a:lstStyle/>
          <a:p>
            <a:r>
              <a:rPr lang="es-CL" sz="1200" dirty="0" smtClean="0">
                <a:latin typeface="+mj-lt"/>
              </a:rPr>
              <a:t>Fuente: WB, 2012</a:t>
            </a:r>
            <a:endParaRPr lang="es-CL" sz="1200" dirty="0">
              <a:latin typeface="+mj-lt"/>
            </a:endParaRPr>
          </a:p>
        </p:txBody>
      </p:sp>
      <p:cxnSp>
        <p:nvCxnSpPr>
          <p:cNvPr id="4" name="Straight Arrow Connector 3"/>
          <p:cNvCxnSpPr/>
          <p:nvPr/>
        </p:nvCxnSpPr>
        <p:spPr>
          <a:xfrm flipV="1">
            <a:off x="1253351" y="2096812"/>
            <a:ext cx="543915" cy="59908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14009" y="1752600"/>
            <a:ext cx="686591" cy="29691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04202" y="4921468"/>
            <a:ext cx="515798" cy="7094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57260" y="2198131"/>
            <a:ext cx="583814" cy="369332"/>
          </a:xfrm>
          <a:prstGeom prst="rect">
            <a:avLst/>
          </a:prstGeom>
          <a:noFill/>
        </p:spPr>
        <p:txBody>
          <a:bodyPr wrap="none" rtlCol="0">
            <a:spAutoFit/>
          </a:bodyPr>
          <a:lstStyle/>
          <a:p>
            <a:r>
              <a:rPr lang="es-CL" b="1" dirty="0" smtClean="0">
                <a:latin typeface="+mj-lt"/>
              </a:rPr>
              <a:t>37%</a:t>
            </a:r>
            <a:endParaRPr lang="es-CL" b="1" dirty="0">
              <a:latin typeface="+mj-lt"/>
            </a:endParaRPr>
          </a:p>
        </p:txBody>
      </p:sp>
      <p:sp>
        <p:nvSpPr>
          <p:cNvPr id="24" name="TextBox 23"/>
          <p:cNvSpPr txBox="1"/>
          <p:nvPr/>
        </p:nvSpPr>
        <p:spPr>
          <a:xfrm>
            <a:off x="4050456" y="1593782"/>
            <a:ext cx="587020" cy="369332"/>
          </a:xfrm>
          <a:prstGeom prst="rect">
            <a:avLst/>
          </a:prstGeom>
          <a:noFill/>
        </p:spPr>
        <p:txBody>
          <a:bodyPr wrap="none" rtlCol="0">
            <a:spAutoFit/>
          </a:bodyPr>
          <a:lstStyle/>
          <a:p>
            <a:r>
              <a:rPr lang="es-CL" b="1" dirty="0" smtClean="0">
                <a:latin typeface="+mj-lt"/>
              </a:rPr>
              <a:t>11%</a:t>
            </a:r>
            <a:endParaRPr lang="es-CL" b="1" dirty="0">
              <a:latin typeface="+mj-lt"/>
            </a:endParaRPr>
          </a:p>
        </p:txBody>
      </p:sp>
      <p:sp>
        <p:nvSpPr>
          <p:cNvPr id="25" name="TextBox 24"/>
          <p:cNvSpPr txBox="1"/>
          <p:nvPr/>
        </p:nvSpPr>
        <p:spPr>
          <a:xfrm>
            <a:off x="7054702" y="4657545"/>
            <a:ext cx="470000" cy="369332"/>
          </a:xfrm>
          <a:prstGeom prst="rect">
            <a:avLst/>
          </a:prstGeom>
          <a:noFill/>
        </p:spPr>
        <p:txBody>
          <a:bodyPr wrap="none" rtlCol="0">
            <a:spAutoFit/>
          </a:bodyPr>
          <a:lstStyle/>
          <a:p>
            <a:r>
              <a:rPr lang="es-CL" b="1" dirty="0">
                <a:latin typeface="+mj-lt"/>
              </a:rPr>
              <a:t>3</a:t>
            </a:r>
            <a:r>
              <a:rPr lang="es-CL" b="1" dirty="0" smtClean="0">
                <a:latin typeface="+mj-lt"/>
              </a:rPr>
              <a:t>%</a:t>
            </a:r>
            <a:endParaRPr lang="es-CL" b="1" dirty="0">
              <a:latin typeface="+mj-lt"/>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4551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646392" y="1781437"/>
            <a:ext cx="8403021" cy="3941436"/>
          </a:xfrm>
          <a:noFill/>
        </p:spPr>
        <p:txBody>
          <a:bodyPr/>
          <a:lstStyle/>
          <a:p>
            <a:pPr marL="0" indent="0">
              <a:buNone/>
            </a:pPr>
            <a:r>
              <a:rPr lang="es-CL" sz="3000" dirty="0" smtClean="0"/>
              <a:t>El peso relativo de las enfermedades crónicas NT</a:t>
            </a:r>
            <a:r>
              <a:rPr lang="es-CL" sz="3000" b="1" dirty="0" smtClean="0"/>
              <a:t>… </a:t>
            </a:r>
            <a:endParaRPr lang="es-CL" sz="3000" dirty="0" smtClean="0"/>
          </a:p>
          <a:p>
            <a:pPr marL="857250" lvl="2" indent="-457200"/>
            <a:r>
              <a:rPr lang="es-CL" sz="2200" dirty="0" smtClean="0"/>
              <a:t>Constituyen la 1a causa de mortalidad y siguen en aumento</a:t>
            </a:r>
          </a:p>
          <a:p>
            <a:pPr marL="857250" lvl="2" indent="-457200"/>
            <a:r>
              <a:rPr lang="es-CL" sz="2200" dirty="0" smtClean="0"/>
              <a:t>El tratamiento de las enfermedades crónicas va en aumento con mas de 250 millones de personas que viven con </a:t>
            </a:r>
            <a:r>
              <a:rPr lang="es-CL" sz="2200" dirty="0" err="1" smtClean="0"/>
              <a:t>enf</a:t>
            </a:r>
            <a:r>
              <a:rPr lang="es-CL" sz="2200" dirty="0" smtClean="0"/>
              <a:t> crónicas</a:t>
            </a:r>
          </a:p>
          <a:p>
            <a:pPr marL="857250" lvl="2" indent="-457200"/>
            <a:r>
              <a:rPr lang="es-CL" sz="2200" dirty="0" smtClean="0"/>
              <a:t>Las </a:t>
            </a:r>
            <a:r>
              <a:rPr lang="es-CL" sz="2200" dirty="0" err="1" smtClean="0"/>
              <a:t>enf</a:t>
            </a:r>
            <a:r>
              <a:rPr lang="es-CL" sz="2200" dirty="0" smtClean="0"/>
              <a:t> crónicas son multifactoriales e implican diversos sectores</a:t>
            </a:r>
          </a:p>
          <a:p>
            <a:pPr marL="857250" lvl="2" indent="-457200"/>
            <a:r>
              <a:rPr lang="es-CL" sz="2200" dirty="0" smtClean="0"/>
              <a:t>Buenas noticias: se puede retrasar su aparición / disminuir su prevalencia</a:t>
            </a:r>
          </a:p>
          <a:p>
            <a:pPr marL="857250" lvl="2" indent="-457200"/>
            <a:r>
              <a:rPr lang="es-CL" sz="2200" dirty="0" smtClean="0"/>
              <a:t>No tan buenas noticias: implementar intervenciones preventivas es un desafío importante</a:t>
            </a:r>
          </a:p>
          <a:p>
            <a:pPr marL="857250" lvl="2" indent="-457200"/>
            <a:endParaRPr lang="es-CL" sz="1400" dirty="0" smtClean="0"/>
          </a:p>
          <a:p>
            <a:pPr marL="0" indent="0">
              <a:buNone/>
            </a:pPr>
            <a:r>
              <a:rPr lang="es-CL" sz="1400" u="sng" dirty="0" smtClean="0"/>
              <a:t>Fuente</a:t>
            </a:r>
            <a:r>
              <a:rPr lang="es-CL" sz="1400" dirty="0" smtClean="0"/>
              <a:t>: </a:t>
            </a:r>
            <a:r>
              <a:rPr lang="es-CL" sz="1400" dirty="0" err="1" smtClean="0"/>
              <a:t>The</a:t>
            </a:r>
            <a:r>
              <a:rPr lang="es-CL" sz="1400" dirty="0" smtClean="0"/>
              <a:t> NCD Alliance. </a:t>
            </a:r>
            <a:r>
              <a:rPr lang="es-CL" sz="1400" dirty="0" err="1" smtClean="0"/>
              <a:t>The</a:t>
            </a:r>
            <a:r>
              <a:rPr lang="es-CL" sz="1400" dirty="0" smtClean="0"/>
              <a:t> Global </a:t>
            </a:r>
            <a:r>
              <a:rPr lang="es-CL" sz="1400" dirty="0" err="1" smtClean="0"/>
              <a:t>Burden</a:t>
            </a:r>
            <a:r>
              <a:rPr lang="es-CL" sz="1400" dirty="0" smtClean="0"/>
              <a:t> of </a:t>
            </a:r>
            <a:r>
              <a:rPr lang="es-CL" sz="1400" dirty="0" err="1" smtClean="0"/>
              <a:t>NCDs</a:t>
            </a:r>
            <a:r>
              <a:rPr lang="es-CL" sz="1400" dirty="0" smtClean="0"/>
              <a:t>, 2011l; </a:t>
            </a:r>
            <a:r>
              <a:rPr lang="es-CL" sz="1400" dirty="0" err="1" smtClean="0"/>
              <a:t>Institute</a:t>
            </a:r>
            <a:r>
              <a:rPr lang="es-CL" sz="1400" dirty="0" smtClean="0"/>
              <a:t> </a:t>
            </a:r>
            <a:r>
              <a:rPr lang="es-CL" sz="1400" dirty="0" err="1" smtClean="0"/>
              <a:t>for</a:t>
            </a:r>
            <a:r>
              <a:rPr lang="es-CL" sz="1400" dirty="0" smtClean="0"/>
              <a:t> </a:t>
            </a:r>
            <a:r>
              <a:rPr lang="es-CL" sz="1400" dirty="0" err="1" smtClean="0"/>
              <a:t>Health</a:t>
            </a:r>
            <a:r>
              <a:rPr lang="es-CL" sz="1400" dirty="0" smtClean="0"/>
              <a:t> </a:t>
            </a:r>
            <a:r>
              <a:rPr lang="es-CL" sz="1400" dirty="0" err="1" smtClean="0"/>
              <a:t>Metrics</a:t>
            </a:r>
            <a:r>
              <a:rPr lang="es-CL" sz="1400" dirty="0" smtClean="0"/>
              <a:t> and </a:t>
            </a:r>
            <a:r>
              <a:rPr lang="es-CL" sz="1400" dirty="0" err="1" smtClean="0"/>
              <a:t>Evaluation</a:t>
            </a:r>
            <a:r>
              <a:rPr lang="es-CL" sz="1400" dirty="0" smtClean="0"/>
              <a:t>. </a:t>
            </a:r>
            <a:r>
              <a:rPr lang="es-CL" sz="1400" dirty="0" err="1" smtClean="0"/>
              <a:t>Financing</a:t>
            </a:r>
            <a:r>
              <a:rPr lang="es-CL" sz="1400" dirty="0" smtClean="0"/>
              <a:t> Global </a:t>
            </a:r>
            <a:r>
              <a:rPr lang="es-CL" sz="1400" dirty="0" err="1" smtClean="0"/>
              <a:t>Health</a:t>
            </a:r>
            <a:r>
              <a:rPr lang="es-CL" sz="1400" dirty="0" smtClean="0"/>
              <a:t> 2010, </a:t>
            </a:r>
            <a:r>
              <a:rPr lang="es-CL" sz="1400" dirty="0" err="1" smtClean="0"/>
              <a:t>Development</a:t>
            </a:r>
            <a:r>
              <a:rPr lang="es-CL" sz="1400" dirty="0" smtClean="0"/>
              <a:t> </a:t>
            </a:r>
            <a:r>
              <a:rPr lang="es-CL" sz="1400" dirty="0" err="1" smtClean="0"/>
              <a:t>Assistance</a:t>
            </a:r>
            <a:r>
              <a:rPr lang="es-CL" sz="1400" dirty="0" smtClean="0"/>
              <a:t> and Country </a:t>
            </a:r>
            <a:r>
              <a:rPr lang="es-CL" sz="1400" dirty="0" err="1" smtClean="0"/>
              <a:t>Spending</a:t>
            </a:r>
            <a:r>
              <a:rPr lang="es-CL" sz="1400" dirty="0" smtClean="0"/>
              <a:t> in </a:t>
            </a:r>
            <a:r>
              <a:rPr lang="es-CL" sz="1400" dirty="0" err="1" smtClean="0"/>
              <a:t>Economic</a:t>
            </a:r>
            <a:r>
              <a:rPr lang="es-CL" sz="1400" dirty="0" smtClean="0"/>
              <a:t> </a:t>
            </a:r>
            <a:r>
              <a:rPr lang="es-CL" sz="1400" dirty="0" err="1" smtClean="0"/>
              <a:t>Uncertainty</a:t>
            </a:r>
            <a:r>
              <a:rPr lang="es-CL" sz="1400" dirty="0" smtClean="0"/>
              <a:t>, </a:t>
            </a:r>
            <a:r>
              <a:rPr lang="es-CL" sz="1400" dirty="0" err="1" smtClean="0"/>
              <a:t>Seatle</a:t>
            </a:r>
            <a:r>
              <a:rPr lang="es-CL" sz="1400" dirty="0" smtClean="0"/>
              <a:t>, WA, IHME, 2010</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2558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extLst>
              <p:ext uri="{D42A27DB-BD31-4B8C-83A1-F6EECF244321}">
                <p14:modId xmlns:p14="http://schemas.microsoft.com/office/powerpoint/2010/main" val="1127474636"/>
              </p:ext>
            </p:extLst>
          </p:nvPr>
        </p:nvGraphicFramePr>
        <p:xfrm>
          <a:off x="-1399059" y="1602697"/>
          <a:ext cx="712879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35 CuadroTexto"/>
          <p:cNvSpPr txBox="1">
            <a:spLocks noChangeArrowheads="1"/>
          </p:cNvSpPr>
          <p:nvPr/>
        </p:nvSpPr>
        <p:spPr bwMode="auto">
          <a:xfrm>
            <a:off x="-1289869" y="2819557"/>
            <a:ext cx="6858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CL" sz="2200" b="1" dirty="0" smtClean="0">
              <a:solidFill>
                <a:schemeClr val="bg1"/>
              </a:solidFill>
              <a:latin typeface="Calibri" pitchFamily="34" charset="0"/>
            </a:endParaRPr>
          </a:p>
          <a:p>
            <a:pPr algn="ctr" eaLnBrk="1" hangingPunct="1"/>
            <a:endParaRPr lang="es-CL" sz="2800" b="1" dirty="0" smtClean="0">
              <a:solidFill>
                <a:schemeClr val="bg1"/>
              </a:solidFill>
              <a:latin typeface="Calibri" pitchFamily="34" charset="0"/>
            </a:endParaRPr>
          </a:p>
          <a:p>
            <a:pPr algn="ctr" eaLnBrk="1" hangingPunct="1"/>
            <a:r>
              <a:rPr lang="es-CL" sz="2800" b="1" dirty="0" smtClean="0">
                <a:solidFill>
                  <a:schemeClr val="bg1"/>
                </a:solidFill>
                <a:latin typeface="Calibri" pitchFamily="34" charset="0"/>
              </a:rPr>
              <a:t> </a:t>
            </a:r>
            <a:r>
              <a:rPr lang="es-CL" sz="2200" b="1" dirty="0" smtClean="0">
                <a:solidFill>
                  <a:schemeClr val="bg1"/>
                </a:solidFill>
                <a:latin typeface="Calibri" pitchFamily="34" charset="0"/>
              </a:rPr>
              <a:t>TOTAL DE MUERTES X</a:t>
            </a:r>
          </a:p>
          <a:p>
            <a:pPr algn="ctr" eaLnBrk="1" hangingPunct="1"/>
            <a:r>
              <a:rPr lang="es-CL" sz="2200" b="1" dirty="0" err="1" smtClean="0">
                <a:solidFill>
                  <a:schemeClr val="bg1"/>
                </a:solidFill>
                <a:latin typeface="Calibri" pitchFamily="34" charset="0"/>
              </a:rPr>
              <a:t>Enf</a:t>
            </a:r>
            <a:r>
              <a:rPr lang="es-CL" sz="2200" b="1" dirty="0" smtClean="0">
                <a:solidFill>
                  <a:schemeClr val="bg1"/>
                </a:solidFill>
                <a:latin typeface="Calibri" pitchFamily="34" charset="0"/>
              </a:rPr>
              <a:t> Crónicas en 2009</a:t>
            </a:r>
          </a:p>
          <a:p>
            <a:pPr algn="ctr" eaLnBrk="1" hangingPunct="1"/>
            <a:r>
              <a:rPr lang="es-CL" sz="3200" b="1" dirty="0" smtClean="0">
                <a:solidFill>
                  <a:schemeClr val="bg1"/>
                </a:solidFill>
                <a:latin typeface="Calibri" pitchFamily="34" charset="0"/>
              </a:rPr>
              <a:t>4.5Millions</a:t>
            </a:r>
            <a:endParaRPr lang="es-CL" sz="3200" b="1" dirty="0">
              <a:solidFill>
                <a:schemeClr val="bg1"/>
              </a:solidFill>
              <a:latin typeface="Calibri" pitchFamily="34" charset="0"/>
            </a:endParaRPr>
          </a:p>
        </p:txBody>
      </p:sp>
      <p:sp>
        <p:nvSpPr>
          <p:cNvPr id="12" name="Text Box 21"/>
          <p:cNvSpPr txBox="1">
            <a:spLocks noChangeArrowheads="1"/>
          </p:cNvSpPr>
          <p:nvPr/>
        </p:nvSpPr>
        <p:spPr bwMode="auto">
          <a:xfrm>
            <a:off x="4556188" y="2322257"/>
            <a:ext cx="42725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Arial" panose="020B0604020202020204" pitchFamily="34" charset="0"/>
              <a:buChar char="•"/>
            </a:pPr>
            <a:r>
              <a:rPr lang="es-CL" sz="2400" b="1" dirty="0" smtClean="0">
                <a:latin typeface="Calibri" pitchFamily="34" charset="0"/>
              </a:rPr>
              <a:t>149 millones de fumadores</a:t>
            </a:r>
          </a:p>
          <a:p>
            <a:pPr marL="342900" indent="-342900" eaLnBrk="1" hangingPunct="1">
              <a:buFont typeface="Arial" panose="020B0604020202020204" pitchFamily="34" charset="0"/>
              <a:buChar char="•"/>
            </a:pPr>
            <a:r>
              <a:rPr lang="es-CL" sz="2400" b="1" dirty="0" smtClean="0">
                <a:latin typeface="Calibri" pitchFamily="34" charset="0"/>
              </a:rPr>
              <a:t>30-40% de 25-64 son hipertensos</a:t>
            </a:r>
          </a:p>
          <a:p>
            <a:pPr marL="342900" indent="-342900" eaLnBrk="1" hangingPunct="1">
              <a:buFont typeface="Arial" panose="020B0604020202020204" pitchFamily="34" charset="0"/>
              <a:buChar char="•"/>
            </a:pPr>
            <a:r>
              <a:rPr lang="es-CL" sz="2400" b="1" dirty="0" smtClean="0">
                <a:latin typeface="Calibri" pitchFamily="34" charset="0"/>
              </a:rPr>
              <a:t>25% personas 15+ son obesas</a:t>
            </a:r>
          </a:p>
          <a:p>
            <a:pPr marL="342900" indent="-342900" eaLnBrk="1" hangingPunct="1">
              <a:buFont typeface="Arial" panose="020B0604020202020204" pitchFamily="34" charset="0"/>
              <a:buChar char="•"/>
            </a:pPr>
            <a:r>
              <a:rPr lang="es-CL" sz="2400" b="1" dirty="0" smtClean="0">
                <a:latin typeface="Calibri" pitchFamily="34" charset="0"/>
              </a:rPr>
              <a:t>37% de las muertes fueron en menores de 70 años</a:t>
            </a:r>
            <a:endParaRPr lang="es-CL" sz="2400" b="1" dirty="0">
              <a:latin typeface="Calibri"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225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s-CL" sz="2800" dirty="0" err="1" smtClean="0"/>
              <a:t>Enf</a:t>
            </a:r>
            <a:r>
              <a:rPr lang="es-CL" sz="2800" dirty="0" smtClean="0"/>
              <a:t> crónicas NT reproducen también las inequidades</a:t>
            </a:r>
            <a:endParaRPr lang="es-CL" sz="2800" dirty="0"/>
          </a:p>
        </p:txBody>
      </p:sp>
      <p:pic>
        <p:nvPicPr>
          <p:cNvPr id="43013" name="Picture 5"/>
          <p:cNvPicPr>
            <a:picLocks noChangeAspect="1" noChangeArrowheads="1"/>
          </p:cNvPicPr>
          <p:nvPr/>
        </p:nvPicPr>
        <p:blipFill>
          <a:blip r:embed="rId3" cstate="print"/>
          <a:srcRect/>
          <a:stretch>
            <a:fillRect/>
          </a:stretch>
        </p:blipFill>
        <p:spPr bwMode="auto">
          <a:xfrm>
            <a:off x="335712" y="2203076"/>
            <a:ext cx="8578171" cy="3535572"/>
          </a:xfrm>
          <a:prstGeom prst="rect">
            <a:avLst/>
          </a:prstGeom>
          <a:noFill/>
          <a:ln w="9525">
            <a:noFill/>
            <a:miter lim="800000"/>
            <a:headEnd/>
            <a:tailEnd/>
          </a:ln>
          <a:effectLst/>
        </p:spPr>
      </p:pic>
      <p:sp>
        <p:nvSpPr>
          <p:cNvPr id="43015" name="Text Box 7"/>
          <p:cNvSpPr txBox="1">
            <a:spLocks noChangeArrowheads="1"/>
          </p:cNvSpPr>
          <p:nvPr/>
        </p:nvSpPr>
        <p:spPr bwMode="auto">
          <a:xfrm>
            <a:off x="914400" y="6555872"/>
            <a:ext cx="7315200" cy="276999"/>
          </a:xfrm>
          <a:prstGeom prst="rect">
            <a:avLst/>
          </a:prstGeom>
          <a:noFill/>
          <a:ln w="9525">
            <a:noFill/>
            <a:miter lim="800000"/>
            <a:headEnd/>
            <a:tailEnd/>
          </a:ln>
          <a:effectLst/>
        </p:spPr>
        <p:txBody>
          <a:bodyPr>
            <a:spAutoFit/>
          </a:bodyPr>
          <a:lstStyle/>
          <a:p>
            <a:pPr>
              <a:spcBef>
                <a:spcPct val="50000"/>
              </a:spcBef>
            </a:pPr>
            <a:r>
              <a:rPr lang="es-CL" sz="1200" dirty="0" smtClean="0">
                <a:latin typeface="+mj-lt"/>
              </a:rPr>
              <a:t>* </a:t>
            </a:r>
            <a:r>
              <a:rPr lang="es-CL" sz="1200" dirty="0" err="1" smtClean="0">
                <a:latin typeface="+mj-lt"/>
              </a:rPr>
              <a:t>Presented</a:t>
            </a:r>
            <a:r>
              <a:rPr lang="es-CL" sz="1200" dirty="0" smtClean="0">
                <a:latin typeface="+mj-lt"/>
              </a:rPr>
              <a:t> at </a:t>
            </a:r>
            <a:r>
              <a:rPr lang="es-CL" sz="1200" dirty="0" err="1" smtClean="0">
                <a:latin typeface="+mj-lt"/>
              </a:rPr>
              <a:t>the</a:t>
            </a:r>
            <a:r>
              <a:rPr lang="es-CL" sz="1200" dirty="0" smtClean="0">
                <a:latin typeface="+mj-lt"/>
              </a:rPr>
              <a:t> Global </a:t>
            </a:r>
            <a:r>
              <a:rPr lang="es-CL" sz="1200" dirty="0" err="1" smtClean="0">
                <a:latin typeface="+mj-lt"/>
              </a:rPr>
              <a:t>Health</a:t>
            </a:r>
            <a:r>
              <a:rPr lang="es-CL" sz="1200" dirty="0" smtClean="0">
                <a:latin typeface="+mj-lt"/>
              </a:rPr>
              <a:t> Council 38</a:t>
            </a:r>
            <a:r>
              <a:rPr lang="es-CL" sz="1200" baseline="30000" dirty="0" smtClean="0">
                <a:latin typeface="+mj-lt"/>
              </a:rPr>
              <a:t>th</a:t>
            </a:r>
            <a:r>
              <a:rPr lang="es-CL" sz="1200" dirty="0" smtClean="0">
                <a:latin typeface="+mj-lt"/>
              </a:rPr>
              <a:t> </a:t>
            </a:r>
            <a:r>
              <a:rPr lang="es-CL" sz="1200" dirty="0" err="1" smtClean="0">
                <a:latin typeface="+mj-lt"/>
              </a:rPr>
              <a:t>Annual</a:t>
            </a:r>
            <a:r>
              <a:rPr lang="es-CL" sz="1200" dirty="0" smtClean="0">
                <a:latin typeface="+mj-lt"/>
              </a:rPr>
              <a:t> </a:t>
            </a:r>
            <a:r>
              <a:rPr lang="es-CL" sz="1200" dirty="0" err="1" smtClean="0">
                <a:latin typeface="+mj-lt"/>
              </a:rPr>
              <a:t>Conference</a:t>
            </a:r>
            <a:r>
              <a:rPr lang="es-CL" sz="1200" dirty="0" smtClean="0">
                <a:latin typeface="+mj-lt"/>
              </a:rPr>
              <a:t> 2011.</a:t>
            </a:r>
            <a:endParaRPr lang="es-CL" sz="1200" dirty="0">
              <a:latin typeface="+mj-lt"/>
            </a:endParaRPr>
          </a:p>
        </p:txBody>
      </p:sp>
      <p:sp>
        <p:nvSpPr>
          <p:cNvPr id="43016" name="Text Box 8"/>
          <p:cNvSpPr txBox="1">
            <a:spLocks noChangeArrowheads="1"/>
          </p:cNvSpPr>
          <p:nvPr/>
        </p:nvSpPr>
        <p:spPr bwMode="auto">
          <a:xfrm>
            <a:off x="914400" y="1600200"/>
            <a:ext cx="7315200" cy="369332"/>
          </a:xfrm>
          <a:prstGeom prst="rect">
            <a:avLst/>
          </a:prstGeom>
          <a:noFill/>
          <a:ln w="9525">
            <a:noFill/>
            <a:miter lim="800000"/>
            <a:headEnd/>
            <a:tailEnd/>
          </a:ln>
          <a:effectLst/>
        </p:spPr>
        <p:txBody>
          <a:bodyPr>
            <a:spAutoFit/>
          </a:bodyPr>
          <a:lstStyle/>
          <a:p>
            <a:pPr algn="ctr">
              <a:spcBef>
                <a:spcPct val="50000"/>
              </a:spcBef>
            </a:pPr>
            <a:r>
              <a:rPr lang="es-CL" dirty="0" smtClean="0">
                <a:latin typeface="+mj-lt"/>
              </a:rPr>
              <a:t>Mortalidad por tipo de cáncer e ingreso </a:t>
            </a:r>
            <a:r>
              <a:rPr lang="es-CL" dirty="0" err="1" smtClean="0">
                <a:latin typeface="+mj-lt"/>
              </a:rPr>
              <a:t>pais</a:t>
            </a:r>
            <a:r>
              <a:rPr lang="es-CL" dirty="0" smtClean="0">
                <a:latin typeface="+mj-lt"/>
              </a:rPr>
              <a:t> *</a:t>
            </a:r>
            <a:endParaRPr lang="es-CL" dirty="0">
              <a:latin typeface="+mj-l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775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1 Rectángulo"/>
          <p:cNvSpPr>
            <a:spLocks noChangeArrowheads="1"/>
          </p:cNvSpPr>
          <p:nvPr/>
        </p:nvSpPr>
        <p:spPr bwMode="auto">
          <a:xfrm>
            <a:off x="4140200" y="5445125"/>
            <a:ext cx="500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s-CL" sz="2400" b="1" dirty="0" err="1" smtClean="0">
                <a:latin typeface="Calibri" pitchFamily="34" charset="0"/>
              </a:rPr>
              <a:t>Enf</a:t>
            </a:r>
            <a:r>
              <a:rPr lang="es-CL" sz="2400" b="1" dirty="0" smtClean="0">
                <a:latin typeface="Calibri" pitchFamily="34" charset="0"/>
              </a:rPr>
              <a:t> crónicas NT conducen a una mortalidad prematura y a la pobreza</a:t>
            </a:r>
            <a:endParaRPr lang="es-CL" sz="2400" b="1" dirty="0">
              <a:latin typeface="Calibri" pitchFamily="34" charset="0"/>
            </a:endParaRPr>
          </a:p>
        </p:txBody>
      </p:sp>
      <p:sp>
        <p:nvSpPr>
          <p:cNvPr id="6147" name="TextBox 12"/>
          <p:cNvSpPr txBox="1">
            <a:spLocks noChangeArrowheads="1"/>
          </p:cNvSpPr>
          <p:nvPr/>
        </p:nvSpPr>
        <p:spPr bwMode="auto">
          <a:xfrm>
            <a:off x="497276" y="151467"/>
            <a:ext cx="8064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sz="3200" b="1" dirty="0" smtClean="0">
                <a:latin typeface="Calibri" pitchFamily="34" charset="0"/>
              </a:rPr>
              <a:t>El marco conceptual de OPS para la acción sobre las enfermedades crónicas</a:t>
            </a:r>
            <a:endParaRPr lang="es-CL" sz="3200" b="1" dirty="0">
              <a:latin typeface="Calibri" pitchFamily="34" charset="0"/>
            </a:endParaRPr>
          </a:p>
        </p:txBody>
      </p:sp>
      <p:grpSp>
        <p:nvGrpSpPr>
          <p:cNvPr id="6148" name="Group 18"/>
          <p:cNvGrpSpPr>
            <a:grpSpLocks/>
          </p:cNvGrpSpPr>
          <p:nvPr/>
        </p:nvGrpSpPr>
        <p:grpSpPr bwMode="auto">
          <a:xfrm>
            <a:off x="4859338" y="1675093"/>
            <a:ext cx="3527425" cy="827088"/>
            <a:chOff x="3563888" y="1185312"/>
            <a:chExt cx="3312368" cy="1091560"/>
          </a:xfrm>
        </p:grpSpPr>
        <p:sp>
          <p:nvSpPr>
            <p:cNvPr id="4" name="3 Rectángulo"/>
            <p:cNvSpPr/>
            <p:nvPr/>
          </p:nvSpPr>
          <p:spPr>
            <a:xfrm>
              <a:off x="3563888" y="1185312"/>
              <a:ext cx="3312368" cy="730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Determinantes Sociales</a:t>
              </a:r>
            </a:p>
            <a:p>
              <a:pPr algn="ctr">
                <a:defRPr/>
              </a:pPr>
              <a:r>
                <a:rPr lang="es-CL" sz="1200" b="1" dirty="0" smtClean="0">
                  <a:solidFill>
                    <a:schemeClr val="tx1"/>
                  </a:solidFill>
                  <a:latin typeface="Calibri" pitchFamily="34" charset="0"/>
                </a:rPr>
                <a:t>Ingreso, educación, medioambiente, urbanización - globalización</a:t>
              </a:r>
              <a:endParaRPr lang="es-CL" sz="1200" b="1" dirty="0">
                <a:solidFill>
                  <a:schemeClr val="tx1"/>
                </a:solidFill>
                <a:latin typeface="Calibri" pitchFamily="34" charset="0"/>
              </a:endParaRPr>
            </a:p>
          </p:txBody>
        </p:sp>
        <p:sp>
          <p:nvSpPr>
            <p:cNvPr id="16" name="Down Arrow 15"/>
            <p:cNvSpPr/>
            <p:nvPr/>
          </p:nvSpPr>
          <p:spPr>
            <a:xfrm>
              <a:off x="5003918" y="1916293"/>
              <a:ext cx="432307" cy="3605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grpSp>
        <p:nvGrpSpPr>
          <p:cNvPr id="6149" name="Group 22"/>
          <p:cNvGrpSpPr>
            <a:grpSpLocks/>
          </p:cNvGrpSpPr>
          <p:nvPr/>
        </p:nvGrpSpPr>
        <p:grpSpPr bwMode="auto">
          <a:xfrm>
            <a:off x="4859338" y="2636838"/>
            <a:ext cx="3600450" cy="1441450"/>
            <a:chOff x="3563888" y="2470016"/>
            <a:chExt cx="3312368" cy="1235576"/>
          </a:xfrm>
        </p:grpSpPr>
        <p:sp>
          <p:nvSpPr>
            <p:cNvPr id="20" name="19 Rectángulo"/>
            <p:cNvSpPr/>
            <p:nvPr/>
          </p:nvSpPr>
          <p:spPr>
            <a:xfrm>
              <a:off x="3563888" y="2470016"/>
              <a:ext cx="3312368" cy="7320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Factores de riesgo</a:t>
              </a:r>
            </a:p>
            <a:p>
              <a:pPr algn="ctr">
                <a:defRPr/>
              </a:pPr>
              <a:r>
                <a:rPr lang="es-CL" sz="1200" b="1" dirty="0" smtClean="0">
                  <a:solidFill>
                    <a:schemeClr val="tx1"/>
                  </a:solidFill>
                  <a:latin typeface="Calibri" pitchFamily="34" charset="0"/>
                </a:rPr>
                <a:t>Tabaco, inactividad física, dietas poco sanas, uso peligroso del alcohol</a:t>
              </a:r>
              <a:endParaRPr lang="es-CL" sz="1200" b="1" dirty="0">
                <a:solidFill>
                  <a:schemeClr val="tx1"/>
                </a:solidFill>
                <a:latin typeface="Calibri" pitchFamily="34" charset="0"/>
              </a:endParaRPr>
            </a:p>
          </p:txBody>
        </p:sp>
        <p:sp>
          <p:nvSpPr>
            <p:cNvPr id="17" name="Down Arrow 16"/>
            <p:cNvSpPr/>
            <p:nvPr/>
          </p:nvSpPr>
          <p:spPr>
            <a:xfrm>
              <a:off x="5003921" y="3344988"/>
              <a:ext cx="432302" cy="3606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grpSp>
        <p:nvGrpSpPr>
          <p:cNvPr id="6150" name="Group 23"/>
          <p:cNvGrpSpPr>
            <a:grpSpLocks/>
          </p:cNvGrpSpPr>
          <p:nvPr/>
        </p:nvGrpSpPr>
        <p:grpSpPr bwMode="auto">
          <a:xfrm>
            <a:off x="4859338" y="4076700"/>
            <a:ext cx="3527425" cy="1298575"/>
            <a:chOff x="3563888" y="3417560"/>
            <a:chExt cx="3312368" cy="1080120"/>
          </a:xfrm>
        </p:grpSpPr>
        <p:sp>
          <p:nvSpPr>
            <p:cNvPr id="21" name="20 Rectángulo"/>
            <p:cNvSpPr/>
            <p:nvPr/>
          </p:nvSpPr>
          <p:spPr>
            <a:xfrm>
              <a:off x="3563888" y="3417560"/>
              <a:ext cx="3312368" cy="731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ECNT</a:t>
              </a:r>
            </a:p>
            <a:p>
              <a:pPr algn="ctr">
                <a:defRPr/>
              </a:pPr>
              <a:r>
                <a:rPr lang="es-CL" sz="1200" b="1" dirty="0" smtClean="0">
                  <a:solidFill>
                    <a:schemeClr val="tx1"/>
                  </a:solidFill>
                  <a:latin typeface="Calibri" pitchFamily="34" charset="0"/>
                </a:rPr>
                <a:t>Enfermedades cardiovasculares, </a:t>
              </a:r>
              <a:r>
                <a:rPr lang="es-CL" sz="1200" b="1" dirty="0" err="1" smtClean="0">
                  <a:solidFill>
                    <a:schemeClr val="tx1"/>
                  </a:solidFill>
                  <a:latin typeface="Calibri" pitchFamily="34" charset="0"/>
                </a:rPr>
                <a:t>cancer</a:t>
              </a:r>
              <a:r>
                <a:rPr lang="es-CL" sz="1200" b="1" dirty="0" smtClean="0">
                  <a:solidFill>
                    <a:schemeClr val="tx1"/>
                  </a:solidFill>
                  <a:latin typeface="Calibri" pitchFamily="34" charset="0"/>
                </a:rPr>
                <a:t>, diabetes, </a:t>
              </a:r>
              <a:r>
                <a:rPr lang="es-CL" sz="1200" b="1" dirty="0" err="1" smtClean="0">
                  <a:solidFill>
                    <a:schemeClr val="tx1"/>
                  </a:solidFill>
                  <a:latin typeface="Calibri" pitchFamily="34" charset="0"/>
                </a:rPr>
                <a:t>enf</a:t>
              </a:r>
              <a:r>
                <a:rPr lang="es-CL" sz="1200" b="1" dirty="0" smtClean="0">
                  <a:solidFill>
                    <a:schemeClr val="tx1"/>
                  </a:solidFill>
                  <a:latin typeface="Calibri" pitchFamily="34" charset="0"/>
                </a:rPr>
                <a:t> </a:t>
              </a:r>
              <a:r>
                <a:rPr lang="es-CL" sz="1200" b="1" dirty="0" err="1" smtClean="0">
                  <a:solidFill>
                    <a:schemeClr val="tx1"/>
                  </a:solidFill>
                  <a:latin typeface="Calibri" pitchFamily="34" charset="0"/>
                </a:rPr>
                <a:t>respiratoriias</a:t>
              </a:r>
              <a:endParaRPr lang="es-CL" sz="1200" b="1" dirty="0">
                <a:solidFill>
                  <a:schemeClr val="tx1"/>
                </a:solidFill>
                <a:latin typeface="Calibri" pitchFamily="34" charset="0"/>
              </a:endParaRPr>
            </a:p>
          </p:txBody>
        </p:sp>
        <p:sp>
          <p:nvSpPr>
            <p:cNvPr id="18" name="Down Arrow 17"/>
            <p:cNvSpPr/>
            <p:nvPr/>
          </p:nvSpPr>
          <p:spPr>
            <a:xfrm>
              <a:off x="5003918" y="4137200"/>
              <a:ext cx="432307" cy="36048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sp>
        <p:nvSpPr>
          <p:cNvPr id="6154" name="TextBox 49"/>
          <p:cNvSpPr txBox="1">
            <a:spLocks noChangeArrowheads="1"/>
          </p:cNvSpPr>
          <p:nvPr/>
        </p:nvSpPr>
        <p:spPr bwMode="auto">
          <a:xfrm>
            <a:off x="179388" y="1704056"/>
            <a:ext cx="3671887" cy="86177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Políticas publicas sanas:</a:t>
            </a:r>
            <a:r>
              <a:rPr lang="es-CL" sz="1600" b="1" dirty="0" smtClean="0">
                <a:latin typeface="Calibri" pitchFamily="34" charset="0"/>
              </a:rPr>
              <a:t> agricultura, comercio, educación, transporte, finanzas, medioambiente, y sector salud</a:t>
            </a:r>
            <a:endParaRPr lang="es-CL" sz="1600" b="1" dirty="0">
              <a:latin typeface="Calibri" pitchFamily="34" charset="0"/>
            </a:endParaRPr>
          </a:p>
        </p:txBody>
      </p:sp>
      <p:sp>
        <p:nvSpPr>
          <p:cNvPr id="6155" name="TextBox 50"/>
          <p:cNvSpPr txBox="1">
            <a:spLocks noChangeArrowheads="1"/>
          </p:cNvSpPr>
          <p:nvPr/>
        </p:nvSpPr>
        <p:spPr bwMode="auto">
          <a:xfrm>
            <a:off x="179388" y="2767681"/>
            <a:ext cx="3671887" cy="646331"/>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Promoción de salud y educación en salud</a:t>
            </a:r>
            <a:endParaRPr lang="es-CL" b="1" dirty="0">
              <a:latin typeface="Calibri" pitchFamily="34" charset="0"/>
            </a:endParaRPr>
          </a:p>
        </p:txBody>
      </p:sp>
      <p:sp>
        <p:nvSpPr>
          <p:cNvPr id="6156" name="TextBox 52"/>
          <p:cNvSpPr txBox="1">
            <a:spLocks noChangeArrowheads="1"/>
          </p:cNvSpPr>
          <p:nvPr/>
        </p:nvSpPr>
        <p:spPr bwMode="auto">
          <a:xfrm>
            <a:off x="107950" y="5332120"/>
            <a:ext cx="3805237" cy="646331"/>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solidFill>
                  <a:srgbClr val="FF0000"/>
                </a:solidFill>
                <a:latin typeface="Calibri" pitchFamily="34" charset="0"/>
              </a:rPr>
              <a:t>Acceso y calidad de los servicios de salud, medicamentos y </a:t>
            </a:r>
            <a:r>
              <a:rPr lang="es-CL" b="1" dirty="0" err="1" smtClean="0">
                <a:solidFill>
                  <a:srgbClr val="FF0000"/>
                </a:solidFill>
                <a:latin typeface="Calibri" pitchFamily="34" charset="0"/>
              </a:rPr>
              <a:t>tecnologias</a:t>
            </a:r>
            <a:endParaRPr lang="es-CL" b="1" dirty="0">
              <a:solidFill>
                <a:srgbClr val="FF0000"/>
              </a:solidFill>
              <a:latin typeface="Calibri" pitchFamily="34" charset="0"/>
            </a:endParaRPr>
          </a:p>
        </p:txBody>
      </p:sp>
      <p:sp>
        <p:nvSpPr>
          <p:cNvPr id="6157" name="TextBox 53"/>
          <p:cNvSpPr txBox="1">
            <a:spLocks noChangeArrowheads="1"/>
          </p:cNvSpPr>
          <p:nvPr/>
        </p:nvSpPr>
        <p:spPr bwMode="auto">
          <a:xfrm>
            <a:off x="92075" y="4583781"/>
            <a:ext cx="3832225" cy="663575"/>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solidFill>
                  <a:srgbClr val="FF0000"/>
                </a:solidFill>
                <a:latin typeface="Calibri" pitchFamily="34" charset="0"/>
              </a:rPr>
              <a:t>PSS/CUS; </a:t>
            </a:r>
          </a:p>
          <a:p>
            <a:pPr algn="ctr" eaLnBrk="1" hangingPunct="1"/>
            <a:r>
              <a:rPr lang="es-CL" b="1" dirty="0" smtClean="0">
                <a:solidFill>
                  <a:srgbClr val="FF0000"/>
                </a:solidFill>
                <a:latin typeface="Calibri" pitchFamily="34" charset="0"/>
              </a:rPr>
              <a:t>Financiamiento Sistemas de Salud</a:t>
            </a:r>
            <a:endParaRPr lang="es-CL" b="1" dirty="0">
              <a:solidFill>
                <a:srgbClr val="FF0000"/>
              </a:solidFill>
              <a:latin typeface="Calibri" pitchFamily="34" charset="0"/>
            </a:endParaRPr>
          </a:p>
        </p:txBody>
      </p:sp>
      <p:sp>
        <p:nvSpPr>
          <p:cNvPr id="6158" name="TextBox 50"/>
          <p:cNvSpPr txBox="1">
            <a:spLocks noChangeArrowheads="1"/>
          </p:cNvSpPr>
          <p:nvPr/>
        </p:nvSpPr>
        <p:spPr bwMode="auto">
          <a:xfrm>
            <a:off x="107950" y="3647156"/>
            <a:ext cx="3797300" cy="86177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Medioambientes saludables</a:t>
            </a:r>
            <a:r>
              <a:rPr lang="es-CL" sz="1600" b="1" dirty="0" smtClean="0">
                <a:latin typeface="Calibri" pitchFamily="34" charset="0"/>
              </a:rPr>
              <a:t>: </a:t>
            </a:r>
          </a:p>
          <a:p>
            <a:pPr algn="ctr" eaLnBrk="1" hangingPunct="1"/>
            <a:r>
              <a:rPr lang="es-CL" sz="1600" b="1" dirty="0" smtClean="0">
                <a:latin typeface="Calibri" pitchFamily="34" charset="0"/>
              </a:rPr>
              <a:t>Ciudades saludables, escuelas saludables, medioambientes laborales saludables</a:t>
            </a:r>
            <a:endParaRPr lang="es-CL" sz="1600" b="1" dirty="0">
              <a:latin typeface="Calibri" pitchFamily="34" charset="0"/>
            </a:endParaRPr>
          </a:p>
        </p:txBody>
      </p:sp>
      <p:sp>
        <p:nvSpPr>
          <p:cNvPr id="6159" name="AutoShape 33"/>
          <p:cNvSpPr>
            <a:spLocks/>
          </p:cNvSpPr>
          <p:nvPr/>
        </p:nvSpPr>
        <p:spPr bwMode="auto">
          <a:xfrm>
            <a:off x="3957638" y="1996156"/>
            <a:ext cx="685800" cy="3886200"/>
          </a:xfrm>
          <a:prstGeom prst="rightBrace">
            <a:avLst>
              <a:gd name="adj1" fmla="val 47222"/>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586" y="-2662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98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9" y="315252"/>
            <a:ext cx="2096813" cy="2523768"/>
          </a:xfrm>
          <a:prstGeom prst="rect">
            <a:avLst/>
          </a:prstGeom>
          <a:solidFill>
            <a:schemeClr val="accent1">
              <a:lumMod val="20000"/>
              <a:lumOff val="80000"/>
            </a:schemeClr>
          </a:solidFill>
        </p:spPr>
        <p:txBody>
          <a:bodyPr wrap="square" rtlCol="0">
            <a:spAutoFit/>
          </a:bodyPr>
          <a:lstStyle/>
          <a:p>
            <a:pPr algn="ctr"/>
            <a:r>
              <a:rPr lang="es-CL" b="1" dirty="0" smtClean="0">
                <a:latin typeface="+mj-lt"/>
              </a:rPr>
              <a:t>Economías</a:t>
            </a:r>
          </a:p>
          <a:p>
            <a:pPr marL="190500" indent="-190500">
              <a:buFont typeface="Arial" panose="020B0604020202020204" pitchFamily="34" charset="0"/>
              <a:buChar char="•"/>
            </a:pPr>
            <a:r>
              <a:rPr lang="es-CL" sz="1400" dirty="0" smtClean="0">
                <a:latin typeface="+mj-lt"/>
              </a:rPr>
              <a:t>Disminuye la oferta de mano de obra</a:t>
            </a:r>
          </a:p>
          <a:p>
            <a:pPr marL="190500" indent="-190500">
              <a:buFont typeface="Arial" panose="020B0604020202020204" pitchFamily="34" charset="0"/>
              <a:buChar char="•"/>
            </a:pPr>
            <a:r>
              <a:rPr lang="es-CL" sz="1400" dirty="0" smtClean="0">
                <a:latin typeface="+mj-lt"/>
              </a:rPr>
              <a:t>Reduce la producción (absentismo,…)</a:t>
            </a:r>
          </a:p>
          <a:p>
            <a:pPr marL="190500" indent="-190500">
              <a:buFont typeface="Arial" panose="020B0604020202020204" pitchFamily="34" charset="0"/>
              <a:buChar char="•"/>
            </a:pPr>
            <a:r>
              <a:rPr lang="es-CL" sz="1400" dirty="0" smtClean="0">
                <a:latin typeface="+mj-lt"/>
              </a:rPr>
              <a:t>Disminuye los ingreso x impuesto</a:t>
            </a:r>
          </a:p>
          <a:p>
            <a:pPr marL="190500" indent="-190500">
              <a:buFont typeface="Arial" panose="020B0604020202020204" pitchFamily="34" charset="0"/>
              <a:buChar char="•"/>
            </a:pPr>
            <a:r>
              <a:rPr lang="es-CL" sz="1400" dirty="0" smtClean="0">
                <a:latin typeface="+mj-lt"/>
              </a:rPr>
              <a:t>Disminuye el retorno en K-H</a:t>
            </a:r>
          </a:p>
          <a:p>
            <a:pPr marL="190500" indent="-190500">
              <a:buFont typeface="Arial" panose="020B0604020202020204" pitchFamily="34" charset="0"/>
              <a:buChar char="•"/>
            </a:pPr>
            <a:r>
              <a:rPr lang="es-CL" sz="1400" dirty="0" smtClean="0">
                <a:latin typeface="+mj-lt"/>
              </a:rPr>
              <a:t>Aumenta el gasto publico</a:t>
            </a:r>
            <a:endParaRPr lang="es-CL" sz="1400" dirty="0">
              <a:latin typeface="+mj-lt"/>
            </a:endParaRPr>
          </a:p>
        </p:txBody>
      </p:sp>
      <p:sp>
        <p:nvSpPr>
          <p:cNvPr id="22" name="TextBox 21"/>
          <p:cNvSpPr txBox="1"/>
          <p:nvPr/>
        </p:nvSpPr>
        <p:spPr>
          <a:xfrm>
            <a:off x="2864147" y="309992"/>
            <a:ext cx="3032171" cy="2523768"/>
          </a:xfrm>
          <a:prstGeom prst="rect">
            <a:avLst/>
          </a:prstGeom>
          <a:solidFill>
            <a:schemeClr val="accent1">
              <a:lumMod val="20000"/>
              <a:lumOff val="80000"/>
            </a:schemeClr>
          </a:solidFill>
        </p:spPr>
        <p:txBody>
          <a:bodyPr wrap="square" rtlCol="0">
            <a:spAutoFit/>
          </a:bodyPr>
          <a:lstStyle/>
          <a:p>
            <a:pPr algn="ctr"/>
            <a:r>
              <a:rPr lang="es-CL" b="1" dirty="0" smtClean="0">
                <a:latin typeface="+mj-lt"/>
              </a:rPr>
              <a:t>Sistema de Salud</a:t>
            </a:r>
          </a:p>
          <a:p>
            <a:pPr marL="190500" indent="-190500">
              <a:buFont typeface="Arial" panose="020B0604020202020204" pitchFamily="34" charset="0"/>
              <a:buChar char="•"/>
            </a:pPr>
            <a:r>
              <a:rPr lang="es-CL" sz="1400" dirty="0" smtClean="0">
                <a:latin typeface="+mj-lt"/>
              </a:rPr>
              <a:t>Aumenta el consumo de servicios relacionados con ENCNT</a:t>
            </a:r>
          </a:p>
          <a:p>
            <a:pPr marL="190500" indent="-190500">
              <a:buFont typeface="Arial" panose="020B0604020202020204" pitchFamily="34" charset="0"/>
              <a:buChar char="•"/>
            </a:pPr>
            <a:r>
              <a:rPr lang="es-CL" sz="1400" dirty="0" smtClean="0">
                <a:latin typeface="+mj-lt"/>
              </a:rPr>
              <a:t>Demanda por tratamientos con mayor efectividad (aumenta el costo de la tecnologías e innovación)</a:t>
            </a:r>
          </a:p>
          <a:p>
            <a:pPr marL="190500" indent="-190500">
              <a:buFont typeface="Arial" panose="020B0604020202020204" pitchFamily="34" charset="0"/>
              <a:buChar char="•"/>
            </a:pPr>
            <a:r>
              <a:rPr lang="es-CL" sz="1400" dirty="0" smtClean="0">
                <a:latin typeface="+mj-lt"/>
              </a:rPr>
              <a:t>Necesita que el sistema de salud adapte las necesidades y los costos (organización de servicios, dispensación de servicios de calidad, financiamiento coherente)</a:t>
            </a:r>
            <a:endParaRPr lang="es-CL" sz="1400" dirty="0">
              <a:latin typeface="+mj-lt"/>
            </a:endParaRPr>
          </a:p>
        </p:txBody>
      </p:sp>
      <p:sp>
        <p:nvSpPr>
          <p:cNvPr id="23" name="TextBox 22"/>
          <p:cNvSpPr txBox="1"/>
          <p:nvPr/>
        </p:nvSpPr>
        <p:spPr>
          <a:xfrm>
            <a:off x="6185513" y="304732"/>
            <a:ext cx="2327865" cy="2523768"/>
          </a:xfrm>
          <a:prstGeom prst="rect">
            <a:avLst/>
          </a:prstGeom>
          <a:solidFill>
            <a:schemeClr val="accent1">
              <a:lumMod val="20000"/>
              <a:lumOff val="80000"/>
            </a:schemeClr>
          </a:solidFill>
        </p:spPr>
        <p:txBody>
          <a:bodyPr wrap="square" rtlCol="0">
            <a:spAutoFit/>
          </a:bodyPr>
          <a:lstStyle/>
          <a:p>
            <a:pPr algn="ctr"/>
            <a:r>
              <a:rPr lang="es-CL" b="1" dirty="0" smtClean="0">
                <a:latin typeface="+mj-lt"/>
              </a:rPr>
              <a:t>Hogares e individuos</a:t>
            </a:r>
          </a:p>
          <a:p>
            <a:pPr marL="190500" indent="-190500">
              <a:buFont typeface="Arial" panose="020B0604020202020204" pitchFamily="34" charset="0"/>
              <a:buChar char="•"/>
            </a:pPr>
            <a:r>
              <a:rPr lang="es-CL" sz="1400" dirty="0" smtClean="0">
                <a:latin typeface="+mj-lt"/>
              </a:rPr>
              <a:t>Disminuye el bienestar</a:t>
            </a:r>
          </a:p>
          <a:p>
            <a:pPr marL="190500" indent="-190500">
              <a:buFont typeface="Arial" panose="020B0604020202020204" pitchFamily="34" charset="0"/>
              <a:buChar char="•"/>
            </a:pPr>
            <a:r>
              <a:rPr lang="es-CL" sz="1400" dirty="0" smtClean="0">
                <a:latin typeface="+mj-lt"/>
              </a:rPr>
              <a:t>Aumenta las discapacidades y muertes prematuras</a:t>
            </a:r>
          </a:p>
          <a:p>
            <a:pPr marL="190500" indent="-190500">
              <a:buFont typeface="Arial" panose="020B0604020202020204" pitchFamily="34" charset="0"/>
              <a:buChar char="•"/>
            </a:pPr>
            <a:r>
              <a:rPr lang="es-CL" sz="1400" dirty="0" smtClean="0">
                <a:latin typeface="+mj-lt"/>
              </a:rPr>
              <a:t>Disminuye el ingreso del hogar, aumentando la exposición al riesgo financiero y pobreza</a:t>
            </a:r>
          </a:p>
          <a:p>
            <a:pPr marL="190500" indent="-190500">
              <a:buFont typeface="Arial" panose="020B0604020202020204" pitchFamily="34" charset="0"/>
              <a:buChar char="•"/>
            </a:pPr>
            <a:r>
              <a:rPr lang="es-CL" sz="1400" dirty="0" smtClean="0">
                <a:latin typeface="+mj-lt"/>
              </a:rPr>
              <a:t>Disminuye las oportunidades</a:t>
            </a:r>
            <a:endParaRPr lang="es-CL" sz="1400" dirty="0">
              <a:latin typeface="+mj-lt"/>
            </a:endParaRPr>
          </a:p>
        </p:txBody>
      </p:sp>
      <p:sp>
        <p:nvSpPr>
          <p:cNvPr id="24" name="TextBox 23"/>
          <p:cNvSpPr txBox="1"/>
          <p:nvPr/>
        </p:nvSpPr>
        <p:spPr>
          <a:xfrm>
            <a:off x="530780" y="4677174"/>
            <a:ext cx="1676400" cy="923330"/>
          </a:xfrm>
          <a:prstGeom prst="rect">
            <a:avLst/>
          </a:prstGeom>
          <a:solidFill>
            <a:srgbClr val="FF0000"/>
          </a:solidFill>
        </p:spPr>
        <p:txBody>
          <a:bodyPr wrap="square" rtlCol="0">
            <a:spAutoFit/>
          </a:bodyPr>
          <a:lstStyle/>
          <a:p>
            <a:pPr algn="ctr"/>
            <a:r>
              <a:rPr lang="es-CL" b="1" dirty="0" smtClean="0">
                <a:solidFill>
                  <a:schemeClr val="bg1"/>
                </a:solidFill>
                <a:latin typeface="+mj-lt"/>
              </a:rPr>
              <a:t>Competitividad y productividad del país</a:t>
            </a:r>
            <a:endParaRPr lang="es-CL" sz="1400" dirty="0">
              <a:solidFill>
                <a:schemeClr val="bg1"/>
              </a:solidFill>
              <a:latin typeface="+mj-lt"/>
            </a:endParaRPr>
          </a:p>
        </p:txBody>
      </p:sp>
      <p:sp>
        <p:nvSpPr>
          <p:cNvPr id="25" name="TextBox 24"/>
          <p:cNvSpPr txBox="1"/>
          <p:nvPr/>
        </p:nvSpPr>
        <p:spPr>
          <a:xfrm>
            <a:off x="2275545" y="4687680"/>
            <a:ext cx="2096813" cy="369332"/>
          </a:xfrm>
          <a:prstGeom prst="rect">
            <a:avLst/>
          </a:prstGeom>
          <a:solidFill>
            <a:srgbClr val="FF0000"/>
          </a:solidFill>
        </p:spPr>
        <p:txBody>
          <a:bodyPr wrap="square" rtlCol="0">
            <a:spAutoFit/>
          </a:bodyPr>
          <a:lstStyle/>
          <a:p>
            <a:pPr algn="ctr"/>
            <a:r>
              <a:rPr lang="es-CL" b="1" dirty="0" smtClean="0">
                <a:solidFill>
                  <a:schemeClr val="bg1"/>
                </a:solidFill>
                <a:latin typeface="+mj-lt"/>
              </a:rPr>
              <a:t>Presiones fiscales</a:t>
            </a:r>
            <a:endParaRPr lang="es-CL" sz="1400" dirty="0">
              <a:solidFill>
                <a:schemeClr val="bg1"/>
              </a:solidFill>
              <a:latin typeface="+mj-lt"/>
            </a:endParaRPr>
          </a:p>
        </p:txBody>
      </p:sp>
      <p:sp>
        <p:nvSpPr>
          <p:cNvPr id="26" name="TextBox 25"/>
          <p:cNvSpPr txBox="1"/>
          <p:nvPr/>
        </p:nvSpPr>
        <p:spPr>
          <a:xfrm>
            <a:off x="4477525" y="4698186"/>
            <a:ext cx="2096813" cy="369332"/>
          </a:xfrm>
          <a:prstGeom prst="rect">
            <a:avLst/>
          </a:prstGeom>
          <a:solidFill>
            <a:srgbClr val="FF0000"/>
          </a:solidFill>
        </p:spPr>
        <p:txBody>
          <a:bodyPr wrap="square" rtlCol="0">
            <a:spAutoFit/>
          </a:bodyPr>
          <a:lstStyle/>
          <a:p>
            <a:pPr algn="ctr"/>
            <a:r>
              <a:rPr lang="es-CL" b="1" dirty="0" smtClean="0">
                <a:solidFill>
                  <a:schemeClr val="bg1"/>
                </a:solidFill>
                <a:latin typeface="+mj-lt"/>
              </a:rPr>
              <a:t>Resultados de salud</a:t>
            </a:r>
            <a:endParaRPr lang="es-CL" sz="1400" dirty="0">
              <a:solidFill>
                <a:schemeClr val="bg1"/>
              </a:solidFill>
              <a:latin typeface="+mj-lt"/>
            </a:endParaRPr>
          </a:p>
        </p:txBody>
      </p:sp>
      <p:sp>
        <p:nvSpPr>
          <p:cNvPr id="27" name="TextBox 26"/>
          <p:cNvSpPr txBox="1"/>
          <p:nvPr/>
        </p:nvSpPr>
        <p:spPr>
          <a:xfrm>
            <a:off x="6679505" y="4677160"/>
            <a:ext cx="2096813" cy="923330"/>
          </a:xfrm>
          <a:prstGeom prst="rect">
            <a:avLst/>
          </a:prstGeom>
          <a:solidFill>
            <a:srgbClr val="FF0000"/>
          </a:solidFill>
        </p:spPr>
        <p:txBody>
          <a:bodyPr wrap="square" rtlCol="0">
            <a:spAutoFit/>
          </a:bodyPr>
          <a:lstStyle/>
          <a:p>
            <a:pPr algn="ctr"/>
            <a:r>
              <a:rPr lang="es-CL" b="1" dirty="0" smtClean="0">
                <a:solidFill>
                  <a:schemeClr val="bg1"/>
                </a:solidFill>
                <a:latin typeface="+mj-lt"/>
              </a:rPr>
              <a:t>Pobreza, inequidad y pérdida de oportunidades</a:t>
            </a:r>
            <a:endParaRPr lang="es-CL" sz="1400" dirty="0">
              <a:solidFill>
                <a:schemeClr val="bg1"/>
              </a:solidFill>
              <a:latin typeface="+mj-lt"/>
            </a:endParaRPr>
          </a:p>
        </p:txBody>
      </p:sp>
      <p:sp>
        <p:nvSpPr>
          <p:cNvPr id="3" name="Down Arrow 2"/>
          <p:cNvSpPr/>
          <p:nvPr/>
        </p:nvSpPr>
        <p:spPr>
          <a:xfrm>
            <a:off x="3468404" y="3042728"/>
            <a:ext cx="2096828" cy="1371606"/>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96314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f293213b8c43e7076a2fbb31fa1771a">
  <xsd:schema xmlns:xsd="http://www.w3.org/2001/XMLSchema" xmlns:xs="http://www.w3.org/2001/XMLSchema" xmlns:p="http://schemas.microsoft.com/office/2006/metadata/properties" xmlns:ns1="b33c0d84-3b33-4e00-9a0b-b066ee08f7c2" targetNamespace="http://schemas.microsoft.com/office/2006/metadata/properties" ma:root="true" ma:fieldsID="1751314d43097ab6280d759676963506" ns1:_="">
    <xsd:import namespace="b33c0d84-3b33-4e00-9a0b-b066ee08f7c2"/>
    <xsd:element name="properties">
      <xsd:complexType>
        <xsd:sequence>
          <xsd:element name="documentManagement">
            <xsd:complexType>
              <xsd:all>
                <xsd:element ref="ns1:Link" minOccurs="0"/>
                <xsd:element ref="ns1:Theme" minOccurs="0"/>
                <xsd:element ref="ns1:Document_x0020_Type" minOccurs="0"/>
                <xsd:element ref="ns1:Language" minOccurs="0"/>
                <xsd:element ref="ns1:Color" minOccurs="0"/>
                <xsd:element ref="ns1: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Link" ma:index="0" nillable="true" ma:displayName="Link" ma:internalName="Link">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element name="Information" ma:index="13"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b33c0d84-3b33-4e00-9a0b-b066ee08f7c2">English</Language>
    <Link xmlns="b33c0d84-3b33-4e00-9a0b-b066ee08f7c2">https://intranet.paho.org/IB/Branding%20Materials%20PPT/MapWhiteSpanish110.ppt</Link>
    <Document_x0020_Type xmlns="b33c0d84-3b33-4e00-9a0b-b066ee08f7c2">ppt</Document_x0020_Type>
    <Information xmlns="b33c0d84-3b33-4e00-9a0b-b066ee08f7c2">To download the file, simply click on the above link and save the file to your computer.</Information>
    <Theme xmlns="b33c0d84-3b33-4e00-9a0b-b066ee08f7c2">Powerpoint_presentation</Theme>
    <Color xmlns="b33c0d84-3b33-4e00-9a0b-b066ee08f7c2">CMYK</Color>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FB3784E-2212-487D-B4A3-D475F8348336}">
  <ds:schemaRefs>
    <ds:schemaRef ds:uri="http://schemas.microsoft.com/sharepoint/v3/contenttype/forms"/>
  </ds:schemaRefs>
</ds:datastoreItem>
</file>

<file path=customXml/itemProps2.xml><?xml version="1.0" encoding="utf-8"?>
<ds:datastoreItem xmlns:ds="http://schemas.openxmlformats.org/officeDocument/2006/customXml" ds:itemID="{65095AF9-E3BA-4F53-8A1D-B17382EA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BDF2CD-6669-44AA-A8D9-70693C50C913}">
  <ds:schemaRefs>
    <ds:schemaRef ds:uri="http://www.w3.org/XML/1998/namespace"/>
    <ds:schemaRef ds:uri="http://schemas.microsoft.com/office/2006/metadata/properties"/>
    <ds:schemaRef ds:uri="http://purl.org/dc/dcmitype/"/>
    <ds:schemaRef ds:uri="http://schemas.microsoft.com/office/2006/documentManagement/types"/>
    <ds:schemaRef ds:uri="b33c0d84-3b33-4e00-9a0b-b066ee08f7c2"/>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2F04A371-3052-4B68-B733-A83E6CE1804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Executive.thmx</Template>
  <TotalTime>8851</TotalTime>
  <Words>2846</Words>
  <Application>Microsoft Office PowerPoint</Application>
  <PresentationFormat>On-screen Show (4:3)</PresentationFormat>
  <Paragraphs>314</Paragraphs>
  <Slides>31</Slides>
  <Notes>22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Diseño personalizado</vt:lpstr>
      <vt:lpstr>OPS-OMS_esp</vt:lpstr>
      <vt:lpstr>PowerPoint Presentation</vt:lpstr>
      <vt:lpstr>Contenido</vt:lpstr>
      <vt:lpstr>¿Pq son importantes las enf crónicas NT?</vt:lpstr>
      <vt:lpstr>PowerPoint Presentation</vt:lpstr>
      <vt:lpstr>PowerPoint Presentation</vt:lpstr>
      <vt:lpstr>PowerPoint Presentation</vt:lpstr>
      <vt:lpstr>Enf crónicas NT reproducen también las inequidades</vt:lpstr>
      <vt:lpstr>PowerPoint Presentation</vt:lpstr>
      <vt:lpstr>PowerPoint Presentation</vt:lpstr>
      <vt:lpstr>PowerPoint Presentation</vt:lpstr>
      <vt:lpstr>CUS y ciclo de vida</vt:lpstr>
      <vt:lpstr>Implicaciones</vt:lpstr>
      <vt:lpstr>PowerPoint Presentation</vt:lpstr>
      <vt:lpstr>CUS y ciclo de vida</vt:lpstr>
      <vt:lpstr>PowerPoint Presentation</vt:lpstr>
      <vt:lpstr>PowerPoint Presentation</vt:lpstr>
      <vt:lpstr>PowerPoint Presentation</vt:lpstr>
      <vt:lpstr>Fragmentación</vt:lpstr>
      <vt:lpstr>Pbs de la Fragmentación</vt:lpstr>
      <vt:lpstr>Causas de la fragmentación</vt:lpstr>
      <vt:lpstr>PowerPoint Presentation</vt:lpstr>
      <vt:lpstr>Tres formas de integración  SHORTELL (1996)</vt:lpstr>
      <vt:lpstr>PowerPoint Presentation</vt:lpstr>
      <vt:lpstr>PowerPoint Presentation</vt:lpstr>
      <vt:lpstr>PowerPoint Presentation</vt:lpstr>
      <vt:lpstr>PowerPoint Presentation</vt:lpstr>
      <vt:lpstr>PowerPoint Presentation</vt:lpstr>
      <vt:lpstr>RISS/APS como Estrategia para Organizar los servicios para las ENCNT</vt:lpstr>
      <vt:lpstr>PowerPoint Presentation</vt:lpstr>
      <vt:lpstr>PowerPoint Presentation</vt:lpstr>
      <vt:lpstr>GRACIAS!</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PAHO</cp:lastModifiedBy>
  <cp:revision>650</cp:revision>
  <cp:lastPrinted>2012-08-02T00:10:55Z</cp:lastPrinted>
  <dcterms:created xsi:type="dcterms:W3CDTF">2012-02-06T16:34:15Z</dcterms:created>
  <dcterms:modified xsi:type="dcterms:W3CDTF">2013-11-19T12:57:58Z</dcterms:modified>
</cp:coreProperties>
</file>