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drawings/drawing2.xml" ContentType="application/vnd.openxmlformats-officedocument.drawingml.chartshapes+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48"/>
  </p:notesMasterIdLst>
  <p:handoutMasterIdLst>
    <p:handoutMasterId r:id="rId49"/>
  </p:handoutMasterIdLst>
  <p:sldIdLst>
    <p:sldId id="288" r:id="rId2"/>
    <p:sldId id="406" r:id="rId3"/>
    <p:sldId id="396" r:id="rId4"/>
    <p:sldId id="395" r:id="rId5"/>
    <p:sldId id="428" r:id="rId6"/>
    <p:sldId id="380" r:id="rId7"/>
    <p:sldId id="403" r:id="rId8"/>
    <p:sldId id="404" r:id="rId9"/>
    <p:sldId id="370" r:id="rId10"/>
    <p:sldId id="405" r:id="rId11"/>
    <p:sldId id="435" r:id="rId12"/>
    <p:sldId id="434" r:id="rId13"/>
    <p:sldId id="419" r:id="rId14"/>
    <p:sldId id="420" r:id="rId15"/>
    <p:sldId id="426" r:id="rId16"/>
    <p:sldId id="427" r:id="rId17"/>
    <p:sldId id="423" r:id="rId18"/>
    <p:sldId id="424" r:id="rId19"/>
    <p:sldId id="374" r:id="rId20"/>
    <p:sldId id="407" r:id="rId21"/>
    <p:sldId id="425" r:id="rId22"/>
    <p:sldId id="389" r:id="rId23"/>
    <p:sldId id="408" r:id="rId24"/>
    <p:sldId id="422" r:id="rId25"/>
    <p:sldId id="421" r:id="rId26"/>
    <p:sldId id="431" r:id="rId27"/>
    <p:sldId id="430" r:id="rId28"/>
    <p:sldId id="409" r:id="rId29"/>
    <p:sldId id="410" r:id="rId30"/>
    <p:sldId id="377" r:id="rId31"/>
    <p:sldId id="413" r:id="rId32"/>
    <p:sldId id="432" r:id="rId33"/>
    <p:sldId id="433" r:id="rId34"/>
    <p:sldId id="429" r:id="rId35"/>
    <p:sldId id="414" r:id="rId36"/>
    <p:sldId id="415" r:id="rId37"/>
    <p:sldId id="416" r:id="rId38"/>
    <p:sldId id="417" r:id="rId39"/>
    <p:sldId id="379" r:id="rId40"/>
    <p:sldId id="391" r:id="rId41"/>
    <p:sldId id="392" r:id="rId42"/>
    <p:sldId id="393" r:id="rId43"/>
    <p:sldId id="378" r:id="rId44"/>
    <p:sldId id="399" r:id="rId45"/>
    <p:sldId id="400" r:id="rId46"/>
    <p:sldId id="401" r:id="rId4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54E0AB8-4A50-4948-8C8C-5C8715D94345}">
          <p14:sldIdLst/>
        </p14:section>
        <p14:section name="Untitled Section" id="{BF9B8477-3AC9-4AEF-BB9C-A9F75874D330}">
          <p14:sldIdLst>
            <p14:sldId id="288"/>
            <p14:sldId id="406"/>
            <p14:sldId id="396"/>
            <p14:sldId id="395"/>
            <p14:sldId id="428"/>
            <p14:sldId id="380"/>
            <p14:sldId id="403"/>
            <p14:sldId id="404"/>
            <p14:sldId id="370"/>
            <p14:sldId id="405"/>
            <p14:sldId id="435"/>
            <p14:sldId id="434"/>
            <p14:sldId id="419"/>
            <p14:sldId id="420"/>
            <p14:sldId id="426"/>
            <p14:sldId id="427"/>
            <p14:sldId id="423"/>
            <p14:sldId id="424"/>
            <p14:sldId id="374"/>
            <p14:sldId id="407"/>
            <p14:sldId id="425"/>
            <p14:sldId id="389"/>
            <p14:sldId id="408"/>
            <p14:sldId id="422"/>
            <p14:sldId id="421"/>
            <p14:sldId id="431"/>
            <p14:sldId id="430"/>
            <p14:sldId id="409"/>
            <p14:sldId id="410"/>
            <p14:sldId id="377"/>
            <p14:sldId id="413"/>
            <p14:sldId id="432"/>
            <p14:sldId id="433"/>
            <p14:sldId id="429"/>
            <p14:sldId id="414"/>
            <p14:sldId id="415"/>
            <p14:sldId id="416"/>
            <p14:sldId id="417"/>
            <p14:sldId id="379"/>
            <p14:sldId id="391"/>
            <p14:sldId id="392"/>
            <p14:sldId id="393"/>
            <p14:sldId id="378"/>
            <p14:sldId id="399"/>
            <p14:sldId id="400"/>
            <p14:sldId id="401"/>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A837"/>
    <a:srgbClr val="CF8C13"/>
    <a:srgbClr val="CF9C13"/>
    <a:srgbClr val="C5951C"/>
    <a:srgbClr val="97C9E9"/>
    <a:srgbClr val="1E4164"/>
    <a:srgbClr val="54A6D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01" autoAdjust="0"/>
    <p:restoredTop sz="72769" autoAdjust="0"/>
  </p:normalViewPr>
  <p:slideViewPr>
    <p:cSldViewPr snapToGrid="0" snapToObjects="1">
      <p:cViewPr>
        <p:scale>
          <a:sx n="60" d="100"/>
          <a:sy n="60" d="100"/>
        </p:scale>
        <p:origin x="-1710"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13266"/>
    </p:cViewPr>
  </p:sorterViewPr>
  <p:notesViewPr>
    <p:cSldViewPr snapToGrid="0" snapToObjects="1">
      <p:cViewPr>
        <p:scale>
          <a:sx n="100" d="100"/>
          <a:sy n="100" d="100"/>
        </p:scale>
        <p:origin x="-2400" y="1829"/>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file:///C:\Documents%20and%20Settings\marialj\Desktop\Chart%20in%20Microsoft%20PowerPoint.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9384569822863649E-2"/>
          <c:y val="4.430385399270121E-2"/>
          <c:w val="0.8796863436549256"/>
          <c:h val="0.8152546216015395"/>
        </c:manualLayout>
      </c:layout>
      <c:areaChart>
        <c:grouping val="stacked"/>
        <c:varyColors val="0"/>
        <c:ser>
          <c:idx val="1"/>
          <c:order val="0"/>
          <c:spPr>
            <a:solidFill>
              <a:srgbClr val="FF6600"/>
            </a:solidFill>
            <a:ln w="12700">
              <a:solidFill>
                <a:srgbClr val="000000"/>
              </a:solidFill>
              <a:prstDash val="solid"/>
            </a:ln>
          </c:spPr>
          <c:cat>
            <c:numRef>
              <c:f>Sheet1!$A$12:$T$12</c:f>
              <c:numCache>
                <c:formatCode>General</c:formatCode>
                <c:ptCount val="20"/>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numCache>
            </c:numRef>
          </c:cat>
          <c:val>
            <c:numRef>
              <c:f>Sheet1!$A$13:$T$13</c:f>
              <c:numCache>
                <c:formatCode>General</c:formatCode>
                <c:ptCount val="20"/>
                <c:pt idx="0">
                  <c:v>1.08</c:v>
                </c:pt>
                <c:pt idx="1">
                  <c:v>1.1499999999999999</c:v>
                </c:pt>
                <c:pt idx="2">
                  <c:v>1.1000000000000001</c:v>
                </c:pt>
                <c:pt idx="3">
                  <c:v>1.1499999999999999</c:v>
                </c:pt>
                <c:pt idx="4">
                  <c:v>1.1000000000000001</c:v>
                </c:pt>
                <c:pt idx="5">
                  <c:v>1.1499999999999999</c:v>
                </c:pt>
                <c:pt idx="6">
                  <c:v>1.05</c:v>
                </c:pt>
                <c:pt idx="7">
                  <c:v>0.95</c:v>
                </c:pt>
                <c:pt idx="8">
                  <c:v>0.9</c:v>
                </c:pt>
                <c:pt idx="9">
                  <c:v>0.9</c:v>
                </c:pt>
                <c:pt idx="10">
                  <c:v>0.8</c:v>
                </c:pt>
                <c:pt idx="11">
                  <c:v>0.6</c:v>
                </c:pt>
                <c:pt idx="12">
                  <c:v>0.35</c:v>
                </c:pt>
                <c:pt idx="13">
                  <c:v>0.2</c:v>
                </c:pt>
                <c:pt idx="14">
                  <c:v>0.23</c:v>
                </c:pt>
                <c:pt idx="15">
                  <c:v>0.19</c:v>
                </c:pt>
                <c:pt idx="16">
                  <c:v>0.14000000000000001</c:v>
                </c:pt>
                <c:pt idx="17">
                  <c:v>6.3E-2</c:v>
                </c:pt>
                <c:pt idx="18">
                  <c:v>4.2000000000000003E-2</c:v>
                </c:pt>
                <c:pt idx="19">
                  <c:v>3.7999999999999999E-2</c:v>
                </c:pt>
              </c:numCache>
            </c:numRef>
          </c:val>
        </c:ser>
        <c:ser>
          <c:idx val="2"/>
          <c:order val="1"/>
          <c:spPr>
            <a:solidFill>
              <a:srgbClr val="FFCC00"/>
            </a:solidFill>
            <a:ln w="12700">
              <a:solidFill>
                <a:srgbClr val="000000"/>
              </a:solidFill>
              <a:prstDash val="solid"/>
            </a:ln>
          </c:spPr>
          <c:cat>
            <c:numRef>
              <c:f>Sheet1!$A$12:$T$12</c:f>
              <c:numCache>
                <c:formatCode>General</c:formatCode>
                <c:ptCount val="20"/>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numCache>
            </c:numRef>
          </c:cat>
          <c:val>
            <c:numRef>
              <c:f>Sheet1!$A$14:$T$14</c:f>
              <c:numCache>
                <c:formatCode>General</c:formatCode>
                <c:ptCount val="20"/>
                <c:pt idx="0">
                  <c:v>1.52</c:v>
                </c:pt>
                <c:pt idx="1">
                  <c:v>1.44</c:v>
                </c:pt>
                <c:pt idx="2">
                  <c:v>1.4699999999999998</c:v>
                </c:pt>
                <c:pt idx="3">
                  <c:v>1.5500000000000003</c:v>
                </c:pt>
                <c:pt idx="4">
                  <c:v>1.4</c:v>
                </c:pt>
                <c:pt idx="5">
                  <c:v>1.3400000000000003</c:v>
                </c:pt>
                <c:pt idx="6">
                  <c:v>1.4000000000000001</c:v>
                </c:pt>
                <c:pt idx="7">
                  <c:v>1.45</c:v>
                </c:pt>
                <c:pt idx="8">
                  <c:v>1.4500000000000002</c:v>
                </c:pt>
                <c:pt idx="9">
                  <c:v>1.5</c:v>
                </c:pt>
                <c:pt idx="10">
                  <c:v>1.7</c:v>
                </c:pt>
                <c:pt idx="11">
                  <c:v>1.85</c:v>
                </c:pt>
                <c:pt idx="12">
                  <c:v>2</c:v>
                </c:pt>
                <c:pt idx="13">
                  <c:v>2.1999999999999997</c:v>
                </c:pt>
                <c:pt idx="14">
                  <c:v>2.11</c:v>
                </c:pt>
                <c:pt idx="15">
                  <c:v>2.19</c:v>
                </c:pt>
                <c:pt idx="16">
                  <c:v>2.2930000000000001</c:v>
                </c:pt>
                <c:pt idx="17">
                  <c:v>2.173</c:v>
                </c:pt>
                <c:pt idx="18">
                  <c:v>2.1240000000000001</c:v>
                </c:pt>
                <c:pt idx="19">
                  <c:v>2.2360000000000002</c:v>
                </c:pt>
              </c:numCache>
            </c:numRef>
          </c:val>
        </c:ser>
        <c:ser>
          <c:idx val="3"/>
          <c:order val="2"/>
          <c:spPr>
            <a:solidFill>
              <a:srgbClr val="99CC00"/>
            </a:solidFill>
            <a:ln w="12700">
              <a:solidFill>
                <a:srgbClr val="000000"/>
              </a:solidFill>
              <a:prstDash val="solid"/>
            </a:ln>
          </c:spPr>
          <c:cat>
            <c:numRef>
              <c:f>Sheet1!$A$12:$T$12</c:f>
              <c:numCache>
                <c:formatCode>General</c:formatCode>
                <c:ptCount val="20"/>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numCache>
            </c:numRef>
          </c:cat>
          <c:val>
            <c:numRef>
              <c:f>Sheet1!$A$15:$T$15</c:f>
              <c:numCache>
                <c:formatCode>General</c:formatCode>
                <c:ptCount val="20"/>
                <c:pt idx="0">
                  <c:v>4.9999999999999822E-2</c:v>
                </c:pt>
                <c:pt idx="1">
                  <c:v>4.0000000000000036E-2</c:v>
                </c:pt>
                <c:pt idx="2">
                  <c:v>3.0000000000000249E-2</c:v>
                </c:pt>
                <c:pt idx="3">
                  <c:v>4.9999999999999822E-2</c:v>
                </c:pt>
                <c:pt idx="4">
                  <c:v>0.25999999999999979</c:v>
                </c:pt>
                <c:pt idx="5">
                  <c:v>0.2799999999999998</c:v>
                </c:pt>
                <c:pt idx="6">
                  <c:v>0.33999999999999986</c:v>
                </c:pt>
                <c:pt idx="7">
                  <c:v>0.30000000000000027</c:v>
                </c:pt>
                <c:pt idx="8">
                  <c:v>0.35000000000000009</c:v>
                </c:pt>
                <c:pt idx="9">
                  <c:v>0.39000000000000012</c:v>
                </c:pt>
                <c:pt idx="10">
                  <c:v>0.29999999999999982</c:v>
                </c:pt>
                <c:pt idx="11">
                  <c:v>0.35999999999999988</c:v>
                </c:pt>
                <c:pt idx="12">
                  <c:v>0.4099999999999997</c:v>
                </c:pt>
                <c:pt idx="13">
                  <c:v>0.43000000000000016</c:v>
                </c:pt>
                <c:pt idx="14">
                  <c:v>0.47</c:v>
                </c:pt>
                <c:pt idx="15">
                  <c:v>0.56000000000000005</c:v>
                </c:pt>
                <c:pt idx="16">
                  <c:v>0.59699999999999998</c:v>
                </c:pt>
                <c:pt idx="17">
                  <c:v>0.61799999999999999</c:v>
                </c:pt>
                <c:pt idx="18">
                  <c:v>0.623</c:v>
                </c:pt>
                <c:pt idx="19">
                  <c:v>0.65</c:v>
                </c:pt>
              </c:numCache>
            </c:numRef>
          </c:val>
        </c:ser>
        <c:ser>
          <c:idx val="4"/>
          <c:order val="3"/>
          <c:spPr>
            <a:solidFill>
              <a:srgbClr val="99CCFF"/>
            </a:solidFill>
            <a:ln w="12700">
              <a:solidFill>
                <a:srgbClr val="000000"/>
              </a:solidFill>
              <a:prstDash val="solid"/>
            </a:ln>
          </c:spPr>
          <c:cat>
            <c:numRef>
              <c:f>Sheet1!$A$12:$T$12</c:f>
              <c:numCache>
                <c:formatCode>General</c:formatCode>
                <c:ptCount val="20"/>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numCache>
            </c:numRef>
          </c:cat>
          <c:val>
            <c:numRef>
              <c:f>Sheet1!$A$16:$T$16</c:f>
              <c:numCache>
                <c:formatCode>General</c:formatCode>
                <c:ptCount val="20"/>
                <c:pt idx="0">
                  <c:v>0.55000000000000027</c:v>
                </c:pt>
                <c:pt idx="1">
                  <c:v>0.62000000000000011</c:v>
                </c:pt>
                <c:pt idx="2">
                  <c:v>0.64999999999999991</c:v>
                </c:pt>
                <c:pt idx="3">
                  <c:v>0.54999999999999982</c:v>
                </c:pt>
                <c:pt idx="4">
                  <c:v>0.89000000000000012</c:v>
                </c:pt>
                <c:pt idx="5">
                  <c:v>0.87999999999999989</c:v>
                </c:pt>
                <c:pt idx="6">
                  <c:v>1.0099999999999998</c:v>
                </c:pt>
                <c:pt idx="7">
                  <c:v>1.0499999999999998</c:v>
                </c:pt>
                <c:pt idx="8">
                  <c:v>1.0999999999999996</c:v>
                </c:pt>
                <c:pt idx="9">
                  <c:v>1.1099999999999999</c:v>
                </c:pt>
                <c:pt idx="10">
                  <c:v>1.3500000000000005</c:v>
                </c:pt>
                <c:pt idx="11">
                  <c:v>1.3900000000000001</c:v>
                </c:pt>
                <c:pt idx="12">
                  <c:v>1.4900000000000002</c:v>
                </c:pt>
                <c:pt idx="13">
                  <c:v>1.5199999999999996</c:v>
                </c:pt>
                <c:pt idx="14">
                  <c:v>1.66</c:v>
                </c:pt>
                <c:pt idx="15">
                  <c:v>1.74</c:v>
                </c:pt>
                <c:pt idx="16">
                  <c:v>1.6559999999999999</c:v>
                </c:pt>
                <c:pt idx="17">
                  <c:v>1.5860000000000001</c:v>
                </c:pt>
                <c:pt idx="18">
                  <c:v>1.4139999999999999</c:v>
                </c:pt>
                <c:pt idx="19">
                  <c:v>1.4259999999999999</c:v>
                </c:pt>
              </c:numCache>
            </c:numRef>
          </c:val>
        </c:ser>
        <c:dLbls>
          <c:showLegendKey val="0"/>
          <c:showVal val="0"/>
          <c:showCatName val="0"/>
          <c:showSerName val="0"/>
          <c:showPercent val="0"/>
          <c:showBubbleSize val="0"/>
        </c:dLbls>
        <c:axId val="258420096"/>
        <c:axId val="258466944"/>
      </c:areaChart>
      <c:catAx>
        <c:axId val="258420096"/>
        <c:scaling>
          <c:orientation val="minMax"/>
        </c:scaling>
        <c:delete val="0"/>
        <c:axPos val="b"/>
        <c:numFmt formatCode="General" sourceLinked="1"/>
        <c:majorTickMark val="out"/>
        <c:minorTickMark val="none"/>
        <c:tickLblPos val="nextTo"/>
        <c:spPr>
          <a:ln w="3175">
            <a:solidFill>
              <a:srgbClr val="000000"/>
            </a:solidFill>
            <a:prstDash val="solid"/>
          </a:ln>
        </c:spPr>
        <c:txPr>
          <a:bodyPr rot="-2700000" vert="horz"/>
          <a:lstStyle/>
          <a:p>
            <a:pPr>
              <a:defRPr sz="1200" b="0" i="0" u="none" strike="noStrike" baseline="0">
                <a:solidFill>
                  <a:srgbClr val="000000"/>
                </a:solidFill>
                <a:latin typeface="Arial"/>
                <a:ea typeface="Arial"/>
                <a:cs typeface="Arial"/>
              </a:defRPr>
            </a:pPr>
            <a:endParaRPr lang="en-US"/>
          </a:p>
        </c:txPr>
        <c:crossAx val="258466944"/>
        <c:crosses val="autoZero"/>
        <c:auto val="1"/>
        <c:lblAlgn val="ctr"/>
        <c:lblOffset val="100"/>
        <c:tickLblSkip val="1"/>
        <c:tickMarkSkip val="1"/>
        <c:noMultiLvlLbl val="0"/>
      </c:catAx>
      <c:valAx>
        <c:axId val="258466944"/>
        <c:scaling>
          <c:orientation val="minMax"/>
          <c:max val="5"/>
        </c:scaling>
        <c:delete val="0"/>
        <c:axPos val="l"/>
        <c:majorGridlines>
          <c:spPr>
            <a:ln w="3175">
              <a:solidFill>
                <a:srgbClr val="000000"/>
              </a:solidFill>
              <a:prstDash val="solid"/>
            </a:ln>
          </c:spPr>
        </c:majorGridlines>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258420096"/>
        <c:crosses val="autoZero"/>
        <c:crossBetween val="midCat"/>
      </c:valAx>
      <c:spPr>
        <a:noFill/>
        <a:ln w="12700">
          <a:solidFill>
            <a:srgbClr val="808080"/>
          </a:solidFill>
          <a:prstDash val="solid"/>
        </a:ln>
      </c:spPr>
    </c:plotArea>
    <c:plotVisOnly val="1"/>
    <c:dispBlanksAs val="zero"/>
    <c:showDLblsOverMax val="0"/>
  </c:chart>
  <c:spPr>
    <a:solidFill>
      <a:srgbClr val="FFFFFF"/>
    </a:solidFill>
    <a:ln w="3175">
      <a:solidFill>
        <a:srgbClr val="ECAC00">
          <a:lumMod val="75000"/>
        </a:srgbClr>
      </a:solidFill>
      <a:prstDash val="solid"/>
    </a:ln>
  </c:spPr>
  <c:txPr>
    <a:bodyPr/>
    <a:lstStyle/>
    <a:p>
      <a:pPr>
        <a:defRPr sz="1200" b="0" i="0" u="none" strike="noStrike" baseline="0">
          <a:solidFill>
            <a:srgbClr val="000000"/>
          </a:solidFill>
          <a:latin typeface="Arial"/>
          <a:ea typeface="Arial"/>
          <a:cs typeface="Aria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dirty="0" smtClean="0"/>
              <a:t>Global</a:t>
            </a:r>
            <a:r>
              <a:rPr lang="en-US" sz="1200" baseline="0" dirty="0" smtClean="0"/>
              <a:t> Black Carbon Emissions (2000)</a:t>
            </a:r>
            <a:endParaRPr lang="en-US" sz="1200" dirty="0"/>
          </a:p>
        </c:rich>
      </c:tx>
      <c:layout>
        <c:manualLayout>
          <c:xMode val="edge"/>
          <c:yMode val="edge"/>
          <c:x val="0.16520718867657527"/>
          <c:y val="1.5817221009753121E-2"/>
        </c:manualLayout>
      </c:layout>
      <c:overlay val="1"/>
    </c:title>
    <c:autoTitleDeleted val="0"/>
    <c:plotArea>
      <c:layout>
        <c:manualLayout>
          <c:layoutTarget val="inner"/>
          <c:xMode val="edge"/>
          <c:yMode val="edge"/>
          <c:x val="0.2605084643780774"/>
          <c:y val="0.21487341864115539"/>
          <c:w val="0.47358008706726823"/>
          <c:h val="0.70579263166591044"/>
        </c:manualLayout>
      </c:layout>
      <c:pieChart>
        <c:varyColors val="1"/>
        <c:ser>
          <c:idx val="0"/>
          <c:order val="0"/>
          <c:tx>
            <c:strRef>
              <c:f>Sheet1!$B$1</c:f>
              <c:strCache>
                <c:ptCount val="1"/>
                <c:pt idx="0">
                  <c:v>Gg Emitted</c:v>
                </c:pt>
              </c:strCache>
            </c:strRef>
          </c:tx>
          <c:dLbls>
            <c:dLbl>
              <c:idx val="0"/>
              <c:layout>
                <c:manualLayout>
                  <c:x val="-0.21111556190924016"/>
                  <c:y val="5.8395851487503772E-2"/>
                </c:manualLayout>
              </c:layout>
              <c:showLegendKey val="0"/>
              <c:showVal val="0"/>
              <c:showCatName val="1"/>
              <c:showSerName val="0"/>
              <c:showPercent val="1"/>
              <c:showBubbleSize val="0"/>
            </c:dLbl>
            <c:dLbl>
              <c:idx val="1"/>
              <c:layout>
                <c:manualLayout>
                  <c:x val="0.41933296711745388"/>
                  <c:y val="-4.109986561589394E-5"/>
                </c:manualLayout>
              </c:layout>
              <c:showLegendKey val="0"/>
              <c:showVal val="0"/>
              <c:showCatName val="1"/>
              <c:showSerName val="0"/>
              <c:showPercent val="1"/>
              <c:showBubbleSize val="0"/>
            </c:dLbl>
            <c:dLbl>
              <c:idx val="2"/>
              <c:layout>
                <c:manualLayout>
                  <c:x val="0.22541525203712226"/>
                  <c:y val="0.16080841359915674"/>
                </c:manualLayout>
              </c:layout>
              <c:showLegendKey val="0"/>
              <c:showVal val="0"/>
              <c:showCatName val="1"/>
              <c:showSerName val="0"/>
              <c:showPercent val="1"/>
              <c:showBubbleSize val="0"/>
            </c:dLbl>
            <c:dLbl>
              <c:idx val="3"/>
              <c:layout>
                <c:manualLayout>
                  <c:x val="-0.13587881225716378"/>
                  <c:y val="0.18212886509986229"/>
                </c:manualLayout>
              </c:layout>
              <c:showLegendKey val="0"/>
              <c:showVal val="0"/>
              <c:showCatName val="1"/>
              <c:showSerName val="0"/>
              <c:showPercent val="1"/>
              <c:showBubbleSize val="0"/>
            </c:dLbl>
            <c:dLbl>
              <c:idx val="5"/>
              <c:layout>
                <c:manualLayout>
                  <c:x val="-0.10749336744415115"/>
                  <c:y val="-0.10572047856849583"/>
                </c:manualLayout>
              </c:layout>
              <c:tx>
                <c:rich>
                  <a:bodyPr/>
                  <a:lstStyle/>
                  <a:p>
                    <a:r>
                      <a:rPr lang="en-US" dirty="0"/>
                      <a:t>Grasssland Fires
19.4%</a:t>
                    </a:r>
                  </a:p>
                </c:rich>
              </c:tx>
              <c:showLegendKey val="0"/>
              <c:showVal val="0"/>
              <c:showCatName val="1"/>
              <c:showSerName val="0"/>
              <c:showPercent val="1"/>
              <c:showBubbleSize val="0"/>
            </c:dLbl>
            <c:dLbl>
              <c:idx val="7"/>
              <c:layout>
                <c:manualLayout>
                  <c:x val="0.16659024788655183"/>
                  <c:y val="0.23562469927560448"/>
                </c:manualLayout>
              </c:layout>
              <c:showLegendKey val="0"/>
              <c:showVal val="0"/>
              <c:showCatName val="1"/>
              <c:showSerName val="0"/>
              <c:showPercent val="1"/>
              <c:showBubbleSize val="0"/>
            </c:dLbl>
            <c:numFmt formatCode="0.0%" sourceLinked="0"/>
            <c:txPr>
              <a:bodyPr/>
              <a:lstStyle/>
              <a:p>
                <a:pPr>
                  <a:defRPr sz="800" b="1">
                    <a:latin typeface="Arial" panose="020B0604020202020204" pitchFamily="34" charset="0"/>
                    <a:cs typeface="Arial" panose="020B0604020202020204" pitchFamily="34" charset="0"/>
                  </a:defRPr>
                </a:pPr>
                <a:endParaRPr lang="en-US"/>
              </a:p>
            </c:txPr>
            <c:showLegendKey val="0"/>
            <c:showVal val="0"/>
            <c:showCatName val="1"/>
            <c:showSerName val="0"/>
            <c:showPercent val="1"/>
            <c:showBubbleSize val="0"/>
            <c:showLeaderLines val="1"/>
          </c:dLbls>
          <c:cat>
            <c:strRef>
              <c:f>Sheet1!$A$2:$A$9</c:f>
              <c:strCache>
                <c:ptCount val="8"/>
                <c:pt idx="0">
                  <c:v>Waste</c:v>
                </c:pt>
                <c:pt idx="1">
                  <c:v>Energy</c:v>
                </c:pt>
                <c:pt idx="2">
                  <c:v>Ag Waste Burning</c:v>
                </c:pt>
                <c:pt idx="3">
                  <c:v>Forest Fires</c:v>
                </c:pt>
                <c:pt idx="4">
                  <c:v>Transport</c:v>
                </c:pt>
                <c:pt idx="5">
                  <c:v>Grasssland Fires</c:v>
                </c:pt>
                <c:pt idx="6">
                  <c:v>Industry</c:v>
                </c:pt>
                <c:pt idx="7">
                  <c:v>Residential / Domestic</c:v>
                </c:pt>
              </c:strCache>
            </c:strRef>
          </c:cat>
          <c:val>
            <c:numRef>
              <c:f>Sheet1!$B$2:$B$9</c:f>
              <c:numCache>
                <c:formatCode>General</c:formatCode>
                <c:ptCount val="8"/>
                <c:pt idx="0">
                  <c:v>35</c:v>
                </c:pt>
                <c:pt idx="1">
                  <c:v>54</c:v>
                </c:pt>
                <c:pt idx="2">
                  <c:v>146</c:v>
                </c:pt>
                <c:pt idx="3" formatCode="#,##0">
                  <c:v>1128</c:v>
                </c:pt>
                <c:pt idx="4" formatCode="#,##0">
                  <c:v>1340</c:v>
                </c:pt>
                <c:pt idx="5" formatCode="#,##0">
                  <c:v>1481</c:v>
                </c:pt>
                <c:pt idx="6" formatCode="#,##0">
                  <c:v>1497</c:v>
                </c:pt>
                <c:pt idx="7" formatCode="#,##0">
                  <c:v>1947</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dirty="0" smtClean="0"/>
              <a:t>Global</a:t>
            </a:r>
            <a:r>
              <a:rPr lang="en-US" sz="1200" baseline="0" dirty="0" smtClean="0"/>
              <a:t> Methane Emissions (2000)</a:t>
            </a:r>
            <a:endParaRPr lang="en-US" sz="1200" dirty="0"/>
          </a:p>
        </c:rich>
      </c:tx>
      <c:layout>
        <c:manualLayout>
          <c:xMode val="edge"/>
          <c:yMode val="edge"/>
          <c:x val="0.23949961391338062"/>
          <c:y val="2.1089628013004163E-2"/>
        </c:manualLayout>
      </c:layout>
      <c:overlay val="1"/>
    </c:title>
    <c:autoTitleDeleted val="0"/>
    <c:plotArea>
      <c:layout>
        <c:manualLayout>
          <c:layoutTarget val="inner"/>
          <c:xMode val="edge"/>
          <c:yMode val="edge"/>
          <c:x val="0.28527260612367922"/>
          <c:y val="0.16214934860864499"/>
          <c:w val="0.47358008706726823"/>
          <c:h val="0.70579263166591044"/>
        </c:manualLayout>
      </c:layout>
      <c:pieChart>
        <c:varyColors val="1"/>
        <c:ser>
          <c:idx val="0"/>
          <c:order val="0"/>
          <c:tx>
            <c:strRef>
              <c:f>Sheet1!$B$1</c:f>
              <c:strCache>
                <c:ptCount val="1"/>
                <c:pt idx="0">
                  <c:v>Gg Emitted</c:v>
                </c:pt>
              </c:strCache>
            </c:strRef>
          </c:tx>
          <c:dLbls>
            <c:dLbl>
              <c:idx val="0"/>
              <c:layout>
                <c:manualLayout>
                  <c:x val="-0.18396219582447043"/>
                  <c:y val="0.20035146612353955"/>
                </c:manualLayout>
              </c:layout>
              <c:dLblPos val="bestFit"/>
              <c:showLegendKey val="0"/>
              <c:showVal val="0"/>
              <c:showCatName val="1"/>
              <c:showSerName val="0"/>
              <c:showPercent val="1"/>
              <c:showBubbleSize val="0"/>
            </c:dLbl>
            <c:dLbl>
              <c:idx val="1"/>
              <c:layout>
                <c:manualLayout>
                  <c:x val="-0.1627357886139546"/>
                  <c:y val="-0.18453424511378644"/>
                </c:manualLayout>
              </c:layout>
              <c:dLblPos val="bestFit"/>
              <c:showLegendKey val="0"/>
              <c:showVal val="0"/>
              <c:showCatName val="1"/>
              <c:showSerName val="0"/>
              <c:showPercent val="1"/>
              <c:showBubbleSize val="0"/>
            </c:dLbl>
            <c:dLbl>
              <c:idx val="2"/>
              <c:layout>
                <c:manualLayout>
                  <c:x val="-0.16981125768412655"/>
                  <c:y val="-0.1107209622184296"/>
                </c:manualLayout>
              </c:layout>
              <c:dLblPos val="bestFit"/>
              <c:showLegendKey val="0"/>
              <c:showVal val="0"/>
              <c:showCatName val="1"/>
              <c:showSerName val="0"/>
              <c:showPercent val="1"/>
              <c:showBubbleSize val="0"/>
            </c:dLbl>
            <c:dLbl>
              <c:idx val="3"/>
              <c:layout>
                <c:manualLayout>
                  <c:x val="-7.07546907017194E-2"/>
                  <c:y val="-0.14235498908777811"/>
                </c:manualLayout>
              </c:layout>
              <c:dLblPos val="bestFit"/>
              <c:showLegendKey val="0"/>
              <c:showVal val="0"/>
              <c:showCatName val="1"/>
              <c:showSerName val="0"/>
              <c:showPercent val="1"/>
              <c:showBubbleSize val="0"/>
            </c:dLbl>
            <c:dLbl>
              <c:idx val="4"/>
              <c:layout>
                <c:manualLayout>
                  <c:x val="-4.2452814421031639E-2"/>
                  <c:y val="-0.12653776807802497"/>
                </c:manualLayout>
              </c:layout>
              <c:dLblPos val="bestFit"/>
              <c:showLegendKey val="0"/>
              <c:showVal val="0"/>
              <c:showCatName val="1"/>
              <c:showSerName val="0"/>
              <c:showPercent val="1"/>
              <c:showBubbleSize val="0"/>
            </c:dLbl>
            <c:dLbl>
              <c:idx val="5"/>
              <c:layout>
                <c:manualLayout>
                  <c:x val="-1.768867267542985E-2"/>
                  <c:y val="-0.12126536107477394"/>
                </c:manualLayout>
              </c:layout>
              <c:dLblPos val="bestFit"/>
              <c:showLegendKey val="0"/>
              <c:showVal val="0"/>
              <c:showCatName val="1"/>
              <c:showSerName val="0"/>
              <c:showPercent val="1"/>
              <c:showBubbleSize val="0"/>
            </c:dLbl>
            <c:dLbl>
              <c:idx val="6"/>
              <c:layout>
                <c:manualLayout>
                  <c:x val="0.10259430151749312"/>
                  <c:y val="0.1739894311072844"/>
                </c:manualLayout>
              </c:layout>
              <c:dLblPos val="bestFit"/>
              <c:showLegendKey val="0"/>
              <c:showVal val="0"/>
              <c:showCatName val="1"/>
              <c:showSerName val="0"/>
              <c:showPercent val="1"/>
              <c:showBubbleSize val="0"/>
            </c:dLbl>
            <c:numFmt formatCode="0.0%" sourceLinked="0"/>
            <c:txPr>
              <a:bodyPr/>
              <a:lstStyle/>
              <a:p>
                <a:pPr>
                  <a:defRPr sz="750" b="1">
                    <a:latin typeface="Arial" panose="020B0604020202020204" pitchFamily="34" charset="0"/>
                    <a:cs typeface="Arial" panose="020B0604020202020204" pitchFamily="34" charset="0"/>
                  </a:defRPr>
                </a:pPr>
                <a:endParaRPr lang="en-US"/>
              </a:p>
            </c:txPr>
            <c:dLblPos val="outEnd"/>
            <c:showLegendKey val="0"/>
            <c:showVal val="0"/>
            <c:showCatName val="1"/>
            <c:showSerName val="0"/>
            <c:showPercent val="1"/>
            <c:showBubbleSize val="0"/>
            <c:showLeaderLines val="1"/>
          </c:dLbls>
          <c:cat>
            <c:strRef>
              <c:f>Sheet1!$A$2:$A$8</c:f>
              <c:strCache>
                <c:ptCount val="7"/>
                <c:pt idx="0">
                  <c:v>Enteric Fermentation</c:v>
                </c:pt>
                <c:pt idx="1">
                  <c:v>Natural Gas and Oil</c:v>
                </c:pt>
                <c:pt idx="2">
                  <c:v>Landfilling +Other Waste</c:v>
                </c:pt>
                <c:pt idx="3">
                  <c:v>Rice Cultivation</c:v>
                </c:pt>
                <c:pt idx="4">
                  <c:v>Wastewater</c:v>
                </c:pt>
                <c:pt idx="5">
                  <c:v>Coal Mining</c:v>
                </c:pt>
                <c:pt idx="6">
                  <c:v>Other</c:v>
                </c:pt>
              </c:strCache>
            </c:strRef>
          </c:cat>
          <c:val>
            <c:numRef>
              <c:f>Sheet1!$B$2:$B$8</c:f>
              <c:numCache>
                <c:formatCode>0</c:formatCode>
                <c:ptCount val="7"/>
                <c:pt idx="0">
                  <c:v>1811.3321907998352</c:v>
                </c:pt>
                <c:pt idx="1">
                  <c:v>1441.4754020378743</c:v>
                </c:pt>
                <c:pt idx="2">
                  <c:v>784.45895548270903</c:v>
                </c:pt>
                <c:pt idx="3">
                  <c:v>494.45279762270752</c:v>
                </c:pt>
                <c:pt idx="4">
                  <c:v>428.35246149102784</c:v>
                </c:pt>
                <c:pt idx="5">
                  <c:v>401.40822543500121</c:v>
                </c:pt>
                <c:pt idx="6">
                  <c:v>962.88482610567121</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userShapes r:id="rId2"/>
</c:chartSpace>
</file>

<file path=ppt/diagrams/_rels/data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image" Target="../media/image45.png"/><Relationship Id="rId6" Type="http://schemas.openxmlformats.org/officeDocument/2006/relationships/image" Target="../media/image50.jpg"/><Relationship Id="rId5" Type="http://schemas.openxmlformats.org/officeDocument/2006/relationships/image" Target="../media/image49.gif"/><Relationship Id="rId4" Type="http://schemas.openxmlformats.org/officeDocument/2006/relationships/image" Target="../media/image48.png"/></Relationships>
</file>

<file path=ppt/diagrams/_rels/data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image" Target="../media/image64.jpg"/></Relationships>
</file>

<file path=ppt/diagrams/_rels/data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image" Target="../media/image67.jpg"/></Relationships>
</file>

<file path=ppt/diagrams/_rels/drawing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image" Target="../media/image45.png"/><Relationship Id="rId6" Type="http://schemas.openxmlformats.org/officeDocument/2006/relationships/image" Target="../media/image50.jpg"/><Relationship Id="rId5" Type="http://schemas.openxmlformats.org/officeDocument/2006/relationships/image" Target="../media/image49.gif"/><Relationship Id="rId4" Type="http://schemas.openxmlformats.org/officeDocument/2006/relationships/image" Target="../media/image48.png"/></Relationships>
</file>

<file path=ppt/diagrams/_rels/drawing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image" Target="../media/image64.jpg"/></Relationships>
</file>

<file path=ppt/diagrams/_rels/drawing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image" Target="../media/image67.jp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DA32B9-A6E1-4D54-BB29-5B7C3B669F79}" type="doc">
      <dgm:prSet loTypeId="urn:microsoft.com/office/officeart/2005/8/layout/pList1" loCatId="list" qsTypeId="urn:microsoft.com/office/officeart/2005/8/quickstyle/simple1" qsCatId="simple" csTypeId="urn:microsoft.com/office/officeart/2005/8/colors/accent0_3" csCatId="mainScheme" phldr="1"/>
      <dgm:spPr/>
      <dgm:t>
        <a:bodyPr/>
        <a:lstStyle/>
        <a:p>
          <a:endParaRPr lang="en-US"/>
        </a:p>
      </dgm:t>
    </dgm:pt>
    <dgm:pt modelId="{946C77C8-F626-42CB-96CD-5431A4F5ADD2}">
      <dgm:prSet phldrT="[Text]"/>
      <dgm:spPr/>
      <dgm:t>
        <a:bodyPr/>
        <a:lstStyle/>
        <a:p>
          <a:r>
            <a:rPr lang="es-ES" dirty="0" smtClean="0"/>
            <a:t>Hacer más eficiente la recolección y el transporte de residuos.</a:t>
          </a:r>
          <a:endParaRPr lang="en-US" dirty="0"/>
        </a:p>
      </dgm:t>
    </dgm:pt>
    <dgm:pt modelId="{3219CE08-208C-44A2-B389-C83917D7E00D}" type="parTrans" cxnId="{B2382C3D-1868-4E9D-9915-C3721D140C26}">
      <dgm:prSet/>
      <dgm:spPr/>
      <dgm:t>
        <a:bodyPr/>
        <a:lstStyle/>
        <a:p>
          <a:endParaRPr lang="en-US"/>
        </a:p>
      </dgm:t>
    </dgm:pt>
    <dgm:pt modelId="{217F456D-36D0-421F-9CB2-356144807B5B}" type="sibTrans" cxnId="{B2382C3D-1868-4E9D-9915-C3721D140C26}">
      <dgm:prSet/>
      <dgm:spPr/>
      <dgm:t>
        <a:bodyPr/>
        <a:lstStyle/>
        <a:p>
          <a:endParaRPr lang="en-US"/>
        </a:p>
      </dgm:t>
    </dgm:pt>
    <dgm:pt modelId="{62920222-C791-40F6-94B6-25C8F0CA1BD3}">
      <dgm:prSet phldrT="[Text]"/>
      <dgm:spPr/>
      <dgm:t>
        <a:bodyPr/>
        <a:lstStyle/>
        <a:p>
          <a:r>
            <a:rPr lang="es-ES" dirty="0" smtClean="0"/>
            <a:t>Cambio de combustibles en vehículos de desecho</a:t>
          </a:r>
          <a:endParaRPr lang="en-US" dirty="0"/>
        </a:p>
      </dgm:t>
    </dgm:pt>
    <dgm:pt modelId="{909996A4-6FDE-4954-8ECF-D08A87419351}" type="parTrans" cxnId="{01C101D0-517C-4DD5-A35F-790756ACFD81}">
      <dgm:prSet/>
      <dgm:spPr/>
      <dgm:t>
        <a:bodyPr/>
        <a:lstStyle/>
        <a:p>
          <a:endParaRPr lang="en-US"/>
        </a:p>
      </dgm:t>
    </dgm:pt>
    <dgm:pt modelId="{E4B0BEDC-B503-48C1-BF08-F431EFBAFBE6}" type="sibTrans" cxnId="{01C101D0-517C-4DD5-A35F-790756ACFD81}">
      <dgm:prSet/>
      <dgm:spPr/>
      <dgm:t>
        <a:bodyPr/>
        <a:lstStyle/>
        <a:p>
          <a:endParaRPr lang="en-US"/>
        </a:p>
      </dgm:t>
    </dgm:pt>
    <dgm:pt modelId="{071073EE-7C74-4627-BC16-89E3996EAC9E}">
      <dgm:prSet phldrT="[Text]"/>
      <dgm:spPr/>
      <dgm:t>
        <a:bodyPr/>
        <a:lstStyle/>
        <a:p>
          <a:r>
            <a:rPr lang="es-ES" dirty="0" smtClean="0"/>
            <a:t>Prevención de residuos / reducción de fuentes</a:t>
          </a:r>
          <a:endParaRPr lang="en-US" dirty="0"/>
        </a:p>
      </dgm:t>
    </dgm:pt>
    <dgm:pt modelId="{7949468F-CEE8-42BA-803E-FDBE1FD2A7C4}" type="parTrans" cxnId="{C94ED3B9-A012-4955-AC16-7BE56ACDDB43}">
      <dgm:prSet/>
      <dgm:spPr/>
      <dgm:t>
        <a:bodyPr/>
        <a:lstStyle/>
        <a:p>
          <a:endParaRPr lang="en-US"/>
        </a:p>
      </dgm:t>
    </dgm:pt>
    <dgm:pt modelId="{C59A11A3-008A-40EF-AC4D-840E49E05C8C}" type="sibTrans" cxnId="{C94ED3B9-A012-4955-AC16-7BE56ACDDB43}">
      <dgm:prSet/>
      <dgm:spPr/>
      <dgm:t>
        <a:bodyPr/>
        <a:lstStyle/>
        <a:p>
          <a:endParaRPr lang="en-US"/>
        </a:p>
      </dgm:t>
    </dgm:pt>
    <dgm:pt modelId="{758BD1C2-1A46-4430-AE9D-73F971E89494}">
      <dgm:prSet phldrT="[Text]"/>
      <dgm:spPr/>
      <dgm:t>
        <a:bodyPr/>
        <a:lstStyle/>
        <a:p>
          <a:r>
            <a:rPr lang="es-ES" dirty="0" smtClean="0"/>
            <a:t>Captura y uso de gas de relleno sanitario</a:t>
          </a:r>
          <a:endParaRPr lang="en-US" dirty="0"/>
        </a:p>
      </dgm:t>
    </dgm:pt>
    <dgm:pt modelId="{CE3C3114-FE3E-459F-BDFB-EAFB5ACE4A1C}" type="parTrans" cxnId="{38873108-AABF-4297-A0DA-551C224E5ED3}">
      <dgm:prSet/>
      <dgm:spPr/>
      <dgm:t>
        <a:bodyPr/>
        <a:lstStyle/>
        <a:p>
          <a:endParaRPr lang="en-US"/>
        </a:p>
      </dgm:t>
    </dgm:pt>
    <dgm:pt modelId="{DDFCF92C-D681-4EE4-9CA6-7CC1C57B5896}" type="sibTrans" cxnId="{38873108-AABF-4297-A0DA-551C224E5ED3}">
      <dgm:prSet/>
      <dgm:spPr/>
      <dgm:t>
        <a:bodyPr/>
        <a:lstStyle/>
        <a:p>
          <a:endParaRPr lang="en-US"/>
        </a:p>
      </dgm:t>
    </dgm:pt>
    <dgm:pt modelId="{4DDB43DC-B74F-49E2-9DDB-E1A53ACC0FD5}">
      <dgm:prSet phldrT="[Text]"/>
      <dgm:spPr/>
      <dgm:t>
        <a:bodyPr/>
        <a:lstStyle/>
        <a:p>
          <a:r>
            <a:rPr lang="en-US" dirty="0" smtClean="0"/>
            <a:t>Waste-To-Energy (WTE)</a:t>
          </a:r>
          <a:endParaRPr lang="en-US" dirty="0"/>
        </a:p>
      </dgm:t>
    </dgm:pt>
    <dgm:pt modelId="{AE3BE904-2CCC-4AD7-8EF8-5A2993CC8C08}" type="parTrans" cxnId="{CCDF6803-B605-4FDD-9142-29B6CCBA327C}">
      <dgm:prSet/>
      <dgm:spPr/>
      <dgm:t>
        <a:bodyPr/>
        <a:lstStyle/>
        <a:p>
          <a:endParaRPr lang="en-US"/>
        </a:p>
      </dgm:t>
    </dgm:pt>
    <dgm:pt modelId="{4FB4A1F3-E3A3-408C-91BE-EE0B2647735E}" type="sibTrans" cxnId="{CCDF6803-B605-4FDD-9142-29B6CCBA327C}">
      <dgm:prSet/>
      <dgm:spPr/>
      <dgm:t>
        <a:bodyPr/>
        <a:lstStyle/>
        <a:p>
          <a:endParaRPr lang="en-US"/>
        </a:p>
      </dgm:t>
    </dgm:pt>
    <dgm:pt modelId="{EFEC301B-6576-45F5-BBC5-5C66A116E5E5}">
      <dgm:prSet phldrT="[Text]"/>
      <dgm:spPr/>
      <dgm:t>
        <a:bodyPr/>
        <a:lstStyle/>
        <a:p>
          <a:r>
            <a:rPr lang="es-ES" dirty="0" smtClean="0"/>
            <a:t>Establecer programas de reciclaje y compostaje</a:t>
          </a:r>
          <a:endParaRPr lang="en-US" dirty="0"/>
        </a:p>
      </dgm:t>
    </dgm:pt>
    <dgm:pt modelId="{F22C72F8-49C8-40E5-A040-C42F8F8FDAEA}" type="parTrans" cxnId="{CD161377-C54B-4EE6-9EC9-68D5E8F5FF00}">
      <dgm:prSet/>
      <dgm:spPr/>
      <dgm:t>
        <a:bodyPr/>
        <a:lstStyle/>
        <a:p>
          <a:endParaRPr lang="en-US"/>
        </a:p>
      </dgm:t>
    </dgm:pt>
    <dgm:pt modelId="{9D4A8F68-D2D8-4B21-9E8D-27677A990830}" type="sibTrans" cxnId="{CD161377-C54B-4EE6-9EC9-68D5E8F5FF00}">
      <dgm:prSet/>
      <dgm:spPr/>
      <dgm:t>
        <a:bodyPr/>
        <a:lstStyle/>
        <a:p>
          <a:endParaRPr lang="en-US"/>
        </a:p>
      </dgm:t>
    </dgm:pt>
    <dgm:pt modelId="{C76D750E-D200-4271-88A9-17106ECB12B2}" type="pres">
      <dgm:prSet presAssocID="{33DA32B9-A6E1-4D54-BB29-5B7C3B669F79}" presName="Name0" presStyleCnt="0">
        <dgm:presLayoutVars>
          <dgm:dir/>
          <dgm:resizeHandles val="exact"/>
        </dgm:presLayoutVars>
      </dgm:prSet>
      <dgm:spPr/>
      <dgm:t>
        <a:bodyPr/>
        <a:lstStyle/>
        <a:p>
          <a:endParaRPr lang="en-US"/>
        </a:p>
      </dgm:t>
    </dgm:pt>
    <dgm:pt modelId="{AF6E64E1-C351-4A73-8199-46F5C8940A88}" type="pres">
      <dgm:prSet presAssocID="{EFEC301B-6576-45F5-BBC5-5C66A116E5E5}" presName="compNode" presStyleCnt="0"/>
      <dgm:spPr/>
    </dgm:pt>
    <dgm:pt modelId="{881BC5B6-EACC-45E0-AEA5-7051EC16FE9C}" type="pres">
      <dgm:prSet presAssocID="{EFEC301B-6576-45F5-BBC5-5C66A116E5E5}" presName="pict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dgm:spPr>
      <dgm:t>
        <a:bodyPr/>
        <a:lstStyle/>
        <a:p>
          <a:endParaRPr lang="en-US"/>
        </a:p>
      </dgm:t>
    </dgm:pt>
    <dgm:pt modelId="{B0BAD52C-9012-4A06-8929-4CA73A245A6E}" type="pres">
      <dgm:prSet presAssocID="{EFEC301B-6576-45F5-BBC5-5C66A116E5E5}" presName="textRect" presStyleLbl="revTx" presStyleIdx="0" presStyleCnt="6">
        <dgm:presLayoutVars>
          <dgm:bulletEnabled val="1"/>
        </dgm:presLayoutVars>
      </dgm:prSet>
      <dgm:spPr/>
      <dgm:t>
        <a:bodyPr/>
        <a:lstStyle/>
        <a:p>
          <a:endParaRPr lang="en-US"/>
        </a:p>
      </dgm:t>
    </dgm:pt>
    <dgm:pt modelId="{0E9E7F1A-E106-4C55-87E8-2D5748F4B5E5}" type="pres">
      <dgm:prSet presAssocID="{9D4A8F68-D2D8-4B21-9E8D-27677A990830}" presName="sibTrans" presStyleLbl="sibTrans2D1" presStyleIdx="0" presStyleCnt="0"/>
      <dgm:spPr/>
      <dgm:t>
        <a:bodyPr/>
        <a:lstStyle/>
        <a:p>
          <a:endParaRPr lang="en-US"/>
        </a:p>
      </dgm:t>
    </dgm:pt>
    <dgm:pt modelId="{618596B1-8E00-4861-BC07-D187808F458B}" type="pres">
      <dgm:prSet presAssocID="{946C77C8-F626-42CB-96CD-5431A4F5ADD2}" presName="compNode" presStyleCnt="0"/>
      <dgm:spPr/>
    </dgm:pt>
    <dgm:pt modelId="{3A5858B0-E66D-41F7-ABBB-3CE071F1212F}" type="pres">
      <dgm:prSet presAssocID="{946C77C8-F626-42CB-96CD-5431A4F5ADD2}" presName="pictRect" presStyleLbl="nod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t="-16000" b="-16000"/>
          </a:stretch>
        </a:blipFill>
        <a:ln>
          <a:solidFill>
            <a:schemeClr val="tx1"/>
          </a:solidFill>
        </a:ln>
      </dgm:spPr>
      <dgm:t>
        <a:bodyPr/>
        <a:lstStyle/>
        <a:p>
          <a:endParaRPr lang="en-US"/>
        </a:p>
      </dgm:t>
    </dgm:pt>
    <dgm:pt modelId="{6181846B-4FDD-42B7-A582-FBC73530D222}" type="pres">
      <dgm:prSet presAssocID="{946C77C8-F626-42CB-96CD-5431A4F5ADD2}" presName="textRect" presStyleLbl="revTx" presStyleIdx="1" presStyleCnt="6">
        <dgm:presLayoutVars>
          <dgm:bulletEnabled val="1"/>
        </dgm:presLayoutVars>
      </dgm:prSet>
      <dgm:spPr/>
      <dgm:t>
        <a:bodyPr/>
        <a:lstStyle/>
        <a:p>
          <a:endParaRPr lang="en-US"/>
        </a:p>
      </dgm:t>
    </dgm:pt>
    <dgm:pt modelId="{EC41813E-C1B7-44BF-923C-F3CEE9A0D5EF}" type="pres">
      <dgm:prSet presAssocID="{217F456D-36D0-421F-9CB2-356144807B5B}" presName="sibTrans" presStyleLbl="sibTrans2D1" presStyleIdx="0" presStyleCnt="0"/>
      <dgm:spPr/>
      <dgm:t>
        <a:bodyPr/>
        <a:lstStyle/>
        <a:p>
          <a:endParaRPr lang="en-US"/>
        </a:p>
      </dgm:t>
    </dgm:pt>
    <dgm:pt modelId="{1CB4FE16-9B4D-48B1-92BE-C8201994A483}" type="pres">
      <dgm:prSet presAssocID="{62920222-C791-40F6-94B6-25C8F0CA1BD3}" presName="compNode" presStyleCnt="0"/>
      <dgm:spPr/>
    </dgm:pt>
    <dgm:pt modelId="{F8536CFB-8A60-485B-AAB6-CCD6F2FE9E4B}" type="pres">
      <dgm:prSet presAssocID="{62920222-C791-40F6-94B6-25C8F0CA1BD3}" presName="pictRect" presStyleLbl="nod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dgm:spPr>
      <dgm:t>
        <a:bodyPr/>
        <a:lstStyle/>
        <a:p>
          <a:endParaRPr lang="en-US"/>
        </a:p>
      </dgm:t>
    </dgm:pt>
    <dgm:pt modelId="{222C30B6-BBE2-49E7-9A25-15657F4B14F6}" type="pres">
      <dgm:prSet presAssocID="{62920222-C791-40F6-94B6-25C8F0CA1BD3}" presName="textRect" presStyleLbl="revTx" presStyleIdx="2" presStyleCnt="6">
        <dgm:presLayoutVars>
          <dgm:bulletEnabled val="1"/>
        </dgm:presLayoutVars>
      </dgm:prSet>
      <dgm:spPr/>
      <dgm:t>
        <a:bodyPr/>
        <a:lstStyle/>
        <a:p>
          <a:endParaRPr lang="en-US"/>
        </a:p>
      </dgm:t>
    </dgm:pt>
    <dgm:pt modelId="{83373950-2AD9-4C8D-AF2E-DA5DB4DA4AEB}" type="pres">
      <dgm:prSet presAssocID="{E4B0BEDC-B503-48C1-BF08-F431EFBAFBE6}" presName="sibTrans" presStyleLbl="sibTrans2D1" presStyleIdx="0" presStyleCnt="0"/>
      <dgm:spPr/>
      <dgm:t>
        <a:bodyPr/>
        <a:lstStyle/>
        <a:p>
          <a:endParaRPr lang="en-US"/>
        </a:p>
      </dgm:t>
    </dgm:pt>
    <dgm:pt modelId="{03C3010B-6AC1-4CF4-8E1C-05C93406BDFB}" type="pres">
      <dgm:prSet presAssocID="{071073EE-7C74-4627-BC16-89E3996EAC9E}" presName="compNode" presStyleCnt="0"/>
      <dgm:spPr/>
    </dgm:pt>
    <dgm:pt modelId="{09AF7ADF-EBBF-4374-B052-9B7B11303EC2}" type="pres">
      <dgm:prSet presAssocID="{071073EE-7C74-4627-BC16-89E3996EAC9E}" presName="pictRect" presStyleLbl="node1" presStyleIdx="3" presStyleCnt="6"/>
      <dgm:spPr>
        <a:blipFill rotWithShape="1">
          <a:blip xmlns:r="http://schemas.openxmlformats.org/officeDocument/2006/relationships" r:embed="rId4"/>
          <a:stretch>
            <a:fillRect/>
          </a:stretch>
        </a:blipFill>
      </dgm:spPr>
      <dgm:t>
        <a:bodyPr/>
        <a:lstStyle/>
        <a:p>
          <a:endParaRPr lang="en-US"/>
        </a:p>
      </dgm:t>
    </dgm:pt>
    <dgm:pt modelId="{F38BDBCC-B5E8-4C8D-82B2-1C8E713421AE}" type="pres">
      <dgm:prSet presAssocID="{071073EE-7C74-4627-BC16-89E3996EAC9E}" presName="textRect" presStyleLbl="revTx" presStyleIdx="3" presStyleCnt="6">
        <dgm:presLayoutVars>
          <dgm:bulletEnabled val="1"/>
        </dgm:presLayoutVars>
      </dgm:prSet>
      <dgm:spPr/>
      <dgm:t>
        <a:bodyPr/>
        <a:lstStyle/>
        <a:p>
          <a:endParaRPr lang="en-US"/>
        </a:p>
      </dgm:t>
    </dgm:pt>
    <dgm:pt modelId="{8B413CEA-E139-476D-A172-00673D85F388}" type="pres">
      <dgm:prSet presAssocID="{C59A11A3-008A-40EF-AC4D-840E49E05C8C}" presName="sibTrans" presStyleLbl="sibTrans2D1" presStyleIdx="0" presStyleCnt="0"/>
      <dgm:spPr/>
      <dgm:t>
        <a:bodyPr/>
        <a:lstStyle/>
        <a:p>
          <a:endParaRPr lang="en-US"/>
        </a:p>
      </dgm:t>
    </dgm:pt>
    <dgm:pt modelId="{5804CDB2-331E-4893-B28D-A3E2B7AE78BA}" type="pres">
      <dgm:prSet presAssocID="{758BD1C2-1A46-4430-AE9D-73F971E89494}" presName="compNode" presStyleCnt="0"/>
      <dgm:spPr/>
    </dgm:pt>
    <dgm:pt modelId="{985323A4-2442-4CF8-8E3C-6A429A814587}" type="pres">
      <dgm:prSet presAssocID="{758BD1C2-1A46-4430-AE9D-73F971E89494}" presName="pictRect" presStyleLbl="nod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l="-11000" r="-11000"/>
          </a:stretch>
        </a:blipFill>
      </dgm:spPr>
      <dgm:t>
        <a:bodyPr/>
        <a:lstStyle/>
        <a:p>
          <a:endParaRPr lang="en-US"/>
        </a:p>
      </dgm:t>
    </dgm:pt>
    <dgm:pt modelId="{CE06975C-2A49-4034-BC03-C08948ADDB4E}" type="pres">
      <dgm:prSet presAssocID="{758BD1C2-1A46-4430-AE9D-73F971E89494}" presName="textRect" presStyleLbl="revTx" presStyleIdx="4" presStyleCnt="6">
        <dgm:presLayoutVars>
          <dgm:bulletEnabled val="1"/>
        </dgm:presLayoutVars>
      </dgm:prSet>
      <dgm:spPr/>
      <dgm:t>
        <a:bodyPr/>
        <a:lstStyle/>
        <a:p>
          <a:endParaRPr lang="en-US"/>
        </a:p>
      </dgm:t>
    </dgm:pt>
    <dgm:pt modelId="{41F4BB8E-480A-4B5E-A2CC-F7DA4326C480}" type="pres">
      <dgm:prSet presAssocID="{DDFCF92C-D681-4EE4-9CA6-7CC1C57B5896}" presName="sibTrans" presStyleLbl="sibTrans2D1" presStyleIdx="0" presStyleCnt="0"/>
      <dgm:spPr/>
      <dgm:t>
        <a:bodyPr/>
        <a:lstStyle/>
        <a:p>
          <a:endParaRPr lang="en-US"/>
        </a:p>
      </dgm:t>
    </dgm:pt>
    <dgm:pt modelId="{9F635633-1957-4644-8728-AD1D42E77265}" type="pres">
      <dgm:prSet presAssocID="{4DDB43DC-B74F-49E2-9DDB-E1A53ACC0FD5}" presName="compNode" presStyleCnt="0"/>
      <dgm:spPr/>
    </dgm:pt>
    <dgm:pt modelId="{870477CF-741C-41B8-BF03-BC89E1AB88CF}" type="pres">
      <dgm:prSet presAssocID="{4DDB43DC-B74F-49E2-9DDB-E1A53ACC0FD5}" presName="pictRect" presStyleLbl="nod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10000" r="-10000"/>
          </a:stretch>
        </a:blipFill>
      </dgm:spPr>
      <dgm:t>
        <a:bodyPr/>
        <a:lstStyle/>
        <a:p>
          <a:endParaRPr lang="en-US"/>
        </a:p>
      </dgm:t>
    </dgm:pt>
    <dgm:pt modelId="{1413C2D1-F871-405B-BCE1-CD56A0C8AEFB}" type="pres">
      <dgm:prSet presAssocID="{4DDB43DC-B74F-49E2-9DDB-E1A53ACC0FD5}" presName="textRect" presStyleLbl="revTx" presStyleIdx="5" presStyleCnt="6">
        <dgm:presLayoutVars>
          <dgm:bulletEnabled val="1"/>
        </dgm:presLayoutVars>
      </dgm:prSet>
      <dgm:spPr/>
      <dgm:t>
        <a:bodyPr/>
        <a:lstStyle/>
        <a:p>
          <a:endParaRPr lang="en-US"/>
        </a:p>
      </dgm:t>
    </dgm:pt>
  </dgm:ptLst>
  <dgm:cxnLst>
    <dgm:cxn modelId="{5F4E242F-E865-4234-A056-BF6B58A82B59}" type="presOf" srcId="{E4B0BEDC-B503-48C1-BF08-F431EFBAFBE6}" destId="{83373950-2AD9-4C8D-AF2E-DA5DB4DA4AEB}" srcOrd="0" destOrd="0" presId="urn:microsoft.com/office/officeart/2005/8/layout/pList1"/>
    <dgm:cxn modelId="{CCDF6803-B605-4FDD-9142-29B6CCBA327C}" srcId="{33DA32B9-A6E1-4D54-BB29-5B7C3B669F79}" destId="{4DDB43DC-B74F-49E2-9DDB-E1A53ACC0FD5}" srcOrd="5" destOrd="0" parTransId="{AE3BE904-2CCC-4AD7-8EF8-5A2993CC8C08}" sibTransId="{4FB4A1F3-E3A3-408C-91BE-EE0B2647735E}"/>
    <dgm:cxn modelId="{302E03A4-3D8B-4EE0-AA57-76B75C253949}" type="presOf" srcId="{217F456D-36D0-421F-9CB2-356144807B5B}" destId="{EC41813E-C1B7-44BF-923C-F3CEE9A0D5EF}" srcOrd="0" destOrd="0" presId="urn:microsoft.com/office/officeart/2005/8/layout/pList1"/>
    <dgm:cxn modelId="{38873108-AABF-4297-A0DA-551C224E5ED3}" srcId="{33DA32B9-A6E1-4D54-BB29-5B7C3B669F79}" destId="{758BD1C2-1A46-4430-AE9D-73F971E89494}" srcOrd="4" destOrd="0" parTransId="{CE3C3114-FE3E-459F-BDFB-EAFB5ACE4A1C}" sibTransId="{DDFCF92C-D681-4EE4-9CA6-7CC1C57B5896}"/>
    <dgm:cxn modelId="{E0541654-3056-4D63-982A-FC6CCA1CD6DA}" type="presOf" srcId="{9D4A8F68-D2D8-4B21-9E8D-27677A990830}" destId="{0E9E7F1A-E106-4C55-87E8-2D5748F4B5E5}" srcOrd="0" destOrd="0" presId="urn:microsoft.com/office/officeart/2005/8/layout/pList1"/>
    <dgm:cxn modelId="{B9D293A5-AA04-4437-A034-4B4DB13B0CAD}" type="presOf" srcId="{758BD1C2-1A46-4430-AE9D-73F971E89494}" destId="{CE06975C-2A49-4034-BC03-C08948ADDB4E}" srcOrd="0" destOrd="0" presId="urn:microsoft.com/office/officeart/2005/8/layout/pList1"/>
    <dgm:cxn modelId="{ADB2FEC9-ED0E-4F7D-9CC0-11F7AC1E5E9B}" type="presOf" srcId="{62920222-C791-40F6-94B6-25C8F0CA1BD3}" destId="{222C30B6-BBE2-49E7-9A25-15657F4B14F6}" srcOrd="0" destOrd="0" presId="urn:microsoft.com/office/officeart/2005/8/layout/pList1"/>
    <dgm:cxn modelId="{DF24F77B-0CAF-4A1E-95FE-845B46916BE0}" type="presOf" srcId="{4DDB43DC-B74F-49E2-9DDB-E1A53ACC0FD5}" destId="{1413C2D1-F871-405B-BCE1-CD56A0C8AEFB}" srcOrd="0" destOrd="0" presId="urn:microsoft.com/office/officeart/2005/8/layout/pList1"/>
    <dgm:cxn modelId="{FE16FA31-AF8C-4CEE-B28E-7DD6C7A276B8}" type="presOf" srcId="{C59A11A3-008A-40EF-AC4D-840E49E05C8C}" destId="{8B413CEA-E139-476D-A172-00673D85F388}" srcOrd="0" destOrd="0" presId="urn:microsoft.com/office/officeart/2005/8/layout/pList1"/>
    <dgm:cxn modelId="{C94ED3B9-A012-4955-AC16-7BE56ACDDB43}" srcId="{33DA32B9-A6E1-4D54-BB29-5B7C3B669F79}" destId="{071073EE-7C74-4627-BC16-89E3996EAC9E}" srcOrd="3" destOrd="0" parTransId="{7949468F-CEE8-42BA-803E-FDBE1FD2A7C4}" sibTransId="{C59A11A3-008A-40EF-AC4D-840E49E05C8C}"/>
    <dgm:cxn modelId="{455D5516-3694-4B5B-9BE5-6719B5881137}" type="presOf" srcId="{EFEC301B-6576-45F5-BBC5-5C66A116E5E5}" destId="{B0BAD52C-9012-4A06-8929-4CA73A245A6E}" srcOrd="0" destOrd="0" presId="urn:microsoft.com/office/officeart/2005/8/layout/pList1"/>
    <dgm:cxn modelId="{B2382C3D-1868-4E9D-9915-C3721D140C26}" srcId="{33DA32B9-A6E1-4D54-BB29-5B7C3B669F79}" destId="{946C77C8-F626-42CB-96CD-5431A4F5ADD2}" srcOrd="1" destOrd="0" parTransId="{3219CE08-208C-44A2-B389-C83917D7E00D}" sibTransId="{217F456D-36D0-421F-9CB2-356144807B5B}"/>
    <dgm:cxn modelId="{01C101D0-517C-4DD5-A35F-790756ACFD81}" srcId="{33DA32B9-A6E1-4D54-BB29-5B7C3B669F79}" destId="{62920222-C791-40F6-94B6-25C8F0CA1BD3}" srcOrd="2" destOrd="0" parTransId="{909996A4-6FDE-4954-8ECF-D08A87419351}" sibTransId="{E4B0BEDC-B503-48C1-BF08-F431EFBAFBE6}"/>
    <dgm:cxn modelId="{6A9AAE84-6295-4F5E-8FF7-F098098569D6}" type="presOf" srcId="{946C77C8-F626-42CB-96CD-5431A4F5ADD2}" destId="{6181846B-4FDD-42B7-A582-FBC73530D222}" srcOrd="0" destOrd="0" presId="urn:microsoft.com/office/officeart/2005/8/layout/pList1"/>
    <dgm:cxn modelId="{CD161377-C54B-4EE6-9EC9-68D5E8F5FF00}" srcId="{33DA32B9-A6E1-4D54-BB29-5B7C3B669F79}" destId="{EFEC301B-6576-45F5-BBC5-5C66A116E5E5}" srcOrd="0" destOrd="0" parTransId="{F22C72F8-49C8-40E5-A040-C42F8F8FDAEA}" sibTransId="{9D4A8F68-D2D8-4B21-9E8D-27677A990830}"/>
    <dgm:cxn modelId="{B1F33C7F-A063-4746-A652-3F671CC5B241}" type="presOf" srcId="{33DA32B9-A6E1-4D54-BB29-5B7C3B669F79}" destId="{C76D750E-D200-4271-88A9-17106ECB12B2}" srcOrd="0" destOrd="0" presId="urn:microsoft.com/office/officeart/2005/8/layout/pList1"/>
    <dgm:cxn modelId="{681BA28A-71E9-49DF-A64D-86005CE3C605}" type="presOf" srcId="{DDFCF92C-D681-4EE4-9CA6-7CC1C57B5896}" destId="{41F4BB8E-480A-4B5E-A2CC-F7DA4326C480}" srcOrd="0" destOrd="0" presId="urn:microsoft.com/office/officeart/2005/8/layout/pList1"/>
    <dgm:cxn modelId="{56148201-294A-4B3D-A216-0C7411943CBC}" type="presOf" srcId="{071073EE-7C74-4627-BC16-89E3996EAC9E}" destId="{F38BDBCC-B5E8-4C8D-82B2-1C8E713421AE}" srcOrd="0" destOrd="0" presId="urn:microsoft.com/office/officeart/2005/8/layout/pList1"/>
    <dgm:cxn modelId="{5E561DDB-758F-4797-AB6A-70C9847C7010}" type="presParOf" srcId="{C76D750E-D200-4271-88A9-17106ECB12B2}" destId="{AF6E64E1-C351-4A73-8199-46F5C8940A88}" srcOrd="0" destOrd="0" presId="urn:microsoft.com/office/officeart/2005/8/layout/pList1"/>
    <dgm:cxn modelId="{1955C762-3C16-45D8-92D4-B367E46FC3E0}" type="presParOf" srcId="{AF6E64E1-C351-4A73-8199-46F5C8940A88}" destId="{881BC5B6-EACC-45E0-AEA5-7051EC16FE9C}" srcOrd="0" destOrd="0" presId="urn:microsoft.com/office/officeart/2005/8/layout/pList1"/>
    <dgm:cxn modelId="{EF8AD4B9-0529-4978-BB36-A3060B44BD5F}" type="presParOf" srcId="{AF6E64E1-C351-4A73-8199-46F5C8940A88}" destId="{B0BAD52C-9012-4A06-8929-4CA73A245A6E}" srcOrd="1" destOrd="0" presId="urn:microsoft.com/office/officeart/2005/8/layout/pList1"/>
    <dgm:cxn modelId="{FF517092-E224-4256-B9EB-4718CBF146A4}" type="presParOf" srcId="{C76D750E-D200-4271-88A9-17106ECB12B2}" destId="{0E9E7F1A-E106-4C55-87E8-2D5748F4B5E5}" srcOrd="1" destOrd="0" presId="urn:microsoft.com/office/officeart/2005/8/layout/pList1"/>
    <dgm:cxn modelId="{3931E9CB-B345-4F47-8CCD-1FFE99596337}" type="presParOf" srcId="{C76D750E-D200-4271-88A9-17106ECB12B2}" destId="{618596B1-8E00-4861-BC07-D187808F458B}" srcOrd="2" destOrd="0" presId="urn:microsoft.com/office/officeart/2005/8/layout/pList1"/>
    <dgm:cxn modelId="{B1CB5C4D-DD1D-42CD-A114-639AC6885EF6}" type="presParOf" srcId="{618596B1-8E00-4861-BC07-D187808F458B}" destId="{3A5858B0-E66D-41F7-ABBB-3CE071F1212F}" srcOrd="0" destOrd="0" presId="urn:microsoft.com/office/officeart/2005/8/layout/pList1"/>
    <dgm:cxn modelId="{2AAA3247-C9A9-4BBE-9DE0-A7E5A9CFE6E3}" type="presParOf" srcId="{618596B1-8E00-4861-BC07-D187808F458B}" destId="{6181846B-4FDD-42B7-A582-FBC73530D222}" srcOrd="1" destOrd="0" presId="urn:microsoft.com/office/officeart/2005/8/layout/pList1"/>
    <dgm:cxn modelId="{6FB4CB0B-810D-40AD-B4C1-75EF05F49F4C}" type="presParOf" srcId="{C76D750E-D200-4271-88A9-17106ECB12B2}" destId="{EC41813E-C1B7-44BF-923C-F3CEE9A0D5EF}" srcOrd="3" destOrd="0" presId="urn:microsoft.com/office/officeart/2005/8/layout/pList1"/>
    <dgm:cxn modelId="{0851FD9E-0988-4DF3-87A8-8B036649AD39}" type="presParOf" srcId="{C76D750E-D200-4271-88A9-17106ECB12B2}" destId="{1CB4FE16-9B4D-48B1-92BE-C8201994A483}" srcOrd="4" destOrd="0" presId="urn:microsoft.com/office/officeart/2005/8/layout/pList1"/>
    <dgm:cxn modelId="{4431108F-69F0-46F8-B69B-131F815C88E6}" type="presParOf" srcId="{1CB4FE16-9B4D-48B1-92BE-C8201994A483}" destId="{F8536CFB-8A60-485B-AAB6-CCD6F2FE9E4B}" srcOrd="0" destOrd="0" presId="urn:microsoft.com/office/officeart/2005/8/layout/pList1"/>
    <dgm:cxn modelId="{ECFA7167-CACB-4A12-AFA1-B97815F2A16B}" type="presParOf" srcId="{1CB4FE16-9B4D-48B1-92BE-C8201994A483}" destId="{222C30B6-BBE2-49E7-9A25-15657F4B14F6}" srcOrd="1" destOrd="0" presId="urn:microsoft.com/office/officeart/2005/8/layout/pList1"/>
    <dgm:cxn modelId="{5CCA9181-A135-454A-A6DD-A5C05ED8A70D}" type="presParOf" srcId="{C76D750E-D200-4271-88A9-17106ECB12B2}" destId="{83373950-2AD9-4C8D-AF2E-DA5DB4DA4AEB}" srcOrd="5" destOrd="0" presId="urn:microsoft.com/office/officeart/2005/8/layout/pList1"/>
    <dgm:cxn modelId="{DC47014E-20D5-43C4-B777-487F4B5BA59B}" type="presParOf" srcId="{C76D750E-D200-4271-88A9-17106ECB12B2}" destId="{03C3010B-6AC1-4CF4-8E1C-05C93406BDFB}" srcOrd="6" destOrd="0" presId="urn:microsoft.com/office/officeart/2005/8/layout/pList1"/>
    <dgm:cxn modelId="{575C3C82-1196-4D97-A6B6-4F28A610EBC6}" type="presParOf" srcId="{03C3010B-6AC1-4CF4-8E1C-05C93406BDFB}" destId="{09AF7ADF-EBBF-4374-B052-9B7B11303EC2}" srcOrd="0" destOrd="0" presId="urn:microsoft.com/office/officeart/2005/8/layout/pList1"/>
    <dgm:cxn modelId="{1384F76C-AE55-459D-93E9-D5F4F772A423}" type="presParOf" srcId="{03C3010B-6AC1-4CF4-8E1C-05C93406BDFB}" destId="{F38BDBCC-B5E8-4C8D-82B2-1C8E713421AE}" srcOrd="1" destOrd="0" presId="urn:microsoft.com/office/officeart/2005/8/layout/pList1"/>
    <dgm:cxn modelId="{0481302B-E625-4EB4-9FFB-1CA4365034E2}" type="presParOf" srcId="{C76D750E-D200-4271-88A9-17106ECB12B2}" destId="{8B413CEA-E139-476D-A172-00673D85F388}" srcOrd="7" destOrd="0" presId="urn:microsoft.com/office/officeart/2005/8/layout/pList1"/>
    <dgm:cxn modelId="{0FFDB73B-FAB1-41DD-BF97-893260B62CF6}" type="presParOf" srcId="{C76D750E-D200-4271-88A9-17106ECB12B2}" destId="{5804CDB2-331E-4893-B28D-A3E2B7AE78BA}" srcOrd="8" destOrd="0" presId="urn:microsoft.com/office/officeart/2005/8/layout/pList1"/>
    <dgm:cxn modelId="{555FF2EB-2BDA-4545-B5BD-56B70070D59E}" type="presParOf" srcId="{5804CDB2-331E-4893-B28D-A3E2B7AE78BA}" destId="{985323A4-2442-4CF8-8E3C-6A429A814587}" srcOrd="0" destOrd="0" presId="urn:microsoft.com/office/officeart/2005/8/layout/pList1"/>
    <dgm:cxn modelId="{26229C73-5FC8-4F55-AD76-B6D640584983}" type="presParOf" srcId="{5804CDB2-331E-4893-B28D-A3E2B7AE78BA}" destId="{CE06975C-2A49-4034-BC03-C08948ADDB4E}" srcOrd="1" destOrd="0" presId="urn:microsoft.com/office/officeart/2005/8/layout/pList1"/>
    <dgm:cxn modelId="{6FD65A3D-30EB-4675-BCD1-0FE8C5D10746}" type="presParOf" srcId="{C76D750E-D200-4271-88A9-17106ECB12B2}" destId="{41F4BB8E-480A-4B5E-A2CC-F7DA4326C480}" srcOrd="9" destOrd="0" presId="urn:microsoft.com/office/officeart/2005/8/layout/pList1"/>
    <dgm:cxn modelId="{06825915-E6C8-4EF6-92AB-8CAB454C90E7}" type="presParOf" srcId="{C76D750E-D200-4271-88A9-17106ECB12B2}" destId="{9F635633-1957-4644-8728-AD1D42E77265}" srcOrd="10" destOrd="0" presId="urn:microsoft.com/office/officeart/2005/8/layout/pList1"/>
    <dgm:cxn modelId="{7478F3A9-58FF-44BD-94CF-0D77AED24392}" type="presParOf" srcId="{9F635633-1957-4644-8728-AD1D42E77265}" destId="{870477CF-741C-41B8-BF03-BC89E1AB88CF}" srcOrd="0" destOrd="0" presId="urn:microsoft.com/office/officeart/2005/8/layout/pList1"/>
    <dgm:cxn modelId="{CBF3FFD8-9D41-4558-BA7A-ABF18673FC08}" type="presParOf" srcId="{9F635633-1957-4644-8728-AD1D42E77265}" destId="{1413C2D1-F871-405B-BCE1-CD56A0C8AEFB}"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A4600D-C412-48D4-854A-40F52C2A7F7D}" type="doc">
      <dgm:prSet loTypeId="urn:microsoft.com/office/officeart/2008/layout/LinedList" loCatId="list" qsTypeId="urn:microsoft.com/office/officeart/2005/8/quickstyle/simple1" qsCatId="simple" csTypeId="urn:microsoft.com/office/officeart/2005/8/colors/colorful4" csCatId="colorful" phldr="1"/>
      <dgm:spPr/>
      <dgm:t>
        <a:bodyPr/>
        <a:lstStyle/>
        <a:p>
          <a:endParaRPr lang="es-ES"/>
        </a:p>
      </dgm:t>
    </dgm:pt>
    <dgm:pt modelId="{F7D33259-A352-4A28-AEB3-9966858FAFC9}">
      <dgm:prSet custT="1"/>
      <dgm:spPr/>
      <dgm:t>
        <a:bodyPr/>
        <a:lstStyle/>
        <a:p>
          <a:r>
            <a:rPr lang="es-CL" sz="1800" dirty="0" smtClean="0"/>
            <a:t>Aprender de las experiencias y mejores prácticas de otras ciudades de la región</a:t>
          </a:r>
        </a:p>
      </dgm:t>
    </dgm:pt>
    <dgm:pt modelId="{7117C010-102D-4E79-B943-CD351A4E4B70}" type="parTrans" cxnId="{5805F506-B251-4361-9E18-4DDA88EE7709}">
      <dgm:prSet/>
      <dgm:spPr/>
      <dgm:t>
        <a:bodyPr/>
        <a:lstStyle/>
        <a:p>
          <a:endParaRPr lang="es-ES" sz="1800"/>
        </a:p>
      </dgm:t>
    </dgm:pt>
    <dgm:pt modelId="{A8B3010B-9741-409C-9D92-B82CF12D43BD}" type="sibTrans" cxnId="{5805F506-B251-4361-9E18-4DDA88EE7709}">
      <dgm:prSet/>
      <dgm:spPr/>
      <dgm:t>
        <a:bodyPr/>
        <a:lstStyle/>
        <a:p>
          <a:endParaRPr lang="es-ES" sz="1800"/>
        </a:p>
      </dgm:t>
    </dgm:pt>
    <dgm:pt modelId="{5C9662D6-9507-4006-9184-6DB60A3ACD1D}">
      <dgm:prSet custT="1"/>
      <dgm:spPr/>
      <dgm:t>
        <a:bodyPr/>
        <a:lstStyle/>
        <a:p>
          <a:r>
            <a:rPr lang="es-CL" sz="1800" dirty="0" smtClean="0"/>
            <a:t>Compartir desafíos comunes y estrategias para superarlos</a:t>
          </a:r>
        </a:p>
      </dgm:t>
    </dgm:pt>
    <dgm:pt modelId="{252FCD84-30DD-47C3-B8AC-0689404325E7}" type="parTrans" cxnId="{F25AEE5F-227F-449B-B8B1-AB8BBA1C831D}">
      <dgm:prSet/>
      <dgm:spPr/>
      <dgm:t>
        <a:bodyPr/>
        <a:lstStyle/>
        <a:p>
          <a:endParaRPr lang="es-ES" sz="1800"/>
        </a:p>
      </dgm:t>
    </dgm:pt>
    <dgm:pt modelId="{D464E427-4D99-4F8D-A4CB-949F00726205}" type="sibTrans" cxnId="{F25AEE5F-227F-449B-B8B1-AB8BBA1C831D}">
      <dgm:prSet/>
      <dgm:spPr/>
      <dgm:t>
        <a:bodyPr/>
        <a:lstStyle/>
        <a:p>
          <a:endParaRPr lang="es-ES" sz="1800"/>
        </a:p>
      </dgm:t>
    </dgm:pt>
    <dgm:pt modelId="{5562C72D-9587-4F2A-87AE-049108B537D5}">
      <dgm:prSet custT="1"/>
      <dgm:spPr/>
      <dgm:t>
        <a:bodyPr/>
        <a:lstStyle/>
        <a:p>
          <a:r>
            <a:rPr lang="es-CL" sz="1800" dirty="0" smtClean="0"/>
            <a:t>Recibir asistencia técnica de expertos internacionales en residuos</a:t>
          </a:r>
        </a:p>
      </dgm:t>
    </dgm:pt>
    <dgm:pt modelId="{600FECF2-1F52-4BAF-8996-8B1BA98482CA}" type="parTrans" cxnId="{7216AD34-D9DB-459F-BA27-8402D153DCA6}">
      <dgm:prSet/>
      <dgm:spPr/>
      <dgm:t>
        <a:bodyPr/>
        <a:lstStyle/>
        <a:p>
          <a:endParaRPr lang="es-ES" sz="1800"/>
        </a:p>
      </dgm:t>
    </dgm:pt>
    <dgm:pt modelId="{63F61F55-2F0D-4959-9992-6D81E92BA4CD}" type="sibTrans" cxnId="{7216AD34-D9DB-459F-BA27-8402D153DCA6}">
      <dgm:prSet/>
      <dgm:spPr/>
      <dgm:t>
        <a:bodyPr/>
        <a:lstStyle/>
        <a:p>
          <a:endParaRPr lang="es-ES" sz="1800"/>
        </a:p>
      </dgm:t>
    </dgm:pt>
    <dgm:pt modelId="{22772A8E-9B8D-4529-B222-E108DEDDDD5F}">
      <dgm:prSet custT="1"/>
      <dgm:spPr/>
      <dgm:t>
        <a:bodyPr/>
        <a:lstStyle/>
        <a:p>
          <a:r>
            <a:rPr lang="es-CL" sz="1800" dirty="0" smtClean="0"/>
            <a:t>Conocer oportunidades de acceso a financiamiento</a:t>
          </a:r>
        </a:p>
      </dgm:t>
    </dgm:pt>
    <dgm:pt modelId="{8ECE5311-10D9-44EC-9ABC-719739DB98F3}" type="parTrans" cxnId="{1EF911A2-8373-4DF9-87CC-734B22149ADE}">
      <dgm:prSet/>
      <dgm:spPr/>
      <dgm:t>
        <a:bodyPr/>
        <a:lstStyle/>
        <a:p>
          <a:endParaRPr lang="es-ES" sz="1800"/>
        </a:p>
      </dgm:t>
    </dgm:pt>
    <dgm:pt modelId="{21EA39C8-41CB-4EF8-9E17-5101F40E1B4E}" type="sibTrans" cxnId="{1EF911A2-8373-4DF9-87CC-734B22149ADE}">
      <dgm:prSet/>
      <dgm:spPr/>
      <dgm:t>
        <a:bodyPr/>
        <a:lstStyle/>
        <a:p>
          <a:endParaRPr lang="es-ES" sz="1800"/>
        </a:p>
      </dgm:t>
    </dgm:pt>
    <dgm:pt modelId="{3AEC36F3-6797-4EFD-BF83-7094CCD6EF8C}" type="pres">
      <dgm:prSet presAssocID="{60A4600D-C412-48D4-854A-40F52C2A7F7D}" presName="vert0" presStyleCnt="0">
        <dgm:presLayoutVars>
          <dgm:dir/>
          <dgm:animOne val="branch"/>
          <dgm:animLvl val="lvl"/>
        </dgm:presLayoutVars>
      </dgm:prSet>
      <dgm:spPr/>
      <dgm:t>
        <a:bodyPr/>
        <a:lstStyle/>
        <a:p>
          <a:endParaRPr lang="es-ES"/>
        </a:p>
      </dgm:t>
    </dgm:pt>
    <dgm:pt modelId="{0D70E754-DF82-425A-86D5-88186ED7D7E1}" type="pres">
      <dgm:prSet presAssocID="{F7D33259-A352-4A28-AEB3-9966858FAFC9}" presName="thickLine" presStyleLbl="alignNode1" presStyleIdx="0" presStyleCnt="4"/>
      <dgm:spPr/>
    </dgm:pt>
    <dgm:pt modelId="{180AF511-E1C2-4A53-9E9A-36FF4C05A807}" type="pres">
      <dgm:prSet presAssocID="{F7D33259-A352-4A28-AEB3-9966858FAFC9}" presName="horz1" presStyleCnt="0"/>
      <dgm:spPr/>
    </dgm:pt>
    <dgm:pt modelId="{1BCDF4A4-7368-44E7-B757-0BF0CD24C8AA}" type="pres">
      <dgm:prSet presAssocID="{F7D33259-A352-4A28-AEB3-9966858FAFC9}" presName="tx1" presStyleLbl="revTx" presStyleIdx="0" presStyleCnt="4"/>
      <dgm:spPr/>
      <dgm:t>
        <a:bodyPr/>
        <a:lstStyle/>
        <a:p>
          <a:endParaRPr lang="es-ES"/>
        </a:p>
      </dgm:t>
    </dgm:pt>
    <dgm:pt modelId="{167339F2-009E-4583-89C3-22F29FBFC678}" type="pres">
      <dgm:prSet presAssocID="{F7D33259-A352-4A28-AEB3-9966858FAFC9}" presName="vert1" presStyleCnt="0"/>
      <dgm:spPr/>
    </dgm:pt>
    <dgm:pt modelId="{998F77CF-4670-47A6-B13A-22E1F47670D8}" type="pres">
      <dgm:prSet presAssocID="{5C9662D6-9507-4006-9184-6DB60A3ACD1D}" presName="thickLine" presStyleLbl="alignNode1" presStyleIdx="1" presStyleCnt="4"/>
      <dgm:spPr/>
    </dgm:pt>
    <dgm:pt modelId="{1DE47EF9-8321-4458-A6C9-D38FE40A3197}" type="pres">
      <dgm:prSet presAssocID="{5C9662D6-9507-4006-9184-6DB60A3ACD1D}" presName="horz1" presStyleCnt="0"/>
      <dgm:spPr/>
    </dgm:pt>
    <dgm:pt modelId="{E98F5886-5E3E-45B6-AE79-037D300A50A8}" type="pres">
      <dgm:prSet presAssocID="{5C9662D6-9507-4006-9184-6DB60A3ACD1D}" presName="tx1" presStyleLbl="revTx" presStyleIdx="1" presStyleCnt="4"/>
      <dgm:spPr/>
      <dgm:t>
        <a:bodyPr/>
        <a:lstStyle/>
        <a:p>
          <a:endParaRPr lang="es-ES"/>
        </a:p>
      </dgm:t>
    </dgm:pt>
    <dgm:pt modelId="{2B8DB412-6021-435F-97D9-7E745A591A2E}" type="pres">
      <dgm:prSet presAssocID="{5C9662D6-9507-4006-9184-6DB60A3ACD1D}" presName="vert1" presStyleCnt="0"/>
      <dgm:spPr/>
    </dgm:pt>
    <dgm:pt modelId="{6DBBBCD1-8F86-402E-A239-380747E41AAF}" type="pres">
      <dgm:prSet presAssocID="{5562C72D-9587-4F2A-87AE-049108B537D5}" presName="thickLine" presStyleLbl="alignNode1" presStyleIdx="2" presStyleCnt="4"/>
      <dgm:spPr/>
    </dgm:pt>
    <dgm:pt modelId="{3A7C565A-4355-4EED-8403-BB072246601C}" type="pres">
      <dgm:prSet presAssocID="{5562C72D-9587-4F2A-87AE-049108B537D5}" presName="horz1" presStyleCnt="0"/>
      <dgm:spPr/>
    </dgm:pt>
    <dgm:pt modelId="{3B19E03C-D1C6-4E26-AF61-9ADF5EC6D5AA}" type="pres">
      <dgm:prSet presAssocID="{5562C72D-9587-4F2A-87AE-049108B537D5}" presName="tx1" presStyleLbl="revTx" presStyleIdx="2" presStyleCnt="4"/>
      <dgm:spPr/>
      <dgm:t>
        <a:bodyPr/>
        <a:lstStyle/>
        <a:p>
          <a:endParaRPr lang="es-ES"/>
        </a:p>
      </dgm:t>
    </dgm:pt>
    <dgm:pt modelId="{E1F155F1-A071-44C9-8BF7-573AF0B9F637}" type="pres">
      <dgm:prSet presAssocID="{5562C72D-9587-4F2A-87AE-049108B537D5}" presName="vert1" presStyleCnt="0"/>
      <dgm:spPr/>
    </dgm:pt>
    <dgm:pt modelId="{A8266DA6-3D01-4948-9B45-29BE22DF1193}" type="pres">
      <dgm:prSet presAssocID="{22772A8E-9B8D-4529-B222-E108DEDDDD5F}" presName="thickLine" presStyleLbl="alignNode1" presStyleIdx="3" presStyleCnt="4"/>
      <dgm:spPr/>
    </dgm:pt>
    <dgm:pt modelId="{A9EF8FB1-1CEB-4C7B-B2E2-F5D8BFC1F794}" type="pres">
      <dgm:prSet presAssocID="{22772A8E-9B8D-4529-B222-E108DEDDDD5F}" presName="horz1" presStyleCnt="0"/>
      <dgm:spPr/>
    </dgm:pt>
    <dgm:pt modelId="{E4BAF382-F64E-41F0-81CD-2D7E8037FBEE}" type="pres">
      <dgm:prSet presAssocID="{22772A8E-9B8D-4529-B222-E108DEDDDD5F}" presName="tx1" presStyleLbl="revTx" presStyleIdx="3" presStyleCnt="4"/>
      <dgm:spPr/>
      <dgm:t>
        <a:bodyPr/>
        <a:lstStyle/>
        <a:p>
          <a:endParaRPr lang="es-ES"/>
        </a:p>
      </dgm:t>
    </dgm:pt>
    <dgm:pt modelId="{65B9F757-0E06-4F9D-BBF8-E0A8B43648E9}" type="pres">
      <dgm:prSet presAssocID="{22772A8E-9B8D-4529-B222-E108DEDDDD5F}" presName="vert1" presStyleCnt="0"/>
      <dgm:spPr/>
    </dgm:pt>
  </dgm:ptLst>
  <dgm:cxnLst>
    <dgm:cxn modelId="{7216AD34-D9DB-459F-BA27-8402D153DCA6}" srcId="{60A4600D-C412-48D4-854A-40F52C2A7F7D}" destId="{5562C72D-9587-4F2A-87AE-049108B537D5}" srcOrd="2" destOrd="0" parTransId="{600FECF2-1F52-4BAF-8996-8B1BA98482CA}" sibTransId="{63F61F55-2F0D-4959-9992-6D81E92BA4CD}"/>
    <dgm:cxn modelId="{0FE0E61E-1CF2-4C5A-95A1-3E7237D5E7B2}" type="presOf" srcId="{5562C72D-9587-4F2A-87AE-049108B537D5}" destId="{3B19E03C-D1C6-4E26-AF61-9ADF5EC6D5AA}" srcOrd="0" destOrd="0" presId="urn:microsoft.com/office/officeart/2008/layout/LinedList"/>
    <dgm:cxn modelId="{F9B32D85-3750-4301-8F94-42478A3D0854}" type="presOf" srcId="{22772A8E-9B8D-4529-B222-E108DEDDDD5F}" destId="{E4BAF382-F64E-41F0-81CD-2D7E8037FBEE}" srcOrd="0" destOrd="0" presId="urn:microsoft.com/office/officeart/2008/layout/LinedList"/>
    <dgm:cxn modelId="{53F0BBB3-DD0D-4AF5-BA6B-7F7487DC4122}" type="presOf" srcId="{60A4600D-C412-48D4-854A-40F52C2A7F7D}" destId="{3AEC36F3-6797-4EFD-BF83-7094CCD6EF8C}" srcOrd="0" destOrd="0" presId="urn:microsoft.com/office/officeart/2008/layout/LinedList"/>
    <dgm:cxn modelId="{29AD76C0-C7CC-4A60-971B-80364B200A7B}" type="presOf" srcId="{F7D33259-A352-4A28-AEB3-9966858FAFC9}" destId="{1BCDF4A4-7368-44E7-B757-0BF0CD24C8AA}" srcOrd="0" destOrd="0" presId="urn:microsoft.com/office/officeart/2008/layout/LinedList"/>
    <dgm:cxn modelId="{F25AEE5F-227F-449B-B8B1-AB8BBA1C831D}" srcId="{60A4600D-C412-48D4-854A-40F52C2A7F7D}" destId="{5C9662D6-9507-4006-9184-6DB60A3ACD1D}" srcOrd="1" destOrd="0" parTransId="{252FCD84-30DD-47C3-B8AC-0689404325E7}" sibTransId="{D464E427-4D99-4F8D-A4CB-949F00726205}"/>
    <dgm:cxn modelId="{CD3B3D56-65D4-4256-B75A-EB216C8312F5}" type="presOf" srcId="{5C9662D6-9507-4006-9184-6DB60A3ACD1D}" destId="{E98F5886-5E3E-45B6-AE79-037D300A50A8}" srcOrd="0" destOrd="0" presId="urn:microsoft.com/office/officeart/2008/layout/LinedList"/>
    <dgm:cxn modelId="{1EF911A2-8373-4DF9-87CC-734B22149ADE}" srcId="{60A4600D-C412-48D4-854A-40F52C2A7F7D}" destId="{22772A8E-9B8D-4529-B222-E108DEDDDD5F}" srcOrd="3" destOrd="0" parTransId="{8ECE5311-10D9-44EC-9ABC-719739DB98F3}" sibTransId="{21EA39C8-41CB-4EF8-9E17-5101F40E1B4E}"/>
    <dgm:cxn modelId="{5805F506-B251-4361-9E18-4DDA88EE7709}" srcId="{60A4600D-C412-48D4-854A-40F52C2A7F7D}" destId="{F7D33259-A352-4A28-AEB3-9966858FAFC9}" srcOrd="0" destOrd="0" parTransId="{7117C010-102D-4E79-B943-CD351A4E4B70}" sibTransId="{A8B3010B-9741-409C-9D92-B82CF12D43BD}"/>
    <dgm:cxn modelId="{9FBC913E-C224-4166-8F5B-80FB6AE4555B}" type="presParOf" srcId="{3AEC36F3-6797-4EFD-BF83-7094CCD6EF8C}" destId="{0D70E754-DF82-425A-86D5-88186ED7D7E1}" srcOrd="0" destOrd="0" presId="urn:microsoft.com/office/officeart/2008/layout/LinedList"/>
    <dgm:cxn modelId="{FDC28189-29E7-47CF-B929-DE91CA663A9B}" type="presParOf" srcId="{3AEC36F3-6797-4EFD-BF83-7094CCD6EF8C}" destId="{180AF511-E1C2-4A53-9E9A-36FF4C05A807}" srcOrd="1" destOrd="0" presId="urn:microsoft.com/office/officeart/2008/layout/LinedList"/>
    <dgm:cxn modelId="{800E8073-39D4-4DBC-AB26-38D0590C6AAE}" type="presParOf" srcId="{180AF511-E1C2-4A53-9E9A-36FF4C05A807}" destId="{1BCDF4A4-7368-44E7-B757-0BF0CD24C8AA}" srcOrd="0" destOrd="0" presId="urn:microsoft.com/office/officeart/2008/layout/LinedList"/>
    <dgm:cxn modelId="{AB8B5071-AAB1-4847-B0D7-7351E7D6D29B}" type="presParOf" srcId="{180AF511-E1C2-4A53-9E9A-36FF4C05A807}" destId="{167339F2-009E-4583-89C3-22F29FBFC678}" srcOrd="1" destOrd="0" presId="urn:microsoft.com/office/officeart/2008/layout/LinedList"/>
    <dgm:cxn modelId="{AFADFAEE-ED90-4580-AC0F-4346914B8E5F}" type="presParOf" srcId="{3AEC36F3-6797-4EFD-BF83-7094CCD6EF8C}" destId="{998F77CF-4670-47A6-B13A-22E1F47670D8}" srcOrd="2" destOrd="0" presId="urn:microsoft.com/office/officeart/2008/layout/LinedList"/>
    <dgm:cxn modelId="{56239742-EE12-42AC-9B72-D732CCECD976}" type="presParOf" srcId="{3AEC36F3-6797-4EFD-BF83-7094CCD6EF8C}" destId="{1DE47EF9-8321-4458-A6C9-D38FE40A3197}" srcOrd="3" destOrd="0" presId="urn:microsoft.com/office/officeart/2008/layout/LinedList"/>
    <dgm:cxn modelId="{1AD1EEF6-9D3A-4033-A9D3-05A90764394E}" type="presParOf" srcId="{1DE47EF9-8321-4458-A6C9-D38FE40A3197}" destId="{E98F5886-5E3E-45B6-AE79-037D300A50A8}" srcOrd="0" destOrd="0" presId="urn:microsoft.com/office/officeart/2008/layout/LinedList"/>
    <dgm:cxn modelId="{777CF5D6-1066-4515-8CCC-DFA64F6F15C8}" type="presParOf" srcId="{1DE47EF9-8321-4458-A6C9-D38FE40A3197}" destId="{2B8DB412-6021-435F-97D9-7E745A591A2E}" srcOrd="1" destOrd="0" presId="urn:microsoft.com/office/officeart/2008/layout/LinedList"/>
    <dgm:cxn modelId="{70F7683D-F54B-431D-9688-2E6CD1049627}" type="presParOf" srcId="{3AEC36F3-6797-4EFD-BF83-7094CCD6EF8C}" destId="{6DBBBCD1-8F86-402E-A239-380747E41AAF}" srcOrd="4" destOrd="0" presId="urn:microsoft.com/office/officeart/2008/layout/LinedList"/>
    <dgm:cxn modelId="{590C8188-A417-427C-BA8A-8AEEEB3ABE66}" type="presParOf" srcId="{3AEC36F3-6797-4EFD-BF83-7094CCD6EF8C}" destId="{3A7C565A-4355-4EED-8403-BB072246601C}" srcOrd="5" destOrd="0" presId="urn:microsoft.com/office/officeart/2008/layout/LinedList"/>
    <dgm:cxn modelId="{A7518565-97EA-4B56-9549-981380B35CA0}" type="presParOf" srcId="{3A7C565A-4355-4EED-8403-BB072246601C}" destId="{3B19E03C-D1C6-4E26-AF61-9ADF5EC6D5AA}" srcOrd="0" destOrd="0" presId="urn:microsoft.com/office/officeart/2008/layout/LinedList"/>
    <dgm:cxn modelId="{AC389853-9CC0-4C0F-89A5-4BEB1595C001}" type="presParOf" srcId="{3A7C565A-4355-4EED-8403-BB072246601C}" destId="{E1F155F1-A071-44C9-8BF7-573AF0B9F637}" srcOrd="1" destOrd="0" presId="urn:microsoft.com/office/officeart/2008/layout/LinedList"/>
    <dgm:cxn modelId="{7E9CD0A0-E9BC-4C60-9788-C5F3450AF485}" type="presParOf" srcId="{3AEC36F3-6797-4EFD-BF83-7094CCD6EF8C}" destId="{A8266DA6-3D01-4948-9B45-29BE22DF1193}" srcOrd="6" destOrd="0" presId="urn:microsoft.com/office/officeart/2008/layout/LinedList"/>
    <dgm:cxn modelId="{E6BAAC74-BBF7-4522-8602-530F54E25BCB}" type="presParOf" srcId="{3AEC36F3-6797-4EFD-BF83-7094CCD6EF8C}" destId="{A9EF8FB1-1CEB-4C7B-B2E2-F5D8BFC1F794}" srcOrd="7" destOrd="0" presId="urn:microsoft.com/office/officeart/2008/layout/LinedList"/>
    <dgm:cxn modelId="{2A5AF352-EE6E-4EB3-B12C-4221B4B366F4}" type="presParOf" srcId="{A9EF8FB1-1CEB-4C7B-B2E2-F5D8BFC1F794}" destId="{E4BAF382-F64E-41F0-81CD-2D7E8037FBEE}" srcOrd="0" destOrd="0" presId="urn:microsoft.com/office/officeart/2008/layout/LinedList"/>
    <dgm:cxn modelId="{227D3F8F-0FC1-4253-BDF8-CEE81C991029}" type="presParOf" srcId="{A9EF8FB1-1CEB-4C7B-B2E2-F5D8BFC1F794}" destId="{65B9F757-0E06-4F9D-BBF8-E0A8B43648E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FF12DC-C13D-46DB-996C-C76933FE5CFF}" type="doc">
      <dgm:prSet loTypeId="urn:microsoft.com/office/officeart/2005/8/layout/vProcess5" loCatId="process" qsTypeId="urn:microsoft.com/office/officeart/2005/8/quickstyle/simple2" qsCatId="simple" csTypeId="urn:microsoft.com/office/officeart/2005/8/colors/colorful3" csCatId="colorful" phldr="1"/>
      <dgm:spPr/>
      <dgm:t>
        <a:bodyPr/>
        <a:lstStyle/>
        <a:p>
          <a:endParaRPr lang="es-ES"/>
        </a:p>
      </dgm:t>
    </dgm:pt>
    <dgm:pt modelId="{5BD1A990-BD4E-4328-AD36-938ABFDBC411}">
      <dgm:prSet phldrT="[Text]"/>
      <dgm:spPr/>
      <dgm:t>
        <a:bodyPr/>
        <a:lstStyle/>
        <a:p>
          <a:r>
            <a:rPr lang="es-ES" b="1" dirty="0" smtClean="0"/>
            <a:t>Etapa 1</a:t>
          </a:r>
        </a:p>
      </dgm:t>
    </dgm:pt>
    <dgm:pt modelId="{4D2AC32F-D21E-4DB7-94A4-4222EC3282B0}" type="parTrans" cxnId="{E6A505B8-8E3B-4202-AD73-C134CBBFCF7D}">
      <dgm:prSet/>
      <dgm:spPr/>
      <dgm:t>
        <a:bodyPr/>
        <a:lstStyle/>
        <a:p>
          <a:endParaRPr lang="es-ES"/>
        </a:p>
      </dgm:t>
    </dgm:pt>
    <dgm:pt modelId="{FB41C30C-135A-44BB-BB5D-3ED83B5CA892}" type="sibTrans" cxnId="{E6A505B8-8E3B-4202-AD73-C134CBBFCF7D}">
      <dgm:prSet/>
      <dgm:spPr/>
      <dgm:t>
        <a:bodyPr/>
        <a:lstStyle/>
        <a:p>
          <a:endParaRPr lang="es-ES"/>
        </a:p>
      </dgm:t>
    </dgm:pt>
    <dgm:pt modelId="{57353428-2EA5-4C05-B0C9-CB046CC56BDD}">
      <dgm:prSet phldrT="[Text]"/>
      <dgm:spPr/>
      <dgm:t>
        <a:bodyPr/>
        <a:lstStyle/>
        <a:p>
          <a:r>
            <a:rPr lang="es-ES" b="1" noProof="0" dirty="0" smtClean="0"/>
            <a:t>Evaluación</a:t>
          </a:r>
          <a:r>
            <a:rPr lang="es-ES" b="1" dirty="0" smtClean="0"/>
            <a:t> del contexto </a:t>
          </a:r>
          <a:r>
            <a:rPr lang="es-ES" dirty="0" smtClean="0"/>
            <a:t>nacional y local para manejo de residuos solidos</a:t>
          </a:r>
          <a:endParaRPr lang="es-ES" dirty="0"/>
        </a:p>
      </dgm:t>
    </dgm:pt>
    <dgm:pt modelId="{4A79B13B-6E1A-4E1E-8A53-DE30B9603FC5}" type="parTrans" cxnId="{C7E71AE6-B937-4D00-829E-51FBBBC66B85}">
      <dgm:prSet/>
      <dgm:spPr/>
      <dgm:t>
        <a:bodyPr/>
        <a:lstStyle/>
        <a:p>
          <a:endParaRPr lang="es-ES"/>
        </a:p>
      </dgm:t>
    </dgm:pt>
    <dgm:pt modelId="{BE6A276A-F0AE-4649-857E-2B6A9BD15512}" type="sibTrans" cxnId="{C7E71AE6-B937-4D00-829E-51FBBBC66B85}">
      <dgm:prSet/>
      <dgm:spPr/>
      <dgm:t>
        <a:bodyPr/>
        <a:lstStyle/>
        <a:p>
          <a:endParaRPr lang="es-ES"/>
        </a:p>
      </dgm:t>
    </dgm:pt>
    <dgm:pt modelId="{6CE224DC-9632-4454-AE6F-D478240CEA75}">
      <dgm:prSet phldrT="[Text]"/>
      <dgm:spPr/>
      <dgm:t>
        <a:bodyPr/>
        <a:lstStyle/>
        <a:p>
          <a:r>
            <a:rPr lang="es-ES" b="1" dirty="0" smtClean="0"/>
            <a:t>Línea base </a:t>
          </a:r>
          <a:r>
            <a:rPr lang="es-ES" dirty="0" smtClean="0"/>
            <a:t>del manejo de residuos en la ciudad</a:t>
          </a:r>
          <a:endParaRPr lang="es-ES" dirty="0"/>
        </a:p>
      </dgm:t>
    </dgm:pt>
    <dgm:pt modelId="{B22279C1-AB87-44C2-8106-34542B61C54F}" type="parTrans" cxnId="{8C3BF559-E72C-4ABE-96D9-D93A4A326C48}">
      <dgm:prSet/>
      <dgm:spPr/>
      <dgm:t>
        <a:bodyPr/>
        <a:lstStyle/>
        <a:p>
          <a:endParaRPr lang="es-ES"/>
        </a:p>
      </dgm:t>
    </dgm:pt>
    <dgm:pt modelId="{8A8C203A-F4CF-44AF-9E36-70FD5AD3A73E}" type="sibTrans" cxnId="{8C3BF559-E72C-4ABE-96D9-D93A4A326C48}">
      <dgm:prSet/>
      <dgm:spPr/>
      <dgm:t>
        <a:bodyPr/>
        <a:lstStyle/>
        <a:p>
          <a:endParaRPr lang="es-ES"/>
        </a:p>
      </dgm:t>
    </dgm:pt>
    <dgm:pt modelId="{B1E97853-08CB-493A-A3EC-319920F11B39}">
      <dgm:prSet phldrT="[Text]"/>
      <dgm:spPr/>
      <dgm:t>
        <a:bodyPr/>
        <a:lstStyle/>
        <a:p>
          <a:pPr defTabSz="800100">
            <a:lnSpc>
              <a:spcPct val="90000"/>
            </a:lnSpc>
            <a:spcBef>
              <a:spcPct val="0"/>
            </a:spcBef>
            <a:spcAft>
              <a:spcPct val="35000"/>
            </a:spcAft>
          </a:pPr>
          <a:r>
            <a:rPr lang="es-ES" b="1" dirty="0" smtClean="0"/>
            <a:t>Etapa 2</a:t>
          </a:r>
        </a:p>
      </dgm:t>
    </dgm:pt>
    <dgm:pt modelId="{A1C25BE6-B38A-4594-AB7C-B68CBCE8A154}" type="parTrans" cxnId="{1A9BB7D4-F410-45EE-8E35-A2AE659F074B}">
      <dgm:prSet/>
      <dgm:spPr/>
      <dgm:t>
        <a:bodyPr/>
        <a:lstStyle/>
        <a:p>
          <a:endParaRPr lang="es-ES"/>
        </a:p>
      </dgm:t>
    </dgm:pt>
    <dgm:pt modelId="{7F02E75B-FF01-4ABC-BBBC-BA69124BDB89}" type="sibTrans" cxnId="{1A9BB7D4-F410-45EE-8E35-A2AE659F074B}">
      <dgm:prSet/>
      <dgm:spPr/>
      <dgm:t>
        <a:bodyPr/>
        <a:lstStyle/>
        <a:p>
          <a:endParaRPr lang="es-ES"/>
        </a:p>
      </dgm:t>
    </dgm:pt>
    <dgm:pt modelId="{1323FD61-E618-47A3-A94D-9B6FDA17E248}">
      <dgm:prSet phldrT="[Text]"/>
      <dgm:spPr/>
      <dgm:t>
        <a:bodyPr/>
        <a:lstStyle/>
        <a:p>
          <a:r>
            <a:rPr lang="es-ES" b="1" noProof="0" dirty="0" smtClean="0"/>
            <a:t>Etapa 3</a:t>
          </a:r>
          <a:endParaRPr lang="es-ES" b="1" noProof="0" dirty="0"/>
        </a:p>
      </dgm:t>
    </dgm:pt>
    <dgm:pt modelId="{677B23EE-DBEF-41B9-98C0-89C971B86BA6}" type="parTrans" cxnId="{AB7D365E-5994-47FC-B619-E76C896D7574}">
      <dgm:prSet/>
      <dgm:spPr/>
      <dgm:t>
        <a:bodyPr/>
        <a:lstStyle/>
        <a:p>
          <a:endParaRPr lang="es-ES"/>
        </a:p>
      </dgm:t>
    </dgm:pt>
    <dgm:pt modelId="{748C70E2-F549-4896-BFA5-7E496B267221}" type="sibTrans" cxnId="{AB7D365E-5994-47FC-B619-E76C896D7574}">
      <dgm:prSet/>
      <dgm:spPr/>
      <dgm:t>
        <a:bodyPr/>
        <a:lstStyle/>
        <a:p>
          <a:endParaRPr lang="es-ES"/>
        </a:p>
      </dgm:t>
    </dgm:pt>
    <dgm:pt modelId="{DE84A7EE-D61C-4FFC-8C5B-79900E2BC30B}">
      <dgm:prSet phldrT="[Text]"/>
      <dgm:spPr/>
      <dgm:t>
        <a:bodyPr/>
        <a:lstStyle/>
        <a:p>
          <a:r>
            <a:rPr lang="es-ES" b="1" noProof="0" dirty="0" smtClean="0"/>
            <a:t>Estudio de pre-factibilidad </a:t>
          </a:r>
          <a:r>
            <a:rPr lang="es-ES" noProof="0" dirty="0" smtClean="0"/>
            <a:t>para proyecto prioritario</a:t>
          </a:r>
          <a:endParaRPr lang="es-ES" noProof="0" dirty="0"/>
        </a:p>
      </dgm:t>
    </dgm:pt>
    <dgm:pt modelId="{74B3DD0D-9486-4AF9-AA74-3F298C9F0E36}" type="parTrans" cxnId="{7B132D4B-6980-4F27-B91A-A995636085D8}">
      <dgm:prSet/>
      <dgm:spPr/>
      <dgm:t>
        <a:bodyPr/>
        <a:lstStyle/>
        <a:p>
          <a:endParaRPr lang="es-ES"/>
        </a:p>
      </dgm:t>
    </dgm:pt>
    <dgm:pt modelId="{181E4629-C1A3-4B10-B79B-9415BA5E05AA}" type="sibTrans" cxnId="{7B132D4B-6980-4F27-B91A-A995636085D8}">
      <dgm:prSet/>
      <dgm:spPr/>
      <dgm:t>
        <a:bodyPr/>
        <a:lstStyle/>
        <a:p>
          <a:endParaRPr lang="es-ES"/>
        </a:p>
      </dgm:t>
    </dgm:pt>
    <dgm:pt modelId="{FCE073AA-52FB-4683-ABC6-98F70C68972B}">
      <dgm:prSet phldrT="[Text]"/>
      <dgm:spPr/>
      <dgm:t>
        <a:bodyPr/>
        <a:lstStyle/>
        <a:p>
          <a:r>
            <a:rPr lang="es-ES" noProof="0" dirty="0" smtClean="0"/>
            <a:t>Desarrollo de un </a:t>
          </a:r>
          <a:r>
            <a:rPr lang="es-ES" b="1" noProof="0" dirty="0" smtClean="0"/>
            <a:t>plan de implementación</a:t>
          </a:r>
          <a:endParaRPr lang="es-ES" b="1" noProof="0" dirty="0"/>
        </a:p>
      </dgm:t>
    </dgm:pt>
    <dgm:pt modelId="{6F5A23A7-34A4-4751-8087-235ABCC44A45}" type="parTrans" cxnId="{984BC82D-167E-4E10-B77B-96A1329F7329}">
      <dgm:prSet/>
      <dgm:spPr/>
      <dgm:t>
        <a:bodyPr/>
        <a:lstStyle/>
        <a:p>
          <a:endParaRPr lang="es-ES"/>
        </a:p>
      </dgm:t>
    </dgm:pt>
    <dgm:pt modelId="{982CF5DD-A761-4B8A-95F8-48D85D9426C9}" type="sibTrans" cxnId="{984BC82D-167E-4E10-B77B-96A1329F7329}">
      <dgm:prSet/>
      <dgm:spPr/>
      <dgm:t>
        <a:bodyPr/>
        <a:lstStyle/>
        <a:p>
          <a:endParaRPr lang="es-ES"/>
        </a:p>
      </dgm:t>
    </dgm:pt>
    <dgm:pt modelId="{CEBEBEF5-0B06-45B4-9DBB-C37B91EB72CE}">
      <dgm:prSet phldrT="[Text]"/>
      <dgm:spPr/>
      <dgm:t>
        <a:bodyPr/>
        <a:lstStyle/>
        <a:p>
          <a:pPr defTabSz="800100">
            <a:lnSpc>
              <a:spcPct val="90000"/>
            </a:lnSpc>
            <a:spcBef>
              <a:spcPct val="0"/>
            </a:spcBef>
            <a:spcAft>
              <a:spcPct val="35000"/>
            </a:spcAft>
          </a:pPr>
          <a:r>
            <a:rPr lang="es-ES" b="1" noProof="0" dirty="0" smtClean="0"/>
            <a:t>Identificación</a:t>
          </a:r>
          <a:r>
            <a:rPr lang="es-ES" b="1" dirty="0" smtClean="0"/>
            <a:t> de proyectos </a:t>
          </a:r>
          <a:r>
            <a:rPr lang="es-ES" dirty="0" smtClean="0"/>
            <a:t>alternativas disponibles para la gestión de RSM dentro de Quito</a:t>
          </a:r>
        </a:p>
      </dgm:t>
    </dgm:pt>
    <dgm:pt modelId="{0039F3F1-B488-4A12-93C6-CB7DF725347C}" type="parTrans" cxnId="{92216B10-F146-45CC-978D-AFDE6D7F4303}">
      <dgm:prSet/>
      <dgm:spPr/>
      <dgm:t>
        <a:bodyPr/>
        <a:lstStyle/>
        <a:p>
          <a:endParaRPr lang="es-ES"/>
        </a:p>
      </dgm:t>
    </dgm:pt>
    <dgm:pt modelId="{BCEC75C9-0532-406D-9813-74B0DE536E5B}" type="sibTrans" cxnId="{92216B10-F146-45CC-978D-AFDE6D7F4303}">
      <dgm:prSet/>
      <dgm:spPr/>
      <dgm:t>
        <a:bodyPr/>
        <a:lstStyle/>
        <a:p>
          <a:endParaRPr lang="es-ES"/>
        </a:p>
      </dgm:t>
    </dgm:pt>
    <dgm:pt modelId="{DB6C547D-658D-4996-A5D7-D4F6A55AD276}">
      <dgm:prSet phldrT="[Text]"/>
      <dgm:spPr/>
      <dgm:t>
        <a:bodyPr/>
        <a:lstStyle/>
        <a:p>
          <a:pPr defTabSz="800100">
            <a:lnSpc>
              <a:spcPct val="90000"/>
            </a:lnSpc>
            <a:spcBef>
              <a:spcPct val="0"/>
            </a:spcBef>
            <a:spcAft>
              <a:spcPct val="35000"/>
            </a:spcAft>
          </a:pPr>
          <a:r>
            <a:rPr lang="es-ES" b="1" dirty="0" smtClean="0"/>
            <a:t>Análisis</a:t>
          </a:r>
          <a:r>
            <a:rPr lang="es-ES" dirty="0" smtClean="0"/>
            <a:t> de proyectos de alto potencial</a:t>
          </a:r>
        </a:p>
      </dgm:t>
    </dgm:pt>
    <dgm:pt modelId="{5C6D71AA-AF15-48ED-93D3-6F35590F5BF1}" type="parTrans" cxnId="{C83A1700-057E-46B6-A0F8-88639EF89398}">
      <dgm:prSet/>
      <dgm:spPr/>
      <dgm:t>
        <a:bodyPr/>
        <a:lstStyle/>
        <a:p>
          <a:endParaRPr lang="es-ES"/>
        </a:p>
      </dgm:t>
    </dgm:pt>
    <dgm:pt modelId="{52039C76-299F-4E78-89CD-C7D69A9CD527}" type="sibTrans" cxnId="{C83A1700-057E-46B6-A0F8-88639EF89398}">
      <dgm:prSet/>
      <dgm:spPr/>
      <dgm:t>
        <a:bodyPr/>
        <a:lstStyle/>
        <a:p>
          <a:endParaRPr lang="es-ES"/>
        </a:p>
      </dgm:t>
    </dgm:pt>
    <dgm:pt modelId="{BE3CE979-4D9C-44A2-AC11-B2AD85D68820}" type="pres">
      <dgm:prSet presAssocID="{B6FF12DC-C13D-46DB-996C-C76933FE5CFF}" presName="outerComposite" presStyleCnt="0">
        <dgm:presLayoutVars>
          <dgm:chMax val="5"/>
          <dgm:dir/>
          <dgm:resizeHandles val="exact"/>
        </dgm:presLayoutVars>
      </dgm:prSet>
      <dgm:spPr/>
      <dgm:t>
        <a:bodyPr/>
        <a:lstStyle/>
        <a:p>
          <a:endParaRPr lang="es-ES"/>
        </a:p>
      </dgm:t>
    </dgm:pt>
    <dgm:pt modelId="{DAFADCD2-E7B9-4A81-AA38-91A4915891F8}" type="pres">
      <dgm:prSet presAssocID="{B6FF12DC-C13D-46DB-996C-C76933FE5CFF}" presName="dummyMaxCanvas" presStyleCnt="0">
        <dgm:presLayoutVars/>
      </dgm:prSet>
      <dgm:spPr/>
    </dgm:pt>
    <dgm:pt modelId="{85FA542B-3804-41F9-9D1C-63E6DDC86820}" type="pres">
      <dgm:prSet presAssocID="{B6FF12DC-C13D-46DB-996C-C76933FE5CFF}" presName="ThreeNodes_1" presStyleLbl="node1" presStyleIdx="0" presStyleCnt="3">
        <dgm:presLayoutVars>
          <dgm:bulletEnabled val="1"/>
        </dgm:presLayoutVars>
      </dgm:prSet>
      <dgm:spPr/>
      <dgm:t>
        <a:bodyPr/>
        <a:lstStyle/>
        <a:p>
          <a:endParaRPr lang="es-ES"/>
        </a:p>
      </dgm:t>
    </dgm:pt>
    <dgm:pt modelId="{E2AC837D-8343-4492-9848-970A2ED49851}" type="pres">
      <dgm:prSet presAssocID="{B6FF12DC-C13D-46DB-996C-C76933FE5CFF}" presName="ThreeNodes_2" presStyleLbl="node1" presStyleIdx="1" presStyleCnt="3">
        <dgm:presLayoutVars>
          <dgm:bulletEnabled val="1"/>
        </dgm:presLayoutVars>
      </dgm:prSet>
      <dgm:spPr/>
      <dgm:t>
        <a:bodyPr/>
        <a:lstStyle/>
        <a:p>
          <a:endParaRPr lang="es-ES"/>
        </a:p>
      </dgm:t>
    </dgm:pt>
    <dgm:pt modelId="{9EC7521C-0067-4273-BEB4-9DBCC2C993D7}" type="pres">
      <dgm:prSet presAssocID="{B6FF12DC-C13D-46DB-996C-C76933FE5CFF}" presName="ThreeNodes_3" presStyleLbl="node1" presStyleIdx="2" presStyleCnt="3">
        <dgm:presLayoutVars>
          <dgm:bulletEnabled val="1"/>
        </dgm:presLayoutVars>
      </dgm:prSet>
      <dgm:spPr/>
      <dgm:t>
        <a:bodyPr/>
        <a:lstStyle/>
        <a:p>
          <a:endParaRPr lang="es-ES"/>
        </a:p>
      </dgm:t>
    </dgm:pt>
    <dgm:pt modelId="{EA2E869D-5E03-45F7-AC48-3E5021CAD9FF}" type="pres">
      <dgm:prSet presAssocID="{B6FF12DC-C13D-46DB-996C-C76933FE5CFF}" presName="ThreeConn_1-2" presStyleLbl="fgAccFollowNode1" presStyleIdx="0" presStyleCnt="2">
        <dgm:presLayoutVars>
          <dgm:bulletEnabled val="1"/>
        </dgm:presLayoutVars>
      </dgm:prSet>
      <dgm:spPr/>
      <dgm:t>
        <a:bodyPr/>
        <a:lstStyle/>
        <a:p>
          <a:endParaRPr lang="es-ES"/>
        </a:p>
      </dgm:t>
    </dgm:pt>
    <dgm:pt modelId="{49A989A3-D285-402A-B787-C49AD3CC1F04}" type="pres">
      <dgm:prSet presAssocID="{B6FF12DC-C13D-46DB-996C-C76933FE5CFF}" presName="ThreeConn_2-3" presStyleLbl="fgAccFollowNode1" presStyleIdx="1" presStyleCnt="2">
        <dgm:presLayoutVars>
          <dgm:bulletEnabled val="1"/>
        </dgm:presLayoutVars>
      </dgm:prSet>
      <dgm:spPr/>
      <dgm:t>
        <a:bodyPr/>
        <a:lstStyle/>
        <a:p>
          <a:endParaRPr lang="es-ES"/>
        </a:p>
      </dgm:t>
    </dgm:pt>
    <dgm:pt modelId="{448AFECA-C4CD-418C-A908-771B9D80BE92}" type="pres">
      <dgm:prSet presAssocID="{B6FF12DC-C13D-46DB-996C-C76933FE5CFF}" presName="ThreeNodes_1_text" presStyleLbl="node1" presStyleIdx="2" presStyleCnt="3">
        <dgm:presLayoutVars>
          <dgm:bulletEnabled val="1"/>
        </dgm:presLayoutVars>
      </dgm:prSet>
      <dgm:spPr/>
      <dgm:t>
        <a:bodyPr/>
        <a:lstStyle/>
        <a:p>
          <a:endParaRPr lang="es-ES"/>
        </a:p>
      </dgm:t>
    </dgm:pt>
    <dgm:pt modelId="{C9A02D74-9B7C-4F7C-AF06-596A5083BFD2}" type="pres">
      <dgm:prSet presAssocID="{B6FF12DC-C13D-46DB-996C-C76933FE5CFF}" presName="ThreeNodes_2_text" presStyleLbl="node1" presStyleIdx="2" presStyleCnt="3">
        <dgm:presLayoutVars>
          <dgm:bulletEnabled val="1"/>
        </dgm:presLayoutVars>
      </dgm:prSet>
      <dgm:spPr/>
      <dgm:t>
        <a:bodyPr/>
        <a:lstStyle/>
        <a:p>
          <a:endParaRPr lang="es-ES"/>
        </a:p>
      </dgm:t>
    </dgm:pt>
    <dgm:pt modelId="{9DD51C31-FAD5-4782-8803-6617BAADF818}" type="pres">
      <dgm:prSet presAssocID="{B6FF12DC-C13D-46DB-996C-C76933FE5CFF}" presName="ThreeNodes_3_text" presStyleLbl="node1" presStyleIdx="2" presStyleCnt="3">
        <dgm:presLayoutVars>
          <dgm:bulletEnabled val="1"/>
        </dgm:presLayoutVars>
      </dgm:prSet>
      <dgm:spPr/>
      <dgm:t>
        <a:bodyPr/>
        <a:lstStyle/>
        <a:p>
          <a:endParaRPr lang="es-ES"/>
        </a:p>
      </dgm:t>
    </dgm:pt>
  </dgm:ptLst>
  <dgm:cxnLst>
    <dgm:cxn modelId="{AB7D365E-5994-47FC-B619-E76C896D7574}" srcId="{B6FF12DC-C13D-46DB-996C-C76933FE5CFF}" destId="{1323FD61-E618-47A3-A94D-9B6FDA17E248}" srcOrd="2" destOrd="0" parTransId="{677B23EE-DBEF-41B9-98C0-89C971B86BA6}" sibTransId="{748C70E2-F549-4896-BFA5-7E496B267221}"/>
    <dgm:cxn modelId="{984BC82D-167E-4E10-B77B-96A1329F7329}" srcId="{1323FD61-E618-47A3-A94D-9B6FDA17E248}" destId="{FCE073AA-52FB-4683-ABC6-98F70C68972B}" srcOrd="1" destOrd="0" parTransId="{6F5A23A7-34A4-4751-8087-235ABCC44A45}" sibTransId="{982CF5DD-A761-4B8A-95F8-48D85D9426C9}"/>
    <dgm:cxn modelId="{6E29F599-D1F0-4812-861B-E1F02E83D984}" type="presOf" srcId="{B6FF12DC-C13D-46DB-996C-C76933FE5CFF}" destId="{BE3CE979-4D9C-44A2-AC11-B2AD85D68820}" srcOrd="0" destOrd="0" presId="urn:microsoft.com/office/officeart/2005/8/layout/vProcess5"/>
    <dgm:cxn modelId="{C5B85851-0AD2-4F4C-B9A8-91552A793D69}" type="presOf" srcId="{7F02E75B-FF01-4ABC-BBBC-BA69124BDB89}" destId="{49A989A3-D285-402A-B787-C49AD3CC1F04}" srcOrd="0" destOrd="0" presId="urn:microsoft.com/office/officeart/2005/8/layout/vProcess5"/>
    <dgm:cxn modelId="{76F5449E-6548-4960-98B6-905938AB2391}" type="presOf" srcId="{B1E97853-08CB-493A-A3EC-319920F11B39}" destId="{C9A02D74-9B7C-4F7C-AF06-596A5083BFD2}" srcOrd="1" destOrd="0" presId="urn:microsoft.com/office/officeart/2005/8/layout/vProcess5"/>
    <dgm:cxn modelId="{969FF8C3-4D88-4DF8-AA04-BC4C2C632FE7}" type="presOf" srcId="{5BD1A990-BD4E-4328-AD36-938ABFDBC411}" destId="{85FA542B-3804-41F9-9D1C-63E6DDC86820}" srcOrd="0" destOrd="0" presId="urn:microsoft.com/office/officeart/2005/8/layout/vProcess5"/>
    <dgm:cxn modelId="{40F8827A-1329-4F5F-BEAB-A84B7905C5E8}" type="presOf" srcId="{CEBEBEF5-0B06-45B4-9DBB-C37B91EB72CE}" destId="{E2AC837D-8343-4492-9848-970A2ED49851}" srcOrd="0" destOrd="1" presId="urn:microsoft.com/office/officeart/2005/8/layout/vProcess5"/>
    <dgm:cxn modelId="{C7E71AE6-B937-4D00-829E-51FBBBC66B85}" srcId="{5BD1A990-BD4E-4328-AD36-938ABFDBC411}" destId="{57353428-2EA5-4C05-B0C9-CB046CC56BDD}" srcOrd="0" destOrd="0" parTransId="{4A79B13B-6E1A-4E1E-8A53-DE30B9603FC5}" sibTransId="{BE6A276A-F0AE-4649-857E-2B6A9BD15512}"/>
    <dgm:cxn modelId="{0577B7AC-4F8D-455E-9C46-93DEE168A365}" type="presOf" srcId="{FCE073AA-52FB-4683-ABC6-98F70C68972B}" destId="{9EC7521C-0067-4273-BEB4-9DBCC2C993D7}" srcOrd="0" destOrd="2" presId="urn:microsoft.com/office/officeart/2005/8/layout/vProcess5"/>
    <dgm:cxn modelId="{7AF74993-7BF8-4EF9-9D38-7688E4465B57}" type="presOf" srcId="{1323FD61-E618-47A3-A94D-9B6FDA17E248}" destId="{9DD51C31-FAD5-4782-8803-6617BAADF818}" srcOrd="1" destOrd="0" presId="urn:microsoft.com/office/officeart/2005/8/layout/vProcess5"/>
    <dgm:cxn modelId="{27632A42-4666-4541-B8A8-203CB78C8ECA}" type="presOf" srcId="{DE84A7EE-D61C-4FFC-8C5B-79900E2BC30B}" destId="{9DD51C31-FAD5-4782-8803-6617BAADF818}" srcOrd="1" destOrd="1" presId="urn:microsoft.com/office/officeart/2005/8/layout/vProcess5"/>
    <dgm:cxn modelId="{E1FA6D4D-9995-41B8-AB97-7AE4EE460CEE}" type="presOf" srcId="{DE84A7EE-D61C-4FFC-8C5B-79900E2BC30B}" destId="{9EC7521C-0067-4273-BEB4-9DBCC2C993D7}" srcOrd="0" destOrd="1" presId="urn:microsoft.com/office/officeart/2005/8/layout/vProcess5"/>
    <dgm:cxn modelId="{CC12571B-E12B-4ECF-8E87-7DFAD8B532D1}" type="presOf" srcId="{6CE224DC-9632-4454-AE6F-D478240CEA75}" destId="{448AFECA-C4CD-418C-A908-771B9D80BE92}" srcOrd="1" destOrd="2" presId="urn:microsoft.com/office/officeart/2005/8/layout/vProcess5"/>
    <dgm:cxn modelId="{E6A505B8-8E3B-4202-AD73-C134CBBFCF7D}" srcId="{B6FF12DC-C13D-46DB-996C-C76933FE5CFF}" destId="{5BD1A990-BD4E-4328-AD36-938ABFDBC411}" srcOrd="0" destOrd="0" parTransId="{4D2AC32F-D21E-4DB7-94A4-4222EC3282B0}" sibTransId="{FB41C30C-135A-44BB-BB5D-3ED83B5CA892}"/>
    <dgm:cxn modelId="{8C3BF559-E72C-4ABE-96D9-D93A4A326C48}" srcId="{5BD1A990-BD4E-4328-AD36-938ABFDBC411}" destId="{6CE224DC-9632-4454-AE6F-D478240CEA75}" srcOrd="1" destOrd="0" parTransId="{B22279C1-AB87-44C2-8106-34542B61C54F}" sibTransId="{8A8C203A-F4CF-44AF-9E36-70FD5AD3A73E}"/>
    <dgm:cxn modelId="{B2FE490F-1EC3-47BF-B52E-4E37DDAAABEA}" type="presOf" srcId="{57353428-2EA5-4C05-B0C9-CB046CC56BDD}" destId="{85FA542B-3804-41F9-9D1C-63E6DDC86820}" srcOrd="0" destOrd="1" presId="urn:microsoft.com/office/officeart/2005/8/layout/vProcess5"/>
    <dgm:cxn modelId="{5B31A748-006C-4133-9380-68FB04AF2115}" type="presOf" srcId="{57353428-2EA5-4C05-B0C9-CB046CC56BDD}" destId="{448AFECA-C4CD-418C-A908-771B9D80BE92}" srcOrd="1" destOrd="1" presId="urn:microsoft.com/office/officeart/2005/8/layout/vProcess5"/>
    <dgm:cxn modelId="{7B132D4B-6980-4F27-B91A-A995636085D8}" srcId="{1323FD61-E618-47A3-A94D-9B6FDA17E248}" destId="{DE84A7EE-D61C-4FFC-8C5B-79900E2BC30B}" srcOrd="0" destOrd="0" parTransId="{74B3DD0D-9486-4AF9-AA74-3F298C9F0E36}" sibTransId="{181E4629-C1A3-4B10-B79B-9415BA5E05AA}"/>
    <dgm:cxn modelId="{1A9BB7D4-F410-45EE-8E35-A2AE659F074B}" srcId="{B6FF12DC-C13D-46DB-996C-C76933FE5CFF}" destId="{B1E97853-08CB-493A-A3EC-319920F11B39}" srcOrd="1" destOrd="0" parTransId="{A1C25BE6-B38A-4594-AB7C-B68CBCE8A154}" sibTransId="{7F02E75B-FF01-4ABC-BBBC-BA69124BDB89}"/>
    <dgm:cxn modelId="{9682DFFA-CBAE-49D9-8871-6D296908C687}" type="presOf" srcId="{DB6C547D-658D-4996-A5D7-D4F6A55AD276}" destId="{C9A02D74-9B7C-4F7C-AF06-596A5083BFD2}" srcOrd="1" destOrd="2" presId="urn:microsoft.com/office/officeart/2005/8/layout/vProcess5"/>
    <dgm:cxn modelId="{3C2C784D-ED49-46B9-B1F5-E4F838F7906E}" type="presOf" srcId="{DB6C547D-658D-4996-A5D7-D4F6A55AD276}" destId="{E2AC837D-8343-4492-9848-970A2ED49851}" srcOrd="0" destOrd="2" presId="urn:microsoft.com/office/officeart/2005/8/layout/vProcess5"/>
    <dgm:cxn modelId="{92216B10-F146-45CC-978D-AFDE6D7F4303}" srcId="{B1E97853-08CB-493A-A3EC-319920F11B39}" destId="{CEBEBEF5-0B06-45B4-9DBB-C37B91EB72CE}" srcOrd="0" destOrd="0" parTransId="{0039F3F1-B488-4A12-93C6-CB7DF725347C}" sibTransId="{BCEC75C9-0532-406D-9813-74B0DE536E5B}"/>
    <dgm:cxn modelId="{1C174DE7-4FEC-48F0-8A8F-0AA6F1E329A6}" type="presOf" srcId="{6CE224DC-9632-4454-AE6F-D478240CEA75}" destId="{85FA542B-3804-41F9-9D1C-63E6DDC86820}" srcOrd="0" destOrd="2" presId="urn:microsoft.com/office/officeart/2005/8/layout/vProcess5"/>
    <dgm:cxn modelId="{42D76FFA-BE3A-40D1-A003-B29BB4EE0EA0}" type="presOf" srcId="{5BD1A990-BD4E-4328-AD36-938ABFDBC411}" destId="{448AFECA-C4CD-418C-A908-771B9D80BE92}" srcOrd="1" destOrd="0" presId="urn:microsoft.com/office/officeart/2005/8/layout/vProcess5"/>
    <dgm:cxn modelId="{AEA3C257-02E5-4778-9FA2-1AB53B3215D0}" type="presOf" srcId="{1323FD61-E618-47A3-A94D-9B6FDA17E248}" destId="{9EC7521C-0067-4273-BEB4-9DBCC2C993D7}" srcOrd="0" destOrd="0" presId="urn:microsoft.com/office/officeart/2005/8/layout/vProcess5"/>
    <dgm:cxn modelId="{C83A1700-057E-46B6-A0F8-88639EF89398}" srcId="{B1E97853-08CB-493A-A3EC-319920F11B39}" destId="{DB6C547D-658D-4996-A5D7-D4F6A55AD276}" srcOrd="1" destOrd="0" parTransId="{5C6D71AA-AF15-48ED-93D3-6F35590F5BF1}" sibTransId="{52039C76-299F-4E78-89CD-C7D69A9CD527}"/>
    <dgm:cxn modelId="{324FD649-E40D-43F1-9283-CC258143F33E}" type="presOf" srcId="{CEBEBEF5-0B06-45B4-9DBB-C37B91EB72CE}" destId="{C9A02D74-9B7C-4F7C-AF06-596A5083BFD2}" srcOrd="1" destOrd="1" presId="urn:microsoft.com/office/officeart/2005/8/layout/vProcess5"/>
    <dgm:cxn modelId="{0381F528-F36D-4695-A8FA-D60878F23CC2}" type="presOf" srcId="{B1E97853-08CB-493A-A3EC-319920F11B39}" destId="{E2AC837D-8343-4492-9848-970A2ED49851}" srcOrd="0" destOrd="0" presId="urn:microsoft.com/office/officeart/2005/8/layout/vProcess5"/>
    <dgm:cxn modelId="{7AF9CAF0-4CD3-4C32-8577-917EE8C28286}" type="presOf" srcId="{FCE073AA-52FB-4683-ABC6-98F70C68972B}" destId="{9DD51C31-FAD5-4782-8803-6617BAADF818}" srcOrd="1" destOrd="2" presId="urn:microsoft.com/office/officeart/2005/8/layout/vProcess5"/>
    <dgm:cxn modelId="{4EB55C3C-AC9B-4420-8DC1-63DCF1BFAC84}" type="presOf" srcId="{FB41C30C-135A-44BB-BB5D-3ED83B5CA892}" destId="{EA2E869D-5E03-45F7-AC48-3E5021CAD9FF}" srcOrd="0" destOrd="0" presId="urn:microsoft.com/office/officeart/2005/8/layout/vProcess5"/>
    <dgm:cxn modelId="{4C285BAC-5CF2-4F1C-B4E3-CD31F5C2B5FE}" type="presParOf" srcId="{BE3CE979-4D9C-44A2-AC11-B2AD85D68820}" destId="{DAFADCD2-E7B9-4A81-AA38-91A4915891F8}" srcOrd="0" destOrd="0" presId="urn:microsoft.com/office/officeart/2005/8/layout/vProcess5"/>
    <dgm:cxn modelId="{8F000EA4-1936-491A-9569-C775E04E2822}" type="presParOf" srcId="{BE3CE979-4D9C-44A2-AC11-B2AD85D68820}" destId="{85FA542B-3804-41F9-9D1C-63E6DDC86820}" srcOrd="1" destOrd="0" presId="urn:microsoft.com/office/officeart/2005/8/layout/vProcess5"/>
    <dgm:cxn modelId="{121BBC25-E7E5-41AC-BDA8-72F9D1AB0D17}" type="presParOf" srcId="{BE3CE979-4D9C-44A2-AC11-B2AD85D68820}" destId="{E2AC837D-8343-4492-9848-970A2ED49851}" srcOrd="2" destOrd="0" presId="urn:microsoft.com/office/officeart/2005/8/layout/vProcess5"/>
    <dgm:cxn modelId="{678ECD91-2407-4185-8628-B0B5C9CBB597}" type="presParOf" srcId="{BE3CE979-4D9C-44A2-AC11-B2AD85D68820}" destId="{9EC7521C-0067-4273-BEB4-9DBCC2C993D7}" srcOrd="3" destOrd="0" presId="urn:microsoft.com/office/officeart/2005/8/layout/vProcess5"/>
    <dgm:cxn modelId="{CAC43D94-7638-4FBD-83BC-8C91C12D6675}" type="presParOf" srcId="{BE3CE979-4D9C-44A2-AC11-B2AD85D68820}" destId="{EA2E869D-5E03-45F7-AC48-3E5021CAD9FF}" srcOrd="4" destOrd="0" presId="urn:microsoft.com/office/officeart/2005/8/layout/vProcess5"/>
    <dgm:cxn modelId="{3DAE3402-074B-4AB5-AC82-19E42F96D18F}" type="presParOf" srcId="{BE3CE979-4D9C-44A2-AC11-B2AD85D68820}" destId="{49A989A3-D285-402A-B787-C49AD3CC1F04}" srcOrd="5" destOrd="0" presId="urn:microsoft.com/office/officeart/2005/8/layout/vProcess5"/>
    <dgm:cxn modelId="{18EA6069-7E44-4B99-A629-1EC5EE624164}" type="presParOf" srcId="{BE3CE979-4D9C-44A2-AC11-B2AD85D68820}" destId="{448AFECA-C4CD-418C-A908-771B9D80BE92}" srcOrd="6" destOrd="0" presId="urn:microsoft.com/office/officeart/2005/8/layout/vProcess5"/>
    <dgm:cxn modelId="{341EF4E3-B98E-4FA5-93D9-67D6958AE6B7}" type="presParOf" srcId="{BE3CE979-4D9C-44A2-AC11-B2AD85D68820}" destId="{C9A02D74-9B7C-4F7C-AF06-596A5083BFD2}" srcOrd="7" destOrd="0" presId="urn:microsoft.com/office/officeart/2005/8/layout/vProcess5"/>
    <dgm:cxn modelId="{A393FBAA-D904-4838-8F54-373FD20CF332}" type="presParOf" srcId="{BE3CE979-4D9C-44A2-AC11-B2AD85D68820}" destId="{9DD51C31-FAD5-4782-8803-6617BAADF818}"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077CB85-80F8-49A1-835D-F951FE8A2DF3}" type="doc">
      <dgm:prSet loTypeId="urn:microsoft.com/office/officeart/2008/layout/PictureStrips" loCatId="picture" qsTypeId="urn:microsoft.com/office/officeart/2005/8/quickstyle/simple1" qsCatId="simple" csTypeId="urn:microsoft.com/office/officeart/2005/8/colors/accent0_1" csCatId="mainScheme" phldr="1"/>
      <dgm:spPr/>
      <dgm:t>
        <a:bodyPr/>
        <a:lstStyle/>
        <a:p>
          <a:endParaRPr lang="en-US"/>
        </a:p>
      </dgm:t>
    </dgm:pt>
    <dgm:pt modelId="{82EF2E55-2A27-4B47-BF21-FF34A07E370D}">
      <dgm:prSet phldrT="[Text]" custT="1"/>
      <dgm:spPr/>
      <dgm:t>
        <a:bodyPr/>
        <a:lstStyle/>
        <a:p>
          <a:r>
            <a:rPr lang="en-US" sz="1600" b="1" dirty="0" smtClean="0"/>
            <a:t>Composting Plants</a:t>
          </a:r>
          <a:endParaRPr lang="en-US" sz="1600" b="1" dirty="0"/>
        </a:p>
      </dgm:t>
    </dgm:pt>
    <dgm:pt modelId="{107671A6-F922-4B73-BFA0-926ACCEC166E}" type="parTrans" cxnId="{FCBCA4DE-A5AB-47C5-856C-A888E4B36914}">
      <dgm:prSet/>
      <dgm:spPr/>
      <dgm:t>
        <a:bodyPr/>
        <a:lstStyle/>
        <a:p>
          <a:endParaRPr lang="en-US"/>
        </a:p>
      </dgm:t>
    </dgm:pt>
    <dgm:pt modelId="{5200C2DB-AD6E-4DF8-9556-B584E04E2819}" type="sibTrans" cxnId="{FCBCA4DE-A5AB-47C5-856C-A888E4B36914}">
      <dgm:prSet/>
      <dgm:spPr/>
      <dgm:t>
        <a:bodyPr/>
        <a:lstStyle/>
        <a:p>
          <a:endParaRPr lang="en-US"/>
        </a:p>
      </dgm:t>
    </dgm:pt>
    <dgm:pt modelId="{7B4F97DE-9D07-4B9A-9342-92C7B2B1374F}">
      <dgm:prSet phldrT="[Text]" custT="1"/>
      <dgm:spPr/>
      <dgm:t>
        <a:bodyPr/>
        <a:lstStyle/>
        <a:p>
          <a:r>
            <a:rPr lang="en-US" sz="1600" dirty="0" smtClean="0"/>
            <a:t>Organic matter is decomposed and recycled as fertilizer or compost</a:t>
          </a:r>
          <a:endParaRPr lang="en-US" sz="1600" dirty="0"/>
        </a:p>
      </dgm:t>
    </dgm:pt>
    <dgm:pt modelId="{39253082-928E-480D-93BC-19DB9E4751EB}" type="parTrans" cxnId="{0E3DE0D5-3FBA-4729-B100-6F50E946A8DD}">
      <dgm:prSet/>
      <dgm:spPr/>
      <dgm:t>
        <a:bodyPr/>
        <a:lstStyle/>
        <a:p>
          <a:endParaRPr lang="en-US"/>
        </a:p>
      </dgm:t>
    </dgm:pt>
    <dgm:pt modelId="{63F671FB-A97C-4D55-8099-40D4B52BB1AB}" type="sibTrans" cxnId="{0E3DE0D5-3FBA-4729-B100-6F50E946A8DD}">
      <dgm:prSet/>
      <dgm:spPr/>
      <dgm:t>
        <a:bodyPr/>
        <a:lstStyle/>
        <a:p>
          <a:endParaRPr lang="en-US"/>
        </a:p>
      </dgm:t>
    </dgm:pt>
    <dgm:pt modelId="{694A91C3-0EB7-4344-8FE9-469CEBA67915}">
      <dgm:prSet phldrT="[Text]"/>
      <dgm:spPr/>
      <dgm:t>
        <a:bodyPr/>
        <a:lstStyle/>
        <a:p>
          <a:r>
            <a:rPr lang="en-US" sz="1500" b="1" dirty="0" smtClean="0"/>
            <a:t>Anaerobic Digestion Plants</a:t>
          </a:r>
          <a:endParaRPr lang="en-US" sz="1500" b="1" dirty="0"/>
        </a:p>
      </dgm:t>
    </dgm:pt>
    <dgm:pt modelId="{C01F6378-A69F-4CFE-9382-9BB34E2348A5}" type="parTrans" cxnId="{AA9641BE-6935-4EFE-92BC-111AFADB386A}">
      <dgm:prSet/>
      <dgm:spPr/>
      <dgm:t>
        <a:bodyPr/>
        <a:lstStyle/>
        <a:p>
          <a:endParaRPr lang="en-US"/>
        </a:p>
      </dgm:t>
    </dgm:pt>
    <dgm:pt modelId="{7EFFCB59-19EA-433C-9C5D-89EF445D569B}" type="sibTrans" cxnId="{AA9641BE-6935-4EFE-92BC-111AFADB386A}">
      <dgm:prSet/>
      <dgm:spPr/>
      <dgm:t>
        <a:bodyPr/>
        <a:lstStyle/>
        <a:p>
          <a:endParaRPr lang="en-US"/>
        </a:p>
      </dgm:t>
    </dgm:pt>
    <dgm:pt modelId="{711CBDB1-FA85-490F-9B25-572447F4389D}">
      <dgm:prSet phldrT="[Text]" custT="1"/>
      <dgm:spPr/>
      <dgm:t>
        <a:bodyPr/>
        <a:lstStyle/>
        <a:p>
          <a:r>
            <a:rPr lang="en-US" sz="1800" dirty="0" smtClean="0"/>
            <a:t>Organic waste is decomposed in the absence of oxygen to create biogas</a:t>
          </a:r>
          <a:endParaRPr lang="en-US" sz="1800" dirty="0"/>
        </a:p>
      </dgm:t>
    </dgm:pt>
    <dgm:pt modelId="{045E5B5A-1FFF-41A3-9853-97986DF4EF3D}" type="parTrans" cxnId="{9426AC84-5EA7-41DC-A6EC-EBD6D93947C2}">
      <dgm:prSet/>
      <dgm:spPr/>
      <dgm:t>
        <a:bodyPr/>
        <a:lstStyle/>
        <a:p>
          <a:endParaRPr lang="en-US"/>
        </a:p>
      </dgm:t>
    </dgm:pt>
    <dgm:pt modelId="{D96DC200-3A48-43C3-8022-678D241CE655}" type="sibTrans" cxnId="{9426AC84-5EA7-41DC-A6EC-EBD6D93947C2}">
      <dgm:prSet/>
      <dgm:spPr/>
      <dgm:t>
        <a:bodyPr/>
        <a:lstStyle/>
        <a:p>
          <a:endParaRPr lang="en-US"/>
        </a:p>
      </dgm:t>
    </dgm:pt>
    <dgm:pt modelId="{A6C78768-FDEE-4861-808A-4887DF7A6390}">
      <dgm:prSet phldrT="[Text]"/>
      <dgm:spPr/>
      <dgm:t>
        <a:bodyPr/>
        <a:lstStyle/>
        <a:p>
          <a:r>
            <a:rPr lang="en-US" b="1" dirty="0" smtClean="0"/>
            <a:t>Mechanical Biological Treatment (MBT)</a:t>
          </a:r>
          <a:endParaRPr lang="en-US" b="1" dirty="0"/>
        </a:p>
      </dgm:t>
    </dgm:pt>
    <dgm:pt modelId="{8E6DE74E-3698-47C6-9198-AE3EB45B837A}" type="parTrans" cxnId="{F08BC986-BCB3-483F-A2DE-92D8C57AE79F}">
      <dgm:prSet/>
      <dgm:spPr/>
      <dgm:t>
        <a:bodyPr/>
        <a:lstStyle/>
        <a:p>
          <a:endParaRPr lang="en-US"/>
        </a:p>
      </dgm:t>
    </dgm:pt>
    <dgm:pt modelId="{35530476-4F35-4ADD-94BE-E19100322A46}" type="sibTrans" cxnId="{F08BC986-BCB3-483F-A2DE-92D8C57AE79F}">
      <dgm:prSet/>
      <dgm:spPr/>
      <dgm:t>
        <a:bodyPr/>
        <a:lstStyle/>
        <a:p>
          <a:endParaRPr lang="en-US"/>
        </a:p>
      </dgm:t>
    </dgm:pt>
    <dgm:pt modelId="{EBB9F4D4-399D-4553-8B45-C28664EF8485}">
      <dgm:prSet phldrT="[Text]"/>
      <dgm:spPr/>
      <dgm:t>
        <a:bodyPr/>
        <a:lstStyle/>
        <a:p>
          <a:r>
            <a:rPr lang="en-US" b="0" i="0" dirty="0" smtClean="0"/>
            <a:t>Waste processing facility that combines a sorting facility with biological treatment.</a:t>
          </a:r>
          <a:endParaRPr lang="en-US" dirty="0"/>
        </a:p>
      </dgm:t>
    </dgm:pt>
    <dgm:pt modelId="{BD0DDF49-3D72-4442-B992-D60627234856}" type="parTrans" cxnId="{5D4E1E41-BE91-41BE-8057-81737E9C6BAF}">
      <dgm:prSet/>
      <dgm:spPr/>
      <dgm:t>
        <a:bodyPr/>
        <a:lstStyle/>
        <a:p>
          <a:endParaRPr lang="en-US"/>
        </a:p>
      </dgm:t>
    </dgm:pt>
    <dgm:pt modelId="{48653E67-DE72-4CEF-BC23-A8C25E6551A8}" type="sibTrans" cxnId="{5D4E1E41-BE91-41BE-8057-81737E9C6BAF}">
      <dgm:prSet/>
      <dgm:spPr/>
      <dgm:t>
        <a:bodyPr/>
        <a:lstStyle/>
        <a:p>
          <a:endParaRPr lang="en-US"/>
        </a:p>
      </dgm:t>
    </dgm:pt>
    <dgm:pt modelId="{3E3BE30C-40DE-43E5-BD64-A98686E6B8B3}">
      <dgm:prSet phldrT="[Text]"/>
      <dgm:spPr/>
      <dgm:t>
        <a:bodyPr/>
        <a:lstStyle/>
        <a:p>
          <a:r>
            <a:rPr lang="en-US" dirty="0" smtClean="0"/>
            <a:t>Can make use of mixed household as well as commercial and industrial waste.</a:t>
          </a:r>
          <a:endParaRPr lang="en-US" dirty="0"/>
        </a:p>
      </dgm:t>
    </dgm:pt>
    <dgm:pt modelId="{04EBE632-86AF-4F10-8B5C-AE3277099C7B}" type="parTrans" cxnId="{0CCBF90C-F556-4415-AC77-C4926B378596}">
      <dgm:prSet/>
      <dgm:spPr/>
      <dgm:t>
        <a:bodyPr/>
        <a:lstStyle/>
        <a:p>
          <a:endParaRPr lang="en-US"/>
        </a:p>
      </dgm:t>
    </dgm:pt>
    <dgm:pt modelId="{61ED1437-8DE2-4278-8689-E4BB38A75607}" type="sibTrans" cxnId="{0CCBF90C-F556-4415-AC77-C4926B378596}">
      <dgm:prSet/>
      <dgm:spPr/>
      <dgm:t>
        <a:bodyPr/>
        <a:lstStyle/>
        <a:p>
          <a:endParaRPr lang="en-US"/>
        </a:p>
      </dgm:t>
    </dgm:pt>
    <dgm:pt modelId="{6DEC4324-6463-46F9-8CFB-BFDF92F9258E}">
      <dgm:prSet phldrT="[Text]" custT="1"/>
      <dgm:spPr/>
      <dgm:t>
        <a:bodyPr/>
        <a:lstStyle/>
        <a:p>
          <a:r>
            <a:rPr lang="en-US" sz="1600" dirty="0" smtClean="0"/>
            <a:t>Compost is used in agriculture and organic farming</a:t>
          </a:r>
          <a:endParaRPr lang="en-US" sz="1600" dirty="0"/>
        </a:p>
      </dgm:t>
    </dgm:pt>
    <dgm:pt modelId="{944CE13C-341D-41AD-8A49-7DC91693855A}" type="parTrans" cxnId="{BF6352C2-1088-4394-917D-E975109F7E09}">
      <dgm:prSet/>
      <dgm:spPr/>
      <dgm:t>
        <a:bodyPr/>
        <a:lstStyle/>
        <a:p>
          <a:endParaRPr lang="en-US"/>
        </a:p>
      </dgm:t>
    </dgm:pt>
    <dgm:pt modelId="{DE730B12-2544-4951-8F72-98F14FC42CE9}" type="sibTrans" cxnId="{BF6352C2-1088-4394-917D-E975109F7E09}">
      <dgm:prSet/>
      <dgm:spPr/>
      <dgm:t>
        <a:bodyPr/>
        <a:lstStyle/>
        <a:p>
          <a:endParaRPr lang="en-US"/>
        </a:p>
      </dgm:t>
    </dgm:pt>
    <dgm:pt modelId="{0C79D7B4-E24D-47ED-89D1-AB17E38D700F}">
      <dgm:prSet phldrT="[Text]" custT="1"/>
      <dgm:spPr/>
      <dgm:t>
        <a:bodyPr/>
        <a:lstStyle/>
        <a:p>
          <a:r>
            <a:rPr lang="en-US" sz="1800" dirty="0" smtClean="0"/>
            <a:t>Biogas can be used as fuel, replacing fossil fuels</a:t>
          </a:r>
          <a:endParaRPr lang="en-US" sz="1500" dirty="0"/>
        </a:p>
      </dgm:t>
    </dgm:pt>
    <dgm:pt modelId="{326952A2-BF74-42FC-9420-F3B548E741C0}" type="parTrans" cxnId="{7D644E31-F839-471B-A247-ABE5AC065504}">
      <dgm:prSet/>
      <dgm:spPr/>
      <dgm:t>
        <a:bodyPr/>
        <a:lstStyle/>
        <a:p>
          <a:endParaRPr lang="en-US"/>
        </a:p>
      </dgm:t>
    </dgm:pt>
    <dgm:pt modelId="{2FD2652F-9EC7-4A1D-9A73-885984AA81CF}" type="sibTrans" cxnId="{7D644E31-F839-471B-A247-ABE5AC065504}">
      <dgm:prSet/>
      <dgm:spPr/>
      <dgm:t>
        <a:bodyPr/>
        <a:lstStyle/>
        <a:p>
          <a:endParaRPr lang="en-US"/>
        </a:p>
      </dgm:t>
    </dgm:pt>
    <dgm:pt modelId="{705F817A-3C52-403E-AD22-67D2A5599664}" type="pres">
      <dgm:prSet presAssocID="{5077CB85-80F8-49A1-835D-F951FE8A2DF3}" presName="Name0" presStyleCnt="0">
        <dgm:presLayoutVars>
          <dgm:dir/>
          <dgm:resizeHandles val="exact"/>
        </dgm:presLayoutVars>
      </dgm:prSet>
      <dgm:spPr/>
      <dgm:t>
        <a:bodyPr/>
        <a:lstStyle/>
        <a:p>
          <a:endParaRPr lang="en-US"/>
        </a:p>
      </dgm:t>
    </dgm:pt>
    <dgm:pt modelId="{D7021EED-E071-4D04-871A-5DBE6BB6E63C}" type="pres">
      <dgm:prSet presAssocID="{82EF2E55-2A27-4B47-BF21-FF34A07E370D}" presName="composite" presStyleCnt="0"/>
      <dgm:spPr/>
      <dgm:t>
        <a:bodyPr/>
        <a:lstStyle/>
        <a:p>
          <a:endParaRPr lang="en-US"/>
        </a:p>
      </dgm:t>
    </dgm:pt>
    <dgm:pt modelId="{E59A9823-2C2D-4EFD-9610-23568AA1AC60}" type="pres">
      <dgm:prSet presAssocID="{82EF2E55-2A27-4B47-BF21-FF34A07E370D}" presName="rect1" presStyleLbl="trAlignAcc1" presStyleIdx="0" presStyleCnt="3" custScaleX="129574" custLinFactNeighborX="19890" custLinFactNeighborY="2983">
        <dgm:presLayoutVars>
          <dgm:bulletEnabled val="1"/>
        </dgm:presLayoutVars>
      </dgm:prSet>
      <dgm:spPr/>
      <dgm:t>
        <a:bodyPr/>
        <a:lstStyle/>
        <a:p>
          <a:endParaRPr lang="en-US"/>
        </a:p>
      </dgm:t>
    </dgm:pt>
    <dgm:pt modelId="{C28C461A-5A1D-4A22-B6AF-A103E9DD586F}" type="pres">
      <dgm:prSet presAssocID="{82EF2E55-2A27-4B47-BF21-FF34A07E370D}" presName="rect2" presStyleLbl="fgImgPlace1" presStyleIdx="0" presStyleCnt="3" custLinFactNeighborX="-4868" custLinFactNeighborY="-2752"/>
      <dgm:spPr>
        <a:blipFill>
          <a:blip xmlns:r="http://schemas.openxmlformats.org/officeDocument/2006/relationships" r:embed="rId1">
            <a:extLst>
              <a:ext uri="{28A0092B-C50C-407E-A947-70E740481C1C}">
                <a14:useLocalDpi xmlns:a14="http://schemas.microsoft.com/office/drawing/2010/main" val="0"/>
              </a:ext>
            </a:extLst>
          </a:blip>
          <a:srcRect/>
          <a:stretch>
            <a:fillRect l="-50000" r="-50000"/>
          </a:stretch>
        </a:blipFill>
      </dgm:spPr>
      <dgm:t>
        <a:bodyPr/>
        <a:lstStyle/>
        <a:p>
          <a:endParaRPr lang="en-US"/>
        </a:p>
      </dgm:t>
    </dgm:pt>
    <dgm:pt modelId="{A731EF67-3EE4-454B-A0C0-70FABFCC1D5A}" type="pres">
      <dgm:prSet presAssocID="{5200C2DB-AD6E-4DF8-9556-B584E04E2819}" presName="sibTrans" presStyleCnt="0"/>
      <dgm:spPr/>
      <dgm:t>
        <a:bodyPr/>
        <a:lstStyle/>
        <a:p>
          <a:endParaRPr lang="en-US"/>
        </a:p>
      </dgm:t>
    </dgm:pt>
    <dgm:pt modelId="{C240A2E6-7881-42B6-A8F7-8870FDB7D098}" type="pres">
      <dgm:prSet presAssocID="{694A91C3-0EB7-4344-8FE9-469CEBA67915}" presName="composite" presStyleCnt="0"/>
      <dgm:spPr/>
      <dgm:t>
        <a:bodyPr/>
        <a:lstStyle/>
        <a:p>
          <a:endParaRPr lang="en-US"/>
        </a:p>
      </dgm:t>
    </dgm:pt>
    <dgm:pt modelId="{BC7B7DA3-38ED-4BB5-9A0C-8D0581B887C5}" type="pres">
      <dgm:prSet presAssocID="{694A91C3-0EB7-4344-8FE9-469CEBA67915}" presName="rect1" presStyleLbl="trAlignAcc1" presStyleIdx="1" presStyleCnt="3" custScaleX="131555" custLinFactNeighborX="19249" custLinFactNeighborY="-994">
        <dgm:presLayoutVars>
          <dgm:bulletEnabled val="1"/>
        </dgm:presLayoutVars>
      </dgm:prSet>
      <dgm:spPr/>
      <dgm:t>
        <a:bodyPr/>
        <a:lstStyle/>
        <a:p>
          <a:endParaRPr lang="en-US"/>
        </a:p>
      </dgm:t>
    </dgm:pt>
    <dgm:pt modelId="{A8953BF2-9C46-4127-AB1B-2586855B1FF5}" type="pres">
      <dgm:prSet presAssocID="{694A91C3-0EB7-4344-8FE9-469CEBA67915}" presName="rect2"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50000" r="-50000"/>
          </a:stretch>
        </a:blipFill>
      </dgm:spPr>
      <dgm:t>
        <a:bodyPr/>
        <a:lstStyle/>
        <a:p>
          <a:endParaRPr lang="en-US"/>
        </a:p>
      </dgm:t>
    </dgm:pt>
    <dgm:pt modelId="{665F916B-306B-4BC2-BCAC-8494A679779B}" type="pres">
      <dgm:prSet presAssocID="{7EFFCB59-19EA-433C-9C5D-89EF445D569B}" presName="sibTrans" presStyleCnt="0"/>
      <dgm:spPr/>
      <dgm:t>
        <a:bodyPr/>
        <a:lstStyle/>
        <a:p>
          <a:endParaRPr lang="en-US"/>
        </a:p>
      </dgm:t>
    </dgm:pt>
    <dgm:pt modelId="{FADD64E1-35DE-43C0-A226-57FF8CCDB508}" type="pres">
      <dgm:prSet presAssocID="{A6C78768-FDEE-4861-808A-4887DF7A6390}" presName="composite" presStyleCnt="0"/>
      <dgm:spPr/>
      <dgm:t>
        <a:bodyPr/>
        <a:lstStyle/>
        <a:p>
          <a:endParaRPr lang="en-US"/>
        </a:p>
      </dgm:t>
    </dgm:pt>
    <dgm:pt modelId="{BA64721B-D8D1-4A1E-9284-B2557DC5031B}" type="pres">
      <dgm:prSet presAssocID="{A6C78768-FDEE-4861-808A-4887DF7A6390}" presName="rect1" presStyleLbl="trAlignAcc1" presStyleIdx="2" presStyleCnt="3" custScaleX="130458" custLinFactNeighborX="19219" custLinFactNeighborY="-4144">
        <dgm:presLayoutVars>
          <dgm:bulletEnabled val="1"/>
        </dgm:presLayoutVars>
      </dgm:prSet>
      <dgm:spPr/>
      <dgm:t>
        <a:bodyPr/>
        <a:lstStyle/>
        <a:p>
          <a:endParaRPr lang="en-US"/>
        </a:p>
      </dgm:t>
    </dgm:pt>
    <dgm:pt modelId="{BD839875-6B20-4B3F-B6FE-A794F055E3A7}" type="pres">
      <dgm:prSet presAssocID="{A6C78768-FDEE-4861-808A-4887DF7A6390}" presName="rect2"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63000" r="-63000"/>
          </a:stretch>
        </a:blipFill>
      </dgm:spPr>
      <dgm:t>
        <a:bodyPr/>
        <a:lstStyle/>
        <a:p>
          <a:endParaRPr lang="en-US"/>
        </a:p>
      </dgm:t>
    </dgm:pt>
  </dgm:ptLst>
  <dgm:cxnLst>
    <dgm:cxn modelId="{F08BC986-BCB3-483F-A2DE-92D8C57AE79F}" srcId="{5077CB85-80F8-49A1-835D-F951FE8A2DF3}" destId="{A6C78768-FDEE-4861-808A-4887DF7A6390}" srcOrd="2" destOrd="0" parTransId="{8E6DE74E-3698-47C6-9198-AE3EB45B837A}" sibTransId="{35530476-4F35-4ADD-94BE-E19100322A46}"/>
    <dgm:cxn modelId="{5D4E1E41-BE91-41BE-8057-81737E9C6BAF}" srcId="{A6C78768-FDEE-4861-808A-4887DF7A6390}" destId="{EBB9F4D4-399D-4553-8B45-C28664EF8485}" srcOrd="0" destOrd="0" parTransId="{BD0DDF49-3D72-4442-B992-D60627234856}" sibTransId="{48653E67-DE72-4CEF-BC23-A8C25E6551A8}"/>
    <dgm:cxn modelId="{9426AC84-5EA7-41DC-A6EC-EBD6D93947C2}" srcId="{694A91C3-0EB7-4344-8FE9-469CEBA67915}" destId="{711CBDB1-FA85-490F-9B25-572447F4389D}" srcOrd="0" destOrd="0" parTransId="{045E5B5A-1FFF-41A3-9853-97986DF4EF3D}" sibTransId="{D96DC200-3A48-43C3-8022-678D241CE655}"/>
    <dgm:cxn modelId="{1CC586E1-0EF7-4EAF-BA45-8C7C4010D9D3}" type="presOf" srcId="{711CBDB1-FA85-490F-9B25-572447F4389D}" destId="{BC7B7DA3-38ED-4BB5-9A0C-8D0581B887C5}" srcOrd="0" destOrd="1" presId="urn:microsoft.com/office/officeart/2008/layout/PictureStrips"/>
    <dgm:cxn modelId="{FCBCA4DE-A5AB-47C5-856C-A888E4B36914}" srcId="{5077CB85-80F8-49A1-835D-F951FE8A2DF3}" destId="{82EF2E55-2A27-4B47-BF21-FF34A07E370D}" srcOrd="0" destOrd="0" parTransId="{107671A6-F922-4B73-BFA0-926ACCEC166E}" sibTransId="{5200C2DB-AD6E-4DF8-9556-B584E04E2819}"/>
    <dgm:cxn modelId="{B89F683E-8227-45EE-B7CF-0F79FD9DB2E9}" type="presOf" srcId="{3E3BE30C-40DE-43E5-BD64-A98686E6B8B3}" destId="{BA64721B-D8D1-4A1E-9284-B2557DC5031B}" srcOrd="0" destOrd="2" presId="urn:microsoft.com/office/officeart/2008/layout/PictureStrips"/>
    <dgm:cxn modelId="{FFF1D93A-06CD-4ECE-B04F-0CFD4BA829D1}" type="presOf" srcId="{694A91C3-0EB7-4344-8FE9-469CEBA67915}" destId="{BC7B7DA3-38ED-4BB5-9A0C-8D0581B887C5}" srcOrd="0" destOrd="0" presId="urn:microsoft.com/office/officeart/2008/layout/PictureStrips"/>
    <dgm:cxn modelId="{0CCBF90C-F556-4415-AC77-C4926B378596}" srcId="{A6C78768-FDEE-4861-808A-4887DF7A6390}" destId="{3E3BE30C-40DE-43E5-BD64-A98686E6B8B3}" srcOrd="1" destOrd="0" parTransId="{04EBE632-86AF-4F10-8B5C-AE3277099C7B}" sibTransId="{61ED1437-8DE2-4278-8689-E4BB38A75607}"/>
    <dgm:cxn modelId="{BF6352C2-1088-4394-917D-E975109F7E09}" srcId="{82EF2E55-2A27-4B47-BF21-FF34A07E370D}" destId="{6DEC4324-6463-46F9-8CFB-BFDF92F9258E}" srcOrd="1" destOrd="0" parTransId="{944CE13C-341D-41AD-8A49-7DC91693855A}" sibTransId="{DE730B12-2544-4951-8F72-98F14FC42CE9}"/>
    <dgm:cxn modelId="{B3870669-B3A4-431B-8D0F-D888783636D9}" type="presOf" srcId="{7B4F97DE-9D07-4B9A-9342-92C7B2B1374F}" destId="{E59A9823-2C2D-4EFD-9610-23568AA1AC60}" srcOrd="0" destOrd="1" presId="urn:microsoft.com/office/officeart/2008/layout/PictureStrips"/>
    <dgm:cxn modelId="{7D644E31-F839-471B-A247-ABE5AC065504}" srcId="{694A91C3-0EB7-4344-8FE9-469CEBA67915}" destId="{0C79D7B4-E24D-47ED-89D1-AB17E38D700F}" srcOrd="1" destOrd="0" parTransId="{326952A2-BF74-42FC-9420-F3B548E741C0}" sibTransId="{2FD2652F-9EC7-4A1D-9A73-885984AA81CF}"/>
    <dgm:cxn modelId="{0E3DE0D5-3FBA-4729-B100-6F50E946A8DD}" srcId="{82EF2E55-2A27-4B47-BF21-FF34A07E370D}" destId="{7B4F97DE-9D07-4B9A-9342-92C7B2B1374F}" srcOrd="0" destOrd="0" parTransId="{39253082-928E-480D-93BC-19DB9E4751EB}" sibTransId="{63F671FB-A97C-4D55-8099-40D4B52BB1AB}"/>
    <dgm:cxn modelId="{AA9641BE-6935-4EFE-92BC-111AFADB386A}" srcId="{5077CB85-80F8-49A1-835D-F951FE8A2DF3}" destId="{694A91C3-0EB7-4344-8FE9-469CEBA67915}" srcOrd="1" destOrd="0" parTransId="{C01F6378-A69F-4CFE-9382-9BB34E2348A5}" sibTransId="{7EFFCB59-19EA-433C-9C5D-89EF445D569B}"/>
    <dgm:cxn modelId="{987A52EC-7CFC-445E-B23B-1229D7D0E853}" type="presOf" srcId="{5077CB85-80F8-49A1-835D-F951FE8A2DF3}" destId="{705F817A-3C52-403E-AD22-67D2A5599664}" srcOrd="0" destOrd="0" presId="urn:microsoft.com/office/officeart/2008/layout/PictureStrips"/>
    <dgm:cxn modelId="{99AA2F1A-708C-4B15-9ABF-76CA1DC14C32}" type="presOf" srcId="{0C79D7B4-E24D-47ED-89D1-AB17E38D700F}" destId="{BC7B7DA3-38ED-4BB5-9A0C-8D0581B887C5}" srcOrd="0" destOrd="2" presId="urn:microsoft.com/office/officeart/2008/layout/PictureStrips"/>
    <dgm:cxn modelId="{3045A2D1-8E4E-42CA-9DF6-C8D75C02AA9D}" type="presOf" srcId="{82EF2E55-2A27-4B47-BF21-FF34A07E370D}" destId="{E59A9823-2C2D-4EFD-9610-23568AA1AC60}" srcOrd="0" destOrd="0" presId="urn:microsoft.com/office/officeart/2008/layout/PictureStrips"/>
    <dgm:cxn modelId="{6C27AD67-1CF0-4CE4-98D7-4460635858E3}" type="presOf" srcId="{A6C78768-FDEE-4861-808A-4887DF7A6390}" destId="{BA64721B-D8D1-4A1E-9284-B2557DC5031B}" srcOrd="0" destOrd="0" presId="urn:microsoft.com/office/officeart/2008/layout/PictureStrips"/>
    <dgm:cxn modelId="{CED20FEA-4A96-4F96-8C02-D0E8A9D6D453}" type="presOf" srcId="{6DEC4324-6463-46F9-8CFB-BFDF92F9258E}" destId="{E59A9823-2C2D-4EFD-9610-23568AA1AC60}" srcOrd="0" destOrd="2" presId="urn:microsoft.com/office/officeart/2008/layout/PictureStrips"/>
    <dgm:cxn modelId="{F1071D96-44E2-490E-BF95-9E2B2BE25C05}" type="presOf" srcId="{EBB9F4D4-399D-4553-8B45-C28664EF8485}" destId="{BA64721B-D8D1-4A1E-9284-B2557DC5031B}" srcOrd="0" destOrd="1" presId="urn:microsoft.com/office/officeart/2008/layout/PictureStrips"/>
    <dgm:cxn modelId="{BF4DBE00-49CD-4E64-BEB6-F58F24120EB9}" type="presParOf" srcId="{705F817A-3C52-403E-AD22-67D2A5599664}" destId="{D7021EED-E071-4D04-871A-5DBE6BB6E63C}" srcOrd="0" destOrd="0" presId="urn:microsoft.com/office/officeart/2008/layout/PictureStrips"/>
    <dgm:cxn modelId="{877402AE-ED6A-4AE1-BD86-EE03B9E0AB23}" type="presParOf" srcId="{D7021EED-E071-4D04-871A-5DBE6BB6E63C}" destId="{E59A9823-2C2D-4EFD-9610-23568AA1AC60}" srcOrd="0" destOrd="0" presId="urn:microsoft.com/office/officeart/2008/layout/PictureStrips"/>
    <dgm:cxn modelId="{6ABB67CD-BF5D-4DC5-AC56-E5F2762FAF36}" type="presParOf" srcId="{D7021EED-E071-4D04-871A-5DBE6BB6E63C}" destId="{C28C461A-5A1D-4A22-B6AF-A103E9DD586F}" srcOrd="1" destOrd="0" presId="urn:microsoft.com/office/officeart/2008/layout/PictureStrips"/>
    <dgm:cxn modelId="{E8EF3194-C648-4466-AC0F-04D477940561}" type="presParOf" srcId="{705F817A-3C52-403E-AD22-67D2A5599664}" destId="{A731EF67-3EE4-454B-A0C0-70FABFCC1D5A}" srcOrd="1" destOrd="0" presId="urn:microsoft.com/office/officeart/2008/layout/PictureStrips"/>
    <dgm:cxn modelId="{89F662A6-736B-49CE-84BA-25D0365C3BAA}" type="presParOf" srcId="{705F817A-3C52-403E-AD22-67D2A5599664}" destId="{C240A2E6-7881-42B6-A8F7-8870FDB7D098}" srcOrd="2" destOrd="0" presId="urn:microsoft.com/office/officeart/2008/layout/PictureStrips"/>
    <dgm:cxn modelId="{C4532346-A159-4793-AE77-FBF03E82F9DE}" type="presParOf" srcId="{C240A2E6-7881-42B6-A8F7-8870FDB7D098}" destId="{BC7B7DA3-38ED-4BB5-9A0C-8D0581B887C5}" srcOrd="0" destOrd="0" presId="urn:microsoft.com/office/officeart/2008/layout/PictureStrips"/>
    <dgm:cxn modelId="{3FF27E65-E6C7-4CB6-9D88-9E86A71BF9FC}" type="presParOf" srcId="{C240A2E6-7881-42B6-A8F7-8870FDB7D098}" destId="{A8953BF2-9C46-4127-AB1B-2586855B1FF5}" srcOrd="1" destOrd="0" presId="urn:microsoft.com/office/officeart/2008/layout/PictureStrips"/>
    <dgm:cxn modelId="{4119BA31-03A2-45AF-B816-5D2704108DED}" type="presParOf" srcId="{705F817A-3C52-403E-AD22-67D2A5599664}" destId="{665F916B-306B-4BC2-BCAC-8494A679779B}" srcOrd="3" destOrd="0" presId="urn:microsoft.com/office/officeart/2008/layout/PictureStrips"/>
    <dgm:cxn modelId="{9A239DF8-C8B7-4DA2-9075-C16DED6EA757}" type="presParOf" srcId="{705F817A-3C52-403E-AD22-67D2A5599664}" destId="{FADD64E1-35DE-43C0-A226-57FF8CCDB508}" srcOrd="4" destOrd="0" presId="urn:microsoft.com/office/officeart/2008/layout/PictureStrips"/>
    <dgm:cxn modelId="{F6C9B46D-65F1-4AAA-8945-4B9BE3C37C51}" type="presParOf" srcId="{FADD64E1-35DE-43C0-A226-57FF8CCDB508}" destId="{BA64721B-D8D1-4A1E-9284-B2557DC5031B}" srcOrd="0" destOrd="0" presId="urn:microsoft.com/office/officeart/2008/layout/PictureStrips"/>
    <dgm:cxn modelId="{874FA12C-F1A4-4316-998F-89A7256FB760}" type="presParOf" srcId="{FADD64E1-35DE-43C0-A226-57FF8CCDB508}" destId="{BD839875-6B20-4B3F-B6FE-A794F055E3A7}"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077CB85-80F8-49A1-835D-F951FE8A2DF3}" type="doc">
      <dgm:prSet loTypeId="urn:microsoft.com/office/officeart/2008/layout/PictureStrips" loCatId="picture" qsTypeId="urn:microsoft.com/office/officeart/2005/8/quickstyle/simple1" qsCatId="simple" csTypeId="urn:microsoft.com/office/officeart/2005/8/colors/accent0_1" csCatId="mainScheme" phldr="1"/>
      <dgm:spPr/>
      <dgm:t>
        <a:bodyPr/>
        <a:lstStyle/>
        <a:p>
          <a:endParaRPr lang="en-US"/>
        </a:p>
      </dgm:t>
    </dgm:pt>
    <dgm:pt modelId="{671726AD-BF48-4A3F-BC51-679B9AC5F861}">
      <dgm:prSet phldrT="[Text]"/>
      <dgm:spPr/>
      <dgm:t>
        <a:bodyPr/>
        <a:lstStyle/>
        <a:p>
          <a:r>
            <a:rPr lang="en-US" sz="1700" b="1" dirty="0" smtClean="0"/>
            <a:t>Landfill Gas to Energy</a:t>
          </a:r>
          <a:endParaRPr lang="en-US" sz="1700" b="1" dirty="0"/>
        </a:p>
      </dgm:t>
    </dgm:pt>
    <dgm:pt modelId="{311D8095-97D5-40C8-A505-A97D1072E784}" type="parTrans" cxnId="{3E72F79B-B1E7-495C-98D8-7F71366F1E39}">
      <dgm:prSet/>
      <dgm:spPr/>
      <dgm:t>
        <a:bodyPr/>
        <a:lstStyle/>
        <a:p>
          <a:endParaRPr lang="en-US"/>
        </a:p>
      </dgm:t>
    </dgm:pt>
    <dgm:pt modelId="{4419E639-1B4B-4F43-9C04-44D6D59232A0}" type="sibTrans" cxnId="{3E72F79B-B1E7-495C-98D8-7F71366F1E39}">
      <dgm:prSet/>
      <dgm:spPr/>
      <dgm:t>
        <a:bodyPr/>
        <a:lstStyle/>
        <a:p>
          <a:endParaRPr lang="en-US"/>
        </a:p>
      </dgm:t>
    </dgm:pt>
    <dgm:pt modelId="{B0EF7AD2-EB31-47E8-AFF5-5F0027415D89}">
      <dgm:prSet phldrT="[Text]"/>
      <dgm:spPr/>
      <dgm:t>
        <a:bodyPr/>
        <a:lstStyle/>
        <a:p>
          <a:r>
            <a:rPr lang="en-US" sz="1700" b="1" dirty="0" smtClean="0"/>
            <a:t>Recycling</a:t>
          </a:r>
          <a:endParaRPr lang="en-US" sz="1700" b="1" dirty="0"/>
        </a:p>
      </dgm:t>
    </dgm:pt>
    <dgm:pt modelId="{0DF304AC-2E4E-48C0-A653-E0C2C7FE8CE9}" type="parTrans" cxnId="{1E0EEDED-824D-4FF4-B491-D86A0899AD8F}">
      <dgm:prSet/>
      <dgm:spPr/>
      <dgm:t>
        <a:bodyPr/>
        <a:lstStyle/>
        <a:p>
          <a:endParaRPr lang="en-US"/>
        </a:p>
      </dgm:t>
    </dgm:pt>
    <dgm:pt modelId="{FDB1BAA2-C9A2-4EB5-974C-6D9AB989D3E1}" type="sibTrans" cxnId="{1E0EEDED-824D-4FF4-B491-D86A0899AD8F}">
      <dgm:prSet/>
      <dgm:spPr/>
      <dgm:t>
        <a:bodyPr/>
        <a:lstStyle/>
        <a:p>
          <a:endParaRPr lang="en-US"/>
        </a:p>
      </dgm:t>
    </dgm:pt>
    <dgm:pt modelId="{1E7BA192-2890-41FE-8AF6-9CBF4C722FC1}">
      <dgm:prSet phldrT="[Text]" custT="1"/>
      <dgm:spPr/>
      <dgm:t>
        <a:bodyPr/>
        <a:lstStyle/>
        <a:p>
          <a:r>
            <a:rPr lang="en-US" sz="1600" dirty="0" smtClean="0"/>
            <a:t>Landfills produce gases due to anaerobic digestion of organic matter deposited</a:t>
          </a:r>
          <a:endParaRPr lang="en-US" sz="1600" dirty="0"/>
        </a:p>
      </dgm:t>
    </dgm:pt>
    <dgm:pt modelId="{ECA9A4EF-BF1F-476D-A3A0-AF8C652A9CCF}" type="parTrans" cxnId="{15A2496A-BDA6-4A3D-98A6-8EF3B7CF45EF}">
      <dgm:prSet/>
      <dgm:spPr/>
      <dgm:t>
        <a:bodyPr/>
        <a:lstStyle/>
        <a:p>
          <a:endParaRPr lang="en-US"/>
        </a:p>
      </dgm:t>
    </dgm:pt>
    <dgm:pt modelId="{D15A38A0-D703-4D7D-9ED5-517903E980B3}" type="sibTrans" cxnId="{15A2496A-BDA6-4A3D-98A6-8EF3B7CF45EF}">
      <dgm:prSet/>
      <dgm:spPr/>
      <dgm:t>
        <a:bodyPr/>
        <a:lstStyle/>
        <a:p>
          <a:endParaRPr lang="en-US"/>
        </a:p>
      </dgm:t>
    </dgm:pt>
    <dgm:pt modelId="{76B08A0C-834F-40A3-8E19-44BA5CBC7117}">
      <dgm:prSet phldrT="[Text]"/>
      <dgm:spPr/>
      <dgm:t>
        <a:bodyPr/>
        <a:lstStyle/>
        <a:p>
          <a:r>
            <a:rPr lang="en-US" sz="1700" b="1" dirty="0" smtClean="0"/>
            <a:t>Incineration</a:t>
          </a:r>
          <a:endParaRPr lang="en-US" sz="1700" b="1" dirty="0"/>
        </a:p>
      </dgm:t>
    </dgm:pt>
    <dgm:pt modelId="{5C2E8DEC-E5E7-4794-B7D8-95C605F567BA}" type="parTrans" cxnId="{E02CAD31-E9D5-403E-8553-D5C6C922EC35}">
      <dgm:prSet/>
      <dgm:spPr/>
      <dgm:t>
        <a:bodyPr/>
        <a:lstStyle/>
        <a:p>
          <a:endParaRPr lang="en-US"/>
        </a:p>
      </dgm:t>
    </dgm:pt>
    <dgm:pt modelId="{70F000CE-1EE2-480D-9763-C4803A0FDC16}" type="sibTrans" cxnId="{E02CAD31-E9D5-403E-8553-D5C6C922EC35}">
      <dgm:prSet/>
      <dgm:spPr/>
      <dgm:t>
        <a:bodyPr/>
        <a:lstStyle/>
        <a:p>
          <a:endParaRPr lang="en-US"/>
        </a:p>
      </dgm:t>
    </dgm:pt>
    <dgm:pt modelId="{68D08BFA-8087-4AFB-9BAD-AD0228833C9B}">
      <dgm:prSet phldrT="[Text]" custT="1"/>
      <dgm:spPr/>
      <dgm:t>
        <a:bodyPr/>
        <a:lstStyle/>
        <a:p>
          <a:r>
            <a:rPr lang="en-US" sz="1800" dirty="0" smtClean="0"/>
            <a:t>Controlled burning of waste with environmental control technology to reduce waste volume and generate energy</a:t>
          </a:r>
          <a:endParaRPr lang="en-US" sz="1800" dirty="0"/>
        </a:p>
      </dgm:t>
    </dgm:pt>
    <dgm:pt modelId="{D887CFE2-4FB8-46DD-9B7D-31F05CFF6BD9}" type="parTrans" cxnId="{DE2BC2D0-7208-4F51-A9DF-D02B63FD395F}">
      <dgm:prSet/>
      <dgm:spPr/>
      <dgm:t>
        <a:bodyPr/>
        <a:lstStyle/>
        <a:p>
          <a:endParaRPr lang="en-US"/>
        </a:p>
      </dgm:t>
    </dgm:pt>
    <dgm:pt modelId="{A734BD45-84BB-4D45-BFBD-9D23E23997F5}" type="sibTrans" cxnId="{DE2BC2D0-7208-4F51-A9DF-D02B63FD395F}">
      <dgm:prSet/>
      <dgm:spPr/>
      <dgm:t>
        <a:bodyPr/>
        <a:lstStyle/>
        <a:p>
          <a:endParaRPr lang="en-US"/>
        </a:p>
      </dgm:t>
    </dgm:pt>
    <dgm:pt modelId="{1E43C55C-DEC4-4637-B536-B471A3F90887}">
      <dgm:prSet phldrT="[Text]" custT="1"/>
      <dgm:spPr/>
      <dgm:t>
        <a:bodyPr/>
        <a:lstStyle/>
        <a:p>
          <a:r>
            <a:rPr lang="en-US" sz="1500" dirty="0" smtClean="0"/>
            <a:t>Waste materials are recovered and/or reprocessed to make new materials or products</a:t>
          </a:r>
          <a:endParaRPr lang="en-US" sz="1500" dirty="0"/>
        </a:p>
      </dgm:t>
    </dgm:pt>
    <dgm:pt modelId="{B4F7AE80-8D88-4A08-AB9E-182757CC8629}" type="sibTrans" cxnId="{FB668512-02EB-4514-B42A-7B0AF5F10517}">
      <dgm:prSet/>
      <dgm:spPr/>
      <dgm:t>
        <a:bodyPr/>
        <a:lstStyle/>
        <a:p>
          <a:endParaRPr lang="en-US"/>
        </a:p>
      </dgm:t>
    </dgm:pt>
    <dgm:pt modelId="{7856A4B4-3A30-4C3E-B6B7-E78F3A121CA2}" type="parTrans" cxnId="{FB668512-02EB-4514-B42A-7B0AF5F10517}">
      <dgm:prSet/>
      <dgm:spPr/>
      <dgm:t>
        <a:bodyPr/>
        <a:lstStyle/>
        <a:p>
          <a:endParaRPr lang="en-US"/>
        </a:p>
      </dgm:t>
    </dgm:pt>
    <dgm:pt modelId="{1A887CAD-3924-479F-A91D-D0D738FE2404}">
      <dgm:prSet phldrT="[Text]" custT="1"/>
      <dgm:spPr/>
      <dgm:t>
        <a:bodyPr/>
        <a:lstStyle/>
        <a:p>
          <a:r>
            <a:rPr lang="en-US" sz="1500" dirty="0" smtClean="0"/>
            <a:t>Prevents waste of useful materials and reduces the consumption of fresh raw materials, reducing energy usage and pollution</a:t>
          </a:r>
          <a:endParaRPr lang="en-US" sz="1500" dirty="0"/>
        </a:p>
      </dgm:t>
    </dgm:pt>
    <dgm:pt modelId="{DABC058F-0828-46E0-8C93-AF17A1AC7E60}" type="parTrans" cxnId="{370E5ABE-64B3-4B66-8604-6560594F12E9}">
      <dgm:prSet/>
      <dgm:spPr/>
      <dgm:t>
        <a:bodyPr/>
        <a:lstStyle/>
        <a:p>
          <a:endParaRPr lang="en-US"/>
        </a:p>
      </dgm:t>
    </dgm:pt>
    <dgm:pt modelId="{61479D34-7206-4517-8684-0B328B5D42D2}" type="sibTrans" cxnId="{370E5ABE-64B3-4B66-8604-6560594F12E9}">
      <dgm:prSet/>
      <dgm:spPr/>
      <dgm:t>
        <a:bodyPr/>
        <a:lstStyle/>
        <a:p>
          <a:endParaRPr lang="en-US"/>
        </a:p>
      </dgm:t>
    </dgm:pt>
    <dgm:pt modelId="{0E2B4928-31D0-4955-ADF3-8A346F4D2D96}">
      <dgm:prSet phldrT="[Text]"/>
      <dgm:spPr/>
      <dgm:t>
        <a:bodyPr/>
        <a:lstStyle/>
        <a:p>
          <a:endParaRPr lang="en-US" sz="1300" dirty="0"/>
        </a:p>
      </dgm:t>
    </dgm:pt>
    <dgm:pt modelId="{36B9F922-A223-4518-A42C-F3312BE5C838}" type="parTrans" cxnId="{5F884BCB-4504-4D7B-B0F7-F10CF5FD79D8}">
      <dgm:prSet/>
      <dgm:spPr/>
      <dgm:t>
        <a:bodyPr/>
        <a:lstStyle/>
        <a:p>
          <a:endParaRPr lang="en-US"/>
        </a:p>
      </dgm:t>
    </dgm:pt>
    <dgm:pt modelId="{A0050474-F1A4-440C-93F4-B7E1DE6ACFA1}" type="sibTrans" cxnId="{5F884BCB-4504-4D7B-B0F7-F10CF5FD79D8}">
      <dgm:prSet/>
      <dgm:spPr/>
      <dgm:t>
        <a:bodyPr/>
        <a:lstStyle/>
        <a:p>
          <a:endParaRPr lang="en-US"/>
        </a:p>
      </dgm:t>
    </dgm:pt>
    <dgm:pt modelId="{94E66B28-960E-4507-B587-418276BCC499}">
      <dgm:prSet phldrT="[Text]" custT="1"/>
      <dgm:spPr/>
      <dgm:t>
        <a:bodyPr/>
        <a:lstStyle/>
        <a:p>
          <a:r>
            <a:rPr lang="en-US" sz="1600" dirty="0" smtClean="0"/>
            <a:t>Landfill gas can be collected, processed and treated to produce electricity, heat and/or fuels</a:t>
          </a:r>
          <a:endParaRPr lang="en-US" sz="1600" dirty="0"/>
        </a:p>
      </dgm:t>
    </dgm:pt>
    <dgm:pt modelId="{70E26BB3-5DB6-4464-8102-42AF6C74AF55}" type="parTrans" cxnId="{F57F28D9-BDF2-475B-A399-D3D787DDC3C6}">
      <dgm:prSet/>
      <dgm:spPr/>
      <dgm:t>
        <a:bodyPr/>
        <a:lstStyle/>
        <a:p>
          <a:endParaRPr lang="en-US"/>
        </a:p>
      </dgm:t>
    </dgm:pt>
    <dgm:pt modelId="{8A1DDBD6-59BD-4129-936D-C8651BEFB060}" type="sibTrans" cxnId="{F57F28D9-BDF2-475B-A399-D3D787DDC3C6}">
      <dgm:prSet/>
      <dgm:spPr/>
      <dgm:t>
        <a:bodyPr/>
        <a:lstStyle/>
        <a:p>
          <a:endParaRPr lang="en-US"/>
        </a:p>
      </dgm:t>
    </dgm:pt>
    <dgm:pt modelId="{705F817A-3C52-403E-AD22-67D2A5599664}" type="pres">
      <dgm:prSet presAssocID="{5077CB85-80F8-49A1-835D-F951FE8A2DF3}" presName="Name0" presStyleCnt="0">
        <dgm:presLayoutVars>
          <dgm:dir/>
          <dgm:resizeHandles val="exact"/>
        </dgm:presLayoutVars>
      </dgm:prSet>
      <dgm:spPr/>
      <dgm:t>
        <a:bodyPr/>
        <a:lstStyle/>
        <a:p>
          <a:endParaRPr lang="en-US"/>
        </a:p>
      </dgm:t>
    </dgm:pt>
    <dgm:pt modelId="{1A8AAC77-A690-47CB-B167-F6E15B7DBF33}" type="pres">
      <dgm:prSet presAssocID="{671726AD-BF48-4A3F-BC51-679B9AC5F861}" presName="composite" presStyleCnt="0"/>
      <dgm:spPr/>
      <dgm:t>
        <a:bodyPr/>
        <a:lstStyle/>
        <a:p>
          <a:endParaRPr lang="en-US"/>
        </a:p>
      </dgm:t>
    </dgm:pt>
    <dgm:pt modelId="{1960367E-B7FA-4041-8DBE-01829269B349}" type="pres">
      <dgm:prSet presAssocID="{671726AD-BF48-4A3F-BC51-679B9AC5F861}" presName="rect1" presStyleLbl="trAlignAcc1" presStyleIdx="0" presStyleCnt="3" custScaleX="140232" custLinFactNeighborX="22098" custLinFactNeighborY="-1007">
        <dgm:presLayoutVars>
          <dgm:bulletEnabled val="1"/>
        </dgm:presLayoutVars>
      </dgm:prSet>
      <dgm:spPr/>
      <dgm:t>
        <a:bodyPr/>
        <a:lstStyle/>
        <a:p>
          <a:endParaRPr lang="en-US"/>
        </a:p>
      </dgm:t>
    </dgm:pt>
    <dgm:pt modelId="{CAA28C78-7DF4-4397-BE99-7CAF8520A860}" type="pres">
      <dgm:prSet presAssocID="{671726AD-BF48-4A3F-BC51-679B9AC5F861}" presName="rect2"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B8042723-9003-4AAE-898D-115B2D46D1D7}" type="pres">
      <dgm:prSet presAssocID="{4419E639-1B4B-4F43-9C04-44D6D59232A0}" presName="sibTrans" presStyleCnt="0"/>
      <dgm:spPr/>
      <dgm:t>
        <a:bodyPr/>
        <a:lstStyle/>
        <a:p>
          <a:endParaRPr lang="en-US"/>
        </a:p>
      </dgm:t>
    </dgm:pt>
    <dgm:pt modelId="{89353486-F607-4884-BE0E-9261B627928F}" type="pres">
      <dgm:prSet presAssocID="{B0EF7AD2-EB31-47E8-AFF5-5F0027415D89}" presName="composite" presStyleCnt="0"/>
      <dgm:spPr/>
      <dgm:t>
        <a:bodyPr/>
        <a:lstStyle/>
        <a:p>
          <a:endParaRPr lang="en-US"/>
        </a:p>
      </dgm:t>
    </dgm:pt>
    <dgm:pt modelId="{858AB501-732D-4892-A277-EF244B201777}" type="pres">
      <dgm:prSet presAssocID="{B0EF7AD2-EB31-47E8-AFF5-5F0027415D89}" presName="rect1" presStyleLbl="trAlignAcc1" presStyleIdx="1" presStyleCnt="3" custScaleX="145517" custLinFactNeighborX="20451">
        <dgm:presLayoutVars>
          <dgm:bulletEnabled val="1"/>
        </dgm:presLayoutVars>
      </dgm:prSet>
      <dgm:spPr/>
      <dgm:t>
        <a:bodyPr/>
        <a:lstStyle/>
        <a:p>
          <a:endParaRPr lang="en-US"/>
        </a:p>
      </dgm:t>
    </dgm:pt>
    <dgm:pt modelId="{9F6A4C32-AEEF-4196-8009-542B88FF06F8}" type="pres">
      <dgm:prSet presAssocID="{B0EF7AD2-EB31-47E8-AFF5-5F0027415D89}" presName="rect2"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11000" r="-111000"/>
          </a:stretch>
        </a:blipFill>
      </dgm:spPr>
      <dgm:t>
        <a:bodyPr/>
        <a:lstStyle/>
        <a:p>
          <a:endParaRPr lang="en-US"/>
        </a:p>
      </dgm:t>
    </dgm:pt>
    <dgm:pt modelId="{75B33B08-25EE-4630-8CD7-1916680BFF58}" type="pres">
      <dgm:prSet presAssocID="{FDB1BAA2-C9A2-4EB5-974C-6D9AB989D3E1}" presName="sibTrans" presStyleCnt="0"/>
      <dgm:spPr/>
    </dgm:pt>
    <dgm:pt modelId="{8C02FB71-066A-41D8-A762-6938B2D968B9}" type="pres">
      <dgm:prSet presAssocID="{76B08A0C-834F-40A3-8E19-44BA5CBC7117}" presName="composite" presStyleCnt="0"/>
      <dgm:spPr/>
    </dgm:pt>
    <dgm:pt modelId="{73A06AD2-7E8D-46FA-8044-3271876000BD}" type="pres">
      <dgm:prSet presAssocID="{76B08A0C-834F-40A3-8E19-44BA5CBC7117}" presName="rect1" presStyleLbl="trAlignAcc1" presStyleIdx="2" presStyleCnt="3" custScaleX="141803" custLinFactNeighborX="21682" custLinFactNeighborY="-2523">
        <dgm:presLayoutVars>
          <dgm:bulletEnabled val="1"/>
        </dgm:presLayoutVars>
      </dgm:prSet>
      <dgm:spPr/>
      <dgm:t>
        <a:bodyPr/>
        <a:lstStyle/>
        <a:p>
          <a:endParaRPr lang="en-US"/>
        </a:p>
      </dgm:t>
    </dgm:pt>
    <dgm:pt modelId="{B566A890-060F-419F-B2F5-3B51DA8F152C}" type="pres">
      <dgm:prSet presAssocID="{76B08A0C-834F-40A3-8E19-44BA5CBC7117}" presName="rect2"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00000" r="-100000"/>
          </a:stretch>
        </a:blipFill>
      </dgm:spPr>
      <dgm:t>
        <a:bodyPr/>
        <a:lstStyle/>
        <a:p>
          <a:endParaRPr lang="en-US"/>
        </a:p>
      </dgm:t>
    </dgm:pt>
  </dgm:ptLst>
  <dgm:cxnLst>
    <dgm:cxn modelId="{FB668512-02EB-4514-B42A-7B0AF5F10517}" srcId="{B0EF7AD2-EB31-47E8-AFF5-5F0027415D89}" destId="{1E43C55C-DEC4-4637-B536-B471A3F90887}" srcOrd="0" destOrd="0" parTransId="{7856A4B4-3A30-4C3E-B6B7-E78F3A121CA2}" sibTransId="{B4F7AE80-8D88-4A08-AB9E-182757CC8629}"/>
    <dgm:cxn modelId="{3E72F79B-B1E7-495C-98D8-7F71366F1E39}" srcId="{5077CB85-80F8-49A1-835D-F951FE8A2DF3}" destId="{671726AD-BF48-4A3F-BC51-679B9AC5F861}" srcOrd="0" destOrd="0" parTransId="{311D8095-97D5-40C8-A505-A97D1072E784}" sibTransId="{4419E639-1B4B-4F43-9C04-44D6D59232A0}"/>
    <dgm:cxn modelId="{1E0EEDED-824D-4FF4-B491-D86A0899AD8F}" srcId="{5077CB85-80F8-49A1-835D-F951FE8A2DF3}" destId="{B0EF7AD2-EB31-47E8-AFF5-5F0027415D89}" srcOrd="1" destOrd="0" parTransId="{0DF304AC-2E4E-48C0-A653-E0C2C7FE8CE9}" sibTransId="{FDB1BAA2-C9A2-4EB5-974C-6D9AB989D3E1}"/>
    <dgm:cxn modelId="{5F884BCB-4504-4D7B-B0F7-F10CF5FD79D8}" srcId="{671726AD-BF48-4A3F-BC51-679B9AC5F861}" destId="{0E2B4928-31D0-4955-ADF3-8A346F4D2D96}" srcOrd="2" destOrd="0" parTransId="{36B9F922-A223-4518-A42C-F3312BE5C838}" sibTransId="{A0050474-F1A4-440C-93F4-B7E1DE6ACFA1}"/>
    <dgm:cxn modelId="{15A2496A-BDA6-4A3D-98A6-8EF3B7CF45EF}" srcId="{671726AD-BF48-4A3F-BC51-679B9AC5F861}" destId="{1E7BA192-2890-41FE-8AF6-9CBF4C722FC1}" srcOrd="0" destOrd="0" parTransId="{ECA9A4EF-BF1F-476D-A3A0-AF8C652A9CCF}" sibTransId="{D15A38A0-D703-4D7D-9ED5-517903E980B3}"/>
    <dgm:cxn modelId="{370E5ABE-64B3-4B66-8604-6560594F12E9}" srcId="{B0EF7AD2-EB31-47E8-AFF5-5F0027415D89}" destId="{1A887CAD-3924-479F-A91D-D0D738FE2404}" srcOrd="1" destOrd="0" parTransId="{DABC058F-0828-46E0-8C93-AF17A1AC7E60}" sibTransId="{61479D34-7206-4517-8684-0B328B5D42D2}"/>
    <dgm:cxn modelId="{7649BD62-D4F5-4216-A207-2DEFF93176A9}" type="presOf" srcId="{5077CB85-80F8-49A1-835D-F951FE8A2DF3}" destId="{705F817A-3C52-403E-AD22-67D2A5599664}" srcOrd="0" destOrd="0" presId="urn:microsoft.com/office/officeart/2008/layout/PictureStrips"/>
    <dgm:cxn modelId="{DCF8476C-7BD4-4A9B-BCAD-1CF4E8958C7E}" type="presOf" srcId="{1E7BA192-2890-41FE-8AF6-9CBF4C722FC1}" destId="{1960367E-B7FA-4041-8DBE-01829269B349}" srcOrd="0" destOrd="1" presId="urn:microsoft.com/office/officeart/2008/layout/PictureStrips"/>
    <dgm:cxn modelId="{BFACD7A7-3C21-4437-9051-99C18318698A}" type="presOf" srcId="{0E2B4928-31D0-4955-ADF3-8A346F4D2D96}" destId="{1960367E-B7FA-4041-8DBE-01829269B349}" srcOrd="0" destOrd="3" presId="urn:microsoft.com/office/officeart/2008/layout/PictureStrips"/>
    <dgm:cxn modelId="{F57F28D9-BDF2-475B-A399-D3D787DDC3C6}" srcId="{671726AD-BF48-4A3F-BC51-679B9AC5F861}" destId="{94E66B28-960E-4507-B587-418276BCC499}" srcOrd="1" destOrd="0" parTransId="{70E26BB3-5DB6-4464-8102-42AF6C74AF55}" sibTransId="{8A1DDBD6-59BD-4129-936D-C8651BEFB060}"/>
    <dgm:cxn modelId="{A493CCA1-7567-4110-B604-A4365BDC2408}" type="presOf" srcId="{1A887CAD-3924-479F-A91D-D0D738FE2404}" destId="{858AB501-732D-4892-A277-EF244B201777}" srcOrd="0" destOrd="2" presId="urn:microsoft.com/office/officeart/2008/layout/PictureStrips"/>
    <dgm:cxn modelId="{98968122-B986-4C22-B599-CFDAB34AFB6B}" type="presOf" srcId="{68D08BFA-8087-4AFB-9BAD-AD0228833C9B}" destId="{73A06AD2-7E8D-46FA-8044-3271876000BD}" srcOrd="0" destOrd="1" presId="urn:microsoft.com/office/officeart/2008/layout/PictureStrips"/>
    <dgm:cxn modelId="{E02CAD31-E9D5-403E-8553-D5C6C922EC35}" srcId="{5077CB85-80F8-49A1-835D-F951FE8A2DF3}" destId="{76B08A0C-834F-40A3-8E19-44BA5CBC7117}" srcOrd="2" destOrd="0" parTransId="{5C2E8DEC-E5E7-4794-B7D8-95C605F567BA}" sibTransId="{70F000CE-1EE2-480D-9763-C4803A0FDC16}"/>
    <dgm:cxn modelId="{DE2BC2D0-7208-4F51-A9DF-D02B63FD395F}" srcId="{76B08A0C-834F-40A3-8E19-44BA5CBC7117}" destId="{68D08BFA-8087-4AFB-9BAD-AD0228833C9B}" srcOrd="0" destOrd="0" parTransId="{D887CFE2-4FB8-46DD-9B7D-31F05CFF6BD9}" sibTransId="{A734BD45-84BB-4D45-BFBD-9D23E23997F5}"/>
    <dgm:cxn modelId="{0E1325B4-71E8-418D-80FB-5302CD5D4EC4}" type="presOf" srcId="{B0EF7AD2-EB31-47E8-AFF5-5F0027415D89}" destId="{858AB501-732D-4892-A277-EF244B201777}" srcOrd="0" destOrd="0" presId="urn:microsoft.com/office/officeart/2008/layout/PictureStrips"/>
    <dgm:cxn modelId="{4BDB45C1-394B-429F-B9CA-72ED98F2C90D}" type="presOf" srcId="{76B08A0C-834F-40A3-8E19-44BA5CBC7117}" destId="{73A06AD2-7E8D-46FA-8044-3271876000BD}" srcOrd="0" destOrd="0" presId="urn:microsoft.com/office/officeart/2008/layout/PictureStrips"/>
    <dgm:cxn modelId="{792D4AC3-DD4E-4947-A76D-8EBF70D495AD}" type="presOf" srcId="{94E66B28-960E-4507-B587-418276BCC499}" destId="{1960367E-B7FA-4041-8DBE-01829269B349}" srcOrd="0" destOrd="2" presId="urn:microsoft.com/office/officeart/2008/layout/PictureStrips"/>
    <dgm:cxn modelId="{204ABDF6-496B-4103-8C44-BB8657F12CD4}" type="presOf" srcId="{671726AD-BF48-4A3F-BC51-679B9AC5F861}" destId="{1960367E-B7FA-4041-8DBE-01829269B349}" srcOrd="0" destOrd="0" presId="urn:microsoft.com/office/officeart/2008/layout/PictureStrips"/>
    <dgm:cxn modelId="{A3944D2C-D781-4834-9AA7-916EB7813D09}" type="presOf" srcId="{1E43C55C-DEC4-4637-B536-B471A3F90887}" destId="{858AB501-732D-4892-A277-EF244B201777}" srcOrd="0" destOrd="1" presId="urn:microsoft.com/office/officeart/2008/layout/PictureStrips"/>
    <dgm:cxn modelId="{DC5E682F-694F-491B-8724-C47D853114E0}" type="presParOf" srcId="{705F817A-3C52-403E-AD22-67D2A5599664}" destId="{1A8AAC77-A690-47CB-B167-F6E15B7DBF33}" srcOrd="0" destOrd="0" presId="urn:microsoft.com/office/officeart/2008/layout/PictureStrips"/>
    <dgm:cxn modelId="{0E4A3777-877C-4523-893A-F4E38F3B154E}" type="presParOf" srcId="{1A8AAC77-A690-47CB-B167-F6E15B7DBF33}" destId="{1960367E-B7FA-4041-8DBE-01829269B349}" srcOrd="0" destOrd="0" presId="urn:microsoft.com/office/officeart/2008/layout/PictureStrips"/>
    <dgm:cxn modelId="{0EE97D6B-1789-45C5-9B17-576309325381}" type="presParOf" srcId="{1A8AAC77-A690-47CB-B167-F6E15B7DBF33}" destId="{CAA28C78-7DF4-4397-BE99-7CAF8520A860}" srcOrd="1" destOrd="0" presId="urn:microsoft.com/office/officeart/2008/layout/PictureStrips"/>
    <dgm:cxn modelId="{F6F4B970-99C4-4020-B5DD-F7D9CB885FAD}" type="presParOf" srcId="{705F817A-3C52-403E-AD22-67D2A5599664}" destId="{B8042723-9003-4AAE-898D-115B2D46D1D7}" srcOrd="1" destOrd="0" presId="urn:microsoft.com/office/officeart/2008/layout/PictureStrips"/>
    <dgm:cxn modelId="{7569D40B-7953-400C-85F4-4CDDF6F766BC}" type="presParOf" srcId="{705F817A-3C52-403E-AD22-67D2A5599664}" destId="{89353486-F607-4884-BE0E-9261B627928F}" srcOrd="2" destOrd="0" presId="urn:microsoft.com/office/officeart/2008/layout/PictureStrips"/>
    <dgm:cxn modelId="{FF7CE921-19D8-4508-8E9C-34674CDD2989}" type="presParOf" srcId="{89353486-F607-4884-BE0E-9261B627928F}" destId="{858AB501-732D-4892-A277-EF244B201777}" srcOrd="0" destOrd="0" presId="urn:microsoft.com/office/officeart/2008/layout/PictureStrips"/>
    <dgm:cxn modelId="{2EE73D04-483C-4A18-83A5-D469FBA0FD1E}" type="presParOf" srcId="{89353486-F607-4884-BE0E-9261B627928F}" destId="{9F6A4C32-AEEF-4196-8009-542B88FF06F8}" srcOrd="1" destOrd="0" presId="urn:microsoft.com/office/officeart/2008/layout/PictureStrips"/>
    <dgm:cxn modelId="{08FB8491-A2B1-4F86-A9C0-99DCB5E18680}" type="presParOf" srcId="{705F817A-3C52-403E-AD22-67D2A5599664}" destId="{75B33B08-25EE-4630-8CD7-1916680BFF58}" srcOrd="3" destOrd="0" presId="urn:microsoft.com/office/officeart/2008/layout/PictureStrips"/>
    <dgm:cxn modelId="{52F25F12-7D57-4AED-8188-10204A937AAA}" type="presParOf" srcId="{705F817A-3C52-403E-AD22-67D2A5599664}" destId="{8C02FB71-066A-41D8-A762-6938B2D968B9}" srcOrd="4" destOrd="0" presId="urn:microsoft.com/office/officeart/2008/layout/PictureStrips"/>
    <dgm:cxn modelId="{5F203F33-F6BF-4E01-8D4E-ACD698E9B91E}" type="presParOf" srcId="{8C02FB71-066A-41D8-A762-6938B2D968B9}" destId="{73A06AD2-7E8D-46FA-8044-3271876000BD}" srcOrd="0" destOrd="0" presId="urn:microsoft.com/office/officeart/2008/layout/PictureStrips"/>
    <dgm:cxn modelId="{544E5504-0517-497F-BA43-B8DC16DAE0FA}" type="presParOf" srcId="{8C02FB71-066A-41D8-A762-6938B2D968B9}" destId="{B566A890-060F-419F-B2F5-3B51DA8F152C}"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0A4600D-C412-48D4-854A-40F52C2A7F7D}" type="doc">
      <dgm:prSet loTypeId="urn:microsoft.com/office/officeart/2008/layout/LinedList" loCatId="list" qsTypeId="urn:microsoft.com/office/officeart/2005/8/quickstyle/simple1" qsCatId="simple" csTypeId="urn:microsoft.com/office/officeart/2005/8/colors/colorful4" csCatId="colorful" phldr="1"/>
      <dgm:spPr/>
      <dgm:t>
        <a:bodyPr/>
        <a:lstStyle/>
        <a:p>
          <a:endParaRPr lang="es-ES"/>
        </a:p>
      </dgm:t>
    </dgm:pt>
    <dgm:pt modelId="{F7D33259-A352-4A28-AEB3-9966858FAFC9}">
      <dgm:prSet custT="1"/>
      <dgm:spPr/>
      <dgm:t>
        <a:bodyPr/>
        <a:lstStyle/>
        <a:p>
          <a:r>
            <a:rPr lang="es-CL" sz="1800" dirty="0" smtClean="0"/>
            <a:t>Aprender de las experiencias y mejores prácticas de otras ciudades de la región</a:t>
          </a:r>
        </a:p>
      </dgm:t>
    </dgm:pt>
    <dgm:pt modelId="{7117C010-102D-4E79-B943-CD351A4E4B70}" type="parTrans" cxnId="{5805F506-B251-4361-9E18-4DDA88EE7709}">
      <dgm:prSet/>
      <dgm:spPr/>
      <dgm:t>
        <a:bodyPr/>
        <a:lstStyle/>
        <a:p>
          <a:endParaRPr lang="es-ES" sz="1800"/>
        </a:p>
      </dgm:t>
    </dgm:pt>
    <dgm:pt modelId="{A8B3010B-9741-409C-9D92-B82CF12D43BD}" type="sibTrans" cxnId="{5805F506-B251-4361-9E18-4DDA88EE7709}">
      <dgm:prSet/>
      <dgm:spPr/>
      <dgm:t>
        <a:bodyPr/>
        <a:lstStyle/>
        <a:p>
          <a:endParaRPr lang="es-ES" sz="1800"/>
        </a:p>
      </dgm:t>
    </dgm:pt>
    <dgm:pt modelId="{5C9662D6-9507-4006-9184-6DB60A3ACD1D}">
      <dgm:prSet custT="1"/>
      <dgm:spPr/>
      <dgm:t>
        <a:bodyPr/>
        <a:lstStyle/>
        <a:p>
          <a:r>
            <a:rPr lang="es-CL" sz="1800" dirty="0" smtClean="0"/>
            <a:t>Compartir desafíos comunes y estrategias para superarlos</a:t>
          </a:r>
        </a:p>
      </dgm:t>
    </dgm:pt>
    <dgm:pt modelId="{252FCD84-30DD-47C3-B8AC-0689404325E7}" type="parTrans" cxnId="{F25AEE5F-227F-449B-B8B1-AB8BBA1C831D}">
      <dgm:prSet/>
      <dgm:spPr/>
      <dgm:t>
        <a:bodyPr/>
        <a:lstStyle/>
        <a:p>
          <a:endParaRPr lang="es-ES" sz="1800"/>
        </a:p>
      </dgm:t>
    </dgm:pt>
    <dgm:pt modelId="{D464E427-4D99-4F8D-A4CB-949F00726205}" type="sibTrans" cxnId="{F25AEE5F-227F-449B-B8B1-AB8BBA1C831D}">
      <dgm:prSet/>
      <dgm:spPr/>
      <dgm:t>
        <a:bodyPr/>
        <a:lstStyle/>
        <a:p>
          <a:endParaRPr lang="es-ES" sz="1800"/>
        </a:p>
      </dgm:t>
    </dgm:pt>
    <dgm:pt modelId="{5562C72D-9587-4F2A-87AE-049108B537D5}">
      <dgm:prSet custT="1"/>
      <dgm:spPr/>
      <dgm:t>
        <a:bodyPr/>
        <a:lstStyle/>
        <a:p>
          <a:r>
            <a:rPr lang="es-CL" sz="1800" dirty="0" smtClean="0"/>
            <a:t>Recibir asistencia técnica de expertos internacionales en residuos</a:t>
          </a:r>
        </a:p>
      </dgm:t>
    </dgm:pt>
    <dgm:pt modelId="{600FECF2-1F52-4BAF-8996-8B1BA98482CA}" type="parTrans" cxnId="{7216AD34-D9DB-459F-BA27-8402D153DCA6}">
      <dgm:prSet/>
      <dgm:spPr/>
      <dgm:t>
        <a:bodyPr/>
        <a:lstStyle/>
        <a:p>
          <a:endParaRPr lang="es-ES" sz="1800"/>
        </a:p>
      </dgm:t>
    </dgm:pt>
    <dgm:pt modelId="{63F61F55-2F0D-4959-9992-6D81E92BA4CD}" type="sibTrans" cxnId="{7216AD34-D9DB-459F-BA27-8402D153DCA6}">
      <dgm:prSet/>
      <dgm:spPr/>
      <dgm:t>
        <a:bodyPr/>
        <a:lstStyle/>
        <a:p>
          <a:endParaRPr lang="es-ES" sz="1800"/>
        </a:p>
      </dgm:t>
    </dgm:pt>
    <dgm:pt modelId="{22772A8E-9B8D-4529-B222-E108DEDDDD5F}">
      <dgm:prSet custT="1"/>
      <dgm:spPr/>
      <dgm:t>
        <a:bodyPr/>
        <a:lstStyle/>
        <a:p>
          <a:r>
            <a:rPr lang="es-CL" sz="1800" dirty="0" smtClean="0"/>
            <a:t>Conocer oportunidades de acceso a financiamiento</a:t>
          </a:r>
        </a:p>
      </dgm:t>
    </dgm:pt>
    <dgm:pt modelId="{8ECE5311-10D9-44EC-9ABC-719739DB98F3}" type="parTrans" cxnId="{1EF911A2-8373-4DF9-87CC-734B22149ADE}">
      <dgm:prSet/>
      <dgm:spPr/>
      <dgm:t>
        <a:bodyPr/>
        <a:lstStyle/>
        <a:p>
          <a:endParaRPr lang="es-ES" sz="1800"/>
        </a:p>
      </dgm:t>
    </dgm:pt>
    <dgm:pt modelId="{21EA39C8-41CB-4EF8-9E17-5101F40E1B4E}" type="sibTrans" cxnId="{1EF911A2-8373-4DF9-87CC-734B22149ADE}">
      <dgm:prSet/>
      <dgm:spPr/>
      <dgm:t>
        <a:bodyPr/>
        <a:lstStyle/>
        <a:p>
          <a:endParaRPr lang="es-ES" sz="1800"/>
        </a:p>
      </dgm:t>
    </dgm:pt>
    <dgm:pt modelId="{3AEC36F3-6797-4EFD-BF83-7094CCD6EF8C}" type="pres">
      <dgm:prSet presAssocID="{60A4600D-C412-48D4-854A-40F52C2A7F7D}" presName="vert0" presStyleCnt="0">
        <dgm:presLayoutVars>
          <dgm:dir/>
          <dgm:animOne val="branch"/>
          <dgm:animLvl val="lvl"/>
        </dgm:presLayoutVars>
      </dgm:prSet>
      <dgm:spPr/>
      <dgm:t>
        <a:bodyPr/>
        <a:lstStyle/>
        <a:p>
          <a:endParaRPr lang="es-ES"/>
        </a:p>
      </dgm:t>
    </dgm:pt>
    <dgm:pt modelId="{0D70E754-DF82-425A-86D5-88186ED7D7E1}" type="pres">
      <dgm:prSet presAssocID="{F7D33259-A352-4A28-AEB3-9966858FAFC9}" presName="thickLine" presStyleLbl="alignNode1" presStyleIdx="0" presStyleCnt="4"/>
      <dgm:spPr/>
    </dgm:pt>
    <dgm:pt modelId="{180AF511-E1C2-4A53-9E9A-36FF4C05A807}" type="pres">
      <dgm:prSet presAssocID="{F7D33259-A352-4A28-AEB3-9966858FAFC9}" presName="horz1" presStyleCnt="0"/>
      <dgm:spPr/>
    </dgm:pt>
    <dgm:pt modelId="{1BCDF4A4-7368-44E7-B757-0BF0CD24C8AA}" type="pres">
      <dgm:prSet presAssocID="{F7D33259-A352-4A28-AEB3-9966858FAFC9}" presName="tx1" presStyleLbl="revTx" presStyleIdx="0" presStyleCnt="4"/>
      <dgm:spPr/>
      <dgm:t>
        <a:bodyPr/>
        <a:lstStyle/>
        <a:p>
          <a:endParaRPr lang="es-ES"/>
        </a:p>
      </dgm:t>
    </dgm:pt>
    <dgm:pt modelId="{167339F2-009E-4583-89C3-22F29FBFC678}" type="pres">
      <dgm:prSet presAssocID="{F7D33259-A352-4A28-AEB3-9966858FAFC9}" presName="vert1" presStyleCnt="0"/>
      <dgm:spPr/>
    </dgm:pt>
    <dgm:pt modelId="{998F77CF-4670-47A6-B13A-22E1F47670D8}" type="pres">
      <dgm:prSet presAssocID="{5C9662D6-9507-4006-9184-6DB60A3ACD1D}" presName="thickLine" presStyleLbl="alignNode1" presStyleIdx="1" presStyleCnt="4"/>
      <dgm:spPr/>
    </dgm:pt>
    <dgm:pt modelId="{1DE47EF9-8321-4458-A6C9-D38FE40A3197}" type="pres">
      <dgm:prSet presAssocID="{5C9662D6-9507-4006-9184-6DB60A3ACD1D}" presName="horz1" presStyleCnt="0"/>
      <dgm:spPr/>
    </dgm:pt>
    <dgm:pt modelId="{E98F5886-5E3E-45B6-AE79-037D300A50A8}" type="pres">
      <dgm:prSet presAssocID="{5C9662D6-9507-4006-9184-6DB60A3ACD1D}" presName="tx1" presStyleLbl="revTx" presStyleIdx="1" presStyleCnt="4"/>
      <dgm:spPr/>
      <dgm:t>
        <a:bodyPr/>
        <a:lstStyle/>
        <a:p>
          <a:endParaRPr lang="es-ES"/>
        </a:p>
      </dgm:t>
    </dgm:pt>
    <dgm:pt modelId="{2B8DB412-6021-435F-97D9-7E745A591A2E}" type="pres">
      <dgm:prSet presAssocID="{5C9662D6-9507-4006-9184-6DB60A3ACD1D}" presName="vert1" presStyleCnt="0"/>
      <dgm:spPr/>
    </dgm:pt>
    <dgm:pt modelId="{6DBBBCD1-8F86-402E-A239-380747E41AAF}" type="pres">
      <dgm:prSet presAssocID="{5562C72D-9587-4F2A-87AE-049108B537D5}" presName="thickLine" presStyleLbl="alignNode1" presStyleIdx="2" presStyleCnt="4"/>
      <dgm:spPr/>
    </dgm:pt>
    <dgm:pt modelId="{3A7C565A-4355-4EED-8403-BB072246601C}" type="pres">
      <dgm:prSet presAssocID="{5562C72D-9587-4F2A-87AE-049108B537D5}" presName="horz1" presStyleCnt="0"/>
      <dgm:spPr/>
    </dgm:pt>
    <dgm:pt modelId="{3B19E03C-D1C6-4E26-AF61-9ADF5EC6D5AA}" type="pres">
      <dgm:prSet presAssocID="{5562C72D-9587-4F2A-87AE-049108B537D5}" presName="tx1" presStyleLbl="revTx" presStyleIdx="2" presStyleCnt="4"/>
      <dgm:spPr/>
      <dgm:t>
        <a:bodyPr/>
        <a:lstStyle/>
        <a:p>
          <a:endParaRPr lang="es-ES"/>
        </a:p>
      </dgm:t>
    </dgm:pt>
    <dgm:pt modelId="{E1F155F1-A071-44C9-8BF7-573AF0B9F637}" type="pres">
      <dgm:prSet presAssocID="{5562C72D-9587-4F2A-87AE-049108B537D5}" presName="vert1" presStyleCnt="0"/>
      <dgm:spPr/>
    </dgm:pt>
    <dgm:pt modelId="{A8266DA6-3D01-4948-9B45-29BE22DF1193}" type="pres">
      <dgm:prSet presAssocID="{22772A8E-9B8D-4529-B222-E108DEDDDD5F}" presName="thickLine" presStyleLbl="alignNode1" presStyleIdx="3" presStyleCnt="4"/>
      <dgm:spPr/>
    </dgm:pt>
    <dgm:pt modelId="{A9EF8FB1-1CEB-4C7B-B2E2-F5D8BFC1F794}" type="pres">
      <dgm:prSet presAssocID="{22772A8E-9B8D-4529-B222-E108DEDDDD5F}" presName="horz1" presStyleCnt="0"/>
      <dgm:spPr/>
    </dgm:pt>
    <dgm:pt modelId="{E4BAF382-F64E-41F0-81CD-2D7E8037FBEE}" type="pres">
      <dgm:prSet presAssocID="{22772A8E-9B8D-4529-B222-E108DEDDDD5F}" presName="tx1" presStyleLbl="revTx" presStyleIdx="3" presStyleCnt="4"/>
      <dgm:spPr/>
      <dgm:t>
        <a:bodyPr/>
        <a:lstStyle/>
        <a:p>
          <a:endParaRPr lang="es-ES"/>
        </a:p>
      </dgm:t>
    </dgm:pt>
    <dgm:pt modelId="{65B9F757-0E06-4F9D-BBF8-E0A8B43648E9}" type="pres">
      <dgm:prSet presAssocID="{22772A8E-9B8D-4529-B222-E108DEDDDD5F}" presName="vert1" presStyleCnt="0"/>
      <dgm:spPr/>
    </dgm:pt>
  </dgm:ptLst>
  <dgm:cxnLst>
    <dgm:cxn modelId="{7216AD34-D9DB-459F-BA27-8402D153DCA6}" srcId="{60A4600D-C412-48D4-854A-40F52C2A7F7D}" destId="{5562C72D-9587-4F2A-87AE-049108B537D5}" srcOrd="2" destOrd="0" parTransId="{600FECF2-1F52-4BAF-8996-8B1BA98482CA}" sibTransId="{63F61F55-2F0D-4959-9992-6D81E92BA4CD}"/>
    <dgm:cxn modelId="{72727FA2-F641-4418-8AAE-73816DDD0ACD}" type="presOf" srcId="{60A4600D-C412-48D4-854A-40F52C2A7F7D}" destId="{3AEC36F3-6797-4EFD-BF83-7094CCD6EF8C}" srcOrd="0" destOrd="0" presId="urn:microsoft.com/office/officeart/2008/layout/LinedList"/>
    <dgm:cxn modelId="{828AB68A-B427-4FB6-970A-FF19293C5998}" type="presOf" srcId="{5C9662D6-9507-4006-9184-6DB60A3ACD1D}" destId="{E98F5886-5E3E-45B6-AE79-037D300A50A8}" srcOrd="0" destOrd="0" presId="urn:microsoft.com/office/officeart/2008/layout/LinedList"/>
    <dgm:cxn modelId="{B7A60560-FD43-4B68-AE26-CEFDADD3DC16}" type="presOf" srcId="{22772A8E-9B8D-4529-B222-E108DEDDDD5F}" destId="{E4BAF382-F64E-41F0-81CD-2D7E8037FBEE}" srcOrd="0" destOrd="0" presId="urn:microsoft.com/office/officeart/2008/layout/LinedList"/>
    <dgm:cxn modelId="{F25AEE5F-227F-449B-B8B1-AB8BBA1C831D}" srcId="{60A4600D-C412-48D4-854A-40F52C2A7F7D}" destId="{5C9662D6-9507-4006-9184-6DB60A3ACD1D}" srcOrd="1" destOrd="0" parTransId="{252FCD84-30DD-47C3-B8AC-0689404325E7}" sibTransId="{D464E427-4D99-4F8D-A4CB-949F00726205}"/>
    <dgm:cxn modelId="{7242EFF6-92F3-4E54-932C-85122FCB06CA}" type="presOf" srcId="{5562C72D-9587-4F2A-87AE-049108B537D5}" destId="{3B19E03C-D1C6-4E26-AF61-9ADF5EC6D5AA}" srcOrd="0" destOrd="0" presId="urn:microsoft.com/office/officeart/2008/layout/LinedList"/>
    <dgm:cxn modelId="{1EF911A2-8373-4DF9-87CC-734B22149ADE}" srcId="{60A4600D-C412-48D4-854A-40F52C2A7F7D}" destId="{22772A8E-9B8D-4529-B222-E108DEDDDD5F}" srcOrd="3" destOrd="0" parTransId="{8ECE5311-10D9-44EC-9ABC-719739DB98F3}" sibTransId="{21EA39C8-41CB-4EF8-9E17-5101F40E1B4E}"/>
    <dgm:cxn modelId="{5805F506-B251-4361-9E18-4DDA88EE7709}" srcId="{60A4600D-C412-48D4-854A-40F52C2A7F7D}" destId="{F7D33259-A352-4A28-AEB3-9966858FAFC9}" srcOrd="0" destOrd="0" parTransId="{7117C010-102D-4E79-B943-CD351A4E4B70}" sibTransId="{A8B3010B-9741-409C-9D92-B82CF12D43BD}"/>
    <dgm:cxn modelId="{E739A93E-B6B0-4E2E-B487-36ED744C67F1}" type="presOf" srcId="{F7D33259-A352-4A28-AEB3-9966858FAFC9}" destId="{1BCDF4A4-7368-44E7-B757-0BF0CD24C8AA}" srcOrd="0" destOrd="0" presId="urn:microsoft.com/office/officeart/2008/layout/LinedList"/>
    <dgm:cxn modelId="{CC088B34-DC22-4D0B-A13D-B41C66D59A8A}" type="presParOf" srcId="{3AEC36F3-6797-4EFD-BF83-7094CCD6EF8C}" destId="{0D70E754-DF82-425A-86D5-88186ED7D7E1}" srcOrd="0" destOrd="0" presId="urn:microsoft.com/office/officeart/2008/layout/LinedList"/>
    <dgm:cxn modelId="{B93C4654-5597-431B-A7B8-F1CA5782BEE7}" type="presParOf" srcId="{3AEC36F3-6797-4EFD-BF83-7094CCD6EF8C}" destId="{180AF511-E1C2-4A53-9E9A-36FF4C05A807}" srcOrd="1" destOrd="0" presId="urn:microsoft.com/office/officeart/2008/layout/LinedList"/>
    <dgm:cxn modelId="{1C7CBFB8-6CA1-4F65-AADA-4498B47BB58C}" type="presParOf" srcId="{180AF511-E1C2-4A53-9E9A-36FF4C05A807}" destId="{1BCDF4A4-7368-44E7-B757-0BF0CD24C8AA}" srcOrd="0" destOrd="0" presId="urn:microsoft.com/office/officeart/2008/layout/LinedList"/>
    <dgm:cxn modelId="{88F7CB8F-0FC7-4DED-A4F8-1615D8845D52}" type="presParOf" srcId="{180AF511-E1C2-4A53-9E9A-36FF4C05A807}" destId="{167339F2-009E-4583-89C3-22F29FBFC678}" srcOrd="1" destOrd="0" presId="urn:microsoft.com/office/officeart/2008/layout/LinedList"/>
    <dgm:cxn modelId="{3879DAA1-A44D-49D0-988F-80822DBF1F4C}" type="presParOf" srcId="{3AEC36F3-6797-4EFD-BF83-7094CCD6EF8C}" destId="{998F77CF-4670-47A6-B13A-22E1F47670D8}" srcOrd="2" destOrd="0" presId="urn:microsoft.com/office/officeart/2008/layout/LinedList"/>
    <dgm:cxn modelId="{F2A9D7C6-627A-4BED-87C3-895DDC9351FD}" type="presParOf" srcId="{3AEC36F3-6797-4EFD-BF83-7094CCD6EF8C}" destId="{1DE47EF9-8321-4458-A6C9-D38FE40A3197}" srcOrd="3" destOrd="0" presId="urn:microsoft.com/office/officeart/2008/layout/LinedList"/>
    <dgm:cxn modelId="{667F93E9-E2AB-4CD3-9D6A-0598E84BE21A}" type="presParOf" srcId="{1DE47EF9-8321-4458-A6C9-D38FE40A3197}" destId="{E98F5886-5E3E-45B6-AE79-037D300A50A8}" srcOrd="0" destOrd="0" presId="urn:microsoft.com/office/officeart/2008/layout/LinedList"/>
    <dgm:cxn modelId="{3257C925-DA33-4229-9A19-DB58CD2A8229}" type="presParOf" srcId="{1DE47EF9-8321-4458-A6C9-D38FE40A3197}" destId="{2B8DB412-6021-435F-97D9-7E745A591A2E}" srcOrd="1" destOrd="0" presId="urn:microsoft.com/office/officeart/2008/layout/LinedList"/>
    <dgm:cxn modelId="{DC2C2F7B-EAF9-4811-8B0A-93FF02AAE25C}" type="presParOf" srcId="{3AEC36F3-6797-4EFD-BF83-7094CCD6EF8C}" destId="{6DBBBCD1-8F86-402E-A239-380747E41AAF}" srcOrd="4" destOrd="0" presId="urn:microsoft.com/office/officeart/2008/layout/LinedList"/>
    <dgm:cxn modelId="{972F6870-C424-4A4B-B382-4E12DF366FC5}" type="presParOf" srcId="{3AEC36F3-6797-4EFD-BF83-7094CCD6EF8C}" destId="{3A7C565A-4355-4EED-8403-BB072246601C}" srcOrd="5" destOrd="0" presId="urn:microsoft.com/office/officeart/2008/layout/LinedList"/>
    <dgm:cxn modelId="{51161CB1-C5BE-4D89-9243-D2B957E2AF18}" type="presParOf" srcId="{3A7C565A-4355-4EED-8403-BB072246601C}" destId="{3B19E03C-D1C6-4E26-AF61-9ADF5EC6D5AA}" srcOrd="0" destOrd="0" presId="urn:microsoft.com/office/officeart/2008/layout/LinedList"/>
    <dgm:cxn modelId="{11099A49-C3DD-4DFC-BDB0-2708977DB6A4}" type="presParOf" srcId="{3A7C565A-4355-4EED-8403-BB072246601C}" destId="{E1F155F1-A071-44C9-8BF7-573AF0B9F637}" srcOrd="1" destOrd="0" presId="urn:microsoft.com/office/officeart/2008/layout/LinedList"/>
    <dgm:cxn modelId="{7302320B-88DA-4385-A607-6F19AB0315D1}" type="presParOf" srcId="{3AEC36F3-6797-4EFD-BF83-7094CCD6EF8C}" destId="{A8266DA6-3D01-4948-9B45-29BE22DF1193}" srcOrd="6" destOrd="0" presId="urn:microsoft.com/office/officeart/2008/layout/LinedList"/>
    <dgm:cxn modelId="{0B9C7318-2430-407E-A4AE-3D73D7BE2912}" type="presParOf" srcId="{3AEC36F3-6797-4EFD-BF83-7094CCD6EF8C}" destId="{A9EF8FB1-1CEB-4C7B-B2E2-F5D8BFC1F794}" srcOrd="7" destOrd="0" presId="urn:microsoft.com/office/officeart/2008/layout/LinedList"/>
    <dgm:cxn modelId="{4253213C-C954-4495-BA4D-0E7AAC197A00}" type="presParOf" srcId="{A9EF8FB1-1CEB-4C7B-B2E2-F5D8BFC1F794}" destId="{E4BAF382-F64E-41F0-81CD-2D7E8037FBEE}" srcOrd="0" destOrd="0" presId="urn:microsoft.com/office/officeart/2008/layout/LinedList"/>
    <dgm:cxn modelId="{6146C28F-A268-4675-AE2A-1715AD8C9A7E}" type="presParOf" srcId="{A9EF8FB1-1CEB-4C7B-B2E2-F5D8BFC1F794}" destId="{65B9F757-0E06-4F9D-BBF8-E0A8B43648E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1BC5B6-EACC-45E0-AEA5-7051EC16FE9C}">
      <dsp:nvSpPr>
        <dsp:cNvPr id="0" name=""/>
        <dsp:cNvSpPr/>
      </dsp:nvSpPr>
      <dsp:spPr>
        <a:xfrm>
          <a:off x="676438" y="2284"/>
          <a:ext cx="2148919" cy="1480605"/>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BAD52C-9012-4A06-8929-4CA73A245A6E}">
      <dsp:nvSpPr>
        <dsp:cNvPr id="0" name=""/>
        <dsp:cNvSpPr/>
      </dsp:nvSpPr>
      <dsp:spPr>
        <a:xfrm>
          <a:off x="676438" y="1482889"/>
          <a:ext cx="2148919" cy="797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es-ES" sz="1400" kern="1200" dirty="0" smtClean="0"/>
            <a:t>Establecer programas de reciclaje y compostaje</a:t>
          </a:r>
          <a:endParaRPr lang="en-US" sz="1400" kern="1200" dirty="0"/>
        </a:p>
      </dsp:txBody>
      <dsp:txXfrm>
        <a:off x="676438" y="1482889"/>
        <a:ext cx="2148919" cy="797249"/>
      </dsp:txXfrm>
    </dsp:sp>
    <dsp:sp modelId="{3A5858B0-E66D-41F7-ABBB-3CE071F1212F}">
      <dsp:nvSpPr>
        <dsp:cNvPr id="0" name=""/>
        <dsp:cNvSpPr/>
      </dsp:nvSpPr>
      <dsp:spPr>
        <a:xfrm>
          <a:off x="3040340" y="2284"/>
          <a:ext cx="2148919" cy="1480605"/>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6000" b="-16000"/>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 modelId="{6181846B-4FDD-42B7-A582-FBC73530D222}">
      <dsp:nvSpPr>
        <dsp:cNvPr id="0" name=""/>
        <dsp:cNvSpPr/>
      </dsp:nvSpPr>
      <dsp:spPr>
        <a:xfrm>
          <a:off x="3040340" y="1482889"/>
          <a:ext cx="2148919" cy="797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es-ES" sz="1400" kern="1200" dirty="0" smtClean="0"/>
            <a:t>Hacer más eficiente la recolección y el transporte de residuos.</a:t>
          </a:r>
          <a:endParaRPr lang="en-US" sz="1400" kern="1200" dirty="0"/>
        </a:p>
      </dsp:txBody>
      <dsp:txXfrm>
        <a:off x="3040340" y="1482889"/>
        <a:ext cx="2148919" cy="797249"/>
      </dsp:txXfrm>
    </dsp:sp>
    <dsp:sp modelId="{F8536CFB-8A60-485B-AAB6-CCD6F2FE9E4B}">
      <dsp:nvSpPr>
        <dsp:cNvPr id="0" name=""/>
        <dsp:cNvSpPr/>
      </dsp:nvSpPr>
      <dsp:spPr>
        <a:xfrm>
          <a:off x="5404241" y="2284"/>
          <a:ext cx="2148919" cy="1480605"/>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2C30B6-BBE2-49E7-9A25-15657F4B14F6}">
      <dsp:nvSpPr>
        <dsp:cNvPr id="0" name=""/>
        <dsp:cNvSpPr/>
      </dsp:nvSpPr>
      <dsp:spPr>
        <a:xfrm>
          <a:off x="5404241" y="1482889"/>
          <a:ext cx="2148919" cy="797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es-ES" sz="1400" kern="1200" dirty="0" smtClean="0"/>
            <a:t>Cambio de combustibles en vehículos de desecho</a:t>
          </a:r>
          <a:endParaRPr lang="en-US" sz="1400" kern="1200" dirty="0"/>
        </a:p>
      </dsp:txBody>
      <dsp:txXfrm>
        <a:off x="5404241" y="1482889"/>
        <a:ext cx="2148919" cy="797249"/>
      </dsp:txXfrm>
    </dsp:sp>
    <dsp:sp modelId="{09AF7ADF-EBBF-4374-B052-9B7B11303EC2}">
      <dsp:nvSpPr>
        <dsp:cNvPr id="0" name=""/>
        <dsp:cNvSpPr/>
      </dsp:nvSpPr>
      <dsp:spPr>
        <a:xfrm>
          <a:off x="676438" y="2495030"/>
          <a:ext cx="2148919" cy="1480605"/>
        </a:xfrm>
        <a:prstGeom prst="roundRect">
          <a:avLst/>
        </a:prstGeom>
        <a:blipFill rotWithShape="1">
          <a:blip xmlns:r="http://schemas.openxmlformats.org/officeDocument/2006/relationships" r:embed="rId4"/>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8BDBCC-B5E8-4C8D-82B2-1C8E713421AE}">
      <dsp:nvSpPr>
        <dsp:cNvPr id="0" name=""/>
        <dsp:cNvSpPr/>
      </dsp:nvSpPr>
      <dsp:spPr>
        <a:xfrm>
          <a:off x="676438" y="3975635"/>
          <a:ext cx="2148919" cy="797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es-ES" sz="1400" kern="1200" dirty="0" smtClean="0"/>
            <a:t>Prevención de residuos / reducción de fuentes</a:t>
          </a:r>
          <a:endParaRPr lang="en-US" sz="1400" kern="1200" dirty="0"/>
        </a:p>
      </dsp:txBody>
      <dsp:txXfrm>
        <a:off x="676438" y="3975635"/>
        <a:ext cx="2148919" cy="797249"/>
      </dsp:txXfrm>
    </dsp:sp>
    <dsp:sp modelId="{985323A4-2442-4CF8-8E3C-6A429A814587}">
      <dsp:nvSpPr>
        <dsp:cNvPr id="0" name=""/>
        <dsp:cNvSpPr/>
      </dsp:nvSpPr>
      <dsp:spPr>
        <a:xfrm>
          <a:off x="3040340" y="2495030"/>
          <a:ext cx="2148919" cy="1480605"/>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1000" r="-11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06975C-2A49-4034-BC03-C08948ADDB4E}">
      <dsp:nvSpPr>
        <dsp:cNvPr id="0" name=""/>
        <dsp:cNvSpPr/>
      </dsp:nvSpPr>
      <dsp:spPr>
        <a:xfrm>
          <a:off x="3040340" y="3975635"/>
          <a:ext cx="2148919" cy="797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es-ES" sz="1400" kern="1200" dirty="0" smtClean="0"/>
            <a:t>Captura y uso de gas de relleno sanitario</a:t>
          </a:r>
          <a:endParaRPr lang="en-US" sz="1400" kern="1200" dirty="0"/>
        </a:p>
      </dsp:txBody>
      <dsp:txXfrm>
        <a:off x="3040340" y="3975635"/>
        <a:ext cx="2148919" cy="797249"/>
      </dsp:txXfrm>
    </dsp:sp>
    <dsp:sp modelId="{870477CF-741C-41B8-BF03-BC89E1AB88CF}">
      <dsp:nvSpPr>
        <dsp:cNvPr id="0" name=""/>
        <dsp:cNvSpPr/>
      </dsp:nvSpPr>
      <dsp:spPr>
        <a:xfrm>
          <a:off x="5404241" y="2495030"/>
          <a:ext cx="2148919" cy="1480605"/>
        </a:xfrm>
        <a:prstGeom prst="round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10000" r="-10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13C2D1-F871-405B-BCE1-CD56A0C8AEFB}">
      <dsp:nvSpPr>
        <dsp:cNvPr id="0" name=""/>
        <dsp:cNvSpPr/>
      </dsp:nvSpPr>
      <dsp:spPr>
        <a:xfrm>
          <a:off x="5404241" y="3975635"/>
          <a:ext cx="2148919" cy="797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en-US" sz="1400" kern="1200" dirty="0" smtClean="0"/>
            <a:t>Waste-To-Energy (WTE)</a:t>
          </a:r>
          <a:endParaRPr lang="en-US" sz="1400" kern="1200" dirty="0"/>
        </a:p>
      </dsp:txBody>
      <dsp:txXfrm>
        <a:off x="5404241" y="3975635"/>
        <a:ext cx="2148919" cy="7972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70E754-DF82-425A-86D5-88186ED7D7E1}">
      <dsp:nvSpPr>
        <dsp:cNvPr id="0" name=""/>
        <dsp:cNvSpPr/>
      </dsp:nvSpPr>
      <dsp:spPr>
        <a:xfrm>
          <a:off x="0" y="0"/>
          <a:ext cx="3688821"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CDF4A4-7368-44E7-B757-0BF0CD24C8AA}">
      <dsp:nvSpPr>
        <dsp:cNvPr id="0" name=""/>
        <dsp:cNvSpPr/>
      </dsp:nvSpPr>
      <dsp:spPr>
        <a:xfrm>
          <a:off x="0" y="0"/>
          <a:ext cx="3688821" cy="926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CL" sz="1800" kern="1200" dirty="0" smtClean="0"/>
            <a:t>Aprender de las experiencias y mejores prácticas de otras ciudades de la región</a:t>
          </a:r>
        </a:p>
      </dsp:txBody>
      <dsp:txXfrm>
        <a:off x="0" y="0"/>
        <a:ext cx="3688821" cy="926268"/>
      </dsp:txXfrm>
    </dsp:sp>
    <dsp:sp modelId="{998F77CF-4670-47A6-B13A-22E1F47670D8}">
      <dsp:nvSpPr>
        <dsp:cNvPr id="0" name=""/>
        <dsp:cNvSpPr/>
      </dsp:nvSpPr>
      <dsp:spPr>
        <a:xfrm>
          <a:off x="0" y="926268"/>
          <a:ext cx="3688821" cy="0"/>
        </a:xfrm>
        <a:prstGeom prst="line">
          <a:avLst/>
        </a:prstGeom>
        <a:solidFill>
          <a:schemeClr val="accent4">
            <a:hueOff val="-1268912"/>
            <a:satOff val="13517"/>
            <a:lumOff val="2549"/>
            <a:alphaOff val="0"/>
          </a:schemeClr>
        </a:solidFill>
        <a:ln w="25400" cap="flat" cmpd="sng" algn="ctr">
          <a:solidFill>
            <a:schemeClr val="accent4">
              <a:hueOff val="-1268912"/>
              <a:satOff val="13517"/>
              <a:lumOff val="254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8F5886-5E3E-45B6-AE79-037D300A50A8}">
      <dsp:nvSpPr>
        <dsp:cNvPr id="0" name=""/>
        <dsp:cNvSpPr/>
      </dsp:nvSpPr>
      <dsp:spPr>
        <a:xfrm>
          <a:off x="0" y="926268"/>
          <a:ext cx="3688821" cy="926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CL" sz="1800" kern="1200" dirty="0" smtClean="0"/>
            <a:t>Compartir desafíos comunes y estrategias para superarlos</a:t>
          </a:r>
        </a:p>
      </dsp:txBody>
      <dsp:txXfrm>
        <a:off x="0" y="926268"/>
        <a:ext cx="3688821" cy="926268"/>
      </dsp:txXfrm>
    </dsp:sp>
    <dsp:sp modelId="{6DBBBCD1-8F86-402E-A239-380747E41AAF}">
      <dsp:nvSpPr>
        <dsp:cNvPr id="0" name=""/>
        <dsp:cNvSpPr/>
      </dsp:nvSpPr>
      <dsp:spPr>
        <a:xfrm>
          <a:off x="0" y="1852536"/>
          <a:ext cx="3688821" cy="0"/>
        </a:xfrm>
        <a:prstGeom prst="line">
          <a:avLst/>
        </a:prstGeom>
        <a:solidFill>
          <a:schemeClr val="accent4">
            <a:hueOff val="-2537824"/>
            <a:satOff val="27033"/>
            <a:lumOff val="5098"/>
            <a:alphaOff val="0"/>
          </a:schemeClr>
        </a:solidFill>
        <a:ln w="25400" cap="flat" cmpd="sng" algn="ctr">
          <a:solidFill>
            <a:schemeClr val="accent4">
              <a:hueOff val="-2537824"/>
              <a:satOff val="27033"/>
              <a:lumOff val="509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19E03C-D1C6-4E26-AF61-9ADF5EC6D5AA}">
      <dsp:nvSpPr>
        <dsp:cNvPr id="0" name=""/>
        <dsp:cNvSpPr/>
      </dsp:nvSpPr>
      <dsp:spPr>
        <a:xfrm>
          <a:off x="0" y="1852536"/>
          <a:ext cx="3688821" cy="926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CL" sz="1800" kern="1200" dirty="0" smtClean="0"/>
            <a:t>Recibir asistencia técnica de expertos internacionales en residuos</a:t>
          </a:r>
        </a:p>
      </dsp:txBody>
      <dsp:txXfrm>
        <a:off x="0" y="1852536"/>
        <a:ext cx="3688821" cy="926268"/>
      </dsp:txXfrm>
    </dsp:sp>
    <dsp:sp modelId="{A8266DA6-3D01-4948-9B45-29BE22DF1193}">
      <dsp:nvSpPr>
        <dsp:cNvPr id="0" name=""/>
        <dsp:cNvSpPr/>
      </dsp:nvSpPr>
      <dsp:spPr>
        <a:xfrm>
          <a:off x="0" y="2778805"/>
          <a:ext cx="3688821" cy="0"/>
        </a:xfrm>
        <a:prstGeom prst="line">
          <a:avLst/>
        </a:prstGeom>
        <a:solidFill>
          <a:schemeClr val="accent4">
            <a:hueOff val="-3806736"/>
            <a:satOff val="40550"/>
            <a:lumOff val="7647"/>
            <a:alphaOff val="0"/>
          </a:schemeClr>
        </a:solidFill>
        <a:ln w="25400" cap="flat" cmpd="sng" algn="ctr">
          <a:solidFill>
            <a:schemeClr val="accent4">
              <a:hueOff val="-3806736"/>
              <a:satOff val="40550"/>
              <a:lumOff val="764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BAF382-F64E-41F0-81CD-2D7E8037FBEE}">
      <dsp:nvSpPr>
        <dsp:cNvPr id="0" name=""/>
        <dsp:cNvSpPr/>
      </dsp:nvSpPr>
      <dsp:spPr>
        <a:xfrm>
          <a:off x="0" y="2778805"/>
          <a:ext cx="3688821" cy="926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CL" sz="1800" kern="1200" dirty="0" smtClean="0"/>
            <a:t>Conocer oportunidades de acceso a financiamiento</a:t>
          </a:r>
        </a:p>
      </dsp:txBody>
      <dsp:txXfrm>
        <a:off x="0" y="2778805"/>
        <a:ext cx="3688821" cy="9262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FA542B-3804-41F9-9D1C-63E6DDC86820}">
      <dsp:nvSpPr>
        <dsp:cNvPr id="0" name=""/>
        <dsp:cNvSpPr/>
      </dsp:nvSpPr>
      <dsp:spPr>
        <a:xfrm>
          <a:off x="0" y="0"/>
          <a:ext cx="6995160" cy="1357788"/>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ES" sz="2100" b="1" kern="1200" dirty="0" smtClean="0"/>
            <a:t>Etapa 1</a:t>
          </a:r>
        </a:p>
        <a:p>
          <a:pPr marL="171450" lvl="1" indent="-171450" algn="l" defTabSz="711200">
            <a:lnSpc>
              <a:spcPct val="90000"/>
            </a:lnSpc>
            <a:spcBef>
              <a:spcPct val="0"/>
            </a:spcBef>
            <a:spcAft>
              <a:spcPct val="15000"/>
            </a:spcAft>
            <a:buChar char="••"/>
          </a:pPr>
          <a:r>
            <a:rPr lang="es-ES" sz="1600" b="1" kern="1200" noProof="0" dirty="0" smtClean="0"/>
            <a:t>Evaluación</a:t>
          </a:r>
          <a:r>
            <a:rPr lang="es-ES" sz="1600" b="1" kern="1200" dirty="0" smtClean="0"/>
            <a:t> del contexto </a:t>
          </a:r>
          <a:r>
            <a:rPr lang="es-ES" sz="1600" kern="1200" dirty="0" smtClean="0"/>
            <a:t>nacional y local para manejo de residuos solidos</a:t>
          </a:r>
          <a:endParaRPr lang="es-ES" sz="1600" kern="1200" dirty="0"/>
        </a:p>
        <a:p>
          <a:pPr marL="171450" lvl="1" indent="-171450" algn="l" defTabSz="711200">
            <a:lnSpc>
              <a:spcPct val="90000"/>
            </a:lnSpc>
            <a:spcBef>
              <a:spcPct val="0"/>
            </a:spcBef>
            <a:spcAft>
              <a:spcPct val="15000"/>
            </a:spcAft>
            <a:buChar char="••"/>
          </a:pPr>
          <a:r>
            <a:rPr lang="es-ES" sz="1600" b="1" kern="1200" dirty="0" smtClean="0"/>
            <a:t>Línea base </a:t>
          </a:r>
          <a:r>
            <a:rPr lang="es-ES" sz="1600" kern="1200" dirty="0" smtClean="0"/>
            <a:t>del manejo de residuos en la ciudad</a:t>
          </a:r>
          <a:endParaRPr lang="es-ES" sz="1600" kern="1200" dirty="0"/>
        </a:p>
      </dsp:txBody>
      <dsp:txXfrm>
        <a:off x="39768" y="39768"/>
        <a:ext cx="5530000" cy="1278252"/>
      </dsp:txXfrm>
    </dsp:sp>
    <dsp:sp modelId="{E2AC837D-8343-4492-9848-970A2ED49851}">
      <dsp:nvSpPr>
        <dsp:cNvPr id="0" name=""/>
        <dsp:cNvSpPr/>
      </dsp:nvSpPr>
      <dsp:spPr>
        <a:xfrm>
          <a:off x="617219" y="1584087"/>
          <a:ext cx="6995160" cy="1357788"/>
        </a:xfrm>
        <a:prstGeom prst="roundRect">
          <a:avLst>
            <a:gd name="adj" fmla="val 10000"/>
          </a:avLst>
        </a:prstGeom>
        <a:solidFill>
          <a:schemeClr val="accent3">
            <a:hueOff val="7031897"/>
            <a:satOff val="-34229"/>
            <a:lumOff val="-333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lvl="0" algn="l" defTabSz="800100">
            <a:lnSpc>
              <a:spcPct val="90000"/>
            </a:lnSpc>
            <a:spcBef>
              <a:spcPct val="0"/>
            </a:spcBef>
            <a:spcAft>
              <a:spcPct val="35000"/>
            </a:spcAft>
          </a:pPr>
          <a:r>
            <a:rPr lang="es-ES" sz="2100" b="1" kern="1200" dirty="0" smtClean="0"/>
            <a:t>Etapa 2</a:t>
          </a:r>
        </a:p>
        <a:p>
          <a:pPr marL="171450" lvl="1" indent="-171450" algn="l" defTabSz="800100">
            <a:lnSpc>
              <a:spcPct val="90000"/>
            </a:lnSpc>
            <a:spcBef>
              <a:spcPct val="0"/>
            </a:spcBef>
            <a:spcAft>
              <a:spcPct val="35000"/>
            </a:spcAft>
            <a:buChar char="••"/>
          </a:pPr>
          <a:r>
            <a:rPr lang="es-ES" sz="1600" b="1" kern="1200" noProof="0" dirty="0" smtClean="0"/>
            <a:t>Identificación</a:t>
          </a:r>
          <a:r>
            <a:rPr lang="es-ES" sz="1600" b="1" kern="1200" dirty="0" smtClean="0"/>
            <a:t> de proyectos </a:t>
          </a:r>
          <a:r>
            <a:rPr lang="es-ES" sz="1600" kern="1200" dirty="0" smtClean="0"/>
            <a:t>alternativas disponibles para la gestión de RSM dentro de Quito</a:t>
          </a:r>
        </a:p>
        <a:p>
          <a:pPr marL="171450" lvl="1" indent="-171450" algn="l" defTabSz="800100">
            <a:lnSpc>
              <a:spcPct val="90000"/>
            </a:lnSpc>
            <a:spcBef>
              <a:spcPct val="0"/>
            </a:spcBef>
            <a:spcAft>
              <a:spcPct val="35000"/>
            </a:spcAft>
            <a:buChar char="••"/>
          </a:pPr>
          <a:r>
            <a:rPr lang="es-ES" sz="1600" b="1" kern="1200" dirty="0" smtClean="0"/>
            <a:t>Análisis</a:t>
          </a:r>
          <a:r>
            <a:rPr lang="es-ES" sz="1600" kern="1200" dirty="0" smtClean="0"/>
            <a:t> de proyectos de alto potencial</a:t>
          </a:r>
        </a:p>
      </dsp:txBody>
      <dsp:txXfrm>
        <a:off x="656987" y="1623855"/>
        <a:ext cx="5415841" cy="1278252"/>
      </dsp:txXfrm>
    </dsp:sp>
    <dsp:sp modelId="{9EC7521C-0067-4273-BEB4-9DBCC2C993D7}">
      <dsp:nvSpPr>
        <dsp:cNvPr id="0" name=""/>
        <dsp:cNvSpPr/>
      </dsp:nvSpPr>
      <dsp:spPr>
        <a:xfrm>
          <a:off x="1234439" y="3168174"/>
          <a:ext cx="6995160" cy="1357788"/>
        </a:xfrm>
        <a:prstGeom prst="roundRect">
          <a:avLst>
            <a:gd name="adj" fmla="val 10000"/>
          </a:avLst>
        </a:prstGeom>
        <a:solidFill>
          <a:schemeClr val="accent3">
            <a:hueOff val="14063795"/>
            <a:satOff val="-68458"/>
            <a:lumOff val="-666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ES" sz="2100" b="1" kern="1200" noProof="0" dirty="0" smtClean="0"/>
            <a:t>Etapa 3</a:t>
          </a:r>
          <a:endParaRPr lang="es-ES" sz="2100" b="1" kern="1200" noProof="0" dirty="0"/>
        </a:p>
        <a:p>
          <a:pPr marL="171450" lvl="1" indent="-171450" algn="l" defTabSz="711200">
            <a:lnSpc>
              <a:spcPct val="90000"/>
            </a:lnSpc>
            <a:spcBef>
              <a:spcPct val="0"/>
            </a:spcBef>
            <a:spcAft>
              <a:spcPct val="15000"/>
            </a:spcAft>
            <a:buChar char="••"/>
          </a:pPr>
          <a:r>
            <a:rPr lang="es-ES" sz="1600" b="1" kern="1200" noProof="0" dirty="0" smtClean="0"/>
            <a:t>Estudio de pre-factibilidad </a:t>
          </a:r>
          <a:r>
            <a:rPr lang="es-ES" sz="1600" kern="1200" noProof="0" dirty="0" smtClean="0"/>
            <a:t>para proyecto prioritario</a:t>
          </a:r>
          <a:endParaRPr lang="es-ES" sz="1600" kern="1200" noProof="0" dirty="0"/>
        </a:p>
        <a:p>
          <a:pPr marL="171450" lvl="1" indent="-171450" algn="l" defTabSz="711200">
            <a:lnSpc>
              <a:spcPct val="90000"/>
            </a:lnSpc>
            <a:spcBef>
              <a:spcPct val="0"/>
            </a:spcBef>
            <a:spcAft>
              <a:spcPct val="15000"/>
            </a:spcAft>
            <a:buChar char="••"/>
          </a:pPr>
          <a:r>
            <a:rPr lang="es-ES" sz="1600" kern="1200" noProof="0" dirty="0" smtClean="0"/>
            <a:t>Desarrollo de un </a:t>
          </a:r>
          <a:r>
            <a:rPr lang="es-ES" sz="1600" b="1" kern="1200" noProof="0" dirty="0" smtClean="0"/>
            <a:t>plan de implementación</a:t>
          </a:r>
          <a:endParaRPr lang="es-ES" sz="1600" b="1" kern="1200" noProof="0" dirty="0"/>
        </a:p>
      </dsp:txBody>
      <dsp:txXfrm>
        <a:off x="1274207" y="3207942"/>
        <a:ext cx="5415841" cy="1278252"/>
      </dsp:txXfrm>
    </dsp:sp>
    <dsp:sp modelId="{EA2E869D-5E03-45F7-AC48-3E5021CAD9FF}">
      <dsp:nvSpPr>
        <dsp:cNvPr id="0" name=""/>
        <dsp:cNvSpPr/>
      </dsp:nvSpPr>
      <dsp:spPr>
        <a:xfrm>
          <a:off x="6112597" y="1029656"/>
          <a:ext cx="882562" cy="882562"/>
        </a:xfrm>
        <a:prstGeom prst="downArrow">
          <a:avLst>
            <a:gd name="adj1" fmla="val 55000"/>
            <a:gd name="adj2" fmla="val 45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S" sz="3600" kern="1200"/>
        </a:p>
      </dsp:txBody>
      <dsp:txXfrm>
        <a:off x="6311173" y="1029656"/>
        <a:ext cx="485410" cy="664128"/>
      </dsp:txXfrm>
    </dsp:sp>
    <dsp:sp modelId="{49A989A3-D285-402A-B787-C49AD3CC1F04}">
      <dsp:nvSpPr>
        <dsp:cNvPr id="0" name=""/>
        <dsp:cNvSpPr/>
      </dsp:nvSpPr>
      <dsp:spPr>
        <a:xfrm>
          <a:off x="6729817" y="2604691"/>
          <a:ext cx="882562" cy="882562"/>
        </a:xfrm>
        <a:prstGeom prst="downArrow">
          <a:avLst>
            <a:gd name="adj1" fmla="val 55000"/>
            <a:gd name="adj2" fmla="val 45000"/>
          </a:avLst>
        </a:prstGeom>
        <a:solidFill>
          <a:schemeClr val="accent3">
            <a:tint val="40000"/>
            <a:alpha val="90000"/>
            <a:hueOff val="14462977"/>
            <a:satOff val="-72251"/>
            <a:lumOff val="-4433"/>
            <a:alphaOff val="0"/>
          </a:schemeClr>
        </a:solidFill>
        <a:ln w="25400" cap="flat" cmpd="sng" algn="ctr">
          <a:solidFill>
            <a:schemeClr val="accent3">
              <a:tint val="40000"/>
              <a:alpha val="90000"/>
              <a:hueOff val="14462977"/>
              <a:satOff val="-72251"/>
              <a:lumOff val="-443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S" sz="3600" kern="1200"/>
        </a:p>
      </dsp:txBody>
      <dsp:txXfrm>
        <a:off x="6928393" y="2604691"/>
        <a:ext cx="485410" cy="6641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9A9823-2C2D-4EFD-9610-23568AA1AC60}">
      <dsp:nvSpPr>
        <dsp:cNvPr id="0" name=""/>
        <dsp:cNvSpPr/>
      </dsp:nvSpPr>
      <dsp:spPr>
        <a:xfrm>
          <a:off x="2712805" y="337698"/>
          <a:ext cx="5690642" cy="1372440"/>
        </a:xfrm>
        <a:prstGeom prst="rect">
          <a:avLst/>
        </a:prstGeom>
        <a:solidFill>
          <a:schemeClr val="dk1">
            <a:alpha val="4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29600" tIns="60960" rIns="60960" bIns="60960" numCol="1" spcCol="1270" anchor="t" anchorCtr="0">
          <a:noAutofit/>
        </a:bodyPr>
        <a:lstStyle/>
        <a:p>
          <a:pPr lvl="0" algn="l" defTabSz="711200">
            <a:lnSpc>
              <a:spcPct val="90000"/>
            </a:lnSpc>
            <a:spcBef>
              <a:spcPct val="0"/>
            </a:spcBef>
            <a:spcAft>
              <a:spcPct val="35000"/>
            </a:spcAft>
          </a:pPr>
          <a:r>
            <a:rPr lang="en-US" sz="1600" b="1" kern="1200" dirty="0" smtClean="0"/>
            <a:t>Composting Plants</a:t>
          </a:r>
          <a:endParaRPr lang="en-US" sz="1600" b="1" kern="1200" dirty="0"/>
        </a:p>
        <a:p>
          <a:pPr marL="171450" lvl="1" indent="-171450" algn="l" defTabSz="711200">
            <a:lnSpc>
              <a:spcPct val="90000"/>
            </a:lnSpc>
            <a:spcBef>
              <a:spcPct val="0"/>
            </a:spcBef>
            <a:spcAft>
              <a:spcPct val="15000"/>
            </a:spcAft>
            <a:buChar char="••"/>
          </a:pPr>
          <a:r>
            <a:rPr lang="en-US" sz="1600" kern="1200" dirty="0" smtClean="0"/>
            <a:t>Organic matter is decomposed and recycled as fertilizer or compost</a:t>
          </a:r>
          <a:endParaRPr lang="en-US" sz="1600" kern="1200" dirty="0"/>
        </a:p>
        <a:p>
          <a:pPr marL="171450" lvl="1" indent="-171450" algn="l" defTabSz="711200">
            <a:lnSpc>
              <a:spcPct val="90000"/>
            </a:lnSpc>
            <a:spcBef>
              <a:spcPct val="0"/>
            </a:spcBef>
            <a:spcAft>
              <a:spcPct val="15000"/>
            </a:spcAft>
            <a:buChar char="••"/>
          </a:pPr>
          <a:r>
            <a:rPr lang="en-US" sz="1600" kern="1200" dirty="0" smtClean="0"/>
            <a:t>Compost is used in agriculture and organic farming</a:t>
          </a:r>
          <a:endParaRPr lang="en-US" sz="1600" kern="1200" dirty="0"/>
        </a:p>
      </dsp:txBody>
      <dsp:txXfrm>
        <a:off x="2712805" y="337698"/>
        <a:ext cx="5690642" cy="1372440"/>
      </dsp:txXfrm>
    </dsp:sp>
    <dsp:sp modelId="{C28C461A-5A1D-4A22-B6AF-A103E9DD586F}">
      <dsp:nvSpPr>
        <dsp:cNvPr id="0" name=""/>
        <dsp:cNvSpPr/>
      </dsp:nvSpPr>
      <dsp:spPr>
        <a:xfrm>
          <a:off x="2258932" y="58858"/>
          <a:ext cx="960708" cy="144106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0" r="-50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7B7DA3-38ED-4BB5-9A0C-8D0581B887C5}">
      <dsp:nvSpPr>
        <dsp:cNvPr id="0" name=""/>
        <dsp:cNvSpPr/>
      </dsp:nvSpPr>
      <dsp:spPr>
        <a:xfrm>
          <a:off x="2641153" y="2010866"/>
          <a:ext cx="5777644" cy="1372440"/>
        </a:xfrm>
        <a:prstGeom prst="rect">
          <a:avLst/>
        </a:prstGeom>
        <a:solidFill>
          <a:schemeClr val="dk1">
            <a:alpha val="4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29600" tIns="68580" rIns="68580" bIns="68580" numCol="1" spcCol="1270" anchor="t" anchorCtr="0">
          <a:noAutofit/>
        </a:bodyPr>
        <a:lstStyle/>
        <a:p>
          <a:pPr lvl="0" algn="l" defTabSz="666750">
            <a:lnSpc>
              <a:spcPct val="90000"/>
            </a:lnSpc>
            <a:spcBef>
              <a:spcPct val="0"/>
            </a:spcBef>
            <a:spcAft>
              <a:spcPct val="35000"/>
            </a:spcAft>
          </a:pPr>
          <a:r>
            <a:rPr lang="en-US" sz="1500" b="1" kern="1200" dirty="0" smtClean="0"/>
            <a:t>Anaerobic Digestion Plants</a:t>
          </a:r>
          <a:endParaRPr lang="en-US" sz="1500" b="1" kern="1200" dirty="0"/>
        </a:p>
        <a:p>
          <a:pPr marL="171450" lvl="1" indent="-171450" algn="l" defTabSz="800100">
            <a:lnSpc>
              <a:spcPct val="90000"/>
            </a:lnSpc>
            <a:spcBef>
              <a:spcPct val="0"/>
            </a:spcBef>
            <a:spcAft>
              <a:spcPct val="15000"/>
            </a:spcAft>
            <a:buChar char="••"/>
          </a:pPr>
          <a:r>
            <a:rPr lang="en-US" sz="1800" kern="1200" dirty="0" smtClean="0"/>
            <a:t>Organic waste is decomposed in the absence of oxygen to create biogas</a:t>
          </a:r>
          <a:endParaRPr lang="en-US" sz="1800" kern="1200" dirty="0"/>
        </a:p>
        <a:p>
          <a:pPr marL="171450" lvl="1" indent="-171450" algn="l" defTabSz="800100">
            <a:lnSpc>
              <a:spcPct val="90000"/>
            </a:lnSpc>
            <a:spcBef>
              <a:spcPct val="0"/>
            </a:spcBef>
            <a:spcAft>
              <a:spcPct val="15000"/>
            </a:spcAft>
            <a:buChar char="••"/>
          </a:pPr>
          <a:r>
            <a:rPr lang="en-US" sz="1800" kern="1200" dirty="0" smtClean="0"/>
            <a:t>Biogas can be used as fuel, replacing fossil fuels</a:t>
          </a:r>
          <a:endParaRPr lang="en-US" sz="1500" kern="1200" dirty="0"/>
        </a:p>
      </dsp:txBody>
      <dsp:txXfrm>
        <a:off x="2641153" y="2010866"/>
        <a:ext cx="5777644" cy="1372440"/>
      </dsp:txXfrm>
    </dsp:sp>
    <dsp:sp modelId="{A8953BF2-9C46-4127-AB1B-2586855B1FF5}">
      <dsp:nvSpPr>
        <dsp:cNvPr id="0" name=""/>
        <dsp:cNvSpPr/>
      </dsp:nvSpPr>
      <dsp:spPr>
        <a:xfrm>
          <a:off x="2305699" y="1826266"/>
          <a:ext cx="960708" cy="1441062"/>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0" r="-50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64721B-D8D1-4A1E-9284-B2557DC5031B}">
      <dsp:nvSpPr>
        <dsp:cNvPr id="0" name=""/>
        <dsp:cNvSpPr/>
      </dsp:nvSpPr>
      <dsp:spPr>
        <a:xfrm>
          <a:off x="2663924" y="3695383"/>
          <a:ext cx="5729465" cy="1372440"/>
        </a:xfrm>
        <a:prstGeom prst="rect">
          <a:avLst/>
        </a:prstGeom>
        <a:solidFill>
          <a:schemeClr val="dk1">
            <a:alpha val="4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29600" tIns="72390" rIns="72390" bIns="72390" numCol="1" spcCol="1270" anchor="t" anchorCtr="0">
          <a:noAutofit/>
        </a:bodyPr>
        <a:lstStyle/>
        <a:p>
          <a:pPr lvl="0" algn="l" defTabSz="844550">
            <a:lnSpc>
              <a:spcPct val="90000"/>
            </a:lnSpc>
            <a:spcBef>
              <a:spcPct val="0"/>
            </a:spcBef>
            <a:spcAft>
              <a:spcPct val="35000"/>
            </a:spcAft>
          </a:pPr>
          <a:r>
            <a:rPr lang="en-US" sz="1900" b="1" kern="1200" dirty="0" smtClean="0"/>
            <a:t>Mechanical Biological Treatment (MBT)</a:t>
          </a:r>
          <a:endParaRPr lang="en-US" sz="1900" b="1" kern="1200" dirty="0"/>
        </a:p>
        <a:p>
          <a:pPr marL="114300" lvl="1" indent="-114300" algn="l" defTabSz="666750">
            <a:lnSpc>
              <a:spcPct val="90000"/>
            </a:lnSpc>
            <a:spcBef>
              <a:spcPct val="0"/>
            </a:spcBef>
            <a:spcAft>
              <a:spcPct val="15000"/>
            </a:spcAft>
            <a:buChar char="••"/>
          </a:pPr>
          <a:r>
            <a:rPr lang="en-US" sz="1500" b="0" i="0" kern="1200" dirty="0" smtClean="0"/>
            <a:t>Waste processing facility that combines a sorting facility with biological treatment.</a:t>
          </a:r>
          <a:endParaRPr lang="en-US" sz="1500" kern="1200" dirty="0"/>
        </a:p>
        <a:p>
          <a:pPr marL="114300" lvl="1" indent="-114300" algn="l" defTabSz="666750">
            <a:lnSpc>
              <a:spcPct val="90000"/>
            </a:lnSpc>
            <a:spcBef>
              <a:spcPct val="0"/>
            </a:spcBef>
            <a:spcAft>
              <a:spcPct val="15000"/>
            </a:spcAft>
            <a:buChar char="••"/>
          </a:pPr>
          <a:r>
            <a:rPr lang="en-US" sz="1500" kern="1200" dirty="0" smtClean="0"/>
            <a:t>Can make use of mixed household as well as commercial and industrial waste.</a:t>
          </a:r>
          <a:endParaRPr lang="en-US" sz="1500" kern="1200" dirty="0"/>
        </a:p>
      </dsp:txBody>
      <dsp:txXfrm>
        <a:off x="2663924" y="3695383"/>
        <a:ext cx="5729465" cy="1372440"/>
      </dsp:txXfrm>
    </dsp:sp>
    <dsp:sp modelId="{BD839875-6B20-4B3F-B6FE-A794F055E3A7}">
      <dsp:nvSpPr>
        <dsp:cNvPr id="0" name=""/>
        <dsp:cNvSpPr/>
      </dsp:nvSpPr>
      <dsp:spPr>
        <a:xfrm>
          <a:off x="2305699" y="3554016"/>
          <a:ext cx="960708" cy="1441062"/>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3000" r="-63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60367E-B7FA-4041-8DBE-01829269B349}">
      <dsp:nvSpPr>
        <dsp:cNvPr id="0" name=""/>
        <dsp:cNvSpPr/>
      </dsp:nvSpPr>
      <dsp:spPr>
        <a:xfrm>
          <a:off x="2130953" y="311720"/>
          <a:ext cx="6082598" cy="1355476"/>
        </a:xfrm>
        <a:prstGeom prst="rect">
          <a:avLst/>
        </a:prstGeom>
        <a:solidFill>
          <a:schemeClr val="dk1">
            <a:alpha val="4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8110" tIns="60960" rIns="60960" bIns="60960" numCol="1" spcCol="1270" anchor="t" anchorCtr="0">
          <a:noAutofit/>
        </a:bodyPr>
        <a:lstStyle/>
        <a:p>
          <a:pPr lvl="0" algn="l" defTabSz="755650">
            <a:lnSpc>
              <a:spcPct val="90000"/>
            </a:lnSpc>
            <a:spcBef>
              <a:spcPct val="0"/>
            </a:spcBef>
            <a:spcAft>
              <a:spcPct val="35000"/>
            </a:spcAft>
          </a:pPr>
          <a:r>
            <a:rPr lang="en-US" sz="1700" b="1" kern="1200" dirty="0" smtClean="0"/>
            <a:t>Landfill Gas to Energy</a:t>
          </a:r>
          <a:endParaRPr lang="en-US" sz="1700" b="1" kern="1200" dirty="0"/>
        </a:p>
        <a:p>
          <a:pPr marL="171450" lvl="1" indent="-171450" algn="l" defTabSz="711200">
            <a:lnSpc>
              <a:spcPct val="90000"/>
            </a:lnSpc>
            <a:spcBef>
              <a:spcPct val="0"/>
            </a:spcBef>
            <a:spcAft>
              <a:spcPct val="15000"/>
            </a:spcAft>
            <a:buChar char="••"/>
          </a:pPr>
          <a:r>
            <a:rPr lang="en-US" sz="1600" kern="1200" dirty="0" smtClean="0"/>
            <a:t>Landfills produce gases due to anaerobic digestion of organic matter deposited</a:t>
          </a:r>
          <a:endParaRPr lang="en-US" sz="1600" kern="1200" dirty="0"/>
        </a:p>
        <a:p>
          <a:pPr marL="171450" lvl="1" indent="-171450" algn="l" defTabSz="711200">
            <a:lnSpc>
              <a:spcPct val="90000"/>
            </a:lnSpc>
            <a:spcBef>
              <a:spcPct val="0"/>
            </a:spcBef>
            <a:spcAft>
              <a:spcPct val="15000"/>
            </a:spcAft>
            <a:buChar char="••"/>
          </a:pPr>
          <a:r>
            <a:rPr lang="en-US" sz="1600" kern="1200" dirty="0" smtClean="0"/>
            <a:t>Landfill gas can be collected, processed and treated to produce electricity, heat and/or fuels</a:t>
          </a:r>
          <a:endParaRPr lang="en-US" sz="1600" kern="1200" dirty="0"/>
        </a:p>
        <a:p>
          <a:pPr marL="114300" lvl="1" indent="-114300" algn="l" defTabSz="577850">
            <a:lnSpc>
              <a:spcPct val="90000"/>
            </a:lnSpc>
            <a:spcBef>
              <a:spcPct val="0"/>
            </a:spcBef>
            <a:spcAft>
              <a:spcPct val="15000"/>
            </a:spcAft>
            <a:buChar char="••"/>
          </a:pPr>
          <a:endParaRPr lang="en-US" sz="1300" kern="1200" dirty="0"/>
        </a:p>
      </dsp:txBody>
      <dsp:txXfrm>
        <a:off x="2130953" y="311720"/>
        <a:ext cx="6082598" cy="1355476"/>
      </dsp:txXfrm>
    </dsp:sp>
    <dsp:sp modelId="{CAA28C78-7DF4-4397-BE99-7CAF8520A860}">
      <dsp:nvSpPr>
        <dsp:cNvPr id="0" name=""/>
        <dsp:cNvSpPr/>
      </dsp:nvSpPr>
      <dsp:spPr>
        <a:xfrm>
          <a:off x="1864253" y="129579"/>
          <a:ext cx="948833" cy="142325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8AB501-732D-4892-A277-EF244B201777}">
      <dsp:nvSpPr>
        <dsp:cNvPr id="0" name=""/>
        <dsp:cNvSpPr/>
      </dsp:nvSpPr>
      <dsp:spPr>
        <a:xfrm>
          <a:off x="1944895" y="2031764"/>
          <a:ext cx="6311836" cy="1355476"/>
        </a:xfrm>
        <a:prstGeom prst="rect">
          <a:avLst/>
        </a:prstGeom>
        <a:solidFill>
          <a:schemeClr val="dk1">
            <a:alpha val="4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8110" tIns="57150" rIns="57150" bIns="57150" numCol="1" spcCol="1270" anchor="t" anchorCtr="0">
          <a:noAutofit/>
        </a:bodyPr>
        <a:lstStyle/>
        <a:p>
          <a:pPr lvl="0" algn="l" defTabSz="755650">
            <a:lnSpc>
              <a:spcPct val="90000"/>
            </a:lnSpc>
            <a:spcBef>
              <a:spcPct val="0"/>
            </a:spcBef>
            <a:spcAft>
              <a:spcPct val="35000"/>
            </a:spcAft>
          </a:pPr>
          <a:r>
            <a:rPr lang="en-US" sz="1700" b="1" kern="1200" dirty="0" smtClean="0"/>
            <a:t>Recycling</a:t>
          </a:r>
          <a:endParaRPr lang="en-US" sz="1700" b="1" kern="1200" dirty="0"/>
        </a:p>
        <a:p>
          <a:pPr marL="114300" lvl="1" indent="-114300" algn="l" defTabSz="666750">
            <a:lnSpc>
              <a:spcPct val="90000"/>
            </a:lnSpc>
            <a:spcBef>
              <a:spcPct val="0"/>
            </a:spcBef>
            <a:spcAft>
              <a:spcPct val="15000"/>
            </a:spcAft>
            <a:buChar char="••"/>
          </a:pPr>
          <a:r>
            <a:rPr lang="en-US" sz="1500" kern="1200" dirty="0" smtClean="0"/>
            <a:t>Waste materials are recovered and/or reprocessed to make new materials or products</a:t>
          </a:r>
          <a:endParaRPr lang="en-US" sz="1500" kern="1200" dirty="0"/>
        </a:p>
        <a:p>
          <a:pPr marL="114300" lvl="1" indent="-114300" algn="l" defTabSz="666750">
            <a:lnSpc>
              <a:spcPct val="90000"/>
            </a:lnSpc>
            <a:spcBef>
              <a:spcPct val="0"/>
            </a:spcBef>
            <a:spcAft>
              <a:spcPct val="15000"/>
            </a:spcAft>
            <a:buChar char="••"/>
          </a:pPr>
          <a:r>
            <a:rPr lang="en-US" sz="1500" kern="1200" dirty="0" smtClean="0"/>
            <a:t>Prevents waste of useful materials and reduces the consumption of fresh raw materials, reducing energy usage and pollution</a:t>
          </a:r>
          <a:endParaRPr lang="en-US" sz="1500" kern="1200" dirty="0"/>
        </a:p>
      </dsp:txBody>
      <dsp:txXfrm>
        <a:off x="1944895" y="2031764"/>
        <a:ext cx="6311836" cy="1355476"/>
      </dsp:txXfrm>
    </dsp:sp>
    <dsp:sp modelId="{9F6A4C32-AEEF-4196-8009-542B88FF06F8}">
      <dsp:nvSpPr>
        <dsp:cNvPr id="0" name=""/>
        <dsp:cNvSpPr/>
      </dsp:nvSpPr>
      <dsp:spPr>
        <a:xfrm>
          <a:off x="1864253" y="1835973"/>
          <a:ext cx="948833" cy="142325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11000" r="-111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A06AD2-7E8D-46FA-8044-3271876000BD}">
      <dsp:nvSpPr>
        <dsp:cNvPr id="0" name=""/>
        <dsp:cNvSpPr/>
      </dsp:nvSpPr>
      <dsp:spPr>
        <a:xfrm>
          <a:off x="2078838" y="3703960"/>
          <a:ext cx="6150741" cy="1355476"/>
        </a:xfrm>
        <a:prstGeom prst="rect">
          <a:avLst/>
        </a:prstGeom>
        <a:solidFill>
          <a:schemeClr val="dk1">
            <a:alpha val="4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8110" tIns="68580" rIns="68580" bIns="68580" numCol="1" spcCol="1270" anchor="t" anchorCtr="0">
          <a:noAutofit/>
        </a:bodyPr>
        <a:lstStyle/>
        <a:p>
          <a:pPr lvl="0" algn="l" defTabSz="755650">
            <a:lnSpc>
              <a:spcPct val="90000"/>
            </a:lnSpc>
            <a:spcBef>
              <a:spcPct val="0"/>
            </a:spcBef>
            <a:spcAft>
              <a:spcPct val="35000"/>
            </a:spcAft>
          </a:pPr>
          <a:r>
            <a:rPr lang="en-US" sz="1700" b="1" kern="1200" dirty="0" smtClean="0"/>
            <a:t>Incineration</a:t>
          </a:r>
          <a:endParaRPr lang="en-US" sz="1700" b="1" kern="1200" dirty="0"/>
        </a:p>
        <a:p>
          <a:pPr marL="171450" lvl="1" indent="-171450" algn="l" defTabSz="800100">
            <a:lnSpc>
              <a:spcPct val="90000"/>
            </a:lnSpc>
            <a:spcBef>
              <a:spcPct val="0"/>
            </a:spcBef>
            <a:spcAft>
              <a:spcPct val="15000"/>
            </a:spcAft>
            <a:buChar char="••"/>
          </a:pPr>
          <a:r>
            <a:rPr lang="en-US" sz="1800" kern="1200" dirty="0" smtClean="0"/>
            <a:t>Controlled burning of waste with environmental control technology to reduce waste volume and generate energy</a:t>
          </a:r>
          <a:endParaRPr lang="en-US" sz="1800" kern="1200" dirty="0"/>
        </a:p>
      </dsp:txBody>
      <dsp:txXfrm>
        <a:off x="2078838" y="3703960"/>
        <a:ext cx="6150741" cy="1355476"/>
      </dsp:txXfrm>
    </dsp:sp>
    <dsp:sp modelId="{B566A890-060F-419F-B2F5-3B51DA8F152C}">
      <dsp:nvSpPr>
        <dsp:cNvPr id="0" name=""/>
        <dsp:cNvSpPr/>
      </dsp:nvSpPr>
      <dsp:spPr>
        <a:xfrm>
          <a:off x="1864253" y="3542368"/>
          <a:ext cx="948833" cy="142325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00000" r="-100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70E754-DF82-425A-86D5-88186ED7D7E1}">
      <dsp:nvSpPr>
        <dsp:cNvPr id="0" name=""/>
        <dsp:cNvSpPr/>
      </dsp:nvSpPr>
      <dsp:spPr>
        <a:xfrm>
          <a:off x="0" y="0"/>
          <a:ext cx="3688821"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CDF4A4-7368-44E7-B757-0BF0CD24C8AA}">
      <dsp:nvSpPr>
        <dsp:cNvPr id="0" name=""/>
        <dsp:cNvSpPr/>
      </dsp:nvSpPr>
      <dsp:spPr>
        <a:xfrm>
          <a:off x="0" y="0"/>
          <a:ext cx="3688821" cy="926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CL" sz="1800" kern="1200" dirty="0" smtClean="0"/>
            <a:t>Aprender de las experiencias y mejores prácticas de otras ciudades de la región</a:t>
          </a:r>
        </a:p>
      </dsp:txBody>
      <dsp:txXfrm>
        <a:off x="0" y="0"/>
        <a:ext cx="3688821" cy="926268"/>
      </dsp:txXfrm>
    </dsp:sp>
    <dsp:sp modelId="{998F77CF-4670-47A6-B13A-22E1F47670D8}">
      <dsp:nvSpPr>
        <dsp:cNvPr id="0" name=""/>
        <dsp:cNvSpPr/>
      </dsp:nvSpPr>
      <dsp:spPr>
        <a:xfrm>
          <a:off x="0" y="926268"/>
          <a:ext cx="3688821" cy="0"/>
        </a:xfrm>
        <a:prstGeom prst="line">
          <a:avLst/>
        </a:prstGeom>
        <a:solidFill>
          <a:schemeClr val="accent4">
            <a:hueOff val="-1268912"/>
            <a:satOff val="13517"/>
            <a:lumOff val="2549"/>
            <a:alphaOff val="0"/>
          </a:schemeClr>
        </a:solidFill>
        <a:ln w="25400" cap="flat" cmpd="sng" algn="ctr">
          <a:solidFill>
            <a:schemeClr val="accent4">
              <a:hueOff val="-1268912"/>
              <a:satOff val="13517"/>
              <a:lumOff val="254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8F5886-5E3E-45B6-AE79-037D300A50A8}">
      <dsp:nvSpPr>
        <dsp:cNvPr id="0" name=""/>
        <dsp:cNvSpPr/>
      </dsp:nvSpPr>
      <dsp:spPr>
        <a:xfrm>
          <a:off x="0" y="926268"/>
          <a:ext cx="3688821" cy="926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CL" sz="1800" kern="1200" dirty="0" smtClean="0"/>
            <a:t>Compartir desafíos comunes y estrategias para superarlos</a:t>
          </a:r>
        </a:p>
      </dsp:txBody>
      <dsp:txXfrm>
        <a:off x="0" y="926268"/>
        <a:ext cx="3688821" cy="926268"/>
      </dsp:txXfrm>
    </dsp:sp>
    <dsp:sp modelId="{6DBBBCD1-8F86-402E-A239-380747E41AAF}">
      <dsp:nvSpPr>
        <dsp:cNvPr id="0" name=""/>
        <dsp:cNvSpPr/>
      </dsp:nvSpPr>
      <dsp:spPr>
        <a:xfrm>
          <a:off x="0" y="1852536"/>
          <a:ext cx="3688821" cy="0"/>
        </a:xfrm>
        <a:prstGeom prst="line">
          <a:avLst/>
        </a:prstGeom>
        <a:solidFill>
          <a:schemeClr val="accent4">
            <a:hueOff val="-2537824"/>
            <a:satOff val="27033"/>
            <a:lumOff val="5098"/>
            <a:alphaOff val="0"/>
          </a:schemeClr>
        </a:solidFill>
        <a:ln w="25400" cap="flat" cmpd="sng" algn="ctr">
          <a:solidFill>
            <a:schemeClr val="accent4">
              <a:hueOff val="-2537824"/>
              <a:satOff val="27033"/>
              <a:lumOff val="509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19E03C-D1C6-4E26-AF61-9ADF5EC6D5AA}">
      <dsp:nvSpPr>
        <dsp:cNvPr id="0" name=""/>
        <dsp:cNvSpPr/>
      </dsp:nvSpPr>
      <dsp:spPr>
        <a:xfrm>
          <a:off x="0" y="1852536"/>
          <a:ext cx="3688821" cy="926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CL" sz="1800" kern="1200" dirty="0" smtClean="0"/>
            <a:t>Recibir asistencia técnica de expertos internacionales en residuos</a:t>
          </a:r>
        </a:p>
      </dsp:txBody>
      <dsp:txXfrm>
        <a:off x="0" y="1852536"/>
        <a:ext cx="3688821" cy="926268"/>
      </dsp:txXfrm>
    </dsp:sp>
    <dsp:sp modelId="{A8266DA6-3D01-4948-9B45-29BE22DF1193}">
      <dsp:nvSpPr>
        <dsp:cNvPr id="0" name=""/>
        <dsp:cNvSpPr/>
      </dsp:nvSpPr>
      <dsp:spPr>
        <a:xfrm>
          <a:off x="0" y="2778805"/>
          <a:ext cx="3688821" cy="0"/>
        </a:xfrm>
        <a:prstGeom prst="line">
          <a:avLst/>
        </a:prstGeom>
        <a:solidFill>
          <a:schemeClr val="accent4">
            <a:hueOff val="-3806736"/>
            <a:satOff val="40550"/>
            <a:lumOff val="7647"/>
            <a:alphaOff val="0"/>
          </a:schemeClr>
        </a:solidFill>
        <a:ln w="25400" cap="flat" cmpd="sng" algn="ctr">
          <a:solidFill>
            <a:schemeClr val="accent4">
              <a:hueOff val="-3806736"/>
              <a:satOff val="40550"/>
              <a:lumOff val="764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BAF382-F64E-41F0-81CD-2D7E8037FBEE}">
      <dsp:nvSpPr>
        <dsp:cNvPr id="0" name=""/>
        <dsp:cNvSpPr/>
      </dsp:nvSpPr>
      <dsp:spPr>
        <a:xfrm>
          <a:off x="0" y="2778805"/>
          <a:ext cx="3688821" cy="926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CL" sz="1800" kern="1200" dirty="0" smtClean="0"/>
            <a:t>Conocer oportunidades de acceso a financiamiento</a:t>
          </a:r>
        </a:p>
      </dsp:txBody>
      <dsp:txXfrm>
        <a:off x="0" y="2778805"/>
        <a:ext cx="3688821" cy="926268"/>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0.91564</cdr:y>
    </cdr:from>
    <cdr:to>
      <cdr:x>1</cdr:x>
      <cdr:y>1</cdr:y>
    </cdr:to>
    <cdr:sp macro="" textlink="">
      <cdr:nvSpPr>
        <cdr:cNvPr id="2" name="TextBox 1"/>
        <cdr:cNvSpPr txBox="1"/>
      </cdr:nvSpPr>
      <cdr:spPr>
        <a:xfrm xmlns:a="http://schemas.openxmlformats.org/drawingml/2006/main">
          <a:off x="0" y="2205567"/>
          <a:ext cx="2865966" cy="203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700" i="1" dirty="0" smtClean="0">
              <a:latin typeface="Arial" panose="020B0604020202020204" pitchFamily="34" charset="0"/>
              <a:cs typeface="Arial" panose="020B0604020202020204" pitchFamily="34" charset="0"/>
            </a:rPr>
            <a:t>Source: U.S. EPA. 2012. Report to Congress on Black Carbon.</a:t>
          </a:r>
          <a:endParaRPr lang="en-US" sz="700" dirty="0"/>
        </a:p>
      </cdr:txBody>
    </cdr:sp>
  </cdr:relSizeAnchor>
</c:userShapes>
</file>

<file path=ppt/drawings/drawing2.xml><?xml version="1.0" encoding="utf-8"?>
<c:userShapes xmlns:c="http://schemas.openxmlformats.org/drawingml/2006/chart">
  <cdr:relSizeAnchor xmlns:cdr="http://schemas.openxmlformats.org/drawingml/2006/chartDrawing">
    <cdr:from>
      <cdr:x>0</cdr:x>
      <cdr:y>0.91564</cdr:y>
    </cdr:from>
    <cdr:to>
      <cdr:x>1</cdr:x>
      <cdr:y>1</cdr:y>
    </cdr:to>
    <cdr:sp macro="" textlink="">
      <cdr:nvSpPr>
        <cdr:cNvPr id="2" name="TextBox 1"/>
        <cdr:cNvSpPr txBox="1"/>
      </cdr:nvSpPr>
      <cdr:spPr>
        <a:xfrm xmlns:a="http://schemas.openxmlformats.org/drawingml/2006/main">
          <a:off x="0" y="2205567"/>
          <a:ext cx="2865966" cy="203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700" i="1" dirty="0" smtClean="0">
              <a:latin typeface="Arial" panose="020B0604020202020204" pitchFamily="34" charset="0"/>
              <a:cs typeface="Arial" panose="020B0604020202020204" pitchFamily="34" charset="0"/>
            </a:rPr>
            <a:t>Source: U.S. EPA. 2012. Non-CO2 GHG Emissions Projections.</a:t>
          </a:r>
          <a:endParaRPr lang="en-US" sz="7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F78B06DC-4BE9-DA44-AD0B-2AE22F526C47}" type="datetimeFigureOut">
              <a:rPr lang="en-US" smtClean="0"/>
              <a:pPr/>
              <a:t>10/17/2017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9941D84B-AB13-0542-8CBE-7A8BC0E304EE}" type="slidenum">
              <a:rPr lang="en-US" smtClean="0"/>
              <a:pPr/>
              <a:t>‹#›</a:t>
            </a:fld>
            <a:endParaRPr lang="en-US"/>
          </a:p>
        </p:txBody>
      </p:sp>
    </p:spTree>
    <p:extLst>
      <p:ext uri="{BB962C8B-B14F-4D97-AF65-F5344CB8AC3E}">
        <p14:creationId xmlns:p14="http://schemas.microsoft.com/office/powerpoint/2010/main" val="13045694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C2B560E-6B02-B741-9D10-2FA3FDB00BBF}" type="datetimeFigureOut">
              <a:rPr lang="en-US" smtClean="0"/>
              <a:pPr/>
              <a:t>10/17/2017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23B91B2-38A2-E64C-8275-0ECFA4726ADB}" type="slidenum">
              <a:rPr lang="en-US" smtClean="0"/>
              <a:pPr/>
              <a:t>‹#›</a:t>
            </a:fld>
            <a:endParaRPr lang="en-US"/>
          </a:p>
        </p:txBody>
      </p:sp>
    </p:spTree>
    <p:extLst>
      <p:ext uri="{BB962C8B-B14F-4D97-AF65-F5344CB8AC3E}">
        <p14:creationId xmlns:p14="http://schemas.microsoft.com/office/powerpoint/2010/main" val="23094490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523B91B2-38A2-E64C-8275-0ECFA4726ADB}" type="slidenum">
              <a:rPr lang="en-US" smtClean="0"/>
              <a:pPr/>
              <a:t>0</a:t>
            </a:fld>
            <a:endParaRPr lang="en-US"/>
          </a:p>
        </p:txBody>
      </p:sp>
    </p:spTree>
    <p:extLst>
      <p:ext uri="{BB962C8B-B14F-4D97-AF65-F5344CB8AC3E}">
        <p14:creationId xmlns:p14="http://schemas.microsoft.com/office/powerpoint/2010/main" val="3599920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33" name="Shape 333"/>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pPr>
              <a:lnSpc>
                <a:spcPct val="115000"/>
              </a:lnSpc>
            </a:pPr>
            <a:r>
              <a:rPr lang="es-ES" baseline="0" dirty="0" smtClean="0">
                <a:latin typeface="Arial"/>
                <a:cs typeface="Arial"/>
                <a:sym typeface="Arial"/>
              </a:rPr>
              <a:t>3ª fuente más grande: 12% de las emisiones globales de metano. Sobre todo de materiales biodegradables en descomposición en condiciones anaeróbicas.</a:t>
            </a:r>
          </a:p>
          <a:p>
            <a:pPr>
              <a:lnSpc>
                <a:spcPct val="115000"/>
              </a:lnSpc>
            </a:pPr>
            <a:endParaRPr lang="es-ES" baseline="0" dirty="0" smtClean="0">
              <a:latin typeface="Arial"/>
              <a:cs typeface="Arial"/>
              <a:sym typeface="Arial"/>
            </a:endParaRPr>
          </a:p>
          <a:p>
            <a:pPr>
              <a:lnSpc>
                <a:spcPct val="115000"/>
              </a:lnSpc>
            </a:pPr>
            <a:r>
              <a:rPr lang="es-ES" baseline="0" dirty="0" smtClean="0">
                <a:latin typeface="Arial"/>
                <a:cs typeface="Arial"/>
                <a:sym typeface="Arial"/>
              </a:rPr>
              <a:t>Fuente principal de BC, principalmente por la quema de basura no recolectada o mal administrada, y de vehículos </a:t>
            </a:r>
            <a:r>
              <a:rPr lang="es-ES" baseline="0" dirty="0" err="1" smtClean="0">
                <a:latin typeface="Arial"/>
                <a:cs typeface="Arial"/>
                <a:sym typeface="Arial"/>
              </a:rPr>
              <a:t>diesel</a:t>
            </a:r>
            <a:r>
              <a:rPr lang="es-ES" baseline="0" dirty="0" smtClean="0">
                <a:latin typeface="Arial"/>
                <a:cs typeface="Arial"/>
                <a:sym typeface="Arial"/>
              </a:rPr>
              <a:t> sucios que transportan desechos.</a:t>
            </a:r>
          </a:p>
          <a:p>
            <a:pPr>
              <a:lnSpc>
                <a:spcPct val="115000"/>
              </a:lnSpc>
            </a:pPr>
            <a:endParaRPr lang="en-US" sz="1200" b="0" i="0" kern="1200" baseline="0" dirty="0" smtClean="0">
              <a:solidFill>
                <a:schemeClr val="tx1"/>
              </a:solidFill>
              <a:effectLst/>
              <a:latin typeface="Arial"/>
              <a:ea typeface="+mn-ea"/>
              <a:cs typeface="Arial"/>
              <a:sym typeface="Arial"/>
            </a:endParaRPr>
          </a:p>
          <a:p>
            <a:pPr>
              <a:lnSpc>
                <a:spcPct val="115000"/>
              </a:lnSpc>
            </a:pPr>
            <a:r>
              <a:rPr lang="es-ES" sz="1200" b="0" i="0" kern="1200" baseline="0" dirty="0" smtClean="0">
                <a:solidFill>
                  <a:schemeClr val="tx1"/>
                </a:solidFill>
                <a:effectLst/>
                <a:latin typeface="Arial"/>
                <a:ea typeface="+mn-ea"/>
                <a:cs typeface="Arial"/>
                <a:sym typeface="Arial"/>
              </a:rPr>
              <a:t>Las fuerzas están aumentando la carga de manejo de </a:t>
            </a:r>
            <a:r>
              <a:rPr lang="es-ES" sz="1200" b="0" i="0" kern="1200" baseline="0" dirty="0" err="1" smtClean="0">
                <a:solidFill>
                  <a:schemeClr val="tx1"/>
                </a:solidFill>
                <a:effectLst/>
                <a:latin typeface="Arial"/>
                <a:ea typeface="+mn-ea"/>
                <a:cs typeface="Arial"/>
                <a:sym typeface="Arial"/>
              </a:rPr>
              <a:t>residuosen</a:t>
            </a:r>
            <a:r>
              <a:rPr lang="es-ES" sz="1200" b="0" i="0" kern="1200" baseline="0" dirty="0" smtClean="0">
                <a:solidFill>
                  <a:schemeClr val="tx1"/>
                </a:solidFill>
                <a:effectLst/>
                <a:latin typeface="Arial"/>
                <a:ea typeface="+mn-ea"/>
                <a:cs typeface="Arial"/>
                <a:sym typeface="Arial"/>
              </a:rPr>
              <a:t> las ciudades:</a:t>
            </a:r>
          </a:p>
          <a:p>
            <a:pPr marL="171450" indent="-171450">
              <a:lnSpc>
                <a:spcPct val="115000"/>
              </a:lnSpc>
              <a:buFont typeface="Arial" panose="020B0604020202020204" pitchFamily="34" charset="0"/>
              <a:buChar char="•"/>
            </a:pPr>
            <a:r>
              <a:rPr lang="es-ES" sz="1200" b="0" i="0" kern="1200" baseline="0" dirty="0" smtClean="0">
                <a:solidFill>
                  <a:schemeClr val="tx1"/>
                </a:solidFill>
                <a:effectLst/>
                <a:latin typeface="Arial"/>
                <a:ea typeface="+mn-ea"/>
                <a:cs typeface="Arial"/>
                <a:sym typeface="Arial"/>
              </a:rPr>
              <a:t>El aumento de los ingresos aumenta el consumo y los residuos per cápita.</a:t>
            </a:r>
          </a:p>
          <a:p>
            <a:pPr marL="171450" indent="-171450">
              <a:lnSpc>
                <a:spcPct val="115000"/>
              </a:lnSpc>
              <a:buFont typeface="Arial" panose="020B0604020202020204" pitchFamily="34" charset="0"/>
              <a:buChar char="•"/>
            </a:pPr>
            <a:r>
              <a:rPr lang="es-ES" sz="1200" b="0" i="0" kern="1200" baseline="0" dirty="0" smtClean="0">
                <a:solidFill>
                  <a:schemeClr val="tx1"/>
                </a:solidFill>
                <a:effectLst/>
                <a:latin typeface="Arial"/>
                <a:ea typeface="+mn-ea"/>
                <a:cs typeface="Arial"/>
                <a:sym typeface="Arial"/>
              </a:rPr>
              <a:t>A nivel mundial, más del 50% de la población vive hoy en las áreas urbanas. (70% en LAC)</a:t>
            </a:r>
          </a:p>
          <a:p>
            <a:pPr marL="171450" indent="-171450">
              <a:lnSpc>
                <a:spcPct val="115000"/>
              </a:lnSpc>
              <a:buFont typeface="Arial" panose="020B0604020202020204" pitchFamily="34" charset="0"/>
              <a:buChar char="•"/>
            </a:pPr>
            <a:r>
              <a:rPr lang="es-ES" sz="1200" b="0" i="0" kern="1200" baseline="0" dirty="0" smtClean="0">
                <a:solidFill>
                  <a:schemeClr val="tx1"/>
                </a:solidFill>
                <a:effectLst/>
                <a:latin typeface="Arial"/>
                <a:ea typeface="+mn-ea"/>
                <a:cs typeface="Arial"/>
                <a:sym typeface="Arial"/>
              </a:rPr>
              <a:t>Para 2045, el número de personas que viven en las ciudades aumentará en 1,5 veces a 6 mil millones, agregando 2 mil millones más de residentes urbanos.</a:t>
            </a:r>
            <a:endParaRPr dirty="0">
              <a:latin typeface="Arial"/>
              <a:ea typeface="Arial"/>
              <a:cs typeface="Arial"/>
              <a:sym typeface="Arial"/>
            </a:endParaRPr>
          </a:p>
        </p:txBody>
      </p:sp>
      <p:sp>
        <p:nvSpPr>
          <p:cNvPr id="334" name="Shape 334"/>
          <p:cNvSpPr txBox="1">
            <a:spLocks noGrp="1"/>
          </p:cNvSpPr>
          <p:nvPr>
            <p:ph type="sldNum" idx="12"/>
          </p:nvPr>
        </p:nvSpPr>
        <p:spPr>
          <a:xfrm>
            <a:off x="3970937" y="8829967"/>
            <a:ext cx="3037839" cy="464820"/>
          </a:xfrm>
          <a:prstGeom prst="rect">
            <a:avLst/>
          </a:prstGeom>
        </p:spPr>
        <p:txBody>
          <a:bodyPr lIns="93162" tIns="46568" rIns="93162" bIns="46568" anchor="b" anchorCtr="0">
            <a:noAutofit/>
          </a:bodyPr>
          <a:lstStyle/>
          <a:p>
            <a:fld id="{00000000-1234-1234-1234-123412341234}" type="slidenum">
              <a:rPr lang="en-GB"/>
              <a:pPr/>
              <a:t>9</a:t>
            </a:fld>
            <a:endParaRPr lang="en-GB"/>
          </a:p>
        </p:txBody>
      </p:sp>
    </p:spTree>
    <p:extLst>
      <p:ext uri="{BB962C8B-B14F-4D97-AF65-F5344CB8AC3E}">
        <p14:creationId xmlns:p14="http://schemas.microsoft.com/office/powerpoint/2010/main" val="832099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Doble</a:t>
            </a:r>
            <a:r>
              <a:rPr lang="es-ES" baseline="0" dirty="0" smtClean="0"/>
              <a:t> de </a:t>
            </a:r>
            <a:r>
              <a:rPr lang="es-ES" baseline="0" dirty="0" err="1" smtClean="0"/>
              <a:t>paises</a:t>
            </a:r>
            <a:r>
              <a:rPr lang="es-ES" baseline="0" dirty="0" smtClean="0"/>
              <a:t> medio-altos, a altos…</a:t>
            </a:r>
            <a:endParaRPr lang="es-ES" dirty="0"/>
          </a:p>
        </p:txBody>
      </p:sp>
      <p:sp>
        <p:nvSpPr>
          <p:cNvPr id="4" name="Slide Number Placeholder 3"/>
          <p:cNvSpPr>
            <a:spLocks noGrp="1"/>
          </p:cNvSpPr>
          <p:nvPr>
            <p:ph type="sldNum" sz="quarter" idx="10"/>
          </p:nvPr>
        </p:nvSpPr>
        <p:spPr/>
        <p:txBody>
          <a:bodyPr/>
          <a:lstStyle/>
          <a:p>
            <a:fld id="{523B91B2-38A2-E64C-8275-0ECFA4726ADB}" type="slidenum">
              <a:rPr lang="en-US" smtClean="0"/>
              <a:pPr/>
              <a:t>10</a:t>
            </a:fld>
            <a:endParaRPr lang="en-US"/>
          </a:p>
        </p:txBody>
      </p:sp>
    </p:spTree>
    <p:extLst>
      <p:ext uri="{BB962C8B-B14F-4D97-AF65-F5344CB8AC3E}">
        <p14:creationId xmlns:p14="http://schemas.microsoft.com/office/powerpoint/2010/main" val="2103267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Emissions from waste management and disposal represent a growing percentage of urban </a:t>
            </a:r>
            <a:r>
              <a:rPr lang="es-MX" dirty="0" err="1"/>
              <a:t>greenhouse</a:t>
            </a:r>
            <a:r>
              <a:rPr lang="es-MX" dirty="0"/>
              <a:t> gas emissions. </a:t>
            </a:r>
          </a:p>
          <a:p>
            <a:r>
              <a:rPr lang="es-MX" dirty="0" err="1"/>
              <a:t>Action</a:t>
            </a:r>
            <a:r>
              <a:rPr lang="es-MX" dirty="0"/>
              <a:t> to reduce </a:t>
            </a:r>
            <a:r>
              <a:rPr lang="es-MX" dirty="0" err="1"/>
              <a:t>these</a:t>
            </a:r>
            <a:r>
              <a:rPr lang="es-MX" dirty="0"/>
              <a:t> </a:t>
            </a:r>
            <a:r>
              <a:rPr lang="es-MX" dirty="0" err="1"/>
              <a:t>impacts</a:t>
            </a:r>
            <a:r>
              <a:rPr lang="es-MX" dirty="0"/>
              <a:t> </a:t>
            </a:r>
            <a:r>
              <a:rPr lang="es-MX" dirty="0" err="1"/>
              <a:t>will</a:t>
            </a:r>
            <a:r>
              <a:rPr lang="es-MX" dirty="0"/>
              <a:t> be </a:t>
            </a:r>
            <a:r>
              <a:rPr lang="es-MX" dirty="0" err="1"/>
              <a:t>critical</a:t>
            </a:r>
            <a:r>
              <a:rPr lang="es-MX" dirty="0"/>
              <a:t> as waste </a:t>
            </a:r>
            <a:r>
              <a:rPr lang="es-MX" dirty="0" err="1"/>
              <a:t>generation</a:t>
            </a:r>
            <a:r>
              <a:rPr lang="es-MX" dirty="0"/>
              <a:t> </a:t>
            </a:r>
            <a:r>
              <a:rPr lang="es-MX" dirty="0" err="1"/>
              <a:t>is</a:t>
            </a:r>
            <a:r>
              <a:rPr lang="es-MX" dirty="0"/>
              <a:t> growing </a:t>
            </a:r>
            <a:r>
              <a:rPr lang="es-MX" dirty="0" err="1"/>
              <a:t>faster</a:t>
            </a:r>
            <a:r>
              <a:rPr lang="es-MX" dirty="0"/>
              <a:t> </a:t>
            </a:r>
            <a:r>
              <a:rPr lang="es-MX" dirty="0" err="1"/>
              <a:t>than</a:t>
            </a:r>
            <a:r>
              <a:rPr lang="es-MX" dirty="0"/>
              <a:t> </a:t>
            </a:r>
            <a:r>
              <a:rPr lang="es-MX" dirty="0" err="1"/>
              <a:t>any</a:t>
            </a:r>
            <a:r>
              <a:rPr lang="es-MX" dirty="0"/>
              <a:t> </a:t>
            </a:r>
            <a:r>
              <a:rPr lang="es-MX" dirty="0" err="1"/>
              <a:t>other</a:t>
            </a:r>
            <a:r>
              <a:rPr lang="es-MX" dirty="0"/>
              <a:t> environmental </a:t>
            </a:r>
            <a:r>
              <a:rPr lang="es-MX" dirty="0" err="1"/>
              <a:t>pollutant</a:t>
            </a:r>
            <a:r>
              <a:rPr lang="es-MX" dirty="0"/>
              <a:t>, </a:t>
            </a:r>
            <a:r>
              <a:rPr lang="es-MX" dirty="0" err="1"/>
              <a:t>including</a:t>
            </a:r>
            <a:r>
              <a:rPr lang="es-MX" dirty="0"/>
              <a:t> CO2, </a:t>
            </a:r>
            <a:r>
              <a:rPr lang="es-MX" dirty="0" err="1"/>
              <a:t>particularly</a:t>
            </a:r>
            <a:r>
              <a:rPr lang="es-MX" dirty="0"/>
              <a:t> in the </a:t>
            </a:r>
            <a:r>
              <a:rPr lang="es-MX" dirty="0" err="1"/>
              <a:t>developing</a:t>
            </a:r>
            <a:r>
              <a:rPr lang="es-MX" dirty="0"/>
              <a:t> </a:t>
            </a:r>
            <a:r>
              <a:rPr lang="es-MX" dirty="0" err="1"/>
              <a:t>regions</a:t>
            </a:r>
            <a:r>
              <a:rPr lang="es-MX" dirty="0"/>
              <a:t> </a:t>
            </a:r>
            <a:r>
              <a:rPr lang="es-MX" dirty="0" err="1"/>
              <a:t>where</a:t>
            </a:r>
            <a:r>
              <a:rPr lang="es-MX" dirty="0"/>
              <a:t> waste </a:t>
            </a:r>
            <a:r>
              <a:rPr lang="es-MX" dirty="0" err="1"/>
              <a:t>represents</a:t>
            </a:r>
            <a:r>
              <a:rPr lang="es-MX" dirty="0"/>
              <a:t> a </a:t>
            </a:r>
            <a:r>
              <a:rPr lang="es-MX" dirty="0" err="1"/>
              <a:t>larger</a:t>
            </a:r>
            <a:r>
              <a:rPr lang="es-MX" dirty="0"/>
              <a:t> share of </a:t>
            </a:r>
            <a:r>
              <a:rPr lang="es-MX" dirty="0" err="1"/>
              <a:t>overall</a:t>
            </a:r>
            <a:r>
              <a:rPr lang="es-MX" dirty="0"/>
              <a:t> emissions.</a:t>
            </a:r>
          </a:p>
          <a:p>
            <a:r>
              <a:rPr lang="en-US" dirty="0"/>
              <a:t> </a:t>
            </a:r>
          </a:p>
          <a:p>
            <a:r>
              <a:rPr lang="es-MX" dirty="0" err="1"/>
              <a:t>Uncollected</a:t>
            </a:r>
            <a:r>
              <a:rPr lang="es-MX" dirty="0"/>
              <a:t> and </a:t>
            </a:r>
            <a:r>
              <a:rPr lang="es-MX" dirty="0" err="1"/>
              <a:t>mismanaged</a:t>
            </a:r>
            <a:r>
              <a:rPr lang="es-MX" dirty="0"/>
              <a:t> </a:t>
            </a:r>
            <a:r>
              <a:rPr lang="es-MX" dirty="0" err="1"/>
              <a:t>solid</a:t>
            </a:r>
            <a:r>
              <a:rPr lang="es-MX" dirty="0"/>
              <a:t> waste </a:t>
            </a:r>
            <a:r>
              <a:rPr lang="es-MX" dirty="0" err="1"/>
              <a:t>provides</a:t>
            </a:r>
            <a:r>
              <a:rPr lang="es-MX" dirty="0"/>
              <a:t> </a:t>
            </a:r>
            <a:r>
              <a:rPr lang="es-MX" dirty="0" err="1"/>
              <a:t>breeding</a:t>
            </a:r>
            <a:r>
              <a:rPr lang="es-MX" dirty="0"/>
              <a:t> </a:t>
            </a:r>
            <a:r>
              <a:rPr lang="es-MX" dirty="0" err="1"/>
              <a:t>ground</a:t>
            </a:r>
            <a:r>
              <a:rPr lang="es-MX" dirty="0"/>
              <a:t> </a:t>
            </a:r>
            <a:r>
              <a:rPr lang="es-MX" dirty="0" err="1"/>
              <a:t>for</a:t>
            </a:r>
            <a:r>
              <a:rPr lang="es-MX" dirty="0"/>
              <a:t> </a:t>
            </a:r>
            <a:r>
              <a:rPr lang="es-MX" dirty="0" err="1"/>
              <a:t>vermin</a:t>
            </a:r>
            <a:r>
              <a:rPr lang="es-MX" dirty="0"/>
              <a:t> and </a:t>
            </a:r>
            <a:r>
              <a:rPr lang="es-MX" dirty="0" err="1"/>
              <a:t>insects</a:t>
            </a:r>
            <a:r>
              <a:rPr lang="es-MX" dirty="0"/>
              <a:t> </a:t>
            </a:r>
            <a:r>
              <a:rPr lang="es-MX" dirty="0" err="1"/>
              <a:t>that</a:t>
            </a:r>
            <a:r>
              <a:rPr lang="es-MX" dirty="0"/>
              <a:t> </a:t>
            </a:r>
            <a:r>
              <a:rPr lang="es-MX" dirty="0" err="1"/>
              <a:t>proliferate</a:t>
            </a:r>
            <a:r>
              <a:rPr lang="es-MX" dirty="0"/>
              <a:t> and </a:t>
            </a:r>
            <a:r>
              <a:rPr lang="es-MX" dirty="0" err="1"/>
              <a:t>contribute</a:t>
            </a:r>
            <a:r>
              <a:rPr lang="es-MX" dirty="0"/>
              <a:t> to air and </a:t>
            </a:r>
            <a:r>
              <a:rPr lang="es-MX" dirty="0" err="1"/>
              <a:t>water</a:t>
            </a:r>
            <a:r>
              <a:rPr lang="es-MX" dirty="0"/>
              <a:t>--‐borne </a:t>
            </a:r>
            <a:r>
              <a:rPr lang="es-MX" dirty="0" err="1"/>
              <a:t>diseases</a:t>
            </a:r>
            <a:r>
              <a:rPr lang="es-MX" dirty="0"/>
              <a:t>. </a:t>
            </a:r>
            <a:r>
              <a:rPr lang="es-MX" dirty="0" err="1"/>
              <a:t>Unsanitary</a:t>
            </a:r>
            <a:r>
              <a:rPr lang="es-MX" dirty="0"/>
              <a:t> disposal </a:t>
            </a:r>
            <a:r>
              <a:rPr lang="es-MX" dirty="0" err="1"/>
              <a:t>often</a:t>
            </a:r>
            <a:r>
              <a:rPr lang="es-MX" dirty="0"/>
              <a:t> leads to </a:t>
            </a:r>
            <a:r>
              <a:rPr lang="es-MX" dirty="0" err="1"/>
              <a:t>escaping</a:t>
            </a:r>
            <a:r>
              <a:rPr lang="es-MX" dirty="0"/>
              <a:t> </a:t>
            </a:r>
            <a:r>
              <a:rPr lang="es-MX" dirty="0" err="1"/>
              <a:t>leachate</a:t>
            </a:r>
            <a:r>
              <a:rPr lang="es-MX" dirty="0"/>
              <a:t> </a:t>
            </a:r>
            <a:r>
              <a:rPr lang="es-MX" dirty="0" err="1"/>
              <a:t>causing</a:t>
            </a:r>
            <a:r>
              <a:rPr lang="es-MX" dirty="0"/>
              <a:t> </a:t>
            </a:r>
            <a:r>
              <a:rPr lang="es-MX" dirty="0" err="1"/>
              <a:t>further</a:t>
            </a:r>
            <a:r>
              <a:rPr lang="es-MX" dirty="0"/>
              <a:t> </a:t>
            </a:r>
            <a:r>
              <a:rPr lang="es-MX" dirty="0" err="1"/>
              <a:t>contamination</a:t>
            </a:r>
            <a:r>
              <a:rPr lang="es-MX" dirty="0"/>
              <a:t> of </a:t>
            </a:r>
            <a:r>
              <a:rPr lang="es-MX" dirty="0" err="1"/>
              <a:t>ground</a:t>
            </a:r>
            <a:r>
              <a:rPr lang="es-MX" dirty="0"/>
              <a:t> </a:t>
            </a:r>
            <a:r>
              <a:rPr lang="es-MX" dirty="0" err="1"/>
              <a:t>water</a:t>
            </a:r>
            <a:r>
              <a:rPr lang="es-MX" dirty="0"/>
              <a:t> and </a:t>
            </a:r>
            <a:r>
              <a:rPr lang="es-MX" dirty="0" err="1"/>
              <a:t>soil</a:t>
            </a:r>
            <a:r>
              <a:rPr lang="es-MX" dirty="0"/>
              <a:t> </a:t>
            </a:r>
            <a:r>
              <a:rPr lang="es-MX" dirty="0" err="1"/>
              <a:t>resources</a:t>
            </a:r>
            <a:r>
              <a:rPr lang="es-MX" dirty="0"/>
              <a:t>, </a:t>
            </a:r>
            <a:r>
              <a:rPr lang="es-MX" dirty="0" err="1"/>
              <a:t>while</a:t>
            </a:r>
            <a:r>
              <a:rPr lang="es-MX" dirty="0"/>
              <a:t> open </a:t>
            </a:r>
            <a:r>
              <a:rPr lang="es-MX" dirty="0" err="1"/>
              <a:t>burning</a:t>
            </a:r>
            <a:r>
              <a:rPr lang="es-MX" dirty="0"/>
              <a:t> leads to </a:t>
            </a:r>
            <a:r>
              <a:rPr lang="es-MX" dirty="0" err="1"/>
              <a:t>release</a:t>
            </a:r>
            <a:r>
              <a:rPr lang="es-MX" dirty="0"/>
              <a:t> of </a:t>
            </a:r>
            <a:r>
              <a:rPr lang="es-MX" dirty="0" err="1"/>
              <a:t>toxins</a:t>
            </a:r>
            <a:r>
              <a:rPr lang="es-MX" dirty="0"/>
              <a:t> and </a:t>
            </a:r>
            <a:r>
              <a:rPr lang="es-MX" dirty="0" err="1"/>
              <a:t>particulates</a:t>
            </a:r>
            <a:r>
              <a:rPr lang="es-MX" dirty="0"/>
              <a:t> </a:t>
            </a:r>
            <a:r>
              <a:rPr lang="es-MX" dirty="0" err="1"/>
              <a:t>such</a:t>
            </a:r>
            <a:r>
              <a:rPr lang="es-MX" dirty="0"/>
              <a:t> as </a:t>
            </a:r>
            <a:r>
              <a:rPr lang="es-MX" dirty="0" err="1"/>
              <a:t>black</a:t>
            </a:r>
            <a:r>
              <a:rPr lang="es-MX" dirty="0"/>
              <a:t> </a:t>
            </a:r>
            <a:r>
              <a:rPr lang="es-MX" dirty="0" err="1"/>
              <a:t>carbon</a:t>
            </a:r>
            <a:r>
              <a:rPr lang="es-MX" dirty="0"/>
              <a:t>.</a:t>
            </a:r>
            <a:endParaRPr lang="en-US" dirty="0"/>
          </a:p>
          <a:p>
            <a:endParaRPr lang="en-US" dirty="0" smtClean="0"/>
          </a:p>
          <a:p>
            <a:r>
              <a:rPr lang="en-US" b="1" dirty="0" smtClean="0"/>
              <a:t>Sources</a:t>
            </a:r>
            <a:r>
              <a:rPr lang="en-US" b="1" baseline="0" dirty="0" smtClean="0"/>
              <a:t>: </a:t>
            </a:r>
          </a:p>
          <a:p>
            <a:r>
              <a:rPr lang="en-US" baseline="0" dirty="0" smtClean="0"/>
              <a:t>What a Waste (2012) World Bank Report </a:t>
            </a:r>
          </a:p>
          <a:p>
            <a:endParaRPr lang="en-US" baseline="0" dirty="0" smtClean="0"/>
          </a:p>
          <a:p>
            <a:r>
              <a:rPr lang="en-US" baseline="0" dirty="0" smtClean="0"/>
              <a:t>Power point presentation “Introduction to the Waste Initiative” by Julie Cerqueira CCAC, J Drive link: J:\Waste Program\CCAC\Events and Meetings\Events\2017 MSWI Regional Training - Santiago\Presentations\1. Welcome</a:t>
            </a:r>
            <a:endParaRPr lang="es-MX" dirty="0" smtClean="0"/>
          </a:p>
          <a:p>
            <a:endParaRPr lang="en-US" dirty="0"/>
          </a:p>
          <a:p>
            <a:pPr defTabSz="465887">
              <a:defRPr/>
            </a:pPr>
            <a:r>
              <a:rPr lang="en-US" dirty="0"/>
              <a:t>PDF C40 “Sustainable Solid Waste Systems”, J Drive link: J:\Waste Program\Research\Other</a:t>
            </a:r>
          </a:p>
          <a:p>
            <a:endParaRPr lang="en-US" dirty="0"/>
          </a:p>
        </p:txBody>
      </p:sp>
      <p:sp>
        <p:nvSpPr>
          <p:cNvPr id="4" name="Footer Placeholder 3"/>
          <p:cNvSpPr>
            <a:spLocks noGrp="1"/>
          </p:cNvSpPr>
          <p:nvPr>
            <p:ph type="ftr" sz="quarter" idx="10"/>
          </p:nvPr>
        </p:nvSpPr>
        <p:spPr/>
        <p:txBody>
          <a:bodyPr/>
          <a:lstStyle/>
          <a:p>
            <a:r>
              <a:rPr lang="en-US" smtClean="0"/>
              <a:t>Workshop 1, Session V</a:t>
            </a:r>
            <a:endParaRPr lang="en-US"/>
          </a:p>
        </p:txBody>
      </p:sp>
      <p:sp>
        <p:nvSpPr>
          <p:cNvPr id="5" name="Slide Number Placeholder 4"/>
          <p:cNvSpPr>
            <a:spLocks noGrp="1"/>
          </p:cNvSpPr>
          <p:nvPr>
            <p:ph type="sldNum" sz="quarter" idx="11"/>
          </p:nvPr>
        </p:nvSpPr>
        <p:spPr/>
        <p:txBody>
          <a:bodyPr/>
          <a:lstStyle/>
          <a:p>
            <a:fld id="{523B91B2-38A2-E64C-8275-0ECFA4726ADB}" type="slidenum">
              <a:rPr lang="en-US" smtClean="0"/>
              <a:pPr/>
              <a:t>11</a:t>
            </a:fld>
            <a:endParaRPr lang="en-US"/>
          </a:p>
        </p:txBody>
      </p:sp>
    </p:spTree>
    <p:extLst>
      <p:ext uri="{BB962C8B-B14F-4D97-AF65-F5344CB8AC3E}">
        <p14:creationId xmlns:p14="http://schemas.microsoft.com/office/powerpoint/2010/main" val="4084908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1632">
              <a:defRPr/>
            </a:pPr>
            <a:r>
              <a:rPr lang="en-US" i="1" dirty="0">
                <a:latin typeface="Arial" panose="020B0604020202020204" pitchFamily="34" charset="0"/>
                <a:cs typeface="Arial" panose="020B0604020202020204" pitchFamily="34" charset="0"/>
              </a:rPr>
              <a:t>Photo: Landfill fire (Rio de Janeiro, Brazil)</a:t>
            </a:r>
          </a:p>
          <a:p>
            <a:pPr lvl="1"/>
            <a:r>
              <a:rPr lang="en-US" dirty="0" smtClean="0"/>
              <a:t>Waste collection vehicles (e.g., dump trucks)</a:t>
            </a:r>
          </a:p>
          <a:p>
            <a:pPr lvl="1"/>
            <a:r>
              <a:rPr lang="en-US" dirty="0" smtClean="0"/>
              <a:t>Waste handling equipment (e.g., dozers)</a:t>
            </a:r>
          </a:p>
          <a:p>
            <a:pPr lvl="1"/>
            <a:r>
              <a:rPr lang="en-US" dirty="0" smtClean="0"/>
              <a:t>Waste burning</a:t>
            </a:r>
          </a:p>
          <a:p>
            <a:pPr lvl="2"/>
            <a:r>
              <a:rPr lang="en-US" dirty="0" smtClean="0"/>
              <a:t>Deliberate burning (e.g., in slums where waste is not collected)</a:t>
            </a:r>
          </a:p>
          <a:p>
            <a:pPr lvl="2"/>
            <a:r>
              <a:rPr lang="en-US" dirty="0" smtClean="0"/>
              <a:t>Incidental burning at dump sites when landfill gas ignites</a:t>
            </a:r>
          </a:p>
          <a:p>
            <a:pPr marL="0" lvl="1" defTabSz="931632">
              <a:defRPr/>
            </a:pPr>
            <a:endParaRPr lang="en-US" dirty="0" smtClean="0"/>
          </a:p>
        </p:txBody>
      </p:sp>
      <p:sp>
        <p:nvSpPr>
          <p:cNvPr id="4" name="Slide Number Placeholder 3"/>
          <p:cNvSpPr>
            <a:spLocks noGrp="1"/>
          </p:cNvSpPr>
          <p:nvPr>
            <p:ph type="sldNum" sz="quarter" idx="10"/>
          </p:nvPr>
        </p:nvSpPr>
        <p:spPr/>
        <p:txBody>
          <a:bodyPr/>
          <a:lstStyle/>
          <a:p>
            <a:fld id="{FC14EA99-AA82-4C56-99DF-EA08B2D946B9}" type="slidenum">
              <a:rPr lang="en-US" smtClean="0"/>
              <a:t>12</a:t>
            </a:fld>
            <a:endParaRPr lang="en-US" dirty="0"/>
          </a:p>
        </p:txBody>
      </p:sp>
    </p:spTree>
    <p:extLst>
      <p:ext uri="{BB962C8B-B14F-4D97-AF65-F5344CB8AC3E}">
        <p14:creationId xmlns:p14="http://schemas.microsoft.com/office/powerpoint/2010/main" val="928103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i="1" dirty="0">
                <a:latin typeface="Arial" panose="020B0604020202020204" pitchFamily="34" charset="0"/>
                <a:cs typeface="Arial" panose="020B0604020202020204" pitchFamily="34" charset="0"/>
              </a:rPr>
              <a:t>Top photo: Amin Bazar Landfill (Dhaka, Bangladesh)</a:t>
            </a:r>
          </a:p>
          <a:p>
            <a:r>
              <a:rPr lang="en-US" dirty="0" smtClean="0"/>
              <a:t>Key sources of methane emissions</a:t>
            </a:r>
          </a:p>
          <a:p>
            <a:pPr lvl="1"/>
            <a:r>
              <a:rPr lang="en-US" dirty="0" smtClean="0"/>
              <a:t>Landfills and open dumps where landfill gas is not controlled</a:t>
            </a:r>
          </a:p>
          <a:p>
            <a:pPr lvl="2"/>
            <a:r>
              <a:rPr lang="en-US" dirty="0" smtClean="0"/>
              <a:t>Most significant source of SLCPs in terms of overall impact on climate</a:t>
            </a:r>
          </a:p>
          <a:p>
            <a:pPr lvl="2"/>
            <a:r>
              <a:rPr lang="en-US" dirty="0" smtClean="0"/>
              <a:t>Largely due to organic waste disposal – </a:t>
            </a:r>
            <a:r>
              <a:rPr lang="en-US" u="sng" dirty="0" smtClean="0"/>
              <a:t>key challenge</a:t>
            </a:r>
          </a:p>
          <a:p>
            <a:endParaRPr lang="en-US" sz="1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C14EA99-AA82-4C56-99DF-EA08B2D946B9}" type="slidenum">
              <a:rPr lang="en-US" smtClean="0"/>
              <a:t>13</a:t>
            </a:fld>
            <a:endParaRPr lang="en-US" dirty="0"/>
          </a:p>
        </p:txBody>
      </p:sp>
    </p:spTree>
    <p:extLst>
      <p:ext uri="{BB962C8B-B14F-4D97-AF65-F5344CB8AC3E}">
        <p14:creationId xmlns:p14="http://schemas.microsoft.com/office/powerpoint/2010/main" val="928103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11"/>
              </a:spcBef>
              <a:spcAft>
                <a:spcPts val="611"/>
              </a:spcAft>
            </a:pPr>
            <a:r>
              <a:rPr lang="en-US" dirty="0">
                <a:latin typeface="Helvetica (Body)"/>
              </a:rPr>
              <a:t>Overview of the sector, main bullet points:</a:t>
            </a:r>
          </a:p>
          <a:p>
            <a:pPr marL="291179" indent="-291179">
              <a:spcBef>
                <a:spcPts val="611"/>
              </a:spcBef>
              <a:spcAft>
                <a:spcPts val="611"/>
              </a:spcAft>
              <a:buFont typeface="Arial" panose="020B0604020202020204" pitchFamily="34" charset="0"/>
              <a:buChar char="•"/>
            </a:pPr>
            <a:r>
              <a:rPr lang="en-US" dirty="0">
                <a:latin typeface="Helvetica (Body)"/>
              </a:rPr>
              <a:t>World cities currently generate about 1.3 billion tonnes of solid waste per year. </a:t>
            </a:r>
          </a:p>
          <a:p>
            <a:pPr marL="291179" indent="-291179">
              <a:spcBef>
                <a:spcPts val="611"/>
              </a:spcBef>
              <a:spcAft>
                <a:spcPts val="611"/>
              </a:spcAft>
              <a:buFont typeface="Arial" panose="020B0604020202020204" pitchFamily="34" charset="0"/>
              <a:buChar char="•"/>
            </a:pPr>
            <a:r>
              <a:rPr lang="en-US" dirty="0">
                <a:latin typeface="Helvetica (Body)"/>
              </a:rPr>
              <a:t>As income level and rate of urbanization increase, so does the amount of solid waste produced. The volume is expected to increase to 2.2 billion tonnes by 2025. (World Bank)</a:t>
            </a:r>
          </a:p>
          <a:p>
            <a:pPr marL="291179" indent="-291179">
              <a:spcBef>
                <a:spcPts val="611"/>
              </a:spcBef>
              <a:spcAft>
                <a:spcPts val="611"/>
              </a:spcAft>
              <a:buFont typeface="Arial" panose="020B0604020202020204" pitchFamily="34" charset="0"/>
              <a:buChar char="•"/>
            </a:pPr>
            <a:r>
              <a:rPr lang="en-US" dirty="0"/>
              <a:t>Waste generation is growing faster than any other environmental pollutant, including CO2. (C40 Cities)</a:t>
            </a:r>
            <a:endParaRPr lang="en-US" dirty="0">
              <a:latin typeface="Helvetica (Body)"/>
            </a:endParaRPr>
          </a:p>
          <a:p>
            <a:pPr marL="291179" indent="-291179">
              <a:spcBef>
                <a:spcPts val="611"/>
              </a:spcBef>
              <a:spcAft>
                <a:spcPts val="611"/>
              </a:spcAft>
              <a:buFont typeface="Arial" panose="020B0604020202020204" pitchFamily="34" charset="0"/>
              <a:buChar char="•"/>
            </a:pPr>
            <a:r>
              <a:rPr lang="en-US" dirty="0">
                <a:latin typeface="Helvetica (Body)"/>
              </a:rPr>
              <a:t>Greenhouse gas (GHG) and Short Lived Climate Pollutant (SLCP) emissions from waste management activities are a significant contributor to climate change and are a matter of critical environmental concern.</a:t>
            </a:r>
          </a:p>
          <a:p>
            <a:pPr marL="291179" indent="-291179">
              <a:spcBef>
                <a:spcPts val="611"/>
              </a:spcBef>
              <a:spcAft>
                <a:spcPts val="611"/>
              </a:spcAft>
              <a:buFont typeface="Arial" panose="020B0604020202020204" pitchFamily="34" charset="0"/>
              <a:buChar char="•"/>
            </a:pPr>
            <a:r>
              <a:rPr lang="en-US" dirty="0"/>
              <a:t>Globally, waste management costs will increase from today’s annual $205.4 billion to about $375.5 billion in 2025</a:t>
            </a:r>
            <a:endParaRPr lang="en-US" dirty="0">
              <a:latin typeface="Helvetica (Body)"/>
            </a:endParaRPr>
          </a:p>
          <a:p>
            <a:pPr marL="291179" indent="-291179">
              <a:spcBef>
                <a:spcPts val="611"/>
              </a:spcBef>
              <a:spcAft>
                <a:spcPts val="611"/>
              </a:spcAft>
              <a:buFont typeface="Arial" panose="020B0604020202020204" pitchFamily="34" charset="0"/>
              <a:buChar char="•"/>
            </a:pPr>
            <a:r>
              <a:rPr lang="es-MX" dirty="0"/>
              <a:t>Emissions from waste management and disposal represent a growing percentage of urban GHG emissions.</a:t>
            </a:r>
          </a:p>
          <a:p>
            <a:pPr>
              <a:spcBef>
                <a:spcPts val="611"/>
              </a:spcBef>
              <a:spcAft>
                <a:spcPts val="611"/>
              </a:spcAft>
            </a:pPr>
            <a:endParaRPr lang="en-US" dirty="0">
              <a:solidFill>
                <a:srgbClr val="000000"/>
              </a:solidFill>
              <a:latin typeface="Helvetica (Body)"/>
            </a:endParaRPr>
          </a:p>
          <a:p>
            <a:pPr>
              <a:spcBef>
                <a:spcPts val="611"/>
              </a:spcBef>
              <a:spcAft>
                <a:spcPts val="611"/>
              </a:spcAft>
            </a:pPr>
            <a:r>
              <a:rPr lang="en-US" dirty="0">
                <a:solidFill>
                  <a:srgbClr val="000000"/>
                </a:solidFill>
                <a:latin typeface="Helvetica (Body)"/>
              </a:rPr>
              <a:t>Note to explain graphic representation on slide:</a:t>
            </a:r>
          </a:p>
          <a:p>
            <a:r>
              <a:rPr lang="es-MX" dirty="0"/>
              <a:t>Emissions from waste management and disposal represent a growing percentage of urban greenhouse gas emissions. </a:t>
            </a:r>
          </a:p>
          <a:p>
            <a:r>
              <a:rPr lang="es-MX" dirty="0"/>
              <a:t>Action to reduce these impacts will be critical as waste generation is growing faster than any other environmental pollutant, including CO2, particularly in the developing regions where waste represents a larger share of overall emissions.</a:t>
            </a:r>
          </a:p>
          <a:p>
            <a:r>
              <a:rPr lang="en-US" dirty="0"/>
              <a:t> </a:t>
            </a:r>
          </a:p>
          <a:p>
            <a:r>
              <a:rPr lang="es-MX" dirty="0"/>
              <a:t>Uncollected and mismanaged </a:t>
            </a:r>
            <a:r>
              <a:rPr lang="es-MX" dirty="0" err="1"/>
              <a:t>solid</a:t>
            </a:r>
            <a:r>
              <a:rPr lang="es-MX" dirty="0"/>
              <a:t> waste </a:t>
            </a:r>
            <a:r>
              <a:rPr lang="es-MX" dirty="0" err="1"/>
              <a:t>provides</a:t>
            </a:r>
            <a:r>
              <a:rPr lang="es-MX" dirty="0"/>
              <a:t> </a:t>
            </a:r>
            <a:r>
              <a:rPr lang="es-MX" dirty="0" err="1"/>
              <a:t>breeding</a:t>
            </a:r>
            <a:r>
              <a:rPr lang="es-MX" dirty="0"/>
              <a:t> </a:t>
            </a:r>
            <a:r>
              <a:rPr lang="es-MX" dirty="0" err="1"/>
              <a:t>ground</a:t>
            </a:r>
            <a:r>
              <a:rPr lang="es-MX" dirty="0"/>
              <a:t> for </a:t>
            </a:r>
            <a:r>
              <a:rPr lang="es-MX" dirty="0" err="1"/>
              <a:t>vermin</a:t>
            </a:r>
            <a:r>
              <a:rPr lang="es-MX" dirty="0"/>
              <a:t> and </a:t>
            </a:r>
            <a:r>
              <a:rPr lang="es-MX" dirty="0" err="1"/>
              <a:t>insects</a:t>
            </a:r>
            <a:r>
              <a:rPr lang="es-MX" dirty="0"/>
              <a:t> </a:t>
            </a:r>
            <a:r>
              <a:rPr lang="es-MX" dirty="0" err="1"/>
              <a:t>that</a:t>
            </a:r>
            <a:r>
              <a:rPr lang="es-MX" dirty="0"/>
              <a:t> </a:t>
            </a:r>
            <a:r>
              <a:rPr lang="es-MX" dirty="0" err="1"/>
              <a:t>proliferate</a:t>
            </a:r>
            <a:r>
              <a:rPr lang="es-MX" dirty="0"/>
              <a:t> and </a:t>
            </a:r>
            <a:r>
              <a:rPr lang="es-MX" dirty="0" err="1"/>
              <a:t>contribute</a:t>
            </a:r>
            <a:r>
              <a:rPr lang="es-MX" dirty="0"/>
              <a:t> to air and </a:t>
            </a:r>
            <a:r>
              <a:rPr lang="es-MX" dirty="0" err="1"/>
              <a:t>water</a:t>
            </a:r>
            <a:r>
              <a:rPr lang="es-MX" dirty="0"/>
              <a:t>--‐borne </a:t>
            </a:r>
            <a:r>
              <a:rPr lang="es-MX" dirty="0" err="1"/>
              <a:t>diseases</a:t>
            </a:r>
            <a:r>
              <a:rPr lang="es-MX" dirty="0"/>
              <a:t>. </a:t>
            </a:r>
            <a:r>
              <a:rPr lang="es-MX" dirty="0" err="1"/>
              <a:t>Unsanitary</a:t>
            </a:r>
            <a:r>
              <a:rPr lang="es-MX" dirty="0"/>
              <a:t> disposal </a:t>
            </a:r>
            <a:r>
              <a:rPr lang="es-MX" dirty="0" err="1"/>
              <a:t>often</a:t>
            </a:r>
            <a:r>
              <a:rPr lang="es-MX" dirty="0"/>
              <a:t> leads to </a:t>
            </a:r>
            <a:r>
              <a:rPr lang="es-MX" dirty="0" err="1"/>
              <a:t>escaping</a:t>
            </a:r>
            <a:r>
              <a:rPr lang="es-MX" dirty="0"/>
              <a:t> </a:t>
            </a:r>
            <a:r>
              <a:rPr lang="es-MX" dirty="0" err="1"/>
              <a:t>leachate</a:t>
            </a:r>
            <a:r>
              <a:rPr lang="es-MX" dirty="0"/>
              <a:t> </a:t>
            </a:r>
            <a:r>
              <a:rPr lang="es-MX" dirty="0" err="1"/>
              <a:t>causing</a:t>
            </a:r>
            <a:r>
              <a:rPr lang="es-MX" dirty="0"/>
              <a:t> </a:t>
            </a:r>
            <a:r>
              <a:rPr lang="es-MX" dirty="0" err="1"/>
              <a:t>further</a:t>
            </a:r>
            <a:r>
              <a:rPr lang="es-MX" dirty="0"/>
              <a:t> </a:t>
            </a:r>
            <a:r>
              <a:rPr lang="es-MX" dirty="0" err="1"/>
              <a:t>contamination</a:t>
            </a:r>
            <a:r>
              <a:rPr lang="es-MX" dirty="0"/>
              <a:t> of </a:t>
            </a:r>
            <a:r>
              <a:rPr lang="es-MX" dirty="0" err="1"/>
              <a:t>ground</a:t>
            </a:r>
            <a:r>
              <a:rPr lang="es-MX" dirty="0"/>
              <a:t> </a:t>
            </a:r>
            <a:r>
              <a:rPr lang="es-MX" dirty="0" err="1"/>
              <a:t>water</a:t>
            </a:r>
            <a:r>
              <a:rPr lang="es-MX" dirty="0"/>
              <a:t> and </a:t>
            </a:r>
            <a:r>
              <a:rPr lang="es-MX" dirty="0" err="1"/>
              <a:t>soil</a:t>
            </a:r>
            <a:r>
              <a:rPr lang="es-MX" dirty="0"/>
              <a:t> </a:t>
            </a:r>
            <a:r>
              <a:rPr lang="es-MX" dirty="0" err="1"/>
              <a:t>resources</a:t>
            </a:r>
            <a:r>
              <a:rPr lang="es-MX" dirty="0"/>
              <a:t>, </a:t>
            </a:r>
            <a:r>
              <a:rPr lang="es-MX" dirty="0" err="1"/>
              <a:t>while</a:t>
            </a:r>
            <a:r>
              <a:rPr lang="es-MX" dirty="0"/>
              <a:t> open </a:t>
            </a:r>
            <a:r>
              <a:rPr lang="es-MX" dirty="0" err="1"/>
              <a:t>burning</a:t>
            </a:r>
            <a:r>
              <a:rPr lang="es-MX" dirty="0"/>
              <a:t> leads to </a:t>
            </a:r>
            <a:r>
              <a:rPr lang="es-MX" dirty="0" err="1"/>
              <a:t>release</a:t>
            </a:r>
            <a:r>
              <a:rPr lang="es-MX" dirty="0"/>
              <a:t> of </a:t>
            </a:r>
            <a:r>
              <a:rPr lang="es-MX" dirty="0" err="1"/>
              <a:t>toxins</a:t>
            </a:r>
            <a:r>
              <a:rPr lang="es-MX" dirty="0"/>
              <a:t> and </a:t>
            </a:r>
            <a:r>
              <a:rPr lang="es-MX" dirty="0" err="1"/>
              <a:t>particulates</a:t>
            </a:r>
            <a:r>
              <a:rPr lang="es-MX" dirty="0"/>
              <a:t> </a:t>
            </a:r>
            <a:r>
              <a:rPr lang="es-MX" dirty="0" err="1"/>
              <a:t>such</a:t>
            </a:r>
            <a:r>
              <a:rPr lang="es-MX" dirty="0"/>
              <a:t> as </a:t>
            </a:r>
            <a:r>
              <a:rPr lang="es-MX" dirty="0" err="1"/>
              <a:t>black</a:t>
            </a:r>
            <a:r>
              <a:rPr lang="es-MX" dirty="0"/>
              <a:t> </a:t>
            </a:r>
            <a:r>
              <a:rPr lang="es-MX" dirty="0" err="1"/>
              <a:t>carbon</a:t>
            </a:r>
            <a:r>
              <a:rPr lang="es-MX" dirty="0"/>
              <a:t>.</a:t>
            </a:r>
            <a:endParaRPr lang="en-US" dirty="0"/>
          </a:p>
          <a:p>
            <a:endParaRPr lang="en-US" dirty="0" smtClean="0"/>
          </a:p>
          <a:p>
            <a:r>
              <a:rPr lang="en-US" b="1" dirty="0" smtClean="0"/>
              <a:t>Sources</a:t>
            </a:r>
            <a:r>
              <a:rPr lang="en-US" b="1" baseline="0" dirty="0" smtClean="0"/>
              <a:t>: </a:t>
            </a:r>
          </a:p>
          <a:p>
            <a:r>
              <a:rPr lang="en-US" baseline="0" dirty="0" smtClean="0"/>
              <a:t>What a Waste (2012) World Bank Report </a:t>
            </a:r>
          </a:p>
          <a:p>
            <a:endParaRPr lang="en-US" baseline="0" dirty="0" smtClean="0"/>
          </a:p>
          <a:p>
            <a:r>
              <a:rPr lang="en-US" baseline="0" dirty="0" smtClean="0"/>
              <a:t>Power point presentation “Introduction to the Waste Initiative” by Julie </a:t>
            </a:r>
            <a:r>
              <a:rPr lang="en-US" baseline="0" dirty="0" err="1" smtClean="0"/>
              <a:t>Cerqueira</a:t>
            </a:r>
            <a:r>
              <a:rPr lang="en-US" baseline="0" dirty="0" smtClean="0"/>
              <a:t> CCAC, J Drive link: J:\Waste Program\CCAC\Events and Meetings\Events\2017 MSWI Regional Training - Santiago\Presentations\1. Welcome</a:t>
            </a:r>
            <a:endParaRPr lang="es-MX" dirty="0" smtClean="0"/>
          </a:p>
          <a:p>
            <a:endParaRPr lang="en-US" dirty="0"/>
          </a:p>
          <a:p>
            <a:pPr defTabSz="465887">
              <a:defRPr/>
            </a:pPr>
            <a:r>
              <a:rPr lang="en-US" dirty="0"/>
              <a:t>PDF C40 “Sustainable Solid Waste Systems”, J Drive link: J:\Waste Program\Research\Other</a:t>
            </a:r>
          </a:p>
          <a:p>
            <a:endParaRPr lang="en-US" dirty="0" smtClean="0"/>
          </a:p>
          <a:p>
            <a:pPr>
              <a:spcBef>
                <a:spcPts val="611"/>
              </a:spcBef>
              <a:spcAft>
                <a:spcPts val="611"/>
              </a:spcAft>
            </a:pPr>
            <a:endParaRPr lang="en-US" dirty="0">
              <a:solidFill>
                <a:srgbClr val="000000"/>
              </a:solidFill>
              <a:latin typeface="Helvetica (Body)"/>
            </a:endParaRPr>
          </a:p>
          <a:p>
            <a:endParaRPr lang="es-MX" dirty="0"/>
          </a:p>
        </p:txBody>
      </p:sp>
      <p:sp>
        <p:nvSpPr>
          <p:cNvPr id="4" name="Footer Placeholder 3"/>
          <p:cNvSpPr>
            <a:spLocks noGrp="1"/>
          </p:cNvSpPr>
          <p:nvPr>
            <p:ph type="ftr" sz="quarter" idx="10"/>
          </p:nvPr>
        </p:nvSpPr>
        <p:spPr/>
        <p:txBody>
          <a:bodyPr/>
          <a:lstStyle/>
          <a:p>
            <a:r>
              <a:rPr lang="en-US" smtClean="0"/>
              <a:t>Workshop 1, Session V</a:t>
            </a:r>
            <a:endParaRPr lang="en-US"/>
          </a:p>
        </p:txBody>
      </p:sp>
      <p:sp>
        <p:nvSpPr>
          <p:cNvPr id="5" name="Slide Number Placeholder 4"/>
          <p:cNvSpPr>
            <a:spLocks noGrp="1"/>
          </p:cNvSpPr>
          <p:nvPr>
            <p:ph type="sldNum" sz="quarter" idx="11"/>
          </p:nvPr>
        </p:nvSpPr>
        <p:spPr/>
        <p:txBody>
          <a:bodyPr/>
          <a:lstStyle/>
          <a:p>
            <a:fld id="{523B91B2-38A2-E64C-8275-0ECFA4726ADB}" type="slidenum">
              <a:rPr lang="en-US" smtClean="0"/>
              <a:pPr/>
              <a:t>14</a:t>
            </a:fld>
            <a:endParaRPr lang="en-US"/>
          </a:p>
        </p:txBody>
      </p:sp>
    </p:spTree>
    <p:extLst>
      <p:ext uri="{BB962C8B-B14F-4D97-AF65-F5344CB8AC3E}">
        <p14:creationId xmlns:p14="http://schemas.microsoft.com/office/powerpoint/2010/main" val="3199359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Sources: </a:t>
            </a:r>
          </a:p>
          <a:p>
            <a:endParaRPr lang="en-US" dirty="0" smtClean="0"/>
          </a:p>
          <a:p>
            <a:r>
              <a:rPr lang="en-US" dirty="0" smtClean="0"/>
              <a:t>Fossil Fuel Generation: ABC News</a:t>
            </a:r>
          </a:p>
          <a:p>
            <a:r>
              <a:rPr lang="en-US" dirty="0" smtClean="0"/>
              <a:t>LED lightbulb: Home Depot</a:t>
            </a:r>
          </a:p>
          <a:p>
            <a:r>
              <a:rPr lang="en-US" dirty="0" smtClean="0"/>
              <a:t>Nat Gas: </a:t>
            </a:r>
            <a:r>
              <a:rPr lang="en-US" dirty="0" err="1" smtClean="0"/>
              <a:t>WedgeProjectGrabowy</a:t>
            </a:r>
            <a:endParaRPr lang="en-US" dirty="0" smtClean="0"/>
          </a:p>
          <a:p>
            <a:r>
              <a:rPr lang="en-US" dirty="0" smtClean="0"/>
              <a:t>Solar: Wikipedia</a:t>
            </a:r>
          </a:p>
          <a:p>
            <a:r>
              <a:rPr lang="en-US" dirty="0" smtClean="0"/>
              <a:t>CCS: KQED</a:t>
            </a:r>
          </a:p>
          <a:p>
            <a:r>
              <a:rPr lang="en-US" dirty="0" smtClean="0"/>
              <a:t>Nuclear Energy: European Commission</a:t>
            </a:r>
            <a:endParaRPr lang="en-US" dirty="0"/>
          </a:p>
        </p:txBody>
      </p:sp>
      <p:sp>
        <p:nvSpPr>
          <p:cNvPr id="4" name="Footer Placeholder 3"/>
          <p:cNvSpPr>
            <a:spLocks noGrp="1"/>
          </p:cNvSpPr>
          <p:nvPr>
            <p:ph type="ftr" sz="quarter" idx="10"/>
          </p:nvPr>
        </p:nvSpPr>
        <p:spPr/>
        <p:txBody>
          <a:bodyPr/>
          <a:lstStyle/>
          <a:p>
            <a:r>
              <a:rPr lang="en-US" smtClean="0"/>
              <a:t>Workshop 1, Session V</a:t>
            </a:r>
            <a:endParaRPr lang="en-US"/>
          </a:p>
        </p:txBody>
      </p:sp>
      <p:sp>
        <p:nvSpPr>
          <p:cNvPr id="5" name="Slide Number Placeholder 4"/>
          <p:cNvSpPr>
            <a:spLocks noGrp="1"/>
          </p:cNvSpPr>
          <p:nvPr>
            <p:ph type="sldNum" sz="quarter" idx="11"/>
          </p:nvPr>
        </p:nvSpPr>
        <p:spPr/>
        <p:txBody>
          <a:bodyPr/>
          <a:lstStyle/>
          <a:p>
            <a:fld id="{523B91B2-38A2-E64C-8275-0ECFA4726ADB}" type="slidenum">
              <a:rPr lang="en-US" smtClean="0"/>
              <a:pPr/>
              <a:t>15</a:t>
            </a:fld>
            <a:endParaRPr lang="en-US"/>
          </a:p>
        </p:txBody>
      </p:sp>
    </p:spTree>
    <p:extLst>
      <p:ext uri="{BB962C8B-B14F-4D97-AF65-F5344CB8AC3E}">
        <p14:creationId xmlns:p14="http://schemas.microsoft.com/office/powerpoint/2010/main" val="1078117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Shape 38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89" name="Shape 389"/>
          <p:cNvSpPr txBox="1">
            <a:spLocks noGrp="1"/>
          </p:cNvSpPr>
          <p:nvPr>
            <p:ph type="body" idx="1"/>
          </p:nvPr>
        </p:nvSpPr>
        <p:spPr>
          <a:xfrm>
            <a:off x="701042" y="4415790"/>
            <a:ext cx="5608319" cy="4183380"/>
          </a:xfrm>
          <a:prstGeom prst="rect">
            <a:avLst/>
          </a:prstGeom>
        </p:spPr>
        <p:txBody>
          <a:bodyPr lIns="93162" tIns="93162" rIns="93162" bIns="93162" anchor="t" anchorCtr="0">
            <a:noAutofit/>
          </a:bodyPr>
          <a:lstStyle/>
          <a:p>
            <a:r>
              <a:rPr lang="en-GB" b="1" dirty="0">
                <a:solidFill>
                  <a:srgbClr val="000000"/>
                </a:solidFill>
                <a:latin typeface="Arial"/>
                <a:ea typeface="Arial"/>
                <a:cs typeface="Arial"/>
                <a:sym typeface="Arial"/>
              </a:rPr>
              <a:t>Waste Initiative: </a:t>
            </a:r>
            <a:r>
              <a:rPr lang="en-GB" dirty="0">
                <a:solidFill>
                  <a:srgbClr val="000000"/>
                </a:solidFill>
                <a:latin typeface="Arial"/>
                <a:ea typeface="Arial"/>
                <a:cs typeface="Arial"/>
                <a:sym typeface="Arial"/>
              </a:rPr>
              <a:t>Mitigating SLCPS from Municipal Solid Waste</a:t>
            </a:r>
          </a:p>
          <a:p>
            <a:pPr>
              <a:buClr>
                <a:schemeClr val="dk1"/>
              </a:buClr>
            </a:pPr>
            <a:endParaRPr dirty="0">
              <a:solidFill>
                <a:srgbClr val="000000"/>
              </a:solidFill>
              <a:latin typeface="Arial"/>
              <a:ea typeface="Arial"/>
              <a:cs typeface="Arial"/>
              <a:sym typeface="Arial"/>
            </a:endParaRPr>
          </a:p>
          <a:p>
            <a:r>
              <a:rPr lang="en-GB" b="1" dirty="0">
                <a:latin typeface="Arial"/>
                <a:ea typeface="Arial"/>
                <a:cs typeface="Arial"/>
                <a:sym typeface="Arial"/>
              </a:rPr>
              <a:t>Objective</a:t>
            </a:r>
            <a:r>
              <a:rPr lang="en-GB" dirty="0">
                <a:latin typeface="Arial"/>
                <a:ea typeface="Arial"/>
                <a:cs typeface="Arial"/>
                <a:sym typeface="Arial"/>
              </a:rPr>
              <a:t>. Reduce emissions of SLCPs across the municipal solid waste sector by providing a comprehensive package of resources, technical capacity building, and a global network of cities to facilitate the design and implementation of locally appropriate actions. Support to cities to scale up and replicate individual city action within countries and across borders, such as extending collection coverage, improving waste transport, source separation, extracting materials from waste, composting or digesting biodegradable waste, establishing sanitary landfills, and capturing and utilizing landfill gas.</a:t>
            </a:r>
          </a:p>
          <a:p>
            <a:endParaRPr dirty="0">
              <a:latin typeface="Arial"/>
              <a:ea typeface="Arial"/>
              <a:cs typeface="Arial"/>
              <a:sym typeface="Arial"/>
            </a:endParaRPr>
          </a:p>
          <a:p>
            <a:pPr>
              <a:buClr>
                <a:schemeClr val="dk1"/>
              </a:buClr>
              <a:buSzPct val="91666"/>
            </a:pPr>
            <a:r>
              <a:rPr lang="en-GB" b="1" dirty="0">
                <a:latin typeface="Arial"/>
                <a:ea typeface="Arial"/>
                <a:cs typeface="Arial"/>
                <a:sym typeface="Arial"/>
              </a:rPr>
              <a:t>Why</a:t>
            </a:r>
            <a:r>
              <a:rPr lang="en-GB" dirty="0">
                <a:latin typeface="Arial"/>
                <a:ea typeface="Arial"/>
                <a:cs typeface="Arial"/>
                <a:sym typeface="Arial"/>
              </a:rPr>
              <a:t>. Globally, landfills are the third largest source of anthropogenic methane emissions, accounting for approximately 11 per cent of estimated global methane emissions. The municipal solid waste sector is also a significant source of black carbon through open burning of uncollected or unsoundly disposed waste and transport of waste by outdated and polluting vehicles.</a:t>
            </a:r>
          </a:p>
          <a:p>
            <a:pPr>
              <a:buClr>
                <a:schemeClr val="dk1"/>
              </a:buClr>
            </a:pPr>
            <a:endParaRPr dirty="0">
              <a:latin typeface="Arial"/>
              <a:ea typeface="Arial"/>
              <a:cs typeface="Arial"/>
              <a:sym typeface="Arial"/>
            </a:endParaRPr>
          </a:p>
          <a:p>
            <a:pPr defTabSz="931774">
              <a:defRPr/>
            </a:pPr>
            <a:r>
              <a:rPr lang="en-GB" dirty="0">
                <a:ea typeface="ＭＳ Ｐゴシック" pitchFamily="-112" charset="-128"/>
                <a:cs typeface="ＭＳ Ｐゴシック" pitchFamily="-112" charset="-128"/>
              </a:rPr>
              <a:t>For many cities, waste consumes a disproportionate and unsustainable share of municipal budgets, leaving many communities without basic collection and disposal services, driving them to burn their waste -- with deleterious health impacts.  Cities often rely on informal waste pickers, typically from impoverished and marginalized groups working in hazardous conditions, to help address this growing burden. Uncontrolled leachate contaminates ground water and increases incidence of vector-borne diseases.  Waste is therefore not only an important </a:t>
            </a:r>
            <a:r>
              <a:rPr lang="en-GB" i="1" dirty="0">
                <a:ea typeface="ＭＳ Ｐゴシック" pitchFamily="-112" charset="-128"/>
                <a:cs typeface="ＭＳ Ｐゴシック" pitchFamily="-112" charset="-128"/>
              </a:rPr>
              <a:t>climate</a:t>
            </a:r>
            <a:r>
              <a:rPr lang="en-GB" dirty="0">
                <a:ea typeface="ＭＳ Ｐゴシック" pitchFamily="-112" charset="-128"/>
                <a:cs typeface="ＭＳ Ｐゴシック" pitchFamily="-112" charset="-128"/>
              </a:rPr>
              <a:t> challenge, but one that affects every aspect of life for millions of people around the world.  Today, more than half the global population lives in cities.  Recognizing that urbanization is growing, especially in the developing world, and that rising incomes also increase waste generation, addressing the downstream consequences of municipal solid waste is clearly a priority. Reducing short-lived climate pollutants (SLCPs) through well managed waste systems will mitigate climate change and have significant local and national health, environmental and economic co-benefits, including improved quality of life and importantly - dignity for local communities.  </a:t>
            </a:r>
            <a:endParaRPr lang="en-AU" dirty="0">
              <a:ea typeface="ＭＳ Ｐゴシック" pitchFamily="-112" charset="-128"/>
              <a:cs typeface="ＭＳ Ｐゴシック" pitchFamily="-112" charset="-128"/>
            </a:endParaRPr>
          </a:p>
          <a:p>
            <a:endParaRPr lang="en-GB" b="1" dirty="0" smtClean="0">
              <a:latin typeface="Arial"/>
              <a:ea typeface="Arial"/>
              <a:cs typeface="Arial"/>
              <a:sym typeface="Arial"/>
            </a:endParaRPr>
          </a:p>
          <a:p>
            <a:endParaRPr lang="en-GB" b="1" dirty="0" smtClean="0">
              <a:latin typeface="Arial"/>
              <a:ea typeface="Arial"/>
              <a:cs typeface="Arial"/>
              <a:sym typeface="Arial"/>
            </a:endParaRPr>
          </a:p>
          <a:p>
            <a:endParaRPr dirty="0">
              <a:latin typeface="Arial"/>
              <a:ea typeface="Arial"/>
              <a:cs typeface="Arial"/>
              <a:sym typeface="Arial"/>
            </a:endParaRPr>
          </a:p>
        </p:txBody>
      </p:sp>
      <p:sp>
        <p:nvSpPr>
          <p:cNvPr id="390" name="Shape 390"/>
          <p:cNvSpPr txBox="1">
            <a:spLocks noGrp="1"/>
          </p:cNvSpPr>
          <p:nvPr>
            <p:ph type="sldNum" idx="12"/>
          </p:nvPr>
        </p:nvSpPr>
        <p:spPr>
          <a:xfrm>
            <a:off x="3970938" y="8829967"/>
            <a:ext cx="3037839" cy="464820"/>
          </a:xfrm>
          <a:prstGeom prst="rect">
            <a:avLst/>
          </a:prstGeom>
        </p:spPr>
        <p:txBody>
          <a:bodyPr lIns="93162" tIns="46568" rIns="93162" bIns="46568" anchor="b" anchorCtr="0">
            <a:noAutofit/>
          </a:bodyPr>
          <a:lstStyle/>
          <a:p>
            <a:pPr>
              <a:buClr>
                <a:srgbClr val="000000"/>
              </a:buClr>
              <a:buSzPct val="25000"/>
              <a:buFont typeface="Arial"/>
              <a:buNone/>
            </a:pPr>
            <a:fld id="{00000000-1234-1234-1234-123412341234}" type="slidenum">
              <a:rPr lang="en-GB"/>
              <a:pPr>
                <a:buClr>
                  <a:srgbClr val="000000"/>
                </a:buClr>
                <a:buSzPct val="25000"/>
                <a:buFont typeface="Arial"/>
                <a:buNone/>
              </a:pPr>
              <a:t>16</a:t>
            </a:fld>
            <a:endParaRPr lang="en-GB"/>
          </a:p>
        </p:txBody>
      </p:sp>
    </p:spTree>
    <p:extLst>
      <p:ext uri="{BB962C8B-B14F-4D97-AF65-F5344CB8AC3E}">
        <p14:creationId xmlns:p14="http://schemas.microsoft.com/office/powerpoint/2010/main" val="2224188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Shape 38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89" name="Shape 389"/>
          <p:cNvSpPr txBox="1">
            <a:spLocks noGrp="1"/>
          </p:cNvSpPr>
          <p:nvPr>
            <p:ph type="body" idx="1"/>
          </p:nvPr>
        </p:nvSpPr>
        <p:spPr>
          <a:xfrm>
            <a:off x="701042" y="4415790"/>
            <a:ext cx="5608319" cy="4183380"/>
          </a:xfrm>
          <a:prstGeom prst="rect">
            <a:avLst/>
          </a:prstGeom>
        </p:spPr>
        <p:txBody>
          <a:bodyPr lIns="93162" tIns="93162" rIns="93162" bIns="93162" anchor="t" anchorCtr="0">
            <a:noAutofit/>
          </a:bodyPr>
          <a:lstStyle/>
          <a:p>
            <a:r>
              <a:rPr lang="en-US" b="1" dirty="0" smtClean="0">
                <a:solidFill>
                  <a:srgbClr val="000000"/>
                </a:solidFill>
                <a:latin typeface="Arial"/>
                <a:ea typeface="Arial"/>
                <a:cs typeface="Arial"/>
                <a:sym typeface="Arial"/>
              </a:rPr>
              <a:t>The CCAC Waste Initiative are working directly with cities and national governments to reduce emissions of SLCPs across the municipal solid waste sector by providing a comprehensive collection of resources, including technical assistance, financial strategies, information exchange, networking, and training. </a:t>
            </a:r>
          </a:p>
          <a:p>
            <a:pPr>
              <a:buClr>
                <a:schemeClr val="dk1"/>
              </a:buClr>
            </a:pPr>
            <a:endParaRPr dirty="0">
              <a:latin typeface="Arial"/>
              <a:ea typeface="Arial"/>
              <a:cs typeface="Arial"/>
              <a:sym typeface="Arial"/>
            </a:endParaRPr>
          </a:p>
          <a:p>
            <a:r>
              <a:rPr lang="en-GB" b="1" dirty="0" err="1">
                <a:latin typeface="Arial"/>
                <a:ea typeface="Arial"/>
                <a:cs typeface="Arial"/>
                <a:sym typeface="Arial"/>
              </a:rPr>
              <a:t>Workstreams</a:t>
            </a:r>
            <a:r>
              <a:rPr lang="en-GB" b="1" dirty="0">
                <a:latin typeface="Arial"/>
                <a:ea typeface="Arial"/>
                <a:cs typeface="Arial"/>
                <a:sym typeface="Arial"/>
              </a:rPr>
              <a:t>.</a:t>
            </a:r>
            <a:r>
              <a:rPr lang="en-GB" dirty="0">
                <a:latin typeface="Arial"/>
                <a:ea typeface="Arial"/>
                <a:cs typeface="Arial"/>
                <a:sym typeface="Arial"/>
              </a:rPr>
              <a:t> (1) Direct city support to collect and analyse waste data, identify appropriate waste management practices, and conduct studies to advance those practices towards implementation; (2)Development of tools to enable informed policy decisions, and to measure and monitor emission reductions. (3) Sharing of best practices through a global city network, peer-to-peer learning opportunities and city mentoring, workshops, webinars and an interactive Knowledge Platform.</a:t>
            </a:r>
          </a:p>
          <a:p>
            <a:endParaRPr lang="en-US" dirty="0" smtClean="0">
              <a:latin typeface="Arial"/>
              <a:ea typeface="Arial"/>
              <a:cs typeface="Arial"/>
              <a:sym typeface="Arial"/>
            </a:endParaRPr>
          </a:p>
          <a:p>
            <a:r>
              <a:rPr lang="en-US" dirty="0" smtClean="0"/>
              <a:t>City assessments which </a:t>
            </a:r>
            <a:r>
              <a:rPr lang="fr-FR" dirty="0" err="1">
                <a:ea typeface="ＭＳ Ｐゴシック" pitchFamily="-112" charset="-128"/>
                <a:cs typeface="ＭＳ Ｐゴシック" pitchFamily="-112" charset="-128"/>
              </a:rPr>
              <a:t>allow</a:t>
            </a:r>
            <a:r>
              <a:rPr lang="fr-FR" dirty="0">
                <a:ea typeface="ＭＳ Ｐゴシック" pitchFamily="-112" charset="-128"/>
                <a:cs typeface="ＭＳ Ｐゴシック" pitchFamily="-112" charset="-128"/>
              </a:rPr>
              <a:t> for </a:t>
            </a:r>
            <a:r>
              <a:rPr lang="fr-FR" dirty="0" err="1">
                <a:ea typeface="ＭＳ Ｐゴシック" pitchFamily="-112" charset="-128"/>
                <a:cs typeface="ＭＳ Ｐゴシック" pitchFamily="-112" charset="-128"/>
              </a:rPr>
              <a:t>collecting</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necessary</a:t>
            </a:r>
            <a:r>
              <a:rPr lang="fr-FR" dirty="0">
                <a:ea typeface="ＭＳ Ｐゴシック" pitchFamily="-112" charset="-128"/>
                <a:cs typeface="ＭＳ Ｐゴシック" pitchFamily="-112" charset="-128"/>
              </a:rPr>
              <a:t> data and </a:t>
            </a:r>
            <a:r>
              <a:rPr lang="fr-FR" dirty="0" err="1">
                <a:ea typeface="ＭＳ Ｐゴシック" pitchFamily="-112" charset="-128"/>
                <a:cs typeface="ＭＳ Ｐゴシック" pitchFamily="-112" charset="-128"/>
              </a:rPr>
              <a:t>developing</a:t>
            </a:r>
            <a:r>
              <a:rPr lang="fr-FR" dirty="0">
                <a:ea typeface="ＭＳ Ｐゴシック" pitchFamily="-112" charset="-128"/>
                <a:cs typeface="ＭＳ Ｐゴシック" pitchFamily="-112" charset="-128"/>
              </a:rPr>
              <a:t> a </a:t>
            </a:r>
            <a:r>
              <a:rPr lang="fr-FR" dirty="0" err="1">
                <a:ea typeface="ＭＳ Ｐゴシック" pitchFamily="-112" charset="-128"/>
                <a:cs typeface="ＭＳ Ｐゴシック" pitchFamily="-112" charset="-128"/>
              </a:rPr>
              <a:t>strategic</a:t>
            </a:r>
            <a:r>
              <a:rPr lang="fr-FR" dirty="0">
                <a:ea typeface="ＭＳ Ｐゴシック" pitchFamily="-112" charset="-128"/>
                <a:cs typeface="ＭＳ Ｐゴシック" pitchFamily="-112" charset="-128"/>
              </a:rPr>
              <a:t> course of action for </a:t>
            </a:r>
            <a:r>
              <a:rPr lang="fr-FR" dirty="0" err="1">
                <a:ea typeface="ＭＳ Ｐゴシック" pitchFamily="-112" charset="-128"/>
                <a:cs typeface="ＭＳ Ｐゴシック" pitchFamily="-112" charset="-128"/>
              </a:rPr>
              <a:t>reducing</a:t>
            </a:r>
            <a:r>
              <a:rPr lang="fr-FR" dirty="0">
                <a:ea typeface="ＭＳ Ｐゴシック" pitchFamily="-112" charset="-128"/>
                <a:cs typeface="ＭＳ Ｐゴシック" pitchFamily="-112" charset="-128"/>
              </a:rPr>
              <a:t> SLCP </a:t>
            </a:r>
            <a:r>
              <a:rPr lang="fr-FR" dirty="0" err="1">
                <a:ea typeface="ＭＳ Ｐゴシック" pitchFamily="-112" charset="-128"/>
                <a:cs typeface="ＭＳ Ｐゴシック" pitchFamily="-112" charset="-128"/>
              </a:rPr>
              <a:t>emissions</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from</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waste</a:t>
            </a:r>
            <a:r>
              <a:rPr lang="fr-FR" dirty="0">
                <a:ea typeface="ＭＳ Ｐゴシック" pitchFamily="-112" charset="-128"/>
                <a:cs typeface="ＭＳ Ｐゴシック" pitchFamily="-112" charset="-128"/>
              </a:rPr>
              <a:t> management in a </a:t>
            </a:r>
            <a:r>
              <a:rPr lang="fr-FR" dirty="0" err="1">
                <a:ea typeface="ＭＳ Ｐゴシック" pitchFamily="-112" charset="-128"/>
                <a:cs typeface="ＭＳ Ｐゴシック" pitchFamily="-112" charset="-128"/>
              </a:rPr>
              <a:t>given</a:t>
            </a:r>
            <a:r>
              <a:rPr lang="fr-FR" dirty="0">
                <a:ea typeface="ＭＳ Ｐゴシック" pitchFamily="-112" charset="-128"/>
                <a:cs typeface="ＭＳ Ｐゴシック" pitchFamily="-112" charset="-128"/>
              </a:rPr>
              <a:t> city. </a:t>
            </a:r>
            <a:r>
              <a:rPr lang="fr-FR" dirty="0" err="1">
                <a:ea typeface="ＭＳ Ｐゴシック" pitchFamily="-112" charset="-128"/>
                <a:cs typeface="ＭＳ Ｐゴシック" pitchFamily="-112" charset="-128"/>
              </a:rPr>
              <a:t>These</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cities</a:t>
            </a:r>
            <a:r>
              <a:rPr lang="fr-FR" dirty="0">
                <a:ea typeface="ＭＳ Ｐゴシック" pitchFamily="-112" charset="-128"/>
                <a:cs typeface="ＭＳ Ｐゴシック" pitchFamily="-112" charset="-128"/>
              </a:rPr>
              <a:t> are </a:t>
            </a:r>
            <a:r>
              <a:rPr lang="fr-FR" dirty="0" err="1">
                <a:ea typeface="ＭＳ Ｐゴシック" pitchFamily="-112" charset="-128"/>
                <a:cs typeface="ＭＳ Ｐゴシック" pitchFamily="-112" charset="-128"/>
              </a:rPr>
              <a:t>also</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enabled</a:t>
            </a:r>
            <a:r>
              <a:rPr lang="fr-FR" dirty="0">
                <a:ea typeface="ＭＳ Ｐゴシック" pitchFamily="-112" charset="-128"/>
                <a:cs typeface="ＭＳ Ｐゴシック" pitchFamily="-112" charset="-128"/>
              </a:rPr>
              <a:t> to guide </a:t>
            </a:r>
            <a:r>
              <a:rPr lang="fr-FR" dirty="0" err="1">
                <a:ea typeface="ＭＳ Ｐゴシック" pitchFamily="-112" charset="-128"/>
                <a:cs typeface="ＭＳ Ｐゴシック" pitchFamily="-112" charset="-128"/>
              </a:rPr>
              <a:t>other</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cities</a:t>
            </a:r>
            <a:r>
              <a:rPr lang="fr-FR" dirty="0">
                <a:ea typeface="ＭＳ Ｐゴシック" pitchFamily="-112" charset="-128"/>
                <a:cs typeface="ＭＳ Ｐゴシック" pitchFamily="-112" charset="-128"/>
              </a:rPr>
              <a:t> in </a:t>
            </a:r>
            <a:r>
              <a:rPr lang="fr-FR" dirty="0" err="1">
                <a:ea typeface="ＭＳ Ｐゴシック" pitchFamily="-112" charset="-128"/>
                <a:cs typeface="ＭＳ Ｐゴシック" pitchFamily="-112" charset="-128"/>
              </a:rPr>
              <a:t>conducting</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their</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baseline</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assessments</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thereby</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replicating</a:t>
            </a:r>
            <a:r>
              <a:rPr lang="fr-FR" dirty="0">
                <a:ea typeface="ＭＳ Ｐゴシック" pitchFamily="-112" charset="-128"/>
                <a:cs typeface="ＭＳ Ｐゴシック" pitchFamily="-112" charset="-128"/>
              </a:rPr>
              <a:t> the </a:t>
            </a:r>
            <a:r>
              <a:rPr lang="fr-FR" dirty="0" err="1">
                <a:ea typeface="ＭＳ Ｐゴシック" pitchFamily="-112" charset="-128"/>
                <a:cs typeface="ＭＳ Ｐゴシック" pitchFamily="-112" charset="-128"/>
              </a:rPr>
              <a:t>results</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achieved</a:t>
            </a:r>
            <a:r>
              <a:rPr lang="fr-FR" dirty="0">
                <a:ea typeface="ＭＳ Ｐゴシック" pitchFamily="-112" charset="-128"/>
                <a:cs typeface="ＭＳ Ｐゴシック" pitchFamily="-112" charset="-128"/>
              </a:rPr>
              <a:t>.</a:t>
            </a:r>
            <a:r>
              <a:rPr lang="en-AU" dirty="0" smtClean="0">
                <a:effectLst/>
              </a:rPr>
              <a:t> </a:t>
            </a:r>
          </a:p>
          <a:p>
            <a:endParaRPr lang="en-AU" dirty="0" smtClean="0">
              <a:effectLst/>
            </a:endParaRPr>
          </a:p>
          <a:p>
            <a:r>
              <a:rPr lang="en-US" dirty="0" smtClean="0"/>
              <a:t>Develop work</a:t>
            </a:r>
            <a:r>
              <a:rPr lang="en-US" baseline="0" dirty="0" smtClean="0"/>
              <a:t> plans which</a:t>
            </a:r>
            <a:r>
              <a:rPr lang="en-GB" dirty="0">
                <a:ea typeface="ＭＳ Ｐゴシック" pitchFamily="-112" charset="-128"/>
                <a:cs typeface="ＭＳ Ｐゴシック" pitchFamily="-112" charset="-128"/>
              </a:rPr>
              <a:t> will directly result in:</a:t>
            </a:r>
            <a:endParaRPr lang="en-AU" dirty="0">
              <a:ea typeface="ＭＳ Ｐゴシック" pitchFamily="-112" charset="-128"/>
              <a:cs typeface="ＭＳ Ｐゴシック" pitchFamily="-112" charset="-128"/>
            </a:endParaRPr>
          </a:p>
          <a:p>
            <a:pPr lvl="0"/>
            <a:r>
              <a:rPr lang="en-GB" dirty="0">
                <a:ea typeface="ＭＳ Ｐゴシック" pitchFamily="-112" charset="-128"/>
                <a:cs typeface="ＭＳ Ｐゴシック" pitchFamily="-112" charset="-128"/>
              </a:rPr>
              <a:t>Dissemination of information regarding the impacts of SLCPs from waste management on human health and environment to strengthen national and regional policymaking.</a:t>
            </a:r>
            <a:endParaRPr lang="en-AU" dirty="0">
              <a:ea typeface="ＭＳ Ｐゴシック" pitchFamily="-112" charset="-128"/>
              <a:cs typeface="ＭＳ Ｐゴシック" pitchFamily="-112" charset="-128"/>
            </a:endParaRPr>
          </a:p>
          <a:p>
            <a:pPr lvl="0"/>
            <a:r>
              <a:rPr lang="en-GB" dirty="0">
                <a:ea typeface="ＭＳ Ｐゴシック" pitchFamily="-112" charset="-128"/>
                <a:cs typeface="ＭＳ Ｐゴシック" pitchFamily="-112" charset="-128"/>
              </a:rPr>
              <a:t>Baseline data on the city’s waste sector collected through standardized methodology. </a:t>
            </a:r>
            <a:endParaRPr lang="en-AU" dirty="0">
              <a:ea typeface="ＭＳ Ｐゴシック" pitchFamily="-112" charset="-128"/>
              <a:cs typeface="ＭＳ Ｐゴシック" pitchFamily="-112" charset="-128"/>
            </a:endParaRPr>
          </a:p>
          <a:p>
            <a:pPr lvl="0"/>
            <a:r>
              <a:rPr lang="en-GB" dirty="0">
                <a:ea typeface="ＭＳ Ｐゴシック" pitchFamily="-112" charset="-128"/>
                <a:cs typeface="ＭＳ Ｐゴシック" pitchFamily="-112" charset="-128"/>
              </a:rPr>
              <a:t>Municipalities learning best practices on overcoming local challenges in the MSW sector.</a:t>
            </a:r>
            <a:endParaRPr lang="en-AU" dirty="0">
              <a:ea typeface="ＭＳ Ｐゴシック" pitchFamily="-112" charset="-128"/>
              <a:cs typeface="ＭＳ Ｐゴシック" pitchFamily="-112" charset="-128"/>
            </a:endParaRPr>
          </a:p>
          <a:p>
            <a:pPr lvl="0"/>
            <a:r>
              <a:rPr lang="en-GB" dirty="0">
                <a:ea typeface="ＭＳ Ｐゴシック" pitchFamily="-112" charset="-128"/>
                <a:cs typeface="ＭＳ Ｐゴシック" pitchFamily="-112" charset="-128"/>
              </a:rPr>
              <a:t>Specific areas of technical assistance identified by the city.</a:t>
            </a:r>
            <a:endParaRPr lang="en-AU" dirty="0">
              <a:ea typeface="ＭＳ Ｐゴシック" pitchFamily="-112" charset="-128"/>
              <a:cs typeface="ＭＳ Ｐゴシック" pitchFamily="-112" charset="-128"/>
            </a:endParaRPr>
          </a:p>
          <a:p>
            <a:r>
              <a:rPr lang="fr-FR" dirty="0" err="1">
                <a:ea typeface="ＭＳ Ｐゴシック" pitchFamily="-112" charset="-128"/>
                <a:cs typeface="ＭＳ Ｐゴシック" pitchFamily="-112" charset="-128"/>
              </a:rPr>
              <a:t>Tailored</a:t>
            </a:r>
            <a:r>
              <a:rPr lang="fr-FR" dirty="0">
                <a:ea typeface="ＭＳ Ｐゴシック" pitchFamily="-112" charset="-128"/>
                <a:cs typeface="ＭＳ Ｐゴシック" pitchFamily="-112" charset="-128"/>
              </a:rPr>
              <a:t> options and </a:t>
            </a:r>
            <a:r>
              <a:rPr lang="fr-FR" dirty="0" err="1">
                <a:ea typeface="ＭＳ Ｐゴシック" pitchFamily="-112" charset="-128"/>
                <a:cs typeface="ＭＳ Ｐゴシック" pitchFamily="-112" charset="-128"/>
              </a:rPr>
              <a:t>activities</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required</a:t>
            </a:r>
            <a:r>
              <a:rPr lang="fr-FR" dirty="0">
                <a:ea typeface="ＭＳ Ｐゴシック" pitchFamily="-112" charset="-128"/>
                <a:cs typeface="ＭＳ Ｐゴシック" pitchFamily="-112" charset="-128"/>
              </a:rPr>
              <a:t> to </a:t>
            </a:r>
            <a:r>
              <a:rPr lang="fr-FR" dirty="0" err="1">
                <a:ea typeface="ＭＳ Ｐゴシック" pitchFamily="-112" charset="-128"/>
                <a:cs typeface="ＭＳ Ｐゴシック" pitchFamily="-112" charset="-128"/>
              </a:rPr>
              <a:t>advance</a:t>
            </a:r>
            <a:r>
              <a:rPr lang="fr-FR" dirty="0">
                <a:ea typeface="ＭＳ Ｐゴシック" pitchFamily="-112" charset="-128"/>
                <a:cs typeface="ＭＳ Ｐゴシック" pitchFamily="-112" charset="-128"/>
              </a:rPr>
              <a:t> the city </a:t>
            </a:r>
            <a:r>
              <a:rPr lang="fr-FR" dirty="0" err="1">
                <a:ea typeface="ＭＳ Ｐゴシック" pitchFamily="-112" charset="-128"/>
                <a:cs typeface="ＭＳ Ｐゴシック" pitchFamily="-112" charset="-128"/>
              </a:rPr>
              <a:t>towards</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ready</a:t>
            </a:r>
            <a:r>
              <a:rPr lang="fr-FR" dirty="0">
                <a:ea typeface="ＭＳ Ｐゴシック" pitchFamily="-112" charset="-128"/>
                <a:cs typeface="ＭＳ Ｐゴシック" pitchFamily="-112" charset="-128"/>
              </a:rPr>
              <a:t>-to-</a:t>
            </a:r>
            <a:r>
              <a:rPr lang="fr-FR" dirty="0" err="1">
                <a:ea typeface="ＭＳ Ｐゴシック" pitchFamily="-112" charset="-128"/>
                <a:cs typeface="ＭＳ Ｐゴシック" pitchFamily="-112" charset="-128"/>
              </a:rPr>
              <a:t>launch</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projects</a:t>
            </a:r>
            <a:r>
              <a:rPr lang="fr-FR" dirty="0">
                <a:ea typeface="ＭＳ Ｐゴシック" pitchFamily="-112" charset="-128"/>
                <a:cs typeface="ＭＳ Ｐゴシック" pitchFamily="-112" charset="-128"/>
              </a:rPr>
              <a:t> (Stage III). </a:t>
            </a:r>
            <a:endParaRPr lang="en-US" dirty="0" smtClean="0"/>
          </a:p>
          <a:p>
            <a:endParaRPr lang="en-US" dirty="0" smtClean="0"/>
          </a:p>
          <a:p>
            <a:r>
              <a:rPr lang="en-US" dirty="0" smtClean="0"/>
              <a:t>City pairing</a:t>
            </a:r>
          </a:p>
          <a:p>
            <a:endParaRPr lang="en-US" dirty="0" smtClean="0"/>
          </a:p>
          <a:p>
            <a:r>
              <a:rPr lang="en-US" dirty="0">
                <a:ea typeface="ＭＳ Ｐゴシック" pitchFamily="-112" charset="-128"/>
                <a:cs typeface="ＭＳ Ｐゴシック" pitchFamily="-112" charset="-128"/>
              </a:rPr>
              <a:t>The </a:t>
            </a:r>
            <a:r>
              <a:rPr lang="en-US" b="1" dirty="0">
                <a:ea typeface="ＭＳ Ｐゴシック" pitchFamily="-112" charset="-128"/>
                <a:cs typeface="ＭＳ Ｐゴシック" pitchFamily="-112" charset="-128"/>
              </a:rPr>
              <a:t>MSW Knowledge Platform </a:t>
            </a:r>
            <a:r>
              <a:rPr lang="en-US" dirty="0">
                <a:ea typeface="ＭＳ Ｐゴシック" pitchFamily="-112" charset="-128"/>
                <a:cs typeface="ＭＳ Ｐゴシック" pitchFamily="-112" charset="-128"/>
              </a:rPr>
              <a:t>is an online resource which will provide cities with: </a:t>
            </a:r>
            <a:endParaRPr lang="en-US" dirty="0" smtClean="0"/>
          </a:p>
          <a:p>
            <a:r>
              <a:rPr lang="en-US" dirty="0">
                <a:ea typeface="ＭＳ Ｐゴシック" pitchFamily="-112" charset="-128"/>
                <a:cs typeface="ＭＳ Ｐゴシック" pitchFamily="-112" charset="-128"/>
              </a:rPr>
              <a:t>• a document library</a:t>
            </a:r>
            <a:br>
              <a:rPr lang="en-US" dirty="0">
                <a:ea typeface="ＭＳ Ｐゴシック" pitchFamily="-112" charset="-128"/>
                <a:cs typeface="ＭＳ Ｐゴシック" pitchFamily="-112" charset="-128"/>
              </a:rPr>
            </a:br>
            <a:r>
              <a:rPr lang="en-US" dirty="0">
                <a:ea typeface="ＭＳ Ｐゴシック" pitchFamily="-112" charset="-128"/>
                <a:cs typeface="ＭＳ Ｐゴシック" pitchFamily="-112" charset="-128"/>
              </a:rPr>
              <a:t>• discussion forum</a:t>
            </a:r>
            <a:br>
              <a:rPr lang="en-US" dirty="0">
                <a:ea typeface="ＭＳ Ｐゴシック" pitchFamily="-112" charset="-128"/>
                <a:cs typeface="ＭＳ Ｐゴシック" pitchFamily="-112" charset="-128"/>
              </a:rPr>
            </a:br>
            <a:r>
              <a:rPr lang="en-US" dirty="0">
                <a:ea typeface="ＭＳ Ｐゴシック" pitchFamily="-112" charset="-128"/>
                <a:cs typeface="ＭＳ Ｐゴシック" pitchFamily="-112" charset="-128"/>
              </a:rPr>
              <a:t>• member/affiliate directory </a:t>
            </a:r>
            <a:br>
              <a:rPr lang="en-US" dirty="0">
                <a:ea typeface="ＭＳ Ｐゴシック" pitchFamily="-112" charset="-128"/>
                <a:cs typeface="ＭＳ Ｐゴシック" pitchFamily="-112" charset="-128"/>
              </a:rPr>
            </a:br>
            <a:r>
              <a:rPr lang="en-US" dirty="0">
                <a:ea typeface="ＭＳ Ｐゴシック" pitchFamily="-112" charset="-128"/>
                <a:cs typeface="ＭＳ Ｐゴシック" pitchFamily="-112" charset="-128"/>
              </a:rPr>
              <a:t>• ask an expert/ roster of experts </a:t>
            </a:r>
            <a:endParaRPr lang="en-US" dirty="0" smtClean="0"/>
          </a:p>
          <a:p>
            <a:endParaRPr dirty="0">
              <a:latin typeface="Arial"/>
              <a:ea typeface="Arial"/>
              <a:cs typeface="Arial"/>
              <a:sym typeface="Arial"/>
            </a:endParaRPr>
          </a:p>
        </p:txBody>
      </p:sp>
      <p:sp>
        <p:nvSpPr>
          <p:cNvPr id="390" name="Shape 390"/>
          <p:cNvSpPr txBox="1">
            <a:spLocks noGrp="1"/>
          </p:cNvSpPr>
          <p:nvPr>
            <p:ph type="sldNum" idx="12"/>
          </p:nvPr>
        </p:nvSpPr>
        <p:spPr>
          <a:xfrm>
            <a:off x="3970938" y="8829967"/>
            <a:ext cx="3037839" cy="464820"/>
          </a:xfrm>
          <a:prstGeom prst="rect">
            <a:avLst/>
          </a:prstGeom>
        </p:spPr>
        <p:txBody>
          <a:bodyPr lIns="93162" tIns="46568" rIns="93162" bIns="46568" anchor="b" anchorCtr="0">
            <a:noAutofit/>
          </a:bodyPr>
          <a:lstStyle/>
          <a:p>
            <a:pPr>
              <a:buClr>
                <a:srgbClr val="000000"/>
              </a:buClr>
              <a:buSzPct val="25000"/>
              <a:buFont typeface="Arial"/>
              <a:buNone/>
            </a:pPr>
            <a:fld id="{00000000-1234-1234-1234-123412341234}" type="slidenum">
              <a:rPr lang="en-GB"/>
              <a:pPr>
                <a:buClr>
                  <a:srgbClr val="000000"/>
                </a:buClr>
                <a:buSzPct val="25000"/>
                <a:buFont typeface="Arial"/>
                <a:buNone/>
              </a:pPr>
              <a:t>17</a:t>
            </a:fld>
            <a:endParaRPr lang="en-GB"/>
          </a:p>
        </p:txBody>
      </p:sp>
    </p:spTree>
    <p:extLst>
      <p:ext uri="{BB962C8B-B14F-4D97-AF65-F5344CB8AC3E}">
        <p14:creationId xmlns:p14="http://schemas.microsoft.com/office/powerpoint/2010/main" val="15393221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Campanas</a:t>
            </a:r>
            <a:r>
              <a:rPr lang="es-ES" baseline="0" dirty="0" smtClean="0"/>
              <a:t> de </a:t>
            </a:r>
            <a:r>
              <a:rPr lang="es-ES" baseline="0" dirty="0" err="1" smtClean="0"/>
              <a:t>sensibilizacion</a:t>
            </a:r>
            <a:endParaRPr lang="es-ES" baseline="0" dirty="0" smtClean="0"/>
          </a:p>
          <a:p>
            <a:r>
              <a:rPr lang="es-ES" baseline="0" dirty="0" err="1" smtClean="0"/>
              <a:t>Ameliorar</a:t>
            </a:r>
            <a:r>
              <a:rPr lang="es-ES" baseline="0" dirty="0" smtClean="0"/>
              <a:t> rutas de </a:t>
            </a:r>
            <a:r>
              <a:rPr lang="es-ES" baseline="0" dirty="0" err="1" smtClean="0"/>
              <a:t>recolleccion</a:t>
            </a:r>
            <a:r>
              <a:rPr lang="es-ES" baseline="0" dirty="0" smtClean="0"/>
              <a:t> para llegar a </a:t>
            </a:r>
            <a:r>
              <a:rPr lang="es-ES" baseline="0" dirty="0" err="1" smtClean="0"/>
              <a:t>areas</a:t>
            </a:r>
            <a:r>
              <a:rPr lang="es-ES" baseline="0" dirty="0" smtClean="0"/>
              <a:t> </a:t>
            </a:r>
            <a:r>
              <a:rPr lang="es-ES" baseline="0" dirty="0" err="1" smtClean="0"/>
              <a:t>dificiles</a:t>
            </a:r>
            <a:endParaRPr lang="es-ES" baseline="0" dirty="0" smtClean="0"/>
          </a:p>
          <a:p>
            <a:r>
              <a:rPr lang="es-ES" baseline="0" dirty="0" smtClean="0"/>
              <a:t>Promover el tratamiento/aprovechamiento de residuos </a:t>
            </a:r>
            <a:r>
              <a:rPr lang="es-ES" baseline="0" dirty="0" err="1" smtClean="0"/>
              <a:t>organicos</a:t>
            </a:r>
            <a:endParaRPr lang="es-ES" dirty="0"/>
          </a:p>
        </p:txBody>
      </p:sp>
      <p:sp>
        <p:nvSpPr>
          <p:cNvPr id="4" name="Slide Number Placeholder 3"/>
          <p:cNvSpPr>
            <a:spLocks noGrp="1"/>
          </p:cNvSpPr>
          <p:nvPr>
            <p:ph type="sldNum" sz="quarter" idx="10"/>
          </p:nvPr>
        </p:nvSpPr>
        <p:spPr/>
        <p:txBody>
          <a:bodyPr/>
          <a:lstStyle/>
          <a:p>
            <a:fld id="{523B91B2-38A2-E64C-8275-0ECFA4726ADB}" type="slidenum">
              <a:rPr lang="en-US" smtClean="0"/>
              <a:pPr/>
              <a:t>18</a:t>
            </a:fld>
            <a:endParaRPr lang="en-US"/>
          </a:p>
        </p:txBody>
      </p:sp>
    </p:spTree>
    <p:extLst>
      <p:ext uri="{BB962C8B-B14F-4D97-AF65-F5344CB8AC3E}">
        <p14:creationId xmlns:p14="http://schemas.microsoft.com/office/powerpoint/2010/main" val="3891239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C380B7-6BD1-46CC-B249-BA6331AE3185}" type="slidenum">
              <a:rPr lang="fr-FR" smtClean="0"/>
              <a:t>1</a:t>
            </a:fld>
            <a:endParaRPr lang="fr-FR"/>
          </a:p>
        </p:txBody>
      </p:sp>
    </p:spTree>
    <p:extLst>
      <p:ext uri="{BB962C8B-B14F-4D97-AF65-F5344CB8AC3E}">
        <p14:creationId xmlns:p14="http://schemas.microsoft.com/office/powerpoint/2010/main" val="12025346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Para reducir drásticamente las emisiones de SLCP de los desechos, la iniciativa tiene una estrategia de tres partes:</a:t>
            </a:r>
          </a:p>
          <a:p>
            <a:pPr marL="0" marR="0" indent="0" algn="l" defTabSz="914400" rtl="0" eaLnBrk="1" fontAlgn="auto" latinLnBrk="0" hangingPunct="1">
              <a:lnSpc>
                <a:spcPct val="100000"/>
              </a:lnSpc>
              <a:spcBef>
                <a:spcPts val="0"/>
              </a:spcBef>
              <a:spcAft>
                <a:spcPts val="0"/>
              </a:spcAft>
              <a:buClrTx/>
              <a:buSzTx/>
              <a:buFontTx/>
              <a:buNone/>
              <a:tabLst/>
              <a:defRPr/>
            </a:pPr>
            <a:endParaRPr lang="es-ES"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dirty="0" smtClean="0"/>
              <a:t>Apoyar acciones de ciudades </a:t>
            </a:r>
            <a:r>
              <a:rPr lang="es-ES" dirty="0" err="1" smtClean="0"/>
              <a:t>ciudades</a:t>
            </a:r>
            <a:endParaRPr lang="es-ES"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dirty="0" smtClean="0"/>
              <a:t>Crear marcos habilitadores a nivel nacional que apoyen acciones de la ciudad. Incentivos.</a:t>
            </a:r>
            <a:r>
              <a:rPr lang="es-ES" baseline="0" dirty="0" smtClean="0"/>
              <a:t> Metas. </a:t>
            </a:r>
            <a:endParaRPr lang="es-ES"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dirty="0" smtClean="0"/>
              <a:t>Aumentar proporcionalmente</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dirty="0" smtClean="0"/>
              <a:t>Brindar apoyo indirecto a un mayor número de ciudades al proporcionar acceso y capacitación sobre el uso de nuestras muchas herramientas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dirty="0" smtClean="0"/>
              <a:t>Y aprovechar la voluntad política en las ciudades que no son del CCAC mediante la introducción de MSW en foros clave</a:t>
            </a:r>
            <a:endParaRPr lang="en-US" dirty="0"/>
          </a:p>
        </p:txBody>
      </p:sp>
      <p:sp>
        <p:nvSpPr>
          <p:cNvPr id="4" name="Slide Number Placeholder 3"/>
          <p:cNvSpPr>
            <a:spLocks noGrp="1"/>
          </p:cNvSpPr>
          <p:nvPr>
            <p:ph type="sldNum" sz="quarter" idx="10"/>
          </p:nvPr>
        </p:nvSpPr>
        <p:spPr/>
        <p:txBody>
          <a:bodyPr/>
          <a:lstStyle/>
          <a:p>
            <a:fld id="{5AC380B7-6BD1-46CC-B249-BA6331AE3185}" type="slidenum">
              <a:rPr lang="fr-FR" smtClean="0"/>
              <a:t>19</a:t>
            </a:fld>
            <a:endParaRPr lang="fr-FR"/>
          </a:p>
        </p:txBody>
      </p:sp>
    </p:spTree>
    <p:extLst>
      <p:ext uri="{BB962C8B-B14F-4D97-AF65-F5344CB8AC3E}">
        <p14:creationId xmlns:p14="http://schemas.microsoft.com/office/powerpoint/2010/main" val="23995177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L" dirty="0"/>
              <a:t>La iniciativa de Residuos Sólidos Municipales de la </a:t>
            </a:r>
            <a:r>
              <a:rPr lang="es-CL" dirty="0" err="1"/>
              <a:t>Climate</a:t>
            </a:r>
            <a:r>
              <a:rPr lang="es-CL" dirty="0"/>
              <a:t> and </a:t>
            </a:r>
            <a:r>
              <a:rPr lang="es-CL" dirty="0" err="1"/>
              <a:t>Clean</a:t>
            </a:r>
            <a:r>
              <a:rPr lang="es-CL" dirty="0"/>
              <a:t> Air </a:t>
            </a:r>
            <a:r>
              <a:rPr lang="es-CL" dirty="0" err="1"/>
              <a:t>Coalition</a:t>
            </a:r>
            <a:r>
              <a:rPr lang="es-CL" dirty="0"/>
              <a:t> está construyendo activamente una serie de redes regionales de ciudades en todo el mundo para fortalecer la colaboración entre ciudades, construir capacidades para la gestión de residuos sólidos municipales (RSM) y facilitar la ampliación de acciones para reducir los contaminantes del clima de vida corta (CCVC), a saber, metano y carbono negro. Cada red regional de ciudades brindará a los participantes la oportunidad de aprender de las experiencias y mejores prácticas de otras ciudades de su región, compartir desafíos y estrategias comunes para superarlos, recibir asistencia técnica de expertos internacionales en residuos y conocer oportunidades de acceso a financiamiento, incluyendo el climático. Las redes estarán estrechamente vinculadas con expertos en residuos de todo el mundo, entre ellos CCAP, C40 </a:t>
            </a:r>
            <a:r>
              <a:rPr lang="es-CL" dirty="0" err="1"/>
              <a:t>Cities</a:t>
            </a:r>
            <a:r>
              <a:rPr lang="es-CL" dirty="0"/>
              <a:t> </a:t>
            </a:r>
            <a:r>
              <a:rPr lang="es-CL" dirty="0" err="1"/>
              <a:t>Climate</a:t>
            </a:r>
            <a:r>
              <a:rPr lang="es-CL" dirty="0"/>
              <a:t> </a:t>
            </a:r>
            <a:r>
              <a:rPr lang="es-CL" dirty="0" err="1"/>
              <a:t>Leadership</a:t>
            </a:r>
            <a:r>
              <a:rPr lang="es-CL" dirty="0"/>
              <a:t> </a:t>
            </a:r>
            <a:r>
              <a:rPr lang="es-CL" dirty="0" err="1"/>
              <a:t>Group</a:t>
            </a:r>
            <a:r>
              <a:rPr lang="es-CL" dirty="0"/>
              <a:t> y la Asociación Internacional de Residuos Sólidos (ISWA), dos de las mayores redes en materia de ciudades y residuos respectivamente.</a:t>
            </a:r>
            <a:endParaRPr lang="es-ES" dirty="0"/>
          </a:p>
          <a:p>
            <a:r>
              <a:rPr lang="es-CL" dirty="0"/>
              <a:t> </a:t>
            </a:r>
            <a:endParaRPr lang="es-ES" dirty="0"/>
          </a:p>
          <a:p>
            <a:r>
              <a:rPr lang="es-CL" dirty="0"/>
              <a:t>Hemos creado un conjunto de estándares de participación sencillos para fomentar la colaboración activa de las ciudades y promover el aprendizaje sur-sur. Las normas, tanto obligatorias como voluntarias, se describen a continuación. Se alienta a las ciudades que quieran unirse a la iniciativa a que aprueben los estándares de participación, cuyo objetivo es apoyar una colaboración sólida y productiva entre la iniciativa y cada ciudad participante. Si tiene alguna pregunta o inquietud, comuníquese con la Coordinadora de la Iniciativa de Residuos Sólidos Municipales, Sra. Sandra Mazo-</a:t>
            </a:r>
            <a:r>
              <a:rPr lang="es-CL" dirty="0" err="1"/>
              <a:t>Nix</a:t>
            </a:r>
            <a:r>
              <a:rPr lang="es-CL" dirty="0"/>
              <a:t> (Sandra.Mazo-Nix.affiliate@unep.org).</a:t>
            </a:r>
            <a:endParaRPr lang="es-ES" dirty="0"/>
          </a:p>
          <a:p>
            <a:r>
              <a:rPr lang="es-CL" dirty="0"/>
              <a:t> </a:t>
            </a:r>
            <a:endParaRPr lang="es-ES" dirty="0"/>
          </a:p>
          <a:p>
            <a:r>
              <a:rPr lang="en-US" b="1" dirty="0" err="1"/>
              <a:t>Normas</a:t>
            </a:r>
            <a:r>
              <a:rPr lang="en-US" b="1" dirty="0"/>
              <a:t> </a:t>
            </a:r>
            <a:r>
              <a:rPr lang="en-US" b="1" dirty="0" err="1"/>
              <a:t>Obligatorias</a:t>
            </a:r>
            <a:r>
              <a:rPr lang="en-US" b="1" dirty="0"/>
              <a:t> de </a:t>
            </a:r>
            <a:r>
              <a:rPr lang="en-US" b="1" dirty="0" err="1"/>
              <a:t>Participación</a:t>
            </a:r>
            <a:r>
              <a:rPr lang="en-US" b="1" dirty="0"/>
              <a:t>:</a:t>
            </a:r>
            <a:endParaRPr lang="es-ES" dirty="0"/>
          </a:p>
          <a:p>
            <a:pPr lvl="0"/>
            <a:r>
              <a:rPr lang="es-CL" dirty="0"/>
              <a:t>Designar un punto focal para la Red que sirva de intermediario entre la Red Regional de Residuos Sólidos del CCAC y el gobierno local.</a:t>
            </a:r>
            <a:endParaRPr lang="es-ES" dirty="0"/>
          </a:p>
          <a:p>
            <a:pPr lvl="0"/>
            <a:r>
              <a:rPr lang="es-CL" dirty="0"/>
              <a:t>Cooperar con la Iniciativa de Residuos proporcionando datos sobre la gestión de los residuos sólidos municipales para ayudar a informar las decisiones, medir progreso y orientar mejor el apoyo.</a:t>
            </a:r>
            <a:endParaRPr lang="es-ES" dirty="0"/>
          </a:p>
          <a:p>
            <a:pPr lvl="0"/>
            <a:r>
              <a:rPr lang="es-CL" dirty="0"/>
              <a:t>Identificar acciones prioritarias para reducir las emisiones que le gustaría lograr como parte de la Red.</a:t>
            </a:r>
            <a:endParaRPr lang="es-ES" dirty="0"/>
          </a:p>
          <a:p>
            <a:pPr lvl="0"/>
            <a:r>
              <a:rPr lang="es-CL" dirty="0"/>
              <a:t>Completar una evaluación para identificar las oportunidades locales de reducción de CCVC en el sector de residuos.</a:t>
            </a:r>
            <a:endParaRPr lang="es-ES" dirty="0"/>
          </a:p>
          <a:p>
            <a:pPr lvl="0"/>
            <a:r>
              <a:rPr lang="es-CL" dirty="0"/>
              <a:t>Participar en por lo menos dos (2) </a:t>
            </a:r>
            <a:r>
              <a:rPr lang="es-CL" dirty="0" err="1"/>
              <a:t>webinars</a:t>
            </a:r>
            <a:r>
              <a:rPr lang="es-CL" dirty="0"/>
              <a:t> de la Red Regional de Residuos Sólidos del CCAC.</a:t>
            </a:r>
            <a:endParaRPr lang="es-ES" dirty="0"/>
          </a:p>
          <a:p>
            <a:pPr lvl="0"/>
            <a:r>
              <a:rPr lang="es-CL" dirty="0"/>
              <a:t>Proponer 3-5 ciudades adicionales para unirse a la Red.</a:t>
            </a:r>
            <a:endParaRPr lang="es-ES" dirty="0"/>
          </a:p>
          <a:p>
            <a:r>
              <a:rPr lang="es-CL" dirty="0"/>
              <a:t> </a:t>
            </a:r>
            <a:endParaRPr lang="es-ES" dirty="0"/>
          </a:p>
          <a:p>
            <a:r>
              <a:rPr lang="en-US" b="1" dirty="0" err="1"/>
              <a:t>Normas</a:t>
            </a:r>
            <a:r>
              <a:rPr lang="en-US" b="1" dirty="0"/>
              <a:t> </a:t>
            </a:r>
            <a:r>
              <a:rPr lang="en-US" b="1" dirty="0" err="1"/>
              <a:t>Voluntarias</a:t>
            </a:r>
            <a:r>
              <a:rPr lang="en-US" b="1" dirty="0"/>
              <a:t>:</a:t>
            </a:r>
            <a:endParaRPr lang="es-ES" dirty="0"/>
          </a:p>
          <a:p>
            <a:pPr lvl="0"/>
            <a:r>
              <a:rPr lang="es-CL" dirty="0"/>
              <a:t>Comparta un ejemplo o estudio de caso local de un proyecto de RSM para compartir con otras ciudades. Una plantilla de modelo está disponible.</a:t>
            </a:r>
            <a:endParaRPr lang="es-ES" dirty="0"/>
          </a:p>
          <a:p>
            <a:pPr lvl="0"/>
            <a:r>
              <a:rPr lang="es-CL" dirty="0"/>
              <a:t>Actuar como mentor para ciudades adicionales en su región y país para continuar promoviendo prácticas sostenibles de manejo de residuos a través de actividades que podrían incluir liderar un seminario web, hablar en un taller, compartir políticas locales de residuos o establecer asociaciones de largo plazo con ciudades hermanas.</a:t>
            </a:r>
            <a:endParaRPr lang="es-ES" dirty="0"/>
          </a:p>
          <a:p>
            <a:pPr lvl="0"/>
            <a:r>
              <a:rPr lang="es-CL" dirty="0"/>
              <a:t>Periódicamente compartir con el Líder de la Red Regional o el Coordinador de la Iniciativa de Residuos cualquier progreso en la implementación de las actividades, incluyendo cualquier desafío que la Coalición podría ayudar a superar u oportunidades para un compromiso más profundo en la Iniciativa.</a:t>
            </a:r>
            <a:endParaRPr lang="es-ES" dirty="0"/>
          </a:p>
          <a:p>
            <a:endParaRPr lang="es-ES" dirty="0"/>
          </a:p>
        </p:txBody>
      </p:sp>
      <p:sp>
        <p:nvSpPr>
          <p:cNvPr id="4" name="Slide Number Placeholder 3"/>
          <p:cNvSpPr>
            <a:spLocks noGrp="1"/>
          </p:cNvSpPr>
          <p:nvPr>
            <p:ph type="sldNum" sz="quarter" idx="10"/>
          </p:nvPr>
        </p:nvSpPr>
        <p:spPr/>
        <p:txBody>
          <a:bodyPr/>
          <a:lstStyle/>
          <a:p>
            <a:fld id="{523B91B2-38A2-E64C-8275-0ECFA4726ADB}" type="slidenum">
              <a:rPr lang="en-US" smtClean="0"/>
              <a:pPr/>
              <a:t>20</a:t>
            </a:fld>
            <a:endParaRPr lang="en-US"/>
          </a:p>
        </p:txBody>
      </p:sp>
    </p:spTree>
    <p:extLst>
      <p:ext uri="{BB962C8B-B14F-4D97-AF65-F5344CB8AC3E}">
        <p14:creationId xmlns:p14="http://schemas.microsoft.com/office/powerpoint/2010/main" val="3429786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t>Etapa</a:t>
            </a:r>
            <a:r>
              <a:rPr lang="en-US" b="1" dirty="0" smtClean="0"/>
              <a:t> 1: </a:t>
            </a:r>
            <a:r>
              <a:rPr lang="es-ES" dirty="0"/>
              <a:t>En la primera etapa, el CCAP realizará una evaluación del marco de política nacional para el manejo de residuos sólidos, para desarrollar un análisis completo de las barreras y oportunidades para la implementación de proyectos a nivel de la ciudad.</a:t>
            </a:r>
            <a:endParaRPr lang="en-US" b="1" dirty="0" smtClean="0"/>
          </a:p>
          <a:p>
            <a:endParaRPr lang="en-US" b="1" dirty="0" smtClean="0"/>
          </a:p>
          <a:p>
            <a:r>
              <a:rPr lang="en-US" b="1" dirty="0" err="1" smtClean="0"/>
              <a:t>Etapa</a:t>
            </a:r>
            <a:r>
              <a:rPr lang="en-US" b="1" dirty="0" smtClean="0"/>
              <a:t> 2</a:t>
            </a:r>
            <a:r>
              <a:rPr lang="en-US" dirty="0" smtClean="0"/>
              <a:t>: </a:t>
            </a:r>
            <a:r>
              <a:rPr lang="es-ES" dirty="0"/>
              <a:t>Esta etapa del proceso tiene como objetivo identificar un grupo de medidas para reducir las emisiones de CCVC que también pueden proporcionar beneficios adicionales a la ciudad. </a:t>
            </a:r>
            <a:endParaRPr lang="en-US" dirty="0" smtClean="0"/>
          </a:p>
          <a:p>
            <a:pPr marL="174708" indent="-174708">
              <a:buFont typeface="Arial" panose="020B0604020202020204" pitchFamily="34" charset="0"/>
              <a:buChar char="•"/>
            </a:pPr>
            <a:r>
              <a:rPr lang="en-US" b="1" dirty="0" err="1" smtClean="0"/>
              <a:t>Identificacion</a:t>
            </a:r>
            <a:r>
              <a:rPr lang="en-US" b="1" dirty="0" smtClean="0"/>
              <a:t> - </a:t>
            </a:r>
            <a:r>
              <a:rPr lang="es-ES" dirty="0"/>
              <a:t>proporcionar a la municipalidad de Quito una lista de proyectos de residuos sólidos municipales de alto potencial para reducir los CCVC </a:t>
            </a:r>
          </a:p>
          <a:p>
            <a:pPr marL="174708" indent="-174708">
              <a:buFont typeface="Arial" panose="020B0604020202020204" pitchFamily="34" charset="0"/>
              <a:buChar char="•"/>
            </a:pPr>
            <a:r>
              <a:rPr lang="en-US" b="1" dirty="0" err="1" smtClean="0"/>
              <a:t>Analisis</a:t>
            </a:r>
            <a:r>
              <a:rPr lang="en-US" b="1" dirty="0" smtClean="0"/>
              <a:t> </a:t>
            </a:r>
            <a:r>
              <a:rPr lang="en-US" dirty="0" smtClean="0"/>
              <a:t>- </a:t>
            </a:r>
            <a:r>
              <a:rPr lang="es-ES" dirty="0"/>
              <a:t>El trabajo identificará alternativas de manejo de residuos que serán analizadas desde el punto de vista técnico y económico, dado el contexto local, y proporcionará al municipio una lista de alternativas de tratamiento de residuos, incluyendo información sobre el potencial de reducción de emisiones de CCVC y costos estimados de implementación asociados con cada proyecto, así como el análisis de los riesgos potenciales y las barreras a la implementación. </a:t>
            </a:r>
            <a:endParaRPr lang="en-US" dirty="0" smtClean="0"/>
          </a:p>
          <a:p>
            <a:pPr marL="174708" indent="-174708">
              <a:buFont typeface="Arial" panose="020B0604020202020204" pitchFamily="34" charset="0"/>
              <a:buChar char="•"/>
            </a:pPr>
            <a:r>
              <a:rPr lang="en-US" dirty="0" err="1" smtClean="0"/>
              <a:t>Analisis</a:t>
            </a:r>
            <a:r>
              <a:rPr lang="en-US" dirty="0" smtClean="0"/>
              <a:t> - </a:t>
            </a:r>
          </a:p>
          <a:p>
            <a:endParaRPr lang="en-US" dirty="0" smtClean="0"/>
          </a:p>
          <a:p>
            <a:r>
              <a:rPr lang="en-US" b="1" dirty="0" err="1" smtClean="0"/>
              <a:t>Etapa</a:t>
            </a:r>
            <a:r>
              <a:rPr lang="en-US" b="1" baseline="0" dirty="0" smtClean="0"/>
              <a:t> 3: </a:t>
            </a:r>
          </a:p>
          <a:p>
            <a:pPr marL="174708" indent="-174708">
              <a:buFont typeface="Arial" panose="020B0604020202020204" pitchFamily="34" charset="0"/>
              <a:buChar char="•"/>
            </a:pPr>
            <a:r>
              <a:rPr lang="en-US" b="1" dirty="0" err="1"/>
              <a:t>Estudio</a:t>
            </a:r>
            <a:r>
              <a:rPr lang="en-US" dirty="0"/>
              <a:t> - </a:t>
            </a:r>
            <a:r>
              <a:rPr lang="es-ES" dirty="0"/>
              <a:t>Para el proyecto priorizado se realizará un análisis más detallado de los aspectos técnicos, económicos, ambientales y sociales pertinentes. El objetivo será determinar la solución tecnológica más adecuada y estimar indicadores financieros claves para facilitar la toma de decisiones y el desarrollo del proyecto</a:t>
            </a:r>
          </a:p>
          <a:p>
            <a:pPr marL="174708" indent="-174708">
              <a:buFont typeface="Arial" panose="020B0604020202020204" pitchFamily="34" charset="0"/>
              <a:buChar char="•"/>
            </a:pPr>
            <a:r>
              <a:rPr lang="es-ES" b="1" dirty="0"/>
              <a:t>Plan de </a:t>
            </a:r>
            <a:r>
              <a:rPr lang="es-ES" b="1" dirty="0" err="1"/>
              <a:t>implementacion</a:t>
            </a:r>
            <a:r>
              <a:rPr lang="es-ES" b="1" dirty="0"/>
              <a:t> </a:t>
            </a:r>
            <a:r>
              <a:rPr lang="es-ES" dirty="0"/>
              <a:t>- proporcionar a la ciudad un plan muy claro para su implementación con el fin de aumentar las posibilidades de que el proyecto reciba aprobación y financiamiento para ser implementado. </a:t>
            </a:r>
          </a:p>
          <a:p>
            <a:endParaRPr lang="en-US" dirty="0"/>
          </a:p>
          <a:p>
            <a:endParaRPr lang="es-ES" dirty="0"/>
          </a:p>
        </p:txBody>
      </p:sp>
      <p:sp>
        <p:nvSpPr>
          <p:cNvPr id="4" name="Slide Number Placeholder 3"/>
          <p:cNvSpPr>
            <a:spLocks noGrp="1"/>
          </p:cNvSpPr>
          <p:nvPr>
            <p:ph type="sldNum" sz="quarter" idx="10"/>
          </p:nvPr>
        </p:nvSpPr>
        <p:spPr/>
        <p:txBody>
          <a:bodyPr/>
          <a:lstStyle/>
          <a:p>
            <a:fld id="{523B91B2-38A2-E64C-8275-0ECFA4726ADB}" type="slidenum">
              <a:rPr lang="en-US" smtClean="0"/>
              <a:pPr/>
              <a:t>21</a:t>
            </a:fld>
            <a:endParaRPr lang="en-US"/>
          </a:p>
        </p:txBody>
      </p:sp>
    </p:spTree>
    <p:extLst>
      <p:ext uri="{BB962C8B-B14F-4D97-AF65-F5344CB8AC3E}">
        <p14:creationId xmlns:p14="http://schemas.microsoft.com/office/powerpoint/2010/main" val="3877275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C380B7-6BD1-46CC-B249-BA6331AE3185}" type="slidenum">
              <a:rPr lang="fr-FR" smtClean="0"/>
              <a:t>22</a:t>
            </a:fld>
            <a:endParaRPr lang="fr-FR"/>
          </a:p>
        </p:txBody>
      </p:sp>
    </p:spTree>
    <p:extLst>
      <p:ext uri="{BB962C8B-B14F-4D97-AF65-F5344CB8AC3E}">
        <p14:creationId xmlns:p14="http://schemas.microsoft.com/office/powerpoint/2010/main" val="3494407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fontScale="92500"/>
          </a:bodyPr>
          <a:lstStyle/>
          <a:p>
            <a:r>
              <a:rPr lang="en-US" dirty="0" smtClean="0"/>
              <a:t>Ex:  </a:t>
            </a:r>
            <a:r>
              <a:rPr lang="en-US" sz="1200" b="0" i="0" kern="1200" dirty="0" smtClean="0">
                <a:solidFill>
                  <a:schemeClr val="tx1"/>
                </a:solidFill>
                <a:effectLst/>
                <a:latin typeface="+mn-lt"/>
                <a:ea typeface="+mn-ea"/>
                <a:cs typeface="+mn-cs"/>
              </a:rPr>
              <a:t>In Kenya, we are working</a:t>
            </a:r>
            <a:r>
              <a:rPr lang="en-US" sz="1200" b="0" i="0" kern="1200" baseline="0" dirty="0" smtClean="0">
                <a:solidFill>
                  <a:schemeClr val="tx1"/>
                </a:solidFill>
                <a:effectLst/>
                <a:latin typeface="+mn-lt"/>
                <a:ea typeface="+mn-ea"/>
                <a:cs typeface="+mn-cs"/>
              </a:rPr>
              <a:t> with the national government to develop an implementation plan for their national solid waste management strategy.  We are also helping the city of Nairobi to consider its options for converting its 30-acre dumpsite into a proper waste treatment facility and accessing World Bank financing to build a sanitary landfill.</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At a workshop for the Africa Regional Network, we asked the City of Durban, South Africa to present on a green waste energy project they had successfully implemented.  Everyone was so impressed that we have invited the city to speak a few times now and they are partnering with Nairobi to provide direct technical assistance on behalf of the initiative through webinars and in-person, hands-on assistance.</a:t>
            </a:r>
          </a:p>
          <a:p>
            <a:endParaRPr lang="en-US" sz="1200" b="0" i="0" kern="1200" baseline="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Dar as Salaam,</a:t>
            </a:r>
            <a:r>
              <a:rPr lang="en-US" baseline="0" dirty="0" smtClean="0"/>
              <a:t> ISWA worked with local authorities to develop an</a:t>
            </a:r>
            <a:r>
              <a:rPr lang="en-US" sz="1200" b="0" i="0" kern="1200" dirty="0" smtClean="0">
                <a:solidFill>
                  <a:schemeClr val="tx1"/>
                </a:solidFill>
                <a:effectLst/>
                <a:latin typeface="+mn-lt"/>
                <a:ea typeface="+mn-ea"/>
                <a:cs typeface="+mn-cs"/>
              </a:rPr>
              <a:t> organic waste management strategy which can serve as a sub-chapter for the NWMP or the Dar WMP.   Also trained the trainers in financial management to empower local authorities to better manage revenues and also to negotiate with potential investors.</a:t>
            </a:r>
          </a:p>
          <a:p>
            <a:endParaRPr lang="en-US" dirty="0"/>
          </a:p>
        </p:txBody>
      </p:sp>
      <p:sp>
        <p:nvSpPr>
          <p:cNvPr id="4" name="Slide Number Placeholder 3"/>
          <p:cNvSpPr>
            <a:spLocks noGrp="1"/>
          </p:cNvSpPr>
          <p:nvPr>
            <p:ph type="sldNum" sz="quarter" idx="10"/>
          </p:nvPr>
        </p:nvSpPr>
        <p:spPr/>
        <p:txBody>
          <a:bodyPr/>
          <a:lstStyle/>
          <a:p>
            <a:fld id="{7F6B8F5A-C06C-E546-9E94-053B2A36CD97}" type="slidenum">
              <a:rPr lang="en-US" smtClean="0"/>
              <a:pPr/>
              <a:t>23</a:t>
            </a:fld>
            <a:endParaRPr lang="en-US"/>
          </a:p>
        </p:txBody>
      </p:sp>
    </p:spTree>
    <p:extLst>
      <p:ext uri="{BB962C8B-B14F-4D97-AF65-F5344CB8AC3E}">
        <p14:creationId xmlns:p14="http://schemas.microsoft.com/office/powerpoint/2010/main" val="21774216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fontScale="92500"/>
          </a:bodyPr>
          <a:lstStyle/>
          <a:p>
            <a:endParaRPr lang="en-US" dirty="0"/>
          </a:p>
        </p:txBody>
      </p:sp>
      <p:sp>
        <p:nvSpPr>
          <p:cNvPr id="4" name="Slide Number Placeholder 3"/>
          <p:cNvSpPr>
            <a:spLocks noGrp="1"/>
          </p:cNvSpPr>
          <p:nvPr>
            <p:ph type="sldNum" sz="quarter" idx="10"/>
          </p:nvPr>
        </p:nvSpPr>
        <p:spPr/>
        <p:txBody>
          <a:bodyPr/>
          <a:lstStyle/>
          <a:p>
            <a:fld id="{7F6B8F5A-C06C-E546-9E94-053B2A36CD97}" type="slidenum">
              <a:rPr lang="en-US" smtClean="0"/>
              <a:pPr/>
              <a:t>24</a:t>
            </a:fld>
            <a:endParaRPr lang="en-US"/>
          </a:p>
        </p:txBody>
      </p:sp>
    </p:spTree>
    <p:extLst>
      <p:ext uri="{BB962C8B-B14F-4D97-AF65-F5344CB8AC3E}">
        <p14:creationId xmlns:p14="http://schemas.microsoft.com/office/powerpoint/2010/main" val="2177421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This graphic represents Sweden success in waste management policy change thought-out the years. </a:t>
            </a:r>
          </a:p>
          <a:p>
            <a:pPr defTabSz="465887">
              <a:defRPr/>
            </a:pPr>
            <a:endParaRPr lang="en-US" dirty="0"/>
          </a:p>
          <a:p>
            <a:pPr defTabSz="465887">
              <a:defRPr/>
            </a:pPr>
            <a:r>
              <a:rPr lang="en-US" dirty="0"/>
              <a:t>The illustration below provides an overview of policy instruments and their impact on the treatment of Swedish household waste from 1992 to 2011.  The blue line is </a:t>
            </a:r>
            <a:r>
              <a:rPr lang="es-MX" dirty="0"/>
              <a:t>material </a:t>
            </a:r>
            <a:r>
              <a:rPr lang="es-MX" dirty="0" err="1"/>
              <a:t>recycling</a:t>
            </a:r>
            <a:r>
              <a:rPr lang="es-MX" dirty="0"/>
              <a:t>. The light </a:t>
            </a:r>
            <a:r>
              <a:rPr lang="es-MX" dirty="0" err="1"/>
              <a:t>green</a:t>
            </a:r>
            <a:r>
              <a:rPr lang="es-MX" dirty="0"/>
              <a:t> line </a:t>
            </a:r>
            <a:r>
              <a:rPr lang="es-MX" dirty="0" err="1"/>
              <a:t>is</a:t>
            </a:r>
            <a:r>
              <a:rPr lang="es-MX" dirty="0"/>
              <a:t> biological </a:t>
            </a:r>
            <a:r>
              <a:rPr lang="es-MX" dirty="0" err="1"/>
              <a:t>recycling</a:t>
            </a:r>
            <a:r>
              <a:rPr lang="es-MX" dirty="0"/>
              <a:t> </a:t>
            </a:r>
            <a:r>
              <a:rPr lang="es-MX" dirty="0" err="1"/>
              <a:t>through</a:t>
            </a:r>
            <a:r>
              <a:rPr lang="es-MX" dirty="0"/>
              <a:t> </a:t>
            </a:r>
            <a:r>
              <a:rPr lang="es-MX" dirty="0" err="1"/>
              <a:t>composting</a:t>
            </a:r>
            <a:r>
              <a:rPr lang="es-MX" dirty="0"/>
              <a:t> </a:t>
            </a:r>
            <a:r>
              <a:rPr lang="es-MX" dirty="0" err="1"/>
              <a:t>or</a:t>
            </a:r>
            <a:r>
              <a:rPr lang="es-MX" dirty="0"/>
              <a:t> </a:t>
            </a:r>
            <a:r>
              <a:rPr lang="es-MX" dirty="0" err="1"/>
              <a:t>anaerobic</a:t>
            </a:r>
            <a:r>
              <a:rPr lang="es-MX" dirty="0"/>
              <a:t> </a:t>
            </a:r>
            <a:r>
              <a:rPr lang="es-MX" dirty="0" err="1"/>
              <a:t>digestion</a:t>
            </a:r>
            <a:r>
              <a:rPr lang="es-MX" dirty="0"/>
              <a:t>. The </a:t>
            </a:r>
            <a:r>
              <a:rPr lang="es-MX" dirty="0" err="1"/>
              <a:t>yellow</a:t>
            </a:r>
            <a:r>
              <a:rPr lang="es-MX" dirty="0"/>
              <a:t> line </a:t>
            </a:r>
            <a:r>
              <a:rPr lang="es-MX" dirty="0" err="1"/>
              <a:t>is</a:t>
            </a:r>
            <a:r>
              <a:rPr lang="es-MX" dirty="0"/>
              <a:t> </a:t>
            </a:r>
            <a:r>
              <a:rPr lang="es-MX" dirty="0" err="1"/>
              <a:t>energy</a:t>
            </a:r>
            <a:r>
              <a:rPr lang="es-MX" dirty="0"/>
              <a:t> </a:t>
            </a:r>
            <a:r>
              <a:rPr lang="es-MX" dirty="0" err="1"/>
              <a:t>revocery</a:t>
            </a:r>
            <a:r>
              <a:rPr lang="es-MX" dirty="0"/>
              <a:t>, </a:t>
            </a:r>
            <a:r>
              <a:rPr lang="es-MX" dirty="0" err="1"/>
              <a:t>mainly</a:t>
            </a:r>
            <a:r>
              <a:rPr lang="es-MX" dirty="0"/>
              <a:t> </a:t>
            </a:r>
            <a:r>
              <a:rPr lang="es-MX" dirty="0" err="1"/>
              <a:t>through</a:t>
            </a:r>
            <a:r>
              <a:rPr lang="es-MX" dirty="0"/>
              <a:t> </a:t>
            </a:r>
            <a:r>
              <a:rPr lang="es-MX" dirty="0" err="1"/>
              <a:t>inceneration</a:t>
            </a:r>
            <a:r>
              <a:rPr lang="es-MX" dirty="0"/>
              <a:t>. And the </a:t>
            </a:r>
            <a:r>
              <a:rPr lang="es-MX" dirty="0" err="1"/>
              <a:t>dark</a:t>
            </a:r>
            <a:r>
              <a:rPr lang="es-MX" dirty="0"/>
              <a:t> </a:t>
            </a:r>
            <a:r>
              <a:rPr lang="es-MX" dirty="0" err="1"/>
              <a:t>orange</a:t>
            </a:r>
            <a:r>
              <a:rPr lang="es-MX" dirty="0"/>
              <a:t> line </a:t>
            </a:r>
            <a:r>
              <a:rPr lang="es-MX" dirty="0" err="1"/>
              <a:t>is</a:t>
            </a:r>
            <a:r>
              <a:rPr lang="es-MX" dirty="0"/>
              <a:t> </a:t>
            </a:r>
            <a:r>
              <a:rPr lang="es-MX" dirty="0" err="1"/>
              <a:t>landfilling</a:t>
            </a:r>
            <a:r>
              <a:rPr lang="es-MX" dirty="0"/>
              <a:t>. </a:t>
            </a:r>
            <a:r>
              <a:rPr lang="en-US" dirty="0"/>
              <a:t>As can be seen, a combination of policies including a landfill tax, an extended producer responsibility law, a ban on landfilling of organic waste, government investment grants (including covering 25% of the investment costs for anaerobic digestion plants), and an incentive for using biogas as vehicle fuel, have all helped to assist municipalities and diminish the need for landfilling. </a:t>
            </a:r>
            <a:endParaRPr lang="es-MX" dirty="0"/>
          </a:p>
          <a:p>
            <a:endParaRPr lang="en-US" dirty="0" smtClean="0"/>
          </a:p>
          <a:p>
            <a:pPr defTabSz="465887">
              <a:defRPr/>
            </a:pPr>
            <a:r>
              <a:rPr lang="en-US" dirty="0"/>
              <a:t>In Sweden, municipalities are responsible for collection and treatment of many of the waste fractions that households generate, including food waste. Households in Sweden are required to source separate between 10-15 different fractions and transport them to different collection points available. Though it is voluntary in most municipalities to source separate food waste, financial mechanisms including municipal waste management fees have been used to motivate households that do not separate getting being charged more. </a:t>
            </a:r>
            <a:r>
              <a:rPr lang="es-MX" dirty="0"/>
              <a:t>Once </a:t>
            </a:r>
            <a:r>
              <a:rPr lang="es-MX" dirty="0" err="1"/>
              <a:t>food</a:t>
            </a:r>
            <a:r>
              <a:rPr lang="es-MX" dirty="0"/>
              <a:t> waste has </a:t>
            </a:r>
            <a:r>
              <a:rPr lang="es-MX" dirty="0" err="1"/>
              <a:t>been</a:t>
            </a:r>
            <a:r>
              <a:rPr lang="es-MX" dirty="0"/>
              <a:t> </a:t>
            </a:r>
            <a:r>
              <a:rPr lang="es-MX" dirty="0" err="1"/>
              <a:t>collected</a:t>
            </a:r>
            <a:r>
              <a:rPr lang="es-MX" dirty="0"/>
              <a:t>, </a:t>
            </a:r>
            <a:r>
              <a:rPr lang="es-MX" dirty="0" err="1"/>
              <a:t>anaerobic</a:t>
            </a:r>
            <a:r>
              <a:rPr lang="es-MX" dirty="0"/>
              <a:t> </a:t>
            </a:r>
            <a:r>
              <a:rPr lang="es-MX" dirty="0" err="1"/>
              <a:t>digestion</a:t>
            </a:r>
            <a:r>
              <a:rPr lang="es-MX" dirty="0"/>
              <a:t> </a:t>
            </a:r>
            <a:r>
              <a:rPr lang="es-MX" dirty="0" err="1"/>
              <a:t>is</a:t>
            </a:r>
            <a:r>
              <a:rPr lang="es-MX" dirty="0"/>
              <a:t> the </a:t>
            </a:r>
            <a:r>
              <a:rPr lang="es-MX" dirty="0" err="1"/>
              <a:t>most</a:t>
            </a:r>
            <a:r>
              <a:rPr lang="es-MX" dirty="0"/>
              <a:t> </a:t>
            </a:r>
            <a:r>
              <a:rPr lang="es-MX" dirty="0" err="1"/>
              <a:t>common</a:t>
            </a:r>
            <a:r>
              <a:rPr lang="es-MX" dirty="0"/>
              <a:t> treatment </a:t>
            </a:r>
            <a:r>
              <a:rPr lang="es-MX" dirty="0" err="1"/>
              <a:t>method</a:t>
            </a:r>
            <a:r>
              <a:rPr lang="es-MX" dirty="0"/>
              <a:t>. The </a:t>
            </a:r>
            <a:r>
              <a:rPr lang="es-MX" dirty="0" err="1"/>
              <a:t>biogas</a:t>
            </a:r>
            <a:r>
              <a:rPr lang="es-MX" dirty="0"/>
              <a:t> </a:t>
            </a:r>
            <a:r>
              <a:rPr lang="es-MX" dirty="0" err="1"/>
              <a:t>that</a:t>
            </a:r>
            <a:r>
              <a:rPr lang="es-MX" dirty="0"/>
              <a:t> </a:t>
            </a:r>
            <a:r>
              <a:rPr lang="es-MX" dirty="0" err="1"/>
              <a:t>is</a:t>
            </a:r>
            <a:r>
              <a:rPr lang="es-MX" dirty="0"/>
              <a:t> </a:t>
            </a:r>
            <a:r>
              <a:rPr lang="es-MX" dirty="0" err="1"/>
              <a:t>produced</a:t>
            </a:r>
            <a:r>
              <a:rPr lang="es-MX" dirty="0"/>
              <a:t> </a:t>
            </a:r>
            <a:r>
              <a:rPr lang="es-MX" dirty="0" err="1"/>
              <a:t>is</a:t>
            </a:r>
            <a:r>
              <a:rPr lang="es-MX" dirty="0"/>
              <a:t> </a:t>
            </a:r>
            <a:r>
              <a:rPr lang="es-MX" dirty="0" err="1"/>
              <a:t>primarely</a:t>
            </a:r>
            <a:r>
              <a:rPr lang="es-MX" dirty="0"/>
              <a:t> </a:t>
            </a:r>
            <a:r>
              <a:rPr lang="es-MX" dirty="0" err="1"/>
              <a:t>upgraded</a:t>
            </a:r>
            <a:r>
              <a:rPr lang="es-MX" dirty="0"/>
              <a:t> to </a:t>
            </a:r>
            <a:r>
              <a:rPr lang="es-MX" dirty="0" err="1"/>
              <a:t>vehicle</a:t>
            </a:r>
            <a:r>
              <a:rPr lang="es-MX" dirty="0"/>
              <a:t> fuel, </a:t>
            </a:r>
            <a:r>
              <a:rPr lang="es-MX" dirty="0" err="1"/>
              <a:t>which</a:t>
            </a:r>
            <a:r>
              <a:rPr lang="es-MX" dirty="0"/>
              <a:t> </a:t>
            </a:r>
            <a:r>
              <a:rPr lang="es-MX" dirty="0" err="1"/>
              <a:t>is</a:t>
            </a:r>
            <a:r>
              <a:rPr lang="es-MX" dirty="0"/>
              <a:t> </a:t>
            </a:r>
            <a:r>
              <a:rPr lang="es-MX" dirty="0" err="1"/>
              <a:t>then</a:t>
            </a:r>
            <a:r>
              <a:rPr lang="es-MX" dirty="0"/>
              <a:t> </a:t>
            </a:r>
            <a:r>
              <a:rPr lang="es-MX" dirty="0" err="1"/>
              <a:t>often</a:t>
            </a:r>
            <a:r>
              <a:rPr lang="es-MX" dirty="0"/>
              <a:t> used in </a:t>
            </a:r>
            <a:r>
              <a:rPr lang="es-MX" dirty="0" err="1"/>
              <a:t>garbage</a:t>
            </a:r>
            <a:r>
              <a:rPr lang="es-MX" dirty="0"/>
              <a:t> </a:t>
            </a:r>
            <a:r>
              <a:rPr lang="es-MX" dirty="0" err="1"/>
              <a:t>trucks</a:t>
            </a:r>
            <a:r>
              <a:rPr lang="es-MX" dirty="0"/>
              <a:t> and </a:t>
            </a:r>
            <a:r>
              <a:rPr lang="es-MX" dirty="0" err="1"/>
              <a:t>city</a:t>
            </a:r>
            <a:r>
              <a:rPr lang="es-MX" dirty="0"/>
              <a:t> buses. </a:t>
            </a:r>
            <a:r>
              <a:rPr lang="en-US" dirty="0"/>
              <a:t>Currently 80% of biogas produced from food waste in Sweden is upgraded to vehicle fuel which powers 2000 city buses and 21% of the municipal garbage trucks. It is also not uncommon for biogas to also be available at normal gas stations. </a:t>
            </a:r>
            <a:endParaRPr lang="es-MX" dirty="0"/>
          </a:p>
          <a:p>
            <a:endParaRPr lang="en-US" dirty="0" smtClean="0"/>
          </a:p>
          <a:p>
            <a:pPr defTabSz="465887">
              <a:defRPr/>
            </a:pPr>
            <a:r>
              <a:rPr lang="en-US" dirty="0"/>
              <a:t>Sweden has approached organic waste as an opportunity to produce a resource, and a way to reduce dependence on fossil fuels. Using biogas as a vehicle fuel has created new investment opportunities and new jobs. Wanting to continue this trend, Sweden has set a national target regarding food waste that aims for at least 50% of food waste from households, institutional kitchens, shops and restaurants to be sorted and processed biologically so that plant nutrients are utilized, with at least 40% processed for energy utilization by 2018. </a:t>
            </a:r>
          </a:p>
          <a:p>
            <a:pPr defTabSz="465887">
              <a:defRPr/>
            </a:pPr>
            <a:endParaRPr lang="en-US" dirty="0"/>
          </a:p>
          <a:p>
            <a:pPr defTabSz="465887">
              <a:defRPr/>
            </a:pPr>
            <a:r>
              <a:rPr lang="en-US" b="1" dirty="0"/>
              <a:t>Source:</a:t>
            </a:r>
          </a:p>
          <a:p>
            <a:pPr defTabSz="465887">
              <a:defRPr/>
            </a:pPr>
            <a:r>
              <a:rPr lang="en-US" dirty="0"/>
              <a:t>Nina </a:t>
            </a:r>
            <a:r>
              <a:rPr lang="en-US" dirty="0" err="1"/>
              <a:t>Avdagic</a:t>
            </a:r>
            <a:r>
              <a:rPr lang="en-US" dirty="0"/>
              <a:t> Lam, Sweden (Organic Waste Manager, Swedish Environmental Agency) </a:t>
            </a:r>
          </a:p>
          <a:p>
            <a:pPr defTabSz="465887">
              <a:defRPr/>
            </a:pPr>
            <a:r>
              <a:rPr lang="en-US" dirty="0"/>
              <a:t>J Drive link: J:\Waste Program\CCAC\Events and Meetings\Events\2017 MSWI Regional Training - Santiago\Presentations\5. Session 2 - Organics</a:t>
            </a:r>
          </a:p>
          <a:p>
            <a:pPr defTabSz="465887">
              <a:defRPr/>
            </a:pPr>
            <a:endParaRPr lang="es-MX" dirty="0"/>
          </a:p>
          <a:p>
            <a:endParaRPr lang="en-US" dirty="0"/>
          </a:p>
        </p:txBody>
      </p:sp>
      <p:sp>
        <p:nvSpPr>
          <p:cNvPr id="4" name="Footer Placeholder 3"/>
          <p:cNvSpPr>
            <a:spLocks noGrp="1"/>
          </p:cNvSpPr>
          <p:nvPr>
            <p:ph type="ftr" sz="quarter" idx="10"/>
          </p:nvPr>
        </p:nvSpPr>
        <p:spPr/>
        <p:txBody>
          <a:bodyPr/>
          <a:lstStyle/>
          <a:p>
            <a:r>
              <a:rPr lang="en-US" smtClean="0"/>
              <a:t>Workshop 1, Session V</a:t>
            </a:r>
            <a:endParaRPr lang="en-US"/>
          </a:p>
        </p:txBody>
      </p:sp>
      <p:sp>
        <p:nvSpPr>
          <p:cNvPr id="5" name="Slide Number Placeholder 4"/>
          <p:cNvSpPr>
            <a:spLocks noGrp="1"/>
          </p:cNvSpPr>
          <p:nvPr>
            <p:ph type="sldNum" sz="quarter" idx="11"/>
          </p:nvPr>
        </p:nvSpPr>
        <p:spPr/>
        <p:txBody>
          <a:bodyPr/>
          <a:lstStyle/>
          <a:p>
            <a:fld id="{523B91B2-38A2-E64C-8275-0ECFA4726ADB}" type="slidenum">
              <a:rPr lang="en-US" smtClean="0"/>
              <a:pPr/>
              <a:t>26</a:t>
            </a:fld>
            <a:endParaRPr lang="en-US"/>
          </a:p>
        </p:txBody>
      </p:sp>
    </p:spTree>
    <p:extLst>
      <p:ext uri="{BB962C8B-B14F-4D97-AF65-F5344CB8AC3E}">
        <p14:creationId xmlns:p14="http://schemas.microsoft.com/office/powerpoint/2010/main" val="19246141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Recall:</a:t>
            </a:r>
          </a:p>
          <a:p>
            <a:pPr marL="228600" lvl="0" indent="-228600">
              <a:buAutoNum type="arabicPeriod"/>
            </a:pPr>
            <a:r>
              <a:rPr lang="en-US" sz="1200" kern="1200" dirty="0" smtClean="0">
                <a:solidFill>
                  <a:schemeClr val="tx1"/>
                </a:solidFill>
                <a:effectLst/>
                <a:latin typeface="+mn-lt"/>
                <a:ea typeface="+mn-ea"/>
                <a:cs typeface="+mn-cs"/>
              </a:rPr>
              <a:t>SLCPs</a:t>
            </a:r>
            <a:r>
              <a:rPr lang="en-US" sz="1200" kern="1200" baseline="0" dirty="0" smtClean="0">
                <a:solidFill>
                  <a:schemeClr val="tx1"/>
                </a:solidFill>
                <a:effectLst/>
                <a:latin typeface="+mn-lt"/>
                <a:ea typeface="+mn-ea"/>
                <a:cs typeface="+mn-cs"/>
              </a:rPr>
              <a:t> important part of waste management and climate strategy</a:t>
            </a:r>
          </a:p>
          <a:p>
            <a:pPr marL="228600" lvl="0" indent="-228600">
              <a:buAutoNum type="arabicPeriod"/>
            </a:pPr>
            <a:r>
              <a:rPr lang="en-US" sz="1200" kern="1200" baseline="0" dirty="0" smtClean="0">
                <a:solidFill>
                  <a:schemeClr val="tx1"/>
                </a:solidFill>
                <a:effectLst/>
                <a:latin typeface="+mn-lt"/>
                <a:ea typeface="+mn-ea"/>
                <a:cs typeface="+mn-cs"/>
              </a:rPr>
              <a:t>CCAC is a resource for you</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Workshop is</a:t>
            </a:r>
            <a:r>
              <a:rPr lang="en-US" sz="1200" kern="1200" baseline="0" dirty="0" smtClean="0">
                <a:solidFill>
                  <a:schemeClr val="tx1"/>
                </a:solidFill>
                <a:effectLst/>
                <a:latin typeface="+mn-lt"/>
                <a:ea typeface="+mn-ea"/>
                <a:cs typeface="+mn-cs"/>
              </a:rPr>
              <a:t> one of the ways that the initiative aims to support cities.  Today we’ll focus on:</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National Policies</a:t>
            </a:r>
          </a:p>
          <a:p>
            <a:pPr lvl="1"/>
            <a:r>
              <a:rPr lang="en-US" sz="1200" kern="1200" dirty="0" smtClean="0">
                <a:solidFill>
                  <a:schemeClr val="tx1"/>
                </a:solidFill>
                <a:effectLst/>
                <a:latin typeface="+mn-lt"/>
                <a:ea typeface="+mn-ea"/>
                <a:cs typeface="+mn-cs"/>
              </a:rPr>
              <a:t>Resources – communications, KP, EQT</a:t>
            </a:r>
          </a:p>
          <a:p>
            <a:pPr lvl="1"/>
            <a:r>
              <a:rPr lang="en-US" sz="1200" kern="1200" dirty="0" smtClean="0">
                <a:solidFill>
                  <a:schemeClr val="tx1"/>
                </a:solidFill>
                <a:effectLst/>
                <a:latin typeface="+mn-lt"/>
                <a:ea typeface="+mn-ea"/>
                <a:cs typeface="+mn-cs"/>
              </a:rPr>
              <a:t>Org WM projects</a:t>
            </a:r>
          </a:p>
          <a:p>
            <a:pPr lvl="1"/>
            <a:r>
              <a:rPr lang="en-US" sz="1200" kern="1200" dirty="0" smtClean="0">
                <a:solidFill>
                  <a:schemeClr val="tx1"/>
                </a:solidFill>
                <a:effectLst/>
                <a:latin typeface="+mn-lt"/>
                <a:ea typeface="+mn-ea"/>
                <a:cs typeface="+mn-cs"/>
              </a:rPr>
              <a:t>Project financing</a:t>
            </a:r>
          </a:p>
          <a:p>
            <a:pPr lvl="1"/>
            <a:r>
              <a:rPr lang="en-US" sz="1200" kern="1200" dirty="0" smtClean="0">
                <a:solidFill>
                  <a:schemeClr val="tx1"/>
                </a:solidFill>
                <a:effectLst/>
                <a:latin typeface="+mn-lt"/>
                <a:ea typeface="+mn-ea"/>
                <a:cs typeface="+mn-cs"/>
              </a:rPr>
              <a:t>Role of the private sector</a:t>
            </a:r>
          </a:p>
          <a:p>
            <a:pPr lvl="1"/>
            <a:r>
              <a:rPr lang="en-US" sz="1200" kern="1200" dirty="0" smtClean="0">
                <a:solidFill>
                  <a:schemeClr val="tx1"/>
                </a:solidFill>
                <a:effectLst/>
                <a:latin typeface="+mn-lt"/>
                <a:ea typeface="+mn-ea"/>
                <a:cs typeface="+mn-cs"/>
              </a:rPr>
              <a:t>Launch of the network</a:t>
            </a:r>
          </a:p>
          <a:p>
            <a:pPr lvl="0"/>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baseline="0" dirty="0" smtClean="0">
                <a:solidFill>
                  <a:schemeClr val="tx1"/>
                </a:solidFill>
                <a:effectLst/>
                <a:latin typeface="+mn-lt"/>
                <a:ea typeface="+mn-ea"/>
                <a:cs typeface="+mn-cs"/>
              </a:rPr>
              <a:t>Finally, cities have always been the leaders on tackling climate change and managing their solid waste.  We need you n</a:t>
            </a:r>
            <a:r>
              <a:rPr lang="en-US" sz="1200" kern="1200" dirty="0" smtClean="0">
                <a:solidFill>
                  <a:schemeClr val="tx1"/>
                </a:solidFill>
                <a:effectLst/>
                <a:latin typeface="+mn-lt"/>
                <a:ea typeface="+mn-ea"/>
                <a:cs typeface="+mn-cs"/>
              </a:rPr>
              <a:t>ow more than ever to continue to lead</a:t>
            </a:r>
          </a:p>
          <a:p>
            <a:pPr marL="171450" lvl="1" indent="-171450">
              <a:buFont typeface="Arial" panose="020B0604020202020204" pitchFamily="34" charset="0"/>
              <a:buChar char="•"/>
            </a:pPr>
            <a:r>
              <a:rPr lang="en-US" sz="1200" kern="1200" dirty="0" smtClean="0">
                <a:solidFill>
                  <a:schemeClr val="tx1"/>
                </a:solidFill>
                <a:effectLst/>
                <a:latin typeface="+mn-lt"/>
                <a:ea typeface="+mn-ea"/>
                <a:cs typeface="+mn-cs"/>
              </a:rPr>
              <a:t>To implement the waste management solutions that make our communities clean, healthy and sustainable; </a:t>
            </a:r>
          </a:p>
          <a:p>
            <a:pPr marL="171450" lvl="1" indent="-171450">
              <a:buFont typeface="Arial" panose="020B0604020202020204" pitchFamily="34" charset="0"/>
              <a:buChar char="•"/>
            </a:pPr>
            <a:r>
              <a:rPr lang="en-US" sz="1200" kern="1200" dirty="0" smtClean="0">
                <a:solidFill>
                  <a:schemeClr val="tx1"/>
                </a:solidFill>
                <a:effectLst/>
                <a:latin typeface="+mn-lt"/>
                <a:ea typeface="+mn-ea"/>
                <a:cs typeface="+mn-cs"/>
              </a:rPr>
              <a:t>that protect our ground water and our air. </a:t>
            </a:r>
          </a:p>
          <a:p>
            <a:pPr marL="171450" lvl="1" indent="-171450">
              <a:buFont typeface="Arial" panose="020B0604020202020204" pitchFamily="34" charset="0"/>
              <a:buChar char="•"/>
            </a:pPr>
            <a:r>
              <a:rPr lang="en-US" sz="1200" kern="1200" dirty="0" smtClean="0">
                <a:solidFill>
                  <a:schemeClr val="tx1"/>
                </a:solidFill>
                <a:effectLst/>
                <a:latin typeface="+mn-lt"/>
                <a:ea typeface="+mn-ea"/>
                <a:cs typeface="+mn-cs"/>
              </a:rPr>
              <a:t>You are the leaders; we are here to support you</a:t>
            </a:r>
          </a:p>
          <a:p>
            <a:pPr marL="171450" lvl="1" indent="-171450">
              <a:buFont typeface="Arial" panose="020B0604020202020204" pitchFamily="34" charset="0"/>
              <a:buChar char="•"/>
            </a:pPr>
            <a:r>
              <a:rPr lang="en-US" sz="1200" kern="1200" dirty="0" smtClean="0">
                <a:solidFill>
                  <a:schemeClr val="tx1"/>
                </a:solidFill>
                <a:effectLst/>
                <a:latin typeface="+mn-lt"/>
                <a:ea typeface="+mn-ea"/>
                <a:cs typeface="+mn-cs"/>
              </a:rPr>
              <a:t>To give you access to the resources, tools, training, networking to help you successfully tackle this challenge.</a:t>
            </a:r>
          </a:p>
          <a:p>
            <a:pPr marL="171450" lvl="1" indent="-171450">
              <a:buFont typeface="Arial" panose="020B0604020202020204" pitchFamily="34" charset="0"/>
              <a:buChar char="•"/>
            </a:pPr>
            <a:r>
              <a:rPr lang="en-US" sz="1200" kern="1200" dirty="0" smtClean="0">
                <a:solidFill>
                  <a:schemeClr val="tx1"/>
                </a:solidFill>
                <a:effectLst/>
                <a:latin typeface="+mn-lt"/>
                <a:ea typeface="+mn-ea"/>
                <a:cs typeface="+mn-cs"/>
              </a:rPr>
              <a:t>And we ask that you commit to take action to reduce SLCPs in</a:t>
            </a:r>
            <a:r>
              <a:rPr lang="en-US" sz="1200" kern="1200" baseline="0" dirty="0" smtClean="0">
                <a:solidFill>
                  <a:schemeClr val="tx1"/>
                </a:solidFill>
                <a:effectLst/>
                <a:latin typeface="+mn-lt"/>
                <a:ea typeface="+mn-ea"/>
                <a:cs typeface="+mn-cs"/>
              </a:rPr>
              <a:t> an effort to advance your own MSW priorities</a:t>
            </a:r>
          </a:p>
          <a:p>
            <a:pPr marL="171450" lvl="1" indent="-171450">
              <a:buFont typeface="Arial" panose="020B0604020202020204" pitchFamily="34" charset="0"/>
              <a:buChar char="•"/>
            </a:pPr>
            <a:r>
              <a:rPr lang="en-US" sz="1200" kern="1200" baseline="0" dirty="0" smtClean="0">
                <a:solidFill>
                  <a:schemeClr val="tx1"/>
                </a:solidFill>
                <a:effectLst/>
                <a:latin typeface="+mn-lt"/>
                <a:ea typeface="+mn-ea"/>
                <a:cs typeface="+mn-cs"/>
              </a:rPr>
              <a:t>And </a:t>
            </a:r>
            <a:r>
              <a:rPr lang="en-US" sz="1200" kern="1200" dirty="0" smtClean="0">
                <a:solidFill>
                  <a:schemeClr val="tx1"/>
                </a:solidFill>
                <a:effectLst/>
                <a:latin typeface="+mn-lt"/>
                <a:ea typeface="+mn-ea"/>
                <a:cs typeface="+mn-cs"/>
              </a:rPr>
              <a:t>to support your peers, the city representatives sitting with you today, to do the same</a:t>
            </a:r>
          </a:p>
          <a:p>
            <a:pPr marL="171450" lvl="1" indent="-171450">
              <a:buFont typeface="Arial" panose="020B0604020202020204" pitchFamily="34" charset="0"/>
              <a:buChar char="•"/>
            </a:pPr>
            <a:r>
              <a:rPr lang="en-US" sz="1200" kern="1200" dirty="0" smtClean="0">
                <a:solidFill>
                  <a:schemeClr val="tx1"/>
                </a:solidFill>
                <a:effectLst/>
                <a:latin typeface="+mn-lt"/>
                <a:ea typeface="+mn-ea"/>
                <a:cs typeface="+mn-cs"/>
              </a:rPr>
              <a:t>If you are part of this network, I hope you will continue to engage actively.</a:t>
            </a:r>
          </a:p>
          <a:p>
            <a:pPr marL="171450" lvl="1" indent="-171450">
              <a:buFont typeface="Arial" panose="020B0604020202020204" pitchFamily="34" charset="0"/>
              <a:buChar char="•"/>
            </a:pPr>
            <a:r>
              <a:rPr lang="en-US" sz="1200" kern="1200" dirty="0" smtClean="0">
                <a:solidFill>
                  <a:schemeClr val="tx1"/>
                </a:solidFill>
                <a:effectLst/>
                <a:latin typeface="+mn-lt"/>
                <a:ea typeface="+mn-ea"/>
                <a:cs typeface="+mn-cs"/>
              </a:rPr>
              <a:t>If you are participating in this workshop to learn and see if the CCAC is a good fit for you, I hope you will consider joining us.</a:t>
            </a:r>
          </a:p>
          <a:p>
            <a:endParaRPr lang="en-US" dirty="0"/>
          </a:p>
        </p:txBody>
      </p:sp>
      <p:sp>
        <p:nvSpPr>
          <p:cNvPr id="4" name="Slide Number Placeholder 3"/>
          <p:cNvSpPr>
            <a:spLocks noGrp="1"/>
          </p:cNvSpPr>
          <p:nvPr>
            <p:ph type="sldNum" sz="quarter" idx="10"/>
          </p:nvPr>
        </p:nvSpPr>
        <p:spPr/>
        <p:txBody>
          <a:bodyPr/>
          <a:lstStyle/>
          <a:p>
            <a:fld id="{5AC380B7-6BD1-46CC-B249-BA6331AE3185}" type="slidenum">
              <a:rPr lang="fr-FR" smtClean="0"/>
              <a:t>27</a:t>
            </a:fld>
            <a:endParaRPr lang="fr-FR"/>
          </a:p>
        </p:txBody>
      </p:sp>
    </p:spTree>
    <p:extLst>
      <p:ext uri="{BB962C8B-B14F-4D97-AF65-F5344CB8AC3E}">
        <p14:creationId xmlns:p14="http://schemas.microsoft.com/office/powerpoint/2010/main" val="18991660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Shape 430"/>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dirty="0"/>
          </a:p>
        </p:txBody>
      </p:sp>
      <p:sp>
        <p:nvSpPr>
          <p:cNvPr id="431" name="Shape 43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1036822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commentaires 2"/>
          <p:cNvSpPr>
            <a:spLocks noGrp="1"/>
          </p:cNvSpPr>
          <p:nvPr>
            <p:ph type="body" idx="1"/>
          </p:nvPr>
        </p:nvSpPr>
        <p:spPr/>
        <p:txBody>
          <a:bodyPr/>
          <a:lstStyle/>
          <a:p>
            <a:r>
              <a:rPr lang="en-GB" noProof="0" dirty="0" smtClean="0"/>
              <a:t>Comment the MSWI knowledge</a:t>
            </a:r>
            <a:r>
              <a:rPr lang="en-GB" baseline="0" noProof="0" dirty="0" smtClean="0"/>
              <a:t> by showing Documents, Databases (Waste Atlas) and the Forum with experts.</a:t>
            </a:r>
            <a:endParaRPr lang="en-GB" noProof="0" dirty="0"/>
          </a:p>
        </p:txBody>
      </p:sp>
      <p:sp>
        <p:nvSpPr>
          <p:cNvPr id="4" name="Espace réservé du numéro de diapositive 3"/>
          <p:cNvSpPr>
            <a:spLocks noGrp="1"/>
          </p:cNvSpPr>
          <p:nvPr>
            <p:ph type="sldNum" sz="quarter" idx="10"/>
          </p:nvPr>
        </p:nvSpPr>
        <p:spPr/>
        <p:txBody>
          <a:bodyPr/>
          <a:lstStyle/>
          <a:p>
            <a:fld id="{5AC380B7-6BD1-46CC-B249-BA6331AE3185}" type="slidenum">
              <a:rPr lang="fr-FR" smtClean="0"/>
              <a:t>29</a:t>
            </a:fld>
            <a:endParaRPr lang="fr-FR"/>
          </a:p>
        </p:txBody>
      </p:sp>
    </p:spTree>
    <p:extLst>
      <p:ext uri="{BB962C8B-B14F-4D97-AF65-F5344CB8AC3E}">
        <p14:creationId xmlns:p14="http://schemas.microsoft.com/office/powerpoint/2010/main" val="1061078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CCAP is well known for our dialogues – these are both regionally</a:t>
            </a:r>
            <a:r>
              <a:rPr lang="en-US" baseline="0" dirty="0" smtClean="0">
                <a:effectLst/>
              </a:rPr>
              <a:t> focused as well as sector specific.  </a:t>
            </a:r>
          </a:p>
          <a:p>
            <a:endParaRPr lang="en-US" baseline="0" dirty="0" smtClean="0">
              <a:effectLst/>
            </a:endParaRPr>
          </a:p>
          <a:p>
            <a:r>
              <a:rPr lang="en-US" baseline="0" dirty="0" smtClean="0">
                <a:effectLst/>
              </a:rPr>
              <a:t>They provide a </a:t>
            </a:r>
            <a:r>
              <a:rPr lang="en-US" dirty="0" smtClean="0">
                <a:effectLst/>
              </a:rPr>
              <a:t>learning platform for exchanging experience, as</a:t>
            </a:r>
            <a:r>
              <a:rPr lang="en-US" baseline="0" dirty="0" smtClean="0">
                <a:effectLst/>
              </a:rPr>
              <a:t> well as</a:t>
            </a:r>
            <a:r>
              <a:rPr lang="en-US" dirty="0" smtClean="0">
                <a:effectLst/>
              </a:rPr>
              <a:t> for learning best practices. </a:t>
            </a:r>
          </a:p>
          <a:p>
            <a:endParaRPr lang="en-US" dirty="0" smtClean="0">
              <a:effectLst/>
            </a:endParaRPr>
          </a:p>
          <a:p>
            <a:r>
              <a:rPr lang="en-US" dirty="0" smtClean="0">
                <a:effectLst/>
              </a:rPr>
              <a:t>Our</a:t>
            </a:r>
            <a:r>
              <a:rPr lang="en-US" baseline="0" dirty="0" smtClean="0">
                <a:effectLst/>
              </a:rPr>
              <a:t> events and our stakeholder activities in general, enable us to have our ‘finger on the pulse’ and produce technical and policy analysis.  As a “think tank” we publish and conduct outreach to showcase our work and move the energy, air quality and climate agenda forward.</a:t>
            </a:r>
          </a:p>
          <a:p>
            <a:endParaRPr lang="en-US" baseline="0" dirty="0" smtClean="0">
              <a:effectLst/>
            </a:endParaRPr>
          </a:p>
          <a:p>
            <a:r>
              <a:rPr lang="en-US" baseline="0" dirty="0" smtClean="0">
                <a:effectLst/>
              </a:rPr>
              <a:t>While we are a think tank, I’d note that we are also active participants supporting our partners on-the-ground.  As later slides will show, we operate and are successfully innovating practical and real solutions in developing countries. And helping them identify and secure financing!</a:t>
            </a:r>
            <a:endParaRPr lang="en-US" dirty="0"/>
          </a:p>
        </p:txBody>
      </p:sp>
      <p:sp>
        <p:nvSpPr>
          <p:cNvPr id="4" name="Slide Number Placeholder 3"/>
          <p:cNvSpPr>
            <a:spLocks noGrp="1"/>
          </p:cNvSpPr>
          <p:nvPr>
            <p:ph type="sldNum" sz="quarter" idx="10"/>
          </p:nvPr>
        </p:nvSpPr>
        <p:spPr/>
        <p:txBody>
          <a:bodyPr/>
          <a:lstStyle/>
          <a:p>
            <a:fld id="{39193F83-4E51-F94E-8816-708E7A5EA9B0}" type="slidenum">
              <a:rPr lang="en-US" smtClean="0"/>
              <a:pPr/>
              <a:t>2</a:t>
            </a:fld>
            <a:endParaRPr lang="en-US"/>
          </a:p>
        </p:txBody>
      </p:sp>
    </p:spTree>
    <p:extLst>
      <p:ext uri="{BB962C8B-B14F-4D97-AF65-F5344CB8AC3E}">
        <p14:creationId xmlns:p14="http://schemas.microsoft.com/office/powerpoint/2010/main" val="38783525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E49B88-C793-41F8-9EA0-1766465DAF74}" type="slidenum">
              <a:rPr lang="en-US" smtClean="0"/>
              <a:t>30</a:t>
            </a:fld>
            <a:endParaRPr lang="en-US" dirty="0"/>
          </a:p>
        </p:txBody>
      </p:sp>
    </p:spTree>
    <p:extLst>
      <p:ext uri="{BB962C8B-B14F-4D97-AF65-F5344CB8AC3E}">
        <p14:creationId xmlns:p14="http://schemas.microsoft.com/office/powerpoint/2010/main" val="39854264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smtClean="0"/>
              <a:t>Sources: </a:t>
            </a:r>
            <a:endParaRPr lang="en-US" dirty="0" smtClean="0"/>
          </a:p>
          <a:p>
            <a:r>
              <a:rPr lang="en-US" dirty="0" smtClean="0"/>
              <a:t>Technology Photos from DOE</a:t>
            </a:r>
          </a:p>
          <a:p>
            <a:r>
              <a:rPr lang="en-US" dirty="0" smtClean="0"/>
              <a:t>CSP taken from photonics</a:t>
            </a:r>
            <a:r>
              <a:rPr lang="en-US" baseline="0" dirty="0" smtClean="0"/>
              <a:t> wiki</a:t>
            </a:r>
            <a:endParaRPr lang="en-US" dirty="0"/>
          </a:p>
        </p:txBody>
      </p:sp>
      <p:sp>
        <p:nvSpPr>
          <p:cNvPr id="4" name="Footer Placeholder 3"/>
          <p:cNvSpPr>
            <a:spLocks noGrp="1"/>
          </p:cNvSpPr>
          <p:nvPr>
            <p:ph type="ftr" sz="quarter" idx="10"/>
          </p:nvPr>
        </p:nvSpPr>
        <p:spPr/>
        <p:txBody>
          <a:bodyPr/>
          <a:lstStyle/>
          <a:p>
            <a:r>
              <a:rPr lang="en-US" smtClean="0"/>
              <a:t>Workshop 1, Session V</a:t>
            </a:r>
            <a:endParaRPr lang="en-US"/>
          </a:p>
        </p:txBody>
      </p:sp>
      <p:sp>
        <p:nvSpPr>
          <p:cNvPr id="5" name="Slide Number Placeholder 4"/>
          <p:cNvSpPr>
            <a:spLocks noGrp="1"/>
          </p:cNvSpPr>
          <p:nvPr>
            <p:ph type="sldNum" sz="quarter" idx="11"/>
          </p:nvPr>
        </p:nvSpPr>
        <p:spPr/>
        <p:txBody>
          <a:bodyPr/>
          <a:lstStyle/>
          <a:p>
            <a:fld id="{523B91B2-38A2-E64C-8275-0ECFA4726ADB}" type="slidenum">
              <a:rPr lang="en-US" smtClean="0"/>
              <a:pPr/>
              <a:t>31</a:t>
            </a:fld>
            <a:endParaRPr lang="en-US"/>
          </a:p>
        </p:txBody>
      </p:sp>
    </p:spTree>
    <p:extLst>
      <p:ext uri="{BB962C8B-B14F-4D97-AF65-F5344CB8AC3E}">
        <p14:creationId xmlns:p14="http://schemas.microsoft.com/office/powerpoint/2010/main" val="16248778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smtClean="0"/>
              <a:t>Sources: </a:t>
            </a:r>
            <a:endParaRPr lang="en-US" dirty="0" smtClean="0"/>
          </a:p>
          <a:p>
            <a:r>
              <a:rPr lang="en-US" dirty="0" smtClean="0"/>
              <a:t>Technology Photos from DOE</a:t>
            </a:r>
          </a:p>
          <a:p>
            <a:r>
              <a:rPr lang="en-US" dirty="0" smtClean="0"/>
              <a:t>CSP taken from photonics</a:t>
            </a:r>
            <a:r>
              <a:rPr lang="en-US" baseline="0" dirty="0" smtClean="0"/>
              <a:t> wiki</a:t>
            </a:r>
            <a:endParaRPr lang="en-US" dirty="0"/>
          </a:p>
        </p:txBody>
      </p:sp>
      <p:sp>
        <p:nvSpPr>
          <p:cNvPr id="4" name="Footer Placeholder 3"/>
          <p:cNvSpPr>
            <a:spLocks noGrp="1"/>
          </p:cNvSpPr>
          <p:nvPr>
            <p:ph type="ftr" sz="quarter" idx="10"/>
          </p:nvPr>
        </p:nvSpPr>
        <p:spPr/>
        <p:txBody>
          <a:bodyPr/>
          <a:lstStyle/>
          <a:p>
            <a:r>
              <a:rPr lang="en-US" smtClean="0"/>
              <a:t>Workshop 1, Session V</a:t>
            </a:r>
            <a:endParaRPr lang="en-US"/>
          </a:p>
        </p:txBody>
      </p:sp>
      <p:sp>
        <p:nvSpPr>
          <p:cNvPr id="5" name="Slide Number Placeholder 4"/>
          <p:cNvSpPr>
            <a:spLocks noGrp="1"/>
          </p:cNvSpPr>
          <p:nvPr>
            <p:ph type="sldNum" sz="quarter" idx="11"/>
          </p:nvPr>
        </p:nvSpPr>
        <p:spPr/>
        <p:txBody>
          <a:bodyPr/>
          <a:lstStyle/>
          <a:p>
            <a:fld id="{523B91B2-38A2-E64C-8275-0ECFA4726ADB}" type="slidenum">
              <a:rPr lang="en-US" smtClean="0"/>
              <a:pPr/>
              <a:t>32</a:t>
            </a:fld>
            <a:endParaRPr lang="en-US"/>
          </a:p>
        </p:txBody>
      </p:sp>
    </p:spTree>
    <p:extLst>
      <p:ext uri="{BB962C8B-B14F-4D97-AF65-F5344CB8AC3E}">
        <p14:creationId xmlns:p14="http://schemas.microsoft.com/office/powerpoint/2010/main" val="16248778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Governments have a range of policy options to encourage waste management practices that will reduce GHG emissions. Examples mentioned in slide.</a:t>
            </a:r>
            <a:endParaRPr lang="es-MX" dirty="0"/>
          </a:p>
          <a:p>
            <a:pPr defTabSz="465887">
              <a:defRPr/>
            </a:pPr>
            <a:endParaRPr lang="en-US" dirty="0"/>
          </a:p>
          <a:p>
            <a:pPr defTabSz="465887">
              <a:defRPr/>
            </a:pPr>
            <a:r>
              <a:rPr lang="en-US" dirty="0"/>
              <a:t>More examples of policy option from the “What a Waste” Report:</a:t>
            </a:r>
          </a:p>
          <a:p>
            <a:pPr defTabSz="465887">
              <a:defRPr/>
            </a:pPr>
            <a:endParaRPr lang="en-US" dirty="0"/>
          </a:p>
          <a:p>
            <a:pPr marL="174708" indent="-174708" defTabSz="465887">
              <a:buFont typeface="Arial" panose="020B0604020202020204" pitchFamily="34" charset="0"/>
              <a:buChar char="•"/>
              <a:defRPr/>
            </a:pPr>
            <a:r>
              <a:rPr lang="en-US" dirty="0"/>
              <a:t>Governments have a range of policy options to encourage waste management practices that will reduce greenhouse gas emissions. Practical approaches that could be applied in most cities include: </a:t>
            </a:r>
            <a:endParaRPr lang="en-US" dirty="0" smtClean="0"/>
          </a:p>
          <a:p>
            <a:endParaRPr lang="en-US" dirty="0" smtClean="0"/>
          </a:p>
          <a:p>
            <a:pPr marL="174708" indent="-174708" defTabSz="465887">
              <a:buFont typeface="Arial" panose="020B0604020202020204" pitchFamily="34" charset="0"/>
              <a:buChar char="•"/>
              <a:defRPr/>
            </a:pPr>
            <a:r>
              <a:rPr lang="en-US" dirty="0"/>
              <a:t>Public education to inform people about their options to reduce waste generation and increase recycling and composting. </a:t>
            </a:r>
            <a:endParaRPr lang="en-US" dirty="0" smtClean="0">
              <a:effectLst/>
            </a:endParaRPr>
          </a:p>
          <a:p>
            <a:endParaRPr lang="en-US" dirty="0" smtClean="0"/>
          </a:p>
          <a:p>
            <a:pPr marL="174708" indent="-174708" defTabSz="465887">
              <a:buFont typeface="Arial" panose="020B0604020202020204" pitchFamily="34" charset="0"/>
              <a:buChar char="•"/>
              <a:defRPr/>
            </a:pPr>
            <a:r>
              <a:rPr lang="en-US" dirty="0"/>
              <a:t>Pricing mechanisms, such as product charges can stimulate consumer behavior to reduce waste generation and increase recycling. A product charge is a cost assessment added to the price of a product and is tied to the cost of the desired waste management system. Consumers would pay for the waste management service when they buy the product. The fees collected would be directed to municipalities relative to the waste generated. An example of this economic mechanism is an excise tax on tires assessed by most states in the US. Product charges are a policy mechanism often better implemented by regional or national governments. </a:t>
            </a:r>
            <a:endParaRPr lang="en-US" dirty="0" smtClean="0"/>
          </a:p>
          <a:p>
            <a:pPr defTabSz="465887">
              <a:defRPr/>
            </a:pPr>
            <a:endParaRPr lang="en-US" dirty="0" smtClean="0">
              <a:effectLst/>
            </a:endParaRPr>
          </a:p>
          <a:p>
            <a:pPr marL="174708" indent="-174708" defTabSz="465887">
              <a:buFont typeface="Arial" panose="020B0604020202020204" pitchFamily="34" charset="0"/>
              <a:buChar char="•"/>
              <a:defRPr/>
            </a:pPr>
            <a:r>
              <a:rPr lang="en-US" dirty="0"/>
              <a:t>Another pricing mechanism well suited to urban areas is user charges tied to quantity of waste disposed. Consumers who separate recyclables pay a lower fee for waste disposal. This pricing policy can work well in locations where waste collection is from individual households so that waste quantities for disposal can be readily monitored. However, it may not be practical in many areas in developing countries, particularly in those where there are communal collection points associated with multi-unit households (such as apartment user charges tied to quantity or volume). </a:t>
            </a:r>
            <a:endParaRPr lang="en-US" dirty="0" smtClean="0"/>
          </a:p>
          <a:p>
            <a:pPr defTabSz="465887">
              <a:defRPr/>
            </a:pPr>
            <a:endParaRPr lang="en-US" dirty="0" smtClean="0">
              <a:effectLst/>
            </a:endParaRPr>
          </a:p>
          <a:p>
            <a:pPr marL="174708" indent="-174708" defTabSz="465887">
              <a:buFont typeface="Arial" panose="020B0604020202020204" pitchFamily="34" charset="0"/>
              <a:buChar char="•"/>
              <a:defRPr/>
            </a:pPr>
            <a:r>
              <a:rPr lang="en-US" dirty="0"/>
              <a:t>Preferential procurement policies and pricing to stimulate demand for products made with recycled post-consumer waste. Use of compost in public parks and other property owned by cities. </a:t>
            </a:r>
            <a:endParaRPr lang="en-US" dirty="0" smtClean="0"/>
          </a:p>
          <a:p>
            <a:endParaRPr lang="en-US" dirty="0" smtClean="0"/>
          </a:p>
          <a:p>
            <a:pPr defTabSz="465887">
              <a:defRPr/>
            </a:pPr>
            <a:r>
              <a:rPr lang="en-US" b="1" dirty="0"/>
              <a:t>Source:</a:t>
            </a:r>
          </a:p>
          <a:p>
            <a:pPr defTabSz="465887">
              <a:defRPr/>
            </a:pPr>
            <a:r>
              <a:rPr lang="en-US" dirty="0" smtClean="0">
                <a:effectLst/>
              </a:rPr>
              <a:t>What</a:t>
            </a:r>
            <a:r>
              <a:rPr lang="en-US" baseline="0" dirty="0" smtClean="0">
                <a:effectLst/>
              </a:rPr>
              <a:t> a Waste (2012) World Bank Report</a:t>
            </a:r>
            <a:endParaRPr lang="en-US" dirty="0" smtClean="0">
              <a:effectLst/>
            </a:endParaRPr>
          </a:p>
          <a:p>
            <a:endParaRPr lang="es-MX" dirty="0"/>
          </a:p>
        </p:txBody>
      </p:sp>
      <p:sp>
        <p:nvSpPr>
          <p:cNvPr id="4" name="Footer Placeholder 3"/>
          <p:cNvSpPr>
            <a:spLocks noGrp="1"/>
          </p:cNvSpPr>
          <p:nvPr>
            <p:ph type="ftr" sz="quarter" idx="10"/>
          </p:nvPr>
        </p:nvSpPr>
        <p:spPr/>
        <p:txBody>
          <a:bodyPr/>
          <a:lstStyle/>
          <a:p>
            <a:r>
              <a:rPr lang="en-US" smtClean="0"/>
              <a:t>Workshop 1, Session V</a:t>
            </a:r>
            <a:endParaRPr lang="en-US"/>
          </a:p>
        </p:txBody>
      </p:sp>
      <p:sp>
        <p:nvSpPr>
          <p:cNvPr id="5" name="Slide Number Placeholder 4"/>
          <p:cNvSpPr>
            <a:spLocks noGrp="1"/>
          </p:cNvSpPr>
          <p:nvPr>
            <p:ph type="sldNum" sz="quarter" idx="11"/>
          </p:nvPr>
        </p:nvSpPr>
        <p:spPr/>
        <p:txBody>
          <a:bodyPr/>
          <a:lstStyle/>
          <a:p>
            <a:fld id="{523B91B2-38A2-E64C-8275-0ECFA4726ADB}" type="slidenum">
              <a:rPr lang="en-US" smtClean="0"/>
              <a:pPr/>
              <a:t>33</a:t>
            </a:fld>
            <a:endParaRPr lang="en-US"/>
          </a:p>
        </p:txBody>
      </p:sp>
    </p:spTree>
    <p:extLst>
      <p:ext uri="{BB962C8B-B14F-4D97-AF65-F5344CB8AC3E}">
        <p14:creationId xmlns:p14="http://schemas.microsoft.com/office/powerpoint/2010/main" val="29364504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Shape 38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89" name="Shape 389"/>
          <p:cNvSpPr txBox="1">
            <a:spLocks noGrp="1"/>
          </p:cNvSpPr>
          <p:nvPr>
            <p:ph type="body" idx="1"/>
          </p:nvPr>
        </p:nvSpPr>
        <p:spPr>
          <a:xfrm>
            <a:off x="701042" y="4415790"/>
            <a:ext cx="5608319" cy="4183380"/>
          </a:xfrm>
          <a:prstGeom prst="rect">
            <a:avLst/>
          </a:prstGeom>
        </p:spPr>
        <p:txBody>
          <a:bodyPr lIns="93162" tIns="93162" rIns="93162" bIns="93162" anchor="t" anchorCtr="0">
            <a:noAutofit/>
          </a:bodyPr>
          <a:lstStyle/>
          <a:p>
            <a:r>
              <a:rPr lang="en-GB" b="1" dirty="0">
                <a:solidFill>
                  <a:srgbClr val="000000"/>
                </a:solidFill>
                <a:latin typeface="Arial"/>
                <a:ea typeface="Arial"/>
                <a:cs typeface="Arial"/>
                <a:sym typeface="Arial"/>
              </a:rPr>
              <a:t>Waste Initiative: </a:t>
            </a:r>
            <a:r>
              <a:rPr lang="en-GB" dirty="0">
                <a:solidFill>
                  <a:srgbClr val="000000"/>
                </a:solidFill>
                <a:latin typeface="Arial"/>
                <a:ea typeface="Arial"/>
                <a:cs typeface="Arial"/>
                <a:sym typeface="Arial"/>
              </a:rPr>
              <a:t>Mitigating SLCPS from Municipal Solid Waste</a:t>
            </a:r>
          </a:p>
          <a:p>
            <a:pPr>
              <a:buClr>
                <a:schemeClr val="dk1"/>
              </a:buClr>
            </a:pPr>
            <a:endParaRPr dirty="0">
              <a:solidFill>
                <a:srgbClr val="000000"/>
              </a:solidFill>
              <a:latin typeface="Arial"/>
              <a:ea typeface="Arial"/>
              <a:cs typeface="Arial"/>
              <a:sym typeface="Arial"/>
            </a:endParaRPr>
          </a:p>
          <a:p>
            <a:r>
              <a:rPr lang="en-GB" b="1" dirty="0">
                <a:latin typeface="Arial"/>
                <a:ea typeface="Arial"/>
                <a:cs typeface="Arial"/>
                <a:sym typeface="Arial"/>
              </a:rPr>
              <a:t>Objective</a:t>
            </a:r>
            <a:r>
              <a:rPr lang="en-GB" dirty="0">
                <a:latin typeface="Arial"/>
                <a:ea typeface="Arial"/>
                <a:cs typeface="Arial"/>
                <a:sym typeface="Arial"/>
              </a:rPr>
              <a:t>. Reduce emissions of SLCPs across the municipal solid waste sector by providing a comprehensive package of resources, technical capacity building, and a global network of cities to facilitate the design and implementation of locally appropriate actions. Support to cities to scale up and replicate individual city action within countries and across borders, such as extending collection coverage, improving waste transport, source separation, extracting materials from waste, composting or digesting biodegradable waste, establishing sanitary landfills, and capturing and utilizing landfill gas.</a:t>
            </a:r>
          </a:p>
          <a:p>
            <a:endParaRPr dirty="0">
              <a:latin typeface="Arial"/>
              <a:ea typeface="Arial"/>
              <a:cs typeface="Arial"/>
              <a:sym typeface="Arial"/>
            </a:endParaRPr>
          </a:p>
          <a:p>
            <a:pPr>
              <a:buClr>
                <a:schemeClr val="dk1"/>
              </a:buClr>
              <a:buSzPct val="91666"/>
            </a:pPr>
            <a:r>
              <a:rPr lang="en-GB" b="1" dirty="0">
                <a:latin typeface="Arial"/>
                <a:ea typeface="Arial"/>
                <a:cs typeface="Arial"/>
                <a:sym typeface="Arial"/>
              </a:rPr>
              <a:t>Why</a:t>
            </a:r>
            <a:r>
              <a:rPr lang="en-GB" dirty="0">
                <a:latin typeface="Arial"/>
                <a:ea typeface="Arial"/>
                <a:cs typeface="Arial"/>
                <a:sym typeface="Arial"/>
              </a:rPr>
              <a:t>. Globally, landfills are the third largest source of anthropogenic methane emissions, accounting for approximately 11 per cent of estimated global methane emissions. The municipal solid waste sector is also a significant source of black carbon through open burning of uncollected or unsoundly disposed waste and transport of waste by outdated and polluting vehicles.</a:t>
            </a:r>
          </a:p>
          <a:p>
            <a:pPr>
              <a:buClr>
                <a:schemeClr val="dk1"/>
              </a:buClr>
            </a:pPr>
            <a:endParaRPr dirty="0">
              <a:latin typeface="Arial"/>
              <a:ea typeface="Arial"/>
              <a:cs typeface="Arial"/>
              <a:sym typeface="Arial"/>
            </a:endParaRPr>
          </a:p>
          <a:p>
            <a:pPr defTabSz="931774">
              <a:defRPr/>
            </a:pPr>
            <a:r>
              <a:rPr lang="en-GB" dirty="0">
                <a:ea typeface="ＭＳ Ｐゴシック" pitchFamily="-112" charset="-128"/>
                <a:cs typeface="ＭＳ Ｐゴシック" pitchFamily="-112" charset="-128"/>
              </a:rPr>
              <a:t>For many cities, waste consumes a disproportionate and unsustainable share of municipal budgets, leaving many communities without basic collection and disposal services, driving them to burn their waste -- with deleterious health impacts.  Cities often rely on informal waste pickers, typically from impoverished and marginalized groups working in hazardous conditions, to help address this growing burden. Uncontrolled leachate contaminates ground water and increases incidence of vector-borne diseases.  Waste is therefore not only an important </a:t>
            </a:r>
            <a:r>
              <a:rPr lang="en-GB" i="1" dirty="0">
                <a:ea typeface="ＭＳ Ｐゴシック" pitchFamily="-112" charset="-128"/>
                <a:cs typeface="ＭＳ Ｐゴシック" pitchFamily="-112" charset="-128"/>
              </a:rPr>
              <a:t>climate</a:t>
            </a:r>
            <a:r>
              <a:rPr lang="en-GB" dirty="0">
                <a:ea typeface="ＭＳ Ｐゴシック" pitchFamily="-112" charset="-128"/>
                <a:cs typeface="ＭＳ Ｐゴシック" pitchFamily="-112" charset="-128"/>
              </a:rPr>
              <a:t> challenge, but one that affects every aspect of life for millions of people around the world.  Today, more than half the global population lives in cities.  Recognizing that urbanization is growing, especially in the developing world, and that rising incomes also increase waste generation, addressing the downstream consequences of municipal solid waste is clearly a priority. Reducing short-lived climate pollutants (SLCPs) through well managed waste systems will mitigate climate change and have significant local and national health, environmental and economic co-benefits, including improved quality of life and importantly - dignity for local communities.  </a:t>
            </a:r>
            <a:endParaRPr lang="en-AU" dirty="0">
              <a:ea typeface="ＭＳ Ｐゴシック" pitchFamily="-112" charset="-128"/>
              <a:cs typeface="ＭＳ Ｐゴシック" pitchFamily="-112" charset="-128"/>
            </a:endParaRPr>
          </a:p>
          <a:p>
            <a:endParaRPr lang="en-GB" b="1" dirty="0" smtClean="0">
              <a:latin typeface="Arial"/>
              <a:ea typeface="Arial"/>
              <a:cs typeface="Arial"/>
              <a:sym typeface="Arial"/>
            </a:endParaRPr>
          </a:p>
          <a:p>
            <a:endParaRPr lang="en-GB" b="1" dirty="0" smtClean="0">
              <a:latin typeface="Arial"/>
              <a:ea typeface="Arial"/>
              <a:cs typeface="Arial"/>
              <a:sym typeface="Arial"/>
            </a:endParaRPr>
          </a:p>
          <a:p>
            <a:endParaRPr dirty="0">
              <a:latin typeface="Arial"/>
              <a:ea typeface="Arial"/>
              <a:cs typeface="Arial"/>
              <a:sym typeface="Arial"/>
            </a:endParaRPr>
          </a:p>
        </p:txBody>
      </p:sp>
      <p:sp>
        <p:nvSpPr>
          <p:cNvPr id="390" name="Shape 390"/>
          <p:cNvSpPr txBox="1">
            <a:spLocks noGrp="1"/>
          </p:cNvSpPr>
          <p:nvPr>
            <p:ph type="sldNum" idx="12"/>
          </p:nvPr>
        </p:nvSpPr>
        <p:spPr>
          <a:xfrm>
            <a:off x="3970938" y="8829967"/>
            <a:ext cx="3037839" cy="464820"/>
          </a:xfrm>
          <a:prstGeom prst="rect">
            <a:avLst/>
          </a:prstGeom>
        </p:spPr>
        <p:txBody>
          <a:bodyPr lIns="93162" tIns="46568" rIns="93162" bIns="46568" anchor="b" anchorCtr="0">
            <a:noAutofit/>
          </a:bodyPr>
          <a:lstStyle/>
          <a:p>
            <a:pPr>
              <a:buClr>
                <a:srgbClr val="000000"/>
              </a:buClr>
              <a:buSzPct val="25000"/>
              <a:buFont typeface="Arial"/>
              <a:buNone/>
            </a:pPr>
            <a:fld id="{00000000-1234-1234-1234-123412341234}" type="slidenum">
              <a:rPr lang="en-GB"/>
              <a:pPr>
                <a:buClr>
                  <a:srgbClr val="000000"/>
                </a:buClr>
                <a:buSzPct val="25000"/>
                <a:buFont typeface="Arial"/>
                <a:buNone/>
              </a:pPr>
              <a:t>34</a:t>
            </a:fld>
            <a:endParaRPr lang="en-GB"/>
          </a:p>
        </p:txBody>
      </p:sp>
    </p:spTree>
    <p:extLst>
      <p:ext uri="{BB962C8B-B14F-4D97-AF65-F5344CB8AC3E}">
        <p14:creationId xmlns:p14="http://schemas.microsoft.com/office/powerpoint/2010/main" val="22241882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Shape 38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89" name="Shape 389"/>
          <p:cNvSpPr txBox="1">
            <a:spLocks noGrp="1"/>
          </p:cNvSpPr>
          <p:nvPr>
            <p:ph type="body" idx="1"/>
          </p:nvPr>
        </p:nvSpPr>
        <p:spPr>
          <a:xfrm>
            <a:off x="701042" y="4415790"/>
            <a:ext cx="5608319" cy="4183380"/>
          </a:xfrm>
          <a:prstGeom prst="rect">
            <a:avLst/>
          </a:prstGeom>
        </p:spPr>
        <p:txBody>
          <a:bodyPr lIns="93162" tIns="93162" rIns="93162" bIns="93162" anchor="t" anchorCtr="0">
            <a:noAutofit/>
          </a:bodyPr>
          <a:lstStyle/>
          <a:p>
            <a:r>
              <a:rPr lang="en-US" b="1" dirty="0" smtClean="0">
                <a:solidFill>
                  <a:srgbClr val="000000"/>
                </a:solidFill>
                <a:latin typeface="Arial"/>
                <a:ea typeface="Arial"/>
                <a:cs typeface="Arial"/>
                <a:sym typeface="Arial"/>
              </a:rPr>
              <a:t>The CCAC Waste Initiative are working directly with cities and national governments to reduce emissions of SLCPs across the municipal solid waste sector by providing a comprehensive collection of resources, including technical assistance, financial strategies, information exchange, networking, and training. </a:t>
            </a:r>
          </a:p>
          <a:p>
            <a:pPr>
              <a:buClr>
                <a:schemeClr val="dk1"/>
              </a:buClr>
            </a:pPr>
            <a:endParaRPr dirty="0">
              <a:latin typeface="Arial"/>
              <a:ea typeface="Arial"/>
              <a:cs typeface="Arial"/>
              <a:sym typeface="Arial"/>
            </a:endParaRPr>
          </a:p>
          <a:p>
            <a:r>
              <a:rPr lang="en-GB" b="1" dirty="0" err="1">
                <a:latin typeface="Arial"/>
                <a:ea typeface="Arial"/>
                <a:cs typeface="Arial"/>
                <a:sym typeface="Arial"/>
              </a:rPr>
              <a:t>Workstreams</a:t>
            </a:r>
            <a:r>
              <a:rPr lang="en-GB" b="1" dirty="0">
                <a:latin typeface="Arial"/>
                <a:ea typeface="Arial"/>
                <a:cs typeface="Arial"/>
                <a:sym typeface="Arial"/>
              </a:rPr>
              <a:t>.</a:t>
            </a:r>
            <a:r>
              <a:rPr lang="en-GB" dirty="0">
                <a:latin typeface="Arial"/>
                <a:ea typeface="Arial"/>
                <a:cs typeface="Arial"/>
                <a:sym typeface="Arial"/>
              </a:rPr>
              <a:t> (1) Direct city support to collect and analyse waste data, identify appropriate waste management practices, and conduct studies to advance those practices towards implementation; (2)Development of tools to enable informed policy decisions, and to measure and monitor emission reductions. (3) Sharing of best practices through a global city network, peer-to-peer learning opportunities and city mentoring, workshops, webinars and an interactive Knowledge Platform.</a:t>
            </a:r>
          </a:p>
          <a:p>
            <a:endParaRPr lang="en-US" dirty="0" smtClean="0">
              <a:latin typeface="Arial"/>
              <a:ea typeface="Arial"/>
              <a:cs typeface="Arial"/>
              <a:sym typeface="Arial"/>
            </a:endParaRPr>
          </a:p>
          <a:p>
            <a:r>
              <a:rPr lang="en-US" dirty="0" smtClean="0"/>
              <a:t>City assessments which </a:t>
            </a:r>
            <a:r>
              <a:rPr lang="fr-FR" dirty="0" err="1">
                <a:ea typeface="ＭＳ Ｐゴシック" pitchFamily="-112" charset="-128"/>
                <a:cs typeface="ＭＳ Ｐゴシック" pitchFamily="-112" charset="-128"/>
              </a:rPr>
              <a:t>allow</a:t>
            </a:r>
            <a:r>
              <a:rPr lang="fr-FR" dirty="0">
                <a:ea typeface="ＭＳ Ｐゴシック" pitchFamily="-112" charset="-128"/>
                <a:cs typeface="ＭＳ Ｐゴシック" pitchFamily="-112" charset="-128"/>
              </a:rPr>
              <a:t> for </a:t>
            </a:r>
            <a:r>
              <a:rPr lang="fr-FR" dirty="0" err="1">
                <a:ea typeface="ＭＳ Ｐゴシック" pitchFamily="-112" charset="-128"/>
                <a:cs typeface="ＭＳ Ｐゴシック" pitchFamily="-112" charset="-128"/>
              </a:rPr>
              <a:t>collecting</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necessary</a:t>
            </a:r>
            <a:r>
              <a:rPr lang="fr-FR" dirty="0">
                <a:ea typeface="ＭＳ Ｐゴシック" pitchFamily="-112" charset="-128"/>
                <a:cs typeface="ＭＳ Ｐゴシック" pitchFamily="-112" charset="-128"/>
              </a:rPr>
              <a:t> data and </a:t>
            </a:r>
            <a:r>
              <a:rPr lang="fr-FR" dirty="0" err="1">
                <a:ea typeface="ＭＳ Ｐゴシック" pitchFamily="-112" charset="-128"/>
                <a:cs typeface="ＭＳ Ｐゴシック" pitchFamily="-112" charset="-128"/>
              </a:rPr>
              <a:t>developing</a:t>
            </a:r>
            <a:r>
              <a:rPr lang="fr-FR" dirty="0">
                <a:ea typeface="ＭＳ Ｐゴシック" pitchFamily="-112" charset="-128"/>
                <a:cs typeface="ＭＳ Ｐゴシック" pitchFamily="-112" charset="-128"/>
              </a:rPr>
              <a:t> a </a:t>
            </a:r>
            <a:r>
              <a:rPr lang="fr-FR" dirty="0" err="1">
                <a:ea typeface="ＭＳ Ｐゴシック" pitchFamily="-112" charset="-128"/>
                <a:cs typeface="ＭＳ Ｐゴシック" pitchFamily="-112" charset="-128"/>
              </a:rPr>
              <a:t>strategic</a:t>
            </a:r>
            <a:r>
              <a:rPr lang="fr-FR" dirty="0">
                <a:ea typeface="ＭＳ Ｐゴシック" pitchFamily="-112" charset="-128"/>
                <a:cs typeface="ＭＳ Ｐゴシック" pitchFamily="-112" charset="-128"/>
              </a:rPr>
              <a:t> course of action for </a:t>
            </a:r>
            <a:r>
              <a:rPr lang="fr-FR" dirty="0" err="1">
                <a:ea typeface="ＭＳ Ｐゴシック" pitchFamily="-112" charset="-128"/>
                <a:cs typeface="ＭＳ Ｐゴシック" pitchFamily="-112" charset="-128"/>
              </a:rPr>
              <a:t>reducing</a:t>
            </a:r>
            <a:r>
              <a:rPr lang="fr-FR" dirty="0">
                <a:ea typeface="ＭＳ Ｐゴシック" pitchFamily="-112" charset="-128"/>
                <a:cs typeface="ＭＳ Ｐゴシック" pitchFamily="-112" charset="-128"/>
              </a:rPr>
              <a:t> SLCP </a:t>
            </a:r>
            <a:r>
              <a:rPr lang="fr-FR" dirty="0" err="1">
                <a:ea typeface="ＭＳ Ｐゴシック" pitchFamily="-112" charset="-128"/>
                <a:cs typeface="ＭＳ Ｐゴシック" pitchFamily="-112" charset="-128"/>
              </a:rPr>
              <a:t>emissions</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from</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waste</a:t>
            </a:r>
            <a:r>
              <a:rPr lang="fr-FR" dirty="0">
                <a:ea typeface="ＭＳ Ｐゴシック" pitchFamily="-112" charset="-128"/>
                <a:cs typeface="ＭＳ Ｐゴシック" pitchFamily="-112" charset="-128"/>
              </a:rPr>
              <a:t> management in a </a:t>
            </a:r>
            <a:r>
              <a:rPr lang="fr-FR" dirty="0" err="1">
                <a:ea typeface="ＭＳ Ｐゴシック" pitchFamily="-112" charset="-128"/>
                <a:cs typeface="ＭＳ Ｐゴシック" pitchFamily="-112" charset="-128"/>
              </a:rPr>
              <a:t>given</a:t>
            </a:r>
            <a:r>
              <a:rPr lang="fr-FR" dirty="0">
                <a:ea typeface="ＭＳ Ｐゴシック" pitchFamily="-112" charset="-128"/>
                <a:cs typeface="ＭＳ Ｐゴシック" pitchFamily="-112" charset="-128"/>
              </a:rPr>
              <a:t> city. </a:t>
            </a:r>
            <a:r>
              <a:rPr lang="fr-FR" dirty="0" err="1">
                <a:ea typeface="ＭＳ Ｐゴシック" pitchFamily="-112" charset="-128"/>
                <a:cs typeface="ＭＳ Ｐゴシック" pitchFamily="-112" charset="-128"/>
              </a:rPr>
              <a:t>These</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cities</a:t>
            </a:r>
            <a:r>
              <a:rPr lang="fr-FR" dirty="0">
                <a:ea typeface="ＭＳ Ｐゴシック" pitchFamily="-112" charset="-128"/>
                <a:cs typeface="ＭＳ Ｐゴシック" pitchFamily="-112" charset="-128"/>
              </a:rPr>
              <a:t> are </a:t>
            </a:r>
            <a:r>
              <a:rPr lang="fr-FR" dirty="0" err="1">
                <a:ea typeface="ＭＳ Ｐゴシック" pitchFamily="-112" charset="-128"/>
                <a:cs typeface="ＭＳ Ｐゴシック" pitchFamily="-112" charset="-128"/>
              </a:rPr>
              <a:t>also</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enabled</a:t>
            </a:r>
            <a:r>
              <a:rPr lang="fr-FR" dirty="0">
                <a:ea typeface="ＭＳ Ｐゴシック" pitchFamily="-112" charset="-128"/>
                <a:cs typeface="ＭＳ Ｐゴシック" pitchFamily="-112" charset="-128"/>
              </a:rPr>
              <a:t> to guide </a:t>
            </a:r>
            <a:r>
              <a:rPr lang="fr-FR" dirty="0" err="1">
                <a:ea typeface="ＭＳ Ｐゴシック" pitchFamily="-112" charset="-128"/>
                <a:cs typeface="ＭＳ Ｐゴシック" pitchFamily="-112" charset="-128"/>
              </a:rPr>
              <a:t>other</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cities</a:t>
            </a:r>
            <a:r>
              <a:rPr lang="fr-FR" dirty="0">
                <a:ea typeface="ＭＳ Ｐゴシック" pitchFamily="-112" charset="-128"/>
                <a:cs typeface="ＭＳ Ｐゴシック" pitchFamily="-112" charset="-128"/>
              </a:rPr>
              <a:t> in </a:t>
            </a:r>
            <a:r>
              <a:rPr lang="fr-FR" dirty="0" err="1">
                <a:ea typeface="ＭＳ Ｐゴシック" pitchFamily="-112" charset="-128"/>
                <a:cs typeface="ＭＳ Ｐゴシック" pitchFamily="-112" charset="-128"/>
              </a:rPr>
              <a:t>conducting</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their</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baseline</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assessments</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thereby</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replicating</a:t>
            </a:r>
            <a:r>
              <a:rPr lang="fr-FR" dirty="0">
                <a:ea typeface="ＭＳ Ｐゴシック" pitchFamily="-112" charset="-128"/>
                <a:cs typeface="ＭＳ Ｐゴシック" pitchFamily="-112" charset="-128"/>
              </a:rPr>
              <a:t> the </a:t>
            </a:r>
            <a:r>
              <a:rPr lang="fr-FR" dirty="0" err="1">
                <a:ea typeface="ＭＳ Ｐゴシック" pitchFamily="-112" charset="-128"/>
                <a:cs typeface="ＭＳ Ｐゴシック" pitchFamily="-112" charset="-128"/>
              </a:rPr>
              <a:t>results</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achieved</a:t>
            </a:r>
            <a:r>
              <a:rPr lang="fr-FR" dirty="0">
                <a:ea typeface="ＭＳ Ｐゴシック" pitchFamily="-112" charset="-128"/>
                <a:cs typeface="ＭＳ Ｐゴシック" pitchFamily="-112" charset="-128"/>
              </a:rPr>
              <a:t>.</a:t>
            </a:r>
            <a:r>
              <a:rPr lang="en-AU" dirty="0" smtClean="0">
                <a:effectLst/>
              </a:rPr>
              <a:t> </a:t>
            </a:r>
          </a:p>
          <a:p>
            <a:endParaRPr lang="en-AU" dirty="0" smtClean="0">
              <a:effectLst/>
            </a:endParaRPr>
          </a:p>
          <a:p>
            <a:r>
              <a:rPr lang="en-US" dirty="0" smtClean="0"/>
              <a:t>Develop work</a:t>
            </a:r>
            <a:r>
              <a:rPr lang="en-US" baseline="0" dirty="0" smtClean="0"/>
              <a:t> plans which</a:t>
            </a:r>
            <a:r>
              <a:rPr lang="en-GB" dirty="0">
                <a:ea typeface="ＭＳ Ｐゴシック" pitchFamily="-112" charset="-128"/>
                <a:cs typeface="ＭＳ Ｐゴシック" pitchFamily="-112" charset="-128"/>
              </a:rPr>
              <a:t> will directly result in:</a:t>
            </a:r>
            <a:endParaRPr lang="en-AU" dirty="0">
              <a:ea typeface="ＭＳ Ｐゴシック" pitchFamily="-112" charset="-128"/>
              <a:cs typeface="ＭＳ Ｐゴシック" pitchFamily="-112" charset="-128"/>
            </a:endParaRPr>
          </a:p>
          <a:p>
            <a:pPr lvl="0"/>
            <a:r>
              <a:rPr lang="en-GB" dirty="0">
                <a:ea typeface="ＭＳ Ｐゴシック" pitchFamily="-112" charset="-128"/>
                <a:cs typeface="ＭＳ Ｐゴシック" pitchFamily="-112" charset="-128"/>
              </a:rPr>
              <a:t>Dissemination of information regarding the impacts of SLCPs from waste management on human health and environment to strengthen national and regional policymaking.</a:t>
            </a:r>
            <a:endParaRPr lang="en-AU" dirty="0">
              <a:ea typeface="ＭＳ Ｐゴシック" pitchFamily="-112" charset="-128"/>
              <a:cs typeface="ＭＳ Ｐゴシック" pitchFamily="-112" charset="-128"/>
            </a:endParaRPr>
          </a:p>
          <a:p>
            <a:pPr lvl="0"/>
            <a:r>
              <a:rPr lang="en-GB" dirty="0">
                <a:ea typeface="ＭＳ Ｐゴシック" pitchFamily="-112" charset="-128"/>
                <a:cs typeface="ＭＳ Ｐゴシック" pitchFamily="-112" charset="-128"/>
              </a:rPr>
              <a:t>Baseline data on the city’s waste sector collected through standardized methodology. </a:t>
            </a:r>
            <a:endParaRPr lang="en-AU" dirty="0">
              <a:ea typeface="ＭＳ Ｐゴシック" pitchFamily="-112" charset="-128"/>
              <a:cs typeface="ＭＳ Ｐゴシック" pitchFamily="-112" charset="-128"/>
            </a:endParaRPr>
          </a:p>
          <a:p>
            <a:pPr lvl="0"/>
            <a:r>
              <a:rPr lang="en-GB" dirty="0">
                <a:ea typeface="ＭＳ Ｐゴシック" pitchFamily="-112" charset="-128"/>
                <a:cs typeface="ＭＳ Ｐゴシック" pitchFamily="-112" charset="-128"/>
              </a:rPr>
              <a:t>Municipalities learning best practices on overcoming local challenges in the MSW sector.</a:t>
            </a:r>
            <a:endParaRPr lang="en-AU" dirty="0">
              <a:ea typeface="ＭＳ Ｐゴシック" pitchFamily="-112" charset="-128"/>
              <a:cs typeface="ＭＳ Ｐゴシック" pitchFamily="-112" charset="-128"/>
            </a:endParaRPr>
          </a:p>
          <a:p>
            <a:pPr lvl="0"/>
            <a:r>
              <a:rPr lang="en-GB" dirty="0">
                <a:ea typeface="ＭＳ Ｐゴシック" pitchFamily="-112" charset="-128"/>
                <a:cs typeface="ＭＳ Ｐゴシック" pitchFamily="-112" charset="-128"/>
              </a:rPr>
              <a:t>Specific areas of technical assistance identified by the city.</a:t>
            </a:r>
            <a:endParaRPr lang="en-AU" dirty="0">
              <a:ea typeface="ＭＳ Ｐゴシック" pitchFamily="-112" charset="-128"/>
              <a:cs typeface="ＭＳ Ｐゴシック" pitchFamily="-112" charset="-128"/>
            </a:endParaRPr>
          </a:p>
          <a:p>
            <a:r>
              <a:rPr lang="fr-FR" dirty="0" err="1">
                <a:ea typeface="ＭＳ Ｐゴシック" pitchFamily="-112" charset="-128"/>
                <a:cs typeface="ＭＳ Ｐゴシック" pitchFamily="-112" charset="-128"/>
              </a:rPr>
              <a:t>Tailored</a:t>
            </a:r>
            <a:r>
              <a:rPr lang="fr-FR" dirty="0">
                <a:ea typeface="ＭＳ Ｐゴシック" pitchFamily="-112" charset="-128"/>
                <a:cs typeface="ＭＳ Ｐゴシック" pitchFamily="-112" charset="-128"/>
              </a:rPr>
              <a:t> options and </a:t>
            </a:r>
            <a:r>
              <a:rPr lang="fr-FR" dirty="0" err="1">
                <a:ea typeface="ＭＳ Ｐゴシック" pitchFamily="-112" charset="-128"/>
                <a:cs typeface="ＭＳ Ｐゴシック" pitchFamily="-112" charset="-128"/>
              </a:rPr>
              <a:t>activities</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required</a:t>
            </a:r>
            <a:r>
              <a:rPr lang="fr-FR" dirty="0">
                <a:ea typeface="ＭＳ Ｐゴシック" pitchFamily="-112" charset="-128"/>
                <a:cs typeface="ＭＳ Ｐゴシック" pitchFamily="-112" charset="-128"/>
              </a:rPr>
              <a:t> to </a:t>
            </a:r>
            <a:r>
              <a:rPr lang="fr-FR" dirty="0" err="1">
                <a:ea typeface="ＭＳ Ｐゴシック" pitchFamily="-112" charset="-128"/>
                <a:cs typeface="ＭＳ Ｐゴシック" pitchFamily="-112" charset="-128"/>
              </a:rPr>
              <a:t>advance</a:t>
            </a:r>
            <a:r>
              <a:rPr lang="fr-FR" dirty="0">
                <a:ea typeface="ＭＳ Ｐゴシック" pitchFamily="-112" charset="-128"/>
                <a:cs typeface="ＭＳ Ｐゴシック" pitchFamily="-112" charset="-128"/>
              </a:rPr>
              <a:t> the city </a:t>
            </a:r>
            <a:r>
              <a:rPr lang="fr-FR" dirty="0" err="1">
                <a:ea typeface="ＭＳ Ｐゴシック" pitchFamily="-112" charset="-128"/>
                <a:cs typeface="ＭＳ Ｐゴシック" pitchFamily="-112" charset="-128"/>
              </a:rPr>
              <a:t>towards</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ready</a:t>
            </a:r>
            <a:r>
              <a:rPr lang="fr-FR" dirty="0">
                <a:ea typeface="ＭＳ Ｐゴシック" pitchFamily="-112" charset="-128"/>
                <a:cs typeface="ＭＳ Ｐゴシック" pitchFamily="-112" charset="-128"/>
              </a:rPr>
              <a:t>-to-</a:t>
            </a:r>
            <a:r>
              <a:rPr lang="fr-FR" dirty="0" err="1">
                <a:ea typeface="ＭＳ Ｐゴシック" pitchFamily="-112" charset="-128"/>
                <a:cs typeface="ＭＳ Ｐゴシック" pitchFamily="-112" charset="-128"/>
              </a:rPr>
              <a:t>launch</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projects</a:t>
            </a:r>
            <a:r>
              <a:rPr lang="fr-FR" dirty="0">
                <a:ea typeface="ＭＳ Ｐゴシック" pitchFamily="-112" charset="-128"/>
                <a:cs typeface="ＭＳ Ｐゴシック" pitchFamily="-112" charset="-128"/>
              </a:rPr>
              <a:t> (Stage III). </a:t>
            </a:r>
            <a:endParaRPr lang="en-US" dirty="0" smtClean="0"/>
          </a:p>
          <a:p>
            <a:endParaRPr lang="en-US" dirty="0" smtClean="0"/>
          </a:p>
          <a:p>
            <a:r>
              <a:rPr lang="en-US" dirty="0" smtClean="0"/>
              <a:t>City pairing</a:t>
            </a:r>
          </a:p>
          <a:p>
            <a:endParaRPr lang="en-US" dirty="0" smtClean="0"/>
          </a:p>
          <a:p>
            <a:r>
              <a:rPr lang="en-US" dirty="0">
                <a:ea typeface="ＭＳ Ｐゴシック" pitchFamily="-112" charset="-128"/>
                <a:cs typeface="ＭＳ Ｐゴシック" pitchFamily="-112" charset="-128"/>
              </a:rPr>
              <a:t>The </a:t>
            </a:r>
            <a:r>
              <a:rPr lang="en-US" b="1" dirty="0">
                <a:ea typeface="ＭＳ Ｐゴシック" pitchFamily="-112" charset="-128"/>
                <a:cs typeface="ＭＳ Ｐゴシック" pitchFamily="-112" charset="-128"/>
              </a:rPr>
              <a:t>MSW Knowledge Platform </a:t>
            </a:r>
            <a:r>
              <a:rPr lang="en-US" dirty="0">
                <a:ea typeface="ＭＳ Ｐゴシック" pitchFamily="-112" charset="-128"/>
                <a:cs typeface="ＭＳ Ｐゴシック" pitchFamily="-112" charset="-128"/>
              </a:rPr>
              <a:t>is an online resource which will provide cities with: </a:t>
            </a:r>
            <a:endParaRPr lang="en-US" dirty="0" smtClean="0"/>
          </a:p>
          <a:p>
            <a:r>
              <a:rPr lang="en-US" dirty="0">
                <a:ea typeface="ＭＳ Ｐゴシック" pitchFamily="-112" charset="-128"/>
                <a:cs typeface="ＭＳ Ｐゴシック" pitchFamily="-112" charset="-128"/>
              </a:rPr>
              <a:t>• a document library</a:t>
            </a:r>
            <a:br>
              <a:rPr lang="en-US" dirty="0">
                <a:ea typeface="ＭＳ Ｐゴシック" pitchFamily="-112" charset="-128"/>
                <a:cs typeface="ＭＳ Ｐゴシック" pitchFamily="-112" charset="-128"/>
              </a:rPr>
            </a:br>
            <a:r>
              <a:rPr lang="en-US" dirty="0">
                <a:ea typeface="ＭＳ Ｐゴシック" pitchFamily="-112" charset="-128"/>
                <a:cs typeface="ＭＳ Ｐゴシック" pitchFamily="-112" charset="-128"/>
              </a:rPr>
              <a:t>• discussion forum</a:t>
            </a:r>
            <a:br>
              <a:rPr lang="en-US" dirty="0">
                <a:ea typeface="ＭＳ Ｐゴシック" pitchFamily="-112" charset="-128"/>
                <a:cs typeface="ＭＳ Ｐゴシック" pitchFamily="-112" charset="-128"/>
              </a:rPr>
            </a:br>
            <a:r>
              <a:rPr lang="en-US" dirty="0">
                <a:ea typeface="ＭＳ Ｐゴシック" pitchFamily="-112" charset="-128"/>
                <a:cs typeface="ＭＳ Ｐゴシック" pitchFamily="-112" charset="-128"/>
              </a:rPr>
              <a:t>• member/affiliate directory </a:t>
            </a:r>
            <a:br>
              <a:rPr lang="en-US" dirty="0">
                <a:ea typeface="ＭＳ Ｐゴシック" pitchFamily="-112" charset="-128"/>
                <a:cs typeface="ＭＳ Ｐゴシック" pitchFamily="-112" charset="-128"/>
              </a:rPr>
            </a:br>
            <a:r>
              <a:rPr lang="en-US" dirty="0">
                <a:ea typeface="ＭＳ Ｐゴシック" pitchFamily="-112" charset="-128"/>
                <a:cs typeface="ＭＳ Ｐゴシック" pitchFamily="-112" charset="-128"/>
              </a:rPr>
              <a:t>• ask an expert/ roster of experts </a:t>
            </a:r>
            <a:endParaRPr lang="en-US" dirty="0" smtClean="0"/>
          </a:p>
          <a:p>
            <a:endParaRPr dirty="0">
              <a:latin typeface="Arial"/>
              <a:ea typeface="Arial"/>
              <a:cs typeface="Arial"/>
              <a:sym typeface="Arial"/>
            </a:endParaRPr>
          </a:p>
        </p:txBody>
      </p:sp>
      <p:sp>
        <p:nvSpPr>
          <p:cNvPr id="390" name="Shape 390"/>
          <p:cNvSpPr txBox="1">
            <a:spLocks noGrp="1"/>
          </p:cNvSpPr>
          <p:nvPr>
            <p:ph type="sldNum" idx="12"/>
          </p:nvPr>
        </p:nvSpPr>
        <p:spPr>
          <a:xfrm>
            <a:off x="3970938" y="8829967"/>
            <a:ext cx="3037839" cy="464820"/>
          </a:xfrm>
          <a:prstGeom prst="rect">
            <a:avLst/>
          </a:prstGeom>
        </p:spPr>
        <p:txBody>
          <a:bodyPr lIns="93162" tIns="46568" rIns="93162" bIns="46568" anchor="b" anchorCtr="0">
            <a:noAutofit/>
          </a:bodyPr>
          <a:lstStyle/>
          <a:p>
            <a:pPr>
              <a:buClr>
                <a:srgbClr val="000000"/>
              </a:buClr>
              <a:buSzPct val="25000"/>
              <a:buFont typeface="Arial"/>
              <a:buNone/>
            </a:pPr>
            <a:fld id="{00000000-1234-1234-1234-123412341234}" type="slidenum">
              <a:rPr lang="en-GB"/>
              <a:pPr>
                <a:buClr>
                  <a:srgbClr val="000000"/>
                </a:buClr>
                <a:buSzPct val="25000"/>
                <a:buFont typeface="Arial"/>
                <a:buNone/>
              </a:pPr>
              <a:t>35</a:t>
            </a:fld>
            <a:endParaRPr lang="en-GB"/>
          </a:p>
        </p:txBody>
      </p:sp>
    </p:spTree>
    <p:extLst>
      <p:ext uri="{BB962C8B-B14F-4D97-AF65-F5344CB8AC3E}">
        <p14:creationId xmlns:p14="http://schemas.microsoft.com/office/powerpoint/2010/main" val="15393221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L" dirty="0"/>
              <a:t>La iniciativa de Residuos Sólidos Municipales de la </a:t>
            </a:r>
            <a:r>
              <a:rPr lang="es-CL" dirty="0" err="1"/>
              <a:t>Climate</a:t>
            </a:r>
            <a:r>
              <a:rPr lang="es-CL" dirty="0"/>
              <a:t> and </a:t>
            </a:r>
            <a:r>
              <a:rPr lang="es-CL" dirty="0" err="1"/>
              <a:t>Clean</a:t>
            </a:r>
            <a:r>
              <a:rPr lang="es-CL" dirty="0"/>
              <a:t> Air </a:t>
            </a:r>
            <a:r>
              <a:rPr lang="es-CL" dirty="0" err="1"/>
              <a:t>Coalition</a:t>
            </a:r>
            <a:r>
              <a:rPr lang="es-CL" dirty="0"/>
              <a:t> está construyendo activamente una serie de redes regionales de ciudades en todo el mundo para fortalecer la colaboración entre ciudades, construir capacidades para la gestión de residuos sólidos municipales (RSM) y facilitar la ampliación de acciones para reducir los contaminantes del clima de vida corta (CCVC), a saber, metano y carbono negro. Cada red regional de ciudades brindará a los participantes la oportunidad de aprender de las experiencias y mejores prácticas de otras ciudades de su región, compartir desafíos y estrategias comunes para superarlos, recibir asistencia técnica de expertos internacionales en residuos y conocer oportunidades de acceso a financiamiento, incluyendo el climático. Las redes estarán estrechamente vinculadas con expertos en residuos de todo el mundo, entre ellos CCAP, C40 </a:t>
            </a:r>
            <a:r>
              <a:rPr lang="es-CL" dirty="0" err="1"/>
              <a:t>Cities</a:t>
            </a:r>
            <a:r>
              <a:rPr lang="es-CL" dirty="0"/>
              <a:t> </a:t>
            </a:r>
            <a:r>
              <a:rPr lang="es-CL" dirty="0" err="1"/>
              <a:t>Climate</a:t>
            </a:r>
            <a:r>
              <a:rPr lang="es-CL" dirty="0"/>
              <a:t> </a:t>
            </a:r>
            <a:r>
              <a:rPr lang="es-CL" dirty="0" err="1"/>
              <a:t>Leadership</a:t>
            </a:r>
            <a:r>
              <a:rPr lang="es-CL" dirty="0"/>
              <a:t> </a:t>
            </a:r>
            <a:r>
              <a:rPr lang="es-CL" dirty="0" err="1"/>
              <a:t>Group</a:t>
            </a:r>
            <a:r>
              <a:rPr lang="es-CL" dirty="0"/>
              <a:t> y la Asociación Internacional de Residuos Sólidos (ISWA), dos de las mayores redes en materia de ciudades y residuos respectivamente.</a:t>
            </a:r>
            <a:endParaRPr lang="es-ES" dirty="0"/>
          </a:p>
          <a:p>
            <a:r>
              <a:rPr lang="es-CL" dirty="0"/>
              <a:t> </a:t>
            </a:r>
            <a:endParaRPr lang="es-ES" dirty="0"/>
          </a:p>
          <a:p>
            <a:r>
              <a:rPr lang="es-CL" dirty="0"/>
              <a:t>Hemos creado un conjunto de estándares de participación sencillos para fomentar la colaboración activa de las ciudades y promover el aprendizaje sur-sur. Las normas, tanto obligatorias como voluntarias, se describen a continuación. Se alienta a las ciudades que quieran unirse a la iniciativa a que aprueben los estándares de participación, cuyo objetivo es apoyar una colaboración sólida y productiva entre la iniciativa y cada ciudad participante. Si tiene alguna pregunta o inquietud, comuníquese con la Coordinadora de la Iniciativa de Residuos Sólidos Municipales, Sra. Sandra Mazo-</a:t>
            </a:r>
            <a:r>
              <a:rPr lang="es-CL" dirty="0" err="1"/>
              <a:t>Nix</a:t>
            </a:r>
            <a:r>
              <a:rPr lang="es-CL" dirty="0"/>
              <a:t> (Sandra.Mazo-Nix.affiliate@unep.org).</a:t>
            </a:r>
            <a:endParaRPr lang="es-ES" dirty="0"/>
          </a:p>
          <a:p>
            <a:r>
              <a:rPr lang="es-CL" dirty="0"/>
              <a:t> </a:t>
            </a:r>
            <a:endParaRPr lang="es-ES" dirty="0"/>
          </a:p>
          <a:p>
            <a:r>
              <a:rPr lang="en-US" b="1" dirty="0" err="1"/>
              <a:t>Normas</a:t>
            </a:r>
            <a:r>
              <a:rPr lang="en-US" b="1" dirty="0"/>
              <a:t> </a:t>
            </a:r>
            <a:r>
              <a:rPr lang="en-US" b="1" dirty="0" err="1"/>
              <a:t>Obligatorias</a:t>
            </a:r>
            <a:r>
              <a:rPr lang="en-US" b="1" dirty="0"/>
              <a:t> de </a:t>
            </a:r>
            <a:r>
              <a:rPr lang="en-US" b="1" dirty="0" err="1"/>
              <a:t>Participación</a:t>
            </a:r>
            <a:r>
              <a:rPr lang="en-US" b="1" dirty="0"/>
              <a:t>:</a:t>
            </a:r>
            <a:endParaRPr lang="es-ES" dirty="0"/>
          </a:p>
          <a:p>
            <a:pPr lvl="0"/>
            <a:r>
              <a:rPr lang="es-CL" dirty="0"/>
              <a:t>Designar un punto focal para la Red que sirva de intermediario entre la Red Regional de Residuos Sólidos del CCAC y el gobierno local.</a:t>
            </a:r>
            <a:endParaRPr lang="es-ES" dirty="0"/>
          </a:p>
          <a:p>
            <a:pPr lvl="0"/>
            <a:r>
              <a:rPr lang="es-CL" dirty="0"/>
              <a:t>Cooperar con la Iniciativa de Residuos proporcionando datos sobre la gestión de los residuos sólidos municipales para ayudar a informar las decisiones, medir progreso y orientar mejor el apoyo.</a:t>
            </a:r>
            <a:endParaRPr lang="es-ES" dirty="0"/>
          </a:p>
          <a:p>
            <a:pPr lvl="0"/>
            <a:r>
              <a:rPr lang="es-CL" dirty="0"/>
              <a:t>Identificar acciones prioritarias para reducir las emisiones que le gustaría lograr como parte de la Red.</a:t>
            </a:r>
            <a:endParaRPr lang="es-ES" dirty="0"/>
          </a:p>
          <a:p>
            <a:pPr lvl="0"/>
            <a:r>
              <a:rPr lang="es-CL" dirty="0"/>
              <a:t>Completar una evaluación para identificar las oportunidades locales de reducción de CCVC en el sector de residuos.</a:t>
            </a:r>
            <a:endParaRPr lang="es-ES" dirty="0"/>
          </a:p>
          <a:p>
            <a:pPr lvl="0"/>
            <a:r>
              <a:rPr lang="es-CL" dirty="0"/>
              <a:t>Participar en por lo menos dos (2) </a:t>
            </a:r>
            <a:r>
              <a:rPr lang="es-CL" dirty="0" err="1"/>
              <a:t>webinars</a:t>
            </a:r>
            <a:r>
              <a:rPr lang="es-CL" dirty="0"/>
              <a:t> de la Red Regional de Residuos Sólidos del CCAC.</a:t>
            </a:r>
            <a:endParaRPr lang="es-ES" dirty="0"/>
          </a:p>
          <a:p>
            <a:pPr lvl="0"/>
            <a:r>
              <a:rPr lang="es-CL" dirty="0"/>
              <a:t>Proponer 3-5 ciudades adicionales para unirse a la Red.</a:t>
            </a:r>
            <a:endParaRPr lang="es-ES" dirty="0"/>
          </a:p>
          <a:p>
            <a:r>
              <a:rPr lang="es-CL" dirty="0"/>
              <a:t> </a:t>
            </a:r>
            <a:endParaRPr lang="es-ES" dirty="0"/>
          </a:p>
          <a:p>
            <a:r>
              <a:rPr lang="en-US" b="1" dirty="0" err="1"/>
              <a:t>Normas</a:t>
            </a:r>
            <a:r>
              <a:rPr lang="en-US" b="1" dirty="0"/>
              <a:t> </a:t>
            </a:r>
            <a:r>
              <a:rPr lang="en-US" b="1" dirty="0" err="1"/>
              <a:t>Voluntarias</a:t>
            </a:r>
            <a:r>
              <a:rPr lang="en-US" b="1" dirty="0"/>
              <a:t>:</a:t>
            </a:r>
            <a:endParaRPr lang="es-ES" dirty="0"/>
          </a:p>
          <a:p>
            <a:pPr lvl="0"/>
            <a:r>
              <a:rPr lang="es-CL" dirty="0"/>
              <a:t>Comparta un ejemplo o estudio de caso local de un proyecto de RSM para compartir con otras ciudades. Una plantilla de modelo está disponible.</a:t>
            </a:r>
            <a:endParaRPr lang="es-ES" dirty="0"/>
          </a:p>
          <a:p>
            <a:pPr lvl="0"/>
            <a:r>
              <a:rPr lang="es-CL" dirty="0"/>
              <a:t>Actuar como mentor para ciudades adicionales en su región y país para continuar promoviendo prácticas sostenibles de manejo de residuos a través de actividades que podrían incluir liderar un seminario web, hablar en un taller, compartir políticas locales de residuos o establecer asociaciones de largo plazo con ciudades hermanas.</a:t>
            </a:r>
            <a:endParaRPr lang="es-ES" dirty="0"/>
          </a:p>
          <a:p>
            <a:pPr lvl="0"/>
            <a:r>
              <a:rPr lang="es-CL" dirty="0"/>
              <a:t>Periódicamente compartir con el Líder de la Red Regional o el Coordinador de la Iniciativa de Residuos cualquier progreso en la implementación de las actividades, incluyendo cualquier desafío que la Coalición podría ayudar a superar u oportunidades para un compromiso más profundo en la Iniciativa.</a:t>
            </a:r>
            <a:endParaRPr lang="es-ES" dirty="0"/>
          </a:p>
          <a:p>
            <a:endParaRPr lang="es-ES" dirty="0"/>
          </a:p>
        </p:txBody>
      </p:sp>
      <p:sp>
        <p:nvSpPr>
          <p:cNvPr id="4" name="Slide Number Placeholder 3"/>
          <p:cNvSpPr>
            <a:spLocks noGrp="1"/>
          </p:cNvSpPr>
          <p:nvPr>
            <p:ph type="sldNum" sz="quarter" idx="10"/>
          </p:nvPr>
        </p:nvSpPr>
        <p:spPr/>
        <p:txBody>
          <a:bodyPr/>
          <a:lstStyle/>
          <a:p>
            <a:fld id="{523B91B2-38A2-E64C-8275-0ECFA4726ADB}" type="slidenum">
              <a:rPr lang="en-US" smtClean="0"/>
              <a:pPr/>
              <a:t>36</a:t>
            </a:fld>
            <a:endParaRPr lang="en-US"/>
          </a:p>
        </p:txBody>
      </p:sp>
    </p:spTree>
    <p:extLst>
      <p:ext uri="{BB962C8B-B14F-4D97-AF65-F5344CB8AC3E}">
        <p14:creationId xmlns:p14="http://schemas.microsoft.com/office/powerpoint/2010/main" val="34297863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r>
              <a:rPr lang="en-US" dirty="0" smtClean="0"/>
              <a:t>City assessments which </a:t>
            </a:r>
            <a:r>
              <a:rPr lang="fr-FR" dirty="0" err="1">
                <a:ea typeface="ＭＳ Ｐゴシック" pitchFamily="-112" charset="-128"/>
                <a:cs typeface="ＭＳ Ｐゴシック" pitchFamily="-112" charset="-128"/>
              </a:rPr>
              <a:t>allow</a:t>
            </a:r>
            <a:r>
              <a:rPr lang="fr-FR" dirty="0">
                <a:ea typeface="ＭＳ Ｐゴシック" pitchFamily="-112" charset="-128"/>
                <a:cs typeface="ＭＳ Ｐゴシック" pitchFamily="-112" charset="-128"/>
              </a:rPr>
              <a:t> for </a:t>
            </a:r>
            <a:r>
              <a:rPr lang="fr-FR" dirty="0" err="1">
                <a:ea typeface="ＭＳ Ｐゴシック" pitchFamily="-112" charset="-128"/>
                <a:cs typeface="ＭＳ Ｐゴシック" pitchFamily="-112" charset="-128"/>
              </a:rPr>
              <a:t>collecting</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necessary</a:t>
            </a:r>
            <a:r>
              <a:rPr lang="fr-FR" dirty="0">
                <a:ea typeface="ＭＳ Ｐゴシック" pitchFamily="-112" charset="-128"/>
                <a:cs typeface="ＭＳ Ｐゴシック" pitchFamily="-112" charset="-128"/>
              </a:rPr>
              <a:t> data and </a:t>
            </a:r>
            <a:r>
              <a:rPr lang="fr-FR" dirty="0" err="1">
                <a:ea typeface="ＭＳ Ｐゴシック" pitchFamily="-112" charset="-128"/>
                <a:cs typeface="ＭＳ Ｐゴシック" pitchFamily="-112" charset="-128"/>
              </a:rPr>
              <a:t>developing</a:t>
            </a:r>
            <a:r>
              <a:rPr lang="fr-FR" dirty="0">
                <a:ea typeface="ＭＳ Ｐゴシック" pitchFamily="-112" charset="-128"/>
                <a:cs typeface="ＭＳ Ｐゴシック" pitchFamily="-112" charset="-128"/>
              </a:rPr>
              <a:t> a </a:t>
            </a:r>
            <a:r>
              <a:rPr lang="fr-FR" dirty="0" err="1">
                <a:ea typeface="ＭＳ Ｐゴシック" pitchFamily="-112" charset="-128"/>
                <a:cs typeface="ＭＳ Ｐゴシック" pitchFamily="-112" charset="-128"/>
              </a:rPr>
              <a:t>strategic</a:t>
            </a:r>
            <a:r>
              <a:rPr lang="fr-FR" dirty="0">
                <a:ea typeface="ＭＳ Ｐゴシック" pitchFamily="-112" charset="-128"/>
                <a:cs typeface="ＭＳ Ｐゴシック" pitchFamily="-112" charset="-128"/>
              </a:rPr>
              <a:t> course of action for </a:t>
            </a:r>
            <a:r>
              <a:rPr lang="fr-FR" dirty="0" err="1">
                <a:ea typeface="ＭＳ Ｐゴシック" pitchFamily="-112" charset="-128"/>
                <a:cs typeface="ＭＳ Ｐゴシック" pitchFamily="-112" charset="-128"/>
              </a:rPr>
              <a:t>reducing</a:t>
            </a:r>
            <a:r>
              <a:rPr lang="fr-FR" dirty="0">
                <a:ea typeface="ＭＳ Ｐゴシック" pitchFamily="-112" charset="-128"/>
                <a:cs typeface="ＭＳ Ｐゴシック" pitchFamily="-112" charset="-128"/>
              </a:rPr>
              <a:t> SLCP </a:t>
            </a:r>
            <a:r>
              <a:rPr lang="fr-FR" dirty="0" err="1">
                <a:ea typeface="ＭＳ Ｐゴシック" pitchFamily="-112" charset="-128"/>
                <a:cs typeface="ＭＳ Ｐゴシック" pitchFamily="-112" charset="-128"/>
              </a:rPr>
              <a:t>emissions</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from</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waste</a:t>
            </a:r>
            <a:r>
              <a:rPr lang="fr-FR" dirty="0">
                <a:ea typeface="ＭＳ Ｐゴシック" pitchFamily="-112" charset="-128"/>
                <a:cs typeface="ＭＳ Ｐゴシック" pitchFamily="-112" charset="-128"/>
              </a:rPr>
              <a:t> management in a </a:t>
            </a:r>
            <a:r>
              <a:rPr lang="fr-FR" dirty="0" err="1">
                <a:ea typeface="ＭＳ Ｐゴシック" pitchFamily="-112" charset="-128"/>
                <a:cs typeface="ＭＳ Ｐゴシック" pitchFamily="-112" charset="-128"/>
              </a:rPr>
              <a:t>given</a:t>
            </a:r>
            <a:r>
              <a:rPr lang="fr-FR" dirty="0">
                <a:ea typeface="ＭＳ Ｐゴシック" pitchFamily="-112" charset="-128"/>
                <a:cs typeface="ＭＳ Ｐゴシック" pitchFamily="-112" charset="-128"/>
              </a:rPr>
              <a:t> city. </a:t>
            </a:r>
            <a:r>
              <a:rPr lang="fr-FR" dirty="0" err="1">
                <a:ea typeface="ＭＳ Ｐゴシック" pitchFamily="-112" charset="-128"/>
                <a:cs typeface="ＭＳ Ｐゴシック" pitchFamily="-112" charset="-128"/>
              </a:rPr>
              <a:t>These</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cities</a:t>
            </a:r>
            <a:r>
              <a:rPr lang="fr-FR" dirty="0">
                <a:ea typeface="ＭＳ Ｐゴシック" pitchFamily="-112" charset="-128"/>
                <a:cs typeface="ＭＳ Ｐゴシック" pitchFamily="-112" charset="-128"/>
              </a:rPr>
              <a:t> are </a:t>
            </a:r>
            <a:r>
              <a:rPr lang="fr-FR" dirty="0" err="1">
                <a:ea typeface="ＭＳ Ｐゴシック" pitchFamily="-112" charset="-128"/>
                <a:cs typeface="ＭＳ Ｐゴシック" pitchFamily="-112" charset="-128"/>
              </a:rPr>
              <a:t>also</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enabled</a:t>
            </a:r>
            <a:r>
              <a:rPr lang="fr-FR" dirty="0">
                <a:ea typeface="ＭＳ Ｐゴシック" pitchFamily="-112" charset="-128"/>
                <a:cs typeface="ＭＳ Ｐゴシック" pitchFamily="-112" charset="-128"/>
              </a:rPr>
              <a:t> to guide </a:t>
            </a:r>
            <a:r>
              <a:rPr lang="fr-FR" dirty="0" err="1">
                <a:ea typeface="ＭＳ Ｐゴシック" pitchFamily="-112" charset="-128"/>
                <a:cs typeface="ＭＳ Ｐゴシック" pitchFamily="-112" charset="-128"/>
              </a:rPr>
              <a:t>other</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cities</a:t>
            </a:r>
            <a:r>
              <a:rPr lang="fr-FR" dirty="0">
                <a:ea typeface="ＭＳ Ｐゴシック" pitchFamily="-112" charset="-128"/>
                <a:cs typeface="ＭＳ Ｐゴシック" pitchFamily="-112" charset="-128"/>
              </a:rPr>
              <a:t> in </a:t>
            </a:r>
            <a:r>
              <a:rPr lang="fr-FR" dirty="0" err="1">
                <a:ea typeface="ＭＳ Ｐゴシック" pitchFamily="-112" charset="-128"/>
                <a:cs typeface="ＭＳ Ｐゴシック" pitchFamily="-112" charset="-128"/>
              </a:rPr>
              <a:t>conducting</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their</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baseline</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assessments</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thereby</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replicating</a:t>
            </a:r>
            <a:r>
              <a:rPr lang="fr-FR" dirty="0">
                <a:ea typeface="ＭＳ Ｐゴシック" pitchFamily="-112" charset="-128"/>
                <a:cs typeface="ＭＳ Ｐゴシック" pitchFamily="-112" charset="-128"/>
              </a:rPr>
              <a:t> the </a:t>
            </a:r>
            <a:r>
              <a:rPr lang="fr-FR" dirty="0" err="1">
                <a:ea typeface="ＭＳ Ｐゴシック" pitchFamily="-112" charset="-128"/>
                <a:cs typeface="ＭＳ Ｐゴシック" pitchFamily="-112" charset="-128"/>
              </a:rPr>
              <a:t>results</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achieved</a:t>
            </a:r>
            <a:r>
              <a:rPr lang="fr-FR" dirty="0">
                <a:ea typeface="ＭＳ Ｐゴシック" pitchFamily="-112" charset="-128"/>
                <a:cs typeface="ＭＳ Ｐゴシック" pitchFamily="-112" charset="-128"/>
              </a:rPr>
              <a:t>.</a:t>
            </a:r>
            <a:r>
              <a:rPr lang="en-AU" dirty="0" smtClean="0">
                <a:effectLst/>
              </a:rPr>
              <a:t> </a:t>
            </a:r>
          </a:p>
          <a:p>
            <a:endParaRPr lang="en-AU" dirty="0" smtClean="0">
              <a:effectLst/>
            </a:endParaRPr>
          </a:p>
          <a:p>
            <a:r>
              <a:rPr lang="en-US" dirty="0" smtClean="0"/>
              <a:t>Develop work</a:t>
            </a:r>
            <a:r>
              <a:rPr lang="en-US" baseline="0" dirty="0" smtClean="0"/>
              <a:t> plans which</a:t>
            </a:r>
            <a:r>
              <a:rPr lang="en-GB" dirty="0">
                <a:ea typeface="ＭＳ Ｐゴシック" pitchFamily="-112" charset="-128"/>
                <a:cs typeface="ＭＳ Ｐゴシック" pitchFamily="-112" charset="-128"/>
              </a:rPr>
              <a:t> will directly result in:</a:t>
            </a:r>
            <a:endParaRPr lang="en-AU" dirty="0">
              <a:ea typeface="ＭＳ Ｐゴシック" pitchFamily="-112" charset="-128"/>
              <a:cs typeface="ＭＳ Ｐゴシック" pitchFamily="-112" charset="-128"/>
            </a:endParaRPr>
          </a:p>
          <a:p>
            <a:pPr lvl="0"/>
            <a:r>
              <a:rPr lang="en-GB" dirty="0">
                <a:ea typeface="ＭＳ Ｐゴシック" pitchFamily="-112" charset="-128"/>
                <a:cs typeface="ＭＳ Ｐゴシック" pitchFamily="-112" charset="-128"/>
              </a:rPr>
              <a:t>Dissemination of information regarding the impacts of SLCPs from waste management on human health and environment to strengthen national and regional policymaking.</a:t>
            </a:r>
            <a:endParaRPr lang="en-AU" dirty="0">
              <a:ea typeface="ＭＳ Ｐゴシック" pitchFamily="-112" charset="-128"/>
              <a:cs typeface="ＭＳ Ｐゴシック" pitchFamily="-112" charset="-128"/>
            </a:endParaRPr>
          </a:p>
          <a:p>
            <a:pPr lvl="0"/>
            <a:r>
              <a:rPr lang="en-GB" dirty="0">
                <a:ea typeface="ＭＳ Ｐゴシック" pitchFamily="-112" charset="-128"/>
                <a:cs typeface="ＭＳ Ｐゴシック" pitchFamily="-112" charset="-128"/>
              </a:rPr>
              <a:t>Baseline data on the city’s waste sector collected through standardized methodology. </a:t>
            </a:r>
            <a:endParaRPr lang="en-AU" dirty="0">
              <a:ea typeface="ＭＳ Ｐゴシック" pitchFamily="-112" charset="-128"/>
              <a:cs typeface="ＭＳ Ｐゴシック" pitchFamily="-112" charset="-128"/>
            </a:endParaRPr>
          </a:p>
          <a:p>
            <a:pPr lvl="0"/>
            <a:r>
              <a:rPr lang="en-GB" dirty="0">
                <a:ea typeface="ＭＳ Ｐゴシック" pitchFamily="-112" charset="-128"/>
                <a:cs typeface="ＭＳ Ｐゴシック" pitchFamily="-112" charset="-128"/>
              </a:rPr>
              <a:t>Municipalities learning best practices on overcoming local challenges in the MSW sector.</a:t>
            </a:r>
            <a:endParaRPr lang="en-AU" dirty="0">
              <a:ea typeface="ＭＳ Ｐゴシック" pitchFamily="-112" charset="-128"/>
              <a:cs typeface="ＭＳ Ｐゴシック" pitchFamily="-112" charset="-128"/>
            </a:endParaRPr>
          </a:p>
          <a:p>
            <a:pPr lvl="0"/>
            <a:r>
              <a:rPr lang="en-GB" dirty="0">
                <a:ea typeface="ＭＳ Ｐゴシック" pitchFamily="-112" charset="-128"/>
                <a:cs typeface="ＭＳ Ｐゴシック" pitchFamily="-112" charset="-128"/>
              </a:rPr>
              <a:t>Specific areas of technical assistance identified by the city.</a:t>
            </a:r>
            <a:endParaRPr lang="en-AU" dirty="0">
              <a:ea typeface="ＭＳ Ｐゴシック" pitchFamily="-112" charset="-128"/>
              <a:cs typeface="ＭＳ Ｐゴシック" pitchFamily="-112" charset="-128"/>
            </a:endParaRPr>
          </a:p>
          <a:p>
            <a:r>
              <a:rPr lang="fr-FR" dirty="0" err="1">
                <a:ea typeface="ＭＳ Ｐゴシック" pitchFamily="-112" charset="-128"/>
                <a:cs typeface="ＭＳ Ｐゴシック" pitchFamily="-112" charset="-128"/>
              </a:rPr>
              <a:t>Tailored</a:t>
            </a:r>
            <a:r>
              <a:rPr lang="fr-FR" dirty="0">
                <a:ea typeface="ＭＳ Ｐゴシック" pitchFamily="-112" charset="-128"/>
                <a:cs typeface="ＭＳ Ｐゴシック" pitchFamily="-112" charset="-128"/>
              </a:rPr>
              <a:t> options and </a:t>
            </a:r>
            <a:r>
              <a:rPr lang="fr-FR" dirty="0" err="1">
                <a:ea typeface="ＭＳ Ｐゴシック" pitchFamily="-112" charset="-128"/>
                <a:cs typeface="ＭＳ Ｐゴシック" pitchFamily="-112" charset="-128"/>
              </a:rPr>
              <a:t>activities</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required</a:t>
            </a:r>
            <a:r>
              <a:rPr lang="fr-FR" dirty="0">
                <a:ea typeface="ＭＳ Ｐゴシック" pitchFamily="-112" charset="-128"/>
                <a:cs typeface="ＭＳ Ｐゴシック" pitchFamily="-112" charset="-128"/>
              </a:rPr>
              <a:t> to </a:t>
            </a:r>
            <a:r>
              <a:rPr lang="fr-FR" dirty="0" err="1">
                <a:ea typeface="ＭＳ Ｐゴシック" pitchFamily="-112" charset="-128"/>
                <a:cs typeface="ＭＳ Ｐゴシック" pitchFamily="-112" charset="-128"/>
              </a:rPr>
              <a:t>advance</a:t>
            </a:r>
            <a:r>
              <a:rPr lang="fr-FR" dirty="0">
                <a:ea typeface="ＭＳ Ｐゴシック" pitchFamily="-112" charset="-128"/>
                <a:cs typeface="ＭＳ Ｐゴシック" pitchFamily="-112" charset="-128"/>
              </a:rPr>
              <a:t> the city </a:t>
            </a:r>
            <a:r>
              <a:rPr lang="fr-FR" dirty="0" err="1">
                <a:ea typeface="ＭＳ Ｐゴシック" pitchFamily="-112" charset="-128"/>
                <a:cs typeface="ＭＳ Ｐゴシック" pitchFamily="-112" charset="-128"/>
              </a:rPr>
              <a:t>towards</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ready</a:t>
            </a:r>
            <a:r>
              <a:rPr lang="fr-FR" dirty="0">
                <a:ea typeface="ＭＳ Ｐゴシック" pitchFamily="-112" charset="-128"/>
                <a:cs typeface="ＭＳ Ｐゴシック" pitchFamily="-112" charset="-128"/>
              </a:rPr>
              <a:t>-to-</a:t>
            </a:r>
            <a:r>
              <a:rPr lang="fr-FR" dirty="0" err="1">
                <a:ea typeface="ＭＳ Ｐゴシック" pitchFamily="-112" charset="-128"/>
                <a:cs typeface="ＭＳ Ｐゴシック" pitchFamily="-112" charset="-128"/>
              </a:rPr>
              <a:t>launch</a:t>
            </a:r>
            <a:r>
              <a:rPr lang="fr-FR" dirty="0">
                <a:ea typeface="ＭＳ Ｐゴシック" pitchFamily="-112" charset="-128"/>
                <a:cs typeface="ＭＳ Ｐゴシック" pitchFamily="-112" charset="-128"/>
              </a:rPr>
              <a:t> </a:t>
            </a:r>
            <a:r>
              <a:rPr lang="fr-FR" dirty="0" err="1">
                <a:ea typeface="ＭＳ Ｐゴシック" pitchFamily="-112" charset="-128"/>
                <a:cs typeface="ＭＳ Ｐゴシック" pitchFamily="-112" charset="-128"/>
              </a:rPr>
              <a:t>projects</a:t>
            </a:r>
            <a:r>
              <a:rPr lang="fr-FR" dirty="0">
                <a:ea typeface="ＭＳ Ｐゴシック" pitchFamily="-112" charset="-128"/>
                <a:cs typeface="ＭＳ Ｐゴシック" pitchFamily="-112" charset="-128"/>
              </a:rPr>
              <a:t> (Stage III). </a:t>
            </a:r>
            <a:endParaRPr lang="en-US" dirty="0" smtClean="0"/>
          </a:p>
          <a:p>
            <a:endParaRPr lang="en-US" dirty="0" smtClean="0"/>
          </a:p>
          <a:p>
            <a:r>
              <a:rPr lang="en-US" dirty="0" smtClean="0"/>
              <a:t>City pairing</a:t>
            </a:r>
          </a:p>
          <a:p>
            <a:endParaRPr lang="en-US" dirty="0" smtClean="0"/>
          </a:p>
          <a:p>
            <a:r>
              <a:rPr lang="en-US" dirty="0">
                <a:ea typeface="ＭＳ Ｐゴシック" pitchFamily="-112" charset="-128"/>
                <a:cs typeface="ＭＳ Ｐゴシック" pitchFamily="-112" charset="-128"/>
              </a:rPr>
              <a:t>The </a:t>
            </a:r>
            <a:r>
              <a:rPr lang="en-US" b="1" dirty="0">
                <a:ea typeface="ＭＳ Ｐゴシック" pitchFamily="-112" charset="-128"/>
                <a:cs typeface="ＭＳ Ｐゴシック" pitchFamily="-112" charset="-128"/>
              </a:rPr>
              <a:t>MSW Knowledge Platform </a:t>
            </a:r>
            <a:r>
              <a:rPr lang="en-US" dirty="0">
                <a:ea typeface="ＭＳ Ｐゴシック" pitchFamily="-112" charset="-128"/>
                <a:cs typeface="ＭＳ Ｐゴシック" pitchFamily="-112" charset="-128"/>
              </a:rPr>
              <a:t>is an online resource which will provide cities with: </a:t>
            </a:r>
            <a:endParaRPr lang="en-US" dirty="0" smtClean="0"/>
          </a:p>
          <a:p>
            <a:r>
              <a:rPr lang="en-US" dirty="0">
                <a:ea typeface="ＭＳ Ｐゴシック" pitchFamily="-112" charset="-128"/>
                <a:cs typeface="ＭＳ Ｐゴシック" pitchFamily="-112" charset="-128"/>
              </a:rPr>
              <a:t>• a document library</a:t>
            </a:r>
            <a:br>
              <a:rPr lang="en-US" dirty="0">
                <a:ea typeface="ＭＳ Ｐゴシック" pitchFamily="-112" charset="-128"/>
                <a:cs typeface="ＭＳ Ｐゴシック" pitchFamily="-112" charset="-128"/>
              </a:rPr>
            </a:br>
            <a:r>
              <a:rPr lang="en-US" dirty="0">
                <a:ea typeface="ＭＳ Ｐゴシック" pitchFamily="-112" charset="-128"/>
                <a:cs typeface="ＭＳ Ｐゴシック" pitchFamily="-112" charset="-128"/>
              </a:rPr>
              <a:t>• discussion forum</a:t>
            </a:r>
            <a:br>
              <a:rPr lang="en-US" dirty="0">
                <a:ea typeface="ＭＳ Ｐゴシック" pitchFamily="-112" charset="-128"/>
                <a:cs typeface="ＭＳ Ｐゴシック" pitchFamily="-112" charset="-128"/>
              </a:rPr>
            </a:br>
            <a:r>
              <a:rPr lang="en-US" dirty="0">
                <a:ea typeface="ＭＳ Ｐゴシック" pitchFamily="-112" charset="-128"/>
                <a:cs typeface="ＭＳ Ｐゴシック" pitchFamily="-112" charset="-128"/>
              </a:rPr>
              <a:t>• member/affiliate directory </a:t>
            </a:r>
            <a:br>
              <a:rPr lang="en-US" dirty="0">
                <a:ea typeface="ＭＳ Ｐゴシック" pitchFamily="-112" charset="-128"/>
                <a:cs typeface="ＭＳ Ｐゴシック" pitchFamily="-112" charset="-128"/>
              </a:rPr>
            </a:br>
            <a:r>
              <a:rPr lang="en-US" dirty="0">
                <a:ea typeface="ＭＳ Ｐゴシック" pitchFamily="-112" charset="-128"/>
                <a:cs typeface="ＭＳ Ｐゴシック" pitchFamily="-112" charset="-128"/>
              </a:rPr>
              <a:t>• ask an expert/ roster of experts </a:t>
            </a:r>
            <a:endParaRPr lang="en-US" dirty="0" smtClean="0"/>
          </a:p>
          <a:p>
            <a:endParaRPr lang="en-US" dirty="0"/>
          </a:p>
        </p:txBody>
      </p:sp>
      <p:sp>
        <p:nvSpPr>
          <p:cNvPr id="4" name="Slide Number Placeholder 3"/>
          <p:cNvSpPr>
            <a:spLocks noGrp="1"/>
          </p:cNvSpPr>
          <p:nvPr>
            <p:ph type="sldNum" sz="quarter" idx="10"/>
          </p:nvPr>
        </p:nvSpPr>
        <p:spPr/>
        <p:txBody>
          <a:bodyPr/>
          <a:lstStyle/>
          <a:p>
            <a:fld id="{7F6B8F5A-C06C-E546-9E94-053B2A36CD97}" type="slidenum">
              <a:rPr lang="en-US" smtClean="0"/>
              <a:pPr/>
              <a:t>37</a:t>
            </a:fld>
            <a:endParaRPr lang="en-US"/>
          </a:p>
        </p:txBody>
      </p:sp>
    </p:spTree>
    <p:extLst>
      <p:ext uri="{BB962C8B-B14F-4D97-AF65-F5344CB8AC3E}">
        <p14:creationId xmlns:p14="http://schemas.microsoft.com/office/powerpoint/2010/main" val="21774216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174708" indent="-174708">
              <a:buFont typeface="Arial"/>
              <a:buChar char="•"/>
            </a:pPr>
            <a:r>
              <a:rPr lang="en-US" dirty="0">
                <a:solidFill>
                  <a:srgbClr val="000000"/>
                </a:solidFill>
                <a:ea typeface="ＭＳ Ｐゴシック" pitchFamily="-112" charset="-128"/>
                <a:cs typeface="Futura Condensed"/>
              </a:rPr>
              <a:t>Replication through city to city collaboration and National linkages</a:t>
            </a:r>
          </a:p>
          <a:p>
            <a:pPr marL="174708" indent="-174708">
              <a:buFont typeface="Arial"/>
              <a:buChar char="•"/>
            </a:pPr>
            <a:r>
              <a:rPr lang="en-US" dirty="0">
                <a:solidFill>
                  <a:srgbClr val="000000"/>
                </a:solidFill>
                <a:ea typeface="ＭＳ Ｐゴシック" pitchFamily="-112" charset="-128"/>
                <a:cs typeface="Futura Condensed"/>
              </a:rPr>
              <a:t>Private sector engagement to mobilize resources to accelerate implementation</a:t>
            </a:r>
          </a:p>
          <a:p>
            <a:pPr marL="174708" indent="-174708">
              <a:buFont typeface="Arial"/>
              <a:buChar char="•"/>
            </a:pPr>
            <a:r>
              <a:rPr lang="en-US" dirty="0">
                <a:solidFill>
                  <a:srgbClr val="000000"/>
                </a:solidFill>
                <a:ea typeface="ＭＳ Ｐゴシック" pitchFamily="-112" charset="-128"/>
                <a:cs typeface="Futura Condensed"/>
              </a:rPr>
              <a:t>Inspire and catalyze additional global action by measuring and communicating our impact and benefits</a:t>
            </a:r>
          </a:p>
          <a:p>
            <a:pPr defTabSz="931774" eaLnBrk="0" fontAlgn="base" hangingPunct="0">
              <a:spcBef>
                <a:spcPct val="30000"/>
              </a:spcBef>
              <a:spcAft>
                <a:spcPct val="0"/>
              </a:spcAft>
              <a:defRPr/>
            </a:pPr>
            <a:endParaRPr lang="en-US" dirty="0">
              <a:solidFill>
                <a:srgbClr val="000000"/>
              </a:solidFill>
              <a:ea typeface="ＭＳ Ｐゴシック" pitchFamily="-112" charset="-128"/>
              <a:cs typeface="Futura Condensed"/>
            </a:endParaRPr>
          </a:p>
          <a:p>
            <a:endParaRPr lang="en-US" dirty="0"/>
          </a:p>
        </p:txBody>
      </p:sp>
      <p:sp>
        <p:nvSpPr>
          <p:cNvPr id="4" name="Slide Number Placeholder 3"/>
          <p:cNvSpPr>
            <a:spLocks noGrp="1"/>
          </p:cNvSpPr>
          <p:nvPr>
            <p:ph type="sldNum" sz="quarter" idx="10"/>
          </p:nvPr>
        </p:nvSpPr>
        <p:spPr/>
        <p:txBody>
          <a:bodyPr/>
          <a:lstStyle/>
          <a:p>
            <a:fld id="{7F6B8F5A-C06C-E546-9E94-053B2A36CD97}" type="slidenum">
              <a:rPr lang="en-US" smtClean="0"/>
              <a:pPr/>
              <a:t>38</a:t>
            </a:fld>
            <a:endParaRPr lang="en-US"/>
          </a:p>
        </p:txBody>
      </p:sp>
    </p:spTree>
    <p:extLst>
      <p:ext uri="{BB962C8B-B14F-4D97-AF65-F5344CB8AC3E}">
        <p14:creationId xmlns:p14="http://schemas.microsoft.com/office/powerpoint/2010/main" val="16177757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a:p>
        </p:txBody>
      </p:sp>
      <p:sp>
        <p:nvSpPr>
          <p:cNvPr id="4" name="Slide Number Placeholder 3"/>
          <p:cNvSpPr>
            <a:spLocks noGrp="1"/>
          </p:cNvSpPr>
          <p:nvPr>
            <p:ph type="sldNum" sz="quarter" idx="10"/>
          </p:nvPr>
        </p:nvSpPr>
        <p:spPr/>
        <p:txBody>
          <a:bodyPr/>
          <a:lstStyle/>
          <a:p>
            <a:fld id="{523B91B2-38A2-E64C-8275-0ECFA4726ADB}" type="slidenum">
              <a:rPr lang="en-US" smtClean="0"/>
              <a:pPr/>
              <a:t>39</a:t>
            </a:fld>
            <a:endParaRPr lang="en-US"/>
          </a:p>
        </p:txBody>
      </p:sp>
    </p:spTree>
    <p:extLst>
      <p:ext uri="{BB962C8B-B14F-4D97-AF65-F5344CB8AC3E}">
        <p14:creationId xmlns:p14="http://schemas.microsoft.com/office/powerpoint/2010/main" val="2604065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Es</a:t>
            </a:r>
            <a:r>
              <a:rPr lang="en-US" baseline="0" dirty="0" smtClean="0"/>
              <a:t> </a:t>
            </a:r>
            <a:r>
              <a:rPr lang="en-US" baseline="0" dirty="0" err="1" smtClean="0"/>
              <a:t>una</a:t>
            </a:r>
            <a:r>
              <a:rPr lang="en-US" baseline="0" dirty="0" smtClean="0"/>
              <a:t> </a:t>
            </a:r>
            <a:r>
              <a:rPr lang="en-US" baseline="0" dirty="0" err="1" smtClean="0"/>
              <a:t>partenaria</a:t>
            </a:r>
            <a:r>
              <a:rPr lang="en-US" baseline="0" dirty="0" smtClean="0"/>
              <a:t> de 52 </a:t>
            </a:r>
            <a:r>
              <a:rPr lang="en-US" baseline="0" dirty="0" err="1" smtClean="0"/>
              <a:t>paises</a:t>
            </a:r>
            <a:r>
              <a:rPr lang="en-US" baseline="0" dirty="0" smtClean="0"/>
              <a:t>, 17 OIGs </a:t>
            </a:r>
            <a:r>
              <a:rPr lang="en-US" baseline="0" dirty="0" err="1" smtClean="0"/>
              <a:t>como</a:t>
            </a:r>
            <a:r>
              <a:rPr lang="en-US" baseline="0" dirty="0" smtClean="0"/>
              <a:t> Banco Mundial, 45 ONGs </a:t>
            </a:r>
            <a:r>
              <a:rPr lang="en-US" baseline="0" dirty="0" err="1" smtClean="0"/>
              <a:t>completamente</a:t>
            </a:r>
            <a:r>
              <a:rPr lang="en-US" baseline="0" dirty="0" smtClean="0"/>
              <a:t> </a:t>
            </a:r>
            <a:r>
              <a:rPr lang="en-US" baseline="0" dirty="0" err="1" smtClean="0"/>
              <a:t>dedcados</a:t>
            </a:r>
            <a:r>
              <a:rPr lang="en-US" baseline="0" dirty="0" smtClean="0"/>
              <a:t> a </a:t>
            </a:r>
            <a:r>
              <a:rPr lang="en-US" baseline="0" dirty="0" err="1" smtClean="0"/>
              <a:t>acciones</a:t>
            </a:r>
            <a:r>
              <a:rPr lang="en-US" baseline="0" dirty="0" smtClean="0"/>
              <a:t> para </a:t>
            </a:r>
            <a:r>
              <a:rPr lang="en-US" baseline="0" dirty="0" err="1" smtClean="0"/>
              <a:t>mitigar</a:t>
            </a:r>
            <a:r>
              <a:rPr lang="en-US" baseline="0" dirty="0" smtClean="0"/>
              <a:t> </a:t>
            </a:r>
            <a:r>
              <a:rPr lang="en-US" baseline="0" dirty="0" err="1" smtClean="0"/>
              <a:t>los</a:t>
            </a:r>
            <a:r>
              <a:rPr lang="en-US" baseline="0" dirty="0" smtClean="0"/>
              <a:t> CCVCs.</a:t>
            </a:r>
          </a:p>
          <a:p>
            <a:endParaRPr lang="en-US" baseline="0" dirty="0" smtClean="0"/>
          </a:p>
          <a:p>
            <a:r>
              <a:rPr lang="en-US" baseline="0" dirty="0" err="1" smtClean="0"/>
              <a:t>En</a:t>
            </a:r>
            <a:r>
              <a:rPr lang="en-US" baseline="0" dirty="0" smtClean="0"/>
              <a:t> </a:t>
            </a:r>
            <a:r>
              <a:rPr lang="en-US" dirty="0" smtClean="0"/>
              <a:t>2012,</a:t>
            </a:r>
            <a:r>
              <a:rPr lang="en-US" baseline="0" dirty="0" smtClean="0"/>
              <a:t> 6 </a:t>
            </a:r>
            <a:r>
              <a:rPr lang="en-US" baseline="0" dirty="0" err="1" smtClean="0"/>
              <a:t>paises</a:t>
            </a:r>
            <a:r>
              <a:rPr lang="en-US" baseline="0" dirty="0" smtClean="0"/>
              <a:t> y la PNUMA </a:t>
            </a:r>
            <a:r>
              <a:rPr lang="en-US" baseline="0" dirty="0" err="1" smtClean="0"/>
              <a:t>lanzaron</a:t>
            </a:r>
            <a:r>
              <a:rPr lang="en-US" baseline="0" dirty="0" smtClean="0"/>
              <a:t> el </a:t>
            </a:r>
            <a:r>
              <a:rPr lang="en-US" dirty="0" smtClean="0"/>
              <a:t>CCAC </a:t>
            </a:r>
            <a:r>
              <a:rPr lang="en-US" dirty="0" err="1" smtClean="0"/>
              <a:t>como</a:t>
            </a:r>
            <a:r>
              <a:rPr lang="en-US" dirty="0" smtClean="0"/>
              <a:t> </a:t>
            </a:r>
            <a:r>
              <a:rPr lang="en-US" dirty="0" err="1" smtClean="0"/>
              <a:t>partenaria</a:t>
            </a:r>
            <a:r>
              <a:rPr lang="en-US" baseline="0" dirty="0" smtClean="0"/>
              <a:t> para </a:t>
            </a:r>
            <a:r>
              <a:rPr lang="es-ES" baseline="0" dirty="0" smtClean="0"/>
              <a:t>aprovechar la voluntad política de alto nivel para acciones de mitigación, especialmente mitigar los </a:t>
            </a:r>
            <a:r>
              <a:rPr lang="es-ES" baseline="0" dirty="0" err="1" smtClean="0"/>
              <a:t>CCVCs</a:t>
            </a:r>
            <a:r>
              <a:rPr lang="es-ES" baseline="0" dirty="0" smtClean="0"/>
              <a:t>.</a:t>
            </a:r>
          </a:p>
          <a:p>
            <a:endParaRPr lang="en-US" baseline="0" dirty="0" smtClean="0"/>
          </a:p>
          <a:p>
            <a:r>
              <a:rPr lang="en-US" dirty="0" smtClean="0"/>
              <a:t>Hoy </a:t>
            </a:r>
            <a:r>
              <a:rPr lang="en-US" dirty="0" err="1" smtClean="0"/>
              <a:t>en</a:t>
            </a:r>
            <a:r>
              <a:rPr lang="en-US" dirty="0" smtClean="0"/>
              <a:t> </a:t>
            </a:r>
            <a:r>
              <a:rPr lang="en-US" dirty="0" err="1" smtClean="0"/>
              <a:t>dia</a:t>
            </a:r>
            <a:r>
              <a:rPr lang="en-US" dirty="0" smtClean="0"/>
              <a:t>, el CCAC </a:t>
            </a:r>
            <a:r>
              <a:rPr lang="en-US" dirty="0" err="1" smtClean="0"/>
              <a:t>cuenda</a:t>
            </a:r>
            <a:r>
              <a:rPr lang="en-US" baseline="0" dirty="0" smtClean="0"/>
              <a:t> con </a:t>
            </a:r>
            <a:r>
              <a:rPr lang="en-US" dirty="0" smtClean="0"/>
              <a:t>52 </a:t>
            </a:r>
            <a:r>
              <a:rPr lang="en-US" dirty="0" err="1" smtClean="0"/>
              <a:t>paises</a:t>
            </a:r>
            <a:r>
              <a:rPr lang="en-US" baseline="0" dirty="0" smtClean="0"/>
              <a:t> </a:t>
            </a:r>
            <a:r>
              <a:rPr lang="en-US" baseline="0" dirty="0" err="1" smtClean="0"/>
              <a:t>socios</a:t>
            </a:r>
            <a:r>
              <a:rPr lang="en-US" dirty="0" smtClean="0"/>
              <a:t>, 17 OIGs y 45 ONGs</a:t>
            </a:r>
            <a:endParaRPr lang="en-US" dirty="0"/>
          </a:p>
          <a:p>
            <a:endParaRPr lang="en-US" dirty="0"/>
          </a:p>
          <a:p>
            <a:r>
              <a:rPr lang="es-ES" dirty="0" smtClean="0"/>
              <a:t>Estableció un Grupo de </a:t>
            </a:r>
            <a:r>
              <a:rPr lang="es-ES" dirty="0" err="1" smtClean="0"/>
              <a:t>Asesoria</a:t>
            </a:r>
            <a:r>
              <a:rPr lang="es-ES" dirty="0" smtClean="0"/>
              <a:t> Científico para mantener la Coalición al corriente de los nuevos desarrollos científicos sobre </a:t>
            </a:r>
            <a:r>
              <a:rPr lang="es-ES" dirty="0" err="1" smtClean="0"/>
              <a:t>CCVCs</a:t>
            </a:r>
            <a:r>
              <a:rPr lang="es-ES" dirty="0" smtClean="0"/>
              <a:t>, responder a preguntas específicas de la Coalición e informar las discusiones políticas.</a:t>
            </a:r>
          </a:p>
          <a:p>
            <a:endParaRPr lang="es-ES" dirty="0" smtClean="0"/>
          </a:p>
          <a:p>
            <a:r>
              <a:rPr lang="es-ES" dirty="0" smtClean="0"/>
              <a:t>Cuenta con un fondo fiduciario para apoyar proyectos concretos, como</a:t>
            </a:r>
            <a:r>
              <a:rPr lang="es-ES" baseline="0" dirty="0" smtClean="0"/>
              <a:t> este. </a:t>
            </a:r>
          </a:p>
        </p:txBody>
      </p:sp>
      <p:sp>
        <p:nvSpPr>
          <p:cNvPr id="4" name="Slide Number Placeholder 3"/>
          <p:cNvSpPr>
            <a:spLocks noGrp="1"/>
          </p:cNvSpPr>
          <p:nvPr>
            <p:ph type="sldNum" sz="quarter" idx="10"/>
          </p:nvPr>
        </p:nvSpPr>
        <p:spPr/>
        <p:txBody>
          <a:bodyPr/>
          <a:lstStyle/>
          <a:p>
            <a:fld id="{5AC380B7-6BD1-46CC-B249-BA6331AE3185}" type="slidenum">
              <a:rPr lang="fr-FR" smtClean="0"/>
              <a:t>3</a:t>
            </a:fld>
            <a:endParaRPr lang="fr-FR"/>
          </a:p>
        </p:txBody>
      </p:sp>
    </p:spTree>
    <p:extLst>
      <p:ext uri="{BB962C8B-B14F-4D97-AF65-F5344CB8AC3E}">
        <p14:creationId xmlns:p14="http://schemas.microsoft.com/office/powerpoint/2010/main" val="21312020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a:p>
        </p:txBody>
      </p:sp>
      <p:sp>
        <p:nvSpPr>
          <p:cNvPr id="4" name="Slide Number Placeholder 3"/>
          <p:cNvSpPr>
            <a:spLocks noGrp="1"/>
          </p:cNvSpPr>
          <p:nvPr>
            <p:ph type="sldNum" sz="quarter" idx="10"/>
          </p:nvPr>
        </p:nvSpPr>
        <p:spPr/>
        <p:txBody>
          <a:bodyPr/>
          <a:lstStyle/>
          <a:p>
            <a:fld id="{523B91B2-38A2-E64C-8275-0ECFA4726ADB}" type="slidenum">
              <a:rPr lang="en-US" smtClean="0"/>
              <a:pPr/>
              <a:t>40</a:t>
            </a:fld>
            <a:endParaRPr lang="en-US"/>
          </a:p>
        </p:txBody>
      </p:sp>
    </p:spTree>
    <p:extLst>
      <p:ext uri="{BB962C8B-B14F-4D97-AF65-F5344CB8AC3E}">
        <p14:creationId xmlns:p14="http://schemas.microsoft.com/office/powerpoint/2010/main" val="31080279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a:p>
        </p:txBody>
      </p:sp>
      <p:sp>
        <p:nvSpPr>
          <p:cNvPr id="4" name="Slide Number Placeholder 3"/>
          <p:cNvSpPr>
            <a:spLocks noGrp="1"/>
          </p:cNvSpPr>
          <p:nvPr>
            <p:ph type="sldNum" sz="quarter" idx="10"/>
          </p:nvPr>
        </p:nvSpPr>
        <p:spPr/>
        <p:txBody>
          <a:bodyPr/>
          <a:lstStyle/>
          <a:p>
            <a:fld id="{523B91B2-38A2-E64C-8275-0ECFA4726ADB}" type="slidenum">
              <a:rPr lang="en-US" smtClean="0"/>
              <a:pPr/>
              <a:t>41</a:t>
            </a:fld>
            <a:endParaRPr lang="en-US"/>
          </a:p>
        </p:txBody>
      </p:sp>
    </p:spTree>
    <p:extLst>
      <p:ext uri="{BB962C8B-B14F-4D97-AF65-F5344CB8AC3E}">
        <p14:creationId xmlns:p14="http://schemas.microsoft.com/office/powerpoint/2010/main" val="31081027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Shape 38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89" name="Shape 389"/>
          <p:cNvSpPr txBox="1">
            <a:spLocks noGrp="1"/>
          </p:cNvSpPr>
          <p:nvPr>
            <p:ph type="body" idx="1"/>
          </p:nvPr>
        </p:nvSpPr>
        <p:spPr>
          <a:xfrm>
            <a:off x="701042" y="4415790"/>
            <a:ext cx="5608319" cy="4183380"/>
          </a:xfrm>
          <a:prstGeom prst="rect">
            <a:avLst/>
          </a:prstGeom>
        </p:spPr>
        <p:txBody>
          <a:bodyPr lIns="93162" tIns="93162" rIns="93162" bIns="93162" anchor="t" anchorCtr="0">
            <a:noAutofit/>
          </a:bodyPr>
          <a:lstStyle/>
          <a:p>
            <a:r>
              <a:rPr lang="en-US" dirty="0" smtClean="0">
                <a:latin typeface="Arial"/>
                <a:ea typeface="Arial"/>
                <a:cs typeface="Arial"/>
                <a:sym typeface="Arial"/>
              </a:rPr>
              <a:t>City assessments;</a:t>
            </a:r>
            <a:r>
              <a:rPr lang="en-US" baseline="0" dirty="0" smtClean="0">
                <a:latin typeface="Arial"/>
                <a:ea typeface="Arial"/>
                <a:cs typeface="Arial"/>
                <a:sym typeface="Arial"/>
              </a:rPr>
              <a:t> completed 30</a:t>
            </a:r>
          </a:p>
          <a:p>
            <a:r>
              <a:rPr lang="en-US" dirty="0" smtClean="0">
                <a:latin typeface="Arial"/>
                <a:ea typeface="Arial"/>
                <a:cs typeface="Arial"/>
                <a:sym typeface="Arial"/>
              </a:rPr>
              <a:t>Work plans completed 16</a:t>
            </a:r>
            <a:endParaRPr dirty="0">
              <a:latin typeface="Arial"/>
              <a:ea typeface="Arial"/>
              <a:cs typeface="Arial"/>
              <a:sym typeface="Arial"/>
            </a:endParaRPr>
          </a:p>
        </p:txBody>
      </p:sp>
      <p:sp>
        <p:nvSpPr>
          <p:cNvPr id="390" name="Shape 390"/>
          <p:cNvSpPr txBox="1">
            <a:spLocks noGrp="1"/>
          </p:cNvSpPr>
          <p:nvPr>
            <p:ph type="sldNum" idx="12"/>
          </p:nvPr>
        </p:nvSpPr>
        <p:spPr>
          <a:xfrm>
            <a:off x="3970938" y="8829967"/>
            <a:ext cx="3037839" cy="464820"/>
          </a:xfrm>
          <a:prstGeom prst="rect">
            <a:avLst/>
          </a:prstGeom>
        </p:spPr>
        <p:txBody>
          <a:bodyPr lIns="93162" tIns="46568" rIns="93162" bIns="46568" anchor="b" anchorCtr="0">
            <a:noAutofit/>
          </a:bodyPr>
          <a:lstStyle/>
          <a:p>
            <a:pPr>
              <a:buClr>
                <a:srgbClr val="000000"/>
              </a:buClr>
              <a:buSzPct val="25000"/>
              <a:buFont typeface="Arial"/>
              <a:buNone/>
            </a:pPr>
            <a:fld id="{00000000-1234-1234-1234-123412341234}" type="slidenum">
              <a:rPr lang="en-GB"/>
              <a:pPr>
                <a:buClr>
                  <a:srgbClr val="000000"/>
                </a:buClr>
                <a:buSzPct val="25000"/>
                <a:buFont typeface="Arial"/>
                <a:buNone/>
              </a:pPr>
              <a:t>42</a:t>
            </a:fld>
            <a:endParaRPr lang="en-GB"/>
          </a:p>
        </p:txBody>
      </p:sp>
    </p:spTree>
    <p:extLst>
      <p:ext uri="{BB962C8B-B14F-4D97-AF65-F5344CB8AC3E}">
        <p14:creationId xmlns:p14="http://schemas.microsoft.com/office/powerpoint/2010/main" val="19688400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a:p>
        </p:txBody>
      </p:sp>
      <p:sp>
        <p:nvSpPr>
          <p:cNvPr id="4" name="Slide Number Placeholder 3"/>
          <p:cNvSpPr>
            <a:spLocks noGrp="1"/>
          </p:cNvSpPr>
          <p:nvPr>
            <p:ph type="sldNum" sz="quarter" idx="10"/>
          </p:nvPr>
        </p:nvSpPr>
        <p:spPr/>
        <p:txBody>
          <a:bodyPr/>
          <a:lstStyle/>
          <a:p>
            <a:fld id="{523B91B2-38A2-E64C-8275-0ECFA4726ADB}" type="slidenum">
              <a:rPr lang="en-US" smtClean="0"/>
              <a:pPr/>
              <a:t>43</a:t>
            </a:fld>
            <a:endParaRPr lang="en-US"/>
          </a:p>
        </p:txBody>
      </p:sp>
    </p:spTree>
    <p:extLst>
      <p:ext uri="{BB962C8B-B14F-4D97-AF65-F5344CB8AC3E}">
        <p14:creationId xmlns:p14="http://schemas.microsoft.com/office/powerpoint/2010/main" val="40747007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93F83-4E51-F94E-8816-708E7A5EA9B0}" type="slidenum">
              <a:rPr lang="en-US" smtClean="0"/>
              <a:pPr/>
              <a:t>44</a:t>
            </a:fld>
            <a:endParaRPr lang="en-US"/>
          </a:p>
        </p:txBody>
      </p:sp>
    </p:spTree>
    <p:extLst>
      <p:ext uri="{BB962C8B-B14F-4D97-AF65-F5344CB8AC3E}">
        <p14:creationId xmlns:p14="http://schemas.microsoft.com/office/powerpoint/2010/main" val="37053780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93F83-4E51-F94E-8816-708E7A5EA9B0}" type="slidenum">
              <a:rPr lang="en-US" smtClean="0"/>
              <a:pPr/>
              <a:t>45</a:t>
            </a:fld>
            <a:endParaRPr lang="en-US"/>
          </a:p>
        </p:txBody>
      </p:sp>
    </p:spTree>
    <p:extLst>
      <p:ext uri="{BB962C8B-B14F-4D97-AF65-F5344CB8AC3E}">
        <p14:creationId xmlns:p14="http://schemas.microsoft.com/office/powerpoint/2010/main" val="3705378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smtClean="0">
                <a:solidFill>
                  <a:schemeClr val="tx1"/>
                </a:solidFill>
                <a:effectLst/>
                <a:latin typeface="+mn-lt"/>
                <a:ea typeface="+mn-ea"/>
                <a:cs typeface="+mn-cs"/>
              </a:rPr>
              <a:t>Los contaminantes climáticos de vida corta (CCVC) son llamados así porque permanecen en la atmósfera un tiempo relativamente corto, desde unos pocos días hasta unas cuantas décadas. En contraste, el dióxido de carbono (CO</a:t>
            </a:r>
            <a:r>
              <a:rPr lang="es-ES" sz="1200" b="0" i="0" kern="1200" baseline="-25000" dirty="0" smtClean="0">
                <a:solidFill>
                  <a:schemeClr val="tx1"/>
                </a:solidFill>
                <a:effectLst/>
                <a:latin typeface="+mn-lt"/>
                <a:ea typeface="+mn-ea"/>
                <a:cs typeface="+mn-cs"/>
              </a:rPr>
              <a:t>2</a:t>
            </a:r>
            <a:r>
              <a:rPr lang="es-ES" sz="1200" b="0" i="0" kern="1200" dirty="0" smtClean="0">
                <a:solidFill>
                  <a:schemeClr val="tx1"/>
                </a:solidFill>
                <a:effectLst/>
                <a:latin typeface="+mn-lt"/>
                <a:ea typeface="+mn-ea"/>
                <a:cs typeface="+mn-cs"/>
              </a:rPr>
              <a:t>) puede permanecer siglos. </a:t>
            </a:r>
            <a:r>
              <a:rPr lang="es-ES" sz="1200" b="1" i="0" kern="1200" dirty="0" smtClean="0">
                <a:solidFill>
                  <a:schemeClr val="tx1"/>
                </a:solidFill>
                <a:effectLst/>
                <a:latin typeface="+mn-lt"/>
                <a:ea typeface="+mn-ea"/>
                <a:cs typeface="+mn-cs"/>
              </a:rPr>
              <a:t>Sin embargo, los CCVC contribuyen de manera importante al cambio climático, degradan la calidad del aire y tienen impactos graves en la seguridad alimentaria y la salud de las poblaciones más vulnerables del mundo.</a:t>
            </a:r>
          </a:p>
          <a:p>
            <a:endParaRPr lang="es-ES" sz="1200" b="0" i="0" kern="1200" dirty="0" smtClean="0">
              <a:solidFill>
                <a:schemeClr val="tx1"/>
              </a:solidFill>
              <a:effectLst/>
              <a:latin typeface="+mn-lt"/>
              <a:ea typeface="+mn-ea"/>
              <a:cs typeface="+mn-cs"/>
            </a:endParaRPr>
          </a:p>
          <a:p>
            <a:r>
              <a:rPr lang="es-ES" sz="1200" b="0" i="0" kern="1200" dirty="0" smtClean="0">
                <a:solidFill>
                  <a:schemeClr val="tx1"/>
                </a:solidFill>
                <a:effectLst/>
                <a:latin typeface="+mn-lt"/>
                <a:ea typeface="+mn-ea"/>
                <a:cs typeface="+mn-cs"/>
              </a:rPr>
              <a:t>De acuerdo con el Panel Intergubernamental sobre Cambio Climático, los CCVC son responsables de más del 30 por ciento del calentamiento global (estudios más recientes estiman que su contribución puede llegar al 45 por ciento).</a:t>
            </a:r>
          </a:p>
          <a:p>
            <a:endParaRPr lang="en-US" dirty="0" smtClean="0">
              <a:solidFill>
                <a:srgbClr val="000000"/>
              </a:solidFill>
              <a:latin typeface="Helvetica (Body)"/>
            </a:endParaRPr>
          </a:p>
          <a:p>
            <a:r>
              <a:rPr lang="en-US" dirty="0" smtClean="0">
                <a:solidFill>
                  <a:srgbClr val="000000"/>
                </a:solidFill>
                <a:latin typeface="Helvetica (Body)"/>
              </a:rPr>
              <a:t>Why </a:t>
            </a:r>
            <a:r>
              <a:rPr lang="en-US" dirty="0">
                <a:solidFill>
                  <a:srgbClr val="000000"/>
                </a:solidFill>
                <a:latin typeface="Helvetica (Body)"/>
              </a:rPr>
              <a:t>are short lived climate pollutants important?</a:t>
            </a:r>
          </a:p>
          <a:p>
            <a:pPr defTabSz="465887">
              <a:defRPr/>
            </a:pPr>
            <a:r>
              <a:rPr lang="fr-FR" baseline="0" dirty="0" err="1" smtClean="0">
                <a:solidFill>
                  <a:schemeClr val="dk1"/>
                </a:solidFill>
                <a:ea typeface="Arial"/>
                <a:cs typeface="Arial"/>
                <a:sym typeface="Calibri"/>
              </a:rPr>
              <a:t>They</a:t>
            </a:r>
            <a:r>
              <a:rPr lang="fr-FR" baseline="0" dirty="0" smtClean="0">
                <a:solidFill>
                  <a:schemeClr val="dk1"/>
                </a:solidFill>
                <a:ea typeface="Arial"/>
                <a:cs typeface="Arial"/>
                <a:sym typeface="Calibri"/>
              </a:rPr>
              <a:t> are important because </a:t>
            </a:r>
          </a:p>
          <a:p>
            <a:pPr marL="232943" indent="-232943" defTabSz="465887">
              <a:buFont typeface="Arial" panose="020B0604020202020204" pitchFamily="34" charset="0"/>
              <a:buAutoNum type="arabicParenR"/>
              <a:defRPr/>
            </a:pPr>
            <a:r>
              <a:rPr lang="fr-FR" baseline="0" dirty="0" err="1" smtClean="0">
                <a:solidFill>
                  <a:schemeClr val="dk1"/>
                </a:solidFill>
                <a:ea typeface="Arial"/>
                <a:cs typeface="Arial"/>
                <a:sym typeface="Calibri"/>
              </a:rPr>
              <a:t>strong</a:t>
            </a:r>
            <a:r>
              <a:rPr lang="fr-FR" baseline="0" dirty="0" smtClean="0">
                <a:solidFill>
                  <a:schemeClr val="dk1"/>
                </a:solidFill>
                <a:ea typeface="Arial"/>
                <a:cs typeface="Arial"/>
                <a:sym typeface="Calibri"/>
              </a:rPr>
              <a:t> </a:t>
            </a:r>
            <a:r>
              <a:rPr lang="fr-FR" baseline="0" dirty="0" err="1" smtClean="0">
                <a:solidFill>
                  <a:schemeClr val="dk1"/>
                </a:solidFill>
                <a:ea typeface="Arial"/>
                <a:cs typeface="Arial"/>
                <a:sym typeface="Calibri"/>
              </a:rPr>
              <a:t>climate</a:t>
            </a:r>
            <a:r>
              <a:rPr lang="fr-FR" baseline="0" dirty="0" smtClean="0">
                <a:solidFill>
                  <a:schemeClr val="dk1"/>
                </a:solidFill>
                <a:ea typeface="Arial"/>
                <a:cs typeface="Arial"/>
                <a:sym typeface="Calibri"/>
              </a:rPr>
              <a:t> </a:t>
            </a:r>
            <a:r>
              <a:rPr lang="fr-FR" baseline="0" dirty="0" err="1" smtClean="0">
                <a:solidFill>
                  <a:schemeClr val="dk1"/>
                </a:solidFill>
                <a:ea typeface="Arial"/>
                <a:cs typeface="Arial"/>
                <a:sym typeface="Calibri"/>
              </a:rPr>
              <a:t>warmers</a:t>
            </a:r>
            <a:r>
              <a:rPr lang="fr-FR" baseline="0" dirty="0" smtClean="0">
                <a:solidFill>
                  <a:schemeClr val="dk1"/>
                </a:solidFill>
                <a:ea typeface="Arial"/>
                <a:cs typeface="Arial"/>
                <a:sym typeface="Calibri"/>
              </a:rPr>
              <a:t> </a:t>
            </a:r>
          </a:p>
          <a:p>
            <a:pPr marL="232943" indent="-232943" defTabSz="465887">
              <a:buFont typeface="Arial" panose="020B0604020202020204" pitchFamily="34" charset="0"/>
              <a:buAutoNum type="arabicParenR"/>
              <a:defRPr/>
            </a:pPr>
            <a:r>
              <a:rPr lang="fr-FR" baseline="0" dirty="0" smtClean="0">
                <a:solidFill>
                  <a:schemeClr val="dk1"/>
                </a:solidFill>
                <a:ea typeface="Arial"/>
                <a:cs typeface="Arial"/>
                <a:sym typeface="Calibri"/>
              </a:rPr>
              <a:t>short-</a:t>
            </a:r>
            <a:r>
              <a:rPr lang="fr-FR" baseline="0" dirty="0" err="1" smtClean="0">
                <a:solidFill>
                  <a:schemeClr val="dk1"/>
                </a:solidFill>
                <a:ea typeface="Arial"/>
                <a:cs typeface="Arial"/>
                <a:sym typeface="Calibri"/>
              </a:rPr>
              <a:t>lived</a:t>
            </a:r>
            <a:endParaRPr lang="fr-FR" baseline="0" dirty="0" smtClean="0">
              <a:solidFill>
                <a:schemeClr val="dk1"/>
              </a:solidFill>
              <a:ea typeface="Arial"/>
              <a:cs typeface="Arial"/>
              <a:sym typeface="Calibri"/>
            </a:endParaRPr>
          </a:p>
          <a:p>
            <a:endParaRPr lang="en-US" dirty="0">
              <a:solidFill>
                <a:srgbClr val="000000"/>
              </a:solidFill>
              <a:latin typeface="Helvetica (Body)"/>
            </a:endParaRPr>
          </a:p>
          <a:p>
            <a:pPr marL="174708" indent="-174708">
              <a:buFont typeface="Arial" panose="020B0604020202020204" pitchFamily="34" charset="0"/>
              <a:buChar char="•"/>
            </a:pPr>
            <a:r>
              <a:rPr lang="en-US" dirty="0">
                <a:solidFill>
                  <a:srgbClr val="000000"/>
                </a:solidFill>
                <a:latin typeface="Helvetica (Body)"/>
              </a:rPr>
              <a:t>SLCP </a:t>
            </a:r>
            <a:r>
              <a:rPr lang="en-GB" dirty="0">
                <a:solidFill>
                  <a:srgbClr val="000000"/>
                </a:solidFill>
                <a:latin typeface="Helvetica (Body)"/>
              </a:rPr>
              <a:t>are substances with relatively short lifetime in the atmosphere and a warming influence on near-term climate. </a:t>
            </a:r>
            <a:endParaRPr lang="en-US" dirty="0">
              <a:solidFill>
                <a:srgbClr val="000000"/>
              </a:solidFill>
              <a:latin typeface="Helvetica (Body)"/>
            </a:endParaRPr>
          </a:p>
          <a:p>
            <a:pPr marL="174708" indent="-174708">
              <a:buFont typeface="Arial" panose="020B0604020202020204" pitchFamily="34" charset="0"/>
              <a:buChar char="•"/>
            </a:pPr>
            <a:r>
              <a:rPr lang="en-US" dirty="0">
                <a:solidFill>
                  <a:srgbClr val="000000"/>
                </a:solidFill>
                <a:latin typeface="Helvetica (Body)"/>
              </a:rPr>
              <a:t>SLCP such as black carbon (BC) emissions from open burning of waste which is practiced in many cities in developing countries.</a:t>
            </a:r>
          </a:p>
          <a:p>
            <a:pPr marL="174708" indent="-174708">
              <a:buFont typeface="Arial" panose="020B0604020202020204" pitchFamily="34" charset="0"/>
              <a:buChar char="•"/>
            </a:pPr>
            <a:endParaRPr lang="en-US" dirty="0">
              <a:solidFill>
                <a:srgbClr val="000000"/>
              </a:solidFill>
              <a:latin typeface="Helvetica (Body)"/>
            </a:endParaRPr>
          </a:p>
          <a:p>
            <a:pPr defTabSz="931774">
              <a:lnSpc>
                <a:spcPct val="115000"/>
              </a:lnSpc>
              <a:buClr>
                <a:schemeClr val="dk1"/>
              </a:buClr>
              <a:buSzPct val="91666"/>
              <a:defRPr/>
            </a:pPr>
            <a:r>
              <a:rPr lang="fr-FR" baseline="0" dirty="0" smtClean="0">
                <a:solidFill>
                  <a:schemeClr val="dk1"/>
                </a:solidFill>
                <a:ea typeface="Arial"/>
                <a:cs typeface="Arial"/>
                <a:sym typeface="Calibri"/>
              </a:rPr>
              <a:t>Black </a:t>
            </a:r>
            <a:r>
              <a:rPr lang="fr-FR" baseline="0" dirty="0" err="1" smtClean="0">
                <a:solidFill>
                  <a:schemeClr val="dk1"/>
                </a:solidFill>
                <a:ea typeface="Arial"/>
                <a:cs typeface="Arial"/>
                <a:sym typeface="Calibri"/>
              </a:rPr>
              <a:t>Carbon</a:t>
            </a:r>
            <a:r>
              <a:rPr lang="fr-FR" baseline="0" dirty="0" smtClean="0">
                <a:solidFill>
                  <a:schemeClr val="dk1"/>
                </a:solidFill>
                <a:ea typeface="Arial"/>
                <a:cs typeface="Arial"/>
                <a:sym typeface="Calibri"/>
              </a:rPr>
              <a:t> (BC)</a:t>
            </a:r>
          </a:p>
          <a:p>
            <a:pPr marL="174708" indent="-174708" defTabSz="931774">
              <a:lnSpc>
                <a:spcPct val="115000"/>
              </a:lnSpc>
              <a:buClr>
                <a:schemeClr val="dk1"/>
              </a:buClr>
              <a:buSzPct val="91666"/>
              <a:buFont typeface="Arial" panose="020B0604020202020204" pitchFamily="34" charset="0"/>
              <a:buChar char="•"/>
              <a:defRPr/>
            </a:pPr>
            <a:r>
              <a:rPr lang="en-GB" baseline="0" dirty="0" smtClean="0">
                <a:solidFill>
                  <a:srgbClr val="212121"/>
                </a:solidFill>
                <a:latin typeface="Arial"/>
                <a:ea typeface="Arial"/>
                <a:cs typeface="Arial"/>
                <a:sym typeface="Arial"/>
              </a:rPr>
              <a:t>BC is a component of particulate matter.  </a:t>
            </a:r>
          </a:p>
          <a:p>
            <a:pPr marL="174708" indent="-174708" defTabSz="931774">
              <a:lnSpc>
                <a:spcPct val="115000"/>
              </a:lnSpc>
              <a:buClr>
                <a:schemeClr val="dk1"/>
              </a:buClr>
              <a:buSzPct val="91666"/>
              <a:buFont typeface="Arial" panose="020B0604020202020204" pitchFamily="34" charset="0"/>
              <a:buChar char="•"/>
              <a:defRPr/>
            </a:pPr>
            <a:r>
              <a:rPr lang="en-GB" baseline="0" dirty="0" smtClean="0">
                <a:solidFill>
                  <a:srgbClr val="212121"/>
                </a:solidFill>
                <a:latin typeface="Arial"/>
                <a:ea typeface="Arial"/>
                <a:cs typeface="Arial"/>
                <a:sym typeface="Arial"/>
              </a:rPr>
              <a:t>Sources include diesel vehicles, cooking stoves, brick kilns.</a:t>
            </a:r>
            <a:endParaRPr lang="en-GB" dirty="0" smtClean="0">
              <a:solidFill>
                <a:srgbClr val="212121"/>
              </a:solidFill>
              <a:latin typeface="Arial"/>
              <a:ea typeface="Arial"/>
              <a:cs typeface="Arial"/>
              <a:sym typeface="Arial"/>
            </a:endParaRPr>
          </a:p>
          <a:p>
            <a:pPr marL="174708" indent="-174708">
              <a:lnSpc>
                <a:spcPct val="115000"/>
              </a:lnSpc>
              <a:buClr>
                <a:schemeClr val="dk1"/>
              </a:buClr>
              <a:buSzPct val="91666"/>
              <a:buFont typeface="Arial" panose="020B0604020202020204" pitchFamily="34" charset="0"/>
              <a:buChar char="•"/>
            </a:pPr>
            <a:r>
              <a:rPr lang="fr-FR" baseline="0" dirty="0" err="1" smtClean="0">
                <a:solidFill>
                  <a:schemeClr val="dk1"/>
                </a:solidFill>
                <a:ea typeface="Arial"/>
                <a:cs typeface="Arial"/>
                <a:sym typeface="Calibri"/>
              </a:rPr>
              <a:t>Lives</a:t>
            </a:r>
            <a:r>
              <a:rPr lang="fr-FR" baseline="0" dirty="0" smtClean="0">
                <a:solidFill>
                  <a:schemeClr val="dk1"/>
                </a:solidFill>
                <a:ea typeface="Arial"/>
                <a:cs typeface="Arial"/>
                <a:sym typeface="Calibri"/>
              </a:rPr>
              <a:t> </a:t>
            </a:r>
            <a:r>
              <a:rPr lang="fr-FR" baseline="0" dirty="0" err="1" smtClean="0">
                <a:solidFill>
                  <a:schemeClr val="dk1"/>
                </a:solidFill>
                <a:ea typeface="Arial"/>
                <a:cs typeface="Arial"/>
                <a:sym typeface="Calibri"/>
              </a:rPr>
              <a:t>just</a:t>
            </a:r>
            <a:r>
              <a:rPr lang="fr-FR" baseline="0" dirty="0" smtClean="0">
                <a:solidFill>
                  <a:schemeClr val="dk1"/>
                </a:solidFill>
                <a:ea typeface="Arial"/>
                <a:cs typeface="Arial"/>
                <a:sym typeface="Calibri"/>
              </a:rPr>
              <a:t> a few </a:t>
            </a:r>
            <a:r>
              <a:rPr lang="fr-FR" baseline="0" dirty="0" err="1" smtClean="0">
                <a:solidFill>
                  <a:schemeClr val="dk1"/>
                </a:solidFill>
                <a:ea typeface="Arial"/>
                <a:cs typeface="Arial"/>
                <a:sym typeface="Calibri"/>
              </a:rPr>
              <a:t>days</a:t>
            </a:r>
            <a:r>
              <a:rPr lang="fr-FR" baseline="0" dirty="0" smtClean="0">
                <a:solidFill>
                  <a:schemeClr val="dk1"/>
                </a:solidFill>
                <a:ea typeface="Arial"/>
                <a:cs typeface="Arial"/>
                <a:sym typeface="Calibri"/>
              </a:rPr>
              <a:t>. </a:t>
            </a:r>
          </a:p>
          <a:p>
            <a:pPr marL="174708" indent="-174708">
              <a:lnSpc>
                <a:spcPct val="115000"/>
              </a:lnSpc>
              <a:buClr>
                <a:schemeClr val="dk1"/>
              </a:buClr>
              <a:buSzPct val="91666"/>
              <a:buFont typeface="Arial" panose="020B0604020202020204" pitchFamily="34" charset="0"/>
              <a:buChar char="•"/>
            </a:pPr>
            <a:r>
              <a:rPr lang="fr-FR" baseline="0" dirty="0" err="1" smtClean="0">
                <a:solidFill>
                  <a:schemeClr val="dk1"/>
                </a:solidFill>
                <a:ea typeface="Arial"/>
                <a:cs typeface="Arial"/>
                <a:sym typeface="Calibri"/>
              </a:rPr>
              <a:t>Particulate</a:t>
            </a:r>
            <a:r>
              <a:rPr lang="fr-FR" baseline="0" dirty="0" smtClean="0">
                <a:solidFill>
                  <a:schemeClr val="dk1"/>
                </a:solidFill>
                <a:ea typeface="Arial"/>
                <a:cs typeface="Arial"/>
                <a:sym typeface="Calibri"/>
              </a:rPr>
              <a:t> </a:t>
            </a:r>
            <a:r>
              <a:rPr lang="fr-FR" baseline="0" dirty="0" err="1" smtClean="0">
                <a:solidFill>
                  <a:schemeClr val="dk1"/>
                </a:solidFill>
                <a:ea typeface="Arial"/>
                <a:cs typeface="Arial"/>
                <a:sym typeface="Calibri"/>
              </a:rPr>
              <a:t>so</a:t>
            </a:r>
            <a:r>
              <a:rPr lang="fr-FR" baseline="0" dirty="0" smtClean="0">
                <a:solidFill>
                  <a:schemeClr val="dk1"/>
                </a:solidFill>
                <a:ea typeface="Arial"/>
                <a:cs typeface="Arial"/>
                <a:sym typeface="Calibri"/>
              </a:rPr>
              <a:t> </a:t>
            </a:r>
            <a:r>
              <a:rPr lang="fr-FR" baseline="0" dirty="0" err="1" smtClean="0">
                <a:solidFill>
                  <a:schemeClr val="dk1"/>
                </a:solidFill>
                <a:ea typeface="Arial"/>
                <a:cs typeface="Arial"/>
                <a:sym typeface="Calibri"/>
              </a:rPr>
              <a:t>doesn’t</a:t>
            </a:r>
            <a:r>
              <a:rPr lang="fr-FR" baseline="0" dirty="0" smtClean="0">
                <a:solidFill>
                  <a:schemeClr val="dk1"/>
                </a:solidFill>
                <a:ea typeface="Arial"/>
                <a:cs typeface="Arial"/>
                <a:sym typeface="Calibri"/>
              </a:rPr>
              <a:t> </a:t>
            </a:r>
            <a:r>
              <a:rPr lang="fr-FR" baseline="0" dirty="0" err="1" smtClean="0">
                <a:solidFill>
                  <a:schemeClr val="dk1"/>
                </a:solidFill>
                <a:ea typeface="Arial"/>
                <a:cs typeface="Arial"/>
                <a:sym typeface="Calibri"/>
              </a:rPr>
              <a:t>travel</a:t>
            </a:r>
            <a:r>
              <a:rPr lang="fr-FR" baseline="0" dirty="0" smtClean="0">
                <a:solidFill>
                  <a:schemeClr val="dk1"/>
                </a:solidFill>
                <a:ea typeface="Arial"/>
                <a:cs typeface="Arial"/>
                <a:sym typeface="Calibri"/>
              </a:rPr>
              <a:t> far – </a:t>
            </a:r>
            <a:r>
              <a:rPr lang="fr-FR" baseline="0" dirty="0" err="1" smtClean="0">
                <a:solidFill>
                  <a:schemeClr val="dk1"/>
                </a:solidFill>
                <a:ea typeface="Arial"/>
                <a:cs typeface="Arial"/>
                <a:sym typeface="Calibri"/>
              </a:rPr>
              <a:t>mitigating</a:t>
            </a:r>
            <a:r>
              <a:rPr lang="fr-FR" baseline="0" dirty="0" smtClean="0">
                <a:solidFill>
                  <a:schemeClr val="dk1"/>
                </a:solidFill>
                <a:ea typeface="Arial"/>
                <a:cs typeface="Arial"/>
                <a:sym typeface="Calibri"/>
              </a:rPr>
              <a:t> BC has important local/</a:t>
            </a:r>
            <a:r>
              <a:rPr lang="fr-FR" baseline="0" dirty="0" err="1" smtClean="0">
                <a:solidFill>
                  <a:schemeClr val="dk1"/>
                </a:solidFill>
                <a:ea typeface="Arial"/>
                <a:cs typeface="Arial"/>
                <a:sym typeface="Calibri"/>
              </a:rPr>
              <a:t>regional</a:t>
            </a:r>
            <a:r>
              <a:rPr lang="fr-FR" baseline="0" dirty="0" smtClean="0">
                <a:solidFill>
                  <a:schemeClr val="dk1"/>
                </a:solidFill>
                <a:ea typeface="Arial"/>
                <a:cs typeface="Arial"/>
                <a:sym typeface="Calibri"/>
              </a:rPr>
              <a:t> </a:t>
            </a:r>
            <a:r>
              <a:rPr lang="fr-FR" baseline="0" dirty="0" err="1" smtClean="0">
                <a:solidFill>
                  <a:schemeClr val="dk1"/>
                </a:solidFill>
                <a:ea typeface="Arial"/>
                <a:cs typeface="Arial"/>
                <a:sym typeface="Calibri"/>
              </a:rPr>
              <a:t>benefits</a:t>
            </a:r>
            <a:r>
              <a:rPr lang="fr-FR" baseline="0" dirty="0" smtClean="0">
                <a:solidFill>
                  <a:schemeClr val="dk1"/>
                </a:solidFill>
                <a:ea typeface="Arial"/>
                <a:cs typeface="Arial"/>
                <a:sym typeface="Calibri"/>
              </a:rPr>
              <a:t>.  </a:t>
            </a:r>
            <a:endParaRPr lang="en-GB" dirty="0" smtClean="0">
              <a:solidFill>
                <a:srgbClr val="212121"/>
              </a:solidFill>
              <a:latin typeface="Arial"/>
              <a:ea typeface="Arial"/>
              <a:cs typeface="Arial"/>
              <a:sym typeface="Arial"/>
            </a:endParaRPr>
          </a:p>
          <a:p>
            <a:endParaRPr lang="fr-FR" baseline="0" dirty="0" smtClean="0">
              <a:solidFill>
                <a:schemeClr val="dk1"/>
              </a:solidFill>
              <a:ea typeface="Arial"/>
              <a:cs typeface="Arial"/>
              <a:sym typeface="Calibri"/>
            </a:endParaRPr>
          </a:p>
          <a:p>
            <a:r>
              <a:rPr lang="fr-FR" baseline="0" dirty="0" err="1" smtClean="0">
                <a:solidFill>
                  <a:schemeClr val="dk1"/>
                </a:solidFill>
                <a:ea typeface="Arial"/>
                <a:cs typeface="Arial"/>
                <a:sym typeface="Calibri"/>
              </a:rPr>
              <a:t>Methane</a:t>
            </a:r>
            <a:r>
              <a:rPr lang="fr-FR" baseline="0" dirty="0" smtClean="0">
                <a:solidFill>
                  <a:schemeClr val="dk1"/>
                </a:solidFill>
                <a:ea typeface="Arial"/>
                <a:cs typeface="Arial"/>
                <a:sym typeface="Calibri"/>
              </a:rPr>
              <a:t> CH4 </a:t>
            </a:r>
          </a:p>
          <a:p>
            <a:pPr marL="174708" indent="-174708">
              <a:buFont typeface="Arial" panose="020B0604020202020204" pitchFamily="34" charset="0"/>
              <a:buChar char="•"/>
            </a:pPr>
            <a:r>
              <a:rPr lang="fr-FR" baseline="0" dirty="0" err="1" smtClean="0">
                <a:solidFill>
                  <a:schemeClr val="dk1"/>
                </a:solidFill>
                <a:ea typeface="Arial"/>
                <a:cs typeface="Arial"/>
                <a:sym typeface="Calibri"/>
              </a:rPr>
              <a:t>Lives</a:t>
            </a:r>
            <a:r>
              <a:rPr lang="fr-FR" baseline="0" dirty="0" smtClean="0">
                <a:solidFill>
                  <a:schemeClr val="dk1"/>
                </a:solidFill>
                <a:ea typeface="Arial"/>
                <a:cs typeface="Arial"/>
                <a:sym typeface="Calibri"/>
              </a:rPr>
              <a:t> about 12 </a:t>
            </a:r>
            <a:r>
              <a:rPr lang="fr-FR" baseline="0" dirty="0" err="1" smtClean="0">
                <a:solidFill>
                  <a:schemeClr val="dk1"/>
                </a:solidFill>
                <a:ea typeface="Arial"/>
                <a:cs typeface="Arial"/>
                <a:sym typeface="Calibri"/>
              </a:rPr>
              <a:t>years</a:t>
            </a:r>
            <a:r>
              <a:rPr lang="fr-FR" baseline="0" dirty="0" smtClean="0">
                <a:solidFill>
                  <a:schemeClr val="dk1"/>
                </a:solidFill>
                <a:ea typeface="Arial"/>
                <a:cs typeface="Arial"/>
                <a:sym typeface="Calibri"/>
              </a:rPr>
              <a:t>.  </a:t>
            </a:r>
          </a:p>
          <a:p>
            <a:pPr marL="174708" indent="-174708">
              <a:buFont typeface="Arial" panose="020B0604020202020204" pitchFamily="34" charset="0"/>
              <a:buChar char="•"/>
            </a:pPr>
            <a:r>
              <a:rPr lang="fr-FR" baseline="0" dirty="0" smtClean="0">
                <a:solidFill>
                  <a:schemeClr val="dk1"/>
                </a:solidFill>
                <a:ea typeface="Arial"/>
                <a:cs typeface="Arial"/>
                <a:sym typeface="Calibri"/>
              </a:rPr>
              <a:t>GHG – </a:t>
            </a:r>
            <a:r>
              <a:rPr lang="fr-FR" baseline="0" dirty="0" err="1" smtClean="0">
                <a:solidFill>
                  <a:schemeClr val="dk1"/>
                </a:solidFill>
                <a:ea typeface="Arial"/>
                <a:cs typeface="Arial"/>
                <a:sym typeface="Calibri"/>
              </a:rPr>
              <a:t>well</a:t>
            </a:r>
            <a:r>
              <a:rPr lang="fr-FR" baseline="0" dirty="0" smtClean="0">
                <a:solidFill>
                  <a:schemeClr val="dk1"/>
                </a:solidFill>
                <a:ea typeface="Arial"/>
                <a:cs typeface="Arial"/>
                <a:sym typeface="Calibri"/>
              </a:rPr>
              <a:t> mixed – </a:t>
            </a:r>
            <a:r>
              <a:rPr lang="fr-FR" baseline="0" dirty="0" err="1" smtClean="0">
                <a:solidFill>
                  <a:schemeClr val="dk1"/>
                </a:solidFill>
                <a:ea typeface="Arial"/>
                <a:cs typeface="Arial"/>
                <a:sym typeface="Calibri"/>
              </a:rPr>
              <a:t>mitigating</a:t>
            </a:r>
            <a:r>
              <a:rPr lang="fr-FR" baseline="0" dirty="0" smtClean="0">
                <a:solidFill>
                  <a:schemeClr val="dk1"/>
                </a:solidFill>
                <a:ea typeface="Arial"/>
                <a:cs typeface="Arial"/>
                <a:sym typeface="Calibri"/>
              </a:rPr>
              <a:t> </a:t>
            </a:r>
            <a:r>
              <a:rPr lang="fr-FR" baseline="0" dirty="0" err="1" smtClean="0">
                <a:solidFill>
                  <a:schemeClr val="dk1"/>
                </a:solidFill>
                <a:ea typeface="Arial"/>
                <a:cs typeface="Arial"/>
                <a:sym typeface="Calibri"/>
              </a:rPr>
              <a:t>methane</a:t>
            </a:r>
            <a:r>
              <a:rPr lang="fr-FR" baseline="0" dirty="0" smtClean="0">
                <a:solidFill>
                  <a:schemeClr val="dk1"/>
                </a:solidFill>
                <a:ea typeface="Arial"/>
                <a:cs typeface="Arial"/>
                <a:sym typeface="Calibri"/>
              </a:rPr>
              <a:t> </a:t>
            </a:r>
            <a:r>
              <a:rPr lang="fr-FR" baseline="0" dirty="0" err="1" smtClean="0">
                <a:solidFill>
                  <a:schemeClr val="dk1"/>
                </a:solidFill>
                <a:ea typeface="Arial"/>
                <a:cs typeface="Arial"/>
                <a:sym typeface="Calibri"/>
              </a:rPr>
              <a:t>acrrues</a:t>
            </a:r>
            <a:r>
              <a:rPr lang="fr-FR" baseline="0" dirty="0" smtClean="0">
                <a:solidFill>
                  <a:schemeClr val="dk1"/>
                </a:solidFill>
                <a:ea typeface="Arial"/>
                <a:cs typeface="Arial"/>
                <a:sym typeface="Calibri"/>
              </a:rPr>
              <a:t> </a:t>
            </a:r>
            <a:r>
              <a:rPr lang="fr-FR" baseline="0" dirty="0" err="1" smtClean="0">
                <a:solidFill>
                  <a:schemeClr val="dk1"/>
                </a:solidFill>
                <a:ea typeface="Arial"/>
                <a:cs typeface="Arial"/>
                <a:sym typeface="Calibri"/>
              </a:rPr>
              <a:t>benefits</a:t>
            </a:r>
            <a:r>
              <a:rPr lang="fr-FR" baseline="0" dirty="0" smtClean="0">
                <a:solidFill>
                  <a:schemeClr val="dk1"/>
                </a:solidFill>
                <a:ea typeface="Arial"/>
                <a:cs typeface="Arial"/>
                <a:sym typeface="Calibri"/>
              </a:rPr>
              <a:t> </a:t>
            </a:r>
            <a:r>
              <a:rPr lang="fr-FR" baseline="0" dirty="0" err="1" smtClean="0">
                <a:solidFill>
                  <a:schemeClr val="dk1"/>
                </a:solidFill>
                <a:ea typeface="Arial"/>
                <a:cs typeface="Arial"/>
                <a:sym typeface="Calibri"/>
              </a:rPr>
              <a:t>globally</a:t>
            </a:r>
            <a:r>
              <a:rPr lang="fr-FR" baseline="0" dirty="0" smtClean="0">
                <a:solidFill>
                  <a:schemeClr val="dk1"/>
                </a:solidFill>
                <a:ea typeface="Arial"/>
                <a:cs typeface="Arial"/>
                <a:sym typeface="Calibri"/>
              </a:rPr>
              <a:t>.  </a:t>
            </a:r>
          </a:p>
          <a:p>
            <a:pPr marL="174708" indent="-174708">
              <a:buFont typeface="Arial" panose="020B0604020202020204" pitchFamily="34" charset="0"/>
              <a:buChar char="•"/>
            </a:pPr>
            <a:r>
              <a:rPr lang="fr-FR" baseline="0" dirty="0" smtClean="0">
                <a:solidFill>
                  <a:schemeClr val="dk1"/>
                </a:solidFill>
                <a:ea typeface="Arial"/>
                <a:cs typeface="Arial"/>
                <a:sym typeface="Calibri"/>
              </a:rPr>
              <a:t>In </a:t>
            </a:r>
            <a:r>
              <a:rPr lang="fr-FR" baseline="0" dirty="0" err="1" smtClean="0">
                <a:solidFill>
                  <a:schemeClr val="dk1"/>
                </a:solidFill>
                <a:ea typeface="Arial"/>
                <a:cs typeface="Arial"/>
                <a:sym typeface="Calibri"/>
              </a:rPr>
              <a:t>its</a:t>
            </a:r>
            <a:r>
              <a:rPr lang="fr-FR" baseline="0" dirty="0" smtClean="0">
                <a:solidFill>
                  <a:schemeClr val="dk1"/>
                </a:solidFill>
                <a:ea typeface="Arial"/>
                <a:cs typeface="Arial"/>
                <a:sym typeface="Calibri"/>
              </a:rPr>
              <a:t> </a:t>
            </a:r>
            <a:r>
              <a:rPr lang="fr-FR" baseline="0" dirty="0" err="1" smtClean="0">
                <a:solidFill>
                  <a:schemeClr val="dk1"/>
                </a:solidFill>
                <a:ea typeface="Arial"/>
                <a:cs typeface="Arial"/>
                <a:sym typeface="Calibri"/>
              </a:rPr>
              <a:t>lifetime</a:t>
            </a:r>
            <a:r>
              <a:rPr lang="fr-FR" baseline="0" dirty="0" smtClean="0">
                <a:solidFill>
                  <a:schemeClr val="dk1"/>
                </a:solidFill>
                <a:ea typeface="Arial"/>
                <a:cs typeface="Arial"/>
                <a:sym typeface="Calibri"/>
              </a:rPr>
              <a:t>, </a:t>
            </a:r>
            <a:r>
              <a:rPr lang="fr-FR" baseline="0" dirty="0" err="1" smtClean="0">
                <a:solidFill>
                  <a:schemeClr val="dk1"/>
                </a:solidFill>
                <a:ea typeface="Arial"/>
                <a:cs typeface="Arial"/>
                <a:sym typeface="Calibri"/>
              </a:rPr>
              <a:t>methane</a:t>
            </a:r>
            <a:r>
              <a:rPr lang="fr-FR" baseline="0" dirty="0" smtClean="0">
                <a:solidFill>
                  <a:schemeClr val="dk1"/>
                </a:solidFill>
                <a:ea typeface="Arial"/>
                <a:cs typeface="Arial"/>
                <a:sym typeface="Calibri"/>
              </a:rPr>
              <a:t> </a:t>
            </a:r>
            <a:r>
              <a:rPr lang="fr-FR" baseline="0" dirty="0" err="1" smtClean="0">
                <a:solidFill>
                  <a:schemeClr val="dk1"/>
                </a:solidFill>
                <a:ea typeface="Arial"/>
                <a:cs typeface="Arial"/>
                <a:sym typeface="Calibri"/>
              </a:rPr>
              <a:t>is</a:t>
            </a:r>
            <a:r>
              <a:rPr lang="fr-FR" baseline="0" dirty="0" smtClean="0">
                <a:solidFill>
                  <a:schemeClr val="dk1"/>
                </a:solidFill>
                <a:ea typeface="Arial"/>
                <a:cs typeface="Arial"/>
                <a:sym typeface="Calibri"/>
              </a:rPr>
              <a:t> </a:t>
            </a:r>
            <a:r>
              <a:rPr lang="fr-FR" baseline="0" dirty="0" err="1" smtClean="0">
                <a:solidFill>
                  <a:schemeClr val="dk1"/>
                </a:solidFill>
                <a:ea typeface="Arial"/>
                <a:cs typeface="Arial"/>
                <a:sym typeface="Calibri"/>
              </a:rPr>
              <a:t>roughly</a:t>
            </a:r>
            <a:r>
              <a:rPr lang="fr-FR" baseline="0" dirty="0" smtClean="0">
                <a:solidFill>
                  <a:schemeClr val="dk1"/>
                </a:solidFill>
                <a:ea typeface="Arial"/>
                <a:cs typeface="Arial"/>
                <a:sym typeface="Calibri"/>
              </a:rPr>
              <a:t> 80 times more </a:t>
            </a:r>
            <a:r>
              <a:rPr lang="fr-FR" baseline="0" dirty="0" err="1" smtClean="0">
                <a:solidFill>
                  <a:schemeClr val="dk1"/>
                </a:solidFill>
                <a:ea typeface="Arial"/>
                <a:cs typeface="Arial"/>
                <a:sym typeface="Calibri"/>
              </a:rPr>
              <a:t>potent</a:t>
            </a:r>
            <a:r>
              <a:rPr lang="fr-FR" baseline="0" dirty="0" smtClean="0">
                <a:solidFill>
                  <a:schemeClr val="dk1"/>
                </a:solidFill>
                <a:ea typeface="Arial"/>
                <a:cs typeface="Arial"/>
                <a:sym typeface="Calibri"/>
              </a:rPr>
              <a:t> </a:t>
            </a:r>
            <a:r>
              <a:rPr lang="fr-FR" baseline="0" dirty="0" err="1" smtClean="0">
                <a:solidFill>
                  <a:schemeClr val="dk1"/>
                </a:solidFill>
                <a:ea typeface="Arial"/>
                <a:cs typeface="Arial"/>
                <a:sym typeface="Calibri"/>
              </a:rPr>
              <a:t>than</a:t>
            </a:r>
            <a:r>
              <a:rPr lang="fr-FR" baseline="0" dirty="0" smtClean="0">
                <a:solidFill>
                  <a:schemeClr val="dk1"/>
                </a:solidFill>
                <a:ea typeface="Arial"/>
                <a:cs typeface="Arial"/>
                <a:sym typeface="Calibri"/>
              </a:rPr>
              <a:t> CO2.</a:t>
            </a:r>
          </a:p>
          <a:p>
            <a:pPr marL="174708" indent="-174708">
              <a:buFont typeface="Arial" panose="020B0604020202020204" pitchFamily="34" charset="0"/>
              <a:buChar char="•"/>
            </a:pPr>
            <a:r>
              <a:rPr lang="en-GB" dirty="0" smtClean="0">
                <a:solidFill>
                  <a:srgbClr val="212121"/>
                </a:solidFill>
                <a:latin typeface="Arial"/>
                <a:ea typeface="Arial"/>
                <a:cs typeface="Arial"/>
                <a:sym typeface="Arial"/>
              </a:rPr>
              <a:t>Methane is a precursor</a:t>
            </a:r>
            <a:r>
              <a:rPr lang="en-GB" baseline="0" dirty="0" smtClean="0">
                <a:solidFill>
                  <a:srgbClr val="212121"/>
                </a:solidFill>
                <a:latin typeface="Arial"/>
                <a:ea typeface="Arial"/>
                <a:cs typeface="Arial"/>
                <a:sym typeface="Arial"/>
              </a:rPr>
              <a:t> to ground-level ozone.</a:t>
            </a:r>
            <a:endParaRPr lang="fr-FR" baseline="0" dirty="0" smtClean="0">
              <a:solidFill>
                <a:schemeClr val="dk1"/>
              </a:solidFill>
              <a:ea typeface="Arial"/>
              <a:cs typeface="Arial"/>
              <a:sym typeface="Calibri"/>
            </a:endParaRPr>
          </a:p>
          <a:p>
            <a:endParaRPr lang="fr-FR" baseline="0" dirty="0" smtClean="0">
              <a:solidFill>
                <a:schemeClr val="dk1"/>
              </a:solidFill>
              <a:ea typeface="Arial"/>
              <a:cs typeface="Arial"/>
              <a:sym typeface="Calibri"/>
            </a:endParaRPr>
          </a:p>
          <a:p>
            <a:r>
              <a:rPr lang="fr-FR" baseline="0" dirty="0" smtClean="0">
                <a:solidFill>
                  <a:schemeClr val="dk1"/>
                </a:solidFill>
                <a:ea typeface="Arial"/>
                <a:cs typeface="Arial"/>
                <a:sym typeface="Calibri"/>
              </a:rPr>
              <a:t>Actions </a:t>
            </a:r>
            <a:r>
              <a:rPr lang="fr-FR" baseline="0" dirty="0" err="1" smtClean="0">
                <a:solidFill>
                  <a:schemeClr val="dk1"/>
                </a:solidFill>
                <a:ea typeface="Arial"/>
                <a:cs typeface="Arial"/>
                <a:sym typeface="Calibri"/>
              </a:rPr>
              <a:t>that</a:t>
            </a:r>
            <a:r>
              <a:rPr lang="fr-FR" baseline="0" dirty="0" smtClean="0">
                <a:solidFill>
                  <a:schemeClr val="dk1"/>
                </a:solidFill>
                <a:ea typeface="Arial"/>
                <a:cs typeface="Arial"/>
                <a:sym typeface="Calibri"/>
              </a:rPr>
              <a:t> </a:t>
            </a:r>
            <a:r>
              <a:rPr lang="fr-FR" baseline="0" dirty="0" err="1" smtClean="0">
                <a:solidFill>
                  <a:schemeClr val="dk1"/>
                </a:solidFill>
                <a:ea typeface="Arial"/>
                <a:cs typeface="Arial"/>
                <a:sym typeface="Calibri"/>
              </a:rPr>
              <a:t>reduce</a:t>
            </a:r>
            <a:r>
              <a:rPr lang="fr-FR" baseline="0" dirty="0" smtClean="0">
                <a:solidFill>
                  <a:schemeClr val="dk1"/>
                </a:solidFill>
                <a:ea typeface="Arial"/>
                <a:cs typeface="Arial"/>
                <a:sym typeface="Calibri"/>
              </a:rPr>
              <a:t> </a:t>
            </a:r>
            <a:r>
              <a:rPr lang="fr-FR" baseline="0" dirty="0" err="1" smtClean="0">
                <a:solidFill>
                  <a:schemeClr val="dk1"/>
                </a:solidFill>
                <a:ea typeface="Arial"/>
                <a:cs typeface="Arial"/>
                <a:sym typeface="Calibri"/>
              </a:rPr>
              <a:t>SLCPs</a:t>
            </a:r>
            <a:r>
              <a:rPr lang="fr-FR" baseline="0" dirty="0" smtClean="0">
                <a:solidFill>
                  <a:schemeClr val="dk1"/>
                </a:solidFill>
                <a:ea typeface="Arial"/>
                <a:cs typeface="Arial"/>
                <a:sym typeface="Calibri"/>
              </a:rPr>
              <a:t> </a:t>
            </a:r>
            <a:r>
              <a:rPr lang="fr-FR" baseline="0" dirty="0" err="1" smtClean="0">
                <a:solidFill>
                  <a:schemeClr val="dk1"/>
                </a:solidFill>
                <a:ea typeface="Arial"/>
                <a:cs typeface="Arial"/>
                <a:sym typeface="Calibri"/>
              </a:rPr>
              <a:t>today</a:t>
            </a:r>
            <a:r>
              <a:rPr lang="fr-FR" baseline="0" dirty="0" smtClean="0">
                <a:solidFill>
                  <a:schemeClr val="dk1"/>
                </a:solidFill>
                <a:ea typeface="Arial"/>
                <a:cs typeface="Arial"/>
                <a:sym typeface="Calibri"/>
              </a:rPr>
              <a:t> </a:t>
            </a:r>
            <a:r>
              <a:rPr lang="fr-FR" baseline="0" dirty="0" err="1" smtClean="0">
                <a:solidFill>
                  <a:schemeClr val="dk1"/>
                </a:solidFill>
                <a:ea typeface="Arial"/>
                <a:cs typeface="Arial"/>
                <a:sym typeface="Calibri"/>
              </a:rPr>
              <a:t>achieve</a:t>
            </a:r>
            <a:r>
              <a:rPr lang="fr-FR" baseline="0" dirty="0" smtClean="0">
                <a:solidFill>
                  <a:schemeClr val="dk1"/>
                </a:solidFill>
                <a:ea typeface="Arial"/>
                <a:cs typeface="Arial"/>
                <a:sym typeface="Calibri"/>
              </a:rPr>
              <a:t> real </a:t>
            </a:r>
            <a:r>
              <a:rPr lang="fr-FR" baseline="0" dirty="0" err="1" smtClean="0">
                <a:solidFill>
                  <a:schemeClr val="dk1"/>
                </a:solidFill>
                <a:ea typeface="Arial"/>
                <a:cs typeface="Arial"/>
                <a:sym typeface="Calibri"/>
              </a:rPr>
              <a:t>climate</a:t>
            </a:r>
            <a:r>
              <a:rPr lang="fr-FR" baseline="0" dirty="0" smtClean="0">
                <a:solidFill>
                  <a:schemeClr val="dk1"/>
                </a:solidFill>
                <a:ea typeface="Arial"/>
                <a:cs typeface="Arial"/>
                <a:sym typeface="Calibri"/>
              </a:rPr>
              <a:t>, </a:t>
            </a:r>
            <a:r>
              <a:rPr lang="fr-FR" baseline="0" dirty="0" err="1" smtClean="0">
                <a:solidFill>
                  <a:schemeClr val="dk1"/>
                </a:solidFill>
                <a:ea typeface="Arial"/>
                <a:cs typeface="Arial"/>
                <a:sym typeface="Calibri"/>
              </a:rPr>
              <a:t>health</a:t>
            </a:r>
            <a:r>
              <a:rPr lang="fr-FR" baseline="0" dirty="0" smtClean="0">
                <a:solidFill>
                  <a:schemeClr val="dk1"/>
                </a:solidFill>
                <a:ea typeface="Arial"/>
                <a:cs typeface="Arial"/>
                <a:sym typeface="Calibri"/>
              </a:rPr>
              <a:t> and agricultural </a:t>
            </a:r>
            <a:r>
              <a:rPr lang="fr-FR" baseline="0" dirty="0" err="1" smtClean="0">
                <a:solidFill>
                  <a:schemeClr val="dk1"/>
                </a:solidFill>
                <a:ea typeface="Arial"/>
                <a:cs typeface="Arial"/>
                <a:sym typeface="Calibri"/>
              </a:rPr>
              <a:t>benefits</a:t>
            </a:r>
            <a:r>
              <a:rPr lang="fr-FR" baseline="0" dirty="0" smtClean="0">
                <a:solidFill>
                  <a:schemeClr val="dk1"/>
                </a:solidFill>
                <a:ea typeface="Arial"/>
                <a:cs typeface="Arial"/>
                <a:sym typeface="Calibri"/>
              </a:rPr>
              <a:t> in </a:t>
            </a:r>
            <a:r>
              <a:rPr lang="fr-FR" baseline="0" dirty="0" err="1" smtClean="0">
                <a:solidFill>
                  <a:schemeClr val="dk1"/>
                </a:solidFill>
                <a:ea typeface="Arial"/>
                <a:cs typeface="Arial"/>
                <a:sym typeface="Calibri"/>
              </a:rPr>
              <a:t>just</a:t>
            </a:r>
            <a:r>
              <a:rPr lang="fr-FR" baseline="0" dirty="0" smtClean="0">
                <a:solidFill>
                  <a:schemeClr val="dk1"/>
                </a:solidFill>
                <a:ea typeface="Arial"/>
                <a:cs typeface="Arial"/>
                <a:sym typeface="Calibri"/>
              </a:rPr>
              <a:t> a couple of </a:t>
            </a:r>
            <a:r>
              <a:rPr lang="fr-FR" baseline="0" dirty="0" err="1" smtClean="0">
                <a:solidFill>
                  <a:schemeClr val="dk1"/>
                </a:solidFill>
                <a:ea typeface="Arial"/>
                <a:cs typeface="Arial"/>
                <a:sym typeface="Calibri"/>
              </a:rPr>
              <a:t>decades</a:t>
            </a:r>
            <a:r>
              <a:rPr lang="fr-FR" baseline="0" dirty="0" smtClean="0">
                <a:solidFill>
                  <a:schemeClr val="dk1"/>
                </a:solidFill>
                <a:ea typeface="Arial"/>
                <a:cs typeface="Arial"/>
                <a:sym typeface="Calibri"/>
              </a:rPr>
              <a:t>.</a:t>
            </a:r>
          </a:p>
          <a:p>
            <a:endParaRPr lang="fr-FR" dirty="0" smtClean="0">
              <a:solidFill>
                <a:schemeClr val="dk1"/>
              </a:solidFill>
              <a:ea typeface="Arial"/>
              <a:cs typeface="Arial"/>
              <a:sym typeface="Calibri"/>
            </a:endParaRPr>
          </a:p>
          <a:p>
            <a:pPr defTabSz="465887">
              <a:defRPr/>
            </a:pPr>
            <a:r>
              <a:rPr lang="en-US" b="1" baseline="0" dirty="0" smtClean="0"/>
              <a:t>Source: </a:t>
            </a:r>
          </a:p>
          <a:p>
            <a:pPr defTabSz="465887">
              <a:defRPr/>
            </a:pPr>
            <a:r>
              <a:rPr lang="en-US" baseline="0" dirty="0" smtClean="0"/>
              <a:t>Power point presentation “Introduction to the Waste Initiative” by Julie Cerqueira CCAC, J Drive link: J:\Waste Program\CCAC\Events and Meetings\Events\2017 MSWI Regional Training - Santiago\Presentations\1. Welcome</a:t>
            </a:r>
            <a:endParaRPr lang="es-MX" dirty="0" smtClean="0"/>
          </a:p>
          <a:p>
            <a:pPr marL="174708" indent="-174708">
              <a:buFont typeface="Arial" panose="020B0604020202020204" pitchFamily="34" charset="0"/>
              <a:buChar char="•"/>
            </a:pPr>
            <a:endParaRPr lang="en-US" dirty="0">
              <a:solidFill>
                <a:srgbClr val="000000"/>
              </a:solidFill>
              <a:latin typeface="Helvetica (Body)"/>
            </a:endParaRPr>
          </a:p>
          <a:p>
            <a:endParaRPr lang="es-MX" dirty="0"/>
          </a:p>
        </p:txBody>
      </p:sp>
      <p:sp>
        <p:nvSpPr>
          <p:cNvPr id="4" name="Footer Placeholder 3"/>
          <p:cNvSpPr>
            <a:spLocks noGrp="1"/>
          </p:cNvSpPr>
          <p:nvPr>
            <p:ph type="ftr" sz="quarter" idx="10"/>
          </p:nvPr>
        </p:nvSpPr>
        <p:spPr/>
        <p:txBody>
          <a:bodyPr/>
          <a:lstStyle/>
          <a:p>
            <a:r>
              <a:rPr lang="en-US" smtClean="0"/>
              <a:t>Workshop 1, Session V</a:t>
            </a:r>
            <a:endParaRPr lang="en-US"/>
          </a:p>
        </p:txBody>
      </p:sp>
      <p:sp>
        <p:nvSpPr>
          <p:cNvPr id="5" name="Slide Number Placeholder 4"/>
          <p:cNvSpPr>
            <a:spLocks noGrp="1"/>
          </p:cNvSpPr>
          <p:nvPr>
            <p:ph type="sldNum" sz="quarter" idx="11"/>
          </p:nvPr>
        </p:nvSpPr>
        <p:spPr/>
        <p:txBody>
          <a:bodyPr/>
          <a:lstStyle/>
          <a:p>
            <a:fld id="{523B91B2-38A2-E64C-8275-0ECFA4726ADB}" type="slidenum">
              <a:rPr lang="en-US" smtClean="0"/>
              <a:pPr/>
              <a:t>4</a:t>
            </a:fld>
            <a:endParaRPr lang="en-US"/>
          </a:p>
        </p:txBody>
      </p:sp>
    </p:spTree>
    <p:extLst>
      <p:ext uri="{BB962C8B-B14F-4D97-AF65-F5344CB8AC3E}">
        <p14:creationId xmlns:p14="http://schemas.microsoft.com/office/powerpoint/2010/main" val="376046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416"/>
              </a:spcBef>
            </a:pPr>
            <a:r>
              <a:rPr lang="es-CL" sz="1600" dirty="0"/>
              <a:t>Hay un </a:t>
            </a:r>
            <a:r>
              <a:rPr lang="es-CL" sz="1600" b="1" dirty="0"/>
              <a:t>ALTO IMPACTO </a:t>
            </a:r>
            <a:r>
              <a:rPr lang="es-CL" sz="1600" dirty="0"/>
              <a:t>del manejo de CCVC en el control del alza de temperatura.</a:t>
            </a:r>
          </a:p>
          <a:p>
            <a:pPr>
              <a:lnSpc>
                <a:spcPct val="115000"/>
              </a:lnSpc>
              <a:spcBef>
                <a:spcPts val="416"/>
              </a:spcBef>
            </a:pPr>
            <a:endParaRPr lang="es-CL" sz="1600" dirty="0">
              <a:latin typeface="Arial"/>
              <a:ea typeface="Arial"/>
              <a:cs typeface="Arial"/>
              <a:sym typeface="Arial"/>
            </a:endParaRPr>
          </a:p>
          <a:p>
            <a:pPr>
              <a:lnSpc>
                <a:spcPct val="115000"/>
              </a:lnSpc>
              <a:spcBef>
                <a:spcPts val="416"/>
              </a:spcBef>
            </a:pPr>
            <a:r>
              <a:rPr lang="es-ES" sz="1600" dirty="0">
                <a:latin typeface="Arial"/>
                <a:ea typeface="Arial"/>
                <a:cs typeface="Arial"/>
                <a:sym typeface="Arial"/>
              </a:rPr>
              <a:t>La comunidad internacional acordó que es esencial mantener el aumento de la temperatura global por debajo de los 2 grados con respecto a los niveles preindustriales para evitar los impactos más significativos del cambio climático en nuestro planeta.</a:t>
            </a:r>
          </a:p>
          <a:p>
            <a:pPr>
              <a:lnSpc>
                <a:spcPct val="115000"/>
              </a:lnSpc>
              <a:spcBef>
                <a:spcPts val="416"/>
              </a:spcBef>
            </a:pPr>
            <a:endParaRPr lang="es-ES" sz="1600" dirty="0">
              <a:latin typeface="Arial"/>
              <a:ea typeface="Arial"/>
              <a:cs typeface="Arial"/>
              <a:sym typeface="Arial"/>
            </a:endParaRPr>
          </a:p>
          <a:p>
            <a:pPr>
              <a:lnSpc>
                <a:spcPct val="115000"/>
              </a:lnSpc>
              <a:spcBef>
                <a:spcPts val="416"/>
              </a:spcBef>
            </a:pPr>
            <a:r>
              <a:rPr lang="es-ES" sz="1600" dirty="0">
                <a:latin typeface="Arial"/>
                <a:ea typeface="Arial"/>
                <a:cs typeface="Arial"/>
                <a:sym typeface="Arial"/>
              </a:rPr>
              <a:t>Las temperaturas ya han aumentado en un grado.</a:t>
            </a:r>
          </a:p>
          <a:p>
            <a:pPr>
              <a:lnSpc>
                <a:spcPct val="115000"/>
              </a:lnSpc>
              <a:spcBef>
                <a:spcPts val="416"/>
              </a:spcBef>
            </a:pPr>
            <a:endParaRPr lang="es-ES" sz="1600" dirty="0">
              <a:latin typeface="Arial"/>
              <a:ea typeface="Arial"/>
              <a:cs typeface="Arial"/>
              <a:sym typeface="Arial"/>
            </a:endParaRPr>
          </a:p>
          <a:p>
            <a:pPr>
              <a:lnSpc>
                <a:spcPct val="115000"/>
              </a:lnSpc>
              <a:spcBef>
                <a:spcPts val="416"/>
              </a:spcBef>
            </a:pPr>
            <a:r>
              <a:rPr lang="es-ES" sz="1600" dirty="0">
                <a:latin typeface="Arial"/>
                <a:ea typeface="Arial"/>
                <a:cs typeface="Arial"/>
                <a:sym typeface="Arial"/>
              </a:rPr>
              <a:t>Algunos científicos creen que la única manera de mantenerse dentro de los 2 grados es tomando una acción rápida y decisiva en las reducciones de CO2 y </a:t>
            </a:r>
            <a:r>
              <a:rPr lang="es-ES" sz="1600" dirty="0" err="1">
                <a:latin typeface="Arial"/>
                <a:ea typeface="Arial"/>
                <a:cs typeface="Arial"/>
                <a:sym typeface="Arial"/>
              </a:rPr>
              <a:t>CCVCs</a:t>
            </a:r>
            <a:r>
              <a:rPr lang="es-ES" sz="1600" dirty="0">
                <a:latin typeface="Arial"/>
                <a:ea typeface="Arial"/>
                <a:cs typeface="Arial"/>
                <a:sym typeface="Arial"/>
              </a:rPr>
              <a:t>. Estas acciones son complementarias.</a:t>
            </a:r>
          </a:p>
          <a:p>
            <a:pPr>
              <a:lnSpc>
                <a:spcPct val="115000"/>
              </a:lnSpc>
              <a:spcBef>
                <a:spcPts val="416"/>
              </a:spcBef>
            </a:pPr>
            <a:endParaRPr lang="es-ES" sz="1600" dirty="0">
              <a:latin typeface="Arial"/>
              <a:ea typeface="Arial"/>
              <a:cs typeface="Arial"/>
              <a:sym typeface="Arial"/>
            </a:endParaRPr>
          </a:p>
          <a:p>
            <a:pPr>
              <a:lnSpc>
                <a:spcPct val="115000"/>
              </a:lnSpc>
              <a:spcBef>
                <a:spcPts val="416"/>
              </a:spcBef>
            </a:pPr>
            <a:r>
              <a:rPr lang="es-ES" sz="1600" dirty="0">
                <a:latin typeface="Arial"/>
                <a:ea typeface="Arial"/>
                <a:cs typeface="Arial"/>
                <a:sym typeface="Arial"/>
              </a:rPr>
              <a:t>Reducir </a:t>
            </a:r>
            <a:r>
              <a:rPr lang="es-ES" sz="1600" dirty="0" err="1">
                <a:latin typeface="Arial"/>
                <a:ea typeface="Arial"/>
                <a:cs typeface="Arial"/>
                <a:sym typeface="Arial"/>
              </a:rPr>
              <a:t>CCVCs</a:t>
            </a:r>
            <a:r>
              <a:rPr lang="es-ES" sz="1600" dirty="0">
                <a:latin typeface="Arial"/>
                <a:ea typeface="Arial"/>
                <a:cs typeface="Arial"/>
                <a:sym typeface="Arial"/>
              </a:rPr>
              <a:t> no nos da tiempo, pero veremos beneficios climáticos en el corto plazo. Las reducciones de CCVC reducen el ritmo de calentamiento, mientras que las reducciones de CO2 logran beneficios climáticos a largo plazo.</a:t>
            </a:r>
          </a:p>
          <a:p>
            <a:pPr>
              <a:lnSpc>
                <a:spcPct val="115000"/>
              </a:lnSpc>
              <a:spcBef>
                <a:spcPts val="416"/>
              </a:spcBef>
            </a:pPr>
            <a:endParaRPr lang="es-ES" sz="1600" dirty="0">
              <a:latin typeface="Arial"/>
              <a:ea typeface="Arial"/>
              <a:cs typeface="Arial"/>
              <a:sym typeface="Arial"/>
            </a:endParaRPr>
          </a:p>
          <a:p>
            <a:pPr>
              <a:lnSpc>
                <a:spcPct val="115000"/>
              </a:lnSpc>
              <a:spcBef>
                <a:spcPts val="416"/>
              </a:spcBef>
            </a:pPr>
            <a:r>
              <a:rPr lang="es-ES" sz="1600" dirty="0">
                <a:latin typeface="Arial"/>
                <a:ea typeface="Arial"/>
                <a:cs typeface="Arial"/>
                <a:sym typeface="Arial"/>
              </a:rPr>
              <a:t>Se estima que la implementación de medidas a gran escala sobre la reducción de </a:t>
            </a:r>
            <a:r>
              <a:rPr lang="es-ES" sz="1600" dirty="0" err="1">
                <a:latin typeface="Arial"/>
                <a:ea typeface="Arial"/>
                <a:cs typeface="Arial"/>
                <a:sym typeface="Arial"/>
              </a:rPr>
              <a:t>CCVCs</a:t>
            </a:r>
            <a:r>
              <a:rPr lang="es-ES" sz="1600" dirty="0">
                <a:latin typeface="Arial"/>
                <a:ea typeface="Arial"/>
                <a:cs typeface="Arial"/>
                <a:sym typeface="Arial"/>
              </a:rPr>
              <a:t> puede prevenir un aumento de temperatura de aproximadamente 0,6 ° C.</a:t>
            </a:r>
          </a:p>
        </p:txBody>
      </p:sp>
      <p:sp>
        <p:nvSpPr>
          <p:cNvPr id="4" name="Slide Number Placeholder 3"/>
          <p:cNvSpPr>
            <a:spLocks noGrp="1"/>
          </p:cNvSpPr>
          <p:nvPr>
            <p:ph type="sldNum" sz="quarter" idx="10"/>
          </p:nvPr>
        </p:nvSpPr>
        <p:spPr/>
        <p:txBody>
          <a:bodyPr/>
          <a:lstStyle/>
          <a:p>
            <a:fld id="{523B91B2-38A2-E64C-8275-0ECFA4726ADB}" type="slidenum">
              <a:rPr lang="en-US" smtClean="0"/>
              <a:pPr/>
              <a:t>5</a:t>
            </a:fld>
            <a:endParaRPr lang="en-US"/>
          </a:p>
        </p:txBody>
      </p:sp>
    </p:spTree>
    <p:extLst>
      <p:ext uri="{BB962C8B-B14F-4D97-AF65-F5344CB8AC3E}">
        <p14:creationId xmlns:p14="http://schemas.microsoft.com/office/powerpoint/2010/main" val="273003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0" name="Shape 140"/>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pPr>
              <a:lnSpc>
                <a:spcPct val="115000"/>
              </a:lnSpc>
              <a:buClr>
                <a:schemeClr val="dk1"/>
              </a:buClr>
              <a:buSzPct val="91666"/>
            </a:pPr>
            <a:r>
              <a:rPr lang="es-ES" dirty="0" smtClean="0">
                <a:solidFill>
                  <a:srgbClr val="212121"/>
                </a:solidFill>
                <a:latin typeface="Arial"/>
                <a:ea typeface="Arial"/>
                <a:cs typeface="Arial"/>
                <a:sym typeface="Arial"/>
              </a:rPr>
              <a:t>El metano, en forma de ozono,</a:t>
            </a:r>
            <a:r>
              <a:rPr lang="es-ES" baseline="0" dirty="0" smtClean="0">
                <a:solidFill>
                  <a:srgbClr val="212121"/>
                </a:solidFill>
                <a:latin typeface="Arial"/>
                <a:ea typeface="Arial"/>
                <a:cs typeface="Arial"/>
                <a:sym typeface="Arial"/>
              </a:rPr>
              <a:t> </a:t>
            </a:r>
            <a:r>
              <a:rPr lang="es-ES" dirty="0" smtClean="0">
                <a:solidFill>
                  <a:srgbClr val="212121"/>
                </a:solidFill>
                <a:latin typeface="Arial"/>
                <a:ea typeface="Arial"/>
                <a:cs typeface="Arial"/>
                <a:sym typeface="Arial"/>
              </a:rPr>
              <a:t>y el</a:t>
            </a:r>
            <a:r>
              <a:rPr lang="es-ES" baseline="0" dirty="0" smtClean="0">
                <a:solidFill>
                  <a:srgbClr val="212121"/>
                </a:solidFill>
                <a:latin typeface="Arial"/>
                <a:ea typeface="Arial"/>
                <a:cs typeface="Arial"/>
                <a:sym typeface="Arial"/>
              </a:rPr>
              <a:t> </a:t>
            </a:r>
            <a:r>
              <a:rPr lang="es-ES" dirty="0" err="1" smtClean="0">
                <a:solidFill>
                  <a:srgbClr val="212121"/>
                </a:solidFill>
                <a:latin typeface="Arial"/>
                <a:ea typeface="Arial"/>
                <a:cs typeface="Arial"/>
                <a:sym typeface="Arial"/>
              </a:rPr>
              <a:t>carbon</a:t>
            </a:r>
            <a:r>
              <a:rPr lang="es-ES" dirty="0" smtClean="0">
                <a:solidFill>
                  <a:srgbClr val="212121"/>
                </a:solidFill>
                <a:latin typeface="Arial"/>
                <a:ea typeface="Arial"/>
                <a:cs typeface="Arial"/>
                <a:sym typeface="Arial"/>
              </a:rPr>
              <a:t> negro, como parte de PM, causa enfermedad cardíaca y pulmonar y produce bajo peso al nacer.</a:t>
            </a:r>
          </a:p>
          <a:p>
            <a:pPr>
              <a:lnSpc>
                <a:spcPct val="115000"/>
              </a:lnSpc>
              <a:buClr>
                <a:schemeClr val="dk1"/>
              </a:buClr>
              <a:buSzPct val="91666"/>
            </a:pPr>
            <a:endParaRPr lang="es-ES" dirty="0" smtClean="0">
              <a:solidFill>
                <a:srgbClr val="212121"/>
              </a:solidFill>
              <a:latin typeface="Arial"/>
              <a:ea typeface="Arial"/>
              <a:cs typeface="Arial"/>
              <a:sym typeface="Arial"/>
            </a:endParaRPr>
          </a:p>
          <a:p>
            <a:pPr>
              <a:lnSpc>
                <a:spcPct val="115000"/>
              </a:lnSpc>
              <a:buClr>
                <a:schemeClr val="dk1"/>
              </a:buClr>
              <a:buSzPct val="91666"/>
            </a:pPr>
            <a:r>
              <a:rPr lang="es-ES" dirty="0" smtClean="0">
                <a:solidFill>
                  <a:srgbClr val="212121"/>
                </a:solidFill>
                <a:latin typeface="Arial"/>
                <a:ea typeface="Arial"/>
                <a:cs typeface="Arial"/>
                <a:sym typeface="Arial"/>
              </a:rPr>
              <a:t>De hecho, además de los beneficios climáticos, la adopción a gran escala de medidas de reducción de </a:t>
            </a:r>
            <a:r>
              <a:rPr lang="es-ES" dirty="0" err="1" smtClean="0">
                <a:solidFill>
                  <a:srgbClr val="212121"/>
                </a:solidFill>
                <a:latin typeface="Arial"/>
                <a:ea typeface="Arial"/>
                <a:cs typeface="Arial"/>
                <a:sym typeface="Arial"/>
              </a:rPr>
              <a:t>CCVCs</a:t>
            </a:r>
            <a:r>
              <a:rPr lang="es-ES" baseline="0" dirty="0" smtClean="0">
                <a:solidFill>
                  <a:srgbClr val="212121"/>
                </a:solidFill>
                <a:latin typeface="Arial"/>
                <a:ea typeface="Arial"/>
                <a:cs typeface="Arial"/>
                <a:sym typeface="Arial"/>
              </a:rPr>
              <a:t> </a:t>
            </a:r>
            <a:r>
              <a:rPr lang="es-ES" dirty="0" smtClean="0">
                <a:solidFill>
                  <a:srgbClr val="212121"/>
                </a:solidFill>
                <a:latin typeface="Arial"/>
                <a:ea typeface="Arial"/>
                <a:cs typeface="Arial"/>
                <a:sym typeface="Arial"/>
              </a:rPr>
              <a:t>podría evitar 2,4 millones de muertes prematuras relacionadas con la contaminación del aire exterior cada año.</a:t>
            </a:r>
            <a:endParaRPr lang="en-GB" dirty="0">
              <a:solidFill>
                <a:srgbClr val="212121"/>
              </a:solidFill>
              <a:latin typeface="Arial"/>
              <a:ea typeface="Arial"/>
              <a:cs typeface="Arial"/>
              <a:sym typeface="Arial"/>
            </a:endParaRPr>
          </a:p>
          <a:p>
            <a:pPr>
              <a:lnSpc>
                <a:spcPct val="115000"/>
              </a:lnSpc>
              <a:buClr>
                <a:schemeClr val="dk1"/>
              </a:buClr>
            </a:pPr>
            <a:endParaRPr dirty="0">
              <a:solidFill>
                <a:srgbClr val="212121"/>
              </a:solidFill>
              <a:latin typeface="Arial"/>
              <a:ea typeface="Arial"/>
              <a:cs typeface="Arial"/>
              <a:sym typeface="Arial"/>
            </a:endParaRPr>
          </a:p>
        </p:txBody>
      </p:sp>
      <p:sp>
        <p:nvSpPr>
          <p:cNvPr id="141" name="Shape 141"/>
          <p:cNvSpPr txBox="1">
            <a:spLocks noGrp="1"/>
          </p:cNvSpPr>
          <p:nvPr>
            <p:ph type="sldNum" idx="12"/>
          </p:nvPr>
        </p:nvSpPr>
        <p:spPr>
          <a:xfrm>
            <a:off x="3970937" y="8829967"/>
            <a:ext cx="3037839" cy="464820"/>
          </a:xfrm>
          <a:prstGeom prst="rect">
            <a:avLst/>
          </a:prstGeom>
        </p:spPr>
        <p:txBody>
          <a:bodyPr lIns="93162" tIns="46568" rIns="93162" bIns="46568" anchor="b" anchorCtr="0">
            <a:noAutofit/>
          </a:bodyPr>
          <a:lstStyle/>
          <a:p>
            <a:fld id="{00000000-1234-1234-1234-123412341234}" type="slidenum">
              <a:rPr lang="en-GB"/>
              <a:pPr/>
              <a:t>6</a:t>
            </a:fld>
            <a:endParaRPr lang="en-GB"/>
          </a:p>
        </p:txBody>
      </p:sp>
    </p:spTree>
    <p:extLst>
      <p:ext uri="{BB962C8B-B14F-4D97-AF65-F5344CB8AC3E}">
        <p14:creationId xmlns:p14="http://schemas.microsoft.com/office/powerpoint/2010/main" val="1957304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0" name="Shape 140"/>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pPr marL="0" indent="0">
              <a:lnSpc>
                <a:spcPct val="115000"/>
              </a:lnSpc>
              <a:buClr>
                <a:srgbClr val="212121"/>
              </a:buClr>
              <a:buSzPct val="100000"/>
            </a:pPr>
            <a:r>
              <a:rPr lang="es-ES" dirty="0" smtClean="0">
                <a:solidFill>
                  <a:srgbClr val="212121"/>
                </a:solidFill>
                <a:latin typeface="Arial"/>
                <a:ea typeface="Arial"/>
                <a:cs typeface="Arial"/>
                <a:sym typeface="Arial"/>
              </a:rPr>
              <a:t>Reducir el ozono y BC también podría evitar la pérdida de 52 millones de toneladas de 4 cultivos principales (trigo, arroz, maíz, soja) por año para 2030</a:t>
            </a:r>
            <a:endParaRPr lang="en-GB" dirty="0">
              <a:solidFill>
                <a:srgbClr val="212121"/>
              </a:solidFill>
              <a:latin typeface="Arial"/>
              <a:ea typeface="Arial"/>
              <a:cs typeface="Arial"/>
              <a:sym typeface="Arial"/>
            </a:endParaRPr>
          </a:p>
        </p:txBody>
      </p:sp>
      <p:sp>
        <p:nvSpPr>
          <p:cNvPr id="141" name="Shape 141"/>
          <p:cNvSpPr txBox="1">
            <a:spLocks noGrp="1"/>
          </p:cNvSpPr>
          <p:nvPr>
            <p:ph type="sldNum" idx="12"/>
          </p:nvPr>
        </p:nvSpPr>
        <p:spPr>
          <a:xfrm>
            <a:off x="3970937" y="8829967"/>
            <a:ext cx="3037839" cy="464820"/>
          </a:xfrm>
          <a:prstGeom prst="rect">
            <a:avLst/>
          </a:prstGeom>
        </p:spPr>
        <p:txBody>
          <a:bodyPr lIns="93162" tIns="46568" rIns="93162" bIns="46568" anchor="b" anchorCtr="0">
            <a:noAutofit/>
          </a:bodyPr>
          <a:lstStyle/>
          <a:p>
            <a:fld id="{00000000-1234-1234-1234-123412341234}" type="slidenum">
              <a:rPr lang="en-GB"/>
              <a:pPr/>
              <a:t>7</a:t>
            </a:fld>
            <a:endParaRPr lang="en-GB"/>
          </a:p>
        </p:txBody>
      </p:sp>
    </p:spTree>
    <p:extLst>
      <p:ext uri="{BB962C8B-B14F-4D97-AF65-F5344CB8AC3E}">
        <p14:creationId xmlns:p14="http://schemas.microsoft.com/office/powerpoint/2010/main" val="1957304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33" name="Shape 333"/>
          <p:cNvSpPr txBox="1">
            <a:spLocks noGrp="1"/>
          </p:cNvSpPr>
          <p:nvPr>
            <p:ph type="body" idx="1"/>
          </p:nvPr>
        </p:nvSpPr>
        <p:spPr>
          <a:xfrm>
            <a:off x="701042" y="4415790"/>
            <a:ext cx="5608319" cy="4183380"/>
          </a:xfrm>
          <a:prstGeom prst="rect">
            <a:avLst/>
          </a:prstGeom>
        </p:spPr>
        <p:txBody>
          <a:bodyPr lIns="93162" tIns="93162" rIns="93162" bIns="93162" anchor="t" anchorCtr="0">
            <a:noAutofit/>
          </a:bodyPr>
          <a:lstStyle/>
          <a:p>
            <a:pPr>
              <a:lnSpc>
                <a:spcPct val="115000"/>
              </a:lnSpc>
            </a:pPr>
            <a:r>
              <a:rPr lang="es-ES" dirty="0" smtClean="0">
                <a:latin typeface="Arial"/>
                <a:ea typeface="Arial"/>
                <a:cs typeface="Arial"/>
                <a:sym typeface="Arial"/>
              </a:rPr>
              <a:t>El CCAC trabaja a través de 11 Iniciativas</a:t>
            </a:r>
            <a:r>
              <a:rPr lang="es-ES" baseline="0" dirty="0" smtClean="0">
                <a:latin typeface="Arial"/>
                <a:ea typeface="Arial"/>
                <a:cs typeface="Arial"/>
                <a:sym typeface="Arial"/>
              </a:rPr>
              <a:t> </a:t>
            </a:r>
            <a:r>
              <a:rPr lang="es-ES" dirty="0" smtClean="0">
                <a:latin typeface="Arial"/>
                <a:ea typeface="Arial"/>
                <a:cs typeface="Arial"/>
                <a:sym typeface="Arial"/>
              </a:rPr>
              <a:t>para abordar las emisiones en los sectores con mayor potencial para la mitigación de contaminación por </a:t>
            </a:r>
            <a:r>
              <a:rPr lang="es-ES" dirty="0" err="1" smtClean="0">
                <a:latin typeface="Arial"/>
                <a:ea typeface="Arial"/>
                <a:cs typeface="Arial"/>
                <a:sym typeface="Arial"/>
              </a:rPr>
              <a:t>CCVCs</a:t>
            </a:r>
            <a:r>
              <a:rPr lang="es-ES" baseline="0" dirty="0" smtClean="0">
                <a:latin typeface="Arial"/>
                <a:ea typeface="Arial"/>
                <a:cs typeface="Arial"/>
                <a:sym typeface="Arial"/>
              </a:rPr>
              <a:t> y </a:t>
            </a:r>
            <a:r>
              <a:rPr lang="es-ES" dirty="0" smtClean="0">
                <a:latin typeface="Arial"/>
                <a:ea typeface="Arial"/>
                <a:cs typeface="Arial"/>
                <a:sym typeface="Arial"/>
              </a:rPr>
              <a:t>para asegurar la entrega rápida de beneficios de clima y de aire limpio.</a:t>
            </a:r>
          </a:p>
          <a:p>
            <a:pPr>
              <a:lnSpc>
                <a:spcPct val="115000"/>
              </a:lnSpc>
            </a:pPr>
            <a:endParaRPr lang="es-ES" dirty="0" smtClean="0">
              <a:latin typeface="Arial"/>
              <a:ea typeface="Arial"/>
              <a:cs typeface="Arial"/>
              <a:sym typeface="Arial"/>
            </a:endParaRPr>
          </a:p>
          <a:p>
            <a:pPr>
              <a:lnSpc>
                <a:spcPct val="115000"/>
              </a:lnSpc>
            </a:pPr>
            <a:r>
              <a:rPr lang="es-ES" dirty="0" smtClean="0">
                <a:latin typeface="Arial"/>
                <a:ea typeface="Arial"/>
                <a:cs typeface="Arial"/>
                <a:sym typeface="Arial"/>
              </a:rPr>
              <a:t>Están dirigidas por socios y proporcionan la orientación estratégica para la acción individual y colectiva en un área determinada.</a:t>
            </a:r>
          </a:p>
          <a:p>
            <a:pPr>
              <a:lnSpc>
                <a:spcPct val="115000"/>
              </a:lnSpc>
            </a:pPr>
            <a:endParaRPr lang="es-ES" dirty="0" smtClean="0">
              <a:latin typeface="Arial"/>
              <a:ea typeface="Arial"/>
              <a:cs typeface="Arial"/>
              <a:sym typeface="Arial"/>
            </a:endParaRPr>
          </a:p>
          <a:p>
            <a:pPr>
              <a:lnSpc>
                <a:spcPct val="115000"/>
              </a:lnSpc>
            </a:pPr>
            <a:r>
              <a:rPr lang="es-ES" dirty="0" smtClean="0">
                <a:latin typeface="Arial"/>
                <a:ea typeface="Arial"/>
                <a:cs typeface="Arial"/>
                <a:sym typeface="Arial"/>
              </a:rPr>
              <a:t>Las iniciativas están reuniendo a socios que quieren trabajar en el sector; Son dirigidos por los Socios Líderes. Estas iniciativas son un foro de intercambio; Con el objetivo de catalizar la acción; Demostrando la viabilidad de nuevos métodos, creando metodologías y herramientas. La iniciativa puede solicitar fondos del fondo fiduciario del CCAC</a:t>
            </a:r>
            <a:r>
              <a:rPr lang="es-ES" baseline="0" dirty="0" smtClean="0">
                <a:latin typeface="Arial"/>
                <a:ea typeface="Arial"/>
                <a:cs typeface="Arial"/>
                <a:sym typeface="Arial"/>
              </a:rPr>
              <a:t> para proyectos </a:t>
            </a:r>
            <a:r>
              <a:rPr lang="es-ES" baseline="0" dirty="0" err="1" smtClean="0">
                <a:latin typeface="Arial"/>
                <a:ea typeface="Arial"/>
                <a:cs typeface="Arial"/>
                <a:sym typeface="Arial"/>
              </a:rPr>
              <a:t>especificos</a:t>
            </a:r>
            <a:r>
              <a:rPr lang="es-ES" baseline="0" dirty="0" smtClean="0">
                <a:latin typeface="Arial"/>
                <a:ea typeface="Arial"/>
                <a:cs typeface="Arial"/>
                <a:sym typeface="Arial"/>
              </a:rPr>
              <a:t>. </a:t>
            </a:r>
            <a:endParaRPr lang="es-ES" dirty="0" smtClean="0">
              <a:latin typeface="Arial"/>
              <a:ea typeface="Arial"/>
              <a:cs typeface="Arial"/>
              <a:sym typeface="Arial"/>
            </a:endParaRPr>
          </a:p>
          <a:p>
            <a:pPr>
              <a:lnSpc>
                <a:spcPct val="115000"/>
              </a:lnSpc>
            </a:pPr>
            <a:endParaRPr lang="es-ES" dirty="0" smtClean="0">
              <a:latin typeface="Arial"/>
              <a:ea typeface="Arial"/>
              <a:cs typeface="Arial"/>
              <a:sym typeface="Arial"/>
            </a:endParaRPr>
          </a:p>
          <a:p>
            <a:pPr>
              <a:lnSpc>
                <a:spcPct val="115000"/>
              </a:lnSpc>
            </a:pPr>
            <a:r>
              <a:rPr lang="en-US" dirty="0" err="1" smtClean="0">
                <a:latin typeface="Arial"/>
                <a:ea typeface="Arial"/>
                <a:cs typeface="Arial"/>
                <a:sym typeface="Arial"/>
              </a:rPr>
              <a:t>Nosotros</a:t>
            </a:r>
            <a:r>
              <a:rPr lang="en-US" dirty="0" smtClean="0">
                <a:latin typeface="Arial"/>
                <a:ea typeface="Arial"/>
                <a:cs typeface="Arial"/>
                <a:sym typeface="Arial"/>
              </a:rPr>
              <a:t> </a:t>
            </a:r>
            <a:r>
              <a:rPr lang="en-US" dirty="0" err="1" smtClean="0">
                <a:latin typeface="Arial"/>
                <a:ea typeface="Arial"/>
                <a:cs typeface="Arial"/>
                <a:sym typeface="Arial"/>
              </a:rPr>
              <a:t>somos</a:t>
            </a:r>
            <a:r>
              <a:rPr lang="en-US" dirty="0" smtClean="0">
                <a:latin typeface="Arial"/>
                <a:ea typeface="Arial"/>
                <a:cs typeface="Arial"/>
                <a:sym typeface="Arial"/>
              </a:rPr>
              <a:t> </a:t>
            </a:r>
            <a:r>
              <a:rPr lang="en-US" dirty="0" err="1" smtClean="0">
                <a:latin typeface="Arial"/>
                <a:ea typeface="Arial"/>
                <a:cs typeface="Arial"/>
                <a:sym typeface="Arial"/>
              </a:rPr>
              <a:t>implementadores</a:t>
            </a:r>
            <a:r>
              <a:rPr lang="en-US" baseline="0" dirty="0" smtClean="0">
                <a:latin typeface="Arial"/>
                <a:ea typeface="Arial"/>
                <a:cs typeface="Arial"/>
                <a:sym typeface="Arial"/>
              </a:rPr>
              <a:t> para la </a:t>
            </a:r>
            <a:r>
              <a:rPr lang="en-US" baseline="0" dirty="0" err="1" smtClean="0">
                <a:latin typeface="Arial"/>
                <a:ea typeface="Arial"/>
                <a:cs typeface="Arial"/>
                <a:sym typeface="Arial"/>
              </a:rPr>
              <a:t>Iniciativa</a:t>
            </a:r>
            <a:r>
              <a:rPr lang="en-US" baseline="0" dirty="0" smtClean="0">
                <a:latin typeface="Arial"/>
                <a:ea typeface="Arial"/>
                <a:cs typeface="Arial"/>
                <a:sym typeface="Arial"/>
              </a:rPr>
              <a:t> de </a:t>
            </a:r>
            <a:r>
              <a:rPr lang="en-US" baseline="0" dirty="0" err="1" smtClean="0">
                <a:latin typeface="Arial"/>
                <a:ea typeface="Arial"/>
                <a:cs typeface="Arial"/>
                <a:sym typeface="Arial"/>
              </a:rPr>
              <a:t>Residuos</a:t>
            </a:r>
            <a:r>
              <a:rPr lang="en-US" baseline="0" dirty="0" smtClean="0">
                <a:latin typeface="Arial"/>
                <a:ea typeface="Arial"/>
                <a:cs typeface="Arial"/>
                <a:sym typeface="Arial"/>
              </a:rPr>
              <a:t>.</a:t>
            </a:r>
          </a:p>
        </p:txBody>
      </p:sp>
      <p:sp>
        <p:nvSpPr>
          <p:cNvPr id="334" name="Shape 334"/>
          <p:cNvSpPr txBox="1">
            <a:spLocks noGrp="1"/>
          </p:cNvSpPr>
          <p:nvPr>
            <p:ph type="sldNum" idx="12"/>
          </p:nvPr>
        </p:nvSpPr>
        <p:spPr>
          <a:xfrm>
            <a:off x="3970938" y="8829967"/>
            <a:ext cx="3037839" cy="464820"/>
          </a:xfrm>
          <a:prstGeom prst="rect">
            <a:avLst/>
          </a:prstGeom>
        </p:spPr>
        <p:txBody>
          <a:bodyPr lIns="93162" tIns="46568" rIns="93162" bIns="46568" anchor="b" anchorCtr="0">
            <a:noAutofit/>
          </a:bodyPr>
          <a:lstStyle/>
          <a:p>
            <a:fld id="{00000000-1234-1234-1234-123412341234}" type="slidenum">
              <a:rPr lang="en-GB"/>
              <a:pPr/>
              <a:t>8</a:t>
            </a:fld>
            <a:endParaRPr lang="en-GB"/>
          </a:p>
        </p:txBody>
      </p:sp>
    </p:spTree>
    <p:extLst>
      <p:ext uri="{BB962C8B-B14F-4D97-AF65-F5344CB8AC3E}">
        <p14:creationId xmlns:p14="http://schemas.microsoft.com/office/powerpoint/2010/main" val="8320999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descr="sky+images+of+Pictures.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 y="1098"/>
            <a:ext cx="9183287" cy="6876288"/>
          </a:xfrm>
          <a:prstGeom prst="rect">
            <a:avLst/>
          </a:prstGeom>
        </p:spPr>
      </p:pic>
      <p:sp>
        <p:nvSpPr>
          <p:cNvPr id="2" name="Title 1"/>
          <p:cNvSpPr>
            <a:spLocks noGrp="1"/>
          </p:cNvSpPr>
          <p:nvPr>
            <p:ph type="ctrTitle" hasCustomPrompt="1"/>
          </p:nvPr>
        </p:nvSpPr>
        <p:spPr>
          <a:xfrm>
            <a:off x="685800" y="748818"/>
            <a:ext cx="7772400" cy="1227661"/>
          </a:xfrm>
        </p:spPr>
        <p:txBody>
          <a:bodyPr lIns="0" anchor="t" anchorCtr="0">
            <a:normAutofit/>
          </a:bodyPr>
          <a:lstStyle>
            <a:lvl1pPr algn="l">
              <a:lnSpc>
                <a:spcPts val="3800"/>
              </a:lnSpc>
              <a:defRPr sz="3500" b="1" i="0" spc="200">
                <a:solidFill>
                  <a:schemeClr val="bg1"/>
                </a:solidFill>
                <a:latin typeface="Helvetica"/>
                <a:cs typeface="Helvetica"/>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685800" y="2289958"/>
            <a:ext cx="5998236" cy="402637"/>
          </a:xfrm>
        </p:spPr>
        <p:txBody>
          <a:bodyPr lIns="0">
            <a:normAutofit/>
          </a:bodyPr>
          <a:lstStyle>
            <a:lvl1pPr marL="0" indent="0" algn="l">
              <a:lnSpc>
                <a:spcPts val="2400"/>
              </a:lnSpc>
              <a:spcBef>
                <a:spcPts val="300"/>
              </a:spcBef>
              <a:buNone/>
              <a:tabLst>
                <a:tab pos="3829050" algn="l"/>
              </a:tabLst>
              <a:defRPr sz="2200" spc="100">
                <a:solidFill>
                  <a:srgbClr val="54A6DC"/>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1" name="Picture 10" descr="CCAP_logo_screen.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12416" y="5686271"/>
            <a:ext cx="2386076" cy="828548"/>
          </a:xfrm>
          <a:prstGeom prst="rect">
            <a:avLst/>
          </a:prstGeom>
        </p:spPr>
      </p:pic>
      <p:sp>
        <p:nvSpPr>
          <p:cNvPr id="12" name="Rectangle 11"/>
          <p:cNvSpPr/>
          <p:nvPr userDrawn="1"/>
        </p:nvSpPr>
        <p:spPr>
          <a:xfrm flipV="1">
            <a:off x="687771" y="2780664"/>
            <a:ext cx="5029200" cy="91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6F140F"/>
              </a:solidFill>
            </a:endParaRPr>
          </a:p>
        </p:txBody>
      </p:sp>
      <p:sp>
        <p:nvSpPr>
          <p:cNvPr id="13" name="Text Box 2"/>
          <p:cNvSpPr txBox="1">
            <a:spLocks noChangeArrowheads="1"/>
          </p:cNvSpPr>
          <p:nvPr userDrawn="1"/>
        </p:nvSpPr>
        <p:spPr bwMode="auto">
          <a:xfrm>
            <a:off x="1336187" y="6203795"/>
            <a:ext cx="2951963" cy="312737"/>
          </a:xfrm>
          <a:prstGeom prst="rect">
            <a:avLst/>
          </a:prstGeom>
          <a:noFill/>
          <a:ln>
            <a:noFill/>
          </a:ln>
          <a:extLst/>
        </p:spPr>
        <p:txBody>
          <a:bodyPr tIns="91440" bIns="91440">
            <a:prstTxWarp prst="textNoShape">
              <a:avLst/>
            </a:prstTxWarp>
          </a:bodyPr>
          <a:lstStyle/>
          <a:p>
            <a:pPr algn="l">
              <a:spcAft>
                <a:spcPts val="1000"/>
              </a:spcAft>
              <a:defRPr/>
            </a:pPr>
            <a:r>
              <a:rPr lang="en-US" sz="1100" b="1" i="1" kern="0" cap="none" spc="50" dirty="0" smtClean="0">
                <a:solidFill>
                  <a:srgbClr val="1E4164"/>
                </a:solidFill>
                <a:latin typeface="Helvetica"/>
                <a:cs typeface="Helvetica"/>
              </a:rPr>
              <a:t>Dialogue. Insight.</a:t>
            </a:r>
            <a:r>
              <a:rPr lang="en-US" sz="1100" b="1" i="1" kern="0" cap="none" spc="50" baseline="0" dirty="0" smtClean="0">
                <a:solidFill>
                  <a:srgbClr val="1E4164"/>
                </a:solidFill>
                <a:latin typeface="Helvetica"/>
                <a:cs typeface="Helvetica"/>
              </a:rPr>
              <a:t> Solutions.</a:t>
            </a:r>
            <a:endParaRPr lang="en-US" sz="1100" b="1" i="1" kern="0" spc="50" dirty="0">
              <a:solidFill>
                <a:srgbClr val="1E4164"/>
              </a:solidFill>
              <a:latin typeface="Helvetica"/>
              <a:cs typeface="Helvetica"/>
            </a:endParaRPr>
          </a:p>
        </p:txBody>
      </p:sp>
      <p:sp>
        <p:nvSpPr>
          <p:cNvPr id="4" name="Date Placeholder 3"/>
          <p:cNvSpPr>
            <a:spLocks noGrp="1"/>
          </p:cNvSpPr>
          <p:nvPr>
            <p:ph type="dt" sz="half" idx="10"/>
          </p:nvPr>
        </p:nvSpPr>
        <p:spPr>
          <a:xfrm>
            <a:off x="695349" y="2901509"/>
            <a:ext cx="4460908" cy="365125"/>
          </a:xfrm>
        </p:spPr>
        <p:txBody>
          <a:bodyPr anchor="t" anchorCtr="0"/>
          <a:lstStyle>
            <a:lvl1pPr>
              <a:defRPr sz="1300">
                <a:solidFill>
                  <a:srgbClr val="54A6DC"/>
                </a:solidFill>
                <a:latin typeface="Helvetica"/>
                <a:cs typeface="Helvetica"/>
              </a:defRPr>
            </a:lvl1pPr>
          </a:lstStyle>
          <a:p>
            <a:fld id="{C2CAAB79-9EC0-7345-8197-0C8DEC944FE8}" type="datetime4">
              <a:rPr lang="en-US" smtClean="0"/>
              <a:pPr/>
              <a:t>October 17, 2017</a:t>
            </a:fld>
            <a:endParaRPr lang="en-US" dirty="0"/>
          </a:p>
        </p:txBody>
      </p:sp>
    </p:spTree>
    <p:extLst>
      <p:ext uri="{BB962C8B-B14F-4D97-AF65-F5344CB8AC3E}">
        <p14:creationId xmlns:p14="http://schemas.microsoft.com/office/powerpoint/2010/main" val="2598888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hank You &amp; Contacts Slide">
    <p:spTree>
      <p:nvGrpSpPr>
        <p:cNvPr id="1" name="Shape 41"/>
        <p:cNvGrpSpPr/>
        <p:nvPr/>
      </p:nvGrpSpPr>
      <p:grpSpPr>
        <a:xfrm>
          <a:off x="0" y="0"/>
          <a:ext cx="0" cy="0"/>
          <a:chOff x="0" y="0"/>
          <a:chExt cx="0" cy="0"/>
        </a:xfrm>
      </p:grpSpPr>
      <p:pic>
        <p:nvPicPr>
          <p:cNvPr id="42" name="Shape 42"/>
          <p:cNvPicPr preferRelativeResize="0"/>
          <p:nvPr/>
        </p:nvPicPr>
        <p:blipFill rotWithShape="1">
          <a:blip r:embed="rId2">
            <a:alphaModFix/>
          </a:blip>
          <a:srcRect/>
          <a:stretch/>
        </p:blipFill>
        <p:spPr>
          <a:xfrm>
            <a:off x="-468312" y="-350837"/>
            <a:ext cx="10082212" cy="7559675"/>
          </a:xfrm>
          <a:prstGeom prst="rect">
            <a:avLst/>
          </a:prstGeom>
          <a:noFill/>
          <a:ln>
            <a:noFill/>
          </a:ln>
        </p:spPr>
      </p:pic>
      <p:sp>
        <p:nvSpPr>
          <p:cNvPr id="43" name="Shape 43"/>
          <p:cNvSpPr txBox="1">
            <a:spLocks noGrp="1"/>
          </p:cNvSpPr>
          <p:nvPr>
            <p:ph type="subTitle" idx="1"/>
          </p:nvPr>
        </p:nvSpPr>
        <p:spPr>
          <a:xfrm>
            <a:off x="829721" y="2417009"/>
            <a:ext cx="4819347" cy="1011990"/>
          </a:xfrm>
          <a:prstGeom prst="rect">
            <a:avLst/>
          </a:prstGeom>
          <a:noFill/>
          <a:ln>
            <a:noFill/>
          </a:ln>
        </p:spPr>
        <p:txBody>
          <a:bodyPr lIns="91425" tIns="91425" rIns="91425" bIns="91425" anchor="t" anchorCtr="0"/>
          <a:lstStyle>
            <a:lvl1pPr marL="0" marR="0" indent="0" algn="l" rtl="0">
              <a:spcBef>
                <a:spcPts val="480"/>
              </a:spcBef>
              <a:buClr>
                <a:schemeClr val="lt1"/>
              </a:buClr>
              <a:buFont typeface="Arial"/>
              <a:buNone/>
              <a:defRPr sz="2400" b="0" i="0" u="none" strike="noStrike" cap="none" baseline="0">
                <a:solidFill>
                  <a:schemeClr val="lt1"/>
                </a:solidFill>
                <a:latin typeface="Allerta"/>
                <a:ea typeface="Allerta"/>
                <a:cs typeface="Allerta"/>
                <a:sym typeface="Allerta"/>
              </a:defRPr>
            </a:lvl1pPr>
            <a:lvl2pPr marL="457189" marR="0" indent="0" algn="ctr" rtl="0">
              <a:spcBef>
                <a:spcPts val="560"/>
              </a:spcBef>
              <a:buClr>
                <a:srgbClr val="888888"/>
              </a:buClr>
              <a:buFont typeface="Arial"/>
              <a:buNone/>
              <a:defRPr sz="2800" b="0" i="0" u="none" strike="noStrike" cap="none" baseline="0">
                <a:solidFill>
                  <a:srgbClr val="888888"/>
                </a:solidFill>
                <a:latin typeface="Allerta"/>
                <a:ea typeface="Allerta"/>
                <a:cs typeface="Allerta"/>
                <a:sym typeface="Allerta"/>
              </a:defRPr>
            </a:lvl2pPr>
            <a:lvl3pPr marL="914377" marR="0" indent="0" algn="ctr" rtl="0">
              <a:spcBef>
                <a:spcPts val="480"/>
              </a:spcBef>
              <a:buClr>
                <a:srgbClr val="888888"/>
              </a:buClr>
              <a:buFont typeface="Arial"/>
              <a:buNone/>
              <a:defRPr sz="2400" b="0" i="0" u="none" strike="noStrike" cap="none" baseline="0">
                <a:solidFill>
                  <a:srgbClr val="888888"/>
                </a:solidFill>
                <a:latin typeface="Allerta"/>
                <a:ea typeface="Allerta"/>
                <a:cs typeface="Allerta"/>
                <a:sym typeface="Allerta"/>
              </a:defRPr>
            </a:lvl3pPr>
            <a:lvl4pPr marL="1371566" marR="0" indent="0" algn="ctr" rtl="0">
              <a:spcBef>
                <a:spcPts val="400"/>
              </a:spcBef>
              <a:buClr>
                <a:srgbClr val="888888"/>
              </a:buClr>
              <a:buFont typeface="Arial"/>
              <a:buNone/>
              <a:defRPr sz="2000" b="0" i="0" u="none" strike="noStrike" cap="none" baseline="0">
                <a:solidFill>
                  <a:srgbClr val="888888"/>
                </a:solidFill>
                <a:latin typeface="Allerta"/>
                <a:ea typeface="Allerta"/>
                <a:cs typeface="Allerta"/>
                <a:sym typeface="Allerta"/>
              </a:defRPr>
            </a:lvl4pPr>
            <a:lvl5pPr marL="1828754" marR="0" indent="0" algn="ctr" rtl="0">
              <a:spcBef>
                <a:spcPts val="400"/>
              </a:spcBef>
              <a:buClr>
                <a:srgbClr val="888888"/>
              </a:buClr>
              <a:buFont typeface="Arial"/>
              <a:buNone/>
              <a:defRPr sz="2000" b="0" i="0" u="none" strike="noStrike" cap="none" baseline="0">
                <a:solidFill>
                  <a:srgbClr val="888888"/>
                </a:solidFill>
                <a:latin typeface="Allerta"/>
                <a:ea typeface="Allerta"/>
                <a:cs typeface="Allerta"/>
                <a:sym typeface="Allerta"/>
              </a:defRPr>
            </a:lvl5pPr>
            <a:lvl6pPr marL="2285943" marR="0" indent="0" algn="ctr" rtl="0">
              <a:spcBef>
                <a:spcPts val="400"/>
              </a:spcBef>
              <a:buClr>
                <a:srgbClr val="888888"/>
              </a:buClr>
              <a:buFont typeface="Arial"/>
              <a:buNone/>
              <a:defRPr sz="2000" b="0" i="0" u="none" strike="noStrike" cap="none" baseline="0">
                <a:solidFill>
                  <a:srgbClr val="888888"/>
                </a:solidFill>
                <a:latin typeface="Calibri"/>
                <a:ea typeface="Calibri"/>
                <a:cs typeface="Calibri"/>
                <a:sym typeface="Calibri"/>
              </a:defRPr>
            </a:lvl6pPr>
            <a:lvl7pPr marL="2743131" marR="0" indent="0" algn="ctr" rtl="0">
              <a:spcBef>
                <a:spcPts val="400"/>
              </a:spcBef>
              <a:buClr>
                <a:srgbClr val="888888"/>
              </a:buClr>
              <a:buFont typeface="Arial"/>
              <a:buNone/>
              <a:defRPr sz="2000" b="0" i="0" u="none" strike="noStrike" cap="none" baseline="0">
                <a:solidFill>
                  <a:srgbClr val="888888"/>
                </a:solidFill>
                <a:latin typeface="Calibri"/>
                <a:ea typeface="Calibri"/>
                <a:cs typeface="Calibri"/>
                <a:sym typeface="Calibri"/>
              </a:defRPr>
            </a:lvl7pPr>
            <a:lvl8pPr marL="3200320" marR="0" indent="0" algn="ctr" rtl="0">
              <a:spcBef>
                <a:spcPts val="400"/>
              </a:spcBef>
              <a:buClr>
                <a:srgbClr val="888888"/>
              </a:buClr>
              <a:buFont typeface="Arial"/>
              <a:buNone/>
              <a:defRPr sz="2000" b="0" i="0" u="none" strike="noStrike" cap="none" baseline="0">
                <a:solidFill>
                  <a:srgbClr val="888888"/>
                </a:solidFill>
                <a:latin typeface="Calibri"/>
                <a:ea typeface="Calibri"/>
                <a:cs typeface="Calibri"/>
                <a:sym typeface="Calibri"/>
              </a:defRPr>
            </a:lvl8pPr>
            <a:lvl9pPr marL="3657509" marR="0" indent="0" algn="ctr" rtl="0">
              <a:spcBef>
                <a:spcPts val="400"/>
              </a:spcBef>
              <a:buClr>
                <a:srgbClr val="888888"/>
              </a:buClr>
              <a:buFont typeface="Arial"/>
              <a:buNone/>
              <a:defRPr sz="2000" b="0" i="0" u="none" strike="noStrike" cap="none" baseline="0">
                <a:solidFill>
                  <a:srgbClr val="888888"/>
                </a:solidFill>
                <a:latin typeface="Calibri"/>
                <a:ea typeface="Calibri"/>
                <a:cs typeface="Calibri"/>
                <a:sym typeface="Calibri"/>
              </a:defRPr>
            </a:lvl9pPr>
          </a:lstStyle>
          <a:p>
            <a:endParaRPr/>
          </a:p>
        </p:txBody>
      </p:sp>
      <p:sp>
        <p:nvSpPr>
          <p:cNvPr id="44" name="Shape 44"/>
          <p:cNvSpPr txBox="1"/>
          <p:nvPr/>
        </p:nvSpPr>
        <p:spPr>
          <a:xfrm>
            <a:off x="829722" y="1068074"/>
            <a:ext cx="4819348" cy="830996"/>
          </a:xfrm>
          <a:prstGeom prst="rect">
            <a:avLst/>
          </a:prstGeom>
          <a:noFill/>
          <a:ln>
            <a:noFill/>
          </a:ln>
        </p:spPr>
        <p:txBody>
          <a:bodyPr lIns="91425" tIns="45700" rIns="91425" bIns="45700" anchor="t" anchorCtr="0">
            <a:noAutofit/>
          </a:bodyPr>
          <a:lstStyle/>
          <a:p>
            <a:pPr>
              <a:buSzPct val="25000"/>
            </a:pPr>
            <a:r>
              <a:rPr lang="en-GB" sz="4800" b="1" kern="0">
                <a:solidFill>
                  <a:srgbClr val="FFFFFF"/>
                </a:solidFill>
                <a:latin typeface="Allerta"/>
                <a:ea typeface="Allerta"/>
                <a:cs typeface="Allerta"/>
                <a:sym typeface="Allerta"/>
                <a:rtl val="0"/>
              </a:rPr>
              <a:t>Thank you!</a:t>
            </a:r>
          </a:p>
        </p:txBody>
      </p:sp>
    </p:spTree>
    <p:extLst>
      <p:ext uri="{BB962C8B-B14F-4D97-AF65-F5344CB8AC3E}">
        <p14:creationId xmlns:p14="http://schemas.microsoft.com/office/powerpoint/2010/main" val="1651253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Comparison">
    <p:spTree>
      <p:nvGrpSpPr>
        <p:cNvPr id="1" name="Shape 60"/>
        <p:cNvGrpSpPr/>
        <p:nvPr/>
      </p:nvGrpSpPr>
      <p:grpSpPr>
        <a:xfrm>
          <a:off x="0" y="0"/>
          <a:ext cx="0" cy="0"/>
          <a:chOff x="0" y="0"/>
          <a:chExt cx="0" cy="0"/>
        </a:xfrm>
      </p:grpSpPr>
      <p:pic>
        <p:nvPicPr>
          <p:cNvPr id="61" name="Shape 61"/>
          <p:cNvPicPr preferRelativeResize="0"/>
          <p:nvPr/>
        </p:nvPicPr>
        <p:blipFill rotWithShape="1">
          <a:blip r:embed="rId2">
            <a:alphaModFix/>
          </a:blip>
          <a:srcRect/>
          <a:stretch/>
        </p:blipFill>
        <p:spPr>
          <a:xfrm>
            <a:off x="-449524" y="-350837"/>
            <a:ext cx="10082212" cy="7559675"/>
          </a:xfrm>
          <a:prstGeom prst="rect">
            <a:avLst/>
          </a:prstGeom>
          <a:noFill/>
          <a:ln>
            <a:noFill/>
          </a:ln>
        </p:spPr>
      </p:pic>
      <p:sp>
        <p:nvSpPr>
          <p:cNvPr id="62" name="Shape 6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l" rtl="0">
              <a:spcBef>
                <a:spcPts val="0"/>
              </a:spcBef>
              <a:defRPr sz="3600" b="1">
                <a:solidFill>
                  <a:srgbClr val="0070C0"/>
                </a:solidFill>
                <a:latin typeface="Allerta"/>
                <a:ea typeface="Allerta"/>
                <a:cs typeface="Allerta"/>
                <a:sym typeface="Allerta"/>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3" name="Shape 63"/>
          <p:cNvSpPr txBox="1">
            <a:spLocks noGrp="1"/>
          </p:cNvSpPr>
          <p:nvPr>
            <p:ph type="body" idx="1"/>
          </p:nvPr>
        </p:nvSpPr>
        <p:spPr>
          <a:xfrm>
            <a:off x="457202" y="1535112"/>
            <a:ext cx="4040187" cy="639762"/>
          </a:xfrm>
          <a:prstGeom prst="rect">
            <a:avLst/>
          </a:prstGeom>
          <a:noFill/>
          <a:ln>
            <a:noFill/>
          </a:ln>
        </p:spPr>
        <p:txBody>
          <a:bodyPr lIns="91425" tIns="91425" rIns="91425" bIns="91425" anchor="b" anchorCtr="0"/>
          <a:lstStyle>
            <a:lvl1pPr marL="0" indent="0" rtl="0">
              <a:spcBef>
                <a:spcPts val="0"/>
              </a:spcBef>
              <a:buClr>
                <a:srgbClr val="0C0C0C"/>
              </a:buClr>
              <a:buFont typeface="Allerta"/>
              <a:buNone/>
              <a:defRPr sz="2000" b="1">
                <a:solidFill>
                  <a:srgbClr val="0C0C0C"/>
                </a:solidFill>
                <a:latin typeface="Allerta"/>
                <a:ea typeface="Allerta"/>
                <a:cs typeface="Allerta"/>
                <a:sym typeface="Allerta"/>
              </a:defRPr>
            </a:lvl1pPr>
            <a:lvl2pPr marL="457189" indent="0" rtl="0">
              <a:spcBef>
                <a:spcPts val="0"/>
              </a:spcBef>
              <a:buFont typeface="Allerta"/>
              <a:buNone/>
              <a:defRPr sz="2000" b="1"/>
            </a:lvl2pPr>
            <a:lvl3pPr marL="914377" indent="0" rtl="0">
              <a:spcBef>
                <a:spcPts val="0"/>
              </a:spcBef>
              <a:buFont typeface="Allerta"/>
              <a:buNone/>
              <a:defRPr sz="1800" b="1"/>
            </a:lvl3pPr>
            <a:lvl4pPr marL="1371566" indent="0" rtl="0">
              <a:spcBef>
                <a:spcPts val="0"/>
              </a:spcBef>
              <a:buFont typeface="Allerta"/>
              <a:buNone/>
              <a:defRPr sz="1600" b="1"/>
            </a:lvl4pPr>
            <a:lvl5pPr marL="1828754" indent="0" rtl="0">
              <a:spcBef>
                <a:spcPts val="0"/>
              </a:spcBef>
              <a:buFont typeface="Allerta"/>
              <a:buNone/>
              <a:defRPr sz="1600" b="1"/>
            </a:lvl5pPr>
            <a:lvl6pPr marL="2285943" indent="0" rtl="0">
              <a:spcBef>
                <a:spcPts val="0"/>
              </a:spcBef>
              <a:buFont typeface="Calibri"/>
              <a:buNone/>
              <a:defRPr sz="1600" b="1"/>
            </a:lvl6pPr>
            <a:lvl7pPr marL="2743131" indent="0" rtl="0">
              <a:spcBef>
                <a:spcPts val="0"/>
              </a:spcBef>
              <a:buFont typeface="Calibri"/>
              <a:buNone/>
              <a:defRPr sz="1600" b="1"/>
            </a:lvl7pPr>
            <a:lvl8pPr marL="3200320" indent="0" rtl="0">
              <a:spcBef>
                <a:spcPts val="0"/>
              </a:spcBef>
              <a:buFont typeface="Calibri"/>
              <a:buNone/>
              <a:defRPr sz="1600" b="1"/>
            </a:lvl8pPr>
            <a:lvl9pPr marL="3657509" indent="0" rtl="0">
              <a:spcBef>
                <a:spcPts val="0"/>
              </a:spcBef>
              <a:buFont typeface="Calibri"/>
              <a:buNone/>
              <a:defRPr sz="1600" b="1"/>
            </a:lvl9pPr>
          </a:lstStyle>
          <a:p>
            <a:endParaRPr/>
          </a:p>
        </p:txBody>
      </p:sp>
      <p:sp>
        <p:nvSpPr>
          <p:cNvPr id="64" name="Shape 64"/>
          <p:cNvSpPr txBox="1">
            <a:spLocks noGrp="1"/>
          </p:cNvSpPr>
          <p:nvPr>
            <p:ph type="body" idx="2"/>
          </p:nvPr>
        </p:nvSpPr>
        <p:spPr>
          <a:xfrm>
            <a:off x="4645025" y="1535112"/>
            <a:ext cx="4041774" cy="639762"/>
          </a:xfrm>
          <a:prstGeom prst="rect">
            <a:avLst/>
          </a:prstGeom>
          <a:noFill/>
          <a:ln>
            <a:noFill/>
          </a:ln>
        </p:spPr>
        <p:txBody>
          <a:bodyPr lIns="91425" tIns="91425" rIns="91425" bIns="91425" anchor="b" anchorCtr="0"/>
          <a:lstStyle>
            <a:lvl1pPr marL="0" indent="0" rtl="0">
              <a:spcBef>
                <a:spcPts val="0"/>
              </a:spcBef>
              <a:buClr>
                <a:srgbClr val="0C0C0C"/>
              </a:buClr>
              <a:buFont typeface="Allerta"/>
              <a:buNone/>
              <a:defRPr sz="2000" b="1">
                <a:solidFill>
                  <a:srgbClr val="0C0C0C"/>
                </a:solidFill>
                <a:latin typeface="Allerta"/>
                <a:ea typeface="Allerta"/>
                <a:cs typeface="Allerta"/>
                <a:sym typeface="Allerta"/>
              </a:defRPr>
            </a:lvl1pPr>
            <a:lvl2pPr marL="457189" indent="0" rtl="0">
              <a:spcBef>
                <a:spcPts val="0"/>
              </a:spcBef>
              <a:buFont typeface="Allerta"/>
              <a:buNone/>
              <a:defRPr sz="2000" b="1"/>
            </a:lvl2pPr>
            <a:lvl3pPr marL="914377" indent="0" rtl="0">
              <a:spcBef>
                <a:spcPts val="0"/>
              </a:spcBef>
              <a:buFont typeface="Allerta"/>
              <a:buNone/>
              <a:defRPr sz="1800" b="1"/>
            </a:lvl3pPr>
            <a:lvl4pPr marL="1371566" indent="0" rtl="0">
              <a:spcBef>
                <a:spcPts val="0"/>
              </a:spcBef>
              <a:buFont typeface="Allerta"/>
              <a:buNone/>
              <a:defRPr sz="1600" b="1"/>
            </a:lvl4pPr>
            <a:lvl5pPr marL="1828754" indent="0" rtl="0">
              <a:spcBef>
                <a:spcPts val="0"/>
              </a:spcBef>
              <a:buFont typeface="Allerta"/>
              <a:buNone/>
              <a:defRPr sz="1600" b="1"/>
            </a:lvl5pPr>
            <a:lvl6pPr marL="2285943" indent="0" rtl="0">
              <a:spcBef>
                <a:spcPts val="0"/>
              </a:spcBef>
              <a:buFont typeface="Calibri"/>
              <a:buNone/>
              <a:defRPr sz="1600" b="1"/>
            </a:lvl6pPr>
            <a:lvl7pPr marL="2743131" indent="0" rtl="0">
              <a:spcBef>
                <a:spcPts val="0"/>
              </a:spcBef>
              <a:buFont typeface="Calibri"/>
              <a:buNone/>
              <a:defRPr sz="1600" b="1"/>
            </a:lvl7pPr>
            <a:lvl8pPr marL="3200320" indent="0" rtl="0">
              <a:spcBef>
                <a:spcPts val="0"/>
              </a:spcBef>
              <a:buFont typeface="Calibri"/>
              <a:buNone/>
              <a:defRPr sz="1600" b="1"/>
            </a:lvl8pPr>
            <a:lvl9pPr marL="3657509" indent="0" rtl="0">
              <a:spcBef>
                <a:spcPts val="0"/>
              </a:spcBef>
              <a:buFont typeface="Calibri"/>
              <a:buNone/>
              <a:defRPr sz="1600" b="1"/>
            </a:lvl9pPr>
          </a:lstStyle>
          <a:p>
            <a:endParaRPr/>
          </a:p>
        </p:txBody>
      </p:sp>
      <p:sp>
        <p:nvSpPr>
          <p:cNvPr id="65" name="Shape 65"/>
          <p:cNvSpPr txBox="1">
            <a:spLocks noGrp="1"/>
          </p:cNvSpPr>
          <p:nvPr>
            <p:ph type="ftr" idx="11"/>
          </p:nvPr>
        </p:nvSpPr>
        <p:spPr>
          <a:xfrm>
            <a:off x="3124200" y="6356354"/>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Allerta"/>
                <a:ea typeface="Allerta"/>
                <a:cs typeface="Allerta"/>
                <a:sym typeface="Allerta"/>
              </a:defRPr>
            </a:lvl1pPr>
            <a:lvl2pPr marL="457189" marR="0" indent="0" algn="l" rtl="0">
              <a:spcBef>
                <a:spcPts val="0"/>
              </a:spcBef>
              <a:defRPr sz="1800" b="0" i="0" u="none" strike="noStrike" cap="none" baseline="0">
                <a:solidFill>
                  <a:schemeClr val="dk1"/>
                </a:solidFill>
                <a:latin typeface="Calibri"/>
                <a:ea typeface="Calibri"/>
                <a:cs typeface="Calibri"/>
                <a:sym typeface="Calibri"/>
              </a:defRPr>
            </a:lvl2pPr>
            <a:lvl3pPr marL="914377" marR="0" indent="0" algn="l" rtl="0">
              <a:spcBef>
                <a:spcPts val="0"/>
              </a:spcBef>
              <a:defRPr sz="1800" b="0" i="0" u="none" strike="noStrike" cap="none" baseline="0">
                <a:solidFill>
                  <a:schemeClr val="dk1"/>
                </a:solidFill>
                <a:latin typeface="Calibri"/>
                <a:ea typeface="Calibri"/>
                <a:cs typeface="Calibri"/>
                <a:sym typeface="Calibri"/>
              </a:defRPr>
            </a:lvl3pPr>
            <a:lvl4pPr marL="1371566" marR="0" indent="0" algn="l" rtl="0">
              <a:spcBef>
                <a:spcPts val="0"/>
              </a:spcBef>
              <a:defRPr sz="1800" b="0" i="0" u="none" strike="noStrike" cap="none" baseline="0">
                <a:solidFill>
                  <a:schemeClr val="dk1"/>
                </a:solidFill>
                <a:latin typeface="Calibri"/>
                <a:ea typeface="Calibri"/>
                <a:cs typeface="Calibri"/>
                <a:sym typeface="Calibri"/>
              </a:defRPr>
            </a:lvl4pPr>
            <a:lvl5pPr marL="1828754" marR="0" indent="0" algn="l" rtl="0">
              <a:spcBef>
                <a:spcPts val="0"/>
              </a:spcBef>
              <a:defRPr sz="1800" b="0" i="0" u="none" strike="noStrike" cap="none" baseline="0">
                <a:solidFill>
                  <a:schemeClr val="dk1"/>
                </a:solidFill>
                <a:latin typeface="Calibri"/>
                <a:ea typeface="Calibri"/>
                <a:cs typeface="Calibri"/>
                <a:sym typeface="Calibri"/>
              </a:defRPr>
            </a:lvl5pPr>
            <a:lvl6pPr marL="2285943" marR="0" indent="0" algn="l" rtl="0">
              <a:spcBef>
                <a:spcPts val="0"/>
              </a:spcBef>
              <a:defRPr sz="1800" b="0" i="0" u="none" strike="noStrike" cap="none" baseline="0">
                <a:solidFill>
                  <a:schemeClr val="dk1"/>
                </a:solidFill>
                <a:latin typeface="Calibri"/>
                <a:ea typeface="Calibri"/>
                <a:cs typeface="Calibri"/>
                <a:sym typeface="Calibri"/>
              </a:defRPr>
            </a:lvl6pPr>
            <a:lvl7pPr marL="2743131" marR="0" indent="0" algn="l" rtl="0">
              <a:spcBef>
                <a:spcPts val="0"/>
              </a:spcBef>
              <a:defRPr sz="1800" b="0" i="0" u="none" strike="noStrike" cap="none" baseline="0">
                <a:solidFill>
                  <a:schemeClr val="dk1"/>
                </a:solidFill>
                <a:latin typeface="Calibri"/>
                <a:ea typeface="Calibri"/>
                <a:cs typeface="Calibri"/>
                <a:sym typeface="Calibri"/>
              </a:defRPr>
            </a:lvl7pPr>
            <a:lvl8pPr marL="3200320" marR="0" indent="0" algn="l" rtl="0">
              <a:spcBef>
                <a:spcPts val="0"/>
              </a:spcBef>
              <a:defRPr sz="1800" b="0" i="0" u="none" strike="noStrike" cap="none" baseline="0">
                <a:solidFill>
                  <a:schemeClr val="dk1"/>
                </a:solidFill>
                <a:latin typeface="Calibri"/>
                <a:ea typeface="Calibri"/>
                <a:cs typeface="Calibri"/>
                <a:sym typeface="Calibri"/>
              </a:defRPr>
            </a:lvl8pPr>
            <a:lvl9pPr marL="3657509"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66" name="Shape 66"/>
          <p:cNvSpPr txBox="1">
            <a:spLocks noGrp="1"/>
          </p:cNvSpPr>
          <p:nvPr>
            <p:ph type="sldNum" idx="12"/>
          </p:nvPr>
        </p:nvSpPr>
        <p:spPr>
          <a:xfrm>
            <a:off x="6553202" y="6356354"/>
            <a:ext cx="127114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200">
                <a:solidFill>
                  <a:srgbClr val="888888"/>
                </a:solidFill>
                <a:latin typeface="Allerta"/>
                <a:ea typeface="Allerta"/>
                <a:cs typeface="Allerta"/>
                <a:sym typeface="Allerta"/>
              </a:rPr>
              <a:pPr algn="r">
                <a:buSzPct val="25000"/>
              </a:pPr>
              <a:t>‹#›</a:t>
            </a:fld>
            <a:endParaRPr lang="en-GB" sz="1200">
              <a:solidFill>
                <a:srgbClr val="888888"/>
              </a:solidFill>
              <a:latin typeface="Allerta"/>
              <a:ea typeface="Allerta"/>
              <a:cs typeface="Allerta"/>
              <a:sym typeface="Allerta"/>
            </a:endParaRPr>
          </a:p>
        </p:txBody>
      </p:sp>
      <p:sp>
        <p:nvSpPr>
          <p:cNvPr id="67" name="Shape 67"/>
          <p:cNvSpPr txBox="1">
            <a:spLocks noGrp="1"/>
          </p:cNvSpPr>
          <p:nvPr>
            <p:ph type="dt" idx="10"/>
          </p:nvPr>
        </p:nvSpPr>
        <p:spPr>
          <a:xfrm>
            <a:off x="457202" y="6356354"/>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Allerta"/>
                <a:ea typeface="Allerta"/>
                <a:cs typeface="Allerta"/>
                <a:sym typeface="Allerta"/>
              </a:defRPr>
            </a:lvl1pPr>
            <a:lvl2pPr marL="457189" marR="0" indent="0" algn="l" rtl="0">
              <a:spcBef>
                <a:spcPts val="0"/>
              </a:spcBef>
              <a:defRPr sz="1800" b="0" i="0" u="none" strike="noStrike" cap="none" baseline="0">
                <a:solidFill>
                  <a:schemeClr val="dk1"/>
                </a:solidFill>
                <a:latin typeface="Calibri"/>
                <a:ea typeface="Calibri"/>
                <a:cs typeface="Calibri"/>
                <a:sym typeface="Calibri"/>
              </a:defRPr>
            </a:lvl2pPr>
            <a:lvl3pPr marL="914377" marR="0" indent="0" algn="l" rtl="0">
              <a:spcBef>
                <a:spcPts val="0"/>
              </a:spcBef>
              <a:defRPr sz="1800" b="0" i="0" u="none" strike="noStrike" cap="none" baseline="0">
                <a:solidFill>
                  <a:schemeClr val="dk1"/>
                </a:solidFill>
                <a:latin typeface="Calibri"/>
                <a:ea typeface="Calibri"/>
                <a:cs typeface="Calibri"/>
                <a:sym typeface="Calibri"/>
              </a:defRPr>
            </a:lvl3pPr>
            <a:lvl4pPr marL="1371566" marR="0" indent="0" algn="l" rtl="0">
              <a:spcBef>
                <a:spcPts val="0"/>
              </a:spcBef>
              <a:defRPr sz="1800" b="0" i="0" u="none" strike="noStrike" cap="none" baseline="0">
                <a:solidFill>
                  <a:schemeClr val="dk1"/>
                </a:solidFill>
                <a:latin typeface="Calibri"/>
                <a:ea typeface="Calibri"/>
                <a:cs typeface="Calibri"/>
                <a:sym typeface="Calibri"/>
              </a:defRPr>
            </a:lvl4pPr>
            <a:lvl5pPr marL="1828754" marR="0" indent="0" algn="l" rtl="0">
              <a:spcBef>
                <a:spcPts val="0"/>
              </a:spcBef>
              <a:defRPr sz="1800" b="0" i="0" u="none" strike="noStrike" cap="none" baseline="0">
                <a:solidFill>
                  <a:schemeClr val="dk1"/>
                </a:solidFill>
                <a:latin typeface="Calibri"/>
                <a:ea typeface="Calibri"/>
                <a:cs typeface="Calibri"/>
                <a:sym typeface="Calibri"/>
              </a:defRPr>
            </a:lvl5pPr>
            <a:lvl6pPr marL="2285943" marR="0" indent="0" algn="l" rtl="0">
              <a:spcBef>
                <a:spcPts val="0"/>
              </a:spcBef>
              <a:defRPr sz="1800" b="0" i="0" u="none" strike="noStrike" cap="none" baseline="0">
                <a:solidFill>
                  <a:schemeClr val="dk1"/>
                </a:solidFill>
                <a:latin typeface="Calibri"/>
                <a:ea typeface="Calibri"/>
                <a:cs typeface="Calibri"/>
                <a:sym typeface="Calibri"/>
              </a:defRPr>
            </a:lvl6pPr>
            <a:lvl7pPr marL="2743131" marR="0" indent="0" algn="l" rtl="0">
              <a:spcBef>
                <a:spcPts val="0"/>
              </a:spcBef>
              <a:defRPr sz="1800" b="0" i="0" u="none" strike="noStrike" cap="none" baseline="0">
                <a:solidFill>
                  <a:schemeClr val="dk1"/>
                </a:solidFill>
                <a:latin typeface="Calibri"/>
                <a:ea typeface="Calibri"/>
                <a:cs typeface="Calibri"/>
                <a:sym typeface="Calibri"/>
              </a:defRPr>
            </a:lvl7pPr>
            <a:lvl8pPr marL="3200320" marR="0" indent="0" algn="l" rtl="0">
              <a:spcBef>
                <a:spcPts val="0"/>
              </a:spcBef>
              <a:defRPr sz="1800" b="0" i="0" u="none" strike="noStrike" cap="none" baseline="0">
                <a:solidFill>
                  <a:schemeClr val="dk1"/>
                </a:solidFill>
                <a:latin typeface="Calibri"/>
                <a:ea typeface="Calibri"/>
                <a:cs typeface="Calibri"/>
                <a:sym typeface="Calibri"/>
              </a:defRPr>
            </a:lvl8pPr>
            <a:lvl9pPr marL="3657509"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3"/>
          </p:nvPr>
        </p:nvSpPr>
        <p:spPr>
          <a:xfrm>
            <a:off x="457202" y="2174875"/>
            <a:ext cx="4038599" cy="3951287"/>
          </a:xfrm>
          <a:prstGeom prst="rect">
            <a:avLst/>
          </a:prstGeom>
          <a:noFill/>
          <a:ln>
            <a:noFill/>
          </a:ln>
        </p:spPr>
        <p:txBody>
          <a:bodyPr lIns="91425" tIns="91425" rIns="91425" bIns="91425" anchor="t" anchorCtr="0"/>
          <a:lstStyle>
            <a:lvl1pPr rtl="0">
              <a:spcBef>
                <a:spcPts val="0"/>
              </a:spcBef>
              <a:defRPr sz="2000">
                <a:solidFill>
                  <a:srgbClr val="0C0C0C"/>
                </a:solidFill>
                <a:latin typeface="Allerta"/>
                <a:ea typeface="Allerta"/>
                <a:cs typeface="Allerta"/>
                <a:sym typeface="Allerta"/>
              </a:defRPr>
            </a:lvl1pPr>
            <a:lvl2pPr marL="742932" indent="-171446" rtl="0">
              <a:spcBef>
                <a:spcPts val="0"/>
              </a:spcBef>
              <a:buClr>
                <a:schemeClr val="accent4"/>
              </a:buClr>
              <a:buFont typeface="Courier New"/>
              <a:buChar char="o"/>
              <a:defRPr sz="1800">
                <a:solidFill>
                  <a:srgbClr val="0C0C0C"/>
                </a:solidFill>
                <a:latin typeface="Allerta"/>
                <a:ea typeface="Allerta"/>
                <a:cs typeface="Allerta"/>
                <a:sym typeface="Allerta"/>
              </a:defRPr>
            </a:lvl2pPr>
            <a:lvl3pPr marL="1257269" indent="-241294" rtl="0">
              <a:spcBef>
                <a:spcPts val="0"/>
              </a:spcBef>
              <a:buClr>
                <a:schemeClr val="accent4"/>
              </a:buClr>
              <a:buFont typeface="Arial"/>
              <a:buChar char="•"/>
              <a:defRPr sz="1600">
                <a:solidFill>
                  <a:srgbClr val="0C0C0C"/>
                </a:solidFill>
                <a:latin typeface="Allerta"/>
                <a:ea typeface="Allerta"/>
                <a:cs typeface="Allerta"/>
                <a:sym typeface="Allerta"/>
              </a:defRPr>
            </a:lvl3pPr>
            <a:lvl4pPr rtl="0">
              <a:spcBef>
                <a:spcPts val="0"/>
              </a:spcBef>
              <a:defRPr sz="1400">
                <a:solidFill>
                  <a:srgbClr val="0C0C0C"/>
                </a:solidFill>
                <a:latin typeface="Allerta"/>
                <a:ea typeface="Allerta"/>
                <a:cs typeface="Allerta"/>
                <a:sym typeface="Allerta"/>
              </a:defRPr>
            </a:lvl4pPr>
            <a:lvl5pPr rtl="0">
              <a:spcBef>
                <a:spcPts val="0"/>
              </a:spcBef>
              <a:defRPr sz="1400">
                <a:solidFill>
                  <a:srgbClr val="0C0C0C"/>
                </a:solidFill>
                <a:latin typeface="Allerta"/>
                <a:ea typeface="Allerta"/>
                <a:cs typeface="Allerta"/>
                <a:sym typeface="Allerta"/>
              </a:defRPr>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69" name="Shape 69"/>
          <p:cNvSpPr txBox="1">
            <a:spLocks noGrp="1"/>
          </p:cNvSpPr>
          <p:nvPr>
            <p:ph type="body" idx="4"/>
          </p:nvPr>
        </p:nvSpPr>
        <p:spPr>
          <a:xfrm>
            <a:off x="4648202" y="2174875"/>
            <a:ext cx="4038599" cy="3951287"/>
          </a:xfrm>
          <a:prstGeom prst="rect">
            <a:avLst/>
          </a:prstGeom>
          <a:noFill/>
          <a:ln>
            <a:noFill/>
          </a:ln>
        </p:spPr>
        <p:txBody>
          <a:bodyPr lIns="91425" tIns="91425" rIns="91425" bIns="91425" anchor="t" anchorCtr="0"/>
          <a:lstStyle>
            <a:lvl1pPr rtl="0">
              <a:spcBef>
                <a:spcPts val="0"/>
              </a:spcBef>
              <a:defRPr sz="2000">
                <a:solidFill>
                  <a:srgbClr val="0C0C0C"/>
                </a:solidFill>
                <a:latin typeface="Allerta"/>
                <a:ea typeface="Allerta"/>
                <a:cs typeface="Allerta"/>
                <a:sym typeface="Allerta"/>
              </a:defRPr>
            </a:lvl1pPr>
            <a:lvl2pPr marL="742932" indent="-171446" rtl="0">
              <a:spcBef>
                <a:spcPts val="0"/>
              </a:spcBef>
              <a:buClr>
                <a:schemeClr val="accent4"/>
              </a:buClr>
              <a:buFont typeface="Courier New"/>
              <a:buChar char="o"/>
              <a:defRPr sz="1800">
                <a:solidFill>
                  <a:srgbClr val="0C0C0C"/>
                </a:solidFill>
                <a:latin typeface="Allerta"/>
                <a:ea typeface="Allerta"/>
                <a:cs typeface="Allerta"/>
                <a:sym typeface="Allerta"/>
              </a:defRPr>
            </a:lvl2pPr>
            <a:lvl3pPr marL="1257269" indent="-241294" rtl="0">
              <a:spcBef>
                <a:spcPts val="0"/>
              </a:spcBef>
              <a:buClr>
                <a:schemeClr val="accent4"/>
              </a:buClr>
              <a:buFont typeface="Arial"/>
              <a:buChar char="•"/>
              <a:defRPr sz="1600">
                <a:solidFill>
                  <a:srgbClr val="0C0C0C"/>
                </a:solidFill>
                <a:latin typeface="Allerta"/>
                <a:ea typeface="Allerta"/>
                <a:cs typeface="Allerta"/>
                <a:sym typeface="Allerta"/>
              </a:defRPr>
            </a:lvl3pPr>
            <a:lvl4pPr rtl="0">
              <a:spcBef>
                <a:spcPts val="0"/>
              </a:spcBef>
              <a:defRPr sz="1400">
                <a:solidFill>
                  <a:srgbClr val="0C0C0C"/>
                </a:solidFill>
                <a:latin typeface="Allerta"/>
                <a:ea typeface="Allerta"/>
                <a:cs typeface="Allerta"/>
                <a:sym typeface="Allerta"/>
              </a:defRPr>
            </a:lvl4pPr>
            <a:lvl5pPr rtl="0">
              <a:spcBef>
                <a:spcPts val="0"/>
              </a:spcBef>
              <a:defRPr sz="1400">
                <a:solidFill>
                  <a:srgbClr val="0C0C0C"/>
                </a:solidFill>
                <a:latin typeface="Allerta"/>
                <a:ea typeface="Allerta"/>
                <a:cs typeface="Allerta"/>
                <a:sym typeface="Allerta"/>
              </a:defRPr>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Tree>
    <p:extLst>
      <p:ext uri="{BB962C8B-B14F-4D97-AF65-F5344CB8AC3E}">
        <p14:creationId xmlns:p14="http://schemas.microsoft.com/office/powerpoint/2010/main" val="1782702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tIns="0"/>
          <a:lstStyle>
            <a:lvl1pPr>
              <a:defRPr>
                <a:latin typeface="Helvetica"/>
                <a:cs typeface="Helvetica"/>
              </a:defRPr>
            </a:lvl1pPr>
            <a:lvl2pPr marL="571500" indent="-228600">
              <a:defRPr>
                <a:latin typeface="Helvetica"/>
                <a:cs typeface="Helvetica"/>
              </a:defRPr>
            </a:lvl2pPr>
          </a:lstStyle>
          <a:p>
            <a:pPr lvl="0"/>
            <a:r>
              <a:rPr lang="en-US" dirty="0" smtClean="0"/>
              <a:t>Click to edit Master text styles</a:t>
            </a:r>
          </a:p>
          <a:p>
            <a:pPr lvl="1"/>
            <a:r>
              <a:rPr lang="en-US" dirty="0" smtClean="0"/>
              <a:t>Second level</a:t>
            </a:r>
          </a:p>
        </p:txBody>
      </p:sp>
      <p:sp>
        <p:nvSpPr>
          <p:cNvPr id="4" name="Date Placeholder 3"/>
          <p:cNvSpPr>
            <a:spLocks noGrp="1"/>
          </p:cNvSpPr>
          <p:nvPr>
            <p:ph type="dt" sz="half" idx="10"/>
          </p:nvPr>
        </p:nvSpPr>
        <p:spPr/>
        <p:txBody>
          <a:bodyPr/>
          <a:lstStyle/>
          <a:p>
            <a:r>
              <a:rPr lang="en-US" dirty="0" smtClean="0"/>
              <a:t>CCAP</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895331-E6E0-AA45-A5A4-38575E4331EE}" type="slidenum">
              <a:rPr lang="en-US" smtClean="0"/>
              <a:pPr/>
              <a:t>‹#›</a:t>
            </a:fld>
            <a:endParaRPr lang="en-US"/>
          </a:p>
        </p:txBody>
      </p:sp>
      <p:sp>
        <p:nvSpPr>
          <p:cNvPr id="10" name="Title Placeholder 1"/>
          <p:cNvSpPr>
            <a:spLocks noGrp="1"/>
          </p:cNvSpPr>
          <p:nvPr>
            <p:ph type="title"/>
          </p:nvPr>
        </p:nvSpPr>
        <p:spPr>
          <a:xfrm>
            <a:off x="457200" y="223839"/>
            <a:ext cx="6591300" cy="639762"/>
          </a:xfrm>
          <a:prstGeom prst="rect">
            <a:avLst/>
          </a:prstGeom>
        </p:spPr>
        <p:txBody>
          <a:bodyPr vert="horz" lIns="0" tIns="45720" rIns="91440" bIns="45720" rtlCol="0" anchor="ctr" anchorCtr="0">
            <a:normAutofit/>
          </a:bodyPr>
          <a:lstStyle>
            <a:lvl1pPr>
              <a:defRPr sz="1900"/>
            </a:lvl1pPr>
          </a:lstStyle>
          <a:p>
            <a:r>
              <a:rPr lang="en-US" dirty="0" smtClean="0"/>
              <a:t>Click to edit Master title style</a:t>
            </a:r>
            <a:endParaRPr lang="en-US" dirty="0"/>
          </a:p>
        </p:txBody>
      </p:sp>
    </p:spTree>
    <p:extLst>
      <p:ext uri="{BB962C8B-B14F-4D97-AF65-F5344CB8AC3E}">
        <p14:creationId xmlns:p14="http://schemas.microsoft.com/office/powerpoint/2010/main" val="370712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792288" y="5484070"/>
            <a:ext cx="5486400" cy="745280"/>
          </a:xfrm>
        </p:spPr>
        <p:txBody>
          <a:bodyPr>
            <a:normAutofit/>
          </a:bodyPr>
          <a:lstStyle>
            <a:lvl1pPr marL="0" indent="0">
              <a:buNone/>
              <a:defRPr sz="16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r>
              <a:rPr lang="en-US" dirty="0" smtClean="0"/>
              <a:t>CCAP</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895331-E6E0-AA45-A5A4-38575E4331EE}" type="slidenum">
              <a:rPr lang="en-US" smtClean="0"/>
              <a:pPr/>
              <a:t>‹#›</a:t>
            </a:fld>
            <a:endParaRPr lang="en-US"/>
          </a:p>
        </p:txBody>
      </p:sp>
      <p:sp>
        <p:nvSpPr>
          <p:cNvPr id="10" name="Title Placeholder 1"/>
          <p:cNvSpPr>
            <a:spLocks noGrp="1"/>
          </p:cNvSpPr>
          <p:nvPr>
            <p:ph type="title"/>
          </p:nvPr>
        </p:nvSpPr>
        <p:spPr>
          <a:xfrm>
            <a:off x="457200" y="223839"/>
            <a:ext cx="6591300" cy="639762"/>
          </a:xfrm>
          <a:prstGeom prst="rect">
            <a:avLst/>
          </a:prstGeom>
        </p:spPr>
        <p:txBody>
          <a:bodyPr vert="horz" lIns="0" tIns="45720" rIns="91440" bIns="45720" rtlCol="0" anchor="ctr" anchorCtr="0">
            <a:normAutofit/>
          </a:bodyPr>
          <a:lstStyle>
            <a:lvl1pPr>
              <a:defRPr sz="1900"/>
            </a:lvl1pPr>
          </a:lstStyle>
          <a:p>
            <a:r>
              <a:rPr lang="en-US" dirty="0" smtClean="0"/>
              <a:t>Click to edit Master title style</a:t>
            </a:r>
            <a:endParaRPr lang="en-US" dirty="0"/>
          </a:p>
        </p:txBody>
      </p:sp>
      <p:sp>
        <p:nvSpPr>
          <p:cNvPr id="9" name="Content Placeholder 15"/>
          <p:cNvSpPr>
            <a:spLocks noGrp="1"/>
          </p:cNvSpPr>
          <p:nvPr>
            <p:ph idx="1"/>
          </p:nvPr>
        </p:nvSpPr>
        <p:spPr>
          <a:xfrm>
            <a:off x="2231780" y="1447800"/>
            <a:ext cx="4369777" cy="3791950"/>
          </a:xfrm>
        </p:spPr>
        <p:txBody>
          <a:bodyPr/>
          <a:lstStyle/>
          <a:p>
            <a:endParaRPr lang="en-US" dirty="0"/>
          </a:p>
        </p:txBody>
      </p:sp>
    </p:spTree>
    <p:extLst>
      <p:ext uri="{BB962C8B-B14F-4D97-AF65-F5344CB8AC3E}">
        <p14:creationId xmlns:p14="http://schemas.microsoft.com/office/powerpoint/2010/main" val="563848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00050"/>
          </a:xfrm>
        </p:spPr>
        <p:txBody>
          <a:bodyPr lIns="0" tIns="0">
            <a:normAutofit/>
          </a:bodyPr>
          <a:lstStyle>
            <a:lvl1pPr marL="0" indent="0">
              <a:lnSpc>
                <a:spcPts val="1600"/>
              </a:lnSpc>
              <a:buNone/>
              <a:defRPr sz="1400">
                <a:latin typeface="Helvetica"/>
                <a:cs typeface="Helvetica"/>
              </a:defRPr>
            </a:lvl1pPr>
            <a:lvl2pPr>
              <a:defRPr>
                <a:latin typeface="Helvetica"/>
                <a:cs typeface="Helvetica"/>
              </a:defRPr>
            </a:lvl2pPr>
          </a:lstStyle>
          <a:p>
            <a:pPr lvl="0"/>
            <a:r>
              <a:rPr lang="en-US" dirty="0" smtClean="0"/>
              <a:t>Click to edit Master text styles</a:t>
            </a:r>
          </a:p>
        </p:txBody>
      </p:sp>
      <p:sp>
        <p:nvSpPr>
          <p:cNvPr id="27" name="TextBox 26"/>
          <p:cNvSpPr txBox="1"/>
          <p:nvPr userDrawn="1"/>
        </p:nvSpPr>
        <p:spPr>
          <a:xfrm>
            <a:off x="9588500" y="7122583"/>
            <a:ext cx="184666" cy="369332"/>
          </a:xfrm>
          <a:prstGeom prst="rect">
            <a:avLst/>
          </a:prstGeom>
          <a:noFill/>
        </p:spPr>
        <p:txBody>
          <a:bodyPr wrap="none" rtlCol="0">
            <a:spAutoFit/>
          </a:bodyPr>
          <a:lstStyle/>
          <a:p>
            <a:r>
              <a:rPr lang="en-US" dirty="0" smtClean="0"/>
              <a:t> </a:t>
            </a:r>
            <a:endParaRPr lang="en-US" dirty="0"/>
          </a:p>
        </p:txBody>
      </p:sp>
      <p:sp>
        <p:nvSpPr>
          <p:cNvPr id="14" name="Date Placeholder 13"/>
          <p:cNvSpPr>
            <a:spLocks noGrp="1"/>
          </p:cNvSpPr>
          <p:nvPr>
            <p:ph type="dt" sz="half" idx="10"/>
          </p:nvPr>
        </p:nvSpPr>
        <p:spPr/>
        <p:txBody>
          <a:bodyPr/>
          <a:lstStyle/>
          <a:p>
            <a:r>
              <a:rPr lang="en-US" dirty="0" smtClean="0"/>
              <a:t>CCAP</a:t>
            </a:r>
            <a:endParaRPr lang="en-US" dirty="0"/>
          </a:p>
        </p:txBody>
      </p:sp>
      <p:sp>
        <p:nvSpPr>
          <p:cNvPr id="15" name="Slide Number Placeholder 14"/>
          <p:cNvSpPr>
            <a:spLocks noGrp="1"/>
          </p:cNvSpPr>
          <p:nvPr>
            <p:ph type="sldNum" sz="quarter" idx="11"/>
          </p:nvPr>
        </p:nvSpPr>
        <p:spPr/>
        <p:txBody>
          <a:bodyPr/>
          <a:lstStyle/>
          <a:p>
            <a:fld id="{7C895331-E6E0-AA45-A5A4-38575E4331EE}"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
        <p:nvSpPr>
          <p:cNvPr id="13" name="Title Placeholder 1"/>
          <p:cNvSpPr>
            <a:spLocks noGrp="1"/>
          </p:cNvSpPr>
          <p:nvPr>
            <p:ph type="title"/>
          </p:nvPr>
        </p:nvSpPr>
        <p:spPr>
          <a:xfrm>
            <a:off x="457200" y="223839"/>
            <a:ext cx="6591300" cy="639762"/>
          </a:xfrm>
          <a:prstGeom prst="rect">
            <a:avLst/>
          </a:prstGeom>
        </p:spPr>
        <p:txBody>
          <a:bodyPr vert="horz" lIns="0" tIns="45720" rIns="91440" bIns="45720" rtlCol="0" anchor="ctr" anchorCtr="0">
            <a:normAutofit/>
          </a:bodyPr>
          <a:lstStyle>
            <a:lvl1pPr>
              <a:defRPr sz="1900"/>
            </a:lvl1pPr>
          </a:lstStyle>
          <a:p>
            <a:r>
              <a:rPr lang="en-US" dirty="0" smtClean="0"/>
              <a:t>Click to edit Master title style</a:t>
            </a:r>
            <a:endParaRPr lang="en-US" dirty="0"/>
          </a:p>
        </p:txBody>
      </p:sp>
      <p:sp>
        <p:nvSpPr>
          <p:cNvPr id="19" name="Content Placeholder 15"/>
          <p:cNvSpPr>
            <a:spLocks noGrp="1"/>
          </p:cNvSpPr>
          <p:nvPr>
            <p:ph idx="15"/>
          </p:nvPr>
        </p:nvSpPr>
        <p:spPr>
          <a:xfrm>
            <a:off x="427194" y="2127902"/>
            <a:ext cx="4119406" cy="3421997"/>
          </a:xfrm>
        </p:spPr>
        <p:txBody>
          <a:bodyPr/>
          <a:lstStyle/>
          <a:p>
            <a:endParaRPr lang="en-US" dirty="0"/>
          </a:p>
        </p:txBody>
      </p:sp>
      <p:sp>
        <p:nvSpPr>
          <p:cNvPr id="20" name="Content Placeholder 15"/>
          <p:cNvSpPr>
            <a:spLocks noGrp="1"/>
          </p:cNvSpPr>
          <p:nvPr>
            <p:ph idx="16"/>
          </p:nvPr>
        </p:nvSpPr>
        <p:spPr>
          <a:xfrm>
            <a:off x="4635501" y="2127902"/>
            <a:ext cx="4114800" cy="3421997"/>
          </a:xfrm>
        </p:spPr>
        <p:txBody>
          <a:bodyPr/>
          <a:lstStyle/>
          <a:p>
            <a:endParaRPr lang="en-US" dirty="0"/>
          </a:p>
        </p:txBody>
      </p:sp>
      <p:sp>
        <p:nvSpPr>
          <p:cNvPr id="21" name="Content Placeholder 2"/>
          <p:cNvSpPr>
            <a:spLocks noGrp="1"/>
          </p:cNvSpPr>
          <p:nvPr>
            <p:ph idx="17" hasCustomPrompt="1"/>
          </p:nvPr>
        </p:nvSpPr>
        <p:spPr>
          <a:xfrm>
            <a:off x="431800" y="5626100"/>
            <a:ext cx="4114800" cy="369332"/>
          </a:xfrm>
        </p:spPr>
        <p:txBody>
          <a:bodyPr lIns="0" tIns="0">
            <a:normAutofit/>
          </a:bodyPr>
          <a:lstStyle>
            <a:lvl1pPr marL="0" indent="0">
              <a:lnSpc>
                <a:spcPts val="1600"/>
              </a:lnSpc>
              <a:buNone/>
              <a:defRPr sz="1400">
                <a:latin typeface="Helvetica"/>
                <a:cs typeface="Helvetica"/>
              </a:defRPr>
            </a:lvl1pPr>
            <a:lvl2pPr>
              <a:defRPr>
                <a:latin typeface="Helvetica"/>
                <a:cs typeface="Helvetica"/>
              </a:defRPr>
            </a:lvl2pPr>
          </a:lstStyle>
          <a:p>
            <a:pPr lvl="0"/>
            <a:r>
              <a:rPr lang="en-US" dirty="0" smtClean="0"/>
              <a:t>Image Description.</a:t>
            </a:r>
          </a:p>
        </p:txBody>
      </p:sp>
      <p:sp>
        <p:nvSpPr>
          <p:cNvPr id="22" name="Content Placeholder 2"/>
          <p:cNvSpPr>
            <a:spLocks noGrp="1"/>
          </p:cNvSpPr>
          <p:nvPr>
            <p:ph idx="18" hasCustomPrompt="1"/>
          </p:nvPr>
        </p:nvSpPr>
        <p:spPr>
          <a:xfrm>
            <a:off x="4635500" y="5626100"/>
            <a:ext cx="4114800" cy="369332"/>
          </a:xfrm>
        </p:spPr>
        <p:txBody>
          <a:bodyPr lIns="0" tIns="0">
            <a:normAutofit/>
          </a:bodyPr>
          <a:lstStyle>
            <a:lvl1pPr marL="0" indent="0">
              <a:lnSpc>
                <a:spcPts val="1600"/>
              </a:lnSpc>
              <a:buNone/>
              <a:defRPr sz="1400">
                <a:latin typeface="Helvetica"/>
                <a:cs typeface="Helvetica"/>
              </a:defRPr>
            </a:lvl1pPr>
            <a:lvl2pPr>
              <a:defRPr>
                <a:latin typeface="Helvetica"/>
                <a:cs typeface="Helvetica"/>
              </a:defRPr>
            </a:lvl2pPr>
          </a:lstStyle>
          <a:p>
            <a:pPr lvl="0"/>
            <a:r>
              <a:rPr lang="en-US" dirty="0" smtClean="0"/>
              <a:t>Image Description.</a:t>
            </a:r>
          </a:p>
        </p:txBody>
      </p:sp>
    </p:spTree>
    <p:extLst>
      <p:ext uri="{BB962C8B-B14F-4D97-AF65-F5344CB8AC3E}">
        <p14:creationId xmlns:p14="http://schemas.microsoft.com/office/powerpoint/2010/main" val="3803032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42" y="-9136"/>
            <a:ext cx="9231350" cy="6924595"/>
          </a:xfrm>
          <a:prstGeom prst="rect">
            <a:avLst/>
          </a:prstGeom>
        </p:spPr>
      </p:pic>
      <p:sp>
        <p:nvSpPr>
          <p:cNvPr id="2" name="Title 1"/>
          <p:cNvSpPr>
            <a:spLocks noGrp="1"/>
          </p:cNvSpPr>
          <p:nvPr>
            <p:ph type="title"/>
          </p:nvPr>
        </p:nvSpPr>
        <p:spPr>
          <a:xfrm>
            <a:off x="965184" y="808144"/>
            <a:ext cx="5945717" cy="1657783"/>
          </a:xfrm>
        </p:spPr>
        <p:txBody>
          <a:bodyPr lIns="0" anchor="b" anchorCtr="0">
            <a:normAutofit/>
          </a:bodyPr>
          <a:lstStyle>
            <a:lvl1pPr>
              <a:lnSpc>
                <a:spcPts val="4200"/>
              </a:lnSpc>
              <a:defRPr sz="4200" spc="150">
                <a:solidFill>
                  <a:srgbClr val="54A6DC"/>
                </a:solidFill>
              </a:defRPr>
            </a:lvl1pPr>
          </a:lstStyle>
          <a:p>
            <a:r>
              <a:rPr lang="en-US" dirty="0" smtClean="0"/>
              <a:t>Click to edit Master title style</a:t>
            </a:r>
            <a:endParaRPr lang="en-US" dirty="0"/>
          </a:p>
        </p:txBody>
      </p:sp>
      <p:sp>
        <p:nvSpPr>
          <p:cNvPr id="6" name="Content Placeholder 2"/>
          <p:cNvSpPr>
            <a:spLocks noGrp="1"/>
          </p:cNvSpPr>
          <p:nvPr>
            <p:ph idx="1"/>
          </p:nvPr>
        </p:nvSpPr>
        <p:spPr>
          <a:xfrm>
            <a:off x="965184" y="2598478"/>
            <a:ext cx="5945717" cy="1546727"/>
          </a:xfrm>
        </p:spPr>
        <p:txBody>
          <a:bodyPr lIns="0" tIns="0">
            <a:normAutofit/>
          </a:bodyPr>
          <a:lstStyle>
            <a:lvl1pPr marL="0" indent="0">
              <a:buNone/>
              <a:defRPr sz="1800">
                <a:solidFill>
                  <a:schemeClr val="bg1"/>
                </a:solidFill>
                <a:latin typeface="Helvetica"/>
                <a:cs typeface="Helvetica"/>
              </a:defRPr>
            </a:lvl1pPr>
            <a:lvl2pPr>
              <a:defRPr>
                <a:latin typeface="Helvetica"/>
                <a:cs typeface="Helvetica"/>
              </a:defRPr>
            </a:lvl2pPr>
          </a:lstStyle>
          <a:p>
            <a:pPr lvl="0"/>
            <a:r>
              <a:rPr lang="en-US" dirty="0" smtClean="0"/>
              <a:t>Click to edit Master text styles</a:t>
            </a:r>
          </a:p>
        </p:txBody>
      </p:sp>
    </p:spTree>
    <p:extLst>
      <p:ext uri="{BB962C8B-B14F-4D97-AF65-F5344CB8AC3E}">
        <p14:creationId xmlns:p14="http://schemas.microsoft.com/office/powerpoint/2010/main" val="3478279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ection Title 1">
    <p:spTree>
      <p:nvGrpSpPr>
        <p:cNvPr id="1" name="Shape 32"/>
        <p:cNvGrpSpPr/>
        <p:nvPr/>
      </p:nvGrpSpPr>
      <p:grpSpPr>
        <a:xfrm>
          <a:off x="0" y="0"/>
          <a:ext cx="0" cy="0"/>
          <a:chOff x="0" y="0"/>
          <a:chExt cx="0" cy="0"/>
        </a:xfrm>
      </p:grpSpPr>
      <p:cxnSp>
        <p:nvCxnSpPr>
          <p:cNvPr id="33" name="Shape 33"/>
          <p:cNvCxnSpPr/>
          <p:nvPr/>
        </p:nvCxnSpPr>
        <p:spPr>
          <a:xfrm>
            <a:off x="3129761" y="2710313"/>
            <a:ext cx="2880267" cy="0"/>
          </a:xfrm>
          <a:prstGeom prst="straightConnector1">
            <a:avLst/>
          </a:prstGeom>
          <a:noFill/>
          <a:ln w="57150" cap="flat" cmpd="sng">
            <a:solidFill>
              <a:schemeClr val="lt1"/>
            </a:solidFill>
            <a:prstDash val="solid"/>
            <a:round/>
            <a:headEnd type="none" w="med" len="med"/>
            <a:tailEnd type="none" w="med" len="med"/>
          </a:ln>
        </p:spPr>
      </p:cxnSp>
      <p:cxnSp>
        <p:nvCxnSpPr>
          <p:cNvPr id="34" name="Shape 34"/>
          <p:cNvCxnSpPr/>
          <p:nvPr/>
        </p:nvCxnSpPr>
        <p:spPr>
          <a:xfrm rot="10800000" flipH="1">
            <a:off x="3129761" y="4144160"/>
            <a:ext cx="2880267" cy="11339"/>
          </a:xfrm>
          <a:prstGeom prst="straightConnector1">
            <a:avLst/>
          </a:prstGeom>
          <a:noFill/>
          <a:ln w="57150" cap="flat" cmpd="sng">
            <a:solidFill>
              <a:schemeClr val="lt1"/>
            </a:solidFill>
            <a:prstDash val="solid"/>
            <a:round/>
            <a:headEnd type="none" w="med" len="med"/>
            <a:tailEnd type="none" w="med" len="med"/>
          </a:ln>
        </p:spPr>
      </p:cxnSp>
      <p:pic>
        <p:nvPicPr>
          <p:cNvPr id="35" name="Shape 35"/>
          <p:cNvPicPr preferRelativeResize="0"/>
          <p:nvPr/>
        </p:nvPicPr>
        <p:blipFill rotWithShape="1">
          <a:blip r:embed="rId2">
            <a:alphaModFix/>
          </a:blip>
          <a:srcRect/>
          <a:stretch/>
        </p:blipFill>
        <p:spPr>
          <a:xfrm>
            <a:off x="-468312" y="-350837"/>
            <a:ext cx="10082212" cy="7559675"/>
          </a:xfrm>
          <a:prstGeom prst="rect">
            <a:avLst/>
          </a:prstGeom>
          <a:noFill/>
          <a:ln>
            <a:noFill/>
          </a:ln>
        </p:spPr>
      </p:pic>
      <p:sp>
        <p:nvSpPr>
          <p:cNvPr id="36" name="Shape 36"/>
          <p:cNvSpPr txBox="1">
            <a:spLocks noGrp="1"/>
          </p:cNvSpPr>
          <p:nvPr>
            <p:ph type="title"/>
          </p:nvPr>
        </p:nvSpPr>
        <p:spPr>
          <a:xfrm>
            <a:off x="3129762" y="4589987"/>
            <a:ext cx="5494696" cy="1143000"/>
          </a:xfrm>
          <a:prstGeom prst="rect">
            <a:avLst/>
          </a:prstGeom>
          <a:noFill/>
          <a:ln>
            <a:noFill/>
          </a:ln>
        </p:spPr>
        <p:txBody>
          <a:bodyPr lIns="91425" tIns="91425" rIns="91425" bIns="91425" anchor="ctr" anchorCtr="0"/>
          <a:lstStyle>
            <a:lvl1pPr algn="l" rtl="0">
              <a:spcBef>
                <a:spcPts val="0"/>
              </a:spcBef>
              <a:defRPr sz="3600">
                <a:solidFill>
                  <a:srgbClr val="FFFFFF"/>
                </a:solidFill>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txBox="1">
            <a:spLocks noGrp="1"/>
          </p:cNvSpPr>
          <p:nvPr>
            <p:ph type="body" idx="1"/>
          </p:nvPr>
        </p:nvSpPr>
        <p:spPr>
          <a:xfrm>
            <a:off x="855309" y="4393855"/>
            <a:ext cx="2274454" cy="1451869"/>
          </a:xfrm>
          <a:prstGeom prst="rect">
            <a:avLst/>
          </a:prstGeom>
          <a:noFill/>
          <a:ln>
            <a:noFill/>
          </a:ln>
        </p:spPr>
        <p:txBody>
          <a:bodyPr lIns="91425" tIns="91425" rIns="91425" bIns="91425" anchor="ctr" anchorCtr="0"/>
          <a:lstStyle>
            <a:lvl1pPr marL="0" indent="0" algn="r" rtl="0">
              <a:spcBef>
                <a:spcPts val="0"/>
              </a:spcBef>
              <a:buClr>
                <a:srgbClr val="FFFFFF"/>
              </a:buClr>
              <a:buFont typeface="Allerta"/>
              <a:buNone/>
              <a:defRPr sz="12000">
                <a:solidFill>
                  <a:srgbClr val="FFFFFF"/>
                </a:solidFill>
              </a:defRPr>
            </a:lvl1pPr>
            <a:lvl2pPr rtl="0">
              <a:spcBef>
                <a:spcPts val="0"/>
              </a:spcBef>
              <a:defRPr sz="2800">
                <a:solidFill>
                  <a:schemeClr val="dk1"/>
                </a:solidFill>
                <a:latin typeface="Allerta"/>
                <a:ea typeface="Allerta"/>
                <a:cs typeface="Allerta"/>
                <a:sym typeface="Allerta"/>
              </a:defRPr>
            </a:lvl2pPr>
            <a:lvl3pPr rtl="0">
              <a:spcBef>
                <a:spcPts val="0"/>
              </a:spcBef>
              <a:defRPr sz="2400">
                <a:solidFill>
                  <a:schemeClr val="dk1"/>
                </a:solidFill>
                <a:latin typeface="Allerta"/>
                <a:ea typeface="Allerta"/>
                <a:cs typeface="Allerta"/>
                <a:sym typeface="Allerta"/>
              </a:defRPr>
            </a:lvl3pPr>
            <a:lvl4pPr rtl="0">
              <a:spcBef>
                <a:spcPts val="0"/>
              </a:spcBef>
              <a:defRPr sz="2000">
                <a:solidFill>
                  <a:schemeClr val="dk1"/>
                </a:solidFill>
                <a:latin typeface="Allerta"/>
                <a:ea typeface="Allerta"/>
                <a:cs typeface="Allerta"/>
                <a:sym typeface="Allerta"/>
              </a:defRPr>
            </a:lvl4pPr>
            <a:lvl5pPr rtl="0">
              <a:spcBef>
                <a:spcPts val="0"/>
              </a:spcBef>
              <a:defRPr sz="2000">
                <a:solidFill>
                  <a:schemeClr val="dk1"/>
                </a:solidFill>
                <a:latin typeface="Allerta"/>
                <a:ea typeface="Allerta"/>
                <a:cs typeface="Allerta"/>
                <a:sym typeface="Allerta"/>
              </a:defRPr>
            </a:lvl5pPr>
            <a:lvl6pPr rtl="0">
              <a:spcBef>
                <a:spcPts val="0"/>
              </a:spcBef>
              <a:defRPr sz="2000">
                <a:solidFill>
                  <a:schemeClr val="dk1"/>
                </a:solidFill>
                <a:latin typeface="Calibri"/>
                <a:ea typeface="Calibri"/>
                <a:cs typeface="Calibri"/>
                <a:sym typeface="Calibri"/>
              </a:defRPr>
            </a:lvl6pPr>
            <a:lvl7pPr rtl="0">
              <a:spcBef>
                <a:spcPts val="0"/>
              </a:spcBef>
              <a:defRPr sz="2000">
                <a:solidFill>
                  <a:schemeClr val="dk1"/>
                </a:solidFill>
                <a:latin typeface="Calibri"/>
                <a:ea typeface="Calibri"/>
                <a:cs typeface="Calibri"/>
                <a:sym typeface="Calibri"/>
              </a:defRPr>
            </a:lvl7pPr>
            <a:lvl8pPr rtl="0">
              <a:spcBef>
                <a:spcPts val="0"/>
              </a:spcBef>
              <a:defRPr sz="2000">
                <a:solidFill>
                  <a:schemeClr val="dk1"/>
                </a:solidFill>
                <a:latin typeface="Calibri"/>
                <a:ea typeface="Calibri"/>
                <a:cs typeface="Calibri"/>
                <a:sym typeface="Calibri"/>
              </a:defRPr>
            </a:lvl8pPr>
            <a:lvl9pPr rtl="0">
              <a:spcBef>
                <a:spcPts val="0"/>
              </a:spcBef>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05142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_Content_Dark Background">
    <p:spTree>
      <p:nvGrpSpPr>
        <p:cNvPr id="1" name="Shape 83"/>
        <p:cNvGrpSpPr/>
        <p:nvPr/>
      </p:nvGrpSpPr>
      <p:grpSpPr>
        <a:xfrm>
          <a:off x="0" y="0"/>
          <a:ext cx="0" cy="0"/>
          <a:chOff x="0" y="0"/>
          <a:chExt cx="0" cy="0"/>
        </a:xfrm>
      </p:grpSpPr>
      <p:pic>
        <p:nvPicPr>
          <p:cNvPr id="84" name="Shape 84"/>
          <p:cNvPicPr preferRelativeResize="0"/>
          <p:nvPr/>
        </p:nvPicPr>
        <p:blipFill rotWithShape="1">
          <a:blip r:embed="rId2">
            <a:alphaModFix/>
          </a:blip>
          <a:srcRect/>
          <a:stretch/>
        </p:blipFill>
        <p:spPr>
          <a:xfrm>
            <a:off x="-468312" y="-350837"/>
            <a:ext cx="10082212" cy="7559675"/>
          </a:xfrm>
          <a:prstGeom prst="rect">
            <a:avLst/>
          </a:prstGeom>
          <a:noFill/>
          <a:ln>
            <a:noFill/>
          </a:ln>
        </p:spPr>
      </p:pic>
      <p:sp>
        <p:nvSpPr>
          <p:cNvPr id="85" name="Shape 85"/>
          <p:cNvSpPr txBox="1">
            <a:spLocks noGrp="1"/>
          </p:cNvSpPr>
          <p:nvPr>
            <p:ph type="title"/>
          </p:nvPr>
        </p:nvSpPr>
        <p:spPr>
          <a:xfrm>
            <a:off x="457201" y="274637"/>
            <a:ext cx="4590788" cy="1143000"/>
          </a:xfrm>
          <a:prstGeom prst="rect">
            <a:avLst/>
          </a:prstGeom>
          <a:noFill/>
          <a:ln>
            <a:noFill/>
          </a:ln>
        </p:spPr>
        <p:txBody>
          <a:bodyPr lIns="91425" tIns="91425" rIns="91425" bIns="91425" anchor="ctr" anchorCtr="0"/>
          <a:lstStyle>
            <a:lvl1pPr algn="l" rtl="0">
              <a:spcBef>
                <a:spcPts val="0"/>
              </a:spcBef>
              <a:defRPr sz="3600">
                <a:solidFill>
                  <a:srgbClr val="FFFFFF"/>
                </a:solidFill>
                <a:latin typeface="Allerta"/>
                <a:ea typeface="Allerta"/>
                <a:cs typeface="Allerta"/>
                <a:sym typeface="Allerta"/>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6" name="Shape 86"/>
          <p:cNvSpPr txBox="1">
            <a:spLocks noGrp="1"/>
          </p:cNvSpPr>
          <p:nvPr>
            <p:ph type="body" idx="1"/>
          </p:nvPr>
        </p:nvSpPr>
        <p:spPr>
          <a:xfrm>
            <a:off x="457201" y="1497798"/>
            <a:ext cx="4590788" cy="4226601"/>
          </a:xfrm>
          <a:prstGeom prst="rect">
            <a:avLst/>
          </a:prstGeom>
          <a:noFill/>
          <a:ln>
            <a:noFill/>
          </a:ln>
        </p:spPr>
        <p:txBody>
          <a:bodyPr lIns="91425" tIns="91425" rIns="91425" bIns="91425" anchor="t" anchorCtr="0"/>
          <a:lstStyle>
            <a:lvl1pPr rtl="0">
              <a:spcBef>
                <a:spcPts val="0"/>
              </a:spcBef>
              <a:defRPr sz="3200">
                <a:solidFill>
                  <a:srgbClr val="FFFFFF"/>
                </a:solidFill>
              </a:defRPr>
            </a:lvl1pPr>
            <a:lvl2pPr marL="742932" indent="-107948" rtl="0">
              <a:spcBef>
                <a:spcPts val="0"/>
              </a:spcBef>
              <a:buClr>
                <a:srgbClr val="00B0F0"/>
              </a:buClr>
              <a:buFont typeface="Courier New"/>
              <a:buChar char="o"/>
              <a:defRPr sz="2800">
                <a:solidFill>
                  <a:srgbClr val="FFFFFF"/>
                </a:solidFill>
              </a:defRPr>
            </a:lvl2pPr>
            <a:lvl3pPr rtl="0">
              <a:spcBef>
                <a:spcPts val="0"/>
              </a:spcBef>
              <a:defRPr sz="2400">
                <a:solidFill>
                  <a:srgbClr val="FFFFFF"/>
                </a:solidFill>
              </a:defRPr>
            </a:lvl3pPr>
            <a:lvl4pPr rtl="0">
              <a:spcBef>
                <a:spcPts val="0"/>
              </a:spcBef>
              <a:defRPr sz="2000">
                <a:solidFill>
                  <a:srgbClr val="FFFFFF"/>
                </a:solidFill>
              </a:defRPr>
            </a:lvl4pPr>
            <a:lvl5pPr rtl="0">
              <a:spcBef>
                <a:spcPts val="0"/>
              </a:spcBef>
              <a:defRPr sz="2000">
                <a:solidFill>
                  <a:srgbClr val="FFFFFF"/>
                </a:solidFill>
              </a:defRPr>
            </a:lvl5pPr>
            <a:lvl6pPr rtl="0">
              <a:spcBef>
                <a:spcPts val="0"/>
              </a:spcBef>
              <a:defRPr sz="2000"/>
            </a:lvl6pPr>
            <a:lvl7pPr rtl="0">
              <a:spcBef>
                <a:spcPts val="0"/>
              </a:spcBef>
              <a:defRPr sz="2000"/>
            </a:lvl7pPr>
            <a:lvl8pPr rtl="0">
              <a:spcBef>
                <a:spcPts val="0"/>
              </a:spcBef>
              <a:defRPr sz="2000"/>
            </a:lvl8pPr>
            <a:lvl9pPr rtl="0">
              <a:spcBef>
                <a:spcPts val="0"/>
              </a:spcBef>
              <a:defRPr sz="2000"/>
            </a:lvl9pPr>
          </a:lstStyle>
          <a:p>
            <a:endParaRPr/>
          </a:p>
        </p:txBody>
      </p:sp>
      <p:sp>
        <p:nvSpPr>
          <p:cNvPr id="87" name="Shape 87"/>
          <p:cNvSpPr txBox="1">
            <a:spLocks noGrp="1"/>
          </p:cNvSpPr>
          <p:nvPr>
            <p:ph type="dt" idx="10"/>
          </p:nvPr>
        </p:nvSpPr>
        <p:spPr>
          <a:xfrm>
            <a:off x="457202" y="6356354"/>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7F7F7F"/>
                </a:solidFill>
                <a:latin typeface="Allerta"/>
                <a:ea typeface="Allerta"/>
                <a:cs typeface="Allerta"/>
                <a:sym typeface="Allerta"/>
              </a:defRPr>
            </a:lvl1pPr>
            <a:lvl2pPr marL="457189" marR="0" indent="0" algn="l" rtl="0">
              <a:spcBef>
                <a:spcPts val="0"/>
              </a:spcBef>
              <a:defRPr sz="1800" b="0" i="0" u="none" strike="noStrike" cap="none" baseline="0">
                <a:solidFill>
                  <a:schemeClr val="dk1"/>
                </a:solidFill>
                <a:latin typeface="Calibri"/>
                <a:ea typeface="Calibri"/>
                <a:cs typeface="Calibri"/>
                <a:sym typeface="Calibri"/>
              </a:defRPr>
            </a:lvl2pPr>
            <a:lvl3pPr marL="914377" marR="0" indent="0" algn="l" rtl="0">
              <a:spcBef>
                <a:spcPts val="0"/>
              </a:spcBef>
              <a:defRPr sz="1800" b="0" i="0" u="none" strike="noStrike" cap="none" baseline="0">
                <a:solidFill>
                  <a:schemeClr val="dk1"/>
                </a:solidFill>
                <a:latin typeface="Calibri"/>
                <a:ea typeface="Calibri"/>
                <a:cs typeface="Calibri"/>
                <a:sym typeface="Calibri"/>
              </a:defRPr>
            </a:lvl3pPr>
            <a:lvl4pPr marL="1371566" marR="0" indent="0" algn="l" rtl="0">
              <a:spcBef>
                <a:spcPts val="0"/>
              </a:spcBef>
              <a:defRPr sz="1800" b="0" i="0" u="none" strike="noStrike" cap="none" baseline="0">
                <a:solidFill>
                  <a:schemeClr val="dk1"/>
                </a:solidFill>
                <a:latin typeface="Calibri"/>
                <a:ea typeface="Calibri"/>
                <a:cs typeface="Calibri"/>
                <a:sym typeface="Calibri"/>
              </a:defRPr>
            </a:lvl4pPr>
            <a:lvl5pPr marL="1828754" marR="0" indent="0" algn="l" rtl="0">
              <a:spcBef>
                <a:spcPts val="0"/>
              </a:spcBef>
              <a:defRPr sz="1800" b="0" i="0" u="none" strike="noStrike" cap="none" baseline="0">
                <a:solidFill>
                  <a:schemeClr val="dk1"/>
                </a:solidFill>
                <a:latin typeface="Calibri"/>
                <a:ea typeface="Calibri"/>
                <a:cs typeface="Calibri"/>
                <a:sym typeface="Calibri"/>
              </a:defRPr>
            </a:lvl5pPr>
            <a:lvl6pPr marL="2285943" marR="0" indent="0" algn="l" rtl="0">
              <a:spcBef>
                <a:spcPts val="0"/>
              </a:spcBef>
              <a:defRPr sz="1800" b="0" i="0" u="none" strike="noStrike" cap="none" baseline="0">
                <a:solidFill>
                  <a:schemeClr val="dk1"/>
                </a:solidFill>
                <a:latin typeface="Calibri"/>
                <a:ea typeface="Calibri"/>
                <a:cs typeface="Calibri"/>
                <a:sym typeface="Calibri"/>
              </a:defRPr>
            </a:lvl6pPr>
            <a:lvl7pPr marL="2743131" marR="0" indent="0" algn="l" rtl="0">
              <a:spcBef>
                <a:spcPts val="0"/>
              </a:spcBef>
              <a:defRPr sz="1800" b="0" i="0" u="none" strike="noStrike" cap="none" baseline="0">
                <a:solidFill>
                  <a:schemeClr val="dk1"/>
                </a:solidFill>
                <a:latin typeface="Calibri"/>
                <a:ea typeface="Calibri"/>
                <a:cs typeface="Calibri"/>
                <a:sym typeface="Calibri"/>
              </a:defRPr>
            </a:lvl7pPr>
            <a:lvl8pPr marL="3200320" marR="0" indent="0" algn="l" rtl="0">
              <a:spcBef>
                <a:spcPts val="0"/>
              </a:spcBef>
              <a:defRPr sz="1800" b="0" i="0" u="none" strike="noStrike" cap="none" baseline="0">
                <a:solidFill>
                  <a:schemeClr val="dk1"/>
                </a:solidFill>
                <a:latin typeface="Calibri"/>
                <a:ea typeface="Calibri"/>
                <a:cs typeface="Calibri"/>
                <a:sym typeface="Calibri"/>
              </a:defRPr>
            </a:lvl8pPr>
            <a:lvl9pPr marL="3657509"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88" name="Shape 88"/>
          <p:cNvSpPr txBox="1">
            <a:spLocks noGrp="1"/>
          </p:cNvSpPr>
          <p:nvPr>
            <p:ph type="ftr" idx="11"/>
          </p:nvPr>
        </p:nvSpPr>
        <p:spPr>
          <a:xfrm>
            <a:off x="3124200" y="6356354"/>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7F7F7F"/>
                </a:solidFill>
                <a:latin typeface="Allerta"/>
                <a:ea typeface="Allerta"/>
                <a:cs typeface="Allerta"/>
                <a:sym typeface="Allerta"/>
              </a:defRPr>
            </a:lvl1pPr>
            <a:lvl2pPr marL="457189" marR="0" indent="0" algn="l" rtl="0">
              <a:spcBef>
                <a:spcPts val="0"/>
              </a:spcBef>
              <a:defRPr sz="1800" b="0" i="0" u="none" strike="noStrike" cap="none" baseline="0">
                <a:solidFill>
                  <a:schemeClr val="dk1"/>
                </a:solidFill>
                <a:latin typeface="Calibri"/>
                <a:ea typeface="Calibri"/>
                <a:cs typeface="Calibri"/>
                <a:sym typeface="Calibri"/>
              </a:defRPr>
            </a:lvl2pPr>
            <a:lvl3pPr marL="914377" marR="0" indent="0" algn="l" rtl="0">
              <a:spcBef>
                <a:spcPts val="0"/>
              </a:spcBef>
              <a:defRPr sz="1800" b="0" i="0" u="none" strike="noStrike" cap="none" baseline="0">
                <a:solidFill>
                  <a:schemeClr val="dk1"/>
                </a:solidFill>
                <a:latin typeface="Calibri"/>
                <a:ea typeface="Calibri"/>
                <a:cs typeface="Calibri"/>
                <a:sym typeface="Calibri"/>
              </a:defRPr>
            </a:lvl3pPr>
            <a:lvl4pPr marL="1371566" marR="0" indent="0" algn="l" rtl="0">
              <a:spcBef>
                <a:spcPts val="0"/>
              </a:spcBef>
              <a:defRPr sz="1800" b="0" i="0" u="none" strike="noStrike" cap="none" baseline="0">
                <a:solidFill>
                  <a:schemeClr val="dk1"/>
                </a:solidFill>
                <a:latin typeface="Calibri"/>
                <a:ea typeface="Calibri"/>
                <a:cs typeface="Calibri"/>
                <a:sym typeface="Calibri"/>
              </a:defRPr>
            </a:lvl4pPr>
            <a:lvl5pPr marL="1828754" marR="0" indent="0" algn="l" rtl="0">
              <a:spcBef>
                <a:spcPts val="0"/>
              </a:spcBef>
              <a:defRPr sz="1800" b="0" i="0" u="none" strike="noStrike" cap="none" baseline="0">
                <a:solidFill>
                  <a:schemeClr val="dk1"/>
                </a:solidFill>
                <a:latin typeface="Calibri"/>
                <a:ea typeface="Calibri"/>
                <a:cs typeface="Calibri"/>
                <a:sym typeface="Calibri"/>
              </a:defRPr>
            </a:lvl5pPr>
            <a:lvl6pPr marL="2285943" marR="0" indent="0" algn="l" rtl="0">
              <a:spcBef>
                <a:spcPts val="0"/>
              </a:spcBef>
              <a:defRPr sz="1800" b="0" i="0" u="none" strike="noStrike" cap="none" baseline="0">
                <a:solidFill>
                  <a:schemeClr val="dk1"/>
                </a:solidFill>
                <a:latin typeface="Calibri"/>
                <a:ea typeface="Calibri"/>
                <a:cs typeface="Calibri"/>
                <a:sym typeface="Calibri"/>
              </a:defRPr>
            </a:lvl6pPr>
            <a:lvl7pPr marL="2743131" marR="0" indent="0" algn="l" rtl="0">
              <a:spcBef>
                <a:spcPts val="0"/>
              </a:spcBef>
              <a:defRPr sz="1800" b="0" i="0" u="none" strike="noStrike" cap="none" baseline="0">
                <a:solidFill>
                  <a:schemeClr val="dk1"/>
                </a:solidFill>
                <a:latin typeface="Calibri"/>
                <a:ea typeface="Calibri"/>
                <a:cs typeface="Calibri"/>
                <a:sym typeface="Calibri"/>
              </a:defRPr>
            </a:lvl7pPr>
            <a:lvl8pPr marL="3200320" marR="0" indent="0" algn="l" rtl="0">
              <a:spcBef>
                <a:spcPts val="0"/>
              </a:spcBef>
              <a:defRPr sz="1800" b="0" i="0" u="none" strike="noStrike" cap="none" baseline="0">
                <a:solidFill>
                  <a:schemeClr val="dk1"/>
                </a:solidFill>
                <a:latin typeface="Calibri"/>
                <a:ea typeface="Calibri"/>
                <a:cs typeface="Calibri"/>
                <a:sym typeface="Calibri"/>
              </a:defRPr>
            </a:lvl8pPr>
            <a:lvl9pPr marL="3657509"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89" name="Shape 89"/>
          <p:cNvSpPr txBox="1">
            <a:spLocks noGrp="1"/>
          </p:cNvSpPr>
          <p:nvPr>
            <p:ph type="sldNum" idx="12"/>
          </p:nvPr>
        </p:nvSpPr>
        <p:spPr>
          <a:xfrm>
            <a:off x="6553201" y="6356354"/>
            <a:ext cx="1225790"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200">
                <a:solidFill>
                  <a:srgbClr val="7F7F7F"/>
                </a:solidFill>
                <a:latin typeface="Allerta"/>
                <a:ea typeface="Allerta"/>
                <a:cs typeface="Allerta"/>
                <a:sym typeface="Allerta"/>
              </a:rPr>
              <a:pPr algn="r">
                <a:buSzPct val="25000"/>
              </a:pPr>
              <a:t>‹#›</a:t>
            </a:fld>
            <a:endParaRPr lang="en-GB" sz="1200">
              <a:solidFill>
                <a:srgbClr val="7F7F7F"/>
              </a:solidFill>
              <a:latin typeface="Allerta"/>
              <a:ea typeface="Allerta"/>
              <a:cs typeface="Allerta"/>
              <a:sym typeface="Allerta"/>
            </a:endParaRPr>
          </a:p>
        </p:txBody>
      </p:sp>
      <p:sp>
        <p:nvSpPr>
          <p:cNvPr id="90" name="Shape 90"/>
          <p:cNvSpPr txBox="1">
            <a:spLocks noGrp="1"/>
          </p:cNvSpPr>
          <p:nvPr>
            <p:ph type="body" idx="2"/>
          </p:nvPr>
        </p:nvSpPr>
        <p:spPr>
          <a:xfrm>
            <a:off x="5198303" y="-141028"/>
            <a:ext cx="4415599" cy="5865422"/>
          </a:xfrm>
          <a:prstGeom prst="rect">
            <a:avLst/>
          </a:prstGeom>
          <a:solidFill>
            <a:schemeClr val="lt1"/>
          </a:solidFill>
          <a:ln>
            <a:noFill/>
          </a:ln>
        </p:spPr>
        <p:txBody>
          <a:bodyPr lIns="91425" tIns="91425" rIns="91425" bIns="91425" anchor="t" anchorCtr="0"/>
          <a:lstStyle>
            <a:lvl1pPr marL="0" indent="0" rtl="0">
              <a:spcBef>
                <a:spcPts val="0"/>
              </a:spcBef>
              <a:buClr>
                <a:srgbClr val="FFFFFF"/>
              </a:buClr>
              <a:buFont typeface="Allerta"/>
              <a:buNone/>
              <a:defRPr sz="3200">
                <a:solidFill>
                  <a:srgbClr val="FFFFFF"/>
                </a:solidFill>
              </a:defRPr>
            </a:lvl1pPr>
            <a:lvl2pPr marL="742932" indent="-107948" rtl="0">
              <a:spcBef>
                <a:spcPts val="0"/>
              </a:spcBef>
              <a:buClr>
                <a:srgbClr val="0070C0"/>
              </a:buClr>
              <a:buFont typeface="Courier New"/>
              <a:buChar char="o"/>
              <a:defRPr sz="2800">
                <a:solidFill>
                  <a:srgbClr val="FFFFFF"/>
                </a:solidFill>
              </a:defRPr>
            </a:lvl2pPr>
            <a:lvl3pPr rtl="0">
              <a:spcBef>
                <a:spcPts val="0"/>
              </a:spcBef>
              <a:defRPr sz="2400">
                <a:solidFill>
                  <a:srgbClr val="FFFFFF"/>
                </a:solidFill>
              </a:defRPr>
            </a:lvl3pPr>
            <a:lvl4pPr rtl="0">
              <a:spcBef>
                <a:spcPts val="0"/>
              </a:spcBef>
              <a:defRPr sz="2000">
                <a:solidFill>
                  <a:srgbClr val="FFFFFF"/>
                </a:solidFill>
              </a:defRPr>
            </a:lvl4pPr>
            <a:lvl5pPr rtl="0">
              <a:spcBef>
                <a:spcPts val="0"/>
              </a:spcBef>
              <a:defRPr sz="2000">
                <a:solidFill>
                  <a:srgbClr val="FFFFFF"/>
                </a:solidFill>
              </a:defRPr>
            </a:lvl5pPr>
            <a:lvl6pPr rtl="0">
              <a:spcBef>
                <a:spcPts val="0"/>
              </a:spcBef>
              <a:defRPr sz="2000"/>
            </a:lvl6pPr>
            <a:lvl7pPr rtl="0">
              <a:spcBef>
                <a:spcPts val="0"/>
              </a:spcBef>
              <a:defRPr sz="2000"/>
            </a:lvl7pPr>
            <a:lvl8pPr rtl="0">
              <a:spcBef>
                <a:spcPts val="0"/>
              </a:spcBef>
              <a:defRPr sz="2000"/>
            </a:lvl8pPr>
            <a:lvl9pPr rtl="0">
              <a:spcBef>
                <a:spcPts val="0"/>
              </a:spcBef>
              <a:defRPr sz="2000"/>
            </a:lvl9pPr>
          </a:lstStyle>
          <a:p>
            <a:endParaRPr/>
          </a:p>
        </p:txBody>
      </p:sp>
    </p:spTree>
    <p:extLst>
      <p:ext uri="{BB962C8B-B14F-4D97-AF65-F5344CB8AC3E}">
        <p14:creationId xmlns:p14="http://schemas.microsoft.com/office/powerpoint/2010/main" val="3666682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_Dark Background">
    <p:spTree>
      <p:nvGrpSpPr>
        <p:cNvPr id="1" name=""/>
        <p:cNvGrpSpPr/>
        <p:nvPr/>
      </p:nvGrpSpPr>
      <p:grpSpPr>
        <a:xfrm>
          <a:off x="0" y="0"/>
          <a:ext cx="0" cy="0"/>
          <a:chOff x="0" y="0"/>
          <a:chExt cx="0" cy="0"/>
        </a:xfrm>
      </p:grpSpPr>
      <p:pic>
        <p:nvPicPr>
          <p:cNvPr id="10242" name="Picture 2" descr="C:\Users\smukstek\Documents\JPEG\JPEG\POWERPOINT UNEP 1.27.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68312" y="-350838"/>
            <a:ext cx="10082213" cy="75596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lvl1pPr algn="l">
              <a:defRPr sz="3600">
                <a:solidFill>
                  <a:srgbClr val="FFFFFF"/>
                </a:solidFill>
                <a:latin typeface="Lucida Sans"/>
                <a:cs typeface="Lucida Sans"/>
              </a:defRPr>
            </a:lvl1pPr>
          </a:lstStyle>
          <a:p>
            <a:r>
              <a:rPr lang="en-US" dirty="0" smtClean="0"/>
              <a:t>Click to edit Master title style</a:t>
            </a:r>
            <a:endParaRPr lang="en-GB" dirty="0"/>
          </a:p>
        </p:txBody>
      </p:sp>
      <p:sp>
        <p:nvSpPr>
          <p:cNvPr id="10" name="Content Placeholder 2"/>
          <p:cNvSpPr>
            <a:spLocks noGrp="1"/>
          </p:cNvSpPr>
          <p:nvPr>
            <p:ph idx="1"/>
          </p:nvPr>
        </p:nvSpPr>
        <p:spPr>
          <a:xfrm>
            <a:off x="457200" y="1497794"/>
            <a:ext cx="8229600" cy="4138297"/>
          </a:xfrm>
        </p:spPr>
        <p:txBody>
          <a:bodyPr/>
          <a:lstStyle>
            <a:lvl1pPr>
              <a:defRPr sz="3200">
                <a:solidFill>
                  <a:srgbClr val="FFFFFF"/>
                </a:solidFill>
              </a:defRPr>
            </a:lvl1pPr>
            <a:lvl2pPr marL="742932" indent="-285744">
              <a:buClr>
                <a:srgbClr val="0070C0"/>
              </a:buClr>
              <a:buFont typeface="Courier New" panose="02070309020205020404" pitchFamily="49" charset="0"/>
              <a:buChar char="o"/>
              <a:defRPr sz="2800">
                <a:solidFill>
                  <a:srgbClr val="FFFFFF"/>
                </a:solidFill>
              </a:defRPr>
            </a:lvl2pPr>
            <a:lvl3pPr>
              <a:defRPr sz="2400">
                <a:solidFill>
                  <a:srgbClr val="FFFFFF"/>
                </a:solidFill>
              </a:defRPr>
            </a:lvl3pPr>
            <a:lvl4pPr>
              <a:defRPr sz="2000">
                <a:solidFill>
                  <a:srgbClr val="FFFFFF"/>
                </a:solidFill>
              </a:defRPr>
            </a:lvl4pPr>
            <a:lvl5pPr>
              <a:defRPr sz="2000">
                <a:solidFill>
                  <a:srgbClr val="FFFFFF"/>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1" name="Date Placeholder 10"/>
          <p:cNvSpPr>
            <a:spLocks noGrp="1"/>
          </p:cNvSpPr>
          <p:nvPr>
            <p:ph type="dt" sz="half" idx="10"/>
          </p:nvPr>
        </p:nvSpPr>
        <p:spPr/>
        <p:txBody>
          <a:bodyPr/>
          <a:lstStyle>
            <a:lvl1pPr>
              <a:defRPr sz="1200">
                <a:solidFill>
                  <a:schemeClr val="tx1">
                    <a:lumMod val="50000"/>
                    <a:lumOff val="50000"/>
                  </a:schemeClr>
                </a:solidFill>
                <a:latin typeface="Lucida Sans"/>
                <a:cs typeface="Lucida Sans"/>
              </a:defRPr>
            </a:lvl1pPr>
          </a:lstStyle>
          <a:p>
            <a:fld id="{21C109D4-5A61-C74F-AC16-F955548170E8}" type="datetime1">
              <a:rPr lang="nl-BE" smtClean="0">
                <a:solidFill>
                  <a:prstClr val="black">
                    <a:lumMod val="50000"/>
                    <a:lumOff val="50000"/>
                  </a:prstClr>
                </a:solidFill>
              </a:rPr>
              <a:pPr/>
              <a:t>17/10/2017</a:t>
            </a:fld>
            <a:endParaRPr lang="en-GB">
              <a:solidFill>
                <a:prstClr val="black">
                  <a:lumMod val="50000"/>
                  <a:lumOff val="50000"/>
                </a:prstClr>
              </a:solidFill>
            </a:endParaRPr>
          </a:p>
        </p:txBody>
      </p:sp>
      <p:sp>
        <p:nvSpPr>
          <p:cNvPr id="12" name="Footer Placeholder 11"/>
          <p:cNvSpPr>
            <a:spLocks noGrp="1"/>
          </p:cNvSpPr>
          <p:nvPr>
            <p:ph type="ftr" sz="quarter" idx="11"/>
          </p:nvPr>
        </p:nvSpPr>
        <p:spPr/>
        <p:txBody>
          <a:bodyPr/>
          <a:lstStyle>
            <a:lvl1pPr>
              <a:defRPr sz="1200">
                <a:solidFill>
                  <a:schemeClr val="tx1">
                    <a:lumMod val="50000"/>
                    <a:lumOff val="50000"/>
                  </a:schemeClr>
                </a:solidFill>
                <a:latin typeface="Lucida Sans"/>
                <a:cs typeface="Lucida Sans"/>
              </a:defRPr>
            </a:lvl1pPr>
          </a:lstStyle>
          <a:p>
            <a:endParaRPr lang="en-GB">
              <a:solidFill>
                <a:prstClr val="black">
                  <a:lumMod val="50000"/>
                  <a:lumOff val="50000"/>
                </a:prstClr>
              </a:solidFill>
            </a:endParaRPr>
          </a:p>
        </p:txBody>
      </p:sp>
      <p:sp>
        <p:nvSpPr>
          <p:cNvPr id="13" name="Slide Number Placeholder 12"/>
          <p:cNvSpPr>
            <a:spLocks noGrp="1"/>
          </p:cNvSpPr>
          <p:nvPr>
            <p:ph type="sldNum" sz="quarter" idx="12"/>
          </p:nvPr>
        </p:nvSpPr>
        <p:spPr>
          <a:xfrm>
            <a:off x="6553202" y="6356354"/>
            <a:ext cx="1225791" cy="365125"/>
          </a:xfrm>
        </p:spPr>
        <p:txBody>
          <a:bodyPr/>
          <a:lstStyle>
            <a:lvl1pPr>
              <a:defRPr sz="1200">
                <a:solidFill>
                  <a:schemeClr val="tx1">
                    <a:lumMod val="50000"/>
                    <a:lumOff val="50000"/>
                  </a:schemeClr>
                </a:solidFill>
                <a:latin typeface="Lucida Sans"/>
                <a:cs typeface="Lucida Sans"/>
              </a:defRPr>
            </a:lvl1pPr>
          </a:lstStyle>
          <a:p>
            <a:fld id="{769505B3-BF04-4F4E-826E-3D2DA55434D6}" type="slidenum">
              <a:rPr lang="en-GB" smtClean="0">
                <a:solidFill>
                  <a:prstClr val="black">
                    <a:lumMod val="50000"/>
                    <a:lumOff val="50000"/>
                  </a:prstClr>
                </a:solidFill>
              </a:rPr>
              <a:pPr/>
              <a:t>‹#›</a:t>
            </a:fld>
            <a:endParaRPr lang="en-GB">
              <a:solidFill>
                <a:prstClr val="black">
                  <a:lumMod val="50000"/>
                  <a:lumOff val="50000"/>
                </a:prstClr>
              </a:solidFill>
            </a:endParaRPr>
          </a:p>
        </p:txBody>
      </p:sp>
    </p:spTree>
    <p:extLst>
      <p:ext uri="{BB962C8B-B14F-4D97-AF65-F5344CB8AC3E}">
        <p14:creationId xmlns:p14="http://schemas.microsoft.com/office/powerpoint/2010/main" val="1197571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7_Custom Layout">
    <p:spTree>
      <p:nvGrpSpPr>
        <p:cNvPr id="1" name="Shape 73"/>
        <p:cNvGrpSpPr/>
        <p:nvPr/>
      </p:nvGrpSpPr>
      <p:grpSpPr>
        <a:xfrm>
          <a:off x="0" y="0"/>
          <a:ext cx="0" cy="0"/>
          <a:chOff x="0" y="0"/>
          <a:chExt cx="0" cy="0"/>
        </a:xfrm>
      </p:grpSpPr>
      <p:pic>
        <p:nvPicPr>
          <p:cNvPr id="74" name="Shape 74"/>
          <p:cNvPicPr preferRelativeResize="0"/>
          <p:nvPr/>
        </p:nvPicPr>
        <p:blipFill rotWithShape="1">
          <a:blip r:embed="rId2">
            <a:alphaModFix/>
          </a:blip>
          <a:srcRect/>
          <a:stretch/>
        </p:blipFill>
        <p:spPr>
          <a:xfrm>
            <a:off x="-468312" y="-350837"/>
            <a:ext cx="10082212" cy="7559675"/>
          </a:xfrm>
          <a:prstGeom prst="rect">
            <a:avLst/>
          </a:prstGeom>
          <a:noFill/>
          <a:ln>
            <a:noFill/>
          </a:ln>
        </p:spPr>
      </p:pic>
      <p:sp>
        <p:nvSpPr>
          <p:cNvPr id="75" name="Shape 75"/>
          <p:cNvSpPr txBox="1">
            <a:spLocks noGrp="1"/>
          </p:cNvSpPr>
          <p:nvPr>
            <p:ph type="title"/>
          </p:nvPr>
        </p:nvSpPr>
        <p:spPr>
          <a:xfrm>
            <a:off x="457200" y="1159290"/>
            <a:ext cx="8229600" cy="1143000"/>
          </a:xfrm>
          <a:prstGeom prst="rect">
            <a:avLst/>
          </a:prstGeom>
          <a:noFill/>
          <a:ln>
            <a:noFill/>
          </a:ln>
        </p:spPr>
        <p:txBody>
          <a:bodyPr lIns="91425" tIns="91425" rIns="91425" bIns="91425" anchor="ctr" anchorCtr="0"/>
          <a:lstStyle>
            <a:lvl1pPr algn="l" rtl="0">
              <a:spcBef>
                <a:spcPts val="0"/>
              </a:spcBef>
              <a:defRPr sz="3600">
                <a:solidFill>
                  <a:schemeClr val="lt1"/>
                </a:solidFill>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743781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13">
            <a:extLst>
              <a:ext uri="{28A0092B-C50C-407E-A947-70E740481C1C}">
                <a14:useLocalDpi xmlns:a14="http://schemas.microsoft.com/office/drawing/2010/main" val="0"/>
              </a:ext>
            </a:extLst>
          </a:blip>
          <a:srcRect r="848"/>
          <a:stretch/>
        </p:blipFill>
        <p:spPr>
          <a:xfrm>
            <a:off x="-7018" y="283"/>
            <a:ext cx="9151018" cy="1051369"/>
          </a:xfrm>
          <a:prstGeom prst="rect">
            <a:avLst/>
          </a:prstGeom>
        </p:spPr>
      </p:pic>
      <p:sp>
        <p:nvSpPr>
          <p:cNvPr id="2" name="Title Placeholder 1"/>
          <p:cNvSpPr>
            <a:spLocks noGrp="1"/>
          </p:cNvSpPr>
          <p:nvPr>
            <p:ph type="title"/>
          </p:nvPr>
        </p:nvSpPr>
        <p:spPr>
          <a:xfrm>
            <a:off x="457200" y="223839"/>
            <a:ext cx="6515100" cy="639762"/>
          </a:xfrm>
          <a:prstGeom prst="rect">
            <a:avLst/>
          </a:prstGeom>
        </p:spPr>
        <p:txBody>
          <a:bodyPr vert="horz" lIns="0" tIns="45720" rIns="91440" bIns="45720" rtlCol="0" anchor="ctr"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91440" bIns="45720" rtlCol="0">
            <a:normAutofit/>
          </a:bodyPr>
          <a:lstStyle/>
          <a:p>
            <a:pPr lvl="0"/>
            <a:r>
              <a:rPr lang="en-US" dirty="0" smtClean="0"/>
              <a:t>Click to edit Master text styles</a:t>
            </a:r>
          </a:p>
          <a:p>
            <a:pPr lvl="1"/>
            <a:r>
              <a:rPr lang="en-US" dirty="0" smtClean="0"/>
              <a:t>Second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0" tIns="45720" rIns="91440" bIns="45720" rtlCol="0" anchor="ctr"/>
          <a:lstStyle>
            <a:lvl1pPr algn="l">
              <a:defRPr sz="900" b="1" kern="0" spc="70">
                <a:solidFill>
                  <a:srgbClr val="1E4164"/>
                </a:solidFill>
                <a:latin typeface="Helvetica"/>
                <a:cs typeface="Helvetica"/>
              </a:defRPr>
            </a:lvl1pPr>
          </a:lstStyle>
          <a:p>
            <a:r>
              <a:rPr lang="en-US" dirty="0" smtClean="0"/>
              <a:t>CCAP</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900">
                <a:solidFill>
                  <a:schemeClr val="bg1">
                    <a:lumMod val="75000"/>
                  </a:schemeClr>
                </a:solidFill>
                <a:latin typeface="Helvetica"/>
                <a:cs typeface="Helvetica"/>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a:noFill/>
        </p:spPr>
        <p:txBody>
          <a:bodyPr vert="horz" lIns="91440" tIns="45720" rIns="0" bIns="45720" rtlCol="0" anchor="ctr"/>
          <a:lstStyle>
            <a:lvl1pPr algn="r">
              <a:defRPr sz="900">
                <a:solidFill>
                  <a:srgbClr val="1E4164"/>
                </a:solidFill>
                <a:latin typeface="Helvetica"/>
                <a:cs typeface="Helvetica"/>
              </a:defRPr>
            </a:lvl1pPr>
          </a:lstStyle>
          <a:p>
            <a:fld id="{7C895331-E6E0-AA45-A5A4-38575E4331EE}" type="slidenum">
              <a:rPr lang="en-US" smtClean="0"/>
              <a:pPr/>
              <a:t>‹#›</a:t>
            </a:fld>
            <a:endParaRPr lang="en-US" dirty="0"/>
          </a:p>
        </p:txBody>
      </p:sp>
      <p:cxnSp>
        <p:nvCxnSpPr>
          <p:cNvPr id="7" name="직선 연결선 9"/>
          <p:cNvCxnSpPr/>
          <p:nvPr userDrawn="1"/>
        </p:nvCxnSpPr>
        <p:spPr>
          <a:xfrm>
            <a:off x="460050" y="6419180"/>
            <a:ext cx="8229600" cy="0"/>
          </a:xfrm>
          <a:prstGeom prst="line">
            <a:avLst/>
          </a:prstGeom>
          <a:ln w="12700">
            <a:solidFill>
              <a:srgbClr val="1E41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19886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Lst>
  <p:hf hdr="0" ftr="0"/>
  <p:txStyles>
    <p:titleStyle>
      <a:lvl1pPr algn="l" defTabSz="457200" rtl="0" eaLnBrk="1" latinLnBrk="0" hangingPunct="1">
        <a:lnSpc>
          <a:spcPts val="2100"/>
        </a:lnSpc>
        <a:spcBef>
          <a:spcPct val="0"/>
        </a:spcBef>
        <a:buNone/>
        <a:defRPr sz="1900" b="1" i="0" kern="1200" cap="all" spc="100">
          <a:solidFill>
            <a:schemeClr val="bg1"/>
          </a:solidFill>
          <a:latin typeface="Helvetica"/>
          <a:ea typeface="+mj-ea"/>
          <a:cs typeface="Helvetica"/>
        </a:defRPr>
      </a:lvl1pPr>
    </p:titleStyle>
    <p:bodyStyle>
      <a:lvl1pPr marL="342900" indent="-342900" algn="l" defTabSz="457200" rtl="0" eaLnBrk="1" latinLnBrk="0" hangingPunct="1">
        <a:spcBef>
          <a:spcPct val="20000"/>
        </a:spcBef>
        <a:buClr>
          <a:srgbClr val="1E4164"/>
        </a:buClr>
        <a:buFont typeface="Arial"/>
        <a:buChar char="•"/>
        <a:defRPr sz="2500" kern="1200">
          <a:solidFill>
            <a:schemeClr val="tx1"/>
          </a:solidFill>
          <a:latin typeface="Helvetica"/>
          <a:ea typeface="+mn-ea"/>
          <a:cs typeface="Helvetica"/>
        </a:defRPr>
      </a:lvl1pPr>
      <a:lvl2pPr marL="571500" indent="-228600" algn="l" defTabSz="457200" rtl="0" eaLnBrk="1" latinLnBrk="0" hangingPunct="1">
        <a:spcBef>
          <a:spcPct val="20000"/>
        </a:spcBef>
        <a:buClr>
          <a:srgbClr val="54A6DC"/>
        </a:buClr>
        <a:buSzPct val="80000"/>
        <a:buFont typeface="Arial"/>
        <a:buChar char="–"/>
        <a:tabLst/>
        <a:defRPr sz="21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hyperlink" Target="mailto:bshaffer@ccap.org" TargetMode="External"/><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aste.ccac-knowledge.net/"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57.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jpeg"/></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9611" y="464272"/>
            <a:ext cx="7577114" cy="1993178"/>
          </a:xfrm>
        </p:spPr>
        <p:txBody>
          <a:bodyPr>
            <a:normAutofit/>
          </a:bodyPr>
          <a:lstStyle/>
          <a:p>
            <a:pPr>
              <a:lnSpc>
                <a:spcPct val="100000"/>
              </a:lnSpc>
              <a:spcBef>
                <a:spcPts val="0"/>
              </a:spcBef>
            </a:pPr>
            <a:r>
              <a:rPr lang="es-CL" dirty="0" smtClean="0"/>
              <a:t>Introducción a La Iniciativa de Residuos Solidos de la CCAC</a:t>
            </a:r>
            <a:endParaRPr lang="en-US" sz="3100" dirty="0"/>
          </a:p>
        </p:txBody>
      </p:sp>
      <p:sp>
        <p:nvSpPr>
          <p:cNvPr id="12" name="Subtitle 6"/>
          <p:cNvSpPr txBox="1">
            <a:spLocks/>
          </p:cNvSpPr>
          <p:nvPr/>
        </p:nvSpPr>
        <p:spPr>
          <a:xfrm>
            <a:off x="302608" y="2768225"/>
            <a:ext cx="5988687" cy="680325"/>
          </a:xfrm>
          <a:prstGeom prst="rect">
            <a:avLst/>
          </a:prstGeom>
        </p:spPr>
        <p:txBody>
          <a:bodyPr vert="horz" lIns="0" tIns="0" rIns="91440" bIns="45720" rtlCol="0">
            <a:noAutofit/>
          </a:bodyPr>
          <a:lstStyle>
            <a:lvl1pPr indent="0">
              <a:lnSpc>
                <a:spcPts val="2400"/>
              </a:lnSpc>
              <a:spcBef>
                <a:spcPts val="300"/>
              </a:spcBef>
              <a:buClr>
                <a:srgbClr val="1E4164"/>
              </a:buClr>
              <a:buFont typeface="Arial"/>
              <a:buNone/>
              <a:tabLst>
                <a:tab pos="3829050" algn="l"/>
              </a:tabLst>
              <a:defRPr sz="2200" spc="100">
                <a:solidFill>
                  <a:srgbClr val="54A6DC"/>
                </a:solidFill>
                <a:latin typeface="Helvetica"/>
                <a:cs typeface="Helvetica"/>
              </a:defRPr>
            </a:lvl1pPr>
            <a:lvl2pPr indent="0" algn="ctr">
              <a:spcBef>
                <a:spcPct val="20000"/>
              </a:spcBef>
              <a:buClr>
                <a:srgbClr val="54A6DC"/>
              </a:buClr>
              <a:buSzPct val="80000"/>
              <a:buFont typeface="Arial"/>
              <a:buNone/>
              <a:tabLst/>
              <a:defRPr sz="2100">
                <a:solidFill>
                  <a:schemeClr val="tx1">
                    <a:tint val="75000"/>
                  </a:schemeClr>
                </a:solidFill>
                <a:latin typeface="Helvetica"/>
                <a:cs typeface="Helvetica"/>
              </a:defRPr>
            </a:lvl2pPr>
            <a:lvl3pPr indent="0" algn="ctr">
              <a:spcBef>
                <a:spcPct val="20000"/>
              </a:spcBef>
              <a:buFont typeface="Arial"/>
              <a:buNone/>
              <a:defRPr sz="2400">
                <a:solidFill>
                  <a:schemeClr val="tx1">
                    <a:tint val="75000"/>
                  </a:schemeClr>
                </a:solidFill>
                <a:latin typeface="Arial"/>
                <a:cs typeface="Arial"/>
              </a:defRPr>
            </a:lvl3pPr>
            <a:lvl4pPr indent="0" algn="ctr">
              <a:spcBef>
                <a:spcPct val="20000"/>
              </a:spcBef>
              <a:buFont typeface="Arial"/>
              <a:buNone/>
              <a:defRPr sz="2000">
                <a:solidFill>
                  <a:schemeClr val="tx1">
                    <a:tint val="75000"/>
                  </a:schemeClr>
                </a:solidFill>
                <a:latin typeface="Arial"/>
                <a:cs typeface="Arial"/>
              </a:defRPr>
            </a:lvl4pPr>
            <a:lvl5pPr indent="0" algn="ctr">
              <a:spcBef>
                <a:spcPct val="20000"/>
              </a:spcBef>
              <a:buFont typeface="Arial"/>
              <a:buNone/>
              <a:defRPr sz="2000">
                <a:solidFill>
                  <a:schemeClr val="tx1">
                    <a:tint val="75000"/>
                  </a:schemeClr>
                </a:solidFill>
                <a:latin typeface="Arial"/>
                <a:cs typeface="Arial"/>
              </a:defRPr>
            </a:lvl5pPr>
            <a:lvl6pPr indent="0" algn="ctr">
              <a:spcBef>
                <a:spcPct val="20000"/>
              </a:spcBef>
              <a:buFont typeface="Arial"/>
              <a:buNone/>
              <a:defRPr sz="2000">
                <a:solidFill>
                  <a:schemeClr val="tx1">
                    <a:tint val="75000"/>
                  </a:schemeClr>
                </a:solidFill>
              </a:defRPr>
            </a:lvl6pPr>
            <a:lvl7pPr indent="0" algn="ctr">
              <a:spcBef>
                <a:spcPct val="20000"/>
              </a:spcBef>
              <a:buFont typeface="Arial"/>
              <a:buNone/>
              <a:defRPr sz="2000">
                <a:solidFill>
                  <a:schemeClr val="tx1">
                    <a:tint val="75000"/>
                  </a:schemeClr>
                </a:solidFill>
              </a:defRPr>
            </a:lvl7pPr>
            <a:lvl8pPr indent="0" algn="ctr">
              <a:spcBef>
                <a:spcPct val="20000"/>
              </a:spcBef>
              <a:buFont typeface="Arial"/>
              <a:buNone/>
              <a:defRPr sz="2000">
                <a:solidFill>
                  <a:schemeClr val="tx1">
                    <a:tint val="75000"/>
                  </a:schemeClr>
                </a:solidFill>
              </a:defRPr>
            </a:lvl8pPr>
            <a:lvl9pPr indent="0" algn="ctr">
              <a:spcBef>
                <a:spcPct val="20000"/>
              </a:spcBef>
              <a:buFont typeface="Arial"/>
              <a:buNone/>
              <a:defRPr sz="2000">
                <a:solidFill>
                  <a:schemeClr val="tx1">
                    <a:tint val="75000"/>
                  </a:schemeClr>
                </a:solidFill>
              </a:defRPr>
            </a:lvl9pPr>
          </a:lstStyle>
          <a:p>
            <a:pPr>
              <a:lnSpc>
                <a:spcPct val="100000"/>
              </a:lnSpc>
            </a:pPr>
            <a:r>
              <a:rPr lang="es-ES" sz="1600" b="1" dirty="0" smtClean="0"/>
              <a:t>Brooks Shaffer</a:t>
            </a:r>
          </a:p>
          <a:p>
            <a:pPr>
              <a:lnSpc>
                <a:spcPct val="100000"/>
              </a:lnSpc>
            </a:pPr>
            <a:r>
              <a:rPr lang="es-ES" sz="1600" dirty="0" smtClean="0"/>
              <a:t>    Analista de Política Internacional, CCAP</a:t>
            </a:r>
            <a:endParaRPr lang="es-ES" sz="1600" dirty="0"/>
          </a:p>
        </p:txBody>
      </p:sp>
      <p:sp>
        <p:nvSpPr>
          <p:cNvPr id="9" name="Date Placeholder 3"/>
          <p:cNvSpPr txBox="1">
            <a:spLocks/>
          </p:cNvSpPr>
          <p:nvPr/>
        </p:nvSpPr>
        <p:spPr>
          <a:xfrm>
            <a:off x="323873" y="3695551"/>
            <a:ext cx="4460908" cy="745406"/>
          </a:xfrm>
          <a:prstGeom prst="rect">
            <a:avLst/>
          </a:prstGeom>
        </p:spPr>
        <p:txBody>
          <a:bodyPr vert="horz" lIns="0" tIns="45720" rIns="91440" bIns="45720" rtlCol="0" anchor="t" anchorCtr="0"/>
          <a:lstStyle>
            <a:defPPr>
              <a:defRPr lang="en-US"/>
            </a:defPPr>
            <a:lvl1pPr marL="0" algn="l" defTabSz="457200" rtl="0" eaLnBrk="1" latinLnBrk="0" hangingPunct="1">
              <a:defRPr sz="1300" b="1" kern="0" spc="70">
                <a:solidFill>
                  <a:srgbClr val="54A6DC"/>
                </a:solidFill>
                <a:latin typeface="Helvetica"/>
                <a:ea typeface="+mn-ea"/>
                <a:cs typeface="Helvetic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ES" sz="1600" dirty="0">
                <a:solidFill>
                  <a:schemeClr val="bg1"/>
                </a:solidFill>
              </a:rPr>
              <a:t>Taller Regional </a:t>
            </a:r>
            <a:r>
              <a:rPr lang="es-ES" sz="1600" dirty="0" err="1">
                <a:solidFill>
                  <a:schemeClr val="bg1"/>
                </a:solidFill>
              </a:rPr>
              <a:t>Breathe</a:t>
            </a:r>
            <a:r>
              <a:rPr lang="es-ES" sz="1600" dirty="0">
                <a:solidFill>
                  <a:schemeClr val="bg1"/>
                </a:solidFill>
              </a:rPr>
              <a:t> </a:t>
            </a:r>
            <a:r>
              <a:rPr lang="es-ES" sz="1600" dirty="0" err="1">
                <a:solidFill>
                  <a:schemeClr val="bg1"/>
                </a:solidFill>
              </a:rPr>
              <a:t>Life</a:t>
            </a:r>
            <a:endParaRPr lang="es-ES" sz="1600" dirty="0">
              <a:solidFill>
                <a:schemeClr val="bg1"/>
              </a:solidFill>
            </a:endParaRPr>
          </a:p>
          <a:p>
            <a:r>
              <a:rPr lang="es-ES" sz="1600" dirty="0">
                <a:solidFill>
                  <a:schemeClr val="bg1"/>
                </a:solidFill>
              </a:rPr>
              <a:t>18 Octubre 2017</a:t>
            </a:r>
            <a:endParaRPr lang="es-CL" sz="1600" b="0" dirty="0" smtClean="0">
              <a:solidFill>
                <a:schemeClr val="bg1"/>
              </a:solidFill>
            </a:endParaRP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6291295" y="4440957"/>
            <a:ext cx="2593397" cy="1154624"/>
          </a:xfrm>
          <a:prstGeom prst="rect">
            <a:avLst/>
          </a:prstGeom>
        </p:spPr>
      </p:pic>
    </p:spTree>
    <p:extLst>
      <p:ext uri="{BB962C8B-B14F-4D97-AF65-F5344CB8AC3E}">
        <p14:creationId xmlns:p14="http://schemas.microsoft.com/office/powerpoint/2010/main" val="42069318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8" name="Shape 318"/>
          <p:cNvSpPr txBox="1">
            <a:spLocks noGrp="1"/>
          </p:cNvSpPr>
          <p:nvPr>
            <p:ph type="body" idx="2"/>
          </p:nvPr>
        </p:nvSpPr>
        <p:spPr>
          <a:xfrm>
            <a:off x="-447472" y="1176723"/>
            <a:ext cx="11287620" cy="3485384"/>
          </a:xfrm>
          <a:prstGeom prst="rect">
            <a:avLst/>
          </a:prstGeom>
        </p:spPr>
        <p:txBody>
          <a:bodyPr lIns="91425" tIns="91425" rIns="91425" bIns="91425" anchor="t" anchorCtr="0">
            <a:noAutofit/>
          </a:bodyPr>
          <a:lstStyle/>
          <a:p>
            <a:endParaRPr dirty="0"/>
          </a:p>
        </p:txBody>
      </p:sp>
      <p:pic>
        <p:nvPicPr>
          <p:cNvPr id="324" name="Shape 324"/>
          <p:cNvPicPr preferRelativeResize="0"/>
          <p:nvPr/>
        </p:nvPicPr>
        <p:blipFill>
          <a:blip r:embed="rId3">
            <a:alphaModFix/>
          </a:blip>
          <a:stretch>
            <a:fillRect/>
          </a:stretch>
        </p:blipFill>
        <p:spPr>
          <a:xfrm>
            <a:off x="7915276" y="1500190"/>
            <a:ext cx="1085851" cy="1419225"/>
          </a:xfrm>
          <a:prstGeom prst="rect">
            <a:avLst/>
          </a:prstGeom>
          <a:noFill/>
          <a:ln>
            <a:noFill/>
          </a:ln>
        </p:spPr>
      </p:pic>
      <p:sp>
        <p:nvSpPr>
          <p:cNvPr id="2" name="Title 1"/>
          <p:cNvSpPr>
            <a:spLocks noGrp="1"/>
          </p:cNvSpPr>
          <p:nvPr>
            <p:ph type="title"/>
          </p:nvPr>
        </p:nvSpPr>
        <p:spPr>
          <a:xfrm>
            <a:off x="-37952" y="1038981"/>
            <a:ext cx="9664700" cy="1823185"/>
          </a:xfrm>
        </p:spPr>
        <p:txBody>
          <a:bodyPr>
            <a:normAutofit/>
          </a:bodyPr>
          <a:lstStyle/>
          <a:p>
            <a:r>
              <a:rPr lang="es-ES" sz="2400" dirty="0">
                <a:solidFill>
                  <a:schemeClr val="tx2">
                    <a:lumMod val="75000"/>
                  </a:schemeClr>
                </a:solidFill>
              </a:rPr>
              <a:t>3ª fuente </a:t>
            </a:r>
            <a:r>
              <a:rPr lang="es-ES" sz="2400" dirty="0" smtClean="0">
                <a:solidFill>
                  <a:schemeClr val="tx2">
                    <a:lumMod val="75000"/>
                  </a:schemeClr>
                </a:solidFill>
              </a:rPr>
              <a:t>humano de </a:t>
            </a:r>
            <a:r>
              <a:rPr lang="es-ES" sz="2400" dirty="0">
                <a:solidFill>
                  <a:schemeClr val="tx2">
                    <a:lumMod val="75000"/>
                  </a:schemeClr>
                </a:solidFill>
              </a:rPr>
              <a:t>metano </a:t>
            </a:r>
            <a:r>
              <a:rPr lang="es-ES" sz="2400" dirty="0" smtClean="0">
                <a:solidFill>
                  <a:schemeClr val="tx2">
                    <a:lumMod val="75000"/>
                  </a:schemeClr>
                </a:solidFill>
              </a:rPr>
              <a:t>más </a:t>
            </a:r>
            <a:r>
              <a:rPr lang="es-ES" sz="2400" dirty="0">
                <a:solidFill>
                  <a:schemeClr val="tx2">
                    <a:lumMod val="75000"/>
                  </a:schemeClr>
                </a:solidFill>
              </a:rPr>
              <a:t>grande </a:t>
            </a:r>
            <a:r>
              <a:rPr lang="es-ES" sz="2400" dirty="0" smtClean="0">
                <a:solidFill>
                  <a:schemeClr val="tx2">
                    <a:lumMod val="75000"/>
                  </a:schemeClr>
                </a:solidFill>
              </a:rPr>
              <a:t/>
            </a:r>
            <a:br>
              <a:rPr lang="es-ES" sz="2400" dirty="0" smtClean="0">
                <a:solidFill>
                  <a:schemeClr val="tx2">
                    <a:lumMod val="75000"/>
                  </a:schemeClr>
                </a:solidFill>
              </a:rPr>
            </a:br>
            <a:r>
              <a:rPr lang="es-ES" sz="2400" dirty="0" smtClean="0">
                <a:solidFill>
                  <a:schemeClr val="tx2">
                    <a:lumMod val="75000"/>
                  </a:schemeClr>
                </a:solidFill>
              </a:rPr>
              <a:t>Fuente </a:t>
            </a:r>
            <a:r>
              <a:rPr lang="es-ES" sz="2400" dirty="0">
                <a:solidFill>
                  <a:schemeClr val="tx2">
                    <a:lumMod val="75000"/>
                  </a:schemeClr>
                </a:solidFill>
              </a:rPr>
              <a:t>significativa de carbono negro</a:t>
            </a:r>
            <a:r>
              <a:rPr lang="en-US" sz="2400" dirty="0" smtClean="0">
                <a:solidFill>
                  <a:schemeClr val="tx2">
                    <a:lumMod val="75000"/>
                  </a:schemeClr>
                </a:solidFill>
              </a:rPr>
              <a:t/>
            </a:r>
            <a:br>
              <a:rPr lang="en-US" sz="2400" dirty="0" smtClean="0">
                <a:solidFill>
                  <a:schemeClr val="tx2">
                    <a:lumMod val="75000"/>
                  </a:schemeClr>
                </a:solidFill>
              </a:rPr>
            </a:br>
            <a:endParaRPr lang="en-US" sz="2400" dirty="0">
              <a:solidFill>
                <a:schemeClr val="tx2">
                  <a:lumMod val="75000"/>
                </a:schemeClr>
              </a:solidFill>
            </a:endParaRPr>
          </a:p>
        </p:txBody>
      </p:sp>
      <p:sp>
        <p:nvSpPr>
          <p:cNvPr id="4" name="TextBox 3"/>
          <p:cNvSpPr txBox="1"/>
          <p:nvPr/>
        </p:nvSpPr>
        <p:spPr>
          <a:xfrm>
            <a:off x="101599" y="-54040"/>
            <a:ext cx="9165689" cy="1323439"/>
          </a:xfrm>
          <a:prstGeom prst="rect">
            <a:avLst/>
          </a:prstGeom>
          <a:noFill/>
        </p:spPr>
        <p:txBody>
          <a:bodyPr wrap="square" rtlCol="0">
            <a:spAutoFit/>
          </a:bodyPr>
          <a:lstStyle/>
          <a:p>
            <a:r>
              <a:rPr lang="es-ES" sz="4000" b="1" dirty="0" smtClean="0">
                <a:solidFill>
                  <a:schemeClr val="bg1"/>
                </a:solidFill>
              </a:rPr>
              <a:t>Por que Residuos Solidos Municipales?</a:t>
            </a:r>
            <a:endParaRPr lang="es-ES" sz="4000" b="1" dirty="0">
              <a:solidFill>
                <a:schemeClr val="bg1"/>
              </a:solidFill>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766" t="24685" r="38359" b="12464"/>
          <a:stretch/>
        </p:blipFill>
        <p:spPr bwMode="auto">
          <a:xfrm>
            <a:off x="101600" y="2209802"/>
            <a:ext cx="5839427" cy="420438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6099071" y="3536968"/>
            <a:ext cx="3044929" cy="1938992"/>
          </a:xfrm>
          <a:prstGeom prst="rect">
            <a:avLst/>
          </a:prstGeom>
          <a:noFill/>
        </p:spPr>
        <p:txBody>
          <a:bodyPr wrap="square" rtlCol="0">
            <a:spAutoFit/>
          </a:bodyPr>
          <a:lstStyle/>
          <a:p>
            <a:pPr algn="ctr"/>
            <a:r>
              <a:rPr lang="es-ES" sz="2400" dirty="0">
                <a:solidFill>
                  <a:schemeClr val="tx2">
                    <a:lumMod val="75000"/>
                  </a:schemeClr>
                </a:solidFill>
              </a:rPr>
              <a:t>Aumento de los ingresos + crecimiento urbano </a:t>
            </a:r>
            <a:r>
              <a:rPr lang="es-ES" sz="2400" dirty="0" smtClean="0">
                <a:solidFill>
                  <a:schemeClr val="tx2">
                    <a:lumMod val="75000"/>
                  </a:schemeClr>
                </a:solidFill>
              </a:rPr>
              <a:t>= </a:t>
            </a:r>
          </a:p>
          <a:p>
            <a:pPr algn="ctr"/>
            <a:r>
              <a:rPr lang="es-ES" sz="2400" dirty="0" smtClean="0">
                <a:solidFill>
                  <a:schemeClr val="bg1"/>
                </a:solidFill>
              </a:rPr>
              <a:t>Aumento </a:t>
            </a:r>
            <a:r>
              <a:rPr lang="es-ES" sz="2400" dirty="0">
                <a:solidFill>
                  <a:schemeClr val="bg1"/>
                </a:solidFill>
              </a:rPr>
              <a:t>de la carga de residuos</a:t>
            </a:r>
            <a:endParaRPr lang="en-US" sz="4000" b="1" dirty="0">
              <a:solidFill>
                <a:schemeClr val="bg1"/>
              </a:solidFill>
            </a:endParaRPr>
          </a:p>
        </p:txBody>
      </p:sp>
    </p:spTree>
    <p:extLst>
      <p:ext uri="{BB962C8B-B14F-4D97-AF65-F5344CB8AC3E}">
        <p14:creationId xmlns:p14="http://schemas.microsoft.com/office/powerpoint/2010/main" val="1392996208"/>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1" y="1116335"/>
            <a:ext cx="7693572" cy="5135868"/>
          </a:xfrm>
        </p:spPr>
      </p:pic>
      <p:sp>
        <p:nvSpPr>
          <p:cNvPr id="3" name="Date Placeholder 2"/>
          <p:cNvSpPr>
            <a:spLocks noGrp="1"/>
          </p:cNvSpPr>
          <p:nvPr>
            <p:ph type="dt" sz="half" idx="10"/>
          </p:nvPr>
        </p:nvSpPr>
        <p:spPr/>
        <p:txBody>
          <a:bodyPr/>
          <a:lstStyle/>
          <a:p>
            <a:r>
              <a:rPr lang="en-US" smtClean="0"/>
              <a:t>CCAP</a:t>
            </a:r>
            <a:endParaRPr lang="en-US" dirty="0"/>
          </a:p>
        </p:txBody>
      </p:sp>
      <p:sp>
        <p:nvSpPr>
          <p:cNvPr id="4" name="Slide Number Placeholder 3"/>
          <p:cNvSpPr>
            <a:spLocks noGrp="1"/>
          </p:cNvSpPr>
          <p:nvPr>
            <p:ph type="sldNum" sz="quarter" idx="12"/>
          </p:nvPr>
        </p:nvSpPr>
        <p:spPr/>
        <p:txBody>
          <a:bodyPr/>
          <a:lstStyle/>
          <a:p>
            <a:fld id="{7C895331-E6E0-AA45-A5A4-38575E4331EE}" type="slidenum">
              <a:rPr lang="en-US" smtClean="0"/>
              <a:pPr/>
              <a:t>10</a:t>
            </a:fld>
            <a:endParaRPr lang="en-US"/>
          </a:p>
        </p:txBody>
      </p:sp>
      <p:sp>
        <p:nvSpPr>
          <p:cNvPr id="5" name="Title 4"/>
          <p:cNvSpPr>
            <a:spLocks noGrp="1"/>
          </p:cNvSpPr>
          <p:nvPr>
            <p:ph type="title"/>
          </p:nvPr>
        </p:nvSpPr>
        <p:spPr/>
        <p:txBody>
          <a:bodyPr/>
          <a:lstStyle/>
          <a:p>
            <a:r>
              <a:rPr lang="es-ES" dirty="0" smtClean="0"/>
              <a:t>Incrementen a medida que las </a:t>
            </a:r>
            <a:r>
              <a:rPr lang="es-ES" dirty="0" err="1" smtClean="0"/>
              <a:t>economias</a:t>
            </a:r>
            <a:r>
              <a:rPr lang="es-ES" dirty="0" smtClean="0"/>
              <a:t> se desarrollan</a:t>
            </a:r>
            <a:endParaRPr lang="es-ES" dirty="0"/>
          </a:p>
        </p:txBody>
      </p:sp>
    </p:spTree>
    <p:extLst>
      <p:ext uri="{BB962C8B-B14F-4D97-AF65-F5344CB8AC3E}">
        <p14:creationId xmlns:p14="http://schemas.microsoft.com/office/powerpoint/2010/main" val="649565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Workshop 2, Session 5a</a:t>
            </a:r>
            <a:endParaRPr lang="en-US" dirty="0"/>
          </a:p>
        </p:txBody>
      </p:sp>
      <p:sp>
        <p:nvSpPr>
          <p:cNvPr id="4" name="Slide Number Placeholder 3"/>
          <p:cNvSpPr>
            <a:spLocks noGrp="1"/>
          </p:cNvSpPr>
          <p:nvPr>
            <p:ph type="sldNum" sz="quarter" idx="12"/>
          </p:nvPr>
        </p:nvSpPr>
        <p:spPr/>
        <p:txBody>
          <a:bodyPr/>
          <a:lstStyle/>
          <a:p>
            <a:fld id="{7C895331-E6E0-AA45-A5A4-38575E4331EE}" type="slidenum">
              <a:rPr lang="en-US" smtClean="0"/>
              <a:pPr/>
              <a:t>11</a:t>
            </a:fld>
            <a:endParaRPr lang="en-US"/>
          </a:p>
        </p:txBody>
      </p:sp>
      <p:sp>
        <p:nvSpPr>
          <p:cNvPr id="5" name="Title 4"/>
          <p:cNvSpPr>
            <a:spLocks noGrp="1"/>
          </p:cNvSpPr>
          <p:nvPr>
            <p:ph type="title"/>
          </p:nvPr>
        </p:nvSpPr>
        <p:spPr>
          <a:xfrm>
            <a:off x="307074" y="223839"/>
            <a:ext cx="6591300" cy="639762"/>
          </a:xfrm>
        </p:spPr>
        <p:txBody>
          <a:bodyPr>
            <a:normAutofit/>
          </a:bodyPr>
          <a:lstStyle/>
          <a:p>
            <a:r>
              <a:rPr lang="en-US" sz="2000" dirty="0" smtClean="0"/>
              <a:t>Vision de </a:t>
            </a:r>
            <a:r>
              <a:rPr lang="en-US" sz="2000" dirty="0" err="1" smtClean="0"/>
              <a:t>conjunto</a:t>
            </a:r>
            <a:r>
              <a:rPr lang="en-US" sz="2000" dirty="0" smtClean="0"/>
              <a:t> de sector</a:t>
            </a:r>
            <a:endParaRPr lang="es-MX" sz="2000" dirty="0"/>
          </a:p>
        </p:txBody>
      </p:sp>
      <p:pic>
        <p:nvPicPr>
          <p:cNvPr id="6" name="Shape 324"/>
          <p:cNvPicPr preferRelativeResize="0"/>
          <p:nvPr/>
        </p:nvPicPr>
        <p:blipFill>
          <a:blip r:embed="rId3">
            <a:alphaModFix/>
          </a:blip>
          <a:stretch>
            <a:fillRect/>
          </a:stretch>
        </p:blipFill>
        <p:spPr>
          <a:xfrm>
            <a:off x="1015699" y="1992400"/>
            <a:ext cx="1181100" cy="1445736"/>
          </a:xfrm>
          <a:prstGeom prst="rect">
            <a:avLst/>
          </a:prstGeom>
          <a:noFill/>
          <a:ln>
            <a:noFill/>
          </a:ln>
        </p:spPr>
      </p:pic>
      <p:sp>
        <p:nvSpPr>
          <p:cNvPr id="8" name="TextBox 7"/>
          <p:cNvSpPr txBox="1"/>
          <p:nvPr/>
        </p:nvSpPr>
        <p:spPr>
          <a:xfrm>
            <a:off x="3169267" y="1367023"/>
            <a:ext cx="5517533" cy="4647426"/>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s-ES" sz="1600" dirty="0">
                <a:latin typeface="Helvetica (Body)"/>
              </a:rPr>
              <a:t>Las ciudades mundiales actualmente generan alrededor de </a:t>
            </a:r>
            <a:r>
              <a:rPr lang="es-ES" sz="1600" b="1" dirty="0">
                <a:latin typeface="Helvetica (Body)"/>
              </a:rPr>
              <a:t>2</a:t>
            </a:r>
            <a:r>
              <a:rPr lang="es-ES" sz="1600" b="1" dirty="0" smtClean="0">
                <a:latin typeface="Helvetica (Body)"/>
              </a:rPr>
              <a:t> </a:t>
            </a:r>
            <a:r>
              <a:rPr lang="es-ES" sz="1600" b="1" dirty="0">
                <a:latin typeface="Helvetica (Body)"/>
              </a:rPr>
              <a:t>mil millones de toneladas de residuos sólidos por año.</a:t>
            </a:r>
          </a:p>
          <a:p>
            <a:pPr marL="285750" indent="-285750">
              <a:spcBef>
                <a:spcPts val="600"/>
              </a:spcBef>
              <a:spcAft>
                <a:spcPts val="600"/>
              </a:spcAft>
              <a:buFont typeface="Arial" panose="020B0604020202020204" pitchFamily="34" charset="0"/>
              <a:buChar char="•"/>
            </a:pPr>
            <a:r>
              <a:rPr lang="es-ES" sz="1600" b="1" dirty="0">
                <a:latin typeface="Helvetica (Body)"/>
              </a:rPr>
              <a:t>A medida que aumentan el nivel de ingresos y la tasa de urbanización, también aumenta la cantidad de residuos sólidos </a:t>
            </a:r>
            <a:r>
              <a:rPr lang="es-ES" sz="1600" b="1" dirty="0" smtClean="0">
                <a:latin typeface="Helvetica (Body)"/>
              </a:rPr>
              <a:t>producidos per </a:t>
            </a:r>
            <a:r>
              <a:rPr lang="es-ES" sz="1600" b="1" dirty="0" err="1" smtClean="0">
                <a:latin typeface="Helvetica (Body)"/>
              </a:rPr>
              <a:t>capita</a:t>
            </a:r>
            <a:r>
              <a:rPr lang="es-ES" sz="1600" b="1" dirty="0" smtClean="0">
                <a:latin typeface="Helvetica (Body)"/>
              </a:rPr>
              <a:t>. (Banco Mundial)</a:t>
            </a:r>
          </a:p>
          <a:p>
            <a:pPr marL="285750" indent="-285750">
              <a:spcBef>
                <a:spcPts val="600"/>
              </a:spcBef>
              <a:spcAft>
                <a:spcPts val="600"/>
              </a:spcAft>
              <a:buFont typeface="Arial" panose="020B0604020202020204" pitchFamily="34" charset="0"/>
              <a:buChar char="•"/>
            </a:pPr>
            <a:r>
              <a:rPr lang="es-ES" sz="1600" b="1" dirty="0" smtClean="0">
                <a:latin typeface="Helvetica (Body)"/>
              </a:rPr>
              <a:t>La </a:t>
            </a:r>
            <a:r>
              <a:rPr lang="es-ES" sz="1600" b="1" dirty="0">
                <a:latin typeface="Helvetica (Body)"/>
              </a:rPr>
              <a:t>generación de residuos está creciendo más rápido que cualquier otro contaminante ambiental, incluido el CO2. </a:t>
            </a:r>
            <a:r>
              <a:rPr lang="es-ES" sz="1600" b="1" dirty="0" smtClean="0">
                <a:latin typeface="Helvetica (Body)"/>
              </a:rPr>
              <a:t>(C40</a:t>
            </a:r>
            <a:r>
              <a:rPr lang="es-ES" sz="1600" b="1" dirty="0">
                <a:latin typeface="Helvetica (Body)"/>
              </a:rPr>
              <a:t>)</a:t>
            </a:r>
          </a:p>
          <a:p>
            <a:pPr marL="285750" indent="-285750">
              <a:spcBef>
                <a:spcPts val="600"/>
              </a:spcBef>
              <a:spcAft>
                <a:spcPts val="600"/>
              </a:spcAft>
              <a:buFont typeface="Arial" panose="020B0604020202020204" pitchFamily="34" charset="0"/>
              <a:buChar char="•"/>
            </a:pPr>
            <a:r>
              <a:rPr lang="es-ES" sz="1600" b="1" dirty="0" smtClean="0">
                <a:latin typeface="Helvetica (Body)"/>
              </a:rPr>
              <a:t>A </a:t>
            </a:r>
            <a:r>
              <a:rPr lang="es-ES" sz="1600" b="1" dirty="0">
                <a:latin typeface="Helvetica (Body)"/>
              </a:rPr>
              <a:t>nivel mundial, los costos de gestión de residuos aumentarán de $ 205,4 mil millones a $ 375,5 mil millones en el año </a:t>
            </a:r>
            <a:r>
              <a:rPr lang="es-ES" sz="1600" b="1" dirty="0" smtClean="0">
                <a:latin typeface="Helvetica (Body)"/>
              </a:rPr>
              <a:t>2025.</a:t>
            </a:r>
            <a:endParaRPr lang="es-ES" sz="1600" b="1" dirty="0">
              <a:latin typeface="Helvetica (Body)"/>
            </a:endParaRPr>
          </a:p>
          <a:p>
            <a:pPr marL="285750" indent="-285750">
              <a:spcBef>
                <a:spcPts val="600"/>
              </a:spcBef>
              <a:spcAft>
                <a:spcPts val="600"/>
              </a:spcAft>
              <a:buFont typeface="Arial" panose="020B0604020202020204" pitchFamily="34" charset="0"/>
              <a:buChar char="•"/>
            </a:pPr>
            <a:r>
              <a:rPr lang="es-ES" sz="1600" b="1" dirty="0">
                <a:latin typeface="Helvetica (Body)"/>
              </a:rPr>
              <a:t>Las emisiones de la gestión y eliminación de residuos representan un porcentaje creciente de las emisiones de GEI urbanas.</a:t>
            </a:r>
            <a:endParaRPr lang="en-US" sz="1600" dirty="0">
              <a:solidFill>
                <a:srgbClr val="000000"/>
              </a:solidFill>
              <a:latin typeface="Helvetica (Body)"/>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246" y="3438136"/>
            <a:ext cx="2890005" cy="1414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78171" y="3057099"/>
            <a:ext cx="1050387"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8333555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6506" y="93017"/>
            <a:ext cx="9321282" cy="1143000"/>
          </a:xfrm>
        </p:spPr>
        <p:txBody>
          <a:bodyPr>
            <a:normAutofit/>
          </a:bodyPr>
          <a:lstStyle/>
          <a:p>
            <a:r>
              <a:rPr lang="en-US" cap="none" dirty="0" smtClean="0"/>
              <a:t>CCVCs </a:t>
            </a:r>
            <a:r>
              <a:rPr lang="en-US" cap="none" dirty="0" err="1" smtClean="0"/>
              <a:t>en</a:t>
            </a:r>
            <a:r>
              <a:rPr lang="en-US" cap="none" dirty="0" smtClean="0"/>
              <a:t> el Sector de </a:t>
            </a:r>
            <a:r>
              <a:rPr lang="en-US" cap="none" dirty="0" err="1" smtClean="0"/>
              <a:t>Residuos</a:t>
            </a:r>
            <a:endParaRPr lang="en-US" cap="none" dirty="0"/>
          </a:p>
        </p:txBody>
      </p:sp>
      <p:sp>
        <p:nvSpPr>
          <p:cNvPr id="6" name="Text Placeholder 5"/>
          <p:cNvSpPr>
            <a:spLocks noGrp="1"/>
          </p:cNvSpPr>
          <p:nvPr>
            <p:ph type="body" idx="1"/>
          </p:nvPr>
        </p:nvSpPr>
        <p:spPr>
          <a:xfrm>
            <a:off x="381000" y="968441"/>
            <a:ext cx="4040187" cy="639762"/>
          </a:xfrm>
        </p:spPr>
        <p:txBody>
          <a:bodyPr/>
          <a:lstStyle/>
          <a:p>
            <a:r>
              <a:rPr lang="en-US" dirty="0" err="1" smtClean="0"/>
              <a:t>Carbono</a:t>
            </a:r>
            <a:r>
              <a:rPr lang="en-US" dirty="0" smtClean="0"/>
              <a:t> Negro</a:t>
            </a:r>
            <a:endParaRPr lang="en-US" dirty="0"/>
          </a:p>
        </p:txBody>
      </p:sp>
      <p:sp>
        <p:nvSpPr>
          <p:cNvPr id="3" name="Content Placeholder 2"/>
          <p:cNvSpPr>
            <a:spLocks noGrp="1"/>
          </p:cNvSpPr>
          <p:nvPr>
            <p:ph sz="half" idx="4294967295"/>
          </p:nvPr>
        </p:nvSpPr>
        <p:spPr>
          <a:xfrm>
            <a:off x="457199" y="1608203"/>
            <a:ext cx="4588934" cy="3951288"/>
          </a:xfrm>
          <a:prstGeom prst="rect">
            <a:avLst/>
          </a:prstGeom>
        </p:spPr>
        <p:txBody>
          <a:bodyPr>
            <a:normAutofit fontScale="85000" lnSpcReduction="20000"/>
          </a:bodyPr>
          <a:lstStyle/>
          <a:p>
            <a:r>
              <a:rPr lang="es-ES" sz="2800" dirty="0" smtClean="0">
                <a:latin typeface="Arial"/>
                <a:cs typeface="Arial"/>
              </a:rPr>
              <a:t>Creado por</a:t>
            </a:r>
          </a:p>
          <a:p>
            <a:pPr lvl="1"/>
            <a:r>
              <a:rPr lang="es-ES" sz="2400" dirty="0">
                <a:latin typeface="Arial"/>
                <a:cs typeface="Arial"/>
              </a:rPr>
              <a:t>V</a:t>
            </a:r>
            <a:r>
              <a:rPr lang="es-ES" sz="2400" dirty="0" smtClean="0">
                <a:latin typeface="Arial"/>
                <a:cs typeface="Arial"/>
              </a:rPr>
              <a:t>ehículos </a:t>
            </a:r>
            <a:r>
              <a:rPr lang="es-ES" sz="2400" dirty="0">
                <a:latin typeface="Arial"/>
                <a:cs typeface="Arial"/>
              </a:rPr>
              <a:t>de recolección de residuos (por ejemplo, camiones de volteo)</a:t>
            </a:r>
          </a:p>
          <a:p>
            <a:pPr lvl="1"/>
            <a:r>
              <a:rPr lang="es-ES" sz="2400" dirty="0">
                <a:latin typeface="Arial"/>
                <a:cs typeface="Arial"/>
              </a:rPr>
              <a:t>Equipo de manejo de desechos (por ejemplo, </a:t>
            </a:r>
            <a:r>
              <a:rPr lang="es-ES" sz="2400" dirty="0" err="1">
                <a:latin typeface="Arial"/>
                <a:cs typeface="Arial"/>
              </a:rPr>
              <a:t>bulldozers</a:t>
            </a:r>
            <a:r>
              <a:rPr lang="es-ES" sz="2400" dirty="0">
                <a:latin typeface="Arial"/>
                <a:cs typeface="Arial"/>
              </a:rPr>
              <a:t>)</a:t>
            </a:r>
          </a:p>
          <a:p>
            <a:pPr lvl="1"/>
            <a:r>
              <a:rPr lang="es-ES" sz="2400" dirty="0">
                <a:latin typeface="Arial"/>
                <a:cs typeface="Arial"/>
              </a:rPr>
              <a:t>Quema de desperdicios</a:t>
            </a:r>
          </a:p>
          <a:p>
            <a:pPr lvl="2"/>
            <a:r>
              <a:rPr lang="es-ES" dirty="0" smtClean="0">
                <a:latin typeface="Arial"/>
                <a:cs typeface="Arial"/>
              </a:rPr>
              <a:t>Quema </a:t>
            </a:r>
            <a:r>
              <a:rPr lang="es-ES" dirty="0">
                <a:latin typeface="Arial"/>
                <a:cs typeface="Arial"/>
              </a:rPr>
              <a:t>intencional (por ejemplo, en favelas donde no se recolectan residuos)</a:t>
            </a:r>
          </a:p>
          <a:p>
            <a:pPr lvl="2"/>
            <a:r>
              <a:rPr lang="es-ES" dirty="0" smtClean="0">
                <a:latin typeface="Arial"/>
                <a:cs typeface="Arial"/>
              </a:rPr>
              <a:t>Quema </a:t>
            </a:r>
            <a:r>
              <a:rPr lang="es-ES" dirty="0">
                <a:latin typeface="Arial"/>
                <a:cs typeface="Arial"/>
              </a:rPr>
              <a:t>incidental en vertederos cuando se enciende el vertedero de </a:t>
            </a:r>
            <a:r>
              <a:rPr lang="es-ES" dirty="0" smtClean="0">
                <a:latin typeface="Arial"/>
                <a:cs typeface="Arial"/>
              </a:rPr>
              <a:t>gas</a:t>
            </a:r>
          </a:p>
          <a:p>
            <a:pPr lvl="2"/>
            <a:endParaRPr lang="es-ES" sz="2700" dirty="0"/>
          </a:p>
          <a:p>
            <a:pPr lvl="2"/>
            <a:endParaRPr lang="en-US" dirty="0"/>
          </a:p>
        </p:txBody>
      </p:sp>
      <p:sp>
        <p:nvSpPr>
          <p:cNvPr id="5" name="TextBox 4"/>
          <p:cNvSpPr txBox="1"/>
          <p:nvPr/>
        </p:nvSpPr>
        <p:spPr>
          <a:xfrm>
            <a:off x="381000" y="6019800"/>
            <a:ext cx="4362508" cy="276999"/>
          </a:xfrm>
          <a:prstGeom prst="rect">
            <a:avLst/>
          </a:prstGeom>
          <a:noFill/>
        </p:spPr>
        <p:txBody>
          <a:bodyPr wrap="square" rtlCol="0">
            <a:spAutoFit/>
          </a:bodyPr>
          <a:lstStyle/>
          <a:p>
            <a:pPr algn="ctr"/>
            <a:endParaRPr lang="en-US" sz="1200" dirty="0">
              <a:latin typeface="Trebuchet MS" pitchFamily="34"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3884" y="1538837"/>
            <a:ext cx="3289754" cy="4244473"/>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636168" y="5918205"/>
            <a:ext cx="4004733" cy="400110"/>
          </a:xfrm>
          <a:prstGeom prst="rect">
            <a:avLst/>
          </a:prstGeom>
          <a:noFill/>
        </p:spPr>
        <p:txBody>
          <a:bodyPr wrap="square" rtlCol="0">
            <a:spAutoFit/>
          </a:bodyPr>
          <a:lstStyle/>
          <a:p>
            <a:r>
              <a:rPr lang="en-US" sz="1000" i="1" dirty="0" smtClean="0">
                <a:latin typeface="Arial" panose="020B0604020202020204" pitchFamily="34" charset="0"/>
                <a:cs typeface="Arial" panose="020B0604020202020204" pitchFamily="34" charset="0"/>
              </a:rPr>
              <a:t>* Bond et al. 2013. </a:t>
            </a:r>
            <a:r>
              <a:rPr lang="en-US" sz="1000" i="1" dirty="0">
                <a:latin typeface="Arial" panose="020B0604020202020204" pitchFamily="34" charset="0"/>
                <a:cs typeface="Arial" panose="020B0604020202020204" pitchFamily="34" charset="0"/>
              </a:rPr>
              <a:t>Bounding the Role of Black Carbon in the Climate System: A Scientific Assessment</a:t>
            </a:r>
          </a:p>
        </p:txBody>
      </p:sp>
    </p:spTree>
    <p:extLst>
      <p:ext uri="{BB962C8B-B14F-4D97-AF65-F5344CB8AC3E}">
        <p14:creationId xmlns:p14="http://schemas.microsoft.com/office/powerpoint/2010/main" val="22175543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r>
              <a:rPr lang="en-US" dirty="0" err="1" smtClean="0"/>
              <a:t>Metano</a:t>
            </a:r>
            <a:endParaRPr lang="en-US" dirty="0"/>
          </a:p>
        </p:txBody>
      </p:sp>
      <p:sp>
        <p:nvSpPr>
          <p:cNvPr id="3" name="Content Placeholder 2"/>
          <p:cNvSpPr>
            <a:spLocks noGrp="1"/>
          </p:cNvSpPr>
          <p:nvPr>
            <p:ph sz="half" idx="4294967295"/>
          </p:nvPr>
        </p:nvSpPr>
        <p:spPr>
          <a:xfrm>
            <a:off x="457199" y="2174875"/>
            <a:ext cx="4800601" cy="3951288"/>
          </a:xfrm>
          <a:prstGeom prst="rect">
            <a:avLst/>
          </a:prstGeom>
        </p:spPr>
        <p:txBody>
          <a:bodyPr>
            <a:noAutofit/>
          </a:bodyPr>
          <a:lstStyle/>
          <a:p>
            <a:pPr fontAlgn="ctr"/>
            <a:r>
              <a:rPr lang="es-ES" sz="1600" dirty="0" smtClean="0"/>
              <a:t>Producido </a:t>
            </a:r>
            <a:r>
              <a:rPr lang="es-ES" sz="1600" dirty="0"/>
              <a:t>por la descomposición anaeróbica de material orgánico (por ejemplo, en vertederos y </a:t>
            </a:r>
            <a:r>
              <a:rPr lang="es-ES" sz="1600" dirty="0" smtClean="0"/>
              <a:t>vertederos)</a:t>
            </a:r>
          </a:p>
          <a:p>
            <a:pPr fontAlgn="ctr"/>
            <a:r>
              <a:rPr lang="es-ES" sz="1600" dirty="0" smtClean="0"/>
              <a:t>Factores clave:</a:t>
            </a:r>
          </a:p>
          <a:p>
            <a:pPr lvl="1" fontAlgn="ctr"/>
            <a:r>
              <a:rPr lang="es-ES" sz="1600" dirty="0" smtClean="0"/>
              <a:t>Cantidad </a:t>
            </a:r>
            <a:r>
              <a:rPr lang="es-ES" sz="1600" dirty="0"/>
              <a:t>de residuos orgánicos </a:t>
            </a:r>
            <a:r>
              <a:rPr lang="es-ES" sz="1600" dirty="0" smtClean="0"/>
              <a:t>depositados</a:t>
            </a:r>
          </a:p>
          <a:p>
            <a:pPr lvl="1" fontAlgn="ctr"/>
            <a:r>
              <a:rPr lang="es-ES" sz="1600" dirty="0" smtClean="0"/>
              <a:t>Extensión </a:t>
            </a:r>
            <a:r>
              <a:rPr lang="es-ES" sz="1600" dirty="0"/>
              <a:t>de la descomposición </a:t>
            </a:r>
            <a:r>
              <a:rPr lang="es-ES" sz="1600" dirty="0" smtClean="0"/>
              <a:t>anaeróbica</a:t>
            </a:r>
          </a:p>
          <a:p>
            <a:pPr lvl="1" fontAlgn="ctr"/>
            <a:r>
              <a:rPr lang="es-ES" sz="1600" dirty="0" smtClean="0"/>
              <a:t>Residuos </a:t>
            </a:r>
            <a:r>
              <a:rPr lang="es-ES" sz="1600" dirty="0"/>
              <a:t>de las propiedades de la </a:t>
            </a:r>
            <a:r>
              <a:rPr lang="es-ES" sz="1600" dirty="0" smtClean="0"/>
              <a:t>cubierta</a:t>
            </a:r>
          </a:p>
          <a:p>
            <a:pPr lvl="1" fontAlgn="ctr"/>
            <a:r>
              <a:rPr lang="es-ES" sz="1600" dirty="0" smtClean="0"/>
              <a:t>Las </a:t>
            </a:r>
            <a:r>
              <a:rPr lang="es-ES" sz="1600" dirty="0"/>
              <a:t>tasas de oxidación de </a:t>
            </a:r>
            <a:r>
              <a:rPr lang="es-ES" sz="1600" dirty="0" smtClean="0"/>
              <a:t>metano</a:t>
            </a:r>
          </a:p>
          <a:p>
            <a:pPr fontAlgn="ctr"/>
            <a:r>
              <a:rPr lang="es-ES" sz="1600" dirty="0" smtClean="0"/>
              <a:t>Vida </a:t>
            </a:r>
            <a:r>
              <a:rPr lang="es-ES" sz="1600" dirty="0"/>
              <a:t>atmosférica: 12 </a:t>
            </a:r>
            <a:r>
              <a:rPr lang="es-ES" sz="1600" dirty="0" smtClean="0"/>
              <a:t>años</a:t>
            </a:r>
          </a:p>
          <a:p>
            <a:pPr fontAlgn="ctr"/>
            <a:r>
              <a:rPr lang="es-ES" sz="1600" dirty="0" smtClean="0"/>
              <a:t>Contribuye </a:t>
            </a:r>
            <a:r>
              <a:rPr lang="es-ES" sz="1600" dirty="0"/>
              <a:t>a la formación de ozono troposférico, un contaminante del aire</a:t>
            </a:r>
          </a:p>
        </p:txBody>
      </p:sp>
      <p:pic>
        <p:nvPicPr>
          <p:cNvPr id="8" name="Content Placeholder 4"/>
          <p:cNvPicPr>
            <a:picLocks noChangeAspect="1"/>
          </p:cNvPicPr>
          <p:nvPr/>
        </p:nvPicPr>
        <p:blipFill rotWithShape="1">
          <a:blip r:embed="rId3" cstate="print">
            <a:extLst>
              <a:ext uri="{28A0092B-C50C-407E-A947-70E740481C1C}">
                <a14:useLocalDpi xmlns:a14="http://schemas.microsoft.com/office/drawing/2010/main" val="0"/>
              </a:ext>
            </a:extLst>
          </a:blip>
          <a:srcRect l="11544" r="5248" b="23232"/>
          <a:stretch/>
        </p:blipFill>
        <p:spPr>
          <a:xfrm>
            <a:off x="5386001" y="2316422"/>
            <a:ext cx="3911276" cy="2881526"/>
          </a:xfrm>
          <a:prstGeom prst="roundRect">
            <a:avLst/>
          </a:prstGeom>
        </p:spPr>
      </p:pic>
      <p:sp>
        <p:nvSpPr>
          <p:cNvPr id="7" name="TextBox 6"/>
          <p:cNvSpPr txBox="1"/>
          <p:nvPr/>
        </p:nvSpPr>
        <p:spPr>
          <a:xfrm>
            <a:off x="651934" y="6012801"/>
            <a:ext cx="4004733" cy="246221"/>
          </a:xfrm>
          <a:prstGeom prst="rect">
            <a:avLst/>
          </a:prstGeom>
          <a:noFill/>
        </p:spPr>
        <p:txBody>
          <a:bodyPr wrap="square" rtlCol="0">
            <a:spAutoFit/>
          </a:bodyPr>
          <a:lstStyle/>
          <a:p>
            <a:r>
              <a:rPr lang="en-US" sz="1000" i="1" dirty="0" smtClean="0">
                <a:latin typeface="Arial" panose="020B0604020202020204" pitchFamily="34" charset="0"/>
                <a:cs typeface="Arial" panose="020B0604020202020204" pitchFamily="34" charset="0"/>
              </a:rPr>
              <a:t>* IPCC AR5</a:t>
            </a:r>
            <a:endParaRPr lang="en-US" sz="1000" i="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31539" y="274637"/>
            <a:ext cx="9979573" cy="1143000"/>
          </a:xfrm>
        </p:spPr>
        <p:txBody>
          <a:bodyPr/>
          <a:lstStyle/>
          <a:p>
            <a:r>
              <a:rPr lang="en-US" cap="none" dirty="0"/>
              <a:t>CCVCs </a:t>
            </a:r>
            <a:r>
              <a:rPr lang="en-US" cap="none" dirty="0" err="1"/>
              <a:t>en</a:t>
            </a:r>
            <a:r>
              <a:rPr lang="en-US" cap="none" dirty="0"/>
              <a:t> el Sector de </a:t>
            </a:r>
            <a:r>
              <a:rPr lang="en-US" cap="none" dirty="0" err="1" smtClean="0"/>
              <a:t>Residuos</a:t>
            </a:r>
            <a:endParaRPr lang="es-ES" cap="none" dirty="0"/>
          </a:p>
        </p:txBody>
      </p:sp>
    </p:spTree>
    <p:extLst>
      <p:ext uri="{BB962C8B-B14F-4D97-AF65-F5344CB8AC3E}">
        <p14:creationId xmlns:p14="http://schemas.microsoft.com/office/powerpoint/2010/main" val="40374112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3816215"/>
            <a:ext cx="9144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41565" y="1458392"/>
            <a:ext cx="9047018" cy="4871113"/>
          </a:xfrm>
          <a:prstGeom prst="rect">
            <a:avLst/>
          </a:prstGeom>
          <a:gradFill>
            <a:gsLst>
              <a:gs pos="0">
                <a:srgbClr val="5E9EFF"/>
              </a:gs>
              <a:gs pos="47000">
                <a:srgbClr val="85C2FF">
                  <a:alpha val="0"/>
                </a:srgbClr>
              </a:gs>
            </a:gsLst>
            <a:lin ang="5400000" scaled="1"/>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sz="1200" dirty="0"/>
          </a:p>
        </p:txBody>
      </p:sp>
      <p:sp>
        <p:nvSpPr>
          <p:cNvPr id="10" name="Cloud Callout 9"/>
          <p:cNvSpPr/>
          <p:nvPr/>
        </p:nvSpPr>
        <p:spPr>
          <a:xfrm>
            <a:off x="2791411" y="2739102"/>
            <a:ext cx="1078270" cy="1556928"/>
          </a:xfrm>
          <a:prstGeom prst="cloudCallou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dirty="0"/>
          </a:p>
        </p:txBody>
      </p:sp>
      <p:sp>
        <p:nvSpPr>
          <p:cNvPr id="3" name="Footer Placeholder 2"/>
          <p:cNvSpPr>
            <a:spLocks noGrp="1"/>
          </p:cNvSpPr>
          <p:nvPr>
            <p:ph type="ftr" sz="quarter" idx="11"/>
          </p:nvPr>
        </p:nvSpPr>
        <p:spPr/>
        <p:txBody>
          <a:bodyPr/>
          <a:lstStyle/>
          <a:p>
            <a:r>
              <a:rPr lang="en-US" smtClean="0"/>
              <a:t>Workshop 2, Session 5b</a:t>
            </a:r>
            <a:endParaRPr lang="en-US" dirty="0"/>
          </a:p>
        </p:txBody>
      </p:sp>
      <p:sp>
        <p:nvSpPr>
          <p:cNvPr id="4" name="Slide Number Placeholder 3"/>
          <p:cNvSpPr>
            <a:spLocks noGrp="1"/>
          </p:cNvSpPr>
          <p:nvPr>
            <p:ph type="sldNum" sz="quarter" idx="12"/>
          </p:nvPr>
        </p:nvSpPr>
        <p:spPr/>
        <p:txBody>
          <a:bodyPr/>
          <a:lstStyle/>
          <a:p>
            <a:fld id="{7C895331-E6E0-AA45-A5A4-38575E4331EE}" type="slidenum">
              <a:rPr lang="en-US" smtClean="0"/>
              <a:pPr/>
              <a:t>14</a:t>
            </a:fld>
            <a:endParaRPr lang="en-US" dirty="0"/>
          </a:p>
        </p:txBody>
      </p:sp>
      <p:sp>
        <p:nvSpPr>
          <p:cNvPr id="5" name="Title 4"/>
          <p:cNvSpPr>
            <a:spLocks noGrp="1"/>
          </p:cNvSpPr>
          <p:nvPr>
            <p:ph type="title"/>
          </p:nvPr>
        </p:nvSpPr>
        <p:spPr/>
        <p:txBody>
          <a:bodyPr>
            <a:normAutofit/>
          </a:bodyPr>
          <a:lstStyle/>
          <a:p>
            <a:r>
              <a:rPr lang="en-US" sz="2000" dirty="0" err="1" smtClean="0"/>
              <a:t>Emisiones</a:t>
            </a:r>
            <a:r>
              <a:rPr lang="en-US" sz="2000" dirty="0" smtClean="0"/>
              <a:t> del Sector de </a:t>
            </a:r>
            <a:r>
              <a:rPr lang="en-US" sz="2000" dirty="0" err="1" smtClean="0"/>
              <a:t>Residuos</a:t>
            </a:r>
            <a:endParaRPr lang="es-MX" sz="2000"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3054" y="4806815"/>
            <a:ext cx="2056676" cy="890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37909"/>
          <a:stretch/>
        </p:blipFill>
        <p:spPr>
          <a:xfrm>
            <a:off x="-444129" y="4521809"/>
            <a:ext cx="2591584" cy="1324704"/>
          </a:xfrm>
          <a:prstGeom prst="rect">
            <a:avLst/>
          </a:prstGeom>
        </p:spPr>
      </p:pic>
      <p:sp>
        <p:nvSpPr>
          <p:cNvPr id="9" name="TextBox 8"/>
          <p:cNvSpPr txBox="1"/>
          <p:nvPr/>
        </p:nvSpPr>
        <p:spPr>
          <a:xfrm>
            <a:off x="242458" y="5735414"/>
            <a:ext cx="1898073" cy="369332"/>
          </a:xfrm>
          <a:prstGeom prst="rect">
            <a:avLst/>
          </a:prstGeom>
          <a:noFill/>
        </p:spPr>
        <p:txBody>
          <a:bodyPr wrap="square" rtlCol="0">
            <a:spAutoFit/>
          </a:bodyPr>
          <a:lstStyle/>
          <a:p>
            <a:pPr algn="ctr"/>
            <a:r>
              <a:rPr lang="en-US" dirty="0" smtClean="0"/>
              <a:t>Transfer Station </a:t>
            </a:r>
            <a:endParaRPr lang="es-MX" dirty="0"/>
          </a:p>
        </p:txBody>
      </p:sp>
      <p:sp>
        <p:nvSpPr>
          <p:cNvPr id="11" name="TextBox 10"/>
          <p:cNvSpPr txBox="1"/>
          <p:nvPr/>
        </p:nvSpPr>
        <p:spPr>
          <a:xfrm>
            <a:off x="2322678" y="5730305"/>
            <a:ext cx="2191182" cy="369332"/>
          </a:xfrm>
          <a:prstGeom prst="rect">
            <a:avLst/>
          </a:prstGeom>
          <a:noFill/>
        </p:spPr>
        <p:txBody>
          <a:bodyPr wrap="square" rtlCol="0">
            <a:spAutoFit/>
          </a:bodyPr>
          <a:lstStyle/>
          <a:p>
            <a:pPr algn="ctr"/>
            <a:r>
              <a:rPr lang="en-US" dirty="0" smtClean="0"/>
              <a:t>Landfill Transport</a:t>
            </a:r>
            <a:endParaRPr lang="es-MX" dirty="0"/>
          </a:p>
        </p:txBody>
      </p:sp>
      <p:sp>
        <p:nvSpPr>
          <p:cNvPr id="2" name="Cloud 1"/>
          <p:cNvSpPr/>
          <p:nvPr/>
        </p:nvSpPr>
        <p:spPr>
          <a:xfrm>
            <a:off x="5238100" y="4740143"/>
            <a:ext cx="4045527" cy="914284"/>
          </a:xfrm>
          <a:prstGeom prst="cloud">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dirty="0"/>
          </a:p>
        </p:txBody>
      </p:sp>
      <p:sp>
        <p:nvSpPr>
          <p:cNvPr id="12" name="Cloud 11"/>
          <p:cNvSpPr/>
          <p:nvPr/>
        </p:nvSpPr>
        <p:spPr>
          <a:xfrm>
            <a:off x="6165273" y="1676399"/>
            <a:ext cx="498763" cy="360221"/>
          </a:xfrm>
          <a:prstGeom prst="cloud">
            <a:avLst/>
          </a:prstGeom>
          <a:solidFill>
            <a:schemeClr val="bg1">
              <a:lumMod val="6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dirty="0">
              <a:solidFill>
                <a:schemeClr val="bg1">
                  <a:lumMod val="65000"/>
                </a:schemeClr>
              </a:solidFill>
            </a:endParaRPr>
          </a:p>
        </p:txBody>
      </p:sp>
      <p:sp>
        <p:nvSpPr>
          <p:cNvPr id="14" name="Cloud 13"/>
          <p:cNvSpPr/>
          <p:nvPr/>
        </p:nvSpPr>
        <p:spPr>
          <a:xfrm>
            <a:off x="7633859" y="1676399"/>
            <a:ext cx="498763" cy="360221"/>
          </a:xfrm>
          <a:prstGeom prst="cloud">
            <a:avLst/>
          </a:prstGeom>
          <a:solidFill>
            <a:schemeClr val="accent2">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dirty="0">
              <a:solidFill>
                <a:schemeClr val="bg1">
                  <a:lumMod val="65000"/>
                </a:schemeClr>
              </a:solidFill>
            </a:endParaRPr>
          </a:p>
        </p:txBody>
      </p:sp>
      <p:sp>
        <p:nvSpPr>
          <p:cNvPr id="15" name="TextBox 14"/>
          <p:cNvSpPr txBox="1"/>
          <p:nvPr/>
        </p:nvSpPr>
        <p:spPr>
          <a:xfrm>
            <a:off x="6774873" y="1676399"/>
            <a:ext cx="858986" cy="461665"/>
          </a:xfrm>
          <a:prstGeom prst="rect">
            <a:avLst/>
          </a:prstGeom>
          <a:noFill/>
        </p:spPr>
        <p:txBody>
          <a:bodyPr wrap="square" rtlCol="0">
            <a:spAutoFit/>
          </a:bodyPr>
          <a:lstStyle/>
          <a:p>
            <a:r>
              <a:rPr lang="en-US" sz="1200" b="1" dirty="0" smtClean="0"/>
              <a:t>Black Carbon</a:t>
            </a:r>
            <a:endParaRPr lang="es-MX" sz="1200" b="1" dirty="0"/>
          </a:p>
        </p:txBody>
      </p:sp>
      <p:sp>
        <p:nvSpPr>
          <p:cNvPr id="17" name="TextBox 16"/>
          <p:cNvSpPr txBox="1"/>
          <p:nvPr/>
        </p:nvSpPr>
        <p:spPr>
          <a:xfrm>
            <a:off x="8174185" y="1677794"/>
            <a:ext cx="914397" cy="276999"/>
          </a:xfrm>
          <a:prstGeom prst="rect">
            <a:avLst/>
          </a:prstGeom>
          <a:noFill/>
        </p:spPr>
        <p:txBody>
          <a:bodyPr wrap="square" rtlCol="0">
            <a:spAutoFit/>
          </a:bodyPr>
          <a:lstStyle/>
          <a:p>
            <a:r>
              <a:rPr lang="en-US" sz="1200" b="1" dirty="0" smtClean="0"/>
              <a:t>Methane</a:t>
            </a:r>
            <a:endParaRPr lang="es-MX" sz="1200" b="1" dirty="0"/>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3860" y="4382334"/>
            <a:ext cx="1097233" cy="1315358"/>
          </a:xfrm>
          <a:prstGeom prst="rect">
            <a:avLst/>
          </a:prstGeom>
        </p:spPr>
      </p:pic>
      <p:sp>
        <p:nvSpPr>
          <p:cNvPr id="19" name="Cloud Callout 18"/>
          <p:cNvSpPr/>
          <p:nvPr/>
        </p:nvSpPr>
        <p:spPr>
          <a:xfrm>
            <a:off x="4544290" y="2720751"/>
            <a:ext cx="1078270" cy="1556928"/>
          </a:xfrm>
          <a:prstGeom prst="cloudCallou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dirty="0"/>
          </a:p>
        </p:txBody>
      </p:sp>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1918" y="4466389"/>
            <a:ext cx="865909" cy="865909"/>
          </a:xfrm>
          <a:prstGeom prst="rect">
            <a:avLst/>
          </a:prstGeom>
        </p:spPr>
      </p:pic>
      <p:sp>
        <p:nvSpPr>
          <p:cNvPr id="21" name="Cloud Callout 20"/>
          <p:cNvSpPr/>
          <p:nvPr/>
        </p:nvSpPr>
        <p:spPr>
          <a:xfrm>
            <a:off x="6341918" y="2739101"/>
            <a:ext cx="1078270" cy="1556928"/>
          </a:xfrm>
          <a:prstGeom prst="cloudCallou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dirty="0"/>
          </a:p>
        </p:txBody>
      </p:sp>
      <p:sp>
        <p:nvSpPr>
          <p:cNvPr id="26" name="TextBox 25"/>
          <p:cNvSpPr txBox="1"/>
          <p:nvPr/>
        </p:nvSpPr>
        <p:spPr>
          <a:xfrm>
            <a:off x="5069682" y="5735414"/>
            <a:ext cx="2191182" cy="369332"/>
          </a:xfrm>
          <a:prstGeom prst="rect">
            <a:avLst/>
          </a:prstGeom>
          <a:noFill/>
        </p:spPr>
        <p:txBody>
          <a:bodyPr wrap="square" rtlCol="0">
            <a:spAutoFit/>
          </a:bodyPr>
          <a:lstStyle/>
          <a:p>
            <a:pPr algn="ctr"/>
            <a:r>
              <a:rPr lang="en-US" dirty="0" smtClean="0"/>
              <a:t>Landfill Operations</a:t>
            </a:r>
            <a:endParaRPr lang="es-MX" dirty="0"/>
          </a:p>
        </p:txBody>
      </p:sp>
      <p:sp>
        <p:nvSpPr>
          <p:cNvPr id="27" name="Cloud Callout 26"/>
          <p:cNvSpPr/>
          <p:nvPr/>
        </p:nvSpPr>
        <p:spPr>
          <a:xfrm>
            <a:off x="7772400" y="2492331"/>
            <a:ext cx="1316181" cy="1268494"/>
          </a:xfrm>
          <a:prstGeom prst="cloudCallout">
            <a:avLst/>
          </a:prstGeom>
          <a:solidFill>
            <a:schemeClr val="accent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dirty="0"/>
          </a:p>
        </p:txBody>
      </p:sp>
      <p:sp>
        <p:nvSpPr>
          <p:cNvPr id="25" name="TextBox 24"/>
          <p:cNvSpPr txBox="1"/>
          <p:nvPr/>
        </p:nvSpPr>
        <p:spPr>
          <a:xfrm>
            <a:off x="2731221" y="3268382"/>
            <a:ext cx="1160342" cy="523220"/>
          </a:xfrm>
          <a:prstGeom prst="rect">
            <a:avLst/>
          </a:prstGeom>
          <a:noFill/>
        </p:spPr>
        <p:txBody>
          <a:bodyPr wrap="square" rtlCol="0">
            <a:spAutoFit/>
          </a:bodyPr>
          <a:lstStyle/>
          <a:p>
            <a:pPr algn="ctr"/>
            <a:r>
              <a:rPr lang="en-US" sz="1400" b="1" dirty="0" smtClean="0">
                <a:solidFill>
                  <a:schemeClr val="bg1"/>
                </a:solidFill>
              </a:rPr>
              <a:t>Transport Emissions</a:t>
            </a:r>
            <a:endParaRPr lang="es-MX" sz="1400" b="1" dirty="0">
              <a:solidFill>
                <a:schemeClr val="bg1"/>
              </a:solidFill>
            </a:endParaRPr>
          </a:p>
        </p:txBody>
      </p:sp>
      <p:sp>
        <p:nvSpPr>
          <p:cNvPr id="30" name="TextBox 29"/>
          <p:cNvSpPr txBox="1"/>
          <p:nvPr/>
        </p:nvSpPr>
        <p:spPr>
          <a:xfrm>
            <a:off x="4384835" y="3320006"/>
            <a:ext cx="1397179" cy="523220"/>
          </a:xfrm>
          <a:prstGeom prst="rect">
            <a:avLst/>
          </a:prstGeom>
          <a:noFill/>
        </p:spPr>
        <p:txBody>
          <a:bodyPr wrap="square" rtlCol="0">
            <a:spAutoFit/>
          </a:bodyPr>
          <a:lstStyle/>
          <a:p>
            <a:pPr algn="ctr"/>
            <a:r>
              <a:rPr lang="en-US" sz="1400" b="1" dirty="0" smtClean="0">
                <a:solidFill>
                  <a:schemeClr val="bg1"/>
                </a:solidFill>
              </a:rPr>
              <a:t>Excavator Emissions</a:t>
            </a:r>
            <a:endParaRPr lang="es-MX" sz="1400" b="1" dirty="0">
              <a:solidFill>
                <a:schemeClr val="bg1"/>
              </a:solidFill>
            </a:endParaRPr>
          </a:p>
        </p:txBody>
      </p:sp>
      <p:sp>
        <p:nvSpPr>
          <p:cNvPr id="31" name="TextBox 30"/>
          <p:cNvSpPr txBox="1"/>
          <p:nvPr/>
        </p:nvSpPr>
        <p:spPr>
          <a:xfrm>
            <a:off x="6254665" y="3237605"/>
            <a:ext cx="1252776" cy="523220"/>
          </a:xfrm>
          <a:prstGeom prst="rect">
            <a:avLst/>
          </a:prstGeom>
          <a:noFill/>
        </p:spPr>
        <p:txBody>
          <a:bodyPr wrap="square" rtlCol="0">
            <a:spAutoFit/>
          </a:bodyPr>
          <a:lstStyle/>
          <a:p>
            <a:pPr algn="ctr"/>
            <a:r>
              <a:rPr lang="en-US" sz="1400" b="1" dirty="0" smtClean="0">
                <a:solidFill>
                  <a:schemeClr val="bg1"/>
                </a:solidFill>
              </a:rPr>
              <a:t>Fire emissions</a:t>
            </a:r>
            <a:endParaRPr lang="es-MX" sz="1400" b="1" dirty="0">
              <a:solidFill>
                <a:schemeClr val="bg1"/>
              </a:solidFill>
            </a:endParaRPr>
          </a:p>
        </p:txBody>
      </p:sp>
      <p:sp>
        <p:nvSpPr>
          <p:cNvPr id="32" name="TextBox 31"/>
          <p:cNvSpPr txBox="1"/>
          <p:nvPr/>
        </p:nvSpPr>
        <p:spPr>
          <a:xfrm>
            <a:off x="7674876" y="2713292"/>
            <a:ext cx="1511228" cy="738664"/>
          </a:xfrm>
          <a:prstGeom prst="rect">
            <a:avLst/>
          </a:prstGeom>
          <a:noFill/>
        </p:spPr>
        <p:txBody>
          <a:bodyPr wrap="square" rtlCol="0">
            <a:spAutoFit/>
          </a:bodyPr>
          <a:lstStyle/>
          <a:p>
            <a:pPr algn="ctr"/>
            <a:r>
              <a:rPr lang="en-US" sz="1400" b="1" dirty="0" smtClean="0">
                <a:solidFill>
                  <a:schemeClr val="bg1"/>
                </a:solidFill>
              </a:rPr>
              <a:t>Waste decomposition  emissions</a:t>
            </a:r>
            <a:endParaRPr lang="es-MX" sz="1400" b="1" dirty="0">
              <a:solidFill>
                <a:schemeClr val="bg1"/>
              </a:solidFill>
            </a:endParaRPr>
          </a:p>
        </p:txBody>
      </p:sp>
      <p:cxnSp>
        <p:nvCxnSpPr>
          <p:cNvPr id="29" name="Straight Connector 28"/>
          <p:cNvCxnSpPr/>
          <p:nvPr/>
        </p:nvCxnSpPr>
        <p:spPr>
          <a:xfrm>
            <a:off x="651164" y="1126775"/>
            <a:ext cx="0" cy="1145370"/>
          </a:xfrm>
          <a:prstGeom prst="line">
            <a:avLst/>
          </a:prstGeom>
          <a:ln w="12700">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049" name="Straight Connector 2048"/>
          <p:cNvCxnSpPr/>
          <p:nvPr/>
        </p:nvCxnSpPr>
        <p:spPr>
          <a:xfrm>
            <a:off x="3228109" y="2272145"/>
            <a:ext cx="4765968" cy="0"/>
          </a:xfrm>
          <a:prstGeom prst="line">
            <a:avLst/>
          </a:prstGeom>
          <a:ln w="12700">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2051" name="TextBox 2050"/>
          <p:cNvSpPr txBox="1"/>
          <p:nvPr/>
        </p:nvSpPr>
        <p:spPr>
          <a:xfrm>
            <a:off x="651164" y="2087479"/>
            <a:ext cx="2438400" cy="369332"/>
          </a:xfrm>
          <a:prstGeom prst="rect">
            <a:avLst/>
          </a:prstGeom>
          <a:noFill/>
        </p:spPr>
        <p:txBody>
          <a:bodyPr wrap="square" rtlCol="0">
            <a:spAutoFit/>
          </a:bodyPr>
          <a:lstStyle/>
          <a:p>
            <a:pPr algn="ctr"/>
            <a:r>
              <a:rPr lang="en-US" b="1" dirty="0" smtClean="0"/>
              <a:t>Waste disposal</a:t>
            </a:r>
            <a:endParaRPr lang="es-MX" b="1" dirty="0"/>
          </a:p>
        </p:txBody>
      </p:sp>
    </p:spTree>
    <p:extLst>
      <p:ext uri="{BB962C8B-B14F-4D97-AF65-F5344CB8AC3E}">
        <p14:creationId xmlns:p14="http://schemas.microsoft.com/office/powerpoint/2010/main" val="41554977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p:cNvGraphicFramePr>
            <a:graphicFrameLocks noGrp="1"/>
          </p:cNvGraphicFramePr>
          <p:nvPr>
            <p:ph idx="1"/>
            <p:extLst>
              <p:ext uri="{D42A27DB-BD31-4B8C-83A1-F6EECF244321}">
                <p14:modId xmlns:p14="http://schemas.microsoft.com/office/powerpoint/2010/main" val="1741230891"/>
              </p:ext>
            </p:extLst>
          </p:nvPr>
        </p:nvGraphicFramePr>
        <p:xfrm>
          <a:off x="457200" y="1403132"/>
          <a:ext cx="8229600" cy="47751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smtClean="0"/>
              <a:t>Workshop 2, Session 5a</a:t>
            </a:r>
            <a:endParaRPr lang="en-US" dirty="0"/>
          </a:p>
        </p:txBody>
      </p:sp>
      <p:sp>
        <p:nvSpPr>
          <p:cNvPr id="3" name="Slide Number Placeholder 2"/>
          <p:cNvSpPr>
            <a:spLocks noGrp="1"/>
          </p:cNvSpPr>
          <p:nvPr>
            <p:ph type="sldNum" sz="quarter" idx="12"/>
          </p:nvPr>
        </p:nvSpPr>
        <p:spPr/>
        <p:txBody>
          <a:bodyPr/>
          <a:lstStyle/>
          <a:p>
            <a:fld id="{7C895331-E6E0-AA45-A5A4-38575E4331EE}" type="slidenum">
              <a:rPr lang="en-US" smtClean="0"/>
              <a:pPr/>
              <a:t>15</a:t>
            </a:fld>
            <a:endParaRPr lang="en-US" dirty="0"/>
          </a:p>
        </p:txBody>
      </p:sp>
      <p:sp>
        <p:nvSpPr>
          <p:cNvPr id="10" name="Title 9"/>
          <p:cNvSpPr>
            <a:spLocks noGrp="1"/>
          </p:cNvSpPr>
          <p:nvPr>
            <p:ph type="title"/>
          </p:nvPr>
        </p:nvSpPr>
        <p:spPr/>
        <p:txBody>
          <a:bodyPr>
            <a:normAutofit/>
          </a:bodyPr>
          <a:lstStyle/>
          <a:p>
            <a:r>
              <a:rPr lang="es-ES" dirty="0" smtClean="0"/>
              <a:t>Oportunidades para reducir las emisiones del sector</a:t>
            </a:r>
            <a:endParaRPr lang="es-ES" dirty="0"/>
          </a:p>
        </p:txBody>
      </p:sp>
    </p:spTree>
    <p:extLst>
      <p:ext uri="{BB962C8B-B14F-4D97-AF65-F5344CB8AC3E}">
        <p14:creationId xmlns:p14="http://schemas.microsoft.com/office/powerpoint/2010/main" val="11630343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6" name="Shape 386"/>
          <p:cNvPicPr preferRelativeResize="0"/>
          <p:nvPr/>
        </p:nvPicPr>
        <p:blipFill>
          <a:blip r:embed="rId3">
            <a:alphaModFix/>
          </a:blip>
          <a:stretch>
            <a:fillRect/>
          </a:stretch>
        </p:blipFill>
        <p:spPr>
          <a:xfrm>
            <a:off x="8046720" y="1057312"/>
            <a:ext cx="1095499" cy="1241600"/>
          </a:xfrm>
          <a:prstGeom prst="rect">
            <a:avLst/>
          </a:prstGeom>
          <a:noFill/>
          <a:ln>
            <a:noFill/>
          </a:ln>
        </p:spPr>
      </p:pic>
      <p:sp>
        <p:nvSpPr>
          <p:cNvPr id="384" name="Shape 384"/>
          <p:cNvSpPr txBox="1">
            <a:spLocks noGrp="1"/>
          </p:cNvSpPr>
          <p:nvPr>
            <p:ph type="title"/>
          </p:nvPr>
        </p:nvSpPr>
        <p:spPr>
          <a:xfrm>
            <a:off x="457200" y="-36022"/>
            <a:ext cx="8229600" cy="1143000"/>
          </a:xfrm>
          <a:prstGeom prst="rect">
            <a:avLst/>
          </a:prstGeom>
        </p:spPr>
        <p:txBody>
          <a:bodyPr lIns="91425" tIns="91425" rIns="91425" bIns="91425" anchor="ctr" anchorCtr="0">
            <a:noAutofit/>
          </a:bodyPr>
          <a:lstStyle/>
          <a:p>
            <a:pPr algn="ctr">
              <a:buSzPct val="42307"/>
            </a:pPr>
            <a:r>
              <a:rPr lang="en-GB" sz="2800" dirty="0" err="1" smtClean="0"/>
              <a:t>Iniciativa</a:t>
            </a:r>
            <a:r>
              <a:rPr lang="en-GB" sz="2800" dirty="0" smtClean="0"/>
              <a:t> de </a:t>
            </a:r>
            <a:r>
              <a:rPr lang="en-GB" sz="2800" dirty="0" err="1" smtClean="0"/>
              <a:t>residuos</a:t>
            </a:r>
            <a:r>
              <a:rPr lang="en-GB" sz="2800" dirty="0" smtClean="0"/>
              <a:t> SÓLIDOS MUNICIPALES</a:t>
            </a:r>
            <a:endParaRPr lang="en-GB" sz="2300" b="0" dirty="0">
              <a:solidFill>
                <a:srgbClr val="00B0F0"/>
              </a:solidFill>
            </a:endParaRPr>
          </a:p>
        </p:txBody>
      </p:sp>
      <p:sp>
        <p:nvSpPr>
          <p:cNvPr id="385" name="Shape 385"/>
          <p:cNvSpPr txBox="1">
            <a:spLocks noGrp="1"/>
          </p:cNvSpPr>
          <p:nvPr>
            <p:ph type="body" idx="1"/>
          </p:nvPr>
        </p:nvSpPr>
        <p:spPr>
          <a:xfrm>
            <a:off x="1" y="1066771"/>
            <a:ext cx="7019454" cy="5391165"/>
          </a:xfrm>
          <a:prstGeom prst="rect">
            <a:avLst/>
          </a:prstGeom>
        </p:spPr>
        <p:txBody>
          <a:bodyPr lIns="91425" tIns="91425" rIns="91425" bIns="91425" anchor="t" anchorCtr="0">
            <a:noAutofit/>
          </a:bodyPr>
          <a:lstStyle/>
          <a:p>
            <a:pPr marL="0" indent="0">
              <a:buNone/>
            </a:pPr>
            <a:r>
              <a:rPr lang="en-GB" sz="2200" b="1" dirty="0" err="1" smtClean="0">
                <a:solidFill>
                  <a:srgbClr val="367598"/>
                </a:solidFill>
              </a:rPr>
              <a:t>Objetivo</a:t>
            </a:r>
            <a:r>
              <a:rPr lang="en-GB" sz="2200" dirty="0" smtClean="0">
                <a:solidFill>
                  <a:srgbClr val="367598"/>
                </a:solidFill>
              </a:rPr>
              <a:t>:</a:t>
            </a:r>
            <a:endParaRPr lang="en-GB" sz="2200" dirty="0">
              <a:solidFill>
                <a:srgbClr val="367598"/>
              </a:solidFill>
            </a:endParaRPr>
          </a:p>
          <a:p>
            <a:pPr indent="-228594">
              <a:buClr>
                <a:srgbClr val="0070C0"/>
              </a:buClr>
              <a:buSzPct val="100000"/>
            </a:pPr>
            <a:r>
              <a:rPr lang="en-GB" sz="2000" dirty="0" err="1" smtClean="0">
                <a:solidFill>
                  <a:srgbClr val="0070C0"/>
                </a:solidFill>
              </a:rPr>
              <a:t>Reducir</a:t>
            </a:r>
            <a:r>
              <a:rPr lang="en-GB" sz="2000" dirty="0" smtClean="0">
                <a:solidFill>
                  <a:srgbClr val="0070C0"/>
                </a:solidFill>
              </a:rPr>
              <a:t> </a:t>
            </a:r>
            <a:r>
              <a:rPr lang="en-GB" sz="2000" dirty="0" err="1" smtClean="0">
                <a:solidFill>
                  <a:srgbClr val="0070C0"/>
                </a:solidFill>
              </a:rPr>
              <a:t>emisiones</a:t>
            </a:r>
            <a:r>
              <a:rPr lang="en-GB" sz="2000" dirty="0" smtClean="0">
                <a:solidFill>
                  <a:srgbClr val="0070C0"/>
                </a:solidFill>
              </a:rPr>
              <a:t> de CCVC </a:t>
            </a:r>
            <a:r>
              <a:rPr lang="en-GB" sz="2000" dirty="0" err="1" smtClean="0">
                <a:solidFill>
                  <a:srgbClr val="0070C0"/>
                </a:solidFill>
              </a:rPr>
              <a:t>en</a:t>
            </a:r>
            <a:r>
              <a:rPr lang="en-GB" sz="2000" dirty="0" smtClean="0">
                <a:solidFill>
                  <a:srgbClr val="0070C0"/>
                </a:solidFill>
              </a:rPr>
              <a:t> el sector de </a:t>
            </a:r>
            <a:r>
              <a:rPr lang="en-GB" sz="2000" dirty="0" err="1" smtClean="0">
                <a:solidFill>
                  <a:srgbClr val="0070C0"/>
                </a:solidFill>
              </a:rPr>
              <a:t>residuos</a:t>
            </a:r>
            <a:r>
              <a:rPr lang="en-GB" sz="2000" dirty="0" smtClean="0">
                <a:solidFill>
                  <a:srgbClr val="0070C0"/>
                </a:solidFill>
              </a:rPr>
              <a:t> a </a:t>
            </a:r>
            <a:r>
              <a:rPr lang="en-GB" sz="2000" dirty="0" err="1" smtClean="0">
                <a:solidFill>
                  <a:srgbClr val="0070C0"/>
                </a:solidFill>
              </a:rPr>
              <a:t>través</a:t>
            </a:r>
            <a:r>
              <a:rPr lang="en-GB" sz="2000" dirty="0" smtClean="0">
                <a:solidFill>
                  <a:srgbClr val="0070C0"/>
                </a:solidFill>
              </a:rPr>
              <a:t> de la </a:t>
            </a:r>
            <a:r>
              <a:rPr lang="en-GB" sz="2000" dirty="0" err="1" smtClean="0">
                <a:solidFill>
                  <a:srgbClr val="0070C0"/>
                </a:solidFill>
              </a:rPr>
              <a:t>entrega</a:t>
            </a:r>
            <a:r>
              <a:rPr lang="en-GB" sz="2000" dirty="0" smtClean="0">
                <a:solidFill>
                  <a:srgbClr val="0070C0"/>
                </a:solidFill>
              </a:rPr>
              <a:t> de un </a:t>
            </a:r>
            <a:r>
              <a:rPr lang="en-GB" sz="2000" dirty="0" err="1" smtClean="0">
                <a:solidFill>
                  <a:srgbClr val="0070C0"/>
                </a:solidFill>
              </a:rPr>
              <a:t>paquete</a:t>
            </a:r>
            <a:r>
              <a:rPr lang="en-GB" sz="2000" dirty="0" smtClean="0">
                <a:solidFill>
                  <a:srgbClr val="0070C0"/>
                </a:solidFill>
              </a:rPr>
              <a:t> integral de </a:t>
            </a:r>
            <a:r>
              <a:rPr lang="en-GB" sz="2000" dirty="0" err="1" smtClean="0">
                <a:solidFill>
                  <a:srgbClr val="0070C0"/>
                </a:solidFill>
              </a:rPr>
              <a:t>recursos</a:t>
            </a:r>
            <a:r>
              <a:rPr lang="en-GB" sz="2000" dirty="0" smtClean="0">
                <a:solidFill>
                  <a:srgbClr val="0070C0"/>
                </a:solidFill>
              </a:rPr>
              <a:t>, </a:t>
            </a:r>
            <a:r>
              <a:rPr lang="en-GB" sz="2000" dirty="0" err="1" smtClean="0">
                <a:solidFill>
                  <a:srgbClr val="0070C0"/>
                </a:solidFill>
              </a:rPr>
              <a:t>actividades</a:t>
            </a:r>
            <a:r>
              <a:rPr lang="en-GB" sz="2000" dirty="0" smtClean="0">
                <a:solidFill>
                  <a:srgbClr val="0070C0"/>
                </a:solidFill>
              </a:rPr>
              <a:t> de </a:t>
            </a:r>
            <a:r>
              <a:rPr lang="en-GB" sz="2000" dirty="0" err="1" smtClean="0">
                <a:solidFill>
                  <a:srgbClr val="0070C0"/>
                </a:solidFill>
              </a:rPr>
              <a:t>fortalecimiento</a:t>
            </a:r>
            <a:r>
              <a:rPr lang="en-GB" sz="2000" dirty="0" smtClean="0">
                <a:solidFill>
                  <a:srgbClr val="0070C0"/>
                </a:solidFill>
              </a:rPr>
              <a:t> de </a:t>
            </a:r>
            <a:r>
              <a:rPr lang="en-GB" sz="2000" dirty="0" err="1" smtClean="0">
                <a:solidFill>
                  <a:srgbClr val="0070C0"/>
                </a:solidFill>
              </a:rPr>
              <a:t>capacidades</a:t>
            </a:r>
            <a:r>
              <a:rPr lang="en-GB" sz="2000" dirty="0" smtClean="0">
                <a:solidFill>
                  <a:srgbClr val="0070C0"/>
                </a:solidFill>
              </a:rPr>
              <a:t> y </a:t>
            </a:r>
            <a:r>
              <a:rPr lang="en-GB" sz="2000" dirty="0" err="1" smtClean="0">
                <a:solidFill>
                  <a:srgbClr val="0070C0"/>
                </a:solidFill>
              </a:rPr>
              <a:t>acceso</a:t>
            </a:r>
            <a:r>
              <a:rPr lang="en-GB" sz="2000" dirty="0" smtClean="0">
                <a:solidFill>
                  <a:srgbClr val="0070C0"/>
                </a:solidFill>
              </a:rPr>
              <a:t> a </a:t>
            </a:r>
            <a:r>
              <a:rPr lang="en-GB" sz="2000" dirty="0" err="1" smtClean="0">
                <a:solidFill>
                  <a:srgbClr val="0070C0"/>
                </a:solidFill>
              </a:rPr>
              <a:t>una</a:t>
            </a:r>
            <a:r>
              <a:rPr lang="en-GB" sz="2000" dirty="0" smtClean="0">
                <a:solidFill>
                  <a:srgbClr val="0070C0"/>
                </a:solidFill>
              </a:rPr>
              <a:t> red global de </a:t>
            </a:r>
            <a:r>
              <a:rPr lang="en-GB" sz="2000" dirty="0" err="1" smtClean="0">
                <a:solidFill>
                  <a:srgbClr val="0070C0"/>
                </a:solidFill>
              </a:rPr>
              <a:t>ciudades</a:t>
            </a:r>
            <a:r>
              <a:rPr lang="en-GB" sz="2000" dirty="0" smtClean="0">
                <a:solidFill>
                  <a:srgbClr val="0070C0"/>
                </a:solidFill>
              </a:rPr>
              <a:t> para </a:t>
            </a:r>
            <a:r>
              <a:rPr lang="en-GB" sz="2000" dirty="0" err="1" smtClean="0">
                <a:solidFill>
                  <a:srgbClr val="0070C0"/>
                </a:solidFill>
              </a:rPr>
              <a:t>facilitar</a:t>
            </a:r>
            <a:r>
              <a:rPr lang="en-GB" sz="2000" dirty="0" smtClean="0">
                <a:solidFill>
                  <a:srgbClr val="0070C0"/>
                </a:solidFill>
              </a:rPr>
              <a:t> el </a:t>
            </a:r>
            <a:r>
              <a:rPr lang="en-GB" sz="2000" dirty="0" err="1" smtClean="0">
                <a:solidFill>
                  <a:srgbClr val="0070C0"/>
                </a:solidFill>
              </a:rPr>
              <a:t>diseño</a:t>
            </a:r>
            <a:r>
              <a:rPr lang="en-GB" sz="2000" dirty="0" smtClean="0">
                <a:solidFill>
                  <a:srgbClr val="0070C0"/>
                </a:solidFill>
              </a:rPr>
              <a:t> e </a:t>
            </a:r>
            <a:r>
              <a:rPr lang="en-GB" sz="2000" dirty="0" err="1" smtClean="0">
                <a:solidFill>
                  <a:srgbClr val="0070C0"/>
                </a:solidFill>
              </a:rPr>
              <a:t>implementación</a:t>
            </a:r>
            <a:r>
              <a:rPr lang="en-GB" sz="2000" dirty="0" smtClean="0">
                <a:solidFill>
                  <a:srgbClr val="0070C0"/>
                </a:solidFill>
              </a:rPr>
              <a:t> de </a:t>
            </a:r>
            <a:r>
              <a:rPr lang="en-GB" sz="2000" dirty="0" err="1" smtClean="0">
                <a:solidFill>
                  <a:srgbClr val="0070C0"/>
                </a:solidFill>
              </a:rPr>
              <a:t>medidas</a:t>
            </a:r>
            <a:r>
              <a:rPr lang="en-GB" sz="2000" dirty="0" smtClean="0">
                <a:solidFill>
                  <a:srgbClr val="0070C0"/>
                </a:solidFill>
              </a:rPr>
              <a:t> </a:t>
            </a:r>
            <a:r>
              <a:rPr lang="en-GB" sz="2000" dirty="0" err="1" smtClean="0">
                <a:solidFill>
                  <a:srgbClr val="0070C0"/>
                </a:solidFill>
              </a:rPr>
              <a:t>localmente</a:t>
            </a:r>
            <a:r>
              <a:rPr lang="en-GB" sz="2000" dirty="0" smtClean="0">
                <a:solidFill>
                  <a:srgbClr val="0070C0"/>
                </a:solidFill>
              </a:rPr>
              <a:t> </a:t>
            </a:r>
            <a:r>
              <a:rPr lang="en-GB" sz="2000" dirty="0" err="1" smtClean="0">
                <a:solidFill>
                  <a:srgbClr val="0070C0"/>
                </a:solidFill>
              </a:rPr>
              <a:t>apropiadas</a:t>
            </a:r>
            <a:r>
              <a:rPr lang="en-GB" sz="2000" dirty="0" smtClean="0">
                <a:solidFill>
                  <a:srgbClr val="0070C0"/>
                </a:solidFill>
              </a:rPr>
              <a:t>.</a:t>
            </a:r>
          </a:p>
          <a:p>
            <a:pPr marL="0" indent="0">
              <a:buNone/>
            </a:pPr>
            <a:endParaRPr sz="2200" b="1" dirty="0">
              <a:solidFill>
                <a:srgbClr val="0070C0"/>
              </a:solidFill>
            </a:endParaRPr>
          </a:p>
          <a:p>
            <a:pPr marL="0" indent="0">
              <a:buNone/>
            </a:pPr>
            <a:r>
              <a:rPr lang="en-GB" sz="2200" b="1" dirty="0" err="1" smtClean="0">
                <a:solidFill>
                  <a:srgbClr val="367598"/>
                </a:solidFill>
              </a:rPr>
              <a:t>Por</a:t>
            </a:r>
            <a:r>
              <a:rPr lang="en-GB" sz="2200" b="1" dirty="0" smtClean="0">
                <a:solidFill>
                  <a:srgbClr val="367598"/>
                </a:solidFill>
              </a:rPr>
              <a:t> </a:t>
            </a:r>
            <a:r>
              <a:rPr lang="en-GB" sz="2200" b="1" dirty="0" err="1" smtClean="0">
                <a:solidFill>
                  <a:srgbClr val="367598"/>
                </a:solidFill>
              </a:rPr>
              <a:t>qué</a:t>
            </a:r>
            <a:r>
              <a:rPr lang="en-GB" sz="2200" b="1" dirty="0" smtClean="0">
                <a:solidFill>
                  <a:srgbClr val="367598"/>
                </a:solidFill>
              </a:rPr>
              <a:t>?</a:t>
            </a:r>
            <a:endParaRPr lang="en-GB" sz="2200" b="1" dirty="0">
              <a:solidFill>
                <a:srgbClr val="367598"/>
              </a:solidFill>
            </a:endParaRPr>
          </a:p>
          <a:p>
            <a:pPr indent="-228594">
              <a:buClr>
                <a:srgbClr val="0070C0"/>
              </a:buClr>
              <a:buSzPct val="100000"/>
            </a:pPr>
            <a:r>
              <a:rPr lang="en-GB" sz="2000" dirty="0" err="1" smtClean="0">
                <a:solidFill>
                  <a:srgbClr val="0070C0"/>
                </a:solidFill>
              </a:rPr>
              <a:t>Globalmente</a:t>
            </a:r>
            <a:r>
              <a:rPr lang="en-GB" sz="2000" dirty="0" smtClean="0">
                <a:solidFill>
                  <a:srgbClr val="0070C0"/>
                </a:solidFill>
              </a:rPr>
              <a:t>, </a:t>
            </a:r>
            <a:r>
              <a:rPr lang="en-GB" sz="2000" dirty="0" err="1" smtClean="0">
                <a:solidFill>
                  <a:srgbClr val="0070C0"/>
                </a:solidFill>
              </a:rPr>
              <a:t>los</a:t>
            </a:r>
            <a:r>
              <a:rPr lang="en-GB" sz="2000" dirty="0" smtClean="0">
                <a:solidFill>
                  <a:srgbClr val="0070C0"/>
                </a:solidFill>
              </a:rPr>
              <a:t> </a:t>
            </a:r>
            <a:r>
              <a:rPr lang="en-GB" sz="2000" dirty="0" err="1" smtClean="0">
                <a:solidFill>
                  <a:srgbClr val="0070C0"/>
                </a:solidFill>
              </a:rPr>
              <a:t>sitios</a:t>
            </a:r>
            <a:r>
              <a:rPr lang="en-GB" sz="2000" dirty="0" smtClean="0">
                <a:solidFill>
                  <a:srgbClr val="0070C0"/>
                </a:solidFill>
              </a:rPr>
              <a:t> de </a:t>
            </a:r>
            <a:r>
              <a:rPr lang="en-GB" sz="2000" dirty="0" err="1" smtClean="0">
                <a:solidFill>
                  <a:srgbClr val="0070C0"/>
                </a:solidFill>
              </a:rPr>
              <a:t>disposición</a:t>
            </a:r>
            <a:r>
              <a:rPr lang="en-GB" sz="2000" dirty="0" smtClean="0">
                <a:solidFill>
                  <a:srgbClr val="0070C0"/>
                </a:solidFill>
              </a:rPr>
              <a:t> final son la </a:t>
            </a:r>
            <a:r>
              <a:rPr lang="en-GB" sz="2000" dirty="0" err="1" smtClean="0">
                <a:solidFill>
                  <a:srgbClr val="0070C0"/>
                </a:solidFill>
              </a:rPr>
              <a:t>tercera</a:t>
            </a:r>
            <a:r>
              <a:rPr lang="en-GB" sz="2000" dirty="0" smtClean="0">
                <a:solidFill>
                  <a:srgbClr val="0070C0"/>
                </a:solidFill>
              </a:rPr>
              <a:t> </a:t>
            </a:r>
            <a:r>
              <a:rPr lang="en-GB" sz="2000" dirty="0" err="1" smtClean="0">
                <a:solidFill>
                  <a:srgbClr val="0070C0"/>
                </a:solidFill>
              </a:rPr>
              <a:t>fuente</a:t>
            </a:r>
            <a:r>
              <a:rPr lang="en-GB" sz="2000" dirty="0" smtClean="0">
                <a:solidFill>
                  <a:srgbClr val="0070C0"/>
                </a:solidFill>
              </a:rPr>
              <a:t> </a:t>
            </a:r>
            <a:r>
              <a:rPr lang="en-GB" sz="2000" dirty="0" err="1" smtClean="0">
                <a:solidFill>
                  <a:srgbClr val="0070C0"/>
                </a:solidFill>
              </a:rPr>
              <a:t>más</a:t>
            </a:r>
            <a:r>
              <a:rPr lang="en-GB" sz="2000" dirty="0" smtClean="0">
                <a:solidFill>
                  <a:srgbClr val="0070C0"/>
                </a:solidFill>
              </a:rPr>
              <a:t> </a:t>
            </a:r>
            <a:r>
              <a:rPr lang="en-GB" sz="2000" dirty="0" err="1" smtClean="0">
                <a:solidFill>
                  <a:srgbClr val="0070C0"/>
                </a:solidFill>
              </a:rPr>
              <a:t>grande</a:t>
            </a:r>
            <a:r>
              <a:rPr lang="en-GB" sz="2000" dirty="0" smtClean="0">
                <a:solidFill>
                  <a:srgbClr val="0070C0"/>
                </a:solidFill>
              </a:rPr>
              <a:t> de </a:t>
            </a:r>
            <a:r>
              <a:rPr lang="en-GB" sz="2000" dirty="0" err="1" smtClean="0">
                <a:solidFill>
                  <a:srgbClr val="0070C0"/>
                </a:solidFill>
              </a:rPr>
              <a:t>emisiones</a:t>
            </a:r>
            <a:r>
              <a:rPr lang="en-GB" sz="2000" dirty="0" smtClean="0">
                <a:solidFill>
                  <a:srgbClr val="0070C0"/>
                </a:solidFill>
              </a:rPr>
              <a:t> </a:t>
            </a:r>
            <a:r>
              <a:rPr lang="en-GB" sz="2000" dirty="0" err="1" smtClean="0">
                <a:solidFill>
                  <a:srgbClr val="0070C0"/>
                </a:solidFill>
              </a:rPr>
              <a:t>antropogénicas</a:t>
            </a:r>
            <a:r>
              <a:rPr lang="en-GB" sz="2000" dirty="0" smtClean="0">
                <a:solidFill>
                  <a:srgbClr val="0070C0"/>
                </a:solidFill>
              </a:rPr>
              <a:t> de </a:t>
            </a:r>
            <a:r>
              <a:rPr lang="en-GB" sz="2000" dirty="0" err="1" smtClean="0">
                <a:solidFill>
                  <a:srgbClr val="0070C0"/>
                </a:solidFill>
              </a:rPr>
              <a:t>metano</a:t>
            </a:r>
            <a:r>
              <a:rPr lang="en-GB" sz="2000" dirty="0" smtClean="0">
                <a:solidFill>
                  <a:srgbClr val="0070C0"/>
                </a:solidFill>
              </a:rPr>
              <a:t> (</a:t>
            </a:r>
            <a:r>
              <a:rPr lang="en-GB" sz="2000" dirty="0" err="1" smtClean="0">
                <a:solidFill>
                  <a:srgbClr val="0070C0"/>
                </a:solidFill>
              </a:rPr>
              <a:t>alrededor</a:t>
            </a:r>
            <a:r>
              <a:rPr lang="en-GB" sz="2000" dirty="0" smtClean="0">
                <a:solidFill>
                  <a:srgbClr val="0070C0"/>
                </a:solidFill>
              </a:rPr>
              <a:t> de </a:t>
            </a:r>
            <a:r>
              <a:rPr lang="en-GB" sz="2000" dirty="0" smtClean="0">
                <a:solidFill>
                  <a:srgbClr val="0070C0"/>
                </a:solidFill>
              </a:rPr>
              <a:t>13%)</a:t>
            </a:r>
            <a:endParaRPr lang="en-GB" sz="2000" dirty="0" smtClean="0">
              <a:solidFill>
                <a:srgbClr val="0070C0"/>
              </a:solidFill>
            </a:endParaRPr>
          </a:p>
          <a:p>
            <a:pPr indent="-228594">
              <a:buClr>
                <a:srgbClr val="0070C0"/>
              </a:buClr>
              <a:buSzPct val="100000"/>
            </a:pPr>
            <a:r>
              <a:rPr lang="en-US" sz="2000" dirty="0" smtClean="0">
                <a:solidFill>
                  <a:srgbClr val="0070C0"/>
                </a:solidFill>
              </a:rPr>
              <a:t>La </a:t>
            </a:r>
            <a:r>
              <a:rPr lang="en-US" sz="2000" dirty="0" err="1" smtClean="0">
                <a:solidFill>
                  <a:srgbClr val="0070C0"/>
                </a:solidFill>
              </a:rPr>
              <a:t>generación</a:t>
            </a:r>
            <a:r>
              <a:rPr lang="en-US" sz="2000" dirty="0" smtClean="0">
                <a:solidFill>
                  <a:srgbClr val="0070C0"/>
                </a:solidFill>
              </a:rPr>
              <a:t> de </a:t>
            </a:r>
            <a:r>
              <a:rPr lang="en-US" sz="2000" dirty="0" err="1" smtClean="0">
                <a:solidFill>
                  <a:srgbClr val="0070C0"/>
                </a:solidFill>
              </a:rPr>
              <a:t>residuos</a:t>
            </a:r>
            <a:r>
              <a:rPr lang="en-US" sz="2000" dirty="0" smtClean="0">
                <a:solidFill>
                  <a:srgbClr val="0070C0"/>
                </a:solidFill>
              </a:rPr>
              <a:t> </a:t>
            </a:r>
            <a:r>
              <a:rPr lang="en-US" sz="2000" dirty="0" err="1" smtClean="0">
                <a:solidFill>
                  <a:srgbClr val="0070C0"/>
                </a:solidFill>
              </a:rPr>
              <a:t>sigue</a:t>
            </a:r>
            <a:r>
              <a:rPr lang="en-US" sz="2000" dirty="0" smtClean="0">
                <a:solidFill>
                  <a:srgbClr val="0070C0"/>
                </a:solidFill>
              </a:rPr>
              <a:t> </a:t>
            </a:r>
            <a:r>
              <a:rPr lang="en-US" sz="2000" dirty="0" err="1" smtClean="0">
                <a:solidFill>
                  <a:srgbClr val="0070C0"/>
                </a:solidFill>
              </a:rPr>
              <a:t>aumentando</a:t>
            </a:r>
            <a:r>
              <a:rPr lang="en-US" sz="2000" dirty="0" smtClean="0">
                <a:solidFill>
                  <a:srgbClr val="0070C0"/>
                </a:solidFill>
              </a:rPr>
              <a:t> a la par de las </a:t>
            </a:r>
            <a:r>
              <a:rPr lang="en-US" sz="2000" dirty="0" err="1" smtClean="0">
                <a:solidFill>
                  <a:srgbClr val="0070C0"/>
                </a:solidFill>
              </a:rPr>
              <a:t>ciudades</a:t>
            </a:r>
            <a:r>
              <a:rPr lang="en-US" sz="2000" dirty="0" smtClean="0">
                <a:solidFill>
                  <a:srgbClr val="0070C0"/>
                </a:solidFill>
              </a:rPr>
              <a:t>. </a:t>
            </a:r>
          </a:p>
          <a:p>
            <a:pPr indent="-228594">
              <a:buClr>
                <a:srgbClr val="0070C0"/>
              </a:buClr>
              <a:buSzPct val="100000"/>
            </a:pPr>
            <a:r>
              <a:rPr lang="en-US" sz="2000" dirty="0" err="1" smtClean="0">
                <a:solidFill>
                  <a:srgbClr val="0070C0"/>
                </a:solidFill>
              </a:rPr>
              <a:t>Quemas</a:t>
            </a:r>
            <a:r>
              <a:rPr lang="en-US" sz="2000" dirty="0" smtClean="0">
                <a:solidFill>
                  <a:srgbClr val="0070C0"/>
                </a:solidFill>
              </a:rPr>
              <a:t> y </a:t>
            </a:r>
            <a:r>
              <a:rPr lang="en-US" sz="2000" dirty="0" err="1" smtClean="0">
                <a:solidFill>
                  <a:srgbClr val="0070C0"/>
                </a:solidFill>
              </a:rPr>
              <a:t>transporte</a:t>
            </a:r>
            <a:r>
              <a:rPr lang="en-US" sz="2000" dirty="0" smtClean="0">
                <a:solidFill>
                  <a:srgbClr val="0070C0"/>
                </a:solidFill>
              </a:rPr>
              <a:t> de </a:t>
            </a:r>
            <a:r>
              <a:rPr lang="en-US" sz="2000" dirty="0" err="1" smtClean="0">
                <a:solidFill>
                  <a:srgbClr val="0070C0"/>
                </a:solidFill>
              </a:rPr>
              <a:t>residuos</a:t>
            </a:r>
            <a:r>
              <a:rPr lang="en-US" sz="2000" dirty="0" smtClean="0">
                <a:solidFill>
                  <a:srgbClr val="0070C0"/>
                </a:solidFill>
              </a:rPr>
              <a:t> son </a:t>
            </a:r>
            <a:r>
              <a:rPr lang="en-US" sz="2000" dirty="0" err="1" smtClean="0">
                <a:solidFill>
                  <a:srgbClr val="0070C0"/>
                </a:solidFill>
              </a:rPr>
              <a:t>fuentes</a:t>
            </a:r>
            <a:r>
              <a:rPr lang="en-US" sz="2000" dirty="0" smtClean="0">
                <a:solidFill>
                  <a:srgbClr val="0070C0"/>
                </a:solidFill>
              </a:rPr>
              <a:t> </a:t>
            </a:r>
            <a:r>
              <a:rPr lang="en-US" sz="2000" dirty="0" err="1" smtClean="0">
                <a:solidFill>
                  <a:srgbClr val="0070C0"/>
                </a:solidFill>
              </a:rPr>
              <a:t>importantes</a:t>
            </a:r>
            <a:r>
              <a:rPr lang="en-US" sz="2000" dirty="0" smtClean="0">
                <a:solidFill>
                  <a:srgbClr val="0070C0"/>
                </a:solidFill>
              </a:rPr>
              <a:t> </a:t>
            </a:r>
            <a:r>
              <a:rPr lang="en-US" sz="2000" dirty="0" err="1" smtClean="0">
                <a:solidFill>
                  <a:srgbClr val="0070C0"/>
                </a:solidFill>
              </a:rPr>
              <a:t>asociadas</a:t>
            </a:r>
            <a:r>
              <a:rPr lang="en-US" sz="2000" dirty="0" smtClean="0">
                <a:solidFill>
                  <a:srgbClr val="0070C0"/>
                </a:solidFill>
              </a:rPr>
              <a:t> </a:t>
            </a:r>
            <a:r>
              <a:rPr lang="en-US" sz="2000" dirty="0" smtClean="0">
                <a:solidFill>
                  <a:srgbClr val="0070C0"/>
                </a:solidFill>
              </a:rPr>
              <a:t>de </a:t>
            </a:r>
            <a:r>
              <a:rPr lang="en-US" sz="2000" dirty="0" err="1" smtClean="0">
                <a:solidFill>
                  <a:srgbClr val="0070C0"/>
                </a:solidFill>
              </a:rPr>
              <a:t>emisiones</a:t>
            </a:r>
            <a:r>
              <a:rPr lang="en-US" sz="2000" dirty="0" smtClean="0">
                <a:solidFill>
                  <a:srgbClr val="0070C0"/>
                </a:solidFill>
              </a:rPr>
              <a:t>.</a:t>
            </a:r>
            <a:endParaRPr lang="en-GB" sz="2000" dirty="0">
              <a:solidFill>
                <a:srgbClr val="0070C0"/>
              </a:solidFill>
            </a:endParaRPr>
          </a:p>
        </p:txBody>
      </p:sp>
      <p:pic>
        <p:nvPicPr>
          <p:cNvPr id="2" name="Picture 1"/>
          <p:cNvPicPr>
            <a:picLocks noChangeAspect="1"/>
          </p:cNvPicPr>
          <p:nvPr/>
        </p:nvPicPr>
        <p:blipFill>
          <a:blip r:embed="rId4"/>
          <a:stretch>
            <a:fillRect/>
          </a:stretch>
        </p:blipFill>
        <p:spPr>
          <a:xfrm>
            <a:off x="6900864" y="2540100"/>
            <a:ext cx="2173122" cy="1599211"/>
          </a:xfrm>
          <a:prstGeom prst="rect">
            <a:avLst/>
          </a:prstGeom>
        </p:spPr>
      </p:pic>
    </p:spTree>
    <p:extLst>
      <p:ext uri="{BB962C8B-B14F-4D97-AF65-F5344CB8AC3E}">
        <p14:creationId xmlns:p14="http://schemas.microsoft.com/office/powerpoint/2010/main" val="3452211168"/>
      </p:ext>
    </p:extLst>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Shape 384"/>
          <p:cNvSpPr txBox="1">
            <a:spLocks noGrp="1"/>
          </p:cNvSpPr>
          <p:nvPr>
            <p:ph type="title"/>
          </p:nvPr>
        </p:nvSpPr>
        <p:spPr>
          <a:xfrm>
            <a:off x="457200" y="51062"/>
            <a:ext cx="8229600" cy="1143000"/>
          </a:xfrm>
          <a:prstGeom prst="rect">
            <a:avLst/>
          </a:prstGeom>
        </p:spPr>
        <p:txBody>
          <a:bodyPr lIns="91425" tIns="91425" rIns="91425" bIns="91425" anchor="ctr" anchorCtr="0">
            <a:noAutofit/>
          </a:bodyPr>
          <a:lstStyle/>
          <a:p>
            <a:pPr algn="ctr">
              <a:lnSpc>
                <a:spcPts val="1200"/>
              </a:lnSpc>
              <a:buSzPct val="42307"/>
            </a:pPr>
            <a:r>
              <a:rPr lang="en-GB" sz="2800" dirty="0" err="1"/>
              <a:t>Iniciativa</a:t>
            </a:r>
            <a:r>
              <a:rPr lang="en-GB" sz="2800" dirty="0"/>
              <a:t> de </a:t>
            </a:r>
            <a:r>
              <a:rPr lang="en-GB" sz="2800" dirty="0" err="1"/>
              <a:t>residuos</a:t>
            </a:r>
            <a:r>
              <a:rPr lang="en-GB" sz="2800" dirty="0"/>
              <a:t> </a:t>
            </a:r>
            <a:r>
              <a:rPr lang="en-GB" sz="2800" dirty="0" smtClean="0"/>
              <a:t/>
            </a:r>
            <a:br>
              <a:rPr lang="en-GB" sz="2800" dirty="0" smtClean="0"/>
            </a:br>
            <a:r>
              <a:rPr lang="en-GB" sz="2800" dirty="0"/>
              <a:t/>
            </a:r>
            <a:br>
              <a:rPr lang="en-GB" sz="2800" dirty="0"/>
            </a:br>
            <a:r>
              <a:rPr lang="en-GB" sz="2800" dirty="0" smtClean="0"/>
              <a:t/>
            </a:r>
            <a:br>
              <a:rPr lang="en-GB" sz="2800" dirty="0" smtClean="0"/>
            </a:br>
            <a:r>
              <a:rPr lang="en-GB" sz="2400" b="0" dirty="0" err="1" smtClean="0">
                <a:solidFill>
                  <a:schemeClr val="tx2">
                    <a:lumMod val="40000"/>
                    <a:lumOff val="60000"/>
                  </a:schemeClr>
                </a:solidFill>
              </a:rPr>
              <a:t>Mitigando</a:t>
            </a:r>
            <a:r>
              <a:rPr lang="en-GB" sz="2400" b="0" dirty="0" smtClean="0">
                <a:solidFill>
                  <a:schemeClr val="tx2">
                    <a:lumMod val="40000"/>
                    <a:lumOff val="60000"/>
                  </a:schemeClr>
                </a:solidFill>
              </a:rPr>
              <a:t> </a:t>
            </a:r>
            <a:r>
              <a:rPr lang="en-GB" sz="2400" b="0" dirty="0">
                <a:solidFill>
                  <a:schemeClr val="tx2">
                    <a:lumMod val="40000"/>
                    <a:lumOff val="60000"/>
                  </a:schemeClr>
                </a:solidFill>
              </a:rPr>
              <a:t>CCVC </a:t>
            </a:r>
            <a:r>
              <a:rPr lang="en-GB" sz="2400" b="0" dirty="0" err="1">
                <a:solidFill>
                  <a:schemeClr val="tx2">
                    <a:lumMod val="40000"/>
                    <a:lumOff val="60000"/>
                  </a:schemeClr>
                </a:solidFill>
              </a:rPr>
              <a:t>en</a:t>
            </a:r>
            <a:r>
              <a:rPr lang="en-GB" sz="2400" b="0" dirty="0">
                <a:solidFill>
                  <a:schemeClr val="tx2">
                    <a:lumMod val="40000"/>
                    <a:lumOff val="60000"/>
                  </a:schemeClr>
                </a:solidFill>
              </a:rPr>
              <a:t> el sector de </a:t>
            </a:r>
            <a:r>
              <a:rPr lang="en-GB" sz="2400" b="0" dirty="0" err="1">
                <a:solidFill>
                  <a:schemeClr val="tx2">
                    <a:lumMod val="40000"/>
                    <a:lumOff val="60000"/>
                  </a:schemeClr>
                </a:solidFill>
              </a:rPr>
              <a:t>residuos</a:t>
            </a:r>
            <a:endParaRPr lang="en-GB" sz="2000" b="0" dirty="0">
              <a:solidFill>
                <a:schemeClr val="tx2">
                  <a:lumMod val="40000"/>
                  <a:lumOff val="60000"/>
                </a:schemeClr>
              </a:solidFill>
            </a:endParaRPr>
          </a:p>
        </p:txBody>
      </p:sp>
      <p:sp>
        <p:nvSpPr>
          <p:cNvPr id="385" name="Shape 385"/>
          <p:cNvSpPr txBox="1">
            <a:spLocks noGrp="1"/>
          </p:cNvSpPr>
          <p:nvPr>
            <p:ph type="body" idx="1"/>
          </p:nvPr>
        </p:nvSpPr>
        <p:spPr>
          <a:xfrm>
            <a:off x="126343" y="1106981"/>
            <a:ext cx="8891319" cy="5746275"/>
          </a:xfrm>
          <a:prstGeom prst="rect">
            <a:avLst/>
          </a:prstGeom>
        </p:spPr>
        <p:txBody>
          <a:bodyPr lIns="91425" tIns="91425" rIns="91425" bIns="91425" anchor="t" anchorCtr="0">
            <a:noAutofit/>
          </a:bodyPr>
          <a:lstStyle/>
          <a:p>
            <a:pPr marL="0" indent="0">
              <a:buNone/>
            </a:pPr>
            <a:r>
              <a:rPr lang="es-ES" sz="2200" b="1" dirty="0" smtClean="0">
                <a:solidFill>
                  <a:srgbClr val="367598"/>
                </a:solidFill>
              </a:rPr>
              <a:t>Metas</a:t>
            </a:r>
            <a:r>
              <a:rPr lang="es-ES" sz="2200" dirty="0" smtClean="0">
                <a:solidFill>
                  <a:srgbClr val="367598"/>
                </a:solidFill>
              </a:rPr>
              <a:t>:</a:t>
            </a:r>
          </a:p>
          <a:p>
            <a:pPr indent="-228594">
              <a:buClr>
                <a:srgbClr val="0070C0"/>
              </a:buClr>
              <a:buSzPct val="100000"/>
            </a:pPr>
            <a:r>
              <a:rPr lang="es-ES" sz="2200" b="1" dirty="0" smtClean="0">
                <a:solidFill>
                  <a:srgbClr val="0070C0"/>
                </a:solidFill>
              </a:rPr>
              <a:t>Habilitar a las ciudades</a:t>
            </a:r>
            <a:r>
              <a:rPr lang="es-ES" sz="2200" dirty="0" smtClean="0">
                <a:solidFill>
                  <a:srgbClr val="0070C0"/>
                </a:solidFill>
              </a:rPr>
              <a:t> para desarrollar sistemas robustos de gestión de residuos sólidos para alcanzar reducciones de CCVC reales en el corto plazo y otros beneficios de desarrollo.</a:t>
            </a:r>
          </a:p>
          <a:p>
            <a:pPr indent="-228594">
              <a:buClr>
                <a:srgbClr val="0070C0"/>
              </a:buClr>
              <a:buSzPct val="100000"/>
            </a:pPr>
            <a:r>
              <a:rPr lang="es-ES" sz="2200" dirty="0" smtClean="0">
                <a:solidFill>
                  <a:srgbClr val="0070C0"/>
                </a:solidFill>
              </a:rPr>
              <a:t>Mover a las ciudades hacia arriba en la </a:t>
            </a:r>
            <a:r>
              <a:rPr lang="es-ES" sz="2200" b="1" dirty="0" smtClean="0">
                <a:solidFill>
                  <a:srgbClr val="0070C0"/>
                </a:solidFill>
              </a:rPr>
              <a:t>jerarquía de residuos </a:t>
            </a:r>
            <a:r>
              <a:rPr lang="es-ES" sz="2200" dirty="0" smtClean="0">
                <a:solidFill>
                  <a:srgbClr val="0070C0"/>
                </a:solidFill>
              </a:rPr>
              <a:t>a través de acciones compatibles con el contexto local pero a la vez de alta </a:t>
            </a:r>
            <a:r>
              <a:rPr lang="es-ES" sz="2200" b="1" dirty="0" smtClean="0">
                <a:solidFill>
                  <a:srgbClr val="0070C0"/>
                </a:solidFill>
              </a:rPr>
              <a:t>replicabilidad </a:t>
            </a:r>
            <a:r>
              <a:rPr lang="es-ES" sz="2200" dirty="0" smtClean="0">
                <a:solidFill>
                  <a:srgbClr val="0070C0"/>
                </a:solidFill>
              </a:rPr>
              <a:t>a nivel nacional.</a:t>
            </a:r>
          </a:p>
          <a:p>
            <a:pPr indent="-228594">
              <a:buClr>
                <a:srgbClr val="0070C0"/>
              </a:buClr>
              <a:buSzPct val="100000"/>
            </a:pPr>
            <a:r>
              <a:rPr lang="es-ES" sz="2200" i="1" dirty="0" smtClean="0">
                <a:solidFill>
                  <a:srgbClr val="0070C0"/>
                </a:solidFill>
              </a:rPr>
              <a:t>Largo plazo: Ayudar a 1000 ciudades al 2020</a:t>
            </a:r>
          </a:p>
          <a:p>
            <a:pPr indent="-228594">
              <a:buClr>
                <a:srgbClr val="0070C0"/>
              </a:buClr>
              <a:buSzPct val="100000"/>
            </a:pPr>
            <a:endParaRPr lang="es-ES" sz="2200" b="1" dirty="0" smtClean="0">
              <a:solidFill>
                <a:srgbClr val="0070C0"/>
              </a:solidFill>
            </a:endParaRPr>
          </a:p>
          <a:p>
            <a:pPr marL="0" indent="0">
              <a:buNone/>
            </a:pPr>
            <a:r>
              <a:rPr lang="es-ES" sz="2200" b="1" dirty="0" smtClean="0">
                <a:solidFill>
                  <a:srgbClr val="367598"/>
                </a:solidFill>
              </a:rPr>
              <a:t>Cómo?</a:t>
            </a:r>
          </a:p>
          <a:p>
            <a:pPr indent="-228594">
              <a:buClr>
                <a:srgbClr val="0070C0"/>
              </a:buClr>
              <a:buSzPct val="100000"/>
            </a:pPr>
            <a:r>
              <a:rPr lang="es-ES" sz="2200" dirty="0" smtClean="0">
                <a:solidFill>
                  <a:srgbClr val="0070C0"/>
                </a:solidFill>
              </a:rPr>
              <a:t>Trabajando con ciudades y gobiernos nacionales en la entrega de asistencia técnica, desarrollo de estrategias financieras, facilitando el fortalecimiento de capacidades y cooperación sur-sur</a:t>
            </a:r>
          </a:p>
          <a:p>
            <a:pPr marL="114306" indent="0">
              <a:buClr>
                <a:srgbClr val="0070C0"/>
              </a:buClr>
              <a:buSzPct val="100000"/>
              <a:buNone/>
            </a:pPr>
            <a:endParaRPr lang="es-ES" sz="2200" dirty="0">
              <a:solidFill>
                <a:srgbClr val="0070C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9386" y="3429000"/>
            <a:ext cx="2243137" cy="1498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9165766"/>
      </p:ext>
    </p:extLst>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694" y="110355"/>
            <a:ext cx="4686012" cy="1263967"/>
          </a:xfrm>
        </p:spPr>
        <p:txBody>
          <a:bodyPr>
            <a:normAutofit fontScale="90000"/>
          </a:bodyPr>
          <a:lstStyle/>
          <a:p>
            <a:pPr>
              <a:lnSpc>
                <a:spcPct val="100000"/>
              </a:lnSpc>
            </a:pPr>
            <a:r>
              <a:rPr lang="en-US" sz="2400" dirty="0" smtClean="0"/>
              <a:t>La </a:t>
            </a:r>
            <a:r>
              <a:rPr lang="en-US" sz="2400" dirty="0" err="1" smtClean="0"/>
              <a:t>iniciativa</a:t>
            </a:r>
            <a:r>
              <a:rPr lang="en-US" sz="2400" dirty="0" smtClean="0"/>
              <a:t> de RSM </a:t>
            </a:r>
            <a:r>
              <a:rPr lang="en-US" sz="2400" dirty="0" err="1" smtClean="0"/>
              <a:t>trabaja</a:t>
            </a:r>
            <a:r>
              <a:rPr lang="en-US" sz="2400" dirty="0" smtClean="0"/>
              <a:t> con </a:t>
            </a:r>
            <a:r>
              <a:rPr lang="en-US" sz="2400" dirty="0" err="1" smtClean="0"/>
              <a:t>sus</a:t>
            </a:r>
            <a:r>
              <a:rPr lang="en-US" sz="2400" dirty="0" smtClean="0"/>
              <a:t> </a:t>
            </a:r>
            <a:r>
              <a:rPr lang="en-US" sz="2400" dirty="0" err="1" smtClean="0"/>
              <a:t>ciudades</a:t>
            </a:r>
            <a:r>
              <a:rPr lang="en-US" sz="2400" dirty="0" smtClean="0"/>
              <a:t> </a:t>
            </a:r>
            <a:r>
              <a:rPr lang="en-US" sz="2400" dirty="0" err="1" smtClean="0"/>
              <a:t>socias</a:t>
            </a:r>
            <a:r>
              <a:rPr lang="en-US" sz="2400" dirty="0" smtClean="0"/>
              <a:t> </a:t>
            </a:r>
            <a:r>
              <a:rPr lang="en-US" sz="2400" dirty="0" err="1" smtClean="0"/>
              <a:t>en</a:t>
            </a:r>
            <a:r>
              <a:rPr lang="en-US" sz="2400" dirty="0" smtClean="0"/>
              <a:t> las </a:t>
            </a:r>
            <a:r>
              <a:rPr lang="en-US" sz="2400" dirty="0" err="1" smtClean="0"/>
              <a:t>siguientes</a:t>
            </a:r>
            <a:r>
              <a:rPr lang="en-US" sz="2400" dirty="0" smtClean="0"/>
              <a:t> </a:t>
            </a:r>
            <a:r>
              <a:rPr lang="en-US" sz="2400" dirty="0" err="1" smtClean="0"/>
              <a:t>áreas</a:t>
            </a:r>
            <a:r>
              <a:rPr lang="en-US" sz="2400" dirty="0" smtClean="0"/>
              <a:t>:</a:t>
            </a:r>
            <a:endParaRPr lang="en-US" sz="2800" dirty="0"/>
          </a:p>
        </p:txBody>
      </p:sp>
      <p:pic>
        <p:nvPicPr>
          <p:cNvPr id="7" name="Picture 6"/>
          <p:cNvPicPr>
            <a:picLocks noChangeAspect="1"/>
          </p:cNvPicPr>
          <p:nvPr/>
        </p:nvPicPr>
        <p:blipFill>
          <a:blip r:embed="rId3"/>
          <a:stretch>
            <a:fillRect/>
          </a:stretch>
        </p:blipFill>
        <p:spPr>
          <a:xfrm>
            <a:off x="-15163" y="1592583"/>
            <a:ext cx="2170364" cy="2932431"/>
          </a:xfrm>
          <a:prstGeom prst="rect">
            <a:avLst/>
          </a:prstGeom>
        </p:spPr>
      </p:pic>
      <p:sp>
        <p:nvSpPr>
          <p:cNvPr id="6" name="Text Placeholder 5"/>
          <p:cNvSpPr>
            <a:spLocks noGrp="1"/>
          </p:cNvSpPr>
          <p:nvPr>
            <p:ph type="body" idx="2"/>
          </p:nvPr>
        </p:nvSpPr>
        <p:spPr>
          <a:xfrm>
            <a:off x="4490174" y="41442"/>
            <a:ext cx="4653826" cy="5503013"/>
          </a:xfrm>
        </p:spPr>
        <p:txBody>
          <a:bodyPr>
            <a:normAutofit lnSpcReduction="10000"/>
          </a:bodyPr>
          <a:lstStyle/>
          <a:p>
            <a:pPr marL="233363" indent="-233363" eaLnBrk="0" fontAlgn="base" hangingPunct="0">
              <a:spcBef>
                <a:spcPct val="0"/>
              </a:spcBef>
              <a:spcAft>
                <a:spcPct val="0"/>
              </a:spcAft>
              <a:buClrTx/>
              <a:buFont typeface="Arial" panose="020B0604020202020204" pitchFamily="34" charset="0"/>
              <a:buChar char="•"/>
            </a:pPr>
            <a:r>
              <a:rPr lang="en-US" sz="2800" b="1" kern="1200" dirty="0" err="1" smtClean="0">
                <a:solidFill>
                  <a:srgbClr val="8064A2"/>
                </a:solidFill>
                <a:latin typeface="Calibri" charset="0"/>
                <a:cs typeface="Arial" charset="0"/>
              </a:rPr>
              <a:t>Reducir</a:t>
            </a:r>
            <a:r>
              <a:rPr lang="en-US" sz="2800" b="1" kern="1200" dirty="0" smtClean="0">
                <a:solidFill>
                  <a:srgbClr val="8064A2"/>
                </a:solidFill>
                <a:latin typeface="Calibri" charset="0"/>
                <a:cs typeface="Arial" charset="0"/>
              </a:rPr>
              <a:t> </a:t>
            </a:r>
            <a:r>
              <a:rPr lang="en-US" sz="2400" kern="1200" dirty="0" smtClean="0">
                <a:solidFill>
                  <a:prstClr val="black"/>
                </a:solidFill>
                <a:latin typeface="Calibri" charset="0"/>
                <a:cs typeface="Arial" charset="0"/>
              </a:rPr>
              <a:t>la </a:t>
            </a:r>
            <a:r>
              <a:rPr lang="en-US" sz="2400" kern="1200" dirty="0" err="1" smtClean="0">
                <a:solidFill>
                  <a:prstClr val="black"/>
                </a:solidFill>
                <a:latin typeface="Calibri" charset="0"/>
                <a:cs typeface="Arial" charset="0"/>
              </a:rPr>
              <a:t>generación</a:t>
            </a:r>
            <a:r>
              <a:rPr lang="en-US" sz="2400" kern="1200" dirty="0" smtClean="0">
                <a:solidFill>
                  <a:prstClr val="black"/>
                </a:solidFill>
                <a:latin typeface="Calibri" charset="0"/>
                <a:cs typeface="Arial" charset="0"/>
              </a:rPr>
              <a:t> de </a:t>
            </a:r>
            <a:r>
              <a:rPr lang="en-US" sz="2400" kern="1200" dirty="0" err="1" smtClean="0">
                <a:solidFill>
                  <a:prstClr val="black"/>
                </a:solidFill>
                <a:latin typeface="Calibri" charset="0"/>
                <a:cs typeface="Arial" charset="0"/>
              </a:rPr>
              <a:t>residuos</a:t>
            </a:r>
            <a:endParaRPr lang="en-US" sz="1400" kern="1200" dirty="0">
              <a:solidFill>
                <a:prstClr val="black"/>
              </a:solidFill>
              <a:latin typeface="Calibri" charset="0"/>
              <a:cs typeface="Arial" charset="0"/>
            </a:endParaRPr>
          </a:p>
          <a:p>
            <a:pPr marL="233363" indent="-233363" eaLnBrk="0" fontAlgn="base" hangingPunct="0">
              <a:spcBef>
                <a:spcPct val="0"/>
              </a:spcBef>
              <a:spcAft>
                <a:spcPct val="0"/>
              </a:spcAft>
              <a:buClrTx/>
              <a:buFont typeface="Arial"/>
              <a:buChar char="•"/>
            </a:pPr>
            <a:r>
              <a:rPr lang="en-US" sz="2400" dirty="0" err="1" smtClean="0">
                <a:solidFill>
                  <a:prstClr val="black"/>
                </a:solidFill>
                <a:latin typeface="Calibri" charset="0"/>
                <a:cs typeface="Arial" charset="0"/>
              </a:rPr>
              <a:t>Disminuir</a:t>
            </a:r>
            <a:r>
              <a:rPr lang="en-US" sz="2400" dirty="0" smtClean="0">
                <a:solidFill>
                  <a:prstClr val="black"/>
                </a:solidFill>
                <a:latin typeface="Calibri" charset="0"/>
                <a:cs typeface="Arial" charset="0"/>
              </a:rPr>
              <a:t> </a:t>
            </a:r>
            <a:r>
              <a:rPr lang="en-US" sz="2400" b="1" kern="1200" dirty="0" smtClean="0">
                <a:solidFill>
                  <a:prstClr val="black"/>
                </a:solidFill>
                <a:latin typeface="Calibri" charset="0"/>
                <a:cs typeface="Arial" charset="0"/>
              </a:rPr>
              <a:t> </a:t>
            </a:r>
            <a:r>
              <a:rPr lang="en-US" sz="2800" b="1" kern="1200" dirty="0" err="1" smtClean="0">
                <a:solidFill>
                  <a:srgbClr val="1F497D"/>
                </a:solidFill>
                <a:latin typeface="Calibri" charset="0"/>
                <a:cs typeface="Arial" charset="0"/>
              </a:rPr>
              <a:t>quemas</a:t>
            </a:r>
            <a:r>
              <a:rPr lang="en-US" sz="2800" b="1" kern="1200" dirty="0" smtClean="0">
                <a:solidFill>
                  <a:srgbClr val="1F497D"/>
                </a:solidFill>
                <a:latin typeface="Calibri" charset="0"/>
                <a:cs typeface="Arial" charset="0"/>
              </a:rPr>
              <a:t> </a:t>
            </a:r>
            <a:r>
              <a:rPr lang="en-US" sz="2800" b="1" kern="1200" dirty="0" err="1" smtClean="0">
                <a:solidFill>
                  <a:srgbClr val="1F497D"/>
                </a:solidFill>
                <a:latin typeface="Calibri" charset="0"/>
                <a:cs typeface="Arial" charset="0"/>
              </a:rPr>
              <a:t>abiertas</a:t>
            </a:r>
            <a:endParaRPr lang="en-US" sz="1400" b="1" kern="1200" dirty="0">
              <a:solidFill>
                <a:srgbClr val="1F497D"/>
              </a:solidFill>
              <a:latin typeface="Calibri" charset="0"/>
              <a:cs typeface="Arial" charset="0"/>
            </a:endParaRPr>
          </a:p>
          <a:p>
            <a:pPr marL="233363" indent="-233363" eaLnBrk="0" fontAlgn="base" hangingPunct="0">
              <a:spcBef>
                <a:spcPct val="0"/>
              </a:spcBef>
              <a:spcAft>
                <a:spcPct val="0"/>
              </a:spcAft>
              <a:buClrTx/>
              <a:buFont typeface="Arial"/>
              <a:buChar char="•"/>
            </a:pPr>
            <a:r>
              <a:rPr lang="en-US" sz="2400" kern="1200" dirty="0" err="1" smtClean="0">
                <a:solidFill>
                  <a:prstClr val="black"/>
                </a:solidFill>
                <a:latin typeface="Calibri" charset="0"/>
                <a:cs typeface="Arial" charset="0"/>
              </a:rPr>
              <a:t>Promover</a:t>
            </a:r>
            <a:r>
              <a:rPr lang="en-US" sz="2400" kern="1200" dirty="0" smtClean="0">
                <a:solidFill>
                  <a:prstClr val="black"/>
                </a:solidFill>
                <a:latin typeface="Calibri" charset="0"/>
                <a:cs typeface="Arial" charset="0"/>
              </a:rPr>
              <a:t> </a:t>
            </a:r>
            <a:r>
              <a:rPr lang="en-US" sz="2800" b="1" kern="1200" dirty="0" smtClean="0">
                <a:solidFill>
                  <a:srgbClr val="9BBB59">
                    <a:lumMod val="75000"/>
                  </a:srgbClr>
                </a:solidFill>
                <a:latin typeface="Calibri" charset="0"/>
                <a:cs typeface="Arial" charset="0"/>
              </a:rPr>
              <a:t>el </a:t>
            </a:r>
            <a:r>
              <a:rPr lang="en-US" sz="2800" b="1" kern="1200" dirty="0" err="1" smtClean="0">
                <a:solidFill>
                  <a:srgbClr val="9BBB59">
                    <a:lumMod val="75000"/>
                  </a:srgbClr>
                </a:solidFill>
                <a:latin typeface="Calibri" charset="0"/>
                <a:cs typeface="Arial" charset="0"/>
              </a:rPr>
              <a:t>tratamiento</a:t>
            </a:r>
            <a:r>
              <a:rPr lang="en-US" sz="2800" b="1" kern="1200" dirty="0" smtClean="0">
                <a:solidFill>
                  <a:srgbClr val="9BBB59">
                    <a:lumMod val="75000"/>
                  </a:srgbClr>
                </a:solidFill>
                <a:latin typeface="Calibri" charset="0"/>
                <a:cs typeface="Arial" charset="0"/>
              </a:rPr>
              <a:t> de </a:t>
            </a:r>
            <a:r>
              <a:rPr lang="en-US" sz="2800" b="1" kern="1200" dirty="0" err="1" smtClean="0">
                <a:solidFill>
                  <a:srgbClr val="9BBB59">
                    <a:lumMod val="75000"/>
                  </a:srgbClr>
                </a:solidFill>
                <a:latin typeface="Calibri" charset="0"/>
                <a:cs typeface="Arial" charset="0"/>
              </a:rPr>
              <a:t>orgánicos</a:t>
            </a:r>
            <a:r>
              <a:rPr lang="en-US" sz="2800" b="1" kern="1200" dirty="0" smtClean="0">
                <a:solidFill>
                  <a:srgbClr val="9BBB59">
                    <a:lumMod val="75000"/>
                  </a:srgbClr>
                </a:solidFill>
                <a:latin typeface="Calibri" charset="0"/>
                <a:cs typeface="Arial" charset="0"/>
              </a:rPr>
              <a:t>: </a:t>
            </a:r>
            <a:r>
              <a:rPr lang="en-US" sz="2400" kern="1200" dirty="0" err="1" smtClean="0">
                <a:solidFill>
                  <a:prstClr val="black"/>
                </a:solidFill>
                <a:latin typeface="Calibri" charset="0"/>
                <a:cs typeface="Arial" charset="0"/>
              </a:rPr>
              <a:t>compostaje</a:t>
            </a:r>
            <a:r>
              <a:rPr lang="en-US" sz="2400" kern="1200" dirty="0" smtClean="0">
                <a:solidFill>
                  <a:prstClr val="black"/>
                </a:solidFill>
                <a:latin typeface="Calibri" charset="0"/>
                <a:cs typeface="Arial" charset="0"/>
              </a:rPr>
              <a:t> y </a:t>
            </a:r>
            <a:r>
              <a:rPr lang="en-US" sz="2400" kern="1200" dirty="0" err="1" smtClean="0">
                <a:solidFill>
                  <a:prstClr val="black"/>
                </a:solidFill>
                <a:latin typeface="Calibri" charset="0"/>
                <a:cs typeface="Arial" charset="0"/>
              </a:rPr>
              <a:t>digestión</a:t>
            </a:r>
            <a:r>
              <a:rPr lang="en-US" sz="2400" kern="1200" dirty="0" smtClean="0">
                <a:solidFill>
                  <a:prstClr val="black"/>
                </a:solidFill>
                <a:latin typeface="Calibri" charset="0"/>
                <a:cs typeface="Arial" charset="0"/>
              </a:rPr>
              <a:t> </a:t>
            </a:r>
            <a:r>
              <a:rPr lang="en-US" sz="2400" kern="1200" dirty="0" err="1" smtClean="0">
                <a:solidFill>
                  <a:prstClr val="black"/>
                </a:solidFill>
                <a:latin typeface="Calibri" charset="0"/>
                <a:cs typeface="Arial" charset="0"/>
              </a:rPr>
              <a:t>anaeróbica</a:t>
            </a:r>
            <a:endParaRPr lang="en-US" sz="1600" kern="1200" dirty="0">
              <a:solidFill>
                <a:prstClr val="black"/>
              </a:solidFill>
              <a:latin typeface="Calibri" charset="0"/>
              <a:cs typeface="Arial" charset="0"/>
            </a:endParaRPr>
          </a:p>
          <a:p>
            <a:pPr marL="233363" indent="-233363" eaLnBrk="0" fontAlgn="base" hangingPunct="0">
              <a:spcBef>
                <a:spcPct val="0"/>
              </a:spcBef>
              <a:spcAft>
                <a:spcPct val="0"/>
              </a:spcAft>
              <a:buClrTx/>
              <a:buFont typeface="Arial"/>
              <a:buChar char="•"/>
            </a:pPr>
            <a:r>
              <a:rPr lang="en-US" sz="2400" kern="1200" dirty="0" err="1" smtClean="0">
                <a:solidFill>
                  <a:prstClr val="black"/>
                </a:solidFill>
                <a:latin typeface="Calibri" charset="0"/>
                <a:cs typeface="Arial" charset="0"/>
              </a:rPr>
              <a:t>Promover</a:t>
            </a:r>
            <a:r>
              <a:rPr lang="en-US" sz="2400" kern="1200" dirty="0" smtClean="0">
                <a:solidFill>
                  <a:prstClr val="black"/>
                </a:solidFill>
                <a:latin typeface="Calibri" charset="0"/>
                <a:cs typeface="Arial" charset="0"/>
              </a:rPr>
              <a:t> </a:t>
            </a:r>
            <a:r>
              <a:rPr lang="en-US" sz="2800" b="1" kern="1200" dirty="0" smtClean="0">
                <a:solidFill>
                  <a:srgbClr val="C0504D"/>
                </a:solidFill>
                <a:latin typeface="Calibri" charset="0"/>
                <a:cs typeface="Arial" charset="0"/>
              </a:rPr>
              <a:t>la </a:t>
            </a:r>
            <a:r>
              <a:rPr lang="en-US" sz="2800" b="1" kern="1200" dirty="0" err="1" smtClean="0">
                <a:solidFill>
                  <a:srgbClr val="C0504D"/>
                </a:solidFill>
                <a:latin typeface="Calibri" charset="0"/>
                <a:cs typeface="Arial" charset="0"/>
              </a:rPr>
              <a:t>recuperación</a:t>
            </a:r>
            <a:r>
              <a:rPr lang="en-US" sz="2800" b="1" kern="1200" dirty="0" smtClean="0">
                <a:solidFill>
                  <a:srgbClr val="C0504D"/>
                </a:solidFill>
                <a:latin typeface="Calibri" charset="0"/>
                <a:cs typeface="Arial" charset="0"/>
              </a:rPr>
              <a:t> de gas </a:t>
            </a:r>
            <a:r>
              <a:rPr lang="en-US" sz="2800" b="1" kern="1200" dirty="0" err="1" smtClean="0">
                <a:solidFill>
                  <a:srgbClr val="C0504D"/>
                </a:solidFill>
                <a:latin typeface="Calibri" charset="0"/>
                <a:cs typeface="Arial" charset="0"/>
              </a:rPr>
              <a:t>en</a:t>
            </a:r>
            <a:r>
              <a:rPr lang="en-US" sz="2800" b="1" kern="1200" dirty="0" smtClean="0">
                <a:solidFill>
                  <a:srgbClr val="C0504D"/>
                </a:solidFill>
                <a:latin typeface="Calibri" charset="0"/>
                <a:cs typeface="Arial" charset="0"/>
              </a:rPr>
              <a:t> </a:t>
            </a:r>
            <a:r>
              <a:rPr lang="en-US" sz="2800" b="1" kern="1200" dirty="0" err="1" smtClean="0">
                <a:solidFill>
                  <a:srgbClr val="C0504D"/>
                </a:solidFill>
                <a:latin typeface="Calibri" charset="0"/>
                <a:cs typeface="Arial" charset="0"/>
              </a:rPr>
              <a:t>sitios</a:t>
            </a:r>
            <a:r>
              <a:rPr lang="en-US" sz="2800" b="1" kern="1200" dirty="0" smtClean="0">
                <a:solidFill>
                  <a:srgbClr val="C0504D"/>
                </a:solidFill>
                <a:latin typeface="Calibri" charset="0"/>
                <a:cs typeface="Arial" charset="0"/>
              </a:rPr>
              <a:t> de disp. final</a:t>
            </a:r>
            <a:endParaRPr lang="en-US" sz="1400" b="1" kern="1200" dirty="0">
              <a:solidFill>
                <a:srgbClr val="C0504D"/>
              </a:solidFill>
              <a:latin typeface="Calibri" charset="0"/>
              <a:cs typeface="Arial" charset="0"/>
            </a:endParaRPr>
          </a:p>
          <a:p>
            <a:pPr marL="233363" indent="-233363" eaLnBrk="0" fontAlgn="base" hangingPunct="0">
              <a:spcBef>
                <a:spcPct val="0"/>
              </a:spcBef>
              <a:spcAft>
                <a:spcPct val="0"/>
              </a:spcAft>
              <a:buClrTx/>
              <a:buFont typeface="Arial"/>
              <a:buChar char="•"/>
            </a:pPr>
            <a:r>
              <a:rPr lang="en-US" sz="2400" dirty="0" err="1" smtClean="0">
                <a:solidFill>
                  <a:prstClr val="black"/>
                </a:solidFill>
                <a:latin typeface="Calibri" charset="0"/>
                <a:cs typeface="Arial" charset="0"/>
              </a:rPr>
              <a:t>Desarrollar</a:t>
            </a:r>
            <a:r>
              <a:rPr lang="en-US" sz="2400" dirty="0" smtClean="0">
                <a:solidFill>
                  <a:prstClr val="black"/>
                </a:solidFill>
                <a:latin typeface="Calibri" charset="0"/>
                <a:cs typeface="Arial" charset="0"/>
              </a:rPr>
              <a:t> </a:t>
            </a:r>
            <a:r>
              <a:rPr lang="en-US" sz="2800" b="1" kern="1200" dirty="0" err="1" smtClean="0">
                <a:solidFill>
                  <a:srgbClr val="F79646"/>
                </a:solidFill>
                <a:latin typeface="Calibri" charset="0"/>
                <a:cs typeface="Arial" charset="0"/>
              </a:rPr>
              <a:t>programas</a:t>
            </a:r>
            <a:r>
              <a:rPr lang="en-US" sz="2800" b="1" kern="1200" dirty="0" smtClean="0">
                <a:solidFill>
                  <a:srgbClr val="F79646"/>
                </a:solidFill>
                <a:latin typeface="Calibri" charset="0"/>
                <a:cs typeface="Arial" charset="0"/>
              </a:rPr>
              <a:t> de </a:t>
            </a:r>
            <a:r>
              <a:rPr lang="en-US" sz="2800" b="1" kern="1200" dirty="0" err="1" smtClean="0">
                <a:solidFill>
                  <a:srgbClr val="F79646"/>
                </a:solidFill>
                <a:latin typeface="Calibri" charset="0"/>
                <a:cs typeface="Arial" charset="0"/>
              </a:rPr>
              <a:t>reciclaje</a:t>
            </a:r>
            <a:r>
              <a:rPr lang="en-US" sz="2800" b="1" kern="1200" dirty="0" smtClean="0">
                <a:solidFill>
                  <a:srgbClr val="F79646"/>
                </a:solidFill>
                <a:latin typeface="Calibri" charset="0"/>
                <a:cs typeface="Arial" charset="0"/>
              </a:rPr>
              <a:t> </a:t>
            </a:r>
            <a:endParaRPr lang="en-US" sz="1400" b="1" kern="1200" dirty="0">
              <a:solidFill>
                <a:srgbClr val="F79646"/>
              </a:solidFill>
              <a:latin typeface="Calibri" charset="0"/>
              <a:cs typeface="Arial" charset="0"/>
            </a:endParaRPr>
          </a:p>
          <a:p>
            <a:pPr marL="233363" indent="-233363" eaLnBrk="0" fontAlgn="base" hangingPunct="0">
              <a:spcBef>
                <a:spcPct val="0"/>
              </a:spcBef>
              <a:spcAft>
                <a:spcPct val="0"/>
              </a:spcAft>
              <a:buClrTx/>
              <a:buFont typeface="Arial"/>
              <a:buChar char="•"/>
            </a:pPr>
            <a:r>
              <a:rPr lang="en-US" sz="2400" dirty="0" err="1" smtClean="0">
                <a:solidFill>
                  <a:prstClr val="black"/>
                </a:solidFill>
                <a:latin typeface="Calibri" charset="0"/>
                <a:cs typeface="Arial" charset="0"/>
              </a:rPr>
              <a:t>Mejorar</a:t>
            </a:r>
            <a:r>
              <a:rPr lang="en-US" sz="2400" dirty="0" smtClean="0">
                <a:solidFill>
                  <a:prstClr val="black"/>
                </a:solidFill>
                <a:latin typeface="Calibri" charset="0"/>
                <a:cs typeface="Arial" charset="0"/>
              </a:rPr>
              <a:t> </a:t>
            </a:r>
            <a:r>
              <a:rPr lang="en-US" sz="2800" b="1" kern="1200" dirty="0" smtClean="0">
                <a:solidFill>
                  <a:srgbClr val="4BACC6"/>
                </a:solidFill>
                <a:latin typeface="Calibri" charset="0"/>
                <a:cs typeface="Arial" charset="0"/>
              </a:rPr>
              <a:t>la </a:t>
            </a:r>
            <a:r>
              <a:rPr lang="en-US" sz="2800" b="1" kern="1200" dirty="0" err="1" smtClean="0">
                <a:solidFill>
                  <a:srgbClr val="4BACC6"/>
                </a:solidFill>
                <a:latin typeface="Calibri" charset="0"/>
                <a:cs typeface="Arial" charset="0"/>
              </a:rPr>
              <a:t>recolección</a:t>
            </a:r>
            <a:r>
              <a:rPr lang="en-US" sz="2800" b="1" kern="1200" dirty="0" smtClean="0">
                <a:solidFill>
                  <a:srgbClr val="4BACC6"/>
                </a:solidFill>
                <a:latin typeface="Calibri" charset="0"/>
                <a:cs typeface="Arial" charset="0"/>
              </a:rPr>
              <a:t> y </a:t>
            </a:r>
            <a:r>
              <a:rPr lang="en-US" sz="2800" b="1" kern="1200" dirty="0" err="1" smtClean="0">
                <a:solidFill>
                  <a:srgbClr val="4BACC6"/>
                </a:solidFill>
                <a:latin typeface="Calibri" charset="0"/>
                <a:cs typeface="Arial" charset="0"/>
              </a:rPr>
              <a:t>equipos</a:t>
            </a:r>
            <a:r>
              <a:rPr lang="en-US" sz="2800" b="1" kern="1200" dirty="0" smtClean="0">
                <a:solidFill>
                  <a:srgbClr val="4BACC6"/>
                </a:solidFill>
                <a:latin typeface="Calibri" charset="0"/>
                <a:cs typeface="Arial" charset="0"/>
              </a:rPr>
              <a:t> de </a:t>
            </a:r>
            <a:r>
              <a:rPr lang="en-US" sz="2800" b="1" kern="1200" dirty="0" err="1" smtClean="0">
                <a:solidFill>
                  <a:srgbClr val="4BACC6"/>
                </a:solidFill>
                <a:latin typeface="Calibri" charset="0"/>
                <a:cs typeface="Arial" charset="0"/>
              </a:rPr>
              <a:t>manejo</a:t>
            </a:r>
            <a:endParaRPr lang="en-US" sz="2800" b="1" kern="1200" dirty="0">
              <a:solidFill>
                <a:srgbClr val="4BACC6"/>
              </a:solidFill>
              <a:latin typeface="Calibri" charset="0"/>
              <a:cs typeface="Arial" charset="0"/>
            </a:endParaRPr>
          </a:p>
          <a:p>
            <a:pPr marL="233363" indent="-233363" eaLnBrk="0" fontAlgn="base" hangingPunct="0">
              <a:spcBef>
                <a:spcPct val="0"/>
              </a:spcBef>
              <a:spcAft>
                <a:spcPct val="0"/>
              </a:spcAft>
              <a:buClrTx/>
              <a:buFont typeface="Arial"/>
              <a:buChar char="•"/>
            </a:pPr>
            <a:r>
              <a:rPr lang="en-US" sz="2800" b="1" kern="1200" dirty="0" err="1" smtClean="0">
                <a:solidFill>
                  <a:srgbClr val="3366FF"/>
                </a:solidFill>
                <a:latin typeface="Calibri" charset="0"/>
                <a:cs typeface="Arial" charset="0"/>
              </a:rPr>
              <a:t>Medir</a:t>
            </a:r>
            <a:r>
              <a:rPr lang="en-US" sz="2800" b="1" kern="1200" dirty="0" smtClean="0">
                <a:solidFill>
                  <a:srgbClr val="3366FF"/>
                </a:solidFill>
                <a:latin typeface="Calibri" charset="0"/>
                <a:cs typeface="Arial" charset="0"/>
              </a:rPr>
              <a:t> y </a:t>
            </a:r>
            <a:r>
              <a:rPr lang="en-US" sz="2800" b="1" kern="1200" dirty="0" err="1" smtClean="0">
                <a:solidFill>
                  <a:srgbClr val="3366FF"/>
                </a:solidFill>
                <a:latin typeface="Calibri" charset="0"/>
                <a:cs typeface="Arial" charset="0"/>
              </a:rPr>
              <a:t>monitorear</a:t>
            </a:r>
            <a:r>
              <a:rPr lang="en-US" sz="2800" b="1" kern="1200" dirty="0" smtClean="0">
                <a:solidFill>
                  <a:srgbClr val="3366FF"/>
                </a:solidFill>
                <a:latin typeface="Calibri" charset="0"/>
                <a:cs typeface="Arial" charset="0"/>
              </a:rPr>
              <a:t> </a:t>
            </a:r>
            <a:r>
              <a:rPr lang="en-US" sz="2400" kern="1200" dirty="0" smtClean="0">
                <a:solidFill>
                  <a:prstClr val="black"/>
                </a:solidFill>
                <a:latin typeface="Calibri" charset="0"/>
                <a:cs typeface="Arial" charset="0"/>
              </a:rPr>
              <a:t>las </a:t>
            </a:r>
            <a:r>
              <a:rPr lang="en-US" sz="2400" kern="1200" dirty="0" err="1" smtClean="0">
                <a:solidFill>
                  <a:prstClr val="black"/>
                </a:solidFill>
                <a:latin typeface="Calibri" charset="0"/>
                <a:cs typeface="Arial" charset="0"/>
              </a:rPr>
              <a:t>reducciones</a:t>
            </a:r>
            <a:r>
              <a:rPr lang="en-US" sz="2400" kern="1200" dirty="0" smtClean="0">
                <a:solidFill>
                  <a:prstClr val="black"/>
                </a:solidFill>
                <a:latin typeface="Calibri" charset="0"/>
                <a:cs typeface="Arial" charset="0"/>
              </a:rPr>
              <a:t> de CCVC</a:t>
            </a:r>
            <a:endParaRPr lang="en-US" sz="2400" kern="1200" dirty="0">
              <a:solidFill>
                <a:prstClr val="black"/>
              </a:solidFill>
              <a:latin typeface="Calibri" charset="0"/>
              <a:cs typeface="Arial" charset="0"/>
            </a:endParaRPr>
          </a:p>
        </p:txBody>
      </p:sp>
      <p:pic>
        <p:nvPicPr>
          <p:cNvPr id="8" name="Picture 7"/>
          <p:cNvPicPr>
            <a:picLocks noChangeAspect="1"/>
          </p:cNvPicPr>
          <p:nvPr/>
        </p:nvPicPr>
        <p:blipFill>
          <a:blip r:embed="rId4"/>
          <a:stretch>
            <a:fillRect/>
          </a:stretch>
        </p:blipFill>
        <p:spPr>
          <a:xfrm>
            <a:off x="2223789" y="2683001"/>
            <a:ext cx="2231329" cy="1621677"/>
          </a:xfrm>
          <a:prstGeom prst="rect">
            <a:avLst/>
          </a:prstGeom>
        </p:spPr>
      </p:pic>
      <p:pic>
        <p:nvPicPr>
          <p:cNvPr id="9" name="Picture 8"/>
          <p:cNvPicPr>
            <a:picLocks noChangeAspect="1"/>
          </p:cNvPicPr>
          <p:nvPr/>
        </p:nvPicPr>
        <p:blipFill>
          <a:blip r:embed="rId5"/>
          <a:stretch>
            <a:fillRect/>
          </a:stretch>
        </p:blipFill>
        <p:spPr>
          <a:xfrm>
            <a:off x="-48694" y="4212051"/>
            <a:ext cx="2237427" cy="1493649"/>
          </a:xfrm>
          <a:prstGeom prst="rect">
            <a:avLst/>
          </a:prstGeom>
        </p:spPr>
      </p:pic>
      <p:pic>
        <p:nvPicPr>
          <p:cNvPr id="10" name="Picture 9"/>
          <p:cNvPicPr>
            <a:picLocks noChangeAspect="1"/>
          </p:cNvPicPr>
          <p:nvPr/>
        </p:nvPicPr>
        <p:blipFill>
          <a:blip r:embed="rId6"/>
          <a:stretch>
            <a:fillRect/>
          </a:stretch>
        </p:blipFill>
        <p:spPr>
          <a:xfrm>
            <a:off x="15738" y="5813599"/>
            <a:ext cx="1097375" cy="1243692"/>
          </a:xfrm>
          <a:prstGeom prst="rect">
            <a:avLst/>
          </a:prstGeom>
        </p:spPr>
      </p:pic>
    </p:spTree>
    <p:extLst>
      <p:ext uri="{BB962C8B-B14F-4D97-AF65-F5344CB8AC3E}">
        <p14:creationId xmlns:p14="http://schemas.microsoft.com/office/powerpoint/2010/main" val="4859542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319097" cy="1143000"/>
          </a:xfrm>
        </p:spPr>
        <p:txBody>
          <a:bodyPr>
            <a:normAutofit/>
          </a:bodyPr>
          <a:lstStyle/>
          <a:p>
            <a:r>
              <a:rPr lang="es-ES" sz="3400" b="1" dirty="0" smtClean="0">
                <a:solidFill>
                  <a:schemeClr val="bg1"/>
                </a:solidFill>
              </a:rPr>
              <a:t>Objetivas de esta presentación</a:t>
            </a:r>
            <a:endParaRPr lang="es-ES" sz="3400" b="1" dirty="0">
              <a:solidFill>
                <a:schemeClr val="bg1"/>
              </a:solidFill>
            </a:endParaRPr>
          </a:p>
        </p:txBody>
      </p:sp>
      <p:sp>
        <p:nvSpPr>
          <p:cNvPr id="3" name="Content Placeholder 2"/>
          <p:cNvSpPr>
            <a:spLocks noGrp="1"/>
          </p:cNvSpPr>
          <p:nvPr>
            <p:ph type="body" idx="1"/>
          </p:nvPr>
        </p:nvSpPr>
        <p:spPr>
          <a:xfrm>
            <a:off x="-210734" y="1964090"/>
            <a:ext cx="9174989" cy="3298371"/>
          </a:xfrm>
        </p:spPr>
        <p:txBody>
          <a:bodyPr>
            <a:normAutofit fontScale="92500" lnSpcReduction="10000"/>
          </a:bodyPr>
          <a:lstStyle/>
          <a:p>
            <a:pPr marL="1371600" lvl="2" indent="-514350">
              <a:spcBef>
                <a:spcPts val="1800"/>
              </a:spcBef>
              <a:buFont typeface="+mj-lt"/>
              <a:buAutoNum type="arabicPeriod"/>
            </a:pPr>
            <a:r>
              <a:rPr lang="es-ES" sz="2600" dirty="0" smtClean="0">
                <a:solidFill>
                  <a:schemeClr val="bg1"/>
                </a:solidFill>
                <a:latin typeface="+mj-lt"/>
              </a:rPr>
              <a:t>Presentar a CCAP y el CCAC </a:t>
            </a:r>
          </a:p>
          <a:p>
            <a:pPr marL="1371600" lvl="2" indent="-514350">
              <a:spcBef>
                <a:spcPts val="1800"/>
              </a:spcBef>
              <a:buFont typeface="+mj-lt"/>
              <a:buAutoNum type="arabicPeriod"/>
            </a:pPr>
            <a:r>
              <a:rPr lang="es-ES" sz="2600" dirty="0" smtClean="0">
                <a:solidFill>
                  <a:schemeClr val="bg1"/>
                </a:solidFill>
                <a:latin typeface="+mj-lt"/>
              </a:rPr>
              <a:t>Compartir la importancia de actuar sobre los Contaminantes Climáticos de Vida Corta (CCVC)</a:t>
            </a:r>
          </a:p>
          <a:p>
            <a:pPr marL="1371600" lvl="2" indent="-514350">
              <a:spcBef>
                <a:spcPts val="1800"/>
              </a:spcBef>
              <a:buFont typeface="+mj-lt"/>
              <a:buAutoNum type="arabicPeriod"/>
            </a:pPr>
            <a:r>
              <a:rPr lang="es-ES" sz="2600" dirty="0" smtClean="0">
                <a:solidFill>
                  <a:schemeClr val="bg1"/>
                </a:solidFill>
                <a:latin typeface="+mj-lt"/>
              </a:rPr>
              <a:t>Hablar del Sector de Residuos y introducirlos al trabajo de la Iniciativa de Residuos Solidos Municipales </a:t>
            </a:r>
          </a:p>
          <a:p>
            <a:pPr marL="1371600" lvl="2" indent="-514350">
              <a:spcBef>
                <a:spcPts val="1800"/>
              </a:spcBef>
              <a:buFont typeface="+mj-lt"/>
              <a:buAutoNum type="arabicPeriod"/>
            </a:pPr>
            <a:r>
              <a:rPr lang="es-ES" sz="2600" dirty="0" smtClean="0">
                <a:solidFill>
                  <a:schemeClr val="bg1"/>
                </a:solidFill>
                <a:latin typeface="+mj-lt"/>
              </a:rPr>
              <a:t>Compartir recursos disponibles para ustedes a través del CCAC</a:t>
            </a:r>
          </a:p>
          <a:p>
            <a:pPr>
              <a:spcBef>
                <a:spcPts val="1800"/>
              </a:spcBef>
            </a:pPr>
            <a:endParaRPr lang="es-ES" dirty="0"/>
          </a:p>
        </p:txBody>
      </p:sp>
    </p:spTree>
    <p:extLst>
      <p:ext uri="{BB962C8B-B14F-4D97-AF65-F5344CB8AC3E}">
        <p14:creationId xmlns:p14="http://schemas.microsoft.com/office/powerpoint/2010/main" val="14399834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291702" y="1288906"/>
            <a:ext cx="8852298" cy="451473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spcBef>
                <a:spcPts val="0"/>
              </a:spcBef>
              <a:spcAft>
                <a:spcPts val="1000"/>
              </a:spcAft>
              <a:buFont typeface="+mj-lt"/>
              <a:buAutoNum type="arabicPeriod"/>
            </a:pPr>
            <a:r>
              <a:rPr lang="es-ES" sz="3600" b="1" dirty="0" smtClean="0">
                <a:solidFill>
                  <a:schemeClr val="bg1"/>
                </a:solidFill>
              </a:rPr>
              <a:t>Apoyar acciones de </a:t>
            </a:r>
            <a:r>
              <a:rPr lang="es-ES" sz="3600" b="1" dirty="0" smtClean="0">
                <a:solidFill>
                  <a:schemeClr val="bg1"/>
                </a:solidFill>
              </a:rPr>
              <a:t>c</a:t>
            </a:r>
            <a:r>
              <a:rPr lang="es-ES" sz="3600" b="1" dirty="0" smtClean="0">
                <a:solidFill>
                  <a:schemeClr val="bg1"/>
                </a:solidFill>
              </a:rPr>
              <a:t>iudades</a:t>
            </a:r>
          </a:p>
          <a:p>
            <a:pPr marL="514350" indent="-514350">
              <a:spcBef>
                <a:spcPts val="0"/>
              </a:spcBef>
              <a:spcAft>
                <a:spcPts val="1000"/>
              </a:spcAft>
              <a:buFont typeface="+mj-lt"/>
              <a:buAutoNum type="arabicPeriod"/>
            </a:pPr>
            <a:r>
              <a:rPr lang="es-ES" sz="3600" b="1" dirty="0" smtClean="0">
                <a:solidFill>
                  <a:schemeClr val="bg1"/>
                </a:solidFill>
              </a:rPr>
              <a:t>Construir la capacidad nacional</a:t>
            </a:r>
            <a:endParaRPr lang="es-ES" sz="3600" dirty="0" smtClean="0">
              <a:solidFill>
                <a:schemeClr val="bg1"/>
              </a:solidFill>
            </a:endParaRPr>
          </a:p>
          <a:p>
            <a:pPr marL="514350" indent="-514350">
              <a:spcBef>
                <a:spcPts val="0"/>
              </a:spcBef>
              <a:spcAft>
                <a:spcPts val="1000"/>
              </a:spcAft>
              <a:buFont typeface="+mj-lt"/>
              <a:buAutoNum type="arabicPeriod"/>
            </a:pPr>
            <a:r>
              <a:rPr lang="es-ES" sz="3600" b="1" dirty="0" err="1" smtClean="0">
                <a:solidFill>
                  <a:schemeClr val="bg1"/>
                </a:solidFill>
              </a:rPr>
              <a:t>Scale</a:t>
            </a:r>
            <a:r>
              <a:rPr lang="es-ES" sz="3600" b="1" dirty="0" smtClean="0">
                <a:solidFill>
                  <a:schemeClr val="bg1"/>
                </a:solidFill>
              </a:rPr>
              <a:t> up</a:t>
            </a:r>
            <a:r>
              <a:rPr lang="es-ES" sz="3600" dirty="0" smtClean="0">
                <a:solidFill>
                  <a:schemeClr val="bg1"/>
                </a:solidFill>
              </a:rPr>
              <a:t>: </a:t>
            </a:r>
          </a:p>
          <a:p>
            <a:pPr marL="914400" lvl="1" indent="-288925">
              <a:spcBef>
                <a:spcPts val="0"/>
              </a:spcBef>
              <a:spcAft>
                <a:spcPts val="1000"/>
              </a:spcAft>
              <a:buFont typeface="Arial" panose="020B0604020202020204" pitchFamily="34" charset="0"/>
              <a:buChar char="•"/>
            </a:pPr>
            <a:r>
              <a:rPr lang="es-ES" sz="3600" dirty="0" smtClean="0">
                <a:solidFill>
                  <a:schemeClr val="bg1"/>
                </a:solidFill>
              </a:rPr>
              <a:t>Acceso a herramientas gratis para informar decisiones</a:t>
            </a:r>
          </a:p>
          <a:p>
            <a:pPr marL="914400" lvl="1" indent="-288925">
              <a:spcBef>
                <a:spcPts val="0"/>
              </a:spcBef>
              <a:spcAft>
                <a:spcPts val="1000"/>
              </a:spcAft>
              <a:buFont typeface="Arial" panose="020B0604020202020204" pitchFamily="34" charset="0"/>
              <a:buChar char="•"/>
            </a:pPr>
            <a:r>
              <a:rPr lang="es-ES" sz="3600" dirty="0" smtClean="0">
                <a:solidFill>
                  <a:schemeClr val="bg1"/>
                </a:solidFill>
              </a:rPr>
              <a:t>Redes para replicación de mejores practicas</a:t>
            </a:r>
            <a:endParaRPr lang="es-ES" sz="3600" dirty="0">
              <a:solidFill>
                <a:schemeClr val="bg1"/>
              </a:solidFill>
            </a:endParaRPr>
          </a:p>
        </p:txBody>
      </p:sp>
      <p:sp>
        <p:nvSpPr>
          <p:cNvPr id="12" name="Title 3"/>
          <p:cNvSpPr>
            <a:spLocks noGrp="1"/>
          </p:cNvSpPr>
          <p:nvPr>
            <p:ph type="title"/>
          </p:nvPr>
        </p:nvSpPr>
        <p:spPr>
          <a:xfrm>
            <a:off x="310362" y="0"/>
            <a:ext cx="8499398" cy="1143000"/>
          </a:xfrm>
        </p:spPr>
        <p:txBody>
          <a:bodyPr>
            <a:noAutofit/>
          </a:bodyPr>
          <a:lstStyle/>
          <a:p>
            <a:r>
              <a:rPr lang="en-US" sz="5000" b="1" dirty="0" err="1" smtClean="0">
                <a:solidFill>
                  <a:schemeClr val="bg1"/>
                </a:solidFill>
              </a:rPr>
              <a:t>Estrategia</a:t>
            </a:r>
            <a:r>
              <a:rPr lang="en-US" sz="5000" b="1" dirty="0" smtClean="0">
                <a:solidFill>
                  <a:schemeClr val="bg1"/>
                </a:solidFill>
              </a:rPr>
              <a:t> MSWI</a:t>
            </a:r>
            <a:endParaRPr lang="en-US" sz="5000" b="1" dirty="0">
              <a:solidFill>
                <a:schemeClr val="bg1"/>
              </a:solidFill>
            </a:endParaRPr>
          </a:p>
        </p:txBody>
      </p:sp>
    </p:spTree>
    <p:extLst>
      <p:ext uri="{BB962C8B-B14F-4D97-AF65-F5344CB8AC3E}">
        <p14:creationId xmlns:p14="http://schemas.microsoft.com/office/powerpoint/2010/main" val="4410982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1800" y="1200150"/>
            <a:ext cx="8229600" cy="643398"/>
          </a:xfrm>
        </p:spPr>
        <p:txBody>
          <a:bodyPr>
            <a:noAutofit/>
          </a:bodyPr>
          <a:lstStyle/>
          <a:p>
            <a:r>
              <a:rPr lang="en-US" sz="1800" b="1" dirty="0" smtClean="0"/>
              <a:t>Meta</a:t>
            </a:r>
            <a:r>
              <a:rPr lang="en-US" sz="1800" dirty="0" smtClean="0"/>
              <a:t>: </a:t>
            </a:r>
            <a:r>
              <a:rPr lang="es-CL" sz="1800" dirty="0"/>
              <a:t>Fortalecer la colaboración entre ciudades, construir capacidades para la gestión de residuos sólidos municipales (RSM) y facilitar la ampliación de acciones para reducir los contaminantes del clima de vida corta</a:t>
            </a:r>
            <a:endParaRPr lang="es-ES" sz="1800" dirty="0"/>
          </a:p>
          <a:p>
            <a:endParaRPr lang="es-ES" sz="1800" dirty="0"/>
          </a:p>
        </p:txBody>
      </p:sp>
      <p:sp>
        <p:nvSpPr>
          <p:cNvPr id="3" name="Date Placeholder 2"/>
          <p:cNvSpPr>
            <a:spLocks noGrp="1"/>
          </p:cNvSpPr>
          <p:nvPr>
            <p:ph type="dt" sz="half" idx="10"/>
          </p:nvPr>
        </p:nvSpPr>
        <p:spPr/>
        <p:txBody>
          <a:bodyPr/>
          <a:lstStyle/>
          <a:p>
            <a:r>
              <a:rPr lang="en-US" smtClean="0"/>
              <a:t>CCAP</a:t>
            </a:r>
            <a:endParaRPr lang="en-US" dirty="0"/>
          </a:p>
        </p:txBody>
      </p:sp>
      <p:sp>
        <p:nvSpPr>
          <p:cNvPr id="4" name="Slide Number Placeholder 3"/>
          <p:cNvSpPr>
            <a:spLocks noGrp="1"/>
          </p:cNvSpPr>
          <p:nvPr>
            <p:ph type="sldNum" sz="quarter" idx="11"/>
          </p:nvPr>
        </p:nvSpPr>
        <p:spPr/>
        <p:txBody>
          <a:bodyPr/>
          <a:lstStyle/>
          <a:p>
            <a:fld id="{7C895331-E6E0-AA45-A5A4-38575E4331EE}" type="slidenum">
              <a:rPr lang="en-US" smtClean="0"/>
              <a:pPr/>
              <a:t>20</a:t>
            </a:fld>
            <a:endParaRPr lang="en-US" dirty="0"/>
          </a:p>
        </p:txBody>
      </p:sp>
      <p:sp>
        <p:nvSpPr>
          <p:cNvPr id="5" name="Title 4"/>
          <p:cNvSpPr>
            <a:spLocks noGrp="1"/>
          </p:cNvSpPr>
          <p:nvPr>
            <p:ph type="title"/>
          </p:nvPr>
        </p:nvSpPr>
        <p:spPr>
          <a:xfrm>
            <a:off x="457200" y="223839"/>
            <a:ext cx="7086600" cy="639762"/>
          </a:xfrm>
        </p:spPr>
        <p:txBody>
          <a:bodyPr>
            <a:normAutofit/>
          </a:bodyPr>
          <a:lstStyle/>
          <a:p>
            <a:r>
              <a:rPr lang="es-ES" sz="2400" dirty="0" smtClean="0"/>
              <a:t>Red de Ciudades latinoamericanas</a:t>
            </a:r>
            <a:endParaRPr lang="es-ES" sz="2400" dirty="0"/>
          </a:p>
        </p:txBody>
      </p:sp>
      <p:graphicFrame>
        <p:nvGraphicFramePr>
          <p:cNvPr id="13" name="Content Placeholder 12"/>
          <p:cNvGraphicFramePr>
            <a:graphicFrameLocks noGrp="1"/>
          </p:cNvGraphicFramePr>
          <p:nvPr>
            <p:ph idx="15"/>
            <p:extLst>
              <p:ext uri="{D42A27DB-BD31-4B8C-83A1-F6EECF244321}">
                <p14:modId xmlns:p14="http://schemas.microsoft.com/office/powerpoint/2010/main" val="3052968070"/>
              </p:ext>
            </p:extLst>
          </p:nvPr>
        </p:nvGraphicFramePr>
        <p:xfrm>
          <a:off x="287867" y="2347383"/>
          <a:ext cx="3688821" cy="37050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ontent Placeholder 7"/>
          <p:cNvSpPr>
            <a:spLocks noGrp="1"/>
          </p:cNvSpPr>
          <p:nvPr>
            <p:ph idx="17"/>
          </p:nvPr>
        </p:nvSpPr>
        <p:spPr>
          <a:xfrm>
            <a:off x="184628" y="2063182"/>
            <a:ext cx="2051391" cy="424622"/>
          </a:xfrm>
        </p:spPr>
        <p:txBody>
          <a:bodyPr>
            <a:normAutofit/>
          </a:bodyPr>
          <a:lstStyle/>
          <a:p>
            <a:r>
              <a:rPr lang="es-ES" sz="1800" b="1" dirty="0" smtClean="0"/>
              <a:t>Oportunidades</a:t>
            </a:r>
            <a:r>
              <a:rPr lang="en-US" sz="1800" b="1" dirty="0" smtClean="0"/>
              <a:t>:</a:t>
            </a:r>
            <a:endParaRPr lang="es-ES" sz="1800" b="1" dirty="0"/>
          </a:p>
        </p:txBody>
      </p:sp>
      <p:sp>
        <p:nvSpPr>
          <p:cNvPr id="9" name="Content Placeholder 8"/>
          <p:cNvSpPr>
            <a:spLocks noGrp="1"/>
          </p:cNvSpPr>
          <p:nvPr>
            <p:ph idx="18"/>
          </p:nvPr>
        </p:nvSpPr>
        <p:spPr>
          <a:xfrm>
            <a:off x="4166507" y="5869758"/>
            <a:ext cx="4977493" cy="369332"/>
          </a:xfrm>
        </p:spPr>
        <p:txBody>
          <a:bodyPr>
            <a:noAutofit/>
          </a:bodyPr>
          <a:lstStyle/>
          <a:p>
            <a:r>
              <a:rPr lang="es-ES" i="1" dirty="0"/>
              <a:t>F</a:t>
            </a:r>
            <a:r>
              <a:rPr lang="es-ES" i="1" dirty="0" smtClean="0"/>
              <a:t>oto: Lanzamiento de la Red de Ciudades Latinoamericanas para la Gestión de Residuos Solidos Municipales, Abril 2017. </a:t>
            </a:r>
            <a:endParaRPr lang="es-ES" i="1" dirty="0"/>
          </a:p>
        </p:txBody>
      </p:sp>
      <p:pic>
        <p:nvPicPr>
          <p:cNvPr id="10" name="Content Placeholder 9" descr="C:\Users\bshaffer\AppData\Local\Microsoft\Windows\INetCache\Content.Word\DSC_0583.jpg"/>
          <p:cNvPicPr>
            <a:picLocks noGrp="1"/>
          </p:cNvPicPr>
          <p:nvPr>
            <p:ph idx="16"/>
          </p:nvPr>
        </p:nvPicPr>
        <p:blipFill rotWithShape="1">
          <a:blip r:embed="rId8" cstate="print">
            <a:extLst>
              <a:ext uri="{28A0092B-C50C-407E-A947-70E740481C1C}">
                <a14:useLocalDpi xmlns:a14="http://schemas.microsoft.com/office/drawing/2010/main" val="0"/>
              </a:ext>
            </a:extLst>
          </a:blip>
          <a:srcRect b="5466"/>
          <a:stretch/>
        </p:blipFill>
        <p:spPr bwMode="auto">
          <a:xfrm>
            <a:off x="4166507" y="2295674"/>
            <a:ext cx="4773386" cy="349794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05289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837022499"/>
              </p:ext>
            </p:extLst>
          </p:nvPr>
        </p:nvGraphicFramePr>
        <p:xfrm>
          <a:off x="457200" y="178435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p:cNvSpPr>
            <a:spLocks noGrp="1"/>
          </p:cNvSpPr>
          <p:nvPr>
            <p:ph type="dt" sz="half" idx="10"/>
          </p:nvPr>
        </p:nvSpPr>
        <p:spPr/>
        <p:txBody>
          <a:bodyPr/>
          <a:lstStyle/>
          <a:p>
            <a:r>
              <a:rPr lang="en-US" smtClean="0"/>
              <a:t>CCAP</a:t>
            </a:r>
            <a:endParaRPr lang="en-US" dirty="0"/>
          </a:p>
        </p:txBody>
      </p:sp>
      <p:sp>
        <p:nvSpPr>
          <p:cNvPr id="4" name="Slide Number Placeholder 3"/>
          <p:cNvSpPr>
            <a:spLocks noGrp="1"/>
          </p:cNvSpPr>
          <p:nvPr>
            <p:ph type="sldNum" sz="quarter" idx="12"/>
          </p:nvPr>
        </p:nvSpPr>
        <p:spPr/>
        <p:txBody>
          <a:bodyPr/>
          <a:lstStyle/>
          <a:p>
            <a:fld id="{7C895331-E6E0-AA45-A5A4-38575E4331EE}" type="slidenum">
              <a:rPr lang="en-US" smtClean="0"/>
              <a:pPr/>
              <a:t>21</a:t>
            </a:fld>
            <a:endParaRPr lang="en-US"/>
          </a:p>
        </p:txBody>
      </p:sp>
      <p:sp>
        <p:nvSpPr>
          <p:cNvPr id="5" name="Title 4"/>
          <p:cNvSpPr>
            <a:spLocks noGrp="1"/>
          </p:cNvSpPr>
          <p:nvPr>
            <p:ph type="title"/>
          </p:nvPr>
        </p:nvSpPr>
        <p:spPr/>
        <p:txBody>
          <a:bodyPr/>
          <a:lstStyle/>
          <a:p>
            <a:r>
              <a:rPr lang="en-US" dirty="0" err="1" smtClean="0"/>
              <a:t>Ejemplo</a:t>
            </a:r>
            <a:r>
              <a:rPr lang="en-US" dirty="0" smtClean="0"/>
              <a:t> </a:t>
            </a:r>
            <a:r>
              <a:rPr lang="en-US" dirty="0" smtClean="0"/>
              <a:t>de </a:t>
            </a:r>
            <a:r>
              <a:rPr lang="en-US" dirty="0" err="1" smtClean="0"/>
              <a:t>Asistencia</a:t>
            </a:r>
            <a:r>
              <a:rPr lang="en-US" dirty="0" smtClean="0"/>
              <a:t> </a:t>
            </a:r>
            <a:r>
              <a:rPr lang="en-US" dirty="0" err="1"/>
              <a:t>tecnica</a:t>
            </a:r>
            <a:r>
              <a:rPr lang="en-US" dirty="0"/>
              <a:t> </a:t>
            </a:r>
            <a:r>
              <a:rPr lang="en-US" dirty="0" err="1"/>
              <a:t>en</a:t>
            </a:r>
            <a:r>
              <a:rPr lang="en-US" dirty="0"/>
              <a:t> </a:t>
            </a:r>
            <a:r>
              <a:rPr lang="en-US" dirty="0" smtClean="0"/>
              <a:t>Quito: </a:t>
            </a:r>
            <a:br>
              <a:rPr lang="en-US" dirty="0" smtClean="0"/>
            </a:br>
            <a:r>
              <a:rPr lang="en-US" dirty="0" err="1" smtClean="0"/>
              <a:t>Objetivo</a:t>
            </a:r>
            <a:r>
              <a:rPr lang="en-US" dirty="0" smtClean="0"/>
              <a:t> y Plan de </a:t>
            </a:r>
            <a:r>
              <a:rPr lang="en-US" dirty="0" err="1" smtClean="0"/>
              <a:t>trabajo</a:t>
            </a:r>
            <a:endParaRPr lang="es-ES" dirty="0"/>
          </a:p>
        </p:txBody>
      </p:sp>
      <p:sp>
        <p:nvSpPr>
          <p:cNvPr id="2" name="Rectangle 1"/>
          <p:cNvSpPr/>
          <p:nvPr/>
        </p:nvSpPr>
        <p:spPr>
          <a:xfrm>
            <a:off x="304798" y="1100311"/>
            <a:ext cx="8643257" cy="646331"/>
          </a:xfrm>
          <a:prstGeom prst="rect">
            <a:avLst/>
          </a:prstGeom>
        </p:spPr>
        <p:txBody>
          <a:bodyPr wrap="square">
            <a:spAutoFit/>
          </a:bodyPr>
          <a:lstStyle/>
          <a:p>
            <a:r>
              <a:rPr lang="es-ES" b="1" dirty="0"/>
              <a:t>Objetivo: </a:t>
            </a:r>
            <a:r>
              <a:rPr lang="es-ES" dirty="0"/>
              <a:t>Crear un Plan de Implementación para un proyecto sostenible de Residuos Sólidos Municipales que reduzca las emisiones de </a:t>
            </a:r>
            <a:r>
              <a:rPr lang="es-ES" dirty="0" smtClean="0"/>
              <a:t>CCVC</a:t>
            </a:r>
            <a:endParaRPr lang="es-ES" dirty="0"/>
          </a:p>
        </p:txBody>
      </p:sp>
    </p:spTree>
    <p:extLst>
      <p:ext uri="{BB962C8B-B14F-4D97-AF65-F5344CB8AC3E}">
        <p14:creationId xmlns:p14="http://schemas.microsoft.com/office/powerpoint/2010/main" val="32358120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658808" cy="1143000"/>
          </a:xfrm>
        </p:spPr>
        <p:txBody>
          <a:bodyPr>
            <a:normAutofit/>
          </a:bodyPr>
          <a:lstStyle/>
          <a:p>
            <a:r>
              <a:rPr lang="en-US" sz="3400" b="1" dirty="0" smtClean="0">
                <a:solidFill>
                  <a:schemeClr val="bg1"/>
                </a:solidFill>
              </a:rPr>
              <a:t>Lo que </a:t>
            </a:r>
            <a:r>
              <a:rPr lang="en-US" sz="3400" b="1" dirty="0" err="1" smtClean="0">
                <a:solidFill>
                  <a:schemeClr val="bg1"/>
                </a:solidFill>
              </a:rPr>
              <a:t>hemos</a:t>
            </a:r>
            <a:r>
              <a:rPr lang="en-US" sz="3400" b="1" dirty="0" smtClean="0">
                <a:solidFill>
                  <a:schemeClr val="bg1"/>
                </a:solidFill>
              </a:rPr>
              <a:t> </a:t>
            </a:r>
            <a:r>
              <a:rPr lang="en-US" sz="3400" b="1" dirty="0" err="1" smtClean="0">
                <a:solidFill>
                  <a:schemeClr val="bg1"/>
                </a:solidFill>
              </a:rPr>
              <a:t>logrado</a:t>
            </a:r>
            <a:endParaRPr lang="en-US" sz="3400" b="1" dirty="0">
              <a:solidFill>
                <a:schemeClr val="bg1"/>
              </a:solidFill>
            </a:endParaRPr>
          </a:p>
        </p:txBody>
      </p:sp>
      <p:sp>
        <p:nvSpPr>
          <p:cNvPr id="2" name="Text Placeholder 1"/>
          <p:cNvSpPr>
            <a:spLocks noGrp="1"/>
          </p:cNvSpPr>
          <p:nvPr>
            <p:ph type="body" idx="1"/>
          </p:nvPr>
        </p:nvSpPr>
        <p:spPr>
          <a:xfrm>
            <a:off x="0" y="1130301"/>
            <a:ext cx="8991600" cy="4715424"/>
          </a:xfrm>
        </p:spPr>
        <p:txBody>
          <a:bodyPr>
            <a:normAutofit lnSpcReduction="10000"/>
          </a:bodyPr>
          <a:lstStyle/>
          <a:p>
            <a:pPr marL="457200" indent="-457200" algn="l">
              <a:buFont typeface="Arial" panose="020B0604020202020204" pitchFamily="34" charset="0"/>
              <a:buChar char="•"/>
            </a:pPr>
            <a:r>
              <a:rPr lang="en-US" sz="3000" dirty="0" smtClean="0"/>
              <a:t>70 </a:t>
            </a:r>
            <a:r>
              <a:rPr lang="en-US" sz="3000" dirty="0" err="1" smtClean="0"/>
              <a:t>ciudades</a:t>
            </a:r>
            <a:r>
              <a:rPr lang="en-US" sz="3000" dirty="0" smtClean="0"/>
              <a:t> </a:t>
            </a:r>
            <a:r>
              <a:rPr lang="en-US" sz="3000" dirty="0" err="1" smtClean="0"/>
              <a:t>participando</a:t>
            </a:r>
            <a:r>
              <a:rPr lang="en-US" sz="3000" dirty="0" smtClean="0"/>
              <a:t> </a:t>
            </a:r>
            <a:r>
              <a:rPr lang="en-US" sz="3000" dirty="0" err="1" smtClean="0"/>
              <a:t>activamente</a:t>
            </a:r>
            <a:r>
              <a:rPr lang="en-US" sz="3000" dirty="0" smtClean="0"/>
              <a:t> </a:t>
            </a:r>
            <a:r>
              <a:rPr lang="en-US" sz="3000" dirty="0" err="1" smtClean="0"/>
              <a:t>en</a:t>
            </a:r>
            <a:r>
              <a:rPr lang="en-US" sz="3000" dirty="0" smtClean="0"/>
              <a:t> las </a:t>
            </a:r>
            <a:r>
              <a:rPr lang="en-US" sz="3000" dirty="0" err="1" smtClean="0"/>
              <a:t>redes</a:t>
            </a:r>
            <a:endParaRPr lang="en-US" sz="3000" dirty="0" smtClean="0"/>
          </a:p>
          <a:p>
            <a:pPr marL="457200" lvl="0" indent="-457200" algn="l">
              <a:buFont typeface="Arial" panose="020B0604020202020204" pitchFamily="34" charset="0"/>
              <a:buChar char="•"/>
            </a:pPr>
            <a:r>
              <a:rPr lang="es-ES" sz="3000" dirty="0"/>
              <a:t>33 evaluaciones de </a:t>
            </a:r>
            <a:r>
              <a:rPr lang="es-ES" sz="3000" dirty="0" smtClean="0"/>
              <a:t>residuos en ciudades</a:t>
            </a:r>
            <a:endParaRPr lang="es-ES" sz="3000" dirty="0"/>
          </a:p>
          <a:p>
            <a:pPr marL="457200" lvl="0" indent="-457200" algn="l">
              <a:buFont typeface="Arial" panose="020B0604020202020204" pitchFamily="34" charset="0"/>
              <a:buChar char="•"/>
            </a:pPr>
            <a:r>
              <a:rPr lang="es-ES" sz="3000" dirty="0"/>
              <a:t>19 planes de trabajo</a:t>
            </a:r>
          </a:p>
          <a:p>
            <a:pPr marL="457200" lvl="0" indent="-457200" algn="l">
              <a:buFont typeface="Arial" panose="020B0604020202020204" pitchFamily="34" charset="0"/>
              <a:buChar char="•"/>
            </a:pPr>
            <a:r>
              <a:rPr lang="es-ES" sz="3000" dirty="0"/>
              <a:t>9 herramientas y recursos de conocimiento</a:t>
            </a:r>
          </a:p>
          <a:p>
            <a:pPr marL="457200" lvl="0" indent="-457200" algn="l">
              <a:buFont typeface="Arial" panose="020B0604020202020204" pitchFamily="34" charset="0"/>
              <a:buChar char="•"/>
            </a:pPr>
            <a:r>
              <a:rPr lang="es-ES" sz="3000" dirty="0"/>
              <a:t>8 alianzas </a:t>
            </a:r>
            <a:r>
              <a:rPr lang="es-ES" sz="3000" dirty="0" smtClean="0"/>
              <a:t>entre ciudades</a:t>
            </a:r>
            <a:endParaRPr lang="es-ES" sz="3000" dirty="0"/>
          </a:p>
          <a:p>
            <a:pPr marL="457200" lvl="0" indent="-457200" algn="l">
              <a:buFont typeface="Arial" panose="020B0604020202020204" pitchFamily="34" charset="0"/>
              <a:buChar char="•"/>
            </a:pPr>
            <a:r>
              <a:rPr lang="es-ES" sz="3000" dirty="0"/>
              <a:t>Redes de ciudades </a:t>
            </a:r>
            <a:r>
              <a:rPr lang="es-ES" sz="3000" dirty="0" smtClean="0"/>
              <a:t>regionales a través el mundo</a:t>
            </a:r>
            <a:endParaRPr lang="es-ES" sz="3000" dirty="0"/>
          </a:p>
          <a:p>
            <a:pPr marL="457200" lvl="0" indent="-457200" algn="l">
              <a:buFont typeface="Arial" panose="020B0604020202020204" pitchFamily="34" charset="0"/>
              <a:buChar char="•"/>
            </a:pPr>
            <a:r>
              <a:rPr lang="es-ES" sz="3000" dirty="0" smtClean="0"/>
              <a:t>Plataforma </a:t>
            </a:r>
            <a:r>
              <a:rPr lang="es-ES" sz="3000" dirty="0"/>
              <a:t>de conocimiento basada en la web actualizada</a:t>
            </a:r>
          </a:p>
          <a:p>
            <a:pPr marL="457200" lvl="0" indent="-457200" algn="l">
              <a:buFont typeface="Arial" panose="020B0604020202020204" pitchFamily="34" charset="0"/>
              <a:buChar char="•"/>
            </a:pPr>
            <a:r>
              <a:rPr lang="es-ES" sz="3000" dirty="0"/>
              <a:t>10 </a:t>
            </a:r>
            <a:r>
              <a:rPr lang="es-ES" sz="3000" dirty="0" smtClean="0"/>
              <a:t>talleres, 9 </a:t>
            </a:r>
            <a:r>
              <a:rPr lang="es-ES" sz="3000" dirty="0" err="1" smtClean="0"/>
              <a:t>webinars</a:t>
            </a:r>
            <a:r>
              <a:rPr lang="es-ES" sz="3000" dirty="0" smtClean="0"/>
              <a:t> y contando</a:t>
            </a:r>
          </a:p>
          <a:p>
            <a:pPr marL="0" lvl="0" indent="0">
              <a:buNone/>
            </a:pPr>
            <a:endParaRPr lang="en-US" sz="2000" dirty="0" smtClean="0"/>
          </a:p>
        </p:txBody>
      </p:sp>
    </p:spTree>
    <p:extLst>
      <p:ext uri="{BB962C8B-B14F-4D97-AF65-F5344CB8AC3E}">
        <p14:creationId xmlns:p14="http://schemas.microsoft.com/office/powerpoint/2010/main" val="4014901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5372100" y="1066802"/>
            <a:ext cx="3657600" cy="793751"/>
          </a:xfrm>
          <a:prstGeom prst="rect">
            <a:avLst/>
          </a:prstGeom>
          <a:effectLst>
            <a:outerShdw blurRad="152400" dist="317500" dir="5400000" sx="90000" sy="-19000" rotWithShape="0">
              <a:prstClr val="black">
                <a:alpha val="15000"/>
              </a:prstClr>
            </a:outerShdw>
          </a:effectLst>
        </p:spPr>
        <p:txBody>
          <a:bodyPr vert="horz" lIns="59983" tIns="29991" rIns="59983" bIns="29991" rtlCol="0" anchor="ctr">
            <a:noAutofit/>
          </a:bodyPr>
          <a:lstStyle>
            <a:lvl1pPr algn="l" defTabSz="914400" rtl="0" eaLnBrk="1" latinLnBrk="0" hangingPunct="1">
              <a:spcBef>
                <a:spcPct val="0"/>
              </a:spcBef>
              <a:buNone/>
              <a:defRPr sz="4600" b="0" i="0" kern="1200" spc="66" baseline="0">
                <a:solidFill>
                  <a:schemeClr val="tx1">
                    <a:lumMod val="75000"/>
                    <a:lumOff val="25000"/>
                  </a:schemeClr>
                </a:solidFill>
                <a:latin typeface="Futura Condensed"/>
                <a:ea typeface="+mj-ea"/>
                <a:cs typeface="Futura Condensed"/>
              </a:defRPr>
            </a:lvl1pPr>
          </a:lstStyle>
          <a:p>
            <a:pPr algn="r">
              <a:defRPr/>
            </a:pPr>
            <a:endParaRPr lang="en-US" sz="2800" b="1" dirty="0">
              <a:solidFill>
                <a:schemeClr val="tx1"/>
              </a:solidFill>
              <a:latin typeface="+mj-lt"/>
            </a:endParaRPr>
          </a:p>
        </p:txBody>
      </p:sp>
      <p:sp>
        <p:nvSpPr>
          <p:cNvPr id="3" name="Title 2"/>
          <p:cNvSpPr>
            <a:spLocks noGrp="1"/>
          </p:cNvSpPr>
          <p:nvPr>
            <p:ph type="title"/>
          </p:nvPr>
        </p:nvSpPr>
        <p:spPr>
          <a:xfrm>
            <a:off x="141894" y="-76198"/>
            <a:ext cx="9182100" cy="876298"/>
          </a:xfrm>
        </p:spPr>
        <p:txBody>
          <a:bodyPr>
            <a:noAutofit/>
          </a:bodyPr>
          <a:lstStyle/>
          <a:p>
            <a:r>
              <a:rPr lang="en-GB" sz="3400" b="1" dirty="0">
                <a:solidFill>
                  <a:schemeClr val="accent2">
                    <a:lumMod val="75000"/>
                  </a:schemeClr>
                </a:solidFill>
              </a:rPr>
              <a:t/>
            </a:r>
            <a:br>
              <a:rPr lang="en-GB" sz="3400" b="1" dirty="0">
                <a:solidFill>
                  <a:schemeClr val="accent2">
                    <a:lumMod val="75000"/>
                  </a:schemeClr>
                </a:solidFill>
              </a:rPr>
            </a:br>
            <a:r>
              <a:rPr lang="en-US" sz="3400" b="1" dirty="0" err="1" smtClean="0">
                <a:solidFill>
                  <a:schemeClr val="bg1"/>
                </a:solidFill>
                <a:sym typeface="Allerta"/>
              </a:rPr>
              <a:t>Por</a:t>
            </a:r>
            <a:r>
              <a:rPr lang="en-US" sz="3400" b="1" dirty="0" smtClean="0">
                <a:solidFill>
                  <a:schemeClr val="bg1"/>
                </a:solidFill>
                <a:sym typeface="Allerta"/>
              </a:rPr>
              <a:t> Que </a:t>
            </a:r>
            <a:r>
              <a:rPr lang="en-US" sz="3400" b="1" dirty="0" err="1" smtClean="0">
                <a:solidFill>
                  <a:schemeClr val="bg1"/>
                </a:solidFill>
                <a:sym typeface="Allerta"/>
              </a:rPr>
              <a:t>Participar</a:t>
            </a:r>
            <a:r>
              <a:rPr lang="en-US" sz="3400" b="1" dirty="0" smtClean="0">
                <a:solidFill>
                  <a:schemeClr val="bg1"/>
                </a:solidFill>
                <a:sym typeface="Allerta"/>
              </a:rPr>
              <a:t> </a:t>
            </a:r>
            <a:r>
              <a:rPr lang="en-US" sz="3400" b="1" dirty="0" err="1" smtClean="0">
                <a:solidFill>
                  <a:schemeClr val="bg1"/>
                </a:solidFill>
                <a:sym typeface="Allerta"/>
              </a:rPr>
              <a:t>en</a:t>
            </a:r>
            <a:r>
              <a:rPr lang="en-US" sz="3400" b="1" dirty="0" smtClean="0">
                <a:solidFill>
                  <a:schemeClr val="bg1"/>
                </a:solidFill>
                <a:sym typeface="Allerta"/>
              </a:rPr>
              <a:t> La </a:t>
            </a:r>
            <a:r>
              <a:rPr lang="en-US" sz="3400" dirty="0" err="1" smtClean="0">
                <a:solidFill>
                  <a:schemeClr val="bg1"/>
                </a:solidFill>
                <a:sym typeface="Allerta"/>
              </a:rPr>
              <a:t>Iniciativa</a:t>
            </a:r>
            <a:endParaRPr lang="en-US" sz="3400" dirty="0"/>
          </a:p>
        </p:txBody>
      </p:sp>
      <p:sp>
        <p:nvSpPr>
          <p:cNvPr id="5" name="Content Placeholder 4"/>
          <p:cNvSpPr>
            <a:spLocks noGrp="1"/>
          </p:cNvSpPr>
          <p:nvPr>
            <p:ph type="body" idx="4294967295"/>
          </p:nvPr>
        </p:nvSpPr>
        <p:spPr>
          <a:xfrm>
            <a:off x="346840" y="850900"/>
            <a:ext cx="8454259" cy="5880976"/>
          </a:xfrm>
        </p:spPr>
        <p:txBody>
          <a:bodyPr>
            <a:normAutofit lnSpcReduction="10000"/>
          </a:bodyPr>
          <a:lstStyle/>
          <a:p>
            <a:pPr marL="514350" indent="-514350" defTabSz="914377">
              <a:spcBef>
                <a:spcPts val="0"/>
              </a:spcBef>
              <a:spcAft>
                <a:spcPts val="1200"/>
              </a:spcAft>
              <a:buClrTx/>
              <a:buAutoNum type="arabicPeriod"/>
            </a:pPr>
            <a:r>
              <a:rPr lang="es-ES" sz="2800" dirty="0">
                <a:solidFill>
                  <a:schemeClr val="bg1"/>
                </a:solidFill>
                <a:latin typeface="Calibri" panose="020F0502020204030204" pitchFamily="34" charset="0"/>
                <a:cs typeface="Calibri" panose="020F0502020204030204" pitchFamily="34" charset="0"/>
              </a:rPr>
              <a:t>Elevar el perfil </a:t>
            </a:r>
            <a:r>
              <a:rPr lang="es-ES" sz="2800" dirty="0" smtClean="0">
                <a:solidFill>
                  <a:schemeClr val="bg1"/>
                </a:solidFill>
                <a:latin typeface="Calibri" panose="020F0502020204030204" pitchFamily="34" charset="0"/>
                <a:cs typeface="Calibri" panose="020F0502020204030204" pitchFamily="34" charset="0"/>
              </a:rPr>
              <a:t>de su ciudad a </a:t>
            </a:r>
            <a:r>
              <a:rPr lang="es-ES" sz="2800" dirty="0">
                <a:solidFill>
                  <a:schemeClr val="bg1"/>
                </a:solidFill>
                <a:latin typeface="Calibri" panose="020F0502020204030204" pitchFamily="34" charset="0"/>
                <a:cs typeface="Calibri" panose="020F0502020204030204" pitchFamily="34" charset="0"/>
              </a:rPr>
              <a:t>través de la plataforma de liderazgo de MSWI</a:t>
            </a:r>
            <a:endParaRPr lang="en-US" sz="2800" b="1" dirty="0" smtClean="0">
              <a:solidFill>
                <a:schemeClr val="bg1"/>
              </a:solidFill>
              <a:latin typeface="Calibri" panose="020F0502020204030204" pitchFamily="34" charset="0"/>
              <a:cs typeface="Calibri" panose="020F0502020204030204" pitchFamily="34" charset="0"/>
            </a:endParaRPr>
          </a:p>
          <a:p>
            <a:pPr marL="0" indent="0" defTabSz="914377">
              <a:spcBef>
                <a:spcPts val="0"/>
              </a:spcBef>
              <a:spcAft>
                <a:spcPts val="1200"/>
              </a:spcAft>
              <a:buClrTx/>
              <a:buNone/>
            </a:pPr>
            <a:r>
              <a:rPr lang="en-US" sz="2800" dirty="0" smtClean="0">
                <a:solidFill>
                  <a:schemeClr val="bg1"/>
                </a:solidFill>
                <a:latin typeface="Calibri" panose="020F0502020204030204" pitchFamily="34" charset="0"/>
                <a:cs typeface="Calibri" panose="020F0502020204030204" pitchFamily="34" charset="0"/>
              </a:rPr>
              <a:t>2. </a:t>
            </a:r>
            <a:r>
              <a:rPr lang="es-ES" sz="2800" dirty="0">
                <a:solidFill>
                  <a:schemeClr val="bg1"/>
                </a:solidFill>
                <a:latin typeface="Calibri" panose="020F0502020204030204" pitchFamily="34" charset="0"/>
                <a:cs typeface="Calibri" panose="020F0502020204030204" pitchFamily="34" charset="0"/>
              </a:rPr>
              <a:t>Desarrollar proyectos / políticas / planes:</a:t>
            </a:r>
          </a:p>
          <a:p>
            <a:pPr lvl="1" defTabSz="914377">
              <a:spcBef>
                <a:spcPts val="0"/>
              </a:spcBef>
              <a:spcAft>
                <a:spcPts val="1200"/>
              </a:spcAft>
              <a:buClrTx/>
            </a:pPr>
            <a:r>
              <a:rPr lang="es-ES" sz="2400" dirty="0" smtClean="0">
                <a:solidFill>
                  <a:schemeClr val="bg1"/>
                </a:solidFill>
                <a:latin typeface="Calibri" panose="020F0502020204030204" pitchFamily="34" charset="0"/>
                <a:cs typeface="Calibri" panose="020F0502020204030204" pitchFamily="34" charset="0"/>
              </a:rPr>
              <a:t>Recolectar </a:t>
            </a:r>
            <a:r>
              <a:rPr lang="es-ES" sz="2400" dirty="0">
                <a:solidFill>
                  <a:schemeClr val="bg1"/>
                </a:solidFill>
                <a:latin typeface="Calibri" panose="020F0502020204030204" pitchFamily="34" charset="0"/>
                <a:cs typeface="Calibri" panose="020F0502020204030204" pitchFamily="34" charset="0"/>
              </a:rPr>
              <a:t>y </a:t>
            </a:r>
            <a:r>
              <a:rPr lang="es-ES" sz="2400" dirty="0" smtClean="0">
                <a:solidFill>
                  <a:schemeClr val="bg1"/>
                </a:solidFill>
                <a:latin typeface="Calibri" panose="020F0502020204030204" pitchFamily="34" charset="0"/>
                <a:cs typeface="Calibri" panose="020F0502020204030204" pitchFamily="34" charset="0"/>
              </a:rPr>
              <a:t>evaluar </a:t>
            </a:r>
            <a:r>
              <a:rPr lang="es-ES" sz="2400" dirty="0">
                <a:solidFill>
                  <a:schemeClr val="bg1"/>
                </a:solidFill>
                <a:latin typeface="Calibri" panose="020F0502020204030204" pitchFamily="34" charset="0"/>
                <a:cs typeface="Calibri" panose="020F0502020204030204" pitchFamily="34" charset="0"/>
              </a:rPr>
              <a:t>los datos de MSW a través de la herramienta de evaluación de residuos de la ciudad</a:t>
            </a:r>
          </a:p>
          <a:p>
            <a:pPr lvl="1" defTabSz="914377">
              <a:spcBef>
                <a:spcPts val="0"/>
              </a:spcBef>
              <a:spcAft>
                <a:spcPts val="1200"/>
              </a:spcAft>
              <a:buClrTx/>
            </a:pPr>
            <a:r>
              <a:rPr lang="es-ES" sz="2400" dirty="0">
                <a:solidFill>
                  <a:schemeClr val="bg1"/>
                </a:solidFill>
                <a:latin typeface="Calibri" panose="020F0502020204030204" pitchFamily="34" charset="0"/>
                <a:cs typeface="Calibri" panose="020F0502020204030204" pitchFamily="34" charset="0"/>
              </a:rPr>
              <a:t>Llevar a cabo planes de trabajo para identificar las oportunidades apropiadas para la gestión sostenible de los residuos.</a:t>
            </a:r>
          </a:p>
          <a:p>
            <a:pPr lvl="1" defTabSz="914377">
              <a:spcBef>
                <a:spcPts val="0"/>
              </a:spcBef>
              <a:spcAft>
                <a:spcPts val="1200"/>
              </a:spcAft>
              <a:buClrTx/>
            </a:pPr>
            <a:r>
              <a:rPr lang="es-ES" sz="2400" dirty="0" smtClean="0">
                <a:solidFill>
                  <a:schemeClr val="bg1"/>
                </a:solidFill>
                <a:latin typeface="Calibri" panose="020F0502020204030204" pitchFamily="34" charset="0"/>
                <a:cs typeface="Calibri" panose="020F0502020204030204" pitchFamily="34" charset="0"/>
              </a:rPr>
              <a:t>Obtener análisis </a:t>
            </a:r>
            <a:r>
              <a:rPr lang="es-ES" sz="2400" dirty="0">
                <a:solidFill>
                  <a:schemeClr val="bg1"/>
                </a:solidFill>
                <a:latin typeface="Calibri" panose="020F0502020204030204" pitchFamily="34" charset="0"/>
                <a:cs typeface="Calibri" panose="020F0502020204030204" pitchFamily="34" charset="0"/>
              </a:rPr>
              <a:t>técnicos y financieros que respalden los proyectos de mitigación de SLCP.</a:t>
            </a:r>
          </a:p>
          <a:p>
            <a:pPr lvl="1" defTabSz="914377">
              <a:spcBef>
                <a:spcPts val="0"/>
              </a:spcBef>
              <a:spcAft>
                <a:spcPts val="1200"/>
              </a:spcAft>
              <a:buClrTx/>
            </a:pPr>
            <a:r>
              <a:rPr lang="es-ES" sz="2400" dirty="0">
                <a:solidFill>
                  <a:schemeClr val="bg1"/>
                </a:solidFill>
                <a:latin typeface="Calibri" panose="020F0502020204030204" pitchFamily="34" charset="0"/>
                <a:cs typeface="Calibri" panose="020F0502020204030204" pitchFamily="34" charset="0"/>
              </a:rPr>
              <a:t>Soporte de políticas para crear marcos habilitadores </a:t>
            </a:r>
            <a:r>
              <a:rPr lang="es-ES" sz="2400" dirty="0" smtClean="0">
                <a:solidFill>
                  <a:schemeClr val="bg1"/>
                </a:solidFill>
                <a:latin typeface="Calibri" panose="020F0502020204030204" pitchFamily="34" charset="0"/>
                <a:cs typeface="Calibri" panose="020F0502020204030204" pitchFamily="34" charset="0"/>
              </a:rPr>
              <a:t>nacionales</a:t>
            </a:r>
            <a:r>
              <a:rPr lang="en-US" sz="2400" dirty="0" smtClean="0">
                <a:solidFill>
                  <a:schemeClr val="bg1"/>
                </a:solidFill>
                <a:latin typeface="Calibri" panose="020F0502020204030204" pitchFamily="34" charset="0"/>
                <a:cs typeface="Calibri" panose="020F0502020204030204" pitchFamily="34" charset="0"/>
              </a:rPr>
              <a:t>Policy </a:t>
            </a:r>
            <a:r>
              <a:rPr lang="en-US" sz="2400" dirty="0" smtClean="0">
                <a:solidFill>
                  <a:schemeClr val="bg1"/>
                </a:solidFill>
                <a:latin typeface="Calibri" panose="020F0502020204030204" pitchFamily="34" charset="0"/>
                <a:cs typeface="Calibri" panose="020F0502020204030204" pitchFamily="34" charset="0"/>
              </a:rPr>
              <a:t>support to create national enabling frameworks</a:t>
            </a:r>
            <a:endParaRPr lang="en-US" sz="2400" dirty="0">
              <a:solidFill>
                <a:schemeClr val="bg1"/>
              </a:solidFill>
              <a:latin typeface="Calibri" panose="020F0502020204030204" pitchFamily="34" charset="0"/>
              <a:cs typeface="Calibri" panose="020F0502020204030204" pitchFamily="34" charset="0"/>
            </a:endParaRPr>
          </a:p>
          <a:p>
            <a:pPr marL="0" indent="0" algn="l" defTabSz="914377">
              <a:spcBef>
                <a:spcPts val="0"/>
              </a:spcBef>
              <a:spcAft>
                <a:spcPts val="1200"/>
              </a:spcAft>
              <a:buClrTx/>
              <a:buSzTx/>
              <a:buNone/>
            </a:pPr>
            <a:endParaRPr lang="en-US" sz="2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37961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5372100" y="1066802"/>
            <a:ext cx="3657600" cy="793751"/>
          </a:xfrm>
          <a:prstGeom prst="rect">
            <a:avLst/>
          </a:prstGeom>
          <a:effectLst>
            <a:outerShdw blurRad="152400" dist="317500" dir="5400000" sx="90000" sy="-19000" rotWithShape="0">
              <a:prstClr val="black">
                <a:alpha val="15000"/>
              </a:prstClr>
            </a:outerShdw>
          </a:effectLst>
        </p:spPr>
        <p:txBody>
          <a:bodyPr vert="horz" lIns="59983" tIns="29991" rIns="59983" bIns="29991" rtlCol="0" anchor="ctr">
            <a:noAutofit/>
          </a:bodyPr>
          <a:lstStyle>
            <a:lvl1pPr algn="l" defTabSz="914400" rtl="0" eaLnBrk="1" latinLnBrk="0" hangingPunct="1">
              <a:spcBef>
                <a:spcPct val="0"/>
              </a:spcBef>
              <a:buNone/>
              <a:defRPr sz="4600" b="0" i="0" kern="1200" spc="66" baseline="0">
                <a:solidFill>
                  <a:schemeClr val="tx1">
                    <a:lumMod val="75000"/>
                    <a:lumOff val="25000"/>
                  </a:schemeClr>
                </a:solidFill>
                <a:latin typeface="Futura Condensed"/>
                <a:ea typeface="+mj-ea"/>
                <a:cs typeface="Futura Condensed"/>
              </a:defRPr>
            </a:lvl1pPr>
          </a:lstStyle>
          <a:p>
            <a:pPr algn="r">
              <a:defRPr/>
            </a:pPr>
            <a:endParaRPr lang="en-US" sz="2800" b="1" dirty="0">
              <a:solidFill>
                <a:schemeClr val="tx1"/>
              </a:solidFill>
              <a:latin typeface="+mj-lt"/>
            </a:endParaRPr>
          </a:p>
        </p:txBody>
      </p:sp>
      <p:sp>
        <p:nvSpPr>
          <p:cNvPr id="3" name="Title 2"/>
          <p:cNvSpPr>
            <a:spLocks noGrp="1"/>
          </p:cNvSpPr>
          <p:nvPr>
            <p:ph type="title"/>
          </p:nvPr>
        </p:nvSpPr>
        <p:spPr>
          <a:xfrm>
            <a:off x="58690" y="-76198"/>
            <a:ext cx="9588500" cy="1143000"/>
          </a:xfrm>
        </p:spPr>
        <p:txBody>
          <a:bodyPr>
            <a:noAutofit/>
          </a:bodyPr>
          <a:lstStyle/>
          <a:p>
            <a:r>
              <a:rPr lang="en-US" sz="3200" dirty="0" err="1" smtClean="0">
                <a:solidFill>
                  <a:schemeClr val="bg1"/>
                </a:solidFill>
                <a:latin typeface="Calibri" panose="020F0502020204030204" pitchFamily="34" charset="0"/>
                <a:cs typeface="Calibri" panose="020F0502020204030204" pitchFamily="34" charset="0"/>
              </a:rPr>
              <a:t>Porque</a:t>
            </a:r>
            <a:r>
              <a:rPr lang="en-US" sz="3200" dirty="0" smtClean="0">
                <a:solidFill>
                  <a:schemeClr val="bg1"/>
                </a:solidFill>
                <a:latin typeface="Calibri" panose="020F0502020204030204" pitchFamily="34" charset="0"/>
                <a:cs typeface="Calibri" panose="020F0502020204030204" pitchFamily="34" charset="0"/>
              </a:rPr>
              <a:t> </a:t>
            </a:r>
            <a:r>
              <a:rPr lang="en-US" sz="3200" dirty="0" err="1" smtClean="0">
                <a:solidFill>
                  <a:schemeClr val="bg1"/>
                </a:solidFill>
                <a:latin typeface="Calibri" panose="020F0502020204030204" pitchFamily="34" charset="0"/>
                <a:cs typeface="Calibri" panose="020F0502020204030204" pitchFamily="34" charset="0"/>
              </a:rPr>
              <a:t>participar</a:t>
            </a:r>
            <a:r>
              <a:rPr lang="en-US" sz="3200" dirty="0" smtClean="0">
                <a:solidFill>
                  <a:schemeClr val="bg1"/>
                </a:solidFill>
                <a:latin typeface="Calibri" panose="020F0502020204030204" pitchFamily="34" charset="0"/>
                <a:cs typeface="Calibri" panose="020F0502020204030204" pitchFamily="34" charset="0"/>
              </a:rPr>
              <a:t> </a:t>
            </a:r>
            <a:r>
              <a:rPr lang="en-US" sz="3200" dirty="0" err="1" smtClean="0">
                <a:solidFill>
                  <a:schemeClr val="bg1"/>
                </a:solidFill>
                <a:latin typeface="Calibri" panose="020F0502020204030204" pitchFamily="34" charset="0"/>
                <a:cs typeface="Calibri" panose="020F0502020204030204" pitchFamily="34" charset="0"/>
              </a:rPr>
              <a:t>en</a:t>
            </a:r>
            <a:r>
              <a:rPr lang="en-US" sz="3200" dirty="0" smtClean="0">
                <a:solidFill>
                  <a:schemeClr val="bg1"/>
                </a:solidFill>
                <a:latin typeface="Calibri" panose="020F0502020204030204" pitchFamily="34" charset="0"/>
                <a:cs typeface="Calibri" panose="020F0502020204030204" pitchFamily="34" charset="0"/>
              </a:rPr>
              <a:t> la </a:t>
            </a:r>
            <a:r>
              <a:rPr lang="en-US" sz="3200" dirty="0" err="1" smtClean="0">
                <a:solidFill>
                  <a:schemeClr val="bg1"/>
                </a:solidFill>
                <a:latin typeface="Calibri" panose="020F0502020204030204" pitchFamily="34" charset="0"/>
                <a:cs typeface="Calibri" panose="020F0502020204030204" pitchFamily="34" charset="0"/>
              </a:rPr>
              <a:t>Iniciativa</a:t>
            </a:r>
            <a:endParaRPr lang="en-US" sz="3400" dirty="0">
              <a:solidFill>
                <a:schemeClr val="bg1"/>
              </a:solidFill>
            </a:endParaRPr>
          </a:p>
        </p:txBody>
      </p:sp>
      <p:sp>
        <p:nvSpPr>
          <p:cNvPr id="5" name="Content Placeholder 4"/>
          <p:cNvSpPr>
            <a:spLocks noGrp="1"/>
          </p:cNvSpPr>
          <p:nvPr>
            <p:ph type="body" idx="4294967295"/>
          </p:nvPr>
        </p:nvSpPr>
        <p:spPr>
          <a:xfrm>
            <a:off x="252248" y="1277007"/>
            <a:ext cx="8324193" cy="4209394"/>
          </a:xfrm>
        </p:spPr>
        <p:txBody>
          <a:bodyPr>
            <a:noAutofit/>
          </a:bodyPr>
          <a:lstStyle/>
          <a:p>
            <a:pPr marL="0" indent="0" defTabSz="914377">
              <a:spcBef>
                <a:spcPts val="0"/>
              </a:spcBef>
              <a:spcAft>
                <a:spcPts val="1200"/>
              </a:spcAft>
              <a:buNone/>
            </a:pPr>
            <a:r>
              <a:rPr lang="en-US" sz="2400" b="1" dirty="0" smtClean="0">
                <a:solidFill>
                  <a:schemeClr val="bg1"/>
                </a:solidFill>
                <a:latin typeface="Calibri" panose="020F0502020204030204" pitchFamily="34" charset="0"/>
                <a:cs typeface="Calibri" panose="020F0502020204030204" pitchFamily="34" charset="0"/>
              </a:rPr>
              <a:t>3.  </a:t>
            </a:r>
            <a:r>
              <a:rPr lang="en-US" sz="2400" b="1" dirty="0" err="1" smtClean="0">
                <a:solidFill>
                  <a:schemeClr val="bg1"/>
                </a:solidFill>
                <a:latin typeface="Calibri" panose="020F0502020204030204" pitchFamily="34" charset="0"/>
                <a:cs typeface="Calibri" panose="020F0502020204030204" pitchFamily="34" charset="0"/>
              </a:rPr>
              <a:t>Acceso</a:t>
            </a:r>
            <a:r>
              <a:rPr lang="en-US" sz="2400" b="1" dirty="0" smtClean="0">
                <a:solidFill>
                  <a:schemeClr val="bg1"/>
                </a:solidFill>
                <a:latin typeface="Calibri" panose="020F0502020204030204" pitchFamily="34" charset="0"/>
                <a:cs typeface="Calibri" panose="020F0502020204030204" pitchFamily="34" charset="0"/>
              </a:rPr>
              <a:t> a </a:t>
            </a:r>
            <a:r>
              <a:rPr lang="en-US" sz="2400" b="1" dirty="0" err="1" smtClean="0">
                <a:solidFill>
                  <a:schemeClr val="bg1"/>
                </a:solidFill>
                <a:latin typeface="Calibri" panose="020F0502020204030204" pitchFamily="34" charset="0"/>
                <a:cs typeface="Calibri" panose="020F0502020204030204" pitchFamily="34" charset="0"/>
              </a:rPr>
              <a:t>recoursos</a:t>
            </a:r>
            <a:r>
              <a:rPr lang="en-US" sz="2400" b="1" dirty="0" smtClean="0">
                <a:solidFill>
                  <a:schemeClr val="bg1"/>
                </a:solidFill>
                <a:latin typeface="Calibri" panose="020F0502020204030204" pitchFamily="34" charset="0"/>
                <a:cs typeface="Calibri" panose="020F0502020204030204" pitchFamily="34" charset="0"/>
              </a:rPr>
              <a:t> :</a:t>
            </a:r>
            <a:endParaRPr lang="en-US" sz="2400" b="1" dirty="0">
              <a:solidFill>
                <a:schemeClr val="bg1"/>
              </a:solidFill>
              <a:latin typeface="Calibri" panose="020F0502020204030204" pitchFamily="34" charset="0"/>
              <a:cs typeface="Calibri" panose="020F0502020204030204" pitchFamily="34" charset="0"/>
            </a:endParaRPr>
          </a:p>
          <a:p>
            <a:pPr marL="741363" lvl="1" indent="-341313" defTabSz="914377">
              <a:spcBef>
                <a:spcPts val="0"/>
              </a:spcBef>
              <a:buClrTx/>
              <a:buFont typeface="Arial" panose="020B0604020202020204" pitchFamily="34" charset="0"/>
              <a:buChar char="•"/>
            </a:pPr>
            <a:r>
              <a:rPr lang="en-US" sz="2400" b="1" dirty="0" err="1" smtClean="0">
                <a:solidFill>
                  <a:schemeClr val="bg1"/>
                </a:solidFill>
                <a:latin typeface="Calibri" panose="020F0502020204030204" pitchFamily="34" charset="0"/>
                <a:cs typeface="Calibri" panose="020F0502020204030204" pitchFamily="34" charset="0"/>
              </a:rPr>
              <a:t>Herramientas</a:t>
            </a:r>
            <a:r>
              <a:rPr lang="en-US" sz="2400" b="1" dirty="0" smtClean="0">
                <a:solidFill>
                  <a:schemeClr val="bg1"/>
                </a:solidFill>
                <a:latin typeface="Calibri" panose="020F0502020204030204" pitchFamily="34" charset="0"/>
                <a:cs typeface="Calibri" panose="020F0502020204030204" pitchFamily="34" charset="0"/>
              </a:rPr>
              <a:t> (e.g</a:t>
            </a:r>
            <a:r>
              <a:rPr lang="en-US" sz="2400" b="1" dirty="0">
                <a:solidFill>
                  <a:schemeClr val="bg1"/>
                </a:solidFill>
                <a:latin typeface="Calibri" panose="020F0502020204030204" pitchFamily="34" charset="0"/>
                <a:cs typeface="Calibri" panose="020F0502020204030204" pitchFamily="34" charset="0"/>
              </a:rPr>
              <a:t>. </a:t>
            </a:r>
            <a:r>
              <a:rPr lang="en-US" sz="2400" dirty="0" smtClean="0">
                <a:solidFill>
                  <a:schemeClr val="bg1"/>
                </a:solidFill>
                <a:latin typeface="Calibri" panose="020F0502020204030204" pitchFamily="34" charset="0"/>
                <a:cs typeface="Calibri" panose="020F0502020204030204" pitchFamily="34" charset="0"/>
              </a:rPr>
              <a:t>SWEET)</a:t>
            </a:r>
            <a:endParaRPr lang="en-US" sz="2400" dirty="0">
              <a:solidFill>
                <a:schemeClr val="bg1"/>
              </a:solidFill>
              <a:latin typeface="Calibri" panose="020F0502020204030204" pitchFamily="34" charset="0"/>
              <a:cs typeface="Calibri" panose="020F0502020204030204" pitchFamily="34" charset="0"/>
            </a:endParaRPr>
          </a:p>
          <a:p>
            <a:pPr marL="741363" lvl="2" indent="-341313" defTabSz="914377">
              <a:spcBef>
                <a:spcPts val="0"/>
              </a:spcBef>
              <a:buClr>
                <a:schemeClr val="bg1"/>
              </a:buClr>
            </a:pPr>
            <a:r>
              <a:rPr lang="en-US" b="1" dirty="0" err="1" smtClean="0">
                <a:solidFill>
                  <a:schemeClr val="bg1"/>
                </a:solidFill>
                <a:latin typeface="Calibri" panose="020F0502020204030204" pitchFamily="34" charset="0"/>
                <a:cs typeface="Calibri" panose="020F0502020204030204" pitchFamily="34" charset="0"/>
              </a:rPr>
              <a:t>Recursos</a:t>
            </a:r>
            <a:r>
              <a:rPr lang="en-US" b="1" dirty="0" smtClean="0">
                <a:solidFill>
                  <a:schemeClr val="bg1"/>
                </a:solidFill>
                <a:latin typeface="Calibri" panose="020F0502020204030204" pitchFamily="34" charset="0"/>
                <a:cs typeface="Calibri" panose="020F0502020204030204" pitchFamily="34" charset="0"/>
              </a:rPr>
              <a:t> de </a:t>
            </a:r>
            <a:r>
              <a:rPr lang="en-US" b="1" dirty="0" err="1" smtClean="0">
                <a:solidFill>
                  <a:schemeClr val="bg1"/>
                </a:solidFill>
                <a:latin typeface="Calibri" panose="020F0502020204030204" pitchFamily="34" charset="0"/>
                <a:cs typeface="Calibri" panose="020F0502020204030204" pitchFamily="34" charset="0"/>
              </a:rPr>
              <a:t>Informacion</a:t>
            </a:r>
            <a:r>
              <a:rPr lang="en-US" b="1" dirty="0" smtClean="0">
                <a:solidFill>
                  <a:schemeClr val="bg1"/>
                </a:solidFill>
                <a:latin typeface="Calibri" panose="020F0502020204030204" pitchFamily="34" charset="0"/>
                <a:cs typeface="Calibri" panose="020F0502020204030204" pitchFamily="34" charset="0"/>
              </a:rPr>
              <a:t> </a:t>
            </a:r>
            <a:r>
              <a:rPr lang="en-US" b="1" dirty="0" err="1" smtClean="0">
                <a:solidFill>
                  <a:schemeClr val="bg1"/>
                </a:solidFill>
                <a:latin typeface="Calibri" panose="020F0502020204030204" pitchFamily="34" charset="0"/>
                <a:cs typeface="Calibri" panose="020F0502020204030204" pitchFamily="34" charset="0"/>
              </a:rPr>
              <a:t>en</a:t>
            </a:r>
            <a:r>
              <a:rPr lang="en-US" b="1" dirty="0" smtClean="0">
                <a:solidFill>
                  <a:schemeClr val="bg1"/>
                </a:solidFill>
                <a:latin typeface="Calibri" panose="020F0502020204030204" pitchFamily="34" charset="0"/>
                <a:cs typeface="Calibri" panose="020F0502020204030204" pitchFamily="34" charset="0"/>
              </a:rPr>
              <a:t> </a:t>
            </a:r>
            <a:r>
              <a:rPr lang="en-US" b="1" dirty="0" err="1" smtClean="0">
                <a:solidFill>
                  <a:schemeClr val="bg1"/>
                </a:solidFill>
                <a:latin typeface="Calibri" panose="020F0502020204030204" pitchFamily="34" charset="0"/>
                <a:cs typeface="Calibri" panose="020F0502020204030204" pitchFamily="34" charset="0"/>
              </a:rPr>
              <a:t>linea</a:t>
            </a:r>
            <a:r>
              <a:rPr lang="en-US" b="1" dirty="0" smtClean="0">
                <a:solidFill>
                  <a:schemeClr val="bg1"/>
                </a:solidFill>
                <a:latin typeface="Calibri" panose="020F0502020204030204" pitchFamily="34" charset="0"/>
                <a:cs typeface="Calibri" panose="020F0502020204030204" pitchFamily="34" charset="0"/>
              </a:rPr>
              <a:t> </a:t>
            </a:r>
            <a:r>
              <a:rPr lang="en-US" dirty="0" smtClean="0">
                <a:solidFill>
                  <a:schemeClr val="bg1"/>
                </a:solidFill>
                <a:latin typeface="Calibri" panose="020F0502020204030204" pitchFamily="34" charset="0"/>
                <a:cs typeface="Calibri" panose="020F0502020204030204" pitchFamily="34" charset="0"/>
              </a:rPr>
              <a:t>(e.g</a:t>
            </a:r>
            <a:r>
              <a:rPr lang="en-US" dirty="0">
                <a:solidFill>
                  <a:schemeClr val="bg1"/>
                </a:solidFill>
                <a:latin typeface="Calibri" panose="020F0502020204030204" pitchFamily="34" charset="0"/>
                <a:cs typeface="Calibri" panose="020F0502020204030204" pitchFamily="34" charset="0"/>
              </a:rPr>
              <a:t>. </a:t>
            </a:r>
            <a:r>
              <a:rPr lang="en-US" dirty="0" err="1" smtClean="0">
                <a:solidFill>
                  <a:schemeClr val="bg1"/>
                </a:solidFill>
                <a:latin typeface="Calibri" panose="020F0502020204030204" pitchFamily="34" charset="0"/>
                <a:cs typeface="Calibri" panose="020F0502020204030204" pitchFamily="34" charset="0"/>
              </a:rPr>
              <a:t>Plataforma</a:t>
            </a:r>
            <a:r>
              <a:rPr lang="en-US" dirty="0" smtClean="0">
                <a:solidFill>
                  <a:schemeClr val="bg1"/>
                </a:solidFill>
                <a:latin typeface="Calibri" panose="020F0502020204030204" pitchFamily="34" charset="0"/>
                <a:cs typeface="Calibri" panose="020F0502020204030204" pitchFamily="34" charset="0"/>
              </a:rPr>
              <a:t> de </a:t>
            </a:r>
            <a:r>
              <a:rPr lang="en-US" dirty="0" err="1" smtClean="0">
                <a:solidFill>
                  <a:schemeClr val="bg1"/>
                </a:solidFill>
                <a:latin typeface="Calibri" panose="020F0502020204030204" pitchFamily="34" charset="0"/>
                <a:cs typeface="Calibri" panose="020F0502020204030204" pitchFamily="34" charset="0"/>
              </a:rPr>
              <a:t>Conocimientos</a:t>
            </a:r>
            <a:r>
              <a:rPr lang="en-US" dirty="0" smtClean="0">
                <a:solidFill>
                  <a:schemeClr val="bg1"/>
                </a:solidFill>
                <a:latin typeface="Calibri" panose="020F0502020204030204" pitchFamily="34" charset="0"/>
                <a:cs typeface="Calibri" panose="020F0502020204030204" pitchFamily="34" charset="0"/>
              </a:rPr>
              <a:t>) </a:t>
            </a:r>
            <a:endParaRPr lang="en-US" dirty="0" smtClean="0">
              <a:solidFill>
                <a:schemeClr val="bg1"/>
              </a:solidFill>
              <a:latin typeface="Calibri" panose="020F0502020204030204" pitchFamily="34" charset="0"/>
              <a:cs typeface="Calibri" panose="020F0502020204030204" pitchFamily="34" charset="0"/>
            </a:endParaRPr>
          </a:p>
          <a:p>
            <a:pPr marL="741363" lvl="2" indent="-341313" defTabSz="914377">
              <a:spcBef>
                <a:spcPts val="0"/>
              </a:spcBef>
              <a:buClr>
                <a:schemeClr val="bg1"/>
              </a:buClr>
            </a:pPr>
            <a:endParaRPr lang="en-US" dirty="0">
              <a:solidFill>
                <a:schemeClr val="bg1"/>
              </a:solidFill>
              <a:latin typeface="Calibri" panose="020F0502020204030204" pitchFamily="34" charset="0"/>
              <a:cs typeface="Calibri" panose="020F0502020204030204" pitchFamily="34" charset="0"/>
            </a:endParaRPr>
          </a:p>
          <a:p>
            <a:pPr marL="0" lvl="1" indent="0" defTabSz="914377">
              <a:spcAft>
                <a:spcPts val="1200"/>
              </a:spcAft>
              <a:buNone/>
            </a:pPr>
            <a:r>
              <a:rPr lang="en-US" sz="2400" dirty="0" smtClean="0">
                <a:solidFill>
                  <a:schemeClr val="bg1"/>
                </a:solidFill>
                <a:latin typeface="+mn-lt"/>
              </a:rPr>
              <a:t>4. </a:t>
            </a:r>
            <a:r>
              <a:rPr lang="en-US" sz="2400" dirty="0" err="1" smtClean="0">
                <a:solidFill>
                  <a:schemeClr val="bg1"/>
                </a:solidFill>
                <a:latin typeface="+mn-lt"/>
              </a:rPr>
              <a:t>Recibir</a:t>
            </a:r>
            <a:r>
              <a:rPr lang="en-US" sz="2400" dirty="0" smtClean="0">
                <a:solidFill>
                  <a:schemeClr val="bg1"/>
                </a:solidFill>
                <a:latin typeface="+mn-lt"/>
              </a:rPr>
              <a:t> </a:t>
            </a:r>
            <a:r>
              <a:rPr lang="en-US" sz="2400" dirty="0" err="1" smtClean="0">
                <a:solidFill>
                  <a:schemeClr val="bg1"/>
                </a:solidFill>
                <a:latin typeface="+mn-lt"/>
              </a:rPr>
              <a:t>apoyo</a:t>
            </a:r>
            <a:r>
              <a:rPr lang="en-US" sz="2400" dirty="0" smtClean="0">
                <a:solidFill>
                  <a:schemeClr val="bg1"/>
                </a:solidFill>
                <a:latin typeface="+mn-lt"/>
              </a:rPr>
              <a:t>/</a:t>
            </a:r>
            <a:r>
              <a:rPr lang="en-US" sz="2400" dirty="0" err="1" smtClean="0">
                <a:solidFill>
                  <a:schemeClr val="bg1"/>
                </a:solidFill>
                <a:latin typeface="+mn-lt"/>
              </a:rPr>
              <a:t>capacitacion</a:t>
            </a:r>
            <a:r>
              <a:rPr lang="en-US" sz="2400" dirty="0" smtClean="0">
                <a:solidFill>
                  <a:schemeClr val="bg1"/>
                </a:solidFill>
                <a:latin typeface="+mn-lt"/>
              </a:rPr>
              <a:t> a </a:t>
            </a:r>
            <a:r>
              <a:rPr lang="en-US" sz="2400" dirty="0" err="1" smtClean="0">
                <a:solidFill>
                  <a:schemeClr val="bg1"/>
                </a:solidFill>
                <a:latin typeface="+mn-lt"/>
              </a:rPr>
              <a:t>traves</a:t>
            </a:r>
            <a:r>
              <a:rPr lang="en-US" sz="2400" dirty="0" smtClean="0">
                <a:solidFill>
                  <a:schemeClr val="bg1"/>
                </a:solidFill>
                <a:latin typeface="+mn-lt"/>
              </a:rPr>
              <a:t> de:</a:t>
            </a:r>
            <a:endParaRPr lang="en-US" sz="2400" dirty="0" smtClean="0">
              <a:solidFill>
                <a:schemeClr val="bg1"/>
              </a:solidFill>
              <a:latin typeface="+mn-lt"/>
            </a:endParaRPr>
          </a:p>
          <a:p>
            <a:pPr marL="741363" lvl="2" indent="-341313" defTabSz="914377">
              <a:spcBef>
                <a:spcPts val="0"/>
              </a:spcBef>
              <a:buFont typeface="Arial"/>
              <a:buChar char="•"/>
            </a:pPr>
            <a:r>
              <a:rPr lang="en-US" dirty="0" err="1" smtClean="0">
                <a:solidFill>
                  <a:schemeClr val="bg1"/>
                </a:solidFill>
                <a:latin typeface="+mn-lt"/>
              </a:rPr>
              <a:t>Asistencia</a:t>
            </a:r>
            <a:r>
              <a:rPr lang="en-US" dirty="0" smtClean="0">
                <a:solidFill>
                  <a:schemeClr val="bg1"/>
                </a:solidFill>
                <a:latin typeface="+mn-lt"/>
              </a:rPr>
              <a:t> </a:t>
            </a:r>
            <a:r>
              <a:rPr lang="en-US" dirty="0" err="1" smtClean="0">
                <a:solidFill>
                  <a:schemeClr val="bg1"/>
                </a:solidFill>
                <a:latin typeface="+mn-lt"/>
              </a:rPr>
              <a:t>tecnica</a:t>
            </a:r>
            <a:endParaRPr lang="en-US" dirty="0" smtClean="0">
              <a:solidFill>
                <a:schemeClr val="bg1"/>
              </a:solidFill>
              <a:latin typeface="+mn-lt"/>
            </a:endParaRPr>
          </a:p>
          <a:p>
            <a:pPr marL="741363" lvl="2" indent="-341313" defTabSz="914377">
              <a:spcBef>
                <a:spcPts val="0"/>
              </a:spcBef>
              <a:buFont typeface="Arial"/>
              <a:buChar char="•"/>
            </a:pPr>
            <a:r>
              <a:rPr lang="en-US" dirty="0" err="1" smtClean="0">
                <a:solidFill>
                  <a:schemeClr val="bg1"/>
                </a:solidFill>
                <a:latin typeface="+mn-lt"/>
              </a:rPr>
              <a:t>Talleres</a:t>
            </a:r>
            <a:endParaRPr lang="en-US" dirty="0" smtClean="0">
              <a:solidFill>
                <a:schemeClr val="bg1"/>
              </a:solidFill>
              <a:latin typeface="+mn-lt"/>
            </a:endParaRPr>
          </a:p>
          <a:p>
            <a:pPr marL="741363" lvl="2" indent="-341313" defTabSz="914377">
              <a:spcBef>
                <a:spcPts val="0"/>
              </a:spcBef>
              <a:buFont typeface="Arial"/>
              <a:buChar char="•"/>
            </a:pPr>
            <a:r>
              <a:rPr lang="en-US" dirty="0" smtClean="0">
                <a:solidFill>
                  <a:schemeClr val="bg1"/>
                </a:solidFill>
                <a:latin typeface="+mn-lt"/>
              </a:rPr>
              <a:t>Webinars</a:t>
            </a:r>
          </a:p>
          <a:p>
            <a:pPr marL="741363" lvl="2" indent="-341313" defTabSz="914377">
              <a:spcBef>
                <a:spcPts val="0"/>
              </a:spcBef>
            </a:pPr>
            <a:r>
              <a:rPr lang="en-US" dirty="0" err="1">
                <a:solidFill>
                  <a:schemeClr val="bg1"/>
                </a:solidFill>
                <a:latin typeface="+mn-lt"/>
              </a:rPr>
              <a:t>Servicios</a:t>
            </a:r>
            <a:r>
              <a:rPr lang="en-US" dirty="0">
                <a:solidFill>
                  <a:schemeClr val="bg1"/>
                </a:solidFill>
                <a:latin typeface="+mn-lt"/>
              </a:rPr>
              <a:t> </a:t>
            </a:r>
            <a:r>
              <a:rPr lang="en-US" dirty="0" err="1">
                <a:solidFill>
                  <a:schemeClr val="bg1"/>
                </a:solidFill>
                <a:latin typeface="+mn-lt"/>
              </a:rPr>
              <a:t>gratuitos</a:t>
            </a:r>
            <a:r>
              <a:rPr lang="en-US" dirty="0">
                <a:solidFill>
                  <a:schemeClr val="bg1"/>
                </a:solidFill>
                <a:latin typeface="+mn-lt"/>
              </a:rPr>
              <a:t> de </a:t>
            </a:r>
            <a:r>
              <a:rPr lang="en-US" dirty="0" err="1">
                <a:solidFill>
                  <a:schemeClr val="bg1"/>
                </a:solidFill>
                <a:latin typeface="+mn-lt"/>
              </a:rPr>
              <a:t>asesoramiento</a:t>
            </a:r>
            <a:r>
              <a:rPr lang="en-US" dirty="0">
                <a:solidFill>
                  <a:schemeClr val="bg1"/>
                </a:solidFill>
                <a:latin typeface="+mn-lt"/>
              </a:rPr>
              <a:t> </a:t>
            </a:r>
            <a:r>
              <a:rPr lang="en-US" dirty="0" err="1" smtClean="0">
                <a:solidFill>
                  <a:schemeClr val="bg1"/>
                </a:solidFill>
                <a:latin typeface="+mn-lt"/>
              </a:rPr>
              <a:t>experto</a:t>
            </a:r>
            <a:endParaRPr lang="en-US" dirty="0" smtClean="0">
              <a:solidFill>
                <a:schemeClr val="bg1"/>
              </a:solidFill>
              <a:latin typeface="+mn-lt"/>
            </a:endParaRPr>
          </a:p>
          <a:p>
            <a:pPr marL="741363" lvl="2" indent="-341313" defTabSz="914377">
              <a:spcBef>
                <a:spcPts val="0"/>
              </a:spcBef>
            </a:pPr>
            <a:r>
              <a:rPr lang="en-US" dirty="0" err="1" smtClean="0">
                <a:solidFill>
                  <a:schemeClr val="bg1"/>
                </a:solidFill>
                <a:latin typeface="+mn-lt"/>
              </a:rPr>
              <a:t>Partenarias</a:t>
            </a:r>
            <a:r>
              <a:rPr lang="en-US" dirty="0" smtClean="0">
                <a:solidFill>
                  <a:schemeClr val="bg1"/>
                </a:solidFill>
                <a:latin typeface="+mn-lt"/>
              </a:rPr>
              <a:t> entre </a:t>
            </a:r>
            <a:r>
              <a:rPr lang="en-US" dirty="0" err="1" smtClean="0">
                <a:solidFill>
                  <a:schemeClr val="bg1"/>
                </a:solidFill>
                <a:latin typeface="+mn-lt"/>
              </a:rPr>
              <a:t>ciudades</a:t>
            </a:r>
            <a:r>
              <a:rPr lang="en-US" dirty="0" smtClean="0">
                <a:solidFill>
                  <a:schemeClr val="bg1"/>
                </a:solidFill>
                <a:latin typeface="+mn-lt"/>
              </a:rPr>
              <a:t> y </a:t>
            </a:r>
            <a:r>
              <a:rPr lang="en-US" dirty="0" err="1" smtClean="0">
                <a:solidFill>
                  <a:schemeClr val="bg1"/>
                </a:solidFill>
                <a:latin typeface="+mn-lt"/>
              </a:rPr>
              <a:t>redes</a:t>
            </a:r>
            <a:r>
              <a:rPr lang="en-US" dirty="0" smtClean="0">
                <a:solidFill>
                  <a:schemeClr val="bg1"/>
                </a:solidFill>
                <a:latin typeface="+mn-lt"/>
              </a:rPr>
              <a:t> </a:t>
            </a:r>
            <a:r>
              <a:rPr lang="en-US" dirty="0" err="1" smtClean="0">
                <a:solidFill>
                  <a:schemeClr val="bg1"/>
                </a:solidFill>
                <a:latin typeface="+mn-lt"/>
              </a:rPr>
              <a:t>regionales</a:t>
            </a:r>
            <a:r>
              <a:rPr lang="en-US" dirty="0" smtClean="0">
                <a:solidFill>
                  <a:schemeClr val="bg1"/>
                </a:solidFill>
                <a:latin typeface="+mn-lt"/>
              </a:rPr>
              <a:t> </a:t>
            </a:r>
          </a:p>
          <a:p>
            <a:pPr marL="400050" lvl="2" indent="0" defTabSz="914377">
              <a:spcBef>
                <a:spcPts val="0"/>
              </a:spcBef>
              <a:buNone/>
            </a:pPr>
            <a:r>
              <a:rPr lang="en-US" dirty="0">
                <a:solidFill>
                  <a:schemeClr val="bg1"/>
                </a:solidFill>
                <a:latin typeface="+mn-lt"/>
              </a:rPr>
              <a:t>	</a:t>
            </a:r>
            <a:r>
              <a:rPr lang="en-US" dirty="0" smtClean="0">
                <a:solidFill>
                  <a:schemeClr val="bg1"/>
                </a:solidFill>
                <a:latin typeface="+mn-lt"/>
              </a:rPr>
              <a:t>y </a:t>
            </a:r>
            <a:r>
              <a:rPr lang="en-US" dirty="0" err="1" smtClean="0">
                <a:solidFill>
                  <a:schemeClr val="bg1"/>
                </a:solidFill>
                <a:latin typeface="+mn-lt"/>
              </a:rPr>
              <a:t>internacionales</a:t>
            </a:r>
            <a:endParaRPr lang="en-US" dirty="0">
              <a:solidFill>
                <a:schemeClr val="bg1"/>
              </a:solidFill>
              <a:latin typeface="+mn-lt"/>
            </a:endParaRPr>
          </a:p>
        </p:txBody>
      </p:sp>
    </p:spTree>
    <p:extLst>
      <p:ext uri="{BB962C8B-B14F-4D97-AF65-F5344CB8AC3E}">
        <p14:creationId xmlns:p14="http://schemas.microsoft.com/office/powerpoint/2010/main" val="18203850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8630" y="1628907"/>
            <a:ext cx="7246397" cy="4822290"/>
          </a:xfrm>
        </p:spPr>
      </p:pic>
      <p:sp>
        <p:nvSpPr>
          <p:cNvPr id="3" name="Date Placeholder 2"/>
          <p:cNvSpPr>
            <a:spLocks noGrp="1"/>
          </p:cNvSpPr>
          <p:nvPr>
            <p:ph type="dt" sz="half" idx="10"/>
          </p:nvPr>
        </p:nvSpPr>
        <p:spPr/>
        <p:txBody>
          <a:bodyPr/>
          <a:lstStyle/>
          <a:p>
            <a:r>
              <a:rPr lang="en-US" smtClean="0"/>
              <a:t>CCAP</a:t>
            </a:r>
            <a:endParaRPr lang="en-US" dirty="0"/>
          </a:p>
        </p:txBody>
      </p:sp>
      <p:sp>
        <p:nvSpPr>
          <p:cNvPr id="4" name="Slide Number Placeholder 3"/>
          <p:cNvSpPr>
            <a:spLocks noGrp="1"/>
          </p:cNvSpPr>
          <p:nvPr>
            <p:ph type="sldNum" sz="quarter" idx="12"/>
          </p:nvPr>
        </p:nvSpPr>
        <p:spPr/>
        <p:txBody>
          <a:bodyPr/>
          <a:lstStyle/>
          <a:p>
            <a:fld id="{7C895331-E6E0-AA45-A5A4-38575E4331EE}" type="slidenum">
              <a:rPr lang="en-US" smtClean="0"/>
              <a:pPr/>
              <a:t>25</a:t>
            </a:fld>
            <a:endParaRPr lang="en-US"/>
          </a:p>
        </p:txBody>
      </p:sp>
      <p:sp>
        <p:nvSpPr>
          <p:cNvPr id="5" name="Title 4"/>
          <p:cNvSpPr>
            <a:spLocks noGrp="1"/>
          </p:cNvSpPr>
          <p:nvPr>
            <p:ph type="title"/>
          </p:nvPr>
        </p:nvSpPr>
        <p:spPr/>
        <p:txBody>
          <a:bodyPr/>
          <a:lstStyle/>
          <a:p>
            <a:r>
              <a:rPr lang="es-ES" dirty="0" smtClean="0"/>
              <a:t>Hacia Donde Vamos? </a:t>
            </a:r>
            <a:endParaRPr lang="es-ES" dirty="0"/>
          </a:p>
        </p:txBody>
      </p:sp>
      <p:sp>
        <p:nvSpPr>
          <p:cNvPr id="7" name="TextBox 6"/>
          <p:cNvSpPr txBox="1"/>
          <p:nvPr/>
        </p:nvSpPr>
        <p:spPr>
          <a:xfrm>
            <a:off x="740977" y="1008987"/>
            <a:ext cx="7378262" cy="646331"/>
          </a:xfrm>
          <a:prstGeom prst="rect">
            <a:avLst/>
          </a:prstGeom>
          <a:noFill/>
        </p:spPr>
        <p:txBody>
          <a:bodyPr wrap="square" rtlCol="0">
            <a:spAutoFit/>
          </a:bodyPr>
          <a:lstStyle/>
          <a:p>
            <a:r>
              <a:rPr lang="es-ES" b="1" dirty="0" err="1" smtClean="0"/>
              <a:t>Ameliorar</a:t>
            </a:r>
            <a:r>
              <a:rPr lang="es-ES" b="1" dirty="0" smtClean="0"/>
              <a:t> el manejo </a:t>
            </a:r>
            <a:r>
              <a:rPr lang="es-ES" b="1" dirty="0"/>
              <a:t>de </a:t>
            </a:r>
            <a:r>
              <a:rPr lang="es-ES" b="1" dirty="0" smtClean="0"/>
              <a:t>residuos solidos como </a:t>
            </a:r>
            <a:r>
              <a:rPr lang="es-ES" b="1" dirty="0"/>
              <a:t>catalizador para una economía circular</a:t>
            </a:r>
          </a:p>
        </p:txBody>
      </p:sp>
    </p:spTree>
    <p:extLst>
      <p:ext uri="{BB962C8B-B14F-4D97-AF65-F5344CB8AC3E}">
        <p14:creationId xmlns:p14="http://schemas.microsoft.com/office/powerpoint/2010/main" val="11913726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Workshop 2, Session 5a</a:t>
            </a:r>
            <a:endParaRPr lang="en-US"/>
          </a:p>
        </p:txBody>
      </p:sp>
      <p:sp>
        <p:nvSpPr>
          <p:cNvPr id="4" name="Slide Number Placeholder 3"/>
          <p:cNvSpPr>
            <a:spLocks noGrp="1"/>
          </p:cNvSpPr>
          <p:nvPr>
            <p:ph type="sldNum" sz="quarter" idx="12"/>
          </p:nvPr>
        </p:nvSpPr>
        <p:spPr/>
        <p:txBody>
          <a:bodyPr/>
          <a:lstStyle/>
          <a:p>
            <a:fld id="{7C895331-E6E0-AA45-A5A4-38575E4331EE}" type="slidenum">
              <a:rPr lang="en-US" smtClean="0"/>
              <a:pPr/>
              <a:t>26</a:t>
            </a:fld>
            <a:endParaRPr lang="en-US"/>
          </a:p>
        </p:txBody>
      </p:sp>
      <p:sp>
        <p:nvSpPr>
          <p:cNvPr id="5" name="Title 4"/>
          <p:cNvSpPr>
            <a:spLocks noGrp="1"/>
          </p:cNvSpPr>
          <p:nvPr>
            <p:ph type="title"/>
          </p:nvPr>
        </p:nvSpPr>
        <p:spPr/>
        <p:txBody>
          <a:bodyPr/>
          <a:lstStyle/>
          <a:p>
            <a:r>
              <a:rPr lang="en-US" dirty="0" err="1" smtClean="0"/>
              <a:t>Hacia</a:t>
            </a:r>
            <a:r>
              <a:rPr lang="en-US" dirty="0" smtClean="0"/>
              <a:t> </a:t>
            </a:r>
            <a:r>
              <a:rPr lang="en-US" dirty="0" err="1" smtClean="0"/>
              <a:t>Donde</a:t>
            </a:r>
            <a:r>
              <a:rPr lang="en-US" dirty="0" smtClean="0"/>
              <a:t> </a:t>
            </a:r>
            <a:r>
              <a:rPr lang="en-US" dirty="0" err="1" smtClean="0"/>
              <a:t>Vamos</a:t>
            </a:r>
            <a:r>
              <a:rPr lang="en-US" dirty="0" smtClean="0"/>
              <a:t>?</a:t>
            </a:r>
            <a:endParaRPr lang="en-US" dirty="0"/>
          </a:p>
        </p:txBody>
      </p:sp>
      <p:sp>
        <p:nvSpPr>
          <p:cNvPr id="7" name="TextBox 6"/>
          <p:cNvSpPr txBox="1"/>
          <p:nvPr/>
        </p:nvSpPr>
        <p:spPr>
          <a:xfrm>
            <a:off x="1441598" y="1264652"/>
            <a:ext cx="6772723" cy="369332"/>
          </a:xfrm>
          <a:prstGeom prst="rect">
            <a:avLst/>
          </a:prstGeom>
          <a:noFill/>
        </p:spPr>
        <p:txBody>
          <a:bodyPr wrap="square" rtlCol="0">
            <a:spAutoFit/>
          </a:bodyPr>
          <a:lstStyle/>
          <a:p>
            <a:pPr algn="ctr"/>
            <a:r>
              <a:rPr lang="en-US" b="1" dirty="0" smtClean="0"/>
              <a:t>El </a:t>
            </a:r>
            <a:r>
              <a:rPr lang="en-US" b="1" dirty="0" err="1" smtClean="0"/>
              <a:t>Caso</a:t>
            </a:r>
            <a:r>
              <a:rPr lang="en-US" b="1" dirty="0" smtClean="0"/>
              <a:t> de </a:t>
            </a:r>
            <a:r>
              <a:rPr lang="en-US" b="1" dirty="0" err="1" smtClean="0"/>
              <a:t>Suecia</a:t>
            </a:r>
            <a:endParaRPr lang="es-MX" b="1" dirty="0"/>
          </a:p>
        </p:txBody>
      </p:sp>
      <p:graphicFrame>
        <p:nvGraphicFramePr>
          <p:cNvPr id="21" name="Chart 20"/>
          <p:cNvGraphicFramePr>
            <a:graphicFrameLocks/>
          </p:cNvGraphicFramePr>
          <p:nvPr>
            <p:extLst>
              <p:ext uri="{D42A27DB-BD31-4B8C-83A1-F6EECF244321}">
                <p14:modId xmlns:p14="http://schemas.microsoft.com/office/powerpoint/2010/main" val="4174148222"/>
              </p:ext>
            </p:extLst>
          </p:nvPr>
        </p:nvGraphicFramePr>
        <p:xfrm>
          <a:off x="1198857" y="1865280"/>
          <a:ext cx="7061859" cy="4146435"/>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 Box 19"/>
          <p:cNvSpPr txBox="1">
            <a:spLocks noChangeArrowheads="1"/>
          </p:cNvSpPr>
          <p:nvPr/>
        </p:nvSpPr>
        <p:spPr bwMode="auto">
          <a:xfrm>
            <a:off x="5046521" y="3069250"/>
            <a:ext cx="18643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sv-SE" altLang="sv-SE" sz="1400" dirty="0">
                <a:solidFill>
                  <a:srgbClr val="000000"/>
                </a:solidFill>
                <a:latin typeface="+mn-lt"/>
              </a:rPr>
              <a:t>Material recycling </a:t>
            </a:r>
            <a:endParaRPr lang="en-US" altLang="sv-SE" sz="1400" dirty="0">
              <a:solidFill>
                <a:srgbClr val="000000"/>
              </a:solidFill>
              <a:latin typeface="+mn-lt"/>
            </a:endParaRPr>
          </a:p>
        </p:txBody>
      </p:sp>
      <p:sp>
        <p:nvSpPr>
          <p:cNvPr id="23" name="Text Box 20"/>
          <p:cNvSpPr txBox="1">
            <a:spLocks noChangeArrowheads="1"/>
          </p:cNvSpPr>
          <p:nvPr/>
        </p:nvSpPr>
        <p:spPr bwMode="auto">
          <a:xfrm>
            <a:off x="3806033" y="4173239"/>
            <a:ext cx="12770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sv-SE" altLang="sv-SE" sz="1400" dirty="0" smtClean="0">
                <a:solidFill>
                  <a:srgbClr val="000000"/>
                </a:solidFill>
                <a:latin typeface="+mn-lt"/>
              </a:rPr>
              <a:t>W2E</a:t>
            </a:r>
            <a:endParaRPr lang="en-US" altLang="sv-SE" sz="1400" dirty="0">
              <a:solidFill>
                <a:srgbClr val="000000"/>
              </a:solidFill>
              <a:latin typeface="+mn-lt"/>
            </a:endParaRPr>
          </a:p>
        </p:txBody>
      </p:sp>
      <p:sp>
        <p:nvSpPr>
          <p:cNvPr id="24" name="Text Box 21"/>
          <p:cNvSpPr txBox="1">
            <a:spLocks noChangeArrowheads="1"/>
          </p:cNvSpPr>
          <p:nvPr/>
        </p:nvSpPr>
        <p:spPr bwMode="auto">
          <a:xfrm>
            <a:off x="2338642" y="4886006"/>
            <a:ext cx="15802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sv-SE" altLang="sv-SE" sz="1400" dirty="0">
                <a:solidFill>
                  <a:srgbClr val="000000"/>
                </a:solidFill>
                <a:latin typeface="+mn-lt"/>
              </a:rPr>
              <a:t>Landfill</a:t>
            </a:r>
            <a:endParaRPr lang="en-US" altLang="sv-SE" sz="1400" dirty="0">
              <a:solidFill>
                <a:srgbClr val="000000"/>
              </a:solidFill>
              <a:latin typeface="+mn-lt"/>
            </a:endParaRPr>
          </a:p>
        </p:txBody>
      </p:sp>
      <p:sp>
        <p:nvSpPr>
          <p:cNvPr id="25" name="Text Box 22"/>
          <p:cNvSpPr txBox="1">
            <a:spLocks noChangeArrowheads="1"/>
          </p:cNvSpPr>
          <p:nvPr/>
        </p:nvSpPr>
        <p:spPr bwMode="auto">
          <a:xfrm>
            <a:off x="4444538" y="3483327"/>
            <a:ext cx="19643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sv-SE" altLang="sv-SE" sz="1400" dirty="0" err="1">
                <a:solidFill>
                  <a:srgbClr val="000000"/>
                </a:solidFill>
                <a:latin typeface="+mn-lt"/>
              </a:rPr>
              <a:t>Biological</a:t>
            </a:r>
            <a:r>
              <a:rPr lang="sv-SE" altLang="sv-SE" sz="1400" dirty="0">
                <a:solidFill>
                  <a:srgbClr val="000000"/>
                </a:solidFill>
                <a:latin typeface="+mn-lt"/>
              </a:rPr>
              <a:t> treament</a:t>
            </a:r>
            <a:endParaRPr lang="en-US" altLang="sv-SE" sz="1400" dirty="0">
              <a:solidFill>
                <a:srgbClr val="000000"/>
              </a:solidFill>
              <a:latin typeface="+mn-lt"/>
            </a:endParaRPr>
          </a:p>
        </p:txBody>
      </p:sp>
      <p:sp>
        <p:nvSpPr>
          <p:cNvPr id="26" name="TextBox 25"/>
          <p:cNvSpPr txBox="1"/>
          <p:nvPr/>
        </p:nvSpPr>
        <p:spPr>
          <a:xfrm>
            <a:off x="1832632" y="1908980"/>
            <a:ext cx="1323443" cy="577081"/>
          </a:xfrm>
          <a:prstGeom prst="rect">
            <a:avLst/>
          </a:prstGeom>
          <a:solidFill>
            <a:schemeClr val="bg1"/>
          </a:solidFill>
        </p:spPr>
        <p:style>
          <a:lnRef idx="1">
            <a:schemeClr val="accent5"/>
          </a:lnRef>
          <a:fillRef idx="2">
            <a:schemeClr val="accent5"/>
          </a:fillRef>
          <a:effectRef idx="1">
            <a:schemeClr val="accent5"/>
          </a:effectRef>
          <a:fontRef idx="minor">
            <a:schemeClr val="dk1"/>
          </a:fontRef>
        </p:style>
        <p:txBody>
          <a:bodyPr wrap="square">
            <a:spAutoFit/>
          </a:bodyPr>
          <a:lstStyle/>
          <a:p>
            <a:pPr algn="ctr">
              <a:defRPr/>
            </a:pPr>
            <a:r>
              <a:rPr lang="sv-SE" sz="1050" b="1" dirty="0" err="1">
                <a:solidFill>
                  <a:schemeClr val="tx1"/>
                </a:solidFill>
                <a:cs typeface="Miriam Transparent" pitchFamily="2" charset="-79"/>
              </a:rPr>
              <a:t>Producer</a:t>
            </a:r>
            <a:r>
              <a:rPr lang="sv-SE" sz="1050" b="1" dirty="0">
                <a:solidFill>
                  <a:schemeClr val="tx1"/>
                </a:solidFill>
                <a:cs typeface="Miriam Transparent" pitchFamily="2" charset="-79"/>
              </a:rPr>
              <a:t> </a:t>
            </a:r>
            <a:r>
              <a:rPr lang="sv-SE" sz="1050" b="1" dirty="0" err="1">
                <a:solidFill>
                  <a:schemeClr val="tx1"/>
                </a:solidFill>
                <a:cs typeface="Miriam Transparent" pitchFamily="2" charset="-79"/>
              </a:rPr>
              <a:t>R</a:t>
            </a:r>
            <a:r>
              <a:rPr lang="sv-SE" sz="1050" b="1" dirty="0" err="1" smtClean="0">
                <a:solidFill>
                  <a:schemeClr val="tx1"/>
                </a:solidFill>
                <a:cs typeface="Miriam Transparent" pitchFamily="2" charset="-79"/>
              </a:rPr>
              <a:t>esponsibility</a:t>
            </a:r>
            <a:r>
              <a:rPr lang="sv-SE" sz="1050" b="1" dirty="0" smtClean="0">
                <a:solidFill>
                  <a:schemeClr val="tx1"/>
                </a:solidFill>
                <a:cs typeface="Miriam Transparent" pitchFamily="2" charset="-79"/>
              </a:rPr>
              <a:t> (1994)</a:t>
            </a:r>
            <a:endParaRPr lang="sv-SE" sz="1050" b="1" dirty="0">
              <a:solidFill>
                <a:schemeClr val="tx1"/>
              </a:solidFill>
              <a:cs typeface="Miriam Transparent" pitchFamily="2" charset="-79"/>
            </a:endParaRPr>
          </a:p>
        </p:txBody>
      </p:sp>
      <p:sp>
        <p:nvSpPr>
          <p:cNvPr id="27" name="TextBox 26"/>
          <p:cNvSpPr txBox="1"/>
          <p:nvPr/>
        </p:nvSpPr>
        <p:spPr>
          <a:xfrm>
            <a:off x="2575002" y="6085890"/>
            <a:ext cx="1162145" cy="430887"/>
          </a:xfrm>
          <a:prstGeom prst="rect">
            <a:avLst/>
          </a:prstGeom>
          <a:solidFill>
            <a:schemeClr val="bg1"/>
          </a:solidFill>
        </p:spPr>
        <p:style>
          <a:lnRef idx="1">
            <a:schemeClr val="accent5"/>
          </a:lnRef>
          <a:fillRef idx="2">
            <a:schemeClr val="accent5"/>
          </a:fillRef>
          <a:effectRef idx="1">
            <a:schemeClr val="accent5"/>
          </a:effectRef>
          <a:fontRef idx="minor">
            <a:schemeClr val="dk1"/>
          </a:fontRef>
        </p:style>
        <p:txBody>
          <a:bodyPr wrap="square">
            <a:spAutoFit/>
          </a:bodyPr>
          <a:lstStyle/>
          <a:p>
            <a:pPr algn="ctr">
              <a:defRPr/>
            </a:pPr>
            <a:r>
              <a:rPr lang="sv-SE" sz="1100" b="1" dirty="0" err="1">
                <a:solidFill>
                  <a:schemeClr val="tx1"/>
                </a:solidFill>
              </a:rPr>
              <a:t>Landfill</a:t>
            </a:r>
            <a:r>
              <a:rPr lang="sv-SE" sz="1100" b="1" dirty="0">
                <a:solidFill>
                  <a:schemeClr val="tx1"/>
                </a:solidFill>
              </a:rPr>
              <a:t> </a:t>
            </a:r>
            <a:r>
              <a:rPr lang="sv-SE" sz="1100" b="1" dirty="0" smtClean="0">
                <a:solidFill>
                  <a:schemeClr val="tx1"/>
                </a:solidFill>
              </a:rPr>
              <a:t>tax (1999)</a:t>
            </a:r>
            <a:endParaRPr lang="sv-SE" sz="1100" b="1" dirty="0">
              <a:solidFill>
                <a:schemeClr val="tx1"/>
              </a:solidFill>
            </a:endParaRPr>
          </a:p>
        </p:txBody>
      </p:sp>
      <p:sp>
        <p:nvSpPr>
          <p:cNvPr id="28" name="TextBox 27"/>
          <p:cNvSpPr txBox="1"/>
          <p:nvPr/>
        </p:nvSpPr>
        <p:spPr>
          <a:xfrm>
            <a:off x="6019800" y="5985554"/>
            <a:ext cx="1298323" cy="600164"/>
          </a:xfrm>
          <a:prstGeom prst="rect">
            <a:avLst/>
          </a:prstGeom>
          <a:solidFill>
            <a:schemeClr val="bg1"/>
          </a:solidFill>
        </p:spPr>
        <p:style>
          <a:lnRef idx="1">
            <a:schemeClr val="accent5"/>
          </a:lnRef>
          <a:fillRef idx="2">
            <a:schemeClr val="accent5"/>
          </a:fillRef>
          <a:effectRef idx="1">
            <a:schemeClr val="accent5"/>
          </a:effectRef>
          <a:fontRef idx="minor">
            <a:schemeClr val="dk1"/>
          </a:fontRef>
        </p:style>
        <p:txBody>
          <a:bodyPr wrap="square">
            <a:spAutoFit/>
          </a:bodyPr>
          <a:lstStyle/>
          <a:p>
            <a:pPr algn="ctr">
              <a:defRPr/>
            </a:pPr>
            <a:r>
              <a:rPr lang="sv-SE" sz="1100" b="1" dirty="0" err="1">
                <a:solidFill>
                  <a:schemeClr val="tx1"/>
                </a:solidFill>
              </a:rPr>
              <a:t>Landfill</a:t>
            </a:r>
            <a:r>
              <a:rPr lang="sv-SE" sz="1100" b="1" dirty="0">
                <a:solidFill>
                  <a:schemeClr val="tx1"/>
                </a:solidFill>
              </a:rPr>
              <a:t> </a:t>
            </a:r>
            <a:r>
              <a:rPr lang="sv-SE" sz="1100" b="1" dirty="0" smtClean="0">
                <a:solidFill>
                  <a:schemeClr val="tx1"/>
                </a:solidFill>
              </a:rPr>
              <a:t>ban on </a:t>
            </a:r>
            <a:r>
              <a:rPr lang="sv-SE" sz="1100" b="1" dirty="0" err="1" smtClean="0">
                <a:solidFill>
                  <a:schemeClr val="tx1"/>
                </a:solidFill>
              </a:rPr>
              <a:t>organic</a:t>
            </a:r>
            <a:r>
              <a:rPr lang="sv-SE" sz="1100" b="1" dirty="0" smtClean="0">
                <a:solidFill>
                  <a:schemeClr val="tx1"/>
                </a:solidFill>
              </a:rPr>
              <a:t> </a:t>
            </a:r>
            <a:r>
              <a:rPr lang="sv-SE" sz="1100" b="1" dirty="0" err="1" smtClean="0">
                <a:solidFill>
                  <a:schemeClr val="tx1"/>
                </a:solidFill>
              </a:rPr>
              <a:t>waste</a:t>
            </a:r>
            <a:r>
              <a:rPr lang="sv-SE" sz="1100" b="1" dirty="0" smtClean="0">
                <a:solidFill>
                  <a:schemeClr val="tx1"/>
                </a:solidFill>
              </a:rPr>
              <a:t> (2005)</a:t>
            </a:r>
            <a:endParaRPr lang="sv-SE" sz="1100" b="1" dirty="0">
              <a:solidFill>
                <a:schemeClr val="tx1"/>
              </a:solidFill>
            </a:endParaRPr>
          </a:p>
        </p:txBody>
      </p:sp>
      <p:sp>
        <p:nvSpPr>
          <p:cNvPr id="29" name="TextBox 28"/>
          <p:cNvSpPr txBox="1"/>
          <p:nvPr/>
        </p:nvSpPr>
        <p:spPr>
          <a:xfrm>
            <a:off x="3897337" y="6001250"/>
            <a:ext cx="1885733" cy="430887"/>
          </a:xfrm>
          <a:prstGeom prst="rect">
            <a:avLst/>
          </a:prstGeom>
          <a:solidFill>
            <a:schemeClr val="bg1"/>
          </a:solidFill>
        </p:spPr>
        <p:style>
          <a:lnRef idx="1">
            <a:schemeClr val="accent5"/>
          </a:lnRef>
          <a:fillRef idx="2">
            <a:schemeClr val="accent5"/>
          </a:fillRef>
          <a:effectRef idx="1">
            <a:schemeClr val="accent5"/>
          </a:effectRef>
          <a:fontRef idx="minor">
            <a:schemeClr val="dk1"/>
          </a:fontRef>
        </p:style>
        <p:txBody>
          <a:bodyPr wrap="square">
            <a:spAutoFit/>
          </a:bodyPr>
          <a:lstStyle/>
          <a:p>
            <a:pPr algn="ctr">
              <a:defRPr/>
            </a:pPr>
            <a:r>
              <a:rPr lang="sv-SE" sz="1100" b="1" dirty="0" err="1">
                <a:solidFill>
                  <a:schemeClr val="tx1"/>
                </a:solidFill>
              </a:rPr>
              <a:t>Landfill</a:t>
            </a:r>
            <a:r>
              <a:rPr lang="sv-SE" sz="1100" b="1" dirty="0">
                <a:solidFill>
                  <a:schemeClr val="tx1"/>
                </a:solidFill>
              </a:rPr>
              <a:t> </a:t>
            </a:r>
            <a:r>
              <a:rPr lang="sv-SE" sz="1100" b="1" dirty="0" smtClean="0">
                <a:solidFill>
                  <a:schemeClr val="tx1"/>
                </a:solidFill>
              </a:rPr>
              <a:t>ban on </a:t>
            </a:r>
            <a:r>
              <a:rPr lang="sv-SE" sz="1100" b="1" dirty="0" err="1" smtClean="0">
                <a:solidFill>
                  <a:schemeClr val="tx1"/>
                </a:solidFill>
              </a:rPr>
              <a:t>combustible</a:t>
            </a:r>
            <a:r>
              <a:rPr lang="sv-SE" sz="1100" b="1" dirty="0" smtClean="0">
                <a:solidFill>
                  <a:schemeClr val="tx1"/>
                </a:solidFill>
              </a:rPr>
              <a:t> </a:t>
            </a:r>
            <a:r>
              <a:rPr lang="sv-SE" sz="1100" b="1" dirty="0" err="1" smtClean="0">
                <a:solidFill>
                  <a:schemeClr val="tx1"/>
                </a:solidFill>
              </a:rPr>
              <a:t>waste</a:t>
            </a:r>
            <a:r>
              <a:rPr lang="sv-SE" sz="1100" b="1" dirty="0" smtClean="0">
                <a:solidFill>
                  <a:schemeClr val="tx1"/>
                </a:solidFill>
              </a:rPr>
              <a:t> (2002)</a:t>
            </a:r>
            <a:endParaRPr lang="sv-SE" sz="1100" b="1" dirty="0">
              <a:solidFill>
                <a:schemeClr val="tx1"/>
              </a:solidFill>
            </a:endParaRPr>
          </a:p>
        </p:txBody>
      </p:sp>
      <p:sp>
        <p:nvSpPr>
          <p:cNvPr id="33" name="TextBox 7183"/>
          <p:cNvSpPr txBox="1">
            <a:spLocks noChangeArrowheads="1"/>
          </p:cNvSpPr>
          <p:nvPr/>
        </p:nvSpPr>
        <p:spPr bwMode="auto">
          <a:xfrm rot="-5400000">
            <a:off x="-1027022" y="3764522"/>
            <a:ext cx="35532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sv-SE" altLang="sv-SE" sz="1600" dirty="0">
                <a:solidFill>
                  <a:srgbClr val="000000"/>
                </a:solidFill>
                <a:latin typeface="+mn-lt"/>
              </a:rPr>
              <a:t>MSW collected [Mton/yr]</a:t>
            </a:r>
          </a:p>
        </p:txBody>
      </p:sp>
      <p:sp>
        <p:nvSpPr>
          <p:cNvPr id="34" name="textruta 2"/>
          <p:cNvSpPr txBox="1"/>
          <p:nvPr/>
        </p:nvSpPr>
        <p:spPr>
          <a:xfrm>
            <a:off x="3757061" y="1870074"/>
            <a:ext cx="1644393" cy="600164"/>
          </a:xfrm>
          <a:prstGeom prst="rect">
            <a:avLst/>
          </a:prstGeom>
          <a:solidFill>
            <a:schemeClr val="bg1"/>
          </a:solidFill>
          <a:ln>
            <a:solidFill>
              <a:schemeClr val="accent4">
                <a:lumMod val="50000"/>
              </a:schemeClr>
            </a:solidFill>
          </a:ln>
        </p:spPr>
        <p:txBody>
          <a:bodyPr wrap="square" rtlCol="0">
            <a:spAutoFit/>
          </a:bodyPr>
          <a:lstStyle/>
          <a:p>
            <a:pPr algn="ctr"/>
            <a:r>
              <a:rPr lang="sv-SE" sz="1100" b="1" dirty="0" err="1" smtClean="0"/>
              <a:t>Government</a:t>
            </a:r>
            <a:r>
              <a:rPr lang="sv-SE" sz="1100" b="1" dirty="0" smtClean="0"/>
              <a:t> investment grants (1998-2005)</a:t>
            </a:r>
            <a:endParaRPr lang="sv-SE" sz="1100" b="1" dirty="0"/>
          </a:p>
        </p:txBody>
      </p:sp>
      <p:sp>
        <p:nvSpPr>
          <p:cNvPr id="35" name="textruta 20"/>
          <p:cNvSpPr txBox="1"/>
          <p:nvPr/>
        </p:nvSpPr>
        <p:spPr>
          <a:xfrm>
            <a:off x="6257516" y="1759340"/>
            <a:ext cx="1581965" cy="430887"/>
          </a:xfrm>
          <a:prstGeom prst="rect">
            <a:avLst/>
          </a:prstGeom>
          <a:solidFill>
            <a:schemeClr val="bg1"/>
          </a:solidFill>
          <a:ln>
            <a:solidFill>
              <a:schemeClr val="accent4">
                <a:lumMod val="50000"/>
              </a:schemeClr>
            </a:solidFill>
          </a:ln>
        </p:spPr>
        <p:txBody>
          <a:bodyPr wrap="square" rtlCol="0">
            <a:spAutoFit/>
          </a:bodyPr>
          <a:lstStyle/>
          <a:p>
            <a:pPr algn="ctr"/>
            <a:r>
              <a:rPr lang="sv-SE" sz="1100" b="1" dirty="0" smtClean="0"/>
              <a:t>No tax on biogas (</a:t>
            </a:r>
            <a:r>
              <a:rPr lang="sv-SE" sz="1100" b="1" dirty="0" err="1" smtClean="0"/>
              <a:t>vehicle</a:t>
            </a:r>
            <a:r>
              <a:rPr lang="sv-SE" sz="1100" b="1" dirty="0" smtClean="0"/>
              <a:t> </a:t>
            </a:r>
            <a:r>
              <a:rPr lang="sv-SE" sz="1100" b="1" dirty="0" err="1" smtClean="0"/>
              <a:t>fuel</a:t>
            </a:r>
            <a:r>
              <a:rPr lang="sv-SE" sz="1100" b="1" dirty="0" smtClean="0"/>
              <a:t>)</a:t>
            </a:r>
            <a:endParaRPr lang="sv-SE" sz="1100" b="1" dirty="0"/>
          </a:p>
        </p:txBody>
      </p:sp>
      <p:sp>
        <p:nvSpPr>
          <p:cNvPr id="36" name="TextBox 1"/>
          <p:cNvSpPr txBox="1"/>
          <p:nvPr/>
        </p:nvSpPr>
        <p:spPr>
          <a:xfrm>
            <a:off x="7549689" y="2787576"/>
            <a:ext cx="983787" cy="261610"/>
          </a:xfrm>
          <a:prstGeom prst="rect">
            <a:avLst/>
          </a:prstGeom>
          <a:solidFill>
            <a:schemeClr val="tx2"/>
          </a:solidFill>
        </p:spPr>
        <p:style>
          <a:lnRef idx="1">
            <a:schemeClr val="accent5"/>
          </a:lnRef>
          <a:fillRef idx="2">
            <a:schemeClr val="accent5"/>
          </a:fillRef>
          <a:effectRef idx="1">
            <a:schemeClr val="accent5"/>
          </a:effectRef>
          <a:fontRef idx="minor">
            <a:schemeClr val="dk1"/>
          </a:fontRef>
        </p:style>
        <p:txBody>
          <a:bodyPr wrap="square">
            <a:spAutoFit/>
          </a:bodyPr>
          <a:lstStyle/>
          <a:p>
            <a:pPr algn="ctr">
              <a:defRPr/>
            </a:pPr>
            <a:r>
              <a:rPr lang="sv-SE" sz="1100" b="1" dirty="0" smtClean="0">
                <a:solidFill>
                  <a:schemeClr val="bg1"/>
                </a:solidFill>
                <a:cs typeface="Miriam Transparent" pitchFamily="2" charset="-79"/>
              </a:rPr>
              <a:t>2015: 35%</a:t>
            </a:r>
            <a:endParaRPr lang="sv-SE" sz="1100" b="1" dirty="0">
              <a:solidFill>
                <a:schemeClr val="bg1"/>
              </a:solidFill>
              <a:cs typeface="Miriam Transparent" pitchFamily="2" charset="-79"/>
            </a:endParaRPr>
          </a:p>
        </p:txBody>
      </p:sp>
      <p:sp>
        <p:nvSpPr>
          <p:cNvPr id="37" name="TextBox 1"/>
          <p:cNvSpPr txBox="1"/>
          <p:nvPr/>
        </p:nvSpPr>
        <p:spPr>
          <a:xfrm>
            <a:off x="7559964" y="3537919"/>
            <a:ext cx="983787" cy="261610"/>
          </a:xfrm>
          <a:prstGeom prst="rect">
            <a:avLst/>
          </a:prstGeom>
          <a:solidFill>
            <a:schemeClr val="tx2"/>
          </a:solidFill>
        </p:spPr>
        <p:style>
          <a:lnRef idx="1">
            <a:schemeClr val="accent5"/>
          </a:lnRef>
          <a:fillRef idx="2">
            <a:schemeClr val="accent5"/>
          </a:fillRef>
          <a:effectRef idx="1">
            <a:schemeClr val="accent5"/>
          </a:effectRef>
          <a:fontRef idx="minor">
            <a:schemeClr val="dk1"/>
          </a:fontRef>
        </p:style>
        <p:txBody>
          <a:bodyPr wrap="square">
            <a:spAutoFit/>
          </a:bodyPr>
          <a:lstStyle/>
          <a:p>
            <a:pPr algn="ctr">
              <a:defRPr/>
            </a:pPr>
            <a:r>
              <a:rPr lang="sv-SE" sz="1100" b="1" dirty="0" smtClean="0">
                <a:solidFill>
                  <a:schemeClr val="bg1"/>
                </a:solidFill>
                <a:cs typeface="Miriam Transparent" pitchFamily="2" charset="-79"/>
              </a:rPr>
              <a:t>2015: 15%</a:t>
            </a:r>
            <a:endParaRPr lang="sv-SE" sz="1100" b="1" dirty="0">
              <a:solidFill>
                <a:schemeClr val="bg1"/>
              </a:solidFill>
              <a:cs typeface="Miriam Transparent" pitchFamily="2" charset="-79"/>
            </a:endParaRPr>
          </a:p>
        </p:txBody>
      </p:sp>
      <p:sp>
        <p:nvSpPr>
          <p:cNvPr id="38" name="TextBox 1"/>
          <p:cNvSpPr txBox="1"/>
          <p:nvPr/>
        </p:nvSpPr>
        <p:spPr>
          <a:xfrm>
            <a:off x="7559964" y="4189426"/>
            <a:ext cx="983787" cy="261610"/>
          </a:xfrm>
          <a:prstGeom prst="rect">
            <a:avLst/>
          </a:prstGeom>
          <a:solidFill>
            <a:schemeClr val="tx2"/>
          </a:solidFill>
        </p:spPr>
        <p:style>
          <a:lnRef idx="1">
            <a:schemeClr val="accent5"/>
          </a:lnRef>
          <a:fillRef idx="2">
            <a:schemeClr val="accent5"/>
          </a:fillRef>
          <a:effectRef idx="1">
            <a:schemeClr val="accent5"/>
          </a:effectRef>
          <a:fontRef idx="minor">
            <a:schemeClr val="dk1"/>
          </a:fontRef>
        </p:style>
        <p:txBody>
          <a:bodyPr wrap="square">
            <a:spAutoFit/>
          </a:bodyPr>
          <a:lstStyle/>
          <a:p>
            <a:pPr algn="ctr">
              <a:defRPr/>
            </a:pPr>
            <a:r>
              <a:rPr lang="sv-SE" sz="1100" b="1" dirty="0" smtClean="0">
                <a:solidFill>
                  <a:schemeClr val="bg1"/>
                </a:solidFill>
                <a:cs typeface="Miriam Transparent" pitchFamily="2" charset="-79"/>
              </a:rPr>
              <a:t>2015: 49%</a:t>
            </a:r>
            <a:endParaRPr lang="sv-SE" sz="1100" b="1" dirty="0">
              <a:solidFill>
                <a:schemeClr val="bg1"/>
              </a:solidFill>
              <a:cs typeface="Miriam Transparent" pitchFamily="2" charset="-79"/>
            </a:endParaRPr>
          </a:p>
        </p:txBody>
      </p:sp>
      <p:sp>
        <p:nvSpPr>
          <p:cNvPr id="39" name="TextBox 1"/>
          <p:cNvSpPr txBox="1"/>
          <p:nvPr/>
        </p:nvSpPr>
        <p:spPr>
          <a:xfrm>
            <a:off x="7559964" y="5143586"/>
            <a:ext cx="983787" cy="261610"/>
          </a:xfrm>
          <a:prstGeom prst="rect">
            <a:avLst/>
          </a:prstGeom>
          <a:solidFill>
            <a:schemeClr val="tx2"/>
          </a:solidFill>
        </p:spPr>
        <p:style>
          <a:lnRef idx="1">
            <a:schemeClr val="accent5"/>
          </a:lnRef>
          <a:fillRef idx="2">
            <a:schemeClr val="accent5"/>
          </a:fillRef>
          <a:effectRef idx="1">
            <a:schemeClr val="accent5"/>
          </a:effectRef>
          <a:fontRef idx="minor">
            <a:schemeClr val="dk1"/>
          </a:fontRef>
        </p:style>
        <p:txBody>
          <a:bodyPr wrap="square">
            <a:spAutoFit/>
          </a:bodyPr>
          <a:lstStyle/>
          <a:p>
            <a:pPr algn="ctr">
              <a:defRPr/>
            </a:pPr>
            <a:r>
              <a:rPr lang="sv-SE" sz="1100" b="1" dirty="0" smtClean="0">
                <a:solidFill>
                  <a:schemeClr val="bg1"/>
                </a:solidFill>
                <a:cs typeface="Miriam Transparent" pitchFamily="2" charset="-79"/>
              </a:rPr>
              <a:t>2015: 0,8%</a:t>
            </a:r>
            <a:endParaRPr lang="sv-SE" sz="1100" b="1" dirty="0">
              <a:solidFill>
                <a:schemeClr val="bg1"/>
              </a:solidFill>
              <a:cs typeface="Miriam Transparent" pitchFamily="2" charset="-79"/>
            </a:endParaRPr>
          </a:p>
        </p:txBody>
      </p:sp>
      <p:cxnSp>
        <p:nvCxnSpPr>
          <p:cNvPr id="43" name="Curved Connector 42"/>
          <p:cNvCxnSpPr/>
          <p:nvPr/>
        </p:nvCxnSpPr>
        <p:spPr>
          <a:xfrm rot="16200000" flipH="1">
            <a:off x="2015147" y="2817997"/>
            <a:ext cx="746853" cy="90152"/>
          </a:xfrm>
          <a:prstGeom prst="curvedConnector3">
            <a:avLst>
              <a:gd name="adj1" fmla="val 50000"/>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cxnSp>
        <p:nvCxnSpPr>
          <p:cNvPr id="46" name="Kurva 5"/>
          <p:cNvCxnSpPr/>
          <p:nvPr/>
        </p:nvCxnSpPr>
        <p:spPr>
          <a:xfrm rot="16200000" flipH="1">
            <a:off x="4709565" y="2718659"/>
            <a:ext cx="657749" cy="89210"/>
          </a:xfrm>
          <a:prstGeom prst="curvedConnector3">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Kurva 8"/>
          <p:cNvCxnSpPr/>
          <p:nvPr/>
        </p:nvCxnSpPr>
        <p:spPr>
          <a:xfrm rot="5400000">
            <a:off x="5484295" y="2296088"/>
            <a:ext cx="921983" cy="670118"/>
          </a:xfrm>
          <a:prstGeom prst="curvedConnector3">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Curved Connector 29"/>
          <p:cNvCxnSpPr/>
          <p:nvPr/>
        </p:nvCxnSpPr>
        <p:spPr>
          <a:xfrm rot="5400000" flipH="1" flipV="1">
            <a:off x="3418681" y="5227653"/>
            <a:ext cx="1106491" cy="547178"/>
          </a:xfrm>
          <a:prstGeom prst="curvedConnector3">
            <a:avLst>
              <a:gd name="adj1" fmla="val 50000"/>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cxnSp>
        <p:nvCxnSpPr>
          <p:cNvPr id="31" name="Curved Connector 30"/>
          <p:cNvCxnSpPr/>
          <p:nvPr/>
        </p:nvCxnSpPr>
        <p:spPr>
          <a:xfrm rot="16200000" flipV="1">
            <a:off x="4631325" y="5562759"/>
            <a:ext cx="903438" cy="17951"/>
          </a:xfrm>
          <a:prstGeom prst="curvedConnector3">
            <a:avLst>
              <a:gd name="adj1" fmla="val 50000"/>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cxnSp>
        <p:nvCxnSpPr>
          <p:cNvPr id="32" name="Curved Connector 31"/>
          <p:cNvCxnSpPr/>
          <p:nvPr/>
        </p:nvCxnSpPr>
        <p:spPr>
          <a:xfrm rot="16200000" flipV="1">
            <a:off x="5636953" y="5336387"/>
            <a:ext cx="998539" cy="331188"/>
          </a:xfrm>
          <a:prstGeom prst="curvedConnector3">
            <a:avLst>
              <a:gd name="adj1" fmla="val 50000"/>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0740182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821" y="2605855"/>
            <a:ext cx="8975558" cy="4031873"/>
          </a:xfrm>
          <a:prstGeom prst="rect">
            <a:avLst/>
          </a:prstGeom>
          <a:noFill/>
        </p:spPr>
        <p:txBody>
          <a:bodyPr wrap="square" rtlCol="0">
            <a:spAutoFit/>
          </a:bodyPr>
          <a:lstStyle/>
          <a:p>
            <a:pPr marL="514350" lvl="0" indent="-514350">
              <a:buFont typeface="+mj-lt"/>
              <a:buAutoNum type="arabicPeriod"/>
            </a:pPr>
            <a:r>
              <a:rPr lang="es-ES" sz="3400" dirty="0" err="1" smtClean="0">
                <a:solidFill>
                  <a:schemeClr val="bg1"/>
                </a:solidFill>
              </a:rPr>
              <a:t>CCVCs</a:t>
            </a:r>
            <a:r>
              <a:rPr lang="es-ES" sz="3400" dirty="0" smtClean="0">
                <a:solidFill>
                  <a:schemeClr val="bg1"/>
                </a:solidFill>
              </a:rPr>
              <a:t> y el sector de residuos son esenciales para disminuir el cambio climático y mejorar la calidad del aire</a:t>
            </a:r>
          </a:p>
          <a:p>
            <a:pPr marL="514350" lvl="0" indent="-514350">
              <a:buFont typeface="+mj-lt"/>
              <a:buAutoNum type="arabicPeriod"/>
            </a:pPr>
            <a:endParaRPr lang="es-ES" sz="3400" dirty="0" smtClean="0">
              <a:solidFill>
                <a:schemeClr val="bg1"/>
              </a:solidFill>
            </a:endParaRPr>
          </a:p>
          <a:p>
            <a:pPr marL="514350" lvl="0" indent="-514350">
              <a:buFont typeface="+mj-lt"/>
              <a:buAutoNum type="arabicPeriod"/>
            </a:pPr>
            <a:r>
              <a:rPr lang="es-ES" sz="3400" dirty="0" smtClean="0">
                <a:solidFill>
                  <a:schemeClr val="bg1"/>
                </a:solidFill>
              </a:rPr>
              <a:t>La CCAC es un recurso para ustedes, que puede aportar apoyo, y acceso a financiamiento para proyectos</a:t>
            </a:r>
          </a:p>
          <a:p>
            <a:endParaRPr lang="es-ES" dirty="0"/>
          </a:p>
        </p:txBody>
      </p:sp>
      <p:sp>
        <p:nvSpPr>
          <p:cNvPr id="3" name="Title 2"/>
          <p:cNvSpPr>
            <a:spLocks noGrp="1"/>
          </p:cNvSpPr>
          <p:nvPr>
            <p:ph type="title"/>
          </p:nvPr>
        </p:nvSpPr>
        <p:spPr/>
        <p:txBody>
          <a:bodyPr/>
          <a:lstStyle/>
          <a:p>
            <a:r>
              <a:rPr lang="en-US" dirty="0" smtClean="0"/>
              <a:t>Take-away</a:t>
            </a:r>
            <a:endParaRPr lang="en-US" dirty="0"/>
          </a:p>
        </p:txBody>
      </p:sp>
    </p:spTree>
    <p:extLst>
      <p:ext uri="{BB962C8B-B14F-4D97-AF65-F5344CB8AC3E}">
        <p14:creationId xmlns:p14="http://schemas.microsoft.com/office/powerpoint/2010/main" val="5159234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grpSp>
        <p:nvGrpSpPr>
          <p:cNvPr id="425" name="Shape 425"/>
          <p:cNvGrpSpPr/>
          <p:nvPr/>
        </p:nvGrpSpPr>
        <p:grpSpPr>
          <a:xfrm>
            <a:off x="-474579" y="5736322"/>
            <a:ext cx="10108481" cy="1436727"/>
            <a:chOff x="-460075" y="5736298"/>
            <a:chExt cx="10141949" cy="1436727"/>
          </a:xfrm>
        </p:grpSpPr>
        <p:pic>
          <p:nvPicPr>
            <p:cNvPr id="426" name="Shape 426"/>
            <p:cNvPicPr preferRelativeResize="0"/>
            <p:nvPr/>
          </p:nvPicPr>
          <p:blipFill>
            <a:blip r:embed="rId3">
              <a:alphaModFix/>
            </a:blip>
            <a:stretch>
              <a:fillRect/>
            </a:stretch>
          </p:blipFill>
          <p:spPr>
            <a:xfrm>
              <a:off x="2592850" y="5736300"/>
              <a:ext cx="4965543" cy="1436724"/>
            </a:xfrm>
            <a:prstGeom prst="rect">
              <a:avLst/>
            </a:prstGeom>
            <a:noFill/>
            <a:ln>
              <a:noFill/>
            </a:ln>
          </p:spPr>
        </p:pic>
        <p:pic>
          <p:nvPicPr>
            <p:cNvPr id="427" name="Shape 42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60075" y="5736298"/>
              <a:ext cx="3105150" cy="1436725"/>
            </a:xfrm>
            <a:prstGeom prst="rect">
              <a:avLst/>
            </a:prstGeom>
            <a:noFill/>
            <a:ln>
              <a:noFill/>
            </a:ln>
          </p:spPr>
        </p:pic>
        <p:pic>
          <p:nvPicPr>
            <p:cNvPr id="428" name="Shape 42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459250" y="5736300"/>
              <a:ext cx="2222624" cy="1436725"/>
            </a:xfrm>
            <a:prstGeom prst="rect">
              <a:avLst/>
            </a:prstGeom>
            <a:noFill/>
            <a:ln>
              <a:noFill/>
            </a:ln>
          </p:spPr>
        </p:pic>
      </p:grpSp>
      <p:sp>
        <p:nvSpPr>
          <p:cNvPr id="2" name="TextBox 1"/>
          <p:cNvSpPr txBox="1"/>
          <p:nvPr/>
        </p:nvSpPr>
        <p:spPr>
          <a:xfrm>
            <a:off x="931025" y="2709949"/>
            <a:ext cx="8046720" cy="1938992"/>
          </a:xfrm>
          <a:prstGeom prst="rect">
            <a:avLst/>
          </a:prstGeom>
          <a:noFill/>
        </p:spPr>
        <p:txBody>
          <a:bodyPr wrap="square" rtlCol="0">
            <a:spAutoFit/>
          </a:bodyPr>
          <a:lstStyle/>
          <a:p>
            <a:r>
              <a:rPr lang="en-US" sz="2400" b="1" dirty="0" smtClean="0">
                <a:solidFill>
                  <a:schemeClr val="bg1"/>
                </a:solidFill>
              </a:rPr>
              <a:t>Brooks Shaffer</a:t>
            </a:r>
            <a:endParaRPr lang="en-US" sz="2400" b="1" dirty="0" smtClean="0">
              <a:solidFill>
                <a:schemeClr val="bg1"/>
              </a:solidFill>
            </a:endParaRPr>
          </a:p>
          <a:p>
            <a:r>
              <a:rPr lang="en-US" sz="2400" dirty="0" err="1" smtClean="0">
                <a:solidFill>
                  <a:schemeClr val="bg1"/>
                </a:solidFill>
              </a:rPr>
              <a:t>Im</a:t>
            </a:r>
            <a:r>
              <a:rPr lang="en-US" sz="2400" dirty="0" err="1" smtClean="0">
                <a:solidFill>
                  <a:schemeClr val="bg1"/>
                </a:solidFill>
              </a:rPr>
              <a:t>plementador</a:t>
            </a:r>
            <a:r>
              <a:rPr lang="en-US" sz="2400" dirty="0">
                <a:solidFill>
                  <a:schemeClr val="bg1"/>
                </a:solidFill>
              </a:rPr>
              <a:t>,</a:t>
            </a:r>
            <a:r>
              <a:rPr lang="en-US" sz="2400" dirty="0" smtClean="0">
                <a:solidFill>
                  <a:schemeClr val="bg1"/>
                </a:solidFill>
              </a:rPr>
              <a:t> CCAC</a:t>
            </a:r>
          </a:p>
          <a:p>
            <a:r>
              <a:rPr lang="en-US" sz="2400" dirty="0" err="1" smtClean="0">
                <a:solidFill>
                  <a:schemeClr val="bg1"/>
                </a:solidFill>
              </a:rPr>
              <a:t>Analista</a:t>
            </a:r>
            <a:r>
              <a:rPr lang="en-US" sz="2400" dirty="0" smtClean="0">
                <a:solidFill>
                  <a:schemeClr val="bg1"/>
                </a:solidFill>
              </a:rPr>
              <a:t> de </a:t>
            </a:r>
            <a:r>
              <a:rPr lang="en-US" sz="2400" dirty="0" err="1" smtClean="0">
                <a:solidFill>
                  <a:schemeClr val="bg1"/>
                </a:solidFill>
              </a:rPr>
              <a:t>Politica</a:t>
            </a:r>
            <a:r>
              <a:rPr lang="en-US" sz="2400" dirty="0" smtClean="0">
                <a:solidFill>
                  <a:schemeClr val="bg1"/>
                </a:solidFill>
              </a:rPr>
              <a:t> </a:t>
            </a:r>
            <a:r>
              <a:rPr lang="en-US" sz="2400" dirty="0" err="1" smtClean="0">
                <a:solidFill>
                  <a:schemeClr val="bg1"/>
                </a:solidFill>
              </a:rPr>
              <a:t>Internacional</a:t>
            </a:r>
            <a:r>
              <a:rPr lang="en-US" sz="2400" dirty="0" smtClean="0">
                <a:solidFill>
                  <a:schemeClr val="bg1"/>
                </a:solidFill>
              </a:rPr>
              <a:t>, CCAP</a:t>
            </a:r>
          </a:p>
          <a:p>
            <a:r>
              <a:rPr lang="en-US" sz="2400" dirty="0" smtClean="0">
                <a:solidFill>
                  <a:schemeClr val="bg1"/>
                </a:solidFill>
                <a:hlinkClick r:id="rId6"/>
              </a:rPr>
              <a:t>bshaffer@ccap.org</a:t>
            </a:r>
            <a:endParaRPr lang="en-US" sz="2400" dirty="0" smtClean="0">
              <a:solidFill>
                <a:schemeClr val="bg1"/>
              </a:solidFill>
            </a:endParaRPr>
          </a:p>
          <a:p>
            <a:endParaRPr lang="en-US" sz="2400" dirty="0" smtClean="0">
              <a:solidFill>
                <a:schemeClr val="bg1"/>
              </a:solidFill>
            </a:endParaRPr>
          </a:p>
        </p:txBody>
      </p:sp>
    </p:spTree>
    <p:extLst>
      <p:ext uri="{BB962C8B-B14F-4D97-AF65-F5344CB8AC3E}">
        <p14:creationId xmlns:p14="http://schemas.microsoft.com/office/powerpoint/2010/main" val="4086597735"/>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576932" y="6372088"/>
            <a:ext cx="457200" cy="302295"/>
          </a:xfrm>
          <a:prstGeom prst="rect">
            <a:avLst/>
          </a:prstGeom>
        </p:spPr>
        <p:txBody>
          <a:bodyPr/>
          <a:lstStyle/>
          <a:p>
            <a:fld id="{6A75F0C2-F0E0-5E4D-B09F-652697F24D38}" type="slidenum">
              <a:rPr lang="en-US" smtClean="0"/>
              <a:pPr/>
              <a:t>2</a:t>
            </a:fld>
            <a:endParaRPr lang="en-US" dirty="0"/>
          </a:p>
        </p:txBody>
      </p:sp>
      <p:sp>
        <p:nvSpPr>
          <p:cNvPr id="5" name="Title 4"/>
          <p:cNvSpPr>
            <a:spLocks noGrp="1"/>
          </p:cNvSpPr>
          <p:nvPr>
            <p:ph type="title"/>
          </p:nvPr>
        </p:nvSpPr>
        <p:spPr/>
        <p:txBody>
          <a:bodyPr>
            <a:normAutofit/>
          </a:bodyPr>
          <a:lstStyle/>
          <a:p>
            <a:r>
              <a:rPr lang="en-US" sz="2000" dirty="0" smtClean="0"/>
              <a:t>Center for Clean Air Policy (CCAP) </a:t>
            </a:r>
            <a:endParaRPr lang="en-US" sz="2000" dirty="0"/>
          </a:p>
        </p:txBody>
      </p:sp>
      <p:sp>
        <p:nvSpPr>
          <p:cNvPr id="2" name="Rectangle 1"/>
          <p:cNvSpPr/>
          <p:nvPr/>
        </p:nvSpPr>
        <p:spPr>
          <a:xfrm>
            <a:off x="275404" y="1733816"/>
            <a:ext cx="5134796" cy="4524315"/>
          </a:xfrm>
          <a:prstGeom prst="rect">
            <a:avLst/>
          </a:prstGeom>
        </p:spPr>
        <p:txBody>
          <a:bodyPr wrap="square">
            <a:spAutoFit/>
          </a:bodyPr>
          <a:lstStyle/>
          <a:p>
            <a:pPr marL="169863" indent="-169863" algn="just" defTabSz="914400" eaLnBrk="0" hangingPunct="0">
              <a:buFont typeface="Arial" panose="020B0604020202020204" pitchFamily="34" charset="0"/>
              <a:buChar char="•"/>
            </a:pPr>
            <a:r>
              <a:rPr lang="es-ES" altLang="en-US" sz="1600" dirty="0" smtClean="0">
                <a:ea typeface="Calibri" pitchFamily="34" charset="0"/>
                <a:cs typeface="Times New Roman" pitchFamily="18" charset="0"/>
              </a:rPr>
              <a:t>Organización sin fines de lucro con sede en Washington, D.C., con alcance mundial</a:t>
            </a:r>
          </a:p>
          <a:p>
            <a:pPr marL="169863" indent="-169863" algn="just" defTabSz="914400" eaLnBrk="0" hangingPunct="0">
              <a:buFont typeface="Arial" panose="020B0604020202020204" pitchFamily="34" charset="0"/>
              <a:buChar char="•"/>
            </a:pPr>
            <a:endParaRPr lang="es-ES" altLang="en-US" sz="1600" dirty="0" smtClean="0">
              <a:ea typeface="Calibri" pitchFamily="34" charset="0"/>
              <a:cs typeface="Times New Roman" pitchFamily="18" charset="0"/>
            </a:endParaRPr>
          </a:p>
          <a:p>
            <a:pPr marL="169863" indent="-169863" algn="just" defTabSz="914400" eaLnBrk="0" hangingPunct="0">
              <a:buFont typeface="Arial" panose="020B0604020202020204" pitchFamily="34" charset="0"/>
              <a:buChar char="•"/>
            </a:pPr>
            <a:r>
              <a:rPr lang="es-ES" altLang="en-US" sz="1600" dirty="0" smtClean="0">
                <a:ea typeface="Calibri" pitchFamily="34" charset="0"/>
                <a:cs typeface="Times New Roman" pitchFamily="18" charset="0"/>
              </a:rPr>
              <a:t>30+ años de historia como líder reconocido en soluciones de </a:t>
            </a:r>
            <a:r>
              <a:rPr lang="es-ES" altLang="en-US" sz="1600" b="1" dirty="0" smtClean="0">
                <a:ea typeface="Calibri" pitchFamily="34" charset="0"/>
                <a:cs typeface="Times New Roman" pitchFamily="18" charset="0"/>
              </a:rPr>
              <a:t>energía limpia, manejo de residuos, clima y calidad del aire.</a:t>
            </a:r>
          </a:p>
          <a:p>
            <a:pPr algn="just" defTabSz="914400" eaLnBrk="0" hangingPunct="0"/>
            <a:endParaRPr lang="es-ES" altLang="en-US" sz="1600" dirty="0" smtClean="0">
              <a:ea typeface="Calibri" pitchFamily="34" charset="0"/>
              <a:cs typeface="Times New Roman" pitchFamily="18" charset="0"/>
            </a:endParaRPr>
          </a:p>
          <a:p>
            <a:pPr marL="169863" indent="-169863" algn="just" defTabSz="914400" eaLnBrk="0" hangingPunct="0">
              <a:buFont typeface="Arial" panose="020B0604020202020204" pitchFamily="34" charset="0"/>
              <a:buChar char="•"/>
            </a:pPr>
            <a:r>
              <a:rPr lang="es-ES" altLang="en-US" sz="1600" i="1" dirty="0" err="1" smtClean="0">
                <a:ea typeface="Calibri" pitchFamily="34" charset="0"/>
                <a:cs typeface="Times New Roman" pitchFamily="18" charset="0"/>
              </a:rPr>
              <a:t>Think</a:t>
            </a:r>
            <a:r>
              <a:rPr lang="es-ES" altLang="en-US" sz="1600" i="1" dirty="0" smtClean="0">
                <a:ea typeface="Calibri" pitchFamily="34" charset="0"/>
                <a:cs typeface="Times New Roman" pitchFamily="18" charset="0"/>
              </a:rPr>
              <a:t> </a:t>
            </a:r>
            <a:r>
              <a:rPr lang="es-ES" altLang="en-US" sz="1600" i="1" dirty="0" err="1" smtClean="0">
                <a:ea typeface="Calibri" pitchFamily="34" charset="0"/>
                <a:cs typeface="Times New Roman" pitchFamily="18" charset="0"/>
              </a:rPr>
              <a:t>tank</a:t>
            </a:r>
            <a:r>
              <a:rPr lang="es-ES" altLang="en-US" sz="1600" i="1" dirty="0" smtClean="0">
                <a:ea typeface="Calibri" pitchFamily="34" charset="0"/>
                <a:cs typeface="Times New Roman" pitchFamily="18" charset="0"/>
              </a:rPr>
              <a:t> </a:t>
            </a:r>
            <a:r>
              <a:rPr lang="es-ES" altLang="en-US" sz="1600" dirty="0" smtClean="0">
                <a:ea typeface="Calibri" pitchFamily="34" charset="0"/>
                <a:cs typeface="Times New Roman" pitchFamily="18" charset="0"/>
              </a:rPr>
              <a:t>y consultor estratégico que aporta nuestra experiencia política, técnica y financiera a nuestros socios sobre el terreno.</a:t>
            </a:r>
          </a:p>
          <a:p>
            <a:pPr marL="169863" indent="-169863" algn="just" defTabSz="914400" eaLnBrk="0" hangingPunct="0">
              <a:buFont typeface="Arial" panose="020B0604020202020204" pitchFamily="34" charset="0"/>
              <a:buChar char="•"/>
            </a:pPr>
            <a:endParaRPr lang="es-ES" altLang="en-US" sz="1600" dirty="0" smtClean="0">
              <a:ea typeface="Calibri" pitchFamily="34" charset="0"/>
              <a:cs typeface="Times New Roman" pitchFamily="18" charset="0"/>
            </a:endParaRPr>
          </a:p>
          <a:p>
            <a:pPr marL="169863" indent="-169863" algn="just" defTabSz="914400" eaLnBrk="0" hangingPunct="0">
              <a:buFont typeface="Arial" panose="020B0604020202020204" pitchFamily="34" charset="0"/>
              <a:buChar char="•"/>
            </a:pPr>
            <a:r>
              <a:rPr lang="es-ES" altLang="en-US" sz="1600" dirty="0" smtClean="0">
                <a:ea typeface="Calibri" pitchFamily="34" charset="0"/>
                <a:cs typeface="Times New Roman" pitchFamily="18" charset="0"/>
              </a:rPr>
              <a:t>Nos comprometemos a nivel internacional, nacional y local.</a:t>
            </a:r>
          </a:p>
          <a:p>
            <a:pPr marL="169863" indent="-169863" algn="just" defTabSz="914400" eaLnBrk="0" hangingPunct="0">
              <a:buFont typeface="Arial" panose="020B0604020202020204" pitchFamily="34" charset="0"/>
              <a:buChar char="•"/>
            </a:pPr>
            <a:endParaRPr lang="es-ES" altLang="en-US" sz="1600" dirty="0" smtClean="0">
              <a:ea typeface="Calibri" pitchFamily="34" charset="0"/>
              <a:cs typeface="Times New Roman" pitchFamily="18" charset="0"/>
            </a:endParaRPr>
          </a:p>
          <a:p>
            <a:pPr marL="169863" indent="-169863" algn="just" defTabSz="914400" eaLnBrk="0" hangingPunct="0">
              <a:buFont typeface="Arial" panose="020B0604020202020204" pitchFamily="34" charset="0"/>
              <a:buChar char="•"/>
            </a:pPr>
            <a:r>
              <a:rPr lang="es-ES" altLang="en-US" sz="1600" dirty="0" smtClean="0">
                <a:ea typeface="Calibri" pitchFamily="34" charset="0"/>
                <a:cs typeface="Times New Roman" pitchFamily="18" charset="0"/>
              </a:rPr>
              <a:t>Somos </a:t>
            </a:r>
            <a:r>
              <a:rPr lang="es-ES" altLang="en-US" sz="1600" dirty="0" smtClean="0">
                <a:ea typeface="Calibri" pitchFamily="34" charset="0"/>
                <a:cs typeface="Times New Roman" pitchFamily="18" charset="0"/>
              </a:rPr>
              <a:t>uno de los </a:t>
            </a:r>
            <a:r>
              <a:rPr lang="es-ES" altLang="en-US" sz="1600" b="1" dirty="0" smtClean="0">
                <a:ea typeface="Calibri" pitchFamily="34" charset="0"/>
                <a:cs typeface="Times New Roman" pitchFamily="18" charset="0"/>
              </a:rPr>
              <a:t>implementadores para la CCAC</a:t>
            </a:r>
            <a:r>
              <a:rPr lang="es-ES" altLang="en-US" sz="1600" dirty="0" smtClean="0">
                <a:ea typeface="Calibri" pitchFamily="34" charset="0"/>
                <a:cs typeface="Times New Roman" pitchFamily="18" charset="0"/>
              </a:rPr>
              <a:t>, apoyando proyectos en el terreno y coordinando la Red de Ciudades de Sur América para el Manejo de Residuos. </a:t>
            </a:r>
          </a:p>
        </p:txBody>
      </p:sp>
      <p:sp>
        <p:nvSpPr>
          <p:cNvPr id="16" name="TextBox 15"/>
          <p:cNvSpPr txBox="1"/>
          <p:nvPr/>
        </p:nvSpPr>
        <p:spPr>
          <a:xfrm>
            <a:off x="278528" y="1258135"/>
            <a:ext cx="3406702" cy="400110"/>
          </a:xfrm>
          <a:prstGeom prst="rect">
            <a:avLst/>
          </a:prstGeom>
          <a:noFill/>
        </p:spPr>
        <p:txBody>
          <a:bodyPr wrap="none" rtlCol="0">
            <a:spAutoFit/>
          </a:bodyPr>
          <a:lstStyle/>
          <a:p>
            <a:r>
              <a:rPr lang="es-ES" sz="2000" b="1" dirty="0" smtClean="0">
                <a:solidFill>
                  <a:srgbClr val="009900"/>
                </a:solidFill>
              </a:rPr>
              <a:t>Un poco sobre nosotros…</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4367" y="2172335"/>
            <a:ext cx="3267994" cy="321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29457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706" y="-336528"/>
            <a:ext cx="8229600" cy="1143000"/>
          </a:xfrm>
        </p:spPr>
        <p:txBody>
          <a:bodyPr>
            <a:normAutofit/>
          </a:bodyPr>
          <a:lstStyle/>
          <a:p>
            <a:r>
              <a:rPr lang="fr-FR" sz="2800" b="1" dirty="0" smtClean="0">
                <a:solidFill>
                  <a:schemeClr val="bg1"/>
                </a:solidFill>
                <a:latin typeface="Allerta"/>
                <a:ea typeface="Allerta"/>
                <a:cs typeface="Allerta"/>
                <a:sym typeface="Allerta"/>
                <a:rtl val="0"/>
              </a:rPr>
              <a:t>PLATFORMA de </a:t>
            </a:r>
            <a:r>
              <a:rPr lang="fr-FR" sz="2800" b="1" dirty="0" err="1" smtClean="0">
                <a:solidFill>
                  <a:schemeClr val="bg1"/>
                </a:solidFill>
                <a:latin typeface="Allerta"/>
                <a:ea typeface="Allerta"/>
                <a:cs typeface="Allerta"/>
                <a:sym typeface="Allerta"/>
                <a:rtl val="0"/>
              </a:rPr>
              <a:t>Conocimiento</a:t>
            </a:r>
            <a:endParaRPr lang="fr-FR" sz="2800" b="1" dirty="0">
              <a:solidFill>
                <a:schemeClr val="bg1"/>
              </a:solidFill>
              <a:latin typeface="Allerta"/>
              <a:ea typeface="Allerta"/>
              <a:cs typeface="Allerta"/>
              <a:sym typeface="Allerta"/>
              <a:rtl val="0"/>
            </a:endParaRPr>
          </a:p>
        </p:txBody>
      </p:sp>
      <p:pic>
        <p:nvPicPr>
          <p:cNvPr id="4" name="Espace réservé du contenu 3">
            <a:hlinkClick r:id="rId3"/>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26706" y="435640"/>
            <a:ext cx="9192187" cy="5274283"/>
          </a:xfrm>
          <a:prstGeom prst="rect">
            <a:avLst/>
          </a:prstGeom>
        </p:spPr>
      </p:pic>
      <p:sp>
        <p:nvSpPr>
          <p:cNvPr id="3" name="TextBox 2"/>
          <p:cNvSpPr txBox="1"/>
          <p:nvPr/>
        </p:nvSpPr>
        <p:spPr>
          <a:xfrm>
            <a:off x="-17758" y="6332241"/>
            <a:ext cx="7251700" cy="523220"/>
          </a:xfrm>
          <a:prstGeom prst="rect">
            <a:avLst/>
          </a:prstGeom>
          <a:noFill/>
        </p:spPr>
        <p:txBody>
          <a:bodyPr wrap="square" rtlCol="0">
            <a:spAutoFit/>
          </a:bodyPr>
          <a:lstStyle/>
          <a:p>
            <a:r>
              <a:rPr lang="en-US" sz="2800" dirty="0"/>
              <a:t>http://www.waste.ccacoalition.org/</a:t>
            </a:r>
            <a:endParaRPr lang="en-US" sz="2800" dirty="0"/>
          </a:p>
        </p:txBody>
      </p:sp>
      <p:pic>
        <p:nvPicPr>
          <p:cNvPr id="6" name="Picture 5"/>
          <p:cNvPicPr>
            <a:picLocks noChangeAspect="1"/>
          </p:cNvPicPr>
          <p:nvPr/>
        </p:nvPicPr>
        <p:blipFill>
          <a:blip r:embed="rId5"/>
          <a:stretch>
            <a:fillRect/>
          </a:stretch>
        </p:blipFill>
        <p:spPr>
          <a:xfrm>
            <a:off x="8046720" y="5816601"/>
            <a:ext cx="1097375" cy="1243692"/>
          </a:xfrm>
          <a:prstGeom prst="rect">
            <a:avLst/>
          </a:prstGeom>
        </p:spPr>
      </p:pic>
    </p:spTree>
    <p:extLst>
      <p:ext uri="{BB962C8B-B14F-4D97-AF65-F5344CB8AC3E}">
        <p14:creationId xmlns:p14="http://schemas.microsoft.com/office/powerpoint/2010/main" val="18393176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Significance of </a:t>
            </a:r>
            <a:r>
              <a:rPr lang="en-US" dirty="0" smtClean="0"/>
              <a:t>SLCPs from </a:t>
            </a:r>
            <a:r>
              <a:rPr lang="en-US" dirty="0"/>
              <a:t>the MSW </a:t>
            </a:r>
            <a:r>
              <a:rPr lang="en-US" dirty="0" smtClean="0"/>
              <a:t>Sector</a:t>
            </a:r>
            <a:endParaRPr lang="en-US" dirty="0"/>
          </a:p>
        </p:txBody>
      </p:sp>
      <p:sp>
        <p:nvSpPr>
          <p:cNvPr id="2" name="Content Placeholder 1"/>
          <p:cNvSpPr>
            <a:spLocks noGrp="1"/>
          </p:cNvSpPr>
          <p:nvPr>
            <p:ph idx="1"/>
          </p:nvPr>
        </p:nvSpPr>
        <p:spPr>
          <a:xfrm>
            <a:off x="723900" y="1536700"/>
            <a:ext cx="4567768" cy="4601909"/>
          </a:xfrm>
        </p:spPr>
        <p:txBody>
          <a:bodyPr>
            <a:normAutofit fontScale="92500"/>
          </a:bodyPr>
          <a:lstStyle/>
          <a:p>
            <a:r>
              <a:rPr lang="en-US" dirty="0" smtClean="0"/>
              <a:t>Black carbon</a:t>
            </a:r>
          </a:p>
          <a:p>
            <a:pPr lvl="1"/>
            <a:r>
              <a:rPr lang="en-US" dirty="0" smtClean="0"/>
              <a:t>Unclear how much MSW sector contributes to total emissions</a:t>
            </a:r>
            <a:endParaRPr lang="en-US" dirty="0"/>
          </a:p>
          <a:p>
            <a:pPr lvl="1"/>
            <a:r>
              <a:rPr lang="en-US" dirty="0" smtClean="0"/>
              <a:t>US EPA estimates MSW sector accounts for 0.5</a:t>
            </a:r>
            <a:r>
              <a:rPr lang="en-US" dirty="0"/>
              <a:t>% of global </a:t>
            </a:r>
            <a:r>
              <a:rPr lang="en-US" dirty="0" smtClean="0"/>
              <a:t>emissions (excludes transportation and other </a:t>
            </a:r>
            <a:r>
              <a:rPr lang="en-US" dirty="0"/>
              <a:t>mobile </a:t>
            </a:r>
            <a:r>
              <a:rPr lang="en-US" dirty="0" smtClean="0"/>
              <a:t>sources)</a:t>
            </a:r>
            <a:endParaRPr lang="en-US" dirty="0"/>
          </a:p>
          <a:p>
            <a:r>
              <a:rPr lang="en-US" dirty="0" smtClean="0"/>
              <a:t>Methane</a:t>
            </a:r>
          </a:p>
          <a:p>
            <a:pPr lvl="1"/>
            <a:r>
              <a:rPr lang="en-US" dirty="0" smtClean="0"/>
              <a:t>Contribution of the </a:t>
            </a:r>
            <a:r>
              <a:rPr lang="en-US" dirty="0"/>
              <a:t>MSW sector is better </a:t>
            </a:r>
            <a:r>
              <a:rPr lang="en-US" dirty="0" smtClean="0"/>
              <a:t>understood</a:t>
            </a:r>
            <a:endParaRPr lang="en-US" dirty="0"/>
          </a:p>
          <a:p>
            <a:pPr lvl="1"/>
            <a:r>
              <a:rPr lang="en-US" dirty="0" smtClean="0"/>
              <a:t>US EPA </a:t>
            </a:r>
            <a:r>
              <a:rPr lang="en-US" dirty="0"/>
              <a:t>estimates MSW sector accounts for 12% of global methane emissions (primarily </a:t>
            </a:r>
            <a:r>
              <a:rPr lang="en-US" dirty="0" smtClean="0"/>
              <a:t>landfills)</a:t>
            </a:r>
          </a:p>
        </p:txBody>
      </p:sp>
      <p:graphicFrame>
        <p:nvGraphicFramePr>
          <p:cNvPr id="5" name="Content Placeholder 8"/>
          <p:cNvGraphicFramePr>
            <a:graphicFrameLocks/>
          </p:cNvGraphicFramePr>
          <p:nvPr>
            <p:extLst>
              <p:ext uri="{D42A27DB-BD31-4B8C-83A1-F6EECF244321}">
                <p14:modId xmlns:p14="http://schemas.microsoft.com/office/powerpoint/2010/main" val="1328045015"/>
              </p:ext>
            </p:extLst>
          </p:nvPr>
        </p:nvGraphicFramePr>
        <p:xfrm>
          <a:off x="5291667" y="1392238"/>
          <a:ext cx="3589868" cy="24087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ontent Placeholder 8"/>
          <p:cNvGraphicFramePr>
            <a:graphicFrameLocks/>
          </p:cNvGraphicFramePr>
          <p:nvPr>
            <p:extLst>
              <p:ext uri="{D42A27DB-BD31-4B8C-83A1-F6EECF244321}">
                <p14:modId xmlns:p14="http://schemas.microsoft.com/office/powerpoint/2010/main" val="1321899244"/>
              </p:ext>
            </p:extLst>
          </p:nvPr>
        </p:nvGraphicFramePr>
        <p:xfrm>
          <a:off x="5291667" y="3898371"/>
          <a:ext cx="3589868" cy="24087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66731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7C895331-E6E0-AA45-A5A4-38575E4331EE}" type="slidenum">
              <a:rPr lang="en-US" smtClean="0"/>
              <a:pPr/>
              <a:t>31</a:t>
            </a:fld>
            <a:endParaRPr lang="en-US"/>
          </a:p>
        </p:txBody>
      </p:sp>
      <p:sp>
        <p:nvSpPr>
          <p:cNvPr id="3" name="Footer Placeholder 2"/>
          <p:cNvSpPr>
            <a:spLocks noGrp="1"/>
          </p:cNvSpPr>
          <p:nvPr>
            <p:ph type="ftr" sz="quarter" idx="12"/>
          </p:nvPr>
        </p:nvSpPr>
        <p:spPr/>
        <p:txBody>
          <a:bodyPr/>
          <a:lstStyle/>
          <a:p>
            <a:r>
              <a:rPr lang="en-US" smtClean="0"/>
              <a:t>Workshop 2, Session 5a</a:t>
            </a:r>
            <a:endParaRPr lang="en-US"/>
          </a:p>
        </p:txBody>
      </p:sp>
      <p:sp>
        <p:nvSpPr>
          <p:cNvPr id="5" name="Title 4"/>
          <p:cNvSpPr>
            <a:spLocks noGrp="1"/>
          </p:cNvSpPr>
          <p:nvPr>
            <p:ph type="title"/>
          </p:nvPr>
        </p:nvSpPr>
        <p:spPr/>
        <p:txBody>
          <a:bodyPr/>
          <a:lstStyle/>
          <a:p>
            <a:r>
              <a:rPr lang="en-US" dirty="0" smtClean="0"/>
              <a:t>There is a wide variety of Waste technologies</a:t>
            </a:r>
            <a:endParaRPr lang="en-US" dirty="0"/>
          </a:p>
        </p:txBody>
      </p:sp>
      <p:graphicFrame>
        <p:nvGraphicFramePr>
          <p:cNvPr id="11" name="Content Placeholder 10"/>
          <p:cNvGraphicFramePr>
            <a:graphicFrameLocks noGrp="1"/>
          </p:cNvGraphicFramePr>
          <p:nvPr>
            <p:ph idx="16"/>
            <p:extLst>
              <p:ext uri="{D42A27DB-BD31-4B8C-83A1-F6EECF244321}">
                <p14:modId xmlns:p14="http://schemas.microsoft.com/office/powerpoint/2010/main" val="3347891639"/>
              </p:ext>
            </p:extLst>
          </p:nvPr>
        </p:nvGraphicFramePr>
        <p:xfrm>
          <a:off x="-874029" y="1405968"/>
          <a:ext cx="9369192" cy="52232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1737360" y="1095493"/>
            <a:ext cx="5676900" cy="369332"/>
          </a:xfrm>
          <a:prstGeom prst="rect">
            <a:avLst/>
          </a:prstGeom>
          <a:noFill/>
        </p:spPr>
        <p:txBody>
          <a:bodyPr wrap="square" rtlCol="0">
            <a:spAutoFit/>
          </a:bodyPr>
          <a:lstStyle/>
          <a:p>
            <a:pPr algn="ctr"/>
            <a:r>
              <a:rPr lang="en-US" b="1" dirty="0" smtClean="0"/>
              <a:t>Common Waste Technologies (1)</a:t>
            </a:r>
          </a:p>
        </p:txBody>
      </p:sp>
    </p:spTree>
    <p:extLst>
      <p:ext uri="{BB962C8B-B14F-4D97-AF65-F5344CB8AC3E}">
        <p14:creationId xmlns:p14="http://schemas.microsoft.com/office/powerpoint/2010/main" val="4598970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7C895331-E6E0-AA45-A5A4-38575E4331EE}" type="slidenum">
              <a:rPr lang="en-US" smtClean="0"/>
              <a:pPr/>
              <a:t>32</a:t>
            </a:fld>
            <a:endParaRPr lang="en-US"/>
          </a:p>
        </p:txBody>
      </p:sp>
      <p:sp>
        <p:nvSpPr>
          <p:cNvPr id="3" name="Footer Placeholder 2"/>
          <p:cNvSpPr>
            <a:spLocks noGrp="1"/>
          </p:cNvSpPr>
          <p:nvPr>
            <p:ph type="ftr" sz="quarter" idx="12"/>
          </p:nvPr>
        </p:nvSpPr>
        <p:spPr/>
        <p:txBody>
          <a:bodyPr/>
          <a:lstStyle/>
          <a:p>
            <a:r>
              <a:rPr lang="en-US" smtClean="0"/>
              <a:t>Workshop 2, Session 5a</a:t>
            </a:r>
            <a:endParaRPr lang="en-US"/>
          </a:p>
        </p:txBody>
      </p:sp>
      <p:sp>
        <p:nvSpPr>
          <p:cNvPr id="5" name="Title 4"/>
          <p:cNvSpPr>
            <a:spLocks noGrp="1"/>
          </p:cNvSpPr>
          <p:nvPr>
            <p:ph type="title"/>
          </p:nvPr>
        </p:nvSpPr>
        <p:spPr/>
        <p:txBody>
          <a:bodyPr/>
          <a:lstStyle/>
          <a:p>
            <a:r>
              <a:rPr lang="en-US" dirty="0" smtClean="0"/>
              <a:t>There is a wide variety of Waste technologies</a:t>
            </a:r>
            <a:endParaRPr lang="en-US" dirty="0"/>
          </a:p>
        </p:txBody>
      </p:sp>
      <p:graphicFrame>
        <p:nvGraphicFramePr>
          <p:cNvPr id="11" name="Content Placeholder 10"/>
          <p:cNvGraphicFramePr>
            <a:graphicFrameLocks noGrp="1"/>
          </p:cNvGraphicFramePr>
          <p:nvPr>
            <p:ph idx="16"/>
            <p:extLst>
              <p:ext uri="{D42A27DB-BD31-4B8C-83A1-F6EECF244321}">
                <p14:modId xmlns:p14="http://schemas.microsoft.com/office/powerpoint/2010/main" val="1823407869"/>
              </p:ext>
            </p:extLst>
          </p:nvPr>
        </p:nvGraphicFramePr>
        <p:xfrm>
          <a:off x="-129657" y="1405968"/>
          <a:ext cx="8427493" cy="52232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1737360" y="1095493"/>
            <a:ext cx="5676900" cy="369332"/>
          </a:xfrm>
          <a:prstGeom prst="rect">
            <a:avLst/>
          </a:prstGeom>
          <a:noFill/>
        </p:spPr>
        <p:txBody>
          <a:bodyPr wrap="square" rtlCol="0">
            <a:spAutoFit/>
          </a:bodyPr>
          <a:lstStyle/>
          <a:p>
            <a:pPr algn="ctr"/>
            <a:r>
              <a:rPr lang="en-US" b="1" dirty="0" smtClean="0"/>
              <a:t>Common Waste Technologies (2) </a:t>
            </a:r>
          </a:p>
        </p:txBody>
      </p:sp>
    </p:spTree>
    <p:extLst>
      <p:ext uri="{BB962C8B-B14F-4D97-AF65-F5344CB8AC3E}">
        <p14:creationId xmlns:p14="http://schemas.microsoft.com/office/powerpoint/2010/main" val="26029644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Workshop 2, Session 5a</a:t>
            </a:r>
            <a:endParaRPr lang="en-US"/>
          </a:p>
        </p:txBody>
      </p:sp>
      <p:sp>
        <p:nvSpPr>
          <p:cNvPr id="4" name="Slide Number Placeholder 3"/>
          <p:cNvSpPr>
            <a:spLocks noGrp="1"/>
          </p:cNvSpPr>
          <p:nvPr>
            <p:ph type="sldNum" sz="quarter" idx="12"/>
          </p:nvPr>
        </p:nvSpPr>
        <p:spPr/>
        <p:txBody>
          <a:bodyPr/>
          <a:lstStyle/>
          <a:p>
            <a:fld id="{7C895331-E6E0-AA45-A5A4-38575E4331EE}" type="slidenum">
              <a:rPr lang="en-US" smtClean="0"/>
              <a:pPr/>
              <a:t>33</a:t>
            </a:fld>
            <a:endParaRPr lang="en-US"/>
          </a:p>
        </p:txBody>
      </p:sp>
      <p:sp>
        <p:nvSpPr>
          <p:cNvPr id="5" name="Title 4"/>
          <p:cNvSpPr>
            <a:spLocks noGrp="1"/>
          </p:cNvSpPr>
          <p:nvPr>
            <p:ph type="title"/>
          </p:nvPr>
        </p:nvSpPr>
        <p:spPr/>
        <p:txBody>
          <a:bodyPr/>
          <a:lstStyle/>
          <a:p>
            <a:r>
              <a:rPr lang="en-US" dirty="0" smtClean="0"/>
              <a:t>Policy options </a:t>
            </a:r>
            <a:endParaRPr lang="es-MX"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55" y="2621216"/>
            <a:ext cx="2966653" cy="3128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176215" y="2540409"/>
            <a:ext cx="4708478" cy="923330"/>
          </a:xfrm>
          <a:prstGeom prst="rect">
            <a:avLst/>
          </a:prstGeom>
          <a:noFill/>
        </p:spPr>
        <p:txBody>
          <a:bodyPr wrap="square" rtlCol="0">
            <a:spAutoFit/>
          </a:bodyPr>
          <a:lstStyle/>
          <a:p>
            <a:r>
              <a:rPr lang="en-US" dirty="0" smtClean="0"/>
              <a:t>Governments have a range of policy options to encourage waste management practices that will reduce GHG emissions. </a:t>
            </a:r>
            <a:endParaRPr lang="es-MX" dirty="0"/>
          </a:p>
        </p:txBody>
      </p:sp>
      <p:sp>
        <p:nvSpPr>
          <p:cNvPr id="11" name="Rectangle 10"/>
          <p:cNvSpPr/>
          <p:nvPr/>
        </p:nvSpPr>
        <p:spPr>
          <a:xfrm>
            <a:off x="4185597" y="3857364"/>
            <a:ext cx="4653318" cy="2031325"/>
          </a:xfrm>
          <a:prstGeom prst="rect">
            <a:avLst/>
          </a:prstGeom>
        </p:spPr>
        <p:txBody>
          <a:bodyPr wrap="square">
            <a:spAutoFit/>
          </a:bodyPr>
          <a:lstStyle/>
          <a:p>
            <a:r>
              <a:rPr lang="en-US" dirty="0" smtClean="0"/>
              <a:t>Examples of </a:t>
            </a:r>
            <a:r>
              <a:rPr lang="en-US" b="1" dirty="0" smtClean="0"/>
              <a:t>policy options</a:t>
            </a:r>
            <a:r>
              <a:rPr lang="en-US" dirty="0" smtClean="0"/>
              <a:t>:</a:t>
            </a:r>
          </a:p>
          <a:p>
            <a:pPr marL="285750" indent="-285750">
              <a:buFont typeface="Arial" panose="020B0604020202020204" pitchFamily="34" charset="0"/>
              <a:buChar char="•"/>
            </a:pPr>
            <a:r>
              <a:rPr lang="en-US" dirty="0" smtClean="0"/>
              <a:t>Price mechanisms (e.g. landfill tax, mandates)</a:t>
            </a:r>
          </a:p>
          <a:p>
            <a:pPr marL="285750" indent="-285750">
              <a:buFont typeface="Arial" panose="020B0604020202020204" pitchFamily="34" charset="0"/>
              <a:buChar char="•"/>
            </a:pPr>
            <a:r>
              <a:rPr lang="en-US" dirty="0" smtClean="0"/>
              <a:t>Bans (e.g. plastic bags)</a:t>
            </a:r>
          </a:p>
          <a:p>
            <a:pPr marL="285750" indent="-285750">
              <a:buFont typeface="Arial" panose="020B0604020202020204" pitchFamily="34" charset="0"/>
              <a:buChar char="•"/>
            </a:pPr>
            <a:r>
              <a:rPr lang="en-US" dirty="0" smtClean="0"/>
              <a:t>Public awareness programs</a:t>
            </a:r>
          </a:p>
          <a:p>
            <a:pPr marL="285750" indent="-285750">
              <a:buFont typeface="Arial" panose="020B0604020202020204" pitchFamily="34" charset="0"/>
              <a:buChar char="•"/>
            </a:pPr>
            <a:r>
              <a:rPr lang="en-US" dirty="0" smtClean="0"/>
              <a:t>Incentives: grants, loans, subsidies</a:t>
            </a:r>
          </a:p>
          <a:p>
            <a:pPr marL="285750" indent="-285750">
              <a:buFont typeface="Arial" panose="020B0604020202020204" pitchFamily="34" charset="0"/>
              <a:buChar char="•"/>
            </a:pPr>
            <a:r>
              <a:rPr lang="en-US" dirty="0" smtClean="0"/>
              <a:t>Extended Producer Responsibility </a:t>
            </a:r>
          </a:p>
        </p:txBody>
      </p:sp>
      <p:sp>
        <p:nvSpPr>
          <p:cNvPr id="9" name="Rectangle 8"/>
          <p:cNvSpPr/>
          <p:nvPr/>
        </p:nvSpPr>
        <p:spPr>
          <a:xfrm>
            <a:off x="504972" y="1318079"/>
            <a:ext cx="8413844" cy="923330"/>
          </a:xfrm>
          <a:prstGeom prst="rect">
            <a:avLst/>
          </a:prstGeom>
        </p:spPr>
        <p:txBody>
          <a:bodyPr wrap="square">
            <a:spAutoFit/>
          </a:bodyPr>
          <a:lstStyle/>
          <a:p>
            <a:pPr marL="285750" indent="-285750">
              <a:buFont typeface="Arial" panose="020B0604020202020204" pitchFamily="34" charset="0"/>
              <a:buChar char="•"/>
            </a:pPr>
            <a:r>
              <a:rPr lang="es-MX" dirty="0" smtClean="0"/>
              <a:t>Waste management must be</a:t>
            </a:r>
            <a:r>
              <a:rPr lang="es-MX" dirty="0"/>
              <a:t> </a:t>
            </a:r>
            <a:r>
              <a:rPr lang="es-MX" dirty="0" smtClean="0"/>
              <a:t>planned, developed</a:t>
            </a:r>
            <a:r>
              <a:rPr lang="es-MX" dirty="0"/>
              <a:t> </a:t>
            </a:r>
            <a:r>
              <a:rPr lang="es-MX" dirty="0" smtClean="0"/>
              <a:t>and</a:t>
            </a:r>
            <a:r>
              <a:rPr lang="es-MX" dirty="0"/>
              <a:t> </a:t>
            </a:r>
            <a:r>
              <a:rPr lang="es-MX" dirty="0" smtClean="0"/>
              <a:t>operated</a:t>
            </a:r>
            <a:r>
              <a:rPr lang="es-MX" dirty="0"/>
              <a:t> </a:t>
            </a:r>
            <a:r>
              <a:rPr lang="es-MX" dirty="0" smtClean="0"/>
              <a:t>within</a:t>
            </a:r>
            <a:r>
              <a:rPr lang="es-MX" dirty="0"/>
              <a:t> </a:t>
            </a:r>
            <a:r>
              <a:rPr lang="es-MX" dirty="0" smtClean="0"/>
              <a:t>the</a:t>
            </a:r>
            <a:r>
              <a:rPr lang="es-MX" dirty="0"/>
              <a:t> </a:t>
            </a:r>
            <a:r>
              <a:rPr lang="es-MX" dirty="0" smtClean="0"/>
              <a:t>framework</a:t>
            </a:r>
            <a:r>
              <a:rPr lang="es-MX" dirty="0"/>
              <a:t> </a:t>
            </a:r>
            <a:r>
              <a:rPr lang="es-MX" dirty="0" smtClean="0"/>
              <a:t>of</a:t>
            </a:r>
            <a:r>
              <a:rPr lang="es-MX" dirty="0"/>
              <a:t> </a:t>
            </a:r>
            <a:r>
              <a:rPr lang="es-MX" dirty="0" smtClean="0"/>
              <a:t>local</a:t>
            </a:r>
            <a:r>
              <a:rPr lang="es-MX" dirty="0"/>
              <a:t> </a:t>
            </a:r>
            <a:r>
              <a:rPr lang="es-MX" dirty="0" smtClean="0"/>
              <a:t>resource</a:t>
            </a:r>
            <a:r>
              <a:rPr lang="es-MX" dirty="0"/>
              <a:t> </a:t>
            </a:r>
            <a:r>
              <a:rPr lang="es-MX" dirty="0" smtClean="0"/>
              <a:t>availability, economics</a:t>
            </a:r>
            <a:r>
              <a:rPr lang="es-MX" dirty="0"/>
              <a:t> </a:t>
            </a:r>
            <a:r>
              <a:rPr lang="es-MX" dirty="0" smtClean="0"/>
              <a:t>and environmental</a:t>
            </a:r>
            <a:r>
              <a:rPr lang="es-MX" dirty="0"/>
              <a:t> </a:t>
            </a:r>
            <a:r>
              <a:rPr lang="es-MX" dirty="0" smtClean="0"/>
              <a:t>concerns</a:t>
            </a:r>
            <a:r>
              <a:rPr lang="es-MX" dirty="0"/>
              <a:t>.</a:t>
            </a:r>
          </a:p>
        </p:txBody>
      </p:sp>
    </p:spTree>
    <p:extLst>
      <p:ext uri="{BB962C8B-B14F-4D97-AF65-F5344CB8AC3E}">
        <p14:creationId xmlns:p14="http://schemas.microsoft.com/office/powerpoint/2010/main" val="40844104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6" name="Shape 386"/>
          <p:cNvPicPr preferRelativeResize="0"/>
          <p:nvPr/>
        </p:nvPicPr>
        <p:blipFill>
          <a:blip r:embed="rId3">
            <a:alphaModFix/>
          </a:blip>
          <a:stretch>
            <a:fillRect/>
          </a:stretch>
        </p:blipFill>
        <p:spPr>
          <a:xfrm>
            <a:off x="8046720" y="1057312"/>
            <a:ext cx="1095499" cy="1241600"/>
          </a:xfrm>
          <a:prstGeom prst="rect">
            <a:avLst/>
          </a:prstGeom>
          <a:noFill/>
          <a:ln>
            <a:noFill/>
          </a:ln>
        </p:spPr>
      </p:pic>
      <p:sp>
        <p:nvSpPr>
          <p:cNvPr id="384" name="Shape 384"/>
          <p:cNvSpPr txBox="1">
            <a:spLocks noGrp="1"/>
          </p:cNvSpPr>
          <p:nvPr>
            <p:ph type="title"/>
          </p:nvPr>
        </p:nvSpPr>
        <p:spPr>
          <a:xfrm>
            <a:off x="457200" y="-36022"/>
            <a:ext cx="8229600" cy="1143000"/>
          </a:xfrm>
          <a:prstGeom prst="rect">
            <a:avLst/>
          </a:prstGeom>
        </p:spPr>
        <p:txBody>
          <a:bodyPr lIns="91425" tIns="91425" rIns="91425" bIns="91425" anchor="ctr" anchorCtr="0">
            <a:noAutofit/>
          </a:bodyPr>
          <a:lstStyle/>
          <a:p>
            <a:pPr algn="ctr">
              <a:buSzPct val="42307"/>
            </a:pPr>
            <a:r>
              <a:rPr lang="en-GB" sz="2800" dirty="0" err="1" smtClean="0"/>
              <a:t>Iniciativa</a:t>
            </a:r>
            <a:r>
              <a:rPr lang="en-GB" sz="2800" dirty="0" smtClean="0"/>
              <a:t> de </a:t>
            </a:r>
            <a:r>
              <a:rPr lang="en-GB" sz="2800" dirty="0" err="1" smtClean="0"/>
              <a:t>residuos</a:t>
            </a:r>
            <a:r>
              <a:rPr lang="en-GB" sz="2800" dirty="0" smtClean="0"/>
              <a:t> SÓLIDOS MUNICIPALES</a:t>
            </a:r>
            <a:endParaRPr lang="en-GB" sz="2300" b="0" dirty="0">
              <a:solidFill>
                <a:srgbClr val="00B0F0"/>
              </a:solidFill>
            </a:endParaRPr>
          </a:p>
        </p:txBody>
      </p:sp>
      <p:sp>
        <p:nvSpPr>
          <p:cNvPr id="385" name="Shape 385"/>
          <p:cNvSpPr txBox="1">
            <a:spLocks noGrp="1"/>
          </p:cNvSpPr>
          <p:nvPr>
            <p:ph type="body" idx="1"/>
          </p:nvPr>
        </p:nvSpPr>
        <p:spPr>
          <a:xfrm>
            <a:off x="1" y="1066771"/>
            <a:ext cx="7019454" cy="5391165"/>
          </a:xfrm>
          <a:prstGeom prst="rect">
            <a:avLst/>
          </a:prstGeom>
        </p:spPr>
        <p:txBody>
          <a:bodyPr lIns="91425" tIns="91425" rIns="91425" bIns="91425" anchor="t" anchorCtr="0">
            <a:noAutofit/>
          </a:bodyPr>
          <a:lstStyle/>
          <a:p>
            <a:pPr marL="0" indent="0">
              <a:buNone/>
            </a:pPr>
            <a:r>
              <a:rPr lang="en-GB" sz="2200" b="1" dirty="0" err="1" smtClean="0">
                <a:solidFill>
                  <a:srgbClr val="367598"/>
                </a:solidFill>
              </a:rPr>
              <a:t>Objetivo</a:t>
            </a:r>
            <a:r>
              <a:rPr lang="en-GB" sz="2200" dirty="0" smtClean="0">
                <a:solidFill>
                  <a:srgbClr val="367598"/>
                </a:solidFill>
              </a:rPr>
              <a:t>:</a:t>
            </a:r>
            <a:endParaRPr lang="en-GB" sz="2200" dirty="0">
              <a:solidFill>
                <a:srgbClr val="367598"/>
              </a:solidFill>
            </a:endParaRPr>
          </a:p>
          <a:p>
            <a:pPr indent="-228594">
              <a:buClr>
                <a:srgbClr val="0070C0"/>
              </a:buClr>
              <a:buSzPct val="100000"/>
            </a:pPr>
            <a:r>
              <a:rPr lang="en-GB" sz="2000" dirty="0" err="1" smtClean="0">
                <a:solidFill>
                  <a:srgbClr val="0070C0"/>
                </a:solidFill>
              </a:rPr>
              <a:t>Reducir</a:t>
            </a:r>
            <a:r>
              <a:rPr lang="en-GB" sz="2000" dirty="0" smtClean="0">
                <a:solidFill>
                  <a:srgbClr val="0070C0"/>
                </a:solidFill>
              </a:rPr>
              <a:t> </a:t>
            </a:r>
            <a:r>
              <a:rPr lang="en-GB" sz="2000" dirty="0" err="1" smtClean="0">
                <a:solidFill>
                  <a:srgbClr val="0070C0"/>
                </a:solidFill>
              </a:rPr>
              <a:t>emisiones</a:t>
            </a:r>
            <a:r>
              <a:rPr lang="en-GB" sz="2000" dirty="0" smtClean="0">
                <a:solidFill>
                  <a:srgbClr val="0070C0"/>
                </a:solidFill>
              </a:rPr>
              <a:t> de CCVC </a:t>
            </a:r>
            <a:r>
              <a:rPr lang="en-GB" sz="2000" dirty="0" err="1" smtClean="0">
                <a:solidFill>
                  <a:srgbClr val="0070C0"/>
                </a:solidFill>
              </a:rPr>
              <a:t>en</a:t>
            </a:r>
            <a:r>
              <a:rPr lang="en-GB" sz="2000" dirty="0" smtClean="0">
                <a:solidFill>
                  <a:srgbClr val="0070C0"/>
                </a:solidFill>
              </a:rPr>
              <a:t> el sector de </a:t>
            </a:r>
            <a:r>
              <a:rPr lang="en-GB" sz="2000" dirty="0" err="1" smtClean="0">
                <a:solidFill>
                  <a:srgbClr val="0070C0"/>
                </a:solidFill>
              </a:rPr>
              <a:t>residuos</a:t>
            </a:r>
            <a:r>
              <a:rPr lang="en-GB" sz="2000" dirty="0" smtClean="0">
                <a:solidFill>
                  <a:srgbClr val="0070C0"/>
                </a:solidFill>
              </a:rPr>
              <a:t> a </a:t>
            </a:r>
            <a:r>
              <a:rPr lang="en-GB" sz="2000" dirty="0" err="1" smtClean="0">
                <a:solidFill>
                  <a:srgbClr val="0070C0"/>
                </a:solidFill>
              </a:rPr>
              <a:t>través</a:t>
            </a:r>
            <a:r>
              <a:rPr lang="en-GB" sz="2000" dirty="0" smtClean="0">
                <a:solidFill>
                  <a:srgbClr val="0070C0"/>
                </a:solidFill>
              </a:rPr>
              <a:t> de la </a:t>
            </a:r>
            <a:r>
              <a:rPr lang="en-GB" sz="2000" dirty="0" err="1" smtClean="0">
                <a:solidFill>
                  <a:srgbClr val="0070C0"/>
                </a:solidFill>
              </a:rPr>
              <a:t>entrega</a:t>
            </a:r>
            <a:r>
              <a:rPr lang="en-GB" sz="2000" dirty="0" smtClean="0">
                <a:solidFill>
                  <a:srgbClr val="0070C0"/>
                </a:solidFill>
              </a:rPr>
              <a:t> de un </a:t>
            </a:r>
            <a:r>
              <a:rPr lang="en-GB" sz="2000" dirty="0" err="1" smtClean="0">
                <a:solidFill>
                  <a:srgbClr val="0070C0"/>
                </a:solidFill>
              </a:rPr>
              <a:t>paquete</a:t>
            </a:r>
            <a:r>
              <a:rPr lang="en-GB" sz="2000" dirty="0" smtClean="0">
                <a:solidFill>
                  <a:srgbClr val="0070C0"/>
                </a:solidFill>
              </a:rPr>
              <a:t> integral de </a:t>
            </a:r>
            <a:r>
              <a:rPr lang="en-GB" sz="2000" dirty="0" err="1" smtClean="0">
                <a:solidFill>
                  <a:srgbClr val="0070C0"/>
                </a:solidFill>
              </a:rPr>
              <a:t>recursos</a:t>
            </a:r>
            <a:r>
              <a:rPr lang="en-GB" sz="2000" dirty="0" smtClean="0">
                <a:solidFill>
                  <a:srgbClr val="0070C0"/>
                </a:solidFill>
              </a:rPr>
              <a:t>, </a:t>
            </a:r>
            <a:r>
              <a:rPr lang="en-GB" sz="2000" dirty="0" err="1" smtClean="0">
                <a:solidFill>
                  <a:srgbClr val="0070C0"/>
                </a:solidFill>
              </a:rPr>
              <a:t>actividades</a:t>
            </a:r>
            <a:r>
              <a:rPr lang="en-GB" sz="2000" dirty="0" smtClean="0">
                <a:solidFill>
                  <a:srgbClr val="0070C0"/>
                </a:solidFill>
              </a:rPr>
              <a:t> de </a:t>
            </a:r>
            <a:r>
              <a:rPr lang="en-GB" sz="2000" dirty="0" err="1" smtClean="0">
                <a:solidFill>
                  <a:srgbClr val="0070C0"/>
                </a:solidFill>
              </a:rPr>
              <a:t>fortalecimiento</a:t>
            </a:r>
            <a:r>
              <a:rPr lang="en-GB" sz="2000" dirty="0" smtClean="0">
                <a:solidFill>
                  <a:srgbClr val="0070C0"/>
                </a:solidFill>
              </a:rPr>
              <a:t> de </a:t>
            </a:r>
            <a:r>
              <a:rPr lang="en-GB" sz="2000" dirty="0" err="1" smtClean="0">
                <a:solidFill>
                  <a:srgbClr val="0070C0"/>
                </a:solidFill>
              </a:rPr>
              <a:t>capacidades</a:t>
            </a:r>
            <a:r>
              <a:rPr lang="en-GB" sz="2000" dirty="0" smtClean="0">
                <a:solidFill>
                  <a:srgbClr val="0070C0"/>
                </a:solidFill>
              </a:rPr>
              <a:t> y </a:t>
            </a:r>
            <a:r>
              <a:rPr lang="en-GB" sz="2000" dirty="0" err="1" smtClean="0">
                <a:solidFill>
                  <a:srgbClr val="0070C0"/>
                </a:solidFill>
              </a:rPr>
              <a:t>acceso</a:t>
            </a:r>
            <a:r>
              <a:rPr lang="en-GB" sz="2000" dirty="0" smtClean="0">
                <a:solidFill>
                  <a:srgbClr val="0070C0"/>
                </a:solidFill>
              </a:rPr>
              <a:t> a </a:t>
            </a:r>
            <a:r>
              <a:rPr lang="en-GB" sz="2000" dirty="0" err="1" smtClean="0">
                <a:solidFill>
                  <a:srgbClr val="0070C0"/>
                </a:solidFill>
              </a:rPr>
              <a:t>una</a:t>
            </a:r>
            <a:r>
              <a:rPr lang="en-GB" sz="2000" dirty="0" smtClean="0">
                <a:solidFill>
                  <a:srgbClr val="0070C0"/>
                </a:solidFill>
              </a:rPr>
              <a:t> red global de </a:t>
            </a:r>
            <a:r>
              <a:rPr lang="en-GB" sz="2000" dirty="0" err="1" smtClean="0">
                <a:solidFill>
                  <a:srgbClr val="0070C0"/>
                </a:solidFill>
              </a:rPr>
              <a:t>ciudades</a:t>
            </a:r>
            <a:r>
              <a:rPr lang="en-GB" sz="2000" dirty="0" smtClean="0">
                <a:solidFill>
                  <a:srgbClr val="0070C0"/>
                </a:solidFill>
              </a:rPr>
              <a:t> para </a:t>
            </a:r>
            <a:r>
              <a:rPr lang="en-GB" sz="2000" dirty="0" err="1" smtClean="0">
                <a:solidFill>
                  <a:srgbClr val="0070C0"/>
                </a:solidFill>
              </a:rPr>
              <a:t>facilitar</a:t>
            </a:r>
            <a:r>
              <a:rPr lang="en-GB" sz="2000" dirty="0" smtClean="0">
                <a:solidFill>
                  <a:srgbClr val="0070C0"/>
                </a:solidFill>
              </a:rPr>
              <a:t> el </a:t>
            </a:r>
            <a:r>
              <a:rPr lang="en-GB" sz="2000" dirty="0" err="1" smtClean="0">
                <a:solidFill>
                  <a:srgbClr val="0070C0"/>
                </a:solidFill>
              </a:rPr>
              <a:t>diseño</a:t>
            </a:r>
            <a:r>
              <a:rPr lang="en-GB" sz="2000" dirty="0" smtClean="0">
                <a:solidFill>
                  <a:srgbClr val="0070C0"/>
                </a:solidFill>
              </a:rPr>
              <a:t> e </a:t>
            </a:r>
            <a:r>
              <a:rPr lang="en-GB" sz="2000" dirty="0" err="1" smtClean="0">
                <a:solidFill>
                  <a:srgbClr val="0070C0"/>
                </a:solidFill>
              </a:rPr>
              <a:t>implementación</a:t>
            </a:r>
            <a:r>
              <a:rPr lang="en-GB" sz="2000" dirty="0" smtClean="0">
                <a:solidFill>
                  <a:srgbClr val="0070C0"/>
                </a:solidFill>
              </a:rPr>
              <a:t> de </a:t>
            </a:r>
            <a:r>
              <a:rPr lang="en-GB" sz="2000" dirty="0" err="1" smtClean="0">
                <a:solidFill>
                  <a:srgbClr val="0070C0"/>
                </a:solidFill>
              </a:rPr>
              <a:t>medidas</a:t>
            </a:r>
            <a:r>
              <a:rPr lang="en-GB" sz="2000" dirty="0" smtClean="0">
                <a:solidFill>
                  <a:srgbClr val="0070C0"/>
                </a:solidFill>
              </a:rPr>
              <a:t> </a:t>
            </a:r>
            <a:r>
              <a:rPr lang="en-GB" sz="2000" dirty="0" err="1" smtClean="0">
                <a:solidFill>
                  <a:srgbClr val="0070C0"/>
                </a:solidFill>
              </a:rPr>
              <a:t>localmente</a:t>
            </a:r>
            <a:r>
              <a:rPr lang="en-GB" sz="2000" dirty="0" smtClean="0">
                <a:solidFill>
                  <a:srgbClr val="0070C0"/>
                </a:solidFill>
              </a:rPr>
              <a:t> </a:t>
            </a:r>
            <a:r>
              <a:rPr lang="en-GB" sz="2000" dirty="0" err="1" smtClean="0">
                <a:solidFill>
                  <a:srgbClr val="0070C0"/>
                </a:solidFill>
              </a:rPr>
              <a:t>apropiadas</a:t>
            </a:r>
            <a:r>
              <a:rPr lang="en-GB" sz="2000" dirty="0" smtClean="0">
                <a:solidFill>
                  <a:srgbClr val="0070C0"/>
                </a:solidFill>
              </a:rPr>
              <a:t>.</a:t>
            </a:r>
          </a:p>
          <a:p>
            <a:pPr marL="0" indent="0">
              <a:buNone/>
            </a:pPr>
            <a:endParaRPr sz="2200" b="1" dirty="0">
              <a:solidFill>
                <a:srgbClr val="0070C0"/>
              </a:solidFill>
            </a:endParaRPr>
          </a:p>
          <a:p>
            <a:pPr marL="0" indent="0">
              <a:buNone/>
            </a:pPr>
            <a:r>
              <a:rPr lang="en-GB" sz="2200" b="1" dirty="0" err="1" smtClean="0">
                <a:solidFill>
                  <a:srgbClr val="367598"/>
                </a:solidFill>
              </a:rPr>
              <a:t>Por</a:t>
            </a:r>
            <a:r>
              <a:rPr lang="en-GB" sz="2200" b="1" dirty="0" smtClean="0">
                <a:solidFill>
                  <a:srgbClr val="367598"/>
                </a:solidFill>
              </a:rPr>
              <a:t> </a:t>
            </a:r>
            <a:r>
              <a:rPr lang="en-GB" sz="2200" b="1" dirty="0" err="1" smtClean="0">
                <a:solidFill>
                  <a:srgbClr val="367598"/>
                </a:solidFill>
              </a:rPr>
              <a:t>qué</a:t>
            </a:r>
            <a:r>
              <a:rPr lang="en-GB" sz="2200" b="1" dirty="0" smtClean="0">
                <a:solidFill>
                  <a:srgbClr val="367598"/>
                </a:solidFill>
              </a:rPr>
              <a:t>?</a:t>
            </a:r>
            <a:endParaRPr lang="en-GB" sz="2200" b="1" dirty="0">
              <a:solidFill>
                <a:srgbClr val="367598"/>
              </a:solidFill>
            </a:endParaRPr>
          </a:p>
          <a:p>
            <a:pPr indent="-228594">
              <a:buClr>
                <a:srgbClr val="0070C0"/>
              </a:buClr>
              <a:buSzPct val="100000"/>
            </a:pPr>
            <a:r>
              <a:rPr lang="en-GB" sz="2000" dirty="0" err="1" smtClean="0">
                <a:solidFill>
                  <a:srgbClr val="0070C0"/>
                </a:solidFill>
              </a:rPr>
              <a:t>Globalmente</a:t>
            </a:r>
            <a:r>
              <a:rPr lang="en-GB" sz="2000" dirty="0" smtClean="0">
                <a:solidFill>
                  <a:srgbClr val="0070C0"/>
                </a:solidFill>
              </a:rPr>
              <a:t>, </a:t>
            </a:r>
            <a:r>
              <a:rPr lang="en-GB" sz="2000" dirty="0" err="1" smtClean="0">
                <a:solidFill>
                  <a:srgbClr val="0070C0"/>
                </a:solidFill>
              </a:rPr>
              <a:t>los</a:t>
            </a:r>
            <a:r>
              <a:rPr lang="en-GB" sz="2000" dirty="0" smtClean="0">
                <a:solidFill>
                  <a:srgbClr val="0070C0"/>
                </a:solidFill>
              </a:rPr>
              <a:t> </a:t>
            </a:r>
            <a:r>
              <a:rPr lang="en-GB" sz="2000" dirty="0" err="1" smtClean="0">
                <a:solidFill>
                  <a:srgbClr val="0070C0"/>
                </a:solidFill>
              </a:rPr>
              <a:t>sitios</a:t>
            </a:r>
            <a:r>
              <a:rPr lang="en-GB" sz="2000" dirty="0" smtClean="0">
                <a:solidFill>
                  <a:srgbClr val="0070C0"/>
                </a:solidFill>
              </a:rPr>
              <a:t> de </a:t>
            </a:r>
            <a:r>
              <a:rPr lang="en-GB" sz="2000" dirty="0" err="1" smtClean="0">
                <a:solidFill>
                  <a:srgbClr val="0070C0"/>
                </a:solidFill>
              </a:rPr>
              <a:t>disposición</a:t>
            </a:r>
            <a:r>
              <a:rPr lang="en-GB" sz="2000" dirty="0" smtClean="0">
                <a:solidFill>
                  <a:srgbClr val="0070C0"/>
                </a:solidFill>
              </a:rPr>
              <a:t> final son la </a:t>
            </a:r>
            <a:r>
              <a:rPr lang="en-GB" sz="2000" dirty="0" err="1" smtClean="0">
                <a:solidFill>
                  <a:srgbClr val="0070C0"/>
                </a:solidFill>
              </a:rPr>
              <a:t>tercera</a:t>
            </a:r>
            <a:r>
              <a:rPr lang="en-GB" sz="2000" dirty="0" smtClean="0">
                <a:solidFill>
                  <a:srgbClr val="0070C0"/>
                </a:solidFill>
              </a:rPr>
              <a:t> </a:t>
            </a:r>
            <a:r>
              <a:rPr lang="en-GB" sz="2000" dirty="0" err="1" smtClean="0">
                <a:solidFill>
                  <a:srgbClr val="0070C0"/>
                </a:solidFill>
              </a:rPr>
              <a:t>fuente</a:t>
            </a:r>
            <a:r>
              <a:rPr lang="en-GB" sz="2000" dirty="0" smtClean="0">
                <a:solidFill>
                  <a:srgbClr val="0070C0"/>
                </a:solidFill>
              </a:rPr>
              <a:t> </a:t>
            </a:r>
            <a:r>
              <a:rPr lang="en-GB" sz="2000" dirty="0" err="1" smtClean="0">
                <a:solidFill>
                  <a:srgbClr val="0070C0"/>
                </a:solidFill>
              </a:rPr>
              <a:t>más</a:t>
            </a:r>
            <a:r>
              <a:rPr lang="en-GB" sz="2000" dirty="0" smtClean="0">
                <a:solidFill>
                  <a:srgbClr val="0070C0"/>
                </a:solidFill>
              </a:rPr>
              <a:t> </a:t>
            </a:r>
            <a:r>
              <a:rPr lang="en-GB" sz="2000" dirty="0" err="1" smtClean="0">
                <a:solidFill>
                  <a:srgbClr val="0070C0"/>
                </a:solidFill>
              </a:rPr>
              <a:t>grande</a:t>
            </a:r>
            <a:r>
              <a:rPr lang="en-GB" sz="2000" dirty="0" smtClean="0">
                <a:solidFill>
                  <a:srgbClr val="0070C0"/>
                </a:solidFill>
              </a:rPr>
              <a:t> de </a:t>
            </a:r>
            <a:r>
              <a:rPr lang="en-GB" sz="2000" dirty="0" err="1" smtClean="0">
                <a:solidFill>
                  <a:srgbClr val="0070C0"/>
                </a:solidFill>
              </a:rPr>
              <a:t>emisiones</a:t>
            </a:r>
            <a:r>
              <a:rPr lang="en-GB" sz="2000" dirty="0" smtClean="0">
                <a:solidFill>
                  <a:srgbClr val="0070C0"/>
                </a:solidFill>
              </a:rPr>
              <a:t> </a:t>
            </a:r>
            <a:r>
              <a:rPr lang="en-GB" sz="2000" dirty="0" err="1" smtClean="0">
                <a:solidFill>
                  <a:srgbClr val="0070C0"/>
                </a:solidFill>
              </a:rPr>
              <a:t>antropogénicas</a:t>
            </a:r>
            <a:r>
              <a:rPr lang="en-GB" sz="2000" dirty="0" smtClean="0">
                <a:solidFill>
                  <a:srgbClr val="0070C0"/>
                </a:solidFill>
              </a:rPr>
              <a:t> de </a:t>
            </a:r>
            <a:r>
              <a:rPr lang="en-GB" sz="2000" dirty="0" err="1" smtClean="0">
                <a:solidFill>
                  <a:srgbClr val="0070C0"/>
                </a:solidFill>
              </a:rPr>
              <a:t>metano</a:t>
            </a:r>
            <a:r>
              <a:rPr lang="en-GB" sz="2000" dirty="0" smtClean="0">
                <a:solidFill>
                  <a:srgbClr val="0070C0"/>
                </a:solidFill>
              </a:rPr>
              <a:t> (</a:t>
            </a:r>
            <a:r>
              <a:rPr lang="en-GB" sz="2000" dirty="0" err="1" smtClean="0">
                <a:solidFill>
                  <a:srgbClr val="0070C0"/>
                </a:solidFill>
              </a:rPr>
              <a:t>alrededor</a:t>
            </a:r>
            <a:r>
              <a:rPr lang="en-GB" sz="2000" dirty="0" smtClean="0">
                <a:solidFill>
                  <a:srgbClr val="0070C0"/>
                </a:solidFill>
              </a:rPr>
              <a:t> de </a:t>
            </a:r>
            <a:r>
              <a:rPr lang="en-GB" sz="2000" dirty="0" smtClean="0">
                <a:solidFill>
                  <a:srgbClr val="0070C0"/>
                </a:solidFill>
              </a:rPr>
              <a:t>13%)</a:t>
            </a:r>
            <a:endParaRPr lang="en-GB" sz="2000" dirty="0" smtClean="0">
              <a:solidFill>
                <a:srgbClr val="0070C0"/>
              </a:solidFill>
            </a:endParaRPr>
          </a:p>
          <a:p>
            <a:pPr indent="-228594">
              <a:buClr>
                <a:srgbClr val="0070C0"/>
              </a:buClr>
              <a:buSzPct val="100000"/>
            </a:pPr>
            <a:r>
              <a:rPr lang="en-US" sz="2000" dirty="0" smtClean="0">
                <a:solidFill>
                  <a:srgbClr val="0070C0"/>
                </a:solidFill>
              </a:rPr>
              <a:t>La </a:t>
            </a:r>
            <a:r>
              <a:rPr lang="en-US" sz="2000" dirty="0" err="1" smtClean="0">
                <a:solidFill>
                  <a:srgbClr val="0070C0"/>
                </a:solidFill>
              </a:rPr>
              <a:t>generación</a:t>
            </a:r>
            <a:r>
              <a:rPr lang="en-US" sz="2000" dirty="0" smtClean="0">
                <a:solidFill>
                  <a:srgbClr val="0070C0"/>
                </a:solidFill>
              </a:rPr>
              <a:t> de </a:t>
            </a:r>
            <a:r>
              <a:rPr lang="en-US" sz="2000" dirty="0" err="1" smtClean="0">
                <a:solidFill>
                  <a:srgbClr val="0070C0"/>
                </a:solidFill>
              </a:rPr>
              <a:t>residuos</a:t>
            </a:r>
            <a:r>
              <a:rPr lang="en-US" sz="2000" dirty="0" smtClean="0">
                <a:solidFill>
                  <a:srgbClr val="0070C0"/>
                </a:solidFill>
              </a:rPr>
              <a:t> </a:t>
            </a:r>
            <a:r>
              <a:rPr lang="en-US" sz="2000" dirty="0" err="1" smtClean="0">
                <a:solidFill>
                  <a:srgbClr val="0070C0"/>
                </a:solidFill>
              </a:rPr>
              <a:t>sigue</a:t>
            </a:r>
            <a:r>
              <a:rPr lang="en-US" sz="2000" dirty="0" smtClean="0">
                <a:solidFill>
                  <a:srgbClr val="0070C0"/>
                </a:solidFill>
              </a:rPr>
              <a:t> </a:t>
            </a:r>
            <a:r>
              <a:rPr lang="en-US" sz="2000" dirty="0" err="1" smtClean="0">
                <a:solidFill>
                  <a:srgbClr val="0070C0"/>
                </a:solidFill>
              </a:rPr>
              <a:t>aumentando</a:t>
            </a:r>
            <a:r>
              <a:rPr lang="en-US" sz="2000" dirty="0" smtClean="0">
                <a:solidFill>
                  <a:srgbClr val="0070C0"/>
                </a:solidFill>
              </a:rPr>
              <a:t> a la par de las </a:t>
            </a:r>
            <a:r>
              <a:rPr lang="en-US" sz="2000" dirty="0" err="1" smtClean="0">
                <a:solidFill>
                  <a:srgbClr val="0070C0"/>
                </a:solidFill>
              </a:rPr>
              <a:t>ciudades</a:t>
            </a:r>
            <a:r>
              <a:rPr lang="en-US" sz="2000" dirty="0" smtClean="0">
                <a:solidFill>
                  <a:srgbClr val="0070C0"/>
                </a:solidFill>
              </a:rPr>
              <a:t>. </a:t>
            </a:r>
          </a:p>
          <a:p>
            <a:pPr indent="-228594">
              <a:buClr>
                <a:srgbClr val="0070C0"/>
              </a:buClr>
              <a:buSzPct val="100000"/>
            </a:pPr>
            <a:r>
              <a:rPr lang="en-US" sz="2000" dirty="0" err="1" smtClean="0">
                <a:solidFill>
                  <a:srgbClr val="0070C0"/>
                </a:solidFill>
              </a:rPr>
              <a:t>Quemas</a:t>
            </a:r>
            <a:r>
              <a:rPr lang="en-US" sz="2000" dirty="0" smtClean="0">
                <a:solidFill>
                  <a:srgbClr val="0070C0"/>
                </a:solidFill>
              </a:rPr>
              <a:t> y </a:t>
            </a:r>
            <a:r>
              <a:rPr lang="en-US" sz="2000" dirty="0" err="1" smtClean="0">
                <a:solidFill>
                  <a:srgbClr val="0070C0"/>
                </a:solidFill>
              </a:rPr>
              <a:t>transporte</a:t>
            </a:r>
            <a:r>
              <a:rPr lang="en-US" sz="2000" dirty="0" smtClean="0">
                <a:solidFill>
                  <a:srgbClr val="0070C0"/>
                </a:solidFill>
              </a:rPr>
              <a:t> de </a:t>
            </a:r>
            <a:r>
              <a:rPr lang="en-US" sz="2000" dirty="0" err="1" smtClean="0">
                <a:solidFill>
                  <a:srgbClr val="0070C0"/>
                </a:solidFill>
              </a:rPr>
              <a:t>residuos</a:t>
            </a:r>
            <a:r>
              <a:rPr lang="en-US" sz="2000" dirty="0" smtClean="0">
                <a:solidFill>
                  <a:srgbClr val="0070C0"/>
                </a:solidFill>
              </a:rPr>
              <a:t> son </a:t>
            </a:r>
            <a:r>
              <a:rPr lang="en-US" sz="2000" dirty="0" err="1" smtClean="0">
                <a:solidFill>
                  <a:srgbClr val="0070C0"/>
                </a:solidFill>
              </a:rPr>
              <a:t>fuentes</a:t>
            </a:r>
            <a:r>
              <a:rPr lang="en-US" sz="2000" dirty="0" smtClean="0">
                <a:solidFill>
                  <a:srgbClr val="0070C0"/>
                </a:solidFill>
              </a:rPr>
              <a:t> </a:t>
            </a:r>
            <a:r>
              <a:rPr lang="en-US" sz="2000" dirty="0" err="1" smtClean="0">
                <a:solidFill>
                  <a:srgbClr val="0070C0"/>
                </a:solidFill>
              </a:rPr>
              <a:t>asociadas</a:t>
            </a:r>
            <a:r>
              <a:rPr lang="en-US" sz="2000" dirty="0" smtClean="0">
                <a:solidFill>
                  <a:srgbClr val="0070C0"/>
                </a:solidFill>
              </a:rPr>
              <a:t> de </a:t>
            </a:r>
            <a:r>
              <a:rPr lang="en-US" sz="2000" dirty="0" err="1" smtClean="0">
                <a:solidFill>
                  <a:srgbClr val="0070C0"/>
                </a:solidFill>
              </a:rPr>
              <a:t>emisiones</a:t>
            </a:r>
            <a:r>
              <a:rPr lang="en-US" sz="2000" dirty="0" smtClean="0">
                <a:solidFill>
                  <a:srgbClr val="0070C0"/>
                </a:solidFill>
              </a:rPr>
              <a:t>.</a:t>
            </a:r>
            <a:endParaRPr lang="en-GB" sz="2000" dirty="0">
              <a:solidFill>
                <a:srgbClr val="0070C0"/>
              </a:solidFill>
            </a:endParaRPr>
          </a:p>
        </p:txBody>
      </p:sp>
      <p:pic>
        <p:nvPicPr>
          <p:cNvPr id="2" name="Picture 1"/>
          <p:cNvPicPr>
            <a:picLocks noChangeAspect="1"/>
          </p:cNvPicPr>
          <p:nvPr/>
        </p:nvPicPr>
        <p:blipFill>
          <a:blip r:embed="rId4"/>
          <a:stretch>
            <a:fillRect/>
          </a:stretch>
        </p:blipFill>
        <p:spPr>
          <a:xfrm>
            <a:off x="6900864" y="2540100"/>
            <a:ext cx="2173122" cy="1599211"/>
          </a:xfrm>
          <a:prstGeom prst="rect">
            <a:avLst/>
          </a:prstGeom>
        </p:spPr>
      </p:pic>
    </p:spTree>
    <p:extLst>
      <p:ext uri="{BB962C8B-B14F-4D97-AF65-F5344CB8AC3E}">
        <p14:creationId xmlns:p14="http://schemas.microsoft.com/office/powerpoint/2010/main" val="622668914"/>
      </p:ext>
    </p:extLst>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Shape 384"/>
          <p:cNvSpPr txBox="1">
            <a:spLocks noGrp="1"/>
          </p:cNvSpPr>
          <p:nvPr>
            <p:ph type="title"/>
          </p:nvPr>
        </p:nvSpPr>
        <p:spPr>
          <a:xfrm>
            <a:off x="457200" y="51062"/>
            <a:ext cx="8229600" cy="1143000"/>
          </a:xfrm>
          <a:prstGeom prst="rect">
            <a:avLst/>
          </a:prstGeom>
        </p:spPr>
        <p:txBody>
          <a:bodyPr lIns="91425" tIns="91425" rIns="91425" bIns="91425" anchor="ctr" anchorCtr="0">
            <a:noAutofit/>
          </a:bodyPr>
          <a:lstStyle/>
          <a:p>
            <a:pPr algn="ctr">
              <a:lnSpc>
                <a:spcPts val="1200"/>
              </a:lnSpc>
              <a:buSzPct val="42307"/>
            </a:pPr>
            <a:r>
              <a:rPr lang="en-GB" sz="2800" dirty="0" err="1"/>
              <a:t>Iniciativa</a:t>
            </a:r>
            <a:r>
              <a:rPr lang="en-GB" sz="2800" dirty="0"/>
              <a:t> de </a:t>
            </a:r>
            <a:r>
              <a:rPr lang="en-GB" sz="2800" dirty="0" err="1"/>
              <a:t>residuos</a:t>
            </a:r>
            <a:r>
              <a:rPr lang="en-GB" sz="2800" dirty="0"/>
              <a:t> </a:t>
            </a:r>
            <a:r>
              <a:rPr lang="en-GB" sz="2800" dirty="0" smtClean="0"/>
              <a:t/>
            </a:r>
            <a:br>
              <a:rPr lang="en-GB" sz="2800" dirty="0" smtClean="0"/>
            </a:br>
            <a:r>
              <a:rPr lang="en-GB" sz="2800" dirty="0"/>
              <a:t/>
            </a:r>
            <a:br>
              <a:rPr lang="en-GB" sz="2800" dirty="0"/>
            </a:br>
            <a:r>
              <a:rPr lang="en-GB" sz="2800" dirty="0" smtClean="0"/>
              <a:t/>
            </a:r>
            <a:br>
              <a:rPr lang="en-GB" sz="2800" dirty="0" smtClean="0"/>
            </a:br>
            <a:r>
              <a:rPr lang="en-GB" sz="2400" b="0" dirty="0" err="1" smtClean="0">
                <a:solidFill>
                  <a:schemeClr val="tx2">
                    <a:lumMod val="40000"/>
                    <a:lumOff val="60000"/>
                  </a:schemeClr>
                </a:solidFill>
              </a:rPr>
              <a:t>Mitigando</a:t>
            </a:r>
            <a:r>
              <a:rPr lang="en-GB" sz="2400" b="0" dirty="0" smtClean="0">
                <a:solidFill>
                  <a:schemeClr val="tx2">
                    <a:lumMod val="40000"/>
                    <a:lumOff val="60000"/>
                  </a:schemeClr>
                </a:solidFill>
              </a:rPr>
              <a:t> </a:t>
            </a:r>
            <a:r>
              <a:rPr lang="en-GB" sz="2400" b="0" dirty="0">
                <a:solidFill>
                  <a:schemeClr val="tx2">
                    <a:lumMod val="40000"/>
                    <a:lumOff val="60000"/>
                  </a:schemeClr>
                </a:solidFill>
              </a:rPr>
              <a:t>CCVC </a:t>
            </a:r>
            <a:r>
              <a:rPr lang="en-GB" sz="2400" b="0" dirty="0" err="1">
                <a:solidFill>
                  <a:schemeClr val="tx2">
                    <a:lumMod val="40000"/>
                    <a:lumOff val="60000"/>
                  </a:schemeClr>
                </a:solidFill>
              </a:rPr>
              <a:t>en</a:t>
            </a:r>
            <a:r>
              <a:rPr lang="en-GB" sz="2400" b="0" dirty="0">
                <a:solidFill>
                  <a:schemeClr val="tx2">
                    <a:lumMod val="40000"/>
                    <a:lumOff val="60000"/>
                  </a:schemeClr>
                </a:solidFill>
              </a:rPr>
              <a:t> el sector de </a:t>
            </a:r>
            <a:r>
              <a:rPr lang="en-GB" sz="2400" b="0" dirty="0" err="1">
                <a:solidFill>
                  <a:schemeClr val="tx2">
                    <a:lumMod val="40000"/>
                    <a:lumOff val="60000"/>
                  </a:schemeClr>
                </a:solidFill>
              </a:rPr>
              <a:t>residuos</a:t>
            </a:r>
            <a:endParaRPr lang="en-GB" sz="2000" b="0" dirty="0">
              <a:solidFill>
                <a:schemeClr val="tx2">
                  <a:lumMod val="40000"/>
                  <a:lumOff val="60000"/>
                </a:schemeClr>
              </a:solidFill>
            </a:endParaRPr>
          </a:p>
        </p:txBody>
      </p:sp>
      <p:sp>
        <p:nvSpPr>
          <p:cNvPr id="385" name="Shape 385"/>
          <p:cNvSpPr txBox="1">
            <a:spLocks noGrp="1"/>
          </p:cNvSpPr>
          <p:nvPr>
            <p:ph type="body" idx="1"/>
          </p:nvPr>
        </p:nvSpPr>
        <p:spPr>
          <a:xfrm>
            <a:off x="126343" y="1106981"/>
            <a:ext cx="8891319" cy="5746275"/>
          </a:xfrm>
          <a:prstGeom prst="rect">
            <a:avLst/>
          </a:prstGeom>
        </p:spPr>
        <p:txBody>
          <a:bodyPr lIns="91425" tIns="91425" rIns="91425" bIns="91425" anchor="t" anchorCtr="0">
            <a:noAutofit/>
          </a:bodyPr>
          <a:lstStyle/>
          <a:p>
            <a:pPr marL="0" indent="0">
              <a:buNone/>
            </a:pPr>
            <a:r>
              <a:rPr lang="es-ES" sz="2200" b="1" dirty="0" smtClean="0">
                <a:solidFill>
                  <a:srgbClr val="367598"/>
                </a:solidFill>
              </a:rPr>
              <a:t>Metas</a:t>
            </a:r>
            <a:r>
              <a:rPr lang="es-ES" sz="2200" dirty="0" smtClean="0">
                <a:solidFill>
                  <a:srgbClr val="367598"/>
                </a:solidFill>
              </a:rPr>
              <a:t>:</a:t>
            </a:r>
          </a:p>
          <a:p>
            <a:pPr indent="-228594">
              <a:buClr>
                <a:srgbClr val="0070C0"/>
              </a:buClr>
              <a:buSzPct val="100000"/>
            </a:pPr>
            <a:r>
              <a:rPr lang="es-ES" sz="2200" b="1" dirty="0" smtClean="0">
                <a:solidFill>
                  <a:srgbClr val="0070C0"/>
                </a:solidFill>
              </a:rPr>
              <a:t>Habilitar a las ciudades</a:t>
            </a:r>
            <a:r>
              <a:rPr lang="es-ES" sz="2200" dirty="0" smtClean="0">
                <a:solidFill>
                  <a:srgbClr val="0070C0"/>
                </a:solidFill>
              </a:rPr>
              <a:t> para desarrollar sistemas robustos de gestión de residuos sólidos para alcanzar reducciones de CCVC reales en el corto plazo y otros beneficios de desarrollo.</a:t>
            </a:r>
          </a:p>
          <a:p>
            <a:pPr indent="-228594">
              <a:buClr>
                <a:srgbClr val="0070C0"/>
              </a:buClr>
              <a:buSzPct val="100000"/>
            </a:pPr>
            <a:r>
              <a:rPr lang="es-ES" sz="2200" dirty="0" smtClean="0">
                <a:solidFill>
                  <a:srgbClr val="0070C0"/>
                </a:solidFill>
              </a:rPr>
              <a:t>Mover a las ciudades hacia arriba en la </a:t>
            </a:r>
            <a:r>
              <a:rPr lang="es-ES" sz="2200" b="1" dirty="0" smtClean="0">
                <a:solidFill>
                  <a:srgbClr val="0070C0"/>
                </a:solidFill>
              </a:rPr>
              <a:t>jerarquía de residuos </a:t>
            </a:r>
            <a:r>
              <a:rPr lang="es-ES" sz="2200" dirty="0" smtClean="0">
                <a:solidFill>
                  <a:srgbClr val="0070C0"/>
                </a:solidFill>
              </a:rPr>
              <a:t>a través de acciones compatibles con el contexto local pero a la vez de alta </a:t>
            </a:r>
            <a:r>
              <a:rPr lang="es-ES" sz="2200" b="1" dirty="0" smtClean="0">
                <a:solidFill>
                  <a:srgbClr val="0070C0"/>
                </a:solidFill>
              </a:rPr>
              <a:t>replicabilidad </a:t>
            </a:r>
            <a:r>
              <a:rPr lang="es-ES" sz="2200" dirty="0" smtClean="0">
                <a:solidFill>
                  <a:srgbClr val="0070C0"/>
                </a:solidFill>
              </a:rPr>
              <a:t>a nivel nacional.</a:t>
            </a:r>
          </a:p>
          <a:p>
            <a:pPr indent="-228594">
              <a:buClr>
                <a:srgbClr val="0070C0"/>
              </a:buClr>
              <a:buSzPct val="100000"/>
            </a:pPr>
            <a:r>
              <a:rPr lang="es-ES" sz="2200" i="1" dirty="0" smtClean="0">
                <a:solidFill>
                  <a:srgbClr val="0070C0"/>
                </a:solidFill>
              </a:rPr>
              <a:t>Largo plazo: Ayudar a 1000 ciudades al 2020</a:t>
            </a:r>
          </a:p>
          <a:p>
            <a:pPr indent="-228594">
              <a:buClr>
                <a:srgbClr val="0070C0"/>
              </a:buClr>
              <a:buSzPct val="100000"/>
            </a:pPr>
            <a:endParaRPr lang="es-ES" sz="2200" b="1" dirty="0" smtClean="0">
              <a:solidFill>
                <a:srgbClr val="0070C0"/>
              </a:solidFill>
            </a:endParaRPr>
          </a:p>
          <a:p>
            <a:pPr marL="0" indent="0">
              <a:buNone/>
            </a:pPr>
            <a:r>
              <a:rPr lang="es-ES" sz="2200" b="1" dirty="0" smtClean="0">
                <a:solidFill>
                  <a:srgbClr val="367598"/>
                </a:solidFill>
              </a:rPr>
              <a:t>Cómo?</a:t>
            </a:r>
          </a:p>
          <a:p>
            <a:pPr indent="-228594">
              <a:buClr>
                <a:srgbClr val="0070C0"/>
              </a:buClr>
              <a:buSzPct val="100000"/>
            </a:pPr>
            <a:r>
              <a:rPr lang="es-ES" sz="2200" dirty="0" smtClean="0">
                <a:solidFill>
                  <a:srgbClr val="0070C0"/>
                </a:solidFill>
              </a:rPr>
              <a:t>Trabajando con ciudades y gobiernos nacionales en la entrega de asistencia técnica, desarrollo de estrategias financieras, facilitando el fortalecimiento de capacidades y cooperación sur-sur</a:t>
            </a:r>
          </a:p>
          <a:p>
            <a:pPr marL="114306" indent="0">
              <a:buClr>
                <a:srgbClr val="0070C0"/>
              </a:buClr>
              <a:buSzPct val="100000"/>
              <a:buNone/>
            </a:pPr>
            <a:endParaRPr lang="es-ES" sz="2200" dirty="0">
              <a:solidFill>
                <a:srgbClr val="0070C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9386" y="3429000"/>
            <a:ext cx="2243137" cy="1498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9262090"/>
      </p:ext>
    </p:extLst>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1800" y="1200150"/>
            <a:ext cx="8229600" cy="643398"/>
          </a:xfrm>
        </p:spPr>
        <p:txBody>
          <a:bodyPr>
            <a:noAutofit/>
          </a:bodyPr>
          <a:lstStyle/>
          <a:p>
            <a:r>
              <a:rPr lang="en-US" sz="1800" b="1" dirty="0" smtClean="0"/>
              <a:t>Meta</a:t>
            </a:r>
            <a:r>
              <a:rPr lang="en-US" sz="1800" dirty="0" smtClean="0"/>
              <a:t>: </a:t>
            </a:r>
            <a:r>
              <a:rPr lang="es-CL" sz="1800" dirty="0"/>
              <a:t>Fortalecer la colaboración entre ciudades, construir capacidades para la gestión de residuos sólidos municipales (RSM) y facilitar la ampliación de acciones para reducir los contaminantes del clima de vida corta</a:t>
            </a:r>
            <a:endParaRPr lang="es-ES" sz="1800" dirty="0"/>
          </a:p>
          <a:p>
            <a:endParaRPr lang="es-ES" sz="1800" dirty="0"/>
          </a:p>
        </p:txBody>
      </p:sp>
      <p:sp>
        <p:nvSpPr>
          <p:cNvPr id="3" name="Date Placeholder 2"/>
          <p:cNvSpPr>
            <a:spLocks noGrp="1"/>
          </p:cNvSpPr>
          <p:nvPr>
            <p:ph type="dt" sz="half" idx="10"/>
          </p:nvPr>
        </p:nvSpPr>
        <p:spPr/>
        <p:txBody>
          <a:bodyPr/>
          <a:lstStyle/>
          <a:p>
            <a:r>
              <a:rPr lang="en-US" smtClean="0"/>
              <a:t>CCAP</a:t>
            </a:r>
            <a:endParaRPr lang="en-US" dirty="0"/>
          </a:p>
        </p:txBody>
      </p:sp>
      <p:sp>
        <p:nvSpPr>
          <p:cNvPr id="4" name="Slide Number Placeholder 3"/>
          <p:cNvSpPr>
            <a:spLocks noGrp="1"/>
          </p:cNvSpPr>
          <p:nvPr>
            <p:ph type="sldNum" sz="quarter" idx="11"/>
          </p:nvPr>
        </p:nvSpPr>
        <p:spPr/>
        <p:txBody>
          <a:bodyPr/>
          <a:lstStyle/>
          <a:p>
            <a:fld id="{7C895331-E6E0-AA45-A5A4-38575E4331EE}" type="slidenum">
              <a:rPr lang="en-US" smtClean="0"/>
              <a:pPr/>
              <a:t>36</a:t>
            </a:fld>
            <a:endParaRPr lang="en-US" dirty="0"/>
          </a:p>
        </p:txBody>
      </p:sp>
      <p:sp>
        <p:nvSpPr>
          <p:cNvPr id="5" name="Title 4"/>
          <p:cNvSpPr>
            <a:spLocks noGrp="1"/>
          </p:cNvSpPr>
          <p:nvPr>
            <p:ph type="title"/>
          </p:nvPr>
        </p:nvSpPr>
        <p:spPr>
          <a:xfrm>
            <a:off x="457200" y="223839"/>
            <a:ext cx="7086600" cy="639762"/>
          </a:xfrm>
        </p:spPr>
        <p:txBody>
          <a:bodyPr>
            <a:normAutofit/>
          </a:bodyPr>
          <a:lstStyle/>
          <a:p>
            <a:r>
              <a:rPr lang="es-ES" sz="2400" dirty="0" smtClean="0"/>
              <a:t>Red de Ciudades latinoamericanas</a:t>
            </a:r>
            <a:endParaRPr lang="es-ES" sz="2400" dirty="0"/>
          </a:p>
        </p:txBody>
      </p:sp>
      <p:graphicFrame>
        <p:nvGraphicFramePr>
          <p:cNvPr id="13" name="Content Placeholder 12"/>
          <p:cNvGraphicFramePr>
            <a:graphicFrameLocks noGrp="1"/>
          </p:cNvGraphicFramePr>
          <p:nvPr>
            <p:ph idx="15"/>
            <p:extLst>
              <p:ext uri="{D42A27DB-BD31-4B8C-83A1-F6EECF244321}">
                <p14:modId xmlns:p14="http://schemas.microsoft.com/office/powerpoint/2010/main" val="1472684639"/>
              </p:ext>
            </p:extLst>
          </p:nvPr>
        </p:nvGraphicFramePr>
        <p:xfrm>
          <a:off x="287867" y="2347383"/>
          <a:ext cx="3688821" cy="37050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ontent Placeholder 7"/>
          <p:cNvSpPr>
            <a:spLocks noGrp="1"/>
          </p:cNvSpPr>
          <p:nvPr>
            <p:ph idx="17"/>
          </p:nvPr>
        </p:nvSpPr>
        <p:spPr>
          <a:xfrm>
            <a:off x="184628" y="2063182"/>
            <a:ext cx="2051391" cy="424622"/>
          </a:xfrm>
        </p:spPr>
        <p:txBody>
          <a:bodyPr>
            <a:normAutofit/>
          </a:bodyPr>
          <a:lstStyle/>
          <a:p>
            <a:r>
              <a:rPr lang="es-ES" sz="1800" b="1" dirty="0" smtClean="0"/>
              <a:t>Oportunidades</a:t>
            </a:r>
            <a:r>
              <a:rPr lang="en-US" sz="1800" b="1" dirty="0" smtClean="0"/>
              <a:t>:</a:t>
            </a:r>
            <a:endParaRPr lang="es-ES" sz="1800" b="1" dirty="0"/>
          </a:p>
        </p:txBody>
      </p:sp>
      <p:sp>
        <p:nvSpPr>
          <p:cNvPr id="9" name="Content Placeholder 8"/>
          <p:cNvSpPr>
            <a:spLocks noGrp="1"/>
          </p:cNvSpPr>
          <p:nvPr>
            <p:ph idx="18"/>
          </p:nvPr>
        </p:nvSpPr>
        <p:spPr>
          <a:xfrm>
            <a:off x="4166507" y="5869758"/>
            <a:ext cx="4977493" cy="369332"/>
          </a:xfrm>
        </p:spPr>
        <p:txBody>
          <a:bodyPr>
            <a:noAutofit/>
          </a:bodyPr>
          <a:lstStyle/>
          <a:p>
            <a:r>
              <a:rPr lang="es-ES" i="1" dirty="0"/>
              <a:t>F</a:t>
            </a:r>
            <a:r>
              <a:rPr lang="es-ES" i="1" dirty="0" smtClean="0"/>
              <a:t>oto: Lanzamiento de la Red de Ciudades Latinoamericanas para la Gestión de Residuos Solidos Municipales, Abril 2017. </a:t>
            </a:r>
            <a:endParaRPr lang="es-ES" i="1" dirty="0"/>
          </a:p>
        </p:txBody>
      </p:sp>
      <p:pic>
        <p:nvPicPr>
          <p:cNvPr id="10" name="Content Placeholder 9" descr="C:\Users\bshaffer\AppData\Local\Microsoft\Windows\INetCache\Content.Word\DSC_0583.jpg"/>
          <p:cNvPicPr>
            <a:picLocks noGrp="1"/>
          </p:cNvPicPr>
          <p:nvPr>
            <p:ph idx="16"/>
          </p:nvPr>
        </p:nvPicPr>
        <p:blipFill rotWithShape="1">
          <a:blip r:embed="rId8" cstate="print">
            <a:extLst>
              <a:ext uri="{28A0092B-C50C-407E-A947-70E740481C1C}">
                <a14:useLocalDpi xmlns:a14="http://schemas.microsoft.com/office/drawing/2010/main" val="0"/>
              </a:ext>
            </a:extLst>
          </a:blip>
          <a:srcRect b="5466"/>
          <a:stretch/>
        </p:blipFill>
        <p:spPr bwMode="auto">
          <a:xfrm>
            <a:off x="4166507" y="2295674"/>
            <a:ext cx="4773386" cy="349794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920907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5372100" y="1066802"/>
            <a:ext cx="3657600" cy="793751"/>
          </a:xfrm>
          <a:prstGeom prst="rect">
            <a:avLst/>
          </a:prstGeom>
          <a:effectLst>
            <a:outerShdw blurRad="152400" dist="317500" dir="5400000" sx="90000" sy="-19000" rotWithShape="0">
              <a:prstClr val="black">
                <a:alpha val="15000"/>
              </a:prstClr>
            </a:outerShdw>
          </a:effectLst>
        </p:spPr>
        <p:txBody>
          <a:bodyPr vert="horz" lIns="59983" tIns="29991" rIns="59983" bIns="29991" rtlCol="0" anchor="ctr">
            <a:noAutofit/>
          </a:bodyPr>
          <a:lstStyle>
            <a:lvl1pPr algn="l" defTabSz="914400" rtl="0" eaLnBrk="1" latinLnBrk="0" hangingPunct="1">
              <a:spcBef>
                <a:spcPct val="0"/>
              </a:spcBef>
              <a:buNone/>
              <a:defRPr sz="4600" b="0" i="0" kern="1200" spc="66" baseline="0">
                <a:solidFill>
                  <a:schemeClr val="tx1">
                    <a:lumMod val="75000"/>
                    <a:lumOff val="25000"/>
                  </a:schemeClr>
                </a:solidFill>
                <a:latin typeface="Futura Condensed"/>
                <a:ea typeface="+mj-ea"/>
                <a:cs typeface="Futura Condensed"/>
              </a:defRPr>
            </a:lvl1pPr>
          </a:lstStyle>
          <a:p>
            <a:pPr algn="r">
              <a:defRPr/>
            </a:pPr>
            <a:endParaRPr lang="en-US" sz="2800" b="1" dirty="0">
              <a:solidFill>
                <a:schemeClr val="tx1"/>
              </a:solidFill>
              <a:latin typeface="+mj-lt"/>
            </a:endParaRPr>
          </a:p>
        </p:txBody>
      </p:sp>
      <p:sp>
        <p:nvSpPr>
          <p:cNvPr id="3" name="Title 2"/>
          <p:cNvSpPr>
            <a:spLocks noGrp="1"/>
          </p:cNvSpPr>
          <p:nvPr>
            <p:ph type="title"/>
          </p:nvPr>
        </p:nvSpPr>
        <p:spPr>
          <a:xfrm>
            <a:off x="365712" y="64183"/>
            <a:ext cx="8229600" cy="1143000"/>
          </a:xfrm>
        </p:spPr>
        <p:txBody>
          <a:bodyPr>
            <a:noAutofit/>
          </a:bodyPr>
          <a:lstStyle/>
          <a:p>
            <a:pPr>
              <a:lnSpc>
                <a:spcPct val="100000"/>
              </a:lnSpc>
              <a:spcBef>
                <a:spcPts val="600"/>
              </a:spcBef>
              <a:spcAft>
                <a:spcPts val="1200"/>
              </a:spcAft>
            </a:pPr>
            <a:r>
              <a:rPr lang="en-GB" sz="2400" dirty="0" err="1" smtClean="0"/>
              <a:t>Iniciativa</a:t>
            </a:r>
            <a:r>
              <a:rPr lang="en-GB" sz="2400" dirty="0" smtClean="0"/>
              <a:t> de </a:t>
            </a:r>
            <a:r>
              <a:rPr lang="en-GB" sz="2400" dirty="0" err="1" smtClean="0"/>
              <a:t>residuos</a:t>
            </a:r>
            <a:r>
              <a:rPr lang="en-GB" sz="2400" dirty="0" smtClean="0"/>
              <a:t/>
            </a:r>
            <a:br>
              <a:rPr lang="en-GB" sz="2400" dirty="0" smtClean="0"/>
            </a:br>
            <a:r>
              <a:rPr lang="en-GB" sz="2400" dirty="0" smtClean="0"/>
              <a:t> </a:t>
            </a:r>
            <a:r>
              <a:rPr lang="en-GB" sz="2400" b="0" dirty="0" err="1" smtClean="0">
                <a:solidFill>
                  <a:srgbClr val="00B0F0"/>
                </a:solidFill>
              </a:rPr>
              <a:t>Qué</a:t>
            </a:r>
            <a:r>
              <a:rPr lang="en-GB" sz="2400" b="0" dirty="0" smtClean="0">
                <a:solidFill>
                  <a:srgbClr val="00B0F0"/>
                </a:solidFill>
              </a:rPr>
              <a:t> se </a:t>
            </a:r>
            <a:r>
              <a:rPr lang="en-GB" sz="2400" b="0" dirty="0" err="1" smtClean="0">
                <a:solidFill>
                  <a:srgbClr val="00B0F0"/>
                </a:solidFill>
              </a:rPr>
              <a:t>hace</a:t>
            </a:r>
            <a:r>
              <a:rPr lang="en-GB" sz="2400" b="0" dirty="0" smtClean="0">
                <a:solidFill>
                  <a:srgbClr val="00B0F0"/>
                </a:solidFill>
              </a:rPr>
              <a:t> con las </a:t>
            </a:r>
            <a:r>
              <a:rPr lang="en-GB" sz="2400" b="0" dirty="0" err="1" smtClean="0">
                <a:solidFill>
                  <a:srgbClr val="00B0F0"/>
                </a:solidFill>
              </a:rPr>
              <a:t>ciudades</a:t>
            </a:r>
            <a:r>
              <a:rPr lang="en-GB" sz="2400" b="0" dirty="0" smtClean="0">
                <a:solidFill>
                  <a:srgbClr val="00B0F0"/>
                </a:solidFill>
              </a:rPr>
              <a:t>?</a:t>
            </a:r>
            <a:r>
              <a:rPr lang="en-US" sz="1400" dirty="0" smtClean="0"/>
              <a:t/>
            </a:r>
            <a:br>
              <a:rPr lang="en-US" sz="1400" dirty="0" smtClean="0"/>
            </a:br>
            <a:endParaRPr lang="en-US" sz="1400" dirty="0"/>
          </a:p>
        </p:txBody>
      </p:sp>
      <p:sp>
        <p:nvSpPr>
          <p:cNvPr id="5" name="Content Placeholder 4"/>
          <p:cNvSpPr>
            <a:spLocks noGrp="1"/>
          </p:cNvSpPr>
          <p:nvPr>
            <p:ph idx="1"/>
          </p:nvPr>
        </p:nvSpPr>
        <p:spPr>
          <a:xfrm>
            <a:off x="133351" y="1266372"/>
            <a:ext cx="8877300" cy="5148942"/>
          </a:xfrm>
        </p:spPr>
        <p:txBody>
          <a:bodyPr>
            <a:normAutofit/>
          </a:bodyPr>
          <a:lstStyle/>
          <a:p>
            <a:pPr defTabSz="914377">
              <a:spcBef>
                <a:spcPts val="0"/>
              </a:spcBef>
              <a:spcAft>
                <a:spcPts val="1200"/>
              </a:spcAft>
              <a:buClrTx/>
              <a:buSzTx/>
            </a:pPr>
            <a:r>
              <a:rPr lang="es-CL" sz="2400" dirty="0" smtClean="0">
                <a:latin typeface="Calibri"/>
                <a:cs typeface="+mn-cs"/>
              </a:rPr>
              <a:t>Recolectar y analizar </a:t>
            </a:r>
            <a:r>
              <a:rPr lang="es-CL" sz="2400" b="1" dirty="0" smtClean="0">
                <a:latin typeface="Calibri"/>
                <a:cs typeface="+mn-cs"/>
              </a:rPr>
              <a:t>datos </a:t>
            </a:r>
            <a:r>
              <a:rPr lang="es-CL" sz="2400" dirty="0" smtClean="0">
                <a:latin typeface="Calibri"/>
                <a:cs typeface="+mn-cs"/>
              </a:rPr>
              <a:t>de gestión de RSW con la herramienta de análisis preliminar para ciudades</a:t>
            </a:r>
            <a:endParaRPr lang="en-US" sz="2400" dirty="0" smtClean="0">
              <a:latin typeface="Calibri"/>
              <a:cs typeface="+mn-cs"/>
            </a:endParaRPr>
          </a:p>
          <a:p>
            <a:pPr defTabSz="914377">
              <a:spcBef>
                <a:spcPts val="0"/>
              </a:spcBef>
              <a:spcAft>
                <a:spcPts val="1200"/>
              </a:spcAft>
              <a:buClrTx/>
              <a:buSzTx/>
            </a:pPr>
            <a:r>
              <a:rPr lang="es-CL" sz="2400" dirty="0" smtClean="0">
                <a:latin typeface="Calibri"/>
                <a:cs typeface="+mn-cs"/>
              </a:rPr>
              <a:t>Facilitar el desarrollo de planes de gestión de residuos sólidos municipales que identifiquen </a:t>
            </a:r>
            <a:r>
              <a:rPr lang="es-CL" sz="2400" b="1" dirty="0" smtClean="0">
                <a:latin typeface="Calibri"/>
                <a:cs typeface="+mn-cs"/>
              </a:rPr>
              <a:t>acciones apropiadas</a:t>
            </a:r>
            <a:endParaRPr lang="en-US" sz="2400" b="1" dirty="0">
              <a:latin typeface="Calibri"/>
              <a:cs typeface="+mn-cs"/>
            </a:endParaRPr>
          </a:p>
          <a:p>
            <a:pPr defTabSz="914377">
              <a:spcBef>
                <a:spcPts val="0"/>
              </a:spcBef>
              <a:spcAft>
                <a:spcPts val="1200"/>
              </a:spcAft>
              <a:buClrTx/>
              <a:buSzTx/>
            </a:pPr>
            <a:r>
              <a:rPr lang="es-CL" sz="2400" dirty="0">
                <a:latin typeface="Calibri"/>
                <a:cs typeface="+mn-cs"/>
              </a:rPr>
              <a:t>Medir emisiones de CCVC a través de la </a:t>
            </a:r>
            <a:r>
              <a:rPr lang="es-CL" sz="2400" b="1" dirty="0">
                <a:latin typeface="Calibri"/>
                <a:cs typeface="+mn-cs"/>
              </a:rPr>
              <a:t>herramienta de cuantificación de emisiones</a:t>
            </a:r>
            <a:endParaRPr lang="en-US" sz="2400" b="1" dirty="0">
              <a:latin typeface="Calibri"/>
              <a:cs typeface="+mn-cs"/>
            </a:endParaRPr>
          </a:p>
          <a:p>
            <a:pPr marL="342891" lvl="1" indent="-342891" defTabSz="914377">
              <a:spcBef>
                <a:spcPts val="0"/>
              </a:spcBef>
              <a:spcAft>
                <a:spcPts val="1200"/>
              </a:spcAft>
              <a:buClrTx/>
              <a:buFont typeface="Arial"/>
              <a:buChar char="•"/>
            </a:pPr>
            <a:r>
              <a:rPr lang="es-CL" sz="2400" b="1" dirty="0" smtClean="0">
                <a:latin typeface="Calibri"/>
                <a:cs typeface="+mn-cs"/>
              </a:rPr>
              <a:t>Entregar capacitaciones </a:t>
            </a:r>
            <a:r>
              <a:rPr lang="es-CL" sz="2400" dirty="0" smtClean="0">
                <a:latin typeface="Calibri"/>
                <a:cs typeface="+mn-cs"/>
              </a:rPr>
              <a:t>a través de talleres, </a:t>
            </a:r>
            <a:r>
              <a:rPr lang="es-CL" sz="2400" dirty="0" err="1" smtClean="0">
                <a:latin typeface="Calibri"/>
                <a:cs typeface="+mn-cs"/>
              </a:rPr>
              <a:t>webinars</a:t>
            </a:r>
            <a:r>
              <a:rPr lang="es-CL" sz="2400" dirty="0">
                <a:latin typeface="Calibri"/>
                <a:cs typeface="+mn-cs"/>
              </a:rPr>
              <a:t> </a:t>
            </a:r>
            <a:r>
              <a:rPr lang="es-CL" sz="2400" dirty="0" smtClean="0">
                <a:latin typeface="Calibri"/>
                <a:cs typeface="+mn-cs"/>
              </a:rPr>
              <a:t>y acceso a recursos online tales como servicios de asesoría experta sin costo.</a:t>
            </a:r>
            <a:endParaRPr lang="en-US" sz="2400" dirty="0" smtClean="0">
              <a:latin typeface="Calibri"/>
              <a:cs typeface="+mn-cs"/>
            </a:endParaRPr>
          </a:p>
          <a:p>
            <a:pPr marL="342891" lvl="1" indent="-342891" defTabSz="914377">
              <a:spcBef>
                <a:spcPts val="0"/>
              </a:spcBef>
              <a:spcAft>
                <a:spcPts val="1200"/>
              </a:spcAft>
              <a:buClrTx/>
              <a:buFont typeface="Arial"/>
              <a:buChar char="•"/>
            </a:pPr>
            <a:r>
              <a:rPr lang="es-CL" sz="2400" dirty="0" smtClean="0">
                <a:latin typeface="Calibri"/>
                <a:cs typeface="+mn-cs"/>
              </a:rPr>
              <a:t>Facilitar </a:t>
            </a:r>
            <a:r>
              <a:rPr lang="es-CL" sz="2400" b="1" dirty="0" smtClean="0">
                <a:latin typeface="Calibri"/>
                <a:cs typeface="+mn-cs"/>
              </a:rPr>
              <a:t>cooperación entre ciudades</a:t>
            </a:r>
            <a:endParaRPr lang="en-US" sz="2400" b="1" dirty="0" smtClean="0">
              <a:latin typeface="Calibri"/>
              <a:cs typeface="+mn-cs"/>
            </a:endParaRPr>
          </a:p>
          <a:p>
            <a:pPr marL="342891" lvl="1" indent="-342891" defTabSz="914377">
              <a:spcBef>
                <a:spcPts val="0"/>
              </a:spcBef>
              <a:spcAft>
                <a:spcPts val="1200"/>
              </a:spcAft>
              <a:buClrTx/>
              <a:buFont typeface="Arial"/>
              <a:buChar char="•"/>
            </a:pPr>
            <a:r>
              <a:rPr lang="es-CL" sz="2400" dirty="0" smtClean="0">
                <a:latin typeface="Calibri"/>
                <a:cs typeface="+mn-cs"/>
              </a:rPr>
              <a:t>Entregar </a:t>
            </a:r>
            <a:r>
              <a:rPr lang="es-CL" sz="2400" b="1" dirty="0" smtClean="0">
                <a:latin typeface="Calibri"/>
                <a:cs typeface="+mn-cs"/>
              </a:rPr>
              <a:t>análisis técnicos y financieros </a:t>
            </a:r>
            <a:r>
              <a:rPr lang="es-CL" sz="2400" dirty="0" smtClean="0">
                <a:latin typeface="Calibri"/>
                <a:cs typeface="+mn-cs"/>
              </a:rPr>
              <a:t>para definir proyectos de mitigación de CCVC</a:t>
            </a:r>
            <a:endParaRPr lang="en-US" sz="2400" dirty="0">
              <a:latin typeface="Calibri"/>
              <a:cs typeface="+mn-cs"/>
            </a:endParaRPr>
          </a:p>
        </p:txBody>
      </p:sp>
    </p:spTree>
    <p:extLst>
      <p:ext uri="{BB962C8B-B14F-4D97-AF65-F5344CB8AC3E}">
        <p14:creationId xmlns:p14="http://schemas.microsoft.com/office/powerpoint/2010/main" val="1974488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p:cNvSpPr txBox="1">
            <a:spLocks/>
          </p:cNvSpPr>
          <p:nvPr/>
        </p:nvSpPr>
        <p:spPr>
          <a:xfrm>
            <a:off x="2" y="1360980"/>
            <a:ext cx="9142218" cy="5072478"/>
          </a:xfrm>
          <a:prstGeom prst="rect">
            <a:avLst/>
          </a:prstGeom>
        </p:spPr>
        <p:txBody>
          <a:bodyPr>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2"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2"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2"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buClr>
                <a:srgbClr val="0070C0"/>
              </a:buClr>
              <a:buFont typeface="Arial"/>
              <a:buChar char="•"/>
            </a:pPr>
            <a:r>
              <a:rPr lang="es-CL" sz="2200" dirty="0" smtClean="0">
                <a:solidFill>
                  <a:srgbClr val="0070C0"/>
                </a:solidFill>
                <a:cs typeface="Futura Condensed"/>
              </a:rPr>
              <a:t>Trabajar con </a:t>
            </a:r>
            <a:r>
              <a:rPr lang="es-CL" sz="2200" b="1" dirty="0" smtClean="0">
                <a:solidFill>
                  <a:srgbClr val="0070C0"/>
                </a:solidFill>
                <a:cs typeface="Futura Condensed"/>
              </a:rPr>
              <a:t>Gobiernos Nacionales </a:t>
            </a:r>
            <a:r>
              <a:rPr lang="es-CL" sz="2200" dirty="0" smtClean="0">
                <a:solidFill>
                  <a:srgbClr val="0070C0"/>
                </a:solidFill>
                <a:cs typeface="Futura Condensed"/>
              </a:rPr>
              <a:t>para escalar las experiencias exitosas y replicarlas a través del mejoramiento de las políticas nacionales </a:t>
            </a:r>
            <a:endParaRPr lang="en-US" sz="2200" dirty="0" smtClean="0">
              <a:solidFill>
                <a:srgbClr val="0070C0"/>
              </a:solidFill>
              <a:cs typeface="Futura Condensed"/>
            </a:endParaRPr>
          </a:p>
          <a:p>
            <a:pPr>
              <a:spcBef>
                <a:spcPts val="0"/>
              </a:spcBef>
              <a:spcAft>
                <a:spcPts val="600"/>
              </a:spcAft>
              <a:buClr>
                <a:srgbClr val="0070C0"/>
              </a:buClr>
              <a:buFont typeface="Arial"/>
              <a:buChar char="•"/>
            </a:pPr>
            <a:r>
              <a:rPr lang="es-CL" sz="2200" b="1" dirty="0" smtClean="0">
                <a:solidFill>
                  <a:srgbClr val="0070C0"/>
                </a:solidFill>
                <a:cs typeface="Futura Condensed"/>
              </a:rPr>
              <a:t>Fortalecer las capacidades </a:t>
            </a:r>
            <a:r>
              <a:rPr lang="es-CL" sz="2200" dirty="0" smtClean="0">
                <a:solidFill>
                  <a:srgbClr val="0070C0"/>
                </a:solidFill>
                <a:cs typeface="Futura Condensed"/>
              </a:rPr>
              <a:t>de las ciudades para mejorar la gestión de información</a:t>
            </a:r>
            <a:r>
              <a:rPr lang="es-CL" sz="2200" dirty="0">
                <a:solidFill>
                  <a:srgbClr val="0070C0"/>
                </a:solidFill>
                <a:cs typeface="Futura Condensed"/>
              </a:rPr>
              <a:t> </a:t>
            </a:r>
            <a:r>
              <a:rPr lang="es-CL" sz="2200" dirty="0" smtClean="0">
                <a:solidFill>
                  <a:srgbClr val="0070C0"/>
                </a:solidFill>
                <a:cs typeface="Futura Condensed"/>
              </a:rPr>
              <a:t>y desarrollar proyectos financieramente sostenibles</a:t>
            </a:r>
            <a:endParaRPr lang="en-US" sz="2200" dirty="0" smtClean="0">
              <a:solidFill>
                <a:srgbClr val="0070C0"/>
              </a:solidFill>
              <a:cs typeface="Futura Condensed"/>
            </a:endParaRPr>
          </a:p>
          <a:p>
            <a:pPr>
              <a:spcBef>
                <a:spcPts val="0"/>
              </a:spcBef>
              <a:spcAft>
                <a:spcPts val="600"/>
              </a:spcAft>
              <a:buClr>
                <a:srgbClr val="0070C0"/>
              </a:buClr>
              <a:buFont typeface="Arial"/>
              <a:buChar char="•"/>
            </a:pPr>
            <a:r>
              <a:rPr lang="es-CL" sz="2200" dirty="0" smtClean="0">
                <a:solidFill>
                  <a:srgbClr val="0070C0"/>
                </a:solidFill>
                <a:cs typeface="Futura Condensed"/>
              </a:rPr>
              <a:t>Acelerar el </a:t>
            </a:r>
            <a:r>
              <a:rPr lang="es-CL" sz="2200" b="1" dirty="0" smtClean="0">
                <a:solidFill>
                  <a:srgbClr val="0070C0"/>
                </a:solidFill>
                <a:cs typeface="Futura Condensed"/>
              </a:rPr>
              <a:t>acceso directo a financiamiento </a:t>
            </a:r>
            <a:r>
              <a:rPr lang="es-CL" sz="2200" dirty="0" smtClean="0">
                <a:solidFill>
                  <a:srgbClr val="0070C0"/>
                </a:solidFill>
                <a:cs typeface="Futura Condensed"/>
              </a:rPr>
              <a:t>para una implementación más rápida de los proyectos</a:t>
            </a:r>
            <a:endParaRPr lang="en-US" sz="2200" dirty="0" smtClean="0">
              <a:solidFill>
                <a:srgbClr val="0070C0"/>
              </a:solidFill>
              <a:cs typeface="Futura Condensed"/>
            </a:endParaRPr>
          </a:p>
          <a:p>
            <a:pPr>
              <a:spcBef>
                <a:spcPts val="0"/>
              </a:spcBef>
              <a:spcAft>
                <a:spcPts val="600"/>
              </a:spcAft>
              <a:buClr>
                <a:srgbClr val="0070C0"/>
              </a:buClr>
              <a:buFont typeface="Arial"/>
              <a:buChar char="•"/>
            </a:pPr>
            <a:r>
              <a:rPr lang="en-US" sz="2200" b="1" dirty="0" err="1" smtClean="0">
                <a:solidFill>
                  <a:srgbClr val="0070C0"/>
                </a:solidFill>
                <a:cs typeface="Futura Condensed"/>
              </a:rPr>
              <a:t>Desarrollar</a:t>
            </a:r>
            <a:r>
              <a:rPr lang="en-US" sz="2200" b="1" dirty="0" smtClean="0">
                <a:solidFill>
                  <a:srgbClr val="0070C0"/>
                </a:solidFill>
                <a:cs typeface="Futura Condensed"/>
              </a:rPr>
              <a:t> </a:t>
            </a:r>
            <a:r>
              <a:rPr lang="en-US" sz="2200" b="1" dirty="0" err="1" smtClean="0">
                <a:solidFill>
                  <a:srgbClr val="0070C0"/>
                </a:solidFill>
                <a:cs typeface="Futura Condensed"/>
              </a:rPr>
              <a:t>herramientas</a:t>
            </a:r>
            <a:r>
              <a:rPr lang="en-US" sz="2200" b="1" dirty="0" smtClean="0">
                <a:solidFill>
                  <a:srgbClr val="0070C0"/>
                </a:solidFill>
                <a:cs typeface="Futura Condensed"/>
              </a:rPr>
              <a:t> </a:t>
            </a:r>
            <a:r>
              <a:rPr lang="en-US" sz="2200" dirty="0" smtClean="0">
                <a:solidFill>
                  <a:srgbClr val="0070C0"/>
                </a:solidFill>
                <a:cs typeface="Futura Condensed"/>
              </a:rPr>
              <a:t>para </a:t>
            </a:r>
            <a:r>
              <a:rPr lang="en-US" sz="2200" dirty="0" err="1" smtClean="0">
                <a:solidFill>
                  <a:srgbClr val="0070C0"/>
                </a:solidFill>
                <a:cs typeface="Futura Condensed"/>
              </a:rPr>
              <a:t>medición</a:t>
            </a:r>
            <a:r>
              <a:rPr lang="en-US" sz="2200" dirty="0" smtClean="0">
                <a:solidFill>
                  <a:srgbClr val="0070C0"/>
                </a:solidFill>
                <a:cs typeface="Futura Condensed"/>
              </a:rPr>
              <a:t> de </a:t>
            </a:r>
            <a:r>
              <a:rPr lang="en-US" sz="2200" dirty="0" err="1" smtClean="0">
                <a:solidFill>
                  <a:srgbClr val="0070C0"/>
                </a:solidFill>
                <a:cs typeface="Futura Condensed"/>
              </a:rPr>
              <a:t>emisiones</a:t>
            </a:r>
            <a:r>
              <a:rPr lang="en-US" sz="2200" dirty="0" smtClean="0">
                <a:solidFill>
                  <a:srgbClr val="0070C0"/>
                </a:solidFill>
                <a:cs typeface="Futura Condensed"/>
              </a:rPr>
              <a:t> y </a:t>
            </a:r>
            <a:r>
              <a:rPr lang="en-US" sz="2200" dirty="0" err="1" smtClean="0">
                <a:solidFill>
                  <a:srgbClr val="0070C0"/>
                </a:solidFill>
                <a:cs typeface="Futura Condensed"/>
              </a:rPr>
              <a:t>evaluación</a:t>
            </a:r>
            <a:r>
              <a:rPr lang="en-US" sz="2200" dirty="0" smtClean="0">
                <a:solidFill>
                  <a:srgbClr val="0070C0"/>
                </a:solidFill>
                <a:cs typeface="Futura Condensed"/>
              </a:rPr>
              <a:t> de </a:t>
            </a:r>
            <a:r>
              <a:rPr lang="en-US" sz="2200" dirty="0" err="1" smtClean="0">
                <a:solidFill>
                  <a:srgbClr val="0070C0"/>
                </a:solidFill>
                <a:cs typeface="Futura Condensed"/>
              </a:rPr>
              <a:t>proyectos</a:t>
            </a:r>
            <a:r>
              <a:rPr lang="en-US" sz="2200" dirty="0" smtClean="0">
                <a:solidFill>
                  <a:srgbClr val="0070C0"/>
                </a:solidFill>
                <a:cs typeface="Futura Condensed"/>
              </a:rPr>
              <a:t> para </a:t>
            </a:r>
            <a:r>
              <a:rPr lang="en-US" sz="2200" dirty="0" err="1" smtClean="0">
                <a:solidFill>
                  <a:srgbClr val="0070C0"/>
                </a:solidFill>
                <a:cs typeface="Futura Condensed"/>
              </a:rPr>
              <a:t>facilitar</a:t>
            </a:r>
            <a:r>
              <a:rPr lang="en-US" sz="2200" dirty="0" smtClean="0">
                <a:solidFill>
                  <a:srgbClr val="0070C0"/>
                </a:solidFill>
                <a:cs typeface="Futura Condensed"/>
              </a:rPr>
              <a:t> la </a:t>
            </a:r>
            <a:r>
              <a:rPr lang="en-US" sz="2200" dirty="0" err="1" smtClean="0">
                <a:solidFill>
                  <a:srgbClr val="0070C0"/>
                </a:solidFill>
                <a:cs typeface="Futura Condensed"/>
              </a:rPr>
              <a:t>toma</a:t>
            </a:r>
            <a:r>
              <a:rPr lang="en-US" sz="2200" dirty="0" smtClean="0">
                <a:solidFill>
                  <a:srgbClr val="0070C0"/>
                </a:solidFill>
                <a:cs typeface="Futura Condensed"/>
              </a:rPr>
              <a:t> de </a:t>
            </a:r>
            <a:r>
              <a:rPr lang="en-US" sz="2200" dirty="0" err="1" smtClean="0">
                <a:solidFill>
                  <a:srgbClr val="0070C0"/>
                </a:solidFill>
                <a:cs typeface="Futura Condensed"/>
              </a:rPr>
              <a:t>decisiones</a:t>
            </a:r>
            <a:endParaRPr lang="en-US" sz="2200" dirty="0">
              <a:solidFill>
                <a:srgbClr val="0070C0"/>
              </a:solidFill>
              <a:cs typeface="Futura Condensed"/>
            </a:endParaRPr>
          </a:p>
          <a:p>
            <a:pPr>
              <a:spcBef>
                <a:spcPts val="0"/>
              </a:spcBef>
              <a:spcAft>
                <a:spcPts val="600"/>
              </a:spcAft>
              <a:buClr>
                <a:srgbClr val="0070C0"/>
              </a:buClr>
              <a:buFont typeface="Arial"/>
              <a:buChar char="•"/>
            </a:pPr>
            <a:r>
              <a:rPr lang="es-CL" sz="2200" dirty="0" smtClean="0">
                <a:solidFill>
                  <a:srgbClr val="0070C0"/>
                </a:solidFill>
                <a:cs typeface="Futura Condensed"/>
              </a:rPr>
              <a:t>Facilitar la </a:t>
            </a:r>
            <a:r>
              <a:rPr lang="es-CL" sz="2200" b="1" dirty="0" smtClean="0">
                <a:solidFill>
                  <a:srgbClr val="0070C0"/>
                </a:solidFill>
                <a:cs typeface="Futura Condensed"/>
              </a:rPr>
              <a:t>participación del sector privado </a:t>
            </a:r>
            <a:r>
              <a:rPr lang="es-CL" sz="2200" dirty="0" smtClean="0">
                <a:solidFill>
                  <a:srgbClr val="0070C0"/>
                </a:solidFill>
                <a:cs typeface="Futura Condensed"/>
              </a:rPr>
              <a:t>para movilizar recursos que aceleren la implementación de proyectos </a:t>
            </a:r>
          </a:p>
          <a:p>
            <a:pPr>
              <a:spcBef>
                <a:spcPts val="0"/>
              </a:spcBef>
              <a:spcAft>
                <a:spcPts val="600"/>
              </a:spcAft>
              <a:buClr>
                <a:srgbClr val="0070C0"/>
              </a:buClr>
              <a:buFont typeface="Arial"/>
              <a:buChar char="•"/>
            </a:pPr>
            <a:r>
              <a:rPr lang="es-CL" sz="2200" dirty="0">
                <a:solidFill>
                  <a:srgbClr val="0070C0"/>
                </a:solidFill>
                <a:cs typeface="Futura Condensed"/>
              </a:rPr>
              <a:t>Construir una red global de ciudades para potenciar la </a:t>
            </a:r>
            <a:r>
              <a:rPr lang="es-CL" sz="2200" b="1" dirty="0" err="1">
                <a:solidFill>
                  <a:srgbClr val="0070C0"/>
                </a:solidFill>
                <a:cs typeface="Futura Condensed"/>
              </a:rPr>
              <a:t>replicabilidad</a:t>
            </a:r>
            <a:endParaRPr lang="en-US" sz="2200" b="1" dirty="0">
              <a:solidFill>
                <a:srgbClr val="0070C0"/>
              </a:solidFill>
              <a:cs typeface="Futura Condensed"/>
            </a:endParaRPr>
          </a:p>
          <a:p>
            <a:pPr marL="0" indent="0">
              <a:spcBef>
                <a:spcPts val="0"/>
              </a:spcBef>
              <a:spcAft>
                <a:spcPts val="600"/>
              </a:spcAft>
              <a:buClr>
                <a:srgbClr val="0070C0"/>
              </a:buClr>
              <a:buNone/>
            </a:pPr>
            <a:endParaRPr lang="en-US" sz="2200" dirty="0">
              <a:solidFill>
                <a:srgbClr val="0070C0"/>
              </a:solidFill>
              <a:cs typeface="Futura Condensed"/>
            </a:endParaRPr>
          </a:p>
        </p:txBody>
      </p:sp>
      <p:sp>
        <p:nvSpPr>
          <p:cNvPr id="6" name="Shape 384"/>
          <p:cNvSpPr txBox="1">
            <a:spLocks/>
          </p:cNvSpPr>
          <p:nvPr/>
        </p:nvSpPr>
        <p:spPr>
          <a:xfrm>
            <a:off x="457200" y="-36022"/>
            <a:ext cx="8229600" cy="1143000"/>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Font typeface="Allerta"/>
              <a:buNone/>
              <a:defRPr sz="3600" b="1" i="0" u="none" strike="noStrike" cap="none" baseline="0">
                <a:solidFill>
                  <a:srgbClr val="0070C0"/>
                </a:solidFill>
                <a:latin typeface="Allerta"/>
                <a:ea typeface="Allerta"/>
                <a:cs typeface="Allerta"/>
                <a:sym typeface="Allerta"/>
                <a:rtl val="0"/>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pPr algn="ctr">
              <a:buSzPct val="42307"/>
            </a:pPr>
            <a:r>
              <a:rPr lang="en-GB" sz="2600" dirty="0" smtClean="0">
                <a:solidFill>
                  <a:schemeClr val="bg1"/>
                </a:solidFill>
              </a:rPr>
              <a:t>INICIATIVA DE RESIDUOS </a:t>
            </a:r>
          </a:p>
          <a:p>
            <a:pPr algn="ctr">
              <a:buSzPct val="42307"/>
            </a:pPr>
            <a:r>
              <a:rPr lang="en-GB" sz="2300" b="0" kern="0" dirty="0" smtClean="0">
                <a:solidFill>
                  <a:srgbClr val="00B0F0"/>
                </a:solidFill>
              </a:rPr>
              <a:t>Plan de </a:t>
            </a:r>
            <a:r>
              <a:rPr lang="en-GB" sz="2300" b="0" kern="0" dirty="0" err="1" smtClean="0">
                <a:solidFill>
                  <a:srgbClr val="00B0F0"/>
                </a:solidFill>
              </a:rPr>
              <a:t>acción</a:t>
            </a:r>
            <a:r>
              <a:rPr lang="en-GB" sz="2300" b="0" kern="0" dirty="0" smtClean="0">
                <a:solidFill>
                  <a:srgbClr val="00B0F0"/>
                </a:solidFill>
              </a:rPr>
              <a:t> y </a:t>
            </a:r>
            <a:r>
              <a:rPr lang="en-GB" sz="2300" b="0" kern="0" dirty="0" err="1" smtClean="0">
                <a:solidFill>
                  <a:srgbClr val="00B0F0"/>
                </a:solidFill>
              </a:rPr>
              <a:t>compromisos</a:t>
            </a:r>
            <a:endParaRPr lang="en-GB" sz="2300" b="0" kern="0" dirty="0">
              <a:solidFill>
                <a:srgbClr val="00B0F0"/>
              </a:solidFill>
            </a:endParaRPr>
          </a:p>
        </p:txBody>
      </p:sp>
    </p:spTree>
    <p:extLst>
      <p:ext uri="{BB962C8B-B14F-4D97-AF65-F5344CB8AC3E}">
        <p14:creationId xmlns:p14="http://schemas.microsoft.com/office/powerpoint/2010/main" val="6758771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3" name="Picture 33"/>
          <p:cNvPicPr>
            <a:picLocks noChangeAspect="1" noChangeArrowheads="1"/>
          </p:cNvPicPr>
          <p:nvPr/>
        </p:nvPicPr>
        <p:blipFill rotWithShape="1">
          <a:blip r:embed="rId3">
            <a:extLst>
              <a:ext uri="{28A0092B-C50C-407E-A947-70E740481C1C}">
                <a14:useLocalDpi xmlns:a14="http://schemas.microsoft.com/office/drawing/2010/main" val="0"/>
              </a:ext>
            </a:extLst>
          </a:blip>
          <a:srcRect l="27447" t="37598" r="18537" b="48643"/>
          <a:stretch/>
        </p:blipFill>
        <p:spPr bwMode="auto">
          <a:xfrm>
            <a:off x="2496" y="0"/>
            <a:ext cx="9141503" cy="1237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CCAC intranet"/>
          <p:cNvPicPr>
            <a:picLocks noChangeAspect="1" noChangeArrowheads="1"/>
          </p:cNvPicPr>
          <p:nvPr/>
        </p:nvPicPr>
        <p:blipFill rotWithShape="1">
          <a:blip r:embed="rId4">
            <a:extLst>
              <a:ext uri="{28A0092B-C50C-407E-A947-70E740481C1C}">
                <a14:useLocalDpi xmlns:a14="http://schemas.microsoft.com/office/drawing/2010/main" val="0"/>
              </a:ext>
            </a:extLst>
          </a:blip>
          <a:srcRect r="56455"/>
          <a:stretch/>
        </p:blipFill>
        <p:spPr bwMode="auto">
          <a:xfrm>
            <a:off x="7980222" y="5818186"/>
            <a:ext cx="829539" cy="89535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368300" y="1587500"/>
            <a:ext cx="2563586" cy="5126037"/>
            <a:chOff x="368300" y="1822696"/>
            <a:chExt cx="2057400" cy="4890841"/>
          </a:xfrm>
        </p:grpSpPr>
        <p:pic>
          <p:nvPicPr>
            <p:cNvPr id="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7325" t="20127" r="78788" b="13506"/>
            <a:stretch/>
          </p:blipFill>
          <p:spPr bwMode="auto">
            <a:xfrm>
              <a:off x="368300" y="1822698"/>
              <a:ext cx="533400" cy="4890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3335" t="20127" r="62778" b="13506"/>
            <a:stretch/>
          </p:blipFill>
          <p:spPr bwMode="auto">
            <a:xfrm>
              <a:off x="939800" y="1822697"/>
              <a:ext cx="533400" cy="4890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9344" t="20127" r="46954" b="13506"/>
            <a:stretch/>
          </p:blipFill>
          <p:spPr bwMode="auto">
            <a:xfrm>
              <a:off x="1473200" y="1822696"/>
              <a:ext cx="508000" cy="4890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5169" t="20127" r="31314" b="13506"/>
            <a:stretch/>
          </p:blipFill>
          <p:spPr bwMode="auto">
            <a:xfrm>
              <a:off x="1943100" y="1822698"/>
              <a:ext cx="482600" cy="4890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Content Placeholder 2"/>
          <p:cNvSpPr>
            <a:spLocks noGrp="1"/>
          </p:cNvSpPr>
          <p:nvPr>
            <p:ph idx="1"/>
          </p:nvPr>
        </p:nvSpPr>
        <p:spPr>
          <a:xfrm>
            <a:off x="3106056" y="5540832"/>
            <a:ext cx="3467799" cy="812800"/>
          </a:xfrm>
        </p:spPr>
        <p:txBody>
          <a:bodyPr>
            <a:noAutofit/>
          </a:bodyPr>
          <a:lstStyle/>
          <a:p>
            <a:pPr marL="0" indent="0" algn="ctr">
              <a:spcBef>
                <a:spcPts val="0"/>
              </a:spcBef>
              <a:buNone/>
            </a:pPr>
            <a:r>
              <a:rPr lang="es-ES" sz="3000" b="1" dirty="0" smtClean="0">
                <a:solidFill>
                  <a:srgbClr val="450872"/>
                </a:solidFill>
              </a:rPr>
              <a:t>Panel de asesoría</a:t>
            </a:r>
          </a:p>
          <a:p>
            <a:pPr marL="0" indent="0" algn="ctr">
              <a:spcBef>
                <a:spcPts val="0"/>
              </a:spcBef>
              <a:buNone/>
            </a:pPr>
            <a:r>
              <a:rPr lang="es-ES" sz="3000" b="1" dirty="0" smtClean="0">
                <a:solidFill>
                  <a:srgbClr val="450872"/>
                </a:solidFill>
              </a:rPr>
              <a:t>Científico</a:t>
            </a:r>
            <a:endParaRPr lang="es-ES" sz="3000" b="1" dirty="0">
              <a:solidFill>
                <a:srgbClr val="450872"/>
              </a:solidFill>
            </a:endParaRPr>
          </a:p>
        </p:txBody>
      </p:sp>
      <p:sp>
        <p:nvSpPr>
          <p:cNvPr id="10" name="TextBox 9"/>
          <p:cNvSpPr txBox="1"/>
          <p:nvPr/>
        </p:nvSpPr>
        <p:spPr>
          <a:xfrm>
            <a:off x="3721099" y="2798530"/>
            <a:ext cx="5181599" cy="553998"/>
          </a:xfrm>
          <a:prstGeom prst="rect">
            <a:avLst/>
          </a:prstGeom>
          <a:noFill/>
        </p:spPr>
        <p:txBody>
          <a:bodyPr wrap="square" rtlCol="0">
            <a:spAutoFit/>
          </a:bodyPr>
          <a:lstStyle/>
          <a:p>
            <a:pPr algn="ctr"/>
            <a:r>
              <a:rPr lang="en-US" sz="3000" b="1" dirty="0" smtClean="0">
                <a:solidFill>
                  <a:schemeClr val="accent1">
                    <a:lumMod val="50000"/>
                  </a:schemeClr>
                </a:solidFill>
              </a:rPr>
              <a:t>17 OIGs              </a:t>
            </a:r>
            <a:r>
              <a:rPr lang="en-US" sz="3000" b="1" dirty="0">
                <a:solidFill>
                  <a:schemeClr val="accent1">
                    <a:lumMod val="50000"/>
                  </a:schemeClr>
                </a:solidFill>
              </a:rPr>
              <a:t>45 </a:t>
            </a:r>
            <a:r>
              <a:rPr lang="en-US" sz="3000" b="1" dirty="0" smtClean="0">
                <a:solidFill>
                  <a:schemeClr val="accent1">
                    <a:lumMod val="50000"/>
                  </a:schemeClr>
                </a:solidFill>
              </a:rPr>
              <a:t>ONGs</a:t>
            </a:r>
            <a:endParaRPr lang="en-US" sz="3000" b="1" dirty="0">
              <a:solidFill>
                <a:schemeClr val="accent1">
                  <a:lumMod val="50000"/>
                </a:schemeClr>
              </a:solidFill>
            </a:endParaRPr>
          </a:p>
        </p:txBody>
      </p:sp>
      <p:sp>
        <p:nvSpPr>
          <p:cNvPr id="2" name="Title 1"/>
          <p:cNvSpPr>
            <a:spLocks noGrp="1"/>
          </p:cNvSpPr>
          <p:nvPr>
            <p:ph type="title"/>
          </p:nvPr>
        </p:nvSpPr>
        <p:spPr>
          <a:xfrm>
            <a:off x="2496" y="124501"/>
            <a:ext cx="9141503" cy="1143000"/>
          </a:xfrm>
        </p:spPr>
        <p:txBody>
          <a:bodyPr>
            <a:normAutofit/>
          </a:bodyPr>
          <a:lstStyle/>
          <a:p>
            <a:pPr algn="ctr"/>
            <a:r>
              <a:rPr lang="en-US" sz="2800" b="1" dirty="0" smtClean="0">
                <a:solidFill>
                  <a:schemeClr val="bg1"/>
                </a:solidFill>
              </a:rPr>
              <a:t>Climate and Clean Air Coalition (CCAC)</a:t>
            </a:r>
            <a:endParaRPr lang="en-US" sz="2800" b="1" dirty="0">
              <a:solidFill>
                <a:schemeClr val="bg1"/>
              </a:solidFill>
            </a:endParaRPr>
          </a:p>
        </p:txBody>
      </p:sp>
      <p:pic>
        <p:nvPicPr>
          <p:cNvPr id="5122" name="Picture 2" descr="Resultado de imagen para science logo"/>
          <p:cNvPicPr>
            <a:picLocks noChangeAspect="1" noChangeArrowheads="1"/>
          </p:cNvPicPr>
          <p:nvPr/>
        </p:nvPicPr>
        <p:blipFill rotWithShape="1">
          <a:blip r:embed="rId6">
            <a:extLst>
              <a:ext uri="{28A0092B-C50C-407E-A947-70E740481C1C}">
                <a14:useLocalDpi xmlns:a14="http://schemas.microsoft.com/office/drawing/2010/main" val="0"/>
              </a:ext>
            </a:extLst>
          </a:blip>
          <a:srcRect b="20314"/>
          <a:stretch/>
        </p:blipFill>
        <p:spPr bwMode="auto">
          <a:xfrm>
            <a:off x="3721100" y="3839313"/>
            <a:ext cx="2171700" cy="173054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sultado de imagen para piggy bank"/>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215" r="19413"/>
          <a:stretch/>
        </p:blipFill>
        <p:spPr bwMode="auto">
          <a:xfrm>
            <a:off x="6689968" y="3795771"/>
            <a:ext cx="2091172" cy="183644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430260" y="5593325"/>
            <a:ext cx="2545009" cy="1015663"/>
          </a:xfrm>
          <a:prstGeom prst="rect">
            <a:avLst/>
          </a:prstGeom>
          <a:solidFill>
            <a:schemeClr val="bg1"/>
          </a:solidFill>
        </p:spPr>
        <p:txBody>
          <a:bodyPr wrap="square" rtlCol="0">
            <a:spAutoFit/>
          </a:bodyPr>
          <a:lstStyle/>
          <a:p>
            <a:pPr algn="ctr"/>
            <a:r>
              <a:rPr lang="es-ES" sz="3000" b="1" dirty="0" smtClean="0">
                <a:solidFill>
                  <a:srgbClr val="E10D95"/>
                </a:solidFill>
              </a:rPr>
              <a:t>Fondo Fiduciario</a:t>
            </a:r>
            <a:endParaRPr lang="es-ES" sz="3000" b="1" dirty="0">
              <a:solidFill>
                <a:srgbClr val="E10D95"/>
              </a:solidFill>
            </a:endParaRPr>
          </a:p>
        </p:txBody>
      </p:sp>
      <p:sp>
        <p:nvSpPr>
          <p:cNvPr id="12" name="AutoShape 6" descr="Resultado de imagen para world health organiza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30" name="Picture 10" descr="Resultado de imagen para iadb"/>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62375" y="1739684"/>
            <a:ext cx="2155825" cy="92227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17787" y="1328330"/>
            <a:ext cx="3948287" cy="461665"/>
          </a:xfrm>
          <a:prstGeom prst="rect">
            <a:avLst/>
          </a:prstGeom>
          <a:noFill/>
        </p:spPr>
        <p:txBody>
          <a:bodyPr wrap="square" rtlCol="0">
            <a:spAutoFit/>
          </a:bodyPr>
          <a:lstStyle/>
          <a:p>
            <a:r>
              <a:rPr lang="es-ES" sz="2400" b="1" dirty="0" smtClean="0">
                <a:solidFill>
                  <a:srgbClr val="FF0000"/>
                </a:solidFill>
              </a:rPr>
              <a:t>52 Países Socios</a:t>
            </a:r>
            <a:endParaRPr lang="es-ES" sz="2400" b="1" dirty="0">
              <a:solidFill>
                <a:srgbClr val="FF0000"/>
              </a:solidFill>
            </a:endParaRPr>
          </a:p>
        </p:txBody>
      </p:sp>
      <p:sp>
        <p:nvSpPr>
          <p:cNvPr id="13" name="AutoShape 14" descr="Resultado de imagen para unhabita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16" descr="Resultado de imagen para unhabita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0" descr="Resultado de imagen para iswa"/>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22" descr="Resultado de imagen para iswa"/>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AutoShape 24" descr="Resultado de imagen para iswa"/>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26" descr="Resultado de imagen para iswa"/>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28" descr="ISWA"/>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AutoShape 30" descr="ISWA"/>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8" name="Picture 27"/>
          <p:cNvPicPr/>
          <p:nvPr/>
        </p:nvPicPr>
        <p:blipFill>
          <a:blip r:embed="rId9">
            <a:extLst>
              <a:ext uri="{28A0092B-C50C-407E-A947-70E740481C1C}">
                <a14:useLocalDpi xmlns:a14="http://schemas.microsoft.com/office/drawing/2010/main" val="0"/>
              </a:ext>
            </a:extLst>
          </a:blip>
          <a:stretch>
            <a:fillRect/>
          </a:stretch>
        </p:blipFill>
        <p:spPr>
          <a:xfrm>
            <a:off x="6647544" y="1819023"/>
            <a:ext cx="2118674" cy="871967"/>
          </a:xfrm>
          <a:prstGeom prst="rect">
            <a:avLst/>
          </a:prstGeom>
          <a:extLst>
            <a:ext uri="{FAA26D3D-D897-4be2-8F04-BA451C77F1D7}">
              <ma14:placeholderFlag xmlns:lc="http://schemas.openxmlformats.org/drawingml/2006/lockedCanvas" xmlns:w15="http://schemas.microsoft.com/office/word/2012/wordml"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spTree>
    <p:extLst>
      <p:ext uri="{BB962C8B-B14F-4D97-AF65-F5344CB8AC3E}">
        <p14:creationId xmlns:p14="http://schemas.microsoft.com/office/powerpoint/2010/main" val="3025357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429625" cy="4525963"/>
          </a:xfrm>
        </p:spPr>
        <p:txBody>
          <a:bodyPr>
            <a:normAutofit/>
          </a:bodyPr>
          <a:lstStyle/>
          <a:p>
            <a:r>
              <a:rPr lang="es-CL" b="1" dirty="0" smtClean="0"/>
              <a:t>Generación per cápita es de 0.9kg/día</a:t>
            </a:r>
            <a:r>
              <a:rPr lang="es-CL" dirty="0" smtClean="0"/>
              <a:t>, del cual el 67% corresponde a residuos sólidos domiciliarios (RSD)</a:t>
            </a:r>
          </a:p>
          <a:p>
            <a:r>
              <a:rPr lang="es-ES" dirty="0"/>
              <a:t>El promedio regional de </a:t>
            </a:r>
            <a:r>
              <a:rPr lang="es-ES" b="1" dirty="0"/>
              <a:t>recolección es de un 89.9% </a:t>
            </a:r>
            <a:r>
              <a:rPr lang="es-ES" dirty="0"/>
              <a:t>(promedio mundial de 73.6%)</a:t>
            </a:r>
          </a:p>
          <a:p>
            <a:r>
              <a:rPr lang="es-ES" dirty="0"/>
              <a:t>La </a:t>
            </a:r>
            <a:r>
              <a:rPr lang="es-ES" b="1" dirty="0"/>
              <a:t>recolección selectiva es muy escasa </a:t>
            </a:r>
            <a:r>
              <a:rPr lang="es-ES" dirty="0"/>
              <a:t>con excepción de Brasil donde el 62% de los Municipios la </a:t>
            </a:r>
            <a:r>
              <a:rPr lang="es-ES" dirty="0" smtClean="0"/>
              <a:t>implementan</a:t>
            </a:r>
            <a:endParaRPr lang="es-CL" dirty="0"/>
          </a:p>
          <a:p>
            <a:r>
              <a:rPr lang="es-CL" dirty="0" smtClean="0"/>
              <a:t>Solo un 55% de los RSM son </a:t>
            </a:r>
          </a:p>
          <a:p>
            <a:pPr marL="0" indent="0">
              <a:buNone/>
            </a:pPr>
            <a:r>
              <a:rPr lang="es-CL" dirty="0" smtClean="0"/>
              <a:t>    dispuestos adecuadamente </a:t>
            </a:r>
          </a:p>
          <a:p>
            <a:endParaRPr lang="en-US" dirty="0"/>
          </a:p>
        </p:txBody>
      </p:sp>
      <p:sp>
        <p:nvSpPr>
          <p:cNvPr id="3" name="Date Placeholder 2"/>
          <p:cNvSpPr>
            <a:spLocks noGrp="1"/>
          </p:cNvSpPr>
          <p:nvPr>
            <p:ph type="dt" sz="half" idx="10"/>
          </p:nvPr>
        </p:nvSpPr>
        <p:spPr/>
        <p:txBody>
          <a:bodyPr/>
          <a:lstStyle/>
          <a:p>
            <a:r>
              <a:rPr lang="en-US" dirty="0" smtClean="0"/>
              <a:t>CCAP</a:t>
            </a:r>
            <a:endParaRPr lang="en-US" dirty="0"/>
          </a:p>
        </p:txBody>
      </p:sp>
      <p:sp>
        <p:nvSpPr>
          <p:cNvPr id="4" name="Slide Number Placeholder 3"/>
          <p:cNvSpPr>
            <a:spLocks noGrp="1"/>
          </p:cNvSpPr>
          <p:nvPr>
            <p:ph type="sldNum" sz="quarter" idx="12"/>
          </p:nvPr>
        </p:nvSpPr>
        <p:spPr/>
        <p:txBody>
          <a:bodyPr/>
          <a:lstStyle/>
          <a:p>
            <a:fld id="{7C895331-E6E0-AA45-A5A4-38575E4331EE}" type="slidenum">
              <a:rPr lang="en-US" smtClean="0"/>
              <a:pPr/>
              <a:t>39</a:t>
            </a:fld>
            <a:endParaRPr lang="en-US"/>
          </a:p>
        </p:txBody>
      </p:sp>
      <p:sp>
        <p:nvSpPr>
          <p:cNvPr id="5" name="Title 4"/>
          <p:cNvSpPr>
            <a:spLocks noGrp="1"/>
          </p:cNvSpPr>
          <p:nvPr>
            <p:ph type="title"/>
          </p:nvPr>
        </p:nvSpPr>
        <p:spPr/>
        <p:txBody>
          <a:bodyPr/>
          <a:lstStyle/>
          <a:p>
            <a:r>
              <a:rPr lang="es-CL" dirty="0" smtClean="0"/>
              <a:t>Manejo de residuos sólidos en </a:t>
            </a:r>
            <a:r>
              <a:rPr lang="es-CL" dirty="0" err="1" smtClean="0"/>
              <a:t>latinoamérica</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5405" y="4150714"/>
            <a:ext cx="3531395" cy="2132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85754" y="6126163"/>
            <a:ext cx="1828800" cy="276999"/>
          </a:xfrm>
          <a:prstGeom prst="rect">
            <a:avLst/>
          </a:prstGeom>
          <a:noFill/>
        </p:spPr>
        <p:txBody>
          <a:bodyPr wrap="square" rtlCol="0">
            <a:spAutoFit/>
          </a:bodyPr>
          <a:lstStyle/>
          <a:p>
            <a:r>
              <a:rPr lang="es-CL" sz="1200" dirty="0" smtClean="0"/>
              <a:t>Fuente: BID</a:t>
            </a:r>
            <a:endParaRPr lang="en-US" sz="1200" dirty="0"/>
          </a:p>
        </p:txBody>
      </p:sp>
    </p:spTree>
    <p:extLst>
      <p:ext uri="{BB962C8B-B14F-4D97-AF65-F5344CB8AC3E}">
        <p14:creationId xmlns:p14="http://schemas.microsoft.com/office/powerpoint/2010/main" val="32582282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6096000" cy="2943225"/>
          </a:xfrm>
        </p:spPr>
        <p:txBody>
          <a:bodyPr/>
          <a:lstStyle/>
          <a:p>
            <a:r>
              <a:rPr lang="es-CL" b="1" dirty="0"/>
              <a:t>C</a:t>
            </a:r>
            <a:r>
              <a:rPr lang="es-CL" b="1" dirty="0" smtClean="0"/>
              <a:t>ostos de recolección </a:t>
            </a:r>
            <a:r>
              <a:rPr lang="es-CL" dirty="0" smtClean="0"/>
              <a:t>por tonelada entre US$7 y US$55 </a:t>
            </a:r>
          </a:p>
          <a:p>
            <a:r>
              <a:rPr lang="es-CL" b="1" dirty="0" smtClean="0"/>
              <a:t>Costos de disposición </a:t>
            </a:r>
            <a:r>
              <a:rPr lang="es-CL" dirty="0" smtClean="0"/>
              <a:t>por tonelada entre US$5 y US$31</a:t>
            </a:r>
          </a:p>
          <a:p>
            <a:r>
              <a:rPr lang="es-CL" dirty="0" smtClean="0"/>
              <a:t>En promedio los municipios solo </a:t>
            </a:r>
            <a:r>
              <a:rPr lang="es-CL" b="1" dirty="0" smtClean="0"/>
              <a:t>recuperan el 51% del costo de manejo</a:t>
            </a:r>
            <a:r>
              <a:rPr lang="es-CL" dirty="0" smtClean="0"/>
              <a:t> a través de las tarifas de aseo</a:t>
            </a:r>
          </a:p>
        </p:txBody>
      </p:sp>
      <p:sp>
        <p:nvSpPr>
          <p:cNvPr id="3" name="Date Placeholder 2"/>
          <p:cNvSpPr>
            <a:spLocks noGrp="1"/>
          </p:cNvSpPr>
          <p:nvPr>
            <p:ph type="dt" sz="half" idx="10"/>
          </p:nvPr>
        </p:nvSpPr>
        <p:spPr/>
        <p:txBody>
          <a:bodyPr/>
          <a:lstStyle/>
          <a:p>
            <a:r>
              <a:rPr lang="en-US" smtClean="0"/>
              <a:t>CCAP</a:t>
            </a:r>
            <a:endParaRPr lang="en-US" dirty="0"/>
          </a:p>
        </p:txBody>
      </p:sp>
      <p:sp>
        <p:nvSpPr>
          <p:cNvPr id="4" name="Slide Number Placeholder 3"/>
          <p:cNvSpPr>
            <a:spLocks noGrp="1"/>
          </p:cNvSpPr>
          <p:nvPr>
            <p:ph type="sldNum" sz="quarter" idx="12"/>
          </p:nvPr>
        </p:nvSpPr>
        <p:spPr/>
        <p:txBody>
          <a:bodyPr/>
          <a:lstStyle/>
          <a:p>
            <a:fld id="{7C895331-E6E0-AA45-A5A4-38575E4331EE}" type="slidenum">
              <a:rPr lang="en-US" smtClean="0"/>
              <a:pPr/>
              <a:t>40</a:t>
            </a:fld>
            <a:endParaRPr lang="en-US"/>
          </a:p>
        </p:txBody>
      </p:sp>
      <p:sp>
        <p:nvSpPr>
          <p:cNvPr id="6" name="Title 4"/>
          <p:cNvSpPr>
            <a:spLocks noGrp="1"/>
          </p:cNvSpPr>
          <p:nvPr>
            <p:ph type="title"/>
          </p:nvPr>
        </p:nvSpPr>
        <p:spPr>
          <a:xfrm>
            <a:off x="457199" y="223839"/>
            <a:ext cx="7872414" cy="639762"/>
          </a:xfrm>
        </p:spPr>
        <p:txBody>
          <a:bodyPr/>
          <a:lstStyle/>
          <a:p>
            <a:r>
              <a:rPr lang="es-CL" dirty="0" smtClean="0"/>
              <a:t>Manejo de residuos sólidos municipales (cont.)</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2939" y="1800225"/>
            <a:ext cx="2796052" cy="2191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71466" y="4543420"/>
            <a:ext cx="8086725" cy="861774"/>
          </a:xfrm>
          <a:prstGeom prst="rect">
            <a:avLst/>
          </a:prstGeom>
          <a:noFill/>
        </p:spPr>
        <p:txBody>
          <a:bodyPr wrap="square" rtlCol="0">
            <a:spAutoFit/>
          </a:bodyPr>
          <a:lstStyle/>
          <a:p>
            <a:pPr marL="342900" indent="-342900">
              <a:spcBef>
                <a:spcPct val="20000"/>
              </a:spcBef>
              <a:buClr>
                <a:srgbClr val="1E4164"/>
              </a:buClr>
              <a:buFont typeface="Arial"/>
              <a:buChar char="•"/>
            </a:pPr>
            <a:r>
              <a:rPr lang="es-ES" sz="2500" dirty="0">
                <a:latin typeface="Helvetica"/>
                <a:cs typeface="Helvetica"/>
              </a:rPr>
              <a:t>Solo el </a:t>
            </a:r>
            <a:r>
              <a:rPr lang="es-ES" sz="2500" b="1" dirty="0">
                <a:latin typeface="Helvetica"/>
                <a:cs typeface="Helvetica"/>
              </a:rPr>
              <a:t>19.8% </a:t>
            </a:r>
            <a:r>
              <a:rPr lang="es-ES" sz="2500" dirty="0">
                <a:latin typeface="Helvetica"/>
                <a:cs typeface="Helvetica"/>
              </a:rPr>
              <a:t>de los </a:t>
            </a:r>
            <a:r>
              <a:rPr lang="es-ES" sz="2500" dirty="0" smtClean="0">
                <a:latin typeface="Helvetica"/>
                <a:cs typeface="Helvetica"/>
              </a:rPr>
              <a:t>Municipios cuentan </a:t>
            </a:r>
            <a:r>
              <a:rPr lang="es-ES" sz="2500" dirty="0">
                <a:latin typeface="Helvetica"/>
                <a:cs typeface="Helvetica"/>
              </a:rPr>
              <a:t>con planes de gestión </a:t>
            </a:r>
            <a:r>
              <a:rPr lang="es-ES" sz="2500" dirty="0" smtClean="0">
                <a:latin typeface="Helvetica"/>
                <a:cs typeface="Helvetica"/>
              </a:rPr>
              <a:t>integral </a:t>
            </a:r>
            <a:r>
              <a:rPr lang="es-ES" sz="2500" dirty="0">
                <a:latin typeface="Helvetica"/>
                <a:cs typeface="Helvetica"/>
              </a:rPr>
              <a:t>de residuos sólidos </a:t>
            </a:r>
            <a:r>
              <a:rPr lang="es-ES" sz="2500" b="1" dirty="0">
                <a:latin typeface="Helvetica"/>
                <a:cs typeface="Helvetica"/>
              </a:rPr>
              <a:t>(PGIRS).</a:t>
            </a:r>
          </a:p>
        </p:txBody>
      </p:sp>
      <p:sp>
        <p:nvSpPr>
          <p:cNvPr id="9" name="TextBox 8"/>
          <p:cNvSpPr txBox="1"/>
          <p:nvPr/>
        </p:nvSpPr>
        <p:spPr>
          <a:xfrm>
            <a:off x="385754" y="6126163"/>
            <a:ext cx="1828800" cy="276999"/>
          </a:xfrm>
          <a:prstGeom prst="rect">
            <a:avLst/>
          </a:prstGeom>
          <a:noFill/>
        </p:spPr>
        <p:txBody>
          <a:bodyPr wrap="square" rtlCol="0">
            <a:spAutoFit/>
          </a:bodyPr>
          <a:lstStyle/>
          <a:p>
            <a:r>
              <a:rPr lang="es-CL" sz="1200" dirty="0" smtClean="0"/>
              <a:t>Fuente: BID</a:t>
            </a:r>
            <a:endParaRPr lang="en-US" sz="1200" dirty="0"/>
          </a:p>
        </p:txBody>
      </p:sp>
    </p:spTree>
    <p:extLst>
      <p:ext uri="{BB962C8B-B14F-4D97-AF65-F5344CB8AC3E}">
        <p14:creationId xmlns:p14="http://schemas.microsoft.com/office/powerpoint/2010/main" val="22934648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s-CL" dirty="0" smtClean="0"/>
              <a:t>Un </a:t>
            </a:r>
            <a:r>
              <a:rPr lang="es-CL" b="1" dirty="0" smtClean="0"/>
              <a:t>2.2%</a:t>
            </a:r>
            <a:r>
              <a:rPr lang="es-CL" dirty="0" smtClean="0"/>
              <a:t> de los RSM son </a:t>
            </a:r>
            <a:r>
              <a:rPr lang="es-CL" b="1" dirty="0" smtClean="0"/>
              <a:t>reciclados formalmente</a:t>
            </a:r>
          </a:p>
          <a:p>
            <a:endParaRPr lang="es-CL" b="1" dirty="0" smtClean="0"/>
          </a:p>
          <a:p>
            <a:r>
              <a:rPr lang="es-CL" dirty="0" smtClean="0"/>
              <a:t>En Latinoamérica hay </a:t>
            </a:r>
            <a:r>
              <a:rPr lang="es-CL" b="1" dirty="0" smtClean="0"/>
              <a:t>4 millones de recicladores </a:t>
            </a:r>
            <a:r>
              <a:rPr lang="es-CL" dirty="0" smtClean="0"/>
              <a:t>informales y no hay datos exactos respecto de los volúmenes reciclados</a:t>
            </a:r>
            <a:endParaRPr lang="en-US" dirty="0"/>
          </a:p>
        </p:txBody>
      </p:sp>
      <p:sp>
        <p:nvSpPr>
          <p:cNvPr id="3" name="Date Placeholder 2"/>
          <p:cNvSpPr>
            <a:spLocks noGrp="1"/>
          </p:cNvSpPr>
          <p:nvPr>
            <p:ph type="dt" sz="half" idx="10"/>
          </p:nvPr>
        </p:nvSpPr>
        <p:spPr/>
        <p:txBody>
          <a:bodyPr/>
          <a:lstStyle/>
          <a:p>
            <a:r>
              <a:rPr lang="en-US" smtClean="0"/>
              <a:t>CCAP</a:t>
            </a:r>
            <a:endParaRPr lang="en-US" dirty="0"/>
          </a:p>
        </p:txBody>
      </p:sp>
      <p:sp>
        <p:nvSpPr>
          <p:cNvPr id="4" name="Slide Number Placeholder 3"/>
          <p:cNvSpPr>
            <a:spLocks noGrp="1"/>
          </p:cNvSpPr>
          <p:nvPr>
            <p:ph type="sldNum" sz="quarter" idx="12"/>
          </p:nvPr>
        </p:nvSpPr>
        <p:spPr/>
        <p:txBody>
          <a:bodyPr/>
          <a:lstStyle/>
          <a:p>
            <a:fld id="{7C895331-E6E0-AA45-A5A4-38575E4331EE}" type="slidenum">
              <a:rPr lang="en-US" smtClean="0"/>
              <a:pPr/>
              <a:t>41</a:t>
            </a:fld>
            <a:endParaRPr lang="en-US"/>
          </a:p>
        </p:txBody>
      </p:sp>
      <p:sp>
        <p:nvSpPr>
          <p:cNvPr id="5" name="Title 4"/>
          <p:cNvSpPr>
            <a:spLocks noGrp="1"/>
          </p:cNvSpPr>
          <p:nvPr>
            <p:ph type="title"/>
          </p:nvPr>
        </p:nvSpPr>
        <p:spPr>
          <a:xfrm>
            <a:off x="457199" y="223839"/>
            <a:ext cx="8086725" cy="639762"/>
          </a:xfrm>
        </p:spPr>
        <p:txBody>
          <a:bodyPr/>
          <a:lstStyle/>
          <a:p>
            <a:r>
              <a:rPr lang="es-CL" dirty="0" smtClean="0"/>
              <a:t>Manejo de residuos sólidos municipales (cont.)</a:t>
            </a: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216" y="4083418"/>
            <a:ext cx="3036093" cy="2022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2062" y="4083418"/>
            <a:ext cx="3114675" cy="2068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85754" y="6126163"/>
            <a:ext cx="1828800" cy="276999"/>
          </a:xfrm>
          <a:prstGeom prst="rect">
            <a:avLst/>
          </a:prstGeom>
          <a:noFill/>
        </p:spPr>
        <p:txBody>
          <a:bodyPr wrap="square" rtlCol="0">
            <a:spAutoFit/>
          </a:bodyPr>
          <a:lstStyle/>
          <a:p>
            <a:r>
              <a:rPr lang="es-CL" sz="1200" dirty="0" smtClean="0"/>
              <a:t>Fuente: BID</a:t>
            </a:r>
            <a:endParaRPr lang="en-US" sz="1200" dirty="0"/>
          </a:p>
        </p:txBody>
      </p:sp>
    </p:spTree>
    <p:extLst>
      <p:ext uri="{BB962C8B-B14F-4D97-AF65-F5344CB8AC3E}">
        <p14:creationId xmlns:p14="http://schemas.microsoft.com/office/powerpoint/2010/main" val="40619872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Shape 384"/>
          <p:cNvSpPr txBox="1">
            <a:spLocks noGrp="1"/>
          </p:cNvSpPr>
          <p:nvPr>
            <p:ph type="title"/>
          </p:nvPr>
        </p:nvSpPr>
        <p:spPr>
          <a:xfrm>
            <a:off x="457200" y="-36022"/>
            <a:ext cx="8229600" cy="1143000"/>
          </a:xfrm>
          <a:prstGeom prst="rect">
            <a:avLst/>
          </a:prstGeom>
        </p:spPr>
        <p:txBody>
          <a:bodyPr lIns="91425" tIns="91425" rIns="91425" bIns="91425" anchor="ctr" anchorCtr="0">
            <a:noAutofit/>
          </a:bodyPr>
          <a:lstStyle/>
          <a:p>
            <a:pPr algn="ctr">
              <a:buSzPct val="42307"/>
            </a:pPr>
            <a:r>
              <a:rPr lang="en-GB" sz="2600" dirty="0" err="1" smtClean="0"/>
              <a:t>INIciativa</a:t>
            </a:r>
            <a:r>
              <a:rPr lang="en-GB" sz="2600" dirty="0" smtClean="0"/>
              <a:t> de </a:t>
            </a:r>
            <a:r>
              <a:rPr lang="en-GB" sz="2600" dirty="0" err="1" smtClean="0"/>
              <a:t>residuos</a:t>
            </a:r>
            <a:endParaRPr lang="en-GB" sz="2600" dirty="0"/>
          </a:p>
          <a:p>
            <a:pPr lvl="0" algn="ctr">
              <a:buSzPct val="47826"/>
            </a:pPr>
            <a:r>
              <a:rPr lang="en-US" sz="2300" b="0" dirty="0" err="1" smtClean="0">
                <a:solidFill>
                  <a:srgbClr val="00B0F0"/>
                </a:solidFill>
              </a:rPr>
              <a:t>Avances</a:t>
            </a:r>
            <a:r>
              <a:rPr lang="en-US" sz="2300" b="0" dirty="0" smtClean="0">
                <a:solidFill>
                  <a:srgbClr val="00B0F0"/>
                </a:solidFill>
              </a:rPr>
              <a:t> a la </a:t>
            </a:r>
            <a:r>
              <a:rPr lang="en-US" sz="2300" b="0" dirty="0" err="1" smtClean="0">
                <a:solidFill>
                  <a:srgbClr val="00B0F0"/>
                </a:solidFill>
              </a:rPr>
              <a:t>fecha</a:t>
            </a:r>
            <a:endParaRPr lang="en-GB" sz="2300" b="0" dirty="0">
              <a:solidFill>
                <a:srgbClr val="00B0F0"/>
              </a:solidFill>
            </a:endParaRPr>
          </a:p>
        </p:txBody>
      </p:sp>
      <p:sp>
        <p:nvSpPr>
          <p:cNvPr id="385" name="Shape 385"/>
          <p:cNvSpPr txBox="1">
            <a:spLocks noGrp="1"/>
          </p:cNvSpPr>
          <p:nvPr>
            <p:ph type="body" idx="1"/>
          </p:nvPr>
        </p:nvSpPr>
        <p:spPr>
          <a:xfrm>
            <a:off x="100282" y="1205579"/>
            <a:ext cx="9132619" cy="6008023"/>
          </a:xfrm>
          <a:prstGeom prst="rect">
            <a:avLst/>
          </a:prstGeom>
        </p:spPr>
        <p:txBody>
          <a:bodyPr lIns="91425" tIns="91425" rIns="91425" bIns="91425" anchor="t" anchorCtr="0">
            <a:noAutofit/>
          </a:bodyPr>
          <a:lstStyle/>
          <a:p>
            <a:pPr indent="-342891">
              <a:spcAft>
                <a:spcPts val="1200"/>
              </a:spcAft>
              <a:buClr>
                <a:srgbClr val="0070C0"/>
              </a:buClr>
            </a:pPr>
            <a:r>
              <a:rPr lang="en-US" sz="2400" b="1" dirty="0" smtClean="0">
                <a:solidFill>
                  <a:srgbClr val="0070C0"/>
                </a:solidFill>
              </a:rPr>
              <a:t>30 </a:t>
            </a:r>
            <a:r>
              <a:rPr lang="en-US" sz="2400" b="1" dirty="0" err="1" smtClean="0">
                <a:solidFill>
                  <a:srgbClr val="0070C0"/>
                </a:solidFill>
              </a:rPr>
              <a:t>ciudades</a:t>
            </a:r>
            <a:r>
              <a:rPr lang="en-US" sz="2400" b="1" dirty="0" smtClean="0">
                <a:solidFill>
                  <a:srgbClr val="0070C0"/>
                </a:solidFill>
              </a:rPr>
              <a:t> </a:t>
            </a:r>
            <a:r>
              <a:rPr lang="en-US" sz="2400" b="1" dirty="0" err="1" smtClean="0">
                <a:solidFill>
                  <a:srgbClr val="0070C0"/>
                </a:solidFill>
              </a:rPr>
              <a:t>evaluadas</a:t>
            </a:r>
            <a:r>
              <a:rPr lang="en-US" sz="2400" b="1" dirty="0" smtClean="0">
                <a:solidFill>
                  <a:srgbClr val="0070C0"/>
                </a:solidFill>
              </a:rPr>
              <a:t>.  </a:t>
            </a:r>
            <a:r>
              <a:rPr lang="en-US" sz="2000" dirty="0" err="1" smtClean="0">
                <a:solidFill>
                  <a:srgbClr val="0070C0"/>
                </a:solidFill>
              </a:rPr>
              <a:t>En</a:t>
            </a:r>
            <a:r>
              <a:rPr lang="en-US" sz="2000" dirty="0" smtClean="0">
                <a:solidFill>
                  <a:srgbClr val="0070C0"/>
                </a:solidFill>
              </a:rPr>
              <a:t> </a:t>
            </a:r>
            <a:r>
              <a:rPr lang="en-US" sz="2000" dirty="0" err="1" smtClean="0">
                <a:solidFill>
                  <a:srgbClr val="0070C0"/>
                </a:solidFill>
              </a:rPr>
              <a:t>progreso</a:t>
            </a:r>
            <a:r>
              <a:rPr lang="en-US" sz="2000" dirty="0" smtClean="0">
                <a:solidFill>
                  <a:srgbClr val="0070C0"/>
                </a:solidFill>
              </a:rPr>
              <a:t> 6:  </a:t>
            </a:r>
            <a:r>
              <a:rPr lang="en-US" sz="2000" dirty="0" err="1" smtClean="0">
                <a:solidFill>
                  <a:srgbClr val="0070C0"/>
                </a:solidFill>
              </a:rPr>
              <a:t>Cotonou</a:t>
            </a:r>
            <a:r>
              <a:rPr lang="en-US" sz="2000" dirty="0">
                <a:solidFill>
                  <a:srgbClr val="0070C0"/>
                </a:solidFill>
              </a:rPr>
              <a:t>, </a:t>
            </a:r>
            <a:r>
              <a:rPr lang="en-US" sz="2000" dirty="0" err="1">
                <a:solidFill>
                  <a:srgbClr val="0070C0"/>
                </a:solidFill>
              </a:rPr>
              <a:t>Lome</a:t>
            </a:r>
            <a:r>
              <a:rPr lang="en-US" sz="2000" dirty="0">
                <a:solidFill>
                  <a:srgbClr val="0070C0"/>
                </a:solidFill>
              </a:rPr>
              <a:t>, </a:t>
            </a:r>
            <a:r>
              <a:rPr lang="en-US" sz="2000" dirty="0" err="1">
                <a:solidFill>
                  <a:srgbClr val="0070C0"/>
                </a:solidFill>
              </a:rPr>
              <a:t>Maptaphut</a:t>
            </a:r>
            <a:r>
              <a:rPr lang="en-US" sz="2000" dirty="0">
                <a:solidFill>
                  <a:srgbClr val="0070C0"/>
                </a:solidFill>
              </a:rPr>
              <a:t>, </a:t>
            </a:r>
            <a:r>
              <a:rPr lang="en-US" sz="2000" dirty="0" err="1">
                <a:solidFill>
                  <a:srgbClr val="0070C0"/>
                </a:solidFill>
              </a:rPr>
              <a:t>Panvel</a:t>
            </a:r>
            <a:r>
              <a:rPr lang="en-US" sz="2000" dirty="0">
                <a:solidFill>
                  <a:srgbClr val="0070C0"/>
                </a:solidFill>
              </a:rPr>
              <a:t>, </a:t>
            </a:r>
            <a:r>
              <a:rPr lang="en-US" sz="2000" dirty="0" err="1">
                <a:solidFill>
                  <a:srgbClr val="0070C0"/>
                </a:solidFill>
              </a:rPr>
              <a:t>Rayong</a:t>
            </a:r>
            <a:r>
              <a:rPr lang="en-US" sz="2000" dirty="0">
                <a:solidFill>
                  <a:srgbClr val="0070C0"/>
                </a:solidFill>
              </a:rPr>
              <a:t>, y</a:t>
            </a:r>
            <a:r>
              <a:rPr lang="en-US" sz="2000" dirty="0" smtClean="0">
                <a:solidFill>
                  <a:srgbClr val="0070C0"/>
                </a:solidFill>
              </a:rPr>
              <a:t> Bangkok</a:t>
            </a:r>
            <a:endParaRPr lang="en-US" sz="2000" dirty="0">
              <a:solidFill>
                <a:srgbClr val="0070C0"/>
              </a:solidFill>
            </a:endParaRPr>
          </a:p>
          <a:p>
            <a:pPr indent="-342891">
              <a:spcAft>
                <a:spcPts val="1200"/>
              </a:spcAft>
              <a:buClr>
                <a:srgbClr val="0070C0"/>
              </a:buClr>
            </a:pPr>
            <a:r>
              <a:rPr lang="en-US" sz="2400" b="1" dirty="0" smtClean="0">
                <a:solidFill>
                  <a:srgbClr val="0070C0"/>
                </a:solidFill>
              </a:rPr>
              <a:t>16 planes de </a:t>
            </a:r>
            <a:r>
              <a:rPr lang="en-US" sz="2400" b="1" dirty="0" err="1" smtClean="0">
                <a:solidFill>
                  <a:srgbClr val="0070C0"/>
                </a:solidFill>
              </a:rPr>
              <a:t>trabajo</a:t>
            </a:r>
            <a:r>
              <a:rPr lang="en-US" sz="2400" dirty="0" smtClean="0">
                <a:solidFill>
                  <a:srgbClr val="0070C0"/>
                </a:solidFill>
              </a:rPr>
              <a:t>.  </a:t>
            </a:r>
            <a:r>
              <a:rPr lang="en-US" sz="2400" dirty="0" err="1" smtClean="0">
                <a:solidFill>
                  <a:srgbClr val="0070C0"/>
                </a:solidFill>
              </a:rPr>
              <a:t>E</a:t>
            </a:r>
            <a:r>
              <a:rPr lang="en-US" sz="2000" dirty="0" err="1" smtClean="0">
                <a:solidFill>
                  <a:srgbClr val="0070C0"/>
                </a:solidFill>
              </a:rPr>
              <a:t>n</a:t>
            </a:r>
            <a:r>
              <a:rPr lang="en-US" sz="2000" dirty="0" smtClean="0">
                <a:solidFill>
                  <a:srgbClr val="0070C0"/>
                </a:solidFill>
              </a:rPr>
              <a:t> </a:t>
            </a:r>
            <a:r>
              <a:rPr lang="en-US" sz="2000" dirty="0" err="1" smtClean="0">
                <a:solidFill>
                  <a:srgbClr val="0070C0"/>
                </a:solidFill>
              </a:rPr>
              <a:t>progreso</a:t>
            </a:r>
            <a:r>
              <a:rPr lang="en-US" sz="2000" dirty="0" smtClean="0">
                <a:solidFill>
                  <a:srgbClr val="0070C0"/>
                </a:solidFill>
              </a:rPr>
              <a:t> 4: </a:t>
            </a:r>
            <a:r>
              <a:rPr lang="en-US" sz="2000" dirty="0" err="1" smtClean="0">
                <a:solidFill>
                  <a:srgbClr val="0070C0"/>
                </a:solidFill>
              </a:rPr>
              <a:t>Phitsanulok</a:t>
            </a:r>
            <a:r>
              <a:rPr lang="en-US" sz="2000" dirty="0">
                <a:solidFill>
                  <a:srgbClr val="0070C0"/>
                </a:solidFill>
              </a:rPr>
              <a:t>, </a:t>
            </a:r>
            <a:r>
              <a:rPr lang="en-US" sz="2000" dirty="0" err="1">
                <a:solidFill>
                  <a:srgbClr val="0070C0"/>
                </a:solidFill>
              </a:rPr>
              <a:t>Battambang</a:t>
            </a:r>
            <a:r>
              <a:rPr lang="en-US" sz="2000" dirty="0">
                <a:solidFill>
                  <a:srgbClr val="0070C0"/>
                </a:solidFill>
              </a:rPr>
              <a:t>, Sao Paulo and Dar </a:t>
            </a:r>
            <a:r>
              <a:rPr lang="en-US" sz="2000" dirty="0" err="1">
                <a:solidFill>
                  <a:srgbClr val="0070C0"/>
                </a:solidFill>
              </a:rPr>
              <a:t>es</a:t>
            </a:r>
            <a:r>
              <a:rPr lang="en-US" sz="2000" dirty="0">
                <a:solidFill>
                  <a:srgbClr val="0070C0"/>
                </a:solidFill>
              </a:rPr>
              <a:t> </a:t>
            </a:r>
            <a:r>
              <a:rPr lang="en-US" sz="2000" dirty="0" smtClean="0">
                <a:solidFill>
                  <a:srgbClr val="0070C0"/>
                </a:solidFill>
              </a:rPr>
              <a:t>Salaam</a:t>
            </a:r>
          </a:p>
          <a:p>
            <a:pPr indent="-342891">
              <a:spcAft>
                <a:spcPts val="1200"/>
              </a:spcAft>
              <a:buClr>
                <a:srgbClr val="0070C0"/>
              </a:buClr>
            </a:pPr>
            <a:r>
              <a:rPr lang="es-CL" sz="2400" b="1" dirty="0" smtClean="0">
                <a:solidFill>
                  <a:srgbClr val="0070C0"/>
                </a:solidFill>
              </a:rPr>
              <a:t>1 ciudad implementando su plan</a:t>
            </a:r>
            <a:r>
              <a:rPr lang="es-CL" sz="2400" dirty="0" smtClean="0">
                <a:solidFill>
                  <a:srgbClr val="0070C0"/>
                </a:solidFill>
              </a:rPr>
              <a:t>: Viña del Mar</a:t>
            </a:r>
            <a:endParaRPr lang="en-US" sz="2400" dirty="0">
              <a:solidFill>
                <a:srgbClr val="0070C0"/>
              </a:solidFill>
            </a:endParaRPr>
          </a:p>
          <a:p>
            <a:pPr indent="-342891">
              <a:spcAft>
                <a:spcPts val="1200"/>
              </a:spcAft>
              <a:buClr>
                <a:srgbClr val="0070C0"/>
              </a:buClr>
            </a:pPr>
            <a:r>
              <a:rPr lang="en-US" sz="2400" dirty="0" err="1" smtClean="0">
                <a:solidFill>
                  <a:srgbClr val="0070C0"/>
                </a:solidFill>
              </a:rPr>
              <a:t>Herramienta</a:t>
            </a:r>
            <a:r>
              <a:rPr lang="en-US" sz="2400" dirty="0" smtClean="0">
                <a:solidFill>
                  <a:srgbClr val="0070C0"/>
                </a:solidFill>
              </a:rPr>
              <a:t> de </a:t>
            </a:r>
            <a:r>
              <a:rPr lang="en-US" sz="2400" dirty="0" err="1" smtClean="0">
                <a:solidFill>
                  <a:srgbClr val="0070C0"/>
                </a:solidFill>
              </a:rPr>
              <a:t>cuantificación</a:t>
            </a:r>
            <a:r>
              <a:rPr lang="en-US" sz="2400" dirty="0" smtClean="0">
                <a:solidFill>
                  <a:srgbClr val="0070C0"/>
                </a:solidFill>
              </a:rPr>
              <a:t> de </a:t>
            </a:r>
            <a:r>
              <a:rPr lang="en-US" sz="2400" dirty="0" err="1" smtClean="0">
                <a:solidFill>
                  <a:srgbClr val="0070C0"/>
                </a:solidFill>
              </a:rPr>
              <a:t>emisiones</a:t>
            </a:r>
            <a:endParaRPr lang="en-US" sz="2400" dirty="0">
              <a:solidFill>
                <a:srgbClr val="0070C0"/>
              </a:solidFill>
            </a:endParaRPr>
          </a:p>
          <a:p>
            <a:pPr marL="342891" lvl="1" indent="-342891">
              <a:spcAft>
                <a:spcPts val="1200"/>
              </a:spcAft>
              <a:buClr>
                <a:srgbClr val="0070C0"/>
              </a:buClr>
              <a:buFont typeface="Arial"/>
              <a:buChar char="•"/>
            </a:pPr>
            <a:r>
              <a:rPr lang="en-US" sz="2400" dirty="0" err="1" smtClean="0">
                <a:solidFill>
                  <a:srgbClr val="0070C0"/>
                </a:solidFill>
              </a:rPr>
              <a:t>Decenas</a:t>
            </a:r>
            <a:r>
              <a:rPr lang="en-US" sz="2400" dirty="0" smtClean="0">
                <a:solidFill>
                  <a:srgbClr val="0070C0"/>
                </a:solidFill>
              </a:rPr>
              <a:t> de </a:t>
            </a:r>
            <a:r>
              <a:rPr lang="en-US" sz="2400" dirty="0" err="1" smtClean="0">
                <a:solidFill>
                  <a:srgbClr val="0070C0"/>
                </a:solidFill>
              </a:rPr>
              <a:t>talleres</a:t>
            </a:r>
            <a:r>
              <a:rPr lang="en-US" sz="2400" dirty="0" smtClean="0">
                <a:solidFill>
                  <a:srgbClr val="0070C0"/>
                </a:solidFill>
              </a:rPr>
              <a:t> de </a:t>
            </a:r>
            <a:r>
              <a:rPr lang="en-US" sz="2400" dirty="0" err="1" smtClean="0">
                <a:solidFill>
                  <a:srgbClr val="0070C0"/>
                </a:solidFill>
              </a:rPr>
              <a:t>capacitación</a:t>
            </a:r>
            <a:r>
              <a:rPr lang="en-US" sz="2400" dirty="0" smtClean="0">
                <a:solidFill>
                  <a:srgbClr val="0070C0"/>
                </a:solidFill>
              </a:rPr>
              <a:t> y webinars</a:t>
            </a:r>
          </a:p>
          <a:p>
            <a:pPr marL="342891" lvl="1" indent="-342891">
              <a:spcAft>
                <a:spcPts val="1200"/>
              </a:spcAft>
              <a:buClr>
                <a:srgbClr val="0070C0"/>
              </a:buClr>
              <a:buFont typeface="Arial"/>
              <a:buChar char="•"/>
            </a:pPr>
            <a:r>
              <a:rPr lang="en-US" sz="2400" dirty="0" smtClean="0">
                <a:solidFill>
                  <a:srgbClr val="0070C0"/>
                </a:solidFill>
              </a:rPr>
              <a:t>3 </a:t>
            </a:r>
            <a:r>
              <a:rPr lang="en-US" sz="2400" dirty="0" err="1" smtClean="0">
                <a:solidFill>
                  <a:srgbClr val="0070C0"/>
                </a:solidFill>
              </a:rPr>
              <a:t>intercambios</a:t>
            </a:r>
            <a:r>
              <a:rPr lang="en-US" sz="2400" dirty="0" smtClean="0">
                <a:solidFill>
                  <a:srgbClr val="0070C0"/>
                </a:solidFill>
              </a:rPr>
              <a:t> entre </a:t>
            </a:r>
            <a:r>
              <a:rPr lang="en-US" sz="2400" dirty="0" err="1" smtClean="0">
                <a:solidFill>
                  <a:srgbClr val="0070C0"/>
                </a:solidFill>
              </a:rPr>
              <a:t>ciudades</a:t>
            </a:r>
            <a:r>
              <a:rPr lang="en-US" sz="2400" dirty="0" smtClean="0">
                <a:solidFill>
                  <a:srgbClr val="0070C0"/>
                </a:solidFill>
              </a:rPr>
              <a:t> </a:t>
            </a:r>
          </a:p>
          <a:p>
            <a:pPr marL="342891" lvl="1" indent="-342891">
              <a:spcAft>
                <a:spcPts val="1200"/>
              </a:spcAft>
              <a:buClr>
                <a:srgbClr val="0070C0"/>
              </a:buClr>
              <a:buFont typeface="Arial"/>
              <a:buChar char="•"/>
            </a:pPr>
            <a:r>
              <a:rPr lang="en-US" sz="2400" dirty="0" err="1" smtClean="0">
                <a:solidFill>
                  <a:srgbClr val="0070C0"/>
                </a:solidFill>
              </a:rPr>
              <a:t>Plataforma</a:t>
            </a:r>
            <a:r>
              <a:rPr lang="en-US" sz="2400" dirty="0" smtClean="0">
                <a:solidFill>
                  <a:srgbClr val="0070C0"/>
                </a:solidFill>
              </a:rPr>
              <a:t> de </a:t>
            </a:r>
            <a:r>
              <a:rPr lang="en-US" sz="2400" dirty="0" err="1" smtClean="0">
                <a:solidFill>
                  <a:srgbClr val="0070C0"/>
                </a:solidFill>
              </a:rPr>
              <a:t>conocimiento</a:t>
            </a:r>
            <a:r>
              <a:rPr lang="en-US" sz="2400" dirty="0" smtClean="0">
                <a:solidFill>
                  <a:srgbClr val="0070C0"/>
                </a:solidFill>
              </a:rPr>
              <a:t> que </a:t>
            </a:r>
            <a:r>
              <a:rPr lang="en-US" sz="2400" dirty="0" err="1" smtClean="0">
                <a:solidFill>
                  <a:srgbClr val="0070C0"/>
                </a:solidFill>
              </a:rPr>
              <a:t>incluye</a:t>
            </a:r>
            <a:r>
              <a:rPr lang="en-US" sz="2400" dirty="0" smtClean="0">
                <a:solidFill>
                  <a:srgbClr val="0070C0"/>
                </a:solidFill>
              </a:rPr>
              <a:t> </a:t>
            </a:r>
            <a:r>
              <a:rPr lang="en-US" sz="2400" dirty="0" err="1" smtClean="0">
                <a:solidFill>
                  <a:srgbClr val="0070C0"/>
                </a:solidFill>
              </a:rPr>
              <a:t>acceso</a:t>
            </a:r>
            <a:r>
              <a:rPr lang="en-US" sz="2400" dirty="0" smtClean="0">
                <a:solidFill>
                  <a:srgbClr val="0070C0"/>
                </a:solidFill>
              </a:rPr>
              <a:t> a </a:t>
            </a:r>
            <a:r>
              <a:rPr lang="en-US" sz="2400" dirty="0" err="1" smtClean="0">
                <a:solidFill>
                  <a:srgbClr val="0070C0"/>
                </a:solidFill>
              </a:rPr>
              <a:t>expertos</a:t>
            </a:r>
            <a:r>
              <a:rPr lang="en-US" sz="2400" dirty="0" smtClean="0">
                <a:solidFill>
                  <a:srgbClr val="0070C0"/>
                </a:solidFill>
              </a:rPr>
              <a:t>, bases de </a:t>
            </a:r>
            <a:r>
              <a:rPr lang="en-US" sz="2400" dirty="0" err="1" smtClean="0">
                <a:solidFill>
                  <a:srgbClr val="0070C0"/>
                </a:solidFill>
              </a:rPr>
              <a:t>datos</a:t>
            </a:r>
            <a:r>
              <a:rPr lang="en-US" sz="2400" dirty="0" smtClean="0">
                <a:solidFill>
                  <a:srgbClr val="0070C0"/>
                </a:solidFill>
              </a:rPr>
              <a:t> y </a:t>
            </a:r>
            <a:r>
              <a:rPr lang="en-US" sz="2400" dirty="0" err="1" smtClean="0">
                <a:solidFill>
                  <a:srgbClr val="0070C0"/>
                </a:solidFill>
              </a:rPr>
              <a:t>documentos</a:t>
            </a:r>
            <a:r>
              <a:rPr lang="en-US" sz="2400" dirty="0" smtClean="0">
                <a:solidFill>
                  <a:srgbClr val="0070C0"/>
                </a:solidFill>
              </a:rPr>
              <a:t> </a:t>
            </a:r>
            <a:r>
              <a:rPr lang="en-US" sz="2400" dirty="0" err="1" smtClean="0">
                <a:solidFill>
                  <a:srgbClr val="0070C0"/>
                </a:solidFill>
              </a:rPr>
              <a:t>sobre</a:t>
            </a:r>
            <a:r>
              <a:rPr lang="en-US" sz="2400" dirty="0" smtClean="0">
                <a:solidFill>
                  <a:srgbClr val="0070C0"/>
                </a:solidFill>
              </a:rPr>
              <a:t> </a:t>
            </a:r>
            <a:r>
              <a:rPr lang="en-US" sz="2400" dirty="0" err="1" smtClean="0">
                <a:solidFill>
                  <a:srgbClr val="0070C0"/>
                </a:solidFill>
              </a:rPr>
              <a:t>buenas</a:t>
            </a:r>
            <a:r>
              <a:rPr lang="en-US" sz="2400" dirty="0" smtClean="0">
                <a:solidFill>
                  <a:srgbClr val="0070C0"/>
                </a:solidFill>
              </a:rPr>
              <a:t> </a:t>
            </a:r>
            <a:r>
              <a:rPr lang="en-US" sz="2400" dirty="0" err="1" smtClean="0">
                <a:solidFill>
                  <a:srgbClr val="0070C0"/>
                </a:solidFill>
              </a:rPr>
              <a:t>prácticas</a:t>
            </a:r>
            <a:endParaRPr lang="en-US" sz="2400" dirty="0">
              <a:solidFill>
                <a:srgbClr val="0070C0"/>
              </a:solidFill>
            </a:endParaRPr>
          </a:p>
        </p:txBody>
      </p:sp>
      <p:pic>
        <p:nvPicPr>
          <p:cNvPr id="386" name="Shape 386"/>
          <p:cNvPicPr preferRelativeResize="0"/>
          <p:nvPr/>
        </p:nvPicPr>
        <p:blipFill>
          <a:blip r:embed="rId3">
            <a:alphaModFix/>
          </a:blip>
          <a:stretch>
            <a:fillRect/>
          </a:stretch>
        </p:blipFill>
        <p:spPr>
          <a:xfrm>
            <a:off x="8048501" y="0"/>
            <a:ext cx="1095499" cy="1241600"/>
          </a:xfrm>
          <a:prstGeom prst="rect">
            <a:avLst/>
          </a:prstGeom>
          <a:noFill/>
          <a:ln>
            <a:noFill/>
          </a:ln>
        </p:spPr>
      </p:pic>
    </p:spTree>
    <p:extLst>
      <p:ext uri="{BB962C8B-B14F-4D97-AF65-F5344CB8AC3E}">
        <p14:creationId xmlns:p14="http://schemas.microsoft.com/office/powerpoint/2010/main" val="1508194740"/>
      </p:ext>
    </p:extLst>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3839"/>
            <a:ext cx="8413845" cy="639762"/>
          </a:xfrm>
        </p:spPr>
        <p:txBody>
          <a:bodyPr>
            <a:noAutofit/>
          </a:bodyPr>
          <a:lstStyle/>
          <a:p>
            <a:r>
              <a:rPr lang="en-US" sz="2400" dirty="0" smtClean="0"/>
              <a:t>Energy sector program Highlight:</a:t>
            </a:r>
            <a:br>
              <a:rPr lang="en-US" sz="2400" dirty="0" smtClean="0"/>
            </a:br>
            <a:r>
              <a:rPr lang="en-US" sz="2400" dirty="0" smtClean="0"/>
              <a:t>Philippines distributed Solar NAMA</a:t>
            </a:r>
            <a:endParaRPr lang="en-US" sz="2400" dirty="0"/>
          </a:p>
        </p:txBody>
      </p:sp>
      <p:sp>
        <p:nvSpPr>
          <p:cNvPr id="3" name="Content Placeholder 2"/>
          <p:cNvSpPr>
            <a:spLocks noGrp="1"/>
          </p:cNvSpPr>
          <p:nvPr>
            <p:ph idx="1"/>
          </p:nvPr>
        </p:nvSpPr>
        <p:spPr>
          <a:xfrm>
            <a:off x="457200" y="1295400"/>
            <a:ext cx="8229600" cy="3048000"/>
          </a:xfrm>
        </p:spPr>
        <p:txBody>
          <a:bodyPr>
            <a:normAutofit fontScale="92500"/>
          </a:bodyPr>
          <a:lstStyle/>
          <a:p>
            <a:r>
              <a:rPr lang="en-US" sz="2400" dirty="0" smtClean="0"/>
              <a:t>Preliminary approval for </a:t>
            </a:r>
            <a:r>
              <a:rPr lang="en-US" sz="2400" b="1" dirty="0" smtClean="0"/>
              <a:t>20M EUR from NAMA Facility</a:t>
            </a:r>
            <a:r>
              <a:rPr lang="en-US" sz="2400" dirty="0"/>
              <a:t> </a:t>
            </a:r>
            <a:r>
              <a:rPr lang="en-US" sz="2400" dirty="0" smtClean="0"/>
              <a:t>to accelerate </a:t>
            </a:r>
            <a:r>
              <a:rPr lang="en-US" sz="2400" dirty="0"/>
              <a:t>roof-top </a:t>
            </a:r>
            <a:r>
              <a:rPr lang="en-US" sz="2400" dirty="0" smtClean="0"/>
              <a:t>solar in the Philippines</a:t>
            </a:r>
          </a:p>
          <a:p>
            <a:r>
              <a:rPr lang="en-US" sz="2400" dirty="0" smtClean="0"/>
              <a:t>Currently undergoing Detailed Preparation Phase to develop full implementation plan and funding proposal to submit in May 2018 for final approval.</a:t>
            </a:r>
          </a:p>
          <a:p>
            <a:r>
              <a:rPr lang="en-US" sz="2400" dirty="0" smtClean="0"/>
              <a:t>Implementing partners: </a:t>
            </a:r>
            <a:r>
              <a:rPr lang="en-US" sz="2400" b="1" dirty="0" smtClean="0"/>
              <a:t>Philippines DOE, CCAP, World Bank and local financial company: LGU Guarantee Corporation</a:t>
            </a:r>
            <a:r>
              <a:rPr lang="en-US" sz="2400" dirty="0" smtClean="0"/>
              <a:t>.</a:t>
            </a:r>
          </a:p>
          <a:p>
            <a:r>
              <a:rPr lang="en-US" sz="2400" dirty="0"/>
              <a:t>P</a:t>
            </a:r>
            <a:r>
              <a:rPr lang="en-US" sz="2400" dirty="0" smtClean="0"/>
              <a:t>rimary elements:</a:t>
            </a:r>
          </a:p>
          <a:p>
            <a:endParaRPr lang="en-US" sz="2400" dirty="0"/>
          </a:p>
        </p:txBody>
      </p:sp>
      <p:sp>
        <p:nvSpPr>
          <p:cNvPr id="4" name="Slide Number Placeholder 3"/>
          <p:cNvSpPr>
            <a:spLocks noGrp="1"/>
          </p:cNvSpPr>
          <p:nvPr>
            <p:ph type="sldNum" sz="quarter" idx="12"/>
          </p:nvPr>
        </p:nvSpPr>
        <p:spPr/>
        <p:txBody>
          <a:bodyPr/>
          <a:lstStyle/>
          <a:p>
            <a:fld id="{6A75F0C2-F0E0-5E4D-B09F-652697F24D38}" type="slidenum">
              <a:rPr lang="en-US" smtClean="0"/>
              <a:pPr/>
              <a:t>43</a:t>
            </a:fld>
            <a:endParaRPr lang="en-US" dirty="0"/>
          </a:p>
        </p:txBody>
      </p:sp>
      <p:pic>
        <p:nvPicPr>
          <p:cNvPr id="1026" name="Picture 2" descr="ph-orphanage-w-solar"/>
          <p:cNvPicPr>
            <a:picLocks noChangeAspect="1" noChangeArrowheads="1"/>
          </p:cNvPicPr>
          <p:nvPr/>
        </p:nvPicPr>
        <p:blipFill rotWithShape="1">
          <a:blip r:embed="rId3">
            <a:extLst>
              <a:ext uri="{28A0092B-C50C-407E-A947-70E740481C1C}">
                <a14:useLocalDpi xmlns:a14="http://schemas.microsoft.com/office/drawing/2010/main" val="0"/>
              </a:ext>
            </a:extLst>
          </a:blip>
          <a:srcRect r="12703" b="21667"/>
          <a:stretch/>
        </p:blipFill>
        <p:spPr bwMode="auto">
          <a:xfrm>
            <a:off x="5105400" y="4539579"/>
            <a:ext cx="3927545" cy="187960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762000" y="4343400"/>
            <a:ext cx="4267200" cy="2286000"/>
          </a:xfrm>
          <a:prstGeom prst="rect">
            <a:avLst/>
          </a:prstGeom>
        </p:spPr>
        <p:txBody>
          <a:bodyPr vert="horz" lIns="0" tIns="45720" rIns="91440" bIns="45720" rtlCol="0">
            <a:normAutofit fontScale="92500" lnSpcReduction="20000"/>
          </a:bodyPr>
          <a:lstStyle>
            <a:lvl1pPr marL="230188" indent="-230188" algn="l" defTabSz="457200" rtl="0" eaLnBrk="1" latinLnBrk="0" hangingPunct="1">
              <a:spcBef>
                <a:spcPct val="20000"/>
              </a:spcBef>
              <a:buFont typeface="Arial"/>
              <a:buChar char="•"/>
              <a:defRPr sz="2600" kern="1200">
                <a:solidFill>
                  <a:schemeClr val="tx1"/>
                </a:solidFill>
                <a:latin typeface="Helvetica"/>
                <a:ea typeface="+mn-ea"/>
                <a:cs typeface="Helvetica"/>
              </a:defRPr>
            </a:lvl1pPr>
            <a:lvl2pPr marL="512763" indent="-217488" algn="l" defTabSz="457200" rtl="0" eaLnBrk="1" latinLnBrk="0" hangingPunct="1">
              <a:spcBef>
                <a:spcPct val="20000"/>
              </a:spcBef>
              <a:buSzPct val="80000"/>
              <a:buFont typeface="Arial"/>
              <a:buChar char="–"/>
              <a:defRPr sz="22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mj-lt"/>
              <a:buAutoNum type="arabicPeriod"/>
            </a:pPr>
            <a:r>
              <a:rPr lang="en-US" sz="2400" b="1" dirty="0" smtClean="0"/>
              <a:t>Credit guarantee </a:t>
            </a:r>
            <a:r>
              <a:rPr lang="en-US" sz="2400" dirty="0" smtClean="0"/>
              <a:t>to promote local lending</a:t>
            </a:r>
          </a:p>
          <a:p>
            <a:pPr marL="457200" indent="-457200">
              <a:buFont typeface="+mj-lt"/>
              <a:buAutoNum type="arabicPeriod"/>
            </a:pPr>
            <a:r>
              <a:rPr lang="en-US" sz="2400" b="1" dirty="0" smtClean="0"/>
              <a:t>TA</a:t>
            </a:r>
            <a:r>
              <a:rPr lang="en-US" sz="2400" dirty="0" smtClean="0"/>
              <a:t> for vendor accreditation, technology certification, permit streamlining and     net-metering policy reforms</a:t>
            </a:r>
          </a:p>
          <a:p>
            <a:pPr marL="457200" indent="-457200">
              <a:buFont typeface="+mj-lt"/>
              <a:buAutoNum type="arabicPeriod"/>
            </a:pPr>
            <a:r>
              <a:rPr lang="en-US" sz="2400" b="1" dirty="0" smtClean="0"/>
              <a:t>Project preparation facility</a:t>
            </a:r>
          </a:p>
          <a:p>
            <a:endParaRPr lang="en-US" sz="2400" dirty="0"/>
          </a:p>
        </p:txBody>
      </p:sp>
    </p:spTree>
    <p:extLst>
      <p:ext uri="{BB962C8B-B14F-4D97-AF65-F5344CB8AC3E}">
        <p14:creationId xmlns:p14="http://schemas.microsoft.com/office/powerpoint/2010/main" val="20544469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3839"/>
            <a:ext cx="8229600" cy="639762"/>
          </a:xfrm>
        </p:spPr>
        <p:txBody>
          <a:bodyPr>
            <a:noAutofit/>
          </a:bodyPr>
          <a:lstStyle/>
          <a:p>
            <a:r>
              <a:rPr lang="en-US" sz="2400" dirty="0" smtClean="0"/>
              <a:t>Oil &amp; Gas Sector program highlight:</a:t>
            </a:r>
            <a:br>
              <a:rPr lang="en-US" sz="2400" dirty="0" smtClean="0"/>
            </a:br>
            <a:r>
              <a:rPr lang="en-US" sz="2400" dirty="0" smtClean="0"/>
              <a:t>Mexico Regulatory Support</a:t>
            </a:r>
            <a:endParaRPr lang="en-US" sz="2400" dirty="0"/>
          </a:p>
        </p:txBody>
      </p:sp>
      <p:sp>
        <p:nvSpPr>
          <p:cNvPr id="3" name="Content Placeholder 2"/>
          <p:cNvSpPr>
            <a:spLocks noGrp="1"/>
          </p:cNvSpPr>
          <p:nvPr>
            <p:ph idx="1"/>
          </p:nvPr>
        </p:nvSpPr>
        <p:spPr>
          <a:xfrm>
            <a:off x="457200" y="1143000"/>
            <a:ext cx="8382000" cy="3050448"/>
          </a:xfrm>
        </p:spPr>
        <p:txBody>
          <a:bodyPr>
            <a:normAutofit/>
          </a:bodyPr>
          <a:lstStyle/>
          <a:p>
            <a:r>
              <a:rPr lang="en-US" sz="2400" dirty="0" smtClean="0"/>
              <a:t>CCAP &amp; CATF partnering to support O&amp;G methane regulations in Mexico. Working with ministries of energy and environment, and regulatory agencies. </a:t>
            </a:r>
          </a:p>
          <a:p>
            <a:r>
              <a:rPr lang="en-US" sz="2400" dirty="0" smtClean="0"/>
              <a:t>Convene workshops to share best practices from Canada, US EPA and California experts on methane measurement, data collection, leak prevention, mitigation technologies and practices, regulatory enforcement and incentives.</a:t>
            </a:r>
          </a:p>
        </p:txBody>
      </p:sp>
      <p:sp>
        <p:nvSpPr>
          <p:cNvPr id="4" name="Slide Number Placeholder 3"/>
          <p:cNvSpPr>
            <a:spLocks noGrp="1"/>
          </p:cNvSpPr>
          <p:nvPr>
            <p:ph type="sldNum" sz="quarter" idx="12"/>
          </p:nvPr>
        </p:nvSpPr>
        <p:spPr/>
        <p:txBody>
          <a:bodyPr/>
          <a:lstStyle/>
          <a:p>
            <a:fld id="{6A75F0C2-F0E0-5E4D-B09F-652697F24D38}" type="slidenum">
              <a:rPr lang="en-US" smtClean="0"/>
              <a:pPr/>
              <a:t>44</a:t>
            </a:fld>
            <a:endParaRPr lang="en-US" dirty="0"/>
          </a:p>
        </p:txBody>
      </p:sp>
      <p:pic>
        <p:nvPicPr>
          <p:cNvPr id="3074" name="Picture 2" descr="Oil and Gas Mitigation"/>
          <p:cNvPicPr>
            <a:picLocks noChangeAspect="1" noChangeArrowheads="1"/>
          </p:cNvPicPr>
          <p:nvPr/>
        </p:nvPicPr>
        <p:blipFill rotWithShape="1">
          <a:blip r:embed="rId3">
            <a:extLst>
              <a:ext uri="{28A0092B-C50C-407E-A947-70E740481C1C}">
                <a14:useLocalDpi xmlns:a14="http://schemas.microsoft.com/office/drawing/2010/main" val="0"/>
              </a:ext>
            </a:extLst>
          </a:blip>
          <a:srcRect l="3507" t="18691" r="34587" b="16823"/>
          <a:stretch/>
        </p:blipFill>
        <p:spPr bwMode="auto">
          <a:xfrm>
            <a:off x="431799" y="4052916"/>
            <a:ext cx="3392557" cy="2340864"/>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4038600" y="4052916"/>
            <a:ext cx="4953000" cy="2578932"/>
          </a:xfrm>
          <a:prstGeom prst="rect">
            <a:avLst/>
          </a:prstGeom>
        </p:spPr>
        <p:txBody>
          <a:bodyPr vert="horz" lIns="0" tIns="45720" rIns="91440" bIns="45720" rtlCol="0">
            <a:normAutofit lnSpcReduction="10000"/>
          </a:bodyPr>
          <a:lstStyle>
            <a:lvl1pPr marL="230188" indent="-230188" algn="l" defTabSz="457200" rtl="0" eaLnBrk="1" latinLnBrk="0" hangingPunct="1">
              <a:spcBef>
                <a:spcPct val="20000"/>
              </a:spcBef>
              <a:buFont typeface="Arial"/>
              <a:buChar char="•"/>
              <a:defRPr sz="2600" kern="1200">
                <a:solidFill>
                  <a:schemeClr val="tx1"/>
                </a:solidFill>
                <a:latin typeface="Helvetica"/>
                <a:ea typeface="+mn-ea"/>
                <a:cs typeface="Helvetica"/>
              </a:defRPr>
            </a:lvl1pPr>
            <a:lvl2pPr marL="512763" indent="-217488" algn="l" defTabSz="457200" rtl="0" eaLnBrk="1" latinLnBrk="0" hangingPunct="1">
              <a:spcBef>
                <a:spcPct val="20000"/>
              </a:spcBef>
              <a:buSzPct val="80000"/>
              <a:buFont typeface="Arial"/>
              <a:buChar char="–"/>
              <a:defRPr sz="22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Leveraged US, Canada, Mexico 2016 </a:t>
            </a:r>
            <a:r>
              <a:rPr lang="en-US" sz="2400" dirty="0" smtClean="0"/>
              <a:t>commitment </a:t>
            </a:r>
            <a:r>
              <a:rPr lang="en-US" sz="2400" dirty="0"/>
              <a:t>to reduce methane emissions by 40-45% in O&amp;G sector</a:t>
            </a:r>
            <a:r>
              <a:rPr lang="en-US" sz="2400" dirty="0" smtClean="0"/>
              <a:t>.</a:t>
            </a:r>
          </a:p>
          <a:p>
            <a:r>
              <a:rPr lang="en-US" sz="2400" dirty="0"/>
              <a:t>With CCAC funding, will expand regulatory support to other developing </a:t>
            </a:r>
            <a:r>
              <a:rPr lang="en-US" sz="2400" dirty="0" smtClean="0"/>
              <a:t>countries in FY2018</a:t>
            </a:r>
            <a:endParaRPr lang="en-US" sz="2400" dirty="0"/>
          </a:p>
        </p:txBody>
      </p:sp>
    </p:spTree>
    <p:extLst>
      <p:ext uri="{BB962C8B-B14F-4D97-AF65-F5344CB8AC3E}">
        <p14:creationId xmlns:p14="http://schemas.microsoft.com/office/powerpoint/2010/main" val="11924221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3839"/>
            <a:ext cx="8255000" cy="639762"/>
          </a:xfrm>
        </p:spPr>
        <p:txBody>
          <a:bodyPr>
            <a:noAutofit/>
          </a:bodyPr>
          <a:lstStyle/>
          <a:p>
            <a:r>
              <a:rPr lang="en-US" sz="2400" dirty="0" smtClean="0"/>
              <a:t>Transport Sector program highlight:</a:t>
            </a:r>
            <a:br>
              <a:rPr lang="en-US" sz="2400" dirty="0" smtClean="0"/>
            </a:br>
            <a:r>
              <a:rPr lang="en-US" sz="2400" dirty="0" smtClean="0"/>
              <a:t>Colombia TOD NAMA Implementation</a:t>
            </a:r>
            <a:endParaRPr lang="en-US" sz="2400" dirty="0"/>
          </a:p>
        </p:txBody>
      </p:sp>
      <p:sp>
        <p:nvSpPr>
          <p:cNvPr id="3" name="Content Placeholder 2"/>
          <p:cNvSpPr>
            <a:spLocks noGrp="1"/>
          </p:cNvSpPr>
          <p:nvPr>
            <p:ph idx="1"/>
          </p:nvPr>
        </p:nvSpPr>
        <p:spPr>
          <a:xfrm>
            <a:off x="152400" y="3962400"/>
            <a:ext cx="8382000" cy="2456780"/>
          </a:xfrm>
        </p:spPr>
        <p:txBody>
          <a:bodyPr>
            <a:normAutofit fontScale="92500" lnSpcReduction="10000"/>
          </a:bodyPr>
          <a:lstStyle/>
          <a:p>
            <a:r>
              <a:rPr lang="en-US" sz="2400" dirty="0" smtClean="0"/>
              <a:t>Key implementing partners include CO development bank </a:t>
            </a:r>
            <a:r>
              <a:rPr lang="en-US" sz="2400" dirty="0" err="1" smtClean="0"/>
              <a:t>Findeter</a:t>
            </a:r>
            <a:r>
              <a:rPr lang="en-US" sz="2400" dirty="0" smtClean="0"/>
              <a:t>, the Ministries of Transportation, Housing, Environment and Planning, and CCAP</a:t>
            </a:r>
          </a:p>
          <a:p>
            <a:r>
              <a:rPr lang="en-US" sz="2400" dirty="0" smtClean="0"/>
              <a:t>NAMA implementation has spurred greater institutional integration of climate agenda: CIUDAT is proposed as implementing entity for other NAMAs and </a:t>
            </a:r>
            <a:r>
              <a:rPr lang="en-US" sz="2400" dirty="0" err="1" smtClean="0"/>
              <a:t>Findeter</a:t>
            </a:r>
            <a:r>
              <a:rPr lang="en-US" sz="2400" dirty="0" smtClean="0"/>
              <a:t> initiated interest in CO Waste NAMA</a:t>
            </a:r>
          </a:p>
        </p:txBody>
      </p:sp>
      <p:sp>
        <p:nvSpPr>
          <p:cNvPr id="4" name="Slide Number Placeholder 3"/>
          <p:cNvSpPr>
            <a:spLocks noGrp="1"/>
          </p:cNvSpPr>
          <p:nvPr>
            <p:ph type="sldNum" sz="quarter" idx="12"/>
          </p:nvPr>
        </p:nvSpPr>
        <p:spPr/>
        <p:txBody>
          <a:bodyPr/>
          <a:lstStyle/>
          <a:p>
            <a:fld id="{6A75F0C2-F0E0-5E4D-B09F-652697F24D38}" type="slidenum">
              <a:rPr lang="en-US" smtClean="0"/>
              <a:pPr/>
              <a:t>45</a:t>
            </a:fld>
            <a:endParaRPr lang="en-US" dirty="0"/>
          </a:p>
        </p:txBody>
      </p:sp>
      <p:sp>
        <p:nvSpPr>
          <p:cNvPr id="8" name="Content Placeholder 2"/>
          <p:cNvSpPr txBox="1">
            <a:spLocks/>
          </p:cNvSpPr>
          <p:nvPr/>
        </p:nvSpPr>
        <p:spPr>
          <a:xfrm>
            <a:off x="152400" y="1295400"/>
            <a:ext cx="5029200" cy="2578932"/>
          </a:xfrm>
          <a:prstGeom prst="rect">
            <a:avLst/>
          </a:prstGeom>
        </p:spPr>
        <p:txBody>
          <a:bodyPr vert="horz" lIns="0" tIns="45720" rIns="91440" bIns="45720" rtlCol="0">
            <a:normAutofit fontScale="92500" lnSpcReduction="10000"/>
          </a:bodyPr>
          <a:lstStyle>
            <a:lvl1pPr marL="230188" indent="-230188" algn="l" defTabSz="457200" rtl="0" eaLnBrk="1" latinLnBrk="0" hangingPunct="1">
              <a:spcBef>
                <a:spcPct val="20000"/>
              </a:spcBef>
              <a:buFont typeface="Arial"/>
              <a:buChar char="•"/>
              <a:defRPr sz="2600" kern="1200">
                <a:solidFill>
                  <a:schemeClr val="tx1"/>
                </a:solidFill>
                <a:latin typeface="Helvetica"/>
                <a:ea typeface="+mn-ea"/>
                <a:cs typeface="Helvetica"/>
              </a:defRPr>
            </a:lvl1pPr>
            <a:lvl2pPr marL="512763" indent="-217488" algn="l" defTabSz="457200" rtl="0" eaLnBrk="1" latinLnBrk="0" hangingPunct="1">
              <a:spcBef>
                <a:spcPct val="20000"/>
              </a:spcBef>
              <a:buSzPct val="80000"/>
              <a:buFont typeface="Arial"/>
              <a:buChar char="–"/>
              <a:defRPr sz="22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NAMA Facility granted final approval for funding EUR 14.7M to promote transit-oriented development (TOD) to reduce growth in car travel</a:t>
            </a:r>
          </a:p>
          <a:p>
            <a:r>
              <a:rPr lang="en-US" sz="2400" dirty="0" smtClean="0"/>
              <a:t>NAMA creates CIUDAT to provide financing and TA for 3-5 TOD pilot projects, and to advance national policies</a:t>
            </a:r>
            <a:endParaRPr lang="en-US" sz="2400" dirty="0"/>
          </a:p>
        </p:txBody>
      </p:sp>
      <p:pic>
        <p:nvPicPr>
          <p:cNvPr id="4098" name="Picture 2" descr="Transportation and Transit Oriented Development"/>
          <p:cNvPicPr>
            <a:picLocks noChangeAspect="1" noChangeArrowheads="1"/>
          </p:cNvPicPr>
          <p:nvPr/>
        </p:nvPicPr>
        <p:blipFill rotWithShape="1">
          <a:blip r:embed="rId3">
            <a:extLst>
              <a:ext uri="{28A0092B-C50C-407E-A947-70E740481C1C}">
                <a14:useLocalDpi xmlns:a14="http://schemas.microsoft.com/office/drawing/2010/main" val="0"/>
              </a:ext>
            </a:extLst>
          </a:blip>
          <a:srcRect l="21964" t="29286" r="7678"/>
          <a:stretch/>
        </p:blipFill>
        <p:spPr bwMode="auto">
          <a:xfrm>
            <a:off x="5346699" y="1337393"/>
            <a:ext cx="3365501" cy="2536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8808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Workshop 2, Session 5a</a:t>
            </a:r>
            <a:endParaRPr lang="en-US"/>
          </a:p>
        </p:txBody>
      </p:sp>
      <p:sp>
        <p:nvSpPr>
          <p:cNvPr id="4" name="Slide Number Placeholder 3"/>
          <p:cNvSpPr>
            <a:spLocks noGrp="1"/>
          </p:cNvSpPr>
          <p:nvPr>
            <p:ph type="sldNum" sz="quarter" idx="12"/>
          </p:nvPr>
        </p:nvSpPr>
        <p:spPr/>
        <p:txBody>
          <a:bodyPr/>
          <a:lstStyle/>
          <a:p>
            <a:fld id="{7C895331-E6E0-AA45-A5A4-38575E4331EE}" type="slidenum">
              <a:rPr lang="en-US" smtClean="0"/>
              <a:pPr/>
              <a:t>4</a:t>
            </a:fld>
            <a:endParaRPr lang="en-US"/>
          </a:p>
        </p:txBody>
      </p:sp>
      <p:sp>
        <p:nvSpPr>
          <p:cNvPr id="5" name="Title 4"/>
          <p:cNvSpPr>
            <a:spLocks noGrp="1"/>
          </p:cNvSpPr>
          <p:nvPr>
            <p:ph type="title"/>
          </p:nvPr>
        </p:nvSpPr>
        <p:spPr/>
        <p:txBody>
          <a:bodyPr/>
          <a:lstStyle/>
          <a:p>
            <a:pPr marL="203200" indent="0"/>
            <a:r>
              <a:rPr lang="en-GB" sz="2000" dirty="0">
                <a:solidFill>
                  <a:schemeClr val="lt1"/>
                </a:solidFill>
              </a:rPr>
              <a:t>Que son </a:t>
            </a:r>
            <a:r>
              <a:rPr lang="en-GB" sz="2000" dirty="0" err="1">
                <a:solidFill>
                  <a:schemeClr val="lt1"/>
                </a:solidFill>
              </a:rPr>
              <a:t>los</a:t>
            </a:r>
            <a:r>
              <a:rPr lang="en-GB" sz="2000" dirty="0">
                <a:solidFill>
                  <a:schemeClr val="lt1"/>
                </a:solidFill>
              </a:rPr>
              <a:t> </a:t>
            </a:r>
            <a:r>
              <a:rPr lang="en-GB" sz="2000" dirty="0" err="1">
                <a:solidFill>
                  <a:schemeClr val="lt1"/>
                </a:solidFill>
              </a:rPr>
              <a:t>contaminantes</a:t>
            </a:r>
            <a:r>
              <a:rPr lang="en-GB" sz="2000" dirty="0">
                <a:solidFill>
                  <a:schemeClr val="lt1"/>
                </a:solidFill>
              </a:rPr>
              <a:t> </a:t>
            </a:r>
            <a:r>
              <a:rPr lang="en-GB" sz="2000" dirty="0" err="1">
                <a:solidFill>
                  <a:schemeClr val="lt1"/>
                </a:solidFill>
              </a:rPr>
              <a:t>climaticos</a:t>
            </a:r>
            <a:r>
              <a:rPr lang="en-GB" sz="2000" dirty="0">
                <a:solidFill>
                  <a:schemeClr val="lt1"/>
                </a:solidFill>
              </a:rPr>
              <a:t> de </a:t>
            </a:r>
            <a:r>
              <a:rPr lang="en-GB" sz="2000" dirty="0" err="1">
                <a:solidFill>
                  <a:schemeClr val="lt1"/>
                </a:solidFill>
              </a:rPr>
              <a:t>vida</a:t>
            </a:r>
            <a:r>
              <a:rPr lang="en-GB" sz="2000" dirty="0">
                <a:solidFill>
                  <a:schemeClr val="lt1"/>
                </a:solidFill>
              </a:rPr>
              <a:t> </a:t>
            </a:r>
            <a:r>
              <a:rPr lang="en-GB" sz="2000" dirty="0" err="1">
                <a:solidFill>
                  <a:schemeClr val="lt1"/>
                </a:solidFill>
              </a:rPr>
              <a:t>corta</a:t>
            </a:r>
            <a:r>
              <a:rPr lang="en-GB" sz="2000" dirty="0">
                <a:solidFill>
                  <a:schemeClr val="lt1"/>
                </a:solidFill>
              </a:rPr>
              <a:t> (CCVC)?</a:t>
            </a:r>
            <a:endParaRPr lang="en-GB" sz="2000" dirty="0">
              <a:solidFill>
                <a:schemeClr val="lt1"/>
              </a:solidFill>
            </a:endParaRP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r="1478"/>
          <a:stretch/>
        </p:blipFill>
        <p:spPr>
          <a:xfrm>
            <a:off x="2785282" y="2000556"/>
            <a:ext cx="5943763" cy="3760449"/>
          </a:xfrm>
          <a:prstGeom prst="rect">
            <a:avLst/>
          </a:prstGeom>
        </p:spPr>
      </p:pic>
      <p:sp>
        <p:nvSpPr>
          <p:cNvPr id="9" name="Rectangle 8"/>
          <p:cNvSpPr/>
          <p:nvPr/>
        </p:nvSpPr>
        <p:spPr>
          <a:xfrm>
            <a:off x="927454" y="1302152"/>
            <a:ext cx="7543446" cy="646331"/>
          </a:xfrm>
          <a:prstGeom prst="rect">
            <a:avLst/>
          </a:prstGeom>
        </p:spPr>
        <p:txBody>
          <a:bodyPr wrap="square">
            <a:spAutoFit/>
          </a:bodyPr>
          <a:lstStyle/>
          <a:p>
            <a:pPr algn="ctr"/>
            <a:r>
              <a:rPr lang="es-ES" dirty="0"/>
              <a:t>Los contaminantes climáticos de vida corta (</a:t>
            </a:r>
            <a:r>
              <a:rPr lang="es-ES" b="1" dirty="0"/>
              <a:t>CCVC</a:t>
            </a:r>
            <a:r>
              <a:rPr lang="es-ES" dirty="0"/>
              <a:t>) son llamados así porque permanecen en la atmósfera un tiempo relativamente corto</a:t>
            </a:r>
            <a:endParaRPr lang="en-US" dirty="0"/>
          </a:p>
        </p:txBody>
      </p:sp>
      <p:sp>
        <p:nvSpPr>
          <p:cNvPr id="10" name="Rectangle 9"/>
          <p:cNvSpPr/>
          <p:nvPr/>
        </p:nvSpPr>
        <p:spPr>
          <a:xfrm>
            <a:off x="122831" y="2927081"/>
            <a:ext cx="2620370" cy="1815882"/>
          </a:xfrm>
          <a:prstGeom prst="rect">
            <a:avLst/>
          </a:prstGeom>
        </p:spPr>
        <p:txBody>
          <a:bodyPr wrap="square">
            <a:spAutoFit/>
          </a:bodyPr>
          <a:lstStyle/>
          <a:p>
            <a:pPr algn="ctr"/>
            <a:r>
              <a:rPr lang="es-ES" sz="1600" kern="0" dirty="0"/>
              <a:t>Son </a:t>
            </a:r>
            <a:r>
              <a:rPr lang="es-ES" sz="1600" b="1" kern="0" dirty="0"/>
              <a:t>poderosas fuerzas climáticas y contaminantes atmosféricos peligrosos</a:t>
            </a:r>
            <a:r>
              <a:rPr lang="es-ES" sz="1600" kern="0" dirty="0"/>
              <a:t>, perjudiciales para la salud humana, la agricultura y los ecosistemas.</a:t>
            </a:r>
            <a:endParaRPr lang="en-US" sz="1600" kern="0" dirty="0"/>
          </a:p>
        </p:txBody>
      </p:sp>
      <p:sp>
        <p:nvSpPr>
          <p:cNvPr id="12" name="TextBox 11"/>
          <p:cNvSpPr txBox="1"/>
          <p:nvPr/>
        </p:nvSpPr>
        <p:spPr>
          <a:xfrm>
            <a:off x="7820025" y="5849595"/>
            <a:ext cx="1066800" cy="246221"/>
          </a:xfrm>
          <a:prstGeom prst="rect">
            <a:avLst/>
          </a:prstGeom>
          <a:noFill/>
        </p:spPr>
        <p:txBody>
          <a:bodyPr wrap="square" rtlCol="0">
            <a:spAutoFit/>
          </a:bodyPr>
          <a:lstStyle/>
          <a:p>
            <a:r>
              <a:rPr lang="en-US" sz="1000" dirty="0" smtClean="0"/>
              <a:t>Source: CCAC</a:t>
            </a:r>
            <a:endParaRPr lang="es-MX" sz="1000" dirty="0"/>
          </a:p>
        </p:txBody>
      </p:sp>
      <p:sp>
        <p:nvSpPr>
          <p:cNvPr id="2" name="Rectangle 1"/>
          <p:cNvSpPr/>
          <p:nvPr/>
        </p:nvSpPr>
        <p:spPr>
          <a:xfrm>
            <a:off x="2785282" y="3242222"/>
            <a:ext cx="1344304" cy="46968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2"/>
                </a:solidFill>
              </a:rPr>
              <a:t>BLACK CARBON</a:t>
            </a:r>
          </a:p>
        </p:txBody>
      </p:sp>
      <p:sp>
        <p:nvSpPr>
          <p:cNvPr id="11" name="Rectangle 10"/>
          <p:cNvSpPr/>
          <p:nvPr/>
        </p:nvSpPr>
        <p:spPr>
          <a:xfrm>
            <a:off x="2785282" y="3890757"/>
            <a:ext cx="1344304" cy="46968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2"/>
                </a:solidFill>
              </a:rPr>
              <a:t>METHANE (CH4)</a:t>
            </a:r>
          </a:p>
        </p:txBody>
      </p:sp>
      <p:sp>
        <p:nvSpPr>
          <p:cNvPr id="13" name="Rectangle 12"/>
          <p:cNvSpPr/>
          <p:nvPr/>
        </p:nvSpPr>
        <p:spPr>
          <a:xfrm>
            <a:off x="2785282" y="4572642"/>
            <a:ext cx="1407424" cy="46968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2"/>
                </a:solidFill>
              </a:rPr>
              <a:t>TROPOSPHERIC OZONE</a:t>
            </a:r>
          </a:p>
        </p:txBody>
      </p:sp>
      <p:sp>
        <p:nvSpPr>
          <p:cNvPr id="14" name="Rectangle 13"/>
          <p:cNvSpPr/>
          <p:nvPr/>
        </p:nvSpPr>
        <p:spPr>
          <a:xfrm>
            <a:off x="2785282" y="5203313"/>
            <a:ext cx="1407424" cy="46968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2"/>
                </a:solidFill>
              </a:rPr>
              <a:t>HYDROFLUORO-CARBONS (HFCs)</a:t>
            </a:r>
          </a:p>
        </p:txBody>
      </p:sp>
      <p:sp>
        <p:nvSpPr>
          <p:cNvPr id="15" name="Rectangle 14"/>
          <p:cNvSpPr/>
          <p:nvPr/>
        </p:nvSpPr>
        <p:spPr>
          <a:xfrm>
            <a:off x="2894464" y="2353077"/>
            <a:ext cx="1235122" cy="46968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chemeClr val="tx2"/>
                </a:solidFill>
              </a:rPr>
              <a:t>Substance</a:t>
            </a:r>
            <a:endParaRPr lang="en-US" sz="1200" b="1" dirty="0">
              <a:solidFill>
                <a:schemeClr val="tx2"/>
              </a:solidFill>
            </a:endParaRPr>
          </a:p>
        </p:txBody>
      </p:sp>
      <p:sp>
        <p:nvSpPr>
          <p:cNvPr id="16" name="Rectangle 15"/>
          <p:cNvSpPr/>
          <p:nvPr/>
        </p:nvSpPr>
        <p:spPr>
          <a:xfrm>
            <a:off x="4397421" y="2381121"/>
            <a:ext cx="1359741" cy="46968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rgbClr val="00B0F0"/>
                </a:solidFill>
              </a:rPr>
              <a:t>Anthropogenic Sources</a:t>
            </a:r>
            <a:endParaRPr lang="en-US" sz="1200" b="1" dirty="0">
              <a:solidFill>
                <a:srgbClr val="00B0F0"/>
              </a:solidFill>
            </a:endParaRPr>
          </a:p>
        </p:txBody>
      </p:sp>
      <p:sp>
        <p:nvSpPr>
          <p:cNvPr id="17" name="Rectangle 16"/>
          <p:cNvSpPr/>
          <p:nvPr/>
        </p:nvSpPr>
        <p:spPr>
          <a:xfrm>
            <a:off x="6053351" y="2353076"/>
            <a:ext cx="1359741" cy="46968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chemeClr val="accent4">
                    <a:lumMod val="75000"/>
                  </a:schemeClr>
                </a:solidFill>
              </a:rPr>
              <a:t>Lifetime in Atmosphere</a:t>
            </a:r>
            <a:endParaRPr lang="en-US" sz="1200" b="1" dirty="0">
              <a:solidFill>
                <a:schemeClr val="accent4">
                  <a:lumMod val="75000"/>
                </a:schemeClr>
              </a:solidFill>
            </a:endParaRPr>
          </a:p>
        </p:txBody>
      </p:sp>
      <p:sp>
        <p:nvSpPr>
          <p:cNvPr id="18" name="Rectangle 17"/>
          <p:cNvSpPr/>
          <p:nvPr/>
        </p:nvSpPr>
        <p:spPr>
          <a:xfrm>
            <a:off x="6463921" y="3160333"/>
            <a:ext cx="859892" cy="45107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chemeClr val="accent4">
                    <a:lumMod val="75000"/>
                  </a:schemeClr>
                </a:solidFill>
              </a:rPr>
              <a:t>Days</a:t>
            </a:r>
            <a:endParaRPr lang="en-US" sz="1200" b="1" dirty="0">
              <a:solidFill>
                <a:schemeClr val="accent4">
                  <a:lumMod val="75000"/>
                </a:schemeClr>
              </a:solidFill>
            </a:endParaRPr>
          </a:p>
        </p:txBody>
      </p:sp>
      <p:sp>
        <p:nvSpPr>
          <p:cNvPr id="19" name="Rectangle 18"/>
          <p:cNvSpPr/>
          <p:nvPr/>
        </p:nvSpPr>
        <p:spPr>
          <a:xfrm>
            <a:off x="6463921" y="3719899"/>
            <a:ext cx="859892" cy="45107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chemeClr val="accent4">
                    <a:lumMod val="75000"/>
                  </a:schemeClr>
                </a:solidFill>
              </a:rPr>
              <a:t>12 Years</a:t>
            </a:r>
            <a:endParaRPr lang="en-US" sz="1200" b="1" dirty="0">
              <a:solidFill>
                <a:schemeClr val="accent4">
                  <a:lumMod val="75000"/>
                </a:schemeClr>
              </a:solidFill>
            </a:endParaRPr>
          </a:p>
        </p:txBody>
      </p:sp>
      <p:sp>
        <p:nvSpPr>
          <p:cNvPr id="20" name="Rectangle 19"/>
          <p:cNvSpPr/>
          <p:nvPr/>
        </p:nvSpPr>
        <p:spPr>
          <a:xfrm>
            <a:off x="6518512" y="4486934"/>
            <a:ext cx="859892" cy="45107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chemeClr val="accent4">
                    <a:lumMod val="75000"/>
                  </a:schemeClr>
                </a:solidFill>
              </a:rPr>
              <a:t>Weeks</a:t>
            </a:r>
            <a:endParaRPr lang="en-US" sz="1200" b="1" dirty="0">
              <a:solidFill>
                <a:schemeClr val="accent4">
                  <a:lumMod val="75000"/>
                </a:schemeClr>
              </a:solidFill>
            </a:endParaRPr>
          </a:p>
        </p:txBody>
      </p:sp>
      <p:sp>
        <p:nvSpPr>
          <p:cNvPr id="21" name="Rectangle 20"/>
          <p:cNvSpPr/>
          <p:nvPr/>
        </p:nvSpPr>
        <p:spPr>
          <a:xfrm>
            <a:off x="6518512" y="5186695"/>
            <a:ext cx="859892" cy="45107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chemeClr val="accent4">
                    <a:lumMod val="75000"/>
                  </a:schemeClr>
                </a:solidFill>
              </a:rPr>
              <a:t>15 years </a:t>
            </a:r>
            <a:endParaRPr lang="en-US" sz="1200" b="1" dirty="0">
              <a:solidFill>
                <a:schemeClr val="accent4">
                  <a:lumMod val="75000"/>
                </a:schemeClr>
              </a:solidFill>
            </a:endParaRPr>
          </a:p>
        </p:txBody>
      </p:sp>
      <p:sp>
        <p:nvSpPr>
          <p:cNvPr id="22" name="Rectangle 21"/>
          <p:cNvSpPr/>
          <p:nvPr/>
        </p:nvSpPr>
        <p:spPr>
          <a:xfrm rot="18662071">
            <a:off x="7455113" y="2123903"/>
            <a:ext cx="605083" cy="27876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rgbClr val="00B0F0"/>
                </a:solidFill>
              </a:rPr>
              <a:t>Local</a:t>
            </a:r>
          </a:p>
        </p:txBody>
      </p:sp>
      <p:sp>
        <p:nvSpPr>
          <p:cNvPr id="24" name="Rectangle 23"/>
          <p:cNvSpPr/>
          <p:nvPr/>
        </p:nvSpPr>
        <p:spPr>
          <a:xfrm rot="18662071">
            <a:off x="7714761" y="2065033"/>
            <a:ext cx="874188" cy="22639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rgbClr val="00B0F0"/>
                </a:solidFill>
              </a:rPr>
              <a:t>Regional</a:t>
            </a:r>
            <a:endParaRPr lang="en-US" sz="1200" b="1" dirty="0">
              <a:solidFill>
                <a:srgbClr val="00B0F0"/>
              </a:solidFill>
            </a:endParaRPr>
          </a:p>
        </p:txBody>
      </p:sp>
      <p:sp>
        <p:nvSpPr>
          <p:cNvPr id="25" name="Rectangle 24"/>
          <p:cNvSpPr/>
          <p:nvPr/>
        </p:nvSpPr>
        <p:spPr>
          <a:xfrm rot="18662071">
            <a:off x="8148161" y="2165195"/>
            <a:ext cx="751916" cy="20184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rgbClr val="00B0F0"/>
                </a:solidFill>
              </a:rPr>
              <a:t>Global</a:t>
            </a:r>
            <a:endParaRPr lang="en-US" sz="1200" b="1" dirty="0">
              <a:solidFill>
                <a:srgbClr val="00B0F0"/>
              </a:solidFill>
            </a:endParaRPr>
          </a:p>
        </p:txBody>
      </p:sp>
      <p:sp>
        <p:nvSpPr>
          <p:cNvPr id="26" name="Rectangle 25"/>
          <p:cNvSpPr/>
          <p:nvPr/>
        </p:nvSpPr>
        <p:spPr>
          <a:xfrm>
            <a:off x="7159184" y="2898193"/>
            <a:ext cx="1523256" cy="23484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rgbClr val="00B0F0"/>
                </a:solidFill>
              </a:rPr>
              <a:t>Impacts/Mitigation</a:t>
            </a:r>
            <a:endParaRPr lang="en-US" sz="1200" b="1" dirty="0">
              <a:solidFill>
                <a:srgbClr val="00B0F0"/>
              </a:solidFill>
            </a:endParaRPr>
          </a:p>
        </p:txBody>
      </p:sp>
    </p:spTree>
    <p:extLst>
      <p:ext uri="{BB962C8B-B14F-4D97-AF65-F5344CB8AC3E}">
        <p14:creationId xmlns:p14="http://schemas.microsoft.com/office/powerpoint/2010/main" val="11865955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CCAP</a:t>
            </a:r>
            <a:endParaRPr lang="en-US" dirty="0"/>
          </a:p>
        </p:txBody>
      </p:sp>
      <p:sp>
        <p:nvSpPr>
          <p:cNvPr id="4" name="Slide Number Placeholder 3"/>
          <p:cNvSpPr>
            <a:spLocks noGrp="1"/>
          </p:cNvSpPr>
          <p:nvPr>
            <p:ph type="sldNum" sz="quarter" idx="12"/>
          </p:nvPr>
        </p:nvSpPr>
        <p:spPr/>
        <p:txBody>
          <a:bodyPr/>
          <a:lstStyle/>
          <a:p>
            <a:fld id="{7C895331-E6E0-AA45-A5A4-38575E4331EE}" type="slidenum">
              <a:rPr lang="en-US" smtClean="0"/>
              <a:pPr/>
              <a:t>5</a:t>
            </a:fld>
            <a:endParaRPr lang="en-US"/>
          </a:p>
        </p:txBody>
      </p:sp>
      <p:sp>
        <p:nvSpPr>
          <p:cNvPr id="5" name="Title 4"/>
          <p:cNvSpPr>
            <a:spLocks noGrp="1"/>
          </p:cNvSpPr>
          <p:nvPr>
            <p:ph type="title"/>
          </p:nvPr>
        </p:nvSpPr>
        <p:spPr>
          <a:xfrm>
            <a:off x="457200" y="223839"/>
            <a:ext cx="7685314" cy="639762"/>
          </a:xfrm>
        </p:spPr>
        <p:txBody>
          <a:bodyPr>
            <a:normAutofit/>
          </a:bodyPr>
          <a:lstStyle/>
          <a:p>
            <a:r>
              <a:rPr lang="es-ES" sz="2400" dirty="0"/>
              <a:t>¿Porqué </a:t>
            </a:r>
            <a:r>
              <a:rPr lang="es-ES" sz="2400" dirty="0" smtClean="0"/>
              <a:t>los CCVC son importantes?</a:t>
            </a:r>
            <a:endParaRPr lang="es-ES" sz="2400" dirty="0"/>
          </a:p>
        </p:txBody>
      </p:sp>
      <p:sp>
        <p:nvSpPr>
          <p:cNvPr id="2" name="Content Placeholder 1"/>
          <p:cNvSpPr>
            <a:spLocks noGrp="1"/>
          </p:cNvSpPr>
          <p:nvPr>
            <p:ph idx="1"/>
          </p:nvPr>
        </p:nvSpPr>
        <p:spPr/>
        <p:txBody>
          <a:bodyPr/>
          <a:lstStyle/>
          <a:p>
            <a:endParaRPr lang="es-ES"/>
          </a:p>
        </p:txBody>
      </p:sp>
      <p:pic>
        <p:nvPicPr>
          <p:cNvPr id="7" name="Shape 13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41193" y="1067937"/>
            <a:ext cx="8652681" cy="5680834"/>
          </a:xfrm>
          <a:prstGeom prst="rect">
            <a:avLst/>
          </a:prstGeom>
          <a:noFill/>
          <a:ln>
            <a:noFill/>
          </a:ln>
        </p:spPr>
      </p:pic>
    </p:spTree>
    <p:extLst>
      <p:ext uri="{BB962C8B-B14F-4D97-AF65-F5344CB8AC3E}">
        <p14:creationId xmlns:p14="http://schemas.microsoft.com/office/powerpoint/2010/main" val="19966775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136" name="Shape 136"/>
          <p:cNvSpPr txBox="1">
            <a:spLocks noGrp="1"/>
          </p:cNvSpPr>
          <p:nvPr>
            <p:ph type="body" idx="4294967295"/>
          </p:nvPr>
        </p:nvSpPr>
        <p:spPr>
          <a:xfrm>
            <a:off x="34925" y="-12203"/>
            <a:ext cx="9109075" cy="803276"/>
          </a:xfrm>
          <a:prstGeom prst="rect">
            <a:avLst/>
          </a:prstGeom>
        </p:spPr>
        <p:txBody>
          <a:bodyPr vert="horz" lIns="68569" tIns="68569" rIns="68569" bIns="68569" rtlCol="0" anchor="ctr" anchorCtr="0">
            <a:noAutofit/>
          </a:bodyPr>
          <a:lstStyle/>
          <a:p>
            <a:pPr marL="0" indent="0" algn="ctr">
              <a:buNone/>
            </a:pPr>
            <a:r>
              <a:rPr lang="es-ES" sz="2400" b="1" dirty="0" smtClean="0">
                <a:solidFill>
                  <a:schemeClr val="bg1"/>
                </a:solidFill>
                <a:ea typeface="+mj-ea"/>
              </a:rPr>
              <a:t>Impactos</a:t>
            </a:r>
            <a:r>
              <a:rPr lang="en-GB" sz="2400" b="1" dirty="0" smtClean="0">
                <a:solidFill>
                  <a:schemeClr val="bg1"/>
                </a:solidFill>
                <a:ea typeface="+mj-ea"/>
              </a:rPr>
              <a:t> CCVC:  </a:t>
            </a:r>
            <a:r>
              <a:rPr lang="es-ES" sz="2400" b="1" dirty="0">
                <a:solidFill>
                  <a:schemeClr val="bg1"/>
                </a:solidFill>
                <a:ea typeface="+mj-ea"/>
              </a:rPr>
              <a:t>Evite 2,4 millones de muertes </a:t>
            </a:r>
            <a:r>
              <a:rPr lang="es-ES" sz="2400" b="1" dirty="0" smtClean="0">
                <a:solidFill>
                  <a:schemeClr val="bg1"/>
                </a:solidFill>
                <a:ea typeface="+mj-ea"/>
              </a:rPr>
              <a:t>prematuras/año</a:t>
            </a:r>
            <a:endParaRPr lang="en-GB" sz="2400" b="1" dirty="0">
              <a:solidFill>
                <a:schemeClr val="bg1"/>
              </a:solidFill>
              <a:ea typeface="+mj-ea"/>
            </a:endParaRPr>
          </a:p>
        </p:txBody>
      </p:sp>
      <p:pic>
        <p:nvPicPr>
          <p:cNvPr id="2050" name="Picture 2" descr="http://www.ccacoalition.org/sites/default/files/Health%20effects%20of%20SLCP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245" y="811718"/>
            <a:ext cx="9667903" cy="6219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881046"/>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136" name="Shape 136"/>
          <p:cNvSpPr txBox="1">
            <a:spLocks noGrp="1"/>
          </p:cNvSpPr>
          <p:nvPr>
            <p:ph type="body" idx="4294967295"/>
          </p:nvPr>
        </p:nvSpPr>
        <p:spPr>
          <a:xfrm>
            <a:off x="34925" y="-27969"/>
            <a:ext cx="9109075" cy="803276"/>
          </a:xfrm>
          <a:prstGeom prst="rect">
            <a:avLst/>
          </a:prstGeom>
        </p:spPr>
        <p:txBody>
          <a:bodyPr vert="horz" lIns="68569" tIns="68569" rIns="68569" bIns="68569" rtlCol="0" anchor="ctr" anchorCtr="0">
            <a:noAutofit/>
          </a:bodyPr>
          <a:lstStyle/>
          <a:p>
            <a:pPr marL="0" indent="0" algn="ctr">
              <a:buNone/>
            </a:pPr>
            <a:r>
              <a:rPr lang="en-GB" sz="2400" b="1" dirty="0" err="1" smtClean="0">
                <a:solidFill>
                  <a:schemeClr val="bg1"/>
                </a:solidFill>
                <a:ea typeface="+mj-ea"/>
              </a:rPr>
              <a:t>Impactos</a:t>
            </a:r>
            <a:r>
              <a:rPr lang="en-GB" sz="2400" b="1" dirty="0" smtClean="0">
                <a:solidFill>
                  <a:schemeClr val="bg1"/>
                </a:solidFill>
                <a:ea typeface="+mj-ea"/>
              </a:rPr>
              <a:t>:  </a:t>
            </a:r>
            <a:r>
              <a:rPr lang="en-GB" sz="2400" b="1" dirty="0" err="1" smtClean="0">
                <a:solidFill>
                  <a:schemeClr val="bg1"/>
                </a:solidFill>
                <a:ea typeface="+mj-ea"/>
              </a:rPr>
              <a:t>Evitar</a:t>
            </a:r>
            <a:r>
              <a:rPr lang="en-GB" sz="2400" b="1" dirty="0" smtClean="0">
                <a:solidFill>
                  <a:schemeClr val="bg1"/>
                </a:solidFill>
                <a:ea typeface="+mj-ea"/>
              </a:rPr>
              <a:t> la </a:t>
            </a:r>
            <a:r>
              <a:rPr lang="en-GB" sz="2400" b="1" dirty="0" err="1" smtClean="0">
                <a:solidFill>
                  <a:schemeClr val="bg1"/>
                </a:solidFill>
                <a:ea typeface="+mj-ea"/>
              </a:rPr>
              <a:t>perdida</a:t>
            </a:r>
            <a:r>
              <a:rPr lang="en-GB" sz="2400" b="1" dirty="0" smtClean="0">
                <a:solidFill>
                  <a:schemeClr val="bg1"/>
                </a:solidFill>
                <a:ea typeface="+mj-ea"/>
              </a:rPr>
              <a:t> de 52 </a:t>
            </a:r>
            <a:r>
              <a:rPr lang="en-GB" sz="2400" b="1" dirty="0" err="1" smtClean="0">
                <a:solidFill>
                  <a:schemeClr val="bg1"/>
                </a:solidFill>
                <a:ea typeface="+mj-ea"/>
              </a:rPr>
              <a:t>millones</a:t>
            </a:r>
            <a:r>
              <a:rPr lang="en-GB" sz="2400" b="1" dirty="0" smtClean="0">
                <a:solidFill>
                  <a:schemeClr val="bg1"/>
                </a:solidFill>
                <a:ea typeface="+mj-ea"/>
              </a:rPr>
              <a:t> de </a:t>
            </a:r>
            <a:r>
              <a:rPr lang="en-GB" sz="2400" b="1" dirty="0" err="1" smtClean="0">
                <a:solidFill>
                  <a:schemeClr val="bg1"/>
                </a:solidFill>
                <a:ea typeface="+mj-ea"/>
              </a:rPr>
              <a:t>toneladas</a:t>
            </a:r>
            <a:r>
              <a:rPr lang="en-GB" sz="2400" b="1" dirty="0" smtClean="0">
                <a:solidFill>
                  <a:schemeClr val="bg1"/>
                </a:solidFill>
                <a:ea typeface="+mj-ea"/>
              </a:rPr>
              <a:t> de </a:t>
            </a:r>
            <a:r>
              <a:rPr lang="en-GB" sz="2400" b="1" dirty="0" err="1" smtClean="0">
                <a:solidFill>
                  <a:schemeClr val="bg1"/>
                </a:solidFill>
                <a:ea typeface="+mj-ea"/>
              </a:rPr>
              <a:t>cultivos</a:t>
            </a:r>
            <a:r>
              <a:rPr lang="en-GB" sz="2400" b="1" dirty="0" smtClean="0">
                <a:solidFill>
                  <a:schemeClr val="bg1"/>
                </a:solidFill>
                <a:ea typeface="+mj-ea"/>
              </a:rPr>
              <a:t> </a:t>
            </a:r>
            <a:r>
              <a:rPr lang="en-GB" sz="2400" b="1" dirty="0" err="1" smtClean="0">
                <a:solidFill>
                  <a:schemeClr val="bg1"/>
                </a:solidFill>
                <a:ea typeface="+mj-ea"/>
              </a:rPr>
              <a:t>principales</a:t>
            </a:r>
            <a:r>
              <a:rPr lang="en-GB" sz="2400" b="1" dirty="0" smtClean="0">
                <a:solidFill>
                  <a:schemeClr val="bg1"/>
                </a:solidFill>
                <a:ea typeface="+mj-ea"/>
              </a:rPr>
              <a:t> </a:t>
            </a:r>
            <a:r>
              <a:rPr lang="en-GB" sz="2400" b="1" dirty="0" err="1" smtClean="0">
                <a:solidFill>
                  <a:schemeClr val="bg1"/>
                </a:solidFill>
                <a:ea typeface="+mj-ea"/>
              </a:rPr>
              <a:t>por</a:t>
            </a:r>
            <a:r>
              <a:rPr lang="en-GB" sz="2400" b="1" dirty="0" smtClean="0">
                <a:solidFill>
                  <a:schemeClr val="bg1"/>
                </a:solidFill>
                <a:ea typeface="+mj-ea"/>
              </a:rPr>
              <a:t> </a:t>
            </a:r>
            <a:r>
              <a:rPr lang="en-GB" sz="2400" b="1" dirty="0" err="1" smtClean="0">
                <a:solidFill>
                  <a:schemeClr val="bg1"/>
                </a:solidFill>
                <a:ea typeface="+mj-ea"/>
              </a:rPr>
              <a:t>ano</a:t>
            </a:r>
            <a:r>
              <a:rPr lang="en-GB" sz="2400" b="1" dirty="0" smtClean="0">
                <a:solidFill>
                  <a:schemeClr val="bg1"/>
                </a:solidFill>
                <a:ea typeface="+mj-ea"/>
              </a:rPr>
              <a:t> para 2030</a:t>
            </a:r>
            <a:endParaRPr lang="en-GB" sz="2400" b="1" dirty="0">
              <a:solidFill>
                <a:schemeClr val="bg1"/>
              </a:solidFill>
              <a:ea typeface="+mj-ea"/>
            </a:endParaRPr>
          </a:p>
        </p:txBody>
      </p:sp>
      <p:pic>
        <p:nvPicPr>
          <p:cNvPr id="3074" name="Picture 2" descr="http://www.ccacoalition.org/sites/default/files/Time%20To%20Act%20Web%202.7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913" y="854137"/>
            <a:ext cx="9658919" cy="6224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95863"/>
      </p:ext>
    </p:extLst>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Shape 317"/>
          <p:cNvSpPr txBox="1">
            <a:spLocks noGrp="1"/>
          </p:cNvSpPr>
          <p:nvPr>
            <p:ph type="body" idx="1"/>
          </p:nvPr>
        </p:nvSpPr>
        <p:spPr>
          <a:xfrm>
            <a:off x="1" y="269666"/>
            <a:ext cx="4590900" cy="1030499"/>
          </a:xfrm>
          <a:prstGeom prst="rect">
            <a:avLst/>
          </a:prstGeom>
        </p:spPr>
        <p:txBody>
          <a:bodyPr lIns="91425" tIns="91425" rIns="91425" bIns="91425" anchor="t" anchorCtr="0">
            <a:noAutofit/>
          </a:bodyPr>
          <a:lstStyle/>
          <a:p>
            <a:pPr>
              <a:buNone/>
            </a:pPr>
            <a:r>
              <a:rPr lang="en-GB" sz="2800" b="1" dirty="0" smtClean="0">
                <a:solidFill>
                  <a:srgbClr val="9FC5E8"/>
                </a:solidFill>
              </a:rPr>
              <a:t>INICIATIVAS DE CCAC</a:t>
            </a:r>
            <a:endParaRPr lang="en-GB" sz="2800" b="1" dirty="0">
              <a:solidFill>
                <a:srgbClr val="9FC5E8"/>
              </a:solidFill>
            </a:endParaRPr>
          </a:p>
        </p:txBody>
      </p:sp>
      <p:sp>
        <p:nvSpPr>
          <p:cNvPr id="318" name="Shape 318"/>
          <p:cNvSpPr txBox="1">
            <a:spLocks noGrp="1"/>
          </p:cNvSpPr>
          <p:nvPr>
            <p:ph type="body" idx="2"/>
          </p:nvPr>
        </p:nvSpPr>
        <p:spPr>
          <a:xfrm>
            <a:off x="-462699" y="1261428"/>
            <a:ext cx="10076700" cy="3415199"/>
          </a:xfrm>
          <a:prstGeom prst="rect">
            <a:avLst/>
          </a:prstGeom>
        </p:spPr>
        <p:txBody>
          <a:bodyPr lIns="91425" tIns="91425" rIns="91425" bIns="91425" anchor="t" anchorCtr="0">
            <a:noAutofit/>
          </a:bodyPr>
          <a:lstStyle/>
          <a:p>
            <a:endParaRPr dirty="0"/>
          </a:p>
        </p:txBody>
      </p:sp>
      <p:pic>
        <p:nvPicPr>
          <p:cNvPr id="319" name="Shape 319"/>
          <p:cNvPicPr preferRelativeResize="0"/>
          <p:nvPr/>
        </p:nvPicPr>
        <p:blipFill>
          <a:blip r:embed="rId3">
            <a:alphaModFix/>
          </a:blip>
          <a:stretch>
            <a:fillRect/>
          </a:stretch>
        </p:blipFill>
        <p:spPr>
          <a:xfrm>
            <a:off x="1544715" y="1505651"/>
            <a:ext cx="1038225" cy="1447800"/>
          </a:xfrm>
          <a:prstGeom prst="rect">
            <a:avLst/>
          </a:prstGeom>
          <a:noFill/>
          <a:ln>
            <a:noFill/>
          </a:ln>
        </p:spPr>
      </p:pic>
      <p:sp>
        <p:nvSpPr>
          <p:cNvPr id="320" name="Shape 320"/>
          <p:cNvSpPr txBox="1">
            <a:spLocks noGrp="1"/>
          </p:cNvSpPr>
          <p:nvPr>
            <p:ph type="title"/>
          </p:nvPr>
        </p:nvSpPr>
        <p:spPr>
          <a:xfrm>
            <a:off x="116254" y="4798375"/>
            <a:ext cx="8765999" cy="1143000"/>
          </a:xfrm>
          <a:prstGeom prst="rect">
            <a:avLst/>
          </a:prstGeom>
        </p:spPr>
        <p:txBody>
          <a:bodyPr lIns="91425" tIns="91425" rIns="91425" bIns="91425" anchor="ctr" anchorCtr="0">
            <a:noAutofit/>
          </a:bodyPr>
          <a:lstStyle/>
          <a:p>
            <a:pPr algn="ctr"/>
            <a:r>
              <a:rPr lang="en-GB" sz="2400" dirty="0">
                <a:solidFill>
                  <a:schemeClr val="lt1"/>
                </a:solidFill>
              </a:rPr>
              <a:t>7 </a:t>
            </a:r>
            <a:r>
              <a:rPr lang="en-GB" sz="2400" cap="none" dirty="0" err="1" smtClean="0">
                <a:solidFill>
                  <a:srgbClr val="9FC5E8"/>
                </a:solidFill>
              </a:rPr>
              <a:t>Sectoriales</a:t>
            </a:r>
            <a:r>
              <a:rPr lang="en-GB" sz="2400" cap="none" dirty="0" smtClean="0">
                <a:solidFill>
                  <a:schemeClr val="lt1"/>
                </a:solidFill>
              </a:rPr>
              <a:t> </a:t>
            </a:r>
            <a:r>
              <a:rPr lang="en-GB" sz="2400" dirty="0" smtClean="0">
                <a:solidFill>
                  <a:schemeClr val="lt1"/>
                </a:solidFill>
              </a:rPr>
              <a:t> </a:t>
            </a:r>
            <a:r>
              <a:rPr lang="en-GB" sz="2400" dirty="0">
                <a:solidFill>
                  <a:schemeClr val="lt1"/>
                </a:solidFill>
              </a:rPr>
              <a:t>4 </a:t>
            </a:r>
            <a:r>
              <a:rPr lang="en-GB" sz="2400" cap="none" dirty="0" err="1" smtClean="0">
                <a:solidFill>
                  <a:srgbClr val="9FC5E8"/>
                </a:solidFill>
              </a:rPr>
              <a:t>Transversales</a:t>
            </a:r>
            <a:r>
              <a:rPr lang="en-GB" sz="2400" cap="none" dirty="0" smtClean="0">
                <a:solidFill>
                  <a:schemeClr val="lt1"/>
                </a:solidFill>
              </a:rPr>
              <a:t> </a:t>
            </a:r>
            <a:endParaRPr sz="2400" dirty="0">
              <a:solidFill>
                <a:schemeClr val="lt1"/>
              </a:solidFill>
            </a:endParaRPr>
          </a:p>
        </p:txBody>
      </p:sp>
      <p:pic>
        <p:nvPicPr>
          <p:cNvPr id="321" name="Shape 321"/>
          <p:cNvPicPr preferRelativeResize="0"/>
          <p:nvPr/>
        </p:nvPicPr>
        <p:blipFill>
          <a:blip r:embed="rId4">
            <a:alphaModFix/>
          </a:blip>
          <a:stretch>
            <a:fillRect/>
          </a:stretch>
        </p:blipFill>
        <p:spPr>
          <a:xfrm>
            <a:off x="4100515" y="1481140"/>
            <a:ext cx="1095375" cy="1457325"/>
          </a:xfrm>
          <a:prstGeom prst="rect">
            <a:avLst/>
          </a:prstGeom>
          <a:noFill/>
          <a:ln>
            <a:noFill/>
          </a:ln>
        </p:spPr>
      </p:pic>
      <p:pic>
        <p:nvPicPr>
          <p:cNvPr id="322" name="Shape 322"/>
          <p:cNvPicPr preferRelativeResize="0"/>
          <p:nvPr/>
        </p:nvPicPr>
        <p:blipFill>
          <a:blip r:embed="rId5">
            <a:alphaModFix/>
          </a:blip>
          <a:stretch>
            <a:fillRect/>
          </a:stretch>
        </p:blipFill>
        <p:spPr>
          <a:xfrm>
            <a:off x="5400676" y="1490665"/>
            <a:ext cx="1238251" cy="1438275"/>
          </a:xfrm>
          <a:prstGeom prst="rect">
            <a:avLst/>
          </a:prstGeom>
          <a:noFill/>
          <a:ln>
            <a:noFill/>
          </a:ln>
        </p:spPr>
      </p:pic>
      <p:pic>
        <p:nvPicPr>
          <p:cNvPr id="323" name="Shape 323"/>
          <p:cNvPicPr preferRelativeResize="0"/>
          <p:nvPr/>
        </p:nvPicPr>
        <p:blipFill>
          <a:blip r:embed="rId6">
            <a:alphaModFix/>
          </a:blip>
          <a:stretch>
            <a:fillRect/>
          </a:stretch>
        </p:blipFill>
        <p:spPr>
          <a:xfrm>
            <a:off x="6662740" y="1490665"/>
            <a:ext cx="1152525" cy="1438275"/>
          </a:xfrm>
          <a:prstGeom prst="rect">
            <a:avLst/>
          </a:prstGeom>
          <a:noFill/>
          <a:ln>
            <a:noFill/>
          </a:ln>
        </p:spPr>
      </p:pic>
      <p:pic>
        <p:nvPicPr>
          <p:cNvPr id="324" name="Shape 324"/>
          <p:cNvPicPr preferRelativeResize="0"/>
          <p:nvPr/>
        </p:nvPicPr>
        <p:blipFill>
          <a:blip r:embed="rId7">
            <a:alphaModFix/>
          </a:blip>
          <a:stretch>
            <a:fillRect/>
          </a:stretch>
        </p:blipFill>
        <p:spPr>
          <a:xfrm>
            <a:off x="7915276" y="1500190"/>
            <a:ext cx="1085851" cy="1419225"/>
          </a:xfrm>
          <a:prstGeom prst="rect">
            <a:avLst/>
          </a:prstGeom>
          <a:noFill/>
          <a:ln>
            <a:noFill/>
          </a:ln>
        </p:spPr>
      </p:pic>
      <p:pic>
        <p:nvPicPr>
          <p:cNvPr id="325" name="Shape 325"/>
          <p:cNvPicPr preferRelativeResize="0"/>
          <p:nvPr/>
        </p:nvPicPr>
        <p:blipFill>
          <a:blip r:embed="rId8">
            <a:alphaModFix/>
          </a:blip>
          <a:stretch>
            <a:fillRect/>
          </a:stretch>
        </p:blipFill>
        <p:spPr>
          <a:xfrm>
            <a:off x="1676400" y="3119440"/>
            <a:ext cx="1676400" cy="1533525"/>
          </a:xfrm>
          <a:prstGeom prst="rect">
            <a:avLst/>
          </a:prstGeom>
          <a:noFill/>
          <a:ln>
            <a:noFill/>
          </a:ln>
        </p:spPr>
      </p:pic>
      <p:pic>
        <p:nvPicPr>
          <p:cNvPr id="326" name="Shape 326"/>
          <p:cNvPicPr preferRelativeResize="0"/>
          <p:nvPr/>
        </p:nvPicPr>
        <p:blipFill>
          <a:blip r:embed="rId9">
            <a:alphaModFix/>
          </a:blip>
          <a:stretch>
            <a:fillRect/>
          </a:stretch>
        </p:blipFill>
        <p:spPr>
          <a:xfrm>
            <a:off x="3252790" y="3124200"/>
            <a:ext cx="1419225" cy="1524000"/>
          </a:xfrm>
          <a:prstGeom prst="rect">
            <a:avLst/>
          </a:prstGeom>
          <a:noFill/>
          <a:ln>
            <a:noFill/>
          </a:ln>
        </p:spPr>
      </p:pic>
      <p:pic>
        <p:nvPicPr>
          <p:cNvPr id="327" name="Shape 327"/>
          <p:cNvPicPr preferRelativeResize="0"/>
          <p:nvPr/>
        </p:nvPicPr>
        <p:blipFill>
          <a:blip r:embed="rId10">
            <a:alphaModFix/>
          </a:blip>
          <a:stretch>
            <a:fillRect/>
          </a:stretch>
        </p:blipFill>
        <p:spPr>
          <a:xfrm>
            <a:off x="4643440" y="3119440"/>
            <a:ext cx="1381125" cy="1533525"/>
          </a:xfrm>
          <a:prstGeom prst="rect">
            <a:avLst/>
          </a:prstGeom>
          <a:noFill/>
          <a:ln>
            <a:noFill/>
          </a:ln>
        </p:spPr>
      </p:pic>
      <p:pic>
        <p:nvPicPr>
          <p:cNvPr id="328" name="Shape 328"/>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5836178" y="3029651"/>
            <a:ext cx="1514475" cy="1533524"/>
          </a:xfrm>
          <a:prstGeom prst="rect">
            <a:avLst/>
          </a:prstGeom>
          <a:noFill/>
          <a:ln>
            <a:noFill/>
          </a:ln>
        </p:spPr>
      </p:pic>
      <p:pic>
        <p:nvPicPr>
          <p:cNvPr id="329" name="Shape 329"/>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2641854" y="1476376"/>
            <a:ext cx="1462849" cy="1619251"/>
          </a:xfrm>
          <a:prstGeom prst="rect">
            <a:avLst/>
          </a:prstGeom>
          <a:noFill/>
          <a:ln>
            <a:noFill/>
          </a:ln>
        </p:spPr>
      </p:pic>
      <p:pic>
        <p:nvPicPr>
          <p:cNvPr id="330" name="Shape 330"/>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70698" y="1505651"/>
            <a:ext cx="1462851" cy="1447800"/>
          </a:xfrm>
          <a:prstGeom prst="rect">
            <a:avLst/>
          </a:prstGeom>
          <a:noFill/>
          <a:ln>
            <a:noFill/>
          </a:ln>
        </p:spPr>
      </p:pic>
      <p:sp>
        <p:nvSpPr>
          <p:cNvPr id="2" name="Oval 1"/>
          <p:cNvSpPr/>
          <p:nvPr/>
        </p:nvSpPr>
        <p:spPr>
          <a:xfrm>
            <a:off x="7758113" y="1271589"/>
            <a:ext cx="1414462" cy="162877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494904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CCAP">
      <a:dk1>
        <a:srgbClr val="404040"/>
      </a:dk1>
      <a:lt1>
        <a:srgbClr val="FFFFFF"/>
      </a:lt1>
      <a:dk2>
        <a:srgbClr val="1A4062"/>
      </a:dk2>
      <a:lt2>
        <a:srgbClr val="FFFFFF"/>
      </a:lt2>
      <a:accent1>
        <a:srgbClr val="99B3D8"/>
      </a:accent1>
      <a:accent2>
        <a:srgbClr val="8BA837"/>
      </a:accent2>
      <a:accent3>
        <a:srgbClr val="F89D30"/>
      </a:accent3>
      <a:accent4>
        <a:srgbClr val="8064A2"/>
      </a:accent4>
      <a:accent5>
        <a:srgbClr val="52A5DB"/>
      </a:accent5>
      <a:accent6>
        <a:srgbClr val="F79646"/>
      </a:accent6>
      <a:hlink>
        <a:srgbClr val="52A5DB"/>
      </a:hlink>
      <a:folHlink>
        <a:srgbClr val="52A5DB"/>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NV_presentation_tom 1">
    <a:dk1>
      <a:srgbClr val="000000"/>
    </a:dk1>
    <a:lt1>
      <a:srgbClr val="FFFFFF"/>
    </a:lt1>
    <a:dk2>
      <a:srgbClr val="000000"/>
    </a:dk2>
    <a:lt2>
      <a:srgbClr val="808080"/>
    </a:lt2>
    <a:accent1>
      <a:srgbClr val="CC0000"/>
    </a:accent1>
    <a:accent2>
      <a:srgbClr val="969696"/>
    </a:accent2>
    <a:accent3>
      <a:srgbClr val="FFFFFF"/>
    </a:accent3>
    <a:accent4>
      <a:srgbClr val="000000"/>
    </a:accent4>
    <a:accent5>
      <a:srgbClr val="E2AAAA"/>
    </a:accent5>
    <a:accent6>
      <a:srgbClr val="878787"/>
    </a:accent6>
    <a:hlink>
      <a:srgbClr val="FF9900"/>
    </a:hlink>
    <a:folHlink>
      <a:srgbClr val="FFCC00"/>
    </a:folHlink>
  </a:clrScheme>
  <a:fontScheme name="NV_presentation_to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6314</TotalTime>
  <Words>8221</Words>
  <Application>Microsoft Office PowerPoint</Application>
  <PresentationFormat>On-screen Show (4:3)</PresentationFormat>
  <Paragraphs>741</Paragraphs>
  <Slides>46</Slides>
  <Notes>45</Notes>
  <HiddenSlides>2</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Introducción a La Iniciativa de Residuos Solidos de la CCAC</vt:lpstr>
      <vt:lpstr>Objetivas de esta presentación</vt:lpstr>
      <vt:lpstr>Center for Clean Air Policy (CCAP) </vt:lpstr>
      <vt:lpstr>Climate and Clean Air Coalition (CCAC)</vt:lpstr>
      <vt:lpstr>Que son los contaminantes climaticos de vida corta (CCVC)?</vt:lpstr>
      <vt:lpstr>¿Porqué los CCVC son importantes?</vt:lpstr>
      <vt:lpstr>PowerPoint Presentation</vt:lpstr>
      <vt:lpstr>PowerPoint Presentation</vt:lpstr>
      <vt:lpstr>7 Sectoriales  4 Transversales </vt:lpstr>
      <vt:lpstr>3ª fuente humano de metano más grande  Fuente significativa de carbono negro </vt:lpstr>
      <vt:lpstr>Incrementen a medida que las economias se desarrollan</vt:lpstr>
      <vt:lpstr>Vision de conjunto de sector</vt:lpstr>
      <vt:lpstr>CCVCs en el Sector de Residuos</vt:lpstr>
      <vt:lpstr>CCVCs en el Sector de Residuos</vt:lpstr>
      <vt:lpstr>Emisiones del Sector de Residuos</vt:lpstr>
      <vt:lpstr>Oportunidades para reducir las emisiones del sector</vt:lpstr>
      <vt:lpstr>Iniciativa de residuos SÓLIDOS MUNICIPALES</vt:lpstr>
      <vt:lpstr>Iniciativa de residuos    Mitigando CCVC en el sector de residuos</vt:lpstr>
      <vt:lpstr>La iniciativa de RSM trabaja con sus ciudades socias en las siguientes áreas:</vt:lpstr>
      <vt:lpstr>Estrategia MSWI</vt:lpstr>
      <vt:lpstr>Red de Ciudades latinoamericanas</vt:lpstr>
      <vt:lpstr>Ejemplo de Asistencia tecnica en Quito:  Objetivo y Plan de trabajo</vt:lpstr>
      <vt:lpstr>Lo que hemos logrado</vt:lpstr>
      <vt:lpstr> Por Que Participar en La Iniciativa</vt:lpstr>
      <vt:lpstr>Porque participar en la Iniciativa</vt:lpstr>
      <vt:lpstr>Hacia Donde Vamos? </vt:lpstr>
      <vt:lpstr>Hacia Donde Vamos?</vt:lpstr>
      <vt:lpstr>Take-away</vt:lpstr>
      <vt:lpstr>PowerPoint Presentation</vt:lpstr>
      <vt:lpstr>PLATFORMA de Conocimiento</vt:lpstr>
      <vt:lpstr>Significance of SLCPs from the MSW Sector</vt:lpstr>
      <vt:lpstr>There is a wide variety of Waste technologies</vt:lpstr>
      <vt:lpstr>There is a wide variety of Waste technologies</vt:lpstr>
      <vt:lpstr>Policy options </vt:lpstr>
      <vt:lpstr>Iniciativa de residuos SÓLIDOS MUNICIPALES</vt:lpstr>
      <vt:lpstr>Iniciativa de residuos    Mitigando CCVC en el sector de residuos</vt:lpstr>
      <vt:lpstr>Red de Ciudades latinoamericanas</vt:lpstr>
      <vt:lpstr>Iniciativa de residuos  Qué se hace con las ciudades? </vt:lpstr>
      <vt:lpstr>PowerPoint Presentation</vt:lpstr>
      <vt:lpstr>Manejo de residuos sólidos en latinoamérica</vt:lpstr>
      <vt:lpstr>Manejo de residuos sólidos municipales (cont.)</vt:lpstr>
      <vt:lpstr>Manejo de residuos sólidos municipales (cont.)</vt:lpstr>
      <vt:lpstr>INIciativa de residuos Avances a la fecha</vt:lpstr>
      <vt:lpstr>Energy sector program Highlight: Philippines distributed Solar NAMA</vt:lpstr>
      <vt:lpstr>Oil &amp; Gas Sector program highlight: Mexico Regulatory Support</vt:lpstr>
      <vt:lpstr>Transport Sector program highlight: Colombia TOD NAMA Implementation</vt:lpstr>
    </vt:vector>
  </TitlesOfParts>
  <Company>The Jake Group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Yeun Lee</dc:creator>
  <cp:lastModifiedBy>Brooks Shaffer</cp:lastModifiedBy>
  <cp:revision>303</cp:revision>
  <cp:lastPrinted>2017-06-30T23:26:45Z</cp:lastPrinted>
  <dcterms:created xsi:type="dcterms:W3CDTF">2012-08-30T02:51:14Z</dcterms:created>
  <dcterms:modified xsi:type="dcterms:W3CDTF">2017-10-18T15:48:13Z</dcterms:modified>
</cp:coreProperties>
</file>