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Sheet1!$A$2:$A$13</c:f>
              <c:strCache>
                <c:ptCount val="12"/>
                <c:pt idx="0">
                  <c:v>Bolivia</c:v>
                </c:pt>
                <c:pt idx="1">
                  <c:v>Brazil</c:v>
                </c:pt>
                <c:pt idx="2">
                  <c:v>Canada</c:v>
                </c:pt>
                <c:pt idx="3">
                  <c:v>Chile</c:v>
                </c:pt>
                <c:pt idx="4">
                  <c:v>Costa Rica</c:v>
                </c:pt>
                <c:pt idx="5">
                  <c:v>Colombia</c:v>
                </c:pt>
                <c:pt idx="6">
                  <c:v>Ecuador</c:v>
                </c:pt>
                <c:pt idx="7">
                  <c:v>Haiti*</c:v>
                </c:pt>
                <c:pt idx="8">
                  <c:v>Honduras</c:v>
                </c:pt>
                <c:pt idx="9">
                  <c:v>Mexico</c:v>
                </c:pt>
                <c:pt idx="10">
                  <c:v>Nicaragua*</c:v>
                </c:pt>
                <c:pt idx="11">
                  <c:v>Peru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1">
                  <c:v>98</c:v>
                </c:pt>
                <c:pt idx="2">
                  <c:v>95</c:v>
                </c:pt>
                <c:pt idx="3">
                  <c:v>75</c:v>
                </c:pt>
                <c:pt idx="4">
                  <c:v>93</c:v>
                </c:pt>
                <c:pt idx="5">
                  <c:v>89</c:v>
                </c:pt>
                <c:pt idx="6">
                  <c:v>95</c:v>
                </c:pt>
                <c:pt idx="9">
                  <c:v>99</c:v>
                </c:pt>
                <c:pt idx="11">
                  <c:v>87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Sheet1!$A$2:$A$13</c:f>
              <c:strCache>
                <c:ptCount val="12"/>
                <c:pt idx="0">
                  <c:v>Bolivia</c:v>
                </c:pt>
                <c:pt idx="1">
                  <c:v>Brazil</c:v>
                </c:pt>
                <c:pt idx="2">
                  <c:v>Canada</c:v>
                </c:pt>
                <c:pt idx="3">
                  <c:v>Chile</c:v>
                </c:pt>
                <c:pt idx="4">
                  <c:v>Costa Rica</c:v>
                </c:pt>
                <c:pt idx="5">
                  <c:v>Colombia</c:v>
                </c:pt>
                <c:pt idx="6">
                  <c:v>Ecuador</c:v>
                </c:pt>
                <c:pt idx="7">
                  <c:v>Haiti*</c:v>
                </c:pt>
                <c:pt idx="8">
                  <c:v>Honduras</c:v>
                </c:pt>
                <c:pt idx="9">
                  <c:v>Mexico</c:v>
                </c:pt>
                <c:pt idx="10">
                  <c:v>Nicaragua*</c:v>
                </c:pt>
                <c:pt idx="11">
                  <c:v>Peru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95</c:v>
                </c:pt>
                <c:pt idx="6">
                  <c:v>95</c:v>
                </c:pt>
                <c:pt idx="7">
                  <c:v>117.5</c:v>
                </c:pt>
                <c:pt idx="8">
                  <c:v>82</c:v>
                </c:pt>
                <c:pt idx="10">
                  <c:v>105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3"/>
        <c:axId val="95787264"/>
        <c:axId val="95789056"/>
      </c:barChart>
      <c:catAx>
        <c:axId val="957872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95789056"/>
        <c:crosses val="autoZero"/>
        <c:auto val="1"/>
        <c:lblAlgn val="ctr"/>
        <c:lblOffset val="100"/>
        <c:noMultiLvlLbl val="0"/>
      </c:catAx>
      <c:valAx>
        <c:axId val="95789056"/>
        <c:scaling>
          <c:orientation val="minMax"/>
          <c:max val="1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 b="0" i="0" baseline="0"/>
                </a:pPr>
                <a:r>
                  <a:rPr lang="en-US" sz="1400" b="0" i="0" baseline="0" dirty="0" smtClean="0"/>
                  <a:t>Reported coverage (%)</a:t>
                </a:r>
                <a:endParaRPr lang="en-US" sz="1400" b="0" i="0" baseline="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>
                <a:latin typeface="Arial" pitchFamily="34" charset="0"/>
              </a:defRPr>
            </a:pPr>
            <a:endParaRPr lang="en-US"/>
          </a:p>
        </c:txPr>
        <c:crossAx val="95787264"/>
        <c:crosses val="autoZero"/>
        <c:crossBetween val="between"/>
        <c:majorUnit val="20"/>
        <c:minorUnit val="10"/>
      </c:valAx>
    </c:plotArea>
    <c:legend>
      <c:legendPos val="b"/>
      <c:legendEntry>
        <c:idx val="0"/>
        <c:txPr>
          <a:bodyPr/>
          <a:lstStyle/>
          <a:p>
            <a:pPr>
              <a:defRPr sz="1600" baseline="0"/>
            </a:pPr>
            <a:endParaRPr lang="en-US"/>
          </a:p>
        </c:txPr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7F716C4-229D-4D9A-AE08-170D85B13A1A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5E1F7C0-08B6-40EE-BEF0-EA2769849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167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B6978-99D1-4ABE-8C76-9750DD98FCA8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0CBA-4C78-4164-9B30-45FAFB31F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282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B6978-99D1-4ABE-8C76-9750DD98FCA8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0CBA-4C78-4164-9B30-45FAFB31F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53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B6978-99D1-4ABE-8C76-9750DD98FCA8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0CBA-4C78-4164-9B30-45FAFB31F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081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B6978-99D1-4ABE-8C76-9750DD98FCA8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0CBA-4C78-4164-9B30-45FAFB31F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347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B6978-99D1-4ABE-8C76-9750DD98FCA8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0CBA-4C78-4164-9B30-45FAFB31F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91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B6978-99D1-4ABE-8C76-9750DD98FCA8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0CBA-4C78-4164-9B30-45FAFB31F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76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B6978-99D1-4ABE-8C76-9750DD98FCA8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0CBA-4C78-4164-9B30-45FAFB31F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22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B6978-99D1-4ABE-8C76-9750DD98FCA8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0CBA-4C78-4164-9B30-45FAFB31F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960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B6978-99D1-4ABE-8C76-9750DD98FCA8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0CBA-4C78-4164-9B30-45FAFB31F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54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B6978-99D1-4ABE-8C76-9750DD98FCA8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0CBA-4C78-4164-9B30-45FAFB31F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603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B6978-99D1-4ABE-8C76-9750DD98FCA8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0CBA-4C78-4164-9B30-45FAFB31F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680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B6978-99D1-4ABE-8C76-9750DD98FCA8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80CBA-4C78-4164-9B30-45FAFB31F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556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Measles/Rubella Supplementary Immunization Activities (SIA) Administrative Coverage vs. 95% Coverage Target</a:t>
            </a:r>
            <a:br>
              <a:rPr lang="en-US" sz="2400" b="1" dirty="0" smtClean="0"/>
            </a:br>
            <a:r>
              <a:rPr lang="en-US" sz="2400" b="1" dirty="0" smtClean="0"/>
              <a:t>Selected Countries, 2011-2012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714291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532716" y="1658855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Goal</a:t>
            </a:r>
            <a:endParaRPr lang="en-US" sz="1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6090464"/>
            <a:ext cx="28529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* Countries reported coverage &gt;100%</a:t>
            </a:r>
          </a:p>
          <a:p>
            <a:endParaRPr lang="en-US" sz="1200" b="1" dirty="0" smtClean="0"/>
          </a:p>
          <a:p>
            <a:r>
              <a:rPr lang="en-US" sz="1200" b="1" dirty="0" smtClean="0"/>
              <a:t>Source: Country reports to FCH-IM/PAHO.</a:t>
            </a:r>
            <a:endParaRPr lang="en-US" sz="12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33075"/>
            <a:ext cx="7772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075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33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Measles/Rubella Supplementary Immunization Activities (SIA) Administrative Coverage vs. 95% Coverage Target Selected Countries, 2011-2012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SIA Administrative Coverage vs. 95% Coverage Target (2011-2012)</dc:title>
  <dc:creator>Pacis, Ms. Carmelita Lucia (WDC)</dc:creator>
  <cp:lastModifiedBy>Pacis, Ms. Carmelita Lucia (WDC)</cp:lastModifiedBy>
  <cp:revision>12</cp:revision>
  <cp:lastPrinted>2013-02-21T22:42:57Z</cp:lastPrinted>
  <dcterms:created xsi:type="dcterms:W3CDTF">2013-02-21T22:34:31Z</dcterms:created>
  <dcterms:modified xsi:type="dcterms:W3CDTF">2013-02-22T16:50:26Z</dcterms:modified>
</cp:coreProperties>
</file>