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No. dosis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0</c:formatCode>
                <c:ptCount val="14"/>
                <c:pt idx="0">
                  <c:v>15126</c:v>
                </c:pt>
                <c:pt idx="1">
                  <c:v>15267</c:v>
                </c:pt>
                <c:pt idx="2">
                  <c:v>14748</c:v>
                </c:pt>
                <c:pt idx="3">
                  <c:v>15189</c:v>
                </c:pt>
                <c:pt idx="4">
                  <c:v>15069</c:v>
                </c:pt>
                <c:pt idx="5">
                  <c:v>15072</c:v>
                </c:pt>
                <c:pt idx="6">
                  <c:v>15109</c:v>
                </c:pt>
                <c:pt idx="7">
                  <c:v>14951</c:v>
                </c:pt>
                <c:pt idx="8">
                  <c:v>14662</c:v>
                </c:pt>
                <c:pt idx="9">
                  <c:v>14579</c:v>
                </c:pt>
                <c:pt idx="10">
                  <c:v>14663</c:v>
                </c:pt>
                <c:pt idx="11">
                  <c:v>14642</c:v>
                </c:pt>
                <c:pt idx="12">
                  <c:v>14498</c:v>
                </c:pt>
                <c:pt idx="13">
                  <c:v>14365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Birth Avg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16264</c:v>
                </c:pt>
                <c:pt idx="1">
                  <c:v>16241</c:v>
                </c:pt>
                <c:pt idx="2">
                  <c:v>16206</c:v>
                </c:pt>
                <c:pt idx="3">
                  <c:v>16159</c:v>
                </c:pt>
                <c:pt idx="4">
                  <c:v>16203</c:v>
                </c:pt>
                <c:pt idx="5">
                  <c:v>16206</c:v>
                </c:pt>
                <c:pt idx="6">
                  <c:v>16074</c:v>
                </c:pt>
                <c:pt idx="7">
                  <c:v>16077</c:v>
                </c:pt>
                <c:pt idx="8">
                  <c:v>15598</c:v>
                </c:pt>
                <c:pt idx="9">
                  <c:v>15510</c:v>
                </c:pt>
                <c:pt idx="10">
                  <c:v>15599</c:v>
                </c:pt>
                <c:pt idx="11">
                  <c:v>15576</c:v>
                </c:pt>
                <c:pt idx="12">
                  <c:v>15759</c:v>
                </c:pt>
                <c:pt idx="13">
                  <c:v>15615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42272"/>
        <c:axId val="11154419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Cobertura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93</c:v>
                </c:pt>
                <c:pt idx="1">
                  <c:v>94</c:v>
                </c:pt>
                <c:pt idx="2">
                  <c:v>91</c:v>
                </c:pt>
                <c:pt idx="3">
                  <c:v>94</c:v>
                </c:pt>
                <c:pt idx="4">
                  <c:v>93</c:v>
                </c:pt>
                <c:pt idx="5">
                  <c:v>93</c:v>
                </c:pt>
                <c:pt idx="6">
                  <c:v>94</c:v>
                </c:pt>
                <c:pt idx="7">
                  <c:v>93</c:v>
                </c:pt>
                <c:pt idx="8">
                  <c:v>94</c:v>
                </c:pt>
                <c:pt idx="9">
                  <c:v>94</c:v>
                </c:pt>
                <c:pt idx="10">
                  <c:v>94</c:v>
                </c:pt>
                <c:pt idx="11">
                  <c:v>94</c:v>
                </c:pt>
                <c:pt idx="12">
                  <c:v>94</c:v>
                </c:pt>
                <c:pt idx="13">
                  <c:v>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560576"/>
        <c:axId val="111558656"/>
      </c:lineChart>
      <c:catAx>
        <c:axId val="11154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544192"/>
        <c:crosses val="autoZero"/>
        <c:auto val="1"/>
        <c:lblAlgn val="ctr"/>
        <c:lblOffset val="100"/>
        <c:noMultiLvlLbl val="0"/>
      </c:catAx>
      <c:valAx>
        <c:axId val="111544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 dirty="0" err="1" smtClean="0">
                    <a:latin typeface="Arial" pitchFamily="34" charset="0"/>
                    <a:cs typeface="Arial" pitchFamily="34" charset="0"/>
                  </a:rPr>
                  <a:t>Número</a:t>
                </a: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 de </a:t>
                </a:r>
                <a:r>
                  <a:rPr lang="en-US" sz="1200" b="0" dirty="0" err="1" smtClean="0">
                    <a:latin typeface="Arial" pitchFamily="34" charset="0"/>
                    <a:cs typeface="Arial" pitchFamily="34" charset="0"/>
                  </a:rPr>
                  <a:t>dosis</a:t>
                </a: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 (miles)</a:t>
                </a:r>
                <a:endParaRPr lang="en-US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2407407407407406E-2"/>
              <c:y val="0.1954074746081662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542272"/>
        <c:crosses val="autoZero"/>
        <c:crossBetween val="between"/>
      </c:valAx>
      <c:valAx>
        <c:axId val="111558656"/>
        <c:scaling>
          <c:orientation val="minMax"/>
          <c:max val="1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 dirty="0" err="1" smtClean="0">
                    <a:latin typeface="Arial" pitchFamily="34" charset="0"/>
                    <a:cs typeface="Arial" pitchFamily="34" charset="0"/>
                  </a:rPr>
                  <a:t>Cobertura</a:t>
                </a: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 (%)</a:t>
                </a:r>
                <a:endParaRPr lang="en-US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560576"/>
        <c:crosses val="max"/>
        <c:crossBetween val="between"/>
        <c:majorUnit val="20"/>
      </c:valAx>
      <c:catAx>
        <c:axId val="111560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5586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0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2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6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 err="1" smtClean="0"/>
              <a:t>Cobertura</a:t>
            </a:r>
            <a:r>
              <a:rPr lang="en-US" sz="2600" b="1" dirty="0" smtClean="0"/>
              <a:t> y </a:t>
            </a:r>
            <a:r>
              <a:rPr lang="en-US" sz="2600" b="1" dirty="0" err="1" smtClean="0"/>
              <a:t>número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dosis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vacuna</a:t>
            </a:r>
            <a:r>
              <a:rPr lang="en-US" sz="2600" b="1" dirty="0" smtClean="0"/>
              <a:t> contra</a:t>
            </a:r>
            <a:br>
              <a:rPr lang="en-US" sz="2600" b="1" dirty="0" smtClean="0"/>
            </a:br>
            <a:r>
              <a:rPr lang="en-US" sz="2600" b="1" dirty="0" smtClean="0"/>
              <a:t>el </a:t>
            </a:r>
            <a:r>
              <a:rPr lang="en-US" sz="2600" b="1" dirty="0" err="1" smtClean="0"/>
              <a:t>sarampión</a:t>
            </a:r>
            <a:r>
              <a:rPr lang="en-US" sz="2600" b="1" dirty="0" smtClean="0"/>
              <a:t> en </a:t>
            </a:r>
            <a:r>
              <a:rPr lang="en-US" sz="2600" b="1" dirty="0" err="1" smtClean="0"/>
              <a:t>niños</a:t>
            </a:r>
            <a:r>
              <a:rPr lang="en-US" sz="2600" b="1" dirty="0" smtClean="0"/>
              <a:t> de 1 </a:t>
            </a:r>
            <a:r>
              <a:rPr lang="en-US" sz="2600" b="1" dirty="0" err="1" smtClean="0"/>
              <a:t>año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edad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err="1" smtClean="0"/>
              <a:t>Región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las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Américas</a:t>
            </a:r>
            <a:r>
              <a:rPr lang="en-US" sz="2600" b="1" dirty="0" smtClean="0"/>
              <a:t>, 2000-2013</a:t>
            </a:r>
            <a:endParaRPr lang="en-US" sz="26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574" y="6324600"/>
            <a:ext cx="2637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a FGL-IM.</a:t>
            </a:r>
            <a:endParaRPr lang="en-US" sz="12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836311"/>
              </p:ext>
            </p:extLst>
          </p:nvPr>
        </p:nvGraphicFramePr>
        <p:xfrm>
          <a:off x="450574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2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y número de dosis de vacuna contra el sarampión en niños de 1 año de edad Región de las Américas, 2000-2013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16</cp:revision>
  <dcterms:created xsi:type="dcterms:W3CDTF">2014-10-30T19:34:34Z</dcterms:created>
  <dcterms:modified xsi:type="dcterms:W3CDTF">2014-10-31T18:57:29Z</dcterms:modified>
</cp:coreProperties>
</file>