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0"/>
      <c:perspective val="2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265432098765434E-2"/>
          <c:y val="0.13036547185415071"/>
          <c:w val="0.84104938271604934"/>
          <c:h val="0.8152785493558323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Suspect</c:v>
                </c:pt>
              </c:strCache>
            </c:strRef>
          </c:tx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9900"/>
              </a:solidFill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7.716049382716049E-3"/>
                  <c:y val="3.367239193073385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6296296296296294E-3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&lt;1 day</c:v>
                </c:pt>
                <c:pt idx="1">
                  <c:v>1-3 days</c:v>
                </c:pt>
                <c:pt idx="2">
                  <c:v>&gt;3 days</c:v>
                </c:pt>
                <c:pt idx="3">
                  <c:v>NA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517</c:v>
                </c:pt>
                <c:pt idx="1">
                  <c:v>1943</c:v>
                </c:pt>
                <c:pt idx="2">
                  <c:v>1645</c:v>
                </c:pt>
                <c:pt idx="3">
                  <c:v>107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7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4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6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0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3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1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0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2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3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4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538506"/>
              </p:ext>
            </p:extLst>
          </p:nvPr>
        </p:nvGraphicFramePr>
        <p:xfrm>
          <a:off x="381000" y="1456539"/>
          <a:ext cx="82296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76200" y="152400"/>
            <a:ext cx="92964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Rubella </a:t>
            </a:r>
            <a:r>
              <a:rPr lang="en-US" sz="2800" b="1" dirty="0" err="1" smtClean="0"/>
              <a:t>IgM</a:t>
            </a:r>
            <a:r>
              <a:rPr lang="en-US" sz="2800" b="1" dirty="0" smtClean="0"/>
              <a:t> negative results by number of days </a:t>
            </a:r>
            <a:br>
              <a:rPr lang="en-US" sz="2800" b="1" dirty="0" smtClean="0"/>
            </a:br>
            <a:r>
              <a:rPr lang="en-US" sz="2800" b="1" dirty="0" smtClean="0"/>
              <a:t>between rash onset and specimen collection,</a:t>
            </a:r>
            <a:br>
              <a:rPr lang="en-US" sz="2800" b="1" dirty="0" smtClean="0"/>
            </a:br>
            <a:r>
              <a:rPr lang="en-US" sz="2800" b="1" dirty="0"/>
              <a:t>s</a:t>
            </a:r>
            <a:r>
              <a:rPr lang="en-US" sz="2800" b="1" dirty="0" smtClean="0"/>
              <a:t>elected countries, 2012-2013*</a:t>
            </a:r>
            <a:endParaRPr lang="en-US" sz="28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6134902"/>
            <a:ext cx="5943600" cy="4944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/>
              <a:t>Source: Only countries reporting measles/rubella cases through ISIS.</a:t>
            </a:r>
          </a:p>
          <a:p>
            <a:pPr algn="l"/>
            <a:r>
              <a:rPr lang="en-US" sz="1200" dirty="0" smtClean="0"/>
              <a:t>* Data as of 23 May 2013.</a:t>
            </a:r>
            <a:endParaRPr lang="en-US" sz="1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709611" y="3048000"/>
            <a:ext cx="1828800" cy="494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N=4212 specimens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12779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Rubella IgM negative results by number of days  between rash onset and specimen collection, selected countries, 2012-2013*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15</cp:revision>
  <dcterms:created xsi:type="dcterms:W3CDTF">2013-05-16T22:33:14Z</dcterms:created>
  <dcterms:modified xsi:type="dcterms:W3CDTF">2013-05-30T16:13:52Z</dcterms:modified>
</cp:coreProperties>
</file>