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4" r:id="rId2"/>
    <p:sldMasterId id="2147483736" r:id="rId3"/>
    <p:sldMasterId id="2147483750" r:id="rId4"/>
    <p:sldMasterId id="2147483765" r:id="rId5"/>
    <p:sldMasterId id="2147483780" r:id="rId6"/>
  </p:sldMasterIdLst>
  <p:notesMasterIdLst>
    <p:notesMasterId r:id="rId65"/>
  </p:notesMasterIdLst>
  <p:sldIdLst>
    <p:sldId id="257" r:id="rId7"/>
    <p:sldId id="311" r:id="rId8"/>
    <p:sldId id="312" r:id="rId9"/>
    <p:sldId id="313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3" r:id="rId25"/>
    <p:sldId id="292" r:id="rId26"/>
    <p:sldId id="310" r:id="rId27"/>
    <p:sldId id="287" r:id="rId28"/>
    <p:sldId id="288" r:id="rId29"/>
    <p:sldId id="289" r:id="rId30"/>
    <p:sldId id="290" r:id="rId31"/>
    <p:sldId id="296" r:id="rId32"/>
    <p:sldId id="297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5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78843" autoAdjust="0"/>
  </p:normalViewPr>
  <p:slideViewPr>
    <p:cSldViewPr>
      <p:cViewPr>
        <p:scale>
          <a:sx n="73" d="100"/>
          <a:sy n="73" d="100"/>
        </p:scale>
        <p:origin x="-1104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e-3s-30.global.unaids.org\documents$\GobetB\GLOBAL%20FLOWS\Global%20Resources%20Available\Global%20Resources%20Available%20by%202011_2012060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%20Valladares\Documents\2012\Pasca\Taller%20Regional\Tablas%20y%20Gr&#225;ficos%20Informe%20Regional%20MEGAS%202010%2005jun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e-3s-30.global.unaids.org\documents$\GobetB\GLOBAL%20FLOWS\Global%20Resources%20Available\Global%20Resources%20Available%20by%202011_201206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e-3s-30.global.unaids.org\documents$\GobetB\GLOBAL%20FLOWS\Global%20Resources%20Available\Global%20Resources%20Available%20by%202011_201206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quades\Desktop\Copy%20of%20investment%20choic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quades\Desktop\Copy%20of%20investment%20choic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quades\Desktop\Copy%20of%20investment%20choic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quades\Desktop\Copy%20of%20investment%20choic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%20Valladares\Documents\2012\Pasca\Taller%20Regional\Tablas%20y%20Gr&#225;ficos%20Informe%20Regional%20MEGAS%202010%2005jun1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%20Valladares\Documents\2012\Pasca\Taller%20Regional\Tablas%20y%20Gr&#225;ficos%20Informe%20Regional%20MEGAS%202010%2005jun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574666269714983E-2"/>
          <c:y val="3.7429475639066047E-2"/>
          <c:w val="0.93582646367378786"/>
          <c:h val="0.79692514582688501"/>
        </c:manualLayout>
      </c:layout>
      <c:areaChart>
        <c:grouping val="standard"/>
        <c:varyColors val="0"/>
        <c:ser>
          <c:idx val="3"/>
          <c:order val="2"/>
          <c:tx>
            <c:strRef>
              <c:f>Sheet1!$A$8</c:f>
              <c:strCache>
                <c:ptCount val="1"/>
                <c:pt idx="0">
                  <c:v>Ub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val>
            <c:numRef>
              <c:f>Sheet1!$R$11:$AA$11</c:f>
              <c:numCache>
                <c:formatCode>General</c:formatCode>
                <c:ptCount val="10"/>
                <c:pt idx="3" formatCode="_(* #,##0.00_);_(* \(#,##0.00\);_(* &quot;-&quot;??_);_(@_)">
                  <c:v>7.8909910170248185</c:v>
                </c:pt>
                <c:pt idx="4" formatCode="_(* #,##0.00_);_(* \(#,##0.00\);_(* &quot;-&quot;??_);_(@_)">
                  <c:v>9.9427458079502564</c:v>
                </c:pt>
                <c:pt idx="5" formatCode="_(* #,##0.00_);_(* \(#,##0.00\);_(* &quot;-&quot;??_);_(@_)">
                  <c:v>11.692531480019911</c:v>
                </c:pt>
                <c:pt idx="6" formatCode="_(* #,##0.00_);_(* \(#,##0.00\);_(* &quot;-&quot;??_);_(@_)">
                  <c:v>14.432108073681247</c:v>
                </c:pt>
                <c:pt idx="7" formatCode="_(* #,##0.00_);_(* \(#,##0.00\);_(* &quot;-&quot;??_);_(@_)">
                  <c:v>15.269521502425508</c:v>
                </c:pt>
                <c:pt idx="8" formatCode="_(* #,##0.00_);_(* \(#,##0.00\);_(* &quot;-&quot;??_);_(@_)">
                  <c:v>15.826192398262094</c:v>
                </c:pt>
                <c:pt idx="9" formatCode="_(* #,##0.00_);_(* \(#,##0.00\);_(* &quot;-&quot;??_);_(@_)">
                  <c:v>18.196706317576734</c:v>
                </c:pt>
              </c:numCache>
            </c:numRef>
          </c:val>
        </c:ser>
        <c:ser>
          <c:idx val="4"/>
          <c:order val="3"/>
          <c:tx>
            <c:strRef>
              <c:f>Sheet1!$A$9</c:f>
              <c:strCache>
                <c:ptCount val="1"/>
                <c:pt idx="0">
                  <c:v>Lb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  <a:effectLst/>
          </c:spPr>
          <c:val>
            <c:numRef>
              <c:f>Sheet1!$R$12:$AA$12</c:f>
              <c:numCache>
                <c:formatCode>General</c:formatCode>
                <c:ptCount val="10"/>
                <c:pt idx="3" formatCode="_(* #,##0.00_);_(* \(#,##0.00\);_(* &quot;-&quot;??_);_(@_)">
                  <c:v>7.4606182780239232</c:v>
                </c:pt>
                <c:pt idx="4" formatCode="_(* #,##0.00_);_(* \(#,##0.00\);_(* &quot;-&quot;??_);_(@_)">
                  <c:v>9.5698708796155856</c:v>
                </c:pt>
                <c:pt idx="5" formatCode="_(* #,##0.00_);_(* \(#,##0.00\);_(* &quot;-&quot;??_);_(@_)">
                  <c:v>11.383099004689457</c:v>
                </c:pt>
                <c:pt idx="6" formatCode="_(* #,##0.00_);_(* \(#,##0.00\);_(* &quot;-&quot;??_);_(@_)">
                  <c:v>13.992057625746943</c:v>
                </c:pt>
                <c:pt idx="7" formatCode="_(* #,##0.00_);_(* \(#,##0.00\);_(* &quot;-&quot;??_);_(@_)">
                  <c:v>14.365661228888964</c:v>
                </c:pt>
                <c:pt idx="8" formatCode="_(* #,##0.00_);_(* \(#,##0.00\);_(* &quot;-&quot;??_);_(@_)">
                  <c:v>14.522744390649107</c:v>
                </c:pt>
                <c:pt idx="9" formatCode="_(* #,##0.00_);_(* \(#,##0.00\);_(* &quot;-&quot;??_);_(@_)">
                  <c:v>15.478188806554126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083584"/>
        <c:axId val="98085120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International sub-total</c:v>
                </c:pt>
              </c:strCache>
            </c:strRef>
          </c:tx>
          <c:spPr>
            <a:solidFill>
              <a:srgbClr val="88C540"/>
            </a:solidFill>
          </c:spPr>
          <c:invertIfNegative val="0"/>
          <c:cat>
            <c:numRef>
              <c:f>Sheet1!$R$2:$AA$2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Sheet1!$R$3:$AA$3</c:f>
              <c:numCache>
                <c:formatCode>_(* #,##0.00_);_(* \(#,##0.00\);_(* "-"??_);_(@_)</c:formatCode>
                <c:ptCount val="10"/>
                <c:pt idx="0">
                  <c:v>1.2647176018165573</c:v>
                </c:pt>
                <c:pt idx="1">
                  <c:v>1.9752049467381418</c:v>
                </c:pt>
                <c:pt idx="2">
                  <c:v>2.4575265105521216</c:v>
                </c:pt>
                <c:pt idx="3">
                  <c:v>3.683984239255405</c:v>
                </c:pt>
                <c:pt idx="4">
                  <c:v>5.3932557293561709</c:v>
                </c:pt>
                <c:pt idx="5">
                  <c:v>6.6556719349629549</c:v>
                </c:pt>
                <c:pt idx="6">
                  <c:v>8.1476617657204748</c:v>
                </c:pt>
                <c:pt idx="7">
                  <c:v>8.3190903122499993</c:v>
                </c:pt>
                <c:pt idx="8">
                  <c:v>7.5618463178902129</c:v>
                </c:pt>
                <c:pt idx="9">
                  <c:v>8.2114173058109561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Domestic sub-total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cat>
            <c:numRef>
              <c:f>Sheet1!$R$2:$AA$2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Sheet1!$R$4:$AA$4</c:f>
              <c:numCache>
                <c:formatCode>_(* #,##0.00_);_(* \(#,##0.00\);_(* "-"??_);_(@_)</c:formatCode>
                <c:ptCount val="10"/>
                <c:pt idx="0">
                  <c:v>1.8420000000000005</c:v>
                </c:pt>
                <c:pt idx="1">
                  <c:v>2.9159999999999999</c:v>
                </c:pt>
                <c:pt idx="2">
                  <c:v>3.4650000000000003</c:v>
                </c:pt>
                <c:pt idx="3">
                  <c:v>3.991820412</c:v>
                </c:pt>
                <c:pt idx="4">
                  <c:v>4.363052632291442</c:v>
                </c:pt>
                <c:pt idx="5">
                  <c:v>4.8821432932914419</c:v>
                </c:pt>
                <c:pt idx="6">
                  <c:v>6.064421088291442</c:v>
                </c:pt>
                <c:pt idx="7">
                  <c:v>6.4985010462914419</c:v>
                </c:pt>
                <c:pt idx="8">
                  <c:v>7.6126220942914422</c:v>
                </c:pt>
                <c:pt idx="9">
                  <c:v>8.626030103291443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-9"/>
        <c:axId val="98083584"/>
        <c:axId val="98085120"/>
      </c:barChart>
      <c:catAx>
        <c:axId val="9808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085120"/>
        <c:crosses val="autoZero"/>
        <c:auto val="1"/>
        <c:lblAlgn val="ctr"/>
        <c:lblOffset val="100"/>
        <c:noMultiLvlLbl val="0"/>
      </c:catAx>
      <c:valAx>
        <c:axId val="98085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083584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 dirty="0" err="1" smtClean="0"/>
              <a:t>Programme</a:t>
            </a:r>
            <a:r>
              <a:rPr lang="en-US" dirty="0" smtClean="0"/>
              <a:t> Spending</a:t>
            </a:r>
            <a:r>
              <a:rPr lang="en-US" baseline="0" dirty="0" smtClean="0"/>
              <a:t> </a:t>
            </a:r>
            <a:r>
              <a:rPr lang="en-US" dirty="0" smtClean="0"/>
              <a:t>Distribution </a:t>
            </a:r>
            <a:r>
              <a:rPr lang="en-US" baseline="0" dirty="0" smtClean="0"/>
              <a:t> to Specific Populations</a:t>
            </a:r>
            <a:endParaRPr lang="en-US" baseline="0" dirty="0"/>
          </a:p>
          <a:p>
            <a:pPr>
              <a:defRPr lang="en-US"/>
            </a:pPr>
            <a:r>
              <a:rPr lang="en-US" baseline="0" dirty="0" smtClean="0"/>
              <a:t>NASA Central America  2010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Hoja1!$M$25</c:f>
              <c:strCache>
                <c:ptCount val="1"/>
                <c:pt idx="0">
                  <c:v>Personas con VIH</c:v>
                </c:pt>
              </c:strCache>
            </c:strRef>
          </c:tx>
          <c:invertIfNegative val="0"/>
          <c:cat>
            <c:strRef>
              <c:f>Hoja1!$L$26:$L$34</c:f>
              <c:strCache>
                <c:ptCount val="9"/>
                <c:pt idx="0">
                  <c:v>Belice</c:v>
                </c:pt>
                <c:pt idx="1">
                  <c:v>Nicaragua</c:v>
                </c:pt>
                <c:pt idx="2">
                  <c:v>Honduras</c:v>
                </c:pt>
                <c:pt idx="3">
                  <c:v>Rep Dominicana</c:v>
                </c:pt>
                <c:pt idx="4">
                  <c:v>Región</c:v>
                </c:pt>
                <c:pt idx="5">
                  <c:v>Panamá</c:v>
                </c:pt>
                <c:pt idx="6">
                  <c:v>Guatemala</c:v>
                </c:pt>
                <c:pt idx="7">
                  <c:v>Costa Rica</c:v>
                </c:pt>
                <c:pt idx="8">
                  <c:v>El Salvador</c:v>
                </c:pt>
              </c:strCache>
            </c:strRef>
          </c:cat>
          <c:val>
            <c:numRef>
              <c:f>Hoja1!$M$26:$M$34</c:f>
              <c:numCache>
                <c:formatCode>0%</c:formatCode>
                <c:ptCount val="9"/>
                <c:pt idx="0">
                  <c:v>0.10782964407897443</c:v>
                </c:pt>
                <c:pt idx="1">
                  <c:v>0.22623778935421421</c:v>
                </c:pt>
                <c:pt idx="2">
                  <c:v>0.30732860086509906</c:v>
                </c:pt>
                <c:pt idx="3">
                  <c:v>0.39976089547567323</c:v>
                </c:pt>
                <c:pt idx="4">
                  <c:v>0.47236827919319202</c:v>
                </c:pt>
                <c:pt idx="5">
                  <c:v>0.48185575826681881</c:v>
                </c:pt>
                <c:pt idx="6">
                  <c:v>0.55428833171079217</c:v>
                </c:pt>
                <c:pt idx="7">
                  <c:v>0.56325410167889634</c:v>
                </c:pt>
                <c:pt idx="8">
                  <c:v>0.64591832481006306</c:v>
                </c:pt>
              </c:numCache>
            </c:numRef>
          </c:val>
        </c:ser>
        <c:ser>
          <c:idx val="1"/>
          <c:order val="1"/>
          <c:tx>
            <c:strRef>
              <c:f>Hoja1!$N$25</c:f>
              <c:strCache>
                <c:ptCount val="1"/>
                <c:pt idx="0">
                  <c:v>Poblaciones más Expuestas</c:v>
                </c:pt>
              </c:strCache>
            </c:strRef>
          </c:tx>
          <c:invertIfNegative val="0"/>
          <c:cat>
            <c:strRef>
              <c:f>Hoja1!$L$26:$L$34</c:f>
              <c:strCache>
                <c:ptCount val="9"/>
                <c:pt idx="0">
                  <c:v>Belice</c:v>
                </c:pt>
                <c:pt idx="1">
                  <c:v>Nicaragua</c:v>
                </c:pt>
                <c:pt idx="2">
                  <c:v>Honduras</c:v>
                </c:pt>
                <c:pt idx="3">
                  <c:v>Rep Dominicana</c:v>
                </c:pt>
                <c:pt idx="4">
                  <c:v>Región</c:v>
                </c:pt>
                <c:pt idx="5">
                  <c:v>Panamá</c:v>
                </c:pt>
                <c:pt idx="6">
                  <c:v>Guatemala</c:v>
                </c:pt>
                <c:pt idx="7">
                  <c:v>Costa Rica</c:v>
                </c:pt>
                <c:pt idx="8">
                  <c:v>El Salvador</c:v>
                </c:pt>
              </c:strCache>
            </c:strRef>
          </c:cat>
          <c:val>
            <c:numRef>
              <c:f>Hoja1!$N$26:$N$34</c:f>
              <c:numCache>
                <c:formatCode>0%</c:formatCode>
                <c:ptCount val="9"/>
                <c:pt idx="0">
                  <c:v>6.0793127722812909E-2</c:v>
                </c:pt>
                <c:pt idx="1">
                  <c:v>7.8914733231586223E-2</c:v>
                </c:pt>
                <c:pt idx="2">
                  <c:v>9.3016526945973871E-2</c:v>
                </c:pt>
                <c:pt idx="3">
                  <c:v>1.2530821782344173E-2</c:v>
                </c:pt>
                <c:pt idx="4">
                  <c:v>5.3669206430311305E-2</c:v>
                </c:pt>
                <c:pt idx="5">
                  <c:v>4.651337817441225E-2</c:v>
                </c:pt>
                <c:pt idx="6">
                  <c:v>6.5192437558203351E-2</c:v>
                </c:pt>
                <c:pt idx="7">
                  <c:v>3.0604826028205578E-2</c:v>
                </c:pt>
                <c:pt idx="8">
                  <c:v>4.4703989307113508E-2</c:v>
                </c:pt>
              </c:numCache>
            </c:numRef>
          </c:val>
        </c:ser>
        <c:ser>
          <c:idx val="2"/>
          <c:order val="2"/>
          <c:tx>
            <c:strRef>
              <c:f>Hoja1!$O$25</c:f>
              <c:strCache>
                <c:ptCount val="1"/>
                <c:pt idx="0">
                  <c:v>Otras poblaciones claves</c:v>
                </c:pt>
              </c:strCache>
            </c:strRef>
          </c:tx>
          <c:invertIfNegative val="0"/>
          <c:cat>
            <c:strRef>
              <c:f>Hoja1!$L$26:$L$34</c:f>
              <c:strCache>
                <c:ptCount val="9"/>
                <c:pt idx="0">
                  <c:v>Belice</c:v>
                </c:pt>
                <c:pt idx="1">
                  <c:v>Nicaragua</c:v>
                </c:pt>
                <c:pt idx="2">
                  <c:v>Honduras</c:v>
                </c:pt>
                <c:pt idx="3">
                  <c:v>Rep Dominicana</c:v>
                </c:pt>
                <c:pt idx="4">
                  <c:v>Región</c:v>
                </c:pt>
                <c:pt idx="5">
                  <c:v>Panamá</c:v>
                </c:pt>
                <c:pt idx="6">
                  <c:v>Guatemala</c:v>
                </c:pt>
                <c:pt idx="7">
                  <c:v>Costa Rica</c:v>
                </c:pt>
                <c:pt idx="8">
                  <c:v>El Salvador</c:v>
                </c:pt>
              </c:strCache>
            </c:strRef>
          </c:cat>
          <c:val>
            <c:numRef>
              <c:f>Hoja1!$O$26:$O$34</c:f>
              <c:numCache>
                <c:formatCode>0%</c:formatCode>
                <c:ptCount val="9"/>
                <c:pt idx="0">
                  <c:v>0.10774017216134277</c:v>
                </c:pt>
                <c:pt idx="1">
                  <c:v>3.9035643231917036E-2</c:v>
                </c:pt>
                <c:pt idx="2">
                  <c:v>8.5576681746084099E-2</c:v>
                </c:pt>
                <c:pt idx="3">
                  <c:v>4.3889251890380822E-2</c:v>
                </c:pt>
                <c:pt idx="4">
                  <c:v>4.3799530585152152E-2</c:v>
                </c:pt>
                <c:pt idx="5">
                  <c:v>7.0392364933002114E-4</c:v>
                </c:pt>
                <c:pt idx="6">
                  <c:v>7.9393043455937826E-2</c:v>
                </c:pt>
                <c:pt idx="7">
                  <c:v>3.1855759139086781E-2</c:v>
                </c:pt>
                <c:pt idx="8">
                  <c:v>7.4080470253421443E-3</c:v>
                </c:pt>
              </c:numCache>
            </c:numRef>
          </c:val>
        </c:ser>
        <c:ser>
          <c:idx val="3"/>
          <c:order val="3"/>
          <c:tx>
            <c:strRef>
              <c:f>Hoja1!$P$25</c:f>
              <c:strCache>
                <c:ptCount val="1"/>
                <c:pt idx="0">
                  <c:v>Resto del Gasto</c:v>
                </c:pt>
              </c:strCache>
            </c:strRef>
          </c:tx>
          <c:invertIfNegative val="0"/>
          <c:cat>
            <c:strRef>
              <c:f>Hoja1!$L$26:$L$34</c:f>
              <c:strCache>
                <c:ptCount val="9"/>
                <c:pt idx="0">
                  <c:v>Belice</c:v>
                </c:pt>
                <c:pt idx="1">
                  <c:v>Nicaragua</c:v>
                </c:pt>
                <c:pt idx="2">
                  <c:v>Honduras</c:v>
                </c:pt>
                <c:pt idx="3">
                  <c:v>Rep Dominicana</c:v>
                </c:pt>
                <c:pt idx="4">
                  <c:v>Región</c:v>
                </c:pt>
                <c:pt idx="5">
                  <c:v>Panamá</c:v>
                </c:pt>
                <c:pt idx="6">
                  <c:v>Guatemala</c:v>
                </c:pt>
                <c:pt idx="7">
                  <c:v>Costa Rica</c:v>
                </c:pt>
                <c:pt idx="8">
                  <c:v>El Salvador</c:v>
                </c:pt>
              </c:strCache>
            </c:strRef>
          </c:cat>
          <c:val>
            <c:numRef>
              <c:f>Hoja1!$P$26:$P$34</c:f>
              <c:numCache>
                <c:formatCode>0%</c:formatCode>
                <c:ptCount val="9"/>
                <c:pt idx="0">
                  <c:v>0.72363688230499146</c:v>
                </c:pt>
                <c:pt idx="1">
                  <c:v>0.6558118433985749</c:v>
                </c:pt>
                <c:pt idx="2">
                  <c:v>0.51407820042292551</c:v>
                </c:pt>
                <c:pt idx="3">
                  <c:v>0.55050700764412419</c:v>
                </c:pt>
                <c:pt idx="4">
                  <c:v>0.43100998594321926</c:v>
                </c:pt>
                <c:pt idx="5">
                  <c:v>0.47092693990943946</c:v>
                </c:pt>
                <c:pt idx="6">
                  <c:v>0.30112618719043555</c:v>
                </c:pt>
                <c:pt idx="7">
                  <c:v>0.37428531315381192</c:v>
                </c:pt>
                <c:pt idx="8">
                  <c:v>0.30196963885748151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0973952"/>
        <c:axId val="100983936"/>
      </c:barChart>
      <c:catAx>
        <c:axId val="1009739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100983936"/>
        <c:crosses val="autoZero"/>
        <c:auto val="1"/>
        <c:lblAlgn val="ctr"/>
        <c:lblOffset val="100"/>
        <c:noMultiLvlLbl val="0"/>
      </c:catAx>
      <c:valAx>
        <c:axId val="1009839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10097395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n-US"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FF000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574666269714983E-2"/>
          <c:y val="3.7429475639066047E-2"/>
          <c:w val="0.93582646367378786"/>
          <c:h val="0.79692514582688501"/>
        </c:manualLayout>
      </c:layout>
      <c:areaChart>
        <c:grouping val="standard"/>
        <c:varyColors val="0"/>
        <c:ser>
          <c:idx val="3"/>
          <c:order val="3"/>
          <c:tx>
            <c:strRef>
              <c:f>Sheet1!$A$8</c:f>
              <c:strCache>
                <c:ptCount val="1"/>
                <c:pt idx="0">
                  <c:v>Ub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val>
            <c:numRef>
              <c:f>Sheet1!$R$11:$AA$11</c:f>
              <c:numCache>
                <c:formatCode>General</c:formatCode>
                <c:ptCount val="10"/>
                <c:pt idx="3" formatCode="_(* #,##0.00_);_(* \(#,##0.00\);_(* &quot;-&quot;??_);_(@_)">
                  <c:v>7.8909910170248185</c:v>
                </c:pt>
                <c:pt idx="4" formatCode="_(* #,##0.00_);_(* \(#,##0.00\);_(* &quot;-&quot;??_);_(@_)">
                  <c:v>9.9427458079502564</c:v>
                </c:pt>
                <c:pt idx="5" formatCode="_(* #,##0.00_);_(* \(#,##0.00\);_(* &quot;-&quot;??_);_(@_)">
                  <c:v>11.692531480019911</c:v>
                </c:pt>
                <c:pt idx="6" formatCode="_(* #,##0.00_);_(* \(#,##0.00\);_(* &quot;-&quot;??_);_(@_)">
                  <c:v>14.432108073681247</c:v>
                </c:pt>
                <c:pt idx="7" formatCode="_(* #,##0.00_);_(* \(#,##0.00\);_(* &quot;-&quot;??_);_(@_)">
                  <c:v>15.269521502425508</c:v>
                </c:pt>
                <c:pt idx="8" formatCode="_(* #,##0.00_);_(* \(#,##0.00\);_(* &quot;-&quot;??_);_(@_)">
                  <c:v>15.826192398262094</c:v>
                </c:pt>
                <c:pt idx="9" formatCode="_(* #,##0.00_);_(* \(#,##0.00\);_(* &quot;-&quot;??_);_(@_)">
                  <c:v>18.196706317576734</c:v>
                </c:pt>
              </c:numCache>
            </c:numRef>
          </c:val>
        </c:ser>
        <c:ser>
          <c:idx val="4"/>
          <c:order val="4"/>
          <c:tx>
            <c:strRef>
              <c:f>Sheet1!$A$9</c:f>
              <c:strCache>
                <c:ptCount val="1"/>
                <c:pt idx="0">
                  <c:v>Lb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  <a:effectLst/>
          </c:spPr>
          <c:val>
            <c:numRef>
              <c:f>Sheet1!$R$12:$AA$12</c:f>
              <c:numCache>
                <c:formatCode>General</c:formatCode>
                <c:ptCount val="10"/>
                <c:pt idx="3" formatCode="_(* #,##0.00_);_(* \(#,##0.00\);_(* &quot;-&quot;??_);_(@_)">
                  <c:v>7.4606182780239232</c:v>
                </c:pt>
                <c:pt idx="4" formatCode="_(* #,##0.00_);_(* \(#,##0.00\);_(* &quot;-&quot;??_);_(@_)">
                  <c:v>9.5698708796155856</c:v>
                </c:pt>
                <c:pt idx="5" formatCode="_(* #,##0.00_);_(* \(#,##0.00\);_(* &quot;-&quot;??_);_(@_)">
                  <c:v>11.383099004689457</c:v>
                </c:pt>
                <c:pt idx="6" formatCode="_(* #,##0.00_);_(* \(#,##0.00\);_(* &quot;-&quot;??_);_(@_)">
                  <c:v>13.992057625746943</c:v>
                </c:pt>
                <c:pt idx="7" formatCode="_(* #,##0.00_);_(* \(#,##0.00\);_(* &quot;-&quot;??_);_(@_)">
                  <c:v>14.365661228888964</c:v>
                </c:pt>
                <c:pt idx="8" formatCode="_(* #,##0.00_);_(* \(#,##0.00\);_(* &quot;-&quot;??_);_(@_)">
                  <c:v>14.522744390649107</c:v>
                </c:pt>
                <c:pt idx="9" formatCode="_(* #,##0.00_);_(* \(#,##0.00\);_(* &quot;-&quot;??_);_(@_)">
                  <c:v>15.478188806554126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013952"/>
        <c:axId val="98015488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International sub-total</c:v>
                </c:pt>
              </c:strCache>
            </c:strRef>
          </c:tx>
          <c:spPr>
            <a:solidFill>
              <a:srgbClr val="88C540"/>
            </a:solidFill>
          </c:spPr>
          <c:invertIfNegative val="0"/>
          <c:cat>
            <c:numRef>
              <c:f>Sheet1!$R$2:$AA$2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Sheet1!$R$3:$AA$3</c:f>
              <c:numCache>
                <c:formatCode>_(* #,##0.00_);_(* \(#,##0.00\);_(* "-"??_);_(@_)</c:formatCode>
                <c:ptCount val="10"/>
                <c:pt idx="0">
                  <c:v>1.2647176018165573</c:v>
                </c:pt>
                <c:pt idx="1">
                  <c:v>1.9752049467381418</c:v>
                </c:pt>
                <c:pt idx="2">
                  <c:v>2.4575265105521216</c:v>
                </c:pt>
                <c:pt idx="3">
                  <c:v>3.683984239255405</c:v>
                </c:pt>
                <c:pt idx="4">
                  <c:v>5.3932557293561709</c:v>
                </c:pt>
                <c:pt idx="5">
                  <c:v>6.6556719349629549</c:v>
                </c:pt>
                <c:pt idx="6">
                  <c:v>8.1476617657204748</c:v>
                </c:pt>
                <c:pt idx="7">
                  <c:v>8.3190903122499993</c:v>
                </c:pt>
                <c:pt idx="8">
                  <c:v>7.5618463178902129</c:v>
                </c:pt>
                <c:pt idx="9">
                  <c:v>8.2114173058109561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Domestic sub-total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Sheet1!$R$2:$AA$2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Sheet1!$R$4:$AA$4</c:f>
              <c:numCache>
                <c:formatCode>_(* #,##0.00_);_(* \(#,##0.00\);_(* "-"??_);_(@_)</c:formatCode>
                <c:ptCount val="10"/>
                <c:pt idx="0">
                  <c:v>1.8420000000000005</c:v>
                </c:pt>
                <c:pt idx="1">
                  <c:v>2.9159999999999999</c:v>
                </c:pt>
                <c:pt idx="2">
                  <c:v>3.4650000000000003</c:v>
                </c:pt>
                <c:pt idx="3">
                  <c:v>3.991820412</c:v>
                </c:pt>
                <c:pt idx="4">
                  <c:v>4.363052632291442</c:v>
                </c:pt>
                <c:pt idx="5">
                  <c:v>4.8821432932914419</c:v>
                </c:pt>
                <c:pt idx="6">
                  <c:v>6.064421088291442</c:v>
                </c:pt>
                <c:pt idx="7">
                  <c:v>6.4985010462914419</c:v>
                </c:pt>
                <c:pt idx="8">
                  <c:v>7.6126220942914422</c:v>
                </c:pt>
                <c:pt idx="9">
                  <c:v>8.626030103291443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-9"/>
        <c:axId val="98013952"/>
        <c:axId val="98015488"/>
      </c:barChart>
      <c:lineChart>
        <c:grouping val="standard"/>
        <c:varyColors val="0"/>
        <c:ser>
          <c:idx val="2"/>
          <c:order val="2"/>
          <c:tx>
            <c:strRef>
              <c:f>Sheet1!$A$7</c:f>
              <c:strCache>
                <c:ptCount val="1"/>
                <c:pt idx="0">
                  <c:v>Global Resources Available</c:v>
                </c:pt>
              </c:strCache>
            </c:strRef>
          </c:tx>
          <c:spPr>
            <a:ln w="63500">
              <a:noFill/>
            </a:ln>
          </c:spPr>
          <c:marker>
            <c:symbol val="none"/>
          </c:marker>
          <c:val>
            <c:numRef>
              <c:f>Sheet1!$R$7:$AA$7</c:f>
              <c:numCache>
                <c:formatCode>_(* #,##0.00_);_(* \(#,##0.00\);_(* "-"??_);_(@_)</c:formatCode>
                <c:ptCount val="10"/>
                <c:pt idx="0">
                  <c:v>3.1067176018165581</c:v>
                </c:pt>
                <c:pt idx="1">
                  <c:v>4.8912049467381422</c:v>
                </c:pt>
                <c:pt idx="2">
                  <c:v>5.9225265105521219</c:v>
                </c:pt>
                <c:pt idx="3">
                  <c:v>7.6758046512554046</c:v>
                </c:pt>
                <c:pt idx="4">
                  <c:v>9.7563083616476121</c:v>
                </c:pt>
                <c:pt idx="5">
                  <c:v>11.537815228254397</c:v>
                </c:pt>
                <c:pt idx="6">
                  <c:v>14.212082854011918</c:v>
                </c:pt>
                <c:pt idx="7">
                  <c:v>14.817591358541442</c:v>
                </c:pt>
                <c:pt idx="8">
                  <c:v>15.174468412181655</c:v>
                </c:pt>
                <c:pt idx="9">
                  <c:v>16.837447409102399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013952"/>
        <c:axId val="98015488"/>
      </c:lineChart>
      <c:catAx>
        <c:axId val="9801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015488"/>
        <c:crosses val="autoZero"/>
        <c:auto val="1"/>
        <c:lblAlgn val="ctr"/>
        <c:lblOffset val="100"/>
        <c:noMultiLvlLbl val="0"/>
      </c:catAx>
      <c:valAx>
        <c:axId val="98015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013952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574666269714983E-2"/>
          <c:y val="3.7429475639066047E-2"/>
          <c:w val="0.93582646367378786"/>
          <c:h val="0.79692514582688501"/>
        </c:manualLayout>
      </c:layout>
      <c:areaChart>
        <c:grouping val="standard"/>
        <c:varyColors val="0"/>
        <c:ser>
          <c:idx val="3"/>
          <c:order val="3"/>
          <c:tx>
            <c:strRef>
              <c:f>Sheet1!$A$8</c:f>
              <c:strCache>
                <c:ptCount val="1"/>
                <c:pt idx="0">
                  <c:v>Ub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val>
            <c:numRef>
              <c:f>Sheet1!$R$11:$AA$11</c:f>
              <c:numCache>
                <c:formatCode>General</c:formatCode>
                <c:ptCount val="10"/>
                <c:pt idx="3" formatCode="_(* #,##0.00_);_(* \(#,##0.00\);_(* &quot;-&quot;??_);_(@_)">
                  <c:v>7.8909910170248185</c:v>
                </c:pt>
                <c:pt idx="4" formatCode="_(* #,##0.00_);_(* \(#,##0.00\);_(* &quot;-&quot;??_);_(@_)">
                  <c:v>9.9427458079502564</c:v>
                </c:pt>
                <c:pt idx="5" formatCode="_(* #,##0.00_);_(* \(#,##0.00\);_(* &quot;-&quot;??_);_(@_)">
                  <c:v>11.692531480019911</c:v>
                </c:pt>
                <c:pt idx="6" formatCode="_(* #,##0.00_);_(* \(#,##0.00\);_(* &quot;-&quot;??_);_(@_)">
                  <c:v>14.432108073681247</c:v>
                </c:pt>
                <c:pt idx="7" formatCode="_(* #,##0.00_);_(* \(#,##0.00\);_(* &quot;-&quot;??_);_(@_)">
                  <c:v>15.269521502425508</c:v>
                </c:pt>
                <c:pt idx="8" formatCode="_(* #,##0.00_);_(* \(#,##0.00\);_(* &quot;-&quot;??_);_(@_)">
                  <c:v>15.826192398262094</c:v>
                </c:pt>
                <c:pt idx="9" formatCode="_(* #,##0.00_);_(* \(#,##0.00\);_(* &quot;-&quot;??_);_(@_)">
                  <c:v>18.196706317576734</c:v>
                </c:pt>
              </c:numCache>
            </c:numRef>
          </c:val>
        </c:ser>
        <c:ser>
          <c:idx val="4"/>
          <c:order val="4"/>
          <c:tx>
            <c:strRef>
              <c:f>Sheet1!$A$9</c:f>
              <c:strCache>
                <c:ptCount val="1"/>
                <c:pt idx="0">
                  <c:v>Lb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  <a:effectLst/>
          </c:spPr>
          <c:val>
            <c:numRef>
              <c:f>Sheet1!$R$12:$AA$12</c:f>
              <c:numCache>
                <c:formatCode>General</c:formatCode>
                <c:ptCount val="10"/>
                <c:pt idx="3" formatCode="_(* #,##0.00_);_(* \(#,##0.00\);_(* &quot;-&quot;??_);_(@_)">
                  <c:v>7.4606182780239232</c:v>
                </c:pt>
                <c:pt idx="4" formatCode="_(* #,##0.00_);_(* \(#,##0.00\);_(* &quot;-&quot;??_);_(@_)">
                  <c:v>9.5698708796155856</c:v>
                </c:pt>
                <c:pt idx="5" formatCode="_(* #,##0.00_);_(* \(#,##0.00\);_(* &quot;-&quot;??_);_(@_)">
                  <c:v>11.383099004689457</c:v>
                </c:pt>
                <c:pt idx="6" formatCode="_(* #,##0.00_);_(* \(#,##0.00\);_(* &quot;-&quot;??_);_(@_)">
                  <c:v>13.992057625746943</c:v>
                </c:pt>
                <c:pt idx="7" formatCode="_(* #,##0.00_);_(* \(#,##0.00\);_(* &quot;-&quot;??_);_(@_)">
                  <c:v>14.365661228888964</c:v>
                </c:pt>
                <c:pt idx="8" formatCode="_(* #,##0.00_);_(* \(#,##0.00\);_(* &quot;-&quot;??_);_(@_)">
                  <c:v>14.522744390649107</c:v>
                </c:pt>
                <c:pt idx="9" formatCode="_(* #,##0.00_);_(* \(#,##0.00\);_(* &quot;-&quot;??_);_(@_)">
                  <c:v>15.478188806554126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249152"/>
        <c:axId val="97250688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International sub-total</c:v>
                </c:pt>
              </c:strCache>
            </c:strRef>
          </c:tx>
          <c:spPr>
            <a:solidFill>
              <a:srgbClr val="88C540"/>
            </a:solidFill>
          </c:spPr>
          <c:invertIfNegative val="0"/>
          <c:cat>
            <c:numRef>
              <c:f>Sheet1!$R$2:$AA$2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Sheet1!$R$3:$AA$3</c:f>
              <c:numCache>
                <c:formatCode>_(* #,##0.00_);_(* \(#,##0.00\);_(* "-"??_);_(@_)</c:formatCode>
                <c:ptCount val="10"/>
                <c:pt idx="0">
                  <c:v>1.2647176018165573</c:v>
                </c:pt>
                <c:pt idx="1">
                  <c:v>1.9752049467381418</c:v>
                </c:pt>
                <c:pt idx="2">
                  <c:v>2.4575265105521216</c:v>
                </c:pt>
                <c:pt idx="3">
                  <c:v>3.683984239255405</c:v>
                </c:pt>
                <c:pt idx="4">
                  <c:v>5.3932557293561709</c:v>
                </c:pt>
                <c:pt idx="5">
                  <c:v>6.6556719349629549</c:v>
                </c:pt>
                <c:pt idx="6">
                  <c:v>8.1476617657204748</c:v>
                </c:pt>
                <c:pt idx="7">
                  <c:v>8.3190903122499993</c:v>
                </c:pt>
                <c:pt idx="8">
                  <c:v>7.5618463178902129</c:v>
                </c:pt>
                <c:pt idx="9">
                  <c:v>8.2114173058109561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Domestic sub-total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Sheet1!$R$2:$AA$2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Sheet1!$R$4:$AA$4</c:f>
              <c:numCache>
                <c:formatCode>_(* #,##0.00_);_(* \(#,##0.00\);_(* "-"??_);_(@_)</c:formatCode>
                <c:ptCount val="10"/>
                <c:pt idx="0">
                  <c:v>1.8420000000000005</c:v>
                </c:pt>
                <c:pt idx="1">
                  <c:v>2.9159999999999999</c:v>
                </c:pt>
                <c:pt idx="2">
                  <c:v>3.4650000000000003</c:v>
                </c:pt>
                <c:pt idx="3">
                  <c:v>3.991820412</c:v>
                </c:pt>
                <c:pt idx="4">
                  <c:v>4.363052632291442</c:v>
                </c:pt>
                <c:pt idx="5">
                  <c:v>4.8821432932914419</c:v>
                </c:pt>
                <c:pt idx="6">
                  <c:v>6.064421088291442</c:v>
                </c:pt>
                <c:pt idx="7">
                  <c:v>6.4985010462914419</c:v>
                </c:pt>
                <c:pt idx="8">
                  <c:v>7.6126220942914422</c:v>
                </c:pt>
                <c:pt idx="9">
                  <c:v>8.626030103291443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-9"/>
        <c:axId val="97249152"/>
        <c:axId val="97250688"/>
      </c:barChart>
      <c:lineChart>
        <c:grouping val="standard"/>
        <c:varyColors val="0"/>
        <c:ser>
          <c:idx val="2"/>
          <c:order val="2"/>
          <c:tx>
            <c:strRef>
              <c:f>Sheet1!$A$7</c:f>
              <c:strCache>
                <c:ptCount val="1"/>
                <c:pt idx="0">
                  <c:v>Global Resources Available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Sheet1!$R$7:$AA$7</c:f>
              <c:numCache>
                <c:formatCode>_(* #,##0.00_);_(* \(#,##0.00\);_(* "-"??_);_(@_)</c:formatCode>
                <c:ptCount val="10"/>
                <c:pt idx="0">
                  <c:v>3.1067176018165581</c:v>
                </c:pt>
                <c:pt idx="1">
                  <c:v>4.8912049467381422</c:v>
                </c:pt>
                <c:pt idx="2">
                  <c:v>5.9225265105521219</c:v>
                </c:pt>
                <c:pt idx="3">
                  <c:v>7.6758046512554046</c:v>
                </c:pt>
                <c:pt idx="4">
                  <c:v>9.7563083616476121</c:v>
                </c:pt>
                <c:pt idx="5">
                  <c:v>11.537815228254397</c:v>
                </c:pt>
                <c:pt idx="6">
                  <c:v>14.212082854011918</c:v>
                </c:pt>
                <c:pt idx="7">
                  <c:v>14.817591358541442</c:v>
                </c:pt>
                <c:pt idx="8">
                  <c:v>15.174468412181655</c:v>
                </c:pt>
                <c:pt idx="9">
                  <c:v>16.837447409102399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249152"/>
        <c:axId val="97250688"/>
      </c:lineChart>
      <c:catAx>
        <c:axId val="9724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7250688"/>
        <c:crosses val="autoZero"/>
        <c:auto val="1"/>
        <c:lblAlgn val="ctr"/>
        <c:lblOffset val="100"/>
        <c:noMultiLvlLbl val="0"/>
      </c:catAx>
      <c:valAx>
        <c:axId val="97250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7249152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bg1"/>
            </a:solidFill>
          </c:spPr>
          <c:invertIfNegative val="0"/>
          <c:cat>
            <c:numRef>
              <c:f>Sheet1!$B$1:$K$1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Sheet1!$B$2:$K$2</c:f>
              <c:numCache>
                <c:formatCode>#,##0</c:formatCode>
                <c:ptCount val="10"/>
                <c:pt idx="0">
                  <c:v>2448040</c:v>
                </c:pt>
                <c:pt idx="1">
                  <c:v>2411571</c:v>
                </c:pt>
                <c:pt idx="2">
                  <c:v>2489691</c:v>
                </c:pt>
                <c:pt idx="3">
                  <c:v>2477789</c:v>
                </c:pt>
                <c:pt idx="4">
                  <c:v>2488222</c:v>
                </c:pt>
                <c:pt idx="5">
                  <c:v>2524284</c:v>
                </c:pt>
                <c:pt idx="6">
                  <c:v>2521815</c:v>
                </c:pt>
                <c:pt idx="7">
                  <c:v>2520960</c:v>
                </c:pt>
                <c:pt idx="8">
                  <c:v>2515954</c:v>
                </c:pt>
                <c:pt idx="9">
                  <c:v>2513436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bg1"/>
            </a:solidFill>
          </c:spPr>
          <c:invertIfNegative val="0"/>
          <c:cat>
            <c:numRef>
              <c:f>Sheet1!$B$1:$K$1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Sheet1!$B$3:$K$3</c:f>
              <c:numCache>
                <c:formatCode>#,##0</c:formatCode>
                <c:ptCount val="10"/>
                <c:pt idx="0">
                  <c:v>2417411</c:v>
                </c:pt>
                <c:pt idx="1">
                  <c:v>1887473</c:v>
                </c:pt>
                <c:pt idx="2">
                  <c:v>1564222</c:v>
                </c:pt>
                <c:pt idx="3">
                  <c:v>1256208</c:v>
                </c:pt>
                <c:pt idx="4">
                  <c:v>1006398</c:v>
                </c:pt>
                <c:pt idx="5">
                  <c:v>966232</c:v>
                </c:pt>
                <c:pt idx="6">
                  <c:v>931493</c:v>
                </c:pt>
                <c:pt idx="7">
                  <c:v>909562</c:v>
                </c:pt>
                <c:pt idx="8">
                  <c:v>888654</c:v>
                </c:pt>
                <c:pt idx="9">
                  <c:v>866415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7358592"/>
        <c:axId val="97356416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76200">
              <a:solidFill>
                <a:srgbClr val="73AE42"/>
              </a:solidFill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0">
                  <c:v>16.8</c:v>
                </c:pt>
                <c:pt idx="1">
                  <c:v>16.8</c:v>
                </c:pt>
                <c:pt idx="2">
                  <c:v>16.8</c:v>
                </c:pt>
                <c:pt idx="3">
                  <c:v>16.8</c:v>
                </c:pt>
                <c:pt idx="4">
                  <c:v>16.8</c:v>
                </c:pt>
                <c:pt idx="5">
                  <c:v>16.8</c:v>
                </c:pt>
                <c:pt idx="6">
                  <c:v>16.8</c:v>
                </c:pt>
                <c:pt idx="7">
                  <c:v>16.8</c:v>
                </c:pt>
                <c:pt idx="8">
                  <c:v>16.8</c:v>
                </c:pt>
                <c:pt idx="9">
                  <c:v>16.8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353088"/>
        <c:axId val="97354880"/>
      </c:lineChart>
      <c:catAx>
        <c:axId val="9735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7354880"/>
        <c:crossesAt val="0"/>
        <c:auto val="1"/>
        <c:lblAlgn val="ctr"/>
        <c:lblOffset val="100"/>
        <c:noMultiLvlLbl val="0"/>
      </c:catAx>
      <c:valAx>
        <c:axId val="97354880"/>
        <c:scaling>
          <c:orientation val="minMax"/>
          <c:max val="2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7353088"/>
        <c:crosses val="autoZero"/>
        <c:crossBetween val="between"/>
        <c:majorUnit val="5"/>
        <c:minorUnit val="1"/>
      </c:valAx>
      <c:valAx>
        <c:axId val="97356416"/>
        <c:scaling>
          <c:orientation val="minMax"/>
          <c:max val="4500000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7358592"/>
        <c:crosses val="max"/>
        <c:crossBetween val="between"/>
        <c:majorUnit val="1000000"/>
        <c:minorUnit val="100000"/>
        <c:dispUnits>
          <c:builtInUnit val="millions"/>
        </c:dispUnits>
      </c:valAx>
      <c:catAx>
        <c:axId val="97358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3564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6FB4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FB433"/>
              </a:solidFill>
            </c:spPr>
          </c:dPt>
          <c:cat>
            <c:numRef>
              <c:f>Sheet1!$B$1:$K$1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Sheet1!$B$2:$K$2</c:f>
              <c:numCache>
                <c:formatCode>#,##0</c:formatCode>
                <c:ptCount val="10"/>
                <c:pt idx="0">
                  <c:v>2448040</c:v>
                </c:pt>
                <c:pt idx="1">
                  <c:v>2411571</c:v>
                </c:pt>
                <c:pt idx="2">
                  <c:v>2489691</c:v>
                </c:pt>
                <c:pt idx="3">
                  <c:v>2477789</c:v>
                </c:pt>
                <c:pt idx="4">
                  <c:v>2488222</c:v>
                </c:pt>
                <c:pt idx="5">
                  <c:v>2524284</c:v>
                </c:pt>
                <c:pt idx="6">
                  <c:v>2521815</c:v>
                </c:pt>
                <c:pt idx="7">
                  <c:v>2520960</c:v>
                </c:pt>
                <c:pt idx="8">
                  <c:v>2515954</c:v>
                </c:pt>
                <c:pt idx="9">
                  <c:v>2513436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bg1"/>
            </a:solidFill>
          </c:spPr>
          <c:invertIfNegative val="0"/>
          <c:cat>
            <c:numRef>
              <c:f>Sheet1!$B$1:$K$1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Sheet1!$B$3:$K$3</c:f>
              <c:numCache>
                <c:formatCode>#,##0</c:formatCode>
                <c:ptCount val="10"/>
                <c:pt idx="0">
                  <c:v>2417411</c:v>
                </c:pt>
                <c:pt idx="1">
                  <c:v>1887473</c:v>
                </c:pt>
                <c:pt idx="2">
                  <c:v>1564222</c:v>
                </c:pt>
                <c:pt idx="3">
                  <c:v>1256208</c:v>
                </c:pt>
                <c:pt idx="4">
                  <c:v>1006398</c:v>
                </c:pt>
                <c:pt idx="5">
                  <c:v>966232</c:v>
                </c:pt>
                <c:pt idx="6">
                  <c:v>931493</c:v>
                </c:pt>
                <c:pt idx="7">
                  <c:v>909562</c:v>
                </c:pt>
                <c:pt idx="8">
                  <c:v>888654</c:v>
                </c:pt>
                <c:pt idx="9">
                  <c:v>866415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9610624"/>
        <c:axId val="99604352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76200">
              <a:solidFill>
                <a:srgbClr val="6FB433"/>
              </a:solidFill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0">
                  <c:v>16.8</c:v>
                </c:pt>
                <c:pt idx="1">
                  <c:v>16.8</c:v>
                </c:pt>
                <c:pt idx="2">
                  <c:v>16.8</c:v>
                </c:pt>
                <c:pt idx="3">
                  <c:v>16.8</c:v>
                </c:pt>
                <c:pt idx="4">
                  <c:v>16.8</c:v>
                </c:pt>
                <c:pt idx="5">
                  <c:v>16.8</c:v>
                </c:pt>
                <c:pt idx="6">
                  <c:v>16.8</c:v>
                </c:pt>
                <c:pt idx="7">
                  <c:v>16.8</c:v>
                </c:pt>
                <c:pt idx="8">
                  <c:v>16.8</c:v>
                </c:pt>
                <c:pt idx="9">
                  <c:v>16.8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96928"/>
        <c:axId val="99602816"/>
      </c:lineChart>
      <c:catAx>
        <c:axId val="9959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9602816"/>
        <c:crossesAt val="0"/>
        <c:auto val="1"/>
        <c:lblAlgn val="ctr"/>
        <c:lblOffset val="100"/>
        <c:noMultiLvlLbl val="0"/>
      </c:catAx>
      <c:valAx>
        <c:axId val="99602816"/>
        <c:scaling>
          <c:orientation val="minMax"/>
          <c:max val="2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9596928"/>
        <c:crosses val="autoZero"/>
        <c:crossBetween val="between"/>
        <c:majorUnit val="5"/>
        <c:minorUnit val="1"/>
      </c:valAx>
      <c:valAx>
        <c:axId val="99604352"/>
        <c:scaling>
          <c:orientation val="minMax"/>
          <c:max val="4500000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9610624"/>
        <c:crosses val="max"/>
        <c:crossBetween val="between"/>
        <c:majorUnit val="1000000"/>
        <c:minorUnit val="100000"/>
        <c:dispUnits>
          <c:builtInUnit val="millions"/>
        </c:dispUnits>
      </c:valAx>
      <c:catAx>
        <c:axId val="99610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6043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6FB4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FB433"/>
              </a:solidFill>
            </c:spPr>
          </c:dPt>
          <c:cat>
            <c:numRef>
              <c:f>Sheet1!$B$1:$K$1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Sheet1!$B$2:$K$2</c:f>
              <c:numCache>
                <c:formatCode>#,##0</c:formatCode>
                <c:ptCount val="10"/>
                <c:pt idx="0">
                  <c:v>2448040</c:v>
                </c:pt>
                <c:pt idx="1">
                  <c:v>2411571</c:v>
                </c:pt>
                <c:pt idx="2">
                  <c:v>2489691</c:v>
                </c:pt>
                <c:pt idx="3">
                  <c:v>2477789</c:v>
                </c:pt>
                <c:pt idx="4">
                  <c:v>2488222</c:v>
                </c:pt>
                <c:pt idx="5">
                  <c:v>2524284</c:v>
                </c:pt>
                <c:pt idx="6">
                  <c:v>2521815</c:v>
                </c:pt>
                <c:pt idx="7">
                  <c:v>2520960</c:v>
                </c:pt>
                <c:pt idx="8">
                  <c:v>2515954</c:v>
                </c:pt>
                <c:pt idx="9">
                  <c:v>2513436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cat>
            <c:numRef>
              <c:f>Sheet1!$B$1:$K$1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Sheet1!$B$3:$K$3</c:f>
              <c:numCache>
                <c:formatCode>#,##0</c:formatCode>
                <c:ptCount val="10"/>
                <c:pt idx="0">
                  <c:v>2417411</c:v>
                </c:pt>
                <c:pt idx="1">
                  <c:v>1887473</c:v>
                </c:pt>
                <c:pt idx="2">
                  <c:v>1564222</c:v>
                </c:pt>
                <c:pt idx="3">
                  <c:v>1256208</c:v>
                </c:pt>
                <c:pt idx="4">
                  <c:v>1006398</c:v>
                </c:pt>
                <c:pt idx="5">
                  <c:v>966232</c:v>
                </c:pt>
                <c:pt idx="6">
                  <c:v>931493</c:v>
                </c:pt>
                <c:pt idx="7">
                  <c:v>909562</c:v>
                </c:pt>
                <c:pt idx="8">
                  <c:v>888654</c:v>
                </c:pt>
                <c:pt idx="9">
                  <c:v>866415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1065088"/>
        <c:axId val="101058816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76200">
              <a:solidFill>
                <a:srgbClr val="6FB433"/>
              </a:solidFill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0">
                  <c:v>16.8</c:v>
                </c:pt>
                <c:pt idx="1">
                  <c:v>16.8</c:v>
                </c:pt>
                <c:pt idx="2">
                  <c:v>16.8</c:v>
                </c:pt>
                <c:pt idx="3">
                  <c:v>16.8</c:v>
                </c:pt>
                <c:pt idx="4">
                  <c:v>16.8</c:v>
                </c:pt>
                <c:pt idx="5">
                  <c:v>16.8</c:v>
                </c:pt>
                <c:pt idx="6">
                  <c:v>16.8</c:v>
                </c:pt>
                <c:pt idx="7">
                  <c:v>16.8</c:v>
                </c:pt>
                <c:pt idx="8">
                  <c:v>16.8</c:v>
                </c:pt>
                <c:pt idx="9">
                  <c:v>16.8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 w="76200">
              <a:noFill/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Sheet1!$B$5:$K$5</c:f>
              <c:numCache>
                <c:formatCode>General</c:formatCode>
                <c:ptCount val="10"/>
                <c:pt idx="0">
                  <c:v>16.8</c:v>
                </c:pt>
                <c:pt idx="1">
                  <c:v>18.39</c:v>
                </c:pt>
                <c:pt idx="2">
                  <c:v>19.98</c:v>
                </c:pt>
                <c:pt idx="3">
                  <c:v>21.46</c:v>
                </c:pt>
                <c:pt idx="4">
                  <c:v>22.04</c:v>
                </c:pt>
                <c:pt idx="5">
                  <c:v>21.77</c:v>
                </c:pt>
                <c:pt idx="6">
                  <c:v>21.65</c:v>
                </c:pt>
                <c:pt idx="7">
                  <c:v>21.24</c:v>
                </c:pt>
                <c:pt idx="8">
                  <c:v>20.59</c:v>
                </c:pt>
                <c:pt idx="9">
                  <c:v>19.77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442816"/>
        <c:axId val="101057280"/>
      </c:lineChart>
      <c:catAx>
        <c:axId val="974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1057280"/>
        <c:crossesAt val="0"/>
        <c:auto val="1"/>
        <c:lblAlgn val="ctr"/>
        <c:lblOffset val="100"/>
        <c:noMultiLvlLbl val="0"/>
      </c:catAx>
      <c:valAx>
        <c:axId val="101057280"/>
        <c:scaling>
          <c:orientation val="minMax"/>
          <c:max val="2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7442816"/>
        <c:crosses val="autoZero"/>
        <c:crossBetween val="between"/>
        <c:majorUnit val="5"/>
        <c:minorUnit val="1"/>
      </c:valAx>
      <c:valAx>
        <c:axId val="101058816"/>
        <c:scaling>
          <c:orientation val="minMax"/>
          <c:max val="4500000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1065088"/>
        <c:crosses val="max"/>
        <c:crossBetween val="between"/>
        <c:majorUnit val="1000000"/>
        <c:minorUnit val="100000"/>
        <c:dispUnits>
          <c:builtInUnit val="millions"/>
        </c:dispUnits>
      </c:valAx>
      <c:catAx>
        <c:axId val="101065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0588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6FB4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FB433"/>
              </a:solidFill>
            </c:spPr>
          </c:dPt>
          <c:cat>
            <c:numRef>
              <c:f>Sheet1!$B$1:$K$1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Sheet1!$B$2:$K$2</c:f>
              <c:numCache>
                <c:formatCode>#,##0</c:formatCode>
                <c:ptCount val="10"/>
                <c:pt idx="0">
                  <c:v>2448040</c:v>
                </c:pt>
                <c:pt idx="1">
                  <c:v>2411571</c:v>
                </c:pt>
                <c:pt idx="2">
                  <c:v>2489691</c:v>
                </c:pt>
                <c:pt idx="3">
                  <c:v>2477789</c:v>
                </c:pt>
                <c:pt idx="4">
                  <c:v>2488222</c:v>
                </c:pt>
                <c:pt idx="5">
                  <c:v>2524284</c:v>
                </c:pt>
                <c:pt idx="6">
                  <c:v>2521815</c:v>
                </c:pt>
                <c:pt idx="7">
                  <c:v>2520960</c:v>
                </c:pt>
                <c:pt idx="8">
                  <c:v>2515954</c:v>
                </c:pt>
                <c:pt idx="9">
                  <c:v>2513436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cat>
            <c:numRef>
              <c:f>Sheet1!$B$1:$K$1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Sheet1!$B$3:$K$3</c:f>
              <c:numCache>
                <c:formatCode>#,##0</c:formatCode>
                <c:ptCount val="10"/>
                <c:pt idx="0">
                  <c:v>2417411</c:v>
                </c:pt>
                <c:pt idx="1">
                  <c:v>1887473</c:v>
                </c:pt>
                <c:pt idx="2">
                  <c:v>1564222</c:v>
                </c:pt>
                <c:pt idx="3">
                  <c:v>1256208</c:v>
                </c:pt>
                <c:pt idx="4">
                  <c:v>1006398</c:v>
                </c:pt>
                <c:pt idx="5">
                  <c:v>966232</c:v>
                </c:pt>
                <c:pt idx="6">
                  <c:v>931493</c:v>
                </c:pt>
                <c:pt idx="7">
                  <c:v>909562</c:v>
                </c:pt>
                <c:pt idx="8">
                  <c:v>888654</c:v>
                </c:pt>
                <c:pt idx="9">
                  <c:v>866415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1150720"/>
        <c:axId val="101148544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76200">
              <a:solidFill>
                <a:srgbClr val="6FB433"/>
              </a:solidFill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0">
                  <c:v>16.8</c:v>
                </c:pt>
                <c:pt idx="1">
                  <c:v>16.8</c:v>
                </c:pt>
                <c:pt idx="2">
                  <c:v>16.8</c:v>
                </c:pt>
                <c:pt idx="3">
                  <c:v>16.8</c:v>
                </c:pt>
                <c:pt idx="4">
                  <c:v>16.8</c:v>
                </c:pt>
                <c:pt idx="5">
                  <c:v>16.8</c:v>
                </c:pt>
                <c:pt idx="6">
                  <c:v>16.8</c:v>
                </c:pt>
                <c:pt idx="7">
                  <c:v>16.8</c:v>
                </c:pt>
                <c:pt idx="8">
                  <c:v>16.8</c:v>
                </c:pt>
                <c:pt idx="9">
                  <c:v>16.8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 w="76200">
              <a:noFill/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Sheet1!$B$5:$K$5</c:f>
              <c:numCache>
                <c:formatCode>General</c:formatCode>
                <c:ptCount val="10"/>
                <c:pt idx="0">
                  <c:v>16.8</c:v>
                </c:pt>
                <c:pt idx="1">
                  <c:v>18.39</c:v>
                </c:pt>
                <c:pt idx="2">
                  <c:v>19.98</c:v>
                </c:pt>
                <c:pt idx="3">
                  <c:v>21.46</c:v>
                </c:pt>
                <c:pt idx="4">
                  <c:v>22.04</c:v>
                </c:pt>
                <c:pt idx="5">
                  <c:v>21.77</c:v>
                </c:pt>
                <c:pt idx="6">
                  <c:v>21.65</c:v>
                </c:pt>
                <c:pt idx="7">
                  <c:v>21.24</c:v>
                </c:pt>
                <c:pt idx="8">
                  <c:v>20.59</c:v>
                </c:pt>
                <c:pt idx="9">
                  <c:v>19.77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132928"/>
        <c:axId val="101147008"/>
      </c:lineChart>
      <c:catAx>
        <c:axId val="10113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1147008"/>
        <c:crossesAt val="0"/>
        <c:auto val="1"/>
        <c:lblAlgn val="ctr"/>
        <c:lblOffset val="100"/>
        <c:noMultiLvlLbl val="0"/>
      </c:catAx>
      <c:valAx>
        <c:axId val="101147008"/>
        <c:scaling>
          <c:orientation val="minMax"/>
          <c:max val="2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1132928"/>
        <c:crosses val="autoZero"/>
        <c:crossBetween val="between"/>
        <c:majorUnit val="5"/>
        <c:minorUnit val="1"/>
      </c:valAx>
      <c:valAx>
        <c:axId val="101148544"/>
        <c:scaling>
          <c:orientation val="minMax"/>
          <c:max val="4500000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1150720"/>
        <c:crosses val="max"/>
        <c:crossBetween val="between"/>
        <c:majorUnit val="1000000"/>
        <c:minorUnit val="100000"/>
        <c:dispUnits>
          <c:builtInUnit val="millions"/>
        </c:dispUnits>
      </c:valAx>
      <c:catAx>
        <c:axId val="101150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1485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 dirty="0" smtClean="0"/>
              <a:t>NSP Funding</a:t>
            </a:r>
            <a:r>
              <a:rPr lang="en-US" baseline="0" dirty="0" smtClean="0"/>
              <a:t> Gaps</a:t>
            </a:r>
            <a:endParaRPr lang="en-US" dirty="0"/>
          </a:p>
          <a:p>
            <a:pPr>
              <a:defRPr lang="en-US"/>
            </a:pPr>
            <a:r>
              <a:rPr lang="en-US" dirty="0" smtClean="0"/>
              <a:t>Amounts</a:t>
            </a:r>
            <a:r>
              <a:rPr lang="en-US" baseline="0" dirty="0" smtClean="0"/>
              <a:t> in</a:t>
            </a:r>
            <a:r>
              <a:rPr lang="en-US" dirty="0" smtClean="0"/>
              <a:t> Millions US Dollars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Hoja1!$W$20</c:f>
              <c:strCache>
                <c:ptCount val="1"/>
                <c:pt idx="0">
                  <c:v>Gasto Total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Hoja1!$V$21:$V$26</c:f>
              <c:strCache>
                <c:ptCount val="6"/>
                <c:pt idx="0">
                  <c:v>Costa Rica</c:v>
                </c:pt>
                <c:pt idx="1">
                  <c:v>Rep Dominicana (2008)</c:v>
                </c:pt>
                <c:pt idx="2">
                  <c:v>Honduras</c:v>
                </c:pt>
                <c:pt idx="3">
                  <c:v>Panamá</c:v>
                </c:pt>
                <c:pt idx="4">
                  <c:v>El Salvador</c:v>
                </c:pt>
                <c:pt idx="5">
                  <c:v>Guatemala</c:v>
                </c:pt>
              </c:strCache>
            </c:strRef>
          </c:cat>
          <c:val>
            <c:numRef>
              <c:f>Hoja1!$W$21:$W$26</c:f>
              <c:numCache>
                <c:formatCode>_(* #,##0.0_);_(* \(#,##0.0\);_(* "-"??_);_(@_)</c:formatCode>
                <c:ptCount val="6"/>
                <c:pt idx="0">
                  <c:v>30.55639</c:v>
                </c:pt>
                <c:pt idx="1">
                  <c:v>31.122859041016763</c:v>
                </c:pt>
                <c:pt idx="2">
                  <c:v>36.202106000000022</c:v>
                </c:pt>
                <c:pt idx="3">
                  <c:v>24.275359999999989</c:v>
                </c:pt>
                <c:pt idx="4">
                  <c:v>49.728761000000013</c:v>
                </c:pt>
                <c:pt idx="5">
                  <c:v>46.082034</c:v>
                </c:pt>
              </c:numCache>
            </c:numRef>
          </c:val>
        </c:ser>
        <c:ser>
          <c:idx val="1"/>
          <c:order val="1"/>
          <c:tx>
            <c:strRef>
              <c:f>Hoja1!$X$20</c:f>
              <c:strCache>
                <c:ptCount val="1"/>
                <c:pt idx="0">
                  <c:v>Necesidades PEN</c:v>
                </c:pt>
              </c:strCache>
            </c:strRef>
          </c:tx>
          <c:spPr>
            <a:solidFill>
              <a:srgbClr val="DF3513"/>
            </a:solidFill>
          </c:spPr>
          <c:invertIfNegative val="0"/>
          <c:cat>
            <c:strRef>
              <c:f>Hoja1!$V$21:$V$26</c:f>
              <c:strCache>
                <c:ptCount val="6"/>
                <c:pt idx="0">
                  <c:v>Costa Rica</c:v>
                </c:pt>
                <c:pt idx="1">
                  <c:v>Rep Dominicana (2008)</c:v>
                </c:pt>
                <c:pt idx="2">
                  <c:v>Honduras</c:v>
                </c:pt>
                <c:pt idx="3">
                  <c:v>Panamá</c:v>
                </c:pt>
                <c:pt idx="4">
                  <c:v>El Salvador</c:v>
                </c:pt>
                <c:pt idx="5">
                  <c:v>Guatemala</c:v>
                </c:pt>
              </c:strCache>
            </c:strRef>
          </c:cat>
          <c:val>
            <c:numRef>
              <c:f>Hoja1!$X$21:$X$26</c:f>
              <c:numCache>
                <c:formatCode>_(* #,##0.0_);_(* \(#,##0.0\);_(* "-"??_);_(@_)</c:formatCode>
                <c:ptCount val="6"/>
                <c:pt idx="0">
                  <c:v>23.5</c:v>
                </c:pt>
                <c:pt idx="1">
                  <c:v>35.111733000000001</c:v>
                </c:pt>
                <c:pt idx="2">
                  <c:v>39.4</c:v>
                </c:pt>
                <c:pt idx="3">
                  <c:v>49</c:v>
                </c:pt>
                <c:pt idx="4">
                  <c:v>66.2</c:v>
                </c:pt>
                <c:pt idx="5">
                  <c:v>86.8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0872960"/>
        <c:axId val="100874496"/>
      </c:barChart>
      <c:catAx>
        <c:axId val="1008729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100874496"/>
        <c:crosses val="autoZero"/>
        <c:auto val="1"/>
        <c:lblAlgn val="ctr"/>
        <c:lblOffset val="100"/>
        <c:noMultiLvlLbl val="0"/>
      </c:catAx>
      <c:valAx>
        <c:axId val="100874496"/>
        <c:scaling>
          <c:orientation val="minMax"/>
        </c:scaling>
        <c:delete val="0"/>
        <c:axPos val="b"/>
        <c:majorGridlines/>
        <c:numFmt formatCode="_(* #,##0.0_);_(* \(#,##0.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008729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US"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FF0000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 dirty="0" smtClean="0"/>
              <a:t>HIV Financing Composition</a:t>
            </a:r>
            <a:endParaRPr lang="en-US" baseline="0" dirty="0"/>
          </a:p>
          <a:p>
            <a:pPr>
              <a:defRPr lang="en-US"/>
            </a:pPr>
            <a:r>
              <a:rPr lang="en-US" baseline="0" dirty="0" smtClean="0"/>
              <a:t>NASA </a:t>
            </a:r>
            <a:r>
              <a:rPr lang="en-US" baseline="0" dirty="0"/>
              <a:t>CARD 2010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Hoja1!$M$2</c:f>
              <c:strCache>
                <c:ptCount val="1"/>
                <c:pt idx="0">
                  <c:v>Público</c:v>
                </c:pt>
              </c:strCache>
            </c:strRef>
          </c:tx>
          <c:invertIfNegative val="0"/>
          <c:cat>
            <c:strRef>
              <c:f>Hoja1!$L$3:$L$11</c:f>
              <c:strCache>
                <c:ptCount val="9"/>
                <c:pt idx="0">
                  <c:v>Rep Dominicana</c:v>
                </c:pt>
                <c:pt idx="1">
                  <c:v>Nicaragua</c:v>
                </c:pt>
                <c:pt idx="2">
                  <c:v>Honduras</c:v>
                </c:pt>
                <c:pt idx="3">
                  <c:v>Belice</c:v>
                </c:pt>
                <c:pt idx="4">
                  <c:v>Región</c:v>
                </c:pt>
                <c:pt idx="5">
                  <c:v>Guatemala</c:v>
                </c:pt>
                <c:pt idx="6">
                  <c:v>Panamá</c:v>
                </c:pt>
                <c:pt idx="7">
                  <c:v>El Salvador</c:v>
                </c:pt>
                <c:pt idx="8">
                  <c:v>Costa Rica</c:v>
                </c:pt>
              </c:strCache>
            </c:strRef>
          </c:cat>
          <c:val>
            <c:numRef>
              <c:f>Hoja1!$M$3:$M$11</c:f>
              <c:numCache>
                <c:formatCode>General</c:formatCode>
                <c:ptCount val="9"/>
                <c:pt idx="0">
                  <c:v>0.26001821594887137</c:v>
                </c:pt>
                <c:pt idx="1">
                  <c:v>0.38892774729134488</c:v>
                </c:pt>
                <c:pt idx="2">
                  <c:v>0.44288573852996282</c:v>
                </c:pt>
                <c:pt idx="3">
                  <c:v>0.50873871350848821</c:v>
                </c:pt>
                <c:pt idx="4">
                  <c:v>0.58123442595948249</c:v>
                </c:pt>
                <c:pt idx="5">
                  <c:v>0.62421821566513391</c:v>
                </c:pt>
                <c:pt idx="6">
                  <c:v>0.64683143730927239</c:v>
                </c:pt>
                <c:pt idx="7">
                  <c:v>0.77075734905199034</c:v>
                </c:pt>
                <c:pt idx="8">
                  <c:v>0.81049312435140408</c:v>
                </c:pt>
              </c:numCache>
            </c:numRef>
          </c:val>
        </c:ser>
        <c:ser>
          <c:idx val="1"/>
          <c:order val="1"/>
          <c:tx>
            <c:strRef>
              <c:f>Hoja1!$N$2</c:f>
              <c:strCache>
                <c:ptCount val="1"/>
                <c:pt idx="0">
                  <c:v>Privado</c:v>
                </c:pt>
              </c:strCache>
            </c:strRef>
          </c:tx>
          <c:invertIfNegative val="0"/>
          <c:cat>
            <c:strRef>
              <c:f>Hoja1!$L$3:$L$11</c:f>
              <c:strCache>
                <c:ptCount val="9"/>
                <c:pt idx="0">
                  <c:v>Rep Dominicana</c:v>
                </c:pt>
                <c:pt idx="1">
                  <c:v>Nicaragua</c:v>
                </c:pt>
                <c:pt idx="2">
                  <c:v>Honduras</c:v>
                </c:pt>
                <c:pt idx="3">
                  <c:v>Belice</c:v>
                </c:pt>
                <c:pt idx="4">
                  <c:v>Región</c:v>
                </c:pt>
                <c:pt idx="5">
                  <c:v>Guatemala</c:v>
                </c:pt>
                <c:pt idx="6">
                  <c:v>Panamá</c:v>
                </c:pt>
                <c:pt idx="7">
                  <c:v>El Salvador</c:v>
                </c:pt>
                <c:pt idx="8">
                  <c:v>Costa Rica</c:v>
                </c:pt>
              </c:strCache>
            </c:strRef>
          </c:cat>
          <c:val>
            <c:numRef>
              <c:f>Hoja1!$N$3:$N$11</c:f>
              <c:numCache>
                <c:formatCode>General</c:formatCode>
                <c:ptCount val="9"/>
                <c:pt idx="0">
                  <c:v>0.25262765006779103</c:v>
                </c:pt>
                <c:pt idx="1">
                  <c:v>4.6218026951035565E-2</c:v>
                </c:pt>
                <c:pt idx="2">
                  <c:v>0.12277119810239762</c:v>
                </c:pt>
                <c:pt idx="3">
                  <c:v>3.3130669305538084E-4</c:v>
                </c:pt>
                <c:pt idx="4">
                  <c:v>0.12011968220911799</c:v>
                </c:pt>
                <c:pt idx="5">
                  <c:v>9.6156629114938844E-2</c:v>
                </c:pt>
                <c:pt idx="6">
                  <c:v>0.29530598104415373</c:v>
                </c:pt>
                <c:pt idx="7">
                  <c:v>1.7066562346083787E-2</c:v>
                </c:pt>
                <c:pt idx="8">
                  <c:v>0.11819946662547505</c:v>
                </c:pt>
              </c:numCache>
            </c:numRef>
          </c:val>
        </c:ser>
        <c:ser>
          <c:idx val="2"/>
          <c:order val="2"/>
          <c:tx>
            <c:strRef>
              <c:f>Hoja1!$O$2</c:f>
              <c:strCache>
                <c:ptCount val="1"/>
                <c:pt idx="0">
                  <c:v>Externo</c:v>
                </c:pt>
              </c:strCache>
            </c:strRef>
          </c:tx>
          <c:invertIfNegative val="0"/>
          <c:cat>
            <c:strRef>
              <c:f>Hoja1!$L$3:$L$11</c:f>
              <c:strCache>
                <c:ptCount val="9"/>
                <c:pt idx="0">
                  <c:v>Rep Dominicana</c:v>
                </c:pt>
                <c:pt idx="1">
                  <c:v>Nicaragua</c:v>
                </c:pt>
                <c:pt idx="2">
                  <c:v>Honduras</c:v>
                </c:pt>
                <c:pt idx="3">
                  <c:v>Belice</c:v>
                </c:pt>
                <c:pt idx="4">
                  <c:v>Región</c:v>
                </c:pt>
                <c:pt idx="5">
                  <c:v>Guatemala</c:v>
                </c:pt>
                <c:pt idx="6">
                  <c:v>Panamá</c:v>
                </c:pt>
                <c:pt idx="7">
                  <c:v>El Salvador</c:v>
                </c:pt>
                <c:pt idx="8">
                  <c:v>Costa Rica</c:v>
                </c:pt>
              </c:strCache>
            </c:strRef>
          </c:cat>
          <c:val>
            <c:numRef>
              <c:f>Hoja1!$O$3:$O$11</c:f>
              <c:numCache>
                <c:formatCode>General</c:formatCode>
                <c:ptCount val="9"/>
                <c:pt idx="0">
                  <c:v>0.48735413398333821</c:v>
                </c:pt>
                <c:pt idx="1">
                  <c:v>0.56485423497391163</c:v>
                </c:pt>
                <c:pt idx="2">
                  <c:v>0.43434307334772215</c:v>
                </c:pt>
                <c:pt idx="3">
                  <c:v>0.49092980606657832</c:v>
                </c:pt>
                <c:pt idx="4">
                  <c:v>0.29864589218504706</c:v>
                </c:pt>
                <c:pt idx="5">
                  <c:v>0.27962515513529634</c:v>
                </c:pt>
                <c:pt idx="6">
                  <c:v>5.7862581646574998E-2</c:v>
                </c:pt>
                <c:pt idx="7">
                  <c:v>0.21217608860192599</c:v>
                </c:pt>
                <c:pt idx="8">
                  <c:v>7.1307409023120896E-2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0926976"/>
        <c:axId val="100928512"/>
      </c:barChart>
      <c:catAx>
        <c:axId val="10092697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100928512"/>
        <c:crosses val="autoZero"/>
        <c:auto val="1"/>
        <c:lblAlgn val="ctr"/>
        <c:lblOffset val="100"/>
        <c:noMultiLvlLbl val="0"/>
      </c:catAx>
      <c:valAx>
        <c:axId val="100928512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10092697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n-US" sz="16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FF0000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ADA35-579C-473A-896E-4B5F0BB96E29}" type="datetimeFigureOut">
              <a:rPr lang="en-GB" smtClean="0"/>
              <a:t>11/12/2012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9EC02-7F16-4D13-ABF2-CC19A4AC2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48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EC02-7F16-4D13-ABF2-CC19A4AC2C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51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EC02-7F16-4D13-ABF2-CC19A4AC2C9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465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latin typeface="Calibri" charset="0"/>
                <a:ea typeface="MS PGothic" charset="0"/>
              </a:rPr>
              <a:t>Animate line first so boxes come later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45644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057" indent="-280406" defTabSz="45644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1626" indent="-224325" defTabSz="45644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0276" indent="-224325" defTabSz="45644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8927" indent="-224325" defTabSz="45644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7577" indent="-224325" defTabSz="4564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6227" indent="-224325" defTabSz="4564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4878" indent="-224325" defTabSz="4564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3528" indent="-224325" defTabSz="4564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B58E4B0D-4EC1-476C-B2A2-71A048C2F76F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~Inpatient figure was not costed – therefore public contribution could be as much as 40%</a:t>
            </a:r>
            <a:endParaRPr lang="en-GB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CAFAA58-4436-438B-8A79-364D561E6EC6}" type="slidenum">
              <a:rPr lang="en-GB" smtClean="0"/>
              <a:pPr eaLnBrk="1" hangingPunct="1"/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1BCBD-A640-4519-B071-C95E0168DCAF}" type="slidenum">
              <a:rPr lang="en-GB" smtClean="0">
                <a:solidFill>
                  <a:prstClr val="black"/>
                </a:solidFill>
              </a:rPr>
              <a:pPr/>
              <a:t>39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79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B761E-C1F7-453B-9708-4AF3167F8897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64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EC02-7F16-4D13-ABF2-CC19A4AC2C98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513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SV" dirty="0" smtClean="0"/>
              <a:t>El MCR se conforma en marzo de 2004 como requisito del Fondo Mundial para la propuesta “Atención integral a poblaciones móviles en Centroamérica”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s-PA" dirty="0" smtClean="0"/>
              <a:t> 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s-SV" dirty="0" smtClean="0"/>
              <a:t>El COMISCA en la Reunión Extraordinaria del 22 de febrero 2008, desarrollada en Ciudad de Panamá, considera al MCR como una instancia regional para homologar y armonizar la cooperación regional y extra-regional en el tema de VIH-SIDA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s-PA" dirty="0" smtClean="0"/>
              <a:t> 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s-CR" b="1" dirty="0" smtClean="0"/>
          </a:p>
          <a:p>
            <a:pPr eaLnBrk="1" hangingPunct="1">
              <a:spcBef>
                <a:spcPct val="0"/>
              </a:spcBef>
            </a:pPr>
            <a:r>
              <a:rPr lang="es-CR" b="1" dirty="0" smtClean="0"/>
              <a:t>PER aprobado por la COMISCA en el 2009</a:t>
            </a:r>
          </a:p>
          <a:p>
            <a:r>
              <a:rPr lang="es-CR" b="1" dirty="0" smtClean="0"/>
              <a:t>LÍNEAS ESTRATÉGICAS DEL PER</a:t>
            </a:r>
          </a:p>
          <a:p>
            <a:endParaRPr lang="en-GB" dirty="0" smtClean="0"/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Autoridad regional con liderazgo  multisectorial</a:t>
            </a:r>
            <a:endParaRPr lang="en-GB" dirty="0" smtClean="0"/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Marco estratégico de carácter regional en VIH/Sida e ITS</a:t>
            </a:r>
            <a:endParaRPr lang="en-GB" dirty="0" smtClean="0"/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Información estratégica regional en VIH/Sida e ITS</a:t>
            </a:r>
            <a:endParaRPr lang="en-GB" dirty="0" smtClean="0"/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Política Regional de Acceso Universal </a:t>
            </a:r>
            <a:endParaRPr lang="en-GB" dirty="0" smtClean="0"/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Involucramiento efectivo de las redes regionales de la sociedad civil</a:t>
            </a:r>
            <a:endParaRPr lang="en-GB" dirty="0" smtClean="0"/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Armonización de estrategias de la cooperación con líneas estratégicas del PER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s-CR" b="1" dirty="0" smtClean="0"/>
          </a:p>
          <a:p>
            <a:pPr eaLnBrk="1" hangingPunct="1">
              <a:spcBef>
                <a:spcPct val="0"/>
              </a:spcBef>
            </a:pPr>
            <a:r>
              <a:rPr lang="es-CR" b="1" dirty="0" smtClean="0"/>
              <a:t>Información Regional en VIH – Sida e ITS para la Toma de Decisiones Estratégicas y la planificación de la respuesta regional al VIH y el Sida.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s-PA" dirty="0" smtClean="0"/>
          </a:p>
          <a:p>
            <a:pPr eaLnBrk="1" hangingPunct="1">
              <a:spcBef>
                <a:spcPct val="0"/>
              </a:spcBef>
            </a:pPr>
            <a:r>
              <a:rPr lang="es-PA" dirty="0" smtClean="0"/>
              <a:t>La definición de un conjunto de indicadores esenciales  armonizados para la medición de los progresos en la situación y respuesta al VIH y SIDA.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s-PA" dirty="0" smtClean="0"/>
              <a:t> 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s-PA" dirty="0" smtClean="0"/>
              <a:t>Organización de reuniones de análisis de información epidemiológica, de servicios, de gestión y de financiamiento de la respuesta al Sida, para aprovechar la información, incrementar las competencias del recurso humano y ofrecer insumos a la planificación y la toma de decisiones regional y nacional.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err="1" smtClean="0"/>
              <a:t>Problemas</a:t>
            </a:r>
            <a:r>
              <a:rPr lang="en-US" b="1" dirty="0" smtClean="0"/>
              <a:t> con la IE en AC:</a:t>
            </a:r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Estancamiento y uso limitado de la información para la toma de decisiones.</a:t>
            </a:r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 Falta de herramientas, metodologías, lineamientos y conocimiento de mejores prácticas</a:t>
            </a:r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para la organización y la gestión de los servicios de salud.</a:t>
            </a:r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 Falta de compilación, revisión y análisis de la información.</a:t>
            </a:r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 Carencia en la calidad de la información.</a:t>
            </a:r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carencia de  Integración de los sistemas de vigilancia epidemiológica, de laboratorio y hospitalaria, de</a:t>
            </a:r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manera que la información obtenida sea analizada integralmente y pueda caracterizar de</a:t>
            </a:r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la forma más precisa posible la situación, sirviendo efectivamente para orientar las</a:t>
            </a:r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políticas y medidas de salud pública.</a:t>
            </a:r>
          </a:p>
          <a:p>
            <a:pPr eaLnBrk="1" hangingPunct="1">
              <a:spcBef>
                <a:spcPct val="0"/>
              </a:spcBef>
            </a:pPr>
            <a:endParaRPr lang="es-ES" dirty="0" smtClean="0"/>
          </a:p>
          <a:p>
            <a:pPr eaLnBrk="1" hangingPunct="1">
              <a:spcBef>
                <a:spcPct val="0"/>
              </a:spcBef>
            </a:pPr>
            <a:r>
              <a:rPr lang="es-ES" b="1" dirty="0" smtClean="0"/>
              <a:t>Actualmente, se identifican las siguientes brechas en los MEGAS:</a:t>
            </a:r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• No todas las organizaciones de la sociedad civil entregan información y esto genera</a:t>
            </a:r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subregistro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• Veracidad y calidad del dato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• </a:t>
            </a:r>
            <a:r>
              <a:rPr lang="en-GB" dirty="0" err="1" smtClean="0"/>
              <a:t>Formularios</a:t>
            </a:r>
            <a:r>
              <a:rPr lang="en-GB" dirty="0" smtClean="0"/>
              <a:t> </a:t>
            </a:r>
            <a:r>
              <a:rPr lang="en-GB" dirty="0" err="1" smtClean="0"/>
              <a:t>poco</a:t>
            </a:r>
            <a:r>
              <a:rPr lang="en-GB" dirty="0" smtClean="0"/>
              <a:t> </a:t>
            </a:r>
            <a:r>
              <a:rPr lang="en-GB" dirty="0" err="1" smtClean="0"/>
              <a:t>amigables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• Falta de flujo de información estandarizado</a:t>
            </a:r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• Alta rotación de personal capacitado en MEGAS</a:t>
            </a:r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• Falta capacitar recursos humanos en MEGAS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r>
              <a:rPr lang="es-P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44642-A430-415B-AE89-9D9ACD3096DD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097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>
                <a:latin typeface="Times" pitchFamily="18" charset="0"/>
              </a:rPr>
              <a:t>El gasto total en VIH es el espacio financiero creado por la movilización total de recursos.</a:t>
            </a:r>
          </a:p>
          <a:p>
            <a:r>
              <a:rPr lang="es-ES" dirty="0" smtClean="0">
                <a:latin typeface="Times" pitchFamily="18" charset="0"/>
              </a:rPr>
              <a:t>La suficiencia se da cuando este espacio es igual o mayor que los requerimientos para implementar el PEN.</a:t>
            </a:r>
          </a:p>
          <a:p>
            <a:r>
              <a:rPr lang="es-ES" dirty="0" smtClean="0">
                <a:latin typeface="Times" pitchFamily="18" charset="0"/>
              </a:rPr>
              <a:t>Esta comparación no considera la distribución actual de recursos, sino la capacidad de recaudar lo necesario.</a:t>
            </a:r>
          </a:p>
          <a:p>
            <a:r>
              <a:rPr lang="es-ES" dirty="0" smtClean="0">
                <a:latin typeface="Times" pitchFamily="18" charset="0"/>
              </a:rPr>
              <a:t>Se presentan aquí las comparaciones para países que cuentan con Costeo</a:t>
            </a:r>
            <a:r>
              <a:rPr lang="es-ES" baseline="0" dirty="0" smtClean="0">
                <a:latin typeface="Times" pitchFamily="18" charset="0"/>
              </a:rPr>
              <a:t> del PEN</a:t>
            </a:r>
            <a:endParaRPr lang="es-E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latin typeface="Arial Narrow" pitchFamily="34" charset="0"/>
              </a:rPr>
              <a:t>Gasto total de la región: USD 245.7 Mn</a:t>
            </a:r>
            <a:br>
              <a:rPr lang="es-ES" sz="2000" dirty="0" smtClean="0">
                <a:latin typeface="Arial Narrow" pitchFamily="34" charset="0"/>
              </a:rPr>
            </a:br>
            <a:r>
              <a:rPr lang="es-ES" sz="1200" dirty="0" smtClean="0">
                <a:latin typeface="Arial Narrow" pitchFamily="34" charset="0"/>
              </a:rPr>
              <a:t>Equivale a 1% del Gasto total en Salud de la Región y 0.1% del PIB </a:t>
            </a:r>
          </a:p>
          <a:p>
            <a:endParaRPr lang="es-ES" sz="1200" dirty="0" smtClean="0">
              <a:latin typeface="Arial Narrow" pitchFamily="34" charset="0"/>
            </a:endParaRPr>
          </a:p>
          <a:p>
            <a:r>
              <a:rPr lang="es-ES" sz="1200" dirty="0" smtClean="0"/>
              <a:t>El nivel de financiamiento para el VIH ha aumentado, con creciente aporte nacional y origen público.</a:t>
            </a:r>
            <a:r>
              <a:rPr lang="es-ES_tradnl" dirty="0" smtClean="0"/>
              <a:t> Apropiación nacional!</a:t>
            </a:r>
            <a:endParaRPr lang="es-ES" sz="1200" dirty="0" smtClean="0"/>
          </a:p>
          <a:p>
            <a:r>
              <a:rPr lang="es-ES" sz="1200" dirty="0" smtClean="0"/>
              <a:t>Ha disminuido la vulnerabilidad frente a cambios en el flujo externo de recursos, excepto para algunos países y en áreas de la respuesta.</a:t>
            </a:r>
          </a:p>
          <a:p>
            <a:r>
              <a:rPr lang="es-ES" sz="1200" dirty="0" smtClean="0"/>
              <a:t>La participación de fuentes externas cubre casi totalmente aspectos estratégicos de la conducción de la respuesta y de las acciones multisectoriales de entorno, mitigación, investigación y otras. El sector empresarial y los sistemas de seguridad social (con excepciones) tienen un amplio espacio de participación y contribución financiera por cubrir.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s-GT" sz="1200" dirty="0" smtClean="0"/>
              <a:t>En Centroamérica, </a:t>
            </a:r>
            <a:r>
              <a:rPr lang="es-GT" sz="1200" b="1" dirty="0" smtClean="0"/>
              <a:t>fondos nacionales </a:t>
            </a:r>
            <a:r>
              <a:rPr lang="es-GT" sz="1200" dirty="0" smtClean="0"/>
              <a:t>cubren en promedio el 73% del financiamiento de la respuesta al VIH; el porcentaje es menor en Belice, Honduras y Nicaragua.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GT" sz="1200" dirty="0" smtClean="0"/>
              <a:t>El 90 % de los </a:t>
            </a:r>
            <a:r>
              <a:rPr lang="es-GT" sz="1200" b="1" dirty="0" smtClean="0"/>
              <a:t>fondos de cooperación </a:t>
            </a:r>
            <a:r>
              <a:rPr lang="es-GT" sz="1200" dirty="0" smtClean="0"/>
              <a:t>externa se dirigen a cuatro países: Honduras, Nicaragua, Guatemala y El Salvador.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GT" sz="1200" dirty="0" smtClean="0"/>
              <a:t>El </a:t>
            </a:r>
            <a:r>
              <a:rPr lang="es-GT" sz="1200" b="1" dirty="0" smtClean="0"/>
              <a:t>Fondo Mundial </a:t>
            </a:r>
            <a:r>
              <a:rPr lang="es-GT" sz="1200" dirty="0" smtClean="0"/>
              <a:t>aporta la mitad de los recursos de cooperación dirigidos a Centroamérica; en 2010, solamente había ejecución local en Honduras, Nicaragua, Guatemala y El Salvador.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GT" sz="1200" dirty="0" smtClean="0"/>
              <a:t>Las principales </a:t>
            </a:r>
            <a:r>
              <a:rPr lang="es-GT" sz="1200" b="1" dirty="0" smtClean="0"/>
              <a:t>categorías de gasto </a:t>
            </a:r>
            <a:r>
              <a:rPr lang="es-GT" sz="1200" dirty="0" smtClean="0"/>
              <a:t>en VIH en los países centroamericanos se concentra en tres categorías: Atención y Tratamiento (47%), Prevención (38%) y Gestión de Programas (9%).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GT" sz="1200" dirty="0" smtClean="0"/>
              <a:t>El </a:t>
            </a:r>
            <a:r>
              <a:rPr lang="es-GT" sz="1200" b="1" dirty="0" smtClean="0"/>
              <a:t>gasto de fuentes externas </a:t>
            </a:r>
            <a:r>
              <a:rPr lang="es-GT" sz="1200" dirty="0" smtClean="0"/>
              <a:t>-y del Fondo Mundial-  cubre más la prevención (47%) y la gestión (22%) que el tratamiento (16%).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GT" sz="1200" dirty="0" smtClean="0"/>
              <a:t>La </a:t>
            </a:r>
            <a:r>
              <a:rPr lang="es-GT" sz="1200" b="1" dirty="0" smtClean="0"/>
              <a:t>dependencia de recursos externos </a:t>
            </a:r>
            <a:r>
              <a:rPr lang="es-GT" sz="1200" dirty="0" smtClean="0"/>
              <a:t>afecta todas las categorías de gasto, excepto el tratamiento, a pesar del 73% de participación nacional en el financiamiento.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GT" sz="1200" dirty="0" smtClean="0"/>
              <a:t>En los países que ejecutaron subvenciones del Fondo Mundial en 2010, el </a:t>
            </a:r>
            <a:r>
              <a:rPr lang="es-GT" sz="1200" b="1" dirty="0" smtClean="0"/>
              <a:t>aporte total </a:t>
            </a:r>
            <a:r>
              <a:rPr lang="es-GT" sz="1200" dirty="0" smtClean="0"/>
              <a:t>oscilaba entre 12% y 37%.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GT" sz="1200" dirty="0" smtClean="0"/>
              <a:t>Sin embargo, </a:t>
            </a:r>
            <a:r>
              <a:rPr lang="es-GT" sz="1200" b="1" dirty="0" smtClean="0"/>
              <a:t>actividades prioritarias de la respuesta</a:t>
            </a:r>
            <a:r>
              <a:rPr lang="es-GT" sz="1200" dirty="0" smtClean="0"/>
              <a:t>, como la detección, prevención en poblaciones vulnerables y las acciones dirigidas a HSH y TS, dependen fuertemente de recursos externos, principalmente del Fondo Mundial.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s-GT" sz="1200" dirty="0" smtClean="0"/>
              <a:t>Ante el posible descenso de recursos en el mediano plazo, los países necesitan identificar prioridades y enfocarse en aspectos esenciales de la respuesta.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GT" sz="1200" dirty="0" smtClean="0"/>
              <a:t>La efectividad y eficiencia en el uso de recursos así como la calidad de la prestación son esenciales en la adaptación a un nuevo escenario financiero.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GT" sz="1200" dirty="0" smtClean="0"/>
              <a:t>La capacidad gerencial debe fortalecerse frente al desafío de movilizar recursos, dirigirlos a intervenciones prioritarias, y verificar sus efectos e impactos.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GT" sz="1200" dirty="0" smtClean="0"/>
              <a:t>Las instancias regionales tienen un espacio para conducir, orientar y respaldar políticamente estos esfuerzos, y para ofrecer una plataforma común de negociación.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GT" sz="1200" dirty="0" smtClean="0"/>
              <a:t>La cooperación técnica en este período debe considerar su apoyo para el diseño, implementación y seguimiento de una estrategia de sostenibilidad.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06E4C-405D-4F64-92FF-9730B0AB11EA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06E4C-405D-4F64-92FF-9730B0AB11EA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indent="-255588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marL="257175" marR="0" indent="-2555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1200" kern="12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Debemos</a:t>
            </a:r>
            <a:r>
              <a:rPr lang="en-GB" sz="1200" kern="12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sz="1200" kern="12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pasar</a:t>
            </a:r>
            <a:r>
              <a:rPr lang="en-GB" sz="1200" kern="12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de los </a:t>
            </a:r>
            <a:r>
              <a:rPr lang="en-GB" sz="1200" kern="12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desembolsos</a:t>
            </a:r>
            <a:r>
              <a:rPr lang="en-GB" sz="1200" kern="12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a los </a:t>
            </a:r>
            <a:r>
              <a:rPr lang="en-GB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planes</a:t>
            </a:r>
            <a:r>
              <a:rPr lang="en-GB" sz="1200" kern="12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de </a:t>
            </a:r>
            <a:r>
              <a:rPr lang="en-GB" sz="1200" kern="12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inversión</a:t>
            </a:r>
            <a:r>
              <a:rPr lang="en-GB" sz="1200" kern="12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sz="1200" kern="12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para</a:t>
            </a:r>
            <a:r>
              <a:rPr lang="en-GB" sz="1200" kern="12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sz="1200" kern="12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controlar</a:t>
            </a:r>
            <a:r>
              <a:rPr lang="en-GB" sz="1200" kern="12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la </a:t>
            </a:r>
            <a:r>
              <a:rPr lang="en-GB" sz="1200" kern="12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epidemia</a:t>
            </a:r>
            <a:r>
              <a:rPr lang="en-GB" sz="1200" kern="12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 y los </a:t>
            </a:r>
            <a:r>
              <a:rPr lang="en-GB" sz="1200" kern="12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costos</a:t>
            </a:r>
            <a:endParaRPr lang="en-GB" sz="1200" kern="1200" dirty="0" smtClean="0">
              <a:solidFill>
                <a:schemeClr val="bg1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  <a:p>
            <a:pPr marL="257175" indent="-255588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marL="257175" indent="-255588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marL="257175" indent="-255588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La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 simplificación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como impulso para conseguir un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enfoque 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mejor</a:t>
            </a:r>
          </a:p>
          <a:p>
            <a:pPr marL="257175" indent="-255588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Actividades programáticas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básicas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TARV-PMTCT-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cambio de conducta-preservativos-Servicios para PEMAR-(circuncisión)</a:t>
            </a:r>
            <a:endParaRPr lang="es-ES" sz="1200" dirty="0" smtClean="0">
              <a:solidFill>
                <a:srgbClr val="E91B20"/>
              </a:solidFill>
              <a:latin typeface="Arial" pitchFamily="34" charset="0"/>
              <a:cs typeface="Arial" pitchFamily="34" charset="0"/>
            </a:endParaRPr>
          </a:p>
          <a:p>
            <a:pPr marL="257175" indent="-255588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Habilitadores esenciales:  una estrategia de inversión  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que mejora la calidad, la eficiencia y la efectividad de las actividades básicas</a:t>
            </a:r>
          </a:p>
          <a:p>
            <a:pPr marL="257175" indent="-255588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Son posibles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mayores logros de eficiencia / 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reducciones de costos unitarios</a:t>
            </a:r>
          </a:p>
          <a:p>
            <a:pPr marL="257175" indent="-255588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Un marco de trabajo más fuerte para la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apropiación de los países y la responsabilidad compartida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EC02-7F16-4D13-ABF2-CC19A4AC2C9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270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Aun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ahorrar</a:t>
            </a:r>
            <a:r>
              <a:rPr lang="en-US" dirty="0" smtClean="0"/>
              <a:t> y </a:t>
            </a:r>
            <a:r>
              <a:rPr lang="en-US" dirty="0" err="1" smtClean="0"/>
              <a:t>ofrecer</a:t>
            </a:r>
            <a:r>
              <a:rPr lang="en-US" dirty="0" smtClean="0"/>
              <a:t> un </a:t>
            </a:r>
            <a:r>
              <a:rPr lang="en-US" dirty="0" err="1" smtClean="0"/>
              <a:t>tratamiento</a:t>
            </a:r>
            <a:r>
              <a:rPr lang="en-US" dirty="0" smtClean="0"/>
              <a:t> de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calidad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1200" dirty="0" smtClean="0">
                <a:latin typeface="Arial Narrow" pitchFamily="34" charset="0"/>
              </a:rPr>
              <a:t>Guatemala &gt;brechas de financiamiento </a:t>
            </a:r>
            <a:r>
              <a:rPr lang="es-MX" sz="1200" dirty="0" smtClean="0">
                <a:ea typeface="ＭＳ Ｐゴシック" pitchFamily="34" charset="-128"/>
              </a:rPr>
              <a:t>PEN  USD$ 516millones (103 x año) Gasto: $46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1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El MI en </a:t>
            </a:r>
            <a:r>
              <a:rPr lang="es-MX" sz="1400" b="1" dirty="0" smtClean="0">
                <a:latin typeface="Calibri" pitchFamily="34" charset="0"/>
              </a:rPr>
              <a:t>Guatemala:</a:t>
            </a:r>
            <a:br>
              <a:rPr lang="es-MX" sz="1400" b="1" dirty="0" smtClean="0">
                <a:latin typeface="Calibri" pitchFamily="34" charset="0"/>
              </a:rPr>
            </a:br>
            <a:r>
              <a:rPr lang="es-MX" sz="1200" b="1" dirty="0" smtClean="0">
                <a:latin typeface="Calibri" pitchFamily="34" charset="0"/>
              </a:rPr>
              <a:t/>
            </a:r>
            <a:br>
              <a:rPr lang="es-MX" sz="1200" b="1" dirty="0" smtClean="0">
                <a:latin typeface="Calibri" pitchFamily="34" charset="0"/>
              </a:rPr>
            </a:br>
            <a:r>
              <a:rPr lang="es-MX" sz="1200" dirty="0" smtClean="0">
                <a:latin typeface="Calibri" pitchFamily="34" charset="0"/>
              </a:rPr>
              <a:t>Aprox. 23,843 infecciones evitadas entre 2012 y 2015</a:t>
            </a:r>
            <a:br>
              <a:rPr lang="es-MX" sz="1200" dirty="0" smtClean="0">
                <a:latin typeface="Calibri" pitchFamily="34" charset="0"/>
              </a:rPr>
            </a:br>
            <a:r>
              <a:rPr lang="es-MX" sz="1200" dirty="0" smtClean="0">
                <a:latin typeface="Calibri" pitchFamily="34" charset="0"/>
              </a:rPr>
              <a:t/>
            </a:r>
            <a:br>
              <a:rPr lang="es-MX" sz="1200" dirty="0" smtClean="0">
                <a:latin typeface="Calibri" pitchFamily="34" charset="0"/>
              </a:rPr>
            </a:br>
            <a:r>
              <a:rPr lang="es-MX" sz="1200" dirty="0" smtClean="0">
                <a:latin typeface="Calibri" pitchFamily="34" charset="0"/>
              </a:rPr>
              <a:t>Aprox. 5,900 muertes evitadas entre 2012 y 2015</a:t>
            </a:r>
            <a:br>
              <a:rPr lang="es-MX" sz="1200" dirty="0" smtClean="0">
                <a:latin typeface="Calibri" pitchFamily="34" charset="0"/>
              </a:rPr>
            </a:br>
            <a:endParaRPr lang="es-MX" sz="1200" dirty="0" smtClean="0">
              <a:latin typeface="Calibri" pitchFamily="34" charset="0"/>
            </a:endParaRPr>
          </a:p>
          <a:p>
            <a:r>
              <a:rPr lang="es-MX" sz="1200" b="1" dirty="0" smtClean="0">
                <a:ea typeface="ＭＳ Ｐゴシック" pitchFamily="34" charset="-128"/>
              </a:rPr>
              <a:t>Condiciones que favorecen y urgen de la introducción del MI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dirty="0" smtClean="0">
                <a:ea typeface="ＭＳ Ｐゴシック" pitchFamily="34" charset="-128"/>
              </a:rPr>
              <a:t>Reducción de la inversión internacional en el país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dirty="0" smtClean="0">
                <a:ea typeface="ＭＳ Ｐゴシック" pitchFamily="34" charset="-128"/>
              </a:rPr>
              <a:t>Declaración del país como de alto impacto o prioritario por parte de ONUSIDA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dirty="0" smtClean="0">
                <a:ea typeface="ＭＳ Ｐゴシック" pitchFamily="34" charset="-128"/>
              </a:rPr>
              <a:t>El gobierno se orienta hacia una gestión por resultados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dirty="0" smtClean="0">
                <a:ea typeface="ＭＳ Ｐゴシック" pitchFamily="34" charset="-128"/>
              </a:rPr>
              <a:t>Preparación de la renovación de la fase II del FM</a:t>
            </a:r>
            <a:endParaRPr lang="en-US" dirty="0" smtClean="0">
              <a:ea typeface="ＭＳ Ｐゴシック" pitchFamily="34" charset="-128"/>
            </a:endParaRPr>
          </a:p>
          <a:p>
            <a:endParaRPr lang="es-MX" sz="1200" dirty="0" smtClean="0">
              <a:ea typeface="ＭＳ Ｐゴシック" pitchFamily="34" charset="-128"/>
            </a:endParaRPr>
          </a:p>
          <a:p>
            <a:r>
              <a:rPr lang="es-MX" sz="1200" b="1" dirty="0" smtClean="0">
                <a:ea typeface="ＭＳ Ｐゴシック" pitchFamily="34" charset="-128"/>
              </a:rPr>
              <a:t>Dependencia financiamiento externo</a:t>
            </a:r>
          </a:p>
          <a:p>
            <a:r>
              <a:rPr lang="es-MX" sz="1200" dirty="0" smtClean="0">
                <a:ea typeface="ＭＳ Ｐゴシック" pitchFamily="34" charset="-128"/>
              </a:rPr>
              <a:t>46 millones (2010) de gasto en sida 28% fuentes externas</a:t>
            </a:r>
          </a:p>
          <a:p>
            <a:r>
              <a:rPr lang="es-MX" sz="1200" dirty="0" smtClean="0">
                <a:ea typeface="ＭＳ Ｐゴシック" pitchFamily="34" charset="-128"/>
              </a:rPr>
              <a:t>Componentes que dependen de las fuentes externas son:</a:t>
            </a:r>
          </a:p>
          <a:p>
            <a:pPr>
              <a:buFont typeface="Arial" pitchFamily="34" charset="0"/>
              <a:buNone/>
            </a:pPr>
            <a:r>
              <a:rPr lang="es-MX" sz="1200" dirty="0" smtClean="0">
                <a:ea typeface="ＭＳ Ｐゴシック" pitchFamily="34" charset="-128"/>
              </a:rPr>
              <a:t>a) Dirigidos a las PEMAR </a:t>
            </a:r>
          </a:p>
          <a:p>
            <a:pPr>
              <a:buFont typeface="Arial" pitchFamily="34" charset="0"/>
              <a:buNone/>
            </a:pPr>
            <a:r>
              <a:rPr lang="es-MX" sz="1200" dirty="0" smtClean="0">
                <a:ea typeface="ＭＳ Ｐゴシック" pitchFamily="34" charset="-128"/>
              </a:rPr>
              <a:t>b) Gasto administrativo y de gestión de la respuesta</a:t>
            </a:r>
          </a:p>
          <a:p>
            <a:pPr>
              <a:buFont typeface="Arial" pitchFamily="34" charset="0"/>
              <a:buNone/>
            </a:pPr>
            <a:r>
              <a:rPr lang="es-MX" sz="1200" dirty="0" smtClean="0">
                <a:ea typeface="ＭＳ Ｐゴシック" pitchFamily="34" charset="-128"/>
              </a:rPr>
              <a:t>c) Investigación y el entorno</a:t>
            </a:r>
            <a:endParaRPr lang="en-US" sz="1200" dirty="0" smtClean="0">
              <a:ea typeface="ＭＳ Ｐゴシック" pitchFamily="34" charset="-128"/>
            </a:endParaRP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B761E-C1F7-453B-9708-4AF3167F8897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39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>
                <a:ea typeface="ＭＳ Ｐゴシック" pitchFamily="34" charset="-128"/>
              </a:rPr>
              <a:t>Conclusiones y recomendaciones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200" dirty="0" smtClean="0">
                <a:ea typeface="ＭＳ Ｐゴシック" pitchFamily="34" charset="-128"/>
              </a:rPr>
              <a:t>El uso más eficiente de los recursos es una necesidad ante el recorte de financiamiento.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200" dirty="0" smtClean="0">
                <a:ea typeface="ＭＳ Ｐゴシック" pitchFamily="34" charset="-128"/>
              </a:rPr>
              <a:t>Exagerado gasto en atención,  limitando el gasto preventivo en poblaciones en mayor riesgo (solo financiamiento externo)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200" dirty="0" smtClean="0">
                <a:ea typeface="ＭＳ Ｐゴシック" pitchFamily="34" charset="-128"/>
              </a:rPr>
              <a:t>Promover un dialogo político del CONASIDA, MCP-G la cooperación internacional y sociedad civil para promover la redistribución de los recursos e identificar las fuentes financieras para lograr la sostenibilidad.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200" dirty="0" smtClean="0">
                <a:ea typeface="ＭＳ Ｐゴシック" pitchFamily="34" charset="-128"/>
              </a:rPr>
              <a:t>Revisar marcos normativos que limitan la compra de ARV a nivel internacional a bajo costo y con calidad asegurada. (recursos de atención para prevención)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200" dirty="0" smtClean="0">
                <a:ea typeface="ＭＳ Ｐゴシック" pitchFamily="34" charset="-128"/>
              </a:rPr>
              <a:t>Incidencia para lograr cubrir la brecha financiera con aportes tributarios, empresa privada, seguridad social y municipalidades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200" dirty="0" smtClean="0">
                <a:ea typeface="ＭＳ Ｐゴシック" pitchFamily="34" charset="-128"/>
              </a:rPr>
              <a:t>Mostrar las intervenciones más costo efectivas y  monitorear el desempeño de los ejecutores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200" dirty="0" smtClean="0">
                <a:ea typeface="ＭＳ Ｐゴシック" pitchFamily="34" charset="-128"/>
              </a:rPr>
              <a:t>POA del PEN alineado al MI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es-MX" sz="1200" dirty="0" smtClean="0">
                <a:ea typeface="ＭＳ Ｐゴシック" pitchFamily="34" charset="-128"/>
              </a:rPr>
              <a:t>Estrategia para la optimización de esquemas de tratamiento 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es-MX" sz="1200" dirty="0" smtClean="0">
                <a:ea typeface="ＭＳ Ｐゴシック" pitchFamily="34" charset="-128"/>
              </a:rPr>
              <a:t>Asegurar la pertinencia de las intervenciones para PEMAR y la inversión preferente en aquellas de efectividad científicamente comprobada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es-MX" sz="1200" dirty="0" smtClean="0">
                <a:ea typeface="ＭＳ Ｐゴシック" pitchFamily="34" charset="-128"/>
              </a:rPr>
              <a:t>Planificación anual de compras de TARV priorizando las adquisiciones a través de OPS, UNITAID, OMS, VPP etc. 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es-MX" sz="1200" dirty="0" smtClean="0">
                <a:ea typeface="ＭＳ Ｐゴシック" pitchFamily="34" charset="-128"/>
              </a:rPr>
              <a:t>Estrategia para desarrollo de sinergias de la respuesta nacional (CONASIDA)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es-MX" sz="1200" dirty="0" smtClean="0">
                <a:ea typeface="ＭＳ Ｐゴシック" pitchFamily="34" charset="-128"/>
              </a:rPr>
              <a:t>Evaluar la factibilidad y costos y pertinencia cultura de nuevas tecnologías de prevención</a:t>
            </a:r>
            <a:endParaRPr lang="en-US" sz="1200" dirty="0" smtClean="0">
              <a:ea typeface="ＭＳ Ｐゴシック" pitchFamily="34" charset="-128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B761E-C1F7-453B-9708-4AF3167F8897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576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1BCBD-A640-4519-B071-C95E0168DCAF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0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PA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Importancia de un análisis firme de CTE/CTR</a:t>
            </a:r>
            <a:r>
              <a:rPr lang="es-PA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PA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A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estudio reciente de Modos de Transmisión y un ejercicio de rastreo de recursos como MEGAS, </a:t>
            </a:r>
            <a:r>
              <a:rPr lang="es-PA" sz="19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 lo mínimo</a:t>
            </a:r>
          </a:p>
          <a:p>
            <a:pPr marL="285750" lvl="1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PA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trabajo de análisis suplementario puede fortalecer los planes de inversión</a:t>
            </a:r>
            <a:r>
              <a:rPr lang="es-PA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estudios de costo-eficiencia, análisis  de la sostenibilidad financiera, análisis institucionales, estimaciones del tamaño de los grupos de población clave</a:t>
            </a:r>
          </a:p>
          <a:p>
            <a:pPr marL="285750" lvl="1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PA" sz="1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Existen discordancias entre la epidemia y la respuesta?</a:t>
            </a:r>
          </a:p>
          <a:p>
            <a:pPr algn="just">
              <a:buFont typeface="Wingdings" pitchFamily="2" charset="2"/>
              <a:buChar char="§"/>
            </a:pPr>
            <a:endParaRPr lang="es-ES_tradnl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_tradn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¿Cuáles son los factores que complican el aumento a escala de los componentes básicos del programa?</a:t>
            </a:r>
          </a:p>
          <a:p>
            <a:pPr algn="just">
              <a:buFont typeface="Wingdings" pitchFamily="2" charset="2"/>
              <a:buChar char="§"/>
            </a:pPr>
            <a:endParaRPr lang="es-ES_tradnl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_tradn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Análisis de vulnerabilidad</a:t>
            </a:r>
            <a:r>
              <a:rPr lang="es-ES_tradnl" sz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la respuesta ,</a:t>
            </a:r>
            <a:endParaRPr lang="es-ES_tradnl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ES_tradnl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1E87-195F-4370-ADD6-5F699610B4FE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1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sz="1200" dirty="0" smtClean="0">
                <a:solidFill>
                  <a:schemeClr val="bg1"/>
                </a:solidFill>
              </a:rPr>
              <a:t>Se implementan las 6 actividades básicas a escala suficiente? </a:t>
            </a:r>
          </a:p>
          <a:p>
            <a:r>
              <a:rPr lang="es-PA" sz="1200" dirty="0" smtClean="0">
                <a:solidFill>
                  <a:schemeClr val="bg1"/>
                </a:solidFill>
              </a:rPr>
              <a:t>Aplican criterios internaciones de calidad?</a:t>
            </a:r>
          </a:p>
          <a:p>
            <a:r>
              <a:rPr lang="es-PA" sz="1200" dirty="0" smtClean="0">
                <a:solidFill>
                  <a:schemeClr val="bg1"/>
                </a:solidFill>
              </a:rPr>
              <a:t>Cuales son las barreras al acceso?</a:t>
            </a:r>
          </a:p>
          <a:p>
            <a:r>
              <a:rPr lang="es-PA" sz="1200" dirty="0" smtClean="0">
                <a:solidFill>
                  <a:schemeClr val="bg1"/>
                </a:solidFill>
              </a:rPr>
              <a:t>Se enfocan las actividades en la provincias las más afectadas? En las poblaciones las más atingidas? </a:t>
            </a:r>
          </a:p>
          <a:p>
            <a:r>
              <a:rPr lang="es-PA" sz="1200" dirty="0" smtClean="0">
                <a:solidFill>
                  <a:schemeClr val="bg1"/>
                </a:solidFill>
              </a:rPr>
              <a:t>Están involucradas las comunidades afectadas en la respuesta para extender la cobertura de las actividades a las poblaciones de difícil acceso? </a:t>
            </a:r>
          </a:p>
          <a:p>
            <a:r>
              <a:rPr lang="es-PA" sz="1200" dirty="0" smtClean="0">
                <a:solidFill>
                  <a:schemeClr val="bg1"/>
                </a:solidFill>
              </a:rPr>
              <a:t>Se abordan temas de estigma y discriminación? De Violencia? </a:t>
            </a:r>
          </a:p>
          <a:p>
            <a:pPr marL="231775" indent="-231775" algn="just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s-ES_tradnl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Garantizar la combinación relativa adecuada de las intervenciones programáticas principales en un contexto determinado</a:t>
            </a:r>
          </a:p>
          <a:p>
            <a:pPr marL="231775" indent="-231775" algn="just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s-ES_tradnl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Demostrar la focalización efectiva ( l</a:t>
            </a:r>
            <a:r>
              <a:rPr lang="es-ES_tradn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mayor parte de la financiación) </a:t>
            </a:r>
            <a:r>
              <a:rPr lang="es-ES_tradnl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las nuevas infecciones, los síntomas y la mortalidad</a:t>
            </a:r>
          </a:p>
          <a:p>
            <a:pPr marL="231775" indent="-231775" algn="just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s-ES_tradnl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 asignaciones variarán por tipo de epidemia y contexto nacional</a:t>
            </a:r>
          </a:p>
          <a:p>
            <a:pPr marL="231775" indent="-231775" algn="just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s-ES_tradn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necesario seleccionar habilitadores esenciales</a:t>
            </a:r>
            <a:r>
              <a:rPr lang="es-ES_tradnl" sz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para garantizar una respuesta firme y sostenible, pero fijar un nivel alto para el impacto</a:t>
            </a:r>
          </a:p>
          <a:p>
            <a:pPr marL="231775" indent="-231775" algn="just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s-ES_tradn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Invertir en intervenciones relacionadas con el VIH que apoyen y tengan sinergias con objetivos del desarrollo, sin desplazar la intervenciones principales de prevención y de tratamiento</a:t>
            </a:r>
          </a:p>
          <a:p>
            <a:pPr marL="231775" marR="0" indent="-231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s-ES_tradn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Cuáles son los factores que complican el aumento a escala de los componentes básicos del programa?</a:t>
            </a:r>
          </a:p>
          <a:p>
            <a:pPr marL="231775" indent="-231775" algn="just">
              <a:spcAft>
                <a:spcPts val="300"/>
              </a:spcAft>
              <a:buFont typeface="Wingdings" pitchFamily="2" charset="2"/>
              <a:buChar char="§"/>
              <a:defRPr/>
            </a:pPr>
            <a:endParaRPr lang="es-ES_tradnl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1E87-195F-4370-ADD6-5F699610B4FE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68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Monitorear</a:t>
            </a:r>
            <a:r>
              <a:rPr lang="en-US" dirty="0" smtClean="0"/>
              <a:t> </a:t>
            </a:r>
            <a:r>
              <a:rPr lang="en-US" dirty="0" err="1" smtClean="0"/>
              <a:t>evaluar</a:t>
            </a:r>
            <a:r>
              <a:rPr lang="en-US" dirty="0" smtClean="0"/>
              <a:t> </a:t>
            </a:r>
            <a:r>
              <a:rPr lang="en-US" dirty="0" err="1" smtClean="0"/>
              <a:t>auditorear</a:t>
            </a:r>
            <a:endParaRPr lang="en-US" dirty="0" smtClean="0"/>
          </a:p>
          <a:p>
            <a:endParaRPr lang="en-US" dirty="0" smtClean="0"/>
          </a:p>
          <a:p>
            <a:r>
              <a:rPr lang="es-PA" sz="1200" b="1" dirty="0" smtClean="0">
                <a:solidFill>
                  <a:prstClr val="white"/>
                </a:solidFill>
              </a:rPr>
              <a:t>Asegurar la integración de los servicios para mayor sinergia y reducción de costos</a:t>
            </a:r>
          </a:p>
          <a:p>
            <a:r>
              <a:rPr lang="es-PA" sz="1200" b="1" dirty="0" smtClean="0">
                <a:solidFill>
                  <a:prstClr val="white"/>
                </a:solidFill>
              </a:rPr>
              <a:t>Evitar duplicación-sistemas paralelos</a:t>
            </a:r>
          </a:p>
          <a:p>
            <a:endParaRPr lang="es-PA" sz="1200" b="1" dirty="0" smtClean="0">
              <a:solidFill>
                <a:prstClr val="white"/>
              </a:solidFill>
            </a:endParaRPr>
          </a:p>
          <a:p>
            <a:r>
              <a:rPr lang="es-PA" sz="1200" b="1" dirty="0" smtClean="0">
                <a:solidFill>
                  <a:prstClr val="white"/>
                </a:solidFill>
              </a:rPr>
              <a:t>Simplificar para aumentar a escala</a:t>
            </a:r>
          </a:p>
          <a:p>
            <a:endParaRPr lang="es-PA" sz="1200" b="1" dirty="0" smtClean="0">
              <a:solidFill>
                <a:prstClr val="white"/>
              </a:solidFill>
            </a:endParaRPr>
          </a:p>
          <a:p>
            <a:r>
              <a:rPr lang="es-PA" sz="1200" b="1" dirty="0" smtClean="0">
                <a:solidFill>
                  <a:prstClr val="white"/>
                </a:solidFill>
              </a:rPr>
              <a:t>Cual modelo de provisión de servicios es el más costo efectivo? Integrado? Comunitario?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1E87-195F-4370-ADD6-5F699610B4FE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Seguridad</a:t>
            </a:r>
            <a:r>
              <a:rPr lang="en-US" dirty="0" smtClean="0"/>
              <a:t> social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1200" b="1" dirty="0" smtClean="0">
                <a:solidFill>
                  <a:prstClr val="white"/>
                </a:solidFill>
              </a:rPr>
              <a:t>impuestos sobre el tabaco, sobre la lotería,…boletos de avión, transacciones financieras….</a:t>
            </a:r>
          </a:p>
          <a:p>
            <a:r>
              <a:rPr lang="en-US" dirty="0" err="1" smtClean="0"/>
              <a:t>Paises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finaciar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deberian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contribuir</a:t>
            </a:r>
            <a:r>
              <a:rPr lang="en-US" baseline="0" dirty="0" smtClean="0"/>
              <a:t> mas ….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 N Model  </a:t>
            </a:r>
            <a:r>
              <a:rPr lang="en-US" baseline="0" dirty="0" err="1" smtClean="0"/>
              <a:t>permite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reevaluar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costos</a:t>
            </a:r>
            <a:r>
              <a:rPr lang="en-US" baseline="0" dirty="0" smtClean="0"/>
              <a:t> en base a </a:t>
            </a:r>
            <a:r>
              <a:rPr lang="en-US" baseline="0" dirty="0" err="1" smtClean="0"/>
              <a:t>informacion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nueva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estudio</a:t>
            </a:r>
            <a:r>
              <a:rPr lang="en-US" baseline="0" dirty="0" smtClean="0"/>
              <a:t> del GCTH, </a:t>
            </a:r>
            <a:r>
              <a:rPr lang="en-US" baseline="0" dirty="0" err="1" smtClean="0"/>
              <a:t>bajo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lupa</a:t>
            </a:r>
            <a:r>
              <a:rPr lang="en-US" baseline="0" dirty="0" smtClean="0"/>
              <a:t>…)</a:t>
            </a:r>
            <a:r>
              <a:rPr lang="es-PA" sz="1200" b="1" dirty="0" smtClean="0">
                <a:solidFill>
                  <a:prstClr val="white"/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A" sz="1200" b="1" dirty="0" smtClean="0">
              <a:solidFill>
                <a:prstClr val="white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1E87-195F-4370-ADD6-5F699610B4FE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Auditoria de derechos jurídicos y de genero,  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Índice de estigma y discriminación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Mapeo de las poblaciones clave y de los interesados, Modelos de transmisión…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Modelo de Estimación de Necesidades de Recursos   (MNR)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Estimaciones y proyecciones (</a:t>
            </a:r>
            <a:r>
              <a:rPr lang="es-PA" sz="1200" b="1" dirty="0" err="1" smtClean="0"/>
              <a:t>Spectrum</a:t>
            </a:r>
            <a:r>
              <a:rPr lang="es-PA" sz="1200" b="1" dirty="0" smtClean="0"/>
              <a:t>, AIM…)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Guía de planificación para la respuesta al VIH de la OMS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La caja de herramienta del Fundo Mundial (</a:t>
            </a:r>
            <a:r>
              <a:rPr lang="en-US" sz="1200" b="1" dirty="0" smtClean="0"/>
              <a:t>planning and budgeting</a:t>
            </a:r>
            <a:r>
              <a:rPr lang="es-PA" sz="1200" b="1" dirty="0" smtClean="0"/>
              <a:t>)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Herramientas para GBR ( RBM </a:t>
            </a:r>
            <a:r>
              <a:rPr lang="es-PA" sz="1200" b="1" dirty="0" err="1" smtClean="0"/>
              <a:t>tool</a:t>
            </a:r>
            <a:r>
              <a:rPr lang="es-PA" sz="1200" b="1" dirty="0" smtClean="0"/>
              <a:t>)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‘’</a:t>
            </a:r>
            <a:r>
              <a:rPr lang="es-PA" sz="1200" b="1" dirty="0" err="1" smtClean="0"/>
              <a:t>The</a:t>
            </a:r>
            <a:r>
              <a:rPr lang="es-PA" sz="1200" b="1" dirty="0" smtClean="0"/>
              <a:t> GOAL, </a:t>
            </a:r>
            <a:r>
              <a:rPr lang="es-PA" sz="1200" b="1" dirty="0" err="1" smtClean="0"/>
              <a:t>Goals</a:t>
            </a:r>
            <a:r>
              <a:rPr lang="es-PA" sz="1200" b="1" dirty="0" smtClean="0"/>
              <a:t> Express and </a:t>
            </a:r>
            <a:r>
              <a:rPr lang="es-PA" sz="1200" b="1" dirty="0" err="1" smtClean="0"/>
              <a:t>Reach</a:t>
            </a:r>
            <a:r>
              <a:rPr lang="es-PA" sz="1200" b="1" dirty="0" smtClean="0"/>
              <a:t> </a:t>
            </a:r>
            <a:r>
              <a:rPr lang="es-PA" sz="1200" b="1" dirty="0" err="1" smtClean="0"/>
              <a:t>models</a:t>
            </a:r>
            <a:r>
              <a:rPr lang="es-PA" sz="1200" b="1" dirty="0" smtClean="0"/>
              <a:t>, Marginal </a:t>
            </a:r>
            <a:r>
              <a:rPr lang="es-PA" sz="1200" b="1" dirty="0" err="1" smtClean="0"/>
              <a:t>budgeting</a:t>
            </a:r>
            <a:r>
              <a:rPr lang="es-PA" sz="1200" b="1" dirty="0" smtClean="0"/>
              <a:t> </a:t>
            </a:r>
            <a:r>
              <a:rPr lang="es-PA" sz="1200" b="1" dirty="0" err="1" smtClean="0"/>
              <a:t>for</a:t>
            </a:r>
            <a:r>
              <a:rPr lang="es-PA" sz="1200" b="1" dirty="0" smtClean="0"/>
              <a:t> </a:t>
            </a:r>
            <a:r>
              <a:rPr lang="es-PA" sz="1200" b="1" dirty="0" err="1" smtClean="0"/>
              <a:t>bottlenecks</a:t>
            </a:r>
            <a:r>
              <a:rPr lang="es-PA" sz="1200" b="1" dirty="0" smtClean="0"/>
              <a:t> </a:t>
            </a:r>
            <a:r>
              <a:rPr lang="es-PA" sz="1200" b="1" dirty="0" err="1" smtClean="0"/>
              <a:t>tool</a:t>
            </a:r>
            <a:r>
              <a:rPr lang="es-PA" sz="1200" b="1" dirty="0" smtClean="0"/>
              <a:t>’’ todas son herramientas de costeo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Índice de inversión domestica prioritaria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Mesa de socios para el desarrollo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Estudios de eficiencia e impacto del Banco Mundial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Herramientas para la gestión de insumos estratégicos y  de RRHH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Evaluación conjunta anual,  de medio término y de fin de programa.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5CBC8-7820-435F-8B67-C97FC6E57548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91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Auditoria de derechos jurídicos y de genero,  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Índice de estigma y discriminación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Mapeo de las poblaciones clave y de los interesados, Modelos de transmisión…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Modelo de Estimación de Necesidades de Recursos   (MNR)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Estimaciones y proyecciones (</a:t>
            </a:r>
            <a:r>
              <a:rPr lang="es-PA" sz="1200" b="1" dirty="0" err="1" smtClean="0"/>
              <a:t>Spectrum</a:t>
            </a:r>
            <a:r>
              <a:rPr lang="es-PA" sz="1200" b="1" dirty="0" smtClean="0"/>
              <a:t>, AIM…)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Guía de planificación para la respuesta al VIH de la OMS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La caja de herramienta del Fundo Mundial (</a:t>
            </a:r>
            <a:r>
              <a:rPr lang="en-US" sz="1200" b="1" dirty="0" smtClean="0"/>
              <a:t>planning and budgeting</a:t>
            </a:r>
            <a:r>
              <a:rPr lang="es-PA" sz="1200" b="1" dirty="0" smtClean="0"/>
              <a:t>)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Herramientas para GBR ( RBM </a:t>
            </a:r>
            <a:r>
              <a:rPr lang="es-PA" sz="1200" b="1" dirty="0" err="1" smtClean="0"/>
              <a:t>tool</a:t>
            </a:r>
            <a:r>
              <a:rPr lang="es-PA" sz="1200" b="1" dirty="0" smtClean="0"/>
              <a:t>)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‘’</a:t>
            </a:r>
            <a:r>
              <a:rPr lang="es-PA" sz="1200" b="1" dirty="0" err="1" smtClean="0"/>
              <a:t>The</a:t>
            </a:r>
            <a:r>
              <a:rPr lang="es-PA" sz="1200" b="1" dirty="0" smtClean="0"/>
              <a:t> GOAL, </a:t>
            </a:r>
            <a:r>
              <a:rPr lang="es-PA" sz="1200" b="1" dirty="0" err="1" smtClean="0"/>
              <a:t>Goals</a:t>
            </a:r>
            <a:r>
              <a:rPr lang="es-PA" sz="1200" b="1" dirty="0" smtClean="0"/>
              <a:t> Express and </a:t>
            </a:r>
            <a:r>
              <a:rPr lang="es-PA" sz="1200" b="1" dirty="0" err="1" smtClean="0"/>
              <a:t>Reach</a:t>
            </a:r>
            <a:r>
              <a:rPr lang="es-PA" sz="1200" b="1" dirty="0" smtClean="0"/>
              <a:t> </a:t>
            </a:r>
            <a:r>
              <a:rPr lang="es-PA" sz="1200" b="1" dirty="0" err="1" smtClean="0"/>
              <a:t>models</a:t>
            </a:r>
            <a:r>
              <a:rPr lang="es-PA" sz="1200" b="1" dirty="0" smtClean="0"/>
              <a:t>, Marginal </a:t>
            </a:r>
            <a:r>
              <a:rPr lang="es-PA" sz="1200" b="1" dirty="0" err="1" smtClean="0"/>
              <a:t>budgeting</a:t>
            </a:r>
            <a:r>
              <a:rPr lang="es-PA" sz="1200" b="1" dirty="0" smtClean="0"/>
              <a:t> </a:t>
            </a:r>
            <a:r>
              <a:rPr lang="es-PA" sz="1200" b="1" dirty="0" err="1" smtClean="0"/>
              <a:t>for</a:t>
            </a:r>
            <a:r>
              <a:rPr lang="es-PA" sz="1200" b="1" dirty="0" smtClean="0"/>
              <a:t> </a:t>
            </a:r>
            <a:r>
              <a:rPr lang="es-PA" sz="1200" b="1" dirty="0" err="1" smtClean="0"/>
              <a:t>bottlenecks</a:t>
            </a:r>
            <a:r>
              <a:rPr lang="es-PA" sz="1200" b="1" dirty="0" smtClean="0"/>
              <a:t> </a:t>
            </a:r>
            <a:r>
              <a:rPr lang="es-PA" sz="1200" b="1" dirty="0" err="1" smtClean="0"/>
              <a:t>tool</a:t>
            </a:r>
            <a:r>
              <a:rPr lang="es-PA" sz="1200" b="1" dirty="0" smtClean="0"/>
              <a:t>’’ todas son herramientas de costeo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Índice de inversión domestica prioritaria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Mesa de socios para el desarrollo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Estudios de eficiencia e impacto del Banco Mundial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Herramientas para la gestión de insumos estratégicos y  de RRHH</a:t>
            </a:r>
          </a:p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PA" sz="1200" b="1" dirty="0" smtClean="0"/>
              <a:t>Evaluación conjunta anual,  de medio término y de fin de programa.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5CBC8-7820-435F-8B67-C97FC6E57548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36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1BCBD-A640-4519-B071-C95E0168DCAF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7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38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306-79B2-4430-9605-251B668598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AEA-C27F-447E-ACA8-140B8B6704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5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306-79B2-4430-9605-251B668598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AEA-C27F-447E-ACA8-140B8B6704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23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306-79B2-4430-9605-251B668598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AEA-C27F-447E-ACA8-140B8B6704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19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306-79B2-4430-9605-251B668598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AEA-C27F-447E-ACA8-140B8B6704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74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306-79B2-4430-9605-251B668598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AEA-C27F-447E-ACA8-140B8B6704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77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67A7-050B-499B-A136-DEF7EDF14222}" type="datetime1">
              <a:rPr lang="en-US"/>
              <a:pPr>
                <a:defRPr/>
              </a:pPr>
              <a:t>12/11/2012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C1F6F-81CE-478F-8E60-127BF3F93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9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061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UNAIDS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85C1B-0FF1-4088-9145-BF7CAB223FD1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37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UNAIDS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E1B64-66F8-4A6D-ADEF-351DCF5BE73F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82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UNAIDS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BA5F6-AF4B-4E28-8CB2-4B9AE6633487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6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03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41500"/>
            <a:ext cx="2057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841500"/>
            <a:ext cx="2057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UNAIDS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748B0-8F93-4E71-A631-C787113F363C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07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UNAIDS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0F1A0-24C7-4250-B9E7-26DACDD51AED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9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UNAIDS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F99DB-E4A7-451E-B55E-35B004DA04EE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07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UNAIDS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8563-D948-4DA1-9CDE-CD6EBB8FB96B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7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UNAIDS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3001E-DAD0-4739-A633-49EC189A5A6F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1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UNAIDS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42E5-07BC-4FD5-857B-9E95C2AB6318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4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UNAIDS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DB679-0ECA-4F92-8BB3-140DC224AB21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4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91000" y="838200"/>
            <a:ext cx="129540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838200"/>
            <a:ext cx="3733800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UNAIDS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E927-80C7-48AC-805F-A8937F267E50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6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047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868DF38-F8D5-4F41-A15F-18BB9970E134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77C90B9-4A4A-40CF-B256-3CF1ADEF9629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2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63AB32F-7AB5-414D-B386-3635B7FFBCE0}" type="datetimeFigureOut">
              <a:rPr lang="en-GB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11/12/2012</a:t>
            </a:fld>
            <a:endParaRPr lang="en-GB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27673ED-DBDD-42BD-BFB7-8887E7477E69}" type="slidenum">
              <a:rPr lang="en-GB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57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FCFFBD-7379-43C1-8C3F-2CAEE65CB098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74E4C52-DF46-44D8-B78D-E7652916A694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9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C188933-15F7-460F-AACB-F21AFBD8B0C8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4B7F658-E0E1-41FA-91A4-09F72010C74E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58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6178DD9-CF7F-4C6B-A761-BFF93C30C207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282B9EE-836A-4A9B-9192-08F43FBA10C0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28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F269EDC-8F0F-42E6-A940-0C5966E37C59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FF00F38-ABA3-40FE-AD18-B7275DFAADFD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19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464A59F-A729-49C5-BE55-F5B6446D02A5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A33D877-A43C-4B15-AF59-003AEC16DABD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D2BE5E-EAAA-4D2F-9644-66F4CC5F07A4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F4E3A98-3247-4489-B08A-78A43F6FB916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73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3EE6FF3-E06D-4F4D-A2F1-9F8BAF446461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FC05137-EE3E-4957-B167-FDFFCFD60E9B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46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1848C6A-261F-4602-8361-CADD7FC71366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AE6ABF0-4D38-481F-9894-5BB6FDC021D4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91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D45FCD1-1AD1-4F49-9E04-22854F5558AC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6EB02D-8A6C-4E92-BE97-6F7B05C0C578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39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40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306-79B2-4430-9605-251B668598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AEA-C27F-447E-ACA8-140B8B6704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227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29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D3FBDFC-55B6-460E-B283-0FE1E781D7FC}" type="datetimeFigureOut">
              <a:rPr lang="en-GB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11/12/2012</a:t>
            </a:fld>
            <a:endParaRPr lang="en-GB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FDDC93A-B3D0-4E16-AC80-E733779890D6}" type="slidenum">
              <a:rPr lang="en-GB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0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868DF38-F8D5-4F41-A15F-18BB9970E134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77C90B9-4A4A-40CF-B256-3CF1ADEF9629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68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FCFFBD-7379-43C1-8C3F-2CAEE65CB098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74E4C52-DF46-44D8-B78D-E7652916A694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38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C188933-15F7-460F-AACB-F21AFBD8B0C8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4B7F658-E0E1-41FA-91A4-09F72010C74E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527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6178DD9-CF7F-4C6B-A761-BFF93C30C207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282B9EE-836A-4A9B-9192-08F43FBA10C0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68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F269EDC-8F0F-42E6-A940-0C5966E37C59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FF00F38-ABA3-40FE-AD18-B7275DFAADFD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5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464A59F-A729-49C5-BE55-F5B6446D02A5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A33D877-A43C-4B15-AF59-003AEC16DABD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811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D2BE5E-EAAA-4D2F-9644-66F4CC5F07A4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F4E3A98-3247-4489-B08A-78A43F6FB916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8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306-79B2-4430-9605-251B668598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AEA-C27F-447E-ACA8-140B8B6704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69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3EE6FF3-E06D-4F4D-A2F1-9F8BAF446461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FC05137-EE3E-4957-B167-FDFFCFD60E9B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274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1848C6A-261F-4602-8361-CADD7FC71366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AE6ABF0-4D38-481F-9894-5BB6FDC021D4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0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D45FCD1-1AD1-4F49-9E04-22854F5558AC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6EB02D-8A6C-4E92-BE97-6F7B05C0C578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260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2240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885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D3FBDFC-55B6-460E-B283-0FE1E781D7FC}" type="datetimeFigureOut">
              <a:rPr lang="en-GB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11/12/2012</a:t>
            </a:fld>
            <a:endParaRPr lang="en-GB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FDDC93A-B3D0-4E16-AC80-E733779890D6}" type="slidenum">
              <a:rPr lang="en-GB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4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353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868DF38-F8D5-4F41-A15F-18BB9970E134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77C90B9-4A4A-40CF-B256-3CF1ADEF9629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203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FCFFBD-7379-43C1-8C3F-2CAEE65CB098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74E4C52-DF46-44D8-B78D-E7652916A694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54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C188933-15F7-460F-AACB-F21AFBD8B0C8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4B7F658-E0E1-41FA-91A4-09F72010C74E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306-79B2-4430-9605-251B668598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AEA-C27F-447E-ACA8-140B8B6704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564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6178DD9-CF7F-4C6B-A761-BFF93C30C207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282B9EE-836A-4A9B-9192-08F43FBA10C0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005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F269EDC-8F0F-42E6-A940-0C5966E37C59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FF00F38-ABA3-40FE-AD18-B7275DFAADFD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934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464A59F-A729-49C5-BE55-F5B6446D02A5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A33D877-A43C-4B15-AF59-003AEC16DABD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681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D2BE5E-EAAA-4D2F-9644-66F4CC5F07A4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F4E3A98-3247-4489-B08A-78A43F6FB916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012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3EE6FF3-E06D-4F4D-A2F1-9F8BAF446461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FC05137-EE3E-4957-B167-FDFFCFD60E9B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140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1848C6A-261F-4602-8361-CADD7FC71366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AE6ABF0-4D38-481F-9894-5BB6FDC021D4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471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D45FCD1-1AD1-4F49-9E04-22854F5558AC}" type="datetime1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12/11/2012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6EB02D-8A6C-4E92-BE97-6F7B05C0C578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05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2511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410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D3FBDFC-55B6-460E-B283-0FE1E781D7FC}" type="datetimeFigureOut">
              <a:rPr lang="en-GB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11/12/2012</a:t>
            </a:fld>
            <a:endParaRPr lang="en-GB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FDDC93A-B3D0-4E16-AC80-E733779890D6}" type="slidenum">
              <a:rPr lang="en-GB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7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306-79B2-4430-9605-251B668598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AEA-C27F-447E-ACA8-140B8B6704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306-79B2-4430-9605-251B668598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AEA-C27F-447E-ACA8-140B8B6704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8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306-79B2-4430-9605-251B668598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7AEA-C27F-447E-ACA8-140B8B6704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6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38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1306-79B2-4430-9605-251B668598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77AEA-C27F-447E-ACA8-140B8B6704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4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48" r:id="rId12"/>
    <p:sldLayoutId id="214748374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41500"/>
            <a:ext cx="426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 b="0">
                <a:solidFill>
                  <a:schemeClr val="bg1"/>
                </a:solidFill>
                <a:ea typeface="ＭＳ Ｐゴシック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2667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 b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UNAIDS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bg2"/>
                </a:solidFill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096848D-6509-4D85-B878-8C256AEF0917}" type="slidenum">
              <a:rPr lang="ar-SA">
                <a:solidFill>
                  <a:srgbClr val="80808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1030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838200"/>
            <a:ext cx="518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648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E0F3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E0F34"/>
          </a:solidFill>
          <a:latin typeface="Arial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E0F34"/>
          </a:solidFill>
          <a:latin typeface="Arial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E0F34"/>
          </a:solidFill>
          <a:latin typeface="Arial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E0F34"/>
          </a:solidFill>
          <a:latin typeface="Arial" pitchFamily="34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E0F34"/>
          </a:solidFill>
          <a:latin typeface="Arial" pitchFamily="34" charset="0"/>
          <a:ea typeface="ＭＳ Ｐゴシック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E0F34"/>
          </a:solidFill>
          <a:latin typeface="Arial" pitchFamily="34" charset="0"/>
          <a:ea typeface="ＭＳ Ｐゴシック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E0F34"/>
          </a:solidFill>
          <a:latin typeface="Arial" pitchFamily="34" charset="0"/>
          <a:ea typeface="ＭＳ Ｐゴシック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E0F34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6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8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91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6.wdp"/><Relationship Id="rId18" Type="http://schemas.openxmlformats.org/officeDocument/2006/relationships/image" Target="../media/image13.jpe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10.jpeg"/><Relationship Id="rId17" Type="http://schemas.microsoft.com/office/2007/relationships/hdphoto" Target="../media/hdphoto8.wdp"/><Relationship Id="rId2" Type="http://schemas.openxmlformats.org/officeDocument/2006/relationships/image" Target="../media/image5.jpeg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9.jpeg"/><Relationship Id="rId19" Type="http://schemas.microsoft.com/office/2007/relationships/hdphoto" Target="../media/hdphoto9.wdp"/><Relationship Id="rId4" Type="http://schemas.openxmlformats.org/officeDocument/2006/relationships/image" Target="../media/image6.jpeg"/><Relationship Id="rId9" Type="http://schemas.microsoft.com/office/2007/relationships/hdphoto" Target="../media/hdphoto4.wdp"/><Relationship Id="rId1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png"/><Relationship Id="rId4" Type="http://schemas.openxmlformats.org/officeDocument/2006/relationships/oleObject" Target="../embeddings/Microsoft_Excel_97-2003_Worksheet1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hyperlink" Target="../../../../../boccardia/carpetas%20de%20trabajo/UNIVERSAL%20ACCESS/regional%20consultation/docs/Consulta%20de%20Acceso%20Universal-2011/Argentina%202007-%20Expenditure%20Estimated.xls" TargetMode="External"/><Relationship Id="rId4" Type="http://schemas.openxmlformats.org/officeDocument/2006/relationships/image" Target="../media/image43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37.jpeg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9.emf"/><Relationship Id="rId4" Type="http://schemas.openxmlformats.org/officeDocument/2006/relationships/oleObject" Target="../embeddings/Microsoft_Excel_97-2003_Worksheet4.xls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 txBox="1">
            <a:spLocks/>
          </p:cNvSpPr>
          <p:nvPr/>
        </p:nvSpPr>
        <p:spPr bwMode="auto">
          <a:xfrm>
            <a:off x="381000" y="76200"/>
            <a:ext cx="82391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_tradnl" sz="2800" b="1" dirty="0">
              <a:solidFill>
                <a:schemeClr val="bg1"/>
              </a:solidFill>
            </a:endParaRPr>
          </a:p>
          <a:p>
            <a:pPr algn="ctr"/>
            <a:endParaRPr lang="es-ES_tradnl" sz="2800" b="1" dirty="0" smtClean="0">
              <a:solidFill>
                <a:schemeClr val="bg1"/>
              </a:solidFill>
            </a:endParaRPr>
          </a:p>
          <a:p>
            <a:pPr algn="ctr"/>
            <a:endParaRPr lang="es-ES_tradnl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Strategic information for a sustainable response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Panama, November 2012</a:t>
            </a:r>
          </a:p>
          <a:p>
            <a:pPr algn="ctr"/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81000" y="5986130"/>
            <a:ext cx="2760692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srgbClr val="0099CC"/>
                </a:solidFill>
                <a:latin typeface="Arial" charset="0"/>
                <a:ea typeface="ＭＳ Ｐゴシック"/>
                <a:cs typeface="Arial" charset="0"/>
              </a:rPr>
              <a:t>Cero nuevas infecciones por el VIH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srgbClr val="0099CC"/>
                </a:solidFill>
                <a:latin typeface="Arial" charset="0"/>
                <a:ea typeface="ＭＳ Ｐゴシック"/>
                <a:cs typeface="Arial" charset="0"/>
              </a:rPr>
              <a:t>Cero discriminación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srgbClr val="0099CC"/>
                </a:solidFill>
                <a:latin typeface="Arial" charset="0"/>
                <a:ea typeface="ＭＳ Ｐゴシック"/>
                <a:cs typeface="Arial" charset="0"/>
              </a:rPr>
              <a:t>Cero muertes relacionadas con el sida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69776"/>
            <a:ext cx="2209800" cy="41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86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1"/>
          <p:cNvSpPr txBox="1">
            <a:spLocks/>
          </p:cNvSpPr>
          <p:nvPr/>
        </p:nvSpPr>
        <p:spPr bwMode="auto">
          <a:xfrm>
            <a:off x="287338" y="233363"/>
            <a:ext cx="8613775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New adult HIV </a:t>
            </a:r>
            <a:r>
              <a:rPr lang="en-US" sz="2400" b="0" dirty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infections </a:t>
            </a: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are declining, particularly in Africa</a:t>
            </a:r>
            <a:endParaRPr lang="en-US" sz="2400" b="0" dirty="0">
              <a:solidFill>
                <a:srgbClr val="00AEEF"/>
              </a:solidFill>
              <a:latin typeface="Arial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3538" y="838200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7881" y="6200001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t>Source: UNAIDS, 2012</a:t>
            </a:r>
            <a:endParaRPr lang="en-GB" sz="1200" dirty="0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pic>
        <p:nvPicPr>
          <p:cNvPr id="20482" name="Picture 2" descr="C:\Users\mcquades\AppData\Local\Microsoft\Windows\Temporary Internet Files\Content.Outlook\83CFR760\Graph P 38_WashRepor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0" y="868362"/>
            <a:ext cx="3286128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cquades\AppData\Local\Microsoft\Windows\Temporary Internet Files\Content.Outlook\83CFR760\Graph P 38_WashRepor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2522" y="2317273"/>
            <a:ext cx="4000500" cy="21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1"/>
          <p:cNvSpPr txBox="1">
            <a:spLocks/>
          </p:cNvSpPr>
          <p:nvPr/>
        </p:nvSpPr>
        <p:spPr bwMode="auto">
          <a:xfrm>
            <a:off x="287338" y="169989"/>
            <a:ext cx="8613775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New adult HIV </a:t>
            </a:r>
            <a:r>
              <a:rPr lang="en-US" sz="2400" b="0" dirty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infections </a:t>
            </a: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are rising in Eastern Europe and Central Asia, and in the Middle East and North Africa</a:t>
            </a:r>
            <a:endParaRPr lang="en-US" sz="2400" b="0" dirty="0">
              <a:solidFill>
                <a:srgbClr val="00AEEF"/>
              </a:solidFill>
              <a:latin typeface="Arial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7881" y="6200001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t>Source: UNAIDS, 2012</a:t>
            </a:r>
            <a:endParaRPr lang="en-GB" sz="1200" dirty="0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pic>
        <p:nvPicPr>
          <p:cNvPr id="17" name="Picture 2" descr="C:\Users\mcquades\AppData\Local\Microsoft\Windows\Temporary Internet Files\Content.Outlook\83CFR760\Graph P 39_WashRepor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758" y="1156590"/>
            <a:ext cx="3916567" cy="490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cquades\AppData\Local\Microsoft\Windows\Temporary Internet Files\Content.Outlook\83CFR760\Graph P 39_WashRepor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1371" y="1676399"/>
            <a:ext cx="3476829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 txBox="1">
            <a:spLocks/>
          </p:cNvSpPr>
          <p:nvPr/>
        </p:nvSpPr>
        <p:spPr bwMode="auto">
          <a:xfrm>
            <a:off x="287338" y="233363"/>
            <a:ext cx="8613775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International resources for HIV have been flat since 2008</a:t>
            </a:r>
            <a:endParaRPr lang="en-US" sz="2400" b="0" dirty="0">
              <a:solidFill>
                <a:srgbClr val="00AEEF"/>
              </a:solidFill>
              <a:latin typeface="Arial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7881" y="6200001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t>Source: UNAIDS, 2012</a:t>
            </a:r>
            <a:endParaRPr lang="en-GB" sz="1200" dirty="0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487443"/>
              </p:ext>
            </p:extLst>
          </p:nvPr>
        </p:nvGraphicFramePr>
        <p:xfrm>
          <a:off x="533400" y="1295400"/>
          <a:ext cx="7924800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990600" y="5414818"/>
            <a:ext cx="2453559" cy="338554"/>
            <a:chOff x="1070107" y="5414818"/>
            <a:chExt cx="2453559" cy="338554"/>
          </a:xfrm>
        </p:grpSpPr>
        <p:sp>
          <p:nvSpPr>
            <p:cNvPr id="13" name="Rectangle 12"/>
            <p:cNvSpPr/>
            <p:nvPr/>
          </p:nvSpPr>
          <p:spPr>
            <a:xfrm>
              <a:off x="1070107" y="5486400"/>
              <a:ext cx="149093" cy="152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4564" y="5414818"/>
              <a:ext cx="2339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prstClr val="black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International assistance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 rot="16200000">
            <a:off x="-268206" y="3046797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US$ </a:t>
            </a: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billions</a:t>
            </a:r>
            <a:endParaRPr lang="en-GB" sz="160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 txBox="1">
            <a:spLocks/>
          </p:cNvSpPr>
          <p:nvPr/>
        </p:nvSpPr>
        <p:spPr bwMode="auto">
          <a:xfrm>
            <a:off x="287338" y="233363"/>
            <a:ext cx="8613775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Middle-income countries have steadily invested more </a:t>
            </a:r>
            <a:b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</a:b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of their own resources in HIV</a:t>
            </a:r>
            <a:endParaRPr lang="en-US" sz="2400" b="0" dirty="0">
              <a:solidFill>
                <a:srgbClr val="00AEEF"/>
              </a:solidFill>
              <a:latin typeface="Arial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7881" y="6200001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t>Source: UNAIDS, 2012</a:t>
            </a:r>
            <a:endParaRPr lang="en-GB" sz="1200" dirty="0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987255"/>
              </p:ext>
            </p:extLst>
          </p:nvPr>
        </p:nvGraphicFramePr>
        <p:xfrm>
          <a:off x="533400" y="1295400"/>
          <a:ext cx="7924800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990600" y="5414818"/>
            <a:ext cx="2453559" cy="338554"/>
            <a:chOff x="1070107" y="5414818"/>
            <a:chExt cx="2453559" cy="338554"/>
          </a:xfrm>
        </p:grpSpPr>
        <p:sp>
          <p:nvSpPr>
            <p:cNvPr id="18" name="Rectangle 17"/>
            <p:cNvSpPr/>
            <p:nvPr/>
          </p:nvSpPr>
          <p:spPr>
            <a:xfrm>
              <a:off x="1070107" y="5486400"/>
              <a:ext cx="149093" cy="152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84564" y="5414818"/>
              <a:ext cx="2339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prstClr val="black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International assistance</a:t>
              </a:r>
              <a:endParaRPr lang="en-GB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rot="16200000">
            <a:off x="-268206" y="3046797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US$ billions</a:t>
            </a:r>
            <a:endParaRPr lang="en-GB" sz="160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29000" y="5414818"/>
            <a:ext cx="3505199" cy="584775"/>
            <a:chOff x="1070107" y="5414818"/>
            <a:chExt cx="3505199" cy="584775"/>
          </a:xfrm>
        </p:grpSpPr>
        <p:sp>
          <p:nvSpPr>
            <p:cNvPr id="25" name="Rectangle 24"/>
            <p:cNvSpPr/>
            <p:nvPr/>
          </p:nvSpPr>
          <p:spPr>
            <a:xfrm>
              <a:off x="1070107" y="5486400"/>
              <a:ext cx="149093" cy="152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84563" y="5414818"/>
              <a:ext cx="3390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prstClr val="black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Domestic resources in low-</a:t>
              </a:r>
              <a:br>
                <a:rPr lang="en-GB" sz="1600" dirty="0" smtClean="0">
                  <a:solidFill>
                    <a:prstClr val="black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</a:br>
              <a:r>
                <a:rPr lang="en-GB" sz="1600" dirty="0" smtClean="0">
                  <a:solidFill>
                    <a:prstClr val="black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and middle-income countries</a:t>
              </a:r>
              <a:endParaRPr lang="en-GB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98211" y="3228255"/>
            <a:ext cx="4548366" cy="1093860"/>
            <a:chOff x="3698211" y="3228255"/>
            <a:chExt cx="4548366" cy="1093860"/>
          </a:xfrm>
        </p:grpSpPr>
        <p:grpSp>
          <p:nvGrpSpPr>
            <p:cNvPr id="28" name="Group 27"/>
            <p:cNvGrpSpPr/>
            <p:nvPr/>
          </p:nvGrpSpPr>
          <p:grpSpPr>
            <a:xfrm>
              <a:off x="8141648" y="3228255"/>
              <a:ext cx="104929" cy="475891"/>
              <a:chOff x="8174986" y="3223492"/>
              <a:chExt cx="104929" cy="475891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8174986" y="3223492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8174986" y="3699383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8227450" y="3230258"/>
                <a:ext cx="0" cy="46912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7401647" y="3525716"/>
              <a:ext cx="104929" cy="230051"/>
              <a:chOff x="7425460" y="3525716"/>
              <a:chExt cx="104929" cy="230051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7425460" y="3525716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425460" y="3755767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477924" y="3528987"/>
                <a:ext cx="0" cy="22678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6663680" y="3748626"/>
              <a:ext cx="104929" cy="180431"/>
              <a:chOff x="6685111" y="3755769"/>
              <a:chExt cx="104929" cy="180431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685111" y="3755769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685111" y="3936200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737575" y="3758334"/>
                <a:ext cx="0" cy="177866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5911083" y="3876679"/>
              <a:ext cx="104929" cy="87959"/>
              <a:chOff x="5946802" y="3893348"/>
              <a:chExt cx="104929" cy="87959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946802" y="3893348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946802" y="3981307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999266" y="3894599"/>
                <a:ext cx="0" cy="86708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5170062" y="4097710"/>
              <a:ext cx="104929" cy="65404"/>
              <a:chOff x="5196256" y="4114379"/>
              <a:chExt cx="104929" cy="65404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5196256" y="4114379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196256" y="4179783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248720" y="4115309"/>
                <a:ext cx="0" cy="64474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4425629" y="4187423"/>
              <a:ext cx="104929" cy="65404"/>
              <a:chOff x="4458967" y="4187423"/>
              <a:chExt cx="104929" cy="65404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4458967" y="4187423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458967" y="4252827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511431" y="4188353"/>
                <a:ext cx="0" cy="64474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3698211" y="4237631"/>
              <a:ext cx="104929" cy="84484"/>
              <a:chOff x="3712499" y="4275731"/>
              <a:chExt cx="104929" cy="84484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764964" y="4275731"/>
                <a:ext cx="0" cy="84484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712499" y="4277996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712499" y="4360069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351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 txBox="1">
            <a:spLocks/>
          </p:cNvSpPr>
          <p:nvPr/>
        </p:nvSpPr>
        <p:spPr bwMode="auto">
          <a:xfrm>
            <a:off x="287338" y="233363"/>
            <a:ext cx="8613775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Total resources continue to grow, but fall short of total needs</a:t>
            </a:r>
            <a:endParaRPr lang="en-US" sz="2400" b="0" dirty="0">
              <a:solidFill>
                <a:srgbClr val="00AEEF"/>
              </a:solidFill>
              <a:latin typeface="Arial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7881" y="6200001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t>Source: UNAIDS, 2012</a:t>
            </a:r>
            <a:endParaRPr lang="en-GB" sz="1200" dirty="0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526201"/>
              </p:ext>
            </p:extLst>
          </p:nvPr>
        </p:nvGraphicFramePr>
        <p:xfrm>
          <a:off x="533400" y="1295400"/>
          <a:ext cx="7924800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990600" y="5414818"/>
            <a:ext cx="2453559" cy="338554"/>
            <a:chOff x="1070107" y="5414818"/>
            <a:chExt cx="2453559" cy="338554"/>
          </a:xfrm>
        </p:grpSpPr>
        <p:sp>
          <p:nvSpPr>
            <p:cNvPr id="12" name="Rectangle 11"/>
            <p:cNvSpPr/>
            <p:nvPr/>
          </p:nvSpPr>
          <p:spPr>
            <a:xfrm>
              <a:off x="1070107" y="5486400"/>
              <a:ext cx="149093" cy="152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4564" y="5414818"/>
              <a:ext cx="2339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prstClr val="black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International assistance</a:t>
              </a:r>
              <a:endParaRPr lang="en-GB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63948" y="5414818"/>
            <a:ext cx="2727652" cy="584775"/>
            <a:chOff x="1069807" y="5414818"/>
            <a:chExt cx="2727652" cy="584775"/>
          </a:xfrm>
        </p:grpSpPr>
        <p:sp>
          <p:nvSpPr>
            <p:cNvPr id="18" name="Rectangle 17"/>
            <p:cNvSpPr/>
            <p:nvPr/>
          </p:nvSpPr>
          <p:spPr>
            <a:xfrm>
              <a:off x="1069807" y="5486400"/>
              <a:ext cx="149093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84564" y="5414818"/>
              <a:ext cx="26128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prstClr val="black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Total resources available, </a:t>
              </a:r>
              <a:br>
                <a:rPr lang="en-GB" sz="1600" dirty="0" smtClean="0">
                  <a:solidFill>
                    <a:prstClr val="black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</a:br>
              <a:r>
                <a:rPr lang="en-GB" sz="1600" dirty="0" smtClean="0">
                  <a:solidFill>
                    <a:prstClr val="black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with estimated range</a:t>
              </a:r>
              <a:endParaRPr lang="en-GB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 rot="16200000">
            <a:off x="-268206" y="3046797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US$ </a:t>
            </a: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billions</a:t>
            </a:r>
            <a:endParaRPr lang="en-GB" sz="160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429000" y="5414818"/>
            <a:ext cx="3505199" cy="584775"/>
            <a:chOff x="1070107" y="5414818"/>
            <a:chExt cx="3505199" cy="584775"/>
          </a:xfrm>
        </p:grpSpPr>
        <p:sp>
          <p:nvSpPr>
            <p:cNvPr id="22" name="Rectangle 21"/>
            <p:cNvSpPr/>
            <p:nvPr/>
          </p:nvSpPr>
          <p:spPr>
            <a:xfrm>
              <a:off x="1070107" y="5486400"/>
              <a:ext cx="149093" cy="152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84563" y="5414818"/>
              <a:ext cx="3390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prstClr val="black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Domestic resources in low-</a:t>
              </a:r>
              <a:br>
                <a:rPr lang="en-GB" sz="1600" dirty="0" smtClean="0">
                  <a:solidFill>
                    <a:prstClr val="black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</a:br>
              <a:r>
                <a:rPr lang="en-GB" sz="1600" dirty="0" smtClean="0">
                  <a:solidFill>
                    <a:prstClr val="black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and middle-income countries</a:t>
              </a:r>
              <a:endParaRPr lang="en-GB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</p:grpSp>
      <p:grpSp>
        <p:nvGrpSpPr>
          <p:cNvPr id="21506" name="Group 21505"/>
          <p:cNvGrpSpPr/>
          <p:nvPr/>
        </p:nvGrpSpPr>
        <p:grpSpPr>
          <a:xfrm>
            <a:off x="3698211" y="3228255"/>
            <a:ext cx="4548366" cy="1093860"/>
            <a:chOff x="3698211" y="3228255"/>
            <a:chExt cx="4548366" cy="1093860"/>
          </a:xfrm>
        </p:grpSpPr>
        <p:grpSp>
          <p:nvGrpSpPr>
            <p:cNvPr id="2" name="Group 1"/>
            <p:cNvGrpSpPr/>
            <p:nvPr/>
          </p:nvGrpSpPr>
          <p:grpSpPr>
            <a:xfrm>
              <a:off x="8141648" y="3228255"/>
              <a:ext cx="104929" cy="475891"/>
              <a:chOff x="8174986" y="3223492"/>
              <a:chExt cx="104929" cy="475891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8174986" y="3223492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8174986" y="3699383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8227450" y="3230258"/>
                <a:ext cx="0" cy="46912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7401647" y="3525716"/>
              <a:ext cx="104929" cy="230051"/>
              <a:chOff x="7425460" y="3525716"/>
              <a:chExt cx="104929" cy="230051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7425460" y="3525716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7425460" y="3755767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7477924" y="3528987"/>
                <a:ext cx="0" cy="22678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6663680" y="3748626"/>
              <a:ext cx="104929" cy="180431"/>
              <a:chOff x="6685111" y="3755769"/>
              <a:chExt cx="104929" cy="180431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6685111" y="3755769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685111" y="3936200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737575" y="3758334"/>
                <a:ext cx="0" cy="177866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5911083" y="3876679"/>
              <a:ext cx="104929" cy="87959"/>
              <a:chOff x="5946802" y="3893348"/>
              <a:chExt cx="104929" cy="87959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5946802" y="3893348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5946802" y="3981307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5999266" y="3894599"/>
                <a:ext cx="0" cy="86708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04" name="Group 21503"/>
            <p:cNvGrpSpPr/>
            <p:nvPr/>
          </p:nvGrpSpPr>
          <p:grpSpPr>
            <a:xfrm>
              <a:off x="5170062" y="4097710"/>
              <a:ext cx="104929" cy="65404"/>
              <a:chOff x="5196256" y="4114379"/>
              <a:chExt cx="104929" cy="6540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5196256" y="4114379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196256" y="4179783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248720" y="4115309"/>
                <a:ext cx="0" cy="64474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4425629" y="4187423"/>
              <a:ext cx="104929" cy="65404"/>
              <a:chOff x="4458967" y="4187423"/>
              <a:chExt cx="104929" cy="65404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4458967" y="4187423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458967" y="4252827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511431" y="4188353"/>
                <a:ext cx="0" cy="64474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05" name="Group 21504"/>
            <p:cNvGrpSpPr/>
            <p:nvPr/>
          </p:nvGrpSpPr>
          <p:grpSpPr>
            <a:xfrm>
              <a:off x="3698211" y="4237631"/>
              <a:ext cx="104929" cy="84484"/>
              <a:chOff x="3712499" y="4275731"/>
              <a:chExt cx="104929" cy="84484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3764964" y="4275731"/>
                <a:ext cx="0" cy="84484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712499" y="4277996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712499" y="4360069"/>
                <a:ext cx="10492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402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 rot="-5400000">
            <a:off x="7496355" y="2364489"/>
            <a:ext cx="27815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Arial" pitchFamily="34" charset="0"/>
                <a:ea typeface="ＭＳ Ｐゴシック"/>
                <a:cs typeface="Arial" pitchFamily="34" charset="0"/>
              </a:rPr>
              <a:t>New HIV infections (millions</a:t>
            </a:r>
            <a:r>
              <a:rPr lang="en-US" sz="1600" dirty="0">
                <a:solidFill>
                  <a:prstClr val="white"/>
                </a:solidFill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299" y="6324600"/>
            <a:ext cx="6242050" cy="27699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Schwartländer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Lancet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2011</a:t>
            </a:r>
            <a:endParaRPr lang="en-GB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256854" y="342224"/>
            <a:ext cx="8080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Business as usual will lead to stagnation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5299" y="1138301"/>
            <a:ext cx="8342544" cy="4876799"/>
            <a:chOff x="375299" y="1138301"/>
            <a:chExt cx="8342544" cy="4876799"/>
          </a:xfrm>
        </p:grpSpPr>
        <p:graphicFrame>
          <p:nvGraphicFramePr>
            <p:cNvPr id="17" name="Char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16570053"/>
                </p:ext>
              </p:extLst>
            </p:nvPr>
          </p:nvGraphicFramePr>
          <p:xfrm>
            <a:off x="375299" y="1138301"/>
            <a:ext cx="8342544" cy="48767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8337550" y="1138301"/>
              <a:ext cx="380293" cy="4576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-5400000">
            <a:off x="-1103549" y="2367893"/>
            <a:ext cx="28504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HIV investment US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$ (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billions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2364489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t>Investment</a:t>
            </a:r>
            <a:endParaRPr lang="en-GB" sz="1600" dirty="0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551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475454"/>
              </p:ext>
            </p:extLst>
          </p:nvPr>
        </p:nvGraphicFramePr>
        <p:xfrm>
          <a:off x="375299" y="1138301"/>
          <a:ext cx="8342544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375299" y="6324600"/>
            <a:ext cx="6242050" cy="27699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Schwartländer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Lancet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2011</a:t>
            </a:r>
            <a:endParaRPr lang="en-GB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256854" y="315064"/>
            <a:ext cx="8080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Business as usual will lead to stagnation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 rot="-5400000">
            <a:off x="-1103549" y="2367893"/>
            <a:ext cx="28504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HIV investment US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$ (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billions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8153399" y="1109084"/>
            <a:ext cx="564443" cy="1481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 rot="-5400000">
            <a:off x="7389112" y="3773957"/>
            <a:ext cx="27815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New HIV infections (millions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2364489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t>Investment</a:t>
            </a:r>
            <a:endParaRPr lang="en-GB" sz="1600" dirty="0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2938046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t>New HIV Infections</a:t>
            </a:r>
            <a:endParaRPr lang="en-GB" sz="1600" dirty="0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592980"/>
              </p:ext>
            </p:extLst>
          </p:nvPr>
        </p:nvGraphicFramePr>
        <p:xfrm>
          <a:off x="375299" y="1138301"/>
          <a:ext cx="8342544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ectangle 22"/>
          <p:cNvSpPr/>
          <p:nvPr/>
        </p:nvSpPr>
        <p:spPr>
          <a:xfrm>
            <a:off x="375299" y="6324600"/>
            <a:ext cx="6242050" cy="27699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Schwartländer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Lancet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2011</a:t>
            </a:r>
            <a:endParaRPr lang="en-GB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256854" y="115888"/>
            <a:ext cx="8080696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AEEF"/>
                </a:solidFill>
                <a:latin typeface="Arial" charset="0"/>
                <a:ea typeface="ＭＳ Ｐゴシック"/>
                <a:cs typeface="Arial" charset="0"/>
              </a:rPr>
              <a:t>Better investments can achieve large gains</a:t>
            </a:r>
            <a:endParaRPr lang="en-US" sz="2400" b="1" dirty="0">
              <a:solidFill>
                <a:srgbClr val="6FB433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399" y="1109084"/>
            <a:ext cx="564443" cy="1481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 rot="-5400000">
            <a:off x="-1103549" y="2367893"/>
            <a:ext cx="28504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HIV investment US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$ (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billions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-5400000">
            <a:off x="7389112" y="3773957"/>
            <a:ext cx="27815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New HIV infections (millions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</a:p>
        </p:txBody>
      </p:sp>
      <p:sp>
        <p:nvSpPr>
          <p:cNvPr id="9" name="Figura a mano libera 8"/>
          <p:cNvSpPr/>
          <p:nvPr/>
        </p:nvSpPr>
        <p:spPr>
          <a:xfrm>
            <a:off x="1222375" y="1553707"/>
            <a:ext cx="6778172" cy="1145043"/>
          </a:xfrm>
          <a:custGeom>
            <a:avLst/>
            <a:gdLst>
              <a:gd name="connsiteX0" fmla="*/ 0 w 6794500"/>
              <a:gd name="connsiteY0" fmla="*/ 1145043 h 1145043"/>
              <a:gd name="connsiteX1" fmla="*/ 2286000 w 6794500"/>
              <a:gd name="connsiteY1" fmla="*/ 113168 h 1145043"/>
              <a:gd name="connsiteX2" fmla="*/ 3651250 w 6794500"/>
              <a:gd name="connsiteY2" fmla="*/ 17918 h 1145043"/>
              <a:gd name="connsiteX3" fmla="*/ 4365625 w 6794500"/>
              <a:gd name="connsiteY3" fmla="*/ 33793 h 1145043"/>
              <a:gd name="connsiteX4" fmla="*/ 4810125 w 6794500"/>
              <a:gd name="connsiteY4" fmla="*/ 65543 h 1145043"/>
              <a:gd name="connsiteX5" fmla="*/ 5730875 w 6794500"/>
              <a:gd name="connsiteY5" fmla="*/ 303668 h 1145043"/>
              <a:gd name="connsiteX6" fmla="*/ 6794500 w 6794500"/>
              <a:gd name="connsiteY6" fmla="*/ 652918 h 1145043"/>
              <a:gd name="connsiteX0" fmla="*/ 0 w 6794500"/>
              <a:gd name="connsiteY0" fmla="*/ 1145043 h 1145043"/>
              <a:gd name="connsiteX1" fmla="*/ 2286000 w 6794500"/>
              <a:gd name="connsiteY1" fmla="*/ 113168 h 1145043"/>
              <a:gd name="connsiteX2" fmla="*/ 3651250 w 6794500"/>
              <a:gd name="connsiteY2" fmla="*/ 17918 h 1145043"/>
              <a:gd name="connsiteX3" fmla="*/ 4365625 w 6794500"/>
              <a:gd name="connsiteY3" fmla="*/ 33793 h 1145043"/>
              <a:gd name="connsiteX4" fmla="*/ 4810125 w 6794500"/>
              <a:gd name="connsiteY4" fmla="*/ 65543 h 1145043"/>
              <a:gd name="connsiteX5" fmla="*/ 5730875 w 6794500"/>
              <a:gd name="connsiteY5" fmla="*/ 303668 h 1145043"/>
              <a:gd name="connsiteX6" fmla="*/ 6794500 w 6794500"/>
              <a:gd name="connsiteY6" fmla="*/ 465140 h 1145043"/>
              <a:gd name="connsiteX0" fmla="*/ 0 w 6794500"/>
              <a:gd name="connsiteY0" fmla="*/ 1145043 h 1145043"/>
              <a:gd name="connsiteX1" fmla="*/ 2286000 w 6794500"/>
              <a:gd name="connsiteY1" fmla="*/ 113168 h 1145043"/>
              <a:gd name="connsiteX2" fmla="*/ 3651250 w 6794500"/>
              <a:gd name="connsiteY2" fmla="*/ 17918 h 1145043"/>
              <a:gd name="connsiteX3" fmla="*/ 4365625 w 6794500"/>
              <a:gd name="connsiteY3" fmla="*/ 33793 h 1145043"/>
              <a:gd name="connsiteX4" fmla="*/ 4810125 w 6794500"/>
              <a:gd name="connsiteY4" fmla="*/ 65543 h 1145043"/>
              <a:gd name="connsiteX5" fmla="*/ 5747204 w 6794500"/>
              <a:gd name="connsiteY5" fmla="*/ 262846 h 1145043"/>
              <a:gd name="connsiteX6" fmla="*/ 6794500 w 6794500"/>
              <a:gd name="connsiteY6" fmla="*/ 465140 h 1145043"/>
              <a:gd name="connsiteX0" fmla="*/ 0 w 6794500"/>
              <a:gd name="connsiteY0" fmla="*/ 1145043 h 1145043"/>
              <a:gd name="connsiteX1" fmla="*/ 2286000 w 6794500"/>
              <a:gd name="connsiteY1" fmla="*/ 113168 h 1145043"/>
              <a:gd name="connsiteX2" fmla="*/ 3651250 w 6794500"/>
              <a:gd name="connsiteY2" fmla="*/ 17918 h 1145043"/>
              <a:gd name="connsiteX3" fmla="*/ 4365625 w 6794500"/>
              <a:gd name="connsiteY3" fmla="*/ 33793 h 1145043"/>
              <a:gd name="connsiteX4" fmla="*/ 4810125 w 6794500"/>
              <a:gd name="connsiteY4" fmla="*/ 65543 h 1145043"/>
              <a:gd name="connsiteX5" fmla="*/ 5747204 w 6794500"/>
              <a:gd name="connsiteY5" fmla="*/ 262846 h 1145043"/>
              <a:gd name="connsiteX6" fmla="*/ 6794500 w 6794500"/>
              <a:gd name="connsiteY6" fmla="*/ 465140 h 1145043"/>
              <a:gd name="connsiteX0" fmla="*/ 0 w 6794500"/>
              <a:gd name="connsiteY0" fmla="*/ 1145043 h 1145043"/>
              <a:gd name="connsiteX1" fmla="*/ 2286000 w 6794500"/>
              <a:gd name="connsiteY1" fmla="*/ 113168 h 1145043"/>
              <a:gd name="connsiteX2" fmla="*/ 3651250 w 6794500"/>
              <a:gd name="connsiteY2" fmla="*/ 17918 h 1145043"/>
              <a:gd name="connsiteX3" fmla="*/ 4365625 w 6794500"/>
              <a:gd name="connsiteY3" fmla="*/ 33793 h 1145043"/>
              <a:gd name="connsiteX4" fmla="*/ 4810125 w 6794500"/>
              <a:gd name="connsiteY4" fmla="*/ 65543 h 1145043"/>
              <a:gd name="connsiteX5" fmla="*/ 5771697 w 6794500"/>
              <a:gd name="connsiteY5" fmla="*/ 238353 h 1145043"/>
              <a:gd name="connsiteX6" fmla="*/ 6794500 w 6794500"/>
              <a:gd name="connsiteY6" fmla="*/ 465140 h 1145043"/>
              <a:gd name="connsiteX0" fmla="*/ 0 w 6794500"/>
              <a:gd name="connsiteY0" fmla="*/ 1145043 h 1145043"/>
              <a:gd name="connsiteX1" fmla="*/ 2286000 w 6794500"/>
              <a:gd name="connsiteY1" fmla="*/ 113168 h 1145043"/>
              <a:gd name="connsiteX2" fmla="*/ 3651250 w 6794500"/>
              <a:gd name="connsiteY2" fmla="*/ 17918 h 1145043"/>
              <a:gd name="connsiteX3" fmla="*/ 4365625 w 6794500"/>
              <a:gd name="connsiteY3" fmla="*/ 33793 h 1145043"/>
              <a:gd name="connsiteX4" fmla="*/ 4810125 w 6794500"/>
              <a:gd name="connsiteY4" fmla="*/ 65543 h 1145043"/>
              <a:gd name="connsiteX5" fmla="*/ 5771697 w 6794500"/>
              <a:gd name="connsiteY5" fmla="*/ 238353 h 1145043"/>
              <a:gd name="connsiteX6" fmla="*/ 6794500 w 6794500"/>
              <a:gd name="connsiteY6" fmla="*/ 465140 h 1145043"/>
              <a:gd name="connsiteX0" fmla="*/ 0 w 6794500"/>
              <a:gd name="connsiteY0" fmla="*/ 1145043 h 1145043"/>
              <a:gd name="connsiteX1" fmla="*/ 2286000 w 6794500"/>
              <a:gd name="connsiteY1" fmla="*/ 113168 h 1145043"/>
              <a:gd name="connsiteX2" fmla="*/ 3651250 w 6794500"/>
              <a:gd name="connsiteY2" fmla="*/ 17918 h 1145043"/>
              <a:gd name="connsiteX3" fmla="*/ 4365625 w 6794500"/>
              <a:gd name="connsiteY3" fmla="*/ 33793 h 1145043"/>
              <a:gd name="connsiteX4" fmla="*/ 4810125 w 6794500"/>
              <a:gd name="connsiteY4" fmla="*/ 65543 h 1145043"/>
              <a:gd name="connsiteX5" fmla="*/ 5771697 w 6794500"/>
              <a:gd name="connsiteY5" fmla="*/ 238353 h 1145043"/>
              <a:gd name="connsiteX6" fmla="*/ 6794500 w 6794500"/>
              <a:gd name="connsiteY6" fmla="*/ 465140 h 1145043"/>
              <a:gd name="connsiteX0" fmla="*/ 0 w 6778172"/>
              <a:gd name="connsiteY0" fmla="*/ 1145043 h 1145043"/>
              <a:gd name="connsiteX1" fmla="*/ 2286000 w 6778172"/>
              <a:gd name="connsiteY1" fmla="*/ 113168 h 1145043"/>
              <a:gd name="connsiteX2" fmla="*/ 3651250 w 6778172"/>
              <a:gd name="connsiteY2" fmla="*/ 17918 h 1145043"/>
              <a:gd name="connsiteX3" fmla="*/ 4365625 w 6778172"/>
              <a:gd name="connsiteY3" fmla="*/ 33793 h 1145043"/>
              <a:gd name="connsiteX4" fmla="*/ 4810125 w 6778172"/>
              <a:gd name="connsiteY4" fmla="*/ 65543 h 1145043"/>
              <a:gd name="connsiteX5" fmla="*/ 5771697 w 6778172"/>
              <a:gd name="connsiteY5" fmla="*/ 238353 h 1145043"/>
              <a:gd name="connsiteX6" fmla="*/ 6778172 w 6778172"/>
              <a:gd name="connsiteY6" fmla="*/ 407990 h 114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8172" h="1145043">
                <a:moveTo>
                  <a:pt x="0" y="1145043"/>
                </a:moveTo>
                <a:cubicBezTo>
                  <a:pt x="838729" y="723032"/>
                  <a:pt x="1677458" y="301022"/>
                  <a:pt x="2286000" y="113168"/>
                </a:cubicBezTo>
                <a:cubicBezTo>
                  <a:pt x="2894542" y="-74686"/>
                  <a:pt x="3304646" y="31147"/>
                  <a:pt x="3651250" y="17918"/>
                </a:cubicBezTo>
                <a:cubicBezTo>
                  <a:pt x="3997854" y="4689"/>
                  <a:pt x="4172479" y="25855"/>
                  <a:pt x="4365625" y="33793"/>
                </a:cubicBezTo>
                <a:cubicBezTo>
                  <a:pt x="4558771" y="41731"/>
                  <a:pt x="4575780" y="31450"/>
                  <a:pt x="4810125" y="65543"/>
                </a:cubicBezTo>
                <a:cubicBezTo>
                  <a:pt x="5044470" y="99636"/>
                  <a:pt x="5432804" y="164950"/>
                  <a:pt x="5771697" y="238353"/>
                </a:cubicBezTo>
                <a:cubicBezTo>
                  <a:pt x="6094262" y="303592"/>
                  <a:pt x="6778172" y="407990"/>
                  <a:pt x="6778172" y="407990"/>
                </a:cubicBezTo>
              </a:path>
            </a:pathLst>
          </a:custGeom>
          <a:ln w="76200" cap="rnd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171878"/>
              </p:ext>
            </p:extLst>
          </p:nvPr>
        </p:nvGraphicFramePr>
        <p:xfrm>
          <a:off x="375299" y="1138301"/>
          <a:ext cx="8342544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/>
          </p:cNvSpPr>
          <p:nvPr/>
        </p:nvSpPr>
        <p:spPr bwMode="auto">
          <a:xfrm>
            <a:off x="256854" y="342224"/>
            <a:ext cx="8080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Pay now or pay forever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5299" y="6324600"/>
            <a:ext cx="6242050" cy="27699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Schwartländer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Lancet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2011</a:t>
            </a:r>
            <a:endParaRPr lang="en-GB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53399" y="1109084"/>
            <a:ext cx="564443" cy="1481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 rot="-5400000">
            <a:off x="-1103549" y="2367893"/>
            <a:ext cx="28504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HIV investment US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$ (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billions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 rot="-5400000">
            <a:off x="7389112" y="3773957"/>
            <a:ext cx="27815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New HIV infections (millions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</a:p>
        </p:txBody>
      </p:sp>
      <p:sp>
        <p:nvSpPr>
          <p:cNvPr id="17" name="Figura a mano libera 8"/>
          <p:cNvSpPr/>
          <p:nvPr/>
        </p:nvSpPr>
        <p:spPr>
          <a:xfrm>
            <a:off x="1222375" y="1553707"/>
            <a:ext cx="6778172" cy="1145043"/>
          </a:xfrm>
          <a:custGeom>
            <a:avLst/>
            <a:gdLst>
              <a:gd name="connsiteX0" fmla="*/ 0 w 6794500"/>
              <a:gd name="connsiteY0" fmla="*/ 1145043 h 1145043"/>
              <a:gd name="connsiteX1" fmla="*/ 2286000 w 6794500"/>
              <a:gd name="connsiteY1" fmla="*/ 113168 h 1145043"/>
              <a:gd name="connsiteX2" fmla="*/ 3651250 w 6794500"/>
              <a:gd name="connsiteY2" fmla="*/ 17918 h 1145043"/>
              <a:gd name="connsiteX3" fmla="*/ 4365625 w 6794500"/>
              <a:gd name="connsiteY3" fmla="*/ 33793 h 1145043"/>
              <a:gd name="connsiteX4" fmla="*/ 4810125 w 6794500"/>
              <a:gd name="connsiteY4" fmla="*/ 65543 h 1145043"/>
              <a:gd name="connsiteX5" fmla="*/ 5730875 w 6794500"/>
              <a:gd name="connsiteY5" fmla="*/ 303668 h 1145043"/>
              <a:gd name="connsiteX6" fmla="*/ 6794500 w 6794500"/>
              <a:gd name="connsiteY6" fmla="*/ 652918 h 1145043"/>
              <a:gd name="connsiteX0" fmla="*/ 0 w 6794500"/>
              <a:gd name="connsiteY0" fmla="*/ 1145043 h 1145043"/>
              <a:gd name="connsiteX1" fmla="*/ 2286000 w 6794500"/>
              <a:gd name="connsiteY1" fmla="*/ 113168 h 1145043"/>
              <a:gd name="connsiteX2" fmla="*/ 3651250 w 6794500"/>
              <a:gd name="connsiteY2" fmla="*/ 17918 h 1145043"/>
              <a:gd name="connsiteX3" fmla="*/ 4365625 w 6794500"/>
              <a:gd name="connsiteY3" fmla="*/ 33793 h 1145043"/>
              <a:gd name="connsiteX4" fmla="*/ 4810125 w 6794500"/>
              <a:gd name="connsiteY4" fmla="*/ 65543 h 1145043"/>
              <a:gd name="connsiteX5" fmla="*/ 5730875 w 6794500"/>
              <a:gd name="connsiteY5" fmla="*/ 303668 h 1145043"/>
              <a:gd name="connsiteX6" fmla="*/ 6794500 w 6794500"/>
              <a:gd name="connsiteY6" fmla="*/ 465140 h 1145043"/>
              <a:gd name="connsiteX0" fmla="*/ 0 w 6794500"/>
              <a:gd name="connsiteY0" fmla="*/ 1145043 h 1145043"/>
              <a:gd name="connsiteX1" fmla="*/ 2286000 w 6794500"/>
              <a:gd name="connsiteY1" fmla="*/ 113168 h 1145043"/>
              <a:gd name="connsiteX2" fmla="*/ 3651250 w 6794500"/>
              <a:gd name="connsiteY2" fmla="*/ 17918 h 1145043"/>
              <a:gd name="connsiteX3" fmla="*/ 4365625 w 6794500"/>
              <a:gd name="connsiteY3" fmla="*/ 33793 h 1145043"/>
              <a:gd name="connsiteX4" fmla="*/ 4810125 w 6794500"/>
              <a:gd name="connsiteY4" fmla="*/ 65543 h 1145043"/>
              <a:gd name="connsiteX5" fmla="*/ 5747204 w 6794500"/>
              <a:gd name="connsiteY5" fmla="*/ 262846 h 1145043"/>
              <a:gd name="connsiteX6" fmla="*/ 6794500 w 6794500"/>
              <a:gd name="connsiteY6" fmla="*/ 465140 h 1145043"/>
              <a:gd name="connsiteX0" fmla="*/ 0 w 6794500"/>
              <a:gd name="connsiteY0" fmla="*/ 1145043 h 1145043"/>
              <a:gd name="connsiteX1" fmla="*/ 2286000 w 6794500"/>
              <a:gd name="connsiteY1" fmla="*/ 113168 h 1145043"/>
              <a:gd name="connsiteX2" fmla="*/ 3651250 w 6794500"/>
              <a:gd name="connsiteY2" fmla="*/ 17918 h 1145043"/>
              <a:gd name="connsiteX3" fmla="*/ 4365625 w 6794500"/>
              <a:gd name="connsiteY3" fmla="*/ 33793 h 1145043"/>
              <a:gd name="connsiteX4" fmla="*/ 4810125 w 6794500"/>
              <a:gd name="connsiteY4" fmla="*/ 65543 h 1145043"/>
              <a:gd name="connsiteX5" fmla="*/ 5747204 w 6794500"/>
              <a:gd name="connsiteY5" fmla="*/ 262846 h 1145043"/>
              <a:gd name="connsiteX6" fmla="*/ 6794500 w 6794500"/>
              <a:gd name="connsiteY6" fmla="*/ 465140 h 1145043"/>
              <a:gd name="connsiteX0" fmla="*/ 0 w 6794500"/>
              <a:gd name="connsiteY0" fmla="*/ 1145043 h 1145043"/>
              <a:gd name="connsiteX1" fmla="*/ 2286000 w 6794500"/>
              <a:gd name="connsiteY1" fmla="*/ 113168 h 1145043"/>
              <a:gd name="connsiteX2" fmla="*/ 3651250 w 6794500"/>
              <a:gd name="connsiteY2" fmla="*/ 17918 h 1145043"/>
              <a:gd name="connsiteX3" fmla="*/ 4365625 w 6794500"/>
              <a:gd name="connsiteY3" fmla="*/ 33793 h 1145043"/>
              <a:gd name="connsiteX4" fmla="*/ 4810125 w 6794500"/>
              <a:gd name="connsiteY4" fmla="*/ 65543 h 1145043"/>
              <a:gd name="connsiteX5" fmla="*/ 5771697 w 6794500"/>
              <a:gd name="connsiteY5" fmla="*/ 238353 h 1145043"/>
              <a:gd name="connsiteX6" fmla="*/ 6794500 w 6794500"/>
              <a:gd name="connsiteY6" fmla="*/ 465140 h 1145043"/>
              <a:gd name="connsiteX0" fmla="*/ 0 w 6794500"/>
              <a:gd name="connsiteY0" fmla="*/ 1145043 h 1145043"/>
              <a:gd name="connsiteX1" fmla="*/ 2286000 w 6794500"/>
              <a:gd name="connsiteY1" fmla="*/ 113168 h 1145043"/>
              <a:gd name="connsiteX2" fmla="*/ 3651250 w 6794500"/>
              <a:gd name="connsiteY2" fmla="*/ 17918 h 1145043"/>
              <a:gd name="connsiteX3" fmla="*/ 4365625 w 6794500"/>
              <a:gd name="connsiteY3" fmla="*/ 33793 h 1145043"/>
              <a:gd name="connsiteX4" fmla="*/ 4810125 w 6794500"/>
              <a:gd name="connsiteY4" fmla="*/ 65543 h 1145043"/>
              <a:gd name="connsiteX5" fmla="*/ 5771697 w 6794500"/>
              <a:gd name="connsiteY5" fmla="*/ 238353 h 1145043"/>
              <a:gd name="connsiteX6" fmla="*/ 6794500 w 6794500"/>
              <a:gd name="connsiteY6" fmla="*/ 465140 h 1145043"/>
              <a:gd name="connsiteX0" fmla="*/ 0 w 6794500"/>
              <a:gd name="connsiteY0" fmla="*/ 1145043 h 1145043"/>
              <a:gd name="connsiteX1" fmla="*/ 2286000 w 6794500"/>
              <a:gd name="connsiteY1" fmla="*/ 113168 h 1145043"/>
              <a:gd name="connsiteX2" fmla="*/ 3651250 w 6794500"/>
              <a:gd name="connsiteY2" fmla="*/ 17918 h 1145043"/>
              <a:gd name="connsiteX3" fmla="*/ 4365625 w 6794500"/>
              <a:gd name="connsiteY3" fmla="*/ 33793 h 1145043"/>
              <a:gd name="connsiteX4" fmla="*/ 4810125 w 6794500"/>
              <a:gd name="connsiteY4" fmla="*/ 65543 h 1145043"/>
              <a:gd name="connsiteX5" fmla="*/ 5771697 w 6794500"/>
              <a:gd name="connsiteY5" fmla="*/ 238353 h 1145043"/>
              <a:gd name="connsiteX6" fmla="*/ 6794500 w 6794500"/>
              <a:gd name="connsiteY6" fmla="*/ 465140 h 1145043"/>
              <a:gd name="connsiteX0" fmla="*/ 0 w 6778172"/>
              <a:gd name="connsiteY0" fmla="*/ 1145043 h 1145043"/>
              <a:gd name="connsiteX1" fmla="*/ 2286000 w 6778172"/>
              <a:gd name="connsiteY1" fmla="*/ 113168 h 1145043"/>
              <a:gd name="connsiteX2" fmla="*/ 3651250 w 6778172"/>
              <a:gd name="connsiteY2" fmla="*/ 17918 h 1145043"/>
              <a:gd name="connsiteX3" fmla="*/ 4365625 w 6778172"/>
              <a:gd name="connsiteY3" fmla="*/ 33793 h 1145043"/>
              <a:gd name="connsiteX4" fmla="*/ 4810125 w 6778172"/>
              <a:gd name="connsiteY4" fmla="*/ 65543 h 1145043"/>
              <a:gd name="connsiteX5" fmla="*/ 5771697 w 6778172"/>
              <a:gd name="connsiteY5" fmla="*/ 238353 h 1145043"/>
              <a:gd name="connsiteX6" fmla="*/ 6778172 w 6778172"/>
              <a:gd name="connsiteY6" fmla="*/ 407990 h 114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8172" h="1145043">
                <a:moveTo>
                  <a:pt x="0" y="1145043"/>
                </a:moveTo>
                <a:cubicBezTo>
                  <a:pt x="838729" y="723032"/>
                  <a:pt x="1677458" y="301022"/>
                  <a:pt x="2286000" y="113168"/>
                </a:cubicBezTo>
                <a:cubicBezTo>
                  <a:pt x="2894542" y="-74686"/>
                  <a:pt x="3304646" y="31147"/>
                  <a:pt x="3651250" y="17918"/>
                </a:cubicBezTo>
                <a:cubicBezTo>
                  <a:pt x="3997854" y="4689"/>
                  <a:pt x="4172479" y="25855"/>
                  <a:pt x="4365625" y="33793"/>
                </a:cubicBezTo>
                <a:cubicBezTo>
                  <a:pt x="4558771" y="41731"/>
                  <a:pt x="4575780" y="31450"/>
                  <a:pt x="4810125" y="65543"/>
                </a:cubicBezTo>
                <a:cubicBezTo>
                  <a:pt x="5044470" y="99636"/>
                  <a:pt x="5432804" y="164950"/>
                  <a:pt x="5771697" y="238353"/>
                </a:cubicBezTo>
                <a:cubicBezTo>
                  <a:pt x="6094262" y="303592"/>
                  <a:pt x="6778172" y="407990"/>
                  <a:pt x="6778172" y="407990"/>
                </a:cubicBezTo>
              </a:path>
            </a:pathLst>
          </a:custGeom>
          <a:ln w="76200" cap="rnd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38600" y="1600200"/>
            <a:ext cx="2058048" cy="1066800"/>
            <a:chOff x="4038600" y="1793434"/>
            <a:chExt cx="2058048" cy="873566"/>
          </a:xfrm>
        </p:grpSpPr>
        <p:sp>
          <p:nvSpPr>
            <p:cNvPr id="2" name="Up-Down Arrow 1"/>
            <p:cNvSpPr/>
            <p:nvPr/>
          </p:nvSpPr>
          <p:spPr>
            <a:xfrm>
              <a:off x="4038600" y="1793434"/>
              <a:ext cx="427198" cy="873566"/>
            </a:xfrm>
            <a:prstGeom prst="upDownArrow">
              <a:avLst/>
            </a:prstGeom>
            <a:solidFill>
              <a:srgbClr val="EC00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4438400" y="1912463"/>
              <a:ext cx="1658248" cy="6739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2015 gap: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US$ 7 billion</a:t>
              </a:r>
              <a:endPara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323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685800"/>
            <a:ext cx="8677275" cy="5343525"/>
          </a:xfrm>
          <a:prstGeom prst="roundRect">
            <a:avLst>
              <a:gd name="adj" fmla="val 403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Figura a mano libera 3"/>
          <p:cNvSpPr>
            <a:spLocks/>
          </p:cNvSpPr>
          <p:nvPr/>
        </p:nvSpPr>
        <p:spPr bwMode="auto">
          <a:xfrm>
            <a:off x="512763" y="866776"/>
            <a:ext cx="6211888" cy="4646720"/>
          </a:xfrm>
          <a:custGeom>
            <a:avLst/>
            <a:gdLst>
              <a:gd name="T0" fmla="*/ 0 w 5696857"/>
              <a:gd name="T1" fmla="*/ 0 h 4584095"/>
              <a:gd name="T2" fmla="*/ 0 w 5696857"/>
              <a:gd name="T3" fmla="*/ 4542970 h 4584095"/>
              <a:gd name="T4" fmla="*/ 5608706 w 5696857"/>
              <a:gd name="T5" fmla="*/ 4542970 h 4584095"/>
              <a:gd name="T6" fmla="*/ 6115049 w 5696857"/>
              <a:gd name="T7" fmla="*/ 2265493 h 4584095"/>
              <a:gd name="T8" fmla="*/ 5608706 w 5696857"/>
              <a:gd name="T9" fmla="*/ 0 h 4584095"/>
              <a:gd name="T10" fmla="*/ 0 w 5696857"/>
              <a:gd name="T11" fmla="*/ 0 h 4584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96857" h="4584095">
                <a:moveTo>
                  <a:pt x="0" y="0"/>
                </a:moveTo>
                <a:lnTo>
                  <a:pt x="0" y="4584095"/>
                </a:lnTo>
                <a:lnTo>
                  <a:pt x="5225143" y="4584095"/>
                </a:lnTo>
                <a:lnTo>
                  <a:pt x="5696857" y="2286000"/>
                </a:lnTo>
                <a:lnTo>
                  <a:pt x="522514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5400000">
            <a:off x="2155029" y="1159672"/>
            <a:ext cx="4343403" cy="4081461"/>
          </a:xfrm>
          <a:custGeom>
            <a:avLst/>
            <a:gdLst/>
            <a:ahLst/>
            <a:cxnLst/>
            <a:rect l="l" t="t" r="r" b="b"/>
            <a:pathLst>
              <a:path w="4343403" h="4081461">
                <a:moveTo>
                  <a:pt x="4343400" y="500063"/>
                </a:moveTo>
                <a:lnTo>
                  <a:pt x="4343400" y="500063"/>
                </a:lnTo>
                <a:lnTo>
                  <a:pt x="4343403" y="500063"/>
                </a:lnTo>
                <a:close/>
                <a:moveTo>
                  <a:pt x="4343399" y="500062"/>
                </a:moveTo>
                <a:lnTo>
                  <a:pt x="4343400" y="500062"/>
                </a:lnTo>
                <a:lnTo>
                  <a:pt x="4343400" y="500063"/>
                </a:lnTo>
                <a:close/>
                <a:moveTo>
                  <a:pt x="5" y="500062"/>
                </a:moveTo>
                <a:lnTo>
                  <a:pt x="2166967" y="0"/>
                </a:lnTo>
                <a:lnTo>
                  <a:pt x="4343399" y="500062"/>
                </a:lnTo>
                <a:close/>
                <a:moveTo>
                  <a:pt x="0" y="500063"/>
                </a:moveTo>
                <a:lnTo>
                  <a:pt x="0" y="500062"/>
                </a:lnTo>
                <a:lnTo>
                  <a:pt x="5" y="500062"/>
                </a:lnTo>
                <a:close/>
                <a:moveTo>
                  <a:pt x="0" y="4081461"/>
                </a:moveTo>
                <a:lnTo>
                  <a:pt x="0" y="500063"/>
                </a:lnTo>
                <a:lnTo>
                  <a:pt x="4343400" y="500063"/>
                </a:lnTo>
                <a:lnTo>
                  <a:pt x="4343400" y="408146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04800" y="15875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240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37931725" indent="-37474525" eaLnBrk="0" hangingPunct="0">
              <a:defRPr sz="2400"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AIDS: investing strategically to maximize impact</a:t>
            </a:r>
          </a:p>
        </p:txBody>
      </p:sp>
      <p:pic>
        <p:nvPicPr>
          <p:cNvPr id="19" name="Immagine 2" descr="fig wad pg 34.jpg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87888A"/>
              </a:clrFrom>
              <a:clrTo>
                <a:srgbClr val="87888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9615" y="2669378"/>
            <a:ext cx="1600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sp>
        <p:nvSpPr>
          <p:cNvPr id="20" name="CasellaDiTesto 42"/>
          <p:cNvSpPr txBox="1">
            <a:spLocks noChangeArrowheads="1"/>
          </p:cNvSpPr>
          <p:nvPr/>
        </p:nvSpPr>
        <p:spPr bwMode="auto">
          <a:xfrm>
            <a:off x="1752600" y="5634039"/>
            <a:ext cx="6746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ts val="600"/>
              </a:spcAft>
            </a:pPr>
            <a:r>
              <a:rPr lang="it-IT" sz="1600" b="1" dirty="0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t>SYNERGIES WITH DEVELOPMENT SECTORS</a:t>
            </a:r>
          </a:p>
        </p:txBody>
      </p:sp>
      <p:sp>
        <p:nvSpPr>
          <p:cNvPr id="26" name="CasellaDiTesto 5"/>
          <p:cNvSpPr txBox="1">
            <a:spLocks noChangeArrowheads="1"/>
          </p:cNvSpPr>
          <p:nvPr/>
        </p:nvSpPr>
        <p:spPr bwMode="auto">
          <a:xfrm>
            <a:off x="602570" y="2579402"/>
            <a:ext cx="1528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FFFFFF"/>
                </a:solidFill>
                <a:latin typeface="Arial" charset="0"/>
                <a:ea typeface="ＭＳ Ｐゴシック"/>
                <a:cs typeface="Arial" charset="0"/>
              </a:rPr>
              <a:t>CRITICAL ENABLERS</a:t>
            </a:r>
            <a:endParaRPr lang="it-IT" sz="1600" b="1" dirty="0">
              <a:solidFill>
                <a:srgbClr val="FFFFFF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27" name="CasellaDiTesto 9"/>
          <p:cNvSpPr txBox="1">
            <a:spLocks noChangeArrowheads="1"/>
          </p:cNvSpPr>
          <p:nvPr/>
        </p:nvSpPr>
        <p:spPr bwMode="auto">
          <a:xfrm>
            <a:off x="503238" y="3592970"/>
            <a:ext cx="20208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7950" indent="-107950" defTabSz="457200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it-IT" sz="1400" b="1" dirty="0">
              <a:solidFill>
                <a:srgbClr val="FFFFFF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10800000">
            <a:off x="3023026" y="2968771"/>
            <a:ext cx="1191361" cy="1148667"/>
            <a:chOff x="2720239" y="4172632"/>
            <a:chExt cx="1191361" cy="1148667"/>
          </a:xfrm>
        </p:grpSpPr>
        <p:sp>
          <p:nvSpPr>
            <p:cNvPr id="28" name="Rettangolo 26"/>
            <p:cNvSpPr/>
            <p:nvPr/>
          </p:nvSpPr>
          <p:spPr bwMode="auto">
            <a:xfrm>
              <a:off x="2760663" y="4211637"/>
              <a:ext cx="1100137" cy="1109662"/>
            </a:xfrm>
            <a:prstGeom prst="rect">
              <a:avLst/>
            </a:prstGeom>
            <a:solidFill>
              <a:srgbClr val="1F8AD8"/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9" name="Ovale 27"/>
            <p:cNvSpPr/>
            <p:nvPr/>
          </p:nvSpPr>
          <p:spPr bwMode="auto">
            <a:xfrm>
              <a:off x="3098800" y="4172632"/>
              <a:ext cx="406400" cy="40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 dist="254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30" name="Ovale 28"/>
            <p:cNvSpPr/>
            <p:nvPr/>
          </p:nvSpPr>
          <p:spPr bwMode="auto">
            <a:xfrm>
              <a:off x="3505200" y="4590938"/>
              <a:ext cx="406400" cy="40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 dist="25400" dir="126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31" name="CasellaDiTesto 36"/>
            <p:cNvSpPr txBox="1">
              <a:spLocks noChangeArrowheads="1"/>
            </p:cNvSpPr>
            <p:nvPr/>
          </p:nvSpPr>
          <p:spPr bwMode="auto">
            <a:xfrm rot="10800000">
              <a:off x="2720239" y="4779184"/>
              <a:ext cx="104041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/>
                  <a:cs typeface="Arial" charset="0"/>
                </a:rPr>
                <a:t>Treatment</a:t>
              </a:r>
              <a:br>
                <a:rPr lang="it-IT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/>
                  <a:cs typeface="Arial" charset="0"/>
                </a:rPr>
              </a:br>
              <a:r>
                <a:rPr lang="it-IT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/>
                  <a:cs typeface="Arial" charset="0"/>
                </a:rPr>
                <a:t>      &amp; care</a:t>
              </a:r>
              <a:endParaRPr 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  <a:cs typeface="Arial" charset="0"/>
              </a:endParaRPr>
            </a:p>
          </p:txBody>
        </p:sp>
      </p:grpSp>
      <p:grpSp>
        <p:nvGrpSpPr>
          <p:cNvPr id="32" name="Group 2"/>
          <p:cNvGrpSpPr>
            <a:grpSpLocks/>
          </p:cNvGrpSpPr>
          <p:nvPr/>
        </p:nvGrpSpPr>
        <p:grpSpPr bwMode="auto">
          <a:xfrm>
            <a:off x="4527546" y="4095604"/>
            <a:ext cx="1247775" cy="1173162"/>
            <a:chOff x="4472939" y="3991277"/>
            <a:chExt cx="1248411" cy="1173226"/>
          </a:xfrm>
        </p:grpSpPr>
        <p:grpSp>
          <p:nvGrpSpPr>
            <p:cNvPr id="33" name="Group 42"/>
            <p:cNvGrpSpPr>
              <a:grpSpLocks/>
            </p:cNvGrpSpPr>
            <p:nvPr/>
          </p:nvGrpSpPr>
          <p:grpSpPr bwMode="auto">
            <a:xfrm>
              <a:off x="4472939" y="3991277"/>
              <a:ext cx="1248411" cy="1173226"/>
              <a:chOff x="4472939" y="3857928"/>
              <a:chExt cx="1248411" cy="1173226"/>
            </a:xfrm>
          </p:grpSpPr>
          <p:sp>
            <p:nvSpPr>
              <p:cNvPr id="35" name="Rettangolo 29"/>
              <p:cNvSpPr/>
              <p:nvPr/>
            </p:nvSpPr>
            <p:spPr bwMode="auto">
              <a:xfrm>
                <a:off x="4472939" y="3857928"/>
                <a:ext cx="1194408" cy="1173226"/>
              </a:xfrm>
              <a:prstGeom prst="rect">
                <a:avLst/>
              </a:prstGeom>
              <a:solidFill>
                <a:srgbClr val="EB7B0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Ovale 30"/>
              <p:cNvSpPr/>
              <p:nvPr/>
            </p:nvSpPr>
            <p:spPr bwMode="auto">
              <a:xfrm>
                <a:off x="5286375" y="4191684"/>
                <a:ext cx="434975" cy="4397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50800" dist="38100" dir="120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" name="CasellaDiTesto 37"/>
            <p:cNvSpPr txBox="1"/>
            <p:nvPr/>
          </p:nvSpPr>
          <p:spPr>
            <a:xfrm>
              <a:off x="4504705" y="4673939"/>
              <a:ext cx="1140406" cy="43023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/>
                  <a:cs typeface="Arial" charset="0"/>
                </a:rPr>
                <a:t>Male </a:t>
              </a:r>
              <a:br>
                <a:rPr lang="it-IT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/>
                  <a:cs typeface="Arial" charset="0"/>
                </a:rPr>
              </a:br>
              <a:r>
                <a:rPr lang="it-IT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/>
                  <a:cs typeface="Arial" charset="0"/>
                </a:rPr>
                <a:t>circumcision</a:t>
              </a:r>
            </a:p>
          </p:txBody>
        </p:sp>
      </p:grpSp>
      <p:sp>
        <p:nvSpPr>
          <p:cNvPr id="37" name="CasellaDiTesto 41"/>
          <p:cNvSpPr txBox="1">
            <a:spLocks noChangeArrowheads="1"/>
          </p:cNvSpPr>
          <p:nvPr/>
        </p:nvSpPr>
        <p:spPr bwMode="auto">
          <a:xfrm>
            <a:off x="7127984" y="3762376"/>
            <a:ext cx="1600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t>Keeping people alive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48144" y="4192592"/>
            <a:ext cx="1461856" cy="1179512"/>
            <a:chOff x="2479675" y="1649412"/>
            <a:chExt cx="1461856" cy="1179512"/>
          </a:xfrm>
        </p:grpSpPr>
        <p:grpSp>
          <p:nvGrpSpPr>
            <p:cNvPr id="21" name="Group 45"/>
            <p:cNvGrpSpPr>
              <a:grpSpLocks/>
            </p:cNvGrpSpPr>
            <p:nvPr/>
          </p:nvGrpSpPr>
          <p:grpSpPr bwMode="auto">
            <a:xfrm>
              <a:off x="2479675" y="1649412"/>
              <a:ext cx="1377950" cy="1179512"/>
              <a:chOff x="2565400" y="1402446"/>
              <a:chExt cx="1377949" cy="117951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565400" y="1402446"/>
                <a:ext cx="1377949" cy="1066800"/>
                <a:chOff x="2565400" y="1402446"/>
                <a:chExt cx="1377949" cy="10668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" name="Rettangolo 10"/>
                <p:cNvSpPr/>
                <p:nvPr/>
              </p:nvSpPr>
              <p:spPr bwMode="auto">
                <a:xfrm>
                  <a:off x="2854324" y="1402446"/>
                  <a:ext cx="1089025" cy="1066800"/>
                </a:xfrm>
                <a:prstGeom prst="rect">
                  <a:avLst/>
                </a:prstGeom>
                <a:solidFill>
                  <a:srgbClr val="D1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Ovale 11"/>
                <p:cNvSpPr/>
                <p:nvPr/>
              </p:nvSpPr>
              <p:spPr bwMode="auto">
                <a:xfrm>
                  <a:off x="2565400" y="1716771"/>
                  <a:ext cx="390525" cy="390525"/>
                </a:xfrm>
                <a:prstGeom prst="ellipse">
                  <a:avLst/>
                </a:prstGeom>
                <a:solidFill>
                  <a:srgbClr val="D1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3" name="Ovale 14"/>
              <p:cNvSpPr/>
              <p:nvPr/>
            </p:nvSpPr>
            <p:spPr bwMode="auto">
              <a:xfrm>
                <a:off x="3178175" y="2191434"/>
                <a:ext cx="390525" cy="390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CasellaDiTesto 13"/>
            <p:cNvSpPr txBox="1">
              <a:spLocks noChangeArrowheads="1"/>
            </p:cNvSpPr>
            <p:nvPr/>
          </p:nvSpPr>
          <p:spPr bwMode="auto">
            <a:xfrm>
              <a:off x="2746143" y="1836737"/>
              <a:ext cx="1195388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/>
                  <a:cs typeface="Arial" charset="0"/>
                </a:rPr>
                <a:t>Key</a:t>
              </a:r>
              <a:br>
                <a:rPr lang="it-IT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/>
                  <a:cs typeface="Arial" charset="0"/>
                </a:rPr>
              </a:br>
              <a:r>
                <a:rPr lang="it-IT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/>
                  <a:cs typeface="Arial" charset="0"/>
                </a:rPr>
                <a:t>populations</a:t>
              </a:r>
              <a:endParaRPr lang="it-IT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  <a:cs typeface="Arial" charset="0"/>
              </a:endParaRPr>
            </a:p>
          </p:txBody>
        </p:sp>
      </p:grpSp>
      <p:sp>
        <p:nvSpPr>
          <p:cNvPr id="54" name="CasellaDiTesto 39"/>
          <p:cNvSpPr txBox="1">
            <a:spLocks noChangeArrowheads="1"/>
          </p:cNvSpPr>
          <p:nvPr/>
        </p:nvSpPr>
        <p:spPr bwMode="auto">
          <a:xfrm>
            <a:off x="7133902" y="1118834"/>
            <a:ext cx="162909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t>OBJECTIVES</a:t>
            </a:r>
          </a:p>
        </p:txBody>
      </p:sp>
      <p:sp>
        <p:nvSpPr>
          <p:cNvPr id="55" name="CasellaDiTesto 40"/>
          <p:cNvSpPr txBox="1">
            <a:spLocks noChangeArrowheads="1"/>
          </p:cNvSpPr>
          <p:nvPr/>
        </p:nvSpPr>
        <p:spPr bwMode="auto">
          <a:xfrm>
            <a:off x="7091040" y="2171701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t>Stopping new infections</a:t>
            </a:r>
          </a:p>
        </p:txBody>
      </p:sp>
      <p:grpSp>
        <p:nvGrpSpPr>
          <p:cNvPr id="56" name="Group 47"/>
          <p:cNvGrpSpPr>
            <a:grpSpLocks/>
          </p:cNvGrpSpPr>
          <p:nvPr/>
        </p:nvGrpSpPr>
        <p:grpSpPr bwMode="auto">
          <a:xfrm>
            <a:off x="2378285" y="1572082"/>
            <a:ext cx="1135062" cy="1350962"/>
            <a:chOff x="2558007" y="2514600"/>
            <a:chExt cx="1135048" cy="1352047"/>
          </a:xfrm>
        </p:grpSpPr>
        <p:grpSp>
          <p:nvGrpSpPr>
            <p:cNvPr id="57" name="Group 46"/>
            <p:cNvGrpSpPr>
              <a:grpSpLocks/>
            </p:cNvGrpSpPr>
            <p:nvPr/>
          </p:nvGrpSpPr>
          <p:grpSpPr bwMode="auto">
            <a:xfrm>
              <a:off x="2586038" y="2514600"/>
              <a:ext cx="1107017" cy="1352047"/>
              <a:chOff x="2586038" y="2514600"/>
              <a:chExt cx="1107017" cy="1352047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2586038" y="2514600"/>
                <a:ext cx="1031875" cy="1352047"/>
                <a:chOff x="2586038" y="2514600"/>
                <a:chExt cx="1031875" cy="1352047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1" name="Ovale 21"/>
                <p:cNvSpPr/>
                <p:nvPr/>
              </p:nvSpPr>
              <p:spPr bwMode="auto">
                <a:xfrm>
                  <a:off x="2902268" y="3485647"/>
                  <a:ext cx="382587" cy="381000"/>
                </a:xfrm>
                <a:prstGeom prst="ellipse">
                  <a:avLst/>
                </a:prstGeom>
                <a:solidFill>
                  <a:srgbClr val="F5B91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Rettangolo 17"/>
                <p:cNvSpPr/>
                <p:nvPr/>
              </p:nvSpPr>
              <p:spPr bwMode="auto">
                <a:xfrm>
                  <a:off x="2586038" y="2514600"/>
                  <a:ext cx="1031875" cy="1039812"/>
                </a:xfrm>
                <a:prstGeom prst="rect">
                  <a:avLst/>
                </a:prstGeom>
                <a:solidFill>
                  <a:srgbClr val="F5B91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0" name="Ovale 22"/>
              <p:cNvSpPr/>
              <p:nvPr/>
            </p:nvSpPr>
            <p:spPr bwMode="auto">
              <a:xfrm>
                <a:off x="3312055" y="2866121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50800" dist="25400" dir="114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8" name="CasellaDiTesto 34"/>
            <p:cNvSpPr txBox="1"/>
            <p:nvPr/>
          </p:nvSpPr>
          <p:spPr>
            <a:xfrm>
              <a:off x="2558007" y="2514600"/>
              <a:ext cx="1060437" cy="5227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/>
                  <a:cs typeface="Arial" pitchFamily="34" charset="0"/>
                </a:rPr>
                <a:t>Behaviour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/>
                  <a:cs typeface="Arial" pitchFamily="34" charset="0"/>
                </a:rPr>
                <a:t>change</a:t>
              </a:r>
            </a:p>
          </p:txBody>
        </p:sp>
      </p:grpSp>
      <p:sp>
        <p:nvSpPr>
          <p:cNvPr id="63" name="CasellaDiTesto 12"/>
          <p:cNvSpPr txBox="1">
            <a:spLocks noChangeArrowheads="1"/>
          </p:cNvSpPr>
          <p:nvPr/>
        </p:nvSpPr>
        <p:spPr bwMode="auto">
          <a:xfrm>
            <a:off x="2384425" y="1122363"/>
            <a:ext cx="3433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t>BASIC PROGRAMME ACTIVITIES</a:t>
            </a:r>
          </a:p>
        </p:txBody>
      </p:sp>
      <p:sp>
        <p:nvSpPr>
          <p:cNvPr id="64" name="CasellaDiTesto 8"/>
          <p:cNvSpPr txBox="1">
            <a:spLocks noChangeArrowheads="1"/>
          </p:cNvSpPr>
          <p:nvPr/>
        </p:nvSpPr>
        <p:spPr bwMode="auto">
          <a:xfrm>
            <a:off x="563563" y="3162212"/>
            <a:ext cx="15677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107950" eaLnBrk="1" fontAlgn="base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140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Social</a:t>
            </a:r>
          </a:p>
          <a:p>
            <a:pPr marL="285750" indent="-107950" eaLnBrk="1" fontAlgn="base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140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Programme</a:t>
            </a:r>
            <a:endParaRPr lang="it-IT" sz="14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39" name="Group 1"/>
          <p:cNvGrpSpPr>
            <a:grpSpLocks/>
          </p:cNvGrpSpPr>
          <p:nvPr/>
        </p:nvGrpSpPr>
        <p:grpSpPr bwMode="auto">
          <a:xfrm>
            <a:off x="4323288" y="2589214"/>
            <a:ext cx="1899382" cy="1409701"/>
            <a:chOff x="4083844" y="1286558"/>
            <a:chExt cx="1899869" cy="1410591"/>
          </a:xfrm>
        </p:grpSpPr>
        <p:grpSp>
          <p:nvGrpSpPr>
            <p:cNvPr id="40" name="Group 49"/>
            <p:cNvGrpSpPr>
              <a:grpSpLocks/>
            </p:cNvGrpSpPr>
            <p:nvPr/>
          </p:nvGrpSpPr>
          <p:grpSpPr bwMode="auto">
            <a:xfrm>
              <a:off x="4083844" y="1286558"/>
              <a:ext cx="1803091" cy="1258093"/>
              <a:chOff x="4062984" y="1246078"/>
              <a:chExt cx="1617663" cy="112871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4062984" y="1333390"/>
                <a:ext cx="1617663" cy="1041400"/>
                <a:chOff x="4062984" y="1333390"/>
                <a:chExt cx="1617663" cy="10414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Rettangolo 15"/>
                <p:cNvSpPr/>
                <p:nvPr/>
              </p:nvSpPr>
              <p:spPr bwMode="auto">
                <a:xfrm rot="10800000">
                  <a:off x="4374134" y="1333390"/>
                  <a:ext cx="1030288" cy="1041400"/>
                </a:xfrm>
                <a:prstGeom prst="rect">
                  <a:avLst/>
                </a:prstGeom>
                <a:solidFill>
                  <a:srgbClr val="80B40E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Ovale 18"/>
                <p:cNvSpPr/>
                <p:nvPr/>
              </p:nvSpPr>
              <p:spPr bwMode="auto">
                <a:xfrm rot="10800000">
                  <a:off x="5299647" y="1658828"/>
                  <a:ext cx="381000" cy="379412"/>
                </a:xfrm>
                <a:prstGeom prst="ellipse">
                  <a:avLst/>
                </a:prstGeom>
                <a:solidFill>
                  <a:srgbClr val="80B40E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Ovale 19"/>
                <p:cNvSpPr/>
                <p:nvPr/>
              </p:nvSpPr>
              <p:spPr bwMode="auto">
                <a:xfrm rot="10800000">
                  <a:off x="4062984" y="1681053"/>
                  <a:ext cx="381000" cy="381000"/>
                </a:xfrm>
                <a:prstGeom prst="ellipse">
                  <a:avLst/>
                </a:prstGeom>
                <a:solidFill>
                  <a:srgbClr val="80B40E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3" name="Ovale 20"/>
              <p:cNvSpPr/>
              <p:nvPr/>
            </p:nvSpPr>
            <p:spPr bwMode="auto">
              <a:xfrm rot="10800000">
                <a:off x="4684112" y="1246078"/>
                <a:ext cx="380370" cy="3805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" name="CasellaDiTesto 33"/>
            <p:cNvSpPr txBox="1">
              <a:spLocks noChangeArrowheads="1"/>
            </p:cNvSpPr>
            <p:nvPr/>
          </p:nvSpPr>
          <p:spPr bwMode="auto">
            <a:xfrm>
              <a:off x="4408839" y="1742439"/>
              <a:ext cx="1574874" cy="95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/>
                  <a:cs typeface="Arial" charset="0"/>
                </a:rPr>
                <a:t>Child infections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/>
                  <a:cs typeface="Arial" charset="0"/>
                </a:rPr>
                <a:t>&amp; maternal</a:t>
              </a:r>
              <a:br>
                <a:rPr lang="it-IT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/>
                  <a:cs typeface="Arial" charset="0"/>
                </a:rPr>
              </a:br>
              <a:r>
                <a:rPr lang="it-IT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/>
                  <a:cs typeface="Arial" charset="0"/>
                </a:rPr>
                <a:t>mortality</a:t>
              </a:r>
              <a:r>
                <a:rPr lang="it-IT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/>
                  <a:cs typeface="Arial" charset="0"/>
                </a:rPr>
                <a:t/>
              </a:r>
              <a:br>
                <a:rPr lang="it-IT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/>
                  <a:cs typeface="Arial" charset="0"/>
                </a:rPr>
              </a:br>
              <a:endParaRPr lang="it-IT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  <a:cs typeface="Arial" charset="0"/>
              </a:endParaRPr>
            </a:p>
          </p:txBody>
        </p:sp>
      </p:grpSp>
      <p:grpSp>
        <p:nvGrpSpPr>
          <p:cNvPr id="47" name="Group 54"/>
          <p:cNvGrpSpPr>
            <a:grpSpLocks/>
          </p:cNvGrpSpPr>
          <p:nvPr/>
        </p:nvGrpSpPr>
        <p:grpSpPr bwMode="auto">
          <a:xfrm rot="5400000">
            <a:off x="4340254" y="1383306"/>
            <a:ext cx="1067120" cy="1298575"/>
            <a:chOff x="4202962" y="2417791"/>
            <a:chExt cx="1066800" cy="1297167"/>
          </a:xfrm>
        </p:grpSpPr>
        <p:grpSp>
          <p:nvGrpSpPr>
            <p:cNvPr id="48" name="Group 53"/>
            <p:cNvGrpSpPr>
              <a:grpSpLocks/>
            </p:cNvGrpSpPr>
            <p:nvPr/>
          </p:nvGrpSpPr>
          <p:grpSpPr bwMode="auto">
            <a:xfrm>
              <a:off x="4202962" y="2417791"/>
              <a:ext cx="1066800" cy="1297167"/>
              <a:chOff x="4202962" y="2417791"/>
              <a:chExt cx="1066800" cy="1297167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4266352" y="2417791"/>
                <a:ext cx="1003410" cy="1297167"/>
                <a:chOff x="4266352" y="2417791"/>
                <a:chExt cx="1003410" cy="1297167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Rettangolo 16"/>
                <p:cNvSpPr/>
                <p:nvPr/>
              </p:nvSpPr>
              <p:spPr bwMode="auto">
                <a:xfrm>
                  <a:off x="4266352" y="2700726"/>
                  <a:ext cx="1003410" cy="1014232"/>
                </a:xfrm>
                <a:prstGeom prst="rect">
                  <a:avLst/>
                </a:prstGeom>
                <a:solidFill>
                  <a:srgbClr val="CC006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Ovale 23"/>
                <p:cNvSpPr/>
                <p:nvPr/>
              </p:nvSpPr>
              <p:spPr bwMode="auto">
                <a:xfrm>
                  <a:off x="4580207" y="2417791"/>
                  <a:ext cx="371061" cy="371061"/>
                </a:xfrm>
                <a:prstGeom prst="ellipse">
                  <a:avLst/>
                </a:prstGeom>
                <a:solidFill>
                  <a:srgbClr val="CC006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1" name="Ovale 25"/>
              <p:cNvSpPr/>
              <p:nvPr/>
            </p:nvSpPr>
            <p:spPr bwMode="auto">
              <a:xfrm>
                <a:off x="4202962" y="3050141"/>
                <a:ext cx="371061" cy="3710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38100" dist="25400" dir="210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" name="CasellaDiTesto 35"/>
            <p:cNvSpPr txBox="1">
              <a:spLocks noChangeArrowheads="1"/>
            </p:cNvSpPr>
            <p:nvPr/>
          </p:nvSpPr>
          <p:spPr bwMode="auto">
            <a:xfrm rot="16200000">
              <a:off x="4273184" y="3020263"/>
              <a:ext cx="1000626" cy="306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/>
                  <a:cs typeface="Arial" charset="0"/>
                </a:rPr>
                <a:t>Condoms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4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91109" y="347572"/>
            <a:ext cx="8156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2015 targets in the UN Political Declaration 2011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821234" y="1239143"/>
            <a:ext cx="1237436" cy="1601654"/>
            <a:chOff x="827584" y="1239143"/>
            <a:chExt cx="1237436" cy="16016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656" y="1318870"/>
              <a:ext cx="1170364" cy="1085268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827584" y="1239143"/>
              <a:ext cx="356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76592" y="2471465"/>
              <a:ext cx="97302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200" b="1" dirty="0" smtClean="0"/>
                <a:t>Halve sexual </a:t>
              </a:r>
              <a:br>
                <a:rPr lang="en-GB" sz="1200" b="1" dirty="0" smtClean="0"/>
              </a:br>
              <a:r>
                <a:rPr lang="en-GB" sz="1200" b="1" dirty="0" smtClean="0"/>
                <a:t>transmission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371278" y="1239440"/>
            <a:ext cx="1476450" cy="1788701"/>
            <a:chOff x="2447478" y="1239440"/>
            <a:chExt cx="1476450" cy="178870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00824" y="1316385"/>
              <a:ext cx="1173445" cy="1086250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2447478" y="1239440"/>
              <a:ext cx="356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02530" y="2474143"/>
              <a:ext cx="142139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200" b="1" dirty="0" smtClean="0"/>
                <a:t>Halve infections among injecting drug users</a:t>
              </a:r>
              <a:endParaRPr lang="en-GB" sz="1200" b="1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09804" y="1233785"/>
            <a:ext cx="1422534" cy="2156545"/>
            <a:chOff x="3941554" y="1233785"/>
            <a:chExt cx="1422534" cy="215654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1144" y="1314748"/>
              <a:ext cx="1165693" cy="1089309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3965649" y="1233785"/>
              <a:ext cx="356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41554" y="2467000"/>
              <a:ext cx="1422534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200" b="1" dirty="0" smtClean="0"/>
                <a:t>Eliminate new HIV infections</a:t>
              </a:r>
              <a:r>
                <a:rPr lang="en-GB" sz="1200" b="1" dirty="0"/>
                <a:t> </a:t>
              </a:r>
              <a:r>
                <a:rPr lang="en-GB" sz="1200" b="1" dirty="0" smtClean="0"/>
                <a:t>among children and halve AIDS-related maternal deaths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75337" y="1237356"/>
            <a:ext cx="1209784" cy="1788404"/>
            <a:chOff x="5475337" y="1237356"/>
            <a:chExt cx="1209784" cy="178840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5551" y="1311275"/>
              <a:ext cx="1169570" cy="1086861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0" name="Group 69"/>
            <p:cNvGrpSpPr/>
            <p:nvPr/>
          </p:nvGrpSpPr>
          <p:grpSpPr>
            <a:xfrm>
              <a:off x="5475337" y="1237356"/>
              <a:ext cx="1130277" cy="1788404"/>
              <a:chOff x="5589637" y="1237356"/>
              <a:chExt cx="1130277" cy="1788404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589637" y="1237356"/>
                <a:ext cx="356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GB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676900" y="2471762"/>
                <a:ext cx="104301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GB" sz="1200" b="1" dirty="0" smtClean="0"/>
                  <a:t>15 million people on HIV treatment</a:t>
                </a:r>
                <a:endParaRPr lang="en-GB" sz="1200" b="1" dirty="0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6992305" y="1234974"/>
            <a:ext cx="1455306" cy="1981802"/>
            <a:chOff x="6897055" y="1234974"/>
            <a:chExt cx="1455306" cy="198180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51346" y="1314747"/>
              <a:ext cx="1173956" cy="1083387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6897055" y="1234974"/>
              <a:ext cx="356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05695" y="2478112"/>
              <a:ext cx="144666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200" b="1" dirty="0" smtClean="0"/>
                <a:t>Halve tuberculosis deaths among people living with HIV</a:t>
              </a:r>
              <a:endParaRPr lang="en-GB" sz="12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58048" y="3648502"/>
            <a:ext cx="1678958" cy="1788646"/>
            <a:chOff x="6811597" y="3648502"/>
            <a:chExt cx="1678958" cy="178864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09238" y="3729612"/>
              <a:ext cx="1169868" cy="1081311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6811597" y="364850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83134" y="4883150"/>
              <a:ext cx="16074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200" b="1" dirty="0" smtClean="0"/>
                <a:t>Eliminate parallel systems, for stronger integration</a:t>
              </a:r>
              <a:endParaRPr lang="en-GB" sz="12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04768" y="3651677"/>
            <a:ext cx="1176672" cy="1784181"/>
            <a:chOff x="5411552" y="3658027"/>
            <a:chExt cx="1176672" cy="1784181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9406" y="3736797"/>
              <a:ext cx="1168818" cy="1074127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5411552" y="3658027"/>
              <a:ext cx="356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64260" y="4888210"/>
              <a:ext cx="102396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200" b="1" dirty="0" smtClean="0"/>
                <a:t>Eliminate travel related restrictions</a:t>
              </a:r>
              <a:endParaRPr lang="en-GB" sz="1200" b="1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932428" y="3659139"/>
            <a:ext cx="1601272" cy="1598403"/>
            <a:chOff x="3860420" y="3659139"/>
            <a:chExt cx="1601272" cy="159840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4874" y="3729613"/>
              <a:ext cx="1172390" cy="10822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3860420" y="3659139"/>
              <a:ext cx="356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07876" y="4888210"/>
              <a:ext cx="155381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200" b="1" dirty="0" smtClean="0"/>
                <a:t>Eliminate stigma </a:t>
              </a:r>
              <a:br>
                <a:rPr lang="en-GB" sz="1200" b="1" dirty="0" smtClean="0"/>
              </a:br>
              <a:r>
                <a:rPr lang="en-GB" sz="1200" b="1" dirty="0" smtClean="0"/>
                <a:t>and discrimination</a:t>
              </a:r>
              <a:endParaRPr lang="en-GB" sz="1200" b="1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405062" y="3646617"/>
            <a:ext cx="1283700" cy="2343313"/>
            <a:chOff x="2405062" y="3646617"/>
            <a:chExt cx="1283700" cy="234331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4650" y="3735386"/>
              <a:ext cx="1171745" cy="1076458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2411760" y="3646617"/>
              <a:ext cx="356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05062" y="4881934"/>
              <a:ext cx="12837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200" b="1" dirty="0" smtClean="0"/>
                <a:t>Eliminate gender </a:t>
              </a:r>
              <a:br>
                <a:rPr lang="en-GB" sz="1200" b="1" dirty="0" smtClean="0"/>
              </a:br>
              <a:r>
                <a:rPr lang="en-GB" sz="1200" b="1" dirty="0" smtClean="0"/>
                <a:t>inequalities and sexual violence and increase capacities of women and girls</a:t>
              </a:r>
              <a:endParaRPr lang="en-GB" sz="1200" b="1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27584" y="3659140"/>
            <a:ext cx="1308100" cy="2146124"/>
            <a:chOff x="882016" y="3659140"/>
            <a:chExt cx="1308100" cy="214612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516" y="3735963"/>
              <a:ext cx="1161068" cy="1075880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936753" y="3659140"/>
              <a:ext cx="356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2016" y="4881934"/>
              <a:ext cx="1308100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200" b="1" dirty="0" smtClean="0"/>
                <a:t>Close the global resource gap and achieve annual investment of US$ 22-24 </a:t>
              </a:r>
              <a:r>
                <a:rPr lang="en-GB" sz="1200" b="1" dirty="0" err="1" smtClean="0"/>
                <a:t>bn</a:t>
              </a:r>
              <a:endParaRPr lang="en-GB" sz="1200" b="1" dirty="0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7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81954" cy="4953000"/>
          </a:xfrm>
        </p:spPr>
        <p:txBody>
          <a:bodyPr/>
          <a:lstStyle/>
          <a:p>
            <a:pPr marL="0" indent="0" algn="ctr">
              <a:buNone/>
            </a:pPr>
            <a:endParaRPr lang="en-GB" sz="4800" b="1" dirty="0" smtClean="0">
              <a:solidFill>
                <a:schemeClr val="bg1"/>
              </a:solidFill>
              <a:latin typeface="+mj-lt"/>
              <a:ea typeface="+mn-ea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+mj-lt"/>
                <a:ea typeface="+mn-ea"/>
              </a:rPr>
              <a:t>Which strategic information do we need to develop sustainable investment plans ?</a:t>
            </a:r>
            <a:endParaRPr lang="en-US" sz="4800" b="1" dirty="0">
              <a:solidFill>
                <a:schemeClr val="bg1"/>
              </a:solidFill>
              <a:latin typeface="+mj-lt"/>
              <a:ea typeface="+mn-ea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69776"/>
            <a:ext cx="2209800" cy="41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81000" y="5986130"/>
            <a:ext cx="2760692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srgbClr val="0099CC"/>
                </a:solidFill>
                <a:latin typeface="Arial" charset="0"/>
                <a:ea typeface="ＭＳ Ｐゴシック"/>
                <a:cs typeface="Arial" charset="0"/>
              </a:rPr>
              <a:t>Cero nuevas infecciones por el VIH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srgbClr val="0099CC"/>
                </a:solidFill>
                <a:latin typeface="Arial" charset="0"/>
                <a:ea typeface="ＭＳ Ｐゴシック"/>
                <a:cs typeface="Arial" charset="0"/>
              </a:rPr>
              <a:t>Cero discriminación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srgbClr val="0099CC"/>
                </a:solidFill>
                <a:latin typeface="Arial" charset="0"/>
                <a:ea typeface="ＭＳ Ｐゴシック"/>
                <a:cs typeface="Arial" charset="0"/>
              </a:rPr>
              <a:t>Cero muertes relacionadas con el sida</a:t>
            </a:r>
          </a:p>
        </p:txBody>
      </p:sp>
    </p:spTree>
    <p:extLst>
      <p:ext uri="{BB962C8B-B14F-4D97-AF65-F5344CB8AC3E}">
        <p14:creationId xmlns:p14="http://schemas.microsoft.com/office/powerpoint/2010/main" val="4011020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71038" y="331961"/>
            <a:ext cx="8137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240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37931725" indent="-37474525" eaLnBrk="0" hangingPunct="0">
              <a:defRPr sz="2400"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A checklist for applying investment thinking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262" y="2094114"/>
            <a:ext cx="8499475" cy="301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6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285"/>
          <a:stretch/>
        </p:blipFill>
        <p:spPr bwMode="auto">
          <a:xfrm>
            <a:off x="343665" y="1169535"/>
            <a:ext cx="2185618" cy="301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69776"/>
            <a:ext cx="2209800" cy="41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1" y="1128178"/>
            <a:ext cx="6400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Which are priority needs regarding treatment and prevention?</a:t>
            </a:r>
          </a:p>
          <a:p>
            <a:endParaRPr lang="en-TT" sz="24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T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HIV – STI prevalence studies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T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KAP Studies (Knowledge, attitudes and practices)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T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Estimates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T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Programme Data – Service coverage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T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MoT – incidence studies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T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Key population size estimates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T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National AIDS Spending Assessment - NASA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T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Financial sustainability analysis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Program cost-effectiveness evaluation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Analysis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PA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PA" sz="2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886" y="4343400"/>
            <a:ext cx="3043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TT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Understand your  epidemic and response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28600" y="169128"/>
            <a:ext cx="84845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40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37931725" indent="-37474525" eaLnBrk="0" hangingPunct="0">
              <a:defRPr sz="2400"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TT" b="1" dirty="0" smtClean="0">
                <a:solidFill>
                  <a:prstClr val="white"/>
                </a:solidFill>
              </a:rPr>
              <a:t>Steps to develop investment plans </a:t>
            </a:r>
          </a:p>
          <a:p>
            <a:pPr algn="ctr"/>
            <a:r>
              <a:rPr lang="en-TT" b="1" dirty="0" smtClean="0">
                <a:solidFill>
                  <a:prstClr val="white"/>
                </a:solidFill>
              </a:rPr>
              <a:t>for maximum impact on HIV epidemic</a:t>
            </a:r>
            <a:endParaRPr lang="en-T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15" r="50000"/>
          <a:stretch/>
        </p:blipFill>
        <p:spPr bwMode="auto">
          <a:xfrm>
            <a:off x="324540" y="923690"/>
            <a:ext cx="2064121" cy="301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63538" y="839475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69776"/>
            <a:ext cx="2209800" cy="41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0432" y="1179615"/>
            <a:ext cx="640076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Has the basic package of services been optimized according to needs?</a:t>
            </a:r>
          </a:p>
          <a:p>
            <a:endParaRPr lang="en-TT" sz="24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T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Unitary costs studies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T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Quality of care / treatment studies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T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Bottle-necks studies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T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Actors and services mapping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T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Barriers to treatment and prevention studies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T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Stigma and Discrimination studies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T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Violence, Gender and HIV studies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T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MOT X NASA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T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MOT X prevention strategies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TT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TT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PA" sz="2000" dirty="0" smtClean="0">
              <a:solidFill>
                <a:prstClr val="white"/>
              </a:solidFill>
            </a:endParaRPr>
          </a:p>
          <a:p>
            <a:endParaRPr lang="es-PA" sz="2400" dirty="0" smtClean="0">
              <a:solidFill>
                <a:prstClr val="white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28599" y="92693"/>
            <a:ext cx="84845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40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37931725" indent="-37474525" eaLnBrk="0" hangingPunct="0">
              <a:defRPr sz="2400"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TT" b="1" dirty="0" smtClean="0">
                <a:solidFill>
                  <a:prstClr val="white"/>
                </a:solidFill>
              </a:rPr>
              <a:t>Steps to develop investment plans </a:t>
            </a:r>
          </a:p>
          <a:p>
            <a:pPr algn="ctr"/>
            <a:r>
              <a:rPr lang="en-TT" b="1" dirty="0" smtClean="0">
                <a:solidFill>
                  <a:prstClr val="white"/>
                </a:solidFill>
              </a:rPr>
              <a:t>for maximum impact on HIV epidemic</a:t>
            </a:r>
          </a:p>
          <a:p>
            <a:pPr algn="ctr"/>
            <a:endParaRPr lang="es-PA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r="25794"/>
          <a:stretch/>
        </p:blipFill>
        <p:spPr bwMode="auto">
          <a:xfrm>
            <a:off x="762000" y="1894060"/>
            <a:ext cx="2057401" cy="301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69776"/>
            <a:ext cx="2209800" cy="41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1" y="1243886"/>
            <a:ext cx="670559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Is program implementation efficient and effective</a:t>
            </a:r>
            <a:r>
              <a:rPr lang="es-PA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s-PA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PA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Cost monitoring</a:t>
            </a:r>
          </a:p>
          <a:p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Effectiveness monitoring</a:t>
            </a:r>
          </a:p>
          <a:p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Input provision monitoring</a:t>
            </a:r>
          </a:p>
          <a:p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Evaluation of service models</a:t>
            </a:r>
          </a:p>
          <a:p>
            <a:endParaRPr lang="es-PA" sz="2400" b="1" dirty="0" smtClean="0">
              <a:solidFill>
                <a:prstClr val="white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28600" y="169128"/>
            <a:ext cx="84845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40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37931725" indent="-37474525" eaLnBrk="0" hangingPunct="0">
              <a:defRPr sz="2400"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TT" b="1" dirty="0" smtClean="0">
                <a:solidFill>
                  <a:prstClr val="white"/>
                </a:solidFill>
              </a:rPr>
              <a:t>Steps to develop investment plans </a:t>
            </a:r>
          </a:p>
          <a:p>
            <a:pPr algn="ctr"/>
            <a:r>
              <a:rPr lang="en-TT" b="1" dirty="0" smtClean="0">
                <a:solidFill>
                  <a:prstClr val="white"/>
                </a:solidFill>
              </a:rPr>
              <a:t>for maximum impact on HIV epidemic</a:t>
            </a:r>
          </a:p>
          <a:p>
            <a:pPr algn="ctr"/>
            <a:endParaRPr lang="es-PA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06"/>
          <a:stretch/>
        </p:blipFill>
        <p:spPr bwMode="auto">
          <a:xfrm>
            <a:off x="363538" y="1882161"/>
            <a:ext cx="2192337" cy="301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69776"/>
            <a:ext cx="2209800" cy="41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9401" y="1257836"/>
            <a:ext cx="6172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resources are needed and which are available in the long term?</a:t>
            </a:r>
          </a:p>
          <a:p>
            <a:endParaRPr lang="en-TT" sz="2400" b="1" dirty="0" smtClean="0">
              <a:solidFill>
                <a:schemeClr val="bg1"/>
              </a:solidFill>
            </a:endParaRPr>
          </a:p>
          <a:p>
            <a:r>
              <a:rPr lang="en-T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Economic studies of several traditional and innovative mechanisms</a:t>
            </a:r>
          </a:p>
          <a:p>
            <a:endParaRPr lang="en-T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Studies of several purchase – production options related to strategic inputs</a:t>
            </a:r>
          </a:p>
          <a:p>
            <a:endParaRPr lang="en-T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Studies of Human resources requirements </a:t>
            </a:r>
          </a:p>
          <a:p>
            <a:endParaRPr lang="en-T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PA" dirty="0" smtClean="0">
              <a:solidFill>
                <a:schemeClr val="bg1"/>
              </a:solidFill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28600" y="169128"/>
            <a:ext cx="84845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40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37931725" indent="-37474525" eaLnBrk="0" hangingPunct="0">
              <a:defRPr sz="2400"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TT" b="1" dirty="0" smtClean="0">
                <a:solidFill>
                  <a:prstClr val="white"/>
                </a:solidFill>
              </a:rPr>
              <a:t>Steps to develop investment plans </a:t>
            </a:r>
          </a:p>
          <a:p>
            <a:pPr algn="ctr"/>
            <a:r>
              <a:rPr lang="en-TT" b="1" dirty="0" smtClean="0">
                <a:solidFill>
                  <a:prstClr val="white"/>
                </a:solidFill>
              </a:rPr>
              <a:t>for maximum impact on HIV epidemic</a:t>
            </a:r>
          </a:p>
          <a:p>
            <a:pPr algn="ctr"/>
            <a:endParaRPr lang="es-PA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8172"/>
            <a:ext cx="4593637" cy="6758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40" y="307875"/>
            <a:ext cx="3776160" cy="520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971">
            <a:off x="3539989" y="578037"/>
            <a:ext cx="2484456" cy="374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84" y="4064859"/>
            <a:ext cx="5278438" cy="277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" y="97574"/>
            <a:ext cx="403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dirty="0" smtClean="0">
                <a:solidFill>
                  <a:prstClr val="black"/>
                </a:solidFill>
              </a:rPr>
              <a:t>Guías disponibles</a:t>
            </a:r>
            <a:endParaRPr lang="en-GB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" y="249974"/>
            <a:ext cx="537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 smtClean="0">
                <a:solidFill>
                  <a:srgbClr val="FF0000"/>
                </a:solidFill>
              </a:rPr>
              <a:t>Available guidelines &amp; Studies</a:t>
            </a:r>
            <a:endParaRPr lang="en-TT" sz="3200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900968"/>
            <a:ext cx="5735958" cy="1787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28" y="2827803"/>
            <a:ext cx="4582880" cy="1750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50" y="3419725"/>
            <a:ext cx="3857625" cy="19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0" y="1766512"/>
            <a:ext cx="3652837" cy="1440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0228">
            <a:off x="274194" y="4371441"/>
            <a:ext cx="3476625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69" y="249974"/>
            <a:ext cx="36290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341" y="5764724"/>
            <a:ext cx="6251056" cy="92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2" descr="LogoSIC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3"/>
          <a:stretch>
            <a:fillRect/>
          </a:stretch>
        </p:blipFill>
        <p:spPr bwMode="auto">
          <a:xfrm>
            <a:off x="3810000" y="3549650"/>
            <a:ext cx="16843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6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003"/>
            <a:ext cx="9144000" cy="689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992923"/>
            <a:ext cx="7620000" cy="1631216"/>
          </a:xfrm>
          <a:prstGeom prst="rect">
            <a:avLst/>
          </a:prstGeom>
          <a:solidFill>
            <a:srgbClr val="00A7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6000" b="1" dirty="0" smtClean="0">
                <a:solidFill>
                  <a:prstClr val="white"/>
                </a:solidFill>
              </a:rPr>
              <a:t>Hacer las cosas mejor!</a:t>
            </a:r>
          </a:p>
          <a:p>
            <a:endParaRPr lang="en-GB" sz="40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085" y="1992923"/>
            <a:ext cx="7620000" cy="2923877"/>
          </a:xfrm>
          <a:prstGeom prst="rect">
            <a:avLst/>
          </a:prstGeom>
          <a:solidFill>
            <a:srgbClr val="00A7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TT" sz="4800" dirty="0" smtClean="0">
                <a:solidFill>
                  <a:schemeClr val="bg1"/>
                </a:solidFill>
              </a:rPr>
              <a:t>Implementation of the investment framework in the Caribbean</a:t>
            </a:r>
            <a:endParaRPr lang="en-TT" sz="4800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A196CF9-3C0D-4717-AC6F-1FFEB4F3BC02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29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1507" name="AutoShape 2"/>
          <p:cNvSpPr>
            <a:spLocks/>
          </p:cNvSpPr>
          <p:nvPr/>
        </p:nvSpPr>
        <p:spPr bwMode="auto">
          <a:xfrm rot="10440000">
            <a:off x="-2451100" y="5613400"/>
            <a:ext cx="14041438" cy="1746250"/>
          </a:xfrm>
          <a:custGeom>
            <a:avLst/>
            <a:gdLst>
              <a:gd name="T0" fmla="*/ 13967330 w 21600"/>
              <a:gd name="T1" fmla="*/ 349732 h 10870"/>
              <a:gd name="T2" fmla="*/ 0 w 21600"/>
              <a:gd name="T3" fmla="*/ 349732 h 10870"/>
              <a:gd name="T4" fmla="*/ 74108 w 21600"/>
              <a:gd name="T5" fmla="*/ 1396518 h 10870"/>
              <a:gd name="T6" fmla="*/ 14041438 w 21600"/>
              <a:gd name="T7" fmla="*/ 1396518 h 10870"/>
              <a:gd name="T8" fmla="*/ 13967330 w 21600"/>
              <a:gd name="T9" fmla="*/ 349732 h 10870"/>
              <a:gd name="T10" fmla="*/ 13967330 w 21600"/>
              <a:gd name="T11" fmla="*/ 349732 h 108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10870">
                <a:moveTo>
                  <a:pt x="21486" y="2177"/>
                </a:moveTo>
                <a:cubicBezTo>
                  <a:pt x="14324" y="9719"/>
                  <a:pt x="7162" y="-5365"/>
                  <a:pt x="0" y="2177"/>
                </a:cubicBezTo>
                <a:lnTo>
                  <a:pt x="114" y="8693"/>
                </a:lnTo>
                <a:cubicBezTo>
                  <a:pt x="7276" y="1151"/>
                  <a:pt x="14438" y="16235"/>
                  <a:pt x="21600" y="8693"/>
                </a:cubicBezTo>
                <a:lnTo>
                  <a:pt x="21486" y="2177"/>
                </a:lnTo>
                <a:close/>
                <a:moveTo>
                  <a:pt x="21486" y="2177"/>
                </a:moveTo>
              </a:path>
            </a:pathLst>
          </a:custGeom>
          <a:gradFill rotWithShape="0">
            <a:gsLst>
              <a:gs pos="0">
                <a:srgbClr val="0000CC"/>
              </a:gs>
              <a:gs pos="100000">
                <a:srgbClr val="3399FF"/>
              </a:gs>
            </a:gsLst>
            <a:lin ang="504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1508" name="AutoShape 3"/>
          <p:cNvSpPr>
            <a:spLocks/>
          </p:cNvSpPr>
          <p:nvPr/>
        </p:nvSpPr>
        <p:spPr bwMode="auto">
          <a:xfrm rot="10440000">
            <a:off x="-2451100" y="6667500"/>
            <a:ext cx="14041438" cy="1746250"/>
          </a:xfrm>
          <a:custGeom>
            <a:avLst/>
            <a:gdLst>
              <a:gd name="T0" fmla="*/ 13967330 w 21600"/>
              <a:gd name="T1" fmla="*/ 349732 h 10870"/>
              <a:gd name="T2" fmla="*/ 0 w 21600"/>
              <a:gd name="T3" fmla="*/ 349732 h 10870"/>
              <a:gd name="T4" fmla="*/ 74108 w 21600"/>
              <a:gd name="T5" fmla="*/ 1396518 h 10870"/>
              <a:gd name="T6" fmla="*/ 14041438 w 21600"/>
              <a:gd name="T7" fmla="*/ 1396518 h 10870"/>
              <a:gd name="T8" fmla="*/ 13967330 w 21600"/>
              <a:gd name="T9" fmla="*/ 349732 h 10870"/>
              <a:gd name="T10" fmla="*/ 13967330 w 21600"/>
              <a:gd name="T11" fmla="*/ 349732 h 108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10870">
                <a:moveTo>
                  <a:pt x="21486" y="2177"/>
                </a:moveTo>
                <a:cubicBezTo>
                  <a:pt x="14324" y="9719"/>
                  <a:pt x="7162" y="-5365"/>
                  <a:pt x="0" y="2177"/>
                </a:cubicBezTo>
                <a:lnTo>
                  <a:pt x="114" y="8693"/>
                </a:lnTo>
                <a:cubicBezTo>
                  <a:pt x="7276" y="1151"/>
                  <a:pt x="14438" y="16235"/>
                  <a:pt x="21600" y="8693"/>
                </a:cubicBezTo>
                <a:lnTo>
                  <a:pt x="21486" y="2177"/>
                </a:lnTo>
                <a:close/>
                <a:moveTo>
                  <a:pt x="21486" y="2177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1509" name="AutoShape 4"/>
          <p:cNvSpPr>
            <a:spLocks/>
          </p:cNvSpPr>
          <p:nvPr/>
        </p:nvSpPr>
        <p:spPr bwMode="auto">
          <a:xfrm rot="10440000">
            <a:off x="-2235200" y="7675563"/>
            <a:ext cx="14041438" cy="1746250"/>
          </a:xfrm>
          <a:custGeom>
            <a:avLst/>
            <a:gdLst>
              <a:gd name="T0" fmla="*/ 13967330 w 21600"/>
              <a:gd name="T1" fmla="*/ 349732 h 10870"/>
              <a:gd name="T2" fmla="*/ 0 w 21600"/>
              <a:gd name="T3" fmla="*/ 349732 h 10870"/>
              <a:gd name="T4" fmla="*/ 74108 w 21600"/>
              <a:gd name="T5" fmla="*/ 1396518 h 10870"/>
              <a:gd name="T6" fmla="*/ 14041438 w 21600"/>
              <a:gd name="T7" fmla="*/ 1396518 h 10870"/>
              <a:gd name="T8" fmla="*/ 13967330 w 21600"/>
              <a:gd name="T9" fmla="*/ 349732 h 10870"/>
              <a:gd name="T10" fmla="*/ 13967330 w 21600"/>
              <a:gd name="T11" fmla="*/ 349732 h 108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10870">
                <a:moveTo>
                  <a:pt x="21486" y="2177"/>
                </a:moveTo>
                <a:cubicBezTo>
                  <a:pt x="14324" y="9719"/>
                  <a:pt x="7162" y="-5365"/>
                  <a:pt x="0" y="2177"/>
                </a:cubicBezTo>
                <a:lnTo>
                  <a:pt x="114" y="8693"/>
                </a:lnTo>
                <a:cubicBezTo>
                  <a:pt x="7276" y="1151"/>
                  <a:pt x="14438" y="16235"/>
                  <a:pt x="21600" y="8693"/>
                </a:cubicBezTo>
                <a:lnTo>
                  <a:pt x="21486" y="2177"/>
                </a:lnTo>
                <a:close/>
                <a:moveTo>
                  <a:pt x="21486" y="2177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1510" name="Rectangle 5"/>
          <p:cNvSpPr>
            <a:spLocks/>
          </p:cNvSpPr>
          <p:nvPr/>
        </p:nvSpPr>
        <p:spPr bwMode="auto">
          <a:xfrm>
            <a:off x="-9578975" y="-12395200"/>
            <a:ext cx="9502775" cy="2152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1" name="Rectangle 6"/>
          <p:cNvSpPr>
            <a:spLocks/>
          </p:cNvSpPr>
          <p:nvPr/>
        </p:nvSpPr>
        <p:spPr bwMode="auto">
          <a:xfrm>
            <a:off x="11158538" y="-10855325"/>
            <a:ext cx="9502775" cy="2152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2" name="Rectangle 7"/>
          <p:cNvSpPr>
            <a:spLocks/>
          </p:cNvSpPr>
          <p:nvPr/>
        </p:nvSpPr>
        <p:spPr bwMode="auto">
          <a:xfrm>
            <a:off x="9196388" y="-11179175"/>
            <a:ext cx="9502775" cy="2152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3" name="Rectangle 8"/>
          <p:cNvSpPr>
            <a:spLocks/>
          </p:cNvSpPr>
          <p:nvPr/>
        </p:nvSpPr>
        <p:spPr bwMode="auto">
          <a:xfrm>
            <a:off x="9170988" y="-11179175"/>
            <a:ext cx="9502775" cy="2152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4" name="Rectangle 9"/>
          <p:cNvSpPr>
            <a:spLocks/>
          </p:cNvSpPr>
          <p:nvPr/>
        </p:nvSpPr>
        <p:spPr bwMode="auto">
          <a:xfrm>
            <a:off x="-9566275" y="-12395200"/>
            <a:ext cx="9502775" cy="2152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5" name="Rectangle 10"/>
          <p:cNvSpPr>
            <a:spLocks/>
          </p:cNvSpPr>
          <p:nvPr/>
        </p:nvSpPr>
        <p:spPr bwMode="auto">
          <a:xfrm>
            <a:off x="-9566275" y="-12395200"/>
            <a:ext cx="9502775" cy="2152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6" name="Rectangle 11"/>
          <p:cNvSpPr>
            <a:spLocks/>
          </p:cNvSpPr>
          <p:nvPr/>
        </p:nvSpPr>
        <p:spPr bwMode="auto">
          <a:xfrm>
            <a:off x="-9553575" y="-12395200"/>
            <a:ext cx="9515475" cy="22713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7" name="Rectangle 12"/>
          <p:cNvSpPr>
            <a:spLocks/>
          </p:cNvSpPr>
          <p:nvPr/>
        </p:nvSpPr>
        <p:spPr bwMode="auto">
          <a:xfrm>
            <a:off x="-13236575" y="-12804775"/>
            <a:ext cx="23733125" cy="12690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8" name="Rectangle 13"/>
          <p:cNvSpPr>
            <a:spLocks/>
          </p:cNvSpPr>
          <p:nvPr/>
        </p:nvSpPr>
        <p:spPr bwMode="auto">
          <a:xfrm>
            <a:off x="9105900" y="-11212513"/>
            <a:ext cx="9502775" cy="215201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9" name="Line 17"/>
          <p:cNvSpPr>
            <a:spLocks noChangeShapeType="1"/>
          </p:cNvSpPr>
          <p:nvPr/>
        </p:nvSpPr>
        <p:spPr bwMode="auto">
          <a:xfrm>
            <a:off x="1238250" y="438150"/>
            <a:ext cx="1588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1520" name="Line 18"/>
          <p:cNvSpPr>
            <a:spLocks noChangeShapeType="1"/>
          </p:cNvSpPr>
          <p:nvPr/>
        </p:nvSpPr>
        <p:spPr bwMode="auto">
          <a:xfrm>
            <a:off x="1238250" y="5010150"/>
            <a:ext cx="6629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1521" name="Rectangle 19"/>
          <p:cNvSpPr>
            <a:spLocks/>
          </p:cNvSpPr>
          <p:nvPr/>
        </p:nvSpPr>
        <p:spPr bwMode="auto">
          <a:xfrm>
            <a:off x="1695450" y="5257800"/>
            <a:ext cx="1003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defTabSz="914400">
              <a:spcBef>
                <a:spcPts val="1050"/>
              </a:spcBef>
            </a:pPr>
            <a:r>
              <a:rPr lang="en-US" b="1" dirty="0">
                <a:cs typeface="Arial" charset="0"/>
                <a:sym typeface="Arial" charset="0"/>
              </a:rPr>
              <a:t>2001</a:t>
            </a:r>
          </a:p>
        </p:txBody>
      </p:sp>
      <p:sp>
        <p:nvSpPr>
          <p:cNvPr id="21522" name="Rectangle 20"/>
          <p:cNvSpPr>
            <a:spLocks/>
          </p:cNvSpPr>
          <p:nvPr/>
        </p:nvSpPr>
        <p:spPr bwMode="auto">
          <a:xfrm>
            <a:off x="6962775" y="5257800"/>
            <a:ext cx="787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defTabSz="914400"/>
            <a:r>
              <a:rPr lang="en-US" b="1" dirty="0">
                <a:cs typeface="Arial" charset="0"/>
                <a:sym typeface="Arial" charset="0"/>
              </a:rPr>
              <a:t>2009</a:t>
            </a:r>
          </a:p>
        </p:txBody>
      </p:sp>
      <p:sp>
        <p:nvSpPr>
          <p:cNvPr id="21523" name="Line 21"/>
          <p:cNvSpPr>
            <a:spLocks noChangeShapeType="1"/>
          </p:cNvSpPr>
          <p:nvPr/>
        </p:nvSpPr>
        <p:spPr bwMode="auto">
          <a:xfrm rot="10800000" flipH="1">
            <a:off x="1958975" y="701675"/>
            <a:ext cx="5908675" cy="4060825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1524" name="Rectangle 23"/>
          <p:cNvSpPr>
            <a:spLocks/>
          </p:cNvSpPr>
          <p:nvPr/>
        </p:nvSpPr>
        <p:spPr bwMode="auto">
          <a:xfrm>
            <a:off x="1309688" y="4060825"/>
            <a:ext cx="8382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ctr" defTabSz="914400"/>
            <a:r>
              <a:rPr lang="en-US" b="1">
                <a:cs typeface="Arial" charset="0"/>
                <a:sym typeface="Arial" charset="0"/>
              </a:rPr>
              <a:t>$91m</a:t>
            </a:r>
          </a:p>
        </p:txBody>
      </p:sp>
      <p:sp>
        <p:nvSpPr>
          <p:cNvPr id="21525" name="Line 24"/>
          <p:cNvSpPr>
            <a:spLocks noChangeShapeType="1"/>
          </p:cNvSpPr>
          <p:nvPr/>
        </p:nvSpPr>
        <p:spPr bwMode="auto">
          <a:xfrm>
            <a:off x="1695450" y="1123950"/>
            <a:ext cx="5943600" cy="2133600"/>
          </a:xfrm>
          <a:prstGeom prst="line">
            <a:avLst/>
          </a:prstGeom>
          <a:noFill/>
          <a:ln w="50800">
            <a:solidFill>
              <a:srgbClr val="FFFF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21526" name="Group 25"/>
          <p:cNvGrpSpPr>
            <a:grpSpLocks/>
          </p:cNvGrpSpPr>
          <p:nvPr/>
        </p:nvGrpSpPr>
        <p:grpSpPr bwMode="auto">
          <a:xfrm>
            <a:off x="95250" y="1200150"/>
            <a:ext cx="990600" cy="3352800"/>
            <a:chOff x="0" y="0"/>
            <a:chExt cx="624" cy="2112"/>
          </a:xfrm>
        </p:grpSpPr>
        <p:sp>
          <p:nvSpPr>
            <p:cNvPr id="21535" name="AutoShape 26"/>
            <p:cNvSpPr>
              <a:spLocks/>
            </p:cNvSpPr>
            <p:nvPr/>
          </p:nvSpPr>
          <p:spPr bwMode="auto">
            <a:xfrm>
              <a:off x="0" y="0"/>
              <a:ext cx="624" cy="2112"/>
            </a:xfrm>
            <a:custGeom>
              <a:avLst/>
              <a:gdLst>
                <a:gd name="T0" fmla="*/ 0 w 21600"/>
                <a:gd name="T1" fmla="*/ 528 h 21600"/>
                <a:gd name="T2" fmla="*/ 156 w 21600"/>
                <a:gd name="T3" fmla="*/ 528 h 21600"/>
                <a:gd name="T4" fmla="*/ 156 w 21600"/>
                <a:gd name="T5" fmla="*/ 2112 h 21600"/>
                <a:gd name="T6" fmla="*/ 468 w 21600"/>
                <a:gd name="T7" fmla="*/ 2112 h 21600"/>
                <a:gd name="T8" fmla="*/ 468 w 21600"/>
                <a:gd name="T9" fmla="*/ 528 h 21600"/>
                <a:gd name="T10" fmla="*/ 624 w 21600"/>
                <a:gd name="T11" fmla="*/ 528 h 21600"/>
                <a:gd name="T12" fmla="*/ 312 w 21600"/>
                <a:gd name="T13" fmla="*/ 0 h 21600"/>
                <a:gd name="T14" fmla="*/ 0 w 21600"/>
                <a:gd name="T15" fmla="*/ 528 h 21600"/>
                <a:gd name="T16" fmla="*/ 0 w 21600"/>
                <a:gd name="T17" fmla="*/ 528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0" y="5400"/>
                  </a:moveTo>
                  <a:lnTo>
                    <a:pt x="5400" y="54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5400"/>
                  </a:lnTo>
                  <a:lnTo>
                    <a:pt x="21600" y="5400"/>
                  </a:lnTo>
                  <a:lnTo>
                    <a:pt x="10800" y="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1536" name="Rectangle 27"/>
            <p:cNvSpPr>
              <a:spLocks/>
            </p:cNvSpPr>
            <p:nvPr/>
          </p:nvSpPr>
          <p:spPr bwMode="auto">
            <a:xfrm rot="5400000">
              <a:off x="-392" y="1076"/>
              <a:ext cx="140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45720" bIns="38100" anchor="ctr">
              <a:spAutoFit/>
            </a:bodyPr>
            <a:lstStyle/>
            <a:p>
              <a:pPr algn="ctr"/>
              <a:r>
                <a:rPr lang="en-US" dirty="0" smtClean="0">
                  <a:latin typeface="Arial Bold" charset="0"/>
                  <a:sym typeface="Arial Bold" charset="0"/>
                </a:rPr>
                <a:t>IMPACT IN HEALTH</a:t>
              </a:r>
              <a:endParaRPr lang="en-US" dirty="0">
                <a:latin typeface="Arial Bold" charset="0"/>
                <a:sym typeface="Arial Bold" charset="0"/>
              </a:endParaRPr>
            </a:p>
          </p:txBody>
        </p:sp>
      </p:grpSp>
      <p:sp>
        <p:nvSpPr>
          <p:cNvPr id="21527" name="Line 28"/>
          <p:cNvSpPr>
            <a:spLocks noChangeShapeType="1"/>
          </p:cNvSpPr>
          <p:nvPr/>
        </p:nvSpPr>
        <p:spPr bwMode="auto">
          <a:xfrm>
            <a:off x="1695450" y="1047750"/>
            <a:ext cx="5943600" cy="381000"/>
          </a:xfrm>
          <a:prstGeom prst="line">
            <a:avLst/>
          </a:prstGeom>
          <a:noFill/>
          <a:ln w="76200">
            <a:solidFill>
              <a:srgbClr val="02AEF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1528" name="Rectangle 29"/>
          <p:cNvSpPr>
            <a:spLocks/>
          </p:cNvSpPr>
          <p:nvPr/>
        </p:nvSpPr>
        <p:spPr bwMode="auto">
          <a:xfrm>
            <a:off x="1309688" y="571500"/>
            <a:ext cx="1173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ctr" defTabSz="914400"/>
            <a:r>
              <a:rPr lang="en-US" sz="2000" b="1">
                <a:cs typeface="Arial" charset="0"/>
                <a:sym typeface="Arial" charset="0"/>
              </a:rPr>
              <a:t>21,000</a:t>
            </a:r>
          </a:p>
        </p:txBody>
      </p:sp>
      <p:grpSp>
        <p:nvGrpSpPr>
          <p:cNvPr id="21529" name="Group 33"/>
          <p:cNvGrpSpPr>
            <a:grpSpLocks/>
          </p:cNvGrpSpPr>
          <p:nvPr/>
        </p:nvGrpSpPr>
        <p:grpSpPr bwMode="auto">
          <a:xfrm>
            <a:off x="3389313" y="5076825"/>
            <a:ext cx="2667000" cy="914400"/>
            <a:chOff x="0" y="0"/>
            <a:chExt cx="1680" cy="576"/>
          </a:xfrm>
        </p:grpSpPr>
        <p:sp>
          <p:nvSpPr>
            <p:cNvPr id="21533" name="AutoShape 34"/>
            <p:cNvSpPr>
              <a:spLocks/>
            </p:cNvSpPr>
            <p:nvPr/>
          </p:nvSpPr>
          <p:spPr bwMode="auto">
            <a:xfrm>
              <a:off x="0" y="0"/>
              <a:ext cx="1680" cy="576"/>
            </a:xfrm>
            <a:prstGeom prst="rightArrow">
              <a:avLst>
                <a:gd name="adj1" fmla="val 50000"/>
                <a:gd name="adj2" fmla="val 729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endParaRPr lang="es-ES" sz="4400">
                <a:solidFill>
                  <a:srgbClr val="FFFFFF"/>
                </a:solidFill>
                <a:latin typeface="Arial Bold" charset="0"/>
                <a:sym typeface="Arial Bold" charset="0"/>
              </a:endParaRPr>
            </a:p>
          </p:txBody>
        </p:sp>
        <p:sp>
          <p:nvSpPr>
            <p:cNvPr id="21534" name="Rectangle 35"/>
            <p:cNvSpPr>
              <a:spLocks/>
            </p:cNvSpPr>
            <p:nvPr/>
          </p:nvSpPr>
          <p:spPr bwMode="auto">
            <a:xfrm>
              <a:off x="121" y="36"/>
              <a:ext cx="1152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0010" bIns="38100" anchor="ctr"/>
            <a:lstStyle/>
            <a:p>
              <a:pPr marL="14288" algn="ctr" defTabSz="914400"/>
              <a:endParaRPr lang="en-US" dirty="0">
                <a:sym typeface="Arial" charset="0"/>
              </a:endParaRPr>
            </a:p>
            <a:p>
              <a:pPr marL="14288" algn="ctr" defTabSz="914400"/>
              <a:r>
                <a:rPr lang="en-US" b="1" dirty="0" smtClean="0">
                  <a:sym typeface="Arial" charset="0"/>
                </a:rPr>
                <a:t>Funding</a:t>
              </a:r>
              <a:endParaRPr lang="en-US" b="1" dirty="0">
                <a:sym typeface="Arial" charset="0"/>
              </a:endParaRPr>
            </a:p>
          </p:txBody>
        </p:sp>
      </p:grpSp>
      <p:sp>
        <p:nvSpPr>
          <p:cNvPr id="21530" name="Rectangle 36"/>
          <p:cNvSpPr>
            <a:spLocks/>
          </p:cNvSpPr>
          <p:nvPr/>
        </p:nvSpPr>
        <p:spPr bwMode="auto">
          <a:xfrm>
            <a:off x="7334250" y="3560861"/>
            <a:ext cx="1587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ctr" defTabSz="914400"/>
            <a:r>
              <a:rPr lang="en-US" sz="2000" b="1" dirty="0">
                <a:cs typeface="Arial" charset="0"/>
                <a:sym typeface="Arial" charset="0"/>
              </a:rPr>
              <a:t>12,000 </a:t>
            </a:r>
            <a:r>
              <a:rPr lang="en-US" sz="2000" b="1" dirty="0" smtClean="0">
                <a:cs typeface="Arial" charset="0"/>
                <a:sym typeface="Arial" charset="0"/>
              </a:rPr>
              <a:t>deaths</a:t>
            </a:r>
            <a:endParaRPr lang="en-US" sz="2000" b="1" dirty="0">
              <a:cs typeface="Arial" charset="0"/>
              <a:sym typeface="Arial" charset="0"/>
            </a:endParaRPr>
          </a:p>
        </p:txBody>
      </p:sp>
      <p:sp>
        <p:nvSpPr>
          <p:cNvPr id="21531" name="Rectangle 37"/>
          <p:cNvSpPr>
            <a:spLocks/>
          </p:cNvSpPr>
          <p:nvPr/>
        </p:nvSpPr>
        <p:spPr bwMode="auto">
          <a:xfrm>
            <a:off x="7334251" y="438150"/>
            <a:ext cx="1771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 anchor="ctr">
            <a:spAutoFit/>
          </a:bodyPr>
          <a:lstStyle/>
          <a:p>
            <a:pPr marL="39688" algn="ctr" defTabSz="914400"/>
            <a:r>
              <a:rPr lang="en-US" sz="2000" dirty="0">
                <a:latin typeface="Arial Bold" charset="0"/>
                <a:sym typeface="Arial Bold" charset="0"/>
              </a:rPr>
              <a:t>$</a:t>
            </a:r>
            <a:r>
              <a:rPr lang="en-US" sz="2000">
                <a:latin typeface="Arial Bold" charset="0"/>
                <a:sym typeface="Arial Bold" charset="0"/>
              </a:rPr>
              <a:t>1.6 </a:t>
            </a:r>
            <a:r>
              <a:rPr lang="en-US" sz="2000" smtClean="0">
                <a:latin typeface="Arial Bold" charset="0"/>
                <a:sym typeface="Arial Bold" charset="0"/>
              </a:rPr>
              <a:t>Billion</a:t>
            </a:r>
            <a:endParaRPr lang="en-US" sz="2000" dirty="0">
              <a:latin typeface="Arial Bold" charset="0"/>
              <a:sym typeface="Arial Bold" charset="0"/>
            </a:endParaRPr>
          </a:p>
        </p:txBody>
      </p:sp>
      <p:sp>
        <p:nvSpPr>
          <p:cNvPr id="21532" name="Rectangle 29"/>
          <p:cNvSpPr>
            <a:spLocks/>
          </p:cNvSpPr>
          <p:nvPr/>
        </p:nvSpPr>
        <p:spPr bwMode="auto">
          <a:xfrm>
            <a:off x="7477125" y="1374973"/>
            <a:ext cx="14446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ctr" defTabSz="914400"/>
            <a:r>
              <a:rPr lang="en-US" sz="2000" b="1" dirty="0">
                <a:cs typeface="Arial" charset="0"/>
                <a:sym typeface="Arial" charset="0"/>
              </a:rPr>
              <a:t>18,000 </a:t>
            </a:r>
            <a:r>
              <a:rPr lang="en-US" sz="2000" b="1" dirty="0" smtClean="0">
                <a:cs typeface="Arial" charset="0"/>
                <a:sym typeface="Arial" charset="0"/>
              </a:rPr>
              <a:t>new infections</a:t>
            </a:r>
            <a:endParaRPr lang="en-US" sz="2000" b="1" dirty="0"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5450" y="13118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b="1" dirty="0" smtClean="0">
                <a:solidFill>
                  <a:schemeClr val="tx2"/>
                </a:solidFill>
              </a:rPr>
              <a:t>Progress made in Caribbean HIV response</a:t>
            </a:r>
            <a:endParaRPr lang="en-TT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61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425" y="228600"/>
            <a:ext cx="1970088" cy="2392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04800" y="152400"/>
            <a:ext cx="624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2011 Political Declaration on HIV/AIDS: </a:t>
            </a:r>
            <a:br>
              <a:rPr lang="en-GB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resources for the HIV response </a:t>
            </a: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122977" y="1424780"/>
            <a:ext cx="8077200" cy="394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6725" indent="-285750" defTabSz="457200" eaLnBrk="0" hangingPunct="0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GB" sz="2000" b="0" dirty="0">
                <a:solidFill>
                  <a:schemeClr val="bg1"/>
                </a:solidFill>
                <a:latin typeface="Arial" pitchFamily="34" charset="0"/>
                <a:ea typeface="ＭＳ Ｐゴシック"/>
                <a:cs typeface="Arial" pitchFamily="34" charset="0"/>
              </a:rPr>
              <a:t>Programmes must become </a:t>
            </a:r>
            <a:r>
              <a:rPr lang="en-GB" sz="2000" dirty="0">
                <a:solidFill>
                  <a:schemeClr val="bg1"/>
                </a:solidFill>
                <a:latin typeface="Arial" pitchFamily="34" charset="0"/>
                <a:ea typeface="ＭＳ Ｐゴシック"/>
                <a:cs typeface="Arial" pitchFamily="34" charset="0"/>
              </a:rPr>
              <a:t>more </a:t>
            </a:r>
            <a:r>
              <a:rPr lang="en-GB" sz="2000" b="1" dirty="0">
                <a:solidFill>
                  <a:srgbClr val="FF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cost-effective and </a:t>
            </a:r>
            <a:br>
              <a:rPr lang="en-GB" sz="2000" b="1" dirty="0">
                <a:solidFill>
                  <a:srgbClr val="FF0000"/>
                </a:solidFill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lang="en-GB" sz="2000" b="1" dirty="0">
                <a:solidFill>
                  <a:srgbClr val="FF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evidence-based</a:t>
            </a:r>
            <a:r>
              <a:rPr lang="en-GB" sz="2000" b="0" dirty="0">
                <a:solidFill>
                  <a:schemeClr val="bg1"/>
                </a:solidFill>
                <a:latin typeface="Arial" pitchFamily="34" charset="0"/>
                <a:ea typeface="ＭＳ Ｐゴシック"/>
                <a:cs typeface="Arial" pitchFamily="34" charset="0"/>
              </a:rPr>
              <a:t> and deliver better value for money </a:t>
            </a:r>
          </a:p>
          <a:p>
            <a:pPr marL="466725" indent="-285750" defTabSz="457200" eaLnBrk="0" hangingPunct="0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GB" sz="2000" b="0" dirty="0">
                <a:solidFill>
                  <a:schemeClr val="bg1"/>
                </a:solidFill>
                <a:latin typeface="Arial" pitchFamily="34" charset="0"/>
                <a:ea typeface="ＭＳ Ｐゴシック"/>
                <a:cs typeface="Arial" pitchFamily="34" charset="0"/>
              </a:rPr>
              <a:t>Break the upward trajectory of costs through the </a:t>
            </a:r>
            <a:br>
              <a:rPr lang="en-GB" sz="2000" b="0" dirty="0">
                <a:solidFill>
                  <a:schemeClr val="bg1"/>
                </a:solidFill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itchFamily="34" charset="0"/>
                <a:ea typeface="ＭＳ Ｐゴシック"/>
                <a:cs typeface="Arial" pitchFamily="34" charset="0"/>
              </a:rPr>
              <a:t>efficient utilization of resources </a:t>
            </a:r>
            <a:r>
              <a:rPr lang="en-GB" sz="2000" b="0" dirty="0">
                <a:solidFill>
                  <a:srgbClr val="FF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(simplification and integration)</a:t>
            </a:r>
          </a:p>
          <a:p>
            <a:pPr marL="466725" indent="-285750" defTabSz="457200" eaLnBrk="0" hangingPunct="0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chemeClr val="bg1"/>
                </a:solidFill>
                <a:latin typeface="Arial" pitchFamily="34" charset="0"/>
                <a:ea typeface="ＭＳ Ｐゴシック"/>
                <a:cs typeface="Arial" pitchFamily="34" charset="0"/>
              </a:rPr>
              <a:t>Close the global </a:t>
            </a:r>
            <a:r>
              <a:rPr lang="en-GB" sz="2000" b="1" dirty="0">
                <a:solidFill>
                  <a:srgbClr val="FF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resource gap</a:t>
            </a:r>
            <a:r>
              <a:rPr lang="en-GB" sz="2000" b="0" dirty="0">
                <a:solidFill>
                  <a:schemeClr val="bg1"/>
                </a:solidFill>
                <a:latin typeface="Arial" pitchFamily="34" charset="0"/>
                <a:ea typeface="ＭＳ Ｐゴシック"/>
                <a:cs typeface="Arial" pitchFamily="34" charset="0"/>
              </a:rPr>
              <a:t> by 2015 (USD 24 billion by 2015)</a:t>
            </a:r>
          </a:p>
          <a:p>
            <a:pPr marL="466725" indent="-285750" defTabSz="457200" eaLnBrk="0" hangingPunct="0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GB" sz="2000" b="0" dirty="0">
                <a:solidFill>
                  <a:schemeClr val="bg1"/>
                </a:solidFill>
                <a:latin typeface="Arial" pitchFamily="34" charset="0"/>
                <a:ea typeface="ＭＳ Ｐゴシック"/>
                <a:cs typeface="Arial" pitchFamily="34" charset="0"/>
              </a:rPr>
              <a:t>Support and </a:t>
            </a:r>
            <a:r>
              <a:rPr lang="en-GB" sz="2000" dirty="0">
                <a:solidFill>
                  <a:schemeClr val="bg1"/>
                </a:solidFill>
                <a:latin typeface="Arial" pitchFamily="34" charset="0"/>
                <a:ea typeface="ＭＳ Ｐゴシック"/>
                <a:cs typeface="Arial" pitchFamily="34" charset="0"/>
              </a:rPr>
              <a:t>strengthen existing </a:t>
            </a:r>
            <a:r>
              <a:rPr lang="en-GB" sz="2000" b="1" dirty="0">
                <a:solidFill>
                  <a:srgbClr val="FF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financial mechanisms</a:t>
            </a:r>
          </a:p>
          <a:p>
            <a:pPr marL="466725" indent="-285750" defTabSz="457200" eaLnBrk="0" hangingPunct="0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GB" sz="2000" b="0" dirty="0">
                <a:solidFill>
                  <a:schemeClr val="bg1"/>
                </a:solidFill>
                <a:latin typeface="Arial" pitchFamily="34" charset="0"/>
                <a:ea typeface="ＭＳ Ｐゴシック"/>
                <a:cs typeface="Arial" pitchFamily="34" charset="0"/>
              </a:rPr>
              <a:t>Expand voluntary and additional </a:t>
            </a:r>
            <a:r>
              <a:rPr lang="en-GB" sz="2000" b="1" dirty="0">
                <a:solidFill>
                  <a:srgbClr val="FF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innovative financing mechanisms</a:t>
            </a:r>
          </a:p>
          <a:p>
            <a:pPr marL="342900" indent="-342900" defTabSz="457200" eaLnBrk="0" hangingPunct="0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GB" sz="2000" b="0" dirty="0">
              <a:solidFill>
                <a:srgbClr val="FF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742950" lvl="1" indent="-285750" defTabSz="457200" eaLnBrk="0" hangingPunct="0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GB" sz="2000" b="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dirty="0" smtClean="0"/>
              <a:t>VIH investment and </a:t>
            </a:r>
            <a:br>
              <a:rPr lang="en-TT" dirty="0" smtClean="0"/>
            </a:br>
            <a:r>
              <a:rPr lang="en-TT" dirty="0" smtClean="0"/>
              <a:t>national ownership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dirty="0" smtClean="0"/>
              <a:t>                     </a:t>
            </a:r>
            <a:r>
              <a:rPr lang="en-TT" b="1" dirty="0" smtClean="0"/>
              <a:t>Year        Investment       Public</a:t>
            </a:r>
          </a:p>
          <a:p>
            <a:pPr marL="0" indent="0">
              <a:buNone/>
            </a:pPr>
            <a:r>
              <a:rPr lang="en-TT" b="1" dirty="0" smtClean="0"/>
              <a:t>                                            US$                  %</a:t>
            </a:r>
          </a:p>
          <a:p>
            <a:pPr marL="0" indent="0">
              <a:buNone/>
            </a:pPr>
            <a:r>
              <a:rPr lang="en-TT" b="1" dirty="0" smtClean="0">
                <a:solidFill>
                  <a:srgbClr val="FF0000"/>
                </a:solidFill>
              </a:rPr>
              <a:t>Haiti		 2011  	  209   m	        &lt;1%</a:t>
            </a:r>
          </a:p>
          <a:p>
            <a:pPr marL="0" indent="0">
              <a:buNone/>
            </a:pPr>
            <a:r>
              <a:rPr lang="en-TT" dirty="0" smtClean="0"/>
              <a:t>Trinidad	 2009  	    90.3 m           84%</a:t>
            </a:r>
          </a:p>
          <a:p>
            <a:pPr marL="0" indent="0">
              <a:buNone/>
            </a:pPr>
            <a:r>
              <a:rPr lang="en-TT" dirty="0" smtClean="0"/>
              <a:t>Dom. Rep. 	2008               31.3 m           25%</a:t>
            </a:r>
          </a:p>
          <a:p>
            <a:pPr marL="0" indent="0">
              <a:buNone/>
            </a:pPr>
            <a:r>
              <a:rPr lang="en-TT" b="1" dirty="0" smtClean="0">
                <a:solidFill>
                  <a:srgbClr val="FF0000"/>
                </a:solidFill>
              </a:rPr>
              <a:t>Guyana     	2010               28.9 m             8%</a:t>
            </a:r>
          </a:p>
          <a:p>
            <a:pPr marL="0" indent="0">
              <a:buNone/>
            </a:pPr>
            <a:r>
              <a:rPr lang="en-TT" b="1" dirty="0" smtClean="0">
                <a:solidFill>
                  <a:schemeClr val="tx2"/>
                </a:solidFill>
              </a:rPr>
              <a:t>Jamaica     	2011               16.2 m           25%</a:t>
            </a:r>
            <a:endParaRPr lang="en-T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244268"/>
              </p:ext>
            </p:extLst>
          </p:nvPr>
        </p:nvGraphicFramePr>
        <p:xfrm>
          <a:off x="0" y="-76200"/>
          <a:ext cx="9078913" cy="6470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Worksheet" r:id="rId4" imgW="8966475" imgH="6357602" progId="Excel.Sheet.8">
                  <p:embed/>
                </p:oleObj>
              </mc:Choice>
              <mc:Fallback>
                <p:oleObj name="Worksheet" r:id="rId4" imgW="8966475" imgH="635760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76200"/>
                        <a:ext cx="9078913" cy="6470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AutoShape 18"/>
          <p:cNvSpPr>
            <a:spLocks noChangeArrowheads="1"/>
          </p:cNvSpPr>
          <p:nvPr/>
        </p:nvSpPr>
        <p:spPr bwMode="auto">
          <a:xfrm>
            <a:off x="1089025" y="3275013"/>
            <a:ext cx="1082675" cy="706437"/>
          </a:xfrm>
          <a:prstGeom prst="wedgeRectCallout">
            <a:avLst>
              <a:gd name="adj1" fmla="val -31083"/>
              <a:gd name="adj2" fmla="val 274944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0800" tIns="50800" rIns="132080" bIns="5080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WB projects begin</a:t>
            </a:r>
            <a:endParaRPr lang="en-US" sz="1600" b="1" dirty="0" smtClean="0">
              <a:solidFill>
                <a:prstClr val="black"/>
              </a:solidFill>
            </a:endParaRPr>
          </a:p>
        </p:txBody>
      </p:sp>
      <p:sp>
        <p:nvSpPr>
          <p:cNvPr id="38915" name="AutoShape 19"/>
          <p:cNvSpPr>
            <a:spLocks noChangeArrowheads="1"/>
          </p:cNvSpPr>
          <p:nvPr/>
        </p:nvSpPr>
        <p:spPr bwMode="auto">
          <a:xfrm>
            <a:off x="2236788" y="3529013"/>
            <a:ext cx="1090612" cy="639762"/>
          </a:xfrm>
          <a:prstGeom prst="wedgeRectCallout">
            <a:avLst>
              <a:gd name="adj1" fmla="val -6838"/>
              <a:gd name="adj2" fmla="val 142167"/>
            </a:avLst>
          </a:prstGeom>
          <a:solidFill>
            <a:srgbClr val="02AEF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0800" tIns="50800" rIns="132080" bIns="5080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GF-HAITI</a:t>
            </a:r>
          </a:p>
        </p:txBody>
      </p:sp>
      <p:sp>
        <p:nvSpPr>
          <p:cNvPr id="38916" name="AutoShape 20"/>
          <p:cNvSpPr>
            <a:spLocks noChangeArrowheads="1"/>
          </p:cNvSpPr>
          <p:nvPr/>
        </p:nvSpPr>
        <p:spPr bwMode="auto">
          <a:xfrm>
            <a:off x="4332288" y="4395788"/>
            <a:ext cx="1157287" cy="428625"/>
          </a:xfrm>
          <a:prstGeom prst="wedgeRectCallout">
            <a:avLst>
              <a:gd name="adj1" fmla="val -136968"/>
              <a:gd name="adj2" fmla="val -6148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0800" tIns="50800" rIns="132080" bIns="50800" anchor="ctr"/>
          <a:lstStyle/>
          <a:p>
            <a:pPr algn="ctr"/>
            <a:r>
              <a:rPr lang="es-ES_tradnl" sz="1600" b="1" dirty="0" err="1" smtClean="0"/>
              <a:t>MoT</a:t>
            </a:r>
            <a:endParaRPr lang="es-ES_tradnl" sz="1600" b="1" dirty="0"/>
          </a:p>
        </p:txBody>
      </p:sp>
      <p:sp>
        <p:nvSpPr>
          <p:cNvPr id="38917" name="AutoShape 22"/>
          <p:cNvSpPr>
            <a:spLocks noChangeArrowheads="1"/>
          </p:cNvSpPr>
          <p:nvPr/>
        </p:nvSpPr>
        <p:spPr bwMode="auto">
          <a:xfrm>
            <a:off x="3743325" y="1976438"/>
            <a:ext cx="889000" cy="790575"/>
          </a:xfrm>
          <a:prstGeom prst="wedgeRectCallout">
            <a:avLst>
              <a:gd name="adj1" fmla="val 40356"/>
              <a:gd name="adj2" fmla="val 135741"/>
            </a:avLst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0800" tIns="50800" rIns="132080" bIns="5080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GF Changes in eligibility criteria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36871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73838" y="633253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CC1C820-8B10-4087-B537-15477FC46172}" type="slidenum">
              <a:rPr lang="en-US">
                <a:solidFill>
                  <a:srgbClr val="898989"/>
                </a:solidFill>
                <a:latin typeface="Calibri" pitchFamily="34" charset="0"/>
                <a:sym typeface="Arial Bold" charset="0"/>
              </a:rPr>
              <a:pPr eaLnBrk="1" hangingPunct="1"/>
              <a:t>31</a:t>
            </a:fld>
            <a:endParaRPr lang="en-US">
              <a:solidFill>
                <a:srgbClr val="898989"/>
              </a:solidFill>
              <a:latin typeface="Calibri" pitchFamily="34" charset="0"/>
              <a:sym typeface="Arial Bold" charset="0"/>
            </a:endParaRPr>
          </a:p>
        </p:txBody>
      </p:sp>
      <p:sp>
        <p:nvSpPr>
          <p:cNvPr id="38919" name="AutoShape 10"/>
          <p:cNvSpPr>
            <a:spLocks noChangeArrowheads="1"/>
          </p:cNvSpPr>
          <p:nvPr/>
        </p:nvSpPr>
        <p:spPr bwMode="auto">
          <a:xfrm>
            <a:off x="6573838" y="2724150"/>
            <a:ext cx="936625" cy="666750"/>
          </a:xfrm>
          <a:prstGeom prst="wedgeRectCallout">
            <a:avLst>
              <a:gd name="adj1" fmla="val 21880"/>
              <a:gd name="adj2" fmla="val -148940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0800" tIns="50800" rIns="132080" bIns="5080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Most World Bank Projects close</a:t>
            </a:r>
          </a:p>
        </p:txBody>
      </p:sp>
      <p:sp>
        <p:nvSpPr>
          <p:cNvPr id="38920" name="AutoShape 22"/>
          <p:cNvSpPr>
            <a:spLocks noChangeArrowheads="1"/>
          </p:cNvSpPr>
          <p:nvPr/>
        </p:nvSpPr>
        <p:spPr bwMode="auto">
          <a:xfrm>
            <a:off x="5426075" y="1285875"/>
            <a:ext cx="901700" cy="790575"/>
          </a:xfrm>
          <a:prstGeom prst="wedgeRectCallout">
            <a:avLst>
              <a:gd name="adj1" fmla="val 211444"/>
              <a:gd name="adj2" fmla="val -2208"/>
            </a:avLst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0800" tIns="50800" rIns="132080" bIns="5080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GF Changes in </a:t>
            </a:r>
            <a:r>
              <a:rPr lang="en-US" sz="1200" b="1" dirty="0" smtClean="0">
                <a:solidFill>
                  <a:prstClr val="black"/>
                </a:solidFill>
              </a:rPr>
              <a:t>eligibility criteria</a:t>
            </a:r>
            <a:endParaRPr lang="en-US" sz="1200" b="1" i="1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27963" y="1855788"/>
            <a:ext cx="1038225" cy="1201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7859713" y="2076450"/>
            <a:ext cx="1131887" cy="1025525"/>
          </a:xfrm>
          <a:prstGeom prst="wedgeRectCallout">
            <a:avLst>
              <a:gd name="adj1" fmla="val 23847"/>
              <a:gd name="adj2" fmla="val -102593"/>
            </a:avLst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0800" tIns="50800" rIns="132080" bIns="50800" anchor="ctr"/>
          <a:lstStyle/>
          <a:p>
            <a:pPr algn="ctr"/>
            <a:r>
              <a:rPr lang="en-US" sz="1200" b="1" i="1" dirty="0" smtClean="0">
                <a:solidFill>
                  <a:prstClr val="black"/>
                </a:solidFill>
              </a:rPr>
              <a:t>GF Phase II proposals for Haiti </a:t>
            </a:r>
            <a:r>
              <a:rPr lang="en-US" sz="1200" b="1" i="1" dirty="0">
                <a:solidFill>
                  <a:prstClr val="black"/>
                </a:solidFill>
              </a:rPr>
              <a:t>&amp;</a:t>
            </a:r>
            <a:r>
              <a:rPr lang="en-US" sz="1200" b="1" i="1" dirty="0" smtClean="0">
                <a:solidFill>
                  <a:prstClr val="black"/>
                </a:solidFill>
              </a:rPr>
              <a:t> Guyana   </a:t>
            </a:r>
            <a:r>
              <a:rPr lang="en-US" sz="1200" b="1" i="1" dirty="0">
                <a:solidFill>
                  <a:prstClr val="black"/>
                </a:solidFill>
              </a:rPr>
              <a:t>r</a:t>
            </a:r>
            <a:r>
              <a:rPr lang="en-US" sz="1200" b="1" i="1" dirty="0" smtClean="0">
                <a:solidFill>
                  <a:prstClr val="black"/>
                </a:solidFill>
              </a:rPr>
              <a:t>ejected</a:t>
            </a:r>
          </a:p>
          <a:p>
            <a:endParaRPr lang="en-US" sz="1000" dirty="0" smtClean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780" y="6470798"/>
            <a:ext cx="4387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Source: UNAIDS Caribbean RST, 2011</a:t>
            </a:r>
            <a:endParaRPr lang="en-TT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0897" y="152400"/>
            <a:ext cx="567469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TT" sz="2400" b="1" dirty="0" smtClean="0"/>
              <a:t>External resources for HIV in the Caribbean</a:t>
            </a:r>
          </a:p>
          <a:p>
            <a:pPr algn="ctr"/>
            <a:r>
              <a:rPr lang="en-TT" sz="2400" b="1" dirty="0" smtClean="0"/>
              <a:t>2001 – 2011</a:t>
            </a:r>
            <a:endParaRPr lang="en-TT" sz="2400" b="1" dirty="0"/>
          </a:p>
        </p:txBody>
      </p:sp>
    </p:spTree>
    <p:extLst>
      <p:ext uri="{BB962C8B-B14F-4D97-AF65-F5344CB8AC3E}">
        <p14:creationId xmlns:p14="http://schemas.microsoft.com/office/powerpoint/2010/main" val="1871390499"/>
      </p:ext>
    </p:extLst>
  </p:cSld>
  <p:clrMapOvr>
    <a:masterClrMapping/>
  </p:clrMapOvr>
  <p:transition spd="slow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8913" grpId="0"/>
      <p:bldP spid="38914" grpId="0" animBg="1"/>
      <p:bldP spid="38915" grpId="0" animBg="1"/>
      <p:bldP spid="38916" grpId="0" animBg="1"/>
      <p:bldP spid="38917" grpId="0" animBg="1"/>
      <p:bldP spid="38919" grpId="0" animBg="1"/>
      <p:bldP spid="38920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37A9B24-D847-432A-9C08-6AAB904D308A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32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123" name="AutoShape 2"/>
          <p:cNvSpPr>
            <a:spLocks/>
          </p:cNvSpPr>
          <p:nvPr/>
        </p:nvSpPr>
        <p:spPr bwMode="auto">
          <a:xfrm rot="10440000">
            <a:off x="-2667000" y="5791200"/>
            <a:ext cx="14041438" cy="1746250"/>
          </a:xfrm>
          <a:custGeom>
            <a:avLst/>
            <a:gdLst>
              <a:gd name="T0" fmla="*/ 13967330 w 21600"/>
              <a:gd name="T1" fmla="*/ 349732 h 10870"/>
              <a:gd name="T2" fmla="*/ 0 w 21600"/>
              <a:gd name="T3" fmla="*/ 349732 h 10870"/>
              <a:gd name="T4" fmla="*/ 74108 w 21600"/>
              <a:gd name="T5" fmla="*/ 1396518 h 10870"/>
              <a:gd name="T6" fmla="*/ 14041438 w 21600"/>
              <a:gd name="T7" fmla="*/ 1396518 h 10870"/>
              <a:gd name="T8" fmla="*/ 13967330 w 21600"/>
              <a:gd name="T9" fmla="*/ 349732 h 10870"/>
              <a:gd name="T10" fmla="*/ 13967330 w 21600"/>
              <a:gd name="T11" fmla="*/ 349732 h 108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10870">
                <a:moveTo>
                  <a:pt x="21486" y="2177"/>
                </a:moveTo>
                <a:cubicBezTo>
                  <a:pt x="14324" y="9719"/>
                  <a:pt x="7162" y="-5365"/>
                  <a:pt x="0" y="2177"/>
                </a:cubicBezTo>
                <a:lnTo>
                  <a:pt x="114" y="8693"/>
                </a:lnTo>
                <a:cubicBezTo>
                  <a:pt x="7276" y="1151"/>
                  <a:pt x="14438" y="16235"/>
                  <a:pt x="21600" y="8693"/>
                </a:cubicBezTo>
                <a:lnTo>
                  <a:pt x="21486" y="2177"/>
                </a:lnTo>
                <a:close/>
                <a:moveTo>
                  <a:pt x="21486" y="2177"/>
                </a:moveTo>
              </a:path>
            </a:pathLst>
          </a:custGeom>
          <a:gradFill rotWithShape="0">
            <a:gsLst>
              <a:gs pos="0">
                <a:srgbClr val="0000CC"/>
              </a:gs>
              <a:gs pos="100000">
                <a:srgbClr val="3399FF"/>
              </a:gs>
            </a:gsLst>
            <a:lin ang="504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124" name="AutoShape 3"/>
          <p:cNvSpPr>
            <a:spLocks/>
          </p:cNvSpPr>
          <p:nvPr/>
        </p:nvSpPr>
        <p:spPr bwMode="auto">
          <a:xfrm rot="10440000">
            <a:off x="-2413000" y="6762750"/>
            <a:ext cx="14041438" cy="1746250"/>
          </a:xfrm>
          <a:custGeom>
            <a:avLst/>
            <a:gdLst>
              <a:gd name="T0" fmla="*/ 13967330 w 21600"/>
              <a:gd name="T1" fmla="*/ 349732 h 10870"/>
              <a:gd name="T2" fmla="*/ 0 w 21600"/>
              <a:gd name="T3" fmla="*/ 349732 h 10870"/>
              <a:gd name="T4" fmla="*/ 74108 w 21600"/>
              <a:gd name="T5" fmla="*/ 1396518 h 10870"/>
              <a:gd name="T6" fmla="*/ 14041438 w 21600"/>
              <a:gd name="T7" fmla="*/ 1396518 h 10870"/>
              <a:gd name="T8" fmla="*/ 13967330 w 21600"/>
              <a:gd name="T9" fmla="*/ 349732 h 10870"/>
              <a:gd name="T10" fmla="*/ 13967330 w 21600"/>
              <a:gd name="T11" fmla="*/ 349732 h 108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10870">
                <a:moveTo>
                  <a:pt x="21486" y="2177"/>
                </a:moveTo>
                <a:cubicBezTo>
                  <a:pt x="14324" y="9719"/>
                  <a:pt x="7162" y="-5365"/>
                  <a:pt x="0" y="2177"/>
                </a:cubicBezTo>
                <a:lnTo>
                  <a:pt x="114" y="8693"/>
                </a:lnTo>
                <a:cubicBezTo>
                  <a:pt x="7276" y="1151"/>
                  <a:pt x="14438" y="16235"/>
                  <a:pt x="21600" y="8693"/>
                </a:cubicBezTo>
                <a:lnTo>
                  <a:pt x="21486" y="2177"/>
                </a:lnTo>
                <a:close/>
                <a:moveTo>
                  <a:pt x="21486" y="2177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125" name="AutoShape 4"/>
          <p:cNvSpPr>
            <a:spLocks/>
          </p:cNvSpPr>
          <p:nvPr/>
        </p:nvSpPr>
        <p:spPr bwMode="auto">
          <a:xfrm rot="10440000">
            <a:off x="-2197100" y="7770813"/>
            <a:ext cx="14041438" cy="1746250"/>
          </a:xfrm>
          <a:custGeom>
            <a:avLst/>
            <a:gdLst>
              <a:gd name="T0" fmla="*/ 13967330 w 21600"/>
              <a:gd name="T1" fmla="*/ 349732 h 10870"/>
              <a:gd name="T2" fmla="*/ 0 w 21600"/>
              <a:gd name="T3" fmla="*/ 349732 h 10870"/>
              <a:gd name="T4" fmla="*/ 74108 w 21600"/>
              <a:gd name="T5" fmla="*/ 1396518 h 10870"/>
              <a:gd name="T6" fmla="*/ 14041438 w 21600"/>
              <a:gd name="T7" fmla="*/ 1396518 h 10870"/>
              <a:gd name="T8" fmla="*/ 13967330 w 21600"/>
              <a:gd name="T9" fmla="*/ 349732 h 10870"/>
              <a:gd name="T10" fmla="*/ 13967330 w 21600"/>
              <a:gd name="T11" fmla="*/ 349732 h 108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10870">
                <a:moveTo>
                  <a:pt x="21486" y="2177"/>
                </a:moveTo>
                <a:cubicBezTo>
                  <a:pt x="14324" y="9719"/>
                  <a:pt x="7162" y="-5365"/>
                  <a:pt x="0" y="2177"/>
                </a:cubicBezTo>
                <a:lnTo>
                  <a:pt x="114" y="8693"/>
                </a:lnTo>
                <a:cubicBezTo>
                  <a:pt x="7276" y="1151"/>
                  <a:pt x="14438" y="16235"/>
                  <a:pt x="21600" y="8693"/>
                </a:cubicBezTo>
                <a:lnTo>
                  <a:pt x="21486" y="2177"/>
                </a:lnTo>
                <a:close/>
                <a:moveTo>
                  <a:pt x="21486" y="2177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126" name="Rectangle 5"/>
          <p:cNvSpPr>
            <a:spLocks/>
          </p:cNvSpPr>
          <p:nvPr/>
        </p:nvSpPr>
        <p:spPr bwMode="auto">
          <a:xfrm>
            <a:off x="-9540875" y="-12299950"/>
            <a:ext cx="9502775" cy="2152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27" name="Rectangle 6"/>
          <p:cNvSpPr>
            <a:spLocks/>
          </p:cNvSpPr>
          <p:nvPr/>
        </p:nvSpPr>
        <p:spPr bwMode="auto">
          <a:xfrm>
            <a:off x="11196638" y="-10760075"/>
            <a:ext cx="9502775" cy="2152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28" name="Rectangle 7"/>
          <p:cNvSpPr>
            <a:spLocks/>
          </p:cNvSpPr>
          <p:nvPr/>
        </p:nvSpPr>
        <p:spPr bwMode="auto">
          <a:xfrm>
            <a:off x="9234488" y="-11083925"/>
            <a:ext cx="9502775" cy="2152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29" name="Rectangle 8"/>
          <p:cNvSpPr>
            <a:spLocks/>
          </p:cNvSpPr>
          <p:nvPr/>
        </p:nvSpPr>
        <p:spPr bwMode="auto">
          <a:xfrm>
            <a:off x="9209088" y="-11083925"/>
            <a:ext cx="9502775" cy="2152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30" name="Rectangle 9"/>
          <p:cNvSpPr>
            <a:spLocks/>
          </p:cNvSpPr>
          <p:nvPr/>
        </p:nvSpPr>
        <p:spPr bwMode="auto">
          <a:xfrm>
            <a:off x="-9528175" y="-12299950"/>
            <a:ext cx="9502775" cy="2152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31" name="Rectangle 10"/>
          <p:cNvSpPr>
            <a:spLocks/>
          </p:cNvSpPr>
          <p:nvPr/>
        </p:nvSpPr>
        <p:spPr bwMode="auto">
          <a:xfrm>
            <a:off x="-9528175" y="-12299950"/>
            <a:ext cx="9502775" cy="2152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32" name="Rectangle 11"/>
          <p:cNvSpPr>
            <a:spLocks/>
          </p:cNvSpPr>
          <p:nvPr/>
        </p:nvSpPr>
        <p:spPr bwMode="auto">
          <a:xfrm>
            <a:off x="-9515475" y="-12299950"/>
            <a:ext cx="9515475" cy="22713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33" name="Rectangle 12"/>
          <p:cNvSpPr>
            <a:spLocks/>
          </p:cNvSpPr>
          <p:nvPr/>
        </p:nvSpPr>
        <p:spPr bwMode="auto">
          <a:xfrm>
            <a:off x="-13198475" y="-12709525"/>
            <a:ext cx="23733125" cy="12690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34" name="Rectangle 13"/>
          <p:cNvSpPr>
            <a:spLocks/>
          </p:cNvSpPr>
          <p:nvPr/>
        </p:nvSpPr>
        <p:spPr bwMode="auto">
          <a:xfrm>
            <a:off x="9144000" y="-11117263"/>
            <a:ext cx="9502775" cy="215201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35" name="AutoShape 14"/>
          <p:cNvSpPr>
            <a:spLocks/>
          </p:cNvSpPr>
          <p:nvPr/>
        </p:nvSpPr>
        <p:spPr bwMode="auto">
          <a:xfrm rot="10440000">
            <a:off x="-2052638" y="8778875"/>
            <a:ext cx="14041438" cy="1746250"/>
          </a:xfrm>
          <a:custGeom>
            <a:avLst/>
            <a:gdLst>
              <a:gd name="T0" fmla="*/ 13967330 w 21600"/>
              <a:gd name="T1" fmla="*/ 349732 h 10870"/>
              <a:gd name="T2" fmla="*/ 0 w 21600"/>
              <a:gd name="T3" fmla="*/ 349732 h 10870"/>
              <a:gd name="T4" fmla="*/ 74108 w 21600"/>
              <a:gd name="T5" fmla="*/ 1396518 h 10870"/>
              <a:gd name="T6" fmla="*/ 14041438 w 21600"/>
              <a:gd name="T7" fmla="*/ 1396518 h 10870"/>
              <a:gd name="T8" fmla="*/ 13967330 w 21600"/>
              <a:gd name="T9" fmla="*/ 349732 h 10870"/>
              <a:gd name="T10" fmla="*/ 13967330 w 21600"/>
              <a:gd name="T11" fmla="*/ 349732 h 108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10870">
                <a:moveTo>
                  <a:pt x="21486" y="2177"/>
                </a:moveTo>
                <a:cubicBezTo>
                  <a:pt x="14324" y="9719"/>
                  <a:pt x="7162" y="-5365"/>
                  <a:pt x="0" y="2177"/>
                </a:cubicBezTo>
                <a:lnTo>
                  <a:pt x="114" y="8693"/>
                </a:lnTo>
                <a:cubicBezTo>
                  <a:pt x="7276" y="1151"/>
                  <a:pt x="14438" y="16235"/>
                  <a:pt x="21600" y="8693"/>
                </a:cubicBezTo>
                <a:lnTo>
                  <a:pt x="21486" y="2177"/>
                </a:lnTo>
                <a:close/>
                <a:moveTo>
                  <a:pt x="21486" y="2177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aphicFrame>
        <p:nvGraphicFramePr>
          <p:cNvPr id="5136" name="Object 23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Chart" r:id="rId3" imgW="7972425" imgH="3781616" progId="Excel.Chart.8">
                  <p:embed/>
                </p:oleObj>
              </mc:Choice>
              <mc:Fallback>
                <p:oleObj name="Chart" r:id="rId3" imgW="7972425" imgH="378161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91200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 Box 22"/>
          <p:cNvSpPr txBox="1">
            <a:spLocks noChangeArrowheads="1"/>
          </p:cNvSpPr>
          <p:nvPr/>
        </p:nvSpPr>
        <p:spPr bwMode="auto">
          <a:xfrm>
            <a:off x="317500" y="6400800"/>
            <a:ext cx="464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 Rounded MT Bold" pitchFamily="34" charset="0"/>
              </a:rPr>
              <a:t>Source: IMF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/>
        </p:nvGraphicFramePr>
        <p:xfrm>
          <a:off x="152400" y="152400"/>
          <a:ext cx="91440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Chart" r:id="rId5" imgW="7972425" imgH="3781616" progId="Excel.Chart.8">
                  <p:embed/>
                </p:oleObj>
              </mc:Choice>
              <mc:Fallback>
                <p:oleObj name="Chart" r:id="rId5" imgW="7972425" imgH="3781616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9144000" cy="5791200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99139" y="380999"/>
            <a:ext cx="693788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TT" sz="2400" dirty="0" smtClean="0"/>
              <a:t>2005 -2010 variations in Real GDP in the Caribbean</a:t>
            </a:r>
            <a:endParaRPr lang="en-TT" sz="2400" dirty="0"/>
          </a:p>
        </p:txBody>
      </p:sp>
    </p:spTree>
    <p:extLst>
      <p:ext uri="{BB962C8B-B14F-4D97-AF65-F5344CB8AC3E}">
        <p14:creationId xmlns:p14="http://schemas.microsoft.com/office/powerpoint/2010/main" val="1588406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/>
          </p:cNvSpPr>
          <p:nvPr>
            <p:ph type="title"/>
          </p:nvPr>
        </p:nvSpPr>
        <p:spPr>
          <a:xfrm>
            <a:off x="152400" y="141288"/>
            <a:ext cx="8763000" cy="696912"/>
          </a:xfrm>
        </p:spPr>
        <p:txBody>
          <a:bodyPr>
            <a:normAutofit/>
          </a:bodyPr>
          <a:lstStyle/>
          <a:p>
            <a:r>
              <a:rPr lang="en-TT" sz="3200" b="1" dirty="0" smtClean="0">
                <a:solidFill>
                  <a:srgbClr val="000000"/>
                </a:solidFill>
                <a:ea typeface="ＭＳ Ｐゴシック" pitchFamily="34" charset="-128"/>
                <a:sym typeface="Arial" charset="0"/>
              </a:rPr>
              <a:t>Guyana: HIV </a:t>
            </a:r>
            <a:r>
              <a:rPr lang="en-TT" sz="3200" b="1" dirty="0" err="1" smtClean="0">
                <a:solidFill>
                  <a:srgbClr val="000000"/>
                </a:solidFill>
                <a:ea typeface="ＭＳ Ｐゴシック" pitchFamily="34" charset="-128"/>
                <a:sym typeface="Arial" charset="0"/>
              </a:rPr>
              <a:t>finacing</a:t>
            </a:r>
            <a:r>
              <a:rPr lang="en-TT" sz="3200" b="1" dirty="0" smtClean="0">
                <a:solidFill>
                  <a:srgbClr val="000000"/>
                </a:solidFill>
                <a:ea typeface="ＭＳ Ｐゴシック" pitchFamily="34" charset="-128"/>
                <a:sym typeface="Arial" charset="0"/>
              </a:rPr>
              <a:t> sources, 2010</a:t>
            </a:r>
          </a:p>
        </p:txBody>
      </p:sp>
      <p:graphicFrame>
        <p:nvGraphicFramePr>
          <p:cNvPr id="19459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139649"/>
              </p:ext>
            </p:extLst>
          </p:nvPr>
        </p:nvGraphicFramePr>
        <p:xfrm>
          <a:off x="250371" y="1076325"/>
          <a:ext cx="8763000" cy="551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Chart" r:id="rId3" imgW="6372225" imgH="3857625" progId="Excel.Chart.8">
                  <p:embed/>
                </p:oleObj>
              </mc:Choice>
              <mc:Fallback>
                <p:oleObj name="Chart" r:id="rId3" imgW="6372225" imgH="38576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71" y="1076325"/>
                        <a:ext cx="8763000" cy="551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AutoShape 9"/>
          <p:cNvSpPr>
            <a:spLocks noChangeArrowheads="1"/>
          </p:cNvSpPr>
          <p:nvPr/>
        </p:nvSpPr>
        <p:spPr bwMode="auto">
          <a:xfrm>
            <a:off x="5181600" y="1482725"/>
            <a:ext cx="3429000" cy="1150938"/>
          </a:xfrm>
          <a:prstGeom prst="wedgeRectCallout">
            <a:avLst>
              <a:gd name="adj1" fmla="val -52417"/>
              <a:gd name="adj2" fmla="val 83792"/>
            </a:avLst>
          </a:prstGeom>
          <a:solidFill>
            <a:srgbClr val="CC99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50800" tIns="50800" rIns="132080" bIns="50800" anchor="ctr"/>
          <a:lstStyle/>
          <a:p>
            <a:pPr algn="ctr" eaLnBrk="0" hangingPunct="0"/>
            <a:r>
              <a:rPr lang="en-US" dirty="0" smtClean="0">
                <a:solidFill>
                  <a:prstClr val="black"/>
                </a:solidFill>
                <a:latin typeface="Arial Bold" charset="0"/>
                <a:ea typeface="ＭＳ Ｐゴシック" pitchFamily="34" charset="-128"/>
                <a:sym typeface="Arial Bold" charset="0"/>
              </a:rPr>
              <a:t>PEPFAR ends in 2015   $18.7m  2010 to  $0m in 2015</a:t>
            </a:r>
          </a:p>
        </p:txBody>
      </p:sp>
      <p:sp>
        <p:nvSpPr>
          <p:cNvPr id="19461" name="AutoShape 10"/>
          <p:cNvSpPr>
            <a:spLocks noChangeArrowheads="1"/>
          </p:cNvSpPr>
          <p:nvPr/>
        </p:nvSpPr>
        <p:spPr bwMode="auto">
          <a:xfrm>
            <a:off x="457200" y="1482725"/>
            <a:ext cx="2286000" cy="950913"/>
          </a:xfrm>
          <a:prstGeom prst="wedgeRectCallout">
            <a:avLst>
              <a:gd name="adj1" fmla="val 47718"/>
              <a:gd name="adj2" fmla="val 99250"/>
            </a:avLst>
          </a:prstGeom>
          <a:solidFill>
            <a:srgbClr val="99CC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50800" tIns="50800" rIns="132080" bIns="50800" anchor="ctr"/>
          <a:lstStyle/>
          <a:p>
            <a:pPr algn="ctr" eaLnBrk="0" hangingPunct="0"/>
            <a:r>
              <a:rPr lang="en-US" sz="1600" b="1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sym typeface="Arial Bold" charset="0"/>
              </a:rPr>
              <a:t>GF largest funding source in 2015  (68%)</a:t>
            </a:r>
          </a:p>
          <a:p>
            <a:pPr algn="ctr" eaLnBrk="0" hangingPunct="0"/>
            <a:r>
              <a:rPr lang="en-US" sz="1600" b="1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sym typeface="Arial Bold" charset="0"/>
              </a:rPr>
              <a:t> Ends in 2016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1pPr>
            <a:lvl2pPr marL="742950" indent="-285750"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2pPr>
            <a:lvl3pPr marL="1143000" indent="-228600"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3pPr>
            <a:lvl4pPr marL="1600200" indent="-228600"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4pPr>
            <a:lvl5pPr marL="2057400" indent="-228600"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9pPr>
          </a:lstStyle>
          <a:p>
            <a:fld id="{89B75951-1E12-4F35-8E83-8C8CD1252E24}" type="slidenum"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pPr/>
              <a:t>33</a:t>
            </a:fld>
            <a:endParaRPr 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228600" y="6467475"/>
            <a:ext cx="80962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>
            <a:spAutoFit/>
          </a:bodyPr>
          <a:lstStyle>
            <a:lvl1pPr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1pPr>
            <a:lvl2pPr marL="742950" indent="-285750"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2pPr>
            <a:lvl3pPr marL="1143000" indent="-228600"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3pPr>
            <a:lvl4pPr marL="1600200" indent="-228600"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4pPr>
            <a:lvl5pPr marL="2057400" indent="-228600"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 Bold" charset="0"/>
                <a:ea typeface="ＭＳ Ｐゴシック" pitchFamily="34" charset="-128"/>
                <a:sym typeface="Arial Bold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000" smtClean="0">
                <a:latin typeface="Times New Roman" pitchFamily="18" charset="0"/>
              </a:rPr>
              <a:t>Sources: Sustainability Analysis of HIV/AIDS Services HAPSAT Guyana, July 2011.</a:t>
            </a:r>
          </a:p>
        </p:txBody>
      </p:sp>
    </p:spTree>
    <p:extLst>
      <p:ext uri="{BB962C8B-B14F-4D97-AF65-F5344CB8AC3E}">
        <p14:creationId xmlns:p14="http://schemas.microsoft.com/office/powerpoint/2010/main" val="1685938915"/>
      </p:ext>
    </p:extLst>
  </p:cSld>
  <p:clrMapOvr>
    <a:masterClrMapping/>
  </p:clrMapOvr>
  <p:transition spd="slow" advTm="15000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 txBox="1">
            <a:spLocks/>
          </p:cNvSpPr>
          <p:nvPr/>
        </p:nvSpPr>
        <p:spPr bwMode="auto">
          <a:xfrm>
            <a:off x="363538" y="312738"/>
            <a:ext cx="777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02AEF0"/>
                </a:solidFill>
                <a:cs typeface="Arial" charset="0"/>
              </a:rPr>
              <a:t>Data tracking history in Jamaica </a:t>
            </a:r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363538" y="1476375"/>
            <a:ext cx="50339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US">
                <a:solidFill>
                  <a:srgbClr val="000000"/>
                </a:solidFill>
                <a:cs typeface="Arial" charset="0"/>
              </a:rPr>
              <a:t>	</a:t>
            </a:r>
          </a:p>
        </p:txBody>
      </p:sp>
      <p:sp>
        <p:nvSpPr>
          <p:cNvPr id="36924" name="Rectangle 1"/>
          <p:cNvSpPr>
            <a:spLocks noChangeArrowheads="1"/>
          </p:cNvSpPr>
          <p:nvPr/>
        </p:nvSpPr>
        <p:spPr bwMode="auto">
          <a:xfrm flipV="1">
            <a:off x="2057400" y="1731509"/>
            <a:ext cx="5181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GB" sz="900" b="1" baseline="30000" dirty="0" smtClean="0">
                <a:solidFill>
                  <a:srgbClr val="4F81BD"/>
                </a:solidFill>
                <a:cs typeface="Times New Roman" pitchFamily="18" charset="0"/>
                <a:hlinkClick r:id="" action="ppaction://noaction"/>
              </a:rPr>
              <a:t>]</a:t>
            </a:r>
            <a:endParaRPr lang="en-GB" sz="600" dirty="0"/>
          </a:p>
          <a:p>
            <a:pPr eaLnBrk="0" hangingPunct="0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427176"/>
              </p:ext>
            </p:extLst>
          </p:nvPr>
        </p:nvGraphicFramePr>
        <p:xfrm>
          <a:off x="363537" y="152400"/>
          <a:ext cx="8628063" cy="5209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4463"/>
                <a:gridCol w="1752600"/>
                <a:gridCol w="1143000"/>
                <a:gridCol w="1752600"/>
                <a:gridCol w="1295400"/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baseline="0" dirty="0" smtClean="0">
                          <a:effectLst/>
                        </a:rPr>
                        <a:t>HIV expenditure per funding source</a:t>
                      </a:r>
                      <a:r>
                        <a:rPr lang="en-GB" sz="2800" b="1" u="none" strike="noStrike" dirty="0" smtClean="0">
                          <a:effectLst/>
                        </a:rPr>
                        <a:t> 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Jamaica</a:t>
                      </a:r>
                      <a:r>
                        <a:rPr lang="es-ES_tradnl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2009/2010 - 2010/2011</a:t>
                      </a:r>
                    </a:p>
                    <a:p>
                      <a:pPr algn="ctr" fontAlgn="b"/>
                      <a:endParaRPr lang="es-ES_tradnl" sz="2000" b="1" i="0" u="none" strike="noStrike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2483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Source</a:t>
                      </a:r>
                      <a:endParaRPr lang="en-GB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 2009/10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2010/11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819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 smtClean="0">
                          <a:effectLst/>
                        </a:rPr>
                        <a:t>Amount             (Millions</a:t>
                      </a:r>
                      <a:r>
                        <a:rPr lang="en-GB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000" b="1" u="none" strike="noStrike" dirty="0" smtClean="0">
                          <a:effectLst/>
                        </a:rPr>
                        <a:t>US$)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>
                          <a:effectLst/>
                        </a:rPr>
                        <a:t>%</a:t>
                      </a:r>
                      <a:endParaRPr lang="en-GB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strike="noStrike" dirty="0" smtClean="0">
                          <a:effectLst/>
                        </a:rPr>
                        <a:t>Amount              (Millions US$)</a:t>
                      </a:r>
                      <a:endParaRPr lang="en-GB" sz="2000" b="1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%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u="none" strike="noStrike" dirty="0" smtClean="0">
                          <a:effectLst/>
                        </a:rPr>
                        <a:t>Public</a:t>
                      </a:r>
                      <a:endParaRPr lang="en-GB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3.5</a:t>
                      </a:r>
                      <a:endParaRPr lang="en-GB" sz="20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21%</a:t>
                      </a:r>
                      <a:endParaRPr lang="en-GB" sz="20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>
                          <a:effectLst/>
                        </a:rPr>
                        <a:t>4.1</a:t>
                      </a:r>
                      <a:endParaRPr lang="en-GB" sz="2000" b="1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25%</a:t>
                      </a:r>
                      <a:endParaRPr lang="en-GB" sz="20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u="none" strike="noStrike" dirty="0" smtClean="0">
                          <a:effectLst/>
                        </a:rPr>
                        <a:t>International</a:t>
                      </a:r>
                      <a:endParaRPr lang="en-GB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>
                          <a:effectLst/>
                        </a:rPr>
                        <a:t>13.4</a:t>
                      </a:r>
                      <a:endParaRPr lang="en-GB" sz="2000" b="1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79%</a:t>
                      </a:r>
                      <a:endParaRPr lang="en-GB" sz="20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>
                          <a:effectLst/>
                        </a:rPr>
                        <a:t>12.1</a:t>
                      </a:r>
                      <a:endParaRPr lang="en-GB" sz="2000" b="1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75%</a:t>
                      </a:r>
                      <a:endParaRPr lang="en-GB" sz="20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4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u="none" strike="noStrike" dirty="0" smtClean="0">
                          <a:effectLst/>
                        </a:rPr>
                        <a:t>Private</a:t>
                      </a:r>
                      <a:endParaRPr lang="en-GB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>
                          <a:effectLst/>
                        </a:rPr>
                        <a:t>0.05</a:t>
                      </a:r>
                      <a:endParaRPr lang="en-GB" sz="2000" b="1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>
                          <a:effectLst/>
                        </a:rPr>
                        <a:t>&lt;1%</a:t>
                      </a:r>
                      <a:endParaRPr lang="en-GB" sz="2000" b="1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>
                          <a:effectLst/>
                        </a:rPr>
                        <a:t>0.05</a:t>
                      </a:r>
                      <a:endParaRPr lang="en-GB" sz="2000" b="1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&lt;1%</a:t>
                      </a:r>
                      <a:endParaRPr lang="en-GB" sz="20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1" u="none" strike="noStrike" dirty="0">
                          <a:effectLst/>
                        </a:rPr>
                        <a:t>Total </a:t>
                      </a:r>
                      <a:endParaRPr lang="en-GB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16.9</a:t>
                      </a:r>
                      <a:endParaRPr lang="en-GB" sz="20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100%</a:t>
                      </a:r>
                      <a:endParaRPr lang="en-GB" sz="20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16.2</a:t>
                      </a:r>
                      <a:endParaRPr lang="en-GB" sz="20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100%</a:t>
                      </a:r>
                      <a:endParaRPr lang="en-GB" sz="20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6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ARV Financial dependency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7493020"/>
              </p:ext>
            </p:extLst>
          </p:nvPr>
        </p:nvGraphicFramePr>
        <p:xfrm>
          <a:off x="2341418" y="1600200"/>
          <a:ext cx="2154381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381"/>
              </a:tblGrid>
              <a:tr h="1461655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Low</a:t>
                      </a:r>
                    </a:p>
                    <a:p>
                      <a:pPr algn="ctr"/>
                      <a:r>
                        <a:rPr lang="en-US" baseline="0" dirty="0" smtClean="0"/>
                        <a:t> (</a:t>
                      </a:r>
                      <a:r>
                        <a:rPr lang="en-US" sz="2800" baseline="0" dirty="0" smtClean="0"/>
                        <a:t>0-5%</a:t>
                      </a:r>
                      <a:r>
                        <a:rPr lang="en-US" baseline="0" dirty="0" smtClean="0"/>
                        <a:t> ARV covered with external funding)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461655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/>
                        <a:t>Moderate</a:t>
                      </a:r>
                    </a:p>
                    <a:p>
                      <a:pPr algn="ctr"/>
                      <a:r>
                        <a:rPr lang="en-US" b="1" baseline="0" dirty="0" smtClean="0"/>
                        <a:t> (</a:t>
                      </a:r>
                      <a:r>
                        <a:rPr lang="en-US" sz="2800" b="1" baseline="0" dirty="0" smtClean="0"/>
                        <a:t>20-75%</a:t>
                      </a:r>
                      <a:r>
                        <a:rPr lang="en-US" b="1" baseline="0" dirty="0" smtClean="0"/>
                        <a:t> ARV covered with external funding)</a:t>
                      </a:r>
                      <a:endParaRPr lang="en-GB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61655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/>
                        <a:t>High</a:t>
                      </a:r>
                    </a:p>
                    <a:p>
                      <a:pPr algn="ctr"/>
                      <a:r>
                        <a:rPr lang="en-US" b="1" baseline="0" dirty="0" smtClean="0"/>
                        <a:t> (</a:t>
                      </a:r>
                      <a:r>
                        <a:rPr lang="en-US" sz="2800" b="1" baseline="0" dirty="0" smtClean="0"/>
                        <a:t>70-100%</a:t>
                      </a:r>
                      <a:r>
                        <a:rPr lang="en-US" b="1" baseline="0" dirty="0" smtClean="0"/>
                        <a:t> ARV covered with external funding)</a:t>
                      </a:r>
                      <a:endParaRPr lang="en-GB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440163"/>
              </p:ext>
            </p:extLst>
          </p:nvPr>
        </p:nvGraphicFramePr>
        <p:xfrm>
          <a:off x="4495800" y="1600200"/>
          <a:ext cx="4038600" cy="5665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1138136">
                <a:tc>
                  <a:txBody>
                    <a:bodyPr/>
                    <a:lstStyle/>
                    <a:p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Bahamas, Belize, Suriname, Trinidad y Tobago 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7745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7745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774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Barbados,  Cuba, St. Lucia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7745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7745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459149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0196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0196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256268"/>
            <a:ext cx="8326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Source:   Antiretroviral Treatment in the Spotlight: A public health Analysis in Latin America and the Caribbean, PAHO, 2012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4495800"/>
            <a:ext cx="4495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Antigua, Dominica,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i="1" dirty="0" smtClean="0">
                <a:solidFill>
                  <a:srgbClr val="00B050"/>
                </a:solidFill>
              </a:rPr>
              <a:t>Dominican Republic,</a:t>
            </a:r>
            <a:r>
              <a:rPr lang="en-US" sz="2400" b="1" i="1" dirty="0" smtClean="0"/>
              <a:t> </a:t>
            </a:r>
            <a:r>
              <a:rPr lang="en-US" sz="2400" b="1" dirty="0"/>
              <a:t>Guyana, Grenada, Haiti, Jamaica, St Kitts, St Vincent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75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solidFill>
                  <a:srgbClr val="FF0000"/>
                </a:solidFill>
              </a:rPr>
              <a:t>Investment Framework Experience </a:t>
            </a:r>
            <a:br>
              <a:rPr lang="en-TT" b="1" dirty="0" smtClean="0">
                <a:solidFill>
                  <a:srgbClr val="FF0000"/>
                </a:solidFill>
              </a:rPr>
            </a:br>
            <a:r>
              <a:rPr lang="en-TT" b="1" dirty="0" smtClean="0">
                <a:solidFill>
                  <a:srgbClr val="FF0000"/>
                </a:solidFill>
              </a:rPr>
              <a:t>in Jamaica</a:t>
            </a:r>
            <a:endParaRPr lang="en-T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r>
              <a:rPr lang="en-TT" sz="3600" dirty="0" smtClean="0">
                <a:solidFill>
                  <a:schemeClr val="tx2"/>
                </a:solidFill>
              </a:rPr>
              <a:t>NASA  - 2009/2010 financial year</a:t>
            </a:r>
          </a:p>
          <a:p>
            <a:r>
              <a:rPr lang="en-TT" sz="3600" dirty="0" smtClean="0">
                <a:solidFill>
                  <a:schemeClr val="tx2"/>
                </a:solidFill>
              </a:rPr>
              <a:t>Sustainability Study – 2011  &amp; MoT  - 2012</a:t>
            </a:r>
          </a:p>
          <a:p>
            <a:r>
              <a:rPr lang="en-TT" sz="3600" dirty="0" smtClean="0"/>
              <a:t>Organization of a high level team – Ministry of Health, Finance, Planning, WB, UNAIDS</a:t>
            </a:r>
          </a:p>
          <a:p>
            <a:r>
              <a:rPr lang="en-TT" sz="3600" b="1" dirty="0" smtClean="0">
                <a:solidFill>
                  <a:srgbClr val="FF0000"/>
                </a:solidFill>
              </a:rPr>
              <a:t>In process – moving beyond our “conform zones”: new language and audiences</a:t>
            </a:r>
          </a:p>
        </p:txBody>
      </p:sp>
    </p:spTree>
    <p:extLst>
      <p:ext uri="{BB962C8B-B14F-4D97-AF65-F5344CB8AC3E}">
        <p14:creationId xmlns:p14="http://schemas.microsoft.com/office/powerpoint/2010/main" val="29834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r>
              <a:rPr lang="en-TT" sz="3600" b="1" dirty="0" smtClean="0">
                <a:solidFill>
                  <a:srgbClr val="FF0000"/>
                </a:solidFill>
              </a:rPr>
              <a:t>Investment Framework Experience </a:t>
            </a:r>
            <a:br>
              <a:rPr lang="en-TT" sz="3600" b="1" dirty="0" smtClean="0">
                <a:solidFill>
                  <a:srgbClr val="FF0000"/>
                </a:solidFill>
              </a:rPr>
            </a:br>
            <a:r>
              <a:rPr lang="en-TT" sz="3600" b="1" dirty="0" smtClean="0">
                <a:solidFill>
                  <a:srgbClr val="FF0000"/>
                </a:solidFill>
              </a:rPr>
              <a:t>in Jamaica</a:t>
            </a:r>
            <a:endParaRPr lang="en-TT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/>
          </a:bodyPr>
          <a:lstStyle/>
          <a:p>
            <a:r>
              <a:rPr lang="en-TT" sz="3600" dirty="0" smtClean="0"/>
              <a:t>Priorities, costs, gaps identification / prioritization</a:t>
            </a:r>
          </a:p>
          <a:p>
            <a:r>
              <a:rPr lang="en-TT" sz="3600" dirty="0" smtClean="0">
                <a:solidFill>
                  <a:schemeClr val="tx2"/>
                </a:solidFill>
              </a:rPr>
              <a:t>Community – based participatory research</a:t>
            </a:r>
          </a:p>
          <a:p>
            <a:r>
              <a:rPr lang="en-TT" sz="3600" dirty="0" smtClean="0">
                <a:solidFill>
                  <a:schemeClr val="tx2"/>
                </a:solidFill>
              </a:rPr>
              <a:t>Web-based M&amp;E platform (Jam, TNT, DOR) CVC</a:t>
            </a:r>
          </a:p>
          <a:p>
            <a:r>
              <a:rPr lang="en-TT" sz="3600" dirty="0" smtClean="0">
                <a:solidFill>
                  <a:schemeClr val="tx2"/>
                </a:solidFill>
              </a:rPr>
              <a:t>Increased emphasis in</a:t>
            </a:r>
          </a:p>
          <a:p>
            <a:pPr lvl="2"/>
            <a:r>
              <a:rPr lang="en-TT" sz="3600" dirty="0" smtClean="0"/>
              <a:t>HIV testing</a:t>
            </a:r>
          </a:p>
          <a:p>
            <a:pPr lvl="2"/>
            <a:r>
              <a:rPr lang="en-TT" sz="3600" dirty="0" smtClean="0"/>
              <a:t>Prevention, &gt; key populations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0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r>
              <a:rPr lang="en-TT" sz="3600" b="1" dirty="0" smtClean="0">
                <a:solidFill>
                  <a:srgbClr val="FF0000"/>
                </a:solidFill>
              </a:rPr>
              <a:t>Investment Framework Experience </a:t>
            </a:r>
            <a:br>
              <a:rPr lang="en-TT" sz="3600" b="1" dirty="0" smtClean="0">
                <a:solidFill>
                  <a:srgbClr val="FF0000"/>
                </a:solidFill>
              </a:rPr>
            </a:br>
            <a:r>
              <a:rPr lang="en-TT" sz="3600" b="1" dirty="0" smtClean="0">
                <a:solidFill>
                  <a:srgbClr val="FF0000"/>
                </a:solidFill>
              </a:rPr>
              <a:t>in Jamaica</a:t>
            </a:r>
            <a:endParaRPr lang="en-TT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4000" dirty="0" smtClean="0"/>
              <a:t>Development of Sustainability Plan</a:t>
            </a:r>
          </a:p>
          <a:p>
            <a:pPr marL="457200" lvl="1" indent="0">
              <a:buNone/>
            </a:pPr>
            <a:r>
              <a:rPr lang="en-TT" sz="4000" dirty="0" smtClean="0"/>
              <a:t>Country ownership of HIV response</a:t>
            </a:r>
          </a:p>
          <a:p>
            <a:pPr marL="457200" lvl="1" indent="0">
              <a:buNone/>
            </a:pPr>
            <a:r>
              <a:rPr lang="en-TT" sz="4000" dirty="0" smtClean="0"/>
              <a:t>Service Integration </a:t>
            </a:r>
          </a:p>
          <a:p>
            <a:pPr marL="457200" lvl="1" indent="0">
              <a:buNone/>
            </a:pPr>
            <a:r>
              <a:rPr lang="en-TT" sz="4000" dirty="0" smtClean="0"/>
              <a:t>Decentralization</a:t>
            </a:r>
          </a:p>
          <a:p>
            <a:pPr marL="457200" lvl="1" indent="0">
              <a:buNone/>
            </a:pPr>
            <a:r>
              <a:rPr lang="en-TT" sz="4000" dirty="0" smtClean="0"/>
              <a:t>Transaction cost reductions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589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003"/>
            <a:ext cx="9144000" cy="689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992923"/>
            <a:ext cx="7620000" cy="1631216"/>
          </a:xfrm>
          <a:prstGeom prst="rect">
            <a:avLst/>
          </a:prstGeom>
          <a:solidFill>
            <a:srgbClr val="00A7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6000" b="1" dirty="0" smtClean="0">
                <a:solidFill>
                  <a:prstClr val="white"/>
                </a:solidFill>
              </a:rPr>
              <a:t>Hacer las cosas mejor!</a:t>
            </a:r>
          </a:p>
          <a:p>
            <a:endParaRPr lang="en-GB" sz="40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" y="1371600"/>
            <a:ext cx="7620000" cy="3416320"/>
          </a:xfrm>
          <a:prstGeom prst="rect">
            <a:avLst/>
          </a:prstGeom>
          <a:solidFill>
            <a:srgbClr val="00A7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smtClean="0">
                <a:solidFill>
                  <a:schemeClr val="bg1"/>
                </a:solidFill>
              </a:rPr>
              <a:t>Application of the Investment thinking in Central America</a:t>
            </a:r>
            <a:r>
              <a:rPr lang="es-PA" sz="4800" smtClean="0">
                <a:solidFill>
                  <a:schemeClr val="bg1"/>
                </a:solidFill>
              </a:rPr>
              <a:t>:</a:t>
            </a:r>
            <a:endParaRPr lang="es-PA" sz="48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s-PA" sz="4000" dirty="0" smtClean="0">
                <a:solidFill>
                  <a:schemeClr val="bg1"/>
                </a:solidFill>
              </a:rPr>
              <a:t>ASAP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PA" sz="4000" dirty="0" smtClean="0">
                <a:solidFill>
                  <a:schemeClr val="bg1"/>
                </a:solidFill>
              </a:rPr>
              <a:t>MCR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PA" sz="4000" dirty="0" smtClean="0">
                <a:solidFill>
                  <a:schemeClr val="bg1"/>
                </a:solidFill>
              </a:rPr>
              <a:t>Guatemala</a:t>
            </a:r>
            <a:endParaRPr lang="en-GB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3975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What we are doing quite well? </a:t>
            </a:r>
          </a:p>
        </p:txBody>
      </p:sp>
    </p:spTree>
    <p:extLst>
      <p:ext uri="{BB962C8B-B14F-4D97-AF65-F5344CB8AC3E}">
        <p14:creationId xmlns:p14="http://schemas.microsoft.com/office/powerpoint/2010/main" val="29142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UNAIDS</a:t>
            </a:r>
            <a:endParaRPr lang="en-US">
              <a:solidFill>
                <a:srgbClr val="808080"/>
              </a:solidFill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5"/>
          <a:stretch>
            <a:fillRect/>
          </a:stretch>
        </p:blipFill>
        <p:spPr bwMode="auto">
          <a:xfrm>
            <a:off x="17417" y="1058079"/>
            <a:ext cx="9144000" cy="579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0480"/>
            <a:ext cx="9128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Narrow" pitchFamily="34" charset="0"/>
              </a:rPr>
              <a:t>ASAP: Evidence informed strategic planning for a more cost </a:t>
            </a:r>
            <a:r>
              <a:rPr lang="en-TT" sz="3200" dirty="0" smtClean="0">
                <a:latin typeface="Arial Narrow" pitchFamily="34" charset="0"/>
              </a:rPr>
              <a:t>effective</a:t>
            </a:r>
            <a:r>
              <a:rPr lang="en-US" sz="3200" dirty="0" smtClean="0">
                <a:latin typeface="Arial Narrow" pitchFamily="34" charset="0"/>
              </a:rPr>
              <a:t> budgeting 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14500" y="1107698"/>
            <a:ext cx="5714999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ASAP Results Strategy Cycle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To develop a costed and evidence-based strategy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5279" y="1883670"/>
            <a:ext cx="83820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Establish the complete process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1981200"/>
            <a:ext cx="13716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        Step 1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 Analyze the epidemic &amp; evaluate nat.      response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5294" y="3158228"/>
            <a:ext cx="1123500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Step 2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Identify NSF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results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7554" y="4495800"/>
            <a:ext cx="112350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Step 3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Select strategic programmes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2277" y="5107742"/>
            <a:ext cx="1243243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Step 4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Identify critical interventions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4892299"/>
            <a:ext cx="1295400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Step 5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Estimate intervention costs and available resources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8813" y="4502590"/>
            <a:ext cx="1123500" cy="954107"/>
          </a:xfrm>
          <a:prstGeom prst="rect">
            <a:avLst/>
          </a:prstGeom>
          <a:solidFill>
            <a:srgbClr val="7273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Step 6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Establish NSF results monitoring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9002" y="2996863"/>
            <a:ext cx="1123500" cy="1169551"/>
          </a:xfrm>
          <a:prstGeom prst="rect">
            <a:avLst/>
          </a:prstGeom>
          <a:solidFill>
            <a:srgbClr val="7273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Step 7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Plan to evaluate NSF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results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3130" y="1979712"/>
            <a:ext cx="1123500" cy="1169551"/>
          </a:xfrm>
          <a:prstGeom prst="rect">
            <a:avLst/>
          </a:prstGeom>
          <a:solidFill>
            <a:srgbClr val="7273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Step 8Use evidence to formulate following strategies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6908" y="3727206"/>
            <a:ext cx="189494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approach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423" y="6389383"/>
            <a:ext cx="9382440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Source: Rodriguez-Garcia, R., &amp; </a:t>
            </a:r>
            <a:r>
              <a:rPr lang="en-US" sz="1600" b="1" dirty="0" err="1" smtClean="0"/>
              <a:t>Kusek</a:t>
            </a:r>
            <a:r>
              <a:rPr lang="en-US" sz="1600" b="1" dirty="0" smtClean="0"/>
              <a:t>, J. World Bank, 2007. Note “NSP” refers to Nat. Strategic Framework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2493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4478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itchFamily="34" charset="0"/>
                <a:ea typeface="+mn-ea"/>
                <a:cs typeface="+mn-cs"/>
              </a:rPr>
              <a:t>El Salvador plan to improve ‘value for money’ in HIV prevention for key populations</a:t>
            </a:r>
            <a:endParaRPr lang="en-US" sz="3200" dirty="0"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70659" name="Group 3"/>
          <p:cNvGrpSpPr>
            <a:grpSpLocks/>
          </p:cNvGrpSpPr>
          <p:nvPr/>
        </p:nvGrpSpPr>
        <p:grpSpPr bwMode="auto">
          <a:xfrm>
            <a:off x="209550" y="1606648"/>
            <a:ext cx="8477254" cy="5114359"/>
            <a:chOff x="288" y="879"/>
            <a:chExt cx="5340" cy="2842"/>
          </a:xfrm>
        </p:grpSpPr>
        <p:grpSp>
          <p:nvGrpSpPr>
            <p:cNvPr id="70660" name="Group 4"/>
            <p:cNvGrpSpPr>
              <a:grpSpLocks/>
            </p:cNvGrpSpPr>
            <p:nvPr/>
          </p:nvGrpSpPr>
          <p:grpSpPr bwMode="auto">
            <a:xfrm>
              <a:off x="288" y="1059"/>
              <a:ext cx="2138" cy="2626"/>
              <a:chOff x="288" y="1059"/>
              <a:chExt cx="2138" cy="2626"/>
            </a:xfrm>
          </p:grpSpPr>
          <p:graphicFrame>
            <p:nvGraphicFramePr>
              <p:cNvPr id="70661" name="Object 5"/>
              <p:cNvGraphicFramePr>
                <a:graphicFrameLocks noChangeAspect="1"/>
              </p:cNvGraphicFramePr>
              <p:nvPr/>
            </p:nvGraphicFramePr>
            <p:xfrm>
              <a:off x="288" y="1200"/>
              <a:ext cx="2138" cy="24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4" name="Gráfico" r:id="rId3" imgW="4038487" imgH="4533840" progId="MSGraph.Chart.8">
                      <p:embed followColorScheme="full"/>
                    </p:oleObj>
                  </mc:Choice>
                  <mc:Fallback>
                    <p:oleObj name="Gráfico" r:id="rId3" imgW="4038487" imgH="4533840" progId="MSGraph.Chart.8">
                      <p:embed followColorScheme="full"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1200"/>
                            <a:ext cx="2138" cy="24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0662" name="Text Box 6"/>
              <p:cNvSpPr txBox="1">
                <a:spLocks noChangeArrowheads="1"/>
              </p:cNvSpPr>
              <p:nvPr/>
            </p:nvSpPr>
            <p:spPr bwMode="auto">
              <a:xfrm>
                <a:off x="720" y="1059"/>
                <a:ext cx="1425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defTabSz="914400" eaLnBrk="1" hangingPunct="1"/>
                <a:r>
                  <a:rPr lang="en-US" sz="1800" b="1" dirty="0" smtClean="0">
                    <a:solidFill>
                      <a:srgbClr val="C00000"/>
                    </a:solidFill>
                    <a:latin typeface="Verdana" pitchFamily="34" charset="0"/>
                  </a:rPr>
                  <a:t>HIV prevalence </a:t>
                </a:r>
                <a:endParaRPr lang="en-US" sz="1800" b="1" dirty="0">
                  <a:solidFill>
                    <a:srgbClr val="C00000"/>
                  </a:solidFill>
                  <a:latin typeface="Verdana" pitchFamily="34" charset="0"/>
                </a:endParaRPr>
              </a:p>
              <a:p>
                <a:pPr defTabSz="914400" eaLnBrk="1" hangingPunct="1"/>
                <a:endParaRPr lang="en-US" sz="1800" b="1" dirty="0">
                  <a:latin typeface="Verdana" pitchFamily="34" charset="0"/>
                </a:endParaRPr>
              </a:p>
            </p:txBody>
          </p:sp>
        </p:grpSp>
        <p:sp>
          <p:nvSpPr>
            <p:cNvPr id="70663" name="Text Box 7"/>
            <p:cNvSpPr txBox="1">
              <a:spLocks noChangeArrowheads="1"/>
            </p:cNvSpPr>
            <p:nvPr/>
          </p:nvSpPr>
          <p:spPr bwMode="auto">
            <a:xfrm>
              <a:off x="3408" y="1680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endParaRPr lang="es-UY" sz="1000" dirty="0">
                <a:latin typeface="Calibri" pitchFamily="34" charset="0"/>
              </a:endParaRPr>
            </a:p>
          </p:txBody>
        </p:sp>
        <p:graphicFrame>
          <p:nvGraphicFramePr>
            <p:cNvPr id="70664" name="Object 8">
              <a:hlinkClick r:id="rId5" action="ppaction://hlinkfile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9332019"/>
                </p:ext>
              </p:extLst>
            </p:nvPr>
          </p:nvGraphicFramePr>
          <p:xfrm>
            <a:off x="2712" y="918"/>
            <a:ext cx="2916" cy="2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5" name="Gráfico" r:id="rId6" imgW="6096090" imgH="4076730" progId="MSGraph.Chart.8">
                    <p:embed followColorScheme="full"/>
                  </p:oleObj>
                </mc:Choice>
                <mc:Fallback>
                  <p:oleObj name="Gráfico" r:id="rId6" imgW="6096090" imgH="407673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2" y="918"/>
                          <a:ext cx="2916" cy="2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65" name="Text Box 7"/>
            <p:cNvSpPr txBox="1">
              <a:spLocks noChangeArrowheads="1"/>
            </p:cNvSpPr>
            <p:nvPr/>
          </p:nvSpPr>
          <p:spPr bwMode="auto">
            <a:xfrm>
              <a:off x="3084" y="879"/>
              <a:ext cx="2377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914400" eaLnBrk="1" hangingPunct="1"/>
              <a:r>
                <a:rPr lang="en-US" sz="1800" b="1" dirty="0" smtClean="0">
                  <a:solidFill>
                    <a:srgbClr val="C00000"/>
                  </a:solidFill>
                  <a:latin typeface="Verdana" pitchFamily="34" charset="0"/>
                </a:rPr>
                <a:t>Planned changes in budget </a:t>
              </a:r>
            </a:p>
            <a:p>
              <a:pPr defTabSz="914400" eaLnBrk="1" hangingPunct="1"/>
              <a:r>
                <a:rPr lang="en-US" sz="1800" b="1" dirty="0" smtClean="0">
                  <a:solidFill>
                    <a:srgbClr val="C00000"/>
                  </a:solidFill>
                  <a:latin typeface="Verdana" pitchFamily="34" charset="0"/>
                </a:rPr>
                <a:t>           2008-2010 </a:t>
              </a:r>
              <a:endParaRPr lang="en-US" sz="1800" b="1" dirty="0">
                <a:solidFill>
                  <a:srgbClr val="C00000"/>
                </a:solidFill>
                <a:latin typeface="Verdana" pitchFamily="34" charset="0"/>
              </a:endParaRPr>
            </a:p>
            <a:p>
              <a:pPr defTabSz="914400" eaLnBrk="1" hangingPunct="1"/>
              <a:endParaRPr lang="en-US" sz="1800" b="1" dirty="0">
                <a:latin typeface="Verdana" pitchFamily="34" charset="0"/>
              </a:endParaRPr>
            </a:p>
          </p:txBody>
        </p:sp>
        <p:sp>
          <p:nvSpPr>
            <p:cNvPr id="70666" name="Text Box 10"/>
            <p:cNvSpPr txBox="1">
              <a:spLocks noChangeArrowheads="1"/>
            </p:cNvSpPr>
            <p:nvPr/>
          </p:nvSpPr>
          <p:spPr bwMode="auto">
            <a:xfrm>
              <a:off x="4704" y="1666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endParaRPr lang="es-UY" sz="10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91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Narrow" pitchFamily="34" charset="0"/>
                <a:ea typeface="+mn-ea"/>
                <a:cs typeface="+mn-cs"/>
              </a:rPr>
              <a:t>Increase in budget allocation for HIV prevention for MSM and SW. </a:t>
            </a:r>
          </a:p>
          <a:p>
            <a:r>
              <a:rPr lang="en-US" sz="2800" dirty="0" smtClean="0">
                <a:latin typeface="Arial Narrow" pitchFamily="34" charset="0"/>
                <a:ea typeface="+mn-ea"/>
                <a:cs typeface="+mn-cs"/>
              </a:rPr>
              <a:t>Insufficient in relation to the distribution of new HIV infection?  </a:t>
            </a:r>
          </a:p>
          <a:p>
            <a:r>
              <a:rPr lang="en-US" sz="2800" dirty="0" smtClean="0">
                <a:latin typeface="Arial Narrow" pitchFamily="34" charset="0"/>
                <a:ea typeface="+mn-ea"/>
                <a:cs typeface="+mn-cs"/>
              </a:rPr>
              <a:t>El Salvador  MOT 2011 versus MEGAS 2010</a:t>
            </a:r>
            <a:endParaRPr lang="en-US" sz="2800" dirty="0"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4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UNAIDS</a:t>
            </a:r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58200" cy="515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850" y="228600"/>
            <a:ext cx="8397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Narrow" pitchFamily="34" charset="0"/>
              </a:rPr>
              <a:t>Comparison of the distribution of new HIV  infections  2011 (MOT) with HIV expenditures in prevention per beneficiary population (NASA 2010) in  El Salvador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0" y="6096000"/>
            <a:ext cx="99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Others</a:t>
            </a:r>
          </a:p>
          <a:p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106194" y="3429000"/>
            <a:ext cx="1143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% Incidence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992983" y="4098870"/>
            <a:ext cx="16002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% of spending in MoT populations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6087291"/>
            <a:ext cx="10668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Intravenous drug users &amp; their couples</a:t>
            </a:r>
            <a:endParaRPr lang="en-GB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1" y="6060271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Sex workers &amp; their clients </a:t>
            </a: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6172200"/>
            <a:ext cx="58381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MSM</a:t>
            </a:r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6096000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General Population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31039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UNAIDS</a:t>
            </a:r>
            <a:endParaRPr lang="en-US">
              <a:solidFill>
                <a:srgbClr val="80808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7273" r="14392" b="15693"/>
          <a:stretch/>
        </p:blipFill>
        <p:spPr bwMode="auto">
          <a:xfrm>
            <a:off x="463476" y="1398217"/>
            <a:ext cx="5031545" cy="486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1" descr="G:\Banderas Logos formatos\LOGO_COMISCA_231110.jpg"/>
          <p:cNvPicPr>
            <a:picLocks noChangeAspect="1" noChangeArrowheads="1"/>
          </p:cNvPicPr>
          <p:nvPr/>
        </p:nvPicPr>
        <p:blipFill>
          <a:blip r:embed="rId4" cstate="print">
            <a:lum bright="2000"/>
          </a:blip>
          <a:srcRect/>
          <a:stretch>
            <a:fillRect/>
          </a:stretch>
        </p:blipFill>
        <p:spPr bwMode="auto">
          <a:xfrm>
            <a:off x="6629400" y="3326954"/>
            <a:ext cx="1969687" cy="69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2" descr="LogoSICA"/>
          <p:cNvPicPr>
            <a:picLocks noChangeAspect="1" noChangeArrowheads="1"/>
          </p:cNvPicPr>
          <p:nvPr/>
        </p:nvPicPr>
        <p:blipFill>
          <a:blip r:embed="rId5" cstate="print"/>
          <a:srcRect l="-8333"/>
          <a:stretch>
            <a:fillRect/>
          </a:stretch>
        </p:blipFill>
        <p:spPr bwMode="auto">
          <a:xfrm>
            <a:off x="6582484" y="4719613"/>
            <a:ext cx="1685021" cy="1555404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29" y="1513707"/>
            <a:ext cx="1428227" cy="10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51" y="4021239"/>
            <a:ext cx="546196" cy="58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04" y="2743200"/>
            <a:ext cx="48101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248" y="152400"/>
            <a:ext cx="8603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200" dirty="0" smtClean="0">
                <a:latin typeface="Arial Narrow" pitchFamily="34" charset="0"/>
              </a:rPr>
              <a:t>MCR: </a:t>
            </a:r>
            <a:r>
              <a:rPr lang="en-GB" sz="3200" dirty="0" smtClean="0">
                <a:latin typeface="Arial Narrow" pitchFamily="34" charset="0"/>
              </a:rPr>
              <a:t>Analysis of financial vulnerability of the HIV response in Central America </a:t>
            </a:r>
            <a:r>
              <a:rPr lang="es-GT" sz="3200" dirty="0" smtClean="0">
                <a:latin typeface="Arial Narrow" pitchFamily="34" charset="0"/>
              </a:rPr>
              <a:t>(MEGAS 2010)</a:t>
            </a:r>
            <a:endParaRPr lang="en-GB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3 Título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6764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 Narrow" pitchFamily="34" charset="0"/>
              </a:rPr>
              <a:t>Financial gap to cover the National Strategic Plan financial needs in selected countries </a:t>
            </a:r>
            <a:endParaRPr lang="en-US" sz="3200" dirty="0">
              <a:latin typeface="Arial Narrow" pitchFamily="34" charset="0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82711"/>
              </p:ext>
            </p:extLst>
          </p:nvPr>
        </p:nvGraphicFramePr>
        <p:xfrm>
          <a:off x="381000" y="1676400"/>
          <a:ext cx="845820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43" y="853439"/>
            <a:ext cx="27130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1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0046"/>
            <a:ext cx="8961436" cy="1143000"/>
          </a:xfrm>
          <a:noFill/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Sustainability and dependency: in average 30% of HIV expenditure in Central America are from international sources </a:t>
            </a:r>
            <a:r>
              <a:rPr lang="en-US" sz="3200" i="1" dirty="0" smtClean="0">
                <a:latin typeface="Arial Narrow" pitchFamily="34" charset="0"/>
              </a:rPr>
              <a:t>.</a:t>
            </a:r>
            <a:endParaRPr lang="en-US" sz="3200" i="1" dirty="0">
              <a:latin typeface="Arial Narrow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13706"/>
              </p:ext>
            </p:extLst>
          </p:nvPr>
        </p:nvGraphicFramePr>
        <p:xfrm>
          <a:off x="457200" y="1371600"/>
          <a:ext cx="8295687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7130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5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 Narrow" pitchFamily="34" charset="0"/>
              </a:rPr>
              <a:t>Effective allocation of financial resources:</a:t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</a:rPr>
              <a:t>In concentrated </a:t>
            </a:r>
            <a:r>
              <a:rPr lang="en-US" sz="2000" dirty="0" err="1" smtClean="0">
                <a:latin typeface="Arial Narrow" pitchFamily="34" charset="0"/>
              </a:rPr>
              <a:t>epidemies</a:t>
            </a:r>
            <a:r>
              <a:rPr lang="en-US" sz="2000" dirty="0" smtClean="0">
                <a:latin typeface="Arial Narrow" pitchFamily="34" charset="0"/>
              </a:rPr>
              <a:t>  It is necessary to invest more in key populations and other key populations. In CA, 10% of HIV expenditures  are allocated to these populations</a:t>
            </a:r>
            <a:endParaRPr lang="en-US" sz="2000" dirty="0">
              <a:latin typeface="Arial Narrow" pitchFamily="34" charset="0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516871"/>
              </p:ext>
            </p:extLst>
          </p:nvPr>
        </p:nvGraphicFramePr>
        <p:xfrm>
          <a:off x="457200" y="14478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80" y="93459"/>
            <a:ext cx="1783080" cy="50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2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610600" cy="13462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kern="1200" dirty="0" smtClean="0">
                <a:latin typeface="Arial Narrow" pitchFamily="34" charset="0"/>
              </a:rPr>
              <a:t>1</a:t>
            </a:r>
            <a:r>
              <a:rPr lang="en-US" sz="3200" kern="1200" baseline="30000" dirty="0" smtClean="0">
                <a:latin typeface="Arial Narrow" pitchFamily="34" charset="0"/>
              </a:rPr>
              <a:t>st</a:t>
            </a:r>
            <a:r>
              <a:rPr lang="en-US" sz="3200" kern="1200" dirty="0" smtClean="0">
                <a:latin typeface="Arial Narrow" pitchFamily="34" charset="0"/>
              </a:rPr>
              <a:t> Line </a:t>
            </a:r>
            <a:r>
              <a:rPr lang="en-US" sz="3200" dirty="0" smtClean="0">
                <a:latin typeface="Arial Narrow" pitchFamily="34" charset="0"/>
              </a:rPr>
              <a:t>ARV</a:t>
            </a:r>
            <a:r>
              <a:rPr lang="en-US" sz="3200" kern="1200" dirty="0" smtClean="0">
                <a:latin typeface="Arial Narrow" pitchFamily="34" charset="0"/>
              </a:rPr>
              <a:t>: % of potential</a:t>
            </a:r>
            <a:r>
              <a:rPr lang="en-US" sz="3200" dirty="0" smtClean="0">
                <a:latin typeface="Arial Narrow" pitchFamily="34" charset="0"/>
              </a:rPr>
              <a:t> economies in ARV expenditures in relation to total costs of ARV</a:t>
            </a:r>
            <a:r>
              <a:rPr lang="en-US" sz="3200" kern="1200" dirty="0" smtClean="0">
                <a:latin typeface="Arial Narrow" pitchFamily="34" charset="0"/>
              </a:rPr>
              <a:t>, if treatment schemes would be optimized. 2010</a:t>
            </a:r>
            <a:endParaRPr lang="en-US" sz="3200" kern="1200" dirty="0">
              <a:latin typeface="Arial Narrow" pitchFamily="34" charset="0"/>
            </a:endParaRPr>
          </a:p>
        </p:txBody>
      </p:sp>
      <p:sp>
        <p:nvSpPr>
          <p:cNvPr id="39939" name="Slide Number Placeholder 1"/>
          <p:cNvSpPr txBox="1">
            <a:spLocks noGrp="1"/>
          </p:cNvSpPr>
          <p:nvPr/>
        </p:nvSpPr>
        <p:spPr bwMode="auto">
          <a:xfrm>
            <a:off x="4419600" y="6284913"/>
            <a:ext cx="457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fld id="{749923E2-ED93-4673-B5AC-BE24323332CC}" type="slidenum">
              <a:rPr lang="en-US" sz="1600">
                <a:solidFill>
                  <a:schemeClr val="bg1"/>
                </a:solidFill>
                <a:latin typeface="Georgia" pitchFamily="18" charset="0"/>
              </a:rPr>
              <a:pPr algn="ctr" eaLnBrk="1" hangingPunct="1"/>
              <a:t>48</a:t>
            </a:fld>
            <a:endParaRPr lang="en-US" sz="160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498600"/>
            <a:ext cx="8377237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667000" y="18288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667000" y="21336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812026" y="3052916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964426" y="32766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83858" y="3960634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181600" y="46482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43400" y="44196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6129280"/>
            <a:ext cx="1447800" cy="59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3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" y="3048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Narrow" pitchFamily="34" charset="0"/>
              </a:rPr>
              <a:t>MCR: HIV Sustainable response strategy in Central America and Dominican Republic 2012-2015</a:t>
            </a:r>
            <a:endParaRPr lang="en-US" sz="3200" dirty="0">
              <a:latin typeface="Arial Narrow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17272"/>
            <a:ext cx="27130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600200"/>
            <a:ext cx="865663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 Narrow" pitchFamily="34" charset="0"/>
              </a:rPr>
              <a:t>Progress made could be lost </a:t>
            </a:r>
            <a:r>
              <a:rPr lang="en-US" sz="2400" dirty="0">
                <a:latin typeface="Arial Narrow" pitchFamily="34" charset="0"/>
              </a:rPr>
              <a:t>in Central American Integration System countries regarding the HIV response, if there is an abrupt reduction of external funding for HIV.</a:t>
            </a:r>
          </a:p>
          <a:p>
            <a:pPr algn="just"/>
            <a:r>
              <a:rPr lang="en-US" sz="2400" b="1" dirty="0">
                <a:latin typeface="Arial Narrow" pitchFamily="34" charset="0"/>
              </a:rPr>
              <a:t>2010 Central American NASA </a:t>
            </a:r>
            <a:r>
              <a:rPr lang="en-US" sz="2400" dirty="0">
                <a:latin typeface="Arial Narrow" pitchFamily="34" charset="0"/>
              </a:rPr>
              <a:t>evidenced the most vulnerable countries, activities and populations in case of a reduction of external funding.</a:t>
            </a:r>
          </a:p>
          <a:p>
            <a:pPr algn="just"/>
            <a:r>
              <a:rPr lang="en-US" sz="2400" b="1" dirty="0">
                <a:latin typeface="Arial Narrow" pitchFamily="34" charset="0"/>
              </a:rPr>
              <a:t>The Central American Health Ministers’ Council</a:t>
            </a:r>
            <a:r>
              <a:rPr lang="en-US" sz="2400" dirty="0">
                <a:latin typeface="Arial Narrow" pitchFamily="34" charset="0"/>
              </a:rPr>
              <a:t>, in its  XXXVI meeting, appointed the Regional Coordination Mechanisms (MCR) and the Secretariat of the C.A. Health Ministers’ Commission (SE-COMISCA) to establish a multidisciplinary, intersectoral technical group, with participation of technical cooperation, to prepare an action plan.</a:t>
            </a:r>
          </a:p>
          <a:p>
            <a:pPr algn="just"/>
            <a:r>
              <a:rPr lang="en-US" sz="2400" b="1" dirty="0">
                <a:latin typeface="Arial Narrow" pitchFamily="34" charset="0"/>
              </a:rPr>
              <a:t>The Sustainability Strategy Action Plan </a:t>
            </a:r>
            <a:r>
              <a:rPr lang="en-US" sz="2400" dirty="0">
                <a:latin typeface="Arial Narrow" pitchFamily="34" charset="0"/>
              </a:rPr>
              <a:t>for the Comprehensive HIV Response was prepared by teams organized within the </a:t>
            </a:r>
            <a:r>
              <a:rPr lang="en-US" sz="2800" dirty="0">
                <a:latin typeface="Arial Narrow" pitchFamily="34" charset="0"/>
              </a:rPr>
              <a:t>MCR.</a:t>
            </a:r>
          </a:p>
        </p:txBody>
      </p:sp>
    </p:spTree>
    <p:extLst>
      <p:ext uri="{BB962C8B-B14F-4D97-AF65-F5344CB8AC3E}">
        <p14:creationId xmlns:p14="http://schemas.microsoft.com/office/powerpoint/2010/main" val="28141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 txBox="1">
            <a:spLocks/>
          </p:cNvSpPr>
          <p:nvPr/>
        </p:nvSpPr>
        <p:spPr bwMode="auto">
          <a:xfrm>
            <a:off x="274810" y="170482"/>
            <a:ext cx="8613775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Low- and middle-income countries are </a:t>
            </a:r>
            <a:r>
              <a:rPr lang="en-US" sz="240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on track </a:t>
            </a: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to reach</a:t>
            </a:r>
            <a:b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</a:b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15 million people with antiretroviral treatment by 2015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7881" y="6200001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t>Source: UNAIDS, 2012</a:t>
            </a:r>
            <a:endParaRPr lang="en-GB" sz="1200" dirty="0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pic>
        <p:nvPicPr>
          <p:cNvPr id="23" name="Picture 2" descr="C:\Users\mcquades\AppData\Local\Microsoft\Windows\Temporary Internet Files\Content.Outlook\83CFR760\Graph P 19_WashRepor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95400"/>
            <a:ext cx="9144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MX" sz="3600" dirty="0">
                <a:latin typeface="Arial Narrow" pitchFamily="34" charset="0"/>
              </a:rPr>
              <a:t>Guatemala</a:t>
            </a:r>
            <a:r>
              <a:rPr lang="en-US" sz="3600" dirty="0">
                <a:latin typeface="Arial Narrow" pitchFamily="34" charset="0"/>
              </a:rPr>
              <a:t/>
            </a:r>
            <a:br>
              <a:rPr lang="en-US" sz="3600" dirty="0">
                <a:latin typeface="Arial Narrow" pitchFamily="34" charset="0"/>
              </a:rPr>
            </a:br>
            <a:r>
              <a:rPr lang="en-GB" sz="3600" dirty="0" smtClean="0">
                <a:latin typeface="Arial Narrow" pitchFamily="34" charset="0"/>
              </a:rPr>
              <a:t>Applying the investment framework 2012</a:t>
            </a:r>
            <a:endParaRPr lang="en-GB" sz="3600" dirty="0"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94" y="5943600"/>
            <a:ext cx="1343026" cy="39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ea typeface="ＭＳ Ｐゴシック" pitchFamily="34" charset="-128"/>
              </a:rPr>
              <a:t>Conditions that favor and urge IF introduction</a:t>
            </a:r>
          </a:p>
          <a:p>
            <a:pPr marL="171450" indent="-171450"/>
            <a:r>
              <a:rPr lang="en-US" dirty="0" smtClean="0">
                <a:ea typeface="ＭＳ Ｐゴシック" pitchFamily="34" charset="-128"/>
              </a:rPr>
              <a:t>Reduction of international funding</a:t>
            </a:r>
          </a:p>
          <a:p>
            <a:pPr marL="171450" indent="-171450"/>
            <a:r>
              <a:rPr lang="en-US" dirty="0" smtClean="0">
                <a:ea typeface="ＭＳ Ｐゴシック" pitchFamily="34" charset="-128"/>
              </a:rPr>
              <a:t>Guatemala declared a High Impact country by UNAIDS</a:t>
            </a:r>
          </a:p>
          <a:p>
            <a:pPr marL="171450" indent="-171450"/>
            <a:r>
              <a:rPr lang="en-US" dirty="0" smtClean="0">
                <a:ea typeface="ＭＳ Ｐゴシック" pitchFamily="34" charset="-128"/>
              </a:rPr>
              <a:t>Government oriented towards Results-Based Management</a:t>
            </a:r>
          </a:p>
          <a:p>
            <a:pPr marL="171450" indent="-171450"/>
            <a:r>
              <a:rPr lang="en-US" dirty="0" smtClean="0">
                <a:ea typeface="ＭＳ Ｐゴシック" pitchFamily="34" charset="-128"/>
              </a:rPr>
              <a:t>In preparation of Global Fund Phase II Renovation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b="1" dirty="0" smtClean="0">
                <a:ea typeface="ＭＳ Ｐゴシック" pitchFamily="34" charset="-128"/>
              </a:rPr>
              <a:t>Dependency of external funding</a:t>
            </a:r>
          </a:p>
          <a:p>
            <a:r>
              <a:rPr lang="en-US" dirty="0" smtClean="0">
                <a:ea typeface="ＭＳ Ｐゴシック" pitchFamily="34" charset="-128"/>
              </a:rPr>
              <a:t>46 millions (2010) AIDS expenditure  28% external funding in the following components:</a:t>
            </a: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a) MARP</a:t>
            </a: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b) Management </a:t>
            </a: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c) Research and environment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hart 9"/>
          <p:cNvPicPr>
            <a:picLocks noGrp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9916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94" y="6172200"/>
            <a:ext cx="1343026" cy="39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263674" y="2971800"/>
            <a:ext cx="21336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534400" y="2667000"/>
            <a:ext cx="0" cy="213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416073" y="922020"/>
            <a:ext cx="2622233" cy="411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2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NASA 2010 comparison with NSP 2011 – 2015 and Investment Framework for LAC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404263" y="271462"/>
            <a:ext cx="84571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Value for Money: </a:t>
            </a:r>
          </a:p>
          <a:p>
            <a:pPr algn="ctr" eaLnBrk="1" hangingPunct="1"/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Why does Guatemala spend so much in ARV?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63538" y="957263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3850" y="6092825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2587625"/>
            <a:ext cx="9144000" cy="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GT"/>
          </a:p>
        </p:txBody>
      </p:sp>
      <p:graphicFrame>
        <p:nvGraphicFramePr>
          <p:cNvPr id="50184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06023"/>
              </p:ext>
            </p:extLst>
          </p:nvPr>
        </p:nvGraphicFramePr>
        <p:xfrm>
          <a:off x="576262" y="2057400"/>
          <a:ext cx="7991475" cy="3367890"/>
        </p:xfrm>
        <a:graphic>
          <a:graphicData uri="http://schemas.openxmlformats.org/drawingml/2006/table">
            <a:tbl>
              <a:tblPr/>
              <a:tblGrid>
                <a:gridCol w="2771775"/>
                <a:gridCol w="1527175"/>
                <a:gridCol w="1909762"/>
                <a:gridCol w="1782763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Product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Nicaragua (VPP purchases)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Strategic Fund PAHO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Guatemala </a:t>
                      </a:r>
                      <a:b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(local purchases)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56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Abacavir 300mg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17.50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14.47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160.28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56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Efavirenz 600mg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4.45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4.10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53.32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399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Tenofovir 300mg + Emtricitabina 200mg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11.50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9.49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54.74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399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Lopinavir 200mg + Ritonavir 50mg 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36.75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32.65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109.65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56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Tenofovir 300mg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7.50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7.45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30.91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94447"/>
            <a:ext cx="1343026" cy="39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2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63538" y="957263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3850" y="6092825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0" y="2587625"/>
            <a:ext cx="9144000" cy="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GT"/>
          </a:p>
        </p:txBody>
      </p:sp>
      <p:pic>
        <p:nvPicPr>
          <p:cNvPr id="25607" name="Imagen 645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3" y="1739900"/>
            <a:ext cx="8351838" cy="4352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695325" y="4524375"/>
            <a:ext cx="78105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3238500" y="4524375"/>
            <a:ext cx="17145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6962775" y="4524375"/>
            <a:ext cx="20955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23850" y="231775"/>
            <a:ext cx="84571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Value for money</a:t>
            </a:r>
            <a:r>
              <a:rPr lang="en-US" sz="3200" b="1" dirty="0" smtClean="0">
                <a:latin typeface="Arial Narrow" pitchFamily="34" charset="0"/>
                <a:cs typeface="Arial" pitchFamily="34" charset="0"/>
              </a:rPr>
              <a:t>: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pPr algn="ctr" eaLnBrk="1" hangingPunct="1"/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Why does Guatemala spend so much in ARV?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6129505"/>
            <a:ext cx="1343026" cy="39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41" y="5986571"/>
            <a:ext cx="167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2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7638"/>
            <a:ext cx="8229600" cy="292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endParaRPr lang="es-MX" sz="2400" dirty="0" smtClean="0">
              <a:latin typeface="Arial Narrow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USD$ 16.7 MM for prevention/ 46 MM.</a:t>
            </a:r>
          </a:p>
          <a:p>
            <a:pPr marL="609600" indent="-609600">
              <a:buFont typeface="Arial" pitchFamily="34" charset="0"/>
              <a:buNone/>
            </a:pPr>
            <a:r>
              <a:rPr lang="en-US" sz="2400" dirty="0" smtClean="0"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Type of interventions</a:t>
            </a:r>
          </a:p>
          <a:p>
            <a:pPr marL="609600" indent="-609600">
              <a:buFont typeface="Arial" pitchFamily="34" charset="0"/>
              <a:buAutoNum type="arabicPeriod"/>
            </a:pPr>
            <a:r>
              <a:rPr lang="en-US" sz="2400" dirty="0" smtClean="0"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Behavioral change</a:t>
            </a:r>
          </a:p>
          <a:p>
            <a:pPr marL="609600" indent="-609600">
              <a:buFont typeface="Arial" pitchFamily="34" charset="0"/>
              <a:buAutoNum type="arabicPeriod"/>
            </a:pPr>
            <a:r>
              <a:rPr lang="en-US" sz="2400" dirty="0" smtClean="0"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PMTCT</a:t>
            </a:r>
          </a:p>
          <a:p>
            <a:pPr marL="609600" indent="-609600">
              <a:buFont typeface="Arial" pitchFamily="34" charset="0"/>
              <a:buAutoNum type="arabicPeriod"/>
            </a:pPr>
            <a:r>
              <a:rPr lang="en-US" sz="2400" dirty="0" smtClean="0"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Testing and counseling</a:t>
            </a:r>
          </a:p>
          <a:p>
            <a:pPr marL="609600" indent="-609600">
              <a:buFont typeface="Arial" pitchFamily="34" charset="0"/>
              <a:buAutoNum type="arabicPeriod"/>
            </a:pPr>
            <a:r>
              <a:rPr lang="en-US" sz="2400" dirty="0" smtClean="0"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Condoms and safe blood</a:t>
            </a:r>
            <a:endParaRPr lang="en-US" sz="2400" dirty="0">
              <a:latin typeface="Arial Narrow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413657" y="4953000"/>
            <a:ext cx="84913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sz="2400" dirty="0" smtClean="0">
                <a:latin typeface="Arial Narrow" pitchFamily="34" charset="0"/>
              </a:rPr>
              <a:t>0.47% prevention targeted to sexual diversity populations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en-US" sz="2400" dirty="0" smtClean="0">
                <a:latin typeface="Arial Narrow" pitchFamily="34" charset="0"/>
              </a:rPr>
              <a:t> 60% of new infections will result from these groups ( MoT 2012) .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29426"/>
            <a:ext cx="84571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Value for Money: </a:t>
            </a:r>
          </a:p>
          <a:p>
            <a:pPr algn="ctr" eaLnBrk="1" hangingPunct="1"/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How does Guatemala spend  on HIV prevention?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5" descr="ANd9GcT3CbgDHKmtUe7Ak1HtApAOKcrt_XZLsQTv1ZyF4y81naMTaGh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2100263"/>
            <a:ext cx="1509712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23" y="6248400"/>
            <a:ext cx="1343026" cy="39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3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63538" y="957263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3850" y="6092825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53" name="Picture 10" descr="UNAIDS_web_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6442868"/>
            <a:ext cx="1728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2587625"/>
            <a:ext cx="9144000" cy="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GT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673225" y="2530475"/>
            <a:ext cx="4351338" cy="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GT"/>
          </a:p>
        </p:txBody>
      </p:sp>
      <p:graphicFrame>
        <p:nvGraphicFramePr>
          <p:cNvPr id="27656" name="Gráfico 645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585454"/>
              </p:ext>
            </p:extLst>
          </p:nvPr>
        </p:nvGraphicFramePr>
        <p:xfrm>
          <a:off x="1591823" y="1052512"/>
          <a:ext cx="5509066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hart" r:id="rId4" imgW="3810000" imgH="4467225" progId="Excel.Sheet.8">
                  <p:embed/>
                </p:oleObj>
              </mc:Choice>
              <mc:Fallback>
                <p:oleObj name="Chart" r:id="rId4" imgW="3810000" imgH="44672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802" t="-1392" r="-15010" b="-10751"/>
                      <a:stretch>
                        <a:fillRect/>
                      </a:stretch>
                    </p:blipFill>
                    <p:spPr bwMode="auto">
                      <a:xfrm>
                        <a:off x="1591823" y="1052512"/>
                        <a:ext cx="5509066" cy="580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76200" y="0"/>
            <a:ext cx="8991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Value for money: </a:t>
            </a:r>
          </a:p>
          <a:p>
            <a:pPr algn="ctr" eaLnBrk="1" hangingPunct="1"/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To ensure a pertinent response in Guatemala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3225" y="1252538"/>
            <a:ext cx="533697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Proportion of spending in BCC and condom promotion </a:t>
            </a:r>
          </a:p>
          <a:p>
            <a:pPr algn="ctr"/>
            <a:r>
              <a:rPr lang="en-US" dirty="0" smtClean="0"/>
              <a:t>In Guatemala, 2008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32325" y="1898869"/>
            <a:ext cx="21494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Interventions in specially accessible vulnerable populations</a:t>
            </a:r>
          </a:p>
          <a:p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32324" y="3048000"/>
            <a:ext cx="18446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Interventions in most exposed populations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92638" y="4191000"/>
            <a:ext cx="150336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Interventions in people living with HIV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32325" y="5181600"/>
            <a:ext cx="146367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Interventions in general population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5181600"/>
            <a:ext cx="12192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Behavioral change programmes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429000" y="5181600"/>
            <a:ext cx="1143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Condom promotion programmes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370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Arial Narrow" pitchFamily="34" charset="0"/>
              </a:rPr>
              <a:t>Guatemala: Applying the investment framework 2012</a:t>
            </a:r>
            <a:br>
              <a:rPr lang="en-GB" sz="3600" dirty="0" smtClean="0">
                <a:latin typeface="Arial Narrow" pitchFamily="34" charset="0"/>
              </a:rPr>
            </a:br>
            <a:r>
              <a:rPr lang="en-GB" sz="3600" b="1" dirty="0" smtClean="0">
                <a:latin typeface="Arial Narrow" pitchFamily="34" charset="0"/>
                <a:ea typeface="ＭＳ Ｐゴシック" pitchFamily="34" charset="-128"/>
              </a:rPr>
              <a:t>Conclusions y recommendations</a:t>
            </a:r>
            <a:r>
              <a:rPr lang="es-MX" sz="3200" b="1" dirty="0">
                <a:ea typeface="ＭＳ Ｐゴシック" pitchFamily="34" charset="-128"/>
              </a:rPr>
              <a:t/>
            </a:r>
            <a:br>
              <a:rPr lang="es-MX" sz="3200" b="1" dirty="0">
                <a:ea typeface="ＭＳ Ｐゴシック" pitchFamily="34" charset="-128"/>
              </a:rPr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Autofit/>
          </a:bodyPr>
          <a:lstStyle/>
          <a:p>
            <a:pPr marL="171450" indent="-171450" algn="just"/>
            <a:r>
              <a:rPr lang="en-US" sz="2000" dirty="0" smtClean="0">
                <a:ea typeface="ＭＳ Ｐゴシック" pitchFamily="34" charset="-128"/>
              </a:rPr>
              <a:t>More efficient use of resources taking into consideration funding reductions</a:t>
            </a:r>
          </a:p>
          <a:p>
            <a:pPr marL="171450" indent="-171450" algn="just"/>
            <a:endParaRPr lang="en-US" sz="2000" dirty="0" smtClean="0">
              <a:ea typeface="ＭＳ Ｐゴシック" pitchFamily="34" charset="-128"/>
            </a:endParaRPr>
          </a:p>
          <a:p>
            <a:pPr marL="171450" indent="-171450" algn="just"/>
            <a:r>
              <a:rPr lang="en-US" sz="2000" dirty="0" smtClean="0">
                <a:ea typeface="ＭＳ Ｐゴシック" pitchFamily="34" charset="-128"/>
              </a:rPr>
              <a:t>Excessive Care expenditure, limiting preventive expenditure in most-at-risk populations (only external funding)</a:t>
            </a:r>
          </a:p>
          <a:p>
            <a:pPr marL="171450" indent="-171450" algn="just"/>
            <a:endParaRPr lang="en-US" sz="2000" dirty="0" smtClean="0">
              <a:ea typeface="ＭＳ Ｐゴシック" pitchFamily="34" charset="-128"/>
            </a:endParaRPr>
          </a:p>
          <a:p>
            <a:pPr marL="171450" indent="-171450" algn="just"/>
            <a:r>
              <a:rPr lang="en-US" sz="2000" dirty="0" smtClean="0">
                <a:ea typeface="ＭＳ Ｐゴシック" pitchFamily="34" charset="-128"/>
              </a:rPr>
              <a:t>Promote political dialogue among CONASIDA, CCM-G, international cooperation and civil society for re-distribution of resources and identification of funding sources to achieve sustainability</a:t>
            </a:r>
          </a:p>
          <a:p>
            <a:pPr marL="0" indent="0" algn="just"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marL="171450" indent="-171450" algn="just"/>
            <a:r>
              <a:rPr lang="en-US" sz="2000" dirty="0" smtClean="0">
                <a:ea typeface="ＭＳ Ｐゴシック" pitchFamily="34" charset="-128"/>
              </a:rPr>
              <a:t>Revise normative frameworks that limit ARV purchase at international level at low cost and quality assured (care resources for prevention)</a:t>
            </a:r>
          </a:p>
          <a:p>
            <a:pPr marL="171450" indent="-171450" algn="just"/>
            <a:endParaRPr lang="en-US" sz="2000" dirty="0" smtClean="0">
              <a:ea typeface="ＭＳ Ｐゴシック" pitchFamily="34" charset="-128"/>
            </a:endParaRPr>
          </a:p>
          <a:p>
            <a:pPr marL="171450" indent="-171450" algn="just"/>
            <a:r>
              <a:rPr lang="en-US" sz="2000" dirty="0" smtClean="0">
                <a:ea typeface="ＭＳ Ｐゴシック" pitchFamily="34" charset="-128"/>
              </a:rPr>
              <a:t>Advocacy to cover the financial gap with tax contributions, private enterprise, social security and municipalities</a:t>
            </a:r>
            <a:endParaRPr lang="en-US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05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 marL="171450" indent="-171450" algn="just"/>
            <a:r>
              <a:rPr lang="en-US" dirty="0" smtClean="0">
                <a:ea typeface="ＭＳ Ｐゴシック" pitchFamily="34" charset="-128"/>
              </a:rPr>
              <a:t>Show most cost effective interventions and monitor performance of implementers</a:t>
            </a:r>
          </a:p>
          <a:p>
            <a:pPr marL="171450" indent="-171450" algn="just"/>
            <a:endParaRPr lang="en-US" dirty="0" smtClean="0">
              <a:ea typeface="ＭＳ Ｐゴシック" pitchFamily="34" charset="-128"/>
            </a:endParaRPr>
          </a:p>
          <a:p>
            <a:pPr marL="171450" indent="-171450" algn="just"/>
            <a:r>
              <a:rPr lang="en-US" dirty="0" smtClean="0">
                <a:ea typeface="ＭＳ Ｐゴシック" pitchFamily="34" charset="-128"/>
              </a:rPr>
              <a:t>NSP Annual Operational Plan aligned with Investment Framework</a:t>
            </a:r>
          </a:p>
          <a:p>
            <a:pPr marL="171450" indent="-171450" algn="just"/>
            <a:endParaRPr lang="en-US" dirty="0" smtClean="0">
              <a:ea typeface="ＭＳ Ｐゴシック" pitchFamily="34" charset="-128"/>
            </a:endParaRPr>
          </a:p>
          <a:p>
            <a:pPr marL="171450" indent="-171450" algn="just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Strategy to optimize treatment schemes </a:t>
            </a:r>
          </a:p>
          <a:p>
            <a:pPr marL="171450" indent="-171450" algn="just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marL="171450" indent="-171450" algn="just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Ensure pertinence of MARP interventions and investment for those that have proved scientific effectiveness</a:t>
            </a:r>
          </a:p>
          <a:p>
            <a:pPr marL="171450" indent="-171450" algn="just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marL="171450" indent="-171450" algn="just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Annual ARV purchase planning, prioritizing those with PAHO, UNITAID, WHO, VPP etc. </a:t>
            </a:r>
          </a:p>
          <a:p>
            <a:pPr marL="171450" indent="-171450" algn="just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marL="171450" indent="-171450" algn="just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Strategy to develop national response synergies (NAC / CONASIDA)</a:t>
            </a:r>
          </a:p>
          <a:p>
            <a:pPr marL="171450" indent="-171450" algn="just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marL="171450" indent="-171450" algn="just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Evaluate feasibility, cost, cultural pertinence, of new prevention technologies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itchFamily="34" charset="0"/>
              </a:rPr>
              <a:t>Guatemala: Applying the investment framework 2012</a:t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b="1" dirty="0" smtClean="0">
                <a:latin typeface="Arial Narrow" pitchFamily="34" charset="0"/>
                <a:ea typeface="ＭＳ Ｐゴシック" pitchFamily="34" charset="-128"/>
              </a:rPr>
              <a:t>Conclusions y recommendations</a:t>
            </a:r>
            <a:r>
              <a:rPr lang="en-US" sz="3200" b="1" dirty="0" smtClean="0">
                <a:ea typeface="ＭＳ Ｐゴシック" pitchFamily="34" charset="-128"/>
              </a:rPr>
              <a:t/>
            </a:r>
            <a:br>
              <a:rPr lang="en-US" sz="3200" b="1" dirty="0" smtClean="0">
                <a:ea typeface="ＭＳ Ｐゴシック" pitchFamily="34" charset="-128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82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299" y="1143000"/>
            <a:ext cx="8915400" cy="4001095"/>
          </a:xfrm>
          <a:prstGeom prst="rect">
            <a:avLst/>
          </a:prstGeom>
          <a:solidFill>
            <a:srgbClr val="00A7E2"/>
          </a:solidFill>
        </p:spPr>
        <p:txBody>
          <a:bodyPr wrap="square" rtlCol="0">
            <a:spAutoFit/>
          </a:bodyPr>
          <a:lstStyle/>
          <a:p>
            <a:pPr algn="ctr"/>
            <a:endParaRPr lang="es-PA" sz="4000" dirty="0">
              <a:solidFill>
                <a:schemeClr val="bg1"/>
              </a:solidFill>
            </a:endParaRPr>
          </a:p>
          <a:p>
            <a:pPr algn="ctr"/>
            <a:endParaRPr lang="es-PA" sz="2400" dirty="0" smtClean="0">
              <a:solidFill>
                <a:schemeClr val="bg1"/>
              </a:solidFill>
            </a:endParaRPr>
          </a:p>
          <a:p>
            <a:endParaRPr lang="es-PA" dirty="0" smtClean="0"/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Together we can end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</a:t>
            </a:r>
            <a:r>
              <a:rPr lang="en-US" sz="4400" dirty="0" smtClean="0">
                <a:solidFill>
                  <a:srgbClr val="FF0000"/>
                </a:solidFill>
              </a:rPr>
              <a:t>AIDS </a:t>
            </a:r>
            <a:r>
              <a:rPr lang="en-US" sz="4400" dirty="0" smtClean="0">
                <a:solidFill>
                  <a:schemeClr val="bg1"/>
                </a:solidFill>
              </a:rPr>
              <a:t>epidemic</a:t>
            </a:r>
          </a:p>
          <a:p>
            <a:pPr algn="ctr"/>
            <a:endParaRPr lang="es-PA" sz="4400" dirty="0" smtClean="0">
              <a:solidFill>
                <a:srgbClr val="FF0000"/>
              </a:solidFill>
            </a:endParaRPr>
          </a:p>
          <a:p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cquades\AppData\Local\Microsoft\Windows\Temporary Internet Files\Content.Outlook\83CFR760\Graph P 23_WashReport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1057476"/>
            <a:ext cx="7662250" cy="45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itle 1"/>
          <p:cNvSpPr txBox="1">
            <a:spLocks/>
          </p:cNvSpPr>
          <p:nvPr/>
        </p:nvSpPr>
        <p:spPr bwMode="auto">
          <a:xfrm>
            <a:off x="287338" y="152961"/>
            <a:ext cx="8613775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54% of all people eligible were receiving </a:t>
            </a:r>
            <a:r>
              <a:rPr lang="en-US" sz="2400" b="0" dirty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antiretroviral therapy </a:t>
            </a: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/>
            </a:r>
            <a:b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</a:b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in low- </a:t>
            </a:r>
            <a:r>
              <a:rPr lang="en-US" sz="2400" b="0" dirty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and middle-income </a:t>
            </a: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countries in 2011</a:t>
            </a:r>
            <a:endParaRPr lang="en-US" sz="2400" b="0" dirty="0">
              <a:solidFill>
                <a:srgbClr val="00AEEF"/>
              </a:solidFill>
              <a:latin typeface="Arial" pitchFamily="34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4828" y="5113242"/>
            <a:ext cx="421198" cy="861208"/>
            <a:chOff x="475201" y="4604954"/>
            <a:chExt cx="421198" cy="861208"/>
          </a:xfrm>
        </p:grpSpPr>
        <p:sp>
          <p:nvSpPr>
            <p:cNvPr id="3" name="Oval 2"/>
            <p:cNvSpPr/>
            <p:nvPr/>
          </p:nvSpPr>
          <p:spPr>
            <a:xfrm>
              <a:off x="475201" y="4604954"/>
              <a:ext cx="421198" cy="421198"/>
            </a:xfrm>
            <a:prstGeom prst="ellipse">
              <a:avLst/>
            </a:prstGeom>
            <a:noFill/>
            <a:ln>
              <a:solidFill>
                <a:srgbClr val="00AEE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533400" y="5172958"/>
              <a:ext cx="293204" cy="293204"/>
            </a:xfrm>
            <a:prstGeom prst="ellipse">
              <a:avLst/>
            </a:prstGeom>
            <a:solidFill>
              <a:srgbClr val="00AEEF"/>
            </a:solidFill>
            <a:ln>
              <a:solidFill>
                <a:srgbClr val="00AEE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685800" y="5681246"/>
            <a:ext cx="335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Percentage receiving ART in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2011.</a:t>
            </a:r>
            <a:endParaRPr lang="en-GB" sz="160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8628" y="4733092"/>
            <a:ext cx="9815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Legend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7881" y="6200001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t>Source: UNAIDS, 2012</a:t>
            </a:r>
            <a:endParaRPr lang="en-GB" sz="1200" dirty="0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 bwMode="auto">
          <a:xfrm>
            <a:off x="682028" y="5096471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Number of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people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eligible</a:t>
            </a:r>
            <a:b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for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antiretroviral therapy. 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 txBox="1">
            <a:spLocks/>
          </p:cNvSpPr>
          <p:nvPr/>
        </p:nvSpPr>
        <p:spPr bwMode="auto">
          <a:xfrm>
            <a:off x="287338" y="160935"/>
            <a:ext cx="8623300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Low- and middle-income countries are </a:t>
            </a:r>
            <a:r>
              <a:rPr lang="en-US" sz="2400" dirty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on track </a:t>
            </a: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to </a:t>
            </a:r>
          </a:p>
          <a:p>
            <a:pPr defTabSz="45720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eliminate new HIV </a:t>
            </a:r>
            <a:r>
              <a:rPr lang="en-US" sz="2400" b="0" dirty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infections among children (0–14 </a:t>
            </a: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years)</a:t>
            </a:r>
            <a:endParaRPr lang="en-US" sz="2400" b="0" dirty="0">
              <a:solidFill>
                <a:srgbClr val="00AEEF"/>
              </a:solidFill>
              <a:latin typeface="Arial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7881" y="6200001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t>Source: UNAIDS, 2012</a:t>
            </a:r>
            <a:endParaRPr lang="en-GB" sz="1200" dirty="0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pic>
        <p:nvPicPr>
          <p:cNvPr id="17410" name="Picture 2" descr="C:\Users\mcquades\AppData\Local\Microsoft\Windows\Temporary Internet Files\Content.Outlook\83CFR760\Graph P 28_WashRepor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1885950"/>
            <a:ext cx="8672513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2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599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are not doing as well at preventing sexual transmission…and ensuring a sustainable response</a:t>
            </a:r>
          </a:p>
        </p:txBody>
      </p:sp>
    </p:spTree>
    <p:extLst>
      <p:ext uri="{BB962C8B-B14F-4D97-AF65-F5344CB8AC3E}">
        <p14:creationId xmlns:p14="http://schemas.microsoft.com/office/powerpoint/2010/main" val="2046568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63538" y="998538"/>
            <a:ext cx="85375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3538" y="6045200"/>
            <a:ext cx="8537575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7881" y="6200001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charset="0"/>
                <a:ea typeface="ＭＳ Ｐゴシック"/>
                <a:cs typeface="Arial" charset="0"/>
              </a:rPr>
              <a:t>Source: UNAIDS, 2012</a:t>
            </a:r>
            <a:endParaRPr lang="en-GB" sz="1200" dirty="0">
              <a:solidFill>
                <a:prstClr val="black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87338" y="354896"/>
            <a:ext cx="8623300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The world is </a:t>
            </a:r>
            <a:r>
              <a:rPr lang="en-US" sz="240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NOT on track </a:t>
            </a:r>
            <a:r>
              <a:rPr lang="en-US" sz="2400" b="0" dirty="0" smtClean="0">
                <a:solidFill>
                  <a:srgbClr val="00AEEF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to halve adult HIV infections</a:t>
            </a:r>
            <a:endParaRPr lang="en-US" sz="2400" b="0" dirty="0">
              <a:solidFill>
                <a:srgbClr val="00AEEF"/>
              </a:solidFill>
              <a:latin typeface="Arial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9458" name="Picture 2" descr="C:\Users\mcquades\AppData\Local\Microsoft\Windows\Temporary Internet Files\Content.Outlook\83CFR760\Graph P 37_WashRepor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38" y="1609725"/>
            <a:ext cx="8313737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3170</Words>
  <Application>Microsoft Office PowerPoint</Application>
  <PresentationFormat>On-screen Show (4:3)</PresentationFormat>
  <Paragraphs>614</Paragraphs>
  <Slides>58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1_Office Theme</vt:lpstr>
      <vt:lpstr>Office Theme</vt:lpstr>
      <vt:lpstr>Blank Presentation</vt:lpstr>
      <vt:lpstr>2_Office Theme</vt:lpstr>
      <vt:lpstr>6_Office Theme</vt:lpstr>
      <vt:lpstr>3_Office Theme</vt:lpstr>
      <vt:lpstr>Worksheet</vt:lpstr>
      <vt:lpstr>Chart</vt:lpstr>
      <vt:lpstr>Gráfico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VIH investment and  national ownership</vt:lpstr>
      <vt:lpstr>PowerPoint Presentation</vt:lpstr>
      <vt:lpstr>PowerPoint Presentation</vt:lpstr>
      <vt:lpstr>Guyana: HIV finacing sources, 2010</vt:lpstr>
      <vt:lpstr>PowerPoint Presentation</vt:lpstr>
      <vt:lpstr>ARV Financial dependency</vt:lpstr>
      <vt:lpstr>Investment Framework Experience  in Jamaica</vt:lpstr>
      <vt:lpstr>Investment Framework Experience  in Jamaica</vt:lpstr>
      <vt:lpstr>Investment Framework Experience  in Jamaica</vt:lpstr>
      <vt:lpstr>PowerPoint Presentation</vt:lpstr>
      <vt:lpstr>PowerPoint Presentation</vt:lpstr>
      <vt:lpstr>El Salvador plan to improve ‘value for money’ in HIV prevention for key populations</vt:lpstr>
      <vt:lpstr>PowerPoint Presentation</vt:lpstr>
      <vt:lpstr>PowerPoint Presentation</vt:lpstr>
      <vt:lpstr>PowerPoint Presentation</vt:lpstr>
      <vt:lpstr>Financial gap to cover the National Strategic Plan financial needs in selected countries </vt:lpstr>
      <vt:lpstr>Sustainability and dependency: in average 30% of HIV expenditure in Central America are from international sources .</vt:lpstr>
      <vt:lpstr>Effective allocation of financial resources: In concentrated epidemies  It is necessary to invest more in key populations and other key populations. In CA, 10% of HIV expenditures  are allocated to these populations</vt:lpstr>
      <vt:lpstr>1st Line ARV: % of potential economies in ARV expenditures in relation to total costs of ARV, if treatment schemes would be optimized. 2010</vt:lpstr>
      <vt:lpstr>PowerPoint Presentation</vt:lpstr>
      <vt:lpstr>Guatemala Applying the investment framework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Guatemala: Applying the investment framework 2012 Conclusions y recommendations </vt:lpstr>
      <vt:lpstr>Guatemala: Applying the investment framework 2012 Conclusions y recommendations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Marjolein Jacobs</dc:creator>
  <cp:lastModifiedBy>Patricia Rivera</cp:lastModifiedBy>
  <cp:revision>80</cp:revision>
  <dcterms:created xsi:type="dcterms:W3CDTF">2012-10-15T20:11:07Z</dcterms:created>
  <dcterms:modified xsi:type="dcterms:W3CDTF">2012-12-11T21:01:43Z</dcterms:modified>
</cp:coreProperties>
</file>