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104" y="-8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C5FD43A-51E9-436B-BAA7-7A716608672A}" type="slidenum">
              <a:rPr lang="en-US"/>
              <a:pPr/>
              <a:t>‹#›</a:t>
            </a:fld>
            <a:endParaRPr lang="en-US"/>
          </a:p>
        </p:txBody>
      </p:sp>
    </p:spTree>
    <p:extLst>
      <p:ext uri="{BB962C8B-B14F-4D97-AF65-F5344CB8AC3E}">
        <p14:creationId xmlns:p14="http://schemas.microsoft.com/office/powerpoint/2010/main" val="174800922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9CA980B6-1E26-4592-B0EF-241BB9AB023F}" type="slidenum">
              <a:rPr lang="en-US"/>
              <a:pPr/>
              <a:t>1</a:t>
            </a:fld>
            <a:endParaRPr lang="en-US"/>
          </a:p>
        </p:txBody>
      </p:sp>
      <p:sp>
        <p:nvSpPr>
          <p:cNvPr id="717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5582" rIns="91158" bIns="45582" anchor="b"/>
          <a:lstStyle>
            <a:lvl1pPr defTabSz="912813">
              <a:defRPr>
                <a:solidFill>
                  <a:schemeClr val="tx1"/>
                </a:solidFill>
                <a:latin typeface="Arial" charset="0"/>
              </a:defRPr>
            </a:lvl1pPr>
            <a:lvl2pPr marL="742950" indent="-285750" defTabSz="912813">
              <a:defRPr>
                <a:solidFill>
                  <a:schemeClr val="tx1"/>
                </a:solidFill>
                <a:latin typeface="Arial" charset="0"/>
              </a:defRPr>
            </a:lvl2pPr>
            <a:lvl3pPr marL="1143000" indent="-228600" defTabSz="912813">
              <a:defRPr>
                <a:solidFill>
                  <a:schemeClr val="tx1"/>
                </a:solidFill>
                <a:latin typeface="Arial" charset="0"/>
              </a:defRPr>
            </a:lvl3pPr>
            <a:lvl4pPr marL="1600200" indent="-228600" defTabSz="912813">
              <a:defRPr>
                <a:solidFill>
                  <a:schemeClr val="tx1"/>
                </a:solidFill>
                <a:latin typeface="Arial" charset="0"/>
              </a:defRPr>
            </a:lvl4pPr>
            <a:lvl5pPr marL="2057400" indent="-228600" defTabSz="912813">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algn="r"/>
            <a:fld id="{2E3CBF7B-7010-405E-BD4E-6929BE161C0D}" type="slidenum">
              <a:rPr lang="en-GB" sz="1200">
                <a:cs typeface="Arial" charset="0"/>
              </a:rPr>
              <a:pPr algn="r"/>
              <a:t>1</a:t>
            </a:fld>
            <a:endParaRPr lang="en-GB" sz="1200">
              <a:cs typeface="Arial" charset="0"/>
            </a:endParaRPr>
          </a:p>
        </p:txBody>
      </p:sp>
      <p:sp>
        <p:nvSpPr>
          <p:cNvPr id="7171" name="Rectangle 2"/>
          <p:cNvSpPr>
            <a:spLocks noGrp="1" noRot="1" noChangeAspect="1" noChangeArrowheads="1" noTextEdit="1"/>
          </p:cNvSpPr>
          <p:nvPr>
            <p:ph type="sldImg"/>
          </p:nvPr>
        </p:nvSpPr>
        <p:spPr>
          <a:xfrm>
            <a:off x="1146175" y="687388"/>
            <a:ext cx="4572000" cy="3429000"/>
          </a:xfrm>
          <a:ln/>
        </p:spPr>
      </p:sp>
      <p:sp>
        <p:nvSpPr>
          <p:cNvPr id="7172" name="Rectangle 3"/>
          <p:cNvSpPr>
            <a:spLocks noGrp="1" noChangeArrowheads="1"/>
          </p:cNvSpPr>
          <p:nvPr>
            <p:ph type="body" idx="1"/>
          </p:nvPr>
        </p:nvSpPr>
        <p:spPr>
          <a:xfrm>
            <a:off x="685800" y="4343400"/>
            <a:ext cx="5486400" cy="4113213"/>
          </a:xfrm>
        </p:spPr>
        <p:txBody>
          <a:bodyPr lIns="91158" tIns="45582" rIns="91158" bIns="45582"/>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2B5CFA3-C713-4009-B3E1-FC765551DDD1}" type="slidenum">
              <a:rPr lang="en-US"/>
              <a:pPr/>
              <a:t>‹#›</a:t>
            </a:fld>
            <a:endParaRPr lang="en-US"/>
          </a:p>
        </p:txBody>
      </p:sp>
    </p:spTree>
    <p:extLst>
      <p:ext uri="{BB962C8B-B14F-4D97-AF65-F5344CB8AC3E}">
        <p14:creationId xmlns:p14="http://schemas.microsoft.com/office/powerpoint/2010/main" val="523132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E1FB482-5132-49A1-9565-31F828697412}" type="slidenum">
              <a:rPr lang="en-US"/>
              <a:pPr/>
              <a:t>‹#›</a:t>
            </a:fld>
            <a:endParaRPr lang="en-US"/>
          </a:p>
        </p:txBody>
      </p:sp>
    </p:spTree>
    <p:extLst>
      <p:ext uri="{BB962C8B-B14F-4D97-AF65-F5344CB8AC3E}">
        <p14:creationId xmlns:p14="http://schemas.microsoft.com/office/powerpoint/2010/main" val="2085294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EBBDCE7-9D02-4000-88ED-FB76D14297EA}" type="slidenum">
              <a:rPr lang="en-US"/>
              <a:pPr/>
              <a:t>‹#›</a:t>
            </a:fld>
            <a:endParaRPr lang="en-US"/>
          </a:p>
        </p:txBody>
      </p:sp>
    </p:spTree>
    <p:extLst>
      <p:ext uri="{BB962C8B-B14F-4D97-AF65-F5344CB8AC3E}">
        <p14:creationId xmlns:p14="http://schemas.microsoft.com/office/powerpoint/2010/main" val="1167310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65A6F34-AD7B-4BC6-A8A8-3B2EB6D8C978}" type="slidenum">
              <a:rPr lang="en-US"/>
              <a:pPr/>
              <a:t>‹#›</a:t>
            </a:fld>
            <a:endParaRPr lang="en-US"/>
          </a:p>
        </p:txBody>
      </p:sp>
    </p:spTree>
    <p:extLst>
      <p:ext uri="{BB962C8B-B14F-4D97-AF65-F5344CB8AC3E}">
        <p14:creationId xmlns:p14="http://schemas.microsoft.com/office/powerpoint/2010/main" val="3533171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4E878BD-088F-4219-8E77-2DAA7DE41CAF}" type="slidenum">
              <a:rPr lang="en-US"/>
              <a:pPr/>
              <a:t>‹#›</a:t>
            </a:fld>
            <a:endParaRPr lang="en-US"/>
          </a:p>
        </p:txBody>
      </p:sp>
    </p:spTree>
    <p:extLst>
      <p:ext uri="{BB962C8B-B14F-4D97-AF65-F5344CB8AC3E}">
        <p14:creationId xmlns:p14="http://schemas.microsoft.com/office/powerpoint/2010/main" val="1481735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A19386D-DD13-4BF6-94B2-B23A4DB4FD72}" type="slidenum">
              <a:rPr lang="en-US"/>
              <a:pPr/>
              <a:t>‹#›</a:t>
            </a:fld>
            <a:endParaRPr lang="en-US"/>
          </a:p>
        </p:txBody>
      </p:sp>
    </p:spTree>
    <p:extLst>
      <p:ext uri="{BB962C8B-B14F-4D97-AF65-F5344CB8AC3E}">
        <p14:creationId xmlns:p14="http://schemas.microsoft.com/office/powerpoint/2010/main" val="3003351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50ADDEC-7C69-492B-887E-E71FA1059115}" type="slidenum">
              <a:rPr lang="en-US"/>
              <a:pPr/>
              <a:t>‹#›</a:t>
            </a:fld>
            <a:endParaRPr lang="en-US"/>
          </a:p>
        </p:txBody>
      </p:sp>
    </p:spTree>
    <p:extLst>
      <p:ext uri="{BB962C8B-B14F-4D97-AF65-F5344CB8AC3E}">
        <p14:creationId xmlns:p14="http://schemas.microsoft.com/office/powerpoint/2010/main" val="4125402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C78B375-B76B-4BCF-B9AF-E194A28F9687}" type="slidenum">
              <a:rPr lang="en-US"/>
              <a:pPr/>
              <a:t>‹#›</a:t>
            </a:fld>
            <a:endParaRPr lang="en-US"/>
          </a:p>
        </p:txBody>
      </p:sp>
    </p:spTree>
    <p:extLst>
      <p:ext uri="{BB962C8B-B14F-4D97-AF65-F5344CB8AC3E}">
        <p14:creationId xmlns:p14="http://schemas.microsoft.com/office/powerpoint/2010/main" val="1329307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6069492-CF21-4630-8918-AEC9331D8C23}" type="slidenum">
              <a:rPr lang="en-US"/>
              <a:pPr/>
              <a:t>‹#›</a:t>
            </a:fld>
            <a:endParaRPr lang="en-US"/>
          </a:p>
        </p:txBody>
      </p:sp>
    </p:spTree>
    <p:extLst>
      <p:ext uri="{BB962C8B-B14F-4D97-AF65-F5344CB8AC3E}">
        <p14:creationId xmlns:p14="http://schemas.microsoft.com/office/powerpoint/2010/main" val="2645404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0274E01-6177-4902-BEEC-AC43DAECC2EA}" type="slidenum">
              <a:rPr lang="en-US"/>
              <a:pPr/>
              <a:t>‹#›</a:t>
            </a:fld>
            <a:endParaRPr lang="en-US"/>
          </a:p>
        </p:txBody>
      </p:sp>
    </p:spTree>
    <p:extLst>
      <p:ext uri="{BB962C8B-B14F-4D97-AF65-F5344CB8AC3E}">
        <p14:creationId xmlns:p14="http://schemas.microsoft.com/office/powerpoint/2010/main" val="34287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7B0ECB6-BAE3-4BBF-94A2-6F807752A941}" type="slidenum">
              <a:rPr lang="en-US"/>
              <a:pPr/>
              <a:t>‹#›</a:t>
            </a:fld>
            <a:endParaRPr lang="en-US"/>
          </a:p>
        </p:txBody>
      </p:sp>
    </p:spTree>
    <p:extLst>
      <p:ext uri="{BB962C8B-B14F-4D97-AF65-F5344CB8AC3E}">
        <p14:creationId xmlns:p14="http://schemas.microsoft.com/office/powerpoint/2010/main" val="4149941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ED9B76B-7A17-4539-8B3B-7713BDC8FBE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idx="4294967295"/>
          </p:nvPr>
        </p:nvSpPr>
        <p:spPr>
          <a:xfrm>
            <a:off x="685800" y="6350"/>
            <a:ext cx="7772400" cy="576263"/>
          </a:xfrm>
        </p:spPr>
        <p:txBody>
          <a:bodyPr/>
          <a:lstStyle/>
          <a:p>
            <a:r>
              <a:rPr lang="es-ES" sz="2400"/>
              <a:t>Tasa de PFA no polio</a:t>
            </a:r>
          </a:p>
        </p:txBody>
      </p:sp>
      <p:sp>
        <p:nvSpPr>
          <p:cNvPr id="6147" name="Rectangle 5"/>
          <p:cNvSpPr>
            <a:spLocks noChangeArrowheads="1"/>
          </p:cNvSpPr>
          <p:nvPr/>
        </p:nvSpPr>
        <p:spPr bwMode="auto">
          <a:xfrm>
            <a:off x="180975" y="4873625"/>
            <a:ext cx="381000" cy="228600"/>
          </a:xfrm>
          <a:prstGeom prst="rect">
            <a:avLst/>
          </a:prstGeom>
          <a:solidFill>
            <a:srgbClr val="FF3300"/>
          </a:solidFill>
          <a:ln w="9525">
            <a:solidFill>
              <a:schemeClr val="tx1"/>
            </a:solidFill>
            <a:miter lim="800000"/>
            <a:headEnd/>
            <a:tailEnd/>
          </a:ln>
        </p:spPr>
        <p:txBody>
          <a:bodyPr wrap="none" anchor="ctr"/>
          <a:lstStyle/>
          <a:p>
            <a:endParaRPr lang="es-ES" sz="1000">
              <a:cs typeface="Arial" charset="0"/>
            </a:endParaRPr>
          </a:p>
        </p:txBody>
      </p:sp>
      <p:sp>
        <p:nvSpPr>
          <p:cNvPr id="6148" name="Rectangle 6"/>
          <p:cNvSpPr>
            <a:spLocks noChangeArrowheads="1"/>
          </p:cNvSpPr>
          <p:nvPr/>
        </p:nvSpPr>
        <p:spPr bwMode="auto">
          <a:xfrm>
            <a:off x="1298575" y="4879975"/>
            <a:ext cx="381000" cy="228600"/>
          </a:xfrm>
          <a:prstGeom prst="rect">
            <a:avLst/>
          </a:prstGeom>
          <a:solidFill>
            <a:srgbClr val="FFFF00"/>
          </a:solidFill>
          <a:ln w="9525">
            <a:solidFill>
              <a:schemeClr val="tx1"/>
            </a:solidFill>
            <a:miter lim="800000"/>
            <a:headEnd/>
            <a:tailEnd/>
          </a:ln>
        </p:spPr>
        <p:txBody>
          <a:bodyPr wrap="none" anchor="ctr"/>
          <a:lstStyle/>
          <a:p>
            <a:pPr eaLnBrk="0" hangingPunct="0"/>
            <a:endParaRPr lang="es-ES" sz="2400">
              <a:latin typeface="Times New Roman" pitchFamily="18" charset="0"/>
              <a:cs typeface="Arial" charset="0"/>
            </a:endParaRPr>
          </a:p>
        </p:txBody>
      </p:sp>
      <p:sp>
        <p:nvSpPr>
          <p:cNvPr id="6149" name="Rectangle 7"/>
          <p:cNvSpPr>
            <a:spLocks noChangeArrowheads="1"/>
          </p:cNvSpPr>
          <p:nvPr/>
        </p:nvSpPr>
        <p:spPr bwMode="auto">
          <a:xfrm>
            <a:off x="180975" y="5260975"/>
            <a:ext cx="381000" cy="228600"/>
          </a:xfrm>
          <a:prstGeom prst="rect">
            <a:avLst/>
          </a:prstGeom>
          <a:solidFill>
            <a:srgbClr val="008000"/>
          </a:solidFill>
          <a:ln w="9525">
            <a:solidFill>
              <a:schemeClr val="tx1"/>
            </a:solidFill>
            <a:miter lim="800000"/>
            <a:headEnd/>
            <a:tailEnd/>
          </a:ln>
        </p:spPr>
        <p:txBody>
          <a:bodyPr wrap="none" anchor="ctr"/>
          <a:lstStyle/>
          <a:p>
            <a:endParaRPr lang="es-ES" sz="1000">
              <a:cs typeface="Arial" charset="0"/>
            </a:endParaRPr>
          </a:p>
        </p:txBody>
      </p:sp>
      <p:sp>
        <p:nvSpPr>
          <p:cNvPr id="6150" name="Text Box 8"/>
          <p:cNvSpPr txBox="1">
            <a:spLocks noChangeArrowheads="1"/>
          </p:cNvSpPr>
          <p:nvPr/>
        </p:nvSpPr>
        <p:spPr bwMode="auto">
          <a:xfrm>
            <a:off x="622300" y="4814888"/>
            <a:ext cx="5508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s-ES" sz="1400">
                <a:latin typeface="Times New Roman" pitchFamily="18" charset="0"/>
                <a:cs typeface="Arial" charset="0"/>
              </a:rPr>
              <a:t>&lt; 0.5</a:t>
            </a:r>
          </a:p>
        </p:txBody>
      </p:sp>
      <p:sp>
        <p:nvSpPr>
          <p:cNvPr id="6151" name="Text Box 9"/>
          <p:cNvSpPr txBox="1">
            <a:spLocks noChangeArrowheads="1"/>
          </p:cNvSpPr>
          <p:nvPr/>
        </p:nvSpPr>
        <p:spPr bwMode="auto">
          <a:xfrm>
            <a:off x="1703388" y="4814888"/>
            <a:ext cx="9096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s-ES" sz="1400">
                <a:latin typeface="Times New Roman" pitchFamily="18" charset="0"/>
                <a:cs typeface="Arial" charset="0"/>
              </a:rPr>
              <a:t> 0.5 - 0.99</a:t>
            </a:r>
          </a:p>
        </p:txBody>
      </p:sp>
      <p:sp>
        <p:nvSpPr>
          <p:cNvPr id="6152" name="Text Box 10"/>
          <p:cNvSpPr txBox="1">
            <a:spLocks noChangeArrowheads="1"/>
          </p:cNvSpPr>
          <p:nvPr/>
        </p:nvSpPr>
        <p:spPr bwMode="auto">
          <a:xfrm>
            <a:off x="492125" y="5195888"/>
            <a:ext cx="5064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s-ES" sz="1400">
                <a:latin typeface="Times New Roman" pitchFamily="18" charset="0"/>
                <a:cs typeface="Arial" charset="0"/>
              </a:rPr>
              <a:t>  </a:t>
            </a:r>
            <a:r>
              <a:rPr lang="es-ES" sz="1400" u="sng">
                <a:latin typeface="Times New Roman" pitchFamily="18" charset="0"/>
                <a:cs typeface="Arial" charset="0"/>
              </a:rPr>
              <a:t>&gt;</a:t>
            </a:r>
            <a:r>
              <a:rPr lang="es-ES" sz="1400">
                <a:latin typeface="Times New Roman" pitchFamily="18" charset="0"/>
                <a:cs typeface="Arial" charset="0"/>
              </a:rPr>
              <a:t> 1</a:t>
            </a:r>
          </a:p>
        </p:txBody>
      </p:sp>
      <p:sp>
        <p:nvSpPr>
          <p:cNvPr id="6153" name="Rectangle 11"/>
          <p:cNvSpPr>
            <a:spLocks noChangeArrowheads="1"/>
          </p:cNvSpPr>
          <p:nvPr/>
        </p:nvSpPr>
        <p:spPr bwMode="auto">
          <a:xfrm>
            <a:off x="1303338" y="5272088"/>
            <a:ext cx="381000" cy="228600"/>
          </a:xfrm>
          <a:prstGeom prst="rect">
            <a:avLst/>
          </a:prstGeom>
          <a:solidFill>
            <a:srgbClr val="C0C0C0"/>
          </a:solidFill>
          <a:ln w="9525">
            <a:solidFill>
              <a:schemeClr val="tx1"/>
            </a:solidFill>
            <a:miter lim="800000"/>
            <a:headEnd/>
            <a:tailEnd/>
          </a:ln>
        </p:spPr>
        <p:txBody>
          <a:bodyPr wrap="none" anchor="ctr"/>
          <a:lstStyle/>
          <a:p>
            <a:endParaRPr lang="es-ES" sz="1000">
              <a:cs typeface="Arial" charset="0"/>
            </a:endParaRPr>
          </a:p>
        </p:txBody>
      </p:sp>
      <p:sp>
        <p:nvSpPr>
          <p:cNvPr id="6154" name="Text Box 12"/>
          <p:cNvSpPr txBox="1">
            <a:spLocks noChangeArrowheads="1"/>
          </p:cNvSpPr>
          <p:nvPr/>
        </p:nvSpPr>
        <p:spPr bwMode="auto">
          <a:xfrm>
            <a:off x="1744663" y="5207000"/>
            <a:ext cx="19732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s-ES" sz="1400">
                <a:latin typeface="Times New Roman" pitchFamily="18" charset="0"/>
                <a:cs typeface="Arial" charset="0"/>
              </a:rPr>
              <a:t>Sin vigilancia o sin datos</a:t>
            </a:r>
          </a:p>
        </p:txBody>
      </p:sp>
      <p:sp>
        <p:nvSpPr>
          <p:cNvPr id="6155" name="Rectangle 13"/>
          <p:cNvSpPr>
            <a:spLocks noChangeArrowheads="1"/>
          </p:cNvSpPr>
          <p:nvPr/>
        </p:nvSpPr>
        <p:spPr bwMode="auto">
          <a:xfrm>
            <a:off x="104775" y="4749800"/>
            <a:ext cx="3690938" cy="914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s-ES" sz="1000">
              <a:cs typeface="Arial" charset="0"/>
            </a:endParaRPr>
          </a:p>
        </p:txBody>
      </p:sp>
      <p:sp>
        <p:nvSpPr>
          <p:cNvPr id="6156" name="Text Box 14"/>
          <p:cNvSpPr txBox="1">
            <a:spLocks noChangeArrowheads="1"/>
          </p:cNvSpPr>
          <p:nvPr/>
        </p:nvSpPr>
        <p:spPr bwMode="auto">
          <a:xfrm>
            <a:off x="1074738" y="506413"/>
            <a:ext cx="2565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s-ES" sz="1600" b="1">
                <a:ea typeface="Arial Unicode MS" pitchFamily="34" charset="-128"/>
                <a:cs typeface="Arial Unicode MS" pitchFamily="34" charset="-128"/>
              </a:rPr>
              <a:t>Sept 2011 – Agosto 2012</a:t>
            </a:r>
          </a:p>
        </p:txBody>
      </p:sp>
      <p:sp>
        <p:nvSpPr>
          <p:cNvPr id="6157" name="Text Box 17"/>
          <p:cNvSpPr txBox="1">
            <a:spLocks noChangeArrowheads="1"/>
          </p:cNvSpPr>
          <p:nvPr/>
        </p:nvSpPr>
        <p:spPr bwMode="auto">
          <a:xfrm>
            <a:off x="5359400" y="3430588"/>
            <a:ext cx="2260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s-ES" sz="1600" b="1">
                <a:ea typeface="Arial Unicode MS" pitchFamily="34" charset="-128"/>
                <a:cs typeface="Arial Unicode MS" pitchFamily="34" charset="-128"/>
              </a:rPr>
              <a:t>Sept 2012 – Ago 2013</a:t>
            </a:r>
          </a:p>
        </p:txBody>
      </p:sp>
      <p:sp>
        <p:nvSpPr>
          <p:cNvPr id="6158" name="Text Box 18"/>
          <p:cNvSpPr txBox="1">
            <a:spLocks noChangeArrowheads="1"/>
          </p:cNvSpPr>
          <p:nvPr/>
        </p:nvSpPr>
        <p:spPr bwMode="auto">
          <a:xfrm>
            <a:off x="6324600" y="6570663"/>
            <a:ext cx="28194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s-ES" sz="1000">
                <a:cs typeface="Arial" charset="0"/>
              </a:rPr>
              <a:t>Datos en la Sede de OMS al 8 de Oct 2013</a:t>
            </a:r>
          </a:p>
        </p:txBody>
      </p:sp>
      <p:sp>
        <p:nvSpPr>
          <p:cNvPr id="6159" name="Rectangle 47"/>
          <p:cNvSpPr>
            <a:spLocks noChangeArrowheads="1"/>
          </p:cNvSpPr>
          <p:nvPr/>
        </p:nvSpPr>
        <p:spPr bwMode="auto">
          <a:xfrm>
            <a:off x="3175" y="6396038"/>
            <a:ext cx="50815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s-ES" sz="600">
                <a:cs typeface="Arial" charset="0"/>
              </a:rPr>
              <a:t>The boundaries and names shown and the designations used on this map do not imply the expression of any opinion whatsoever on the part of the World Health Organization concerning the legal status of any country, territory, city or area or of its authorities, or concerning the delimitation of its frontiers or boundaries.  Dotted lines on maps represent approximate border lines for which there may not yet be full agreement. </a:t>
            </a:r>
          </a:p>
          <a:p>
            <a:pPr eaLnBrk="0" hangingPunct="0"/>
            <a:r>
              <a:rPr lang="es-ES" sz="600">
                <a:cs typeface="Arial" charset="0"/>
                <a:sym typeface="Symbol" pitchFamily="18" charset="2"/>
              </a:rPr>
              <a:t>© </a:t>
            </a:r>
            <a:r>
              <a:rPr lang="es-ES" sz="600">
                <a:cs typeface="Arial" charset="0"/>
              </a:rPr>
              <a:t>WHO 2013. All rights reserved</a:t>
            </a:r>
          </a:p>
        </p:txBody>
      </p:sp>
      <p:pic>
        <p:nvPicPr>
          <p:cNvPr id="616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30650" y="3768725"/>
            <a:ext cx="5073650"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88" y="833438"/>
            <a:ext cx="5300662"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124</Words>
  <Application>Microsoft Office PowerPoint</Application>
  <PresentationFormat>On-screen Show (4:3)</PresentationFormat>
  <Paragraphs>12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Times New Roman</vt:lpstr>
      <vt:lpstr>Arial Unicode MS</vt:lpstr>
      <vt:lpstr>Symbol</vt:lpstr>
      <vt:lpstr>Default Design</vt:lpstr>
      <vt:lpstr>Tasa de PFA no polio</vt:lpstr>
    </vt:vector>
  </TitlesOfParts>
  <Company>Pan American Health 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Non-polio AFP Rate</dc:title>
  <dc:creator>PAHO LAN User</dc:creator>
  <cp:lastModifiedBy>Pacis, Ms. Carmelita Lucia (WDC)</cp:lastModifiedBy>
  <cp:revision>3</cp:revision>
  <dcterms:created xsi:type="dcterms:W3CDTF">2013-10-17T21:01:32Z</dcterms:created>
  <dcterms:modified xsi:type="dcterms:W3CDTF">2013-10-17T21:39:42Z</dcterms:modified>
</cp:coreProperties>
</file>