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59" r:id="rId3"/>
    <p:sldId id="260" r:id="rId4"/>
    <p:sldId id="261" r:id="rId5"/>
    <p:sldId id="314" r:id="rId6"/>
    <p:sldId id="262" r:id="rId7"/>
    <p:sldId id="264" r:id="rId8"/>
    <p:sldId id="265" r:id="rId9"/>
    <p:sldId id="266" r:id="rId10"/>
    <p:sldId id="269"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3" r:id="rId32"/>
    <p:sldId id="258" r:id="rId33"/>
  </p:sldIdLst>
  <p:sldSz cx="9144000" cy="6858000" type="screen4x3"/>
  <p:notesSz cx="6858000" cy="92202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y"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100" d="100"/>
          <a:sy n="100" d="100"/>
        </p:scale>
        <p:origin x="-72" y="6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lenovo\Configuraci&#243;n%20local\Archivos%20temporales%20de%20Internet\Content.IE5\8HOXQHI7\grafico,%20victima%20agresor%20testigo%202%5b1%5d.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lenovo\Mis%20documentos\NYC%202010\pre%20nyc%20variacion\pre%20nyc%20variacion\graficos_capitulo_6_2008-12-05_13_4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lrMapOvr bg1="lt1" tx1="dk1" bg2="lt2" tx2="dk2" accent1="accent1" accent2="accent2" accent3="accent3" accent4="accent4" accent5="accent5" accent6="accent6" hlink="hlink" folHlink="folHlink"/>
  <c:chart>
    <c:title>
      <c:tx>
        <c:rich>
          <a:bodyPr/>
          <a:lstStyle/>
          <a:p>
            <a:pPr>
              <a:defRPr lang="es-ES"/>
            </a:pPr>
            <a:r>
              <a:rPr lang="en-US"/>
              <a:t>   </a:t>
            </a:r>
          </a:p>
        </c:rich>
      </c:tx>
      <c:overlay val="0"/>
    </c:title>
    <c:autoTitleDeleted val="0"/>
    <c:plotArea>
      <c:layout>
        <c:manualLayout>
          <c:layoutTarget val="inner"/>
          <c:xMode val="edge"/>
          <c:yMode val="edge"/>
          <c:x val="4.7094237077016356E-2"/>
          <c:y val="2.1167182832115009E-2"/>
          <c:w val="0.92762216737793157"/>
          <c:h val="0.78210910943477463"/>
        </c:manualLayout>
      </c:layout>
      <c:barChart>
        <c:barDir val="col"/>
        <c:grouping val="clustered"/>
        <c:varyColors val="0"/>
        <c:ser>
          <c:idx val="0"/>
          <c:order val="0"/>
          <c:tx>
            <c:v>Witness</c:v>
          </c:tx>
          <c:invertIfNegative val="0"/>
          <c:dLbls>
            <c:dLbl>
              <c:idx val="0"/>
              <c:layout>
                <c:manualLayout>
                  <c:x val="0"/>
                  <c:y val="-1.7846362633889137E-2"/>
                </c:manualLayout>
              </c:layout>
              <c:showLegendKey val="0"/>
              <c:showVal val="1"/>
              <c:showCatName val="0"/>
              <c:showSerName val="0"/>
              <c:showPercent val="0"/>
              <c:showBubbleSize val="0"/>
            </c:dLbl>
            <c:dLbl>
              <c:idx val="1"/>
              <c:layout>
                <c:manualLayout>
                  <c:x val="0"/>
                  <c:y val="-1.7846362633889175E-2"/>
                </c:manualLayout>
              </c:layout>
              <c:showLegendKey val="0"/>
              <c:showVal val="1"/>
              <c:showCatName val="0"/>
              <c:showSerName val="0"/>
              <c:showPercent val="0"/>
              <c:showBubbleSize val="0"/>
            </c:dLbl>
            <c:dLbl>
              <c:idx val="2"/>
              <c:layout>
                <c:manualLayout>
                  <c:x val="0"/>
                  <c:y val="-1.7846362633889175E-2"/>
                </c:manualLayout>
              </c:layout>
              <c:showLegendKey val="0"/>
              <c:showVal val="1"/>
              <c:showCatName val="0"/>
              <c:showSerName val="0"/>
              <c:showPercent val="0"/>
              <c:showBubbleSize val="0"/>
            </c:dLbl>
            <c:dLbl>
              <c:idx val="3"/>
              <c:layout>
                <c:manualLayout>
                  <c:x val="0"/>
                  <c:y val="-4.1904759390790575E-3"/>
                </c:manualLayout>
              </c:layout>
              <c:showLegendKey val="0"/>
              <c:showVal val="1"/>
              <c:showCatName val="0"/>
              <c:showSerName val="0"/>
              <c:showPercent val="0"/>
              <c:showBubbleSize val="0"/>
            </c:dLbl>
            <c:dLbl>
              <c:idx val="4"/>
              <c:layout>
                <c:manualLayout>
                  <c:x val="0"/>
                  <c:y val="-4.1904759390790575E-3"/>
                </c:manualLayout>
              </c:layout>
              <c:showLegendKey val="0"/>
              <c:showVal val="1"/>
              <c:showCatName val="0"/>
              <c:showSerName val="0"/>
              <c:showPercent val="0"/>
              <c:showBubbleSize val="0"/>
            </c:dLbl>
            <c:dLbl>
              <c:idx val="5"/>
              <c:layout>
                <c:manualLayout>
                  <c:x val="0"/>
                  <c:y val="-4.1904759390790575E-3"/>
                </c:manualLayout>
              </c:layout>
              <c:showLegendKey val="0"/>
              <c:showVal val="1"/>
              <c:showCatName val="0"/>
              <c:showSerName val="0"/>
              <c:showPercent val="0"/>
              <c:showBubbleSize val="0"/>
            </c:dLbl>
            <c:dLbl>
              <c:idx val="6"/>
              <c:layout>
                <c:manualLayout>
                  <c:x val="0"/>
                  <c:y val="-4.1904759390790575E-3"/>
                </c:manualLayout>
              </c:layout>
              <c:showLegendKey val="0"/>
              <c:showVal val="1"/>
              <c:showCatName val="0"/>
              <c:showSerName val="0"/>
              <c:showPercent val="0"/>
              <c:showBubbleSize val="0"/>
            </c:dLbl>
            <c:dLbl>
              <c:idx val="7"/>
              <c:layout>
                <c:manualLayout>
                  <c:x val="0"/>
                  <c:y val="-4.1904759390790575E-3"/>
                </c:manualLayout>
              </c:layout>
              <c:showLegendKey val="0"/>
              <c:showVal val="1"/>
              <c:showCatName val="0"/>
              <c:showSerName val="0"/>
              <c:showPercent val="0"/>
              <c:showBubbleSize val="0"/>
            </c:dLbl>
            <c:dLbl>
              <c:idx val="8"/>
              <c:layout>
                <c:manualLayout>
                  <c:x val="0"/>
                  <c:y val="-4.1904759390790575E-3"/>
                </c:manualLayout>
              </c:layout>
              <c:showLegendKey val="0"/>
              <c:showVal val="1"/>
              <c:showCatName val="0"/>
              <c:showSerName val="0"/>
              <c:showPercent val="0"/>
              <c:showBubbleSize val="0"/>
            </c:dLbl>
            <c:txPr>
              <a:bodyPr/>
              <a:lstStyle/>
              <a:p>
                <a:pPr>
                  <a:defRPr lang="es-ES" sz="1100" b="1"/>
                </a:pPr>
                <a:endParaRPr lang="en-US"/>
              </a:p>
            </c:txPr>
            <c:showLegendKey val="0"/>
            <c:showVal val="1"/>
            <c:showCatName val="0"/>
            <c:showSerName val="0"/>
            <c:showPercent val="0"/>
            <c:showBubbleSize val="0"/>
            <c:showLeaderLines val="0"/>
          </c:dLbls>
          <c:errBars>
            <c:errBarType val="both"/>
            <c:errValType val="cust"/>
            <c:noEndCap val="0"/>
            <c:plus>
              <c:numLit>
                <c:formatCode>General</c:formatCode>
                <c:ptCount val="9"/>
                <c:pt idx="0">
                  <c:v>1.3</c:v>
                </c:pt>
                <c:pt idx="1">
                  <c:v>1.4</c:v>
                </c:pt>
                <c:pt idx="2">
                  <c:v>1.3</c:v>
                </c:pt>
                <c:pt idx="3">
                  <c:v>0.60000000000000064</c:v>
                </c:pt>
                <c:pt idx="4">
                  <c:v>0.60000000000000164</c:v>
                </c:pt>
                <c:pt idx="5">
                  <c:v>0.60000000000000064</c:v>
                </c:pt>
                <c:pt idx="6">
                  <c:v>0.8</c:v>
                </c:pt>
                <c:pt idx="7">
                  <c:v>0.1</c:v>
                </c:pt>
                <c:pt idx="8">
                  <c:v>0.60000000000000064</c:v>
                </c:pt>
              </c:numLit>
            </c:plus>
            <c:minus>
              <c:numLit>
                <c:formatCode>General</c:formatCode>
                <c:ptCount val="9"/>
                <c:pt idx="0">
                  <c:v>1.3999999999999766</c:v>
                </c:pt>
                <c:pt idx="1">
                  <c:v>1.4</c:v>
                </c:pt>
                <c:pt idx="2">
                  <c:v>1.4</c:v>
                </c:pt>
                <c:pt idx="3">
                  <c:v>0.5</c:v>
                </c:pt>
                <c:pt idx="4">
                  <c:v>0.60000000000000064</c:v>
                </c:pt>
                <c:pt idx="5">
                  <c:v>0.5</c:v>
                </c:pt>
                <c:pt idx="6">
                  <c:v>0.70000000000000062</c:v>
                </c:pt>
                <c:pt idx="7">
                  <c:v>0.1</c:v>
                </c:pt>
                <c:pt idx="8">
                  <c:v>0.4</c:v>
                </c:pt>
              </c:numLit>
            </c:minus>
          </c:errBars>
          <c:cat>
            <c:strLit>
              <c:ptCount val="9"/>
              <c:pt idx="0">
                <c:v>Verbal or psychological aggression</c:v>
              </c:pt>
              <c:pt idx="1">
                <c:v>Phisycal aggression threat</c:v>
              </c:pt>
              <c:pt idx="2">
                <c:v>Unarmed physical aggression</c:v>
              </c:pt>
              <c:pt idx="3">
                <c:v>Severe threat</c:v>
              </c:pt>
              <c:pt idx="4">
                <c:v>Armed robbery</c:v>
              </c:pt>
              <c:pt idx="5">
                <c:v>Sexual aggression</c:v>
              </c:pt>
              <c:pt idx="6">
                <c:v>Aggression with weapon</c:v>
              </c:pt>
              <c:pt idx="7">
                <c:v>Kidnapping</c:v>
              </c:pt>
              <c:pt idx="8">
                <c:v>Murder</c:v>
              </c:pt>
            </c:strLit>
          </c:cat>
          <c:val>
            <c:numLit>
              <c:formatCode>General</c:formatCode>
              <c:ptCount val="9"/>
              <c:pt idx="0">
                <c:v>68.8</c:v>
              </c:pt>
              <c:pt idx="1">
                <c:v>40.1</c:v>
              </c:pt>
              <c:pt idx="2">
                <c:v>30.8</c:v>
              </c:pt>
              <c:pt idx="3">
                <c:v>3.2</c:v>
              </c:pt>
              <c:pt idx="4">
                <c:v>4.5999999999999996</c:v>
              </c:pt>
              <c:pt idx="5">
                <c:v>3.4</c:v>
              </c:pt>
              <c:pt idx="6">
                <c:v>7.7</c:v>
              </c:pt>
              <c:pt idx="7">
                <c:v>0.2</c:v>
              </c:pt>
              <c:pt idx="8">
                <c:v>3</c:v>
              </c:pt>
            </c:numLit>
          </c:val>
        </c:ser>
        <c:ser>
          <c:idx val="1"/>
          <c:order val="1"/>
          <c:tx>
            <c:v>Victim</c:v>
          </c:tx>
          <c:invertIfNegative val="0"/>
          <c:errBars>
            <c:errBarType val="both"/>
            <c:errValType val="cust"/>
            <c:noEndCap val="0"/>
            <c:plus>
              <c:numLit>
                <c:formatCode>General</c:formatCode>
                <c:ptCount val="9"/>
                <c:pt idx="0">
                  <c:v>1.4000000000000099</c:v>
                </c:pt>
                <c:pt idx="1">
                  <c:v>1</c:v>
                </c:pt>
                <c:pt idx="2">
                  <c:v>0.8</c:v>
                </c:pt>
                <c:pt idx="3">
                  <c:v>0.4</c:v>
                </c:pt>
                <c:pt idx="4">
                  <c:v>0.4</c:v>
                </c:pt>
                <c:pt idx="5">
                  <c:v>0.4</c:v>
                </c:pt>
                <c:pt idx="6">
                  <c:v>0.30000000000000032</c:v>
                </c:pt>
                <c:pt idx="7">
                  <c:v>0.1</c:v>
                </c:pt>
                <c:pt idx="8">
                  <c:v>0</c:v>
                </c:pt>
              </c:numLit>
            </c:plus>
            <c:minus>
              <c:numLit>
                <c:formatCode>General</c:formatCode>
                <c:ptCount val="9"/>
                <c:pt idx="0">
                  <c:v>1.4</c:v>
                </c:pt>
                <c:pt idx="1">
                  <c:v>0.9</c:v>
                </c:pt>
                <c:pt idx="2">
                  <c:v>0.70000000000000062</c:v>
                </c:pt>
                <c:pt idx="3">
                  <c:v>0.30000000000000032</c:v>
                </c:pt>
                <c:pt idx="4">
                  <c:v>0.4</c:v>
                </c:pt>
                <c:pt idx="5">
                  <c:v>0.30000000000000032</c:v>
                </c:pt>
                <c:pt idx="6">
                  <c:v>0.30000000000000032</c:v>
                </c:pt>
                <c:pt idx="7">
                  <c:v>0.1</c:v>
                </c:pt>
                <c:pt idx="8">
                  <c:v>0</c:v>
                </c:pt>
              </c:numLit>
            </c:minus>
          </c:errBars>
          <c:val>
            <c:numLit>
              <c:formatCode>General</c:formatCode>
              <c:ptCount val="9"/>
              <c:pt idx="0">
                <c:v>41.3</c:v>
              </c:pt>
              <c:pt idx="1">
                <c:v>11.7</c:v>
              </c:pt>
              <c:pt idx="2">
                <c:v>7.2</c:v>
              </c:pt>
              <c:pt idx="3">
                <c:v>1.2</c:v>
              </c:pt>
              <c:pt idx="4">
                <c:v>2.2999999999999998</c:v>
              </c:pt>
              <c:pt idx="5">
                <c:v>1.5</c:v>
              </c:pt>
              <c:pt idx="6">
                <c:v>1.1000000000000001</c:v>
              </c:pt>
              <c:pt idx="7">
                <c:v>0.1</c:v>
              </c:pt>
              <c:pt idx="8">
                <c:v>0</c:v>
              </c:pt>
            </c:numLit>
          </c:val>
        </c:ser>
        <c:ser>
          <c:idx val="2"/>
          <c:order val="2"/>
          <c:tx>
            <c:v>Agressor</c:v>
          </c:tx>
          <c:invertIfNegative val="0"/>
          <c:dLbls>
            <c:dLbl>
              <c:idx val="0"/>
              <c:layout>
                <c:manualLayout>
                  <c:x val="0"/>
                  <c:y val="-1.7846362633889175E-2"/>
                </c:manualLayout>
              </c:layout>
              <c:showLegendKey val="0"/>
              <c:showVal val="1"/>
              <c:showCatName val="0"/>
              <c:showSerName val="0"/>
              <c:showPercent val="0"/>
              <c:showBubbleSize val="0"/>
            </c:dLbl>
            <c:dLbl>
              <c:idx val="1"/>
              <c:layout>
                <c:manualLayout>
                  <c:x val="0"/>
                  <c:y val="-4.1904759390790575E-3"/>
                </c:manualLayout>
              </c:layout>
              <c:showLegendKey val="0"/>
              <c:showVal val="1"/>
              <c:showCatName val="0"/>
              <c:showSerName val="0"/>
              <c:showPercent val="0"/>
              <c:showBubbleSize val="0"/>
            </c:dLbl>
            <c:dLbl>
              <c:idx val="2"/>
              <c:layout>
                <c:manualLayout>
                  <c:x val="0"/>
                  <c:y val="-4.1904759390790575E-3"/>
                </c:manualLayout>
              </c:layout>
              <c:showLegendKey val="0"/>
              <c:showVal val="1"/>
              <c:showCatName val="0"/>
              <c:showSerName val="0"/>
              <c:showPercent val="0"/>
              <c:showBubbleSize val="0"/>
            </c:dLbl>
            <c:dLbl>
              <c:idx val="3"/>
              <c:layout>
                <c:manualLayout>
                  <c:x val="0"/>
                  <c:y val="-4.1904759390790575E-3"/>
                </c:manualLayout>
              </c:layout>
              <c:showLegendKey val="0"/>
              <c:showVal val="1"/>
              <c:showCatName val="0"/>
              <c:showSerName val="0"/>
              <c:showPercent val="0"/>
              <c:showBubbleSize val="0"/>
            </c:dLbl>
            <c:dLbl>
              <c:idx val="4"/>
              <c:layout>
                <c:manualLayout>
                  <c:x val="0"/>
                  <c:y val="-4.1904759390790575E-3"/>
                </c:manualLayout>
              </c:layout>
              <c:showLegendKey val="0"/>
              <c:showVal val="1"/>
              <c:showCatName val="0"/>
              <c:showSerName val="0"/>
              <c:showPercent val="0"/>
              <c:showBubbleSize val="0"/>
            </c:dLbl>
            <c:dLbl>
              <c:idx val="5"/>
              <c:layout>
                <c:manualLayout>
                  <c:x val="0"/>
                  <c:y val="-4.1904759390790575E-3"/>
                </c:manualLayout>
              </c:layout>
              <c:showLegendKey val="0"/>
              <c:showVal val="1"/>
              <c:showCatName val="0"/>
              <c:showSerName val="0"/>
              <c:showPercent val="0"/>
              <c:showBubbleSize val="0"/>
            </c:dLbl>
            <c:dLbl>
              <c:idx val="6"/>
              <c:layout>
                <c:manualLayout>
                  <c:x val="0"/>
                  <c:y val="-4.1904759390790575E-3"/>
                </c:manualLayout>
              </c:layout>
              <c:showLegendKey val="0"/>
              <c:showVal val="1"/>
              <c:showCatName val="0"/>
              <c:showSerName val="0"/>
              <c:showPercent val="0"/>
              <c:showBubbleSize val="0"/>
            </c:dLbl>
            <c:dLbl>
              <c:idx val="7"/>
              <c:layout>
                <c:manualLayout>
                  <c:x val="0"/>
                  <c:y val="-4.1904759390790575E-3"/>
                </c:manualLayout>
              </c:layout>
              <c:showLegendKey val="0"/>
              <c:showVal val="1"/>
              <c:showCatName val="0"/>
              <c:showSerName val="0"/>
              <c:showPercent val="0"/>
              <c:showBubbleSize val="0"/>
            </c:dLbl>
            <c:dLbl>
              <c:idx val="8"/>
              <c:layout>
                <c:manualLayout>
                  <c:x val="0"/>
                  <c:y val="-4.1904759390790575E-3"/>
                </c:manualLayout>
              </c:layout>
              <c:showLegendKey val="0"/>
              <c:showVal val="1"/>
              <c:showCatName val="0"/>
              <c:showSerName val="0"/>
              <c:showPercent val="0"/>
              <c:showBubbleSize val="0"/>
            </c:dLbl>
            <c:txPr>
              <a:bodyPr/>
              <a:lstStyle/>
              <a:p>
                <a:pPr>
                  <a:defRPr lang="es-ES" sz="1100" b="1"/>
                </a:pPr>
                <a:endParaRPr lang="en-US"/>
              </a:p>
            </c:txPr>
            <c:showLegendKey val="0"/>
            <c:showVal val="1"/>
            <c:showCatName val="0"/>
            <c:showSerName val="0"/>
            <c:showPercent val="0"/>
            <c:showBubbleSize val="0"/>
            <c:showLeaderLines val="0"/>
          </c:dLbls>
          <c:errBars>
            <c:errBarType val="both"/>
            <c:errValType val="cust"/>
            <c:noEndCap val="0"/>
            <c:plus>
              <c:numLit>
                <c:formatCode>General</c:formatCode>
                <c:ptCount val="9"/>
                <c:pt idx="0">
                  <c:v>1.4</c:v>
                </c:pt>
                <c:pt idx="1">
                  <c:v>0.9</c:v>
                </c:pt>
                <c:pt idx="2">
                  <c:v>0.9</c:v>
                </c:pt>
                <c:pt idx="3">
                  <c:v>0.1</c:v>
                </c:pt>
                <c:pt idx="4">
                  <c:v>0.2</c:v>
                </c:pt>
                <c:pt idx="5">
                  <c:v>0.2</c:v>
                </c:pt>
                <c:pt idx="6">
                  <c:v>0.2</c:v>
                </c:pt>
                <c:pt idx="7">
                  <c:v>0.2</c:v>
                </c:pt>
                <c:pt idx="8">
                  <c:v>0.1</c:v>
                </c:pt>
              </c:numLit>
            </c:plus>
            <c:minus>
              <c:numLit>
                <c:formatCode>General</c:formatCode>
                <c:ptCount val="9"/>
                <c:pt idx="0">
                  <c:v>1.3</c:v>
                </c:pt>
                <c:pt idx="1">
                  <c:v>0.80000000000000104</c:v>
                </c:pt>
                <c:pt idx="2">
                  <c:v>0.80000000000000104</c:v>
                </c:pt>
                <c:pt idx="3">
                  <c:v>0.1</c:v>
                </c:pt>
                <c:pt idx="4">
                  <c:v>0.1</c:v>
                </c:pt>
                <c:pt idx="5">
                  <c:v>0.2</c:v>
                </c:pt>
                <c:pt idx="6">
                  <c:v>0.1</c:v>
                </c:pt>
                <c:pt idx="7">
                  <c:v>0</c:v>
                </c:pt>
                <c:pt idx="8">
                  <c:v>0.2</c:v>
                </c:pt>
              </c:numLit>
            </c:minus>
          </c:errBars>
          <c:val>
            <c:numLit>
              <c:formatCode>General</c:formatCode>
              <c:ptCount val="9"/>
              <c:pt idx="0">
                <c:v>33.1</c:v>
              </c:pt>
              <c:pt idx="1">
                <c:v>10.4</c:v>
              </c:pt>
              <c:pt idx="2">
                <c:v>9</c:v>
              </c:pt>
              <c:pt idx="3">
                <c:v>0.2</c:v>
              </c:pt>
              <c:pt idx="4">
                <c:v>0.1</c:v>
              </c:pt>
              <c:pt idx="5">
                <c:v>0.5</c:v>
              </c:pt>
              <c:pt idx="6">
                <c:v>0.30000000000000032</c:v>
              </c:pt>
              <c:pt idx="7">
                <c:v>0</c:v>
              </c:pt>
              <c:pt idx="8">
                <c:v>0.30000000000000032</c:v>
              </c:pt>
            </c:numLit>
          </c:val>
        </c:ser>
        <c:dLbls>
          <c:showLegendKey val="0"/>
          <c:showVal val="0"/>
          <c:showCatName val="0"/>
          <c:showSerName val="0"/>
          <c:showPercent val="0"/>
          <c:showBubbleSize val="0"/>
        </c:dLbls>
        <c:gapWidth val="150"/>
        <c:axId val="131325312"/>
        <c:axId val="133772416"/>
      </c:barChart>
      <c:catAx>
        <c:axId val="131325312"/>
        <c:scaling>
          <c:orientation val="minMax"/>
        </c:scaling>
        <c:delete val="0"/>
        <c:axPos val="b"/>
        <c:majorTickMark val="out"/>
        <c:minorTickMark val="none"/>
        <c:tickLblPos val="nextTo"/>
        <c:txPr>
          <a:bodyPr/>
          <a:lstStyle/>
          <a:p>
            <a:pPr>
              <a:defRPr lang="es-ES" sz="1200"/>
            </a:pPr>
            <a:endParaRPr lang="en-US"/>
          </a:p>
        </c:txPr>
        <c:crossAx val="133772416"/>
        <c:crosses val="autoZero"/>
        <c:auto val="1"/>
        <c:lblAlgn val="ctr"/>
        <c:lblOffset val="100"/>
        <c:noMultiLvlLbl val="0"/>
      </c:catAx>
      <c:valAx>
        <c:axId val="133772416"/>
        <c:scaling>
          <c:orientation val="minMax"/>
          <c:max val="70"/>
          <c:min val="0"/>
        </c:scaling>
        <c:delete val="0"/>
        <c:axPos val="l"/>
        <c:numFmt formatCode="General" sourceLinked="1"/>
        <c:majorTickMark val="out"/>
        <c:minorTickMark val="none"/>
        <c:tickLblPos val="nextTo"/>
        <c:txPr>
          <a:bodyPr/>
          <a:lstStyle/>
          <a:p>
            <a:pPr>
              <a:defRPr lang="es-ES"/>
            </a:pPr>
            <a:endParaRPr lang="en-US"/>
          </a:p>
        </c:txPr>
        <c:crossAx val="131325312"/>
        <c:crosses val="autoZero"/>
        <c:crossBetween val="between"/>
      </c:valAx>
    </c:plotArea>
    <c:legend>
      <c:legendPos val="r"/>
      <c:layout>
        <c:manualLayout>
          <c:xMode val="edge"/>
          <c:yMode val="edge"/>
          <c:x val="0.27962021810211418"/>
          <c:y val="0.94285609641659163"/>
          <c:w val="0.36122399209278788"/>
          <c:h val="4.6616405152371934E-2"/>
        </c:manualLayout>
      </c:layout>
      <c:overlay val="0"/>
      <c:txPr>
        <a:bodyPr/>
        <a:lstStyle/>
        <a:p>
          <a:pPr>
            <a:defRPr lang="es-ES"/>
          </a:pPr>
          <a:endParaRPr lang="en-US"/>
        </a:p>
      </c:txPr>
    </c:legend>
    <c:plotVisOnly val="1"/>
    <c:dispBlanksAs val="gap"/>
    <c:showDLblsOverMax val="0"/>
  </c:chart>
  <c:spPr>
    <a:solidFill>
      <a:schemeClr val="bg1"/>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3.4126163391933778E-2"/>
          <c:y val="1.8644067796610393E-2"/>
          <c:w val="0.96587383660808068"/>
          <c:h val="0.64674870575390064"/>
        </c:manualLayout>
      </c:layout>
      <c:barChart>
        <c:barDir val="col"/>
        <c:grouping val="clustered"/>
        <c:varyColors val="0"/>
        <c:ser>
          <c:idx val="0"/>
          <c:order val="0"/>
          <c:tx>
            <c:v>2004</c:v>
          </c:tx>
          <c:spPr>
            <a:solidFill>
              <a:srgbClr val="006600"/>
            </a:solidFill>
          </c:spPr>
          <c:invertIfNegative val="0"/>
          <c:dLbls>
            <c:dLbl>
              <c:idx val="0"/>
              <c:layout>
                <c:manualLayout>
                  <c:x val="-7.1754784529907524E-3"/>
                  <c:y val="-9.8079096045198266E-3"/>
                </c:manualLayout>
              </c:layout>
              <c:dLblPos val="outEnd"/>
              <c:showLegendKey val="0"/>
              <c:showVal val="1"/>
              <c:showCatName val="0"/>
              <c:showSerName val="0"/>
              <c:showPercent val="0"/>
              <c:showBubbleSize val="0"/>
            </c:dLbl>
            <c:dLbl>
              <c:idx val="1"/>
              <c:layout>
                <c:manualLayout>
                  <c:x val="-2.7133733412589857E-3"/>
                  <c:y val="-1.6133279950175702E-2"/>
                </c:manualLayout>
              </c:layout>
              <c:dLblPos val="outEnd"/>
              <c:showLegendKey val="0"/>
              <c:showVal val="1"/>
              <c:showCatName val="0"/>
              <c:showSerName val="0"/>
              <c:showPercent val="0"/>
              <c:showBubbleSize val="0"/>
            </c:dLbl>
            <c:dLbl>
              <c:idx val="2"/>
              <c:layout>
                <c:manualLayout>
                  <c:x val="-5.9528753321553532E-4"/>
                  <c:y val="-9.1502291027180226E-3"/>
                </c:manualLayout>
              </c:layout>
              <c:dLblPos val="outEnd"/>
              <c:showLegendKey val="0"/>
              <c:showVal val="1"/>
              <c:showCatName val="0"/>
              <c:showSerName val="0"/>
              <c:showPercent val="0"/>
              <c:showBubbleSize val="0"/>
            </c:dLbl>
            <c:txPr>
              <a:bodyPr/>
              <a:lstStyle/>
              <a:p>
                <a:pPr>
                  <a:defRPr lang="en-US" b="1"/>
                </a:pPr>
                <a:endParaRPr lang="en-US"/>
              </a:p>
            </c:txPr>
            <c:showLegendKey val="0"/>
            <c:showVal val="1"/>
            <c:showCatName val="0"/>
            <c:showSerName val="0"/>
            <c:showPercent val="0"/>
            <c:showBubbleSize val="0"/>
            <c:showLeaderLines val="0"/>
          </c:dLbls>
          <c:errBars>
            <c:errBarType val="both"/>
            <c:errValType val="cust"/>
            <c:noEndCap val="0"/>
            <c:plus>
              <c:numLit>
                <c:formatCode>General</c:formatCode>
                <c:ptCount val="3"/>
                <c:pt idx="0">
                  <c:v>2</c:v>
                </c:pt>
                <c:pt idx="1">
                  <c:v>1.6</c:v>
                </c:pt>
                <c:pt idx="2">
                  <c:v>0.8</c:v>
                </c:pt>
              </c:numLit>
            </c:plus>
            <c:minus>
              <c:numLit>
                <c:formatCode>General</c:formatCode>
                <c:ptCount val="3"/>
                <c:pt idx="0">
                  <c:v>2</c:v>
                </c:pt>
                <c:pt idx="1">
                  <c:v>1.5</c:v>
                </c:pt>
                <c:pt idx="2">
                  <c:v>0.60000000000000064</c:v>
                </c:pt>
              </c:numLit>
            </c:minus>
          </c:errBars>
          <c:cat>
            <c:strLit>
              <c:ptCount val="3"/>
              <c:pt idx="0">
                <c:v>Verbal or psychological aggression</c:v>
              </c:pt>
              <c:pt idx="1">
                <c:v>Physical aggression without injury</c:v>
              </c:pt>
              <c:pt idx="2">
                <c:v>Physical aggression with injury</c:v>
              </c:pt>
            </c:strLit>
          </c:cat>
          <c:val>
            <c:numLit>
              <c:formatCode>General</c:formatCode>
              <c:ptCount val="3"/>
              <c:pt idx="0">
                <c:v>64</c:v>
              </c:pt>
              <c:pt idx="1">
                <c:v>16.899999999999999</c:v>
              </c:pt>
              <c:pt idx="2">
                <c:v>2.9</c:v>
              </c:pt>
            </c:numLit>
          </c:val>
        </c:ser>
        <c:ser>
          <c:idx val="1"/>
          <c:order val="1"/>
          <c:tx>
            <c:v>2007</c:v>
          </c:tx>
          <c:spPr>
            <a:solidFill>
              <a:srgbClr val="99CC00"/>
            </a:solidFill>
          </c:spPr>
          <c:invertIfNegative val="0"/>
          <c:dLbls>
            <c:dLbl>
              <c:idx val="0"/>
              <c:layout>
                <c:manualLayout>
                  <c:x val="-5.6346576119556914E-3"/>
                  <c:y val="-1.5353707905155951E-2"/>
                </c:manualLayout>
              </c:layout>
              <c:dLblPos val="outEnd"/>
              <c:showLegendKey val="0"/>
              <c:showVal val="1"/>
              <c:showCatName val="0"/>
              <c:showSerName val="0"/>
              <c:showPercent val="0"/>
              <c:showBubbleSize val="0"/>
            </c:dLbl>
            <c:dLbl>
              <c:idx val="1"/>
              <c:layout>
                <c:manualLayout>
                  <c:x val="-1.7516631517234781E-3"/>
                  <c:y val="-1.6906268072423125E-2"/>
                </c:manualLayout>
              </c:layout>
              <c:dLblPos val="outEnd"/>
              <c:showLegendKey val="0"/>
              <c:showVal val="1"/>
              <c:showCatName val="0"/>
              <c:showSerName val="0"/>
              <c:showPercent val="0"/>
              <c:showBubbleSize val="0"/>
            </c:dLbl>
            <c:dLbl>
              <c:idx val="2"/>
              <c:layout>
                <c:manualLayout>
                  <c:x val="3.6631408664404899E-4"/>
                  <c:y val="-1.0818096890430999E-2"/>
                </c:manualLayout>
              </c:layout>
              <c:dLblPos val="outEnd"/>
              <c:showLegendKey val="0"/>
              <c:showVal val="1"/>
              <c:showCatName val="0"/>
              <c:showSerName val="0"/>
              <c:showPercent val="0"/>
              <c:showBubbleSize val="0"/>
            </c:dLbl>
            <c:txPr>
              <a:bodyPr/>
              <a:lstStyle/>
              <a:p>
                <a:pPr>
                  <a:defRPr lang="en-US" b="1"/>
                </a:pPr>
                <a:endParaRPr lang="en-US"/>
              </a:p>
            </c:txPr>
            <c:showLegendKey val="0"/>
            <c:showVal val="1"/>
            <c:showCatName val="0"/>
            <c:showSerName val="0"/>
            <c:showPercent val="0"/>
            <c:showBubbleSize val="0"/>
            <c:showLeaderLines val="0"/>
          </c:dLbls>
          <c:errBars>
            <c:errBarType val="both"/>
            <c:errValType val="cust"/>
            <c:noEndCap val="0"/>
            <c:plus>
              <c:numLit>
                <c:formatCode>General</c:formatCode>
                <c:ptCount val="3"/>
                <c:pt idx="0">
                  <c:v>2.2000000000000002</c:v>
                </c:pt>
                <c:pt idx="1">
                  <c:v>1.4</c:v>
                </c:pt>
                <c:pt idx="2">
                  <c:v>0.8</c:v>
                </c:pt>
              </c:numLit>
            </c:plus>
            <c:minus>
              <c:numLit>
                <c:formatCode>General</c:formatCode>
                <c:ptCount val="3"/>
                <c:pt idx="0">
                  <c:v>2.2000000000000002</c:v>
                </c:pt>
                <c:pt idx="1">
                  <c:v>1.3</c:v>
                </c:pt>
                <c:pt idx="2">
                  <c:v>0.70000000000000062</c:v>
                </c:pt>
              </c:numLit>
            </c:minus>
          </c:errBars>
          <c:cat>
            <c:strLit>
              <c:ptCount val="3"/>
              <c:pt idx="0">
                <c:v>Verbal or psychological aggression</c:v>
              </c:pt>
              <c:pt idx="1">
                <c:v>Physical aggression without injury</c:v>
              </c:pt>
              <c:pt idx="2">
                <c:v>Physical aggression with injury</c:v>
              </c:pt>
            </c:strLit>
          </c:cat>
          <c:val>
            <c:numLit>
              <c:formatCode>General</c:formatCode>
              <c:ptCount val="3"/>
              <c:pt idx="0">
                <c:v>42.4</c:v>
              </c:pt>
              <c:pt idx="1">
                <c:v>10.1</c:v>
              </c:pt>
              <c:pt idx="2">
                <c:v>2.7</c:v>
              </c:pt>
            </c:numLit>
          </c:val>
        </c:ser>
        <c:dLbls>
          <c:showLegendKey val="0"/>
          <c:showVal val="0"/>
          <c:showCatName val="0"/>
          <c:showSerName val="0"/>
          <c:showPercent val="0"/>
          <c:showBubbleSize val="0"/>
        </c:dLbls>
        <c:gapWidth val="150"/>
        <c:axId val="133924352"/>
        <c:axId val="133925888"/>
      </c:barChart>
      <c:catAx>
        <c:axId val="133924352"/>
        <c:scaling>
          <c:orientation val="minMax"/>
        </c:scaling>
        <c:delete val="0"/>
        <c:axPos val="b"/>
        <c:numFmt formatCode="General" sourceLinked="1"/>
        <c:majorTickMark val="out"/>
        <c:minorTickMark val="none"/>
        <c:tickLblPos val="nextTo"/>
        <c:txPr>
          <a:bodyPr rot="0" vert="horz"/>
          <a:lstStyle/>
          <a:p>
            <a:pPr>
              <a:defRPr lang="en-US" sz="1600"/>
            </a:pPr>
            <a:endParaRPr lang="en-US"/>
          </a:p>
        </c:txPr>
        <c:crossAx val="133925888"/>
        <c:crosses val="autoZero"/>
        <c:auto val="1"/>
        <c:lblAlgn val="ctr"/>
        <c:lblOffset val="100"/>
        <c:tickLblSkip val="1"/>
        <c:tickMarkSkip val="1"/>
        <c:noMultiLvlLbl val="0"/>
      </c:catAx>
      <c:valAx>
        <c:axId val="133925888"/>
        <c:scaling>
          <c:orientation val="minMax"/>
          <c:max val="70"/>
          <c:min val="0"/>
        </c:scaling>
        <c:delete val="0"/>
        <c:axPos val="l"/>
        <c:numFmt formatCode="General" sourceLinked="1"/>
        <c:majorTickMark val="out"/>
        <c:minorTickMark val="none"/>
        <c:tickLblPos val="nextTo"/>
        <c:txPr>
          <a:bodyPr rot="0" vert="horz"/>
          <a:lstStyle/>
          <a:p>
            <a:pPr>
              <a:defRPr lang="en-US" sz="1000"/>
            </a:pPr>
            <a:endParaRPr lang="en-US"/>
          </a:p>
        </c:txPr>
        <c:crossAx val="133924352"/>
        <c:crosses val="autoZero"/>
        <c:crossBetween val="between"/>
      </c:valAx>
    </c:plotArea>
    <c:legend>
      <c:legendPos val="b"/>
      <c:layout>
        <c:manualLayout>
          <c:xMode val="edge"/>
          <c:yMode val="edge"/>
          <c:x val="0.15854211207673524"/>
          <c:y val="0.92024683417240472"/>
          <c:w val="0.58832698791933791"/>
          <c:h val="4.9152542372881393E-2"/>
        </c:manualLayout>
      </c:layout>
      <c:overlay val="0"/>
      <c:txPr>
        <a:bodyPr/>
        <a:lstStyle/>
        <a:p>
          <a:pPr>
            <a:defRPr lang="en-US"/>
          </a:pPr>
          <a:endParaRPr lang="en-US"/>
        </a:p>
      </c:txPr>
    </c:legend>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1-08-31T14:15:11.407" idx="1">
    <p:pos x="1161" y="3459"/>
    <p:text>Spelling: Physical</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9D77DF-F105-4A2C-B219-475EC81339CB}" type="doc">
      <dgm:prSet loTypeId="urn:microsoft.com/office/officeart/2005/8/layout/hProcess9" loCatId="process" qsTypeId="urn:microsoft.com/office/officeart/2005/8/quickstyle/simple1" qsCatId="simple" csTypeId="urn:microsoft.com/office/officeart/2005/8/colors/accent1_2" csCatId="accent1" phldr="1"/>
      <dgm:spPr/>
    </dgm:pt>
    <dgm:pt modelId="{FC0B1143-EF83-4AB3-9409-9A3229EFF5BB}">
      <dgm:prSet phldrT="[Texto]"/>
      <dgm:spPr/>
      <dgm:t>
        <a:bodyPr/>
        <a:lstStyle/>
        <a:p>
          <a:r>
            <a:rPr lang="en-US" b="1" dirty="0" smtClean="0">
              <a:solidFill>
                <a:schemeClr val="tx1"/>
              </a:solidFill>
              <a:effectLst>
                <a:outerShdw blurRad="38100" dist="38100" dir="2700000" algn="tl">
                  <a:srgbClr val="000000">
                    <a:alpha val="43137"/>
                  </a:srgbClr>
                </a:outerShdw>
              </a:effectLst>
            </a:rPr>
            <a:t>Concerns all people</a:t>
          </a:r>
          <a:endParaRPr lang="es-CO" b="1" dirty="0">
            <a:solidFill>
              <a:schemeClr val="tx1"/>
            </a:solidFill>
            <a:effectLst>
              <a:outerShdw blurRad="38100" dist="38100" dir="2700000" algn="tl">
                <a:srgbClr val="000000">
                  <a:alpha val="43137"/>
                </a:srgbClr>
              </a:outerShdw>
            </a:effectLst>
          </a:endParaRPr>
        </a:p>
      </dgm:t>
    </dgm:pt>
    <dgm:pt modelId="{19C76BCA-E7BB-4A60-9A74-FCD20DB7B98E}" type="parTrans" cxnId="{226AD140-76DB-40BF-9B09-3B769B24F3A0}">
      <dgm:prSet/>
      <dgm:spPr/>
      <dgm:t>
        <a:bodyPr/>
        <a:lstStyle/>
        <a:p>
          <a:endParaRPr lang="es-CO"/>
        </a:p>
      </dgm:t>
    </dgm:pt>
    <dgm:pt modelId="{0EDBEA16-9714-46E2-A7F0-CDEB3D064D0A}" type="sibTrans" cxnId="{226AD140-76DB-40BF-9B09-3B769B24F3A0}">
      <dgm:prSet/>
      <dgm:spPr/>
      <dgm:t>
        <a:bodyPr/>
        <a:lstStyle/>
        <a:p>
          <a:endParaRPr lang="es-CO"/>
        </a:p>
      </dgm:t>
    </dgm:pt>
    <dgm:pt modelId="{DC134DAA-EDA8-4F79-9244-1D12062CB23B}">
      <dgm:prSet phldrT="[Texto]"/>
      <dgm:spPr/>
      <dgm:t>
        <a:bodyPr/>
        <a:lstStyle/>
        <a:p>
          <a:r>
            <a:rPr lang="en-US" b="1" smtClean="0">
              <a:solidFill>
                <a:schemeClr val="tx1"/>
              </a:solidFill>
              <a:effectLst>
                <a:outerShdw blurRad="38100" dist="38100" dir="2700000" algn="tl">
                  <a:srgbClr val="000000">
                    <a:alpha val="43137"/>
                  </a:srgbClr>
                </a:outerShdw>
              </a:effectLst>
            </a:rPr>
            <a:t>Its violation </a:t>
          </a:r>
          <a:r>
            <a:rPr lang="en-US" b="1" dirty="0" smtClean="0">
              <a:solidFill>
                <a:schemeClr val="tx1"/>
              </a:solidFill>
              <a:effectLst>
                <a:outerShdw blurRad="38100" dist="38100" dir="2700000" algn="tl">
                  <a:srgbClr val="000000">
                    <a:alpha val="43137"/>
                  </a:srgbClr>
                </a:outerShdw>
              </a:effectLst>
            </a:rPr>
            <a:t>affects the whole community</a:t>
          </a:r>
          <a:endParaRPr lang="es-CO" b="1" dirty="0">
            <a:solidFill>
              <a:schemeClr val="tx1"/>
            </a:solidFill>
            <a:effectLst>
              <a:outerShdw blurRad="38100" dist="38100" dir="2700000" algn="tl">
                <a:srgbClr val="000000">
                  <a:alpha val="43137"/>
                </a:srgbClr>
              </a:outerShdw>
            </a:effectLst>
          </a:endParaRPr>
        </a:p>
      </dgm:t>
    </dgm:pt>
    <dgm:pt modelId="{DE7D56B3-F01A-4000-8212-3C3B30EBDF46}" type="parTrans" cxnId="{D134F3FA-FC53-4302-8E57-CC4DC5C2E1E0}">
      <dgm:prSet/>
      <dgm:spPr/>
      <dgm:t>
        <a:bodyPr/>
        <a:lstStyle/>
        <a:p>
          <a:endParaRPr lang="es-CO"/>
        </a:p>
      </dgm:t>
    </dgm:pt>
    <dgm:pt modelId="{CA948E42-D5E6-4758-BC21-644C206DD427}" type="sibTrans" cxnId="{D134F3FA-FC53-4302-8E57-CC4DC5C2E1E0}">
      <dgm:prSet/>
      <dgm:spPr/>
      <dgm:t>
        <a:bodyPr/>
        <a:lstStyle/>
        <a:p>
          <a:endParaRPr lang="es-CO"/>
        </a:p>
      </dgm:t>
    </dgm:pt>
    <dgm:pt modelId="{A3D48004-5729-4CFA-99E6-DBCD704E1D2E}">
      <dgm:prSet phldrT="[Texto]"/>
      <dgm:spPr/>
      <dgm:t>
        <a:bodyPr/>
        <a:lstStyle/>
        <a:p>
          <a:r>
            <a:rPr lang="en-US" b="1" noProof="0" dirty="0" smtClean="0">
              <a:solidFill>
                <a:schemeClr val="tx1"/>
              </a:solidFill>
              <a:effectLst>
                <a:outerShdw blurRad="38100" dist="38100" dir="2700000" algn="tl">
                  <a:srgbClr val="000000">
                    <a:alpha val="43137"/>
                  </a:srgbClr>
                </a:outerShdw>
              </a:effectLst>
            </a:rPr>
            <a:t>Human safety  </a:t>
          </a:r>
          <a:r>
            <a:rPr lang="en-US" b="1" noProof="0" smtClean="0">
              <a:solidFill>
                <a:schemeClr val="tx1"/>
              </a:solidFill>
              <a:effectLst>
                <a:outerShdw blurRad="38100" dist="38100" dir="2700000" algn="tl">
                  <a:srgbClr val="000000">
                    <a:alpha val="43137"/>
                  </a:srgbClr>
                </a:outerShdw>
              </a:effectLst>
            </a:rPr>
            <a:t>= a </a:t>
          </a:r>
          <a:r>
            <a:rPr lang="en-US" b="1" noProof="0" dirty="0" smtClean="0">
              <a:solidFill>
                <a:schemeClr val="tx1"/>
              </a:solidFill>
              <a:effectLst>
                <a:outerShdw blurRad="38100" dist="38100" dir="2700000" algn="tl">
                  <a:srgbClr val="000000">
                    <a:alpha val="43137"/>
                  </a:srgbClr>
                </a:outerShdw>
              </a:effectLst>
            </a:rPr>
            <a:t>public good</a:t>
          </a:r>
          <a:endParaRPr lang="en-US" b="1" noProof="0" dirty="0">
            <a:solidFill>
              <a:schemeClr val="tx1"/>
            </a:solidFill>
            <a:effectLst>
              <a:outerShdw blurRad="38100" dist="38100" dir="2700000" algn="tl">
                <a:srgbClr val="000000">
                  <a:alpha val="43137"/>
                </a:srgbClr>
              </a:outerShdw>
            </a:effectLst>
          </a:endParaRPr>
        </a:p>
      </dgm:t>
    </dgm:pt>
    <dgm:pt modelId="{13CB5DF9-7959-4726-BD09-30A215A10879}" type="parTrans" cxnId="{A12A5A0E-D55F-4C4D-A69D-6719FF09EB38}">
      <dgm:prSet/>
      <dgm:spPr/>
      <dgm:t>
        <a:bodyPr/>
        <a:lstStyle/>
        <a:p>
          <a:endParaRPr lang="es-CO"/>
        </a:p>
      </dgm:t>
    </dgm:pt>
    <dgm:pt modelId="{6989B681-6D07-4ABF-B306-7BD6DAA12576}" type="sibTrans" cxnId="{A12A5A0E-D55F-4C4D-A69D-6719FF09EB38}">
      <dgm:prSet/>
      <dgm:spPr/>
      <dgm:t>
        <a:bodyPr/>
        <a:lstStyle/>
        <a:p>
          <a:endParaRPr lang="es-CO"/>
        </a:p>
      </dgm:t>
    </dgm:pt>
    <dgm:pt modelId="{4E05D8F6-0EEA-41F4-873F-3039486C4F42}" type="pres">
      <dgm:prSet presAssocID="{A69D77DF-F105-4A2C-B219-475EC81339CB}" presName="CompostProcess" presStyleCnt="0">
        <dgm:presLayoutVars>
          <dgm:dir/>
          <dgm:resizeHandles val="exact"/>
        </dgm:presLayoutVars>
      </dgm:prSet>
      <dgm:spPr/>
    </dgm:pt>
    <dgm:pt modelId="{D8ED4BC3-23B7-413A-B0A9-8EB839FA2A2F}" type="pres">
      <dgm:prSet presAssocID="{A69D77DF-F105-4A2C-B219-475EC81339CB}" presName="arrow" presStyleLbl="bgShp" presStyleIdx="0" presStyleCnt="1"/>
      <dgm:spPr/>
    </dgm:pt>
    <dgm:pt modelId="{1E671BE8-A4DC-4C6D-AE18-43F18AE6B3CA}" type="pres">
      <dgm:prSet presAssocID="{A69D77DF-F105-4A2C-B219-475EC81339CB}" presName="linearProcess" presStyleCnt="0"/>
      <dgm:spPr/>
    </dgm:pt>
    <dgm:pt modelId="{11431C5E-4494-45B1-BAE3-130596BAB74B}" type="pres">
      <dgm:prSet presAssocID="{FC0B1143-EF83-4AB3-9409-9A3229EFF5BB}" presName="textNode" presStyleLbl="node1" presStyleIdx="0" presStyleCnt="3">
        <dgm:presLayoutVars>
          <dgm:bulletEnabled val="1"/>
        </dgm:presLayoutVars>
      </dgm:prSet>
      <dgm:spPr/>
      <dgm:t>
        <a:bodyPr/>
        <a:lstStyle/>
        <a:p>
          <a:endParaRPr lang="es-CO"/>
        </a:p>
      </dgm:t>
    </dgm:pt>
    <dgm:pt modelId="{39FA0376-2AF0-4152-B1F1-5C10F33E22DA}" type="pres">
      <dgm:prSet presAssocID="{0EDBEA16-9714-46E2-A7F0-CDEB3D064D0A}" presName="sibTrans" presStyleCnt="0"/>
      <dgm:spPr/>
    </dgm:pt>
    <dgm:pt modelId="{2AB18F30-C1CF-4F92-B057-1B1387656B77}" type="pres">
      <dgm:prSet presAssocID="{DC134DAA-EDA8-4F79-9244-1D12062CB23B}" presName="textNode" presStyleLbl="node1" presStyleIdx="1" presStyleCnt="3">
        <dgm:presLayoutVars>
          <dgm:bulletEnabled val="1"/>
        </dgm:presLayoutVars>
      </dgm:prSet>
      <dgm:spPr/>
      <dgm:t>
        <a:bodyPr/>
        <a:lstStyle/>
        <a:p>
          <a:endParaRPr lang="es-CO"/>
        </a:p>
      </dgm:t>
    </dgm:pt>
    <dgm:pt modelId="{2B98D9BD-E0C2-40AE-A763-A05238FB9DDC}" type="pres">
      <dgm:prSet presAssocID="{CA948E42-D5E6-4758-BC21-644C206DD427}" presName="sibTrans" presStyleCnt="0"/>
      <dgm:spPr/>
    </dgm:pt>
    <dgm:pt modelId="{1912B566-D393-40D4-A871-31BA7CE0D986}" type="pres">
      <dgm:prSet presAssocID="{A3D48004-5729-4CFA-99E6-DBCD704E1D2E}" presName="textNode" presStyleLbl="node1" presStyleIdx="2" presStyleCnt="3">
        <dgm:presLayoutVars>
          <dgm:bulletEnabled val="1"/>
        </dgm:presLayoutVars>
      </dgm:prSet>
      <dgm:spPr/>
      <dgm:t>
        <a:bodyPr/>
        <a:lstStyle/>
        <a:p>
          <a:endParaRPr lang="es-CO"/>
        </a:p>
      </dgm:t>
    </dgm:pt>
  </dgm:ptLst>
  <dgm:cxnLst>
    <dgm:cxn modelId="{226AD140-76DB-40BF-9B09-3B769B24F3A0}" srcId="{A69D77DF-F105-4A2C-B219-475EC81339CB}" destId="{FC0B1143-EF83-4AB3-9409-9A3229EFF5BB}" srcOrd="0" destOrd="0" parTransId="{19C76BCA-E7BB-4A60-9A74-FCD20DB7B98E}" sibTransId="{0EDBEA16-9714-46E2-A7F0-CDEB3D064D0A}"/>
    <dgm:cxn modelId="{BA77D7B8-F6E8-4EE4-9B4F-16A76B45B9AF}" type="presOf" srcId="{DC134DAA-EDA8-4F79-9244-1D12062CB23B}" destId="{2AB18F30-C1CF-4F92-B057-1B1387656B77}" srcOrd="0" destOrd="0" presId="urn:microsoft.com/office/officeart/2005/8/layout/hProcess9"/>
    <dgm:cxn modelId="{A12A5A0E-D55F-4C4D-A69D-6719FF09EB38}" srcId="{A69D77DF-F105-4A2C-B219-475EC81339CB}" destId="{A3D48004-5729-4CFA-99E6-DBCD704E1D2E}" srcOrd="2" destOrd="0" parTransId="{13CB5DF9-7959-4726-BD09-30A215A10879}" sibTransId="{6989B681-6D07-4ABF-B306-7BD6DAA12576}"/>
    <dgm:cxn modelId="{16D27B0C-AEA7-41A8-960C-04ECA3A94141}" type="presOf" srcId="{A69D77DF-F105-4A2C-B219-475EC81339CB}" destId="{4E05D8F6-0EEA-41F4-873F-3039486C4F42}" srcOrd="0" destOrd="0" presId="urn:microsoft.com/office/officeart/2005/8/layout/hProcess9"/>
    <dgm:cxn modelId="{824B4502-5098-4C7E-9738-35283C0A7926}" type="presOf" srcId="{FC0B1143-EF83-4AB3-9409-9A3229EFF5BB}" destId="{11431C5E-4494-45B1-BAE3-130596BAB74B}" srcOrd="0" destOrd="0" presId="urn:microsoft.com/office/officeart/2005/8/layout/hProcess9"/>
    <dgm:cxn modelId="{A999872A-1A1D-4A0F-86E9-AA8967A279F5}" type="presOf" srcId="{A3D48004-5729-4CFA-99E6-DBCD704E1D2E}" destId="{1912B566-D393-40D4-A871-31BA7CE0D986}" srcOrd="0" destOrd="0" presId="urn:microsoft.com/office/officeart/2005/8/layout/hProcess9"/>
    <dgm:cxn modelId="{D134F3FA-FC53-4302-8E57-CC4DC5C2E1E0}" srcId="{A69D77DF-F105-4A2C-B219-475EC81339CB}" destId="{DC134DAA-EDA8-4F79-9244-1D12062CB23B}" srcOrd="1" destOrd="0" parTransId="{DE7D56B3-F01A-4000-8212-3C3B30EBDF46}" sibTransId="{CA948E42-D5E6-4758-BC21-644C206DD427}"/>
    <dgm:cxn modelId="{1C388F7D-B421-4734-889E-795DA0AD9149}" type="presParOf" srcId="{4E05D8F6-0EEA-41F4-873F-3039486C4F42}" destId="{D8ED4BC3-23B7-413A-B0A9-8EB839FA2A2F}" srcOrd="0" destOrd="0" presId="urn:microsoft.com/office/officeart/2005/8/layout/hProcess9"/>
    <dgm:cxn modelId="{A814C478-8872-44B4-9738-0956027D644C}" type="presParOf" srcId="{4E05D8F6-0EEA-41F4-873F-3039486C4F42}" destId="{1E671BE8-A4DC-4C6D-AE18-43F18AE6B3CA}" srcOrd="1" destOrd="0" presId="urn:microsoft.com/office/officeart/2005/8/layout/hProcess9"/>
    <dgm:cxn modelId="{3482A8C0-2744-49AA-ABC7-9BDEA8B78BFC}" type="presParOf" srcId="{1E671BE8-A4DC-4C6D-AE18-43F18AE6B3CA}" destId="{11431C5E-4494-45B1-BAE3-130596BAB74B}" srcOrd="0" destOrd="0" presId="urn:microsoft.com/office/officeart/2005/8/layout/hProcess9"/>
    <dgm:cxn modelId="{C6A50EC9-3421-49C4-802C-9D7FA08533E0}" type="presParOf" srcId="{1E671BE8-A4DC-4C6D-AE18-43F18AE6B3CA}" destId="{39FA0376-2AF0-4152-B1F1-5C10F33E22DA}" srcOrd="1" destOrd="0" presId="urn:microsoft.com/office/officeart/2005/8/layout/hProcess9"/>
    <dgm:cxn modelId="{8B6C842B-5B27-49EB-A570-69A7F44F5C56}" type="presParOf" srcId="{1E671BE8-A4DC-4C6D-AE18-43F18AE6B3CA}" destId="{2AB18F30-C1CF-4F92-B057-1B1387656B77}" srcOrd="2" destOrd="0" presId="urn:microsoft.com/office/officeart/2005/8/layout/hProcess9"/>
    <dgm:cxn modelId="{E0945169-68E3-4AE2-A886-FE082BF4F3B9}" type="presParOf" srcId="{1E671BE8-A4DC-4C6D-AE18-43F18AE6B3CA}" destId="{2B98D9BD-E0C2-40AE-A763-A05238FB9DDC}" srcOrd="3" destOrd="0" presId="urn:microsoft.com/office/officeart/2005/8/layout/hProcess9"/>
    <dgm:cxn modelId="{1D433F9B-D92A-4A55-8959-D9B021CA8CE7}" type="presParOf" srcId="{1E671BE8-A4DC-4C6D-AE18-43F18AE6B3CA}" destId="{1912B566-D393-40D4-A871-31BA7CE0D98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9F600B-3F4C-4E0C-BAC2-BF9B002E370A}" type="doc">
      <dgm:prSet loTypeId="urn:microsoft.com/office/officeart/2005/8/layout/gear1" loCatId="process" qsTypeId="urn:microsoft.com/office/officeart/2005/8/quickstyle/simple1" qsCatId="simple" csTypeId="urn:microsoft.com/office/officeart/2005/8/colors/accent1_2" csCatId="accent1" phldr="1"/>
      <dgm:spPr/>
    </dgm:pt>
    <dgm:pt modelId="{BB7FE9AE-796D-46DC-A6B5-8ACE1038DC26}">
      <dgm:prSet/>
      <dgm:spPr/>
      <dgm:t>
        <a:bodyPr/>
        <a:lstStyle/>
        <a:p>
          <a:r>
            <a:rPr lang="es-CO" b="1" dirty="0" smtClean="0">
              <a:solidFill>
                <a:schemeClr val="tx1"/>
              </a:solidFill>
            </a:rPr>
            <a:t>Universal</a:t>
          </a:r>
          <a:endParaRPr lang="es-CO" b="1" dirty="0">
            <a:solidFill>
              <a:schemeClr val="tx1"/>
            </a:solidFill>
          </a:endParaRPr>
        </a:p>
      </dgm:t>
    </dgm:pt>
    <dgm:pt modelId="{F8A51DCE-1C67-4CEC-B519-B70F99FB0B69}" type="parTrans" cxnId="{41C491BE-1672-4AE4-8AE3-65C15B9F5716}">
      <dgm:prSet/>
      <dgm:spPr/>
      <dgm:t>
        <a:bodyPr/>
        <a:lstStyle/>
        <a:p>
          <a:endParaRPr lang="es-CO">
            <a:solidFill>
              <a:schemeClr val="tx1"/>
            </a:solidFill>
          </a:endParaRPr>
        </a:p>
      </dgm:t>
    </dgm:pt>
    <dgm:pt modelId="{5B3D1B51-6B91-4B87-9BB0-883B6335E881}" type="sibTrans" cxnId="{41C491BE-1672-4AE4-8AE3-65C15B9F5716}">
      <dgm:prSet/>
      <dgm:spPr/>
      <dgm:t>
        <a:bodyPr/>
        <a:lstStyle/>
        <a:p>
          <a:endParaRPr lang="es-CO">
            <a:solidFill>
              <a:schemeClr val="tx1"/>
            </a:solidFill>
          </a:endParaRPr>
        </a:p>
      </dgm:t>
    </dgm:pt>
    <dgm:pt modelId="{36A6BBE2-61FF-49FF-8E72-098F8CC1E160}">
      <dgm:prSet custT="1"/>
      <dgm:spPr/>
      <dgm:t>
        <a:bodyPr/>
        <a:lstStyle/>
        <a:p>
          <a:r>
            <a:rPr lang="es-CO" sz="1600" b="1" dirty="0" err="1" smtClean="0">
              <a:solidFill>
                <a:schemeClr val="tx1"/>
              </a:solidFill>
            </a:rPr>
            <a:t>Multidimen</a:t>
          </a:r>
          <a:r>
            <a:rPr lang="es-CO" sz="1600" b="1" dirty="0" smtClean="0">
              <a:solidFill>
                <a:schemeClr val="tx1"/>
              </a:solidFill>
            </a:rPr>
            <a:t> </a:t>
          </a:r>
          <a:r>
            <a:rPr lang="es-CO" sz="1600" b="1" dirty="0" err="1" smtClean="0">
              <a:solidFill>
                <a:schemeClr val="tx1"/>
              </a:solidFill>
            </a:rPr>
            <a:t>sional</a:t>
          </a:r>
          <a:r>
            <a:rPr lang="es-CO" sz="1600" b="1" dirty="0" smtClean="0">
              <a:solidFill>
                <a:schemeClr val="tx1"/>
              </a:solidFill>
            </a:rPr>
            <a:t> and </a:t>
          </a:r>
          <a:r>
            <a:rPr lang="es-CO" sz="1600" b="1" dirty="0" err="1" smtClean="0">
              <a:solidFill>
                <a:schemeClr val="tx1"/>
              </a:solidFill>
            </a:rPr>
            <a:t>interconnec</a:t>
          </a:r>
          <a:r>
            <a:rPr lang="es-CO" sz="1600" b="1" dirty="0" smtClean="0">
              <a:solidFill>
                <a:schemeClr val="tx1"/>
              </a:solidFill>
            </a:rPr>
            <a:t> </a:t>
          </a:r>
          <a:r>
            <a:rPr lang="es-CO" sz="1600" b="1" dirty="0" err="1" smtClean="0">
              <a:solidFill>
                <a:schemeClr val="tx1"/>
              </a:solidFill>
            </a:rPr>
            <a:t>ted</a:t>
          </a:r>
          <a:endParaRPr lang="es-CO" sz="1600" b="1" dirty="0">
            <a:solidFill>
              <a:schemeClr val="tx1"/>
            </a:solidFill>
          </a:endParaRPr>
        </a:p>
      </dgm:t>
    </dgm:pt>
    <dgm:pt modelId="{50161C1B-1875-4C48-84CC-3DF301872A7E}" type="sibTrans" cxnId="{F3EF9BA5-6709-4F6A-A9DB-733EB6F4910B}">
      <dgm:prSet/>
      <dgm:spPr/>
      <dgm:t>
        <a:bodyPr/>
        <a:lstStyle/>
        <a:p>
          <a:endParaRPr lang="es-CO">
            <a:solidFill>
              <a:schemeClr val="tx1"/>
            </a:solidFill>
          </a:endParaRPr>
        </a:p>
      </dgm:t>
    </dgm:pt>
    <dgm:pt modelId="{45D735A2-D646-48B1-8516-3C6396FAF048}" type="parTrans" cxnId="{F3EF9BA5-6709-4F6A-A9DB-733EB6F4910B}">
      <dgm:prSet/>
      <dgm:spPr/>
      <dgm:t>
        <a:bodyPr/>
        <a:lstStyle/>
        <a:p>
          <a:endParaRPr lang="es-CO">
            <a:solidFill>
              <a:schemeClr val="tx1"/>
            </a:solidFill>
          </a:endParaRPr>
        </a:p>
      </dgm:t>
    </dgm:pt>
    <dgm:pt modelId="{1B00A4B6-39F3-48BB-A12E-A58E2A97ACB6}">
      <dgm:prSet phldrT="[Texto]"/>
      <dgm:spPr/>
      <dgm:t>
        <a:bodyPr/>
        <a:lstStyle/>
        <a:p>
          <a:endParaRPr lang="es-CO"/>
        </a:p>
      </dgm:t>
    </dgm:pt>
    <dgm:pt modelId="{381BA0F6-E59F-476A-ACC4-405DD18E661E}" type="sibTrans" cxnId="{56880F61-65BE-4916-B0C6-0453E46062B0}">
      <dgm:prSet/>
      <dgm:spPr/>
      <dgm:t>
        <a:bodyPr/>
        <a:lstStyle/>
        <a:p>
          <a:endParaRPr lang="es-CO">
            <a:solidFill>
              <a:schemeClr val="tx1"/>
            </a:solidFill>
          </a:endParaRPr>
        </a:p>
      </dgm:t>
    </dgm:pt>
    <dgm:pt modelId="{22CE2A70-38D3-40C4-B8DA-49F48880BB21}" type="parTrans" cxnId="{56880F61-65BE-4916-B0C6-0453E46062B0}">
      <dgm:prSet/>
      <dgm:spPr/>
      <dgm:t>
        <a:bodyPr/>
        <a:lstStyle/>
        <a:p>
          <a:endParaRPr lang="es-CO">
            <a:solidFill>
              <a:schemeClr val="tx1"/>
            </a:solidFill>
          </a:endParaRPr>
        </a:p>
      </dgm:t>
    </dgm:pt>
    <dgm:pt modelId="{A29E46F5-48A0-4447-90CC-1FE71F1CCA26}">
      <dgm:prSet/>
      <dgm:spPr/>
      <dgm:t>
        <a:bodyPr/>
        <a:lstStyle/>
        <a:p>
          <a:r>
            <a:rPr lang="es-CO" b="1" dirty="0" err="1" smtClean="0">
              <a:solidFill>
                <a:schemeClr val="tx1"/>
              </a:solidFill>
            </a:rPr>
            <a:t>People-centred</a:t>
          </a:r>
          <a:endParaRPr lang="es-CO" b="1" dirty="0">
            <a:solidFill>
              <a:schemeClr val="tx1"/>
            </a:solidFill>
          </a:endParaRPr>
        </a:p>
      </dgm:t>
    </dgm:pt>
    <dgm:pt modelId="{3162502F-EE17-4CFF-B77C-68E3E410FF17}" type="sibTrans" cxnId="{37E6750E-FE07-41B7-BF45-74FE15C053F7}">
      <dgm:prSet/>
      <dgm:spPr/>
      <dgm:t>
        <a:bodyPr/>
        <a:lstStyle/>
        <a:p>
          <a:endParaRPr lang="es-CO">
            <a:solidFill>
              <a:schemeClr val="tx1"/>
            </a:solidFill>
          </a:endParaRPr>
        </a:p>
      </dgm:t>
    </dgm:pt>
    <dgm:pt modelId="{2EB26C75-233C-47DF-BCA6-B68CFC2702D0}" type="parTrans" cxnId="{37E6750E-FE07-41B7-BF45-74FE15C053F7}">
      <dgm:prSet/>
      <dgm:spPr/>
      <dgm:t>
        <a:bodyPr/>
        <a:lstStyle/>
        <a:p>
          <a:endParaRPr lang="es-CO">
            <a:solidFill>
              <a:schemeClr val="tx1"/>
            </a:solidFill>
          </a:endParaRPr>
        </a:p>
      </dgm:t>
    </dgm:pt>
    <dgm:pt modelId="{795E5B18-C1C5-4D40-8FC0-1B8FBEC7346C}" type="pres">
      <dgm:prSet presAssocID="{AC9F600B-3F4C-4E0C-BAC2-BF9B002E370A}" presName="composite" presStyleCnt="0">
        <dgm:presLayoutVars>
          <dgm:chMax val="3"/>
          <dgm:animLvl val="lvl"/>
          <dgm:resizeHandles val="exact"/>
        </dgm:presLayoutVars>
      </dgm:prSet>
      <dgm:spPr/>
    </dgm:pt>
    <dgm:pt modelId="{7937E98D-7562-464A-8B92-DB1A53754958}" type="pres">
      <dgm:prSet presAssocID="{36A6BBE2-61FF-49FF-8E72-098F8CC1E160}" presName="gear1" presStyleLbl="node1" presStyleIdx="0" presStyleCnt="3">
        <dgm:presLayoutVars>
          <dgm:chMax val="1"/>
          <dgm:bulletEnabled val="1"/>
        </dgm:presLayoutVars>
      </dgm:prSet>
      <dgm:spPr/>
      <dgm:t>
        <a:bodyPr/>
        <a:lstStyle/>
        <a:p>
          <a:endParaRPr lang="es-CO"/>
        </a:p>
      </dgm:t>
    </dgm:pt>
    <dgm:pt modelId="{1DF439F6-DAFA-455D-93D4-4168ABAABECB}" type="pres">
      <dgm:prSet presAssocID="{36A6BBE2-61FF-49FF-8E72-098F8CC1E160}" presName="gear1srcNode" presStyleLbl="node1" presStyleIdx="0" presStyleCnt="3"/>
      <dgm:spPr/>
      <dgm:t>
        <a:bodyPr/>
        <a:lstStyle/>
        <a:p>
          <a:endParaRPr lang="es-CO"/>
        </a:p>
      </dgm:t>
    </dgm:pt>
    <dgm:pt modelId="{782817EF-5F96-4FCD-ADA3-3386290C8146}" type="pres">
      <dgm:prSet presAssocID="{36A6BBE2-61FF-49FF-8E72-098F8CC1E160}" presName="gear1dstNode" presStyleLbl="node1" presStyleIdx="0" presStyleCnt="3"/>
      <dgm:spPr/>
      <dgm:t>
        <a:bodyPr/>
        <a:lstStyle/>
        <a:p>
          <a:endParaRPr lang="es-CO"/>
        </a:p>
      </dgm:t>
    </dgm:pt>
    <dgm:pt modelId="{0C92B617-652F-4BF6-B441-0A9EB39CE853}" type="pres">
      <dgm:prSet presAssocID="{BB7FE9AE-796D-46DC-A6B5-8ACE1038DC26}" presName="gear2" presStyleLbl="node1" presStyleIdx="1" presStyleCnt="3">
        <dgm:presLayoutVars>
          <dgm:chMax val="1"/>
          <dgm:bulletEnabled val="1"/>
        </dgm:presLayoutVars>
      </dgm:prSet>
      <dgm:spPr/>
      <dgm:t>
        <a:bodyPr/>
        <a:lstStyle/>
        <a:p>
          <a:endParaRPr lang="es-CO"/>
        </a:p>
      </dgm:t>
    </dgm:pt>
    <dgm:pt modelId="{634BDD3A-3D90-48EB-A0D0-936B3F1A30D1}" type="pres">
      <dgm:prSet presAssocID="{BB7FE9AE-796D-46DC-A6B5-8ACE1038DC26}" presName="gear2srcNode" presStyleLbl="node1" presStyleIdx="1" presStyleCnt="3"/>
      <dgm:spPr/>
      <dgm:t>
        <a:bodyPr/>
        <a:lstStyle/>
        <a:p>
          <a:endParaRPr lang="es-CO"/>
        </a:p>
      </dgm:t>
    </dgm:pt>
    <dgm:pt modelId="{86E74642-12E1-498A-B1AF-9975DAB14FEC}" type="pres">
      <dgm:prSet presAssocID="{BB7FE9AE-796D-46DC-A6B5-8ACE1038DC26}" presName="gear2dstNode" presStyleLbl="node1" presStyleIdx="1" presStyleCnt="3"/>
      <dgm:spPr/>
      <dgm:t>
        <a:bodyPr/>
        <a:lstStyle/>
        <a:p>
          <a:endParaRPr lang="es-CO"/>
        </a:p>
      </dgm:t>
    </dgm:pt>
    <dgm:pt modelId="{980E1C9D-69F4-4739-9256-70E122875440}" type="pres">
      <dgm:prSet presAssocID="{A29E46F5-48A0-4447-90CC-1FE71F1CCA26}" presName="gear3" presStyleLbl="node1" presStyleIdx="2" presStyleCnt="3"/>
      <dgm:spPr/>
      <dgm:t>
        <a:bodyPr/>
        <a:lstStyle/>
        <a:p>
          <a:endParaRPr lang="es-CO"/>
        </a:p>
      </dgm:t>
    </dgm:pt>
    <dgm:pt modelId="{C748D6F0-5DDD-4F52-AD66-04180DE6E53A}" type="pres">
      <dgm:prSet presAssocID="{A29E46F5-48A0-4447-90CC-1FE71F1CCA26}" presName="gear3tx" presStyleLbl="node1" presStyleIdx="2" presStyleCnt="3">
        <dgm:presLayoutVars>
          <dgm:chMax val="1"/>
          <dgm:bulletEnabled val="1"/>
        </dgm:presLayoutVars>
      </dgm:prSet>
      <dgm:spPr/>
      <dgm:t>
        <a:bodyPr/>
        <a:lstStyle/>
        <a:p>
          <a:endParaRPr lang="es-CO"/>
        </a:p>
      </dgm:t>
    </dgm:pt>
    <dgm:pt modelId="{378D1D61-D537-4772-8349-F0AE3A23F9BC}" type="pres">
      <dgm:prSet presAssocID="{A29E46F5-48A0-4447-90CC-1FE71F1CCA26}" presName="gear3srcNode" presStyleLbl="node1" presStyleIdx="2" presStyleCnt="3"/>
      <dgm:spPr/>
      <dgm:t>
        <a:bodyPr/>
        <a:lstStyle/>
        <a:p>
          <a:endParaRPr lang="es-CO"/>
        </a:p>
      </dgm:t>
    </dgm:pt>
    <dgm:pt modelId="{3CC4024D-40C2-4005-A086-B29F878416B2}" type="pres">
      <dgm:prSet presAssocID="{A29E46F5-48A0-4447-90CC-1FE71F1CCA26}" presName="gear3dstNode" presStyleLbl="node1" presStyleIdx="2" presStyleCnt="3"/>
      <dgm:spPr/>
      <dgm:t>
        <a:bodyPr/>
        <a:lstStyle/>
        <a:p>
          <a:endParaRPr lang="es-CO"/>
        </a:p>
      </dgm:t>
    </dgm:pt>
    <dgm:pt modelId="{87FEFAC4-43C9-40BE-90E8-53D5B2700F67}" type="pres">
      <dgm:prSet presAssocID="{50161C1B-1875-4C48-84CC-3DF301872A7E}" presName="connector1" presStyleLbl="sibTrans2D1" presStyleIdx="0" presStyleCnt="3"/>
      <dgm:spPr/>
      <dgm:t>
        <a:bodyPr/>
        <a:lstStyle/>
        <a:p>
          <a:endParaRPr lang="es-CO"/>
        </a:p>
      </dgm:t>
    </dgm:pt>
    <dgm:pt modelId="{D39699C8-8E7E-49E3-B997-565256A3C23D}" type="pres">
      <dgm:prSet presAssocID="{5B3D1B51-6B91-4B87-9BB0-883B6335E881}" presName="connector2" presStyleLbl="sibTrans2D1" presStyleIdx="1" presStyleCnt="3"/>
      <dgm:spPr/>
      <dgm:t>
        <a:bodyPr/>
        <a:lstStyle/>
        <a:p>
          <a:endParaRPr lang="es-CO"/>
        </a:p>
      </dgm:t>
    </dgm:pt>
    <dgm:pt modelId="{91974C80-0D4C-4F7A-8101-FE131468A0F7}" type="pres">
      <dgm:prSet presAssocID="{3162502F-EE17-4CFF-B77C-68E3E410FF17}" presName="connector3" presStyleLbl="sibTrans2D1" presStyleIdx="2" presStyleCnt="3"/>
      <dgm:spPr/>
      <dgm:t>
        <a:bodyPr/>
        <a:lstStyle/>
        <a:p>
          <a:endParaRPr lang="es-CO"/>
        </a:p>
      </dgm:t>
    </dgm:pt>
  </dgm:ptLst>
  <dgm:cxnLst>
    <dgm:cxn modelId="{37E6750E-FE07-41B7-BF45-74FE15C053F7}" srcId="{AC9F600B-3F4C-4E0C-BAC2-BF9B002E370A}" destId="{A29E46F5-48A0-4447-90CC-1FE71F1CCA26}" srcOrd="2" destOrd="0" parTransId="{2EB26C75-233C-47DF-BCA6-B68CFC2702D0}" sibTransId="{3162502F-EE17-4CFF-B77C-68E3E410FF17}"/>
    <dgm:cxn modelId="{1A3508E7-4147-492F-91AE-2926EAD4A712}" type="presOf" srcId="{36A6BBE2-61FF-49FF-8E72-098F8CC1E160}" destId="{782817EF-5F96-4FCD-ADA3-3386290C8146}" srcOrd="2" destOrd="0" presId="urn:microsoft.com/office/officeart/2005/8/layout/gear1"/>
    <dgm:cxn modelId="{56880F61-65BE-4916-B0C6-0453E46062B0}" srcId="{AC9F600B-3F4C-4E0C-BAC2-BF9B002E370A}" destId="{1B00A4B6-39F3-48BB-A12E-A58E2A97ACB6}" srcOrd="3" destOrd="0" parTransId="{22CE2A70-38D3-40C4-B8DA-49F48880BB21}" sibTransId="{381BA0F6-E59F-476A-ACC4-405DD18E661E}"/>
    <dgm:cxn modelId="{0A588380-274C-47A7-AA37-C04A758A097A}" type="presOf" srcId="{3162502F-EE17-4CFF-B77C-68E3E410FF17}" destId="{91974C80-0D4C-4F7A-8101-FE131468A0F7}" srcOrd="0" destOrd="0" presId="urn:microsoft.com/office/officeart/2005/8/layout/gear1"/>
    <dgm:cxn modelId="{DC4363C5-7B87-4E82-A3B1-315E3D9FF7BA}" type="presOf" srcId="{5B3D1B51-6B91-4B87-9BB0-883B6335E881}" destId="{D39699C8-8E7E-49E3-B997-565256A3C23D}" srcOrd="0" destOrd="0" presId="urn:microsoft.com/office/officeart/2005/8/layout/gear1"/>
    <dgm:cxn modelId="{830D7D61-D4EA-44F4-B54A-84831893C00E}" type="presOf" srcId="{AC9F600B-3F4C-4E0C-BAC2-BF9B002E370A}" destId="{795E5B18-C1C5-4D40-8FC0-1B8FBEC7346C}" srcOrd="0" destOrd="0" presId="urn:microsoft.com/office/officeart/2005/8/layout/gear1"/>
    <dgm:cxn modelId="{50794EC4-8767-45AB-A38D-5B5EE48AF50B}" type="presOf" srcId="{BB7FE9AE-796D-46DC-A6B5-8ACE1038DC26}" destId="{634BDD3A-3D90-48EB-A0D0-936B3F1A30D1}" srcOrd="1" destOrd="0" presId="urn:microsoft.com/office/officeart/2005/8/layout/gear1"/>
    <dgm:cxn modelId="{CE1AB823-938B-4ECA-B247-6B09E9F764EF}" type="presOf" srcId="{A29E46F5-48A0-4447-90CC-1FE71F1CCA26}" destId="{378D1D61-D537-4772-8349-F0AE3A23F9BC}" srcOrd="2" destOrd="0" presId="urn:microsoft.com/office/officeart/2005/8/layout/gear1"/>
    <dgm:cxn modelId="{638AC5DC-EBFC-454F-9BBA-C976FE01313F}" type="presOf" srcId="{36A6BBE2-61FF-49FF-8E72-098F8CC1E160}" destId="{7937E98D-7562-464A-8B92-DB1A53754958}" srcOrd="0" destOrd="0" presId="urn:microsoft.com/office/officeart/2005/8/layout/gear1"/>
    <dgm:cxn modelId="{8CF9CACB-FFD8-47CF-A5E0-E025967D28EC}" type="presOf" srcId="{BB7FE9AE-796D-46DC-A6B5-8ACE1038DC26}" destId="{0C92B617-652F-4BF6-B441-0A9EB39CE853}" srcOrd="0" destOrd="0" presId="urn:microsoft.com/office/officeart/2005/8/layout/gear1"/>
    <dgm:cxn modelId="{AFC3987F-6514-4256-A77E-D8EE751DBAE5}" type="presOf" srcId="{50161C1B-1875-4C48-84CC-3DF301872A7E}" destId="{87FEFAC4-43C9-40BE-90E8-53D5B2700F67}" srcOrd="0" destOrd="0" presId="urn:microsoft.com/office/officeart/2005/8/layout/gear1"/>
    <dgm:cxn modelId="{D8AB2413-3A85-43F4-9B24-ECECBED7CC62}" type="presOf" srcId="{A29E46F5-48A0-4447-90CC-1FE71F1CCA26}" destId="{C748D6F0-5DDD-4F52-AD66-04180DE6E53A}" srcOrd="1" destOrd="0" presId="urn:microsoft.com/office/officeart/2005/8/layout/gear1"/>
    <dgm:cxn modelId="{1510FEA2-7009-4A47-AADA-EA2D31036396}" type="presOf" srcId="{A29E46F5-48A0-4447-90CC-1FE71F1CCA26}" destId="{980E1C9D-69F4-4739-9256-70E122875440}" srcOrd="0" destOrd="0" presId="urn:microsoft.com/office/officeart/2005/8/layout/gear1"/>
    <dgm:cxn modelId="{D6B569C1-B4E6-4136-AB54-F26BC5C52BFB}" type="presOf" srcId="{BB7FE9AE-796D-46DC-A6B5-8ACE1038DC26}" destId="{86E74642-12E1-498A-B1AF-9975DAB14FEC}" srcOrd="2" destOrd="0" presId="urn:microsoft.com/office/officeart/2005/8/layout/gear1"/>
    <dgm:cxn modelId="{F3EF9BA5-6709-4F6A-A9DB-733EB6F4910B}" srcId="{AC9F600B-3F4C-4E0C-BAC2-BF9B002E370A}" destId="{36A6BBE2-61FF-49FF-8E72-098F8CC1E160}" srcOrd="0" destOrd="0" parTransId="{45D735A2-D646-48B1-8516-3C6396FAF048}" sibTransId="{50161C1B-1875-4C48-84CC-3DF301872A7E}"/>
    <dgm:cxn modelId="{7FEAF1CF-FE22-4D77-8A1F-5FD2C45F518B}" type="presOf" srcId="{36A6BBE2-61FF-49FF-8E72-098F8CC1E160}" destId="{1DF439F6-DAFA-455D-93D4-4168ABAABECB}" srcOrd="1" destOrd="0" presId="urn:microsoft.com/office/officeart/2005/8/layout/gear1"/>
    <dgm:cxn modelId="{41C491BE-1672-4AE4-8AE3-65C15B9F5716}" srcId="{AC9F600B-3F4C-4E0C-BAC2-BF9B002E370A}" destId="{BB7FE9AE-796D-46DC-A6B5-8ACE1038DC26}" srcOrd="1" destOrd="0" parTransId="{F8A51DCE-1C67-4CEC-B519-B70F99FB0B69}" sibTransId="{5B3D1B51-6B91-4B87-9BB0-883B6335E881}"/>
    <dgm:cxn modelId="{B85AA5BE-8853-40A7-96B0-71FF0C7DBAF5}" type="presOf" srcId="{A29E46F5-48A0-4447-90CC-1FE71F1CCA26}" destId="{3CC4024D-40C2-4005-A086-B29F878416B2}" srcOrd="3" destOrd="0" presId="urn:microsoft.com/office/officeart/2005/8/layout/gear1"/>
    <dgm:cxn modelId="{8E5AA38E-C871-4192-AF5F-758CF556B1F0}" type="presParOf" srcId="{795E5B18-C1C5-4D40-8FC0-1B8FBEC7346C}" destId="{7937E98D-7562-464A-8B92-DB1A53754958}" srcOrd="0" destOrd="0" presId="urn:microsoft.com/office/officeart/2005/8/layout/gear1"/>
    <dgm:cxn modelId="{DB072EFB-041E-4D0B-808D-67920095384B}" type="presParOf" srcId="{795E5B18-C1C5-4D40-8FC0-1B8FBEC7346C}" destId="{1DF439F6-DAFA-455D-93D4-4168ABAABECB}" srcOrd="1" destOrd="0" presId="urn:microsoft.com/office/officeart/2005/8/layout/gear1"/>
    <dgm:cxn modelId="{1F631760-D079-4894-A17B-7BA5472673D0}" type="presParOf" srcId="{795E5B18-C1C5-4D40-8FC0-1B8FBEC7346C}" destId="{782817EF-5F96-4FCD-ADA3-3386290C8146}" srcOrd="2" destOrd="0" presId="urn:microsoft.com/office/officeart/2005/8/layout/gear1"/>
    <dgm:cxn modelId="{F7436EFC-A99F-4B79-BC84-759371561487}" type="presParOf" srcId="{795E5B18-C1C5-4D40-8FC0-1B8FBEC7346C}" destId="{0C92B617-652F-4BF6-B441-0A9EB39CE853}" srcOrd="3" destOrd="0" presId="urn:microsoft.com/office/officeart/2005/8/layout/gear1"/>
    <dgm:cxn modelId="{58375109-15C1-4B48-8EB0-801FC0FA2411}" type="presParOf" srcId="{795E5B18-C1C5-4D40-8FC0-1B8FBEC7346C}" destId="{634BDD3A-3D90-48EB-A0D0-936B3F1A30D1}" srcOrd="4" destOrd="0" presId="urn:microsoft.com/office/officeart/2005/8/layout/gear1"/>
    <dgm:cxn modelId="{A6E633C4-888F-4FFC-A7F5-9A95E9A3692C}" type="presParOf" srcId="{795E5B18-C1C5-4D40-8FC0-1B8FBEC7346C}" destId="{86E74642-12E1-498A-B1AF-9975DAB14FEC}" srcOrd="5" destOrd="0" presId="urn:microsoft.com/office/officeart/2005/8/layout/gear1"/>
    <dgm:cxn modelId="{6B3664B0-E3A9-4C35-AD29-C0930AA7250A}" type="presParOf" srcId="{795E5B18-C1C5-4D40-8FC0-1B8FBEC7346C}" destId="{980E1C9D-69F4-4739-9256-70E122875440}" srcOrd="6" destOrd="0" presId="urn:microsoft.com/office/officeart/2005/8/layout/gear1"/>
    <dgm:cxn modelId="{60F14C35-B1F8-4821-A76C-A69C8E93F039}" type="presParOf" srcId="{795E5B18-C1C5-4D40-8FC0-1B8FBEC7346C}" destId="{C748D6F0-5DDD-4F52-AD66-04180DE6E53A}" srcOrd="7" destOrd="0" presId="urn:microsoft.com/office/officeart/2005/8/layout/gear1"/>
    <dgm:cxn modelId="{25AEF456-0C77-4D02-8600-7177AE66BF79}" type="presParOf" srcId="{795E5B18-C1C5-4D40-8FC0-1B8FBEC7346C}" destId="{378D1D61-D537-4772-8349-F0AE3A23F9BC}" srcOrd="8" destOrd="0" presId="urn:microsoft.com/office/officeart/2005/8/layout/gear1"/>
    <dgm:cxn modelId="{BB6A9EA8-F9B8-43E0-86A7-8CD4ED6829BD}" type="presParOf" srcId="{795E5B18-C1C5-4D40-8FC0-1B8FBEC7346C}" destId="{3CC4024D-40C2-4005-A086-B29F878416B2}" srcOrd="9" destOrd="0" presId="urn:microsoft.com/office/officeart/2005/8/layout/gear1"/>
    <dgm:cxn modelId="{2EE4D84A-0F1D-49BE-850F-9F5A769F51B8}" type="presParOf" srcId="{795E5B18-C1C5-4D40-8FC0-1B8FBEC7346C}" destId="{87FEFAC4-43C9-40BE-90E8-53D5B2700F67}" srcOrd="10" destOrd="0" presId="urn:microsoft.com/office/officeart/2005/8/layout/gear1"/>
    <dgm:cxn modelId="{785928FC-C3CF-4073-B9AE-58CDC258DF18}" type="presParOf" srcId="{795E5B18-C1C5-4D40-8FC0-1B8FBEC7346C}" destId="{D39699C8-8E7E-49E3-B997-565256A3C23D}" srcOrd="11" destOrd="0" presId="urn:microsoft.com/office/officeart/2005/8/layout/gear1"/>
    <dgm:cxn modelId="{717408A8-830D-46B8-9E6E-25A23CE3DB8E}" type="presParOf" srcId="{795E5B18-C1C5-4D40-8FC0-1B8FBEC7346C}" destId="{91974C80-0D4C-4F7A-8101-FE131468A0F7}"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E615AD-3BB8-40AD-95A8-330C0A5FD41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CO"/>
        </a:p>
      </dgm:t>
    </dgm:pt>
    <dgm:pt modelId="{E51A58A7-4881-4E0E-9DF4-D71A2CC1A692}">
      <dgm:prSet phldrT="[Texto]" custT="1"/>
      <dgm:spPr/>
      <dgm:t>
        <a:bodyPr/>
        <a:lstStyle/>
        <a:p>
          <a:r>
            <a:rPr lang="es-CO" sz="3600" b="1" dirty="0" err="1" smtClean="0">
              <a:effectLst>
                <a:outerShdw blurRad="38100" dist="38100" dir="2700000" algn="tl">
                  <a:srgbClr val="000000">
                    <a:alpha val="43137"/>
                  </a:srgbClr>
                </a:outerShdw>
              </a:effectLst>
            </a:rPr>
            <a:t>Human</a:t>
          </a:r>
          <a:r>
            <a:rPr lang="es-CO" sz="3600" b="1" dirty="0" smtClean="0">
              <a:effectLst>
                <a:outerShdw blurRad="38100" dist="38100" dir="2700000" algn="tl">
                  <a:srgbClr val="000000">
                    <a:alpha val="43137"/>
                  </a:srgbClr>
                </a:outerShdw>
              </a:effectLst>
            </a:rPr>
            <a:t> </a:t>
          </a:r>
          <a:r>
            <a:rPr lang="es-CO" sz="3600" b="1" dirty="0" err="1" smtClean="0">
              <a:effectLst>
                <a:outerShdw blurRad="38100" dist="38100" dir="2700000" algn="tl">
                  <a:srgbClr val="000000">
                    <a:alpha val="43137"/>
                  </a:srgbClr>
                </a:outerShdw>
              </a:effectLst>
            </a:rPr>
            <a:t>security</a:t>
          </a:r>
          <a:endParaRPr lang="es-CO" sz="3600" b="1" dirty="0">
            <a:effectLst>
              <a:outerShdw blurRad="38100" dist="38100" dir="2700000" algn="tl">
                <a:srgbClr val="000000">
                  <a:alpha val="43137"/>
                </a:srgbClr>
              </a:outerShdw>
            </a:effectLst>
          </a:endParaRPr>
        </a:p>
      </dgm:t>
    </dgm:pt>
    <dgm:pt modelId="{E8589F4E-2C4F-41C8-9D28-4ED5513FD155}" type="parTrans" cxnId="{F585B654-95E9-44EE-ADF6-B132C6DBDA35}">
      <dgm:prSet/>
      <dgm:spPr/>
      <dgm:t>
        <a:bodyPr/>
        <a:lstStyle/>
        <a:p>
          <a:endParaRPr lang="es-CO"/>
        </a:p>
      </dgm:t>
    </dgm:pt>
    <dgm:pt modelId="{CE242DD1-1F79-45A2-B21E-28C3A7094969}" type="sibTrans" cxnId="{F585B654-95E9-44EE-ADF6-B132C6DBDA35}">
      <dgm:prSet/>
      <dgm:spPr/>
      <dgm:t>
        <a:bodyPr/>
        <a:lstStyle/>
        <a:p>
          <a:endParaRPr lang="es-CO"/>
        </a:p>
      </dgm:t>
    </dgm:pt>
    <dgm:pt modelId="{81DF3395-FD38-4BD4-BB97-FB0D182F28E9}">
      <dgm:prSet phldrT="[Texto]" custT="1"/>
      <dgm:spPr/>
      <dgm:t>
        <a:bodyPr/>
        <a:lstStyle/>
        <a:p>
          <a:r>
            <a:rPr lang="en-US" sz="1400" b="1" noProof="0" dirty="0" smtClean="0">
              <a:solidFill>
                <a:schemeClr val="tx1"/>
              </a:solidFill>
            </a:rPr>
            <a:t>Early prevention of social, economic and political risks to human security</a:t>
          </a:r>
          <a:endParaRPr lang="en-US" sz="1400" b="1" noProof="0" dirty="0">
            <a:solidFill>
              <a:schemeClr val="tx1"/>
            </a:solidFill>
          </a:endParaRPr>
        </a:p>
      </dgm:t>
    </dgm:pt>
    <dgm:pt modelId="{694F3400-495C-40D4-A879-CC82FD128256}" type="parTrans" cxnId="{4CDEA4F8-CB07-4428-ADB1-83C3529BF878}">
      <dgm:prSet/>
      <dgm:spPr/>
      <dgm:t>
        <a:bodyPr/>
        <a:lstStyle/>
        <a:p>
          <a:endParaRPr lang="es-CO"/>
        </a:p>
      </dgm:t>
    </dgm:pt>
    <dgm:pt modelId="{37B50132-931F-4448-BB0A-1E1B5DF2BAA8}" type="sibTrans" cxnId="{4CDEA4F8-CB07-4428-ADB1-83C3529BF878}">
      <dgm:prSet/>
      <dgm:spPr/>
      <dgm:t>
        <a:bodyPr/>
        <a:lstStyle/>
        <a:p>
          <a:endParaRPr lang="es-CO"/>
        </a:p>
      </dgm:t>
    </dgm:pt>
    <dgm:pt modelId="{545D5C19-A147-4D5E-B0F1-A99AD6637B64}">
      <dgm:prSet phldrT="[Texto]" custT="1"/>
      <dgm:spPr/>
      <dgm:t>
        <a:bodyPr/>
        <a:lstStyle/>
        <a:p>
          <a:r>
            <a:rPr lang="en-US" sz="1400" b="1" noProof="0" dirty="0" smtClean="0">
              <a:solidFill>
                <a:schemeClr val="tx1"/>
              </a:solidFill>
            </a:rPr>
            <a:t>Protection of vulnerable groups</a:t>
          </a:r>
          <a:endParaRPr lang="en-US" sz="1400" b="1" noProof="0" dirty="0">
            <a:solidFill>
              <a:schemeClr val="tx1"/>
            </a:solidFill>
          </a:endParaRPr>
        </a:p>
      </dgm:t>
    </dgm:pt>
    <dgm:pt modelId="{9170B373-02D6-4F5C-A6E8-2C9A0E214F76}" type="parTrans" cxnId="{055C5A5C-BBA9-47D2-BC00-CEE67C1CD088}">
      <dgm:prSet/>
      <dgm:spPr/>
      <dgm:t>
        <a:bodyPr/>
        <a:lstStyle/>
        <a:p>
          <a:endParaRPr lang="es-CO"/>
        </a:p>
      </dgm:t>
    </dgm:pt>
    <dgm:pt modelId="{C15ECAF6-0CB4-4F5F-BE79-0E4B27A00F2C}" type="sibTrans" cxnId="{055C5A5C-BBA9-47D2-BC00-CEE67C1CD088}">
      <dgm:prSet/>
      <dgm:spPr/>
      <dgm:t>
        <a:bodyPr/>
        <a:lstStyle/>
        <a:p>
          <a:endParaRPr lang="es-CO"/>
        </a:p>
      </dgm:t>
    </dgm:pt>
    <dgm:pt modelId="{327A3127-47C9-4E3F-B8F7-3C02A0570EBD}">
      <dgm:prSet phldrT="[Texto]" custT="1"/>
      <dgm:spPr/>
      <dgm:t>
        <a:bodyPr/>
        <a:lstStyle/>
        <a:p>
          <a:r>
            <a:rPr lang="es-CO" sz="3600" b="1" dirty="0" err="1" smtClean="0">
              <a:effectLst>
                <a:outerShdw blurRad="38100" dist="38100" dir="2700000" algn="tl">
                  <a:srgbClr val="000000">
                    <a:alpha val="43137"/>
                  </a:srgbClr>
                </a:outerShdw>
              </a:effectLst>
            </a:rPr>
            <a:t>Public</a:t>
          </a:r>
          <a:r>
            <a:rPr lang="es-CO" sz="3600" b="1" dirty="0" smtClean="0">
              <a:effectLst>
                <a:outerShdw blurRad="38100" dist="38100" dir="2700000" algn="tl">
                  <a:srgbClr val="000000">
                    <a:alpha val="43137"/>
                  </a:srgbClr>
                </a:outerShdw>
              </a:effectLst>
            </a:rPr>
            <a:t> </a:t>
          </a:r>
          <a:r>
            <a:rPr lang="es-CO" sz="3600" b="1" dirty="0" err="1" smtClean="0">
              <a:effectLst>
                <a:outerShdw blurRad="38100" dist="38100" dir="2700000" algn="tl">
                  <a:srgbClr val="000000">
                    <a:alpha val="43137"/>
                  </a:srgbClr>
                </a:outerShdw>
              </a:effectLst>
            </a:rPr>
            <a:t>health</a:t>
          </a:r>
          <a:endParaRPr lang="es-CO" sz="3600" b="1" dirty="0">
            <a:effectLst>
              <a:outerShdw blurRad="38100" dist="38100" dir="2700000" algn="tl">
                <a:srgbClr val="000000">
                  <a:alpha val="43137"/>
                </a:srgbClr>
              </a:outerShdw>
            </a:effectLst>
          </a:endParaRPr>
        </a:p>
      </dgm:t>
    </dgm:pt>
    <dgm:pt modelId="{AC07D32A-24E5-4F23-AE76-BCF0F4AC5325}" type="parTrans" cxnId="{9FD3596F-E9B2-46F0-8EA0-DEBC38C3186D}">
      <dgm:prSet/>
      <dgm:spPr/>
      <dgm:t>
        <a:bodyPr/>
        <a:lstStyle/>
        <a:p>
          <a:endParaRPr lang="es-CO"/>
        </a:p>
      </dgm:t>
    </dgm:pt>
    <dgm:pt modelId="{3A41179E-714F-4777-B8EA-C38267D25195}" type="sibTrans" cxnId="{9FD3596F-E9B2-46F0-8EA0-DEBC38C3186D}">
      <dgm:prSet/>
      <dgm:spPr/>
      <dgm:t>
        <a:bodyPr/>
        <a:lstStyle/>
        <a:p>
          <a:endParaRPr lang="es-CO"/>
        </a:p>
      </dgm:t>
    </dgm:pt>
    <dgm:pt modelId="{94BE72EF-0BD2-46FC-A931-D85AABF2474B}">
      <dgm:prSet phldrT="[Texto]" custT="1"/>
      <dgm:spPr/>
      <dgm:t>
        <a:bodyPr/>
        <a:lstStyle/>
        <a:p>
          <a:r>
            <a:rPr lang="en-US" sz="1400" b="1" noProof="0" dirty="0" smtClean="0">
              <a:solidFill>
                <a:schemeClr val="tx1"/>
              </a:solidFill>
            </a:rPr>
            <a:t>Health promotion</a:t>
          </a:r>
          <a:endParaRPr lang="en-US" sz="1400" b="1" noProof="0" dirty="0">
            <a:solidFill>
              <a:schemeClr val="tx1"/>
            </a:solidFill>
          </a:endParaRPr>
        </a:p>
      </dgm:t>
    </dgm:pt>
    <dgm:pt modelId="{8CCEAA2C-631B-48C6-BFD4-CD328A33F94A}" type="parTrans" cxnId="{802775B8-B09D-4BDB-ABA1-9B778AF525CA}">
      <dgm:prSet/>
      <dgm:spPr/>
      <dgm:t>
        <a:bodyPr/>
        <a:lstStyle/>
        <a:p>
          <a:endParaRPr lang="es-CO"/>
        </a:p>
      </dgm:t>
    </dgm:pt>
    <dgm:pt modelId="{49250106-2BC7-4B31-9879-39C4FFEFB88F}" type="sibTrans" cxnId="{802775B8-B09D-4BDB-ABA1-9B778AF525CA}">
      <dgm:prSet/>
      <dgm:spPr/>
      <dgm:t>
        <a:bodyPr/>
        <a:lstStyle/>
        <a:p>
          <a:endParaRPr lang="es-CO"/>
        </a:p>
      </dgm:t>
    </dgm:pt>
    <dgm:pt modelId="{62AD9DDE-1ED8-4962-9077-E2FF82CCBEA9}">
      <dgm:prSet phldrT="[Texto]" custT="1"/>
      <dgm:spPr/>
      <dgm:t>
        <a:bodyPr/>
        <a:lstStyle/>
        <a:p>
          <a:r>
            <a:rPr lang="en-US" sz="1400" b="1" noProof="0" dirty="0" smtClean="0">
              <a:solidFill>
                <a:schemeClr val="tx1"/>
              </a:solidFill>
            </a:rPr>
            <a:t>Primary prevention</a:t>
          </a:r>
          <a:endParaRPr lang="en-US" sz="1400" b="1" noProof="0" dirty="0">
            <a:solidFill>
              <a:schemeClr val="tx1"/>
            </a:solidFill>
          </a:endParaRPr>
        </a:p>
      </dgm:t>
    </dgm:pt>
    <dgm:pt modelId="{40465627-CD9B-425B-9C06-5B8C4AF09A82}" type="parTrans" cxnId="{98EB3062-BFC4-4483-8553-47DF6FC1F5A7}">
      <dgm:prSet/>
      <dgm:spPr/>
      <dgm:t>
        <a:bodyPr/>
        <a:lstStyle/>
        <a:p>
          <a:endParaRPr lang="es-CO"/>
        </a:p>
      </dgm:t>
    </dgm:pt>
    <dgm:pt modelId="{122C3881-F73F-4137-A928-9193F1F49270}" type="sibTrans" cxnId="{98EB3062-BFC4-4483-8553-47DF6FC1F5A7}">
      <dgm:prSet/>
      <dgm:spPr/>
      <dgm:t>
        <a:bodyPr/>
        <a:lstStyle/>
        <a:p>
          <a:endParaRPr lang="es-CO"/>
        </a:p>
      </dgm:t>
    </dgm:pt>
    <dgm:pt modelId="{3FCE4E5C-05DF-436E-A225-53A88EFDFEDB}">
      <dgm:prSet phldrT="[Texto]" custT="1"/>
      <dgm:spPr/>
      <dgm:t>
        <a:bodyPr/>
        <a:lstStyle/>
        <a:p>
          <a:r>
            <a:rPr lang="es-CO" sz="2400" b="1" dirty="0" err="1" smtClean="0">
              <a:effectLst>
                <a:outerShdw blurRad="38100" dist="38100" dir="2700000" algn="tl">
                  <a:srgbClr val="000000">
                    <a:alpha val="43137"/>
                  </a:srgbClr>
                </a:outerShdw>
              </a:effectLst>
            </a:rPr>
            <a:t>Public</a:t>
          </a:r>
          <a:r>
            <a:rPr lang="es-CO" sz="2400" b="1" dirty="0" smtClean="0">
              <a:effectLst>
                <a:outerShdw blurRad="38100" dist="38100" dir="2700000" algn="tl">
                  <a:srgbClr val="000000">
                    <a:alpha val="43137"/>
                  </a:srgbClr>
                </a:outerShdw>
              </a:effectLst>
            </a:rPr>
            <a:t> </a:t>
          </a:r>
          <a:r>
            <a:rPr lang="es-CO" sz="2400" b="1" dirty="0" err="1" smtClean="0">
              <a:effectLst>
                <a:outerShdw blurRad="38100" dist="38100" dir="2700000" algn="tl">
                  <a:srgbClr val="000000">
                    <a:alpha val="43137"/>
                  </a:srgbClr>
                </a:outerShdw>
              </a:effectLst>
            </a:rPr>
            <a:t>health</a:t>
          </a:r>
          <a:r>
            <a:rPr lang="es-CO" sz="2400" b="1" dirty="0" smtClean="0">
              <a:effectLst>
                <a:outerShdw blurRad="38100" dist="38100" dir="2700000" algn="tl">
                  <a:srgbClr val="000000">
                    <a:alpha val="43137"/>
                  </a:srgbClr>
                </a:outerShdw>
              </a:effectLst>
            </a:rPr>
            <a:t> </a:t>
          </a:r>
          <a:r>
            <a:rPr lang="es-CO" sz="2400" b="1" dirty="0" err="1" smtClean="0">
              <a:effectLst>
                <a:outerShdw blurRad="38100" dist="38100" dir="2700000" algn="tl">
                  <a:srgbClr val="000000">
                    <a:alpha val="43137"/>
                  </a:srgbClr>
                </a:outerShdw>
              </a:effectLst>
            </a:rPr>
            <a:t>approach</a:t>
          </a:r>
          <a:r>
            <a:rPr lang="es-CO" sz="2400" b="1" dirty="0" smtClean="0">
              <a:effectLst>
                <a:outerShdw blurRad="38100" dist="38100" dir="2700000" algn="tl">
                  <a:srgbClr val="000000">
                    <a:alpha val="43137"/>
                  </a:srgbClr>
                </a:outerShdw>
              </a:effectLst>
            </a:rPr>
            <a:t> </a:t>
          </a:r>
          <a:r>
            <a:rPr lang="es-CO" sz="2400" b="1" dirty="0" err="1" smtClean="0">
              <a:effectLst>
                <a:outerShdw blurRad="38100" dist="38100" dir="2700000" algn="tl">
                  <a:srgbClr val="000000">
                    <a:alpha val="43137"/>
                  </a:srgbClr>
                </a:outerShdw>
              </a:effectLst>
            </a:rPr>
            <a:t>applied</a:t>
          </a:r>
          <a:r>
            <a:rPr lang="es-CO" sz="2400" b="1" dirty="0" smtClean="0">
              <a:effectLst>
                <a:outerShdw blurRad="38100" dist="38100" dir="2700000" algn="tl">
                  <a:srgbClr val="000000">
                    <a:alpha val="43137"/>
                  </a:srgbClr>
                </a:outerShdw>
              </a:effectLst>
            </a:rPr>
            <a:t> </a:t>
          </a:r>
          <a:r>
            <a:rPr lang="es-CO" sz="2400" b="1" dirty="0" err="1" smtClean="0">
              <a:effectLst>
                <a:outerShdw blurRad="38100" dist="38100" dir="2700000" algn="tl">
                  <a:srgbClr val="000000">
                    <a:alpha val="43137"/>
                  </a:srgbClr>
                </a:outerShdw>
              </a:effectLst>
            </a:rPr>
            <a:t>to</a:t>
          </a:r>
          <a:r>
            <a:rPr lang="es-CO" sz="2400" b="1" dirty="0" smtClean="0">
              <a:effectLst>
                <a:outerShdw blurRad="38100" dist="38100" dir="2700000" algn="tl">
                  <a:srgbClr val="000000">
                    <a:alpha val="43137"/>
                  </a:srgbClr>
                </a:outerShdw>
              </a:effectLst>
            </a:rPr>
            <a:t> </a:t>
          </a:r>
          <a:r>
            <a:rPr lang="es-CO" sz="2400" b="1" dirty="0" err="1" smtClean="0">
              <a:effectLst>
                <a:outerShdw blurRad="38100" dist="38100" dir="2700000" algn="tl">
                  <a:srgbClr val="000000">
                    <a:alpha val="43137"/>
                  </a:srgbClr>
                </a:outerShdw>
              </a:effectLst>
            </a:rPr>
            <a:t>violence</a:t>
          </a:r>
          <a:endParaRPr lang="es-CO" sz="2400" b="1" dirty="0">
            <a:effectLst>
              <a:outerShdw blurRad="38100" dist="38100" dir="2700000" algn="tl">
                <a:srgbClr val="000000">
                  <a:alpha val="43137"/>
                </a:srgbClr>
              </a:outerShdw>
            </a:effectLst>
          </a:endParaRPr>
        </a:p>
      </dgm:t>
    </dgm:pt>
    <dgm:pt modelId="{0953A7C7-A0F6-4D22-8928-C64FFD6D5466}" type="parTrans" cxnId="{2D203357-F258-4B62-A747-8A88C43E71CE}">
      <dgm:prSet/>
      <dgm:spPr/>
      <dgm:t>
        <a:bodyPr/>
        <a:lstStyle/>
        <a:p>
          <a:endParaRPr lang="es-CO"/>
        </a:p>
      </dgm:t>
    </dgm:pt>
    <dgm:pt modelId="{52C4FFDB-E9E3-48F2-821E-EFF5FEE791E1}" type="sibTrans" cxnId="{2D203357-F258-4B62-A747-8A88C43E71CE}">
      <dgm:prSet/>
      <dgm:spPr/>
      <dgm:t>
        <a:bodyPr/>
        <a:lstStyle/>
        <a:p>
          <a:endParaRPr lang="es-CO"/>
        </a:p>
      </dgm:t>
    </dgm:pt>
    <dgm:pt modelId="{F9091E64-4DFE-460E-AAF2-46EAE364C58B}">
      <dgm:prSet phldrT="[Texto]" custT="1"/>
      <dgm:spPr/>
      <dgm:t>
        <a:bodyPr/>
        <a:lstStyle/>
        <a:p>
          <a:r>
            <a:rPr lang="en-US" sz="1400" b="1" noProof="0" dirty="0" smtClean="0">
              <a:solidFill>
                <a:schemeClr val="tx1"/>
              </a:solidFill>
            </a:rPr>
            <a:t>Development and equity promotion</a:t>
          </a:r>
          <a:endParaRPr lang="en-US" sz="1400" b="1" noProof="0" dirty="0">
            <a:solidFill>
              <a:schemeClr val="tx1"/>
            </a:solidFill>
          </a:endParaRPr>
        </a:p>
      </dgm:t>
    </dgm:pt>
    <dgm:pt modelId="{6E669318-B5BA-427D-ABFE-F445C1FE79AE}" type="parTrans" cxnId="{7897B4AE-E475-4700-9077-FE425ECCE704}">
      <dgm:prSet/>
      <dgm:spPr/>
      <dgm:t>
        <a:bodyPr/>
        <a:lstStyle/>
        <a:p>
          <a:endParaRPr lang="es-CO"/>
        </a:p>
      </dgm:t>
    </dgm:pt>
    <dgm:pt modelId="{8E1EFB7E-E5C4-4126-80FE-D395E8E29A42}" type="sibTrans" cxnId="{7897B4AE-E475-4700-9077-FE425ECCE704}">
      <dgm:prSet/>
      <dgm:spPr/>
      <dgm:t>
        <a:bodyPr/>
        <a:lstStyle/>
        <a:p>
          <a:endParaRPr lang="es-CO"/>
        </a:p>
      </dgm:t>
    </dgm:pt>
    <dgm:pt modelId="{8F1D2065-6FE9-4DEB-B103-C04C6F4C127B}">
      <dgm:prSet phldrT="[Texto]" custT="1"/>
      <dgm:spPr/>
      <dgm:t>
        <a:bodyPr/>
        <a:lstStyle/>
        <a:p>
          <a:r>
            <a:rPr lang="en-US" sz="1400" b="1" noProof="0" dirty="0" smtClean="0">
              <a:solidFill>
                <a:schemeClr val="tx1"/>
              </a:solidFill>
            </a:rPr>
            <a:t>Early prevention of violence risk factors:</a:t>
          </a:r>
          <a:r>
            <a:rPr lang="en-US" sz="1100" b="1" noProof="0" dirty="0" smtClean="0">
              <a:solidFill>
                <a:schemeClr val="tx1"/>
              </a:solidFill>
            </a:rPr>
            <a:t> personal, family, neighborhood and society</a:t>
          </a:r>
          <a:endParaRPr lang="en-US" sz="1100" b="1" noProof="0" dirty="0">
            <a:solidFill>
              <a:schemeClr val="tx1"/>
            </a:solidFill>
          </a:endParaRPr>
        </a:p>
      </dgm:t>
    </dgm:pt>
    <dgm:pt modelId="{4570FDB8-718D-460C-AC69-09E9F9EE4021}" type="parTrans" cxnId="{35F6C8AB-FCC1-4255-8188-8755604FECAE}">
      <dgm:prSet/>
      <dgm:spPr/>
      <dgm:t>
        <a:bodyPr/>
        <a:lstStyle/>
        <a:p>
          <a:endParaRPr lang="es-CO"/>
        </a:p>
      </dgm:t>
    </dgm:pt>
    <dgm:pt modelId="{D5663536-E92B-4B1F-B70E-460DBEA7D9CD}" type="sibTrans" cxnId="{35F6C8AB-FCC1-4255-8188-8755604FECAE}">
      <dgm:prSet/>
      <dgm:spPr/>
      <dgm:t>
        <a:bodyPr/>
        <a:lstStyle/>
        <a:p>
          <a:endParaRPr lang="es-CO"/>
        </a:p>
      </dgm:t>
    </dgm:pt>
    <dgm:pt modelId="{BAB11E0D-F24C-4F3D-99BE-518527C9F279}">
      <dgm:prSet custT="1"/>
      <dgm:spPr/>
      <dgm:t>
        <a:bodyPr/>
        <a:lstStyle/>
        <a:p>
          <a:r>
            <a:rPr lang="en-US" sz="1400" b="1" noProof="0" dirty="0" smtClean="0">
              <a:solidFill>
                <a:schemeClr val="tx1"/>
              </a:solidFill>
            </a:rPr>
            <a:t>At risk group interventio</a:t>
          </a:r>
          <a:r>
            <a:rPr lang="en-US" sz="1100" b="1" noProof="0" dirty="0" smtClean="0">
              <a:solidFill>
                <a:schemeClr val="tx1"/>
              </a:solidFill>
            </a:rPr>
            <a:t>n</a:t>
          </a:r>
          <a:endParaRPr lang="en-US" sz="1100" b="1" noProof="0" dirty="0">
            <a:solidFill>
              <a:schemeClr val="tx1"/>
            </a:solidFill>
          </a:endParaRPr>
        </a:p>
      </dgm:t>
    </dgm:pt>
    <dgm:pt modelId="{083996AB-A6AB-46B0-93CC-E4020995886E}" type="parTrans" cxnId="{B0ED2920-5D43-4E72-A972-7C8CCF839D99}">
      <dgm:prSet/>
      <dgm:spPr/>
      <dgm:t>
        <a:bodyPr/>
        <a:lstStyle/>
        <a:p>
          <a:endParaRPr lang="es-CO"/>
        </a:p>
      </dgm:t>
    </dgm:pt>
    <dgm:pt modelId="{25FEA970-AE00-49AD-8BEB-8C49BE004C89}" type="sibTrans" cxnId="{B0ED2920-5D43-4E72-A972-7C8CCF839D99}">
      <dgm:prSet/>
      <dgm:spPr/>
      <dgm:t>
        <a:bodyPr/>
        <a:lstStyle/>
        <a:p>
          <a:endParaRPr lang="es-CO"/>
        </a:p>
      </dgm:t>
    </dgm:pt>
    <dgm:pt modelId="{57876A69-4E81-4465-9DBD-F2E323DBE05B}">
      <dgm:prSet custT="1"/>
      <dgm:spPr/>
      <dgm:t>
        <a:bodyPr/>
        <a:lstStyle/>
        <a:p>
          <a:r>
            <a:rPr lang="en-US" sz="1400" b="1" noProof="0" dirty="0" smtClean="0">
              <a:solidFill>
                <a:schemeClr val="tx1"/>
              </a:solidFill>
            </a:rPr>
            <a:t>Secondary</a:t>
          </a:r>
          <a:r>
            <a:rPr lang="en-US" sz="1400" b="1" baseline="0" noProof="0" dirty="0" smtClean="0">
              <a:solidFill>
                <a:schemeClr val="tx1"/>
              </a:solidFill>
            </a:rPr>
            <a:t> prevention</a:t>
          </a:r>
          <a:endParaRPr lang="en-US" sz="1400" b="1" noProof="0" dirty="0">
            <a:solidFill>
              <a:schemeClr val="tx1"/>
            </a:solidFill>
          </a:endParaRPr>
        </a:p>
      </dgm:t>
    </dgm:pt>
    <dgm:pt modelId="{8F521AE6-0F28-4509-BBF2-21DB96DBACB8}" type="parTrans" cxnId="{41088055-47A5-499B-A01F-C1CAA7694E4B}">
      <dgm:prSet/>
      <dgm:spPr/>
      <dgm:t>
        <a:bodyPr/>
        <a:lstStyle/>
        <a:p>
          <a:endParaRPr lang="es-CO"/>
        </a:p>
      </dgm:t>
    </dgm:pt>
    <dgm:pt modelId="{CB6BC456-E95B-41EA-AA8E-80F16E10AAA9}" type="sibTrans" cxnId="{41088055-47A5-499B-A01F-C1CAA7694E4B}">
      <dgm:prSet/>
      <dgm:spPr/>
      <dgm:t>
        <a:bodyPr/>
        <a:lstStyle/>
        <a:p>
          <a:endParaRPr lang="es-CO"/>
        </a:p>
      </dgm:t>
    </dgm:pt>
    <dgm:pt modelId="{0578ECB8-6A07-4D68-9751-3EBBB7EFAAE9}">
      <dgm:prSet custT="1"/>
      <dgm:spPr/>
      <dgm:t>
        <a:bodyPr/>
        <a:lstStyle/>
        <a:p>
          <a:r>
            <a:rPr lang="en-US" sz="1400" b="1" noProof="0" dirty="0" smtClean="0">
              <a:solidFill>
                <a:schemeClr val="tx1"/>
              </a:solidFill>
            </a:rPr>
            <a:t>At risk groups intervention</a:t>
          </a:r>
          <a:endParaRPr lang="en-US" sz="1400" b="1" noProof="0" dirty="0">
            <a:solidFill>
              <a:schemeClr val="tx1"/>
            </a:solidFill>
          </a:endParaRPr>
        </a:p>
      </dgm:t>
    </dgm:pt>
    <dgm:pt modelId="{BFE2AFEA-E09D-4E0F-9C85-CEAAEB356325}" type="parTrans" cxnId="{04B515E6-9E5E-4D5A-9CF3-1F212561DCA8}">
      <dgm:prSet/>
      <dgm:spPr/>
      <dgm:t>
        <a:bodyPr/>
        <a:lstStyle/>
        <a:p>
          <a:endParaRPr lang="es-CO"/>
        </a:p>
      </dgm:t>
    </dgm:pt>
    <dgm:pt modelId="{F82390D9-BB2C-4776-8D20-6CFCEEB5DF18}" type="sibTrans" cxnId="{04B515E6-9E5E-4D5A-9CF3-1F212561DCA8}">
      <dgm:prSet/>
      <dgm:spPr/>
      <dgm:t>
        <a:bodyPr/>
        <a:lstStyle/>
        <a:p>
          <a:endParaRPr lang="es-CO"/>
        </a:p>
      </dgm:t>
    </dgm:pt>
    <dgm:pt modelId="{65A421B9-04CF-4D0E-A663-3FD14B264B52}">
      <dgm:prSet custT="1"/>
      <dgm:spPr/>
      <dgm:t>
        <a:bodyPr/>
        <a:lstStyle/>
        <a:p>
          <a:r>
            <a:rPr lang="en-US" sz="1400" b="1" dirty="0" smtClean="0">
              <a:solidFill>
                <a:schemeClr val="tx1"/>
              </a:solidFill>
            </a:rPr>
            <a:t>Impunity and  weapons reduction </a:t>
          </a:r>
          <a:endParaRPr lang="es-CO" sz="1400" b="1" dirty="0">
            <a:solidFill>
              <a:schemeClr val="tx1"/>
            </a:solidFill>
          </a:endParaRPr>
        </a:p>
      </dgm:t>
    </dgm:pt>
    <dgm:pt modelId="{4755B203-6F47-45D6-ABB1-972413594F4A}" type="parTrans" cxnId="{191224E8-2C72-4C0E-846A-97604D2C220B}">
      <dgm:prSet/>
      <dgm:spPr/>
      <dgm:t>
        <a:bodyPr/>
        <a:lstStyle/>
        <a:p>
          <a:endParaRPr lang="es-CO"/>
        </a:p>
      </dgm:t>
    </dgm:pt>
    <dgm:pt modelId="{B0D7DF09-76FF-474E-B99B-C6E347E1E0BE}" type="sibTrans" cxnId="{191224E8-2C72-4C0E-846A-97604D2C220B}">
      <dgm:prSet/>
      <dgm:spPr/>
      <dgm:t>
        <a:bodyPr/>
        <a:lstStyle/>
        <a:p>
          <a:endParaRPr lang="es-CO"/>
        </a:p>
      </dgm:t>
    </dgm:pt>
    <dgm:pt modelId="{C037B2B0-ACF5-4B63-8934-3C2359C53B3F}">
      <dgm:prSet custT="1"/>
      <dgm:spPr/>
      <dgm:t>
        <a:bodyPr/>
        <a:lstStyle/>
        <a:p>
          <a:r>
            <a:rPr lang="en-US" sz="1400" b="1" noProof="0" dirty="0" err="1" smtClean="0">
              <a:solidFill>
                <a:schemeClr val="tx1"/>
              </a:solidFill>
            </a:rPr>
            <a:t>Terciary</a:t>
          </a:r>
          <a:r>
            <a:rPr lang="en-US" sz="1400" b="1" noProof="0" dirty="0" smtClean="0">
              <a:solidFill>
                <a:schemeClr val="tx1"/>
              </a:solidFill>
            </a:rPr>
            <a:t>  prevention</a:t>
          </a:r>
          <a:endParaRPr lang="en-US" sz="1400" b="1" noProof="0" dirty="0">
            <a:solidFill>
              <a:schemeClr val="tx1"/>
            </a:solidFill>
          </a:endParaRPr>
        </a:p>
      </dgm:t>
    </dgm:pt>
    <dgm:pt modelId="{43611640-CDFA-4AB2-A424-8AF9A4885F8C}" type="parTrans" cxnId="{50ECAB88-2945-466A-B79B-1786FDEF1F5B}">
      <dgm:prSet/>
      <dgm:spPr/>
      <dgm:t>
        <a:bodyPr/>
        <a:lstStyle/>
        <a:p>
          <a:endParaRPr lang="es-CO"/>
        </a:p>
      </dgm:t>
    </dgm:pt>
    <dgm:pt modelId="{F19BF271-8070-4236-8D35-E797FB647271}" type="sibTrans" cxnId="{50ECAB88-2945-466A-B79B-1786FDEF1F5B}">
      <dgm:prSet/>
      <dgm:spPr/>
      <dgm:t>
        <a:bodyPr/>
        <a:lstStyle/>
        <a:p>
          <a:endParaRPr lang="es-CO"/>
        </a:p>
      </dgm:t>
    </dgm:pt>
    <dgm:pt modelId="{41DCE92D-1411-4326-A446-5AE00C414F06}">
      <dgm:prSet/>
      <dgm:spPr/>
      <dgm:t>
        <a:bodyPr/>
        <a:lstStyle/>
        <a:p>
          <a:r>
            <a:rPr lang="en-US" b="1" noProof="0" dirty="0" smtClean="0">
              <a:solidFill>
                <a:schemeClr val="tx1"/>
              </a:solidFill>
            </a:rPr>
            <a:t>Victims attention, aggressors rehabilitation and community protection</a:t>
          </a:r>
          <a:endParaRPr lang="en-US" b="1" noProof="0" dirty="0">
            <a:solidFill>
              <a:schemeClr val="tx1"/>
            </a:solidFill>
          </a:endParaRPr>
        </a:p>
      </dgm:t>
    </dgm:pt>
    <dgm:pt modelId="{0919FB53-DC36-40B8-B299-BA599793E8E8}" type="parTrans" cxnId="{3F6840FA-305D-49C5-9632-469D91E1D045}">
      <dgm:prSet/>
      <dgm:spPr/>
      <dgm:t>
        <a:bodyPr/>
        <a:lstStyle/>
        <a:p>
          <a:endParaRPr lang="es-CO"/>
        </a:p>
      </dgm:t>
    </dgm:pt>
    <dgm:pt modelId="{E9D773B9-351D-4930-A621-188270BDEC0E}" type="sibTrans" cxnId="{3F6840FA-305D-49C5-9632-469D91E1D045}">
      <dgm:prSet/>
      <dgm:spPr/>
      <dgm:t>
        <a:bodyPr/>
        <a:lstStyle/>
        <a:p>
          <a:endParaRPr lang="es-CO"/>
        </a:p>
      </dgm:t>
    </dgm:pt>
    <dgm:pt modelId="{90F3FC8B-1547-4D75-A033-50939043705A}" type="pres">
      <dgm:prSet presAssocID="{49E615AD-3BB8-40AD-95A8-330C0A5FD41D}" presName="theList" presStyleCnt="0">
        <dgm:presLayoutVars>
          <dgm:dir/>
          <dgm:animLvl val="lvl"/>
          <dgm:resizeHandles val="exact"/>
        </dgm:presLayoutVars>
      </dgm:prSet>
      <dgm:spPr/>
      <dgm:t>
        <a:bodyPr/>
        <a:lstStyle/>
        <a:p>
          <a:endParaRPr lang="es-CO"/>
        </a:p>
      </dgm:t>
    </dgm:pt>
    <dgm:pt modelId="{1EB4C341-48D3-4FFE-A5A9-AB3A4EFFEBAD}" type="pres">
      <dgm:prSet presAssocID="{E51A58A7-4881-4E0E-9DF4-D71A2CC1A692}" presName="compNode" presStyleCnt="0"/>
      <dgm:spPr/>
    </dgm:pt>
    <dgm:pt modelId="{484C9778-7944-4B69-9DCF-D5309DE6E2A7}" type="pres">
      <dgm:prSet presAssocID="{E51A58A7-4881-4E0E-9DF4-D71A2CC1A692}" presName="aNode" presStyleLbl="bgShp" presStyleIdx="0" presStyleCnt="3"/>
      <dgm:spPr/>
      <dgm:t>
        <a:bodyPr/>
        <a:lstStyle/>
        <a:p>
          <a:endParaRPr lang="es-CO"/>
        </a:p>
      </dgm:t>
    </dgm:pt>
    <dgm:pt modelId="{578A7E52-8AEA-48E2-BDDB-25A7D4494FFD}" type="pres">
      <dgm:prSet presAssocID="{E51A58A7-4881-4E0E-9DF4-D71A2CC1A692}" presName="textNode" presStyleLbl="bgShp" presStyleIdx="0" presStyleCnt="3"/>
      <dgm:spPr/>
      <dgm:t>
        <a:bodyPr/>
        <a:lstStyle/>
        <a:p>
          <a:endParaRPr lang="es-CO"/>
        </a:p>
      </dgm:t>
    </dgm:pt>
    <dgm:pt modelId="{9B30DDFB-5A8D-4D14-9D11-BCEF0FA6F73A}" type="pres">
      <dgm:prSet presAssocID="{E51A58A7-4881-4E0E-9DF4-D71A2CC1A692}" presName="compChildNode" presStyleCnt="0"/>
      <dgm:spPr/>
    </dgm:pt>
    <dgm:pt modelId="{0704C31C-BE19-452C-B98D-2B132E9700FD}" type="pres">
      <dgm:prSet presAssocID="{E51A58A7-4881-4E0E-9DF4-D71A2CC1A692}" presName="theInnerList" presStyleCnt="0"/>
      <dgm:spPr/>
    </dgm:pt>
    <dgm:pt modelId="{670194F3-ACCE-4523-A1FE-4B024B44F1A6}" type="pres">
      <dgm:prSet presAssocID="{81DF3395-FD38-4BD4-BB97-FB0D182F28E9}" presName="childNode" presStyleLbl="node1" presStyleIdx="0" presStyleCnt="12" custScaleY="115368">
        <dgm:presLayoutVars>
          <dgm:bulletEnabled val="1"/>
        </dgm:presLayoutVars>
      </dgm:prSet>
      <dgm:spPr/>
      <dgm:t>
        <a:bodyPr/>
        <a:lstStyle/>
        <a:p>
          <a:endParaRPr lang="es-CO"/>
        </a:p>
      </dgm:t>
    </dgm:pt>
    <dgm:pt modelId="{EBD36F8E-A295-4153-89C7-60B69335A4C3}" type="pres">
      <dgm:prSet presAssocID="{81DF3395-FD38-4BD4-BB97-FB0D182F28E9}" presName="aSpace2" presStyleCnt="0"/>
      <dgm:spPr/>
    </dgm:pt>
    <dgm:pt modelId="{B2103245-BF08-41EC-A8A1-3C5E8EDB306D}" type="pres">
      <dgm:prSet presAssocID="{545D5C19-A147-4D5E-B0F1-A99AD6637B64}" presName="childNode" presStyleLbl="node1" presStyleIdx="1" presStyleCnt="12">
        <dgm:presLayoutVars>
          <dgm:bulletEnabled val="1"/>
        </dgm:presLayoutVars>
      </dgm:prSet>
      <dgm:spPr/>
      <dgm:t>
        <a:bodyPr/>
        <a:lstStyle/>
        <a:p>
          <a:endParaRPr lang="es-CO"/>
        </a:p>
      </dgm:t>
    </dgm:pt>
    <dgm:pt modelId="{E65FA909-6938-453A-A93F-D065E776F4FB}" type="pres">
      <dgm:prSet presAssocID="{545D5C19-A147-4D5E-B0F1-A99AD6637B64}" presName="aSpace2" presStyleCnt="0"/>
      <dgm:spPr/>
    </dgm:pt>
    <dgm:pt modelId="{7FC4219B-9D44-4859-B559-AB2AFB4EF6A6}" type="pres">
      <dgm:prSet presAssocID="{0578ECB8-6A07-4D68-9751-3EBBB7EFAAE9}" presName="childNode" presStyleLbl="node1" presStyleIdx="2" presStyleCnt="12">
        <dgm:presLayoutVars>
          <dgm:bulletEnabled val="1"/>
        </dgm:presLayoutVars>
      </dgm:prSet>
      <dgm:spPr/>
      <dgm:t>
        <a:bodyPr/>
        <a:lstStyle/>
        <a:p>
          <a:endParaRPr lang="es-CO"/>
        </a:p>
      </dgm:t>
    </dgm:pt>
    <dgm:pt modelId="{D2404DF8-0971-4744-BD44-DA4A7076250E}" type="pres">
      <dgm:prSet presAssocID="{0578ECB8-6A07-4D68-9751-3EBBB7EFAAE9}" presName="aSpace2" presStyleCnt="0"/>
      <dgm:spPr/>
    </dgm:pt>
    <dgm:pt modelId="{5BA43A5E-9604-4443-8273-D5A87560C42A}" type="pres">
      <dgm:prSet presAssocID="{65A421B9-04CF-4D0E-A663-3FD14B264B52}" presName="childNode" presStyleLbl="node1" presStyleIdx="3" presStyleCnt="12">
        <dgm:presLayoutVars>
          <dgm:bulletEnabled val="1"/>
        </dgm:presLayoutVars>
      </dgm:prSet>
      <dgm:spPr/>
      <dgm:t>
        <a:bodyPr/>
        <a:lstStyle/>
        <a:p>
          <a:endParaRPr lang="es-CO"/>
        </a:p>
      </dgm:t>
    </dgm:pt>
    <dgm:pt modelId="{6ABDAB90-C299-47A8-BE22-69B4790B5B85}" type="pres">
      <dgm:prSet presAssocID="{E51A58A7-4881-4E0E-9DF4-D71A2CC1A692}" presName="aSpace" presStyleCnt="0"/>
      <dgm:spPr/>
    </dgm:pt>
    <dgm:pt modelId="{07B462C9-B872-480D-8DEC-4788A9661048}" type="pres">
      <dgm:prSet presAssocID="{327A3127-47C9-4E3F-B8F7-3C02A0570EBD}" presName="compNode" presStyleCnt="0"/>
      <dgm:spPr/>
    </dgm:pt>
    <dgm:pt modelId="{C9ECBE9C-CD05-4BF3-BC7A-FE18361A313A}" type="pres">
      <dgm:prSet presAssocID="{327A3127-47C9-4E3F-B8F7-3C02A0570EBD}" presName="aNode" presStyleLbl="bgShp" presStyleIdx="1" presStyleCnt="3"/>
      <dgm:spPr/>
      <dgm:t>
        <a:bodyPr/>
        <a:lstStyle/>
        <a:p>
          <a:endParaRPr lang="es-CO"/>
        </a:p>
      </dgm:t>
    </dgm:pt>
    <dgm:pt modelId="{70BF6DF6-05E2-4E15-8A3C-022FB512B7D4}" type="pres">
      <dgm:prSet presAssocID="{327A3127-47C9-4E3F-B8F7-3C02A0570EBD}" presName="textNode" presStyleLbl="bgShp" presStyleIdx="1" presStyleCnt="3"/>
      <dgm:spPr/>
      <dgm:t>
        <a:bodyPr/>
        <a:lstStyle/>
        <a:p>
          <a:endParaRPr lang="es-CO"/>
        </a:p>
      </dgm:t>
    </dgm:pt>
    <dgm:pt modelId="{C912E298-2528-45AE-86C5-69FAFC180C1D}" type="pres">
      <dgm:prSet presAssocID="{327A3127-47C9-4E3F-B8F7-3C02A0570EBD}" presName="compChildNode" presStyleCnt="0"/>
      <dgm:spPr/>
    </dgm:pt>
    <dgm:pt modelId="{FAD484A4-4541-4DE1-8383-B6B00653BCA1}" type="pres">
      <dgm:prSet presAssocID="{327A3127-47C9-4E3F-B8F7-3C02A0570EBD}" presName="theInnerList" presStyleCnt="0"/>
      <dgm:spPr/>
    </dgm:pt>
    <dgm:pt modelId="{66FCD2FC-02BC-4160-8636-91482BCD6216}" type="pres">
      <dgm:prSet presAssocID="{94BE72EF-0BD2-46FC-A931-D85AABF2474B}" presName="childNode" presStyleLbl="node1" presStyleIdx="4" presStyleCnt="12">
        <dgm:presLayoutVars>
          <dgm:bulletEnabled val="1"/>
        </dgm:presLayoutVars>
      </dgm:prSet>
      <dgm:spPr/>
      <dgm:t>
        <a:bodyPr/>
        <a:lstStyle/>
        <a:p>
          <a:endParaRPr lang="es-CO"/>
        </a:p>
      </dgm:t>
    </dgm:pt>
    <dgm:pt modelId="{C0FBCC54-F386-4C03-8E03-C23B12905402}" type="pres">
      <dgm:prSet presAssocID="{94BE72EF-0BD2-46FC-A931-D85AABF2474B}" presName="aSpace2" presStyleCnt="0"/>
      <dgm:spPr/>
    </dgm:pt>
    <dgm:pt modelId="{CD2C935D-74A3-4A56-B40A-86F8B3E50270}" type="pres">
      <dgm:prSet presAssocID="{62AD9DDE-1ED8-4962-9077-E2FF82CCBEA9}" presName="childNode" presStyleLbl="node1" presStyleIdx="5" presStyleCnt="12">
        <dgm:presLayoutVars>
          <dgm:bulletEnabled val="1"/>
        </dgm:presLayoutVars>
      </dgm:prSet>
      <dgm:spPr/>
      <dgm:t>
        <a:bodyPr/>
        <a:lstStyle/>
        <a:p>
          <a:endParaRPr lang="es-CO"/>
        </a:p>
      </dgm:t>
    </dgm:pt>
    <dgm:pt modelId="{2FA92E40-4B6A-4B02-9AB3-85822DC78153}" type="pres">
      <dgm:prSet presAssocID="{62AD9DDE-1ED8-4962-9077-E2FF82CCBEA9}" presName="aSpace2" presStyleCnt="0"/>
      <dgm:spPr/>
    </dgm:pt>
    <dgm:pt modelId="{6E4E8190-80A8-4771-8453-CBE96CBF0014}" type="pres">
      <dgm:prSet presAssocID="{57876A69-4E81-4465-9DBD-F2E323DBE05B}" presName="childNode" presStyleLbl="node1" presStyleIdx="6" presStyleCnt="12">
        <dgm:presLayoutVars>
          <dgm:bulletEnabled val="1"/>
        </dgm:presLayoutVars>
      </dgm:prSet>
      <dgm:spPr/>
      <dgm:t>
        <a:bodyPr/>
        <a:lstStyle/>
        <a:p>
          <a:endParaRPr lang="es-CO"/>
        </a:p>
      </dgm:t>
    </dgm:pt>
    <dgm:pt modelId="{20434B9F-0C54-4B79-BCC7-E6161C8B9156}" type="pres">
      <dgm:prSet presAssocID="{57876A69-4E81-4465-9DBD-F2E323DBE05B}" presName="aSpace2" presStyleCnt="0"/>
      <dgm:spPr/>
    </dgm:pt>
    <dgm:pt modelId="{C470E4CF-6D51-4965-8CE4-171E51C6ADC8}" type="pres">
      <dgm:prSet presAssocID="{C037B2B0-ACF5-4B63-8934-3C2359C53B3F}" presName="childNode" presStyleLbl="node1" presStyleIdx="7" presStyleCnt="12" custLinFactNeighborX="1369">
        <dgm:presLayoutVars>
          <dgm:bulletEnabled val="1"/>
        </dgm:presLayoutVars>
      </dgm:prSet>
      <dgm:spPr/>
      <dgm:t>
        <a:bodyPr/>
        <a:lstStyle/>
        <a:p>
          <a:endParaRPr lang="es-CO"/>
        </a:p>
      </dgm:t>
    </dgm:pt>
    <dgm:pt modelId="{90AEC540-F67E-4A55-885C-824C3F7CE233}" type="pres">
      <dgm:prSet presAssocID="{327A3127-47C9-4E3F-B8F7-3C02A0570EBD}" presName="aSpace" presStyleCnt="0"/>
      <dgm:spPr/>
    </dgm:pt>
    <dgm:pt modelId="{09283927-001D-4FEA-9DA5-BD59C63CD2B5}" type="pres">
      <dgm:prSet presAssocID="{3FCE4E5C-05DF-436E-A225-53A88EFDFEDB}" presName="compNode" presStyleCnt="0"/>
      <dgm:spPr/>
    </dgm:pt>
    <dgm:pt modelId="{28C6CC57-5672-4BFC-9104-2A3A41985399}" type="pres">
      <dgm:prSet presAssocID="{3FCE4E5C-05DF-436E-A225-53A88EFDFEDB}" presName="aNode" presStyleLbl="bgShp" presStyleIdx="2" presStyleCnt="3"/>
      <dgm:spPr/>
      <dgm:t>
        <a:bodyPr/>
        <a:lstStyle/>
        <a:p>
          <a:endParaRPr lang="es-CO"/>
        </a:p>
      </dgm:t>
    </dgm:pt>
    <dgm:pt modelId="{EB25FB12-92FA-4C35-A08F-2C56222A74D7}" type="pres">
      <dgm:prSet presAssocID="{3FCE4E5C-05DF-436E-A225-53A88EFDFEDB}" presName="textNode" presStyleLbl="bgShp" presStyleIdx="2" presStyleCnt="3"/>
      <dgm:spPr/>
      <dgm:t>
        <a:bodyPr/>
        <a:lstStyle/>
        <a:p>
          <a:endParaRPr lang="es-CO"/>
        </a:p>
      </dgm:t>
    </dgm:pt>
    <dgm:pt modelId="{A459F444-BB08-41A6-AC3F-39D35E7ECFD7}" type="pres">
      <dgm:prSet presAssocID="{3FCE4E5C-05DF-436E-A225-53A88EFDFEDB}" presName="compChildNode" presStyleCnt="0"/>
      <dgm:spPr/>
    </dgm:pt>
    <dgm:pt modelId="{48AE5775-B8AA-4733-8F85-361949B8A53A}" type="pres">
      <dgm:prSet presAssocID="{3FCE4E5C-05DF-436E-A225-53A88EFDFEDB}" presName="theInnerList" presStyleCnt="0"/>
      <dgm:spPr/>
    </dgm:pt>
    <dgm:pt modelId="{9808B353-5106-4117-AA17-DA7D96EFBBB7}" type="pres">
      <dgm:prSet presAssocID="{F9091E64-4DFE-460E-AAF2-46EAE364C58B}" presName="childNode" presStyleLbl="node1" presStyleIdx="8" presStyleCnt="12">
        <dgm:presLayoutVars>
          <dgm:bulletEnabled val="1"/>
        </dgm:presLayoutVars>
      </dgm:prSet>
      <dgm:spPr/>
      <dgm:t>
        <a:bodyPr/>
        <a:lstStyle/>
        <a:p>
          <a:endParaRPr lang="es-CO"/>
        </a:p>
      </dgm:t>
    </dgm:pt>
    <dgm:pt modelId="{15E68EEB-F711-41C6-9E7F-F51588C6F994}" type="pres">
      <dgm:prSet presAssocID="{F9091E64-4DFE-460E-AAF2-46EAE364C58B}" presName="aSpace2" presStyleCnt="0"/>
      <dgm:spPr/>
    </dgm:pt>
    <dgm:pt modelId="{9D14BF96-55E3-4C78-8E44-F74A3B4043EA}" type="pres">
      <dgm:prSet presAssocID="{8F1D2065-6FE9-4DEB-B103-C04C6F4C127B}" presName="childNode" presStyleLbl="node1" presStyleIdx="9" presStyleCnt="12">
        <dgm:presLayoutVars>
          <dgm:bulletEnabled val="1"/>
        </dgm:presLayoutVars>
      </dgm:prSet>
      <dgm:spPr/>
      <dgm:t>
        <a:bodyPr/>
        <a:lstStyle/>
        <a:p>
          <a:endParaRPr lang="es-CO"/>
        </a:p>
      </dgm:t>
    </dgm:pt>
    <dgm:pt modelId="{D8BC7467-D9FC-4ED6-BCEB-A11B499B9B7D}" type="pres">
      <dgm:prSet presAssocID="{8F1D2065-6FE9-4DEB-B103-C04C6F4C127B}" presName="aSpace2" presStyleCnt="0"/>
      <dgm:spPr/>
    </dgm:pt>
    <dgm:pt modelId="{5D2C6A57-16E8-4829-B9A7-3FFA6F655E66}" type="pres">
      <dgm:prSet presAssocID="{BAB11E0D-F24C-4F3D-99BE-518527C9F279}" presName="childNode" presStyleLbl="node1" presStyleIdx="10" presStyleCnt="12" custLinFactNeighborX="242" custLinFactNeighborY="-50184">
        <dgm:presLayoutVars>
          <dgm:bulletEnabled val="1"/>
        </dgm:presLayoutVars>
      </dgm:prSet>
      <dgm:spPr/>
      <dgm:t>
        <a:bodyPr/>
        <a:lstStyle/>
        <a:p>
          <a:endParaRPr lang="es-CO"/>
        </a:p>
      </dgm:t>
    </dgm:pt>
    <dgm:pt modelId="{FE7B2A85-6050-4023-98FD-7AAC2ACA6442}" type="pres">
      <dgm:prSet presAssocID="{BAB11E0D-F24C-4F3D-99BE-518527C9F279}" presName="aSpace2" presStyleCnt="0"/>
      <dgm:spPr/>
    </dgm:pt>
    <dgm:pt modelId="{53315C8A-7D16-4207-AFBA-A06A4E18FF5E}" type="pres">
      <dgm:prSet presAssocID="{41DCE92D-1411-4326-A446-5AE00C414F06}" presName="childNode" presStyleLbl="node1" presStyleIdx="11" presStyleCnt="12">
        <dgm:presLayoutVars>
          <dgm:bulletEnabled val="1"/>
        </dgm:presLayoutVars>
      </dgm:prSet>
      <dgm:spPr/>
      <dgm:t>
        <a:bodyPr/>
        <a:lstStyle/>
        <a:p>
          <a:endParaRPr lang="es-CO"/>
        </a:p>
      </dgm:t>
    </dgm:pt>
  </dgm:ptLst>
  <dgm:cxnLst>
    <dgm:cxn modelId="{04B515E6-9E5E-4D5A-9CF3-1F212561DCA8}" srcId="{E51A58A7-4881-4E0E-9DF4-D71A2CC1A692}" destId="{0578ECB8-6A07-4D68-9751-3EBBB7EFAAE9}" srcOrd="2" destOrd="0" parTransId="{BFE2AFEA-E09D-4E0F-9C85-CEAAEB356325}" sibTransId="{F82390D9-BB2C-4776-8D20-6CFCEEB5DF18}"/>
    <dgm:cxn modelId="{7897B4AE-E475-4700-9077-FE425ECCE704}" srcId="{3FCE4E5C-05DF-436E-A225-53A88EFDFEDB}" destId="{F9091E64-4DFE-460E-AAF2-46EAE364C58B}" srcOrd="0" destOrd="0" parTransId="{6E669318-B5BA-427D-ABFE-F445C1FE79AE}" sibTransId="{8E1EFB7E-E5C4-4126-80FE-D395E8E29A42}"/>
    <dgm:cxn modelId="{D1148940-8D1D-41DA-97DF-8BB14232DFB5}" type="presOf" srcId="{3FCE4E5C-05DF-436E-A225-53A88EFDFEDB}" destId="{28C6CC57-5672-4BFC-9104-2A3A41985399}" srcOrd="0" destOrd="0" presId="urn:microsoft.com/office/officeart/2005/8/layout/lProcess2"/>
    <dgm:cxn modelId="{69448683-6134-4AB5-AECC-822357EFCDA4}" type="presOf" srcId="{81DF3395-FD38-4BD4-BB97-FB0D182F28E9}" destId="{670194F3-ACCE-4523-A1FE-4B024B44F1A6}" srcOrd="0" destOrd="0" presId="urn:microsoft.com/office/officeart/2005/8/layout/lProcess2"/>
    <dgm:cxn modelId="{16474DF9-C97C-4306-99F3-EFA20D0915AA}" type="presOf" srcId="{65A421B9-04CF-4D0E-A663-3FD14B264B52}" destId="{5BA43A5E-9604-4443-8273-D5A87560C42A}" srcOrd="0" destOrd="0" presId="urn:microsoft.com/office/officeart/2005/8/layout/lProcess2"/>
    <dgm:cxn modelId="{40F75F37-AA1F-4A7F-9538-6725CA4F2A58}" type="presOf" srcId="{94BE72EF-0BD2-46FC-A931-D85AABF2474B}" destId="{66FCD2FC-02BC-4160-8636-91482BCD6216}" srcOrd="0" destOrd="0" presId="urn:microsoft.com/office/officeart/2005/8/layout/lProcess2"/>
    <dgm:cxn modelId="{63EE741F-4DBD-48A9-A1C5-61647AD0FF46}" type="presOf" srcId="{0578ECB8-6A07-4D68-9751-3EBBB7EFAAE9}" destId="{7FC4219B-9D44-4859-B559-AB2AFB4EF6A6}" srcOrd="0" destOrd="0" presId="urn:microsoft.com/office/officeart/2005/8/layout/lProcess2"/>
    <dgm:cxn modelId="{05AF645C-B100-4466-B5B5-24FFD71E1A56}" type="presOf" srcId="{3FCE4E5C-05DF-436E-A225-53A88EFDFEDB}" destId="{EB25FB12-92FA-4C35-A08F-2C56222A74D7}" srcOrd="1" destOrd="0" presId="urn:microsoft.com/office/officeart/2005/8/layout/lProcess2"/>
    <dgm:cxn modelId="{802775B8-B09D-4BDB-ABA1-9B778AF525CA}" srcId="{327A3127-47C9-4E3F-B8F7-3C02A0570EBD}" destId="{94BE72EF-0BD2-46FC-A931-D85AABF2474B}" srcOrd="0" destOrd="0" parTransId="{8CCEAA2C-631B-48C6-BFD4-CD328A33F94A}" sibTransId="{49250106-2BC7-4B31-9879-39C4FFEFB88F}"/>
    <dgm:cxn modelId="{CE2FB470-1A9F-490F-96BD-A7C0BECCED43}" type="presOf" srcId="{E51A58A7-4881-4E0E-9DF4-D71A2CC1A692}" destId="{484C9778-7944-4B69-9DCF-D5309DE6E2A7}" srcOrd="0" destOrd="0" presId="urn:microsoft.com/office/officeart/2005/8/layout/lProcess2"/>
    <dgm:cxn modelId="{50D42FC9-FFCE-4DC8-A39A-FB5B84A0BAF7}" type="presOf" srcId="{57876A69-4E81-4465-9DBD-F2E323DBE05B}" destId="{6E4E8190-80A8-4771-8453-CBE96CBF0014}" srcOrd="0" destOrd="0" presId="urn:microsoft.com/office/officeart/2005/8/layout/lProcess2"/>
    <dgm:cxn modelId="{282CF950-822B-48E6-8789-D21E77661760}" type="presOf" srcId="{545D5C19-A147-4D5E-B0F1-A99AD6637B64}" destId="{B2103245-BF08-41EC-A8A1-3C5E8EDB306D}" srcOrd="0" destOrd="0" presId="urn:microsoft.com/office/officeart/2005/8/layout/lProcess2"/>
    <dgm:cxn modelId="{191224E8-2C72-4C0E-846A-97604D2C220B}" srcId="{E51A58A7-4881-4E0E-9DF4-D71A2CC1A692}" destId="{65A421B9-04CF-4D0E-A663-3FD14B264B52}" srcOrd="3" destOrd="0" parTransId="{4755B203-6F47-45D6-ABB1-972413594F4A}" sibTransId="{B0D7DF09-76FF-474E-B99B-C6E347E1E0BE}"/>
    <dgm:cxn modelId="{D77712DE-E416-458C-9440-446D39E47954}" type="presOf" srcId="{327A3127-47C9-4E3F-B8F7-3C02A0570EBD}" destId="{70BF6DF6-05E2-4E15-8A3C-022FB512B7D4}" srcOrd="1" destOrd="0" presId="urn:microsoft.com/office/officeart/2005/8/layout/lProcess2"/>
    <dgm:cxn modelId="{789A0E50-9BE0-4C55-B100-CBCCE2A87565}" type="presOf" srcId="{327A3127-47C9-4E3F-B8F7-3C02A0570EBD}" destId="{C9ECBE9C-CD05-4BF3-BC7A-FE18361A313A}" srcOrd="0" destOrd="0" presId="urn:microsoft.com/office/officeart/2005/8/layout/lProcess2"/>
    <dgm:cxn modelId="{35F6C8AB-FCC1-4255-8188-8755604FECAE}" srcId="{3FCE4E5C-05DF-436E-A225-53A88EFDFEDB}" destId="{8F1D2065-6FE9-4DEB-B103-C04C6F4C127B}" srcOrd="1" destOrd="0" parTransId="{4570FDB8-718D-460C-AC69-09E9F9EE4021}" sibTransId="{D5663536-E92B-4B1F-B70E-460DBEA7D9CD}"/>
    <dgm:cxn modelId="{9419865A-15EA-4884-B597-C0F17BD65AFB}" type="presOf" srcId="{F9091E64-4DFE-460E-AAF2-46EAE364C58B}" destId="{9808B353-5106-4117-AA17-DA7D96EFBBB7}" srcOrd="0" destOrd="0" presId="urn:microsoft.com/office/officeart/2005/8/layout/lProcess2"/>
    <dgm:cxn modelId="{98EB3062-BFC4-4483-8553-47DF6FC1F5A7}" srcId="{327A3127-47C9-4E3F-B8F7-3C02A0570EBD}" destId="{62AD9DDE-1ED8-4962-9077-E2FF82CCBEA9}" srcOrd="1" destOrd="0" parTransId="{40465627-CD9B-425B-9C06-5B8C4AF09A82}" sibTransId="{122C3881-F73F-4137-A928-9193F1F49270}"/>
    <dgm:cxn modelId="{72D5F4F9-5C24-4FF1-A1B4-3517DD813B6A}" type="presOf" srcId="{C037B2B0-ACF5-4B63-8934-3C2359C53B3F}" destId="{C470E4CF-6D51-4965-8CE4-171E51C6ADC8}" srcOrd="0" destOrd="0" presId="urn:microsoft.com/office/officeart/2005/8/layout/lProcess2"/>
    <dgm:cxn modelId="{FE235F51-925B-4D3C-9795-9666301C3D3F}" type="presOf" srcId="{BAB11E0D-F24C-4F3D-99BE-518527C9F279}" destId="{5D2C6A57-16E8-4829-B9A7-3FFA6F655E66}" srcOrd="0" destOrd="0" presId="urn:microsoft.com/office/officeart/2005/8/layout/lProcess2"/>
    <dgm:cxn modelId="{6D47918C-DA8A-4FA1-8A76-E2C0AA4698BB}" type="presOf" srcId="{8F1D2065-6FE9-4DEB-B103-C04C6F4C127B}" destId="{9D14BF96-55E3-4C78-8E44-F74A3B4043EA}" srcOrd="0" destOrd="0" presId="urn:microsoft.com/office/officeart/2005/8/layout/lProcess2"/>
    <dgm:cxn modelId="{F585B654-95E9-44EE-ADF6-B132C6DBDA35}" srcId="{49E615AD-3BB8-40AD-95A8-330C0A5FD41D}" destId="{E51A58A7-4881-4E0E-9DF4-D71A2CC1A692}" srcOrd="0" destOrd="0" parTransId="{E8589F4E-2C4F-41C8-9D28-4ED5513FD155}" sibTransId="{CE242DD1-1F79-45A2-B21E-28C3A7094969}"/>
    <dgm:cxn modelId="{863904F1-2F80-498B-B18C-56661D280658}" type="presOf" srcId="{49E615AD-3BB8-40AD-95A8-330C0A5FD41D}" destId="{90F3FC8B-1547-4D75-A033-50939043705A}" srcOrd="0" destOrd="0" presId="urn:microsoft.com/office/officeart/2005/8/layout/lProcess2"/>
    <dgm:cxn modelId="{41088055-47A5-499B-A01F-C1CAA7694E4B}" srcId="{327A3127-47C9-4E3F-B8F7-3C02A0570EBD}" destId="{57876A69-4E81-4465-9DBD-F2E323DBE05B}" srcOrd="2" destOrd="0" parTransId="{8F521AE6-0F28-4509-BBF2-21DB96DBACB8}" sibTransId="{CB6BC456-E95B-41EA-AA8E-80F16E10AAA9}"/>
    <dgm:cxn modelId="{52A2A09A-F5B7-4AC9-AFC3-62A037470CBC}" type="presOf" srcId="{41DCE92D-1411-4326-A446-5AE00C414F06}" destId="{53315C8A-7D16-4207-AFBA-A06A4E18FF5E}" srcOrd="0" destOrd="0" presId="urn:microsoft.com/office/officeart/2005/8/layout/lProcess2"/>
    <dgm:cxn modelId="{F7265023-476E-472E-9E45-357D310F27F3}" type="presOf" srcId="{E51A58A7-4881-4E0E-9DF4-D71A2CC1A692}" destId="{578A7E52-8AEA-48E2-BDDB-25A7D4494FFD}" srcOrd="1" destOrd="0" presId="urn:microsoft.com/office/officeart/2005/8/layout/lProcess2"/>
    <dgm:cxn modelId="{4CDEA4F8-CB07-4428-ADB1-83C3529BF878}" srcId="{E51A58A7-4881-4E0E-9DF4-D71A2CC1A692}" destId="{81DF3395-FD38-4BD4-BB97-FB0D182F28E9}" srcOrd="0" destOrd="0" parTransId="{694F3400-495C-40D4-A879-CC82FD128256}" sibTransId="{37B50132-931F-4448-BB0A-1E1B5DF2BAA8}"/>
    <dgm:cxn modelId="{2D203357-F258-4B62-A747-8A88C43E71CE}" srcId="{49E615AD-3BB8-40AD-95A8-330C0A5FD41D}" destId="{3FCE4E5C-05DF-436E-A225-53A88EFDFEDB}" srcOrd="2" destOrd="0" parTransId="{0953A7C7-A0F6-4D22-8928-C64FFD6D5466}" sibTransId="{52C4FFDB-E9E3-48F2-821E-EFF5FEE791E1}"/>
    <dgm:cxn modelId="{0BEF682A-DD6E-4E9D-B022-0B033E28EF50}" type="presOf" srcId="{62AD9DDE-1ED8-4962-9077-E2FF82CCBEA9}" destId="{CD2C935D-74A3-4A56-B40A-86F8B3E50270}" srcOrd="0" destOrd="0" presId="urn:microsoft.com/office/officeart/2005/8/layout/lProcess2"/>
    <dgm:cxn modelId="{9FD3596F-E9B2-46F0-8EA0-DEBC38C3186D}" srcId="{49E615AD-3BB8-40AD-95A8-330C0A5FD41D}" destId="{327A3127-47C9-4E3F-B8F7-3C02A0570EBD}" srcOrd="1" destOrd="0" parTransId="{AC07D32A-24E5-4F23-AE76-BCF0F4AC5325}" sibTransId="{3A41179E-714F-4777-B8EA-C38267D25195}"/>
    <dgm:cxn modelId="{3F6840FA-305D-49C5-9632-469D91E1D045}" srcId="{3FCE4E5C-05DF-436E-A225-53A88EFDFEDB}" destId="{41DCE92D-1411-4326-A446-5AE00C414F06}" srcOrd="3" destOrd="0" parTransId="{0919FB53-DC36-40B8-B299-BA599793E8E8}" sibTransId="{E9D773B9-351D-4930-A621-188270BDEC0E}"/>
    <dgm:cxn modelId="{B0ED2920-5D43-4E72-A972-7C8CCF839D99}" srcId="{3FCE4E5C-05DF-436E-A225-53A88EFDFEDB}" destId="{BAB11E0D-F24C-4F3D-99BE-518527C9F279}" srcOrd="2" destOrd="0" parTransId="{083996AB-A6AB-46B0-93CC-E4020995886E}" sibTransId="{25FEA970-AE00-49AD-8BEB-8C49BE004C89}"/>
    <dgm:cxn modelId="{055C5A5C-BBA9-47D2-BC00-CEE67C1CD088}" srcId="{E51A58A7-4881-4E0E-9DF4-D71A2CC1A692}" destId="{545D5C19-A147-4D5E-B0F1-A99AD6637B64}" srcOrd="1" destOrd="0" parTransId="{9170B373-02D6-4F5C-A6E8-2C9A0E214F76}" sibTransId="{C15ECAF6-0CB4-4F5F-BE79-0E4B27A00F2C}"/>
    <dgm:cxn modelId="{50ECAB88-2945-466A-B79B-1786FDEF1F5B}" srcId="{327A3127-47C9-4E3F-B8F7-3C02A0570EBD}" destId="{C037B2B0-ACF5-4B63-8934-3C2359C53B3F}" srcOrd="3" destOrd="0" parTransId="{43611640-CDFA-4AB2-A424-8AF9A4885F8C}" sibTransId="{F19BF271-8070-4236-8D35-E797FB647271}"/>
    <dgm:cxn modelId="{32A5750A-8954-46F2-8C7F-6460F1883AFF}" type="presParOf" srcId="{90F3FC8B-1547-4D75-A033-50939043705A}" destId="{1EB4C341-48D3-4FFE-A5A9-AB3A4EFFEBAD}" srcOrd="0" destOrd="0" presId="urn:microsoft.com/office/officeart/2005/8/layout/lProcess2"/>
    <dgm:cxn modelId="{039B3A38-31F2-4310-9687-E3B5D71BBB4A}" type="presParOf" srcId="{1EB4C341-48D3-4FFE-A5A9-AB3A4EFFEBAD}" destId="{484C9778-7944-4B69-9DCF-D5309DE6E2A7}" srcOrd="0" destOrd="0" presId="urn:microsoft.com/office/officeart/2005/8/layout/lProcess2"/>
    <dgm:cxn modelId="{1FB102F6-77E5-4100-B7D1-FB5AA7F60F7C}" type="presParOf" srcId="{1EB4C341-48D3-4FFE-A5A9-AB3A4EFFEBAD}" destId="{578A7E52-8AEA-48E2-BDDB-25A7D4494FFD}" srcOrd="1" destOrd="0" presId="urn:microsoft.com/office/officeart/2005/8/layout/lProcess2"/>
    <dgm:cxn modelId="{F5327BE5-C513-430A-BF3C-1CB400AAC736}" type="presParOf" srcId="{1EB4C341-48D3-4FFE-A5A9-AB3A4EFFEBAD}" destId="{9B30DDFB-5A8D-4D14-9D11-BCEF0FA6F73A}" srcOrd="2" destOrd="0" presId="urn:microsoft.com/office/officeart/2005/8/layout/lProcess2"/>
    <dgm:cxn modelId="{237185AB-6A35-41B5-9C36-AE01BE8B7CFB}" type="presParOf" srcId="{9B30DDFB-5A8D-4D14-9D11-BCEF0FA6F73A}" destId="{0704C31C-BE19-452C-B98D-2B132E9700FD}" srcOrd="0" destOrd="0" presId="urn:microsoft.com/office/officeart/2005/8/layout/lProcess2"/>
    <dgm:cxn modelId="{57DAC905-F6FB-468A-8BBA-2287F762B05F}" type="presParOf" srcId="{0704C31C-BE19-452C-B98D-2B132E9700FD}" destId="{670194F3-ACCE-4523-A1FE-4B024B44F1A6}" srcOrd="0" destOrd="0" presId="urn:microsoft.com/office/officeart/2005/8/layout/lProcess2"/>
    <dgm:cxn modelId="{0C4BBB5B-163B-4322-A3C1-6D6A60727D6A}" type="presParOf" srcId="{0704C31C-BE19-452C-B98D-2B132E9700FD}" destId="{EBD36F8E-A295-4153-89C7-60B69335A4C3}" srcOrd="1" destOrd="0" presId="urn:microsoft.com/office/officeart/2005/8/layout/lProcess2"/>
    <dgm:cxn modelId="{D0CE9AFE-FD2D-496B-8BE3-52170A9787B6}" type="presParOf" srcId="{0704C31C-BE19-452C-B98D-2B132E9700FD}" destId="{B2103245-BF08-41EC-A8A1-3C5E8EDB306D}" srcOrd="2" destOrd="0" presId="urn:microsoft.com/office/officeart/2005/8/layout/lProcess2"/>
    <dgm:cxn modelId="{A5EF2FA2-0D8B-4AA1-9138-B0BBCE49A3A4}" type="presParOf" srcId="{0704C31C-BE19-452C-B98D-2B132E9700FD}" destId="{E65FA909-6938-453A-A93F-D065E776F4FB}" srcOrd="3" destOrd="0" presId="urn:microsoft.com/office/officeart/2005/8/layout/lProcess2"/>
    <dgm:cxn modelId="{E9ED52B5-43D2-404F-92EE-7DD0FDEB9441}" type="presParOf" srcId="{0704C31C-BE19-452C-B98D-2B132E9700FD}" destId="{7FC4219B-9D44-4859-B559-AB2AFB4EF6A6}" srcOrd="4" destOrd="0" presId="urn:microsoft.com/office/officeart/2005/8/layout/lProcess2"/>
    <dgm:cxn modelId="{7911D3AD-E363-40DA-A628-C5821FFDDAD7}" type="presParOf" srcId="{0704C31C-BE19-452C-B98D-2B132E9700FD}" destId="{D2404DF8-0971-4744-BD44-DA4A7076250E}" srcOrd="5" destOrd="0" presId="urn:microsoft.com/office/officeart/2005/8/layout/lProcess2"/>
    <dgm:cxn modelId="{EC9683C6-FECD-49C2-A094-D28698BB738E}" type="presParOf" srcId="{0704C31C-BE19-452C-B98D-2B132E9700FD}" destId="{5BA43A5E-9604-4443-8273-D5A87560C42A}" srcOrd="6" destOrd="0" presId="urn:microsoft.com/office/officeart/2005/8/layout/lProcess2"/>
    <dgm:cxn modelId="{AD2167B9-269E-40C3-8780-8F3823894F9D}" type="presParOf" srcId="{90F3FC8B-1547-4D75-A033-50939043705A}" destId="{6ABDAB90-C299-47A8-BE22-69B4790B5B85}" srcOrd="1" destOrd="0" presId="urn:microsoft.com/office/officeart/2005/8/layout/lProcess2"/>
    <dgm:cxn modelId="{45E1663E-C1D4-4F22-B495-FA81C501ED14}" type="presParOf" srcId="{90F3FC8B-1547-4D75-A033-50939043705A}" destId="{07B462C9-B872-480D-8DEC-4788A9661048}" srcOrd="2" destOrd="0" presId="urn:microsoft.com/office/officeart/2005/8/layout/lProcess2"/>
    <dgm:cxn modelId="{6EDDA651-D03C-46C3-8D5F-B3351B599199}" type="presParOf" srcId="{07B462C9-B872-480D-8DEC-4788A9661048}" destId="{C9ECBE9C-CD05-4BF3-BC7A-FE18361A313A}" srcOrd="0" destOrd="0" presId="urn:microsoft.com/office/officeart/2005/8/layout/lProcess2"/>
    <dgm:cxn modelId="{4532A534-D178-4EB5-88AE-2091105BEEBF}" type="presParOf" srcId="{07B462C9-B872-480D-8DEC-4788A9661048}" destId="{70BF6DF6-05E2-4E15-8A3C-022FB512B7D4}" srcOrd="1" destOrd="0" presId="urn:microsoft.com/office/officeart/2005/8/layout/lProcess2"/>
    <dgm:cxn modelId="{2AF7754B-94C1-4508-811B-86F507FC659E}" type="presParOf" srcId="{07B462C9-B872-480D-8DEC-4788A9661048}" destId="{C912E298-2528-45AE-86C5-69FAFC180C1D}" srcOrd="2" destOrd="0" presId="urn:microsoft.com/office/officeart/2005/8/layout/lProcess2"/>
    <dgm:cxn modelId="{42BAC5D7-D8EB-47F2-AA97-0B7CE1EBBD4A}" type="presParOf" srcId="{C912E298-2528-45AE-86C5-69FAFC180C1D}" destId="{FAD484A4-4541-4DE1-8383-B6B00653BCA1}" srcOrd="0" destOrd="0" presId="urn:microsoft.com/office/officeart/2005/8/layout/lProcess2"/>
    <dgm:cxn modelId="{E5279729-17AE-48B3-B6EE-C67C73D09D7B}" type="presParOf" srcId="{FAD484A4-4541-4DE1-8383-B6B00653BCA1}" destId="{66FCD2FC-02BC-4160-8636-91482BCD6216}" srcOrd="0" destOrd="0" presId="urn:microsoft.com/office/officeart/2005/8/layout/lProcess2"/>
    <dgm:cxn modelId="{80F334AF-D135-466D-92CF-DE5E3939641F}" type="presParOf" srcId="{FAD484A4-4541-4DE1-8383-B6B00653BCA1}" destId="{C0FBCC54-F386-4C03-8E03-C23B12905402}" srcOrd="1" destOrd="0" presId="urn:microsoft.com/office/officeart/2005/8/layout/lProcess2"/>
    <dgm:cxn modelId="{A360E4A3-BFD1-4585-A444-3443A115AC46}" type="presParOf" srcId="{FAD484A4-4541-4DE1-8383-B6B00653BCA1}" destId="{CD2C935D-74A3-4A56-B40A-86F8B3E50270}" srcOrd="2" destOrd="0" presId="urn:microsoft.com/office/officeart/2005/8/layout/lProcess2"/>
    <dgm:cxn modelId="{6FF1A3A3-E9A4-49B6-B480-B7BC0A394346}" type="presParOf" srcId="{FAD484A4-4541-4DE1-8383-B6B00653BCA1}" destId="{2FA92E40-4B6A-4B02-9AB3-85822DC78153}" srcOrd="3" destOrd="0" presId="urn:microsoft.com/office/officeart/2005/8/layout/lProcess2"/>
    <dgm:cxn modelId="{8433068B-F099-4ADE-AEFE-93061C9073ED}" type="presParOf" srcId="{FAD484A4-4541-4DE1-8383-B6B00653BCA1}" destId="{6E4E8190-80A8-4771-8453-CBE96CBF0014}" srcOrd="4" destOrd="0" presId="urn:microsoft.com/office/officeart/2005/8/layout/lProcess2"/>
    <dgm:cxn modelId="{99D1D996-8602-4C23-B57E-6723A9117FB4}" type="presParOf" srcId="{FAD484A4-4541-4DE1-8383-B6B00653BCA1}" destId="{20434B9F-0C54-4B79-BCC7-E6161C8B9156}" srcOrd="5" destOrd="0" presId="urn:microsoft.com/office/officeart/2005/8/layout/lProcess2"/>
    <dgm:cxn modelId="{58B3B9FB-84D9-483E-8A58-E5DB6F7D34D9}" type="presParOf" srcId="{FAD484A4-4541-4DE1-8383-B6B00653BCA1}" destId="{C470E4CF-6D51-4965-8CE4-171E51C6ADC8}" srcOrd="6" destOrd="0" presId="urn:microsoft.com/office/officeart/2005/8/layout/lProcess2"/>
    <dgm:cxn modelId="{3F1A33A6-07A6-4C46-B7AA-353C13745B96}" type="presParOf" srcId="{90F3FC8B-1547-4D75-A033-50939043705A}" destId="{90AEC540-F67E-4A55-885C-824C3F7CE233}" srcOrd="3" destOrd="0" presId="urn:microsoft.com/office/officeart/2005/8/layout/lProcess2"/>
    <dgm:cxn modelId="{471A409C-1296-42A3-86AC-7AFB109D961F}" type="presParOf" srcId="{90F3FC8B-1547-4D75-A033-50939043705A}" destId="{09283927-001D-4FEA-9DA5-BD59C63CD2B5}" srcOrd="4" destOrd="0" presId="urn:microsoft.com/office/officeart/2005/8/layout/lProcess2"/>
    <dgm:cxn modelId="{87D7C0F8-D365-441F-A073-6963F228F60A}" type="presParOf" srcId="{09283927-001D-4FEA-9DA5-BD59C63CD2B5}" destId="{28C6CC57-5672-4BFC-9104-2A3A41985399}" srcOrd="0" destOrd="0" presId="urn:microsoft.com/office/officeart/2005/8/layout/lProcess2"/>
    <dgm:cxn modelId="{BFE52ED2-EEFA-4AA8-87A4-3315AB10467D}" type="presParOf" srcId="{09283927-001D-4FEA-9DA5-BD59C63CD2B5}" destId="{EB25FB12-92FA-4C35-A08F-2C56222A74D7}" srcOrd="1" destOrd="0" presId="urn:microsoft.com/office/officeart/2005/8/layout/lProcess2"/>
    <dgm:cxn modelId="{64BAEEFF-E08D-46E5-B24B-B40E3F265BE0}" type="presParOf" srcId="{09283927-001D-4FEA-9DA5-BD59C63CD2B5}" destId="{A459F444-BB08-41A6-AC3F-39D35E7ECFD7}" srcOrd="2" destOrd="0" presId="urn:microsoft.com/office/officeart/2005/8/layout/lProcess2"/>
    <dgm:cxn modelId="{BD0AA55A-571F-4263-B938-4AE1161E9D7F}" type="presParOf" srcId="{A459F444-BB08-41A6-AC3F-39D35E7ECFD7}" destId="{48AE5775-B8AA-4733-8F85-361949B8A53A}" srcOrd="0" destOrd="0" presId="urn:microsoft.com/office/officeart/2005/8/layout/lProcess2"/>
    <dgm:cxn modelId="{814D3493-4159-4FAF-95F9-8FC8C557918E}" type="presParOf" srcId="{48AE5775-B8AA-4733-8F85-361949B8A53A}" destId="{9808B353-5106-4117-AA17-DA7D96EFBBB7}" srcOrd="0" destOrd="0" presId="urn:microsoft.com/office/officeart/2005/8/layout/lProcess2"/>
    <dgm:cxn modelId="{54293512-AFB0-4E4D-BF7E-6B35DA9B49AD}" type="presParOf" srcId="{48AE5775-B8AA-4733-8F85-361949B8A53A}" destId="{15E68EEB-F711-41C6-9E7F-F51588C6F994}" srcOrd="1" destOrd="0" presId="urn:microsoft.com/office/officeart/2005/8/layout/lProcess2"/>
    <dgm:cxn modelId="{F41D383F-91D5-468D-B46B-C12DB3143964}" type="presParOf" srcId="{48AE5775-B8AA-4733-8F85-361949B8A53A}" destId="{9D14BF96-55E3-4C78-8E44-F74A3B4043EA}" srcOrd="2" destOrd="0" presId="urn:microsoft.com/office/officeart/2005/8/layout/lProcess2"/>
    <dgm:cxn modelId="{A39E0CFC-3C12-4428-A312-1EC996DC8A0F}" type="presParOf" srcId="{48AE5775-B8AA-4733-8F85-361949B8A53A}" destId="{D8BC7467-D9FC-4ED6-BCEB-A11B499B9B7D}" srcOrd="3" destOrd="0" presId="urn:microsoft.com/office/officeart/2005/8/layout/lProcess2"/>
    <dgm:cxn modelId="{329EF724-16BA-499E-BF6A-D6A8445BB670}" type="presParOf" srcId="{48AE5775-B8AA-4733-8F85-361949B8A53A}" destId="{5D2C6A57-16E8-4829-B9A7-3FFA6F655E66}" srcOrd="4" destOrd="0" presId="urn:microsoft.com/office/officeart/2005/8/layout/lProcess2"/>
    <dgm:cxn modelId="{569132B6-9620-4B3C-AE4C-C4601D8DD7E1}" type="presParOf" srcId="{48AE5775-B8AA-4733-8F85-361949B8A53A}" destId="{FE7B2A85-6050-4023-98FD-7AAC2ACA6442}" srcOrd="5" destOrd="0" presId="urn:microsoft.com/office/officeart/2005/8/layout/lProcess2"/>
    <dgm:cxn modelId="{D1433431-337A-4F93-A2B4-49CC27040F3A}" type="presParOf" srcId="{48AE5775-B8AA-4733-8F85-361949B8A53A}" destId="{53315C8A-7D16-4207-AFBA-A06A4E18FF5E}"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1FC8C9-BC3F-43F7-9255-249A3AC3BB3B}" type="doc">
      <dgm:prSet loTypeId="urn:microsoft.com/office/officeart/2005/8/layout/vList6" loCatId="list" qsTypeId="urn:microsoft.com/office/officeart/2005/8/quickstyle/simple1#4" qsCatId="simple" csTypeId="urn:microsoft.com/office/officeart/2005/8/colors/accent1_2#3" csCatId="accent1" phldr="1"/>
      <dgm:spPr/>
      <dgm:t>
        <a:bodyPr/>
        <a:lstStyle/>
        <a:p>
          <a:endParaRPr lang="es-ES"/>
        </a:p>
      </dgm:t>
    </dgm:pt>
    <dgm:pt modelId="{B0AC95BC-5025-48F0-876D-23115748F50E}">
      <dgm:prSet phldrT="[Texto]"/>
      <dgm:spPr>
        <a:solidFill>
          <a:srgbClr val="003300"/>
        </a:solidFill>
        <a:ln>
          <a:noFill/>
        </a:ln>
        <a:effectLst/>
        <a:scene3d>
          <a:camera prst="orthographicFront">
            <a:rot lat="0" lon="0" rev="0"/>
          </a:camera>
          <a:lightRig rig="contrasting" dir="t">
            <a:rot lat="0" lon="0" rev="7800000"/>
          </a:lightRig>
        </a:scene3d>
        <a:sp3d>
          <a:bevelT w="139700" h="139700"/>
        </a:sp3d>
      </dgm:spPr>
      <dgm:t>
        <a:bodyPr/>
        <a:lstStyle/>
        <a:p>
          <a:r>
            <a:rPr lang="en-US" dirty="0" smtClean="0"/>
            <a:t>Victimization</a:t>
          </a:r>
        </a:p>
        <a:p>
          <a:r>
            <a:rPr lang="en-US" dirty="0" smtClean="0"/>
            <a:t>surveys</a:t>
          </a:r>
          <a:endParaRPr lang="es-ES" dirty="0"/>
        </a:p>
      </dgm:t>
    </dgm:pt>
    <dgm:pt modelId="{BE90EF4D-1134-421D-BFA4-F6CCA2F5C21C}" type="parTrans" cxnId="{DC7013F8-2329-427D-82FA-445090F3BFAB}">
      <dgm:prSet/>
      <dgm:spPr/>
      <dgm:t>
        <a:bodyPr/>
        <a:lstStyle/>
        <a:p>
          <a:endParaRPr lang="es-ES"/>
        </a:p>
      </dgm:t>
    </dgm:pt>
    <dgm:pt modelId="{1D61CA18-AFEC-43AA-9B77-F28CBF229C70}" type="sibTrans" cxnId="{DC7013F8-2329-427D-82FA-445090F3BFAB}">
      <dgm:prSet/>
      <dgm:spPr/>
      <dgm:t>
        <a:bodyPr/>
        <a:lstStyle/>
        <a:p>
          <a:endParaRPr lang="es-ES"/>
        </a:p>
      </dgm:t>
    </dgm:pt>
    <dgm:pt modelId="{6A175B59-69F2-4B75-A2B6-7F1B95E54C6D}">
      <dgm:prSet phldrT="[Texto]" custT="1"/>
      <dgm:spPr>
        <a:solidFill>
          <a:srgbClr val="006600">
            <a:alpha val="90000"/>
          </a:srgbClr>
        </a:solidFill>
      </dgm:spPr>
      <dgm:t>
        <a:bodyPr/>
        <a:lstStyle/>
        <a:p>
          <a:r>
            <a:rPr lang="en-US" sz="1800" dirty="0" smtClean="0">
              <a:solidFill>
                <a:srgbClr val="FFFF00"/>
              </a:solidFill>
            </a:rPr>
            <a:t>Magnitude</a:t>
          </a:r>
          <a:endParaRPr lang="es-ES" sz="1800" dirty="0">
            <a:solidFill>
              <a:srgbClr val="FFFF00"/>
            </a:solidFill>
          </a:endParaRPr>
        </a:p>
      </dgm:t>
    </dgm:pt>
    <dgm:pt modelId="{5FE3231E-EA9C-4EA7-A0E4-5D258D33801C}" type="parTrans" cxnId="{C81C9D05-DDAB-4CC0-9A73-7B1E301D54F4}">
      <dgm:prSet/>
      <dgm:spPr/>
      <dgm:t>
        <a:bodyPr/>
        <a:lstStyle/>
        <a:p>
          <a:endParaRPr lang="es-ES"/>
        </a:p>
      </dgm:t>
    </dgm:pt>
    <dgm:pt modelId="{04AF9FE3-EB72-456A-9708-8A0636315F24}" type="sibTrans" cxnId="{C81C9D05-DDAB-4CC0-9A73-7B1E301D54F4}">
      <dgm:prSet/>
      <dgm:spPr/>
      <dgm:t>
        <a:bodyPr/>
        <a:lstStyle/>
        <a:p>
          <a:endParaRPr lang="es-ES"/>
        </a:p>
      </dgm:t>
    </dgm:pt>
    <dgm:pt modelId="{9E702CD8-0B46-4A34-8AE8-865B0473E03B}">
      <dgm:prSet phldrT="[Texto]"/>
      <dgm:spPr>
        <a:solidFill>
          <a:srgbClr val="003300"/>
        </a:solidFill>
        <a:ln>
          <a:noFill/>
        </a:ln>
        <a:effectLst/>
        <a:scene3d>
          <a:camera prst="orthographicFront">
            <a:rot lat="0" lon="0" rev="0"/>
          </a:camera>
          <a:lightRig rig="contrasting" dir="t">
            <a:rot lat="0" lon="0" rev="7800000"/>
          </a:lightRig>
        </a:scene3d>
        <a:sp3d>
          <a:bevelT w="139700" h="139700"/>
        </a:sp3d>
      </dgm:spPr>
      <dgm:t>
        <a:bodyPr/>
        <a:lstStyle/>
        <a:p>
          <a:r>
            <a:rPr lang="en-US" dirty="0" smtClean="0"/>
            <a:t>Aggression surveys</a:t>
          </a:r>
          <a:endParaRPr lang="es-ES" dirty="0"/>
        </a:p>
      </dgm:t>
    </dgm:pt>
    <dgm:pt modelId="{DDB7E70E-59DA-451D-915E-2BD0E1BF0EC8}" type="parTrans" cxnId="{AB26E6FF-5FD5-4804-BD1D-5A46A306A181}">
      <dgm:prSet/>
      <dgm:spPr/>
      <dgm:t>
        <a:bodyPr/>
        <a:lstStyle/>
        <a:p>
          <a:endParaRPr lang="es-ES"/>
        </a:p>
      </dgm:t>
    </dgm:pt>
    <dgm:pt modelId="{A20BFD25-E5CA-4408-A62C-E581EBD1E281}" type="sibTrans" cxnId="{AB26E6FF-5FD5-4804-BD1D-5A46A306A181}">
      <dgm:prSet/>
      <dgm:spPr/>
      <dgm:t>
        <a:bodyPr/>
        <a:lstStyle/>
        <a:p>
          <a:endParaRPr lang="es-ES"/>
        </a:p>
      </dgm:t>
    </dgm:pt>
    <dgm:pt modelId="{EAC8174E-9C1A-40DD-9696-7984E47DDC64}">
      <dgm:prSet phldrT="[Texto]"/>
      <dgm:spPr>
        <a:solidFill>
          <a:srgbClr val="006600">
            <a:alpha val="90000"/>
          </a:srgbClr>
        </a:solidFill>
      </dgm:spPr>
      <dgm:t>
        <a:bodyPr/>
        <a:lstStyle/>
        <a:p>
          <a:endParaRPr lang="es-ES" sz="1400" dirty="0"/>
        </a:p>
      </dgm:t>
    </dgm:pt>
    <dgm:pt modelId="{E0AC1FA6-23DE-4ACF-B27D-432BE77450E0}" type="sibTrans" cxnId="{8080D42B-2AFC-4D87-B838-5F1FD6745A49}">
      <dgm:prSet/>
      <dgm:spPr/>
      <dgm:t>
        <a:bodyPr/>
        <a:lstStyle/>
        <a:p>
          <a:endParaRPr lang="es-ES"/>
        </a:p>
      </dgm:t>
    </dgm:pt>
    <dgm:pt modelId="{80513DA3-15E0-4581-BAE1-6513AED72AC7}" type="parTrans" cxnId="{8080D42B-2AFC-4D87-B838-5F1FD6745A49}">
      <dgm:prSet/>
      <dgm:spPr/>
      <dgm:t>
        <a:bodyPr/>
        <a:lstStyle/>
        <a:p>
          <a:endParaRPr lang="es-ES"/>
        </a:p>
      </dgm:t>
    </dgm:pt>
    <dgm:pt modelId="{2A091B9B-EEBC-4154-8E87-47B8FC9E42F7}">
      <dgm:prSet phldrT="[Texto]"/>
      <dgm:spPr>
        <a:solidFill>
          <a:srgbClr val="006600">
            <a:alpha val="90000"/>
          </a:srgbClr>
        </a:solidFill>
      </dgm:spPr>
      <dgm:t>
        <a:bodyPr/>
        <a:lstStyle/>
        <a:p>
          <a:endParaRPr lang="es-ES" sz="1400" dirty="0"/>
        </a:p>
      </dgm:t>
    </dgm:pt>
    <dgm:pt modelId="{AC9D1EBD-876B-43B8-917F-7E877F7C101A}" type="parTrans" cxnId="{5E753B92-379F-45B6-895A-6D331663A7BB}">
      <dgm:prSet/>
      <dgm:spPr/>
      <dgm:t>
        <a:bodyPr/>
        <a:lstStyle/>
        <a:p>
          <a:endParaRPr lang="es-ES"/>
        </a:p>
      </dgm:t>
    </dgm:pt>
    <dgm:pt modelId="{0D9BBCC9-F190-4773-B51A-37B33765948B}" type="sibTrans" cxnId="{5E753B92-379F-45B6-895A-6D331663A7BB}">
      <dgm:prSet/>
      <dgm:spPr/>
      <dgm:t>
        <a:bodyPr/>
        <a:lstStyle/>
        <a:p>
          <a:endParaRPr lang="es-ES"/>
        </a:p>
      </dgm:t>
    </dgm:pt>
    <dgm:pt modelId="{CEF20961-FA94-466E-8306-9207B3EE2597}">
      <dgm:prSet custT="1"/>
      <dgm:spPr>
        <a:solidFill>
          <a:srgbClr val="006600">
            <a:alpha val="90000"/>
          </a:srgbClr>
        </a:solidFill>
      </dgm:spPr>
      <dgm:t>
        <a:bodyPr/>
        <a:lstStyle/>
        <a:p>
          <a:r>
            <a:rPr lang="en-US" sz="1800" dirty="0" smtClean="0">
              <a:solidFill>
                <a:srgbClr val="FFFF00"/>
              </a:solidFill>
            </a:rPr>
            <a:t>Distribution</a:t>
          </a:r>
          <a:endParaRPr lang="es-ES" sz="1800" dirty="0">
            <a:solidFill>
              <a:srgbClr val="FFFF00"/>
            </a:solidFill>
          </a:endParaRPr>
        </a:p>
      </dgm:t>
    </dgm:pt>
    <dgm:pt modelId="{EDC62F8F-28F1-410E-85CF-7579FB7DE22A}" type="parTrans" cxnId="{1D8D0CE3-16CB-4CB0-B284-D0482FABD029}">
      <dgm:prSet/>
      <dgm:spPr/>
      <dgm:t>
        <a:bodyPr/>
        <a:lstStyle/>
        <a:p>
          <a:endParaRPr lang="es-ES"/>
        </a:p>
      </dgm:t>
    </dgm:pt>
    <dgm:pt modelId="{034D1B7A-7555-4072-A539-0606FC19D21B}" type="sibTrans" cxnId="{1D8D0CE3-16CB-4CB0-B284-D0482FABD029}">
      <dgm:prSet/>
      <dgm:spPr/>
      <dgm:t>
        <a:bodyPr/>
        <a:lstStyle/>
        <a:p>
          <a:endParaRPr lang="es-ES"/>
        </a:p>
      </dgm:t>
    </dgm:pt>
    <dgm:pt modelId="{0EC0FD50-946C-4890-BDA9-A7315C023CB0}">
      <dgm:prSet phldrT="[Texto]" custT="1"/>
      <dgm:spPr>
        <a:solidFill>
          <a:srgbClr val="006600">
            <a:alpha val="90000"/>
          </a:srgbClr>
        </a:solidFill>
      </dgm:spPr>
      <dgm:t>
        <a:bodyPr/>
        <a:lstStyle/>
        <a:p>
          <a:endParaRPr lang="es-ES" sz="1800" dirty="0">
            <a:solidFill>
              <a:srgbClr val="FFFF00"/>
            </a:solidFill>
          </a:endParaRPr>
        </a:p>
      </dgm:t>
    </dgm:pt>
    <dgm:pt modelId="{260D9794-16F4-4697-87EA-78BFFD4B43AB}" type="parTrans" cxnId="{AB9A4687-4810-4A88-9B64-AD351E181006}">
      <dgm:prSet/>
      <dgm:spPr/>
      <dgm:t>
        <a:bodyPr/>
        <a:lstStyle/>
        <a:p>
          <a:endParaRPr lang="es-ES"/>
        </a:p>
      </dgm:t>
    </dgm:pt>
    <dgm:pt modelId="{B34E6011-0215-4F4A-A627-DD2724D0D2FD}" type="sibTrans" cxnId="{AB9A4687-4810-4A88-9B64-AD351E181006}">
      <dgm:prSet/>
      <dgm:spPr/>
      <dgm:t>
        <a:bodyPr/>
        <a:lstStyle/>
        <a:p>
          <a:endParaRPr lang="es-ES"/>
        </a:p>
      </dgm:t>
    </dgm:pt>
    <dgm:pt modelId="{C9E34E59-6013-491E-B0F5-0FBAC8AFA021}">
      <dgm:prSet custT="1"/>
      <dgm:spPr>
        <a:solidFill>
          <a:srgbClr val="006600">
            <a:alpha val="90000"/>
          </a:srgbClr>
        </a:solidFill>
      </dgm:spPr>
      <dgm:t>
        <a:bodyPr/>
        <a:lstStyle/>
        <a:p>
          <a:r>
            <a:rPr lang="en-US" sz="1800" b="1" dirty="0" smtClean="0">
              <a:solidFill>
                <a:schemeClr val="accent5">
                  <a:lumMod val="20000"/>
                  <a:lumOff val="80000"/>
                </a:schemeClr>
              </a:solidFill>
            </a:rPr>
            <a:t>Public Policy Strategies: </a:t>
          </a:r>
          <a:r>
            <a:rPr lang="en-US" sz="1500" b="1" dirty="0" smtClean="0">
              <a:solidFill>
                <a:srgbClr val="FFFF00"/>
              </a:solidFill>
              <a:effectLst/>
            </a:rPr>
            <a:t>adjusted %PAR </a:t>
          </a:r>
          <a:endParaRPr lang="es-ES" sz="1500" b="1" dirty="0">
            <a:solidFill>
              <a:srgbClr val="FFFF00"/>
            </a:solidFill>
            <a:effectLst/>
          </a:endParaRPr>
        </a:p>
      </dgm:t>
    </dgm:pt>
    <dgm:pt modelId="{61300B14-866F-49EB-A060-FC6F59A65505}" type="parTrans" cxnId="{B89CC02C-3293-4BCE-A3C9-339126C8EDE8}">
      <dgm:prSet/>
      <dgm:spPr/>
      <dgm:t>
        <a:bodyPr/>
        <a:lstStyle/>
        <a:p>
          <a:endParaRPr lang="es-ES"/>
        </a:p>
      </dgm:t>
    </dgm:pt>
    <dgm:pt modelId="{E22DFBAA-C7FA-4DB0-B145-8432489E0328}" type="sibTrans" cxnId="{B89CC02C-3293-4BCE-A3C9-339126C8EDE8}">
      <dgm:prSet/>
      <dgm:spPr/>
      <dgm:t>
        <a:bodyPr/>
        <a:lstStyle/>
        <a:p>
          <a:endParaRPr lang="es-ES"/>
        </a:p>
      </dgm:t>
    </dgm:pt>
    <dgm:pt modelId="{B29DA2E0-7708-4A97-91E1-B43F66EEF6EA}">
      <dgm:prSet phldrT="[Texto]" custT="1"/>
      <dgm:spPr>
        <a:solidFill>
          <a:srgbClr val="006600">
            <a:alpha val="90000"/>
          </a:srgbClr>
        </a:solidFill>
      </dgm:spPr>
      <dgm:t>
        <a:bodyPr/>
        <a:lstStyle/>
        <a:p>
          <a:r>
            <a:rPr lang="en-US" sz="1800" b="1" dirty="0" smtClean="0">
              <a:solidFill>
                <a:schemeClr val="accent5">
                  <a:lumMod val="20000"/>
                  <a:lumOff val="80000"/>
                </a:schemeClr>
              </a:solidFill>
            </a:rPr>
            <a:t>Strength of association </a:t>
          </a:r>
          <a:r>
            <a:rPr lang="en-US" sz="1500" b="1" dirty="0" smtClean="0">
              <a:solidFill>
                <a:srgbClr val="FFFF00"/>
              </a:solidFill>
              <a:effectLst/>
            </a:rPr>
            <a:t>adjusted  OR </a:t>
          </a:r>
          <a:endParaRPr lang="es-ES" sz="1500" b="1" dirty="0">
            <a:solidFill>
              <a:srgbClr val="FFFF00"/>
            </a:solidFill>
            <a:effectLst/>
          </a:endParaRPr>
        </a:p>
      </dgm:t>
    </dgm:pt>
    <dgm:pt modelId="{E5B9618B-7857-4F3B-ABC6-FB0E09D56B6A}" type="parTrans" cxnId="{F3E5DBC7-8EF8-4DBF-A254-F2098372126D}">
      <dgm:prSet/>
      <dgm:spPr/>
      <dgm:t>
        <a:bodyPr/>
        <a:lstStyle/>
        <a:p>
          <a:endParaRPr lang="es-ES"/>
        </a:p>
      </dgm:t>
    </dgm:pt>
    <dgm:pt modelId="{9666A1A1-1D36-4D37-8666-F09A41773686}" type="sibTrans" cxnId="{F3E5DBC7-8EF8-4DBF-A254-F2098372126D}">
      <dgm:prSet/>
      <dgm:spPr/>
      <dgm:t>
        <a:bodyPr/>
        <a:lstStyle/>
        <a:p>
          <a:endParaRPr lang="es-ES"/>
        </a:p>
      </dgm:t>
    </dgm:pt>
    <dgm:pt modelId="{460C4CD2-B0F0-4FF7-B0CD-182332EB260E}">
      <dgm:prSet phldrT="[Texto]" custT="1"/>
      <dgm:spPr>
        <a:solidFill>
          <a:srgbClr val="006600">
            <a:alpha val="90000"/>
          </a:srgbClr>
        </a:solidFill>
      </dgm:spPr>
      <dgm:t>
        <a:bodyPr/>
        <a:lstStyle/>
        <a:p>
          <a:endParaRPr lang="es-ES" sz="1500" b="1" dirty="0">
            <a:solidFill>
              <a:srgbClr val="FFFF00"/>
            </a:solidFill>
            <a:effectLst/>
          </a:endParaRPr>
        </a:p>
      </dgm:t>
    </dgm:pt>
    <dgm:pt modelId="{61D3F2B9-ACE6-4094-9329-C59D624BCF11}" type="parTrans" cxnId="{DEB4BD5E-BD3E-4C5C-8283-84B701FBD38D}">
      <dgm:prSet/>
      <dgm:spPr/>
      <dgm:t>
        <a:bodyPr/>
        <a:lstStyle/>
        <a:p>
          <a:endParaRPr lang="es-ES"/>
        </a:p>
      </dgm:t>
    </dgm:pt>
    <dgm:pt modelId="{055237FD-42FA-4FFC-AB7B-79C41EE30418}" type="sibTrans" cxnId="{DEB4BD5E-BD3E-4C5C-8283-84B701FBD38D}">
      <dgm:prSet/>
      <dgm:spPr/>
      <dgm:t>
        <a:bodyPr/>
        <a:lstStyle/>
        <a:p>
          <a:endParaRPr lang="es-ES"/>
        </a:p>
      </dgm:t>
    </dgm:pt>
    <dgm:pt modelId="{F359E67D-5CD2-4670-9174-2E2C2A6043BA}" type="pres">
      <dgm:prSet presAssocID="{391FC8C9-BC3F-43F7-9255-249A3AC3BB3B}" presName="Name0" presStyleCnt="0">
        <dgm:presLayoutVars>
          <dgm:dir/>
          <dgm:animLvl val="lvl"/>
          <dgm:resizeHandles/>
        </dgm:presLayoutVars>
      </dgm:prSet>
      <dgm:spPr/>
      <dgm:t>
        <a:bodyPr/>
        <a:lstStyle/>
        <a:p>
          <a:endParaRPr lang="es-ES"/>
        </a:p>
      </dgm:t>
    </dgm:pt>
    <dgm:pt modelId="{4BB2022E-14FA-4EF1-9D9C-A3A25C43B5F0}" type="pres">
      <dgm:prSet presAssocID="{B0AC95BC-5025-48F0-876D-23115748F50E}" presName="linNode" presStyleCnt="0"/>
      <dgm:spPr/>
    </dgm:pt>
    <dgm:pt modelId="{5E716E30-A46C-4654-9135-5EDBA920D39E}" type="pres">
      <dgm:prSet presAssocID="{B0AC95BC-5025-48F0-876D-23115748F50E}" presName="parentShp" presStyleLbl="node1" presStyleIdx="0" presStyleCnt="2">
        <dgm:presLayoutVars>
          <dgm:bulletEnabled val="1"/>
        </dgm:presLayoutVars>
      </dgm:prSet>
      <dgm:spPr/>
      <dgm:t>
        <a:bodyPr/>
        <a:lstStyle/>
        <a:p>
          <a:endParaRPr lang="es-ES"/>
        </a:p>
      </dgm:t>
    </dgm:pt>
    <dgm:pt modelId="{4CCF34E5-A0D1-4ADB-AA2D-F18B69AB035C}" type="pres">
      <dgm:prSet presAssocID="{B0AC95BC-5025-48F0-876D-23115748F50E}" presName="childShp" presStyleLbl="bgAccFollowNode1" presStyleIdx="0" presStyleCnt="2" custLinFactNeighborX="3301" custLinFactNeighborY="-842">
        <dgm:presLayoutVars>
          <dgm:bulletEnabled val="1"/>
        </dgm:presLayoutVars>
      </dgm:prSet>
      <dgm:spPr/>
      <dgm:t>
        <a:bodyPr/>
        <a:lstStyle/>
        <a:p>
          <a:endParaRPr lang="es-ES"/>
        </a:p>
      </dgm:t>
    </dgm:pt>
    <dgm:pt modelId="{147A9827-E7A4-4F3D-8FF7-EFDCAC39C50E}" type="pres">
      <dgm:prSet presAssocID="{1D61CA18-AFEC-43AA-9B77-F28CBF229C70}" presName="spacing" presStyleCnt="0"/>
      <dgm:spPr/>
    </dgm:pt>
    <dgm:pt modelId="{DD1DF2FC-EA64-4629-8B2F-7DD2FE4A586B}" type="pres">
      <dgm:prSet presAssocID="{9E702CD8-0B46-4A34-8AE8-865B0473E03B}" presName="linNode" presStyleCnt="0"/>
      <dgm:spPr/>
    </dgm:pt>
    <dgm:pt modelId="{6A58AB67-67F5-4940-94ED-70BD6F02E195}" type="pres">
      <dgm:prSet presAssocID="{9E702CD8-0B46-4A34-8AE8-865B0473E03B}" presName="parentShp" presStyleLbl="node1" presStyleIdx="1" presStyleCnt="2">
        <dgm:presLayoutVars>
          <dgm:bulletEnabled val="1"/>
        </dgm:presLayoutVars>
      </dgm:prSet>
      <dgm:spPr/>
      <dgm:t>
        <a:bodyPr/>
        <a:lstStyle/>
        <a:p>
          <a:endParaRPr lang="es-ES"/>
        </a:p>
      </dgm:t>
    </dgm:pt>
    <dgm:pt modelId="{1644F145-7005-4745-82F0-C0E9E9EE745C}" type="pres">
      <dgm:prSet presAssocID="{9E702CD8-0B46-4A34-8AE8-865B0473E03B}" presName="childShp" presStyleLbl="bgAccFollowNode1" presStyleIdx="1" presStyleCnt="2" custScaleX="121117" custLinFactNeighborX="3301" custLinFactNeighborY="-98">
        <dgm:presLayoutVars>
          <dgm:bulletEnabled val="1"/>
        </dgm:presLayoutVars>
      </dgm:prSet>
      <dgm:spPr/>
      <dgm:t>
        <a:bodyPr/>
        <a:lstStyle/>
        <a:p>
          <a:endParaRPr lang="es-ES"/>
        </a:p>
      </dgm:t>
    </dgm:pt>
  </dgm:ptLst>
  <dgm:cxnLst>
    <dgm:cxn modelId="{9035A56F-801F-465C-9B1C-6755744B3EF9}" type="presOf" srcId="{6A175B59-69F2-4B75-A2B6-7F1B95E54C6D}" destId="{4CCF34E5-A0D1-4ADB-AA2D-F18B69AB035C}" srcOrd="0" destOrd="1" presId="urn:microsoft.com/office/officeart/2005/8/layout/vList6"/>
    <dgm:cxn modelId="{5E753B92-379F-45B6-895A-6D331663A7BB}" srcId="{B0AC95BC-5025-48F0-876D-23115748F50E}" destId="{2A091B9B-EEBC-4154-8E87-47B8FC9E42F7}" srcOrd="0" destOrd="0" parTransId="{AC9D1EBD-876B-43B8-917F-7E877F7C101A}" sibTransId="{0D9BBCC9-F190-4773-B51A-37B33765948B}"/>
    <dgm:cxn modelId="{05AB723E-015E-4F33-AFEA-0CF5A25FE8E4}" type="presOf" srcId="{EAC8174E-9C1A-40DD-9696-7984E47DDC64}" destId="{4CCF34E5-A0D1-4ADB-AA2D-F18B69AB035C}" srcOrd="0" destOrd="4" presId="urn:microsoft.com/office/officeart/2005/8/layout/vList6"/>
    <dgm:cxn modelId="{C179FDC4-EDB6-4765-B762-60C8010BFF7B}" type="presOf" srcId="{CEF20961-FA94-466E-8306-9207B3EE2597}" destId="{4CCF34E5-A0D1-4ADB-AA2D-F18B69AB035C}" srcOrd="0" destOrd="3" presId="urn:microsoft.com/office/officeart/2005/8/layout/vList6"/>
    <dgm:cxn modelId="{8F007F1D-6563-43B1-993C-ECCEF3AB39C2}" type="presOf" srcId="{B0AC95BC-5025-48F0-876D-23115748F50E}" destId="{5E716E30-A46C-4654-9135-5EDBA920D39E}" srcOrd="0" destOrd="0" presId="urn:microsoft.com/office/officeart/2005/8/layout/vList6"/>
    <dgm:cxn modelId="{C81C9D05-DDAB-4CC0-9A73-7B1E301D54F4}" srcId="{B0AC95BC-5025-48F0-876D-23115748F50E}" destId="{6A175B59-69F2-4B75-A2B6-7F1B95E54C6D}" srcOrd="1" destOrd="0" parTransId="{5FE3231E-EA9C-4EA7-A0E4-5D258D33801C}" sibTransId="{04AF9FE3-EB72-456A-9708-8A0636315F24}"/>
    <dgm:cxn modelId="{8080D42B-2AFC-4D87-B838-5F1FD6745A49}" srcId="{B0AC95BC-5025-48F0-876D-23115748F50E}" destId="{EAC8174E-9C1A-40DD-9696-7984E47DDC64}" srcOrd="4" destOrd="0" parTransId="{80513DA3-15E0-4581-BAE1-6513AED72AC7}" sibTransId="{E0AC1FA6-23DE-4ACF-B27D-432BE77450E0}"/>
    <dgm:cxn modelId="{DC7013F8-2329-427D-82FA-445090F3BFAB}" srcId="{391FC8C9-BC3F-43F7-9255-249A3AC3BB3B}" destId="{B0AC95BC-5025-48F0-876D-23115748F50E}" srcOrd="0" destOrd="0" parTransId="{BE90EF4D-1134-421D-BFA4-F6CCA2F5C21C}" sibTransId="{1D61CA18-AFEC-43AA-9B77-F28CBF229C70}"/>
    <dgm:cxn modelId="{B89CC02C-3293-4BCE-A3C9-339126C8EDE8}" srcId="{9E702CD8-0B46-4A34-8AE8-865B0473E03B}" destId="{C9E34E59-6013-491E-B0F5-0FBAC8AFA021}" srcOrd="2" destOrd="0" parTransId="{61300B14-866F-49EB-A060-FC6F59A65505}" sibTransId="{E22DFBAA-C7FA-4DB0-B145-8432489E0328}"/>
    <dgm:cxn modelId="{3E5CF8A8-9E92-499E-88E4-E659FA99D80C}" type="presOf" srcId="{460C4CD2-B0F0-4FF7-B0CD-182332EB260E}" destId="{1644F145-7005-4745-82F0-C0E9E9EE745C}" srcOrd="0" destOrd="0" presId="urn:microsoft.com/office/officeart/2005/8/layout/vList6"/>
    <dgm:cxn modelId="{AB9A4687-4810-4A88-9B64-AD351E181006}" srcId="{B0AC95BC-5025-48F0-876D-23115748F50E}" destId="{0EC0FD50-946C-4890-BDA9-A7315C023CB0}" srcOrd="2" destOrd="0" parTransId="{260D9794-16F4-4697-87EA-78BFFD4B43AB}" sibTransId="{B34E6011-0215-4F4A-A627-DD2724D0D2FD}"/>
    <dgm:cxn modelId="{1D8D0CE3-16CB-4CB0-B284-D0482FABD029}" srcId="{B0AC95BC-5025-48F0-876D-23115748F50E}" destId="{CEF20961-FA94-466E-8306-9207B3EE2597}" srcOrd="3" destOrd="0" parTransId="{EDC62F8F-28F1-410E-85CF-7579FB7DE22A}" sibTransId="{034D1B7A-7555-4072-A539-0606FC19D21B}"/>
    <dgm:cxn modelId="{A271025F-2A45-4A41-9B96-6B2B14A2B71A}" type="presOf" srcId="{C9E34E59-6013-491E-B0F5-0FBAC8AFA021}" destId="{1644F145-7005-4745-82F0-C0E9E9EE745C}" srcOrd="0" destOrd="2" presId="urn:microsoft.com/office/officeart/2005/8/layout/vList6"/>
    <dgm:cxn modelId="{EBD90893-C7A8-4E02-9213-2D3E57AFCC4D}" type="presOf" srcId="{B29DA2E0-7708-4A97-91E1-B43F66EEF6EA}" destId="{1644F145-7005-4745-82F0-C0E9E9EE745C}" srcOrd="0" destOrd="1" presId="urn:microsoft.com/office/officeart/2005/8/layout/vList6"/>
    <dgm:cxn modelId="{F3E5DBC7-8EF8-4DBF-A254-F2098372126D}" srcId="{9E702CD8-0B46-4A34-8AE8-865B0473E03B}" destId="{B29DA2E0-7708-4A97-91E1-B43F66EEF6EA}" srcOrd="1" destOrd="0" parTransId="{E5B9618B-7857-4F3B-ABC6-FB0E09D56B6A}" sibTransId="{9666A1A1-1D36-4D37-8666-F09A41773686}"/>
    <dgm:cxn modelId="{34037D20-20F1-4EE9-8756-A01EC7DADB0F}" type="presOf" srcId="{0EC0FD50-946C-4890-BDA9-A7315C023CB0}" destId="{4CCF34E5-A0D1-4ADB-AA2D-F18B69AB035C}" srcOrd="0" destOrd="2" presId="urn:microsoft.com/office/officeart/2005/8/layout/vList6"/>
    <dgm:cxn modelId="{0E815C48-82D1-43EE-9D13-ADD1E185213C}" type="presOf" srcId="{2A091B9B-EEBC-4154-8E87-47B8FC9E42F7}" destId="{4CCF34E5-A0D1-4ADB-AA2D-F18B69AB035C}" srcOrd="0" destOrd="0" presId="urn:microsoft.com/office/officeart/2005/8/layout/vList6"/>
    <dgm:cxn modelId="{450BD644-E167-4EEA-AEBF-A9A678B4F507}" type="presOf" srcId="{391FC8C9-BC3F-43F7-9255-249A3AC3BB3B}" destId="{F359E67D-5CD2-4670-9174-2E2C2A6043BA}" srcOrd="0" destOrd="0" presId="urn:microsoft.com/office/officeart/2005/8/layout/vList6"/>
    <dgm:cxn modelId="{DEB4BD5E-BD3E-4C5C-8283-84B701FBD38D}" srcId="{9E702CD8-0B46-4A34-8AE8-865B0473E03B}" destId="{460C4CD2-B0F0-4FF7-B0CD-182332EB260E}" srcOrd="0" destOrd="0" parTransId="{61D3F2B9-ACE6-4094-9329-C59D624BCF11}" sibTransId="{055237FD-42FA-4FFC-AB7B-79C41EE30418}"/>
    <dgm:cxn modelId="{36934F81-8065-47AE-A4D0-85DAFFA51E2F}" type="presOf" srcId="{9E702CD8-0B46-4A34-8AE8-865B0473E03B}" destId="{6A58AB67-67F5-4940-94ED-70BD6F02E195}" srcOrd="0" destOrd="0" presId="urn:microsoft.com/office/officeart/2005/8/layout/vList6"/>
    <dgm:cxn modelId="{AB26E6FF-5FD5-4804-BD1D-5A46A306A181}" srcId="{391FC8C9-BC3F-43F7-9255-249A3AC3BB3B}" destId="{9E702CD8-0B46-4A34-8AE8-865B0473E03B}" srcOrd="1" destOrd="0" parTransId="{DDB7E70E-59DA-451D-915E-2BD0E1BF0EC8}" sibTransId="{A20BFD25-E5CA-4408-A62C-E581EBD1E281}"/>
    <dgm:cxn modelId="{21F19426-4B49-4618-AA0A-51E2D9ADBB8C}" type="presParOf" srcId="{F359E67D-5CD2-4670-9174-2E2C2A6043BA}" destId="{4BB2022E-14FA-4EF1-9D9C-A3A25C43B5F0}" srcOrd="0" destOrd="0" presId="urn:microsoft.com/office/officeart/2005/8/layout/vList6"/>
    <dgm:cxn modelId="{674169D8-68D5-4AD3-B7DF-C8F081E211E4}" type="presParOf" srcId="{4BB2022E-14FA-4EF1-9D9C-A3A25C43B5F0}" destId="{5E716E30-A46C-4654-9135-5EDBA920D39E}" srcOrd="0" destOrd="0" presId="urn:microsoft.com/office/officeart/2005/8/layout/vList6"/>
    <dgm:cxn modelId="{2BAA81FD-A5D6-4535-B27A-B0148CE1422C}" type="presParOf" srcId="{4BB2022E-14FA-4EF1-9D9C-A3A25C43B5F0}" destId="{4CCF34E5-A0D1-4ADB-AA2D-F18B69AB035C}" srcOrd="1" destOrd="0" presId="urn:microsoft.com/office/officeart/2005/8/layout/vList6"/>
    <dgm:cxn modelId="{0E8F19B4-F6FD-4B3B-9F37-913444E8FE25}" type="presParOf" srcId="{F359E67D-5CD2-4670-9174-2E2C2A6043BA}" destId="{147A9827-E7A4-4F3D-8FF7-EFDCAC39C50E}" srcOrd="1" destOrd="0" presId="urn:microsoft.com/office/officeart/2005/8/layout/vList6"/>
    <dgm:cxn modelId="{6017DF0B-5DDD-46F2-8376-B69286B754AD}" type="presParOf" srcId="{F359E67D-5CD2-4670-9174-2E2C2A6043BA}" destId="{DD1DF2FC-EA64-4629-8B2F-7DD2FE4A586B}" srcOrd="2" destOrd="0" presId="urn:microsoft.com/office/officeart/2005/8/layout/vList6"/>
    <dgm:cxn modelId="{9ED84E75-C32A-4BAD-AE39-399A1B9D8021}" type="presParOf" srcId="{DD1DF2FC-EA64-4629-8B2F-7DD2FE4A586B}" destId="{6A58AB67-67F5-4940-94ED-70BD6F02E195}" srcOrd="0" destOrd="0" presId="urn:microsoft.com/office/officeart/2005/8/layout/vList6"/>
    <dgm:cxn modelId="{AA2EEFB8-CC85-4881-8926-56F590FB1A6E}" type="presParOf" srcId="{DD1DF2FC-EA64-4629-8B2F-7DD2FE4A586B}" destId="{1644F145-7005-4745-82F0-C0E9E9EE745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101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sz="quarter" idx="1"/>
          </p:nvPr>
        </p:nvSpPr>
        <p:spPr>
          <a:xfrm>
            <a:off x="3884613" y="0"/>
            <a:ext cx="2971800" cy="461010"/>
          </a:xfrm>
          <a:prstGeom prst="rect">
            <a:avLst/>
          </a:prstGeom>
        </p:spPr>
        <p:txBody>
          <a:bodyPr vert="horz" lIns="91440" tIns="45720" rIns="91440" bIns="45720" rtlCol="0"/>
          <a:lstStyle>
            <a:lvl1pPr algn="r">
              <a:defRPr sz="1200"/>
            </a:lvl1pPr>
          </a:lstStyle>
          <a:p>
            <a:fld id="{8E5CCF93-F67C-4527-AEB8-82F66620160F}" type="datetimeFigureOut">
              <a:rPr lang="es-CO" smtClean="0"/>
              <a:pPr/>
              <a:t>24/10/2011</a:t>
            </a:fld>
            <a:endParaRPr lang="es-CO"/>
          </a:p>
        </p:txBody>
      </p:sp>
      <p:sp>
        <p:nvSpPr>
          <p:cNvPr id="4" name="3 Marcador de pie de página"/>
          <p:cNvSpPr>
            <a:spLocks noGrp="1"/>
          </p:cNvSpPr>
          <p:nvPr>
            <p:ph type="ftr" sz="quarter" idx="2"/>
          </p:nvPr>
        </p:nvSpPr>
        <p:spPr>
          <a:xfrm>
            <a:off x="0" y="8757590"/>
            <a:ext cx="2971800" cy="461010"/>
          </a:xfrm>
          <a:prstGeom prst="rect">
            <a:avLst/>
          </a:prstGeom>
        </p:spPr>
        <p:txBody>
          <a:bodyPr vert="horz" lIns="91440" tIns="45720" rIns="91440" bIns="45720"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84613" y="8757590"/>
            <a:ext cx="2971800" cy="461010"/>
          </a:xfrm>
          <a:prstGeom prst="rect">
            <a:avLst/>
          </a:prstGeom>
        </p:spPr>
        <p:txBody>
          <a:bodyPr vert="horz" lIns="91440" tIns="45720" rIns="91440" bIns="45720" rtlCol="0" anchor="b"/>
          <a:lstStyle>
            <a:lvl1pPr algn="r">
              <a:defRPr sz="1200"/>
            </a:lvl1pPr>
          </a:lstStyle>
          <a:p>
            <a:fld id="{33EA274D-8796-49F0-B3CA-850F47589220}" type="slidenum">
              <a:rPr lang="es-CO" smtClean="0"/>
              <a:pPr/>
              <a:t>‹#›</a:t>
            </a:fld>
            <a:endParaRPr lang="es-CO"/>
          </a:p>
        </p:txBody>
      </p:sp>
    </p:spTree>
    <p:extLst>
      <p:ext uri="{BB962C8B-B14F-4D97-AF65-F5344CB8AC3E}">
        <p14:creationId xmlns:p14="http://schemas.microsoft.com/office/powerpoint/2010/main" val="4213701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101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61010"/>
          </a:xfrm>
          <a:prstGeom prst="rect">
            <a:avLst/>
          </a:prstGeom>
        </p:spPr>
        <p:txBody>
          <a:bodyPr vert="horz" lIns="91440" tIns="45720" rIns="91440" bIns="45720" rtlCol="0"/>
          <a:lstStyle>
            <a:lvl1pPr algn="r">
              <a:defRPr sz="1200"/>
            </a:lvl1pPr>
          </a:lstStyle>
          <a:p>
            <a:fld id="{FD9482D6-1E35-4872-AAB5-3E20DD101DB0}" type="datetimeFigureOut">
              <a:rPr lang="es-CO" smtClean="0"/>
              <a:pPr/>
              <a:t>24/10/2011</a:t>
            </a:fld>
            <a:endParaRPr lang="es-CO"/>
          </a:p>
        </p:txBody>
      </p:sp>
      <p:sp>
        <p:nvSpPr>
          <p:cNvPr id="4" name="3 Marcador de imagen de diapositiva"/>
          <p:cNvSpPr>
            <a:spLocks noGrp="1" noRot="1" noChangeAspect="1"/>
          </p:cNvSpPr>
          <p:nvPr>
            <p:ph type="sldImg" idx="2"/>
          </p:nvPr>
        </p:nvSpPr>
        <p:spPr>
          <a:xfrm>
            <a:off x="1123950" y="692150"/>
            <a:ext cx="4610100" cy="3457575"/>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79595"/>
            <a:ext cx="5486400" cy="414909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757590"/>
            <a:ext cx="2971800" cy="46101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757590"/>
            <a:ext cx="2971800" cy="461010"/>
          </a:xfrm>
          <a:prstGeom prst="rect">
            <a:avLst/>
          </a:prstGeom>
        </p:spPr>
        <p:txBody>
          <a:bodyPr vert="horz" lIns="91440" tIns="45720" rIns="91440" bIns="45720" rtlCol="0" anchor="b"/>
          <a:lstStyle>
            <a:lvl1pPr algn="r">
              <a:defRPr sz="1200"/>
            </a:lvl1pPr>
          </a:lstStyle>
          <a:p>
            <a:fld id="{2F53334F-453E-4ED8-9459-8665C399186B}" type="slidenum">
              <a:rPr lang="es-CO" smtClean="0"/>
              <a:pPr/>
              <a:t>‹#›</a:t>
            </a:fld>
            <a:endParaRPr lang="es-CO"/>
          </a:p>
        </p:txBody>
      </p:sp>
    </p:spTree>
    <p:extLst>
      <p:ext uri="{BB962C8B-B14F-4D97-AF65-F5344CB8AC3E}">
        <p14:creationId xmlns:p14="http://schemas.microsoft.com/office/powerpoint/2010/main" val="3747222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BF5BFCF-06C9-470B-8A44-CFE2444066D0}" type="slidenum">
              <a:rPr lang="es-ES" smtClean="0"/>
              <a:pPr/>
              <a:t>10</a:t>
            </a:fld>
            <a:endParaRPr lang="es-ES" smtClean="0"/>
          </a:p>
        </p:txBody>
      </p:sp>
      <p:sp>
        <p:nvSpPr>
          <p:cNvPr id="29699" name="Rectangle 2"/>
          <p:cNvSpPr>
            <a:spLocks noGrp="1" noRot="1" noChangeAspect="1" noChangeArrowheads="1" noTextEdit="1"/>
          </p:cNvSpPr>
          <p:nvPr>
            <p:ph type="sldImg"/>
          </p:nvPr>
        </p:nvSpPr>
        <p:spPr>
          <a:xfrm>
            <a:off x="1123950" y="690563"/>
            <a:ext cx="4610100" cy="3457575"/>
          </a:xfrm>
          <a:ln/>
        </p:spPr>
      </p:sp>
      <p:sp>
        <p:nvSpPr>
          <p:cNvPr id="29700" name="Rectangle 3"/>
          <p:cNvSpPr>
            <a:spLocks noGrp="1" noChangeArrowheads="1"/>
          </p:cNvSpPr>
          <p:nvPr>
            <p:ph type="body" idx="1"/>
          </p:nvPr>
        </p:nvSpPr>
        <p:spPr>
          <a:noFill/>
          <a:ln/>
        </p:spPr>
        <p:txBody>
          <a:bodyPr/>
          <a:lstStyle/>
          <a:p>
            <a:pPr eaLnBrk="1" hangingPunct="1"/>
            <a:endParaRPr lang="es-CO"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Marcador de imagen de diapositiva"/>
          <p:cNvSpPr>
            <a:spLocks noGrp="1" noRot="1" noChangeAspect="1"/>
          </p:cNvSpPr>
          <p:nvPr>
            <p:ph type="sldImg"/>
          </p:nvPr>
        </p:nvSpPr>
        <p:spPr bwMode="auto">
          <a:noFill/>
          <a:ln>
            <a:solidFill>
              <a:srgbClr val="000000"/>
            </a:solidFill>
            <a:miter lim="800000"/>
            <a:headEnd/>
            <a:tailEnd/>
          </a:ln>
        </p:spPr>
      </p:sp>
      <p:sp>
        <p:nvSpPr>
          <p:cNvPr id="4505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505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77393F-0BB4-4DD7-B503-13E58E833C53}" type="slidenum">
              <a:rPr lang="es-ES" smtClean="0">
                <a:cs typeface="Arial" charset="0"/>
              </a:rPr>
              <a:pPr/>
              <a:t>20</a:t>
            </a:fld>
            <a:endParaRPr lang="es-E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Needs good explanation</a:t>
            </a: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A58A08-B11E-47E2-BCB6-85E7E52A143E}" type="slidenum">
              <a:rPr lang="es-ES" smtClean="0">
                <a:cs typeface="Arial" charset="0"/>
              </a:rPr>
              <a:pPr/>
              <a:t>23</a:t>
            </a:fld>
            <a:endParaRPr lang="es-E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Marcador de imagen de diapositiva"/>
          <p:cNvSpPr>
            <a:spLocks noGrp="1" noRot="1" noChangeAspect="1"/>
          </p:cNvSpPr>
          <p:nvPr>
            <p:ph type="sldImg"/>
          </p:nvPr>
        </p:nvSpPr>
        <p:spPr bwMode="auto">
          <a:noFill/>
          <a:ln>
            <a:solidFill>
              <a:srgbClr val="000000"/>
            </a:solidFill>
            <a:miter lim="800000"/>
            <a:headEnd/>
            <a:tailEnd/>
          </a:ln>
        </p:spPr>
      </p:sp>
      <p:sp>
        <p:nvSpPr>
          <p:cNvPr id="5120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5120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26B96A-D285-49D2-A6D3-732FC46B12F4}" type="slidenum">
              <a:rPr lang="es-ES" smtClean="0">
                <a:cs typeface="Arial" charset="0"/>
              </a:rPr>
              <a:pPr/>
              <a:t>24</a:t>
            </a:fld>
            <a:endParaRPr lang="es-E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C4CCDE9-4D42-4BFC-97DF-197B930DDED6}" type="slidenum">
              <a:rPr lang="es-ES" smtClean="0">
                <a:cs typeface="Arial" charset="0"/>
              </a:rPr>
              <a:pPr/>
              <a:t>25</a:t>
            </a:fld>
            <a:endParaRPr lang="es-ES" smtClean="0">
              <a:cs typeface="Arial" charset="0"/>
            </a:endParaRPr>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s-ES" sz="9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Marcador de imagen de diapositiva"/>
          <p:cNvSpPr>
            <a:spLocks noGrp="1" noRot="1" noChangeAspect="1"/>
          </p:cNvSpPr>
          <p:nvPr>
            <p:ph type="sldImg"/>
          </p:nvPr>
        </p:nvSpPr>
        <p:spPr bwMode="auto">
          <a:noFill/>
          <a:ln>
            <a:solidFill>
              <a:srgbClr val="000000"/>
            </a:solidFill>
            <a:miter lim="800000"/>
            <a:headEnd/>
            <a:tailEnd/>
          </a:ln>
        </p:spPr>
      </p:sp>
      <p:sp>
        <p:nvSpPr>
          <p:cNvPr id="5632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And? What has happened after its signature? NO NEEDED&gt; DELETE IT&gt;</a:t>
            </a:r>
          </a:p>
        </p:txBody>
      </p:sp>
      <p:sp>
        <p:nvSpPr>
          <p:cNvPr id="5632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95C231-CB93-4C6A-84DF-DEE0F3688ADE}" type="slidenum">
              <a:rPr lang="es-ES" smtClean="0">
                <a:cs typeface="Arial" charset="0"/>
              </a:rPr>
              <a:pPr/>
              <a:t>27</a:t>
            </a:fld>
            <a:endParaRPr lang="es-E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Marcador de imagen de diapositiva"/>
          <p:cNvSpPr>
            <a:spLocks noGrp="1" noRot="1" noChangeAspect="1"/>
          </p:cNvSpPr>
          <p:nvPr>
            <p:ph type="sldImg"/>
          </p:nvPr>
        </p:nvSpPr>
        <p:spPr bwMode="auto">
          <a:noFill/>
          <a:ln>
            <a:solidFill>
              <a:srgbClr val="000000"/>
            </a:solidFill>
            <a:miter lim="800000"/>
            <a:headEnd/>
            <a:tailEnd/>
          </a:ln>
        </p:spPr>
      </p:sp>
      <p:sp>
        <p:nvSpPr>
          <p:cNvPr id="5837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5837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EB92E5-11F4-4801-A4E7-CE1296EC308C}" type="slidenum">
              <a:rPr lang="es-ES" smtClean="0">
                <a:cs typeface="Arial" charset="0"/>
              </a:rPr>
              <a:pPr/>
              <a:t>28</a:t>
            </a:fld>
            <a:endParaRPr lang="es-E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47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74756" name="3 Marcador de número de diapositiva"/>
          <p:cNvSpPr txBox="1">
            <a:spLocks noGrp="1"/>
          </p:cNvSpPr>
          <p:nvPr/>
        </p:nvSpPr>
        <p:spPr bwMode="auto">
          <a:xfrm>
            <a:off x="3884613" y="8757301"/>
            <a:ext cx="2971800" cy="461326"/>
          </a:xfrm>
          <a:prstGeom prst="rect">
            <a:avLst/>
          </a:prstGeom>
          <a:noFill/>
          <a:ln w="9525">
            <a:noFill/>
            <a:miter lim="800000"/>
            <a:headEnd/>
            <a:tailEnd/>
          </a:ln>
        </p:spPr>
        <p:txBody>
          <a:bodyPr anchor="b"/>
          <a:lstStyle/>
          <a:p>
            <a:pPr algn="r"/>
            <a:fld id="{B9891BBB-282F-4AC8-927D-F5EBEA914D12}" type="slidenum">
              <a:rPr lang="es-ES" sz="1200"/>
              <a:pPr algn="r"/>
              <a:t>29</a:t>
            </a:fld>
            <a:endParaRPr lang="es-E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Marcador de imagen de diapositiva"/>
          <p:cNvSpPr>
            <a:spLocks noGrp="1" noRot="1" noChangeAspect="1"/>
          </p:cNvSpPr>
          <p:nvPr>
            <p:ph type="sldImg"/>
          </p:nvPr>
        </p:nvSpPr>
        <p:spPr bwMode="auto">
          <a:noFill/>
          <a:ln>
            <a:solidFill>
              <a:srgbClr val="000000"/>
            </a:solidFill>
            <a:miter lim="800000"/>
            <a:headEnd/>
            <a:tailEnd/>
          </a:ln>
        </p:spPr>
      </p:sp>
      <p:sp>
        <p:nvSpPr>
          <p:cNvPr id="6553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553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3F2869-D9F6-4073-BFC6-AD6C49C838D4}" type="slidenum">
              <a:rPr lang="es-ES" smtClean="0">
                <a:cs typeface="Arial" charset="0"/>
              </a:rPr>
              <a:pPr/>
              <a:t>31</a:t>
            </a:fld>
            <a:endParaRPr lang="es-E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Marcador de imagen de diapositiva"/>
          <p:cNvSpPr>
            <a:spLocks noGrp="1" noRot="1" noChangeAspect="1"/>
          </p:cNvSpPr>
          <p:nvPr>
            <p:ph type="sldImg"/>
          </p:nvPr>
        </p:nvSpPr>
        <p:spPr bwMode="auto">
          <a:noFill/>
          <a:ln>
            <a:solidFill>
              <a:srgbClr val="000000"/>
            </a:solidFill>
            <a:miter lim="800000"/>
            <a:headEnd/>
            <a:tailEnd/>
          </a:ln>
        </p:spPr>
      </p:sp>
      <p:sp>
        <p:nvSpPr>
          <p:cNvPr id="2867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a:p>
            <a:pPr eaLnBrk="1" hangingPunct="1">
              <a:spcBef>
                <a:spcPct val="0"/>
              </a:spcBef>
            </a:pPr>
            <a:endParaRPr lang="es-ES" dirty="0" smtClean="0"/>
          </a:p>
        </p:txBody>
      </p:sp>
      <p:sp>
        <p:nvSpPr>
          <p:cNvPr id="2867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3BC6AF-86FB-4A95-A72C-F35CCBB452A2}" type="slidenum">
              <a:rPr lang="es-ES" smtClean="0">
                <a:cs typeface="Arial" charset="0"/>
              </a:rPr>
              <a:pPr/>
              <a:t>12</a:t>
            </a:fld>
            <a:endParaRPr lang="es-E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Marcador de imagen de diapositiva"/>
          <p:cNvSpPr>
            <a:spLocks noGrp="1" noRot="1" noChangeAspect="1"/>
          </p:cNvSpPr>
          <p:nvPr>
            <p:ph type="sldImg"/>
          </p:nvPr>
        </p:nvSpPr>
        <p:spPr bwMode="auto">
          <a:noFill/>
          <a:ln>
            <a:solidFill>
              <a:srgbClr val="000000"/>
            </a:solidFill>
            <a:miter lim="800000"/>
            <a:headEnd/>
            <a:tailEnd/>
          </a:ln>
        </p:spPr>
      </p:sp>
      <p:sp>
        <p:nvSpPr>
          <p:cNvPr id="3072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b="1" dirty="0" err="1" smtClean="0"/>
              <a:t>We</a:t>
            </a:r>
            <a:r>
              <a:rPr lang="es-ES" b="1" dirty="0" smtClean="0"/>
              <a:t> </a:t>
            </a:r>
            <a:r>
              <a:rPr lang="es-ES" b="1" dirty="0" err="1" smtClean="0"/>
              <a:t>will</a:t>
            </a:r>
            <a:r>
              <a:rPr lang="es-ES" b="1" dirty="0" smtClean="0"/>
              <a:t> look at </a:t>
            </a:r>
            <a:r>
              <a:rPr lang="es-ES" b="1" dirty="0" err="1" smtClean="0"/>
              <a:t>some</a:t>
            </a:r>
            <a:r>
              <a:rPr lang="es-ES" b="1" dirty="0" smtClean="0"/>
              <a:t> </a:t>
            </a:r>
            <a:r>
              <a:rPr lang="es-ES" b="1" dirty="0" err="1" smtClean="0"/>
              <a:t>survey</a:t>
            </a:r>
            <a:r>
              <a:rPr lang="es-ES" b="1" dirty="0" smtClean="0"/>
              <a:t> </a:t>
            </a:r>
            <a:r>
              <a:rPr lang="es-ES" b="1" dirty="0" err="1" smtClean="0"/>
              <a:t>results</a:t>
            </a:r>
            <a:r>
              <a:rPr lang="es-ES" b="1" dirty="0" smtClean="0"/>
              <a:t> </a:t>
            </a:r>
            <a:r>
              <a:rPr lang="es-ES" b="1" dirty="0" err="1" smtClean="0"/>
              <a:t>that</a:t>
            </a:r>
            <a:r>
              <a:rPr lang="es-ES" b="1" dirty="0" smtClean="0"/>
              <a:t> show </a:t>
            </a:r>
            <a:r>
              <a:rPr lang="es-ES" b="1" dirty="0" err="1" smtClean="0"/>
              <a:t>us</a:t>
            </a:r>
            <a:r>
              <a:rPr lang="es-ES" b="1" dirty="0" smtClean="0"/>
              <a:t> </a:t>
            </a:r>
            <a:r>
              <a:rPr lang="es-ES" b="1" dirty="0" err="1" smtClean="0"/>
              <a:t>the</a:t>
            </a:r>
            <a:r>
              <a:rPr lang="es-ES" b="1" dirty="0" smtClean="0"/>
              <a:t> </a:t>
            </a:r>
            <a:r>
              <a:rPr lang="es-ES" b="1" dirty="0" err="1" smtClean="0"/>
              <a:t>scale</a:t>
            </a:r>
            <a:r>
              <a:rPr lang="es-ES" b="1" dirty="0" smtClean="0"/>
              <a:t>.</a:t>
            </a:r>
          </a:p>
        </p:txBody>
      </p:sp>
      <p:sp>
        <p:nvSpPr>
          <p:cNvPr id="3072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1A27FB-DAA8-4E49-8AF9-E16BBC79B84E}" type="slidenum">
              <a:rPr lang="es-ES" smtClean="0">
                <a:cs typeface="Arial" charset="0"/>
              </a:rPr>
              <a:pPr/>
              <a:t>13</a:t>
            </a:fld>
            <a:endParaRPr lang="es-E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Marcador de imagen de diapositiva"/>
          <p:cNvSpPr>
            <a:spLocks noGrp="1" noRot="1" noChangeAspect="1"/>
          </p:cNvSpPr>
          <p:nvPr>
            <p:ph type="sldImg"/>
          </p:nvPr>
        </p:nvSpPr>
        <p:spPr bwMode="auto">
          <a:noFill/>
          <a:ln>
            <a:solidFill>
              <a:srgbClr val="000000"/>
            </a:solidFill>
            <a:miter lim="800000"/>
            <a:headEnd/>
            <a:tailEnd/>
          </a:ln>
        </p:spPr>
      </p:sp>
      <p:sp>
        <p:nvSpPr>
          <p:cNvPr id="3277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277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ACE3B3-2EA5-42B9-BE9E-039B8C0D87A1}" type="slidenum">
              <a:rPr lang="es-ES" smtClean="0">
                <a:cs typeface="Arial" charset="0"/>
              </a:rPr>
              <a:pPr/>
              <a:t>14</a:t>
            </a:fld>
            <a:endParaRPr lang="es-E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bwMode="auto">
          <a:noFill/>
          <a:ln>
            <a:solidFill>
              <a:srgbClr val="000000"/>
            </a:solidFill>
            <a:miter lim="800000"/>
            <a:headEnd/>
            <a:tailEnd/>
          </a:ln>
        </p:spPr>
      </p:sp>
      <p:sp>
        <p:nvSpPr>
          <p:cNvPr id="3481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481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277B60-62F0-4F28-8A96-CC16A5EDCC64}" type="slidenum">
              <a:rPr lang="es-ES" smtClean="0">
                <a:cs typeface="Arial" charset="0"/>
              </a:rPr>
              <a:pPr/>
              <a:t>15</a:t>
            </a:fld>
            <a:endParaRPr lang="es-E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Marcador de imagen de diapositiva"/>
          <p:cNvSpPr>
            <a:spLocks noGrp="1" noRot="1" noChangeAspect="1"/>
          </p:cNvSpPr>
          <p:nvPr>
            <p:ph type="sldImg"/>
          </p:nvPr>
        </p:nvSpPr>
        <p:spPr bwMode="auto">
          <a:noFill/>
          <a:ln>
            <a:solidFill>
              <a:srgbClr val="000000"/>
            </a:solidFill>
            <a:miter lim="800000"/>
            <a:headEnd/>
            <a:tailEnd/>
          </a:ln>
        </p:spPr>
      </p:sp>
      <p:sp>
        <p:nvSpPr>
          <p:cNvPr id="3686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686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1CB880-A98E-4B34-8BBB-5A588C755F93}" type="slidenum">
              <a:rPr lang="es-ES" smtClean="0">
                <a:cs typeface="Arial" charset="0"/>
              </a:rPr>
              <a:pPr/>
              <a:t>16</a:t>
            </a:fld>
            <a:endParaRPr lang="es-E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Marcador de imagen de diapositiva"/>
          <p:cNvSpPr>
            <a:spLocks noGrp="1" noRot="1" noChangeAspect="1"/>
          </p:cNvSpPr>
          <p:nvPr>
            <p:ph type="sldImg"/>
          </p:nvPr>
        </p:nvSpPr>
        <p:spPr bwMode="auto">
          <a:noFill/>
          <a:ln>
            <a:solidFill>
              <a:srgbClr val="000000"/>
            </a:solidFill>
            <a:miter lim="800000"/>
            <a:headEnd/>
            <a:tailEnd/>
          </a:ln>
        </p:spPr>
      </p:sp>
      <p:sp>
        <p:nvSpPr>
          <p:cNvPr id="3891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this graphic we can appreciate, that between 2004 and 2007 there was a relative reduction of partner physical violence of 50% (17.5% vs. 8.5%). Also presented a reduction in verbal and psychological aggression</a:t>
            </a:r>
          </a:p>
          <a:p>
            <a:pPr eaLnBrk="1" hangingPunct="1">
              <a:spcBef>
                <a:spcPct val="0"/>
              </a:spcBef>
            </a:pPr>
            <a:r>
              <a:rPr lang="en-US" smtClean="0">
                <a:solidFill>
                  <a:srgbClr val="FF0000"/>
                </a:solidFill>
              </a:rPr>
              <a:t>Son dos tablas con diferente indicador: % vs casos, no prueba cual es correcto frente al otro. </a:t>
            </a:r>
          </a:p>
          <a:p>
            <a:pPr eaLnBrk="1" hangingPunct="1">
              <a:spcBef>
                <a:spcPct val="0"/>
              </a:spcBef>
            </a:pPr>
            <a:r>
              <a:rPr lang="en-US" b="1" smtClean="0">
                <a:solidFill>
                  <a:srgbClr val="FF0000"/>
                </a:solidFill>
              </a:rPr>
              <a:t>They are two tables with a different indicator: % vs cases, no proof of which one is correct.</a:t>
            </a:r>
          </a:p>
          <a:p>
            <a:pPr eaLnBrk="1" hangingPunct="1">
              <a:spcBef>
                <a:spcPct val="0"/>
              </a:spcBef>
            </a:pPr>
            <a:endParaRPr lang="es-ES" b="1" smtClean="0"/>
          </a:p>
        </p:txBody>
      </p:sp>
      <p:sp>
        <p:nvSpPr>
          <p:cNvPr id="3891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27BDD1-CBD0-44C7-BEE4-24398165367C}" type="slidenum">
              <a:rPr lang="es-ES" smtClean="0">
                <a:cs typeface="Arial" charset="0"/>
              </a:rPr>
              <a:pPr/>
              <a:t>17</a:t>
            </a:fld>
            <a:endParaRPr lang="es-E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Marcador de imagen de diapositiva"/>
          <p:cNvSpPr>
            <a:spLocks noGrp="1" noRot="1" noChangeAspect="1"/>
          </p:cNvSpPr>
          <p:nvPr>
            <p:ph type="sldImg"/>
          </p:nvPr>
        </p:nvSpPr>
        <p:spPr bwMode="auto">
          <a:noFill/>
          <a:ln>
            <a:solidFill>
              <a:srgbClr val="000000"/>
            </a:solidFill>
            <a:miter lim="800000"/>
            <a:headEnd/>
            <a:tailEnd/>
          </a:ln>
        </p:spPr>
      </p:sp>
      <p:sp>
        <p:nvSpPr>
          <p:cNvPr id="4096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096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A85C5E-B992-472E-AE05-A3602A8DF416}" type="slidenum">
              <a:rPr lang="es-ES" smtClean="0">
                <a:cs typeface="Arial" charset="0"/>
              </a:rPr>
              <a:pPr/>
              <a:t>18</a:t>
            </a:fld>
            <a:endParaRPr lang="es-E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Marcador de imagen de diapositiva"/>
          <p:cNvSpPr>
            <a:spLocks noGrp="1" noRot="1" noChangeAspect="1"/>
          </p:cNvSpPr>
          <p:nvPr>
            <p:ph type="sldImg"/>
          </p:nvPr>
        </p:nvSpPr>
        <p:spPr bwMode="auto">
          <a:noFill/>
          <a:ln>
            <a:solidFill>
              <a:srgbClr val="000000"/>
            </a:solidFill>
            <a:miter lim="800000"/>
            <a:headEnd/>
            <a:tailEnd/>
          </a:ln>
        </p:spPr>
      </p:sp>
      <p:sp>
        <p:nvSpPr>
          <p:cNvPr id="4301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301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A869A0-7526-43BF-9FD5-D257EF6136C4}" type="slidenum">
              <a:rPr lang="es-ES" smtClean="0">
                <a:cs typeface="Arial" charset="0"/>
              </a:rPr>
              <a:pPr/>
              <a:t>19</a:t>
            </a:fld>
            <a:endParaRPr lang="es-E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fld id="{3A0BB4AC-DE75-4E81-AD29-647650502E03}" type="datetimeFigureOut">
              <a:rPr lang="es-ES" smtClean="0"/>
              <a:pPr/>
              <a:t>24/10/2011</a:t>
            </a:fld>
            <a:endParaRPr lang="es-ES"/>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endParaRPr lang="es-ES"/>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34F9E684-8C86-409C-BE76-16CF6E72F4D3}" type="slidenum">
              <a:rPr lang="es-ES" smtClean="0"/>
              <a:pPr/>
              <a:t>‹#›</a:t>
            </a:fld>
            <a:endParaRPr lang="es-ES"/>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s-ES" smtClean="0"/>
              <a:t>Haga clic para modificar el estilo de título del patrón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3A0BB4AC-DE75-4E81-AD29-647650502E03}" type="datetimeFigureOut">
              <a:rPr lang="es-ES" smtClean="0"/>
              <a:pPr/>
              <a:t>24/10/2011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4F9E684-8C86-409C-BE76-16CF6E72F4D3}"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3A0BB4AC-DE75-4E81-AD29-647650502E03}" type="datetimeFigureOut">
              <a:rPr lang="es-ES" smtClean="0"/>
              <a:pPr/>
              <a:t>24/10/2011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7848600" y="533400"/>
            <a:ext cx="762000" cy="609600"/>
          </a:xfrm>
        </p:spPr>
        <p:txBody>
          <a:bodyPr/>
          <a:lstStyle/>
          <a:p>
            <a:fld id="{34F9E684-8C86-409C-BE76-16CF6E72F4D3}" type="slidenum">
              <a:rPr lang="es-ES" smtClean="0"/>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150938" y="476250"/>
            <a:ext cx="7793037" cy="720725"/>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395288" y="1700213"/>
            <a:ext cx="8559800" cy="4432300"/>
          </a:xfrm>
        </p:spPr>
        <p:txBody>
          <a:bodyPr/>
          <a:lstStyle/>
          <a:p>
            <a:endParaRPr lang="es-ES"/>
          </a:p>
        </p:txBody>
      </p:sp>
      <p:sp>
        <p:nvSpPr>
          <p:cNvPr id="4" name="3 Marcador de fecha"/>
          <p:cNvSpPr>
            <a:spLocks noGrp="1"/>
          </p:cNvSpPr>
          <p:nvPr>
            <p:ph type="dt" sz="half" idx="10"/>
          </p:nvPr>
        </p:nvSpPr>
        <p:spPr>
          <a:xfrm>
            <a:off x="1162050" y="6243638"/>
            <a:ext cx="1905000" cy="457200"/>
          </a:xfrm>
        </p:spPr>
        <p:txBody>
          <a:bodyPr/>
          <a:lstStyle>
            <a:lvl1pPr>
              <a:defRPr/>
            </a:lvl1pPr>
          </a:lstStyle>
          <a:p>
            <a:endParaRPr lang="es-CO"/>
          </a:p>
        </p:txBody>
      </p:sp>
      <p:sp>
        <p:nvSpPr>
          <p:cNvPr id="5" name="4 Marcador de pie de página"/>
          <p:cNvSpPr>
            <a:spLocks noGrp="1"/>
          </p:cNvSpPr>
          <p:nvPr>
            <p:ph type="ftr" sz="quarter" idx="11"/>
          </p:nvPr>
        </p:nvSpPr>
        <p:spPr>
          <a:xfrm>
            <a:off x="3657600" y="6243638"/>
            <a:ext cx="2895600" cy="457200"/>
          </a:xfrm>
        </p:spPr>
        <p:txBody>
          <a:bodyPr/>
          <a:lstStyle>
            <a:lvl1pPr>
              <a:defRPr/>
            </a:lvl1pPr>
          </a:lstStyle>
          <a:p>
            <a:endParaRPr lang="es-CO"/>
          </a:p>
        </p:txBody>
      </p:sp>
      <p:sp>
        <p:nvSpPr>
          <p:cNvPr id="6" name="5 Marcador de número de diapositiva"/>
          <p:cNvSpPr>
            <a:spLocks noGrp="1"/>
          </p:cNvSpPr>
          <p:nvPr>
            <p:ph type="sldNum" sz="quarter" idx="12"/>
          </p:nvPr>
        </p:nvSpPr>
        <p:spPr>
          <a:xfrm>
            <a:off x="7042150" y="6243638"/>
            <a:ext cx="1905000" cy="457200"/>
          </a:xfrm>
        </p:spPr>
        <p:txBody>
          <a:bodyPr/>
          <a:lstStyle>
            <a:lvl1pPr>
              <a:defRPr/>
            </a:lvl1pPr>
          </a:lstStyle>
          <a:p>
            <a:fld id="{4B63331B-115C-4E88-AAC5-7986C73A7D8B}" type="slidenum">
              <a:rPr lang="es-CO"/>
              <a:pPr/>
              <a:t>‹#›</a:t>
            </a:fld>
            <a:endParaRPr lang="es-CO"/>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3A0BB4AC-DE75-4E81-AD29-647650502E03}" type="datetimeFigureOut">
              <a:rPr lang="es-ES" smtClean="0"/>
              <a:pPr/>
              <a:t>24/10/2011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4F9E684-8C86-409C-BE76-16CF6E72F4D3}"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s-ES" smtClean="0"/>
              <a:t>Haga clic para modificar el estilo de texto del patrón</a:t>
            </a:r>
          </a:p>
        </p:txBody>
      </p:sp>
      <p:sp>
        <p:nvSpPr>
          <p:cNvPr id="4" name="Date Placeholder 3"/>
          <p:cNvSpPr>
            <a:spLocks noGrp="1"/>
          </p:cNvSpPr>
          <p:nvPr>
            <p:ph type="dt" sz="half" idx="10"/>
          </p:nvPr>
        </p:nvSpPr>
        <p:spPr>
          <a:xfrm>
            <a:off x="6931152" y="6556248"/>
            <a:ext cx="1673352" cy="228600"/>
          </a:xfrm>
        </p:spPr>
        <p:txBody>
          <a:bodyPr/>
          <a:lstStyle/>
          <a:p>
            <a:fld id="{3A0BB4AC-DE75-4E81-AD29-647650502E03}" type="datetimeFigureOut">
              <a:rPr lang="es-ES" smtClean="0"/>
              <a:pPr/>
              <a:t>24/10/2011</a:t>
            </a:fld>
            <a:endParaRPr lang="es-ES"/>
          </a:p>
        </p:txBody>
      </p:sp>
      <p:sp>
        <p:nvSpPr>
          <p:cNvPr id="5" name="Footer Placeholder 4"/>
          <p:cNvSpPr>
            <a:spLocks noGrp="1"/>
          </p:cNvSpPr>
          <p:nvPr>
            <p:ph type="ftr" sz="quarter" idx="11"/>
          </p:nvPr>
        </p:nvSpPr>
        <p:spPr>
          <a:xfrm>
            <a:off x="1892808" y="6556248"/>
            <a:ext cx="1673352" cy="228600"/>
          </a:xfrm>
        </p:spPr>
        <p:txBody>
          <a:bodyPr/>
          <a:lstStyle/>
          <a:p>
            <a:endParaRPr lang="es-ES"/>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34F9E684-8C86-409C-BE76-16CF6E72F4D3}"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3A0BB4AC-DE75-4E81-AD29-647650502E03}" type="datetimeFigureOut">
              <a:rPr lang="es-ES" smtClean="0"/>
              <a:pPr/>
              <a:t>24/10/2011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4F9E684-8C86-409C-BE76-16CF6E72F4D3}"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s-ES" smtClean="0"/>
              <a:t>Haga clic para modificar el estilo de texto del patrón</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3A0BB4AC-DE75-4E81-AD29-647650502E03}" type="datetimeFigureOut">
              <a:rPr lang="es-ES" smtClean="0"/>
              <a:pPr/>
              <a:t>24/10/2011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4F9E684-8C86-409C-BE76-16CF6E72F4D3}"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3A0BB4AC-DE75-4E81-AD29-647650502E03}" type="datetimeFigureOut">
              <a:rPr lang="es-ES" smtClean="0"/>
              <a:pPr/>
              <a:t>24/10/2011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4F9E684-8C86-409C-BE76-16CF6E72F4D3}"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fld id="{3A0BB4AC-DE75-4E81-AD29-647650502E03}" type="datetimeFigureOut">
              <a:rPr lang="es-ES" smtClean="0"/>
              <a:pPr/>
              <a:t>24/10/2011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4F9E684-8C86-409C-BE76-16CF6E72F4D3}"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s-ES" smtClean="0"/>
              <a:t>Haga clic para modificar el estilo de título del patrón</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A0BB4AC-DE75-4E81-AD29-647650502E03}" type="datetimeFigureOut">
              <a:rPr lang="es-ES" smtClean="0"/>
              <a:pPr/>
              <a:t>24/10/2011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4F9E684-8C86-409C-BE76-16CF6E72F4D3}"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A0BB4AC-DE75-4E81-AD29-647650502E03}" type="datetimeFigureOut">
              <a:rPr lang="es-ES" smtClean="0"/>
              <a:pPr/>
              <a:t>24/10/2011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4F9E684-8C86-409C-BE76-16CF6E72F4D3}"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fld id="{3A0BB4AC-DE75-4E81-AD29-647650502E03}" type="datetimeFigureOut">
              <a:rPr lang="es-ES" smtClean="0"/>
              <a:pPr/>
              <a:t>24/10/2011</a:t>
            </a:fld>
            <a:endParaRPr lang="es-ES"/>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endParaRPr lang="es-ES"/>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34F9E684-8C86-409C-BE76-16CF6E72F4D3}"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lfduque.ramirez@gmail.com" TargetMode="External"/><Relationship Id="rId2" Type="http://schemas.openxmlformats.org/officeDocument/2006/relationships/hyperlink" Target="mailto:lfduque@saludpublica.udea.edu.co" TargetMode="Externa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928794" y="4757750"/>
            <a:ext cx="6642160" cy="600076"/>
          </a:xfrm>
        </p:spPr>
        <p:txBody>
          <a:bodyPr>
            <a:normAutofit fontScale="92500" lnSpcReduction="20000"/>
          </a:bodyPr>
          <a:lstStyle/>
          <a:p>
            <a:r>
              <a:rPr lang="en-US" b="1" dirty="0" smtClean="0">
                <a:solidFill>
                  <a:schemeClr val="tx1"/>
                </a:solidFill>
              </a:rPr>
              <a:t>Luis Fernando Duque, MD MPH</a:t>
            </a:r>
          </a:p>
          <a:p>
            <a:r>
              <a:rPr lang="en-US" b="1" dirty="0" smtClean="0">
                <a:solidFill>
                  <a:schemeClr val="tx1"/>
                </a:solidFill>
              </a:rPr>
              <a:t>Professor, University of Antioquia</a:t>
            </a:r>
            <a:endParaRPr lang="en-US" b="1" dirty="0">
              <a:solidFill>
                <a:schemeClr val="tx1"/>
              </a:solidFill>
            </a:endParaRPr>
          </a:p>
        </p:txBody>
      </p:sp>
      <p:sp>
        <p:nvSpPr>
          <p:cNvPr id="2" name="1 Título"/>
          <p:cNvSpPr>
            <a:spLocks noGrp="1"/>
          </p:cNvSpPr>
          <p:nvPr>
            <p:ph type="ctrTitle"/>
          </p:nvPr>
        </p:nvSpPr>
        <p:spPr>
          <a:xfrm>
            <a:off x="1928794" y="1928802"/>
            <a:ext cx="7215206" cy="1790704"/>
          </a:xfrm>
        </p:spPr>
        <p:txBody>
          <a:bodyPr/>
          <a:lstStyle/>
          <a:p>
            <a:r>
              <a:rPr lang="en-US" sz="4400" b="1" dirty="0" smtClean="0">
                <a:effectLst>
                  <a:outerShdw blurRad="38100" dist="38100" dir="2700000" algn="tl">
                    <a:srgbClr val="000000">
                      <a:alpha val="43137"/>
                    </a:srgbClr>
                  </a:outerShdw>
                </a:effectLst>
              </a:rPr>
              <a:t>public policy to promote human security: </a:t>
            </a:r>
            <a:br>
              <a:rPr lang="en-US" sz="44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Medellin, Colombia, Experience</a:t>
            </a:r>
            <a:endParaRPr lang="en-US" sz="2800" b="1" dirty="0">
              <a:effectLst>
                <a:outerShdw blurRad="38100" dist="38100" dir="2700000" algn="tl">
                  <a:srgbClr val="000000">
                    <a:alpha val="43137"/>
                  </a:srgbClr>
                </a:outerShdw>
              </a:effectLst>
            </a:endParaRPr>
          </a:p>
        </p:txBody>
      </p:sp>
      <p:pic>
        <p:nvPicPr>
          <p:cNvPr id="4" name="3 Imagen" descr="logo_Previva.jpg"/>
          <p:cNvPicPr>
            <a:picLocks noChangeAspect="1"/>
          </p:cNvPicPr>
          <p:nvPr/>
        </p:nvPicPr>
        <p:blipFill>
          <a:blip r:embed="rId2" cstate="print"/>
          <a:stretch>
            <a:fillRect/>
          </a:stretch>
        </p:blipFill>
        <p:spPr>
          <a:xfrm>
            <a:off x="3857620" y="5500702"/>
            <a:ext cx="2512700" cy="587716"/>
          </a:xfrm>
          <a:prstGeom prst="rect">
            <a:avLst/>
          </a:prstGeom>
        </p:spPr>
      </p:pic>
      <p:pic>
        <p:nvPicPr>
          <p:cNvPr id="5" name="4 Imagen" descr="Logo_UdeA_baja.jpg"/>
          <p:cNvPicPr>
            <a:picLocks noChangeAspect="1"/>
          </p:cNvPicPr>
          <p:nvPr/>
        </p:nvPicPr>
        <p:blipFill>
          <a:blip r:embed="rId3" cstate="print"/>
          <a:stretch>
            <a:fillRect/>
          </a:stretch>
        </p:blipFill>
        <p:spPr>
          <a:xfrm>
            <a:off x="428596" y="4643446"/>
            <a:ext cx="1144583" cy="150017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0" y="1643050"/>
            <a:ext cx="9144000" cy="521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266" name="3 Imagen" descr="naranja2.JPG"/>
          <p:cNvPicPr>
            <a:picLocks noChangeAspect="1"/>
          </p:cNvPicPr>
          <p:nvPr/>
        </p:nvPicPr>
        <p:blipFill>
          <a:blip r:embed="rId3" cstate="print"/>
          <a:srcRect r="44714"/>
          <a:stretch>
            <a:fillRect/>
          </a:stretch>
        </p:blipFill>
        <p:spPr bwMode="auto">
          <a:xfrm>
            <a:off x="2071688" y="1779605"/>
            <a:ext cx="2611437" cy="4214813"/>
          </a:xfrm>
          <a:prstGeom prst="rect">
            <a:avLst/>
          </a:prstGeom>
          <a:noFill/>
          <a:ln w="9525">
            <a:noFill/>
            <a:miter lim="800000"/>
            <a:headEnd/>
            <a:tailEnd/>
          </a:ln>
        </p:spPr>
      </p:pic>
      <p:pic>
        <p:nvPicPr>
          <p:cNvPr id="11267" name="4 Imagen" descr="naranja2.JPG"/>
          <p:cNvPicPr>
            <a:picLocks noChangeAspect="1"/>
          </p:cNvPicPr>
          <p:nvPr/>
        </p:nvPicPr>
        <p:blipFill>
          <a:blip r:embed="rId3" cstate="print"/>
          <a:srcRect l="54768"/>
          <a:stretch>
            <a:fillRect/>
          </a:stretch>
        </p:blipFill>
        <p:spPr bwMode="auto">
          <a:xfrm>
            <a:off x="4854575" y="1779605"/>
            <a:ext cx="2217738" cy="4221163"/>
          </a:xfrm>
          <a:prstGeom prst="rect">
            <a:avLst/>
          </a:prstGeom>
          <a:noFill/>
          <a:ln w="9525">
            <a:noFill/>
            <a:miter lim="800000"/>
            <a:headEnd/>
            <a:tailEnd/>
          </a:ln>
        </p:spPr>
      </p:pic>
      <p:sp>
        <p:nvSpPr>
          <p:cNvPr id="7" name="6 Rectángulo redondeado"/>
          <p:cNvSpPr/>
          <p:nvPr/>
        </p:nvSpPr>
        <p:spPr>
          <a:xfrm>
            <a:off x="357188" y="2136793"/>
            <a:ext cx="2071687" cy="3286125"/>
          </a:xfrm>
          <a:prstGeom prst="roundRect">
            <a:avLst/>
          </a:prstGeom>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s-ES" b="1" dirty="0">
                <a:solidFill>
                  <a:srgbClr val="003366"/>
                </a:solidFill>
              </a:rPr>
              <a:t>-</a:t>
            </a:r>
            <a:r>
              <a:rPr lang="es-ES" b="1" dirty="0" err="1">
                <a:solidFill>
                  <a:srgbClr val="003366"/>
                </a:solidFill>
              </a:rPr>
              <a:t>Actors</a:t>
            </a:r>
            <a:r>
              <a:rPr lang="es-ES" b="1" dirty="0">
                <a:solidFill>
                  <a:srgbClr val="003366"/>
                </a:solidFill>
              </a:rPr>
              <a:t> </a:t>
            </a:r>
            <a:r>
              <a:rPr lang="es-ES" b="1" dirty="0" err="1">
                <a:solidFill>
                  <a:srgbClr val="003366"/>
                </a:solidFill>
              </a:rPr>
              <a:t>mapping</a:t>
            </a:r>
            <a:endParaRPr lang="es-ES" b="1" dirty="0">
              <a:solidFill>
                <a:srgbClr val="003366"/>
              </a:solidFill>
            </a:endParaRPr>
          </a:p>
          <a:p>
            <a:pPr algn="ctr">
              <a:defRPr/>
            </a:pPr>
            <a:r>
              <a:rPr lang="es-ES" b="1" dirty="0">
                <a:solidFill>
                  <a:srgbClr val="003366"/>
                </a:solidFill>
              </a:rPr>
              <a:t>-</a:t>
            </a:r>
            <a:r>
              <a:rPr lang="es-ES" b="1" dirty="0" err="1">
                <a:solidFill>
                  <a:srgbClr val="003366"/>
                </a:solidFill>
              </a:rPr>
              <a:t>Interventions</a:t>
            </a:r>
            <a:r>
              <a:rPr lang="es-ES" b="1" dirty="0">
                <a:solidFill>
                  <a:srgbClr val="003366"/>
                </a:solidFill>
              </a:rPr>
              <a:t> </a:t>
            </a:r>
            <a:r>
              <a:rPr lang="es-ES" b="1" dirty="0" err="1">
                <a:solidFill>
                  <a:srgbClr val="003366"/>
                </a:solidFill>
              </a:rPr>
              <a:t>inventory</a:t>
            </a:r>
            <a:endParaRPr lang="es-ES" b="1" dirty="0">
              <a:solidFill>
                <a:srgbClr val="003366"/>
              </a:solidFill>
            </a:endParaRPr>
          </a:p>
          <a:p>
            <a:pPr algn="ctr">
              <a:defRPr/>
            </a:pPr>
            <a:r>
              <a:rPr lang="es-ES" b="1" dirty="0">
                <a:solidFill>
                  <a:srgbClr val="003366"/>
                </a:solidFill>
              </a:rPr>
              <a:t>-</a:t>
            </a:r>
            <a:r>
              <a:rPr lang="es-ES" b="1" dirty="0" err="1">
                <a:solidFill>
                  <a:srgbClr val="003366"/>
                </a:solidFill>
              </a:rPr>
              <a:t>Problem</a:t>
            </a:r>
            <a:r>
              <a:rPr lang="es-ES" b="1" dirty="0">
                <a:solidFill>
                  <a:srgbClr val="003366"/>
                </a:solidFill>
              </a:rPr>
              <a:t> d</a:t>
            </a:r>
            <a:r>
              <a:rPr lang="en-US" b="1" dirty="0" err="1">
                <a:solidFill>
                  <a:srgbClr val="003366"/>
                </a:solidFill>
              </a:rPr>
              <a:t>iscussion</a:t>
            </a:r>
            <a:r>
              <a:rPr lang="en-US" b="1" dirty="0">
                <a:solidFill>
                  <a:srgbClr val="003366"/>
                </a:solidFill>
              </a:rPr>
              <a:t> and consensus</a:t>
            </a:r>
          </a:p>
          <a:p>
            <a:pPr algn="ctr">
              <a:defRPr/>
            </a:pPr>
            <a:endParaRPr lang="en-US" b="1" dirty="0">
              <a:solidFill>
                <a:srgbClr val="003366"/>
              </a:solidFill>
            </a:endParaRPr>
          </a:p>
          <a:p>
            <a:pPr algn="ctr">
              <a:defRPr/>
            </a:pPr>
            <a:r>
              <a:rPr lang="en-US" b="1" dirty="0">
                <a:solidFill>
                  <a:srgbClr val="003366"/>
                </a:solidFill>
              </a:rPr>
              <a:t>-Empowerment</a:t>
            </a:r>
            <a:endParaRPr lang="es-ES" b="1" dirty="0">
              <a:solidFill>
                <a:srgbClr val="003366"/>
              </a:solidFill>
            </a:endParaRPr>
          </a:p>
        </p:txBody>
      </p:sp>
      <p:sp>
        <p:nvSpPr>
          <p:cNvPr id="8" name="7 Rectángulo redondeado"/>
          <p:cNvSpPr/>
          <p:nvPr/>
        </p:nvSpPr>
        <p:spPr>
          <a:xfrm>
            <a:off x="7072313" y="2136793"/>
            <a:ext cx="2071687" cy="3143250"/>
          </a:xfrm>
          <a:prstGeom prst="roundRect">
            <a:avLst/>
          </a:prstGeom>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s-ES" b="1" dirty="0"/>
              <a:t>-</a:t>
            </a:r>
            <a:r>
              <a:rPr lang="es-ES" b="1" dirty="0" err="1"/>
              <a:t>Surveillance</a:t>
            </a:r>
            <a:r>
              <a:rPr lang="es-ES" b="1" dirty="0"/>
              <a:t> </a:t>
            </a:r>
            <a:r>
              <a:rPr lang="es-ES" b="1" dirty="0" err="1"/>
              <a:t>system</a:t>
            </a:r>
            <a:endParaRPr lang="es-ES" b="1" dirty="0"/>
          </a:p>
          <a:p>
            <a:pPr algn="ctr">
              <a:defRPr/>
            </a:pPr>
            <a:r>
              <a:rPr lang="es-ES" b="1" dirty="0"/>
              <a:t>-</a:t>
            </a:r>
            <a:r>
              <a:rPr lang="es-ES" b="1" dirty="0" err="1"/>
              <a:t>Surveys</a:t>
            </a:r>
            <a:endParaRPr lang="es-ES" b="1" dirty="0"/>
          </a:p>
          <a:p>
            <a:pPr algn="ctr">
              <a:defRPr/>
            </a:pPr>
            <a:r>
              <a:rPr lang="es-ES" b="1" dirty="0"/>
              <a:t>-</a:t>
            </a:r>
            <a:r>
              <a:rPr lang="es-ES" b="1" dirty="0" err="1"/>
              <a:t>Income</a:t>
            </a:r>
            <a:r>
              <a:rPr lang="es-ES" b="1" dirty="0"/>
              <a:t> and </a:t>
            </a:r>
            <a:r>
              <a:rPr lang="es-ES" b="1" dirty="0" err="1"/>
              <a:t>outcome</a:t>
            </a:r>
            <a:r>
              <a:rPr lang="es-ES" b="1" dirty="0"/>
              <a:t> </a:t>
            </a:r>
            <a:r>
              <a:rPr lang="es-ES" b="1" dirty="0" err="1"/>
              <a:t>matrix</a:t>
            </a:r>
            <a:r>
              <a:rPr lang="es-ES" b="1" dirty="0"/>
              <a:t> </a:t>
            </a:r>
          </a:p>
        </p:txBody>
      </p:sp>
      <p:sp>
        <p:nvSpPr>
          <p:cNvPr id="11270" name="8 CuadroTexto"/>
          <p:cNvSpPr txBox="1">
            <a:spLocks noChangeArrowheads="1"/>
          </p:cNvSpPr>
          <p:nvPr/>
        </p:nvSpPr>
        <p:spPr bwMode="auto">
          <a:xfrm rot="-903357">
            <a:off x="2820988" y="3027380"/>
            <a:ext cx="1485900" cy="1014413"/>
          </a:xfrm>
          <a:prstGeom prst="rect">
            <a:avLst/>
          </a:prstGeom>
          <a:noFill/>
          <a:ln w="9525">
            <a:noFill/>
            <a:miter lim="800000"/>
            <a:headEnd/>
            <a:tailEnd/>
          </a:ln>
        </p:spPr>
        <p:txBody>
          <a:bodyPr>
            <a:spAutoFit/>
          </a:bodyPr>
          <a:lstStyle/>
          <a:p>
            <a:pPr algn="ctr"/>
            <a:r>
              <a:rPr lang="es-ES" sz="2000" b="1">
                <a:solidFill>
                  <a:srgbClr val="003300"/>
                </a:solidFill>
                <a:cs typeface="Arial" charset="0"/>
              </a:rPr>
              <a:t>Social science approach</a:t>
            </a:r>
          </a:p>
        </p:txBody>
      </p:sp>
      <p:sp>
        <p:nvSpPr>
          <p:cNvPr id="11271" name="9 CuadroTexto"/>
          <p:cNvSpPr txBox="1">
            <a:spLocks noChangeArrowheads="1"/>
          </p:cNvSpPr>
          <p:nvPr/>
        </p:nvSpPr>
        <p:spPr bwMode="auto">
          <a:xfrm rot="1700633">
            <a:off x="5141913" y="3294080"/>
            <a:ext cx="1951037" cy="708025"/>
          </a:xfrm>
          <a:prstGeom prst="rect">
            <a:avLst/>
          </a:prstGeom>
          <a:noFill/>
          <a:ln w="9525">
            <a:noFill/>
            <a:miter lim="800000"/>
            <a:headEnd/>
            <a:tailEnd/>
          </a:ln>
        </p:spPr>
        <p:txBody>
          <a:bodyPr>
            <a:spAutoFit/>
          </a:bodyPr>
          <a:lstStyle/>
          <a:p>
            <a:pPr algn="ctr"/>
            <a:r>
              <a:rPr lang="es-ES" sz="2000" b="1">
                <a:solidFill>
                  <a:srgbClr val="003300"/>
                </a:solidFill>
                <a:cs typeface="Arial" charset="0"/>
              </a:rPr>
              <a:t>Epidemiologic approach</a:t>
            </a:r>
          </a:p>
        </p:txBody>
      </p:sp>
      <p:sp>
        <p:nvSpPr>
          <p:cNvPr id="11" name="10 Rectángulo redondeado"/>
          <p:cNvSpPr/>
          <p:nvPr/>
        </p:nvSpPr>
        <p:spPr>
          <a:xfrm>
            <a:off x="4214813" y="2994043"/>
            <a:ext cx="1143000" cy="11430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400" b="1" dirty="0"/>
              <a:t>Coexistence and security committees</a:t>
            </a:r>
            <a:endParaRPr lang="es-ES" sz="1400" b="1" dirty="0"/>
          </a:p>
        </p:txBody>
      </p:sp>
      <p:sp>
        <p:nvSpPr>
          <p:cNvPr id="12" name="11 Flecha abajo"/>
          <p:cNvSpPr/>
          <p:nvPr/>
        </p:nvSpPr>
        <p:spPr>
          <a:xfrm>
            <a:off x="1071563" y="4351355"/>
            <a:ext cx="571500" cy="285750"/>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11275" name="3 Imagen" descr="naranja2.JPG"/>
          <p:cNvPicPr>
            <a:picLocks noChangeAspect="1"/>
          </p:cNvPicPr>
          <p:nvPr/>
        </p:nvPicPr>
        <p:blipFill>
          <a:blip r:embed="rId3" cstate="print"/>
          <a:srcRect r="44714" b="4444"/>
          <a:stretch>
            <a:fillRect/>
          </a:stretch>
        </p:blipFill>
        <p:spPr bwMode="auto">
          <a:xfrm>
            <a:off x="2071688" y="1758968"/>
            <a:ext cx="2657758" cy="4098924"/>
          </a:xfrm>
          <a:prstGeom prst="rect">
            <a:avLst/>
          </a:prstGeom>
          <a:noFill/>
          <a:ln w="9525">
            <a:noFill/>
            <a:miter lim="800000"/>
            <a:headEnd/>
            <a:tailEnd/>
          </a:ln>
        </p:spPr>
      </p:pic>
      <p:pic>
        <p:nvPicPr>
          <p:cNvPr id="11276" name="4 Imagen" descr="naranja2.JPG"/>
          <p:cNvPicPr>
            <a:picLocks noChangeAspect="1"/>
          </p:cNvPicPr>
          <p:nvPr/>
        </p:nvPicPr>
        <p:blipFill>
          <a:blip r:embed="rId3" cstate="print"/>
          <a:srcRect l="54768" b="4287"/>
          <a:stretch>
            <a:fillRect/>
          </a:stretch>
        </p:blipFill>
        <p:spPr bwMode="auto">
          <a:xfrm>
            <a:off x="4854574" y="1758967"/>
            <a:ext cx="2289193" cy="4170363"/>
          </a:xfrm>
          <a:prstGeom prst="rect">
            <a:avLst/>
          </a:prstGeom>
          <a:noFill/>
          <a:ln w="9525">
            <a:noFill/>
            <a:miter lim="800000"/>
            <a:headEnd/>
            <a:tailEnd/>
          </a:ln>
        </p:spPr>
      </p:pic>
      <p:sp>
        <p:nvSpPr>
          <p:cNvPr id="15" name="14 Rectángulo redondeado"/>
          <p:cNvSpPr/>
          <p:nvPr/>
        </p:nvSpPr>
        <p:spPr>
          <a:xfrm>
            <a:off x="357188" y="2116155"/>
            <a:ext cx="2071687" cy="3286125"/>
          </a:xfrm>
          <a:prstGeom prst="roundRect">
            <a:avLst/>
          </a:prstGeom>
          <a:ln>
            <a:solidFill>
              <a:schemeClr val="accent6">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defRPr/>
            </a:pPr>
            <a:r>
              <a:rPr lang="es-ES" b="1" dirty="0" smtClean="0">
                <a:solidFill>
                  <a:srgbClr val="003366"/>
                </a:solidFill>
              </a:rPr>
              <a:t>-  </a:t>
            </a:r>
            <a:r>
              <a:rPr lang="es-ES" b="1" dirty="0" err="1" smtClean="0">
                <a:solidFill>
                  <a:srgbClr val="003366"/>
                </a:solidFill>
              </a:rPr>
              <a:t>Actors</a:t>
            </a:r>
            <a:r>
              <a:rPr lang="es-ES" b="1" dirty="0" smtClean="0">
                <a:solidFill>
                  <a:srgbClr val="003366"/>
                </a:solidFill>
              </a:rPr>
              <a:t> </a:t>
            </a:r>
            <a:r>
              <a:rPr lang="es-ES" b="1" dirty="0" err="1">
                <a:solidFill>
                  <a:srgbClr val="003366"/>
                </a:solidFill>
              </a:rPr>
              <a:t>mapping</a:t>
            </a:r>
            <a:endParaRPr lang="es-ES" b="1" dirty="0">
              <a:solidFill>
                <a:srgbClr val="003366"/>
              </a:solidFill>
            </a:endParaRPr>
          </a:p>
          <a:p>
            <a:pPr>
              <a:defRPr/>
            </a:pPr>
            <a:r>
              <a:rPr lang="es-ES" b="1" dirty="0" smtClean="0">
                <a:solidFill>
                  <a:srgbClr val="003366"/>
                </a:solidFill>
              </a:rPr>
              <a:t>-  </a:t>
            </a:r>
            <a:r>
              <a:rPr lang="es-ES" b="1" dirty="0" err="1" smtClean="0">
                <a:solidFill>
                  <a:srgbClr val="003366"/>
                </a:solidFill>
              </a:rPr>
              <a:t>Interventions</a:t>
            </a:r>
            <a:r>
              <a:rPr lang="es-ES" b="1" dirty="0" smtClean="0">
                <a:solidFill>
                  <a:srgbClr val="003366"/>
                </a:solidFill>
              </a:rPr>
              <a:t>     </a:t>
            </a:r>
            <a:r>
              <a:rPr lang="es-ES" b="1" dirty="0" err="1" smtClean="0">
                <a:solidFill>
                  <a:srgbClr val="003366"/>
                </a:solidFill>
              </a:rPr>
              <a:t>inventory</a:t>
            </a:r>
            <a:endParaRPr lang="es-ES" b="1" dirty="0">
              <a:solidFill>
                <a:srgbClr val="003366"/>
              </a:solidFill>
            </a:endParaRPr>
          </a:p>
          <a:p>
            <a:pPr>
              <a:defRPr/>
            </a:pPr>
            <a:r>
              <a:rPr lang="es-ES" b="1" dirty="0" smtClean="0">
                <a:solidFill>
                  <a:srgbClr val="003366"/>
                </a:solidFill>
              </a:rPr>
              <a:t>-  </a:t>
            </a:r>
            <a:r>
              <a:rPr lang="es-ES" b="1" dirty="0" err="1" smtClean="0">
                <a:solidFill>
                  <a:srgbClr val="003366"/>
                </a:solidFill>
              </a:rPr>
              <a:t>Problem</a:t>
            </a:r>
            <a:r>
              <a:rPr lang="es-ES" b="1" dirty="0" smtClean="0">
                <a:solidFill>
                  <a:srgbClr val="003366"/>
                </a:solidFill>
              </a:rPr>
              <a:t> </a:t>
            </a:r>
            <a:r>
              <a:rPr lang="es-ES" b="1" dirty="0">
                <a:solidFill>
                  <a:srgbClr val="003366"/>
                </a:solidFill>
              </a:rPr>
              <a:t>d</a:t>
            </a:r>
            <a:r>
              <a:rPr lang="en-US" b="1" dirty="0" err="1">
                <a:solidFill>
                  <a:srgbClr val="003366"/>
                </a:solidFill>
              </a:rPr>
              <a:t>iscussion</a:t>
            </a:r>
            <a:r>
              <a:rPr lang="en-US" b="1" dirty="0">
                <a:solidFill>
                  <a:srgbClr val="003366"/>
                </a:solidFill>
              </a:rPr>
              <a:t> and consensus</a:t>
            </a:r>
          </a:p>
          <a:p>
            <a:pPr algn="ctr">
              <a:defRPr/>
            </a:pPr>
            <a:endParaRPr lang="en-US" b="1" dirty="0">
              <a:solidFill>
                <a:srgbClr val="003366"/>
              </a:solidFill>
            </a:endParaRPr>
          </a:p>
          <a:p>
            <a:pPr algn="ctr">
              <a:defRPr/>
            </a:pPr>
            <a:r>
              <a:rPr lang="en-US" b="1" dirty="0">
                <a:solidFill>
                  <a:srgbClr val="003366"/>
                </a:solidFill>
              </a:rPr>
              <a:t>-Empowerment</a:t>
            </a:r>
            <a:endParaRPr lang="es-ES" b="1" dirty="0">
              <a:solidFill>
                <a:srgbClr val="003366"/>
              </a:solidFill>
            </a:endParaRPr>
          </a:p>
        </p:txBody>
      </p:sp>
      <p:sp>
        <p:nvSpPr>
          <p:cNvPr id="16" name="15 Rectángulo redondeado"/>
          <p:cNvSpPr/>
          <p:nvPr/>
        </p:nvSpPr>
        <p:spPr>
          <a:xfrm>
            <a:off x="7072313" y="2116155"/>
            <a:ext cx="2071687" cy="3143250"/>
          </a:xfrm>
          <a:prstGeom prst="roundRect">
            <a:avLst/>
          </a:prstGeom>
          <a:ln>
            <a:solidFill>
              <a:schemeClr val="accent6">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a:defRPr/>
            </a:pPr>
            <a:r>
              <a:rPr lang="es-ES" b="1" dirty="0" smtClean="0"/>
              <a:t>-  </a:t>
            </a:r>
            <a:r>
              <a:rPr lang="es-ES" b="1" dirty="0" err="1" smtClean="0"/>
              <a:t>Surveillance</a:t>
            </a:r>
            <a:r>
              <a:rPr lang="es-ES" b="1" dirty="0" smtClean="0"/>
              <a:t> </a:t>
            </a:r>
            <a:r>
              <a:rPr lang="es-ES" b="1" dirty="0" err="1"/>
              <a:t>system</a:t>
            </a:r>
            <a:endParaRPr lang="es-ES" b="1" dirty="0"/>
          </a:p>
          <a:p>
            <a:pPr>
              <a:defRPr/>
            </a:pPr>
            <a:r>
              <a:rPr lang="es-ES" b="1" dirty="0" smtClean="0"/>
              <a:t>-   </a:t>
            </a:r>
            <a:r>
              <a:rPr lang="es-ES" b="1" dirty="0" err="1" smtClean="0"/>
              <a:t>Surveys</a:t>
            </a:r>
            <a:endParaRPr lang="es-ES" b="1" dirty="0"/>
          </a:p>
          <a:p>
            <a:pPr>
              <a:defRPr/>
            </a:pPr>
            <a:r>
              <a:rPr lang="es-ES" b="1" dirty="0" smtClean="0"/>
              <a:t>-  </a:t>
            </a:r>
            <a:r>
              <a:rPr lang="es-ES" b="1" dirty="0" err="1" smtClean="0"/>
              <a:t>Income</a:t>
            </a:r>
            <a:r>
              <a:rPr lang="es-ES" b="1" dirty="0" smtClean="0"/>
              <a:t> </a:t>
            </a:r>
            <a:r>
              <a:rPr lang="es-ES" b="1" dirty="0"/>
              <a:t>and </a:t>
            </a:r>
            <a:r>
              <a:rPr lang="es-ES" b="1" dirty="0" err="1"/>
              <a:t>outcome</a:t>
            </a:r>
            <a:r>
              <a:rPr lang="es-ES" b="1" dirty="0"/>
              <a:t> </a:t>
            </a:r>
            <a:r>
              <a:rPr lang="es-ES" b="1" dirty="0" err="1"/>
              <a:t>matrix</a:t>
            </a:r>
            <a:r>
              <a:rPr lang="es-ES" b="1" dirty="0"/>
              <a:t> </a:t>
            </a:r>
          </a:p>
        </p:txBody>
      </p:sp>
      <p:sp>
        <p:nvSpPr>
          <p:cNvPr id="11279" name="8 CuadroTexto"/>
          <p:cNvSpPr txBox="1">
            <a:spLocks noChangeArrowheads="1"/>
          </p:cNvSpPr>
          <p:nvPr/>
        </p:nvSpPr>
        <p:spPr bwMode="auto">
          <a:xfrm rot="-903357">
            <a:off x="2820988" y="3006743"/>
            <a:ext cx="1485900" cy="1014412"/>
          </a:xfrm>
          <a:prstGeom prst="rect">
            <a:avLst/>
          </a:prstGeom>
          <a:noFill/>
          <a:ln w="9525">
            <a:noFill/>
            <a:miter lim="800000"/>
            <a:headEnd/>
            <a:tailEnd/>
          </a:ln>
        </p:spPr>
        <p:txBody>
          <a:bodyPr>
            <a:spAutoFit/>
          </a:bodyPr>
          <a:lstStyle/>
          <a:p>
            <a:pPr algn="ctr"/>
            <a:r>
              <a:rPr lang="es-ES" sz="2000" b="1">
                <a:solidFill>
                  <a:srgbClr val="003300"/>
                </a:solidFill>
                <a:cs typeface="Arial" charset="0"/>
              </a:rPr>
              <a:t>Social science approach</a:t>
            </a:r>
          </a:p>
        </p:txBody>
      </p:sp>
      <p:sp>
        <p:nvSpPr>
          <p:cNvPr id="11280" name="9 CuadroTexto"/>
          <p:cNvSpPr txBox="1">
            <a:spLocks noChangeArrowheads="1"/>
          </p:cNvSpPr>
          <p:nvPr/>
        </p:nvSpPr>
        <p:spPr bwMode="auto">
          <a:xfrm rot="1700633">
            <a:off x="5141913" y="3273443"/>
            <a:ext cx="1951037" cy="708025"/>
          </a:xfrm>
          <a:prstGeom prst="rect">
            <a:avLst/>
          </a:prstGeom>
          <a:noFill/>
          <a:ln w="9525">
            <a:noFill/>
            <a:miter lim="800000"/>
            <a:headEnd/>
            <a:tailEnd/>
          </a:ln>
        </p:spPr>
        <p:txBody>
          <a:bodyPr>
            <a:spAutoFit/>
          </a:bodyPr>
          <a:lstStyle/>
          <a:p>
            <a:pPr algn="ctr"/>
            <a:r>
              <a:rPr lang="es-ES" sz="2000" b="1" dirty="0" err="1" smtClean="0">
                <a:solidFill>
                  <a:srgbClr val="003300"/>
                </a:solidFill>
                <a:cs typeface="Arial" charset="0"/>
              </a:rPr>
              <a:t>Epidemiological</a:t>
            </a:r>
            <a:r>
              <a:rPr lang="es-ES" sz="2000" b="1" dirty="0" smtClean="0">
                <a:solidFill>
                  <a:srgbClr val="003300"/>
                </a:solidFill>
                <a:cs typeface="Arial" charset="0"/>
              </a:rPr>
              <a:t> </a:t>
            </a:r>
            <a:r>
              <a:rPr lang="es-ES" sz="2000" b="1" dirty="0" err="1">
                <a:solidFill>
                  <a:srgbClr val="003300"/>
                </a:solidFill>
                <a:cs typeface="Arial" charset="0"/>
              </a:rPr>
              <a:t>approach</a:t>
            </a:r>
            <a:endParaRPr lang="es-ES" sz="2000" b="1" dirty="0">
              <a:solidFill>
                <a:srgbClr val="003300"/>
              </a:solidFill>
              <a:cs typeface="Arial" charset="0"/>
            </a:endParaRPr>
          </a:p>
        </p:txBody>
      </p:sp>
      <p:sp>
        <p:nvSpPr>
          <p:cNvPr id="19" name="18 Rectángulo redondeado"/>
          <p:cNvSpPr/>
          <p:nvPr/>
        </p:nvSpPr>
        <p:spPr>
          <a:xfrm>
            <a:off x="4214813" y="2973405"/>
            <a:ext cx="1143000" cy="1143000"/>
          </a:xfrm>
          <a:prstGeom prst="roundRect">
            <a:avLst>
              <a:gd name="adj" fmla="val 6508"/>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400" b="1" dirty="0"/>
              <a:t>Coexistence and security committees</a:t>
            </a:r>
            <a:endParaRPr lang="es-ES" sz="1400" b="1" dirty="0"/>
          </a:p>
        </p:txBody>
      </p:sp>
      <p:sp>
        <p:nvSpPr>
          <p:cNvPr id="20" name="19 Flecha abajo"/>
          <p:cNvSpPr/>
          <p:nvPr/>
        </p:nvSpPr>
        <p:spPr>
          <a:xfrm>
            <a:off x="1071563" y="4330718"/>
            <a:ext cx="571500" cy="285750"/>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5" name="1 Título"/>
          <p:cNvSpPr>
            <a:spLocks noGrp="1"/>
          </p:cNvSpPr>
          <p:nvPr>
            <p:ph type="title"/>
          </p:nvPr>
        </p:nvSpPr>
        <p:spPr>
          <a:xfrm>
            <a:off x="4000496" y="71438"/>
            <a:ext cx="5143504" cy="1714488"/>
          </a:xfrm>
        </p:spPr>
        <p:txBody>
          <a:bodyPr>
            <a:noAutofit/>
          </a:bodyPr>
          <a:lstStyle/>
          <a:p>
            <a:pPr algn="l"/>
            <a:r>
              <a:rPr lang="en-US" sz="1300" b="1" dirty="0" smtClean="0"/>
              <a:t/>
            </a:r>
            <a:br>
              <a:rPr lang="en-US" sz="1300" b="1" dirty="0" smtClean="0"/>
            </a:br>
            <a:r>
              <a:rPr lang="en-US" sz="1600" b="1" dirty="0" smtClean="0"/>
              <a:t>4.1 Action oriented information</a:t>
            </a:r>
            <a:r>
              <a:rPr lang="en-US" sz="1300" b="1" dirty="0" smtClean="0"/>
              <a:t/>
            </a:r>
            <a:br>
              <a:rPr lang="en-US" sz="1300" b="1" dirty="0" smtClean="0"/>
            </a:br>
            <a:r>
              <a:rPr lang="en-US" sz="1600" b="1" dirty="0" smtClean="0"/>
              <a:t>4.2 Epidemiologic tools</a:t>
            </a:r>
            <a:br>
              <a:rPr lang="en-US" sz="1600" b="1" dirty="0" smtClean="0"/>
            </a:br>
            <a:r>
              <a:rPr lang="en-US" sz="1600" b="1" dirty="0" smtClean="0"/>
              <a:t>4.3 Social science tools</a:t>
            </a:r>
            <a:br>
              <a:rPr lang="en-US" sz="1600" b="1" dirty="0" smtClean="0"/>
            </a:br>
            <a:r>
              <a:rPr lang="en-US" sz="1100" b="1" dirty="0" smtClean="0">
                <a:solidFill>
                  <a:schemeClr val="accent2">
                    <a:lumMod val="20000"/>
                    <a:lumOff val="80000"/>
                  </a:schemeClr>
                </a:solidFill>
              </a:rPr>
              <a:t>4.4 Risk and protective factors grouping</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4.5 Police statements derived of factors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4.6 Public policy in Medellin</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4.7 Resources organization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4.8 Next steps</a:t>
            </a:r>
            <a:r>
              <a:rPr lang="en-US" sz="1300" b="1" dirty="0" smtClean="0"/>
              <a:t/>
            </a:r>
            <a:br>
              <a:rPr lang="en-US" sz="1300" b="1" dirty="0" smtClean="0"/>
            </a:br>
            <a:r>
              <a:rPr lang="en-US" sz="1300" b="1" dirty="0" smtClean="0">
                <a:solidFill>
                  <a:schemeClr val="bg1"/>
                </a:solidFill>
              </a:rPr>
              <a:t/>
            </a:r>
            <a:br>
              <a:rPr lang="en-US" sz="1300" b="1" dirty="0" smtClean="0">
                <a:solidFill>
                  <a:schemeClr val="bg1"/>
                </a:solidFill>
              </a:rPr>
            </a:br>
            <a:endParaRPr lang="es-CO" sz="1300" dirty="0">
              <a:solidFill>
                <a:schemeClr val="bg1"/>
              </a:solidFill>
            </a:endParaRPr>
          </a:p>
        </p:txBody>
      </p:sp>
      <p:sp>
        <p:nvSpPr>
          <p:cNvPr id="26" name="25 CuadroTexto"/>
          <p:cNvSpPr txBox="1"/>
          <p:nvPr/>
        </p:nvSpPr>
        <p:spPr>
          <a:xfrm>
            <a:off x="1785918" y="142852"/>
            <a:ext cx="2428892" cy="1323439"/>
          </a:xfrm>
          <a:prstGeom prst="rect">
            <a:avLst/>
          </a:prstGeom>
          <a:noFill/>
        </p:spPr>
        <p:txBody>
          <a:bodyPr wrap="square" rtlCol="0">
            <a:spAutoFit/>
          </a:bodyPr>
          <a:lstStyle/>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Public</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policy</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Human</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security</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approach</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Medellin</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model</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600" b="1" cap="small" spc="200" dirty="0" err="1" smtClean="0">
                <a:latin typeface="+mj-lt"/>
                <a:ea typeface="+mj-ea"/>
                <a:cs typeface="+mj-cs"/>
              </a:rPr>
              <a:t>Medellin</a:t>
            </a:r>
            <a:r>
              <a:rPr lang="es-CO" sz="1600" b="1" cap="small" spc="200" dirty="0" smtClean="0">
                <a:latin typeface="+mj-lt"/>
                <a:ea typeface="+mj-ea"/>
                <a:cs typeface="+mj-cs"/>
              </a:rPr>
              <a:t> </a:t>
            </a:r>
            <a:r>
              <a:rPr lang="es-CO" sz="1600" b="1" cap="small" spc="200" dirty="0" err="1" smtClean="0">
                <a:latin typeface="+mj-lt"/>
                <a:ea typeface="+mj-ea"/>
                <a:cs typeface="+mj-cs"/>
              </a:rPr>
              <a:t>experience</a:t>
            </a:r>
            <a:endParaRPr lang="es-CO" sz="1600" b="1" cap="small" spc="200" dirty="0" smtClean="0">
              <a:latin typeface="+mj-lt"/>
              <a:ea typeface="+mj-ea"/>
              <a:cs typeface="+mj-cs"/>
            </a:endParaRPr>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1331640" y="1484784"/>
          <a:ext cx="5194560" cy="3960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6643688" y="1643063"/>
            <a:ext cx="2214562" cy="15716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charset="0"/>
              <a:buChar char="•"/>
              <a:defRPr/>
            </a:pPr>
            <a:r>
              <a:rPr lang="es-ES" sz="1400" b="1" dirty="0" err="1">
                <a:solidFill>
                  <a:schemeClr val="tx1"/>
                </a:solidFill>
              </a:rPr>
              <a:t>Age</a:t>
            </a:r>
            <a:r>
              <a:rPr lang="es-ES" sz="1400" b="1" dirty="0">
                <a:solidFill>
                  <a:schemeClr val="tx1"/>
                </a:solidFill>
              </a:rPr>
              <a:t> </a:t>
            </a:r>
          </a:p>
          <a:p>
            <a:pPr>
              <a:buFont typeface="Arial" charset="0"/>
              <a:buChar char="•"/>
              <a:defRPr/>
            </a:pPr>
            <a:r>
              <a:rPr lang="es-ES" sz="1400" b="1" dirty="0" err="1">
                <a:solidFill>
                  <a:schemeClr val="tx1"/>
                </a:solidFill>
              </a:rPr>
              <a:t>Education</a:t>
            </a:r>
            <a:endParaRPr lang="es-ES" sz="1400" b="1" dirty="0">
              <a:solidFill>
                <a:schemeClr val="tx1"/>
              </a:solidFill>
            </a:endParaRPr>
          </a:p>
          <a:p>
            <a:pPr>
              <a:buFont typeface="Arial" charset="0"/>
              <a:buChar char="•"/>
              <a:defRPr/>
            </a:pPr>
            <a:r>
              <a:rPr lang="es-ES" sz="1400" b="1" dirty="0" err="1">
                <a:solidFill>
                  <a:schemeClr val="tx1"/>
                </a:solidFill>
              </a:rPr>
              <a:t>Location</a:t>
            </a:r>
            <a:endParaRPr lang="es-ES" sz="1400" b="1" dirty="0">
              <a:solidFill>
                <a:schemeClr val="tx1"/>
              </a:solidFill>
            </a:endParaRPr>
          </a:p>
          <a:p>
            <a:pPr>
              <a:buFont typeface="Arial" charset="0"/>
              <a:buChar char="•"/>
              <a:defRPr/>
            </a:pPr>
            <a:r>
              <a:rPr lang="es-ES" sz="1400" b="1" dirty="0" err="1">
                <a:solidFill>
                  <a:schemeClr val="tx1"/>
                </a:solidFill>
              </a:rPr>
              <a:t>Occupation</a:t>
            </a:r>
            <a:endParaRPr lang="es-ES" sz="1400" b="1" dirty="0">
              <a:solidFill>
                <a:schemeClr val="tx1"/>
              </a:solidFill>
            </a:endParaRPr>
          </a:p>
          <a:p>
            <a:pPr>
              <a:buFont typeface="Arial" charset="0"/>
              <a:buChar char="•"/>
              <a:defRPr/>
            </a:pPr>
            <a:r>
              <a:rPr lang="es-ES" sz="1400" b="1" dirty="0">
                <a:solidFill>
                  <a:schemeClr val="tx1"/>
                </a:solidFill>
              </a:rPr>
              <a:t>SES</a:t>
            </a:r>
          </a:p>
          <a:p>
            <a:pPr>
              <a:buFont typeface="Arial" charset="0"/>
              <a:buChar char="•"/>
              <a:defRPr/>
            </a:pPr>
            <a:r>
              <a:rPr lang="es-ES" sz="1400" b="1" dirty="0">
                <a:solidFill>
                  <a:schemeClr val="tx1"/>
                </a:solidFill>
              </a:rPr>
              <a:t>Sex</a:t>
            </a:r>
          </a:p>
        </p:txBody>
      </p:sp>
      <p:sp>
        <p:nvSpPr>
          <p:cNvPr id="7" name="6 Abrir llave"/>
          <p:cNvSpPr/>
          <p:nvPr/>
        </p:nvSpPr>
        <p:spPr>
          <a:xfrm rot="16200000">
            <a:off x="4607719" y="2821782"/>
            <a:ext cx="642937" cy="600075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8" name="7 Rectángulo"/>
          <p:cNvSpPr/>
          <p:nvPr/>
        </p:nvSpPr>
        <p:spPr>
          <a:xfrm>
            <a:off x="2286000" y="6215063"/>
            <a:ext cx="5357813" cy="5000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err="1">
                <a:solidFill>
                  <a:schemeClr val="tx1"/>
                </a:solidFill>
                <a:effectLst>
                  <a:outerShdw blurRad="38100" dist="38100" dir="2700000" algn="tl">
                    <a:srgbClr val="000000">
                      <a:alpha val="43137"/>
                    </a:srgbClr>
                  </a:outerShdw>
                </a:effectLst>
              </a:rPr>
              <a:t>Analysis</a:t>
            </a:r>
            <a:r>
              <a:rPr lang="es-ES" b="1" dirty="0">
                <a:solidFill>
                  <a:schemeClr val="tx1"/>
                </a:solidFill>
                <a:effectLst>
                  <a:outerShdw blurRad="38100" dist="38100" dir="2700000" algn="tl">
                    <a:srgbClr val="000000">
                      <a:alpha val="43137"/>
                    </a:srgbClr>
                  </a:outerShdw>
                </a:effectLst>
              </a:rPr>
              <a:t> </a:t>
            </a:r>
            <a:r>
              <a:rPr lang="es-ES" b="1" dirty="0" err="1">
                <a:solidFill>
                  <a:schemeClr val="tx1"/>
                </a:solidFill>
                <a:effectLst>
                  <a:outerShdw blurRad="38100" dist="38100" dir="2700000" algn="tl">
                    <a:srgbClr val="000000">
                      <a:alpha val="43137"/>
                    </a:srgbClr>
                  </a:outerShdw>
                </a:effectLst>
              </a:rPr>
              <a:t>with</a:t>
            </a:r>
            <a:r>
              <a:rPr lang="es-ES" b="1" dirty="0">
                <a:solidFill>
                  <a:schemeClr val="tx1"/>
                </a:solidFill>
                <a:effectLst>
                  <a:outerShdw blurRad="38100" dist="38100" dir="2700000" algn="tl">
                    <a:srgbClr val="000000">
                      <a:alpha val="43137"/>
                    </a:srgbClr>
                  </a:outerShdw>
                </a:effectLst>
              </a:rPr>
              <a:t> </a:t>
            </a:r>
            <a:r>
              <a:rPr lang="es-ES" b="1" dirty="0" err="1">
                <a:solidFill>
                  <a:schemeClr val="tx1"/>
                </a:solidFill>
                <a:effectLst>
                  <a:outerShdw blurRad="38100" dist="38100" dir="2700000" algn="tl">
                    <a:srgbClr val="000000">
                      <a:alpha val="43137"/>
                    </a:srgbClr>
                  </a:outerShdw>
                </a:effectLst>
              </a:rPr>
              <a:t>communities</a:t>
            </a:r>
            <a:r>
              <a:rPr lang="es-ES" b="1" dirty="0">
                <a:solidFill>
                  <a:schemeClr val="tx1"/>
                </a:solidFill>
                <a:effectLst>
                  <a:outerShdw blurRad="38100" dist="38100" dir="2700000" algn="tl">
                    <a:srgbClr val="000000">
                      <a:alpha val="43137"/>
                    </a:srgbClr>
                  </a:outerShdw>
                </a:effectLst>
              </a:rPr>
              <a:t> and local </a:t>
            </a:r>
            <a:r>
              <a:rPr lang="es-ES" b="1" dirty="0" err="1">
                <a:solidFill>
                  <a:schemeClr val="tx1"/>
                </a:solidFill>
                <a:effectLst>
                  <a:outerShdw blurRad="38100" dist="38100" dir="2700000" algn="tl">
                    <a:srgbClr val="000000">
                      <a:alpha val="43137"/>
                    </a:srgbClr>
                  </a:outerShdw>
                </a:effectLst>
              </a:rPr>
              <a:t>authorities</a:t>
            </a:r>
            <a:endParaRPr lang="es-ES" b="1" dirty="0">
              <a:solidFill>
                <a:schemeClr val="tx1"/>
              </a:solidFill>
              <a:effectLst>
                <a:outerShdw blurRad="38100" dist="38100" dir="2700000" algn="tl">
                  <a:srgbClr val="000000">
                    <a:alpha val="43137"/>
                  </a:srgbClr>
                </a:outerShdw>
              </a:effectLst>
            </a:endParaRPr>
          </a:p>
        </p:txBody>
      </p:sp>
      <p:sp>
        <p:nvSpPr>
          <p:cNvPr id="9" name="1 Título"/>
          <p:cNvSpPr>
            <a:spLocks noGrp="1"/>
          </p:cNvSpPr>
          <p:nvPr>
            <p:ph type="title"/>
          </p:nvPr>
        </p:nvSpPr>
        <p:spPr>
          <a:xfrm>
            <a:off x="4000496" y="71438"/>
            <a:ext cx="5143504" cy="1714488"/>
          </a:xfrm>
        </p:spPr>
        <p:txBody>
          <a:bodyPr>
            <a:noAutofit/>
          </a:bodyPr>
          <a:lstStyle/>
          <a:p>
            <a:pPr algn="l"/>
            <a:r>
              <a:rPr lang="en-US" sz="1300" b="1" dirty="0" smtClean="0"/>
              <a:t/>
            </a:r>
            <a:br>
              <a:rPr lang="en-US" sz="1300" b="1" dirty="0" smtClean="0"/>
            </a:br>
            <a:r>
              <a:rPr lang="en-US" sz="1100" b="1" dirty="0" smtClean="0">
                <a:solidFill>
                  <a:schemeClr val="accent2">
                    <a:lumMod val="20000"/>
                    <a:lumOff val="80000"/>
                  </a:schemeClr>
                </a:solidFill>
              </a:rPr>
              <a:t>4.1Action oriented information</a:t>
            </a:r>
            <a:r>
              <a:rPr lang="en-US" sz="1300" b="1" dirty="0" smtClean="0"/>
              <a:t/>
            </a:r>
            <a:br>
              <a:rPr lang="en-US" sz="1300" b="1" dirty="0" smtClean="0"/>
            </a:br>
            <a:r>
              <a:rPr lang="en-US" sz="1600" b="1" dirty="0" smtClean="0"/>
              <a:t>4.2 Epidemiologic tools</a:t>
            </a:r>
            <a:r>
              <a:rPr lang="en-US" sz="1100" b="1" dirty="0" smtClean="0">
                <a:solidFill>
                  <a:schemeClr val="accent2">
                    <a:lumMod val="20000"/>
                    <a:lumOff val="80000"/>
                  </a:schemeClr>
                </a:solidFill>
              </a:rPr>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4.3 Social science tools</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4.4 Risk and protective factors grouping</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4.5 Police statements derived of factors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4.6 Public policy in Medellin</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4.7 Resources organization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4.8 Next steps</a:t>
            </a:r>
            <a:r>
              <a:rPr lang="en-US" sz="1300" b="1" dirty="0" smtClean="0"/>
              <a:t/>
            </a:r>
            <a:br>
              <a:rPr lang="en-US" sz="1300" b="1" dirty="0" smtClean="0"/>
            </a:br>
            <a:r>
              <a:rPr lang="en-US" sz="1300" b="1" dirty="0" smtClean="0">
                <a:solidFill>
                  <a:schemeClr val="bg1"/>
                </a:solidFill>
              </a:rPr>
              <a:t/>
            </a:r>
            <a:br>
              <a:rPr lang="en-US" sz="1300" b="1" dirty="0" smtClean="0">
                <a:solidFill>
                  <a:schemeClr val="bg1"/>
                </a:solidFill>
              </a:rPr>
            </a:br>
            <a:endParaRPr lang="es-CO" sz="1300" dirty="0">
              <a:solidFill>
                <a:schemeClr val="bg1"/>
              </a:solidFill>
            </a:endParaRPr>
          </a:p>
        </p:txBody>
      </p:sp>
      <p:sp>
        <p:nvSpPr>
          <p:cNvPr id="11" name="10 CuadroTexto"/>
          <p:cNvSpPr txBox="1"/>
          <p:nvPr/>
        </p:nvSpPr>
        <p:spPr>
          <a:xfrm>
            <a:off x="1785918" y="142852"/>
            <a:ext cx="2428892" cy="1323439"/>
          </a:xfrm>
          <a:prstGeom prst="rect">
            <a:avLst/>
          </a:prstGeom>
          <a:noFill/>
        </p:spPr>
        <p:txBody>
          <a:bodyPr wrap="square" rtlCol="0">
            <a:spAutoFit/>
          </a:bodyPr>
          <a:lstStyle/>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Public</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policy</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Human</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security</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approach</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Medellin</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model</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600" b="1" cap="small" spc="200" dirty="0" err="1" smtClean="0">
                <a:latin typeface="+mj-lt"/>
                <a:ea typeface="+mj-ea"/>
                <a:cs typeface="+mj-cs"/>
              </a:rPr>
              <a:t>Medellin</a:t>
            </a:r>
            <a:r>
              <a:rPr lang="es-CO" sz="1600" b="1" cap="small" spc="200" dirty="0" smtClean="0">
                <a:latin typeface="+mj-lt"/>
                <a:ea typeface="+mj-ea"/>
                <a:cs typeface="+mj-cs"/>
              </a:rPr>
              <a:t> </a:t>
            </a:r>
            <a:r>
              <a:rPr lang="es-CO" sz="1600" b="1" cap="small" spc="200" dirty="0" err="1" smtClean="0">
                <a:latin typeface="+mj-lt"/>
                <a:ea typeface="+mj-ea"/>
                <a:cs typeface="+mj-cs"/>
              </a:rPr>
              <a:t>experience</a:t>
            </a:r>
            <a:endParaRPr lang="es-CO" sz="1600" b="1" cap="small" spc="200" dirty="0" smtClean="0">
              <a:latin typeface="+mj-lt"/>
              <a:ea typeface="+mj-ea"/>
              <a:cs typeface="+mj-cs"/>
            </a:endParaRPr>
          </a:p>
        </p:txBody>
      </p:sp>
    </p:spTree>
  </p:cSld>
  <p:clrMapOvr>
    <a:masterClrMapping/>
  </p:clrMapOvr>
  <p:transition>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1928794" y="2643182"/>
            <a:ext cx="66294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Aft>
                <a:spcPts val="0"/>
              </a:spcAft>
              <a:defRPr/>
            </a:pPr>
            <a:r>
              <a:rPr lang="en-US" sz="4000" b="1" cap="none" spc="0" dirty="0" smtClean="0">
                <a:ln w="18000">
                  <a:solidFill>
                    <a:sysClr val="windowText" lastClr="000000"/>
                  </a:solidFill>
                  <a:prstDash val="solid"/>
                  <a:miter lim="800000"/>
                </a:ln>
                <a:effectLst>
                  <a:outerShdw blurRad="25500" dist="23000" dir="7020000" algn="tl">
                    <a:srgbClr val="000000">
                      <a:alpha val="50000"/>
                    </a:srgbClr>
                  </a:outerShdw>
                </a:effectLst>
              </a:rPr>
              <a:t>PREVIVA EXPERIENCE</a:t>
            </a:r>
            <a:r>
              <a:rPr lang="en-US" sz="4000" b="1" cap="none" spc="0" dirty="0" smtClean="0">
                <a:ln w="18000">
                  <a:solidFill>
                    <a:sysClr val="windowText" lastClr="000000"/>
                  </a:solidFill>
                  <a:prstDash val="solid"/>
                  <a:miter lim="800000"/>
                </a:ln>
                <a:solidFill>
                  <a:schemeClr val="bg1"/>
                </a:solidFill>
                <a:effectLst>
                  <a:outerShdw blurRad="25500" dist="23000" dir="7020000" algn="tl">
                    <a:srgbClr val="000000">
                      <a:alpha val="50000"/>
                    </a:srgbClr>
                  </a:outerShdw>
                </a:effectLst>
              </a:rPr>
              <a:t/>
            </a:r>
            <a:br>
              <a:rPr lang="en-US" sz="4000" b="1" cap="none" spc="0" dirty="0" smtClean="0">
                <a:ln w="18000">
                  <a:solidFill>
                    <a:sysClr val="windowText" lastClr="000000"/>
                  </a:solidFill>
                  <a:prstDash val="solid"/>
                  <a:miter lim="800000"/>
                </a:ln>
                <a:solidFill>
                  <a:schemeClr val="bg1"/>
                </a:solidFill>
                <a:effectLst>
                  <a:outerShdw blurRad="25500" dist="23000" dir="7020000" algn="tl">
                    <a:srgbClr val="000000">
                      <a:alpha val="50000"/>
                    </a:srgbClr>
                  </a:outerShdw>
                </a:effectLst>
              </a:rPr>
            </a:br>
            <a:r>
              <a:rPr lang="en-US" sz="4000" b="1" cap="none" spc="0" dirty="0" smtClean="0">
                <a:ln w="18000">
                  <a:solidFill>
                    <a:schemeClr val="bg1"/>
                  </a:solidFill>
                  <a:prstDash val="solid"/>
                  <a:miter lim="800000"/>
                </a:ln>
                <a:solidFill>
                  <a:schemeClr val="bg1"/>
                </a:solidFill>
                <a:effectLst>
                  <a:outerShdw blurRad="25500" dist="23000" dir="7020000" algn="tl">
                    <a:srgbClr val="000000">
                      <a:alpha val="50000"/>
                    </a:srgbClr>
                  </a:outerShdw>
                </a:effectLst>
              </a:rPr>
              <a:t>examples of epidemiological findings</a:t>
            </a:r>
            <a:endParaRPr lang="es-ES" sz="4000" b="1" cap="none" spc="0" dirty="0" smtClean="0">
              <a:ln w="18000">
                <a:solidFill>
                  <a:schemeClr val="bg1"/>
                </a:solidFill>
                <a:prstDash val="solid"/>
                <a:miter lim="800000"/>
              </a:ln>
              <a:solidFill>
                <a:schemeClr val="bg1"/>
              </a:solidFill>
              <a:effectLst>
                <a:outerShdw blurRad="25500" dist="23000" dir="7020000" algn="tl">
                  <a:srgbClr val="000000">
                    <a:alpha val="50000"/>
                  </a:srgbClr>
                </a:outerShdw>
              </a:effectLst>
            </a:endParaRPr>
          </a:p>
        </p:txBody>
      </p:sp>
      <p:sp>
        <p:nvSpPr>
          <p:cNvPr id="27651" name="Rectangle 6"/>
          <p:cNvSpPr>
            <a:spLocks noChangeArrowheads="1"/>
          </p:cNvSpPr>
          <p:nvPr/>
        </p:nvSpPr>
        <p:spPr bwMode="auto">
          <a:xfrm>
            <a:off x="0" y="1728788"/>
            <a:ext cx="9144000" cy="0"/>
          </a:xfrm>
          <a:prstGeom prst="rect">
            <a:avLst/>
          </a:prstGeom>
          <a:noFill/>
          <a:ln w="9525">
            <a:noFill/>
            <a:miter lim="800000"/>
            <a:headEnd/>
            <a:tailEnd/>
          </a:ln>
        </p:spPr>
        <p:txBody>
          <a:bodyPr wrap="none" anchor="ctr">
            <a:spAutoFit/>
          </a:bodyPr>
          <a:lstStyle/>
          <a:p>
            <a:endParaRPr lang="es-CO">
              <a:latin typeface="Calibri" pitchFamily="34" charset="0"/>
            </a:endParaRPr>
          </a:p>
        </p:txBody>
      </p: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aphicFrame>
        <p:nvGraphicFramePr>
          <p:cNvPr id="6" name="1 Gráfico"/>
          <p:cNvGraphicFramePr>
            <a:graphicFrameLocks noGrp="1"/>
          </p:cNvGraphicFramePr>
          <p:nvPr/>
        </p:nvGraphicFramePr>
        <p:xfrm>
          <a:off x="207932" y="839770"/>
          <a:ext cx="8929718" cy="5602450"/>
        </p:xfrm>
        <a:graphic>
          <a:graphicData uri="http://schemas.openxmlformats.org/drawingml/2006/chart">
            <c:chart xmlns:c="http://schemas.openxmlformats.org/drawingml/2006/chart" xmlns:r="http://schemas.openxmlformats.org/officeDocument/2006/relationships" r:id="rId3"/>
          </a:graphicData>
        </a:graphic>
      </p:graphicFrame>
      <p:sp>
        <p:nvSpPr>
          <p:cNvPr id="7" name="1 Título"/>
          <p:cNvSpPr>
            <a:spLocks noGrp="1"/>
          </p:cNvSpPr>
          <p:nvPr>
            <p:ph type="title"/>
          </p:nvPr>
        </p:nvSpPr>
        <p:spPr>
          <a:xfrm>
            <a:off x="428625" y="-500063"/>
            <a:ext cx="8229600" cy="2071688"/>
          </a:xfrm>
        </p:spPr>
        <p:txBody>
          <a:bodyPr>
            <a:noAutofit/>
          </a:bodyPr>
          <a:lstStyle/>
          <a:p>
            <a:pPr eaLnBrk="1" fontAlgn="auto" hangingPunct="1">
              <a:spcAft>
                <a:spcPts val="0"/>
              </a:spcAft>
              <a:defRPr/>
            </a:pPr>
            <a:r>
              <a:rPr lang="es-ES" sz="2000" b="1" dirty="0" err="1" smtClean="0">
                <a:effectLst>
                  <a:outerShdw blurRad="38100" dist="38100" dir="2700000" algn="tl">
                    <a:srgbClr val="000000">
                      <a:alpha val="43137"/>
                    </a:srgbClr>
                  </a:outerShdw>
                </a:effectLst>
              </a:rPr>
              <a:t>Victims</a:t>
            </a:r>
            <a:r>
              <a:rPr lang="es-ES" sz="2000" b="1" dirty="0" smtClean="0">
                <a:effectLst>
                  <a:outerShdw blurRad="38100" dist="38100" dir="2700000" algn="tl">
                    <a:srgbClr val="000000">
                      <a:alpha val="43137"/>
                    </a:srgbClr>
                  </a:outerShdw>
                </a:effectLst>
              </a:rPr>
              <a:t>, </a:t>
            </a:r>
            <a:r>
              <a:rPr lang="es-ES" sz="2000" b="1" dirty="0" err="1" smtClean="0">
                <a:effectLst>
                  <a:outerShdw blurRad="38100" dist="38100" dir="2700000" algn="tl">
                    <a:srgbClr val="000000">
                      <a:alpha val="43137"/>
                    </a:srgbClr>
                  </a:outerShdw>
                </a:effectLst>
              </a:rPr>
              <a:t>aggressors</a:t>
            </a:r>
            <a:r>
              <a:rPr lang="es-ES" sz="2000" b="1" dirty="0" smtClean="0">
                <a:effectLst>
                  <a:outerShdw blurRad="38100" dist="38100" dir="2700000" algn="tl">
                    <a:srgbClr val="000000">
                      <a:alpha val="43137"/>
                    </a:srgbClr>
                  </a:outerShdw>
                </a:effectLst>
              </a:rPr>
              <a:t> and </a:t>
            </a:r>
            <a:r>
              <a:rPr lang="es-ES" sz="2000" b="1" dirty="0" err="1" smtClean="0">
                <a:effectLst>
                  <a:outerShdw blurRad="38100" dist="38100" dir="2700000" algn="tl">
                    <a:srgbClr val="000000">
                      <a:alpha val="43137"/>
                    </a:srgbClr>
                  </a:outerShdw>
                </a:effectLst>
              </a:rPr>
              <a:t>witnesses</a:t>
            </a:r>
            <a:r>
              <a:rPr lang="es-ES" sz="2000" b="1" dirty="0" smtClean="0">
                <a:effectLst>
                  <a:outerShdw blurRad="38100" dist="38100" dir="2700000" algn="tl">
                    <a:srgbClr val="000000">
                      <a:alpha val="43137"/>
                    </a:srgbClr>
                  </a:outerShdw>
                </a:effectLst>
              </a:rPr>
              <a:t>, </a:t>
            </a:r>
            <a:r>
              <a:rPr lang="es-ES" sz="2000" b="1" dirty="0" err="1" smtClean="0">
                <a:effectLst>
                  <a:outerShdw blurRad="38100" dist="38100" dir="2700000" algn="tl">
                    <a:srgbClr val="000000">
                      <a:alpha val="43137"/>
                    </a:srgbClr>
                  </a:outerShdw>
                </a:effectLst>
              </a:rPr>
              <a:t>violence</a:t>
            </a:r>
            <a:r>
              <a:rPr lang="es-ES" sz="2000" b="1" dirty="0" smtClean="0">
                <a:effectLst>
                  <a:outerShdw blurRad="38100" dist="38100" dir="2700000" algn="tl">
                    <a:srgbClr val="000000">
                      <a:alpha val="43137"/>
                    </a:srgbClr>
                  </a:outerShdw>
                </a:effectLst>
              </a:rPr>
              <a:t>.</a:t>
            </a:r>
            <a:br>
              <a:rPr lang="es-ES" sz="2000" b="1" dirty="0" smtClean="0">
                <a:effectLst>
                  <a:outerShdw blurRad="38100" dist="38100" dir="2700000" algn="tl">
                    <a:srgbClr val="000000">
                      <a:alpha val="43137"/>
                    </a:srgbClr>
                  </a:outerShdw>
                </a:effectLst>
              </a:rPr>
            </a:br>
            <a:r>
              <a:rPr lang="es-ES" sz="2000" b="1" dirty="0" err="1" smtClean="0">
                <a:effectLst>
                  <a:outerShdw blurRad="38100" dist="38100" dir="2700000" algn="tl">
                    <a:srgbClr val="000000">
                      <a:alpha val="43137"/>
                    </a:srgbClr>
                  </a:outerShdw>
                </a:effectLst>
              </a:rPr>
              <a:t>Medellin</a:t>
            </a:r>
            <a:r>
              <a:rPr lang="es-ES" sz="2000" b="1" dirty="0" smtClean="0">
                <a:effectLst>
                  <a:outerShdw blurRad="38100" dist="38100" dir="2700000" algn="tl">
                    <a:srgbClr val="000000">
                      <a:alpha val="43137"/>
                    </a:srgbClr>
                  </a:outerShdw>
                </a:effectLst>
              </a:rPr>
              <a:t> </a:t>
            </a:r>
            <a:r>
              <a:rPr lang="es-ES" sz="2000" b="1" dirty="0" err="1" smtClean="0">
                <a:effectLst>
                  <a:outerShdw blurRad="38100" dist="38100" dir="2700000" algn="tl">
                    <a:srgbClr val="000000">
                      <a:alpha val="43137"/>
                    </a:srgbClr>
                  </a:outerShdw>
                </a:effectLst>
              </a:rPr>
              <a:t>metropolitan</a:t>
            </a:r>
            <a:r>
              <a:rPr lang="es-ES" sz="2000" b="1" dirty="0" smtClean="0">
                <a:effectLst>
                  <a:outerShdw blurRad="38100" dist="38100" dir="2700000" algn="tl">
                    <a:srgbClr val="000000">
                      <a:alpha val="43137"/>
                    </a:srgbClr>
                  </a:outerShdw>
                </a:effectLst>
              </a:rPr>
              <a:t> </a:t>
            </a:r>
            <a:r>
              <a:rPr lang="es-ES" sz="2000" b="1" dirty="0" err="1" smtClean="0">
                <a:effectLst>
                  <a:outerShdw blurRad="38100" dist="38100" dir="2700000" algn="tl">
                    <a:srgbClr val="000000">
                      <a:alpha val="43137"/>
                    </a:srgbClr>
                  </a:outerShdw>
                </a:effectLst>
              </a:rPr>
              <a:t>area</a:t>
            </a:r>
            <a:r>
              <a:rPr lang="es-ES" sz="2000" b="1" dirty="0" smtClean="0">
                <a:effectLst>
                  <a:outerShdw blurRad="38100" dist="38100" dir="2700000" algn="tl">
                    <a:srgbClr val="000000">
                      <a:alpha val="43137"/>
                    </a:srgbClr>
                  </a:outerShdw>
                </a:effectLst>
              </a:rPr>
              <a:t>, 2007.  </a:t>
            </a:r>
            <a:r>
              <a:rPr lang="es-ES" sz="2000" b="1" dirty="0" err="1" smtClean="0">
                <a:effectLst>
                  <a:outerShdw blurRad="38100" dist="38100" dir="2700000" algn="tl">
                    <a:srgbClr val="000000">
                      <a:alpha val="43137"/>
                    </a:srgbClr>
                  </a:outerShdw>
                </a:effectLst>
              </a:rPr>
              <a:t>Percentage</a:t>
            </a:r>
            <a:r>
              <a:rPr lang="es-ES" sz="2000" b="1" dirty="0" smtClean="0">
                <a:effectLst>
                  <a:outerShdw blurRad="38100" dist="38100" dir="2700000" algn="tl">
                    <a:srgbClr val="000000">
                      <a:alpha val="43137"/>
                    </a:srgbClr>
                  </a:outerShdw>
                </a:effectLst>
              </a:rPr>
              <a:t> (</a:t>
            </a:r>
            <a:r>
              <a:rPr lang="es-ES" sz="1800" b="1" dirty="0" smtClean="0">
                <a:effectLst>
                  <a:outerShdw blurRad="38100" dist="38100" dir="2700000" algn="tl">
                    <a:srgbClr val="000000">
                      <a:alpha val="43137"/>
                    </a:srgbClr>
                  </a:outerShdw>
                </a:effectLst>
              </a:rPr>
              <a:t>CI 95%).</a:t>
            </a:r>
            <a:endParaRPr lang="es-ES" sz="2000" b="1" dirty="0"/>
          </a:p>
        </p:txBody>
      </p:sp>
    </p:spTree>
  </p:cSld>
  <p:clrMapOvr>
    <a:masterClrMapping/>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1746" name="Rectangle 6"/>
          <p:cNvSpPr>
            <a:spLocks noChangeArrowheads="1"/>
          </p:cNvSpPr>
          <p:nvPr/>
        </p:nvSpPr>
        <p:spPr bwMode="auto">
          <a:xfrm>
            <a:off x="0" y="1728788"/>
            <a:ext cx="9144000" cy="0"/>
          </a:xfrm>
          <a:prstGeom prst="rect">
            <a:avLst/>
          </a:prstGeom>
          <a:noFill/>
          <a:ln w="9525">
            <a:noFill/>
            <a:miter lim="800000"/>
            <a:headEnd/>
            <a:tailEnd/>
          </a:ln>
        </p:spPr>
        <p:txBody>
          <a:bodyPr wrap="none" anchor="ctr">
            <a:spAutoFit/>
          </a:bodyPr>
          <a:lstStyle/>
          <a:p>
            <a:endParaRPr lang="es-CO">
              <a:latin typeface="Calibri" pitchFamily="34" charset="0"/>
            </a:endParaRPr>
          </a:p>
        </p:txBody>
      </p:sp>
      <p:graphicFrame>
        <p:nvGraphicFramePr>
          <p:cNvPr id="4" name="Group 113"/>
          <p:cNvGraphicFramePr>
            <a:graphicFrameLocks noGrp="1"/>
          </p:cNvGraphicFramePr>
          <p:nvPr/>
        </p:nvGraphicFramePr>
        <p:xfrm>
          <a:off x="142998" y="980726"/>
          <a:ext cx="8964488" cy="5633054"/>
        </p:xfrm>
        <a:graphic>
          <a:graphicData uri="http://schemas.openxmlformats.org/drawingml/2006/table">
            <a:tbl>
              <a:tblPr/>
              <a:tblGrid>
                <a:gridCol w="2030308"/>
                <a:gridCol w="797072"/>
                <a:gridCol w="797072"/>
                <a:gridCol w="877463"/>
                <a:gridCol w="875752"/>
                <a:gridCol w="956143"/>
                <a:gridCol w="877463"/>
                <a:gridCol w="956143"/>
                <a:gridCol w="797072"/>
              </a:tblGrid>
              <a:tr h="82355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rgbClr val="F2F2F2"/>
                          </a:solidFill>
                          <a:effectLst/>
                          <a:latin typeface="Arial" charset="0"/>
                        </a:rPr>
                        <a:t>Factors</a:t>
                      </a:r>
                      <a:endParaRPr kumimoji="0" lang="es-ES" sz="1600" b="0" i="0" u="none" strike="noStrike" cap="none" normalizeH="0" baseline="0" dirty="0" smtClean="0">
                        <a:ln>
                          <a:noFill/>
                        </a:ln>
                        <a:solidFill>
                          <a:srgbClr val="F2F2F2"/>
                        </a:solidFill>
                        <a:effectLst/>
                        <a:latin typeface="Arial" charset="0"/>
                      </a:endParaRP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F2F2F2"/>
                          </a:solidFill>
                          <a:effectLst/>
                          <a:latin typeface="Arial" charset="0"/>
                        </a:rPr>
                        <a:t>Armed</a:t>
                      </a:r>
                      <a:r>
                        <a:rPr kumimoji="0" lang="es-ES" sz="1600" b="1" i="0" u="none" strike="noStrike" cap="none" normalizeH="0" baseline="0" dirty="0" smtClean="0">
                          <a:ln>
                            <a:noFill/>
                          </a:ln>
                          <a:solidFill>
                            <a:srgbClr val="F2F2F2"/>
                          </a:solidFill>
                          <a:effectLst/>
                          <a:latin typeface="Arial" charset="0"/>
                        </a:rPr>
                        <a:t> </a:t>
                      </a:r>
                      <a:r>
                        <a:rPr kumimoji="0" lang="es-ES" sz="1600" b="1" i="0" u="none" strike="noStrike" cap="none" normalizeH="0" baseline="0" dirty="0" err="1" smtClean="0">
                          <a:ln>
                            <a:noFill/>
                          </a:ln>
                          <a:solidFill>
                            <a:srgbClr val="F2F2F2"/>
                          </a:solidFill>
                          <a:effectLst/>
                          <a:latin typeface="Arial" charset="0"/>
                        </a:rPr>
                        <a:t>threat</a:t>
                      </a:r>
                      <a:endParaRPr kumimoji="0" lang="es-ES" sz="1600" b="1" i="0" u="none" strike="noStrike" cap="none" normalizeH="0" baseline="0" dirty="0" smtClean="0">
                        <a:ln>
                          <a:noFill/>
                        </a:ln>
                        <a:solidFill>
                          <a:srgbClr val="F2F2F2"/>
                        </a:solidFill>
                        <a:effectLst/>
                        <a:latin typeface="Arial" charset="0"/>
                      </a:endParaRPr>
                    </a:p>
                  </a:txBody>
                  <a:tcPr marL="6048" marR="6048" marT="6048" marB="0" anchor="ctr" horzOverflow="overflow">
                    <a:lnL w="6350" cap="flat" cmpd="sng" algn="ctr">
                      <a:solidFill>
                        <a:srgbClr val="FFFFCC"/>
                      </a:solidFill>
                      <a:prstDash val="solid"/>
                      <a:round/>
                      <a:headEnd type="none" w="med" len="med"/>
                      <a:tailEnd type="none" w="med" len="med"/>
                    </a:lnL>
                    <a:lnR w="12700" cap="flat" cmpd="sng" algn="ctr">
                      <a:solidFill>
                        <a:srgbClr val="FFFF99"/>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hMerge="1">
                  <a:txBody>
                    <a:bodyPr/>
                    <a:lstStyle/>
                    <a:p>
                      <a:endParaRPr lang="es-E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F2F2F2"/>
                          </a:solidFill>
                          <a:effectLst/>
                          <a:latin typeface="Arial" charset="0"/>
                        </a:rPr>
                        <a:t>Physical</a:t>
                      </a:r>
                      <a:r>
                        <a:rPr kumimoji="0" lang="es-ES" sz="1600" b="1" i="0" u="none" strike="noStrike" cap="none" normalizeH="0" baseline="0" dirty="0" smtClean="0">
                          <a:ln>
                            <a:noFill/>
                          </a:ln>
                          <a:solidFill>
                            <a:srgbClr val="F2F2F2"/>
                          </a:solidFill>
                          <a:effectLst/>
                          <a:latin typeface="Arial" charset="0"/>
                        </a:rPr>
                        <a:t> </a:t>
                      </a:r>
                      <a:r>
                        <a:rPr kumimoji="0" lang="es-ES" sz="1600" b="1" i="0" u="none" strike="noStrike" cap="none" normalizeH="0" baseline="0" dirty="0" err="1" smtClean="0">
                          <a:ln>
                            <a:noFill/>
                          </a:ln>
                          <a:solidFill>
                            <a:srgbClr val="F2F2F2"/>
                          </a:solidFill>
                          <a:effectLst/>
                          <a:latin typeface="Arial" charset="0"/>
                        </a:rPr>
                        <a:t>aggression</a:t>
                      </a:r>
                      <a:r>
                        <a:rPr kumimoji="0" lang="es-ES" sz="1600" b="1" i="0" u="none" strike="noStrike" cap="none" normalizeH="0" baseline="0" dirty="0" smtClean="0">
                          <a:ln>
                            <a:noFill/>
                          </a:ln>
                          <a:solidFill>
                            <a:srgbClr val="F2F2F2"/>
                          </a:solidFill>
                          <a:effectLst/>
                          <a:latin typeface="Arial" charset="0"/>
                        </a:rPr>
                        <a:t> </a:t>
                      </a:r>
                      <a:r>
                        <a:rPr kumimoji="0" lang="es-ES" sz="1600" b="1" i="0" u="none" strike="noStrike" cap="none" normalizeH="0" baseline="0" dirty="0" err="1" smtClean="0">
                          <a:ln>
                            <a:noFill/>
                          </a:ln>
                          <a:solidFill>
                            <a:srgbClr val="F2F2F2"/>
                          </a:solidFill>
                          <a:effectLst/>
                          <a:latin typeface="Arial" charset="0"/>
                        </a:rPr>
                        <a:t>with</a:t>
                      </a:r>
                      <a:r>
                        <a:rPr kumimoji="0" lang="es-ES" sz="1600" b="1" i="0" u="none" strike="noStrike" cap="none" normalizeH="0" baseline="0" dirty="0" smtClean="0">
                          <a:ln>
                            <a:noFill/>
                          </a:ln>
                          <a:solidFill>
                            <a:srgbClr val="F2F2F2"/>
                          </a:solidFill>
                          <a:effectLst/>
                          <a:latin typeface="Arial" charset="0"/>
                        </a:rPr>
                        <a:t> a </a:t>
                      </a:r>
                      <a:r>
                        <a:rPr kumimoji="0" lang="es-ES" sz="1600" b="1" i="0" u="none" strike="noStrike" cap="none" normalizeH="0" baseline="0" dirty="0" err="1" smtClean="0">
                          <a:ln>
                            <a:noFill/>
                          </a:ln>
                          <a:solidFill>
                            <a:srgbClr val="F2F2F2"/>
                          </a:solidFill>
                          <a:effectLst/>
                          <a:latin typeface="Arial" charset="0"/>
                        </a:rPr>
                        <a:t>weapon</a:t>
                      </a:r>
                      <a:endParaRPr kumimoji="0" lang="es-ES" sz="1600" b="1" i="0" u="none" strike="noStrike" cap="none" normalizeH="0" baseline="0" dirty="0" smtClean="0">
                        <a:ln>
                          <a:noFill/>
                        </a:ln>
                        <a:solidFill>
                          <a:srgbClr val="F2F2F2"/>
                        </a:solidFill>
                        <a:effectLst/>
                        <a:latin typeface="Arial" charset="0"/>
                      </a:endParaRPr>
                    </a:p>
                  </a:txBody>
                  <a:tcPr marL="6048" marR="6048" marT="6048" marB="0" anchor="ctr" horzOverflow="overflow">
                    <a:lnL w="12700" cap="flat" cmpd="sng" algn="ctr">
                      <a:solidFill>
                        <a:srgbClr val="FFFF99"/>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rgbClr val="003300"/>
                    </a:solidFill>
                  </a:tcPr>
                </a:tc>
                <a:tc hMerge="1">
                  <a:txBody>
                    <a:bodyPr/>
                    <a:lstStyle/>
                    <a:p>
                      <a:endParaRPr lang="es-E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F2F2F2"/>
                          </a:solidFill>
                          <a:effectLst/>
                          <a:latin typeface="Arial" charset="0"/>
                        </a:rPr>
                        <a:t>Physical</a:t>
                      </a:r>
                      <a:r>
                        <a:rPr kumimoji="0" lang="es-ES" sz="1600" b="1" i="0" u="none" strike="noStrike" cap="none" normalizeH="0" baseline="0" dirty="0" smtClean="0">
                          <a:ln>
                            <a:noFill/>
                          </a:ln>
                          <a:solidFill>
                            <a:srgbClr val="F2F2F2"/>
                          </a:solidFill>
                          <a:effectLst/>
                          <a:latin typeface="Arial" charset="0"/>
                        </a:rPr>
                        <a:t> </a:t>
                      </a:r>
                      <a:r>
                        <a:rPr kumimoji="0" lang="es-ES" sz="1600" b="1" i="0" u="none" strike="noStrike" cap="none" normalizeH="0" baseline="0" dirty="0" err="1" smtClean="0">
                          <a:ln>
                            <a:noFill/>
                          </a:ln>
                          <a:solidFill>
                            <a:srgbClr val="F2F2F2"/>
                          </a:solidFill>
                          <a:effectLst/>
                          <a:latin typeface="Arial" charset="0"/>
                        </a:rPr>
                        <a:t>aggression</a:t>
                      </a:r>
                      <a:r>
                        <a:rPr kumimoji="0" lang="es-ES" sz="1600" b="1" i="0" u="none" strike="noStrike" cap="none" normalizeH="0" baseline="0" dirty="0" smtClean="0">
                          <a:ln>
                            <a:noFill/>
                          </a:ln>
                          <a:solidFill>
                            <a:srgbClr val="F2F2F2"/>
                          </a:solidFill>
                          <a:effectLst/>
                          <a:latin typeface="Arial" charset="0"/>
                        </a:rPr>
                        <a:t> </a:t>
                      </a:r>
                      <a:r>
                        <a:rPr kumimoji="0" lang="es-ES" sz="1600" b="1" i="0" u="none" strike="noStrike" cap="none" normalizeH="0" baseline="0" dirty="0" err="1" smtClean="0">
                          <a:ln>
                            <a:noFill/>
                          </a:ln>
                          <a:solidFill>
                            <a:srgbClr val="F2F2F2"/>
                          </a:solidFill>
                          <a:effectLst/>
                          <a:latin typeface="Arial" charset="0"/>
                        </a:rPr>
                        <a:t>without</a:t>
                      </a:r>
                      <a:r>
                        <a:rPr kumimoji="0" lang="es-ES" sz="1600" b="1" i="0" u="none" strike="noStrike" cap="none" normalizeH="0" baseline="0" dirty="0" smtClean="0">
                          <a:ln>
                            <a:noFill/>
                          </a:ln>
                          <a:solidFill>
                            <a:srgbClr val="F2F2F2"/>
                          </a:solidFill>
                          <a:effectLst/>
                          <a:latin typeface="Arial" charset="0"/>
                        </a:rPr>
                        <a:t> a </a:t>
                      </a:r>
                      <a:r>
                        <a:rPr kumimoji="0" lang="es-ES" sz="1600" b="1" i="0" u="none" strike="noStrike" cap="none" normalizeH="0" baseline="0" dirty="0" err="1" smtClean="0">
                          <a:ln>
                            <a:noFill/>
                          </a:ln>
                          <a:solidFill>
                            <a:srgbClr val="F2F2F2"/>
                          </a:solidFill>
                          <a:effectLst/>
                          <a:latin typeface="Arial" charset="0"/>
                        </a:rPr>
                        <a:t>weapon</a:t>
                      </a:r>
                      <a:r>
                        <a:rPr kumimoji="0" lang="es-ES" sz="1600" b="1" i="0" u="none" strike="noStrike" cap="none" normalizeH="0" baseline="0" dirty="0" smtClean="0">
                          <a:ln>
                            <a:noFill/>
                          </a:ln>
                          <a:solidFill>
                            <a:srgbClr val="F2F2F2"/>
                          </a:solidFill>
                          <a:effectLst/>
                          <a:latin typeface="Arial" charset="0"/>
                        </a:rPr>
                        <a:t> </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hMerge="1">
                  <a:txBody>
                    <a:bodyPr/>
                    <a:lstStyle/>
                    <a:p>
                      <a:endParaRPr lang="es-E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F2F2F2"/>
                          </a:solidFill>
                          <a:effectLst/>
                          <a:latin typeface="Arial" charset="0"/>
                        </a:rPr>
                        <a:t>Robbery</a:t>
                      </a:r>
                      <a:r>
                        <a:rPr kumimoji="0" lang="es-ES" sz="1600" b="1" i="0" u="none" strike="noStrike" cap="none" normalizeH="0" baseline="0" dirty="0" smtClean="0">
                          <a:ln>
                            <a:noFill/>
                          </a:ln>
                          <a:solidFill>
                            <a:srgbClr val="F2F2F2"/>
                          </a:solidFill>
                          <a:effectLst/>
                          <a:latin typeface="Arial" charset="0"/>
                        </a:rPr>
                        <a:t> </a:t>
                      </a:r>
                      <a:r>
                        <a:rPr kumimoji="0" lang="es-ES" sz="1600" b="1" i="0" u="none" strike="noStrike" cap="none" normalizeH="0" baseline="0" dirty="0" err="1" smtClean="0">
                          <a:ln>
                            <a:noFill/>
                          </a:ln>
                          <a:solidFill>
                            <a:srgbClr val="F2F2F2"/>
                          </a:solidFill>
                          <a:effectLst/>
                          <a:latin typeface="Arial" charset="0"/>
                        </a:rPr>
                        <a:t>without</a:t>
                      </a:r>
                      <a:r>
                        <a:rPr kumimoji="0" lang="es-ES" sz="1600" b="1" i="0" u="none" strike="noStrike" cap="none" normalizeH="0" baseline="0" dirty="0" smtClean="0">
                          <a:ln>
                            <a:noFill/>
                          </a:ln>
                          <a:solidFill>
                            <a:srgbClr val="F2F2F2"/>
                          </a:solidFill>
                          <a:effectLst/>
                          <a:latin typeface="Arial" charset="0"/>
                        </a:rPr>
                        <a:t> a </a:t>
                      </a:r>
                      <a:r>
                        <a:rPr kumimoji="0" lang="es-ES" sz="1600" b="1" i="0" u="none" strike="noStrike" cap="none" normalizeH="0" baseline="0" dirty="0" err="1" smtClean="0">
                          <a:ln>
                            <a:noFill/>
                          </a:ln>
                          <a:solidFill>
                            <a:srgbClr val="F2F2F2"/>
                          </a:solidFill>
                          <a:effectLst/>
                          <a:latin typeface="Arial" charset="0"/>
                        </a:rPr>
                        <a:t>weapon</a:t>
                      </a:r>
                      <a:r>
                        <a:rPr kumimoji="0" lang="es-ES" sz="1600" b="1" i="0" u="none" strike="noStrike" cap="none" normalizeH="0" baseline="0" dirty="0" smtClean="0">
                          <a:ln>
                            <a:noFill/>
                          </a:ln>
                          <a:solidFill>
                            <a:srgbClr val="F2F2F2"/>
                          </a:solidFill>
                          <a:effectLst/>
                          <a:latin typeface="Arial" charset="0"/>
                        </a:rPr>
                        <a:t> </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hMerge="1">
                  <a:txBody>
                    <a:bodyPr/>
                    <a:lstStyle/>
                    <a:p>
                      <a:endParaRPr lang="es-ES"/>
                    </a:p>
                  </a:txBody>
                  <a:tcPr/>
                </a:tc>
              </a:tr>
              <a:tr h="279657">
                <a:tc vMerge="1">
                  <a:txBody>
                    <a:bodyPr/>
                    <a:lstStyle/>
                    <a:p>
                      <a:endParaRPr lang="es-E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F2F2F2"/>
                          </a:solidFill>
                          <a:effectLst/>
                          <a:latin typeface="Arial" charset="0"/>
                        </a:rPr>
                        <a:t>OR</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F2F2F2"/>
                          </a:solidFill>
                          <a:effectLst/>
                          <a:latin typeface="Arial" charset="0"/>
                        </a:rPr>
                        <a:t>%PAR </a:t>
                      </a:r>
                    </a:p>
                  </a:txBody>
                  <a:tcPr marL="6048" marR="6048" marT="6048" marB="0" anchor="ctr" horzOverflow="overflow">
                    <a:lnL w="6350" cap="flat" cmpd="sng" algn="ctr">
                      <a:solidFill>
                        <a:srgbClr val="FFFFCC"/>
                      </a:solidFill>
                      <a:prstDash val="solid"/>
                      <a:round/>
                      <a:headEnd type="none" w="med" len="med"/>
                      <a:tailEnd type="none" w="med" len="med"/>
                    </a:lnL>
                    <a:lnR w="12700" cap="flat" cmpd="sng" algn="ctr">
                      <a:solidFill>
                        <a:srgbClr val="FFFF99"/>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F2F2F2"/>
                          </a:solidFill>
                          <a:effectLst/>
                          <a:latin typeface="Arial" charset="0"/>
                        </a:rPr>
                        <a:t>OR</a:t>
                      </a:r>
                    </a:p>
                  </a:txBody>
                  <a:tcPr marL="6048" marR="6048" marT="6048" marB="0"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F2F2F2"/>
                          </a:solidFill>
                          <a:effectLst/>
                          <a:latin typeface="Arial" charset="0"/>
                        </a:rPr>
                        <a:t>%PAR </a:t>
                      </a:r>
                    </a:p>
                  </a:txBody>
                  <a:tcPr marL="6048" marR="6048" marT="6048" marB="0" anchor="ctr" horzOverflow="overflow">
                    <a:lnL w="12700" cap="flat" cmpd="sng" algn="ctr">
                      <a:solidFill>
                        <a:srgbClr val="FFFF99"/>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F2F2F2"/>
                          </a:solidFill>
                          <a:effectLst/>
                          <a:latin typeface="Arial" charset="0"/>
                        </a:rPr>
                        <a:t>OR</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F2F2F2"/>
                          </a:solidFill>
                          <a:effectLst/>
                          <a:latin typeface="Arial" charset="0"/>
                        </a:rPr>
                        <a:t>%PAR </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F2F2F2"/>
                          </a:solidFill>
                          <a:effectLst/>
                          <a:latin typeface="Arial" charset="0"/>
                        </a:rPr>
                        <a:t>OR</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F2F2F2"/>
                          </a:solidFill>
                          <a:effectLst/>
                          <a:latin typeface="Arial" charset="0"/>
                        </a:rPr>
                        <a:t>%PAR </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r>
              <a:tr h="111085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noProof="0" dirty="0" smtClean="0">
                          <a:ln>
                            <a:noFill/>
                          </a:ln>
                          <a:solidFill>
                            <a:schemeClr val="bg1"/>
                          </a:solidFill>
                          <a:effectLst/>
                          <a:latin typeface="Arial" charset="0"/>
                        </a:rPr>
                        <a:t>Mother´s</a:t>
                      </a:r>
                      <a:endParaRPr kumimoji="0" lang="en-US" sz="1800" b="1" i="0" u="none" strike="sngStrike" cap="none" normalizeH="0" baseline="0" noProof="0" dirty="0" smtClean="0">
                        <a:ln>
                          <a:noFill/>
                        </a:ln>
                        <a:solidFill>
                          <a:schemeClr val="bg1"/>
                        </a:solidFill>
                        <a:effectLst/>
                        <a:latin typeface="Arial" charset="0"/>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noProof="0" dirty="0" smtClean="0">
                          <a:ln>
                            <a:noFill/>
                          </a:ln>
                          <a:solidFill>
                            <a:schemeClr val="bg1"/>
                          </a:solidFill>
                          <a:effectLst/>
                          <a:latin typeface="Arial" charset="0"/>
                        </a:rPr>
                        <a:t>watching </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FFF00"/>
                          </a:solidFill>
                          <a:effectLst/>
                          <a:latin typeface="Arial" charset="0"/>
                        </a:rPr>
                        <a:t>0,1</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2F2F2"/>
                          </a:solidFill>
                          <a:effectLst/>
                          <a:latin typeface="Arial" charset="0"/>
                        </a:rPr>
                        <a:t>-92,5</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FFF00"/>
                          </a:solidFill>
                          <a:effectLst/>
                          <a:latin typeface="Arial" charset="0"/>
                        </a:rPr>
                        <a:t>0,2</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12700" cap="flat" cmpd="sng" algn="ctr">
                      <a:solidFill>
                        <a:srgbClr val="FFFF99"/>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2F2F2"/>
                          </a:solidFill>
                          <a:effectLst/>
                          <a:latin typeface="Arial" charset="0"/>
                        </a:rPr>
                        <a:t>-79,5</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FFF00"/>
                          </a:solidFill>
                          <a:effectLst/>
                          <a:latin typeface="Arial" charset="0"/>
                        </a:rPr>
                        <a:t>0,3</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2F2F2"/>
                          </a:solidFill>
                          <a:effectLst/>
                          <a:latin typeface="Arial" charset="0"/>
                        </a:rPr>
                        <a:t>-50,7</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FFF00"/>
                          </a:solidFill>
                          <a:effectLst/>
                          <a:latin typeface="Arial" charset="0"/>
                        </a:rPr>
                        <a:t>0,5</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2F2F2"/>
                          </a:solidFill>
                          <a:effectLst/>
                          <a:latin typeface="Arial" charset="0"/>
                        </a:rPr>
                        <a:t>-96,1</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r>
              <a:tr h="129498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noProof="0" dirty="0" smtClean="0">
                          <a:ln>
                            <a:noFill/>
                          </a:ln>
                          <a:solidFill>
                            <a:schemeClr val="bg1"/>
                          </a:solidFill>
                          <a:effectLst/>
                          <a:latin typeface="Arial" charset="0"/>
                        </a:rPr>
                        <a:t>Social cohesion </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2F2F2"/>
                          </a:solidFill>
                          <a:effectLst/>
                          <a:latin typeface="Arial" charset="0"/>
                        </a:rPr>
                        <a:t> </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2F2F2"/>
                          </a:solidFill>
                          <a:effectLst/>
                          <a:latin typeface="Arial" charset="0"/>
                        </a:rPr>
                        <a:t> </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2F2F2"/>
                          </a:solidFill>
                          <a:effectLst/>
                          <a:latin typeface="Arial" charset="0"/>
                        </a:rPr>
                        <a:t> </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2F2F2"/>
                          </a:solidFill>
                          <a:effectLst/>
                          <a:latin typeface="Arial" charset="0"/>
                        </a:rPr>
                        <a:t> </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FFF00"/>
                          </a:solidFill>
                          <a:effectLst/>
                          <a:latin typeface="Arial" charset="0"/>
                        </a:rPr>
                        <a:t>0,5</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2F2F2"/>
                          </a:solidFill>
                          <a:effectLst/>
                          <a:latin typeface="Arial" charset="0"/>
                        </a:rPr>
                        <a:t>-100,0</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FFF00"/>
                          </a:solidFill>
                          <a:effectLst/>
                          <a:latin typeface="Arial" charset="0"/>
                        </a:rPr>
                        <a:t>0,3</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2F2F2"/>
                          </a:solidFill>
                          <a:effectLst/>
                          <a:latin typeface="Arial" charset="0"/>
                        </a:rPr>
                        <a:t>-48,5</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r>
              <a:tr h="129498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noProof="0" dirty="0" smtClean="0">
                          <a:ln>
                            <a:noFill/>
                          </a:ln>
                          <a:solidFill>
                            <a:schemeClr val="bg1"/>
                          </a:solidFill>
                          <a:effectLst/>
                          <a:latin typeface="Arial" charset="0"/>
                        </a:rPr>
                        <a:t>Attitude of cooperation with local authorities</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smtClean="0">
                          <a:ln>
                            <a:noFill/>
                          </a:ln>
                          <a:solidFill>
                            <a:srgbClr val="F2F2F2"/>
                          </a:solidFill>
                          <a:effectLst/>
                          <a:latin typeface="Arial" charset="0"/>
                        </a:rPr>
                        <a:t> </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smtClean="0">
                          <a:ln>
                            <a:noFill/>
                          </a:ln>
                          <a:solidFill>
                            <a:srgbClr val="F2F2F2"/>
                          </a:solidFill>
                          <a:effectLst/>
                          <a:latin typeface="Arial" charset="0"/>
                        </a:rPr>
                        <a:t> </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smtClean="0">
                          <a:ln>
                            <a:noFill/>
                          </a:ln>
                          <a:solidFill>
                            <a:srgbClr val="FFFF00"/>
                          </a:solidFill>
                          <a:effectLst/>
                          <a:latin typeface="Arial" charset="0"/>
                        </a:rPr>
                        <a:t>0,5</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2F2F2"/>
                          </a:solidFill>
                          <a:effectLst/>
                          <a:latin typeface="Arial" charset="0"/>
                        </a:rPr>
                        <a:t>-85,2</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2F2F2"/>
                          </a:solidFill>
                          <a:effectLst/>
                          <a:latin typeface="Arial" charset="0"/>
                        </a:rPr>
                        <a:t> </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2F2F2"/>
                          </a:solidFill>
                          <a:effectLst/>
                          <a:latin typeface="Arial" charset="0"/>
                        </a:rPr>
                        <a:t> </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2F2F2"/>
                          </a:solidFill>
                          <a:effectLst/>
                          <a:latin typeface="Arial" charset="0"/>
                        </a:rPr>
                        <a:t> </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2F2F2"/>
                          </a:solidFill>
                          <a:effectLst/>
                          <a:latin typeface="Arial" charset="0"/>
                        </a:rPr>
                        <a:t> </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r>
              <a:tr h="74057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noProof="0" dirty="0" smtClean="0">
                          <a:ln>
                            <a:noFill/>
                          </a:ln>
                          <a:solidFill>
                            <a:schemeClr val="bg1"/>
                          </a:solidFill>
                          <a:effectLst/>
                          <a:latin typeface="Arial" charset="0"/>
                        </a:rPr>
                        <a:t> 1 point increase Socioeconomic level</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smtClean="0">
                          <a:ln>
                            <a:noFill/>
                          </a:ln>
                          <a:solidFill>
                            <a:srgbClr val="F2F2F2"/>
                          </a:solidFill>
                          <a:effectLst/>
                          <a:latin typeface="Arial" charset="0"/>
                        </a:rPr>
                        <a:t> </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smtClean="0">
                          <a:ln>
                            <a:noFill/>
                          </a:ln>
                          <a:solidFill>
                            <a:srgbClr val="F2F2F2"/>
                          </a:solidFill>
                          <a:effectLst/>
                          <a:latin typeface="Arial" charset="0"/>
                        </a:rPr>
                        <a:t> </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smtClean="0">
                          <a:ln>
                            <a:noFill/>
                          </a:ln>
                          <a:solidFill>
                            <a:srgbClr val="F2F2F2"/>
                          </a:solidFill>
                          <a:effectLst/>
                          <a:latin typeface="Arial" charset="0"/>
                        </a:rPr>
                        <a:t> </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smtClean="0">
                          <a:ln>
                            <a:noFill/>
                          </a:ln>
                          <a:solidFill>
                            <a:srgbClr val="F2F2F2"/>
                          </a:solidFill>
                          <a:effectLst/>
                          <a:latin typeface="Arial" charset="0"/>
                        </a:rPr>
                        <a:t> </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FFF00"/>
                          </a:solidFill>
                          <a:effectLst/>
                          <a:latin typeface="Arial" charset="0"/>
                        </a:rPr>
                        <a:t>0,8</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2F2F2"/>
                          </a:solidFill>
                          <a:effectLst/>
                          <a:latin typeface="Arial" charset="0"/>
                        </a:rPr>
                        <a:t>-25,0</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2F2F2"/>
                          </a:solidFill>
                          <a:effectLst/>
                          <a:latin typeface="Arial" charset="0"/>
                        </a:rPr>
                        <a:t> </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2F2F2"/>
                          </a:solidFill>
                          <a:effectLst/>
                          <a:latin typeface="Arial" charset="0"/>
                        </a:rPr>
                        <a:t> </a:t>
                      </a:r>
                    </a:p>
                  </a:txBody>
                  <a:tcPr marL="6048" marR="6048" marT="6048"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r>
            </a:tbl>
          </a:graphicData>
        </a:graphic>
      </p:graphicFrame>
      <p:sp>
        <p:nvSpPr>
          <p:cNvPr id="5" name="6 CuadroTexto"/>
          <p:cNvSpPr txBox="1">
            <a:spLocks noChangeArrowheads="1"/>
          </p:cNvSpPr>
          <p:nvPr/>
        </p:nvSpPr>
        <p:spPr bwMode="auto">
          <a:xfrm>
            <a:off x="857224" y="71438"/>
            <a:ext cx="8286776" cy="830997"/>
          </a:xfrm>
          <a:prstGeom prst="rect">
            <a:avLst/>
          </a:prstGeom>
          <a:noFill/>
          <a:ln w="9525">
            <a:noFill/>
            <a:miter lim="800000"/>
            <a:headEnd/>
            <a:tailEnd/>
          </a:ln>
        </p:spPr>
        <p:txBody>
          <a:bodyPr>
            <a:spAutoFit/>
          </a:bodyPr>
          <a:lstStyle/>
          <a:p>
            <a:pPr algn="ctr">
              <a:defRPr/>
            </a:pPr>
            <a:r>
              <a:rPr lang="es-ES" sz="2400" b="1" dirty="0" err="1">
                <a:ln w="1905"/>
                <a:solidFill>
                  <a:srgbClr val="0070C0"/>
                </a:solidFill>
                <a:effectLst>
                  <a:innerShdw blurRad="69850" dist="43180" dir="5400000">
                    <a:srgbClr val="000000">
                      <a:alpha val="65000"/>
                    </a:srgbClr>
                  </a:innerShdw>
                </a:effectLst>
                <a:latin typeface="+mj-lt"/>
                <a:ea typeface="+mj-ea"/>
                <a:cs typeface="+mj-cs"/>
              </a:rPr>
              <a:t>Protective</a:t>
            </a:r>
            <a:r>
              <a:rPr lang="es-ES" sz="2400" b="1" dirty="0">
                <a:ln w="1905"/>
                <a:solidFill>
                  <a:srgbClr val="0070C0"/>
                </a:solidFill>
                <a:effectLst>
                  <a:innerShdw blurRad="69850" dist="43180" dir="5400000">
                    <a:srgbClr val="000000">
                      <a:alpha val="65000"/>
                    </a:srgbClr>
                  </a:innerShdw>
                </a:effectLst>
                <a:latin typeface="+mj-lt"/>
                <a:ea typeface="+mj-ea"/>
                <a:cs typeface="+mj-cs"/>
              </a:rPr>
              <a:t> </a:t>
            </a:r>
            <a:r>
              <a:rPr lang="es-ES" sz="2400" b="1" dirty="0" err="1">
                <a:ln w="1905"/>
                <a:solidFill>
                  <a:srgbClr val="0070C0"/>
                </a:solidFill>
                <a:effectLst>
                  <a:innerShdw blurRad="69850" dist="43180" dir="5400000">
                    <a:srgbClr val="000000">
                      <a:alpha val="65000"/>
                    </a:srgbClr>
                  </a:innerShdw>
                </a:effectLst>
                <a:latin typeface="+mj-lt"/>
                <a:ea typeface="+mj-ea"/>
                <a:cs typeface="+mj-cs"/>
              </a:rPr>
              <a:t>factors</a:t>
            </a:r>
            <a:r>
              <a:rPr lang="es-ES" sz="2400" b="1" dirty="0">
                <a:ln w="1905"/>
                <a:effectLst>
                  <a:innerShdw blurRad="69850" dist="43180" dir="5400000">
                    <a:srgbClr val="000000">
                      <a:alpha val="65000"/>
                    </a:srgbClr>
                  </a:innerShdw>
                </a:effectLst>
                <a:latin typeface="+mj-lt"/>
                <a:ea typeface="+mj-ea"/>
                <a:cs typeface="+mj-cs"/>
              </a:rPr>
              <a:t> </a:t>
            </a:r>
            <a:r>
              <a:rPr lang="es-ES" sz="2400" b="1" dirty="0" err="1" smtClean="0">
                <a:ln w="1905"/>
                <a:effectLst>
                  <a:innerShdw blurRad="69850" dist="43180" dir="5400000">
                    <a:srgbClr val="000000">
                      <a:alpha val="65000"/>
                    </a:srgbClr>
                  </a:innerShdw>
                </a:effectLst>
                <a:latin typeface="+mj-lt"/>
                <a:ea typeface="+mj-ea"/>
                <a:cs typeface="+mj-cs"/>
              </a:rPr>
              <a:t>for</a:t>
            </a:r>
            <a:r>
              <a:rPr lang="es-ES" sz="2400" b="1" dirty="0" smtClean="0">
                <a:ln w="1905"/>
                <a:solidFill>
                  <a:srgbClr val="006600"/>
                </a:solidFill>
                <a:effectLst>
                  <a:innerShdw blurRad="69850" dist="43180" dir="5400000">
                    <a:srgbClr val="000000">
                      <a:alpha val="65000"/>
                    </a:srgbClr>
                  </a:innerShdw>
                </a:effectLst>
                <a:latin typeface="+mj-lt"/>
                <a:ea typeface="+mj-ea"/>
                <a:cs typeface="+mj-cs"/>
              </a:rPr>
              <a:t> </a:t>
            </a:r>
            <a:r>
              <a:rPr lang="es-ES" sz="2400" b="1" dirty="0">
                <a:ln w="1905"/>
                <a:solidFill>
                  <a:srgbClr val="006600"/>
                </a:solidFill>
                <a:effectLst>
                  <a:innerShdw blurRad="69850" dist="43180" dir="5400000">
                    <a:srgbClr val="000000">
                      <a:alpha val="65000"/>
                    </a:srgbClr>
                  </a:innerShdw>
                </a:effectLst>
                <a:latin typeface="+mj-lt"/>
                <a:ea typeface="+mj-ea"/>
                <a:cs typeface="+mj-cs"/>
              </a:rPr>
              <a:t>interpersonal </a:t>
            </a:r>
            <a:r>
              <a:rPr lang="es-ES" sz="2400" b="1" dirty="0" err="1">
                <a:ln w="1905"/>
                <a:solidFill>
                  <a:srgbClr val="006600"/>
                </a:solidFill>
                <a:effectLst>
                  <a:innerShdw blurRad="69850" dist="43180" dir="5400000">
                    <a:srgbClr val="000000">
                      <a:alpha val="65000"/>
                    </a:srgbClr>
                  </a:innerShdw>
                </a:effectLst>
                <a:latin typeface="+mj-lt"/>
                <a:ea typeface="+mj-ea"/>
                <a:cs typeface="+mj-cs"/>
              </a:rPr>
              <a:t>violence</a:t>
            </a:r>
            <a:r>
              <a:rPr lang="es-ES" sz="2400" b="1" dirty="0">
                <a:ln w="1905"/>
                <a:solidFill>
                  <a:srgbClr val="006600"/>
                </a:solidFill>
                <a:effectLst>
                  <a:innerShdw blurRad="69850" dist="43180" dir="5400000">
                    <a:srgbClr val="000000">
                      <a:alpha val="65000"/>
                    </a:srgbClr>
                  </a:innerShdw>
                </a:effectLst>
                <a:latin typeface="+mj-lt"/>
                <a:ea typeface="+mj-ea"/>
                <a:cs typeface="+mj-cs"/>
              </a:rPr>
              <a:t>. </a:t>
            </a:r>
            <a:r>
              <a:rPr lang="es-ES" sz="2400" b="1" dirty="0" err="1">
                <a:ln w="1905"/>
                <a:solidFill>
                  <a:srgbClr val="006600"/>
                </a:solidFill>
                <a:effectLst>
                  <a:innerShdw blurRad="69850" dist="43180" dir="5400000">
                    <a:srgbClr val="000000">
                      <a:alpha val="65000"/>
                    </a:srgbClr>
                  </a:innerShdw>
                </a:effectLst>
                <a:latin typeface="+mj-lt"/>
                <a:ea typeface="+mj-ea"/>
                <a:cs typeface="+mj-cs"/>
              </a:rPr>
              <a:t>Medellin</a:t>
            </a:r>
            <a:r>
              <a:rPr lang="es-ES" sz="2400" b="1" dirty="0">
                <a:ln w="1905"/>
                <a:solidFill>
                  <a:srgbClr val="006600"/>
                </a:solidFill>
                <a:effectLst>
                  <a:innerShdw blurRad="69850" dist="43180" dir="5400000">
                    <a:srgbClr val="000000">
                      <a:alpha val="65000"/>
                    </a:srgbClr>
                  </a:innerShdw>
                </a:effectLst>
                <a:latin typeface="+mj-lt"/>
                <a:ea typeface="+mj-ea"/>
                <a:cs typeface="+mj-cs"/>
              </a:rPr>
              <a:t> </a:t>
            </a:r>
            <a:r>
              <a:rPr lang="es-ES" sz="2400" b="1" dirty="0" err="1">
                <a:ln w="1905"/>
                <a:solidFill>
                  <a:srgbClr val="006600"/>
                </a:solidFill>
                <a:effectLst>
                  <a:innerShdw blurRad="69850" dist="43180" dir="5400000">
                    <a:srgbClr val="000000">
                      <a:alpha val="65000"/>
                    </a:srgbClr>
                  </a:innerShdw>
                </a:effectLst>
                <a:latin typeface="+mj-lt"/>
                <a:ea typeface="+mj-ea"/>
                <a:cs typeface="+mj-cs"/>
              </a:rPr>
              <a:t>metropolitan</a:t>
            </a:r>
            <a:r>
              <a:rPr lang="es-ES" sz="2400" b="1" dirty="0">
                <a:ln w="1905"/>
                <a:solidFill>
                  <a:srgbClr val="006600"/>
                </a:solidFill>
                <a:effectLst>
                  <a:innerShdw blurRad="69850" dist="43180" dir="5400000">
                    <a:srgbClr val="000000">
                      <a:alpha val="65000"/>
                    </a:srgbClr>
                  </a:innerShdw>
                </a:effectLst>
                <a:latin typeface="+mj-lt"/>
                <a:ea typeface="+mj-ea"/>
                <a:cs typeface="+mj-cs"/>
              </a:rPr>
              <a:t> </a:t>
            </a:r>
            <a:r>
              <a:rPr lang="es-ES" sz="2400" b="1" dirty="0" err="1">
                <a:ln w="1905"/>
                <a:solidFill>
                  <a:srgbClr val="006600"/>
                </a:solidFill>
                <a:effectLst>
                  <a:innerShdw blurRad="69850" dist="43180" dir="5400000">
                    <a:srgbClr val="000000">
                      <a:alpha val="65000"/>
                    </a:srgbClr>
                  </a:innerShdw>
                </a:effectLst>
                <a:latin typeface="+mj-lt"/>
                <a:ea typeface="+mj-ea"/>
                <a:cs typeface="+mj-cs"/>
              </a:rPr>
              <a:t>area</a:t>
            </a:r>
            <a:r>
              <a:rPr lang="es-ES" sz="2400" b="1" dirty="0">
                <a:ln w="1905"/>
                <a:solidFill>
                  <a:srgbClr val="006600"/>
                </a:solidFill>
                <a:effectLst>
                  <a:innerShdw blurRad="69850" dist="43180" dir="5400000">
                    <a:srgbClr val="000000">
                      <a:alpha val="65000"/>
                    </a:srgbClr>
                  </a:innerShdw>
                </a:effectLst>
                <a:latin typeface="+mj-lt"/>
                <a:ea typeface="+mj-ea"/>
                <a:cs typeface="+mj-cs"/>
              </a:rPr>
              <a:t>, 2007</a:t>
            </a:r>
          </a:p>
        </p:txBody>
      </p:sp>
    </p:spTree>
  </p:cSld>
  <p:clrMapOvr>
    <a:masterClrMapping/>
  </p:clrMapOvr>
  <p:transition>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3794" name="Rectangle 6"/>
          <p:cNvSpPr>
            <a:spLocks noChangeArrowheads="1"/>
          </p:cNvSpPr>
          <p:nvPr/>
        </p:nvSpPr>
        <p:spPr bwMode="auto">
          <a:xfrm>
            <a:off x="0" y="1728788"/>
            <a:ext cx="9144000" cy="0"/>
          </a:xfrm>
          <a:prstGeom prst="rect">
            <a:avLst/>
          </a:prstGeom>
          <a:noFill/>
          <a:ln w="9525">
            <a:noFill/>
            <a:miter lim="800000"/>
            <a:headEnd/>
            <a:tailEnd/>
          </a:ln>
        </p:spPr>
        <p:txBody>
          <a:bodyPr wrap="none" anchor="ctr">
            <a:spAutoFit/>
          </a:bodyPr>
          <a:lstStyle/>
          <a:p>
            <a:endParaRPr lang="es-CO">
              <a:latin typeface="Calibri" pitchFamily="34" charset="0"/>
            </a:endParaRPr>
          </a:p>
        </p:txBody>
      </p:sp>
      <p:sp>
        <p:nvSpPr>
          <p:cNvPr id="3" name="4 CuadroTexto"/>
          <p:cNvSpPr txBox="1">
            <a:spLocks noChangeArrowheads="1"/>
          </p:cNvSpPr>
          <p:nvPr/>
        </p:nvSpPr>
        <p:spPr bwMode="auto">
          <a:xfrm>
            <a:off x="357188" y="142875"/>
            <a:ext cx="8501062" cy="954107"/>
          </a:xfrm>
          <a:prstGeom prst="rect">
            <a:avLst/>
          </a:prstGeom>
          <a:noFill/>
          <a:ln w="9525">
            <a:noFill/>
            <a:miter lim="800000"/>
            <a:headEnd/>
            <a:tailEnd/>
          </a:ln>
        </p:spPr>
        <p:txBody>
          <a:bodyPr>
            <a:spAutoFit/>
          </a:bodyPr>
          <a:lstStyle/>
          <a:p>
            <a:pPr algn="ctr">
              <a:defRPr/>
            </a:pPr>
            <a:r>
              <a:rPr lang="es-ES" sz="2800" b="1" dirty="0" err="1">
                <a:ln w="1905"/>
                <a:solidFill>
                  <a:srgbClr val="FF0000"/>
                </a:solidFill>
                <a:effectLst>
                  <a:innerShdw blurRad="69850" dist="43180" dir="5400000">
                    <a:srgbClr val="000000">
                      <a:alpha val="65000"/>
                    </a:srgbClr>
                  </a:innerShdw>
                </a:effectLst>
                <a:latin typeface="Calibri" pitchFamily="34" charset="0"/>
                <a:cs typeface="+mn-cs"/>
              </a:rPr>
              <a:t>Risk</a:t>
            </a:r>
            <a:r>
              <a:rPr lang="es-ES" sz="2800" b="1" dirty="0">
                <a:ln w="1905"/>
                <a:solidFill>
                  <a:srgbClr val="FF0000"/>
                </a:solidFill>
                <a:effectLst>
                  <a:innerShdw blurRad="69850" dist="43180" dir="5400000">
                    <a:srgbClr val="000000">
                      <a:alpha val="65000"/>
                    </a:srgbClr>
                  </a:innerShdw>
                </a:effectLst>
                <a:latin typeface="Calibri" pitchFamily="34" charset="0"/>
                <a:cs typeface="+mn-cs"/>
              </a:rPr>
              <a:t> </a:t>
            </a:r>
            <a:r>
              <a:rPr lang="es-ES" sz="2800" b="1" dirty="0" err="1">
                <a:ln w="1905"/>
                <a:solidFill>
                  <a:srgbClr val="FF0000"/>
                </a:solidFill>
                <a:effectLst>
                  <a:innerShdw blurRad="69850" dist="43180" dir="5400000">
                    <a:srgbClr val="000000">
                      <a:alpha val="65000"/>
                    </a:srgbClr>
                  </a:innerShdw>
                </a:effectLst>
                <a:latin typeface="Calibri" pitchFamily="34" charset="0"/>
                <a:cs typeface="+mn-cs"/>
              </a:rPr>
              <a:t>factors</a:t>
            </a:r>
            <a:r>
              <a:rPr lang="es-ES" sz="2800" b="1" dirty="0">
                <a:ln w="1905"/>
                <a:solidFill>
                  <a:srgbClr val="FF0000"/>
                </a:solidFill>
                <a:effectLst>
                  <a:innerShdw blurRad="69850" dist="43180" dir="5400000">
                    <a:srgbClr val="000000">
                      <a:alpha val="65000"/>
                    </a:srgbClr>
                  </a:innerShdw>
                </a:effectLst>
                <a:latin typeface="Calibri" pitchFamily="34" charset="0"/>
                <a:cs typeface="+mn-cs"/>
              </a:rPr>
              <a:t> </a:t>
            </a:r>
            <a:r>
              <a:rPr lang="es-ES" sz="2800" b="1" dirty="0" err="1">
                <a:ln w="1905"/>
                <a:solidFill>
                  <a:srgbClr val="006600"/>
                </a:solidFill>
                <a:effectLst>
                  <a:innerShdw blurRad="69850" dist="43180" dir="5400000">
                    <a:srgbClr val="000000">
                      <a:alpha val="65000"/>
                    </a:srgbClr>
                  </a:innerShdw>
                </a:effectLst>
                <a:latin typeface="Calibri" pitchFamily="34" charset="0"/>
                <a:cs typeface="+mn-cs"/>
              </a:rPr>
              <a:t>for</a:t>
            </a:r>
            <a:r>
              <a:rPr lang="es-ES" sz="2800" b="1" dirty="0">
                <a:ln w="1905"/>
                <a:solidFill>
                  <a:srgbClr val="006600"/>
                </a:solidFill>
                <a:effectLst>
                  <a:innerShdw blurRad="69850" dist="43180" dir="5400000">
                    <a:srgbClr val="000000">
                      <a:alpha val="65000"/>
                    </a:srgbClr>
                  </a:innerShdw>
                </a:effectLst>
                <a:latin typeface="Calibri" pitchFamily="34" charset="0"/>
                <a:cs typeface="+mn-cs"/>
              </a:rPr>
              <a:t> interpersonal </a:t>
            </a:r>
            <a:r>
              <a:rPr lang="es-ES" sz="2800" b="1" dirty="0" err="1">
                <a:ln w="1905"/>
                <a:solidFill>
                  <a:srgbClr val="006600"/>
                </a:solidFill>
                <a:effectLst>
                  <a:innerShdw blurRad="69850" dist="43180" dir="5400000">
                    <a:srgbClr val="000000">
                      <a:alpha val="65000"/>
                    </a:srgbClr>
                  </a:innerShdw>
                </a:effectLst>
                <a:latin typeface="Calibri" pitchFamily="34" charset="0"/>
                <a:cs typeface="+mn-cs"/>
              </a:rPr>
              <a:t>violence</a:t>
            </a:r>
            <a:r>
              <a:rPr lang="es-ES" sz="2800" b="1" dirty="0">
                <a:ln w="1905"/>
                <a:solidFill>
                  <a:srgbClr val="006600"/>
                </a:solidFill>
                <a:effectLst>
                  <a:innerShdw blurRad="69850" dist="43180" dir="5400000">
                    <a:srgbClr val="000000">
                      <a:alpha val="65000"/>
                    </a:srgbClr>
                  </a:innerShdw>
                </a:effectLst>
                <a:latin typeface="Calibri" pitchFamily="34" charset="0"/>
                <a:cs typeface="+mn-cs"/>
              </a:rPr>
              <a:t>. </a:t>
            </a:r>
          </a:p>
          <a:p>
            <a:pPr algn="ctr">
              <a:defRPr/>
            </a:pPr>
            <a:r>
              <a:rPr lang="es-ES" sz="2800" b="1" dirty="0" err="1">
                <a:ln w="1905"/>
                <a:solidFill>
                  <a:srgbClr val="006600"/>
                </a:solidFill>
                <a:effectLst>
                  <a:innerShdw blurRad="69850" dist="43180" dir="5400000">
                    <a:srgbClr val="000000">
                      <a:alpha val="65000"/>
                    </a:srgbClr>
                  </a:innerShdw>
                </a:effectLst>
                <a:latin typeface="Calibri" pitchFamily="34" charset="0"/>
                <a:cs typeface="+mn-cs"/>
              </a:rPr>
              <a:t>Medellin</a:t>
            </a:r>
            <a:r>
              <a:rPr lang="es-ES" sz="2800" b="1" dirty="0">
                <a:ln w="1905"/>
                <a:solidFill>
                  <a:srgbClr val="006600"/>
                </a:solidFill>
                <a:effectLst>
                  <a:innerShdw blurRad="69850" dist="43180" dir="5400000">
                    <a:srgbClr val="000000">
                      <a:alpha val="65000"/>
                    </a:srgbClr>
                  </a:innerShdw>
                </a:effectLst>
                <a:latin typeface="Calibri" pitchFamily="34" charset="0"/>
                <a:cs typeface="+mn-cs"/>
              </a:rPr>
              <a:t> </a:t>
            </a:r>
            <a:r>
              <a:rPr lang="es-ES" sz="2800" b="1" dirty="0" err="1">
                <a:ln w="1905"/>
                <a:solidFill>
                  <a:srgbClr val="006600"/>
                </a:solidFill>
                <a:effectLst>
                  <a:innerShdw blurRad="69850" dist="43180" dir="5400000">
                    <a:srgbClr val="000000">
                      <a:alpha val="65000"/>
                    </a:srgbClr>
                  </a:innerShdw>
                </a:effectLst>
                <a:latin typeface="Calibri" pitchFamily="34" charset="0"/>
                <a:cs typeface="+mn-cs"/>
              </a:rPr>
              <a:t>metropolitan</a:t>
            </a:r>
            <a:r>
              <a:rPr lang="es-ES" sz="2800" b="1" dirty="0">
                <a:ln w="1905"/>
                <a:solidFill>
                  <a:srgbClr val="006600"/>
                </a:solidFill>
                <a:effectLst>
                  <a:innerShdw blurRad="69850" dist="43180" dir="5400000">
                    <a:srgbClr val="000000">
                      <a:alpha val="65000"/>
                    </a:srgbClr>
                  </a:innerShdw>
                </a:effectLst>
                <a:latin typeface="Calibri" pitchFamily="34" charset="0"/>
                <a:cs typeface="+mn-cs"/>
              </a:rPr>
              <a:t> </a:t>
            </a:r>
            <a:r>
              <a:rPr lang="es-ES" sz="2800" b="1" dirty="0" err="1">
                <a:ln w="1905"/>
                <a:solidFill>
                  <a:srgbClr val="006600"/>
                </a:solidFill>
                <a:effectLst>
                  <a:innerShdw blurRad="69850" dist="43180" dir="5400000">
                    <a:srgbClr val="000000">
                      <a:alpha val="65000"/>
                    </a:srgbClr>
                  </a:innerShdw>
                </a:effectLst>
                <a:latin typeface="Calibri" pitchFamily="34" charset="0"/>
                <a:cs typeface="+mn-cs"/>
              </a:rPr>
              <a:t>area</a:t>
            </a:r>
            <a:r>
              <a:rPr lang="es-ES" sz="2800" b="1" dirty="0">
                <a:ln w="1905"/>
                <a:solidFill>
                  <a:srgbClr val="006600"/>
                </a:solidFill>
                <a:effectLst>
                  <a:innerShdw blurRad="69850" dist="43180" dir="5400000">
                    <a:srgbClr val="000000">
                      <a:alpha val="65000"/>
                    </a:srgbClr>
                  </a:innerShdw>
                </a:effectLst>
                <a:latin typeface="Calibri" pitchFamily="34" charset="0"/>
                <a:cs typeface="+mn-cs"/>
              </a:rPr>
              <a:t>, 2007</a:t>
            </a:r>
          </a:p>
        </p:txBody>
      </p:sp>
      <p:graphicFrame>
        <p:nvGraphicFramePr>
          <p:cNvPr id="33914" name="Group 122"/>
          <p:cNvGraphicFramePr>
            <a:graphicFrameLocks noGrp="1"/>
          </p:cNvGraphicFramePr>
          <p:nvPr>
            <p:extLst>
              <p:ext uri="{D42A27DB-BD31-4B8C-83A1-F6EECF244321}">
                <p14:modId xmlns:p14="http://schemas.microsoft.com/office/powerpoint/2010/main" val="2295509607"/>
              </p:ext>
            </p:extLst>
          </p:nvPr>
        </p:nvGraphicFramePr>
        <p:xfrm>
          <a:off x="214313" y="1071563"/>
          <a:ext cx="8715375" cy="5048669"/>
        </p:xfrm>
        <a:graphic>
          <a:graphicData uri="http://schemas.openxmlformats.org/drawingml/2006/table">
            <a:tbl>
              <a:tblPr/>
              <a:tblGrid>
                <a:gridCol w="2563812"/>
                <a:gridCol w="658813"/>
                <a:gridCol w="952500"/>
                <a:gridCol w="804862"/>
                <a:gridCol w="806450"/>
                <a:gridCol w="877888"/>
                <a:gridCol w="806450"/>
                <a:gridCol w="693737"/>
                <a:gridCol w="550863"/>
              </a:tblGrid>
              <a:tr h="700088">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0" i="0" u="none" strike="noStrike" cap="none" normalizeH="0" baseline="0" dirty="0" err="1" smtClean="0">
                          <a:ln>
                            <a:noFill/>
                          </a:ln>
                          <a:solidFill>
                            <a:srgbClr val="F2F2F2"/>
                          </a:solidFill>
                          <a:effectLst/>
                          <a:latin typeface="Arial" charset="0"/>
                          <a:cs typeface="Arial" charset="0"/>
                        </a:rPr>
                        <a:t>Factors</a:t>
                      </a:r>
                      <a:r>
                        <a:rPr kumimoji="0" lang="es-ES" sz="1400" b="0" i="0" u="none" strike="noStrike" cap="none" normalizeH="0" baseline="0" dirty="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FF00"/>
                          </a:solidFill>
                          <a:effectLst/>
                          <a:latin typeface="Arial" charset="0"/>
                          <a:cs typeface="Arial" charset="0"/>
                        </a:rPr>
                        <a:t>Threat with a weapon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hMerge="1">
                  <a:txBody>
                    <a:bodyPr/>
                    <a:lstStyle/>
                    <a:p>
                      <a:endParaRPr 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FF00"/>
                          </a:solidFill>
                          <a:effectLst/>
                          <a:latin typeface="Arial" charset="0"/>
                          <a:cs typeface="Arial" charset="0"/>
                        </a:rPr>
                        <a:t>Physical aggression with a weapon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hMerge="1">
                  <a:txBody>
                    <a:bodyPr/>
                    <a:lstStyle/>
                    <a:p>
                      <a:endParaRPr 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FF00"/>
                          </a:solidFill>
                          <a:effectLst/>
                          <a:latin typeface="Arial" charset="0"/>
                          <a:cs typeface="Arial" charset="0"/>
                        </a:rPr>
                        <a:t>Physical aggression without a weapon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hMerge="1">
                  <a:txBody>
                    <a:bodyPr/>
                    <a:lstStyle/>
                    <a:p>
                      <a:endParaRPr 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FF00"/>
                          </a:solidFill>
                          <a:effectLst/>
                          <a:latin typeface="Arial" charset="0"/>
                          <a:cs typeface="Arial" charset="0"/>
                        </a:rPr>
                        <a:t>Robbery without a weapon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hMerge="1">
                  <a:txBody>
                    <a:bodyPr/>
                    <a:lstStyle/>
                    <a:p>
                      <a:endParaRPr lang="en-US"/>
                    </a:p>
                  </a:txBody>
                  <a:tcPr/>
                </a:tc>
              </a:tr>
              <a:tr h="234950">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2F2F2"/>
                          </a:solidFill>
                          <a:effectLst/>
                          <a:latin typeface="Arial" charset="0"/>
                          <a:cs typeface="Arial" charset="0"/>
                        </a:rPr>
                        <a:t>OR</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2F2F2"/>
                          </a:solidFill>
                          <a:effectLst/>
                          <a:latin typeface="Arial" charset="0"/>
                          <a:cs typeface="Arial" charset="0"/>
                        </a:rPr>
                        <a:t>%PAR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2F2F2"/>
                          </a:solidFill>
                          <a:effectLst/>
                          <a:latin typeface="Arial" charset="0"/>
                          <a:cs typeface="Arial" charset="0"/>
                        </a:rPr>
                        <a:t>OR</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2F2F2"/>
                          </a:solidFill>
                          <a:effectLst/>
                          <a:latin typeface="Arial" charset="0"/>
                          <a:cs typeface="Arial" charset="0"/>
                        </a:rPr>
                        <a:t>%PAR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2F2F2"/>
                          </a:solidFill>
                          <a:effectLst/>
                          <a:latin typeface="Arial" charset="0"/>
                          <a:cs typeface="Arial" charset="0"/>
                        </a:rPr>
                        <a:t>OR</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2F2F2"/>
                          </a:solidFill>
                          <a:effectLst/>
                          <a:latin typeface="Arial" charset="0"/>
                          <a:cs typeface="Arial" charset="0"/>
                        </a:rPr>
                        <a:t>%PAR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2F2F2"/>
                          </a:solidFill>
                          <a:effectLst/>
                          <a:latin typeface="Arial" charset="0"/>
                          <a:cs typeface="Arial" charset="0"/>
                        </a:rPr>
                        <a:t>OR</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2F2F2"/>
                          </a:solidFill>
                          <a:effectLst/>
                          <a:latin typeface="Arial" charset="0"/>
                          <a:cs typeface="Arial" charset="0"/>
                        </a:rPr>
                        <a:t>%PAR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r>
              <a:tr h="4873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Anomy</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7,2</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86,1</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7,52</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86,7</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14</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92,9</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r>
              <a:tr h="4683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Neighborhood violence</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7,1</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85,9</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6,84</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85,4</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4,6</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78,1</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4,7</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78,7</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r>
              <a:tr h="4683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Victim of physical child abuse</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4,37</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77,1</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r>
              <a:tr h="7286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Legitimating violence as a mechanism for conflict resolution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3,0</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66,9</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r>
              <a:tr h="6683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Legitimating violence as an education method</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3,2</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69,0</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r>
              <a:tr h="5476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Social control in the neighborhood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2,9</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65,6</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r>
              <a:tr h="2428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Distrust of others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2,1</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51,9</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r>
              <a:tr h="4683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Unemployment in the past year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2,0</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50,5</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1,4</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29,1</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2320" marR="2320" marT="2320"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r>
            </a:tbl>
          </a:graphicData>
        </a:graphic>
      </p:graphicFrame>
    </p:spTree>
  </p:cSld>
  <p:clrMapOvr>
    <a:masterClrMapping/>
  </p:clrMapOvr>
  <p:transition>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5842" name="Rectangle 6"/>
          <p:cNvSpPr>
            <a:spLocks noChangeArrowheads="1"/>
          </p:cNvSpPr>
          <p:nvPr/>
        </p:nvSpPr>
        <p:spPr bwMode="auto">
          <a:xfrm>
            <a:off x="0" y="1728788"/>
            <a:ext cx="9144000" cy="0"/>
          </a:xfrm>
          <a:prstGeom prst="rect">
            <a:avLst/>
          </a:prstGeom>
          <a:noFill/>
          <a:ln w="9525">
            <a:noFill/>
            <a:miter lim="800000"/>
            <a:headEnd/>
            <a:tailEnd/>
          </a:ln>
        </p:spPr>
        <p:txBody>
          <a:bodyPr wrap="none" anchor="ctr">
            <a:spAutoFit/>
          </a:bodyPr>
          <a:lstStyle/>
          <a:p>
            <a:endParaRPr lang="es-CO">
              <a:latin typeface="Calibri" pitchFamily="34" charset="0"/>
            </a:endParaRPr>
          </a:p>
        </p:txBody>
      </p:sp>
      <p:graphicFrame>
        <p:nvGraphicFramePr>
          <p:cNvPr id="35933" name="Group 93"/>
          <p:cNvGraphicFramePr>
            <a:graphicFrameLocks noGrp="1"/>
          </p:cNvGraphicFramePr>
          <p:nvPr>
            <p:extLst>
              <p:ext uri="{D42A27DB-BD31-4B8C-83A1-F6EECF244321}">
                <p14:modId xmlns:p14="http://schemas.microsoft.com/office/powerpoint/2010/main" val="1213841685"/>
              </p:ext>
            </p:extLst>
          </p:nvPr>
        </p:nvGraphicFramePr>
        <p:xfrm>
          <a:off x="322263" y="1000125"/>
          <a:ext cx="8607425" cy="5758182"/>
        </p:xfrm>
        <a:graphic>
          <a:graphicData uri="http://schemas.openxmlformats.org/drawingml/2006/table">
            <a:tbl>
              <a:tblPr/>
              <a:tblGrid>
                <a:gridCol w="1789112"/>
                <a:gridCol w="952500"/>
                <a:gridCol w="954088"/>
                <a:gridCol w="879475"/>
                <a:gridCol w="806450"/>
                <a:gridCol w="733425"/>
                <a:gridCol w="806450"/>
                <a:gridCol w="879475"/>
                <a:gridCol w="806450"/>
              </a:tblGrid>
              <a:tr h="192088">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0" i="0" u="none" strike="noStrike" cap="none" normalizeH="0" baseline="0" dirty="0" err="1" smtClean="0">
                          <a:ln>
                            <a:noFill/>
                          </a:ln>
                          <a:solidFill>
                            <a:srgbClr val="F2F2F2"/>
                          </a:solidFill>
                          <a:effectLst/>
                          <a:latin typeface="Arial" charset="0"/>
                          <a:cs typeface="Arial" charset="0"/>
                        </a:rPr>
                        <a:t>Factors</a:t>
                      </a:r>
                      <a:endParaRPr kumimoji="0" lang="es-ES" sz="1400" b="0" i="0" u="none" strike="noStrike" cap="none" normalizeH="0" baseline="0" dirty="0" smtClean="0">
                        <a:ln>
                          <a:noFill/>
                        </a:ln>
                        <a:solidFill>
                          <a:srgbClr val="F2F2F2"/>
                        </a:solidFill>
                        <a:effectLst/>
                        <a:latin typeface="Arial" charset="0"/>
                        <a:cs typeface="Arial" charset="0"/>
                      </a:endParaRP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FF00"/>
                          </a:solidFill>
                          <a:effectLst/>
                          <a:latin typeface="Arial" charset="0"/>
                          <a:cs typeface="Arial" charset="0"/>
                        </a:rPr>
                        <a:t>Threat with a weapon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hMerge="1">
                  <a:txBody>
                    <a:bodyPr/>
                    <a:lstStyle/>
                    <a:p>
                      <a:endParaRPr 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FF00"/>
                          </a:solidFill>
                          <a:effectLst/>
                          <a:latin typeface="Arial" charset="0"/>
                          <a:cs typeface="Arial" charset="0"/>
                        </a:rPr>
                        <a:t>Physical aggression with a weapon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hMerge="1">
                  <a:txBody>
                    <a:bodyPr/>
                    <a:lstStyle/>
                    <a:p>
                      <a:endParaRPr 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FF00"/>
                          </a:solidFill>
                          <a:effectLst/>
                          <a:latin typeface="Arial" charset="0"/>
                          <a:cs typeface="Arial" charset="0"/>
                        </a:rPr>
                        <a:t>Physical aggression without a weapon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hMerge="1">
                  <a:txBody>
                    <a:bodyPr/>
                    <a:lstStyle/>
                    <a:p>
                      <a:endParaRPr 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FF00"/>
                          </a:solidFill>
                          <a:effectLst/>
                          <a:latin typeface="Arial" charset="0"/>
                          <a:cs typeface="Arial" charset="0"/>
                        </a:rPr>
                        <a:t>Robbery without a weapon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hMerge="1">
                  <a:txBody>
                    <a:bodyPr/>
                    <a:lstStyle/>
                    <a:p>
                      <a:endParaRPr lang="en-US"/>
                    </a:p>
                  </a:txBody>
                  <a:tcPr/>
                </a:tc>
              </a:tr>
              <a:tr h="96838">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2F2F2"/>
                          </a:solidFill>
                          <a:effectLst/>
                          <a:latin typeface="Arial" charset="0"/>
                          <a:cs typeface="Arial" charset="0"/>
                        </a:rPr>
                        <a:t>OR</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2F2F2"/>
                          </a:solidFill>
                          <a:effectLst/>
                          <a:latin typeface="Arial" charset="0"/>
                          <a:cs typeface="Arial" charset="0"/>
                        </a:rPr>
                        <a:t>%PAR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2F2F2"/>
                          </a:solidFill>
                          <a:effectLst/>
                          <a:latin typeface="Arial" charset="0"/>
                          <a:cs typeface="Arial" charset="0"/>
                        </a:rPr>
                        <a:t>OR</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2F2F2"/>
                          </a:solidFill>
                          <a:effectLst/>
                          <a:latin typeface="Arial" charset="0"/>
                          <a:cs typeface="Arial" charset="0"/>
                        </a:rPr>
                        <a:t>%PAR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2F2F2"/>
                          </a:solidFill>
                          <a:effectLst/>
                          <a:latin typeface="Arial" charset="0"/>
                          <a:cs typeface="Arial" charset="0"/>
                        </a:rPr>
                        <a:t>OR</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2F2F2"/>
                          </a:solidFill>
                          <a:effectLst/>
                          <a:latin typeface="Arial" charset="0"/>
                          <a:cs typeface="Arial" charset="0"/>
                        </a:rPr>
                        <a:t>%PAR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2F2F2"/>
                          </a:solidFill>
                          <a:effectLst/>
                          <a:latin typeface="Arial" charset="0"/>
                          <a:cs typeface="Arial" charset="0"/>
                        </a:rPr>
                        <a:t>OR</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2F2F2"/>
                          </a:solidFill>
                          <a:effectLst/>
                          <a:latin typeface="Arial" charset="0"/>
                          <a:cs typeface="Arial" charset="0"/>
                        </a:rPr>
                        <a:t>%PAR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r>
              <a:tr h="4968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Machismo</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2,7</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63,4</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2,5</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59,8</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7,4</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86,5</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r>
              <a:tr h="3857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2F2F2"/>
                          </a:solidFill>
                          <a:effectLst/>
                          <a:latin typeface="Arial" charset="0"/>
                          <a:cs typeface="Arial" charset="0"/>
                        </a:rPr>
                        <a:t>Physically abused by mother during childhood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2,8</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63,9</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2,2</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55,2</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3,1</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67,3</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2,1</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51,2</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r>
              <a:tr h="4826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Lifetime unemployment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3,0</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66,4</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r>
              <a:tr h="9636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Approval of murder use for community protection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1,5</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31,9</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r>
              <a:tr h="11557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Higher education and professional activity frustrations</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1,9</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47,1</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r>
              <a:tr h="11557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Legitimating violence for family protection</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1,9</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45,9</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3,2</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69,1</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2F2F2"/>
                          </a:solidFill>
                          <a:effectLst/>
                          <a:latin typeface="Arial" charset="0"/>
                          <a:cs typeface="Arial" charset="0"/>
                        </a:rPr>
                        <a: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0000"/>
                          </a:solidFill>
                          <a:effectLst/>
                          <a:latin typeface="Arial" charset="0"/>
                          <a:cs typeface="Arial" charset="0"/>
                        </a:rPr>
                        <a: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rgbClr val="F2F2F2"/>
                          </a:solidFill>
                          <a:effectLst/>
                          <a:latin typeface="Arial" charset="0"/>
                          <a:cs typeface="Arial" charset="0"/>
                        </a:rPr>
                        <a:t> </a:t>
                      </a:r>
                    </a:p>
                  </a:txBody>
                  <a:tcPr marL="3387" marR="3387" marT="3387" marB="0" anchor="ctr" horzOverflow="overflow">
                    <a:lnL w="6350" cap="flat" cmpd="sng" algn="ctr">
                      <a:solidFill>
                        <a:srgbClr val="FFFFCC"/>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lnTlToBr>
                      <a:noFill/>
                    </a:lnTlToBr>
                    <a:lnBlToTr>
                      <a:noFill/>
                    </a:lnBlToTr>
                    <a:solidFill>
                      <a:srgbClr val="003300"/>
                    </a:solidFill>
                  </a:tcPr>
                </a:tc>
              </a:tr>
            </a:tbl>
          </a:graphicData>
        </a:graphic>
      </p:graphicFrame>
      <p:sp>
        <p:nvSpPr>
          <p:cNvPr id="5" name="4 CuadroTexto"/>
          <p:cNvSpPr txBox="1">
            <a:spLocks noChangeArrowheads="1"/>
          </p:cNvSpPr>
          <p:nvPr/>
        </p:nvSpPr>
        <p:spPr bwMode="auto">
          <a:xfrm>
            <a:off x="357188" y="142875"/>
            <a:ext cx="8501062" cy="954107"/>
          </a:xfrm>
          <a:prstGeom prst="rect">
            <a:avLst/>
          </a:prstGeom>
          <a:noFill/>
          <a:ln w="9525">
            <a:noFill/>
            <a:miter lim="800000"/>
            <a:headEnd/>
            <a:tailEnd/>
          </a:ln>
        </p:spPr>
        <p:txBody>
          <a:bodyPr>
            <a:spAutoFit/>
          </a:bodyPr>
          <a:lstStyle/>
          <a:p>
            <a:pPr algn="ctr">
              <a:defRPr/>
            </a:pPr>
            <a:r>
              <a:rPr lang="es-ES" sz="2800" b="1" dirty="0" err="1">
                <a:ln w="1905"/>
                <a:solidFill>
                  <a:srgbClr val="FF0000"/>
                </a:solidFill>
                <a:effectLst>
                  <a:innerShdw blurRad="69850" dist="43180" dir="5400000">
                    <a:srgbClr val="000000">
                      <a:alpha val="65000"/>
                    </a:srgbClr>
                  </a:innerShdw>
                </a:effectLst>
                <a:latin typeface="Calibri" pitchFamily="34" charset="0"/>
                <a:cs typeface="+mn-cs"/>
              </a:rPr>
              <a:t>Risk</a:t>
            </a:r>
            <a:r>
              <a:rPr lang="es-ES" sz="2800" b="1" dirty="0">
                <a:ln w="1905"/>
                <a:solidFill>
                  <a:srgbClr val="FF0000"/>
                </a:solidFill>
                <a:effectLst>
                  <a:innerShdw blurRad="69850" dist="43180" dir="5400000">
                    <a:srgbClr val="000000">
                      <a:alpha val="65000"/>
                    </a:srgbClr>
                  </a:innerShdw>
                </a:effectLst>
                <a:latin typeface="Calibri" pitchFamily="34" charset="0"/>
                <a:cs typeface="+mn-cs"/>
              </a:rPr>
              <a:t> </a:t>
            </a:r>
            <a:r>
              <a:rPr lang="es-ES" sz="2800" b="1" dirty="0" err="1">
                <a:ln w="1905"/>
                <a:solidFill>
                  <a:srgbClr val="FF0000"/>
                </a:solidFill>
                <a:effectLst>
                  <a:innerShdw blurRad="69850" dist="43180" dir="5400000">
                    <a:srgbClr val="000000">
                      <a:alpha val="65000"/>
                    </a:srgbClr>
                  </a:innerShdw>
                </a:effectLst>
                <a:latin typeface="Calibri" pitchFamily="34" charset="0"/>
                <a:cs typeface="+mn-cs"/>
              </a:rPr>
              <a:t>factors</a:t>
            </a:r>
            <a:r>
              <a:rPr lang="es-ES" sz="2800" b="1" dirty="0">
                <a:ln w="1905"/>
                <a:solidFill>
                  <a:srgbClr val="C00000"/>
                </a:solidFill>
                <a:effectLst>
                  <a:innerShdw blurRad="69850" dist="43180" dir="5400000">
                    <a:srgbClr val="000000">
                      <a:alpha val="65000"/>
                    </a:srgbClr>
                  </a:innerShdw>
                </a:effectLst>
                <a:latin typeface="Calibri" pitchFamily="34" charset="0"/>
                <a:cs typeface="+mn-cs"/>
              </a:rPr>
              <a:t> </a:t>
            </a:r>
            <a:r>
              <a:rPr lang="es-ES" sz="2800" b="1" dirty="0" err="1">
                <a:ln w="1905"/>
                <a:solidFill>
                  <a:srgbClr val="006600"/>
                </a:solidFill>
                <a:effectLst>
                  <a:innerShdw blurRad="69850" dist="43180" dir="5400000">
                    <a:srgbClr val="000000">
                      <a:alpha val="65000"/>
                    </a:srgbClr>
                  </a:innerShdw>
                </a:effectLst>
                <a:latin typeface="Calibri" pitchFamily="34" charset="0"/>
                <a:cs typeface="+mn-cs"/>
              </a:rPr>
              <a:t>for</a:t>
            </a:r>
            <a:r>
              <a:rPr lang="es-ES" sz="2800" b="1" dirty="0">
                <a:ln w="1905"/>
                <a:solidFill>
                  <a:srgbClr val="006600"/>
                </a:solidFill>
                <a:effectLst>
                  <a:innerShdw blurRad="69850" dist="43180" dir="5400000">
                    <a:srgbClr val="000000">
                      <a:alpha val="65000"/>
                    </a:srgbClr>
                  </a:innerShdw>
                </a:effectLst>
                <a:latin typeface="Calibri" pitchFamily="34" charset="0"/>
                <a:cs typeface="+mn-cs"/>
              </a:rPr>
              <a:t> interpersonal </a:t>
            </a:r>
            <a:r>
              <a:rPr lang="es-ES" sz="2800" b="1" dirty="0" err="1">
                <a:ln w="1905"/>
                <a:solidFill>
                  <a:srgbClr val="006600"/>
                </a:solidFill>
                <a:effectLst>
                  <a:innerShdw blurRad="69850" dist="43180" dir="5400000">
                    <a:srgbClr val="000000">
                      <a:alpha val="65000"/>
                    </a:srgbClr>
                  </a:innerShdw>
                </a:effectLst>
                <a:latin typeface="Calibri" pitchFamily="34" charset="0"/>
                <a:cs typeface="+mn-cs"/>
              </a:rPr>
              <a:t>violence</a:t>
            </a:r>
            <a:r>
              <a:rPr lang="es-ES" sz="2800" b="1" dirty="0">
                <a:ln w="1905"/>
                <a:solidFill>
                  <a:srgbClr val="006600"/>
                </a:solidFill>
                <a:effectLst>
                  <a:innerShdw blurRad="69850" dist="43180" dir="5400000">
                    <a:srgbClr val="000000">
                      <a:alpha val="65000"/>
                    </a:srgbClr>
                  </a:innerShdw>
                </a:effectLst>
                <a:latin typeface="Calibri" pitchFamily="34" charset="0"/>
                <a:cs typeface="+mn-cs"/>
              </a:rPr>
              <a:t>. </a:t>
            </a:r>
          </a:p>
          <a:p>
            <a:pPr algn="ctr">
              <a:defRPr/>
            </a:pPr>
            <a:r>
              <a:rPr lang="es-ES" sz="2800" b="1" dirty="0" err="1">
                <a:ln w="1905"/>
                <a:solidFill>
                  <a:srgbClr val="006600"/>
                </a:solidFill>
                <a:effectLst>
                  <a:innerShdw blurRad="69850" dist="43180" dir="5400000">
                    <a:srgbClr val="000000">
                      <a:alpha val="65000"/>
                    </a:srgbClr>
                  </a:innerShdw>
                </a:effectLst>
                <a:latin typeface="Calibri" pitchFamily="34" charset="0"/>
                <a:cs typeface="+mn-cs"/>
              </a:rPr>
              <a:t>Medellin</a:t>
            </a:r>
            <a:r>
              <a:rPr lang="es-ES" sz="2800" b="1" dirty="0">
                <a:ln w="1905"/>
                <a:solidFill>
                  <a:srgbClr val="006600"/>
                </a:solidFill>
                <a:effectLst>
                  <a:innerShdw blurRad="69850" dist="43180" dir="5400000">
                    <a:srgbClr val="000000">
                      <a:alpha val="65000"/>
                    </a:srgbClr>
                  </a:innerShdw>
                </a:effectLst>
                <a:latin typeface="Calibri" pitchFamily="34" charset="0"/>
                <a:cs typeface="+mn-cs"/>
              </a:rPr>
              <a:t> </a:t>
            </a:r>
            <a:r>
              <a:rPr lang="es-ES" sz="2800" b="1" dirty="0" err="1">
                <a:ln w="1905"/>
                <a:solidFill>
                  <a:srgbClr val="006600"/>
                </a:solidFill>
                <a:effectLst>
                  <a:innerShdw blurRad="69850" dist="43180" dir="5400000">
                    <a:srgbClr val="000000">
                      <a:alpha val="65000"/>
                    </a:srgbClr>
                  </a:innerShdw>
                </a:effectLst>
                <a:latin typeface="Calibri" pitchFamily="34" charset="0"/>
                <a:cs typeface="+mn-cs"/>
              </a:rPr>
              <a:t>metropolitan</a:t>
            </a:r>
            <a:r>
              <a:rPr lang="es-ES" sz="2800" b="1" dirty="0">
                <a:ln w="1905"/>
                <a:solidFill>
                  <a:srgbClr val="006600"/>
                </a:solidFill>
                <a:effectLst>
                  <a:innerShdw blurRad="69850" dist="43180" dir="5400000">
                    <a:srgbClr val="000000">
                      <a:alpha val="65000"/>
                    </a:srgbClr>
                  </a:innerShdw>
                </a:effectLst>
                <a:latin typeface="Calibri" pitchFamily="34" charset="0"/>
                <a:cs typeface="+mn-cs"/>
              </a:rPr>
              <a:t> </a:t>
            </a:r>
            <a:r>
              <a:rPr lang="es-ES" sz="2800" b="1" dirty="0" err="1">
                <a:ln w="1905"/>
                <a:solidFill>
                  <a:srgbClr val="006600"/>
                </a:solidFill>
                <a:effectLst>
                  <a:innerShdw blurRad="69850" dist="43180" dir="5400000">
                    <a:srgbClr val="000000">
                      <a:alpha val="65000"/>
                    </a:srgbClr>
                  </a:innerShdw>
                </a:effectLst>
                <a:latin typeface="Calibri" pitchFamily="34" charset="0"/>
                <a:cs typeface="+mn-cs"/>
              </a:rPr>
              <a:t>area</a:t>
            </a:r>
            <a:r>
              <a:rPr lang="es-ES" sz="2800" b="1" dirty="0">
                <a:ln w="1905"/>
                <a:solidFill>
                  <a:srgbClr val="006600"/>
                </a:solidFill>
                <a:effectLst>
                  <a:innerShdw blurRad="69850" dist="43180" dir="5400000">
                    <a:srgbClr val="000000">
                      <a:alpha val="65000"/>
                    </a:srgbClr>
                  </a:innerShdw>
                </a:effectLst>
                <a:latin typeface="Calibri" pitchFamily="34" charset="0"/>
                <a:cs typeface="+mn-cs"/>
              </a:rPr>
              <a:t>, 2007</a:t>
            </a:r>
          </a:p>
        </p:txBody>
      </p:sp>
    </p:spTree>
  </p:cSld>
  <p:clrMapOvr>
    <a:masterClrMapping/>
  </p:clrMapOvr>
  <p:transition>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sp>
        <p:nvSpPr>
          <p:cNvPr id="37890" name="1 Título"/>
          <p:cNvSpPr txBox="1">
            <a:spLocks/>
          </p:cNvSpPr>
          <p:nvPr/>
        </p:nvSpPr>
        <p:spPr bwMode="auto">
          <a:xfrm>
            <a:off x="571500" y="0"/>
            <a:ext cx="8072438" cy="1428750"/>
          </a:xfrm>
          <a:prstGeom prst="rect">
            <a:avLst/>
          </a:prstGeom>
          <a:noFill/>
          <a:ln w="9525">
            <a:noFill/>
            <a:miter lim="800000"/>
            <a:headEnd/>
            <a:tailEnd/>
          </a:ln>
        </p:spPr>
        <p:txBody>
          <a:bodyPr anchor="ctr"/>
          <a:lstStyle/>
          <a:p>
            <a:pPr algn="ctr" defTabSz="912813"/>
            <a:r>
              <a:rPr lang="es-ES" sz="2300" b="1" dirty="0" err="1">
                <a:latin typeface="Trebuchet MS" pitchFamily="34" charset="0"/>
              </a:rPr>
              <a:t>Intimate</a:t>
            </a:r>
            <a:r>
              <a:rPr lang="es-ES" sz="2300" b="1" dirty="0">
                <a:latin typeface="Trebuchet MS" pitchFamily="34" charset="0"/>
              </a:rPr>
              <a:t> </a:t>
            </a:r>
            <a:r>
              <a:rPr lang="es-ES" sz="2300" b="1" dirty="0" err="1">
                <a:latin typeface="Trebuchet MS" pitchFamily="34" charset="0"/>
              </a:rPr>
              <a:t>partner</a:t>
            </a:r>
            <a:r>
              <a:rPr lang="es-ES" sz="2300" b="1" dirty="0">
                <a:latin typeface="Trebuchet MS" pitchFamily="34" charset="0"/>
              </a:rPr>
              <a:t> </a:t>
            </a:r>
            <a:r>
              <a:rPr lang="es-ES" sz="2300" b="1" dirty="0" err="1">
                <a:latin typeface="Trebuchet MS" pitchFamily="34" charset="0"/>
              </a:rPr>
              <a:t>violence</a:t>
            </a:r>
            <a:r>
              <a:rPr lang="es-ES" sz="2300" b="1" dirty="0">
                <a:latin typeface="Trebuchet MS" pitchFamily="34" charset="0"/>
              </a:rPr>
              <a:t/>
            </a:r>
            <a:br>
              <a:rPr lang="es-ES" sz="2300" b="1" dirty="0">
                <a:latin typeface="Trebuchet MS" pitchFamily="34" charset="0"/>
              </a:rPr>
            </a:br>
            <a:r>
              <a:rPr lang="es-ES" sz="2300" b="1" dirty="0" err="1">
                <a:latin typeface="Trebuchet MS" pitchFamily="34" charset="0"/>
              </a:rPr>
              <a:t>during</a:t>
            </a:r>
            <a:r>
              <a:rPr lang="es-ES" sz="2300" b="1" dirty="0">
                <a:latin typeface="Trebuchet MS" pitchFamily="34" charset="0"/>
              </a:rPr>
              <a:t> </a:t>
            </a:r>
            <a:r>
              <a:rPr lang="es-ES" sz="2300" b="1" dirty="0" err="1" smtClean="0">
                <a:latin typeface="Trebuchet MS" pitchFamily="34" charset="0"/>
              </a:rPr>
              <a:t>past</a:t>
            </a:r>
            <a:r>
              <a:rPr lang="es-ES" sz="2300" b="1" dirty="0" smtClean="0">
                <a:latin typeface="Trebuchet MS" pitchFamily="34" charset="0"/>
              </a:rPr>
              <a:t> </a:t>
            </a:r>
            <a:r>
              <a:rPr lang="es-ES" sz="2300" b="1" dirty="0" err="1">
                <a:latin typeface="Trebuchet MS" pitchFamily="34" charset="0"/>
              </a:rPr>
              <a:t>year</a:t>
            </a:r>
            <a:r>
              <a:rPr lang="es-ES" sz="2300" b="1" dirty="0">
                <a:latin typeface="Trebuchet MS" pitchFamily="34" charset="0"/>
              </a:rPr>
              <a:t/>
            </a:r>
            <a:br>
              <a:rPr lang="es-ES" sz="2300" b="1" dirty="0">
                <a:latin typeface="Trebuchet MS" pitchFamily="34" charset="0"/>
              </a:rPr>
            </a:br>
            <a:r>
              <a:rPr lang="es-ES" sz="2300" b="1" dirty="0">
                <a:latin typeface="Trebuchet MS" pitchFamily="34" charset="0"/>
              </a:rPr>
              <a:t> Medellín, 2003 - 2007.</a:t>
            </a:r>
          </a:p>
        </p:txBody>
      </p:sp>
      <p:graphicFrame>
        <p:nvGraphicFramePr>
          <p:cNvPr id="13" name="1 Gráfico"/>
          <p:cNvGraphicFramePr>
            <a:graphicFrameLocks noGrp="1"/>
          </p:cNvGraphicFramePr>
          <p:nvPr/>
        </p:nvGraphicFramePr>
        <p:xfrm>
          <a:off x="255557" y="1490649"/>
          <a:ext cx="8429684" cy="5000660"/>
        </p:xfrm>
        <a:graphic>
          <a:graphicData uri="http://schemas.openxmlformats.org/drawingml/2006/chart">
            <c:chart xmlns:c="http://schemas.openxmlformats.org/drawingml/2006/chart" xmlns:r="http://schemas.openxmlformats.org/officeDocument/2006/relationships" r:id="rId3"/>
          </a:graphicData>
        </a:graphic>
      </p:graphicFrame>
      <p:sp>
        <p:nvSpPr>
          <p:cNvPr id="37892" name="6 CuadroTexto"/>
          <p:cNvSpPr txBox="1">
            <a:spLocks noChangeArrowheads="1"/>
          </p:cNvSpPr>
          <p:nvPr/>
        </p:nvSpPr>
        <p:spPr bwMode="auto">
          <a:xfrm>
            <a:off x="928688" y="6429375"/>
            <a:ext cx="8001000" cy="274638"/>
          </a:xfrm>
          <a:prstGeom prst="rect">
            <a:avLst/>
          </a:prstGeom>
          <a:noFill/>
          <a:ln w="9525">
            <a:noFill/>
            <a:miter lim="800000"/>
            <a:headEnd/>
            <a:tailEnd/>
          </a:ln>
        </p:spPr>
        <p:txBody>
          <a:bodyPr>
            <a:spAutoFit/>
          </a:bodyPr>
          <a:lstStyle/>
          <a:p>
            <a:pPr algn="ctr"/>
            <a:r>
              <a:rPr lang="en-US" sz="1200"/>
              <a:t>Source: PREVIVA surveys 2004-2007</a:t>
            </a:r>
          </a:p>
        </p:txBody>
      </p:sp>
    </p:spTree>
  </p:cSld>
  <p:clrMapOvr>
    <a:masterClrMapping/>
  </p:clrMapOvr>
  <p:transition>
    <p:cut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98" name="Group 62"/>
          <p:cNvGraphicFramePr>
            <a:graphicFrameLocks noGrp="1"/>
          </p:cNvGraphicFramePr>
          <p:nvPr>
            <p:extLst>
              <p:ext uri="{D42A27DB-BD31-4B8C-83A1-F6EECF244321}">
                <p14:modId xmlns:p14="http://schemas.microsoft.com/office/powerpoint/2010/main" val="2783807042"/>
              </p:ext>
            </p:extLst>
          </p:nvPr>
        </p:nvGraphicFramePr>
        <p:xfrm>
          <a:off x="428625" y="2071688"/>
          <a:ext cx="8358188" cy="4239898"/>
        </p:xfrm>
        <a:graphic>
          <a:graphicData uri="http://schemas.openxmlformats.org/drawingml/2006/table">
            <a:tbl>
              <a:tblPr/>
              <a:tblGrid>
                <a:gridCol w="1428750"/>
                <a:gridCol w="4048125"/>
                <a:gridCol w="1200150"/>
                <a:gridCol w="1008063"/>
                <a:gridCol w="673100"/>
              </a:tblGrid>
              <a:tr h="4905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400" b="0" i="0" u="none" strike="noStrike" cap="none" normalizeH="0" baseline="0" dirty="0" err="1" smtClean="0">
                          <a:ln>
                            <a:noFill/>
                          </a:ln>
                          <a:solidFill>
                            <a:schemeClr val="tx1"/>
                          </a:solidFill>
                          <a:effectLst>
                            <a:outerShdw blurRad="38100" dist="38100" dir="2700000" algn="tl">
                              <a:srgbClr val="C0C0C0"/>
                            </a:outerShdw>
                          </a:effectLst>
                          <a:latin typeface="Calibri" pitchFamily="34" charset="0"/>
                          <a:cs typeface="Arial" charset="0"/>
                        </a:rPr>
                        <a:t>Relative</a:t>
                      </a:r>
                      <a:r>
                        <a:rPr kumimoji="0" lang="es-ES" sz="2400" b="0" i="0" u="none" strike="noStrike" cap="none" normalizeH="0" baseline="0" dirty="0" smtClean="0">
                          <a:ln>
                            <a:noFill/>
                          </a:ln>
                          <a:solidFill>
                            <a:schemeClr val="tx1"/>
                          </a:solidFill>
                          <a:effectLst>
                            <a:outerShdw blurRad="38100" dist="38100" dir="2700000" algn="tl">
                              <a:srgbClr val="C0C0C0"/>
                            </a:outerShdw>
                          </a:effectLst>
                          <a:latin typeface="Calibri" pitchFamily="34" charset="0"/>
                          <a:cs typeface="Arial" charset="0"/>
                        </a:rPr>
                        <a:t> </a:t>
                      </a:r>
                      <a:r>
                        <a:rPr kumimoji="0" lang="es-ES" sz="2400" b="0" i="0" u="none" strike="noStrike" cap="none" normalizeH="0" baseline="0" dirty="0" err="1" smtClean="0">
                          <a:ln>
                            <a:noFill/>
                          </a:ln>
                          <a:solidFill>
                            <a:schemeClr val="tx1"/>
                          </a:solidFill>
                          <a:effectLst>
                            <a:outerShdw blurRad="38100" dist="38100" dir="2700000" algn="tl">
                              <a:srgbClr val="C0C0C0"/>
                            </a:outerShdw>
                          </a:effectLst>
                          <a:latin typeface="Calibri" pitchFamily="34" charset="0"/>
                          <a:cs typeface="Arial" charset="0"/>
                        </a:rPr>
                        <a:t>reduction</a:t>
                      </a:r>
                      <a:endParaRPr kumimoji="0" lang="es-ES" sz="2400" b="0" i="0" u="none" strike="noStrike" cap="none" normalizeH="0" baseline="0" dirty="0" smtClean="0">
                        <a:ln>
                          <a:noFill/>
                        </a:ln>
                        <a:solidFill>
                          <a:srgbClr val="000000"/>
                        </a:solidFill>
                        <a:effectLst>
                          <a:outerShdw blurRad="38100" dist="38100" dir="2700000" algn="tl">
                            <a:srgbClr val="C0C0C0"/>
                          </a:outerShdw>
                        </a:effectLst>
                        <a:latin typeface="Trebuchet MS" pitchFamily="34" charset="0"/>
                        <a:cs typeface="Arial" charset="0"/>
                      </a:endParaRPr>
                    </a:p>
                  </a:txBody>
                  <a:tcPr marL="9525" marR="9525"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400" b="1" i="0" u="none" strike="noStrike" cap="none" normalizeH="0" baseline="0" smtClean="0">
                          <a:ln>
                            <a:noFill/>
                          </a:ln>
                          <a:solidFill>
                            <a:schemeClr val="tx1"/>
                          </a:solidFill>
                          <a:effectLst>
                            <a:outerShdw blurRad="38100" dist="38100" dir="2700000" algn="tl">
                              <a:srgbClr val="C0C0C0"/>
                            </a:outerShdw>
                          </a:effectLst>
                          <a:latin typeface="Calibri" pitchFamily="34" charset="0"/>
                          <a:cs typeface="Arial" charset="0"/>
                        </a:rPr>
                        <a:t> Variable</a:t>
                      </a:r>
                      <a:endParaRPr kumimoji="0" lang="es-ES" sz="2400" b="1" i="0" u="none" strike="noStrike" cap="none" normalizeH="0" baseline="0" smtClean="0">
                        <a:ln>
                          <a:noFill/>
                        </a:ln>
                        <a:solidFill>
                          <a:srgbClr val="000000"/>
                        </a:solidFill>
                        <a:effectLst>
                          <a:outerShdw blurRad="38100" dist="38100" dir="2700000" algn="tl">
                            <a:srgbClr val="C0C0C0"/>
                          </a:outerShdw>
                        </a:effectLst>
                        <a:latin typeface="Trebuchet MS" pitchFamily="34" charset="0"/>
                        <a:cs typeface="Arial" charset="0"/>
                      </a:endParaRPr>
                    </a:p>
                  </a:txBody>
                  <a:tcPr marL="9525" marR="9525"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400" b="0" i="0" u="none" strike="noStrike" cap="none" normalizeH="0" baseline="0" smtClean="0">
                          <a:ln>
                            <a:noFill/>
                          </a:ln>
                          <a:solidFill>
                            <a:schemeClr val="tx1"/>
                          </a:solidFill>
                          <a:effectLst>
                            <a:outerShdw blurRad="38100" dist="38100" dir="2700000" algn="tl">
                              <a:srgbClr val="C0C0C0"/>
                            </a:outerShdw>
                          </a:effectLst>
                          <a:latin typeface="Calibri" pitchFamily="34" charset="0"/>
                          <a:cs typeface="Arial" charset="0"/>
                        </a:rPr>
                        <a:t>B</a:t>
                      </a:r>
                      <a:endParaRPr kumimoji="0" lang="es-ES" sz="2400" b="0" i="0" u="none" strike="noStrike" cap="none" normalizeH="0" baseline="0" smtClean="0">
                        <a:ln>
                          <a:noFill/>
                        </a:ln>
                        <a:solidFill>
                          <a:srgbClr val="000000"/>
                        </a:solidFill>
                        <a:effectLst>
                          <a:outerShdw blurRad="38100" dist="38100" dir="2700000" algn="tl">
                            <a:srgbClr val="C0C0C0"/>
                          </a:outerShdw>
                        </a:effectLst>
                        <a:latin typeface="Trebuchet MS" pitchFamily="34" charset="0"/>
                        <a:cs typeface="Arial" charset="0"/>
                      </a:endParaRPr>
                    </a:p>
                  </a:txBody>
                  <a:tcPr marL="9525" marR="9525"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400" b="0" i="0" u="none" strike="noStrike" cap="none" normalizeH="0" baseline="0" smtClean="0">
                          <a:ln>
                            <a:noFill/>
                          </a:ln>
                          <a:solidFill>
                            <a:schemeClr val="tx1"/>
                          </a:solidFill>
                          <a:effectLst>
                            <a:outerShdw blurRad="38100" dist="38100" dir="2700000" algn="tl">
                              <a:srgbClr val="C0C0C0"/>
                            </a:outerShdw>
                          </a:effectLst>
                          <a:latin typeface="Calibri" pitchFamily="34" charset="0"/>
                          <a:cs typeface="Arial" charset="0"/>
                        </a:rPr>
                        <a:t>S.E.</a:t>
                      </a:r>
                      <a:endParaRPr kumimoji="0" lang="es-ES" sz="2400" b="0" i="0" u="none" strike="noStrike" cap="none" normalizeH="0" baseline="0" smtClean="0">
                        <a:ln>
                          <a:noFill/>
                        </a:ln>
                        <a:solidFill>
                          <a:srgbClr val="000000"/>
                        </a:solidFill>
                        <a:effectLst>
                          <a:outerShdw blurRad="38100" dist="38100" dir="2700000" algn="tl">
                            <a:srgbClr val="C0C0C0"/>
                          </a:outerShdw>
                        </a:effectLst>
                        <a:latin typeface="Trebuchet MS" pitchFamily="34" charset="0"/>
                        <a:cs typeface="Arial" charset="0"/>
                      </a:endParaRPr>
                    </a:p>
                  </a:txBody>
                  <a:tcPr marL="9525" marR="9525"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400" b="0" i="0" u="none" strike="noStrike" cap="none" normalizeH="0" baseline="0" smtClean="0">
                          <a:ln>
                            <a:noFill/>
                          </a:ln>
                          <a:solidFill>
                            <a:schemeClr val="tx1"/>
                          </a:solidFill>
                          <a:effectLst>
                            <a:outerShdw blurRad="38100" dist="38100" dir="2700000" algn="tl">
                              <a:srgbClr val="C0C0C0"/>
                            </a:outerShdw>
                          </a:effectLst>
                          <a:latin typeface="Calibri" pitchFamily="34" charset="0"/>
                          <a:cs typeface="Arial" charset="0"/>
                        </a:rPr>
                        <a:t>Sig.</a:t>
                      </a:r>
                      <a:endParaRPr kumimoji="0" lang="es-ES" sz="2400" b="0" i="0" u="none" strike="noStrike" cap="none" normalizeH="0" baseline="0" smtClean="0">
                        <a:ln>
                          <a:noFill/>
                        </a:ln>
                        <a:solidFill>
                          <a:srgbClr val="000000"/>
                        </a:solidFill>
                        <a:effectLst>
                          <a:outerShdw blurRad="38100" dist="38100" dir="2700000" algn="tl">
                            <a:srgbClr val="C0C0C0"/>
                          </a:outerShdw>
                        </a:effectLst>
                        <a:latin typeface="Trebuchet MS" pitchFamily="34" charset="0"/>
                        <a:cs typeface="Arial" charset="0"/>
                      </a:endParaRPr>
                    </a:p>
                  </a:txBody>
                  <a:tcPr marL="9525" marR="9525"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4905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Calibri" pitchFamily="34" charset="0"/>
                          <a:cs typeface="Arial" charset="0"/>
                        </a:rPr>
                        <a:t>-0,4%</a:t>
                      </a:r>
                      <a:endParaRPr kumimoji="0" lang="es-ES" sz="1800" b="1" i="0" u="none" strike="noStrike" cap="none" normalizeH="0" baseline="0" smtClean="0">
                        <a:ln>
                          <a:noFill/>
                        </a:ln>
                        <a:solidFill>
                          <a:schemeClr val="tx1"/>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Calibri" pitchFamily="34" charset="0"/>
                          <a:cs typeface="Arial" charset="0"/>
                        </a:rPr>
                        <a:t>Machismo</a:t>
                      </a: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libri" pitchFamily="34" charset="0"/>
                          <a:cs typeface="Arial" charset="0"/>
                        </a:rPr>
                        <a:t>-2,88</a:t>
                      </a:r>
                      <a:endParaRPr kumimoji="0" lang="es-ES" sz="1800" b="0" i="0" u="none" strike="noStrike" cap="none" normalizeH="0" baseline="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libri" pitchFamily="34" charset="0"/>
                          <a:cs typeface="Arial" charset="0"/>
                        </a:rPr>
                        <a:t>1,03</a:t>
                      </a:r>
                      <a:endParaRPr kumimoji="0" lang="es-ES" sz="1800" b="0" i="0" u="none" strike="noStrike" cap="none" normalizeH="0" baseline="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libri" pitchFamily="34" charset="0"/>
                          <a:cs typeface="Arial" charset="0"/>
                        </a:rPr>
                        <a:t>0,0053</a:t>
                      </a:r>
                      <a:endParaRPr kumimoji="0" lang="es-ES" sz="1800" b="0" i="0" u="none" strike="noStrike" cap="none" normalizeH="0" baseline="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5556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Calibri" pitchFamily="34" charset="0"/>
                          <a:cs typeface="Arial" charset="0"/>
                        </a:rPr>
                        <a:t>-2,6%</a:t>
                      </a:r>
                      <a:endParaRPr kumimoji="0" lang="es-ES" sz="1800" b="1" i="0" u="none" strike="noStrike" cap="none" normalizeH="0" baseline="0" smtClean="0">
                        <a:ln>
                          <a:noFill/>
                        </a:ln>
                        <a:solidFill>
                          <a:schemeClr val="tx1"/>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Calibri" pitchFamily="34" charset="0"/>
                          <a:cs typeface="Arial" charset="0"/>
                        </a:rPr>
                        <a:t>Distrust of others </a:t>
                      </a:r>
                      <a:r>
                        <a:rPr kumimoji="0" lang="en-US" sz="1800" b="1" i="0" u="none" strike="noStrike" cap="none" normalizeH="0" baseline="0" smtClean="0">
                          <a:ln>
                            <a:noFill/>
                          </a:ln>
                          <a:solidFill>
                            <a:schemeClr val="tx1"/>
                          </a:solidFill>
                          <a:effectLst/>
                          <a:latin typeface="Calibri" pitchFamily="34" charset="0"/>
                          <a:cs typeface="Arial" charset="0"/>
                        </a:rPr>
                        <a:t>(people and authorities)</a:t>
                      </a:r>
                      <a:endParaRPr kumimoji="0" lang="es-ES" sz="1800" b="1" i="0" u="none" strike="noStrike" cap="none" normalizeH="0" baseline="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libri" pitchFamily="34" charset="0"/>
                          <a:cs typeface="Arial" charset="0"/>
                        </a:rPr>
                        <a:t>-1,98</a:t>
                      </a:r>
                      <a:endParaRPr kumimoji="0" lang="es-ES" sz="1800" b="0" i="0" u="none" strike="noStrike" cap="none" normalizeH="0" baseline="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libri" pitchFamily="34" charset="0"/>
                          <a:cs typeface="Arial" charset="0"/>
                        </a:rPr>
                        <a:t>0,70</a:t>
                      </a:r>
                      <a:endParaRPr kumimoji="0" lang="es-ES" sz="1800" b="0" i="0" u="none" strike="noStrike" cap="none" normalizeH="0" baseline="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libri" pitchFamily="34" charset="0"/>
                          <a:cs typeface="Arial" charset="0"/>
                        </a:rPr>
                        <a:t>0,0046</a:t>
                      </a:r>
                      <a:endParaRPr kumimoji="0" lang="es-ES" sz="1800" b="0" i="0" u="none" strike="noStrike" cap="none" normalizeH="0" baseline="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4905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Calibri" pitchFamily="34" charset="0"/>
                          <a:cs typeface="Arial" charset="0"/>
                        </a:rPr>
                        <a:t>-14,7%</a:t>
                      </a:r>
                      <a:endParaRPr kumimoji="0" lang="es-ES" sz="1800" b="1" i="0" u="none" strike="noStrike" cap="none" normalizeH="0" baseline="0" smtClean="0">
                        <a:ln>
                          <a:noFill/>
                        </a:ln>
                        <a:solidFill>
                          <a:schemeClr val="tx1"/>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dirty="0" err="1" smtClean="0">
                          <a:ln>
                            <a:noFill/>
                          </a:ln>
                          <a:solidFill>
                            <a:schemeClr val="tx1"/>
                          </a:solidFill>
                          <a:effectLst/>
                          <a:latin typeface="Calibri" pitchFamily="34" charset="0"/>
                          <a:cs typeface="Arial" charset="0"/>
                        </a:rPr>
                        <a:t>Delinquency</a:t>
                      </a:r>
                      <a:r>
                        <a:rPr kumimoji="0" lang="es-ES" sz="1800" b="1" i="0" u="none" strike="noStrike" cap="none" normalizeH="0" baseline="0" dirty="0" smtClean="0">
                          <a:ln>
                            <a:noFill/>
                          </a:ln>
                          <a:solidFill>
                            <a:schemeClr val="tx1"/>
                          </a:solidFill>
                          <a:effectLst/>
                          <a:latin typeface="Calibri" pitchFamily="34" charset="0"/>
                          <a:cs typeface="Arial" charset="0"/>
                        </a:rPr>
                        <a:t> in </a:t>
                      </a:r>
                      <a:r>
                        <a:rPr kumimoji="0" lang="es-ES" sz="1800" b="1" i="0" u="none" strike="noStrike" cap="none" normalizeH="0" baseline="0" dirty="0" err="1" smtClean="0">
                          <a:ln>
                            <a:noFill/>
                          </a:ln>
                          <a:solidFill>
                            <a:schemeClr val="tx1"/>
                          </a:solidFill>
                          <a:effectLst/>
                          <a:latin typeface="Calibri" pitchFamily="34" charset="0"/>
                          <a:cs typeface="Arial" charset="0"/>
                        </a:rPr>
                        <a:t>neighborhood</a:t>
                      </a:r>
                      <a:r>
                        <a:rPr kumimoji="0" lang="es-ES" sz="1800" b="1" i="0" u="none" strike="noStrike" cap="none" normalizeH="0" baseline="0" dirty="0" smtClean="0">
                          <a:ln>
                            <a:noFill/>
                          </a:ln>
                          <a:solidFill>
                            <a:schemeClr val="tx1"/>
                          </a:solidFill>
                          <a:effectLst/>
                          <a:latin typeface="Calibri" pitchFamily="34" charset="0"/>
                          <a:cs typeface="Arial" charset="0"/>
                        </a:rPr>
                        <a:t> </a:t>
                      </a:r>
                      <a:endParaRPr kumimoji="0" lang="es-ES" sz="1800" b="1" i="0" u="none" strike="noStrike" cap="none" normalizeH="0" baseline="0" dirty="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libri" pitchFamily="34" charset="0"/>
                          <a:cs typeface="Arial" charset="0"/>
                        </a:rPr>
                        <a:t>-1,42</a:t>
                      </a:r>
                      <a:endParaRPr kumimoji="0" lang="es-ES" sz="1800" b="0" i="0" u="none" strike="noStrike" cap="none" normalizeH="0" baseline="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libri" pitchFamily="34" charset="0"/>
                          <a:cs typeface="Arial" charset="0"/>
                        </a:rPr>
                        <a:t>0,59</a:t>
                      </a:r>
                      <a:endParaRPr kumimoji="0" lang="es-ES" sz="1800" b="0" i="0" u="none" strike="noStrike" cap="none" normalizeH="0" baseline="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libri" pitchFamily="34" charset="0"/>
                          <a:cs typeface="Arial" charset="0"/>
                        </a:rPr>
                        <a:t>0,0170</a:t>
                      </a:r>
                      <a:endParaRPr kumimoji="0" lang="es-ES" sz="1800" b="0" i="0" u="none" strike="noStrike" cap="none" normalizeH="0" baseline="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4905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Calibri" pitchFamily="34" charset="0"/>
                          <a:cs typeface="Arial" charset="0"/>
                        </a:rPr>
                        <a:t>-7,4%</a:t>
                      </a:r>
                      <a:endParaRPr kumimoji="0" lang="es-ES" sz="1800" b="1" i="0" u="none" strike="noStrike" cap="none" normalizeH="0" baseline="0" smtClean="0">
                        <a:ln>
                          <a:noFill/>
                        </a:ln>
                        <a:solidFill>
                          <a:schemeClr val="tx1"/>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dirty="0" err="1" smtClean="0">
                          <a:ln>
                            <a:noFill/>
                          </a:ln>
                          <a:solidFill>
                            <a:schemeClr val="tx1"/>
                          </a:solidFill>
                          <a:effectLst/>
                          <a:latin typeface="Calibri" pitchFamily="34" charset="0"/>
                          <a:cs typeface="Arial" charset="0"/>
                        </a:rPr>
                        <a:t>Past</a:t>
                      </a:r>
                      <a:r>
                        <a:rPr kumimoji="0" lang="es-ES" sz="1800" b="1" i="0" u="none" strike="noStrike" cap="none" normalizeH="0" baseline="0" dirty="0" smtClean="0">
                          <a:ln>
                            <a:noFill/>
                          </a:ln>
                          <a:solidFill>
                            <a:schemeClr val="tx1"/>
                          </a:solidFill>
                          <a:effectLst/>
                          <a:latin typeface="Calibri" pitchFamily="34" charset="0"/>
                          <a:cs typeface="Arial" charset="0"/>
                        </a:rPr>
                        <a:t> </a:t>
                      </a:r>
                      <a:r>
                        <a:rPr kumimoji="0" lang="es-ES" sz="1800" b="1" i="0" u="none" strike="noStrike" cap="none" normalizeH="0" baseline="0" dirty="0" err="1" smtClean="0">
                          <a:ln>
                            <a:noFill/>
                          </a:ln>
                          <a:solidFill>
                            <a:schemeClr val="tx1"/>
                          </a:solidFill>
                          <a:effectLst/>
                          <a:latin typeface="Calibri" pitchFamily="34" charset="0"/>
                          <a:cs typeface="Arial" charset="0"/>
                        </a:rPr>
                        <a:t>year</a:t>
                      </a:r>
                      <a:r>
                        <a:rPr kumimoji="0" lang="es-ES" sz="1800" b="1" i="0" u="none" strike="noStrike" cap="none" normalizeH="0" baseline="0" dirty="0" smtClean="0">
                          <a:ln>
                            <a:noFill/>
                          </a:ln>
                          <a:solidFill>
                            <a:schemeClr val="tx1"/>
                          </a:solidFill>
                          <a:effectLst/>
                          <a:latin typeface="Calibri" pitchFamily="34" charset="0"/>
                          <a:cs typeface="Arial" charset="0"/>
                        </a:rPr>
                        <a:t> </a:t>
                      </a:r>
                      <a:r>
                        <a:rPr kumimoji="0" lang="es-ES" sz="1800" b="1" i="0" u="none" strike="noStrike" cap="none" normalizeH="0" baseline="0" dirty="0" err="1" smtClean="0">
                          <a:ln>
                            <a:noFill/>
                          </a:ln>
                          <a:solidFill>
                            <a:schemeClr val="tx1"/>
                          </a:solidFill>
                          <a:effectLst/>
                          <a:latin typeface="Calibri" pitchFamily="34" charset="0"/>
                          <a:cs typeface="Arial" charset="0"/>
                        </a:rPr>
                        <a:t>unemployment</a:t>
                      </a:r>
                      <a:endParaRPr kumimoji="0" lang="es-ES" sz="1800" b="1" i="0" u="none" strike="noStrike" cap="none" normalizeH="0" baseline="0" dirty="0" smtClean="0">
                        <a:ln>
                          <a:noFill/>
                        </a:ln>
                        <a:solidFill>
                          <a:schemeClr val="tx1"/>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Calibri" pitchFamily="34" charset="0"/>
                          <a:cs typeface="Arial" charset="0"/>
                        </a:rPr>
                        <a:t>-0,07</a:t>
                      </a:r>
                      <a:endParaRPr kumimoji="0" lang="es-ES" sz="1800" b="0" i="0" u="none" strike="noStrike" cap="none" normalizeH="0" baseline="0" dirty="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libri" pitchFamily="34" charset="0"/>
                          <a:cs typeface="Arial" charset="0"/>
                        </a:rPr>
                        <a:t>0,03</a:t>
                      </a:r>
                      <a:endParaRPr kumimoji="0" lang="es-ES" sz="1800" b="0" i="0" u="none" strike="noStrike" cap="none" normalizeH="0" baseline="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libri" pitchFamily="34" charset="0"/>
                          <a:cs typeface="Arial" charset="0"/>
                        </a:rPr>
                        <a:t>0,0174</a:t>
                      </a:r>
                      <a:endParaRPr kumimoji="0" lang="es-ES" sz="1800" b="0" i="0" u="none" strike="noStrike" cap="none" normalizeH="0" baseline="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4905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Calibri" pitchFamily="34" charset="0"/>
                          <a:cs typeface="Arial" charset="0"/>
                        </a:rPr>
                        <a:t>-35,3%</a:t>
                      </a:r>
                      <a:endParaRPr kumimoji="0" lang="es-ES" sz="1800" b="1" i="0" u="none" strike="noStrike" cap="none" normalizeH="0" baseline="0" smtClean="0">
                        <a:ln>
                          <a:noFill/>
                        </a:ln>
                        <a:solidFill>
                          <a:schemeClr val="tx1"/>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Calibri" pitchFamily="34" charset="0"/>
                          <a:cs typeface="Arial" charset="0"/>
                        </a:rPr>
                        <a:t>Interpersonal </a:t>
                      </a:r>
                      <a:r>
                        <a:rPr kumimoji="0" lang="es-ES" sz="1800" b="1" i="0" u="none" strike="noStrike" cap="none" normalizeH="0" baseline="0" dirty="0" err="1" smtClean="0">
                          <a:ln>
                            <a:noFill/>
                          </a:ln>
                          <a:solidFill>
                            <a:schemeClr val="tx1"/>
                          </a:solidFill>
                          <a:effectLst/>
                          <a:latin typeface="Calibri" pitchFamily="34" charset="0"/>
                          <a:cs typeface="Arial" charset="0"/>
                        </a:rPr>
                        <a:t>physical</a:t>
                      </a:r>
                      <a:r>
                        <a:rPr kumimoji="0" lang="es-ES" sz="1800" b="1" i="0" u="none" strike="noStrike" cap="none" normalizeH="0" baseline="0" dirty="0" smtClean="0">
                          <a:ln>
                            <a:noFill/>
                          </a:ln>
                          <a:solidFill>
                            <a:schemeClr val="tx1"/>
                          </a:solidFill>
                          <a:effectLst/>
                          <a:latin typeface="Calibri" pitchFamily="34" charset="0"/>
                          <a:cs typeface="Arial" charset="0"/>
                        </a:rPr>
                        <a:t> </a:t>
                      </a:r>
                      <a:r>
                        <a:rPr kumimoji="0" lang="es-ES" sz="1800" b="1" i="0" u="none" strike="noStrike" cap="none" normalizeH="0" baseline="0" dirty="0" err="1" smtClean="0">
                          <a:ln>
                            <a:noFill/>
                          </a:ln>
                          <a:solidFill>
                            <a:schemeClr val="tx1"/>
                          </a:solidFill>
                          <a:effectLst/>
                          <a:latin typeface="Calibri" pitchFamily="34" charset="0"/>
                          <a:cs typeface="Arial" charset="0"/>
                        </a:rPr>
                        <a:t>aggression</a:t>
                      </a:r>
                      <a:r>
                        <a:rPr kumimoji="0" lang="es-ES" sz="1800" b="1" i="0" u="none" strike="noStrike" cap="none" normalizeH="0" baseline="0" dirty="0" smtClean="0">
                          <a:ln>
                            <a:noFill/>
                          </a:ln>
                          <a:solidFill>
                            <a:schemeClr val="tx1"/>
                          </a:solidFill>
                          <a:effectLst/>
                          <a:latin typeface="Calibri" pitchFamily="34" charset="0"/>
                          <a:cs typeface="Arial" charset="0"/>
                        </a:rPr>
                        <a:t> </a:t>
                      </a:r>
                      <a:r>
                        <a:rPr kumimoji="0" lang="es-ES" sz="1800" b="1" i="0" u="none" strike="noStrike" cap="none" normalizeH="0" baseline="0" dirty="0" err="1" smtClean="0">
                          <a:ln>
                            <a:noFill/>
                          </a:ln>
                          <a:solidFill>
                            <a:schemeClr val="tx1"/>
                          </a:solidFill>
                          <a:effectLst/>
                          <a:latin typeface="Calibri" pitchFamily="34" charset="0"/>
                          <a:cs typeface="Arial" charset="0"/>
                        </a:rPr>
                        <a:t>index</a:t>
                      </a:r>
                      <a:endParaRPr kumimoji="0" lang="es-ES" sz="1800" b="1" i="0" u="none" strike="noStrike" cap="none" normalizeH="0" baseline="0" dirty="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Calibri" pitchFamily="34" charset="0"/>
                          <a:cs typeface="Arial" charset="0"/>
                        </a:rPr>
                        <a:t>-1,50</a:t>
                      </a:r>
                      <a:endParaRPr kumimoji="0" lang="es-ES" sz="1800" b="0" i="0" u="none" strike="noStrike" cap="none" normalizeH="0" baseline="0" dirty="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libri" pitchFamily="34" charset="0"/>
                          <a:cs typeface="Arial" charset="0"/>
                        </a:rPr>
                        <a:t>0,11</a:t>
                      </a:r>
                      <a:endParaRPr kumimoji="0" lang="es-ES" sz="1800" b="0" i="0" u="none" strike="noStrike" cap="none" normalizeH="0" baseline="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libri" pitchFamily="34" charset="0"/>
                          <a:cs typeface="Arial" charset="0"/>
                        </a:rPr>
                        <a:t>0,0000</a:t>
                      </a:r>
                      <a:endParaRPr kumimoji="0" lang="es-ES" sz="1800" b="0" i="0" u="none" strike="noStrike" cap="none" normalizeH="0" baseline="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4905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Calibri" pitchFamily="34" charset="0"/>
                          <a:cs typeface="Arial" charset="0"/>
                        </a:rPr>
                        <a:t>3,3%</a:t>
                      </a:r>
                      <a:endParaRPr kumimoji="0" lang="es-ES" sz="1800" b="1" i="0" u="none" strike="noStrike" cap="none" normalizeH="0" baseline="0" smtClean="0">
                        <a:ln>
                          <a:noFill/>
                        </a:ln>
                        <a:solidFill>
                          <a:schemeClr val="tx1"/>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Calibri" pitchFamily="34" charset="0"/>
                          <a:cs typeface="Arial" charset="0"/>
                        </a:rPr>
                        <a:t>Social control</a:t>
                      </a:r>
                      <a:endParaRPr kumimoji="0" lang="es-ES" sz="1800" b="1" i="0" u="none" strike="noStrike" cap="none" normalizeH="0" baseline="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libri" pitchFamily="34" charset="0"/>
                          <a:cs typeface="Arial" charset="0"/>
                        </a:rPr>
                        <a:t>3,26</a:t>
                      </a:r>
                      <a:endParaRPr kumimoji="0" lang="es-ES" sz="1800" b="0" i="0" u="none" strike="noStrike" cap="none" normalizeH="0" baseline="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libri" pitchFamily="34" charset="0"/>
                          <a:cs typeface="Arial" charset="0"/>
                        </a:rPr>
                        <a:t>0,94</a:t>
                      </a:r>
                      <a:endParaRPr kumimoji="0" lang="es-ES" sz="1800" b="0" i="0" u="none" strike="noStrike" cap="none" normalizeH="0" baseline="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libri" pitchFamily="34" charset="0"/>
                          <a:cs typeface="Arial" charset="0"/>
                        </a:rPr>
                        <a:t>0,0005</a:t>
                      </a:r>
                      <a:endParaRPr kumimoji="0" lang="es-ES" sz="1800" b="0" i="0" u="none" strike="noStrike" cap="none" normalizeH="0" baseline="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490538">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Calibri" pitchFamily="34" charset="0"/>
                          <a:cs typeface="Arial" charset="0"/>
                        </a:rPr>
                        <a:t>Constant</a:t>
                      </a:r>
                      <a:endParaRPr kumimoji="0" lang="es-ES" sz="1800" b="1" i="0" u="none" strike="noStrike" cap="none" normalizeH="0" baseline="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Calibri" pitchFamily="34" charset="0"/>
                          <a:cs typeface="Arial" charset="0"/>
                        </a:rPr>
                        <a:t>-2.61</a:t>
                      </a:r>
                      <a:endParaRPr kumimoji="0" lang="es-ES" sz="1800" b="0" i="0" u="none" strike="noStrike" cap="none" normalizeH="0" baseline="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rgbClr val="000000"/>
                        </a:solidFill>
                        <a:effectLst/>
                        <a:latin typeface="Trebuchet MS" pitchFamily="34" charset="0"/>
                        <a:cs typeface="Arial" charset="0"/>
                      </a:endParaRPr>
                    </a:p>
                  </a:txBody>
                  <a:tcPr marL="9525" marR="9525" marT="9525"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8 Rectángulo redondeado"/>
          <p:cNvSpPr/>
          <p:nvPr/>
        </p:nvSpPr>
        <p:spPr>
          <a:xfrm>
            <a:off x="571500" y="2928938"/>
            <a:ext cx="6643688" cy="2500312"/>
          </a:xfrm>
          <a:prstGeom prst="round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9 Rectángulo redondeado"/>
          <p:cNvSpPr/>
          <p:nvPr/>
        </p:nvSpPr>
        <p:spPr>
          <a:xfrm>
            <a:off x="714375" y="5429250"/>
            <a:ext cx="6286500" cy="428625"/>
          </a:xfrm>
          <a:prstGeom prst="roundRect">
            <a:avLst/>
          </a:prstGeom>
          <a:noFill/>
          <a:ln w="28575">
            <a:solidFill>
              <a:srgbClr val="0033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9995" name="5 CuadroTexto"/>
          <p:cNvSpPr txBox="1">
            <a:spLocks noChangeArrowheads="1"/>
          </p:cNvSpPr>
          <p:nvPr/>
        </p:nvSpPr>
        <p:spPr bwMode="auto">
          <a:xfrm>
            <a:off x="1928813" y="6429375"/>
            <a:ext cx="3714750" cy="277813"/>
          </a:xfrm>
          <a:prstGeom prst="rect">
            <a:avLst/>
          </a:prstGeom>
          <a:noFill/>
          <a:ln w="9525">
            <a:noFill/>
            <a:miter lim="800000"/>
            <a:headEnd/>
            <a:tailEnd/>
          </a:ln>
        </p:spPr>
        <p:txBody>
          <a:bodyPr>
            <a:spAutoFit/>
          </a:bodyPr>
          <a:lstStyle/>
          <a:p>
            <a:r>
              <a:rPr lang="en-US" sz="1200"/>
              <a:t>Source: PREVIVA Surveys 2004-2008</a:t>
            </a:r>
          </a:p>
        </p:txBody>
      </p:sp>
      <p:sp>
        <p:nvSpPr>
          <p:cNvPr id="12" name="11 CuadroTexto"/>
          <p:cNvSpPr txBox="1"/>
          <p:nvPr/>
        </p:nvSpPr>
        <p:spPr>
          <a:xfrm>
            <a:off x="1851006" y="71414"/>
            <a:ext cx="7286644" cy="1384995"/>
          </a:xfrm>
          <a:prstGeom prst="rect">
            <a:avLst/>
          </a:prstGeom>
          <a:noFill/>
        </p:spPr>
        <p:txBody>
          <a:bodyPr>
            <a:spAutoFit/>
          </a:bodyPr>
          <a:lstStyle/>
          <a:p>
            <a:pPr>
              <a:defRPr/>
            </a:pPr>
            <a:r>
              <a:rPr lang="en-US" sz="2800" dirty="0">
                <a:ln w="18415" cmpd="sng">
                  <a:solidFill>
                    <a:srgbClr val="FFFFFF"/>
                  </a:solidFill>
                  <a:prstDash val="solid"/>
                </a:ln>
                <a:solidFill>
                  <a:schemeClr val="bg1"/>
                </a:solidFill>
                <a:effectLst>
                  <a:outerShdw blurRad="63500" dir="3600000" algn="tl" rotWithShape="0">
                    <a:srgbClr val="000000">
                      <a:alpha val="70000"/>
                    </a:srgbClr>
                  </a:outerShdw>
                </a:effectLst>
              </a:rPr>
              <a:t>Logistic regression to explain associated factors for </a:t>
            </a:r>
            <a:r>
              <a:rPr lang="en-US" sz="28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reduction </a:t>
            </a:r>
            <a:r>
              <a:rPr lang="en-US" sz="2800" dirty="0">
                <a:ln w="18415" cmpd="sng">
                  <a:solidFill>
                    <a:srgbClr val="FFFFFF"/>
                  </a:solidFill>
                  <a:prstDash val="solid"/>
                </a:ln>
                <a:solidFill>
                  <a:schemeClr val="bg1"/>
                </a:solidFill>
                <a:effectLst>
                  <a:outerShdw blurRad="63500" dir="3600000" algn="tl" rotWithShape="0">
                    <a:srgbClr val="000000">
                      <a:alpha val="70000"/>
                    </a:srgbClr>
                  </a:outerShdw>
                </a:effectLst>
              </a:rPr>
              <a:t>of intimate partner physical violence in Medellin, Colombia, 2004-2007 </a:t>
            </a:r>
          </a:p>
        </p:txBody>
      </p:sp>
    </p:spTree>
  </p:cSld>
  <p:clrMapOvr>
    <a:masterClrMapping/>
  </p:clrMapOvr>
  <p:transition>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ChangeArrowheads="1"/>
          </p:cNvSpPr>
          <p:nvPr/>
        </p:nvSpPr>
        <p:spPr bwMode="auto">
          <a:xfrm>
            <a:off x="0" y="1728788"/>
            <a:ext cx="9144000" cy="0"/>
          </a:xfrm>
          <a:prstGeom prst="rect">
            <a:avLst/>
          </a:prstGeom>
          <a:noFill/>
          <a:ln w="9525">
            <a:noFill/>
            <a:miter lim="800000"/>
            <a:headEnd/>
            <a:tailEnd/>
          </a:ln>
        </p:spPr>
        <p:txBody>
          <a:bodyPr wrap="none" anchor="ctr">
            <a:spAutoFit/>
          </a:bodyPr>
          <a:lstStyle/>
          <a:p>
            <a:endParaRPr lang="es-CO">
              <a:latin typeface="Calibri" pitchFamily="34" charset="0"/>
            </a:endParaRPr>
          </a:p>
        </p:txBody>
      </p:sp>
      <p:sp>
        <p:nvSpPr>
          <p:cNvPr id="41988" name="2 Marcador de contenido"/>
          <p:cNvSpPr>
            <a:spLocks noGrp="1"/>
          </p:cNvSpPr>
          <p:nvPr>
            <p:ph idx="1"/>
          </p:nvPr>
        </p:nvSpPr>
        <p:spPr>
          <a:xfrm>
            <a:off x="2214563" y="1785938"/>
            <a:ext cx="6472237" cy="4340225"/>
          </a:xfrm>
        </p:spPr>
        <p:txBody>
          <a:bodyPr>
            <a:normAutofit lnSpcReduction="10000"/>
          </a:bodyPr>
          <a:lstStyle/>
          <a:p>
            <a:pPr eaLnBrk="1" hangingPunct="1">
              <a:lnSpc>
                <a:spcPct val="90000"/>
              </a:lnSpc>
            </a:pPr>
            <a:r>
              <a:rPr lang="es-ES" sz="2400" b="1" dirty="0" err="1" smtClean="0"/>
              <a:t>Validiting</a:t>
            </a:r>
            <a:r>
              <a:rPr lang="es-ES" sz="2400" b="1" dirty="0" smtClean="0"/>
              <a:t> </a:t>
            </a:r>
            <a:r>
              <a:rPr lang="es-ES" sz="2400" b="1" dirty="0" err="1" smtClean="0"/>
              <a:t>evidence</a:t>
            </a:r>
            <a:r>
              <a:rPr lang="es-ES" sz="2400" b="1" dirty="0" smtClean="0"/>
              <a:t> </a:t>
            </a:r>
            <a:r>
              <a:rPr lang="es-ES" sz="2400" b="1" dirty="0" err="1" smtClean="0"/>
              <a:t>with</a:t>
            </a:r>
            <a:r>
              <a:rPr lang="es-ES" sz="2400" b="1" dirty="0" smtClean="0"/>
              <a:t> </a:t>
            </a:r>
            <a:r>
              <a:rPr lang="es-ES" sz="2400" b="1" dirty="0" err="1" smtClean="0"/>
              <a:t>community</a:t>
            </a:r>
            <a:r>
              <a:rPr lang="es-ES" sz="2400" b="1" dirty="0" smtClean="0"/>
              <a:t> and </a:t>
            </a:r>
            <a:r>
              <a:rPr lang="es-ES" sz="2400" b="1" dirty="0" err="1" smtClean="0"/>
              <a:t>authorities</a:t>
            </a:r>
            <a:r>
              <a:rPr lang="es-ES" sz="2400" b="1" dirty="0" smtClean="0"/>
              <a:t>. </a:t>
            </a:r>
          </a:p>
          <a:p>
            <a:pPr lvl="1" eaLnBrk="1" hangingPunct="1">
              <a:lnSpc>
                <a:spcPct val="90000"/>
              </a:lnSpc>
            </a:pPr>
            <a:r>
              <a:rPr lang="es-CO" b="1" dirty="0" err="1" smtClean="0"/>
              <a:t>Workshops</a:t>
            </a:r>
            <a:r>
              <a:rPr lang="es-CO" b="1" dirty="0" smtClean="0"/>
              <a:t> </a:t>
            </a:r>
          </a:p>
          <a:p>
            <a:pPr lvl="1" eaLnBrk="1" hangingPunct="1">
              <a:lnSpc>
                <a:spcPct val="90000"/>
              </a:lnSpc>
            </a:pPr>
            <a:r>
              <a:rPr lang="es-CO" b="1" dirty="0" err="1" smtClean="0"/>
              <a:t>Civic</a:t>
            </a:r>
            <a:r>
              <a:rPr lang="es-CO" b="1" dirty="0" smtClean="0"/>
              <a:t> </a:t>
            </a:r>
            <a:r>
              <a:rPr lang="es-CO" b="1" dirty="0" err="1" smtClean="0"/>
              <a:t>Coexistence</a:t>
            </a:r>
            <a:r>
              <a:rPr lang="es-CO" b="1" dirty="0" smtClean="0"/>
              <a:t> and </a:t>
            </a:r>
            <a:r>
              <a:rPr lang="es-CO" b="1" dirty="0" err="1" smtClean="0"/>
              <a:t>Violence</a:t>
            </a:r>
            <a:r>
              <a:rPr lang="es-CO" b="1" dirty="0" smtClean="0"/>
              <a:t> </a:t>
            </a:r>
            <a:r>
              <a:rPr lang="es-CO" b="1" dirty="0" err="1" smtClean="0"/>
              <a:t>Prevention</a:t>
            </a:r>
            <a:r>
              <a:rPr lang="es-CO" b="1" dirty="0" smtClean="0"/>
              <a:t> </a:t>
            </a:r>
            <a:r>
              <a:rPr lang="es-CO" b="1" dirty="0" err="1" smtClean="0"/>
              <a:t>Committee</a:t>
            </a:r>
            <a:r>
              <a:rPr lang="es-CO" b="1" dirty="0" smtClean="0"/>
              <a:t> </a:t>
            </a:r>
            <a:r>
              <a:rPr lang="es-CO" b="1" dirty="0" err="1" smtClean="0"/>
              <a:t>meetings</a:t>
            </a:r>
            <a:endParaRPr lang="es-CO" b="1" dirty="0" smtClean="0"/>
          </a:p>
          <a:p>
            <a:pPr eaLnBrk="1" hangingPunct="1">
              <a:lnSpc>
                <a:spcPct val="90000"/>
              </a:lnSpc>
            </a:pPr>
            <a:r>
              <a:rPr lang="es-CO" sz="2400" b="1" dirty="0" smtClean="0">
                <a:solidFill>
                  <a:srgbClr val="006600"/>
                </a:solidFill>
              </a:rPr>
              <a:t>EFFECTS:</a:t>
            </a:r>
            <a:endParaRPr lang="es-ES" sz="2400" b="1" dirty="0" smtClean="0">
              <a:solidFill>
                <a:srgbClr val="006600"/>
              </a:solidFill>
            </a:endParaRPr>
          </a:p>
          <a:p>
            <a:pPr lvl="1" eaLnBrk="1" hangingPunct="1">
              <a:lnSpc>
                <a:spcPct val="90000"/>
              </a:lnSpc>
            </a:pPr>
            <a:r>
              <a:rPr lang="es-ES" b="1" dirty="0" err="1" smtClean="0">
                <a:solidFill>
                  <a:srgbClr val="C00000"/>
                </a:solidFill>
              </a:rPr>
              <a:t>Knowledge</a:t>
            </a:r>
            <a:r>
              <a:rPr lang="es-ES" b="1" dirty="0" smtClean="0">
                <a:solidFill>
                  <a:srgbClr val="C00000"/>
                </a:solidFill>
              </a:rPr>
              <a:t> </a:t>
            </a:r>
            <a:r>
              <a:rPr lang="es-ES" b="1" dirty="0" err="1" smtClean="0">
                <a:solidFill>
                  <a:srgbClr val="C00000"/>
                </a:solidFill>
              </a:rPr>
              <a:t>ownership</a:t>
            </a:r>
            <a:r>
              <a:rPr lang="es-ES" b="1" dirty="0" smtClean="0">
                <a:solidFill>
                  <a:srgbClr val="C00000"/>
                </a:solidFill>
              </a:rPr>
              <a:t> </a:t>
            </a:r>
            <a:r>
              <a:rPr lang="es-ES" b="1" dirty="0" err="1" smtClean="0">
                <a:solidFill>
                  <a:srgbClr val="C00000"/>
                </a:solidFill>
              </a:rPr>
              <a:t>upon</a:t>
            </a:r>
            <a:r>
              <a:rPr lang="es-ES" b="1" dirty="0" smtClean="0">
                <a:solidFill>
                  <a:srgbClr val="C00000"/>
                </a:solidFill>
              </a:rPr>
              <a:t> </a:t>
            </a:r>
            <a:r>
              <a:rPr lang="es-ES" b="1" dirty="0" err="1" smtClean="0">
                <a:solidFill>
                  <a:srgbClr val="C00000"/>
                </a:solidFill>
              </a:rPr>
              <a:t>seeing</a:t>
            </a:r>
            <a:r>
              <a:rPr lang="es-ES" b="1" dirty="0" smtClean="0">
                <a:solidFill>
                  <a:srgbClr val="C00000"/>
                </a:solidFill>
              </a:rPr>
              <a:t> </a:t>
            </a:r>
            <a:r>
              <a:rPr lang="es-ES" b="1" dirty="0" err="1" smtClean="0">
                <a:solidFill>
                  <a:srgbClr val="C00000"/>
                </a:solidFill>
              </a:rPr>
              <a:t>themselves</a:t>
            </a:r>
            <a:r>
              <a:rPr lang="es-ES" b="1" dirty="0" smtClean="0">
                <a:solidFill>
                  <a:srgbClr val="C00000"/>
                </a:solidFill>
              </a:rPr>
              <a:t> </a:t>
            </a:r>
            <a:r>
              <a:rPr lang="es-ES" b="1" dirty="0" err="1" smtClean="0">
                <a:solidFill>
                  <a:srgbClr val="C00000"/>
                </a:solidFill>
              </a:rPr>
              <a:t>reflected</a:t>
            </a:r>
            <a:endParaRPr lang="es-ES" b="1" dirty="0" smtClean="0">
              <a:solidFill>
                <a:srgbClr val="C00000"/>
              </a:solidFill>
            </a:endParaRPr>
          </a:p>
          <a:p>
            <a:pPr lvl="1" eaLnBrk="1" hangingPunct="1">
              <a:lnSpc>
                <a:spcPct val="90000"/>
              </a:lnSpc>
            </a:pPr>
            <a:r>
              <a:rPr lang="es-ES" b="1" dirty="0" err="1" smtClean="0">
                <a:solidFill>
                  <a:srgbClr val="C00000"/>
                </a:solidFill>
              </a:rPr>
              <a:t>Myths</a:t>
            </a:r>
            <a:r>
              <a:rPr lang="es-ES" b="1" dirty="0" smtClean="0">
                <a:solidFill>
                  <a:srgbClr val="C00000"/>
                </a:solidFill>
              </a:rPr>
              <a:t> </a:t>
            </a:r>
            <a:r>
              <a:rPr lang="es-ES" b="1" dirty="0" err="1" smtClean="0">
                <a:solidFill>
                  <a:srgbClr val="C00000"/>
                </a:solidFill>
              </a:rPr>
              <a:t>abolishing</a:t>
            </a:r>
            <a:r>
              <a:rPr lang="es-ES" b="1" dirty="0" smtClean="0">
                <a:solidFill>
                  <a:srgbClr val="C00000"/>
                </a:solidFill>
              </a:rPr>
              <a:t> </a:t>
            </a:r>
          </a:p>
          <a:p>
            <a:pPr lvl="1" eaLnBrk="1" hangingPunct="1">
              <a:lnSpc>
                <a:spcPct val="90000"/>
              </a:lnSpc>
            </a:pPr>
            <a:r>
              <a:rPr lang="es-ES" b="1" dirty="0" err="1" smtClean="0">
                <a:solidFill>
                  <a:srgbClr val="C00000"/>
                </a:solidFill>
              </a:rPr>
              <a:t>Greater</a:t>
            </a:r>
            <a:r>
              <a:rPr lang="es-ES" b="1" dirty="0" smtClean="0">
                <a:solidFill>
                  <a:srgbClr val="C00000"/>
                </a:solidFill>
              </a:rPr>
              <a:t> </a:t>
            </a:r>
            <a:r>
              <a:rPr lang="es-ES" b="1" dirty="0" err="1" smtClean="0">
                <a:solidFill>
                  <a:srgbClr val="C00000"/>
                </a:solidFill>
              </a:rPr>
              <a:t>probability</a:t>
            </a:r>
            <a:r>
              <a:rPr lang="es-ES" b="1" dirty="0" smtClean="0">
                <a:solidFill>
                  <a:srgbClr val="C00000"/>
                </a:solidFill>
              </a:rPr>
              <a:t> of </a:t>
            </a:r>
            <a:r>
              <a:rPr lang="es-ES" b="1" dirty="0" err="1" smtClean="0">
                <a:solidFill>
                  <a:srgbClr val="C00000"/>
                </a:solidFill>
              </a:rPr>
              <a:t>accepting</a:t>
            </a:r>
            <a:r>
              <a:rPr lang="es-ES" b="1" dirty="0" smtClean="0">
                <a:solidFill>
                  <a:srgbClr val="C00000"/>
                </a:solidFill>
              </a:rPr>
              <a:t> </a:t>
            </a:r>
            <a:r>
              <a:rPr lang="es-ES" b="1" dirty="0" err="1" smtClean="0">
                <a:solidFill>
                  <a:srgbClr val="C00000"/>
                </a:solidFill>
              </a:rPr>
              <a:t>change</a:t>
            </a:r>
            <a:endParaRPr lang="es-ES" b="1" dirty="0" smtClean="0">
              <a:solidFill>
                <a:srgbClr val="C00000"/>
              </a:solidFill>
            </a:endParaRPr>
          </a:p>
          <a:p>
            <a:pPr lvl="1" eaLnBrk="1" hangingPunct="1">
              <a:lnSpc>
                <a:spcPct val="90000"/>
              </a:lnSpc>
            </a:pPr>
            <a:endParaRPr lang="es-ES" b="1" dirty="0" smtClean="0">
              <a:solidFill>
                <a:srgbClr val="006600"/>
              </a:solidFill>
            </a:endParaRPr>
          </a:p>
        </p:txBody>
      </p:sp>
      <p:sp>
        <p:nvSpPr>
          <p:cNvPr id="6" name="1 Título"/>
          <p:cNvSpPr>
            <a:spLocks noGrp="1"/>
          </p:cNvSpPr>
          <p:nvPr>
            <p:ph type="title"/>
          </p:nvPr>
        </p:nvSpPr>
        <p:spPr>
          <a:xfrm>
            <a:off x="4000496" y="71438"/>
            <a:ext cx="5143504" cy="1714488"/>
          </a:xfrm>
        </p:spPr>
        <p:txBody>
          <a:bodyPr>
            <a:noAutofit/>
          </a:bodyPr>
          <a:lstStyle/>
          <a:p>
            <a:pPr algn="l"/>
            <a:r>
              <a:rPr lang="en-US" sz="1300" b="1" dirty="0" smtClean="0"/>
              <a:t/>
            </a:r>
            <a:br>
              <a:rPr lang="en-US" sz="1300" b="1" dirty="0" smtClean="0"/>
            </a:br>
            <a:r>
              <a:rPr lang="en-US" sz="1100" b="1" dirty="0" smtClean="0">
                <a:solidFill>
                  <a:schemeClr val="accent2">
                    <a:lumMod val="20000"/>
                    <a:lumOff val="80000"/>
                  </a:schemeClr>
                </a:solidFill>
              </a:rPr>
              <a:t>4.1Action oriented information</a:t>
            </a:r>
            <a:r>
              <a:rPr lang="en-US" sz="1300" b="1" dirty="0" smtClean="0"/>
              <a:t/>
            </a:r>
            <a:br>
              <a:rPr lang="en-US" sz="1300" b="1" dirty="0" smtClean="0"/>
            </a:br>
            <a:r>
              <a:rPr lang="en-US" sz="1100" b="1" dirty="0" smtClean="0">
                <a:solidFill>
                  <a:schemeClr val="accent2">
                    <a:lumMod val="20000"/>
                    <a:lumOff val="80000"/>
                  </a:schemeClr>
                </a:solidFill>
              </a:rPr>
              <a:t>4.2 Epidemiologic tools</a:t>
            </a:r>
            <a:br>
              <a:rPr lang="en-US" sz="1100" b="1" dirty="0" smtClean="0">
                <a:solidFill>
                  <a:schemeClr val="accent2">
                    <a:lumMod val="20000"/>
                    <a:lumOff val="80000"/>
                  </a:schemeClr>
                </a:solidFill>
              </a:rPr>
            </a:br>
            <a:r>
              <a:rPr lang="en-US" sz="1600" b="1" dirty="0" smtClean="0"/>
              <a:t>4.3 Social science tools</a:t>
            </a:r>
            <a:r>
              <a:rPr lang="en-US" sz="1100" b="1" dirty="0" smtClean="0">
                <a:solidFill>
                  <a:schemeClr val="accent2">
                    <a:lumMod val="20000"/>
                    <a:lumOff val="80000"/>
                  </a:schemeClr>
                </a:solidFill>
              </a:rPr>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4.4 Risk and protective factors grouping</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4.5 Police statements derived of factors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4.6 Public policy in Medellin</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4.8 Resources organization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4.9 Next steps</a:t>
            </a:r>
            <a:r>
              <a:rPr lang="en-US" sz="1300" b="1" dirty="0" smtClean="0"/>
              <a:t/>
            </a:r>
            <a:br>
              <a:rPr lang="en-US" sz="1300" b="1" dirty="0" smtClean="0"/>
            </a:br>
            <a:r>
              <a:rPr lang="en-US" sz="1300" b="1" dirty="0" smtClean="0">
                <a:solidFill>
                  <a:schemeClr val="bg1"/>
                </a:solidFill>
              </a:rPr>
              <a:t/>
            </a:r>
            <a:br>
              <a:rPr lang="en-US" sz="1300" b="1" dirty="0" smtClean="0">
                <a:solidFill>
                  <a:schemeClr val="bg1"/>
                </a:solidFill>
              </a:rPr>
            </a:br>
            <a:endParaRPr lang="es-CO" sz="1300" dirty="0">
              <a:solidFill>
                <a:schemeClr val="bg1"/>
              </a:solidFill>
            </a:endParaRPr>
          </a:p>
        </p:txBody>
      </p:sp>
      <p:sp>
        <p:nvSpPr>
          <p:cNvPr id="7" name="6 CuadroTexto"/>
          <p:cNvSpPr txBox="1"/>
          <p:nvPr/>
        </p:nvSpPr>
        <p:spPr>
          <a:xfrm>
            <a:off x="1785918" y="142852"/>
            <a:ext cx="2428892" cy="1323439"/>
          </a:xfrm>
          <a:prstGeom prst="rect">
            <a:avLst/>
          </a:prstGeom>
          <a:noFill/>
        </p:spPr>
        <p:txBody>
          <a:bodyPr wrap="square" rtlCol="0">
            <a:spAutoFit/>
          </a:bodyPr>
          <a:lstStyle/>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Public</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policy</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Human</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security</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approach</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Medellin</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model</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600" b="1" cap="small" spc="200" dirty="0" err="1" smtClean="0">
                <a:latin typeface="+mj-lt"/>
                <a:ea typeface="+mj-ea"/>
                <a:cs typeface="+mj-cs"/>
              </a:rPr>
              <a:t>Medellin</a:t>
            </a:r>
            <a:r>
              <a:rPr lang="es-CO" sz="1600" b="1" cap="small" spc="200" dirty="0" smtClean="0">
                <a:latin typeface="+mj-lt"/>
                <a:ea typeface="+mj-ea"/>
                <a:cs typeface="+mj-cs"/>
              </a:rPr>
              <a:t> </a:t>
            </a:r>
            <a:r>
              <a:rPr lang="es-CO" sz="1600" b="1" cap="small" spc="200" dirty="0" err="1" smtClean="0">
                <a:latin typeface="+mj-lt"/>
                <a:ea typeface="+mj-ea"/>
                <a:cs typeface="+mj-cs"/>
              </a:rPr>
              <a:t>experience</a:t>
            </a:r>
            <a:endParaRPr lang="es-CO" sz="1600" b="1" cap="small" spc="200" dirty="0" smtClean="0">
              <a:latin typeface="+mj-lt"/>
              <a:ea typeface="+mj-ea"/>
              <a:cs typeface="+mj-cs"/>
            </a:endParaRPr>
          </a:p>
        </p:txBody>
      </p:sp>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effectLst>
                  <a:outerShdw blurRad="38100" dist="38100" dir="2700000" algn="tl">
                    <a:srgbClr val="000000">
                      <a:alpha val="43137"/>
                    </a:srgbClr>
                  </a:outerShdw>
                </a:effectLst>
              </a:rPr>
              <a:t>Presentation overview</a:t>
            </a:r>
            <a:endParaRPr lang="en-US"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2071670" y="1857364"/>
            <a:ext cx="6643734" cy="4714908"/>
          </a:xfrm>
        </p:spPr>
        <p:txBody>
          <a:bodyPr>
            <a:normAutofit fontScale="70000" lnSpcReduction="20000"/>
          </a:bodyPr>
          <a:lstStyle/>
          <a:p>
            <a:pPr>
              <a:buNone/>
            </a:pPr>
            <a:r>
              <a:rPr lang="en-US" sz="2400" b="1" dirty="0" smtClean="0"/>
              <a:t>1. Public policy </a:t>
            </a:r>
          </a:p>
          <a:p>
            <a:pPr lvl="1">
              <a:buNone/>
            </a:pPr>
            <a:r>
              <a:rPr lang="en-US" sz="2400" b="1" dirty="0" smtClean="0"/>
              <a:t>1.1 Public policy definition</a:t>
            </a:r>
          </a:p>
          <a:p>
            <a:pPr lvl="1">
              <a:buNone/>
            </a:pPr>
            <a:r>
              <a:rPr lang="en-US" sz="2400" b="1" dirty="0" smtClean="0"/>
              <a:t>1.2 Public goods: human safety</a:t>
            </a:r>
          </a:p>
          <a:p>
            <a:pPr>
              <a:buNone/>
            </a:pPr>
            <a:r>
              <a:rPr lang="en-US" sz="2400" b="1" dirty="0" smtClean="0"/>
              <a:t>2. Human security approach</a:t>
            </a:r>
          </a:p>
          <a:p>
            <a:pPr lvl="1">
              <a:buNone/>
            </a:pPr>
            <a:r>
              <a:rPr lang="en-US" sz="2400" b="1" dirty="0" smtClean="0"/>
              <a:t>2.1 Definitions</a:t>
            </a:r>
          </a:p>
          <a:p>
            <a:pPr lvl="1">
              <a:buNone/>
            </a:pPr>
            <a:r>
              <a:rPr lang="en-US" sz="2400" b="1" dirty="0" smtClean="0"/>
              <a:t>2.2 Components </a:t>
            </a:r>
          </a:p>
          <a:p>
            <a:pPr>
              <a:buNone/>
            </a:pPr>
            <a:r>
              <a:rPr lang="en-US" sz="2400" b="1" dirty="0" smtClean="0"/>
              <a:t>          2.3 Relationship between public health and human security approaches</a:t>
            </a:r>
          </a:p>
          <a:p>
            <a:pPr>
              <a:buNone/>
            </a:pPr>
            <a:r>
              <a:rPr lang="en-US" sz="2400" b="1" dirty="0" smtClean="0"/>
              <a:t>          2.4  Human security applied to violence prevention, </a:t>
            </a:r>
            <a:r>
              <a:rPr lang="en-US" sz="2400" b="1" dirty="0" err="1" smtClean="0"/>
              <a:t>i.e</a:t>
            </a:r>
            <a:r>
              <a:rPr lang="en-US" sz="2400" b="1" dirty="0" smtClean="0"/>
              <a:t> Public </a:t>
            </a:r>
            <a:r>
              <a:rPr lang="en-US" sz="2400" b="1" dirty="0"/>
              <a:t>P</a:t>
            </a:r>
            <a:r>
              <a:rPr lang="en-US" sz="2400" b="1" dirty="0" smtClean="0"/>
              <a:t>olicy of Medellin and metropolitan area</a:t>
            </a:r>
          </a:p>
          <a:p>
            <a:pPr>
              <a:buNone/>
            </a:pPr>
            <a:r>
              <a:rPr lang="en-US" sz="2400" b="1" dirty="0" smtClean="0"/>
              <a:t>3. Rationale to design human security public policy </a:t>
            </a:r>
          </a:p>
          <a:p>
            <a:pPr>
              <a:buNone/>
            </a:pPr>
            <a:r>
              <a:rPr lang="en-US" sz="2400" b="1" dirty="0" smtClean="0"/>
              <a:t>4. Medellin experience for designing human security public policy</a:t>
            </a:r>
          </a:p>
          <a:p>
            <a:pPr>
              <a:buAutoNum type="arabicPeriod"/>
            </a:pPr>
            <a:endParaRPr lang="es-CO"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ChangeArrowheads="1"/>
          </p:cNvSpPr>
          <p:nvPr/>
        </p:nvSpPr>
        <p:spPr bwMode="auto">
          <a:xfrm>
            <a:off x="0" y="1728788"/>
            <a:ext cx="9144000" cy="0"/>
          </a:xfrm>
          <a:prstGeom prst="rect">
            <a:avLst/>
          </a:prstGeom>
          <a:noFill/>
          <a:ln w="9525">
            <a:noFill/>
            <a:miter lim="800000"/>
            <a:headEnd/>
            <a:tailEnd/>
          </a:ln>
        </p:spPr>
        <p:txBody>
          <a:bodyPr wrap="none" anchor="ctr">
            <a:spAutoFit/>
          </a:bodyPr>
          <a:lstStyle/>
          <a:p>
            <a:endParaRPr lang="es-CO">
              <a:latin typeface="Calibri" pitchFamily="34" charset="0"/>
            </a:endParaRPr>
          </a:p>
        </p:txBody>
      </p:sp>
      <p:sp>
        <p:nvSpPr>
          <p:cNvPr id="4" name="Rectangle 3"/>
          <p:cNvSpPr txBox="1">
            <a:spLocks noChangeArrowheads="1"/>
          </p:cNvSpPr>
          <p:nvPr/>
        </p:nvSpPr>
        <p:spPr bwMode="auto">
          <a:xfrm>
            <a:off x="2214563" y="2500313"/>
            <a:ext cx="6472237" cy="4097337"/>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400" b="1" dirty="0">
                <a:latin typeface="Calibri" pitchFamily="34" charset="0"/>
              </a:rPr>
              <a:t>Created by decree in all municipalities (ten) of Medellin’s Metropolitan Area.</a:t>
            </a:r>
          </a:p>
          <a:p>
            <a:pPr marL="342900" indent="-342900">
              <a:lnSpc>
                <a:spcPct val="80000"/>
              </a:lnSpc>
              <a:spcBef>
                <a:spcPct val="20000"/>
              </a:spcBef>
              <a:buFontTx/>
              <a:buChar char="•"/>
            </a:pPr>
            <a:r>
              <a:rPr lang="en-US" sz="2400" b="1" dirty="0">
                <a:latin typeface="Calibri" pitchFamily="34" charset="0"/>
              </a:rPr>
              <a:t>Created by decree in 10 other municipalities in the Antioquia State</a:t>
            </a:r>
          </a:p>
          <a:p>
            <a:pPr marL="342900" indent="-342900">
              <a:lnSpc>
                <a:spcPct val="80000"/>
              </a:lnSpc>
              <a:spcBef>
                <a:spcPct val="20000"/>
              </a:spcBef>
              <a:buFontTx/>
              <a:buChar char="•"/>
            </a:pPr>
            <a:r>
              <a:rPr lang="en-US" sz="2400" b="1" dirty="0">
                <a:latin typeface="Calibri" pitchFamily="34" charset="0"/>
              </a:rPr>
              <a:t>Participants:</a:t>
            </a:r>
            <a:endParaRPr lang="es-ES" sz="2400" b="1" dirty="0">
              <a:latin typeface="Calibri" pitchFamily="34" charset="0"/>
            </a:endParaRPr>
          </a:p>
          <a:p>
            <a:pPr marL="742950" lvl="1" indent="-285750">
              <a:lnSpc>
                <a:spcPct val="80000"/>
              </a:lnSpc>
              <a:spcBef>
                <a:spcPct val="20000"/>
              </a:spcBef>
              <a:buFontTx/>
              <a:buChar char="–"/>
            </a:pPr>
            <a:r>
              <a:rPr lang="en-US" sz="2000" b="1" dirty="0">
                <a:solidFill>
                  <a:srgbClr val="006600"/>
                </a:solidFill>
                <a:latin typeface="Calibri" pitchFamily="34" charset="0"/>
              </a:rPr>
              <a:t>The Mayor, Mayor’s cabinet members (health, education, social action, interior)</a:t>
            </a:r>
          </a:p>
          <a:p>
            <a:pPr marL="742950" lvl="1" indent="-285750">
              <a:lnSpc>
                <a:spcPct val="80000"/>
              </a:lnSpc>
              <a:spcBef>
                <a:spcPct val="20000"/>
              </a:spcBef>
              <a:buFontTx/>
              <a:buChar char="–"/>
            </a:pPr>
            <a:r>
              <a:rPr lang="en-US" sz="2000" b="1" dirty="0">
                <a:solidFill>
                  <a:srgbClr val="006600"/>
                </a:solidFill>
                <a:latin typeface="Calibri" pitchFamily="34" charset="0"/>
              </a:rPr>
              <a:t>NGOs, community leaders, religious and educational leaders</a:t>
            </a:r>
          </a:p>
          <a:p>
            <a:pPr marL="742950" lvl="1" indent="-285750">
              <a:lnSpc>
                <a:spcPct val="80000"/>
              </a:lnSpc>
              <a:spcBef>
                <a:spcPct val="20000"/>
              </a:spcBef>
              <a:buFontTx/>
              <a:buChar char="–"/>
            </a:pPr>
            <a:r>
              <a:rPr lang="en-US" sz="2000" b="1" dirty="0">
                <a:solidFill>
                  <a:srgbClr val="006600"/>
                </a:solidFill>
                <a:latin typeface="Calibri" pitchFamily="34" charset="0"/>
              </a:rPr>
              <a:t>The Police, the Attorney General’s office, and judges. </a:t>
            </a:r>
          </a:p>
          <a:p>
            <a:pPr marL="742950" lvl="1" indent="-285750">
              <a:lnSpc>
                <a:spcPct val="80000"/>
              </a:lnSpc>
              <a:spcBef>
                <a:spcPct val="20000"/>
              </a:spcBef>
              <a:buFontTx/>
              <a:buChar char="–"/>
            </a:pPr>
            <a:r>
              <a:rPr lang="en-US" sz="2000" b="1" dirty="0">
                <a:solidFill>
                  <a:srgbClr val="006600"/>
                </a:solidFill>
                <a:latin typeface="Calibri" pitchFamily="34" charset="0"/>
              </a:rPr>
              <a:t>School of Public Health PREVIVA team members</a:t>
            </a:r>
            <a:endParaRPr lang="es-ES" sz="2000" b="1" dirty="0">
              <a:solidFill>
                <a:srgbClr val="006600"/>
              </a:solidFill>
              <a:latin typeface="Calibri" pitchFamily="34" charset="0"/>
            </a:endParaRPr>
          </a:p>
        </p:txBody>
      </p:sp>
      <p:sp>
        <p:nvSpPr>
          <p:cNvPr id="5" name="4 Rectángulo"/>
          <p:cNvSpPr/>
          <p:nvPr/>
        </p:nvSpPr>
        <p:spPr>
          <a:xfrm>
            <a:off x="2011345" y="1803389"/>
            <a:ext cx="6858047" cy="64294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n w="18000">
                  <a:solidFill>
                    <a:schemeClr val="tx1"/>
                  </a:solidFill>
                  <a:prstDash val="solid"/>
                  <a:miter lim="800000"/>
                </a:ln>
                <a:solidFill>
                  <a:schemeClr val="tx1"/>
                </a:solidFill>
                <a:effectLst>
                  <a:outerShdw blurRad="25500" dist="23000" dir="7020000" algn="tl">
                    <a:srgbClr val="000000">
                      <a:alpha val="50000"/>
                    </a:srgbClr>
                  </a:outerShdw>
                </a:effectLst>
              </a:rPr>
              <a:t>Committees of civic coexistence and security</a:t>
            </a:r>
            <a:r>
              <a:rPr lang="es-ES" sz="2400" b="1" dirty="0">
                <a:ln w="18000">
                  <a:solidFill>
                    <a:schemeClr val="tx1"/>
                  </a:solidFill>
                  <a:prstDash val="solid"/>
                  <a:miter lim="800000"/>
                </a:ln>
                <a:solidFill>
                  <a:schemeClr val="tx1"/>
                </a:solidFill>
                <a:effectLst>
                  <a:outerShdw blurRad="25500" dist="23000" dir="7020000" algn="tl">
                    <a:srgbClr val="000000">
                      <a:alpha val="50000"/>
                    </a:srgbClr>
                  </a:outerShdw>
                </a:effectLst>
              </a:rPr>
              <a:t> </a:t>
            </a:r>
            <a:endParaRPr lang="es-ES" sz="2400" dirty="0">
              <a:ln w="18000">
                <a:solidFill>
                  <a:schemeClr val="tx1"/>
                </a:solidFill>
                <a:prstDash val="solid"/>
                <a:miter lim="800000"/>
              </a:ln>
              <a:solidFill>
                <a:schemeClr val="tx1"/>
              </a:solidFill>
            </a:endParaRPr>
          </a:p>
        </p:txBody>
      </p:sp>
      <p:sp>
        <p:nvSpPr>
          <p:cNvPr id="7" name="1 Título"/>
          <p:cNvSpPr>
            <a:spLocks noGrp="1"/>
          </p:cNvSpPr>
          <p:nvPr>
            <p:ph type="title"/>
          </p:nvPr>
        </p:nvSpPr>
        <p:spPr>
          <a:xfrm>
            <a:off x="4000496" y="71438"/>
            <a:ext cx="5143504" cy="1714488"/>
          </a:xfrm>
        </p:spPr>
        <p:txBody>
          <a:bodyPr>
            <a:noAutofit/>
          </a:bodyPr>
          <a:lstStyle/>
          <a:p>
            <a:pPr algn="l"/>
            <a:r>
              <a:rPr lang="en-US" sz="1300" b="1" dirty="0" smtClean="0"/>
              <a:t/>
            </a:r>
            <a:br>
              <a:rPr lang="en-US" sz="1300" b="1" dirty="0" smtClean="0"/>
            </a:br>
            <a:r>
              <a:rPr lang="en-US" sz="1100" b="1" dirty="0" smtClean="0">
                <a:solidFill>
                  <a:schemeClr val="accent2">
                    <a:lumMod val="20000"/>
                    <a:lumOff val="80000"/>
                  </a:schemeClr>
                </a:solidFill>
              </a:rPr>
              <a:t>4.1Action oriented information</a:t>
            </a:r>
            <a:r>
              <a:rPr lang="en-US" sz="1300" b="1" dirty="0" smtClean="0"/>
              <a:t/>
            </a:r>
            <a:br>
              <a:rPr lang="en-US" sz="1300" b="1" dirty="0" smtClean="0"/>
            </a:br>
            <a:r>
              <a:rPr lang="en-US" sz="1100" b="1" dirty="0" smtClean="0">
                <a:solidFill>
                  <a:schemeClr val="accent2">
                    <a:lumMod val="20000"/>
                    <a:lumOff val="80000"/>
                  </a:schemeClr>
                </a:solidFill>
              </a:rPr>
              <a:t>4.2 Epidemiologic tools</a:t>
            </a:r>
            <a:br>
              <a:rPr lang="en-US" sz="1100" b="1" dirty="0" smtClean="0">
                <a:solidFill>
                  <a:schemeClr val="accent2">
                    <a:lumMod val="20000"/>
                    <a:lumOff val="80000"/>
                  </a:schemeClr>
                </a:solidFill>
              </a:rPr>
            </a:br>
            <a:r>
              <a:rPr lang="en-US" sz="1600" b="1" dirty="0" smtClean="0"/>
              <a:t>4.3 Social science tools</a:t>
            </a:r>
            <a:r>
              <a:rPr lang="en-US" sz="1100" b="1" dirty="0" smtClean="0">
                <a:solidFill>
                  <a:schemeClr val="accent2">
                    <a:lumMod val="20000"/>
                    <a:lumOff val="80000"/>
                  </a:schemeClr>
                </a:solidFill>
              </a:rPr>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4.4 Risk and protective factors grouping</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4.5 Police statements derived of factors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4.6 Public policy in Medellin</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4.7 Resources organization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4.8 Next steps</a:t>
            </a:r>
            <a:r>
              <a:rPr lang="en-US" sz="1300" b="1" dirty="0" smtClean="0"/>
              <a:t/>
            </a:r>
            <a:br>
              <a:rPr lang="en-US" sz="1300" b="1" dirty="0" smtClean="0"/>
            </a:br>
            <a:r>
              <a:rPr lang="en-US" sz="1300" b="1" dirty="0" smtClean="0">
                <a:solidFill>
                  <a:schemeClr val="bg1"/>
                </a:solidFill>
              </a:rPr>
              <a:t/>
            </a:r>
            <a:br>
              <a:rPr lang="en-US" sz="1300" b="1" dirty="0" smtClean="0">
                <a:solidFill>
                  <a:schemeClr val="bg1"/>
                </a:solidFill>
              </a:rPr>
            </a:br>
            <a:endParaRPr lang="es-CO" sz="1300" dirty="0">
              <a:solidFill>
                <a:schemeClr val="bg1"/>
              </a:solidFill>
            </a:endParaRPr>
          </a:p>
        </p:txBody>
      </p:sp>
      <p:sp>
        <p:nvSpPr>
          <p:cNvPr id="8" name="7 CuadroTexto"/>
          <p:cNvSpPr txBox="1"/>
          <p:nvPr/>
        </p:nvSpPr>
        <p:spPr>
          <a:xfrm>
            <a:off x="1785918" y="142852"/>
            <a:ext cx="2428892" cy="1323439"/>
          </a:xfrm>
          <a:prstGeom prst="rect">
            <a:avLst/>
          </a:prstGeom>
          <a:noFill/>
        </p:spPr>
        <p:txBody>
          <a:bodyPr wrap="square" rtlCol="0">
            <a:spAutoFit/>
          </a:bodyPr>
          <a:lstStyle/>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Public</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policy</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Human</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security</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approach</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Medellin</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model</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600" b="1" cap="small" spc="200" dirty="0" err="1" smtClean="0">
                <a:latin typeface="+mj-lt"/>
                <a:ea typeface="+mj-ea"/>
                <a:cs typeface="+mj-cs"/>
              </a:rPr>
              <a:t>Medellin</a:t>
            </a:r>
            <a:r>
              <a:rPr lang="es-CO" sz="1600" b="1" cap="small" spc="200" dirty="0" smtClean="0">
                <a:latin typeface="+mj-lt"/>
                <a:ea typeface="+mj-ea"/>
                <a:cs typeface="+mj-cs"/>
              </a:rPr>
              <a:t> </a:t>
            </a:r>
            <a:r>
              <a:rPr lang="es-CO" sz="1600" b="1" cap="small" spc="200" dirty="0" err="1" smtClean="0">
                <a:latin typeface="+mj-lt"/>
                <a:ea typeface="+mj-ea"/>
                <a:cs typeface="+mj-cs"/>
              </a:rPr>
              <a:t>experience</a:t>
            </a:r>
            <a:endParaRPr lang="es-CO" sz="1600" b="1" cap="small" spc="200" dirty="0" smtClean="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left)">
                                      <p:cBhvr>
                                        <p:cTn id="26" dur="500"/>
                                        <p:tgtEl>
                                          <p:spTgt spid="4">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wipe(left)">
                                      <p:cBhvr>
                                        <p:cTn id="2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286250" y="2714625"/>
            <a:ext cx="4597400" cy="3214688"/>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dirty="0">
                <a:latin typeface="Calibri" pitchFamily="34" charset="0"/>
              </a:rPr>
              <a:t>Map of stakeholders</a:t>
            </a:r>
          </a:p>
          <a:p>
            <a:pPr marL="342900" indent="-342900">
              <a:lnSpc>
                <a:spcPct val="90000"/>
              </a:lnSpc>
              <a:spcBef>
                <a:spcPct val="20000"/>
              </a:spcBef>
              <a:buFontTx/>
              <a:buChar char="•"/>
            </a:pPr>
            <a:r>
              <a:rPr lang="en-US" sz="2800" b="1" dirty="0">
                <a:latin typeface="Calibri" pitchFamily="34" charset="0"/>
              </a:rPr>
              <a:t>Assessment of existing programs</a:t>
            </a:r>
          </a:p>
          <a:p>
            <a:pPr marL="342900" indent="-342900">
              <a:lnSpc>
                <a:spcPct val="90000"/>
              </a:lnSpc>
              <a:spcBef>
                <a:spcPct val="20000"/>
              </a:spcBef>
              <a:buFontTx/>
              <a:buChar char="•"/>
            </a:pPr>
            <a:r>
              <a:rPr lang="en-US" sz="2800" b="1" dirty="0">
                <a:latin typeface="Calibri" pitchFamily="34" charset="0"/>
              </a:rPr>
              <a:t>Assessment of problems, risk factors and opportunities  (Input –product matrix)</a:t>
            </a:r>
          </a:p>
          <a:p>
            <a:pPr marL="342900" indent="-342900">
              <a:lnSpc>
                <a:spcPct val="90000"/>
              </a:lnSpc>
              <a:spcBef>
                <a:spcPct val="20000"/>
              </a:spcBef>
              <a:buFontTx/>
              <a:buChar char="•"/>
            </a:pPr>
            <a:r>
              <a:rPr lang="en-US" sz="2800" b="1" dirty="0">
                <a:latin typeface="Calibri" pitchFamily="34" charset="0"/>
              </a:rPr>
              <a:t>Annual planning</a:t>
            </a:r>
          </a:p>
          <a:p>
            <a:pPr marL="342900" indent="-342900">
              <a:lnSpc>
                <a:spcPct val="90000"/>
              </a:lnSpc>
              <a:spcBef>
                <a:spcPct val="20000"/>
              </a:spcBef>
              <a:buFontTx/>
              <a:buChar char="•"/>
            </a:pPr>
            <a:r>
              <a:rPr lang="en-US" sz="2800" b="1" dirty="0">
                <a:latin typeface="Calibri" pitchFamily="34" charset="0"/>
              </a:rPr>
              <a:t>Monthly follow-up</a:t>
            </a:r>
            <a:endParaRPr lang="es-ES" sz="2800" b="1" dirty="0">
              <a:latin typeface="Calibri" pitchFamily="34" charset="0"/>
            </a:endParaRPr>
          </a:p>
        </p:txBody>
      </p:sp>
      <p:pic>
        <p:nvPicPr>
          <p:cNvPr id="6" name="5 Imagen" descr="DSC00434.JPG"/>
          <p:cNvPicPr>
            <a:picLocks noChangeAspect="1"/>
          </p:cNvPicPr>
          <p:nvPr/>
        </p:nvPicPr>
        <p:blipFill>
          <a:blip r:embed="rId2" cstate="print"/>
          <a:stretch>
            <a:fillRect/>
          </a:stretch>
        </p:blipFill>
        <p:spPr>
          <a:xfrm>
            <a:off x="0" y="3214688"/>
            <a:ext cx="3810000" cy="2857500"/>
          </a:xfrm>
          <a:prstGeom prst="rect">
            <a:avLst/>
          </a:prstGeom>
          <a:ln>
            <a:noFill/>
          </a:ln>
          <a:effectLst>
            <a:outerShdw blurRad="292100" dist="139700" dir="2700000" algn="tl" rotWithShape="0">
              <a:srgbClr val="333333">
                <a:alpha val="65000"/>
              </a:srgbClr>
            </a:outerShdw>
          </a:effectLst>
        </p:spPr>
      </p:pic>
      <p:sp>
        <p:nvSpPr>
          <p:cNvPr id="8" name="7 Rectángulo"/>
          <p:cNvSpPr/>
          <p:nvPr/>
        </p:nvSpPr>
        <p:spPr>
          <a:xfrm>
            <a:off x="2000232" y="1785926"/>
            <a:ext cx="6858048" cy="78581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n w="18000">
                  <a:solidFill>
                    <a:schemeClr val="tx1"/>
                  </a:solidFill>
                  <a:prstDash val="solid"/>
                  <a:miter lim="800000"/>
                </a:ln>
                <a:solidFill>
                  <a:schemeClr val="tx1"/>
                </a:solidFill>
                <a:effectLst>
                  <a:outerShdw blurRad="25500" dist="23000" dir="7020000" algn="tl">
                    <a:srgbClr val="000000">
                      <a:alpha val="50000"/>
                    </a:srgbClr>
                  </a:outerShdw>
                </a:effectLst>
              </a:rPr>
              <a:t>Committees of civic coexistence and security</a:t>
            </a:r>
          </a:p>
          <a:p>
            <a:pPr algn="ctr">
              <a:defRPr/>
            </a:pPr>
            <a:r>
              <a:rPr lang="en-US" sz="2400" b="1" dirty="0">
                <a:ln w="18000">
                  <a:solidFill>
                    <a:schemeClr val="tx1"/>
                  </a:solidFill>
                  <a:prstDash val="solid"/>
                  <a:miter lim="800000"/>
                </a:ln>
                <a:solidFill>
                  <a:schemeClr val="tx1"/>
                </a:solidFill>
                <a:effectLst>
                  <a:outerShdw blurRad="25500" dist="23000" dir="7020000" algn="tl">
                    <a:srgbClr val="000000">
                      <a:alpha val="50000"/>
                    </a:srgbClr>
                  </a:outerShdw>
                </a:effectLst>
              </a:rPr>
              <a:t>a</a:t>
            </a:r>
            <a:r>
              <a:rPr lang="en-US" sz="2400" b="1" dirty="0" smtClean="0">
                <a:ln w="18000">
                  <a:solidFill>
                    <a:schemeClr val="tx1"/>
                  </a:solidFill>
                  <a:prstDash val="solid"/>
                  <a:miter lim="800000"/>
                </a:ln>
                <a:solidFill>
                  <a:schemeClr val="tx1"/>
                </a:solidFill>
                <a:effectLst>
                  <a:outerShdw blurRad="25500" dist="23000" dir="7020000" algn="tl">
                    <a:srgbClr val="000000">
                      <a:alpha val="50000"/>
                    </a:srgbClr>
                  </a:outerShdw>
                </a:effectLst>
              </a:rPr>
              <a:t>ctivities</a:t>
            </a:r>
            <a:r>
              <a:rPr lang="es-ES" sz="2400" b="1" dirty="0" smtClean="0">
                <a:ln w="18000">
                  <a:solidFill>
                    <a:schemeClr val="tx1"/>
                  </a:solidFill>
                  <a:prstDash val="solid"/>
                  <a:miter lim="800000"/>
                </a:ln>
                <a:solidFill>
                  <a:schemeClr val="tx1"/>
                </a:solidFill>
                <a:effectLst>
                  <a:outerShdw blurRad="25500" dist="23000" dir="7020000" algn="tl">
                    <a:srgbClr val="000000">
                      <a:alpha val="50000"/>
                    </a:srgbClr>
                  </a:outerShdw>
                </a:effectLst>
              </a:rPr>
              <a:t> </a:t>
            </a:r>
            <a:endParaRPr lang="es-ES" sz="2400" dirty="0">
              <a:ln w="18000">
                <a:solidFill>
                  <a:schemeClr val="tx1"/>
                </a:solidFill>
                <a:prstDash val="solid"/>
                <a:miter lim="800000"/>
              </a:ln>
              <a:solidFill>
                <a:schemeClr val="tx1"/>
              </a:solidFill>
            </a:endParaRPr>
          </a:p>
        </p:txBody>
      </p:sp>
      <p:sp>
        <p:nvSpPr>
          <p:cNvPr id="9" name="1 Título"/>
          <p:cNvSpPr>
            <a:spLocks noGrp="1"/>
          </p:cNvSpPr>
          <p:nvPr>
            <p:ph type="title"/>
          </p:nvPr>
        </p:nvSpPr>
        <p:spPr>
          <a:xfrm>
            <a:off x="4000496" y="71438"/>
            <a:ext cx="5143504" cy="1714488"/>
          </a:xfrm>
        </p:spPr>
        <p:txBody>
          <a:bodyPr>
            <a:noAutofit/>
          </a:bodyPr>
          <a:lstStyle/>
          <a:p>
            <a:pPr algn="l"/>
            <a:r>
              <a:rPr lang="en-US" sz="1300" b="1" dirty="0" smtClean="0"/>
              <a:t/>
            </a:r>
            <a:br>
              <a:rPr lang="en-US" sz="1300" b="1" dirty="0" smtClean="0"/>
            </a:br>
            <a:r>
              <a:rPr lang="en-US" sz="1100" b="1" dirty="0" smtClean="0">
                <a:solidFill>
                  <a:schemeClr val="accent2">
                    <a:lumMod val="20000"/>
                    <a:lumOff val="80000"/>
                  </a:schemeClr>
                </a:solidFill>
              </a:rPr>
              <a:t>4.1Action oriented information</a:t>
            </a:r>
            <a:r>
              <a:rPr lang="en-US" sz="1300" b="1" dirty="0" smtClean="0"/>
              <a:t/>
            </a:r>
            <a:br>
              <a:rPr lang="en-US" sz="1300" b="1" dirty="0" smtClean="0"/>
            </a:br>
            <a:r>
              <a:rPr lang="en-US" sz="1100" b="1" dirty="0" smtClean="0">
                <a:solidFill>
                  <a:schemeClr val="accent2">
                    <a:lumMod val="20000"/>
                    <a:lumOff val="80000"/>
                  </a:schemeClr>
                </a:solidFill>
              </a:rPr>
              <a:t>4.2 Epidemiologic tools</a:t>
            </a:r>
            <a:br>
              <a:rPr lang="en-US" sz="1100" b="1" dirty="0" smtClean="0">
                <a:solidFill>
                  <a:schemeClr val="accent2">
                    <a:lumMod val="20000"/>
                    <a:lumOff val="80000"/>
                  </a:schemeClr>
                </a:solidFill>
              </a:rPr>
            </a:br>
            <a:r>
              <a:rPr lang="en-US" sz="1600" b="1" dirty="0" smtClean="0"/>
              <a:t>4.3 Social science tools</a:t>
            </a:r>
            <a:r>
              <a:rPr lang="en-US" sz="1100" b="1" dirty="0" smtClean="0">
                <a:solidFill>
                  <a:schemeClr val="accent2">
                    <a:lumMod val="20000"/>
                    <a:lumOff val="80000"/>
                  </a:schemeClr>
                </a:solidFill>
              </a:rPr>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4.4 Risk and protective factors grouping</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4.5 Police statements derived of factors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4.6 Public policy in Medellin</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4.7 Resources organization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4.8 Next steps</a:t>
            </a:r>
            <a:r>
              <a:rPr lang="en-US" sz="1300" b="1" dirty="0" smtClean="0"/>
              <a:t/>
            </a:r>
            <a:br>
              <a:rPr lang="en-US" sz="1300" b="1" dirty="0" smtClean="0"/>
            </a:br>
            <a:r>
              <a:rPr lang="en-US" sz="1300" b="1" dirty="0" smtClean="0">
                <a:solidFill>
                  <a:schemeClr val="bg1"/>
                </a:solidFill>
              </a:rPr>
              <a:t/>
            </a:r>
            <a:br>
              <a:rPr lang="en-US" sz="1300" b="1" dirty="0" smtClean="0">
                <a:solidFill>
                  <a:schemeClr val="bg1"/>
                </a:solidFill>
              </a:rPr>
            </a:br>
            <a:endParaRPr lang="es-CO" sz="1300" dirty="0">
              <a:solidFill>
                <a:schemeClr val="bg1"/>
              </a:solidFill>
            </a:endParaRPr>
          </a:p>
        </p:txBody>
      </p:sp>
      <p:sp>
        <p:nvSpPr>
          <p:cNvPr id="10" name="9 CuadroTexto"/>
          <p:cNvSpPr txBox="1"/>
          <p:nvPr/>
        </p:nvSpPr>
        <p:spPr>
          <a:xfrm>
            <a:off x="1785918" y="142852"/>
            <a:ext cx="2428892" cy="1323439"/>
          </a:xfrm>
          <a:prstGeom prst="rect">
            <a:avLst/>
          </a:prstGeom>
          <a:noFill/>
        </p:spPr>
        <p:txBody>
          <a:bodyPr wrap="square" rtlCol="0">
            <a:spAutoFit/>
          </a:bodyPr>
          <a:lstStyle/>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Public</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policy</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Human</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security</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approach</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Medellin</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model</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600" b="1" cap="small" spc="200" dirty="0" err="1" smtClean="0">
                <a:latin typeface="+mj-lt"/>
                <a:ea typeface="+mj-ea"/>
                <a:cs typeface="+mj-cs"/>
              </a:rPr>
              <a:t>Medellin</a:t>
            </a:r>
            <a:r>
              <a:rPr lang="es-CO" sz="1600" b="1" cap="small" spc="200" dirty="0" smtClean="0">
                <a:latin typeface="+mj-lt"/>
                <a:ea typeface="+mj-ea"/>
                <a:cs typeface="+mj-cs"/>
              </a:rPr>
              <a:t> </a:t>
            </a:r>
            <a:r>
              <a:rPr lang="es-CO" sz="1600" b="1" cap="small" spc="200" dirty="0" err="1" smtClean="0">
                <a:latin typeface="+mj-lt"/>
                <a:ea typeface="+mj-ea"/>
                <a:cs typeface="+mj-cs"/>
              </a:rPr>
              <a:t>experience</a:t>
            </a:r>
            <a:endParaRPr lang="es-CO" sz="1600" b="1" cap="small" spc="200" dirty="0" smtClean="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1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a:xfrm>
            <a:off x="0" y="928688"/>
            <a:ext cx="9144000" cy="5572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 name="1 Título"/>
          <p:cNvSpPr>
            <a:spLocks noGrp="1"/>
          </p:cNvSpPr>
          <p:nvPr>
            <p:ph type="title"/>
          </p:nvPr>
        </p:nvSpPr>
        <p:spPr>
          <a:xfrm>
            <a:off x="285720" y="-24"/>
            <a:ext cx="8858280" cy="9398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sz="2400" b="1" cap="none" spc="0" dirty="0" smtClean="0">
                <a:ln w="18000">
                  <a:solidFill>
                    <a:schemeClr val="bg1"/>
                  </a:solidFill>
                  <a:prstDash val="solid"/>
                  <a:miter lim="800000"/>
                </a:ln>
                <a:solidFill>
                  <a:schemeClr val="bg1"/>
                </a:solidFill>
                <a:effectLst>
                  <a:outerShdw blurRad="25500" dist="23000" dir="7020000" algn="tl">
                    <a:srgbClr val="000000">
                      <a:alpha val="50000"/>
                    </a:srgbClr>
                  </a:outerShdw>
                </a:effectLst>
              </a:rPr>
              <a:t>PREVIVA EXPERIENCE. Formulation of public policy. MAP OF </a:t>
            </a:r>
            <a:r>
              <a:rPr lang="en-US" sz="2400" b="1" cap="none" spc="0"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STAKEHOLDERS</a:t>
            </a:r>
            <a:r>
              <a:rPr lang="en-US" sz="2400" b="1" cap="none" spc="0" dirty="0" smtClean="0">
                <a:ln w="18000">
                  <a:solidFill>
                    <a:schemeClr val="bg1"/>
                  </a:solidFill>
                  <a:prstDash val="solid"/>
                  <a:miter lim="800000"/>
                </a:ln>
                <a:solidFill>
                  <a:schemeClr val="bg1"/>
                </a:solidFill>
                <a:effectLst>
                  <a:outerShdw blurRad="25500" dist="23000" dir="7020000" algn="tl">
                    <a:srgbClr val="000000">
                      <a:alpha val="50000"/>
                    </a:srgbClr>
                  </a:outerShdw>
                </a:effectLst>
              </a:rPr>
              <a:t> built with the community, </a:t>
            </a:r>
            <a:r>
              <a:rPr lang="en-US" sz="2400" b="1" cap="none" spc="0" dirty="0" err="1" smtClean="0">
                <a:ln w="18000">
                  <a:solidFill>
                    <a:schemeClr val="bg1"/>
                  </a:solidFill>
                  <a:prstDash val="solid"/>
                  <a:miter lim="800000"/>
                </a:ln>
                <a:solidFill>
                  <a:schemeClr val="bg1"/>
                </a:solidFill>
                <a:effectLst>
                  <a:outerShdw blurRad="25500" dist="23000" dir="7020000" algn="tl">
                    <a:srgbClr val="000000">
                      <a:alpha val="50000"/>
                    </a:srgbClr>
                  </a:outerShdw>
                </a:effectLst>
              </a:rPr>
              <a:t>Apartado</a:t>
            </a:r>
            <a:endParaRPr lang="en-US" sz="2400" b="1" cap="none" spc="0" dirty="0">
              <a:ln w="18000">
                <a:solidFill>
                  <a:schemeClr val="bg1"/>
                </a:solidFill>
                <a:prstDash val="solid"/>
                <a:miter lim="800000"/>
              </a:ln>
              <a:solidFill>
                <a:schemeClr val="bg1"/>
              </a:solidFill>
              <a:effectLst>
                <a:outerShdw blurRad="25500" dist="23000" dir="7020000" algn="tl">
                  <a:srgbClr val="000000">
                    <a:alpha val="50000"/>
                  </a:srgbClr>
                </a:outerShdw>
              </a:effectLst>
            </a:endParaRPr>
          </a:p>
        </p:txBody>
      </p:sp>
      <p:pic>
        <p:nvPicPr>
          <p:cNvPr id="47108" name="Picture 2"/>
          <p:cNvPicPr>
            <a:picLocks noChangeAspect="1" noChangeArrowheads="1"/>
          </p:cNvPicPr>
          <p:nvPr/>
        </p:nvPicPr>
        <p:blipFill>
          <a:blip r:embed="rId2" cstate="print"/>
          <a:srcRect/>
          <a:stretch>
            <a:fillRect/>
          </a:stretch>
        </p:blipFill>
        <p:spPr bwMode="auto">
          <a:xfrm>
            <a:off x="357188" y="1093788"/>
            <a:ext cx="8596312" cy="5287962"/>
          </a:xfrm>
          <a:prstGeom prst="rect">
            <a:avLst/>
          </a:prstGeom>
          <a:noFill/>
          <a:ln w="9525">
            <a:noFill/>
            <a:miter lim="800000"/>
            <a:headEnd/>
            <a:tailEnd/>
          </a:ln>
        </p:spPr>
      </p:pic>
      <p:sp>
        <p:nvSpPr>
          <p:cNvPr id="47109" name="3 CuadroTexto"/>
          <p:cNvSpPr txBox="1">
            <a:spLocks noChangeArrowheads="1"/>
          </p:cNvSpPr>
          <p:nvPr/>
        </p:nvSpPr>
        <p:spPr bwMode="auto">
          <a:xfrm>
            <a:off x="6429375" y="928688"/>
            <a:ext cx="2643188" cy="3816429"/>
          </a:xfrm>
          <a:prstGeom prst="rect">
            <a:avLst/>
          </a:prstGeom>
          <a:solidFill>
            <a:schemeClr val="bg1"/>
          </a:solidFill>
          <a:ln w="9525">
            <a:noFill/>
            <a:miter lim="800000"/>
            <a:headEnd/>
            <a:tailEnd/>
          </a:ln>
        </p:spPr>
        <p:txBody>
          <a:bodyPr>
            <a:spAutoFit/>
          </a:bodyPr>
          <a:lstStyle/>
          <a:p>
            <a:pPr marL="342900" indent="-342900">
              <a:buFontTx/>
              <a:buAutoNum type="arabicPeriod"/>
            </a:pPr>
            <a:r>
              <a:rPr lang="es-ES" sz="1100" dirty="0" smtClean="0">
                <a:latin typeface="Calibri" pitchFamily="34" charset="0"/>
              </a:rPr>
              <a:t>Municipal </a:t>
            </a:r>
            <a:r>
              <a:rPr lang="es-ES" sz="1100" dirty="0" err="1" smtClean="0">
                <a:latin typeface="Calibri" pitchFamily="34" charset="0"/>
              </a:rPr>
              <a:t>Secretary</a:t>
            </a:r>
            <a:r>
              <a:rPr lang="es-ES" sz="1100" dirty="0" smtClean="0">
                <a:latin typeface="Calibri" pitchFamily="34" charset="0"/>
              </a:rPr>
              <a:t> of Interior</a:t>
            </a:r>
            <a:endParaRPr lang="es-ES" sz="1100" dirty="0">
              <a:latin typeface="Calibri" pitchFamily="34" charset="0"/>
            </a:endParaRPr>
          </a:p>
          <a:p>
            <a:pPr marL="342900" indent="-342900">
              <a:buFontTx/>
              <a:buAutoNum type="arabicPeriod"/>
            </a:pPr>
            <a:r>
              <a:rPr lang="es-ES" sz="1100" dirty="0" smtClean="0">
                <a:latin typeface="Calibri" pitchFamily="34" charset="0"/>
              </a:rPr>
              <a:t>Municipal </a:t>
            </a:r>
            <a:r>
              <a:rPr lang="es-ES" sz="1100" dirty="0" err="1" smtClean="0">
                <a:latin typeface="Calibri" pitchFamily="34" charset="0"/>
              </a:rPr>
              <a:t>Health</a:t>
            </a:r>
            <a:r>
              <a:rPr lang="es-ES" sz="1100" dirty="0" smtClean="0">
                <a:latin typeface="Calibri" pitchFamily="34" charset="0"/>
              </a:rPr>
              <a:t> </a:t>
            </a:r>
            <a:r>
              <a:rPr lang="es-ES" sz="1100" dirty="0" err="1">
                <a:latin typeface="Calibri" pitchFamily="34" charset="0"/>
              </a:rPr>
              <a:t>Department</a:t>
            </a:r>
            <a:endParaRPr lang="es-ES" sz="1100" dirty="0">
              <a:latin typeface="Calibri" pitchFamily="34" charset="0"/>
            </a:endParaRPr>
          </a:p>
          <a:p>
            <a:pPr marL="342900" indent="-342900">
              <a:buFontTx/>
              <a:buAutoNum type="arabicPeriod"/>
            </a:pPr>
            <a:r>
              <a:rPr lang="es-ES" sz="1100" dirty="0" smtClean="0">
                <a:latin typeface="Calibri" pitchFamily="34" charset="0"/>
              </a:rPr>
              <a:t>Municipal </a:t>
            </a:r>
            <a:r>
              <a:rPr lang="es-ES" sz="1100" dirty="0" err="1" smtClean="0">
                <a:latin typeface="Calibri" pitchFamily="34" charset="0"/>
              </a:rPr>
              <a:t>Education</a:t>
            </a:r>
            <a:r>
              <a:rPr lang="es-ES" sz="1100" dirty="0" smtClean="0">
                <a:latin typeface="Calibri" pitchFamily="34" charset="0"/>
              </a:rPr>
              <a:t> </a:t>
            </a:r>
            <a:r>
              <a:rPr lang="es-ES" sz="1100" dirty="0" err="1">
                <a:latin typeface="Calibri" pitchFamily="34" charset="0"/>
              </a:rPr>
              <a:t>Secretary</a:t>
            </a:r>
            <a:endParaRPr lang="es-ES" sz="1100" dirty="0">
              <a:latin typeface="Calibri" pitchFamily="34" charset="0"/>
            </a:endParaRPr>
          </a:p>
          <a:p>
            <a:pPr marL="342900" indent="-342900">
              <a:buFontTx/>
              <a:buAutoNum type="arabicPeriod"/>
            </a:pPr>
            <a:r>
              <a:rPr lang="es-ES" sz="1100" dirty="0" err="1" smtClean="0">
                <a:latin typeface="Calibri" pitchFamily="34" charset="0"/>
              </a:rPr>
              <a:t>Police</a:t>
            </a:r>
            <a:endParaRPr lang="es-ES" sz="1100" dirty="0">
              <a:latin typeface="Calibri" pitchFamily="34" charset="0"/>
            </a:endParaRPr>
          </a:p>
          <a:p>
            <a:pPr marL="342900" indent="-342900">
              <a:buFontTx/>
              <a:buAutoNum type="arabicPeriod"/>
            </a:pPr>
            <a:r>
              <a:rPr lang="es-ES" sz="1100" dirty="0" err="1" smtClean="0">
                <a:latin typeface="Calibri" pitchFamily="34" charset="0"/>
              </a:rPr>
              <a:t>Chamber</a:t>
            </a:r>
            <a:r>
              <a:rPr lang="es-ES" sz="1100" dirty="0" smtClean="0">
                <a:latin typeface="Calibri" pitchFamily="34" charset="0"/>
              </a:rPr>
              <a:t> of Commerce</a:t>
            </a:r>
            <a:endParaRPr lang="es-ES" sz="1100" dirty="0">
              <a:latin typeface="Calibri" pitchFamily="34" charset="0"/>
            </a:endParaRPr>
          </a:p>
          <a:p>
            <a:pPr marL="342900" indent="-342900">
              <a:buFontTx/>
              <a:buAutoNum type="arabicPeriod"/>
            </a:pPr>
            <a:r>
              <a:rPr lang="es-ES" sz="1100" dirty="0">
                <a:latin typeface="Calibri" pitchFamily="34" charset="0"/>
              </a:rPr>
              <a:t>Social </a:t>
            </a:r>
            <a:r>
              <a:rPr lang="es-ES" sz="1100" dirty="0" err="1">
                <a:latin typeface="Calibri" pitchFamily="34" charset="0"/>
              </a:rPr>
              <a:t>Catholic</a:t>
            </a:r>
            <a:r>
              <a:rPr lang="es-ES" sz="1100" dirty="0">
                <a:latin typeface="Calibri" pitchFamily="34" charset="0"/>
              </a:rPr>
              <a:t> </a:t>
            </a:r>
            <a:r>
              <a:rPr lang="es-ES" sz="1100" dirty="0" err="1">
                <a:latin typeface="Calibri" pitchFamily="34" charset="0"/>
              </a:rPr>
              <a:t>Church</a:t>
            </a:r>
            <a:r>
              <a:rPr lang="es-ES" sz="1100" dirty="0">
                <a:latin typeface="Calibri" pitchFamily="34" charset="0"/>
              </a:rPr>
              <a:t> </a:t>
            </a:r>
            <a:r>
              <a:rPr lang="es-ES" sz="1100" dirty="0" err="1" smtClean="0">
                <a:latin typeface="Calibri" pitchFamily="34" charset="0"/>
              </a:rPr>
              <a:t>Institutions</a:t>
            </a:r>
            <a:endParaRPr lang="es-ES" sz="1100" dirty="0">
              <a:latin typeface="Calibri" pitchFamily="34" charset="0"/>
            </a:endParaRPr>
          </a:p>
          <a:p>
            <a:pPr marL="342900" indent="-342900">
              <a:buFontTx/>
              <a:buAutoNum type="arabicPeriod"/>
            </a:pPr>
            <a:r>
              <a:rPr lang="es-ES" sz="1100" dirty="0" err="1">
                <a:latin typeface="Calibri" pitchFamily="34" charset="0"/>
              </a:rPr>
              <a:t>Religious</a:t>
            </a:r>
            <a:r>
              <a:rPr lang="es-ES" sz="1100" dirty="0">
                <a:latin typeface="Calibri" pitchFamily="34" charset="0"/>
              </a:rPr>
              <a:t> </a:t>
            </a:r>
            <a:r>
              <a:rPr lang="es-ES" sz="1100" dirty="0" err="1" smtClean="0">
                <a:latin typeface="Calibri" pitchFamily="34" charset="0"/>
              </a:rPr>
              <a:t>NGOs</a:t>
            </a:r>
            <a:endParaRPr lang="es-ES" sz="1100" dirty="0">
              <a:latin typeface="Calibri" pitchFamily="34" charset="0"/>
            </a:endParaRPr>
          </a:p>
          <a:p>
            <a:pPr marL="342900" indent="-342900">
              <a:buFontTx/>
              <a:buAutoNum type="arabicPeriod"/>
            </a:pPr>
            <a:r>
              <a:rPr lang="es-ES" sz="1100" dirty="0" err="1">
                <a:latin typeface="Calibri" pitchFamily="34" charset="0"/>
              </a:rPr>
              <a:t>Public</a:t>
            </a:r>
            <a:r>
              <a:rPr lang="es-ES" sz="1100" dirty="0">
                <a:latin typeface="Calibri" pitchFamily="34" charset="0"/>
              </a:rPr>
              <a:t> Training </a:t>
            </a:r>
            <a:r>
              <a:rPr lang="es-ES" sz="1100" dirty="0" err="1">
                <a:latin typeface="Calibri" pitchFamily="34" charset="0"/>
              </a:rPr>
              <a:t>Institute</a:t>
            </a:r>
            <a:r>
              <a:rPr lang="es-ES" sz="1100" dirty="0">
                <a:latin typeface="Calibri" pitchFamily="34" charset="0"/>
              </a:rPr>
              <a:t>: SENA</a:t>
            </a:r>
          </a:p>
          <a:p>
            <a:pPr marL="342900" indent="-342900">
              <a:buFontTx/>
              <a:buAutoNum type="arabicPeriod"/>
            </a:pPr>
            <a:r>
              <a:rPr lang="es-ES" sz="1100" dirty="0" err="1" smtClean="0">
                <a:latin typeface="Calibri" pitchFamily="34" charset="0"/>
              </a:rPr>
              <a:t>Cooperatives</a:t>
            </a:r>
            <a:endParaRPr lang="es-ES" sz="1100" dirty="0">
              <a:latin typeface="Calibri" pitchFamily="34" charset="0"/>
            </a:endParaRPr>
          </a:p>
          <a:p>
            <a:pPr marL="342900" indent="-342900">
              <a:buFontTx/>
              <a:buAutoNum type="arabicPeriod"/>
            </a:pPr>
            <a:r>
              <a:rPr lang="es-ES" sz="1100" dirty="0" err="1">
                <a:latin typeface="Calibri" pitchFamily="34" charset="0"/>
              </a:rPr>
              <a:t>Workers</a:t>
            </a:r>
            <a:r>
              <a:rPr lang="es-ES" sz="1100" dirty="0">
                <a:latin typeface="Calibri" pitchFamily="34" charset="0"/>
              </a:rPr>
              <a:t> </a:t>
            </a:r>
            <a:r>
              <a:rPr lang="es-ES" sz="1100" dirty="0" err="1" smtClean="0">
                <a:latin typeface="Calibri" pitchFamily="34" charset="0"/>
              </a:rPr>
              <a:t>Associations</a:t>
            </a:r>
            <a:endParaRPr lang="es-ES" sz="1100" dirty="0">
              <a:latin typeface="Calibri" pitchFamily="34" charset="0"/>
            </a:endParaRPr>
          </a:p>
          <a:p>
            <a:pPr marL="342900" indent="-342900">
              <a:buFontTx/>
              <a:buAutoNum type="arabicPeriod"/>
            </a:pPr>
            <a:r>
              <a:rPr lang="es-ES" sz="1100" dirty="0" err="1">
                <a:latin typeface="Calibri" pitchFamily="34" charset="0"/>
              </a:rPr>
              <a:t>Citizen</a:t>
            </a:r>
            <a:r>
              <a:rPr lang="es-ES" sz="1100" dirty="0">
                <a:latin typeface="Calibri" pitchFamily="34" charset="0"/>
              </a:rPr>
              <a:t> </a:t>
            </a:r>
            <a:r>
              <a:rPr lang="es-ES" sz="1100" dirty="0" err="1">
                <a:latin typeface="Calibri" pitchFamily="34" charset="0"/>
              </a:rPr>
              <a:t>oversight</a:t>
            </a:r>
            <a:r>
              <a:rPr lang="es-ES" sz="1100" dirty="0">
                <a:latin typeface="Calibri" pitchFamily="34" charset="0"/>
              </a:rPr>
              <a:t> </a:t>
            </a:r>
            <a:r>
              <a:rPr lang="es-ES" sz="1100" dirty="0" err="1">
                <a:latin typeface="Calibri" pitchFamily="34" charset="0"/>
              </a:rPr>
              <a:t>committees</a:t>
            </a:r>
            <a:endParaRPr lang="es-ES" sz="1100" dirty="0">
              <a:latin typeface="Calibri" pitchFamily="34" charset="0"/>
            </a:endParaRPr>
          </a:p>
          <a:p>
            <a:pPr marL="342900" indent="-342900">
              <a:buFontTx/>
              <a:buAutoNum type="arabicPeriod"/>
            </a:pPr>
            <a:r>
              <a:rPr lang="es-ES" sz="1100" dirty="0" err="1">
                <a:latin typeface="Calibri" pitchFamily="34" charset="0"/>
              </a:rPr>
              <a:t>Peace</a:t>
            </a:r>
            <a:r>
              <a:rPr lang="es-ES" sz="1100" dirty="0">
                <a:latin typeface="Calibri" pitchFamily="34" charset="0"/>
              </a:rPr>
              <a:t> </a:t>
            </a:r>
            <a:r>
              <a:rPr lang="es-ES" sz="1100" dirty="0" err="1">
                <a:latin typeface="Calibri" pitchFamily="34" charset="0"/>
              </a:rPr>
              <a:t>Community</a:t>
            </a:r>
            <a:endParaRPr lang="es-ES" sz="1100" dirty="0">
              <a:latin typeface="Calibri" pitchFamily="34" charset="0"/>
            </a:endParaRPr>
          </a:p>
          <a:p>
            <a:pPr marL="342900" indent="-342900">
              <a:buFontTx/>
              <a:buAutoNum type="arabicPeriod"/>
            </a:pPr>
            <a:r>
              <a:rPr lang="es-ES" sz="1100" dirty="0" err="1">
                <a:latin typeface="Calibri" pitchFamily="34" charset="0"/>
              </a:rPr>
              <a:t>Youth</a:t>
            </a:r>
            <a:r>
              <a:rPr lang="es-ES" sz="1100" dirty="0">
                <a:latin typeface="Calibri" pitchFamily="34" charset="0"/>
              </a:rPr>
              <a:t> </a:t>
            </a:r>
            <a:r>
              <a:rPr lang="es-ES" sz="1100" dirty="0" err="1">
                <a:latin typeface="Calibri" pitchFamily="34" charset="0"/>
              </a:rPr>
              <a:t>Association</a:t>
            </a:r>
            <a:endParaRPr lang="es-ES" sz="1100" dirty="0">
              <a:latin typeface="Calibri" pitchFamily="34" charset="0"/>
            </a:endParaRPr>
          </a:p>
          <a:p>
            <a:pPr marL="342900" indent="-342900">
              <a:buFontTx/>
              <a:buAutoNum type="arabicPeriod"/>
            </a:pPr>
            <a:r>
              <a:rPr lang="es-ES" sz="1100" dirty="0" err="1">
                <a:latin typeface="Calibri" pitchFamily="34" charset="0"/>
              </a:rPr>
              <a:t>Community</a:t>
            </a:r>
            <a:r>
              <a:rPr lang="es-ES" sz="1100" dirty="0">
                <a:latin typeface="Calibri" pitchFamily="34" charset="0"/>
              </a:rPr>
              <a:t> </a:t>
            </a:r>
            <a:r>
              <a:rPr lang="es-ES" sz="1100" dirty="0" err="1">
                <a:latin typeface="Calibri" pitchFamily="34" charset="0"/>
              </a:rPr>
              <a:t>associations</a:t>
            </a:r>
            <a:endParaRPr lang="es-ES" sz="1100" dirty="0">
              <a:latin typeface="Calibri" pitchFamily="34" charset="0"/>
            </a:endParaRPr>
          </a:p>
          <a:p>
            <a:pPr marL="342900" indent="-342900">
              <a:buFontTx/>
              <a:buAutoNum type="arabicPeriod"/>
            </a:pPr>
            <a:r>
              <a:rPr lang="es-ES" sz="1100" dirty="0" err="1">
                <a:latin typeface="Calibri" pitchFamily="34" charset="0"/>
              </a:rPr>
              <a:t>Entrepreneurs</a:t>
            </a:r>
            <a:r>
              <a:rPr lang="es-ES" sz="1100" dirty="0">
                <a:latin typeface="Calibri" pitchFamily="34" charset="0"/>
              </a:rPr>
              <a:t> </a:t>
            </a:r>
            <a:r>
              <a:rPr lang="es-ES" sz="1100" dirty="0" err="1">
                <a:latin typeface="Calibri" pitchFamily="34" charset="0"/>
              </a:rPr>
              <a:t>Association</a:t>
            </a:r>
            <a:r>
              <a:rPr lang="es-ES" sz="1100" dirty="0">
                <a:latin typeface="Calibri" pitchFamily="34" charset="0"/>
              </a:rPr>
              <a:t>: AGURA</a:t>
            </a:r>
          </a:p>
          <a:p>
            <a:pPr marL="342900" indent="-342900">
              <a:buFontTx/>
              <a:buAutoNum type="arabicPeriod"/>
            </a:pPr>
            <a:r>
              <a:rPr lang="es-ES" sz="1100" dirty="0" err="1">
                <a:latin typeface="Calibri" pitchFamily="34" charset="0"/>
              </a:rPr>
              <a:t>Entrepreneurs</a:t>
            </a:r>
            <a:r>
              <a:rPr lang="es-ES" sz="1100" dirty="0">
                <a:latin typeface="Calibri" pitchFamily="34" charset="0"/>
              </a:rPr>
              <a:t> Social NGO: </a:t>
            </a:r>
            <a:r>
              <a:rPr lang="es-ES" sz="1100" dirty="0" err="1">
                <a:latin typeface="Calibri" pitchFamily="34" charset="0"/>
              </a:rPr>
              <a:t>Funadauniban</a:t>
            </a:r>
            <a:endParaRPr lang="es-ES" sz="1100" dirty="0">
              <a:latin typeface="Calibri" pitchFamily="34" charset="0"/>
            </a:endParaRPr>
          </a:p>
          <a:p>
            <a:pPr marL="342900" indent="-342900">
              <a:buFontTx/>
              <a:buAutoNum type="arabicPeriod"/>
            </a:pPr>
            <a:r>
              <a:rPr lang="es-ES" sz="1100" dirty="0">
                <a:latin typeface="Calibri" pitchFamily="34" charset="0"/>
              </a:rPr>
              <a:t>NGO: </a:t>
            </a:r>
            <a:r>
              <a:rPr lang="es-ES" sz="1100" dirty="0" err="1">
                <a:latin typeface="Calibri" pitchFamily="34" charset="0"/>
              </a:rPr>
              <a:t>Fundamilenio</a:t>
            </a:r>
            <a:endParaRPr lang="es-ES" sz="1100" dirty="0">
              <a:latin typeface="Calibri" pitchFamily="34" charset="0"/>
            </a:endParaRPr>
          </a:p>
          <a:p>
            <a:pPr marL="342900" indent="-342900">
              <a:buFontTx/>
              <a:buAutoNum type="arabicPeriod"/>
            </a:pPr>
            <a:r>
              <a:rPr lang="es-ES" sz="1100" dirty="0">
                <a:latin typeface="Calibri" pitchFamily="34" charset="0"/>
              </a:rPr>
              <a:t>NGO: OAS</a:t>
            </a:r>
          </a:p>
          <a:p>
            <a:pPr marL="342900" indent="-342900">
              <a:buFontTx/>
              <a:buAutoNum type="arabicPeriod"/>
            </a:pPr>
            <a:r>
              <a:rPr lang="es-ES" sz="1100" dirty="0" err="1">
                <a:latin typeface="Calibri" pitchFamily="34" charset="0"/>
              </a:rPr>
              <a:t>Confenalco</a:t>
            </a:r>
            <a:r>
              <a:rPr lang="es-ES" sz="1100" dirty="0">
                <a:latin typeface="Calibri" pitchFamily="34" charset="0"/>
              </a:rPr>
              <a:t> </a:t>
            </a:r>
          </a:p>
          <a:p>
            <a:pPr marL="342900" indent="-342900">
              <a:buFontTx/>
              <a:buAutoNum type="arabicPeriod"/>
            </a:pPr>
            <a:r>
              <a:rPr lang="es-ES" sz="1100" dirty="0" err="1">
                <a:latin typeface="Calibri" pitchFamily="34" charset="0"/>
              </a:rPr>
              <a:t>Camacol</a:t>
            </a:r>
            <a:endParaRPr lang="es-ES" sz="1100" dirty="0">
              <a:latin typeface="Calibri" pitchFamily="34" charset="0"/>
            </a:endParaRPr>
          </a:p>
          <a:p>
            <a:pPr marL="342900" indent="-342900">
              <a:buFontTx/>
              <a:buAutoNum type="arabicPeriod"/>
            </a:pPr>
            <a:endParaRPr lang="es-ES" sz="1100" dirty="0">
              <a:latin typeface="Calibri" pitchFamily="34" charset="0"/>
            </a:endParaRPr>
          </a:p>
        </p:txBody>
      </p:sp>
      <p:sp>
        <p:nvSpPr>
          <p:cNvPr id="5" name="4 Rectángulo"/>
          <p:cNvSpPr/>
          <p:nvPr/>
        </p:nvSpPr>
        <p:spPr>
          <a:xfrm>
            <a:off x="357188" y="1071563"/>
            <a:ext cx="1500187"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err="1">
                <a:solidFill>
                  <a:schemeClr val="tx1"/>
                </a:solidFill>
              </a:rPr>
              <a:t>Power</a:t>
            </a:r>
            <a:r>
              <a:rPr lang="es-ES" b="1" dirty="0">
                <a:solidFill>
                  <a:schemeClr val="tx1"/>
                </a:solidFill>
              </a:rPr>
              <a:t> </a:t>
            </a:r>
            <a:r>
              <a:rPr lang="es-ES" b="1" dirty="0" err="1">
                <a:solidFill>
                  <a:schemeClr val="tx1"/>
                </a:solidFill>
              </a:rPr>
              <a:t>levels</a:t>
            </a:r>
            <a:endParaRPr lang="es-ES" sz="2000" b="1" dirty="0">
              <a:solidFill>
                <a:schemeClr val="tx1"/>
              </a:solidFill>
            </a:endParaRPr>
          </a:p>
        </p:txBody>
      </p:sp>
      <p:sp>
        <p:nvSpPr>
          <p:cNvPr id="6" name="5 Rectángulo"/>
          <p:cNvSpPr/>
          <p:nvPr/>
        </p:nvSpPr>
        <p:spPr>
          <a:xfrm>
            <a:off x="285750" y="1643063"/>
            <a:ext cx="714375" cy="46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600" b="1" dirty="0" err="1">
                <a:solidFill>
                  <a:schemeClr val="tx1"/>
                </a:solidFill>
              </a:rPr>
              <a:t>High</a:t>
            </a:r>
            <a:endParaRPr lang="es-ES" sz="1600" b="1" dirty="0">
              <a:solidFill>
                <a:schemeClr val="tx1"/>
              </a:solidFill>
            </a:endParaRPr>
          </a:p>
        </p:txBody>
      </p:sp>
      <p:sp>
        <p:nvSpPr>
          <p:cNvPr id="7" name="6 Rectángulo"/>
          <p:cNvSpPr/>
          <p:nvPr/>
        </p:nvSpPr>
        <p:spPr>
          <a:xfrm>
            <a:off x="0" y="2857500"/>
            <a:ext cx="1000125"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600" b="1" dirty="0" err="1">
                <a:solidFill>
                  <a:schemeClr val="tx1"/>
                </a:solidFill>
              </a:rPr>
              <a:t>Medium</a:t>
            </a:r>
            <a:endParaRPr lang="es-ES" sz="1600" b="1" dirty="0">
              <a:solidFill>
                <a:schemeClr val="tx1"/>
              </a:solidFill>
            </a:endParaRPr>
          </a:p>
        </p:txBody>
      </p:sp>
      <p:sp>
        <p:nvSpPr>
          <p:cNvPr id="8" name="7 Rectángulo"/>
          <p:cNvSpPr/>
          <p:nvPr/>
        </p:nvSpPr>
        <p:spPr>
          <a:xfrm>
            <a:off x="142875" y="4037013"/>
            <a:ext cx="857250" cy="46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600" b="1" dirty="0" err="1">
                <a:solidFill>
                  <a:schemeClr val="tx1"/>
                </a:solidFill>
              </a:rPr>
              <a:t>Low</a:t>
            </a:r>
            <a:endParaRPr lang="es-ES" sz="1600" b="1" dirty="0">
              <a:solidFill>
                <a:schemeClr val="tx1"/>
              </a:solidFill>
            </a:endParaRPr>
          </a:p>
        </p:txBody>
      </p:sp>
      <p:sp>
        <p:nvSpPr>
          <p:cNvPr id="9" name="8 Rectángulo"/>
          <p:cNvSpPr/>
          <p:nvPr/>
        </p:nvSpPr>
        <p:spPr>
          <a:xfrm>
            <a:off x="1214438" y="5775325"/>
            <a:ext cx="785812" cy="153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err="1">
                <a:solidFill>
                  <a:schemeClr val="tx1"/>
                </a:solidFill>
              </a:rPr>
              <a:t>Support</a:t>
            </a:r>
            <a:endParaRPr lang="es-ES" sz="1200" b="1" dirty="0">
              <a:solidFill>
                <a:schemeClr val="tx1"/>
              </a:solidFill>
            </a:endParaRPr>
          </a:p>
        </p:txBody>
      </p:sp>
      <p:sp>
        <p:nvSpPr>
          <p:cNvPr id="10" name="9 Rectángulo"/>
          <p:cNvSpPr/>
          <p:nvPr/>
        </p:nvSpPr>
        <p:spPr>
          <a:xfrm>
            <a:off x="3214688" y="5775325"/>
            <a:ext cx="1000125" cy="153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err="1">
                <a:solidFill>
                  <a:schemeClr val="tx1"/>
                </a:solidFill>
              </a:rPr>
              <a:t>Indifferent</a:t>
            </a:r>
            <a:endParaRPr lang="es-ES" sz="1200" b="1" dirty="0">
              <a:solidFill>
                <a:schemeClr val="tx1"/>
              </a:solidFill>
            </a:endParaRPr>
          </a:p>
        </p:txBody>
      </p:sp>
      <p:sp>
        <p:nvSpPr>
          <p:cNvPr id="11" name="10 Rectángulo"/>
          <p:cNvSpPr/>
          <p:nvPr/>
        </p:nvSpPr>
        <p:spPr>
          <a:xfrm>
            <a:off x="4786313" y="5768975"/>
            <a:ext cx="1214437" cy="23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200" b="1" dirty="0" err="1">
                <a:solidFill>
                  <a:schemeClr val="tx1"/>
                </a:solidFill>
              </a:rPr>
              <a:t>Opposition</a:t>
            </a:r>
            <a:endParaRPr lang="es-ES" sz="1200" b="1" dirty="0">
              <a:solidFill>
                <a:schemeClr val="tx1"/>
              </a:solidFill>
            </a:endParaRPr>
          </a:p>
        </p:txBody>
      </p:sp>
      <p:sp>
        <p:nvSpPr>
          <p:cNvPr id="12" name="11 Rectángulo"/>
          <p:cNvSpPr/>
          <p:nvPr/>
        </p:nvSpPr>
        <p:spPr>
          <a:xfrm>
            <a:off x="6786563" y="5614988"/>
            <a:ext cx="1928812" cy="528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400" b="1" dirty="0" err="1">
                <a:solidFill>
                  <a:schemeClr val="tx1"/>
                </a:solidFill>
              </a:rPr>
              <a:t>Interest</a:t>
            </a:r>
            <a:r>
              <a:rPr lang="es-ES" sz="1400" b="1" dirty="0">
                <a:solidFill>
                  <a:schemeClr val="tx1"/>
                </a:solidFill>
              </a:rPr>
              <a:t> in </a:t>
            </a:r>
            <a:r>
              <a:rPr lang="es-ES" sz="1400" b="1" dirty="0" err="1">
                <a:solidFill>
                  <a:schemeClr val="tx1"/>
                </a:solidFill>
              </a:rPr>
              <a:t>the</a:t>
            </a:r>
            <a:r>
              <a:rPr lang="es-ES" sz="1400" b="1" dirty="0">
                <a:solidFill>
                  <a:schemeClr val="tx1"/>
                </a:solidFill>
              </a:rPr>
              <a:t> </a:t>
            </a:r>
            <a:r>
              <a:rPr lang="es-ES" sz="1400" b="1" dirty="0" err="1">
                <a:solidFill>
                  <a:schemeClr val="tx1"/>
                </a:solidFill>
              </a:rPr>
              <a:t>problem</a:t>
            </a:r>
            <a:endParaRPr lang="es-ES" sz="1400" b="1" dirty="0">
              <a:solidFill>
                <a:schemeClr val="tx1"/>
              </a:solidFill>
            </a:endParaRPr>
          </a:p>
        </p:txBody>
      </p:sp>
      <p:sp>
        <p:nvSpPr>
          <p:cNvPr id="13" name="12 Rectángulo"/>
          <p:cNvSpPr/>
          <p:nvPr/>
        </p:nvSpPr>
        <p:spPr>
          <a:xfrm>
            <a:off x="5715000" y="4857750"/>
            <a:ext cx="1857375" cy="625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ES" sz="1200" b="1" u="sng" dirty="0" err="1">
                <a:solidFill>
                  <a:schemeClr val="tx1"/>
                </a:solidFill>
              </a:rPr>
              <a:t>Connectors</a:t>
            </a:r>
            <a:r>
              <a:rPr lang="es-ES" sz="1200" b="1" u="sng" dirty="0">
                <a:solidFill>
                  <a:schemeClr val="tx1"/>
                </a:solidFill>
              </a:rPr>
              <a:t>:</a:t>
            </a:r>
          </a:p>
          <a:p>
            <a:pPr fontAlgn="auto">
              <a:spcBef>
                <a:spcPts val="0"/>
              </a:spcBef>
              <a:spcAft>
                <a:spcPts val="0"/>
              </a:spcAft>
              <a:defRPr/>
            </a:pPr>
            <a:r>
              <a:rPr lang="es-ES" sz="1200" dirty="0" err="1">
                <a:solidFill>
                  <a:schemeClr val="tx1"/>
                </a:solidFill>
              </a:rPr>
              <a:t>Parthnerships</a:t>
            </a:r>
            <a:endParaRPr lang="es-ES" sz="1200" dirty="0">
              <a:solidFill>
                <a:schemeClr val="tx1"/>
              </a:solidFill>
            </a:endParaRPr>
          </a:p>
          <a:p>
            <a:pPr fontAlgn="auto">
              <a:spcBef>
                <a:spcPts val="0"/>
              </a:spcBef>
              <a:spcAft>
                <a:spcPts val="0"/>
              </a:spcAft>
              <a:defRPr/>
            </a:pPr>
            <a:r>
              <a:rPr lang="es-ES" sz="1200" dirty="0" err="1">
                <a:solidFill>
                  <a:schemeClr val="tx1"/>
                </a:solidFill>
              </a:rPr>
              <a:t>Weak</a:t>
            </a:r>
            <a:r>
              <a:rPr lang="es-ES" sz="1200" dirty="0">
                <a:solidFill>
                  <a:schemeClr val="tx1"/>
                </a:solidFill>
              </a:rPr>
              <a:t> </a:t>
            </a:r>
            <a:r>
              <a:rPr lang="es-ES" sz="1200" dirty="0" err="1">
                <a:solidFill>
                  <a:schemeClr val="tx1"/>
                </a:solidFill>
              </a:rPr>
              <a:t>relationships</a:t>
            </a:r>
            <a:endParaRPr lang="es-ES" sz="1200" dirty="0">
              <a:solidFill>
                <a:schemeClr val="tx1"/>
              </a:solidFill>
            </a:endParaRPr>
          </a:p>
          <a:p>
            <a:pPr fontAlgn="auto">
              <a:spcBef>
                <a:spcPts val="0"/>
              </a:spcBef>
              <a:spcAft>
                <a:spcPts val="0"/>
              </a:spcAft>
              <a:defRPr/>
            </a:pPr>
            <a:r>
              <a:rPr lang="es-ES" sz="1200" dirty="0" err="1">
                <a:solidFill>
                  <a:schemeClr val="tx1"/>
                </a:solidFill>
              </a:rPr>
              <a:t>Conflict</a:t>
            </a:r>
            <a:r>
              <a:rPr lang="es-ES" sz="1200" dirty="0">
                <a:solidFill>
                  <a:schemeClr val="tx1"/>
                </a:solidFill>
              </a:rPr>
              <a:t> </a:t>
            </a:r>
            <a:r>
              <a:rPr lang="es-ES" sz="1200" dirty="0" err="1">
                <a:solidFill>
                  <a:schemeClr val="tx1"/>
                </a:solidFill>
              </a:rPr>
              <a:t>relationships</a:t>
            </a:r>
            <a:endParaRPr lang="es-ES" dirty="0">
              <a:solidFill>
                <a:schemeClr val="tx1"/>
              </a:solidFill>
            </a:endParaRPr>
          </a:p>
        </p:txBody>
      </p:sp>
      <p:sp>
        <p:nvSpPr>
          <p:cNvPr id="14" name="13 Rectángulo"/>
          <p:cNvSpPr/>
          <p:nvPr/>
        </p:nvSpPr>
        <p:spPr>
          <a:xfrm>
            <a:off x="1071563" y="6035675"/>
            <a:ext cx="1428750" cy="465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400" b="1" dirty="0" err="1">
                <a:solidFill>
                  <a:schemeClr val="tx1"/>
                </a:solidFill>
              </a:rPr>
              <a:t>Public</a:t>
            </a:r>
            <a:r>
              <a:rPr lang="es-ES" sz="1400" b="1" dirty="0">
                <a:solidFill>
                  <a:schemeClr val="tx1"/>
                </a:solidFill>
              </a:rPr>
              <a:t> </a:t>
            </a:r>
            <a:r>
              <a:rPr lang="es-ES" sz="1400" b="1" dirty="0" err="1">
                <a:solidFill>
                  <a:schemeClr val="tx1"/>
                </a:solidFill>
              </a:rPr>
              <a:t>institutions</a:t>
            </a:r>
            <a:endParaRPr lang="es-ES" sz="1400" b="1" dirty="0">
              <a:solidFill>
                <a:schemeClr val="tx1"/>
              </a:solidFill>
            </a:endParaRPr>
          </a:p>
        </p:txBody>
      </p:sp>
      <p:sp>
        <p:nvSpPr>
          <p:cNvPr id="15" name="14 Rectángulo"/>
          <p:cNvSpPr/>
          <p:nvPr/>
        </p:nvSpPr>
        <p:spPr>
          <a:xfrm>
            <a:off x="3000375" y="6035675"/>
            <a:ext cx="1643063"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400" b="1" dirty="0" err="1">
                <a:solidFill>
                  <a:schemeClr val="tx1"/>
                </a:solidFill>
              </a:rPr>
              <a:t>Private</a:t>
            </a:r>
            <a:r>
              <a:rPr lang="es-ES" sz="1400" b="1" dirty="0">
                <a:solidFill>
                  <a:schemeClr val="tx1"/>
                </a:solidFill>
              </a:rPr>
              <a:t> </a:t>
            </a:r>
            <a:r>
              <a:rPr lang="es-ES" sz="1400" b="1" dirty="0" err="1">
                <a:solidFill>
                  <a:schemeClr val="tx1"/>
                </a:solidFill>
              </a:rPr>
              <a:t>institutions</a:t>
            </a:r>
            <a:endParaRPr lang="es-ES" sz="1400" b="1" dirty="0">
              <a:solidFill>
                <a:schemeClr val="tx1"/>
              </a:solidFill>
            </a:endParaRPr>
          </a:p>
        </p:txBody>
      </p:sp>
      <p:sp>
        <p:nvSpPr>
          <p:cNvPr id="16" name="15 Rectángulo"/>
          <p:cNvSpPr/>
          <p:nvPr/>
        </p:nvSpPr>
        <p:spPr>
          <a:xfrm>
            <a:off x="5072063" y="6000750"/>
            <a:ext cx="2071687" cy="465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400" b="1" dirty="0" err="1">
                <a:solidFill>
                  <a:schemeClr val="tx1"/>
                </a:solidFill>
              </a:rPr>
              <a:t>Community</a:t>
            </a:r>
            <a:r>
              <a:rPr lang="es-ES" sz="1400" b="1" dirty="0">
                <a:solidFill>
                  <a:schemeClr val="tx1"/>
                </a:solidFill>
              </a:rPr>
              <a:t> </a:t>
            </a:r>
            <a:r>
              <a:rPr lang="es-ES" sz="1400" b="1" dirty="0" err="1">
                <a:solidFill>
                  <a:schemeClr val="tx1"/>
                </a:solidFill>
              </a:rPr>
              <a:t>organizations</a:t>
            </a:r>
            <a:endParaRPr lang="es-ES" sz="1400" b="1" dirty="0">
              <a:solidFill>
                <a:schemeClr val="tx1"/>
              </a:solidFill>
            </a:endParaRPr>
          </a:p>
        </p:txBody>
      </p:sp>
      <p:sp>
        <p:nvSpPr>
          <p:cNvPr id="18" name="17 CuadroTexto"/>
          <p:cNvSpPr txBox="1"/>
          <p:nvPr/>
        </p:nvSpPr>
        <p:spPr>
          <a:xfrm>
            <a:off x="2071688" y="6546850"/>
            <a:ext cx="5357812" cy="315913"/>
          </a:xfrm>
          <a:prstGeom prst="rect">
            <a:avLst/>
          </a:prstGeom>
          <a:noFill/>
        </p:spPr>
        <p:txBody>
          <a:bodyPr>
            <a:spAutoFit/>
          </a:bodyPr>
          <a:lstStyle/>
          <a:p>
            <a:pPr>
              <a:defRPr/>
            </a:pPr>
            <a:r>
              <a:rPr lang="en-US" sz="1400" b="1" dirty="0">
                <a:latin typeface="+mn-lt"/>
                <a:cs typeface="+mn-cs"/>
              </a:rPr>
              <a:t>Source: PREVIVA</a:t>
            </a:r>
          </a:p>
        </p:txBody>
      </p:sp>
    </p:spTree>
  </p:cSld>
  <p:clrMapOvr>
    <a:masterClrMapping/>
  </p:clrMapOvr>
  <p:transition>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25" name="Group 197"/>
          <p:cNvGraphicFramePr>
            <a:graphicFrameLocks noGrp="1"/>
          </p:cNvGraphicFramePr>
          <p:nvPr>
            <p:extLst>
              <p:ext uri="{D42A27DB-BD31-4B8C-83A1-F6EECF244321}">
                <p14:modId xmlns:p14="http://schemas.microsoft.com/office/powerpoint/2010/main" val="1805443364"/>
              </p:ext>
            </p:extLst>
          </p:nvPr>
        </p:nvGraphicFramePr>
        <p:xfrm>
          <a:off x="0" y="1143000"/>
          <a:ext cx="9144000" cy="5004308"/>
        </p:xfrm>
        <a:graphic>
          <a:graphicData uri="http://schemas.openxmlformats.org/drawingml/2006/table">
            <a:tbl>
              <a:tblPr/>
              <a:tblGrid>
                <a:gridCol w="412750"/>
                <a:gridCol w="989013"/>
                <a:gridCol w="1201737"/>
                <a:gridCol w="611188"/>
                <a:gridCol w="611187"/>
                <a:gridCol w="617538"/>
                <a:gridCol w="615950"/>
                <a:gridCol w="615950"/>
                <a:gridCol w="344487"/>
                <a:gridCol w="617538"/>
                <a:gridCol w="617537"/>
                <a:gridCol w="703263"/>
                <a:gridCol w="704850"/>
                <a:gridCol w="481012"/>
              </a:tblGrid>
              <a:tr h="225425">
                <a:tc rowSpan="2" gridSpan="3">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PROBLEMS</a:t>
                      </a:r>
                      <a:endParaRPr kumimoji="0" lang="es-E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c rowSpan="2" hMerge="1">
                  <a:txBody>
                    <a:bodyPr/>
                    <a:lstStyle/>
                    <a:p>
                      <a:endParaRPr lang="en-US"/>
                    </a:p>
                  </a:txBody>
                  <a:tcPr/>
                </a:tc>
                <a:tc gridSpan="11">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MOBILITY (</a:t>
                      </a:r>
                      <a:r>
                        <a:rPr kumimoji="0" lang="es-ES"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how</a:t>
                      </a:r>
                      <a:r>
                        <a:rPr kumimoji="0" lang="es-E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s-ES"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much</a:t>
                      </a:r>
                      <a:r>
                        <a:rPr kumimoji="0" lang="es-E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can </a:t>
                      </a:r>
                      <a:r>
                        <a:rPr kumimoji="0" lang="es-ES"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a:t>
                      </a:r>
                      <a:r>
                        <a:rPr kumimoji="0" lang="es-E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s-ES"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modify</a:t>
                      </a:r>
                      <a:r>
                        <a:rPr kumimoji="0" lang="es-E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s-ES"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by</a:t>
                      </a:r>
                      <a:r>
                        <a:rPr kumimoji="0" lang="es-E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5425">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P2</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P3</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P4</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P5</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P6</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P7</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P8</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P9</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P10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Σ</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0675">
                <a:tc>
                  <a:txBody>
                    <a:bodyPr/>
                    <a:lstStyle/>
                    <a:p>
                      <a:pPr marL="69850" marR="0" lvl="0" indent="0" algn="just"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chemeClr val="tx1"/>
                          </a:solidFill>
                          <a:effectLst/>
                          <a:latin typeface="Candara" pitchFamily="34" charset="0"/>
                          <a:ea typeface="Calibri" pitchFamily="34" charset="0"/>
                          <a:cs typeface="Times New Roman" pitchFamily="18" charset="0"/>
                        </a:rPr>
                        <a:t>P1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600" b="1" i="0" u="none" strike="noStrike" cap="none" normalizeH="0" baseline="0" dirty="0" err="1" smtClean="0">
                          <a:ln>
                            <a:noFill/>
                          </a:ln>
                          <a:solidFill>
                            <a:schemeClr val="tx1"/>
                          </a:solidFill>
                          <a:effectLst/>
                          <a:latin typeface="Candara" pitchFamily="34" charset="0"/>
                          <a:ea typeface="Calibri" pitchFamily="34" charset="0"/>
                          <a:cs typeface="Times New Roman" pitchFamily="18" charset="0"/>
                        </a:rPr>
                        <a:t>Intrafamily</a:t>
                      </a:r>
                      <a:r>
                        <a:rPr kumimoji="0" lang="en-US" sz="16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 violence</a:t>
                      </a:r>
                      <a:endParaRPr kumimoji="0" lang="es-ES" sz="16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69850" marR="0" lvl="0" indent="0" algn="just" defTabSz="914400" rtl="0" eaLnBrk="1" fontAlgn="base" latinLnBrk="0" hangingPunct="1">
                        <a:lnSpc>
                          <a:spcPct val="115000"/>
                        </a:lnSpc>
                        <a:spcBef>
                          <a:spcPct val="0"/>
                        </a:spcBef>
                        <a:spcAft>
                          <a:spcPts val="1000"/>
                        </a:spcAft>
                        <a:buClrTx/>
                        <a:buSzTx/>
                        <a:buFontTx/>
                        <a:buNone/>
                        <a:tabLst/>
                      </a:pP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dirty="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4F81BD"/>
                          </a:solidFill>
                          <a:effectLst/>
                          <a:latin typeface="Candara"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4F81BD"/>
                          </a:solidFill>
                          <a:effectLst/>
                          <a:latin typeface="Candara"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just" defTabSz="914400" rtl="0" eaLnBrk="1" fontAlgn="base" latinLnBrk="0" hangingPunct="1">
                        <a:lnSpc>
                          <a:spcPct val="115000"/>
                        </a:lnSpc>
                        <a:spcBef>
                          <a:spcPct val="0"/>
                        </a:spcBef>
                        <a:spcAft>
                          <a:spcPts val="1000"/>
                        </a:spcAft>
                        <a:buClrTx/>
                        <a:buSzTx/>
                        <a:buFontTx/>
                        <a:buNone/>
                        <a:tabLst/>
                      </a:pPr>
                      <a:r>
                        <a:rPr kumimoji="0" lang="es-ES" sz="1600" b="0" i="0" u="none" strike="noStrike" cap="none" normalizeH="0" baseline="0" dirty="0" smtClean="0">
                          <a:ln>
                            <a:noFill/>
                          </a:ln>
                          <a:solidFill>
                            <a:srgbClr val="FF0000"/>
                          </a:solidFill>
                          <a:effectLst/>
                          <a:latin typeface="Candara" pitchFamily="34" charset="0"/>
                          <a:ea typeface="Calibri" pitchFamily="34" charset="0"/>
                          <a:cs typeface="Times New Roman" pitchFamily="18" charset="0"/>
                        </a:rPr>
                        <a:t>7</a:t>
                      </a:r>
                      <a:endParaRPr kumimoji="0" lang="es-E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5138">
                <a:tc>
                  <a:txBody>
                    <a:bodyPr/>
                    <a:lstStyle/>
                    <a:p>
                      <a:pPr marL="69850" marR="0" lvl="0" indent="0" algn="just"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P2</a:t>
                      </a:r>
                      <a:endParaRPr kumimoji="0" lang="es-E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Psychoactive substance abuse</a:t>
                      </a:r>
                      <a:endParaRPr kumimoji="0" lang="es-ES" sz="16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just" defTabSz="914400" rtl="0" eaLnBrk="1" fontAlgn="base" latinLnBrk="0" hangingPunct="1">
                        <a:lnSpc>
                          <a:spcPct val="115000"/>
                        </a:lnSpc>
                        <a:spcBef>
                          <a:spcPct val="0"/>
                        </a:spcBef>
                        <a:spcAft>
                          <a:spcPts val="1000"/>
                        </a:spcAft>
                        <a:buClrTx/>
                        <a:buSzTx/>
                        <a:buFontTx/>
                        <a:buNone/>
                        <a:tabLst/>
                      </a:pP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1F497D"/>
                          </a:solidFill>
                          <a:effectLst/>
                          <a:latin typeface="Candara"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1F497D"/>
                          </a:solidFill>
                          <a:effectLst/>
                          <a:latin typeface="Candara"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just" defTabSz="914400" rtl="0" eaLnBrk="1" fontAlgn="base" latinLnBrk="0" hangingPunct="1">
                        <a:lnSpc>
                          <a:spcPct val="115000"/>
                        </a:lnSpc>
                        <a:spcBef>
                          <a:spcPct val="0"/>
                        </a:spcBef>
                        <a:spcAft>
                          <a:spcPts val="1000"/>
                        </a:spcAft>
                        <a:buClrTx/>
                        <a:buSzTx/>
                        <a:buFontTx/>
                        <a:buNone/>
                        <a:tabLst/>
                      </a:pPr>
                      <a:r>
                        <a:rPr kumimoji="0" lang="es-ES" sz="1600" b="0" i="0" u="none" strike="noStrike" cap="none" normalizeH="0" baseline="0" smtClean="0">
                          <a:ln>
                            <a:noFill/>
                          </a:ln>
                          <a:solidFill>
                            <a:srgbClr val="FF0000"/>
                          </a:solidFill>
                          <a:effectLst/>
                          <a:latin typeface="Candara" pitchFamily="34" charset="0"/>
                          <a:ea typeface="Calibri" pitchFamily="34" charset="0"/>
                          <a:cs typeface="Times New Roman" pitchFamily="18" charset="0"/>
                        </a:rPr>
                        <a:t>7</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0675">
                <a:tc>
                  <a:txBody>
                    <a:bodyPr/>
                    <a:lstStyle/>
                    <a:p>
                      <a:pPr marL="69850" marR="0" lvl="0" indent="0" algn="just"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chemeClr val="tx1"/>
                          </a:solidFill>
                          <a:effectLst/>
                          <a:latin typeface="Candara" pitchFamily="34" charset="0"/>
                          <a:ea typeface="Calibri" pitchFamily="34" charset="0"/>
                          <a:cs typeface="Times New Roman" pitchFamily="18" charset="0"/>
                        </a:rPr>
                        <a:t>P3</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Single mothers</a:t>
                      </a:r>
                      <a:endParaRPr kumimoji="0" lang="es-ES" sz="16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4F81BD"/>
                          </a:solidFill>
                          <a:effectLst/>
                          <a:latin typeface="Candara"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4F81BD"/>
                          </a:solidFill>
                          <a:effectLst/>
                          <a:latin typeface="Candara"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just" defTabSz="914400" rtl="0" eaLnBrk="1" fontAlgn="base" latinLnBrk="0" hangingPunct="1">
                        <a:lnSpc>
                          <a:spcPct val="115000"/>
                        </a:lnSpc>
                        <a:spcBef>
                          <a:spcPct val="0"/>
                        </a:spcBef>
                        <a:spcAft>
                          <a:spcPts val="1000"/>
                        </a:spcAft>
                        <a:buClrTx/>
                        <a:buSzTx/>
                        <a:buFontTx/>
                        <a:buNone/>
                        <a:tabLst/>
                      </a:pPr>
                      <a:r>
                        <a:rPr kumimoji="0" lang="es-ES" sz="1600" b="0" i="0" u="none" strike="noStrike" cap="none" normalizeH="0" baseline="0" smtClean="0">
                          <a:ln>
                            <a:noFill/>
                          </a:ln>
                          <a:solidFill>
                            <a:srgbClr val="FF0000"/>
                          </a:solidFill>
                          <a:effectLst/>
                          <a:latin typeface="Candara" pitchFamily="34" charset="0"/>
                          <a:ea typeface="Calibri" pitchFamily="34" charset="0"/>
                          <a:cs typeface="Times New Roman" pitchFamily="18" charset="0"/>
                        </a:rPr>
                        <a:t>3</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0675">
                <a:tc>
                  <a:txBody>
                    <a:bodyPr/>
                    <a:lstStyle/>
                    <a:p>
                      <a:pPr marL="69850" marR="0" lvl="0" indent="0" algn="just"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chemeClr val="tx1"/>
                          </a:solidFill>
                          <a:effectLst/>
                          <a:latin typeface="Candara" pitchFamily="34" charset="0"/>
                          <a:ea typeface="Calibri" pitchFamily="34" charset="0"/>
                          <a:cs typeface="Times New Roman" pitchFamily="18" charset="0"/>
                        </a:rPr>
                        <a:t>P4</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Adolescent pregnancy</a:t>
                      </a:r>
                      <a:endParaRPr kumimoji="0" lang="es-ES" sz="16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4F81BD"/>
                          </a:solidFill>
                          <a:effectLst/>
                          <a:latin typeface="Candara"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4F81BD"/>
                          </a:solidFill>
                          <a:effectLst/>
                          <a:latin typeface="Candara"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just" defTabSz="914400" rtl="0" eaLnBrk="1" fontAlgn="base" latinLnBrk="0" hangingPunct="1">
                        <a:lnSpc>
                          <a:spcPct val="115000"/>
                        </a:lnSpc>
                        <a:spcBef>
                          <a:spcPct val="0"/>
                        </a:spcBef>
                        <a:spcAft>
                          <a:spcPts val="1000"/>
                        </a:spcAft>
                        <a:buClrTx/>
                        <a:buSzTx/>
                        <a:buFontTx/>
                        <a:buNone/>
                        <a:tabLst/>
                      </a:pPr>
                      <a:r>
                        <a:rPr kumimoji="0" lang="es-ES" sz="1600" b="0" i="0" u="none" strike="noStrike" cap="none" normalizeH="0" baseline="0" smtClean="0">
                          <a:ln>
                            <a:noFill/>
                          </a:ln>
                          <a:solidFill>
                            <a:srgbClr val="FF0000"/>
                          </a:solidFill>
                          <a:effectLst/>
                          <a:latin typeface="Candara" pitchFamily="34" charset="0"/>
                          <a:ea typeface="Calibri" pitchFamily="34" charset="0"/>
                          <a:cs typeface="Times New Roman" pitchFamily="18" charset="0"/>
                        </a:rPr>
                        <a:t>3</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5750">
                <a:tc>
                  <a:txBody>
                    <a:bodyPr/>
                    <a:lstStyle/>
                    <a:p>
                      <a:pPr marL="69850" marR="0" lvl="0" indent="0" algn="just"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chemeClr val="tx1"/>
                          </a:solidFill>
                          <a:effectLst/>
                          <a:latin typeface="Candara" pitchFamily="34" charset="0"/>
                          <a:ea typeface="Calibri" pitchFamily="34" charset="0"/>
                          <a:cs typeface="Times New Roman" pitchFamily="18" charset="0"/>
                        </a:rPr>
                        <a:t>P5</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Adolescent prostitution </a:t>
                      </a:r>
                      <a:endParaRPr kumimoji="0" lang="es-ES" sz="16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0</a:t>
                      </a: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4F81BD"/>
                          </a:solidFill>
                          <a:effectLst/>
                          <a:latin typeface="Candara"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4F81BD"/>
                          </a:solidFill>
                          <a:effectLst/>
                          <a:latin typeface="Candara"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just" defTabSz="914400" rtl="0" eaLnBrk="1" fontAlgn="base" latinLnBrk="0" hangingPunct="1">
                        <a:lnSpc>
                          <a:spcPct val="115000"/>
                        </a:lnSpc>
                        <a:spcBef>
                          <a:spcPct val="0"/>
                        </a:spcBef>
                        <a:spcAft>
                          <a:spcPts val="1000"/>
                        </a:spcAft>
                        <a:buClrTx/>
                        <a:buSzTx/>
                        <a:buFontTx/>
                        <a:buNone/>
                        <a:tabLst/>
                      </a:pPr>
                      <a:r>
                        <a:rPr kumimoji="0" lang="es-ES" sz="1600" b="0" i="0" u="none" strike="noStrike" cap="none" normalizeH="0" baseline="0" smtClean="0">
                          <a:ln>
                            <a:noFill/>
                          </a:ln>
                          <a:solidFill>
                            <a:srgbClr val="FF0000"/>
                          </a:solidFill>
                          <a:effectLst/>
                          <a:latin typeface="Candara" pitchFamily="34" charset="0"/>
                          <a:ea typeface="Calibri" pitchFamily="34" charset="0"/>
                          <a:cs typeface="Times New Roman" pitchFamily="18" charset="0"/>
                        </a:rPr>
                        <a:t>3</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5138">
                <a:tc>
                  <a:txBody>
                    <a:bodyPr/>
                    <a:lstStyle/>
                    <a:p>
                      <a:pPr marL="69850" marR="0" lvl="0" indent="0" algn="just"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chemeClr val="tx1"/>
                          </a:solidFill>
                          <a:effectLst/>
                          <a:latin typeface="Candara" pitchFamily="34" charset="0"/>
                          <a:ea typeface="Calibri" pitchFamily="34" charset="0"/>
                          <a:cs typeface="Times New Roman" pitchFamily="18" charset="0"/>
                        </a:rPr>
                        <a:t>P6</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Extended and family overcrowding</a:t>
                      </a:r>
                      <a:endParaRPr kumimoji="0" lang="es-ES" sz="16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4F81BD"/>
                          </a:solidFill>
                          <a:effectLst/>
                          <a:latin typeface="Candara"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4F81BD"/>
                          </a:solidFill>
                          <a:effectLst/>
                          <a:latin typeface="Candara"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just" defTabSz="914400" rtl="0" eaLnBrk="1" fontAlgn="base" latinLnBrk="0" hangingPunct="1">
                        <a:lnSpc>
                          <a:spcPct val="115000"/>
                        </a:lnSpc>
                        <a:spcBef>
                          <a:spcPct val="0"/>
                        </a:spcBef>
                        <a:spcAft>
                          <a:spcPts val="1000"/>
                        </a:spcAft>
                        <a:buClrTx/>
                        <a:buSzTx/>
                        <a:buFontTx/>
                        <a:buNone/>
                        <a:tabLst/>
                      </a:pPr>
                      <a:r>
                        <a:rPr kumimoji="0" lang="es-ES" sz="1600" b="0" i="0" u="none" strike="noStrike" cap="none" normalizeH="0" baseline="0" smtClean="0">
                          <a:ln>
                            <a:noFill/>
                          </a:ln>
                          <a:solidFill>
                            <a:srgbClr val="FF0000"/>
                          </a:solidFill>
                          <a:effectLst/>
                          <a:latin typeface="Candara"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5138">
                <a:tc>
                  <a:txBody>
                    <a:bodyPr/>
                    <a:lstStyle/>
                    <a:p>
                      <a:pPr marL="69850" marR="0" lvl="0" indent="0" algn="just"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chemeClr val="tx1"/>
                          </a:solidFill>
                          <a:effectLst/>
                          <a:latin typeface="Candara" pitchFamily="34" charset="0"/>
                          <a:ea typeface="Calibri" pitchFamily="34" charset="0"/>
                          <a:cs typeface="Times New Roman" pitchFamily="18" charset="0"/>
                        </a:rPr>
                        <a:t>P7</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Absence of norms/family and school  commitment</a:t>
                      </a:r>
                      <a:endParaRPr kumimoji="0" lang="es-ES" sz="16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4F81BD"/>
                          </a:solidFill>
                          <a:effectLst/>
                          <a:latin typeface="Candara"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4F81BD"/>
                          </a:solidFill>
                          <a:effectLst/>
                          <a:latin typeface="Candara"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just" defTabSz="914400" rtl="0" eaLnBrk="1" fontAlgn="base" latinLnBrk="0" hangingPunct="1">
                        <a:lnSpc>
                          <a:spcPct val="115000"/>
                        </a:lnSpc>
                        <a:spcBef>
                          <a:spcPct val="0"/>
                        </a:spcBef>
                        <a:spcAft>
                          <a:spcPts val="1000"/>
                        </a:spcAft>
                        <a:buClrTx/>
                        <a:buSzTx/>
                        <a:buFontTx/>
                        <a:buNone/>
                        <a:tabLst/>
                      </a:pPr>
                      <a:r>
                        <a:rPr kumimoji="0" lang="es-ES" sz="1600" b="0" i="0" u="none" strike="noStrike" cap="none" normalizeH="0" baseline="0" smtClean="0">
                          <a:ln>
                            <a:noFill/>
                          </a:ln>
                          <a:solidFill>
                            <a:srgbClr val="FF0000"/>
                          </a:solidFill>
                          <a:effectLst/>
                          <a:latin typeface="Candara" pitchFamily="34" charset="0"/>
                          <a:ea typeface="Calibri" pitchFamily="34" charset="0"/>
                          <a:cs typeface="Times New Roman" pitchFamily="18" charset="0"/>
                        </a:rPr>
                        <a:t>8</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5138">
                <a:tc>
                  <a:txBody>
                    <a:bodyPr/>
                    <a:lstStyle/>
                    <a:p>
                      <a:pPr marL="69850" marR="0" lvl="0" indent="0" algn="just"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chemeClr val="tx1"/>
                          </a:solidFill>
                          <a:effectLst/>
                          <a:latin typeface="Candara" pitchFamily="34" charset="0"/>
                          <a:ea typeface="Calibri" pitchFamily="34" charset="0"/>
                          <a:cs typeface="Times New Roman" pitchFamily="18" charset="0"/>
                        </a:rPr>
                        <a:t>P8</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Inadequate use of leisure time</a:t>
                      </a:r>
                      <a:endParaRPr kumimoji="0" lang="es-ES" sz="16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4F81BD"/>
                          </a:solidFill>
                          <a:effectLst/>
                          <a:latin typeface="Candara"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4F81BD"/>
                          </a:solidFill>
                          <a:effectLst/>
                          <a:latin typeface="Candara"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just" defTabSz="914400" rtl="0" eaLnBrk="1" fontAlgn="base" latinLnBrk="0" hangingPunct="1">
                        <a:lnSpc>
                          <a:spcPct val="115000"/>
                        </a:lnSpc>
                        <a:spcBef>
                          <a:spcPct val="0"/>
                        </a:spcBef>
                        <a:spcAft>
                          <a:spcPts val="1000"/>
                        </a:spcAft>
                        <a:buClrTx/>
                        <a:buSzTx/>
                        <a:buFontTx/>
                        <a:buNone/>
                        <a:tabLst/>
                      </a:pPr>
                      <a:r>
                        <a:rPr kumimoji="0" lang="es-ES" sz="1600" b="0" i="0" u="none" strike="noStrike" cap="none" normalizeH="0" baseline="0" smtClean="0">
                          <a:ln>
                            <a:noFill/>
                          </a:ln>
                          <a:solidFill>
                            <a:srgbClr val="FF0000"/>
                          </a:solidFill>
                          <a:effectLst/>
                          <a:latin typeface="Candara" pitchFamily="34" charset="0"/>
                          <a:ea typeface="Calibri" pitchFamily="34" charset="0"/>
                          <a:cs typeface="Times New Roman" pitchFamily="18" charset="0"/>
                        </a:rPr>
                        <a:t>7</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28625">
                <a:tc>
                  <a:txBody>
                    <a:bodyPr/>
                    <a:lstStyle/>
                    <a:p>
                      <a:pPr marL="69850" marR="0" lvl="0" indent="0" algn="just"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chemeClr val="tx1"/>
                          </a:solidFill>
                          <a:effectLst/>
                          <a:latin typeface="Candara" pitchFamily="34" charset="0"/>
                          <a:ea typeface="Calibri" pitchFamily="34" charset="0"/>
                          <a:cs typeface="Times New Roman" pitchFamily="18" charset="0"/>
                        </a:rPr>
                        <a:t>P9</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Easy money acceptance</a:t>
                      </a:r>
                      <a:endParaRPr kumimoji="0" lang="es-ES" sz="16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4F81BD"/>
                          </a:solidFill>
                          <a:effectLst/>
                          <a:latin typeface="Candara"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just" defTabSz="914400" rtl="0" eaLnBrk="1" fontAlgn="base" latinLnBrk="0" hangingPunct="1">
                        <a:lnSpc>
                          <a:spcPct val="115000"/>
                        </a:lnSpc>
                        <a:spcBef>
                          <a:spcPct val="0"/>
                        </a:spcBef>
                        <a:spcAft>
                          <a:spcPts val="1000"/>
                        </a:spcAft>
                        <a:buClrTx/>
                        <a:buSzTx/>
                        <a:buFontTx/>
                        <a:buNone/>
                        <a:tabLst/>
                      </a:pPr>
                      <a:r>
                        <a:rPr kumimoji="0" lang="es-ES" sz="1600" b="0" i="0" u="none" strike="noStrike" cap="none" normalizeH="0" baseline="0" smtClean="0">
                          <a:ln>
                            <a:noFill/>
                          </a:ln>
                          <a:solidFill>
                            <a:srgbClr val="FF0000"/>
                          </a:solidFill>
                          <a:effectLst/>
                          <a:latin typeface="Candara" pitchFamily="34" charset="0"/>
                          <a:ea typeface="Calibri" pitchFamily="34" charset="0"/>
                          <a:cs typeface="Times New Roman" pitchFamily="18" charset="0"/>
                        </a:rPr>
                        <a:t>5</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92100">
                <a:tc>
                  <a:txBody>
                    <a:bodyPr/>
                    <a:lstStyle/>
                    <a:p>
                      <a:pPr marL="69850" marR="0" lvl="0" indent="0" algn="just"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chemeClr val="tx1"/>
                          </a:solidFill>
                          <a:effectLst/>
                          <a:latin typeface="Candara" pitchFamily="34" charset="0"/>
                          <a:ea typeface="Calibri" pitchFamily="34" charset="0"/>
                          <a:cs typeface="Times New Roman" pitchFamily="18" charset="0"/>
                        </a:rPr>
                        <a:t>P10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Low education levels</a:t>
                      </a:r>
                      <a:endParaRPr kumimoji="0" lang="es-ES" sz="16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dirty="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dirty="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dirty="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0</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0070C0"/>
                          </a:solidFill>
                          <a:effectLst/>
                          <a:latin typeface="Trebuchet MS"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1F497D"/>
                          </a:solidFill>
                          <a:effectLst/>
                          <a:latin typeface="Candara" pitchFamily="34" charset="0"/>
                          <a:ea typeface="Calibri" pitchFamily="34" charset="0"/>
                          <a:cs typeface="Times New Roman" pitchFamily="18" charset="0"/>
                        </a:rPr>
                        <a:t>1</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69850" marR="0" lvl="0" indent="0" algn="just" defTabSz="914400" rtl="0" eaLnBrk="1" fontAlgn="base" latinLnBrk="0" hangingPunct="1">
                        <a:lnSpc>
                          <a:spcPct val="115000"/>
                        </a:lnSpc>
                        <a:spcBef>
                          <a:spcPct val="0"/>
                        </a:spcBef>
                        <a:spcAft>
                          <a:spcPts val="1000"/>
                        </a:spcAft>
                        <a:buClrTx/>
                        <a:buSzTx/>
                        <a:buFontTx/>
                        <a:buNone/>
                        <a:tabLst/>
                      </a:pPr>
                      <a:r>
                        <a:rPr kumimoji="0" lang="es-ES" sz="1600" b="0" i="0" u="none" strike="noStrike" cap="none" normalizeH="0" baseline="0" smtClean="0">
                          <a:ln>
                            <a:noFill/>
                          </a:ln>
                          <a:solidFill>
                            <a:srgbClr val="FF0000"/>
                          </a:solidFill>
                          <a:effectLst/>
                          <a:latin typeface="Candara" pitchFamily="34" charset="0"/>
                          <a:ea typeface="Calibri" pitchFamily="34" charset="0"/>
                          <a:cs typeface="Times New Roman" pitchFamily="18" charset="0"/>
                        </a:rPr>
                        <a:t>8</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25425">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ndara" pitchFamily="34" charset="0"/>
                          <a:ea typeface="Calibri" pitchFamily="34" charset="0"/>
                          <a:cs typeface="Times New Roman" pitchFamily="18" charset="0"/>
                        </a:rPr>
                        <a:t>DEPENDENCE</a:t>
                      </a:r>
                    </a:p>
                  </a:txBody>
                  <a:tcPr marL="17096" marR="170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Σ</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dirty="0" smtClean="0">
                          <a:ln>
                            <a:noFill/>
                          </a:ln>
                          <a:solidFill>
                            <a:srgbClr val="C00000"/>
                          </a:solidFill>
                          <a:effectLst/>
                          <a:latin typeface="Candara" pitchFamily="34" charset="0"/>
                          <a:ea typeface="Calibri" pitchFamily="34" charset="0"/>
                          <a:cs typeface="Times New Roman" pitchFamily="18" charset="0"/>
                        </a:rPr>
                        <a:t>6</a:t>
                      </a:r>
                      <a:endParaRPr kumimoji="0" lang="es-E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dirty="0" smtClean="0">
                          <a:ln>
                            <a:noFill/>
                          </a:ln>
                          <a:solidFill>
                            <a:srgbClr val="C00000"/>
                          </a:solidFill>
                          <a:effectLst/>
                          <a:latin typeface="Candara" pitchFamily="34" charset="0"/>
                          <a:ea typeface="Calibri" pitchFamily="34" charset="0"/>
                          <a:cs typeface="Times New Roman" pitchFamily="18" charset="0"/>
                        </a:rPr>
                        <a:t>5</a:t>
                      </a:r>
                      <a:endParaRPr kumimoji="0" lang="es-E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dirty="0" smtClean="0">
                          <a:ln>
                            <a:noFill/>
                          </a:ln>
                          <a:solidFill>
                            <a:srgbClr val="C00000"/>
                          </a:solidFill>
                          <a:effectLst/>
                          <a:latin typeface="Candara" pitchFamily="34" charset="0"/>
                          <a:ea typeface="Calibri" pitchFamily="34" charset="0"/>
                          <a:cs typeface="Times New Roman" pitchFamily="18" charset="0"/>
                        </a:rPr>
                        <a:t>6</a:t>
                      </a:r>
                      <a:endParaRPr kumimoji="0" lang="es-E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dirty="0" smtClean="0">
                          <a:ln>
                            <a:noFill/>
                          </a:ln>
                          <a:solidFill>
                            <a:srgbClr val="C00000"/>
                          </a:solidFill>
                          <a:effectLst/>
                          <a:latin typeface="Candara" pitchFamily="34" charset="0"/>
                          <a:ea typeface="Calibri" pitchFamily="34" charset="0"/>
                          <a:cs typeface="Times New Roman" pitchFamily="18" charset="0"/>
                        </a:rPr>
                        <a:t>5</a:t>
                      </a:r>
                      <a:endParaRPr kumimoji="0" lang="es-E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dirty="0" smtClean="0">
                          <a:ln>
                            <a:noFill/>
                          </a:ln>
                          <a:solidFill>
                            <a:srgbClr val="C00000"/>
                          </a:solidFill>
                          <a:effectLst/>
                          <a:latin typeface="Candara" pitchFamily="34" charset="0"/>
                          <a:ea typeface="Calibri" pitchFamily="34" charset="0"/>
                          <a:cs typeface="Times New Roman" pitchFamily="18" charset="0"/>
                        </a:rPr>
                        <a:t>5</a:t>
                      </a:r>
                      <a:endParaRPr kumimoji="0" lang="es-E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dirty="0" smtClean="0">
                          <a:ln>
                            <a:noFill/>
                          </a:ln>
                          <a:solidFill>
                            <a:srgbClr val="C00000"/>
                          </a:solidFill>
                          <a:effectLst/>
                          <a:latin typeface="Candara" pitchFamily="34" charset="0"/>
                          <a:ea typeface="Calibri" pitchFamily="34" charset="0"/>
                          <a:cs typeface="Times New Roman" pitchFamily="18" charset="0"/>
                        </a:rPr>
                        <a:t>1</a:t>
                      </a:r>
                      <a:endParaRPr kumimoji="0" lang="es-E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dirty="0" smtClean="0">
                          <a:ln>
                            <a:noFill/>
                          </a:ln>
                          <a:solidFill>
                            <a:srgbClr val="C00000"/>
                          </a:solidFill>
                          <a:effectLst/>
                          <a:latin typeface="Candara" pitchFamily="34" charset="0"/>
                          <a:ea typeface="Calibri" pitchFamily="34" charset="0"/>
                          <a:cs typeface="Times New Roman" pitchFamily="18" charset="0"/>
                        </a:rPr>
                        <a:t>4</a:t>
                      </a:r>
                      <a:endParaRPr kumimoji="0" lang="es-E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C00000"/>
                          </a:solidFill>
                          <a:effectLst/>
                          <a:latin typeface="Candara" pitchFamily="34" charset="0"/>
                          <a:ea typeface="Calibri" pitchFamily="34" charset="0"/>
                          <a:cs typeface="Times New Roman" pitchFamily="18" charset="0"/>
                        </a:rPr>
                        <a:t>7</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FF0000"/>
                          </a:solidFill>
                          <a:effectLst/>
                          <a:latin typeface="Candara" pitchFamily="34" charset="0"/>
                          <a:ea typeface="Calibri" pitchFamily="34" charset="0"/>
                          <a:cs typeface="Times New Roman" pitchFamily="18" charset="0"/>
                        </a:rPr>
                        <a:t>7</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ctr"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dirty="0" smtClean="0">
                          <a:ln>
                            <a:noFill/>
                          </a:ln>
                          <a:solidFill>
                            <a:srgbClr val="FF0000"/>
                          </a:solidFill>
                          <a:effectLst/>
                          <a:latin typeface="Candara" pitchFamily="34" charset="0"/>
                          <a:ea typeface="Calibri" pitchFamily="34" charset="0"/>
                          <a:cs typeface="Times New Roman" pitchFamily="18" charset="0"/>
                        </a:rPr>
                        <a:t>5</a:t>
                      </a:r>
                      <a:endParaRPr kumimoji="0" lang="es-E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just" defTabSz="914400" rtl="0" eaLnBrk="1" fontAlgn="base" latinLnBrk="0" hangingPunct="1">
                        <a:lnSpc>
                          <a:spcPct val="115000"/>
                        </a:lnSpc>
                        <a:spcBef>
                          <a:spcPct val="0"/>
                        </a:spcBef>
                        <a:spcAft>
                          <a:spcPts val="1000"/>
                        </a:spcAft>
                        <a:buClrTx/>
                        <a:buSzTx/>
                        <a:buFontTx/>
                        <a:buNone/>
                        <a:tabLst/>
                      </a:pPr>
                      <a:r>
                        <a:rPr kumimoji="0" lang="es-ES" sz="1600" b="1" i="0" u="none" strike="noStrike" cap="none" normalizeH="0" baseline="0" smtClean="0">
                          <a:ln>
                            <a:noFill/>
                          </a:ln>
                          <a:solidFill>
                            <a:srgbClr val="C00000"/>
                          </a:solidFill>
                          <a:effectLst/>
                          <a:latin typeface="Candara" pitchFamily="34" charset="0"/>
                          <a:ea typeface="Calibri" pitchFamily="34" charset="0"/>
                          <a:cs typeface="Times New Roman" pitchFamily="18" charset="0"/>
                        </a:rPr>
                        <a:t>52</a:t>
                      </a:r>
                      <a:endParaRPr kumimoji="0" lang="es-E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096" marR="17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45059" name="1 Título"/>
          <p:cNvSpPr>
            <a:spLocks noGrp="1"/>
          </p:cNvSpPr>
          <p:nvPr>
            <p:ph type="title"/>
          </p:nvPr>
        </p:nvSpPr>
        <p:spPr>
          <a:xfrm>
            <a:off x="0" y="71414"/>
            <a:ext cx="9144000" cy="785812"/>
          </a:xfrm>
        </p:spPr>
        <p:txBody>
          <a:bodyPr>
            <a:noAutofit/>
          </a:bodyPr>
          <a:lstStyle/>
          <a:p>
            <a:pPr eaLnBrk="1" fontAlgn="auto" hangingPunct="1">
              <a:spcAft>
                <a:spcPts val="0"/>
              </a:spcAft>
              <a:defRPr/>
            </a:pPr>
            <a:r>
              <a:rPr lang="en-US" sz="2000" b="1" cap="none" spc="0" dirty="0" smtClean="0">
                <a:ln w="18000">
                  <a:solidFill>
                    <a:schemeClr val="bg1"/>
                  </a:solidFill>
                  <a:prstDash val="solid"/>
                  <a:miter lim="800000"/>
                </a:ln>
                <a:solidFill>
                  <a:schemeClr val="bg1"/>
                </a:solidFill>
                <a:effectLst>
                  <a:outerShdw blurRad="25500" dist="23000" dir="7020000" algn="tl">
                    <a:srgbClr val="000000">
                      <a:alpha val="50000"/>
                    </a:srgbClr>
                  </a:outerShdw>
                </a:effectLst>
              </a:rPr>
              <a:t>PREVIVA EXPERIENCE. Formulation of public policy</a:t>
            </a:r>
            <a:br>
              <a:rPr lang="en-US" sz="2000" b="1" cap="none" spc="0" dirty="0" smtClean="0">
                <a:ln w="18000">
                  <a:solidFill>
                    <a:schemeClr val="bg1"/>
                  </a:solidFill>
                  <a:prstDash val="solid"/>
                  <a:miter lim="800000"/>
                </a:ln>
                <a:solidFill>
                  <a:schemeClr val="bg1"/>
                </a:solidFill>
                <a:effectLst>
                  <a:outerShdw blurRad="25500" dist="23000" dir="7020000" algn="tl">
                    <a:srgbClr val="000000">
                      <a:alpha val="50000"/>
                    </a:srgbClr>
                  </a:outerShdw>
                </a:effectLst>
              </a:rPr>
            </a:br>
            <a:r>
              <a:rPr lang="en-US" sz="2000" b="1" cap="none" spc="0" dirty="0" smtClean="0">
                <a:ln w="18000">
                  <a:solidFill>
                    <a:schemeClr val="bg1"/>
                  </a:solidFill>
                  <a:prstDash val="solid"/>
                  <a:miter lim="800000"/>
                </a:ln>
                <a:solidFill>
                  <a:schemeClr val="bg1"/>
                </a:solidFill>
                <a:effectLst>
                  <a:outerShdw blurRad="25500" dist="23000" dir="7020000" algn="tl">
                    <a:srgbClr val="000000">
                      <a:alpha val="50000"/>
                    </a:srgbClr>
                  </a:outerShdw>
                </a:effectLst>
              </a:rPr>
              <a:t> INPUT-PRODUCT MATRIX built with the community, </a:t>
            </a:r>
            <a:r>
              <a:rPr lang="en-US" sz="2000" b="1" cap="none" spc="0" dirty="0" err="1" smtClean="0">
                <a:ln w="18000">
                  <a:solidFill>
                    <a:schemeClr val="bg1"/>
                  </a:solidFill>
                  <a:prstDash val="solid"/>
                  <a:miter lim="800000"/>
                </a:ln>
                <a:solidFill>
                  <a:schemeClr val="bg1"/>
                </a:solidFill>
                <a:effectLst>
                  <a:outerShdw blurRad="25500" dist="23000" dir="7020000" algn="tl">
                    <a:srgbClr val="000000">
                      <a:alpha val="50000"/>
                    </a:srgbClr>
                  </a:outerShdw>
                </a:effectLst>
              </a:rPr>
              <a:t>Apartadó</a:t>
            </a:r>
            <a:r>
              <a:rPr lang="en-US" sz="2000" b="1" cap="none" spc="0" dirty="0" smtClean="0">
                <a:ln w="18000">
                  <a:solidFill>
                    <a:schemeClr val="bg1"/>
                  </a:solidFill>
                  <a:prstDash val="solid"/>
                  <a:miter lim="800000"/>
                </a:ln>
                <a:solidFill>
                  <a:schemeClr val="bg1"/>
                </a:solidFill>
                <a:effectLst>
                  <a:outerShdw blurRad="25500" dist="23000" dir="7020000" algn="tl">
                    <a:srgbClr val="000000">
                      <a:alpha val="50000"/>
                    </a:srgbClr>
                  </a:outerShdw>
                </a:effectLst>
              </a:rPr>
              <a:t> municipality</a:t>
            </a:r>
            <a:endParaRPr lang="en-US" sz="2000" b="1" cap="none" spc="0" dirty="0">
              <a:ln w="18000">
                <a:solidFill>
                  <a:schemeClr val="bg1"/>
                </a:solidFill>
                <a:prstDash val="solid"/>
                <a:miter lim="800000"/>
              </a:ln>
              <a:solidFill>
                <a:schemeClr val="bg1"/>
              </a:solidFill>
              <a:effectLst>
                <a:outerShdw blurRad="25500" dist="23000" dir="7020000" algn="tl">
                  <a:srgbClr val="000000">
                    <a:alpha val="50000"/>
                  </a:srgbClr>
                </a:outerShdw>
              </a:effectLst>
            </a:endParaRPr>
          </a:p>
        </p:txBody>
      </p:sp>
      <p:sp>
        <p:nvSpPr>
          <p:cNvPr id="4" name="3 CuadroTexto"/>
          <p:cNvSpPr txBox="1"/>
          <p:nvPr/>
        </p:nvSpPr>
        <p:spPr>
          <a:xfrm>
            <a:off x="2071688" y="6572250"/>
            <a:ext cx="5357812" cy="307975"/>
          </a:xfrm>
          <a:prstGeom prst="rect">
            <a:avLst/>
          </a:prstGeom>
          <a:noFill/>
        </p:spPr>
        <p:txBody>
          <a:bodyPr>
            <a:spAutoFit/>
          </a:bodyPr>
          <a:lstStyle/>
          <a:p>
            <a:pPr>
              <a:defRPr/>
            </a:pPr>
            <a:r>
              <a:rPr lang="es-ES" sz="1400" b="1" dirty="0" err="1">
                <a:latin typeface="+mn-lt"/>
                <a:cs typeface="+mn-cs"/>
              </a:rPr>
              <a:t>Source</a:t>
            </a:r>
            <a:r>
              <a:rPr lang="es-ES" sz="1400" b="1" dirty="0">
                <a:latin typeface="+mn-lt"/>
                <a:cs typeface="+mn-cs"/>
              </a:rPr>
              <a:t>: PREVIVA</a:t>
            </a:r>
          </a:p>
        </p:txBody>
      </p:sp>
    </p:spTree>
  </p:cSld>
  <p:clrMapOvr>
    <a:masterClrMapping/>
  </p:clrMapOvr>
  <p:transition>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55 Rectángulo"/>
          <p:cNvSpPr/>
          <p:nvPr/>
        </p:nvSpPr>
        <p:spPr>
          <a:xfrm>
            <a:off x="428625" y="1785938"/>
            <a:ext cx="8429625" cy="5072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0179" name="Rectangle 6"/>
          <p:cNvSpPr>
            <a:spLocks noChangeArrowheads="1"/>
          </p:cNvSpPr>
          <p:nvPr/>
        </p:nvSpPr>
        <p:spPr bwMode="auto">
          <a:xfrm>
            <a:off x="0" y="1728788"/>
            <a:ext cx="9144000" cy="0"/>
          </a:xfrm>
          <a:prstGeom prst="rect">
            <a:avLst/>
          </a:prstGeom>
          <a:noFill/>
          <a:ln w="9525">
            <a:noFill/>
            <a:miter lim="800000"/>
            <a:headEnd/>
            <a:tailEnd/>
          </a:ln>
        </p:spPr>
        <p:txBody>
          <a:bodyPr wrap="none" anchor="ctr">
            <a:spAutoFit/>
          </a:bodyPr>
          <a:lstStyle/>
          <a:p>
            <a:endParaRPr lang="es-CO">
              <a:latin typeface="Calibri" pitchFamily="34" charset="0"/>
            </a:endParaRPr>
          </a:p>
        </p:txBody>
      </p:sp>
      <p:sp>
        <p:nvSpPr>
          <p:cNvPr id="50180" name="Line 6"/>
          <p:cNvSpPr>
            <a:spLocks noChangeShapeType="1"/>
          </p:cNvSpPr>
          <p:nvPr/>
        </p:nvSpPr>
        <p:spPr bwMode="auto">
          <a:xfrm flipV="1">
            <a:off x="2362200" y="1795463"/>
            <a:ext cx="0" cy="4462462"/>
          </a:xfrm>
          <a:prstGeom prst="line">
            <a:avLst/>
          </a:prstGeom>
          <a:noFill/>
          <a:ln w="28575">
            <a:solidFill>
              <a:srgbClr val="000000"/>
            </a:solidFill>
            <a:round/>
            <a:headEnd/>
            <a:tailEnd type="triangle" w="med" len="med"/>
          </a:ln>
        </p:spPr>
        <p:txBody>
          <a:bodyPr/>
          <a:lstStyle/>
          <a:p>
            <a:endParaRPr lang="en-US"/>
          </a:p>
        </p:txBody>
      </p:sp>
      <p:sp>
        <p:nvSpPr>
          <p:cNvPr id="50181" name="Line 7"/>
          <p:cNvSpPr>
            <a:spLocks noChangeShapeType="1"/>
          </p:cNvSpPr>
          <p:nvPr/>
        </p:nvSpPr>
        <p:spPr bwMode="auto">
          <a:xfrm>
            <a:off x="2225675" y="6134100"/>
            <a:ext cx="5713413" cy="0"/>
          </a:xfrm>
          <a:prstGeom prst="line">
            <a:avLst/>
          </a:prstGeom>
          <a:noFill/>
          <a:ln w="28575">
            <a:solidFill>
              <a:srgbClr val="000000"/>
            </a:solidFill>
            <a:round/>
            <a:headEnd/>
            <a:tailEnd type="triangle" w="med" len="med"/>
          </a:ln>
        </p:spPr>
        <p:txBody>
          <a:bodyPr/>
          <a:lstStyle/>
          <a:p>
            <a:endParaRPr lang="en-US"/>
          </a:p>
        </p:txBody>
      </p:sp>
      <p:sp>
        <p:nvSpPr>
          <p:cNvPr id="50182" name="Text Box 8"/>
          <p:cNvSpPr txBox="1">
            <a:spLocks noChangeArrowheads="1"/>
          </p:cNvSpPr>
          <p:nvPr/>
        </p:nvSpPr>
        <p:spPr bwMode="auto">
          <a:xfrm>
            <a:off x="2362200" y="6134100"/>
            <a:ext cx="5576888" cy="304800"/>
          </a:xfrm>
          <a:prstGeom prst="rect">
            <a:avLst/>
          </a:prstGeom>
          <a:noFill/>
          <a:ln w="9525">
            <a:noFill/>
            <a:miter lim="800000"/>
            <a:headEnd/>
            <a:tailEnd/>
          </a:ln>
        </p:spPr>
        <p:txBody>
          <a:bodyPr>
            <a:spAutoFit/>
          </a:bodyPr>
          <a:lstStyle/>
          <a:p>
            <a:r>
              <a:rPr lang="es-ES" sz="1400">
                <a:solidFill>
                  <a:srgbClr val="000000"/>
                </a:solidFill>
                <a:latin typeface="Calibri" pitchFamily="34" charset="0"/>
              </a:rPr>
              <a:t>   1         2         3        4        5         6        7        8        9        10        </a:t>
            </a:r>
            <a:endParaRPr lang="es-CO" sz="4400">
              <a:latin typeface="Calibri" pitchFamily="34" charset="0"/>
            </a:endParaRPr>
          </a:p>
        </p:txBody>
      </p:sp>
      <p:sp>
        <p:nvSpPr>
          <p:cNvPr id="50183" name="Text Box 9"/>
          <p:cNvSpPr txBox="1">
            <a:spLocks noChangeArrowheads="1"/>
          </p:cNvSpPr>
          <p:nvPr/>
        </p:nvSpPr>
        <p:spPr bwMode="auto">
          <a:xfrm>
            <a:off x="1817688" y="1919288"/>
            <a:ext cx="544512" cy="4186237"/>
          </a:xfrm>
          <a:prstGeom prst="rect">
            <a:avLst/>
          </a:prstGeom>
          <a:noFill/>
          <a:ln w="9525">
            <a:noFill/>
            <a:miter lim="800000"/>
            <a:headEnd/>
            <a:tailEnd/>
          </a:ln>
        </p:spPr>
        <p:txBody>
          <a:bodyPr>
            <a:spAutoFit/>
          </a:bodyPr>
          <a:lstStyle/>
          <a:p>
            <a:r>
              <a:rPr lang="es-ES" sz="1400">
                <a:solidFill>
                  <a:srgbClr val="000000"/>
                </a:solidFill>
                <a:latin typeface="Calibri" pitchFamily="34" charset="0"/>
              </a:rPr>
              <a:t>10</a:t>
            </a:r>
          </a:p>
          <a:p>
            <a:endParaRPr lang="es-ES" sz="1400">
              <a:solidFill>
                <a:srgbClr val="000000"/>
              </a:solidFill>
              <a:latin typeface="Calibri" pitchFamily="34" charset="0"/>
            </a:endParaRPr>
          </a:p>
          <a:p>
            <a:r>
              <a:rPr lang="es-ES" sz="1400">
                <a:solidFill>
                  <a:srgbClr val="000000"/>
                </a:solidFill>
                <a:latin typeface="Calibri" pitchFamily="34" charset="0"/>
              </a:rPr>
              <a:t>9</a:t>
            </a:r>
          </a:p>
          <a:p>
            <a:endParaRPr lang="es-ES" sz="1400">
              <a:solidFill>
                <a:srgbClr val="000000"/>
              </a:solidFill>
              <a:latin typeface="Calibri" pitchFamily="34" charset="0"/>
            </a:endParaRPr>
          </a:p>
          <a:p>
            <a:r>
              <a:rPr lang="es-ES" sz="1400">
                <a:solidFill>
                  <a:srgbClr val="000000"/>
                </a:solidFill>
                <a:latin typeface="Calibri" pitchFamily="34" charset="0"/>
              </a:rPr>
              <a:t>8</a:t>
            </a:r>
          </a:p>
          <a:p>
            <a:endParaRPr lang="es-ES" sz="1400">
              <a:solidFill>
                <a:srgbClr val="000000"/>
              </a:solidFill>
              <a:latin typeface="Calibri" pitchFamily="34" charset="0"/>
            </a:endParaRPr>
          </a:p>
          <a:p>
            <a:r>
              <a:rPr lang="es-ES" sz="1400">
                <a:solidFill>
                  <a:srgbClr val="000000"/>
                </a:solidFill>
                <a:latin typeface="Calibri" pitchFamily="34" charset="0"/>
              </a:rPr>
              <a:t>7</a:t>
            </a:r>
          </a:p>
          <a:p>
            <a:endParaRPr lang="es-ES" sz="1400">
              <a:solidFill>
                <a:srgbClr val="000000"/>
              </a:solidFill>
              <a:latin typeface="Calibri" pitchFamily="34" charset="0"/>
            </a:endParaRPr>
          </a:p>
          <a:p>
            <a:r>
              <a:rPr lang="es-ES" sz="1400">
                <a:solidFill>
                  <a:srgbClr val="000000"/>
                </a:solidFill>
                <a:latin typeface="Calibri" pitchFamily="34" charset="0"/>
              </a:rPr>
              <a:t>6</a:t>
            </a:r>
          </a:p>
          <a:p>
            <a:endParaRPr lang="es-ES" sz="1400">
              <a:solidFill>
                <a:srgbClr val="000000"/>
              </a:solidFill>
              <a:latin typeface="Calibri" pitchFamily="34" charset="0"/>
            </a:endParaRPr>
          </a:p>
          <a:p>
            <a:r>
              <a:rPr lang="es-ES" sz="1400">
                <a:solidFill>
                  <a:srgbClr val="000000"/>
                </a:solidFill>
                <a:latin typeface="Calibri" pitchFamily="34" charset="0"/>
              </a:rPr>
              <a:t>5</a:t>
            </a:r>
          </a:p>
          <a:p>
            <a:endParaRPr lang="es-ES" sz="1400">
              <a:solidFill>
                <a:srgbClr val="000000"/>
              </a:solidFill>
              <a:latin typeface="Calibri" pitchFamily="34" charset="0"/>
            </a:endParaRPr>
          </a:p>
          <a:p>
            <a:r>
              <a:rPr lang="es-ES" sz="1400">
                <a:solidFill>
                  <a:srgbClr val="000000"/>
                </a:solidFill>
                <a:latin typeface="Calibri" pitchFamily="34" charset="0"/>
              </a:rPr>
              <a:t>4</a:t>
            </a:r>
          </a:p>
          <a:p>
            <a:endParaRPr lang="es-ES" sz="1400">
              <a:solidFill>
                <a:srgbClr val="000000"/>
              </a:solidFill>
              <a:latin typeface="Calibri" pitchFamily="34" charset="0"/>
            </a:endParaRPr>
          </a:p>
          <a:p>
            <a:r>
              <a:rPr lang="es-ES" sz="1400">
                <a:solidFill>
                  <a:srgbClr val="000000"/>
                </a:solidFill>
                <a:latin typeface="Calibri" pitchFamily="34" charset="0"/>
              </a:rPr>
              <a:t>3</a:t>
            </a:r>
          </a:p>
          <a:p>
            <a:endParaRPr lang="es-ES" sz="1400">
              <a:solidFill>
                <a:srgbClr val="000000"/>
              </a:solidFill>
              <a:latin typeface="Calibri" pitchFamily="34" charset="0"/>
            </a:endParaRPr>
          </a:p>
          <a:p>
            <a:r>
              <a:rPr lang="es-ES" sz="1400">
                <a:solidFill>
                  <a:srgbClr val="000000"/>
                </a:solidFill>
                <a:latin typeface="Calibri" pitchFamily="34" charset="0"/>
              </a:rPr>
              <a:t>2</a:t>
            </a:r>
          </a:p>
          <a:p>
            <a:endParaRPr lang="es-ES" sz="1400">
              <a:solidFill>
                <a:srgbClr val="000000"/>
              </a:solidFill>
              <a:latin typeface="Calibri" pitchFamily="34" charset="0"/>
            </a:endParaRPr>
          </a:p>
          <a:p>
            <a:r>
              <a:rPr lang="es-ES" sz="1400">
                <a:solidFill>
                  <a:srgbClr val="000000"/>
                </a:solidFill>
                <a:latin typeface="Calibri" pitchFamily="34" charset="0"/>
              </a:rPr>
              <a:t>1        </a:t>
            </a:r>
            <a:endParaRPr lang="es-CO" sz="4400">
              <a:latin typeface="Calibri" pitchFamily="34" charset="0"/>
            </a:endParaRPr>
          </a:p>
        </p:txBody>
      </p:sp>
      <p:sp>
        <p:nvSpPr>
          <p:cNvPr id="50184" name="Line 10"/>
          <p:cNvSpPr>
            <a:spLocks noChangeShapeType="1"/>
          </p:cNvSpPr>
          <p:nvPr/>
        </p:nvSpPr>
        <p:spPr bwMode="auto">
          <a:xfrm flipV="1">
            <a:off x="4795838" y="1938338"/>
            <a:ext cx="0" cy="4214812"/>
          </a:xfrm>
          <a:prstGeom prst="line">
            <a:avLst/>
          </a:prstGeom>
          <a:noFill/>
          <a:ln w="19050">
            <a:solidFill>
              <a:srgbClr val="800000"/>
            </a:solidFill>
            <a:round/>
            <a:headEnd/>
            <a:tailEnd/>
          </a:ln>
        </p:spPr>
        <p:txBody>
          <a:bodyPr/>
          <a:lstStyle/>
          <a:p>
            <a:endParaRPr lang="en-US"/>
          </a:p>
        </p:txBody>
      </p:sp>
      <p:sp>
        <p:nvSpPr>
          <p:cNvPr id="50185" name="Line 11"/>
          <p:cNvSpPr>
            <a:spLocks noChangeShapeType="1"/>
          </p:cNvSpPr>
          <p:nvPr/>
        </p:nvSpPr>
        <p:spPr bwMode="auto">
          <a:xfrm>
            <a:off x="2366963" y="4081463"/>
            <a:ext cx="5305425" cy="0"/>
          </a:xfrm>
          <a:prstGeom prst="line">
            <a:avLst/>
          </a:prstGeom>
          <a:noFill/>
          <a:ln w="19050">
            <a:solidFill>
              <a:srgbClr val="800000"/>
            </a:solidFill>
            <a:round/>
            <a:headEnd/>
            <a:tailEnd/>
          </a:ln>
        </p:spPr>
        <p:txBody>
          <a:bodyPr/>
          <a:lstStyle/>
          <a:p>
            <a:endParaRPr lang="en-US"/>
          </a:p>
        </p:txBody>
      </p:sp>
      <p:sp>
        <p:nvSpPr>
          <p:cNvPr id="50186" name="Text Box 12"/>
          <p:cNvSpPr txBox="1">
            <a:spLocks noChangeArrowheads="1"/>
          </p:cNvSpPr>
          <p:nvPr/>
        </p:nvSpPr>
        <p:spPr bwMode="auto">
          <a:xfrm>
            <a:off x="2724150" y="2081213"/>
            <a:ext cx="1223963" cy="523875"/>
          </a:xfrm>
          <a:prstGeom prst="rect">
            <a:avLst/>
          </a:prstGeom>
          <a:noFill/>
          <a:ln w="9525">
            <a:noFill/>
            <a:miter lim="800000"/>
            <a:headEnd/>
            <a:tailEnd/>
          </a:ln>
        </p:spPr>
        <p:txBody>
          <a:bodyPr>
            <a:spAutoFit/>
          </a:bodyPr>
          <a:lstStyle/>
          <a:p>
            <a:pPr algn="ctr"/>
            <a:r>
              <a:rPr lang="es-ES" sz="1400" b="1">
                <a:solidFill>
                  <a:srgbClr val="000000"/>
                </a:solidFill>
                <a:latin typeface="Calibri" pitchFamily="34" charset="0"/>
              </a:rPr>
              <a:t>POWER ZONE</a:t>
            </a:r>
            <a:endParaRPr lang="es-CO" sz="4000">
              <a:latin typeface="Calibri" pitchFamily="34" charset="0"/>
            </a:endParaRPr>
          </a:p>
        </p:txBody>
      </p:sp>
      <p:sp>
        <p:nvSpPr>
          <p:cNvPr id="50187" name="Text Box 13"/>
          <p:cNvSpPr txBox="1">
            <a:spLocks noChangeArrowheads="1"/>
          </p:cNvSpPr>
          <p:nvPr/>
        </p:nvSpPr>
        <p:spPr bwMode="auto">
          <a:xfrm>
            <a:off x="6224588" y="2152650"/>
            <a:ext cx="2000250" cy="523875"/>
          </a:xfrm>
          <a:prstGeom prst="rect">
            <a:avLst/>
          </a:prstGeom>
          <a:noFill/>
          <a:ln w="9525">
            <a:noFill/>
            <a:miter lim="800000"/>
            <a:headEnd/>
            <a:tailEnd/>
          </a:ln>
        </p:spPr>
        <p:txBody>
          <a:bodyPr>
            <a:spAutoFit/>
          </a:bodyPr>
          <a:lstStyle/>
          <a:p>
            <a:pPr algn="ctr"/>
            <a:r>
              <a:rPr lang="es-CO" sz="1400" b="1">
                <a:solidFill>
                  <a:srgbClr val="000000"/>
                </a:solidFill>
                <a:latin typeface="Calibri" pitchFamily="34" charset="0"/>
              </a:rPr>
              <a:t>CONFLICT </a:t>
            </a:r>
          </a:p>
          <a:p>
            <a:pPr algn="ctr"/>
            <a:r>
              <a:rPr lang="es-CO" sz="1400" b="1">
                <a:solidFill>
                  <a:srgbClr val="000000"/>
                </a:solidFill>
                <a:latin typeface="Calibri" pitchFamily="34" charset="0"/>
              </a:rPr>
              <a:t>ZONE</a:t>
            </a:r>
          </a:p>
        </p:txBody>
      </p:sp>
      <p:sp>
        <p:nvSpPr>
          <p:cNvPr id="50188" name="Text Box 15"/>
          <p:cNvSpPr txBox="1">
            <a:spLocks noChangeArrowheads="1"/>
          </p:cNvSpPr>
          <p:nvPr/>
        </p:nvSpPr>
        <p:spPr bwMode="auto">
          <a:xfrm>
            <a:off x="6438900" y="4795838"/>
            <a:ext cx="1903413" cy="523875"/>
          </a:xfrm>
          <a:prstGeom prst="rect">
            <a:avLst/>
          </a:prstGeom>
          <a:noFill/>
          <a:ln w="9525">
            <a:noFill/>
            <a:miter lim="800000"/>
            <a:headEnd/>
            <a:tailEnd/>
          </a:ln>
        </p:spPr>
        <p:txBody>
          <a:bodyPr>
            <a:spAutoFit/>
          </a:bodyPr>
          <a:lstStyle/>
          <a:p>
            <a:pPr algn="ctr"/>
            <a:r>
              <a:rPr lang="es-CO" sz="1400" b="1" dirty="0">
                <a:solidFill>
                  <a:srgbClr val="000000"/>
                </a:solidFill>
                <a:latin typeface="Calibri" pitchFamily="34" charset="0"/>
              </a:rPr>
              <a:t>OUPUT </a:t>
            </a:r>
          </a:p>
          <a:p>
            <a:pPr algn="ctr"/>
            <a:r>
              <a:rPr lang="es-CO" sz="1400" b="1" dirty="0">
                <a:solidFill>
                  <a:srgbClr val="000000"/>
                </a:solidFill>
                <a:latin typeface="Calibri" pitchFamily="34" charset="0"/>
              </a:rPr>
              <a:t>ZONE</a:t>
            </a:r>
          </a:p>
        </p:txBody>
      </p:sp>
      <p:sp>
        <p:nvSpPr>
          <p:cNvPr id="50189" name="Oval 16"/>
          <p:cNvSpPr>
            <a:spLocks noChangeArrowheads="1"/>
          </p:cNvSpPr>
          <p:nvPr/>
        </p:nvSpPr>
        <p:spPr bwMode="auto">
          <a:xfrm>
            <a:off x="3938588" y="2938463"/>
            <a:ext cx="193675" cy="149225"/>
          </a:xfrm>
          <a:prstGeom prst="ellipse">
            <a:avLst/>
          </a:prstGeom>
          <a:solidFill>
            <a:srgbClr val="990000"/>
          </a:solidFill>
          <a:ln w="9525">
            <a:solidFill>
              <a:srgbClr val="800000"/>
            </a:solidFill>
            <a:round/>
            <a:headEnd/>
            <a:tailEnd/>
          </a:ln>
        </p:spPr>
        <p:txBody>
          <a:bodyPr wrap="none" anchor="ctr"/>
          <a:lstStyle/>
          <a:p>
            <a:endParaRPr lang="es-CO">
              <a:latin typeface="Calibri" pitchFamily="34" charset="0"/>
            </a:endParaRPr>
          </a:p>
        </p:txBody>
      </p:sp>
      <p:sp>
        <p:nvSpPr>
          <p:cNvPr id="16" name="Text Box 17"/>
          <p:cNvSpPr txBox="1">
            <a:spLocks noChangeArrowheads="1"/>
          </p:cNvSpPr>
          <p:nvPr/>
        </p:nvSpPr>
        <p:spPr bwMode="auto">
          <a:xfrm>
            <a:off x="4367213" y="4652963"/>
            <a:ext cx="530225" cy="369887"/>
          </a:xfrm>
          <a:prstGeom prst="rect">
            <a:avLst/>
          </a:prstGeom>
          <a:noFill/>
          <a:ln w="9525">
            <a:noFill/>
            <a:miter lim="800000"/>
            <a:headEnd/>
            <a:tailEnd/>
          </a:ln>
        </p:spPr>
        <p:txBody>
          <a:bodyPr wrap="none">
            <a:spAutoFit/>
          </a:bodyPr>
          <a:lstStyle/>
          <a:p>
            <a:r>
              <a:rPr lang="es-CO" b="1">
                <a:latin typeface="Calibri" pitchFamily="34" charset="0"/>
              </a:rPr>
              <a:t>P4 </a:t>
            </a:r>
          </a:p>
        </p:txBody>
      </p:sp>
      <p:sp>
        <p:nvSpPr>
          <p:cNvPr id="50191" name="Line 18"/>
          <p:cNvSpPr>
            <a:spLocks noChangeShapeType="1"/>
          </p:cNvSpPr>
          <p:nvPr/>
        </p:nvSpPr>
        <p:spPr bwMode="auto">
          <a:xfrm>
            <a:off x="2339753" y="3212976"/>
            <a:ext cx="3384772" cy="11236"/>
          </a:xfrm>
          <a:prstGeom prst="line">
            <a:avLst/>
          </a:prstGeom>
          <a:noFill/>
          <a:ln w="38100">
            <a:solidFill>
              <a:srgbClr val="800000"/>
            </a:solidFill>
            <a:prstDash val="sysDot"/>
            <a:round/>
            <a:headEnd/>
            <a:tailEnd/>
          </a:ln>
        </p:spPr>
        <p:txBody>
          <a:bodyPr wrap="none"/>
          <a:lstStyle/>
          <a:p>
            <a:endParaRPr lang="en-US"/>
          </a:p>
        </p:txBody>
      </p:sp>
      <p:sp>
        <p:nvSpPr>
          <p:cNvPr id="50192" name="Line 19"/>
          <p:cNvSpPr>
            <a:spLocks noChangeShapeType="1"/>
          </p:cNvSpPr>
          <p:nvPr/>
        </p:nvSpPr>
        <p:spPr bwMode="auto">
          <a:xfrm>
            <a:off x="4644008" y="5157192"/>
            <a:ext cx="0" cy="936103"/>
          </a:xfrm>
          <a:prstGeom prst="line">
            <a:avLst/>
          </a:prstGeom>
          <a:noFill/>
          <a:ln w="38100">
            <a:solidFill>
              <a:srgbClr val="800000"/>
            </a:solidFill>
            <a:prstDash val="sysDot"/>
            <a:round/>
            <a:headEnd/>
            <a:tailEnd/>
          </a:ln>
        </p:spPr>
        <p:txBody>
          <a:bodyPr wrap="none"/>
          <a:lstStyle/>
          <a:p>
            <a:endParaRPr lang="en-US"/>
          </a:p>
        </p:txBody>
      </p:sp>
      <p:sp>
        <p:nvSpPr>
          <p:cNvPr id="50193" name="Oval 20"/>
          <p:cNvSpPr>
            <a:spLocks noChangeArrowheads="1"/>
          </p:cNvSpPr>
          <p:nvPr/>
        </p:nvSpPr>
        <p:spPr bwMode="auto">
          <a:xfrm>
            <a:off x="5653088" y="3652838"/>
            <a:ext cx="193675" cy="149225"/>
          </a:xfrm>
          <a:prstGeom prst="ellipse">
            <a:avLst/>
          </a:prstGeom>
          <a:solidFill>
            <a:srgbClr val="003399"/>
          </a:solidFill>
          <a:ln w="9525">
            <a:solidFill>
              <a:srgbClr val="003399"/>
            </a:solidFill>
            <a:round/>
            <a:headEnd/>
            <a:tailEnd/>
          </a:ln>
        </p:spPr>
        <p:txBody>
          <a:bodyPr wrap="none" anchor="ctr"/>
          <a:lstStyle/>
          <a:p>
            <a:endParaRPr lang="es-CO">
              <a:latin typeface="Calibri" pitchFamily="34" charset="0"/>
            </a:endParaRPr>
          </a:p>
        </p:txBody>
      </p:sp>
      <p:sp>
        <p:nvSpPr>
          <p:cNvPr id="20" name="Text Box 21"/>
          <p:cNvSpPr txBox="1">
            <a:spLocks noChangeArrowheads="1"/>
          </p:cNvSpPr>
          <p:nvPr/>
        </p:nvSpPr>
        <p:spPr bwMode="auto">
          <a:xfrm>
            <a:off x="5653088" y="3295650"/>
            <a:ext cx="530225" cy="369888"/>
          </a:xfrm>
          <a:prstGeom prst="rect">
            <a:avLst/>
          </a:prstGeom>
          <a:noFill/>
          <a:ln w="9525">
            <a:noFill/>
            <a:miter lim="800000"/>
            <a:headEnd/>
            <a:tailEnd/>
          </a:ln>
        </p:spPr>
        <p:txBody>
          <a:bodyPr wrap="none">
            <a:spAutoFit/>
          </a:bodyPr>
          <a:lstStyle/>
          <a:p>
            <a:r>
              <a:rPr lang="es-CO" b="1">
                <a:latin typeface="Calibri" pitchFamily="34" charset="0"/>
              </a:rPr>
              <a:t>P1 </a:t>
            </a:r>
          </a:p>
        </p:txBody>
      </p:sp>
      <p:sp>
        <p:nvSpPr>
          <p:cNvPr id="50195" name="Line 22"/>
          <p:cNvSpPr>
            <a:spLocks noChangeShapeType="1"/>
          </p:cNvSpPr>
          <p:nvPr/>
        </p:nvSpPr>
        <p:spPr bwMode="auto">
          <a:xfrm flipV="1">
            <a:off x="2366963" y="3795713"/>
            <a:ext cx="3500437" cy="46037"/>
          </a:xfrm>
          <a:prstGeom prst="line">
            <a:avLst/>
          </a:prstGeom>
          <a:noFill/>
          <a:ln w="38100">
            <a:solidFill>
              <a:srgbClr val="003399"/>
            </a:solidFill>
            <a:prstDash val="sysDot"/>
            <a:round/>
            <a:headEnd/>
            <a:tailEnd/>
          </a:ln>
        </p:spPr>
        <p:txBody>
          <a:bodyPr wrap="none"/>
          <a:lstStyle/>
          <a:p>
            <a:endParaRPr lang="en-US"/>
          </a:p>
        </p:txBody>
      </p:sp>
      <p:sp>
        <p:nvSpPr>
          <p:cNvPr id="50196" name="Line 23"/>
          <p:cNvSpPr>
            <a:spLocks noChangeShapeType="1"/>
          </p:cNvSpPr>
          <p:nvPr/>
        </p:nvSpPr>
        <p:spPr bwMode="auto">
          <a:xfrm>
            <a:off x="5724525" y="3724275"/>
            <a:ext cx="46038" cy="2357438"/>
          </a:xfrm>
          <a:prstGeom prst="line">
            <a:avLst/>
          </a:prstGeom>
          <a:noFill/>
          <a:ln w="38100">
            <a:solidFill>
              <a:srgbClr val="003399"/>
            </a:solidFill>
            <a:prstDash val="sysDot"/>
            <a:round/>
            <a:headEnd/>
            <a:tailEnd/>
          </a:ln>
        </p:spPr>
        <p:txBody>
          <a:bodyPr wrap="none"/>
          <a:lstStyle/>
          <a:p>
            <a:endParaRPr lang="en-US"/>
          </a:p>
        </p:txBody>
      </p:sp>
      <p:sp>
        <p:nvSpPr>
          <p:cNvPr id="50197" name="Oval 24"/>
          <p:cNvSpPr>
            <a:spLocks noChangeArrowheads="1"/>
          </p:cNvSpPr>
          <p:nvPr/>
        </p:nvSpPr>
        <p:spPr bwMode="auto">
          <a:xfrm>
            <a:off x="5438775" y="4081463"/>
            <a:ext cx="71438" cy="71437"/>
          </a:xfrm>
          <a:prstGeom prst="ellipse">
            <a:avLst/>
          </a:prstGeom>
          <a:solidFill>
            <a:srgbClr val="009900"/>
          </a:solidFill>
          <a:ln w="9525">
            <a:solidFill>
              <a:srgbClr val="009900"/>
            </a:solidFill>
            <a:round/>
            <a:headEnd/>
            <a:tailEnd/>
          </a:ln>
        </p:spPr>
        <p:txBody>
          <a:bodyPr wrap="none" anchor="ctr"/>
          <a:lstStyle/>
          <a:p>
            <a:endParaRPr lang="es-CO">
              <a:latin typeface="Calibri" pitchFamily="34" charset="0"/>
            </a:endParaRPr>
          </a:p>
        </p:txBody>
      </p:sp>
      <p:sp>
        <p:nvSpPr>
          <p:cNvPr id="24" name="Text Box 25"/>
          <p:cNvSpPr txBox="1">
            <a:spLocks noChangeArrowheads="1"/>
          </p:cNvSpPr>
          <p:nvPr/>
        </p:nvSpPr>
        <p:spPr bwMode="auto">
          <a:xfrm>
            <a:off x="5295900" y="3795713"/>
            <a:ext cx="530225" cy="369887"/>
          </a:xfrm>
          <a:prstGeom prst="rect">
            <a:avLst/>
          </a:prstGeom>
          <a:noFill/>
          <a:ln w="9525">
            <a:noFill/>
            <a:miter lim="800000"/>
            <a:headEnd/>
            <a:tailEnd/>
          </a:ln>
        </p:spPr>
        <p:txBody>
          <a:bodyPr wrap="none">
            <a:spAutoFit/>
          </a:bodyPr>
          <a:lstStyle/>
          <a:p>
            <a:r>
              <a:rPr lang="es-CO" b="1">
                <a:latin typeface="Calibri" pitchFamily="34" charset="0"/>
              </a:rPr>
              <a:t>P2 </a:t>
            </a:r>
          </a:p>
        </p:txBody>
      </p:sp>
      <p:sp>
        <p:nvSpPr>
          <p:cNvPr id="50199" name="Line 26"/>
          <p:cNvSpPr>
            <a:spLocks noChangeShapeType="1"/>
          </p:cNvSpPr>
          <p:nvPr/>
        </p:nvSpPr>
        <p:spPr bwMode="auto">
          <a:xfrm flipV="1">
            <a:off x="2366963" y="4152900"/>
            <a:ext cx="3071812" cy="46038"/>
          </a:xfrm>
          <a:prstGeom prst="line">
            <a:avLst/>
          </a:prstGeom>
          <a:noFill/>
          <a:ln w="38100">
            <a:solidFill>
              <a:srgbClr val="009900"/>
            </a:solidFill>
            <a:prstDash val="sysDot"/>
            <a:round/>
            <a:headEnd/>
            <a:tailEnd/>
          </a:ln>
        </p:spPr>
        <p:txBody>
          <a:bodyPr wrap="none"/>
          <a:lstStyle/>
          <a:p>
            <a:endParaRPr lang="en-US"/>
          </a:p>
        </p:txBody>
      </p:sp>
      <p:sp>
        <p:nvSpPr>
          <p:cNvPr id="50200" name="Line 27"/>
          <p:cNvSpPr>
            <a:spLocks noChangeShapeType="1"/>
          </p:cNvSpPr>
          <p:nvPr/>
        </p:nvSpPr>
        <p:spPr bwMode="auto">
          <a:xfrm>
            <a:off x="5653088" y="4081463"/>
            <a:ext cx="71437" cy="2005012"/>
          </a:xfrm>
          <a:prstGeom prst="line">
            <a:avLst/>
          </a:prstGeom>
          <a:noFill/>
          <a:ln w="38100">
            <a:solidFill>
              <a:srgbClr val="009900"/>
            </a:solidFill>
            <a:prstDash val="sysDot"/>
            <a:round/>
            <a:headEnd/>
            <a:tailEnd/>
          </a:ln>
        </p:spPr>
        <p:txBody>
          <a:bodyPr wrap="none"/>
          <a:lstStyle/>
          <a:p>
            <a:endParaRPr lang="en-US"/>
          </a:p>
        </p:txBody>
      </p:sp>
      <p:sp>
        <p:nvSpPr>
          <p:cNvPr id="50201" name="Oval 28"/>
          <p:cNvSpPr>
            <a:spLocks noChangeArrowheads="1"/>
          </p:cNvSpPr>
          <p:nvPr/>
        </p:nvSpPr>
        <p:spPr bwMode="auto">
          <a:xfrm>
            <a:off x="5081588" y="5081588"/>
            <a:ext cx="193675" cy="149225"/>
          </a:xfrm>
          <a:prstGeom prst="ellipse">
            <a:avLst/>
          </a:prstGeom>
          <a:solidFill>
            <a:srgbClr val="CC3399"/>
          </a:solidFill>
          <a:ln w="9525">
            <a:solidFill>
              <a:srgbClr val="CC3399"/>
            </a:solidFill>
            <a:round/>
            <a:headEnd/>
            <a:tailEnd/>
          </a:ln>
        </p:spPr>
        <p:txBody>
          <a:bodyPr wrap="none" anchor="ctr"/>
          <a:lstStyle/>
          <a:p>
            <a:endParaRPr lang="es-CO">
              <a:latin typeface="Calibri" pitchFamily="34" charset="0"/>
            </a:endParaRPr>
          </a:p>
        </p:txBody>
      </p:sp>
      <p:sp>
        <p:nvSpPr>
          <p:cNvPr id="28" name="Text Box 29"/>
          <p:cNvSpPr txBox="1">
            <a:spLocks noChangeArrowheads="1"/>
          </p:cNvSpPr>
          <p:nvPr/>
        </p:nvSpPr>
        <p:spPr bwMode="auto">
          <a:xfrm>
            <a:off x="5010150" y="4867275"/>
            <a:ext cx="530225" cy="369888"/>
          </a:xfrm>
          <a:prstGeom prst="rect">
            <a:avLst/>
          </a:prstGeom>
          <a:noFill/>
          <a:ln w="9525">
            <a:noFill/>
            <a:miter lim="800000"/>
            <a:headEnd/>
            <a:tailEnd/>
          </a:ln>
        </p:spPr>
        <p:txBody>
          <a:bodyPr wrap="none">
            <a:spAutoFit/>
          </a:bodyPr>
          <a:lstStyle/>
          <a:p>
            <a:r>
              <a:rPr lang="es-CO" b="1">
                <a:latin typeface="Calibri" pitchFamily="34" charset="0"/>
              </a:rPr>
              <a:t>P3 </a:t>
            </a:r>
          </a:p>
        </p:txBody>
      </p:sp>
      <p:sp>
        <p:nvSpPr>
          <p:cNvPr id="50203" name="Line 30"/>
          <p:cNvSpPr>
            <a:spLocks noChangeShapeType="1"/>
          </p:cNvSpPr>
          <p:nvPr/>
        </p:nvSpPr>
        <p:spPr bwMode="auto">
          <a:xfrm>
            <a:off x="2339753" y="2996952"/>
            <a:ext cx="1728192" cy="0"/>
          </a:xfrm>
          <a:prstGeom prst="line">
            <a:avLst/>
          </a:prstGeom>
          <a:noFill/>
          <a:ln w="38100">
            <a:solidFill>
              <a:srgbClr val="CC3399"/>
            </a:solidFill>
            <a:prstDash val="sysDot"/>
            <a:round/>
            <a:headEnd/>
            <a:tailEnd/>
          </a:ln>
        </p:spPr>
        <p:txBody>
          <a:bodyPr wrap="none"/>
          <a:lstStyle/>
          <a:p>
            <a:endParaRPr lang="en-US"/>
          </a:p>
        </p:txBody>
      </p:sp>
      <p:sp>
        <p:nvSpPr>
          <p:cNvPr id="50204" name="Line 31"/>
          <p:cNvSpPr>
            <a:spLocks noChangeShapeType="1"/>
          </p:cNvSpPr>
          <p:nvPr/>
        </p:nvSpPr>
        <p:spPr bwMode="auto">
          <a:xfrm>
            <a:off x="5270500" y="5153025"/>
            <a:ext cx="46038" cy="928688"/>
          </a:xfrm>
          <a:prstGeom prst="line">
            <a:avLst/>
          </a:prstGeom>
          <a:noFill/>
          <a:ln w="38100">
            <a:solidFill>
              <a:srgbClr val="CC3399"/>
            </a:solidFill>
            <a:prstDash val="sysDot"/>
            <a:round/>
            <a:headEnd/>
            <a:tailEnd/>
          </a:ln>
        </p:spPr>
        <p:txBody>
          <a:bodyPr wrap="none"/>
          <a:lstStyle/>
          <a:p>
            <a:endParaRPr lang="en-US"/>
          </a:p>
        </p:txBody>
      </p:sp>
      <p:sp>
        <p:nvSpPr>
          <p:cNvPr id="50205" name="Oval 16"/>
          <p:cNvSpPr>
            <a:spLocks noChangeArrowheads="1"/>
          </p:cNvSpPr>
          <p:nvPr/>
        </p:nvSpPr>
        <p:spPr bwMode="auto">
          <a:xfrm>
            <a:off x="4581525" y="5010150"/>
            <a:ext cx="193675" cy="149225"/>
          </a:xfrm>
          <a:prstGeom prst="ellipse">
            <a:avLst/>
          </a:prstGeom>
          <a:solidFill>
            <a:srgbClr val="990000"/>
          </a:solidFill>
          <a:ln w="9525">
            <a:solidFill>
              <a:srgbClr val="800000"/>
            </a:solidFill>
            <a:round/>
            <a:headEnd/>
            <a:tailEnd/>
          </a:ln>
        </p:spPr>
        <p:txBody>
          <a:bodyPr wrap="none" anchor="ctr"/>
          <a:lstStyle/>
          <a:p>
            <a:endParaRPr lang="es-CO">
              <a:latin typeface="Calibri" pitchFamily="34" charset="0"/>
            </a:endParaRPr>
          </a:p>
        </p:txBody>
      </p:sp>
      <p:sp>
        <p:nvSpPr>
          <p:cNvPr id="50206" name="Line 27"/>
          <p:cNvSpPr>
            <a:spLocks noChangeShapeType="1"/>
          </p:cNvSpPr>
          <p:nvPr/>
        </p:nvSpPr>
        <p:spPr bwMode="auto">
          <a:xfrm>
            <a:off x="4770438" y="2867025"/>
            <a:ext cx="17586" cy="3370287"/>
          </a:xfrm>
          <a:prstGeom prst="line">
            <a:avLst/>
          </a:prstGeom>
          <a:noFill/>
          <a:ln w="38100">
            <a:solidFill>
              <a:srgbClr val="009900"/>
            </a:solidFill>
            <a:prstDash val="sysDot"/>
            <a:round/>
            <a:headEnd/>
            <a:tailEnd/>
          </a:ln>
        </p:spPr>
        <p:txBody>
          <a:bodyPr wrap="none"/>
          <a:lstStyle/>
          <a:p>
            <a:endParaRPr lang="en-US"/>
          </a:p>
        </p:txBody>
      </p:sp>
      <p:sp>
        <p:nvSpPr>
          <p:cNvPr id="50207" name="Line 26"/>
          <p:cNvSpPr>
            <a:spLocks noChangeShapeType="1"/>
          </p:cNvSpPr>
          <p:nvPr/>
        </p:nvSpPr>
        <p:spPr bwMode="auto">
          <a:xfrm>
            <a:off x="2411760" y="2780928"/>
            <a:ext cx="2312640" cy="14660"/>
          </a:xfrm>
          <a:prstGeom prst="line">
            <a:avLst/>
          </a:prstGeom>
          <a:noFill/>
          <a:ln w="38100">
            <a:solidFill>
              <a:srgbClr val="009900"/>
            </a:solidFill>
            <a:prstDash val="sysDot"/>
            <a:round/>
            <a:headEnd/>
            <a:tailEnd/>
          </a:ln>
        </p:spPr>
        <p:txBody>
          <a:bodyPr wrap="none"/>
          <a:lstStyle/>
          <a:p>
            <a:endParaRPr lang="en-US"/>
          </a:p>
        </p:txBody>
      </p:sp>
      <p:sp>
        <p:nvSpPr>
          <p:cNvPr id="34" name="Text Box 25"/>
          <p:cNvSpPr txBox="1">
            <a:spLocks noChangeArrowheads="1"/>
          </p:cNvSpPr>
          <p:nvPr/>
        </p:nvSpPr>
        <p:spPr bwMode="auto">
          <a:xfrm>
            <a:off x="4795838" y="4581525"/>
            <a:ext cx="530225" cy="369888"/>
          </a:xfrm>
          <a:prstGeom prst="rect">
            <a:avLst/>
          </a:prstGeom>
          <a:noFill/>
          <a:ln w="9525">
            <a:noFill/>
            <a:miter lim="800000"/>
            <a:headEnd/>
            <a:tailEnd/>
          </a:ln>
        </p:spPr>
        <p:txBody>
          <a:bodyPr wrap="none">
            <a:spAutoFit/>
          </a:bodyPr>
          <a:lstStyle/>
          <a:p>
            <a:r>
              <a:rPr lang="es-CO" b="1" dirty="0">
                <a:latin typeface="Calibri" pitchFamily="34" charset="0"/>
              </a:rPr>
              <a:t>P5 </a:t>
            </a:r>
          </a:p>
        </p:txBody>
      </p:sp>
      <p:sp>
        <p:nvSpPr>
          <p:cNvPr id="50209" name="Line 22"/>
          <p:cNvSpPr>
            <a:spLocks noChangeShapeType="1"/>
          </p:cNvSpPr>
          <p:nvPr/>
        </p:nvSpPr>
        <p:spPr bwMode="auto">
          <a:xfrm>
            <a:off x="2339752" y="5877272"/>
            <a:ext cx="312961" cy="10766"/>
          </a:xfrm>
          <a:prstGeom prst="line">
            <a:avLst/>
          </a:prstGeom>
          <a:noFill/>
          <a:ln w="38100">
            <a:solidFill>
              <a:srgbClr val="003399"/>
            </a:solidFill>
            <a:prstDash val="sysDot"/>
            <a:round/>
            <a:headEnd/>
            <a:tailEnd/>
          </a:ln>
        </p:spPr>
        <p:txBody>
          <a:bodyPr wrap="none"/>
          <a:lstStyle/>
          <a:p>
            <a:endParaRPr lang="en-US"/>
          </a:p>
        </p:txBody>
      </p:sp>
      <p:sp>
        <p:nvSpPr>
          <p:cNvPr id="36" name="Text Box 21"/>
          <p:cNvSpPr txBox="1">
            <a:spLocks noChangeArrowheads="1"/>
          </p:cNvSpPr>
          <p:nvPr/>
        </p:nvSpPr>
        <p:spPr bwMode="auto">
          <a:xfrm>
            <a:off x="2652713" y="5581650"/>
            <a:ext cx="530225" cy="369888"/>
          </a:xfrm>
          <a:prstGeom prst="rect">
            <a:avLst/>
          </a:prstGeom>
          <a:noFill/>
          <a:ln w="9525">
            <a:noFill/>
            <a:miter lim="800000"/>
            <a:headEnd/>
            <a:tailEnd/>
          </a:ln>
        </p:spPr>
        <p:txBody>
          <a:bodyPr wrap="none">
            <a:spAutoFit/>
          </a:bodyPr>
          <a:lstStyle/>
          <a:p>
            <a:r>
              <a:rPr lang="es-CO" b="1">
                <a:latin typeface="Calibri" pitchFamily="34" charset="0"/>
              </a:rPr>
              <a:t>P6 </a:t>
            </a:r>
          </a:p>
        </p:txBody>
      </p:sp>
      <p:sp>
        <p:nvSpPr>
          <p:cNvPr id="50211" name="Line 23"/>
          <p:cNvSpPr>
            <a:spLocks noChangeShapeType="1"/>
          </p:cNvSpPr>
          <p:nvPr/>
        </p:nvSpPr>
        <p:spPr bwMode="auto">
          <a:xfrm flipH="1">
            <a:off x="2627783" y="5867400"/>
            <a:ext cx="24929" cy="225896"/>
          </a:xfrm>
          <a:prstGeom prst="line">
            <a:avLst/>
          </a:prstGeom>
          <a:noFill/>
          <a:ln w="38100">
            <a:solidFill>
              <a:srgbClr val="003399"/>
            </a:solidFill>
            <a:prstDash val="sysDot"/>
            <a:round/>
            <a:headEnd/>
            <a:tailEnd/>
          </a:ln>
        </p:spPr>
        <p:txBody>
          <a:bodyPr wrap="none"/>
          <a:lstStyle/>
          <a:p>
            <a:endParaRPr lang="en-US"/>
          </a:p>
        </p:txBody>
      </p:sp>
      <p:sp>
        <p:nvSpPr>
          <p:cNvPr id="50212" name="Line 31"/>
          <p:cNvSpPr>
            <a:spLocks noChangeShapeType="1"/>
          </p:cNvSpPr>
          <p:nvPr/>
        </p:nvSpPr>
        <p:spPr bwMode="auto">
          <a:xfrm>
            <a:off x="4081463" y="3081338"/>
            <a:ext cx="46037" cy="3071812"/>
          </a:xfrm>
          <a:prstGeom prst="line">
            <a:avLst/>
          </a:prstGeom>
          <a:noFill/>
          <a:ln w="38100">
            <a:solidFill>
              <a:srgbClr val="CC3399"/>
            </a:solidFill>
            <a:prstDash val="sysDot"/>
            <a:round/>
            <a:headEnd/>
            <a:tailEnd/>
          </a:ln>
        </p:spPr>
        <p:txBody>
          <a:bodyPr wrap="none"/>
          <a:lstStyle/>
          <a:p>
            <a:endParaRPr lang="en-US"/>
          </a:p>
        </p:txBody>
      </p:sp>
      <p:sp>
        <p:nvSpPr>
          <p:cNvPr id="50213" name="Line 30"/>
          <p:cNvSpPr>
            <a:spLocks noChangeShapeType="1"/>
          </p:cNvSpPr>
          <p:nvPr/>
        </p:nvSpPr>
        <p:spPr bwMode="auto">
          <a:xfrm>
            <a:off x="2447925" y="5162550"/>
            <a:ext cx="2857500" cy="46038"/>
          </a:xfrm>
          <a:prstGeom prst="line">
            <a:avLst/>
          </a:prstGeom>
          <a:noFill/>
          <a:ln w="38100">
            <a:solidFill>
              <a:srgbClr val="CC3399"/>
            </a:solidFill>
            <a:prstDash val="sysDot"/>
            <a:round/>
            <a:headEnd/>
            <a:tailEnd/>
          </a:ln>
        </p:spPr>
        <p:txBody>
          <a:bodyPr wrap="none"/>
          <a:lstStyle/>
          <a:p>
            <a:endParaRPr lang="en-US"/>
          </a:p>
        </p:txBody>
      </p:sp>
      <p:sp>
        <p:nvSpPr>
          <p:cNvPr id="40" name="Text Box 25"/>
          <p:cNvSpPr txBox="1">
            <a:spLocks noChangeArrowheads="1"/>
          </p:cNvSpPr>
          <p:nvPr/>
        </p:nvSpPr>
        <p:spPr bwMode="auto">
          <a:xfrm>
            <a:off x="4081463" y="2652713"/>
            <a:ext cx="530225" cy="369887"/>
          </a:xfrm>
          <a:prstGeom prst="rect">
            <a:avLst/>
          </a:prstGeom>
          <a:noFill/>
          <a:ln w="9525">
            <a:noFill/>
            <a:miter lim="800000"/>
            <a:headEnd/>
            <a:tailEnd/>
          </a:ln>
        </p:spPr>
        <p:txBody>
          <a:bodyPr wrap="none">
            <a:spAutoFit/>
          </a:bodyPr>
          <a:lstStyle/>
          <a:p>
            <a:r>
              <a:rPr lang="es-CO" b="1">
                <a:latin typeface="Calibri" pitchFamily="34" charset="0"/>
              </a:rPr>
              <a:t>P7 </a:t>
            </a:r>
          </a:p>
        </p:txBody>
      </p:sp>
      <p:sp>
        <p:nvSpPr>
          <p:cNvPr id="50215" name="Oval 16"/>
          <p:cNvSpPr>
            <a:spLocks noChangeArrowheads="1"/>
          </p:cNvSpPr>
          <p:nvPr/>
        </p:nvSpPr>
        <p:spPr bwMode="auto">
          <a:xfrm>
            <a:off x="4735513" y="2795588"/>
            <a:ext cx="131762" cy="87312"/>
          </a:xfrm>
          <a:prstGeom prst="ellipse">
            <a:avLst/>
          </a:prstGeom>
          <a:solidFill>
            <a:srgbClr val="115D16"/>
          </a:solidFill>
          <a:ln w="9525">
            <a:noFill/>
            <a:round/>
            <a:headEnd/>
            <a:tailEnd/>
          </a:ln>
        </p:spPr>
        <p:txBody>
          <a:bodyPr wrap="none" anchor="ctr"/>
          <a:lstStyle/>
          <a:p>
            <a:endParaRPr lang="es-CO">
              <a:latin typeface="Calibri" pitchFamily="34" charset="0"/>
            </a:endParaRPr>
          </a:p>
        </p:txBody>
      </p:sp>
      <p:sp>
        <p:nvSpPr>
          <p:cNvPr id="50216" name="Line 19"/>
          <p:cNvSpPr>
            <a:spLocks noChangeShapeType="1"/>
          </p:cNvSpPr>
          <p:nvPr/>
        </p:nvSpPr>
        <p:spPr bwMode="auto">
          <a:xfrm>
            <a:off x="5724525" y="3152775"/>
            <a:ext cx="46038" cy="3071813"/>
          </a:xfrm>
          <a:prstGeom prst="line">
            <a:avLst/>
          </a:prstGeom>
          <a:noFill/>
          <a:ln w="38100">
            <a:solidFill>
              <a:srgbClr val="800000"/>
            </a:solidFill>
            <a:prstDash val="sysDot"/>
            <a:round/>
            <a:headEnd/>
            <a:tailEnd/>
          </a:ln>
        </p:spPr>
        <p:txBody>
          <a:bodyPr wrap="none"/>
          <a:lstStyle/>
          <a:p>
            <a:endParaRPr lang="en-US"/>
          </a:p>
        </p:txBody>
      </p:sp>
      <p:sp>
        <p:nvSpPr>
          <p:cNvPr id="50217" name="Line 26"/>
          <p:cNvSpPr>
            <a:spLocks noChangeShapeType="1"/>
          </p:cNvSpPr>
          <p:nvPr/>
        </p:nvSpPr>
        <p:spPr bwMode="auto">
          <a:xfrm>
            <a:off x="2366963" y="5035550"/>
            <a:ext cx="2205037" cy="49634"/>
          </a:xfrm>
          <a:prstGeom prst="line">
            <a:avLst/>
          </a:prstGeom>
          <a:noFill/>
          <a:ln w="38100">
            <a:solidFill>
              <a:srgbClr val="009900"/>
            </a:solidFill>
            <a:prstDash val="sysDot"/>
            <a:round/>
            <a:headEnd/>
            <a:tailEnd/>
          </a:ln>
        </p:spPr>
        <p:txBody>
          <a:bodyPr wrap="none"/>
          <a:lstStyle/>
          <a:p>
            <a:endParaRPr lang="en-US"/>
          </a:p>
        </p:txBody>
      </p:sp>
      <p:sp>
        <p:nvSpPr>
          <p:cNvPr id="50218" name="Oval 16"/>
          <p:cNvSpPr>
            <a:spLocks noChangeArrowheads="1"/>
          </p:cNvSpPr>
          <p:nvPr/>
        </p:nvSpPr>
        <p:spPr bwMode="auto">
          <a:xfrm>
            <a:off x="5581650" y="3081338"/>
            <a:ext cx="212725" cy="239712"/>
          </a:xfrm>
          <a:prstGeom prst="ellipse">
            <a:avLst/>
          </a:prstGeom>
          <a:solidFill>
            <a:srgbClr val="990000"/>
          </a:solidFill>
          <a:ln w="9525">
            <a:solidFill>
              <a:srgbClr val="800000"/>
            </a:solidFill>
            <a:round/>
            <a:headEnd/>
            <a:tailEnd/>
          </a:ln>
        </p:spPr>
        <p:txBody>
          <a:bodyPr wrap="none" anchor="ctr"/>
          <a:lstStyle/>
          <a:p>
            <a:endParaRPr lang="es-CO">
              <a:latin typeface="Calibri" pitchFamily="34" charset="0"/>
            </a:endParaRPr>
          </a:p>
        </p:txBody>
      </p:sp>
      <p:sp>
        <p:nvSpPr>
          <p:cNvPr id="45" name="Text Box 25"/>
          <p:cNvSpPr txBox="1">
            <a:spLocks noChangeArrowheads="1"/>
          </p:cNvSpPr>
          <p:nvPr/>
        </p:nvSpPr>
        <p:spPr bwMode="auto">
          <a:xfrm>
            <a:off x="5795963" y="2795588"/>
            <a:ext cx="530225" cy="369887"/>
          </a:xfrm>
          <a:prstGeom prst="rect">
            <a:avLst/>
          </a:prstGeom>
          <a:noFill/>
          <a:ln w="9525">
            <a:noFill/>
            <a:miter lim="800000"/>
            <a:headEnd/>
            <a:tailEnd/>
          </a:ln>
        </p:spPr>
        <p:txBody>
          <a:bodyPr wrap="none">
            <a:spAutoFit/>
          </a:bodyPr>
          <a:lstStyle/>
          <a:p>
            <a:r>
              <a:rPr lang="es-CO" b="1">
                <a:latin typeface="Calibri" pitchFamily="34" charset="0"/>
              </a:rPr>
              <a:t>P8 </a:t>
            </a:r>
          </a:p>
        </p:txBody>
      </p:sp>
      <p:sp>
        <p:nvSpPr>
          <p:cNvPr id="50220" name="Line 23"/>
          <p:cNvSpPr>
            <a:spLocks noChangeShapeType="1"/>
          </p:cNvSpPr>
          <p:nvPr/>
        </p:nvSpPr>
        <p:spPr bwMode="auto">
          <a:xfrm>
            <a:off x="5724525" y="3652838"/>
            <a:ext cx="71438" cy="2571750"/>
          </a:xfrm>
          <a:prstGeom prst="line">
            <a:avLst/>
          </a:prstGeom>
          <a:noFill/>
          <a:ln w="38100">
            <a:solidFill>
              <a:srgbClr val="003399"/>
            </a:solidFill>
            <a:prstDash val="sysDot"/>
            <a:round/>
            <a:headEnd/>
            <a:tailEnd/>
          </a:ln>
        </p:spPr>
        <p:txBody>
          <a:bodyPr wrap="none"/>
          <a:lstStyle/>
          <a:p>
            <a:endParaRPr lang="en-US"/>
          </a:p>
        </p:txBody>
      </p:sp>
      <p:sp>
        <p:nvSpPr>
          <p:cNvPr id="50221" name="Line 23"/>
          <p:cNvSpPr>
            <a:spLocks noChangeShapeType="1"/>
          </p:cNvSpPr>
          <p:nvPr/>
        </p:nvSpPr>
        <p:spPr bwMode="auto">
          <a:xfrm flipH="1" flipV="1">
            <a:off x="2339752" y="4149080"/>
            <a:ext cx="3170461" cy="3820"/>
          </a:xfrm>
          <a:prstGeom prst="line">
            <a:avLst/>
          </a:prstGeom>
          <a:noFill/>
          <a:ln w="38100">
            <a:solidFill>
              <a:srgbClr val="003399"/>
            </a:solidFill>
            <a:prstDash val="sysDot"/>
            <a:round/>
            <a:headEnd/>
            <a:tailEnd/>
          </a:ln>
        </p:spPr>
        <p:txBody>
          <a:bodyPr wrap="none"/>
          <a:lstStyle/>
          <a:p>
            <a:endParaRPr lang="en-US"/>
          </a:p>
        </p:txBody>
      </p:sp>
      <p:sp>
        <p:nvSpPr>
          <p:cNvPr id="48" name="Text Box 25"/>
          <p:cNvSpPr txBox="1">
            <a:spLocks noChangeArrowheads="1"/>
          </p:cNvSpPr>
          <p:nvPr/>
        </p:nvSpPr>
        <p:spPr bwMode="auto">
          <a:xfrm>
            <a:off x="5795963" y="3938588"/>
            <a:ext cx="530225" cy="369887"/>
          </a:xfrm>
          <a:prstGeom prst="rect">
            <a:avLst/>
          </a:prstGeom>
          <a:noFill/>
          <a:ln w="9525">
            <a:noFill/>
            <a:miter lim="800000"/>
            <a:headEnd/>
            <a:tailEnd/>
          </a:ln>
        </p:spPr>
        <p:txBody>
          <a:bodyPr wrap="none">
            <a:spAutoFit/>
          </a:bodyPr>
          <a:lstStyle/>
          <a:p>
            <a:r>
              <a:rPr lang="es-CO" b="1">
                <a:latin typeface="Calibri" pitchFamily="34" charset="0"/>
              </a:rPr>
              <a:t>P9 </a:t>
            </a:r>
          </a:p>
        </p:txBody>
      </p:sp>
      <p:sp>
        <p:nvSpPr>
          <p:cNvPr id="50" name="Text Box 25"/>
          <p:cNvSpPr txBox="1">
            <a:spLocks noChangeArrowheads="1"/>
          </p:cNvSpPr>
          <p:nvPr/>
        </p:nvSpPr>
        <p:spPr bwMode="auto">
          <a:xfrm>
            <a:off x="4724400" y="2581275"/>
            <a:ext cx="658813" cy="369888"/>
          </a:xfrm>
          <a:prstGeom prst="rect">
            <a:avLst/>
          </a:prstGeom>
          <a:noFill/>
          <a:ln w="9525">
            <a:noFill/>
            <a:miter lim="800000"/>
            <a:headEnd/>
            <a:tailEnd/>
          </a:ln>
        </p:spPr>
        <p:txBody>
          <a:bodyPr wrap="none">
            <a:spAutoFit/>
          </a:bodyPr>
          <a:lstStyle/>
          <a:p>
            <a:r>
              <a:rPr lang="es-CO" b="1">
                <a:latin typeface="Calibri" pitchFamily="34" charset="0"/>
              </a:rPr>
              <a:t>P10 </a:t>
            </a:r>
          </a:p>
        </p:txBody>
      </p:sp>
      <p:sp>
        <p:nvSpPr>
          <p:cNvPr id="50225" name="50 CuadroTexto"/>
          <p:cNvSpPr txBox="1">
            <a:spLocks noChangeArrowheads="1"/>
          </p:cNvSpPr>
          <p:nvPr/>
        </p:nvSpPr>
        <p:spPr bwMode="auto">
          <a:xfrm>
            <a:off x="2795588" y="4510088"/>
            <a:ext cx="1214437" cy="400050"/>
          </a:xfrm>
          <a:prstGeom prst="rect">
            <a:avLst/>
          </a:prstGeom>
          <a:noFill/>
          <a:ln w="9525">
            <a:noFill/>
            <a:miter lim="800000"/>
            <a:headEnd/>
            <a:tailEnd/>
          </a:ln>
        </p:spPr>
        <p:txBody>
          <a:bodyPr>
            <a:spAutoFit/>
          </a:bodyPr>
          <a:lstStyle/>
          <a:p>
            <a:pPr algn="ctr"/>
            <a:r>
              <a:rPr lang="es-ES" sz="1000" b="1" dirty="0">
                <a:solidFill>
                  <a:srgbClr val="000000"/>
                </a:solidFill>
                <a:latin typeface="Calibri" pitchFamily="34" charset="0"/>
              </a:rPr>
              <a:t>AUTONOMOUS PROBLEM ZONE</a:t>
            </a:r>
          </a:p>
        </p:txBody>
      </p:sp>
      <p:sp>
        <p:nvSpPr>
          <p:cNvPr id="52" name="51 Rectángulo"/>
          <p:cNvSpPr/>
          <p:nvPr/>
        </p:nvSpPr>
        <p:spPr>
          <a:xfrm>
            <a:off x="1152500" y="2224078"/>
            <a:ext cx="428628" cy="3500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anchor="ctr"/>
          <a:lstStyle/>
          <a:p>
            <a:pPr algn="ctr" fontAlgn="auto">
              <a:spcBef>
                <a:spcPts val="0"/>
              </a:spcBef>
              <a:spcAft>
                <a:spcPts val="0"/>
              </a:spcAft>
              <a:defRPr/>
            </a:pPr>
            <a:r>
              <a:rPr lang="es-ES" b="1" dirty="0">
                <a:solidFill>
                  <a:schemeClr val="tx1"/>
                </a:solidFill>
              </a:rPr>
              <a:t>MOBILITY</a:t>
            </a:r>
          </a:p>
        </p:txBody>
      </p:sp>
      <p:sp>
        <p:nvSpPr>
          <p:cNvPr id="53" name="52 Rectángulo"/>
          <p:cNvSpPr/>
          <p:nvPr/>
        </p:nvSpPr>
        <p:spPr>
          <a:xfrm>
            <a:off x="2867025" y="6510338"/>
            <a:ext cx="4786313"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solidFill>
                  <a:schemeClr val="tx1"/>
                </a:solidFill>
              </a:rPr>
              <a:t>DEPENDENCE</a:t>
            </a:r>
          </a:p>
        </p:txBody>
      </p:sp>
      <p:sp>
        <p:nvSpPr>
          <p:cNvPr id="54" name="53 Elipse"/>
          <p:cNvSpPr/>
          <p:nvPr/>
        </p:nvSpPr>
        <p:spPr>
          <a:xfrm>
            <a:off x="2581275" y="5867400"/>
            <a:ext cx="71438" cy="71438"/>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5" name="1 Título"/>
          <p:cNvSpPr txBox="1">
            <a:spLocks/>
          </p:cNvSpPr>
          <p:nvPr/>
        </p:nvSpPr>
        <p:spPr bwMode="auto">
          <a:xfrm>
            <a:off x="1857356" y="214290"/>
            <a:ext cx="6981844" cy="1143000"/>
          </a:xfrm>
          <a:prstGeom prst="rect">
            <a:avLst/>
          </a:prstGeom>
          <a:noFill/>
          <a:ln w="9525">
            <a:noFill/>
            <a:miter lim="800000"/>
            <a:headEnd/>
            <a:tailEnd/>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defRPr/>
            </a:pPr>
            <a:r>
              <a:rPr lang="en-US" sz="2800" b="1" dirty="0">
                <a:ln w="18000">
                  <a:solidFill>
                    <a:schemeClr val="bg1"/>
                  </a:solidFill>
                  <a:prstDash val="solid"/>
                  <a:miter lim="800000"/>
                </a:ln>
                <a:solidFill>
                  <a:schemeClr val="bg1"/>
                </a:solidFill>
                <a:effectLst>
                  <a:outerShdw blurRad="25500" dist="23000" dir="7020000" algn="tl">
                    <a:srgbClr val="000000">
                      <a:alpha val="50000"/>
                    </a:srgbClr>
                  </a:outerShdw>
                </a:effectLst>
                <a:latin typeface="+mj-lt"/>
                <a:ea typeface="+mj-ea"/>
                <a:cs typeface="+mj-cs"/>
              </a:rPr>
              <a:t>PREVIVA EXPERIENCE. DESIGN OF PUBLIC POLICIES.INPUT-PRODUCT MATRIX GRAPH BUILT WITH THE COMMUNITY, ITAGUI MUNICIPALITY </a:t>
            </a:r>
          </a:p>
        </p:txBody>
      </p:sp>
      <p:sp>
        <p:nvSpPr>
          <p:cNvPr id="57" name="56 CuadroTexto"/>
          <p:cNvSpPr txBox="1"/>
          <p:nvPr/>
        </p:nvSpPr>
        <p:spPr>
          <a:xfrm>
            <a:off x="500063" y="6550025"/>
            <a:ext cx="2643187" cy="277813"/>
          </a:xfrm>
          <a:prstGeom prst="rect">
            <a:avLst/>
          </a:prstGeom>
          <a:noFill/>
        </p:spPr>
        <p:txBody>
          <a:bodyPr>
            <a:spAutoFit/>
          </a:bodyPr>
          <a:lstStyle/>
          <a:p>
            <a:pPr>
              <a:defRPr/>
            </a:pPr>
            <a:r>
              <a:rPr lang="en-US" sz="1200" b="1" dirty="0">
                <a:latin typeface="+mn-lt"/>
                <a:cs typeface="+mn-cs"/>
              </a:rPr>
              <a:t>Resource: PREVIVA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ox(i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ox(i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ox(in)">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ox(in)">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ox(in)">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ox(in)">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box(in)">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box(in)">
                                      <p:cBhvr>
                                        <p:cTn id="5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4" grpId="0"/>
      <p:bldP spid="28" grpId="0"/>
      <p:bldP spid="34" grpId="0"/>
      <p:bldP spid="36" grpId="0"/>
      <p:bldP spid="40" grpId="0"/>
      <p:bldP spid="45" grpId="0"/>
      <p:bldP spid="48" grpId="0"/>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49" name="Group 25"/>
          <p:cNvGraphicFramePr>
            <a:graphicFrameLocks noGrp="1"/>
          </p:cNvGraphicFramePr>
          <p:nvPr>
            <p:extLst>
              <p:ext uri="{D42A27DB-BD31-4B8C-83A1-F6EECF244321}">
                <p14:modId xmlns:p14="http://schemas.microsoft.com/office/powerpoint/2010/main" val="2135804637"/>
              </p:ext>
            </p:extLst>
          </p:nvPr>
        </p:nvGraphicFramePr>
        <p:xfrm>
          <a:off x="0" y="1769326"/>
          <a:ext cx="9144000" cy="5143172"/>
        </p:xfrm>
        <a:graphic>
          <a:graphicData uri="http://schemas.openxmlformats.org/drawingml/2006/table">
            <a:tbl>
              <a:tblPr/>
              <a:tblGrid>
                <a:gridCol w="3132138"/>
                <a:gridCol w="6011862"/>
              </a:tblGrid>
              <a:tr h="314192">
                <a:tc>
                  <a:txBody>
                    <a:bodyPr/>
                    <a:lstStyle/>
                    <a:p>
                      <a:pPr marL="0" marR="0" lvl="0" indent="0" algn="ctr" defTabSz="914400" rtl="0" eaLnBrk="1" fontAlgn="base" latinLnBrk="0" hangingPunct="1">
                        <a:lnSpc>
                          <a:spcPct val="100000"/>
                        </a:lnSpc>
                        <a:spcBef>
                          <a:spcPct val="80000"/>
                        </a:spcBef>
                        <a:spcAft>
                          <a:spcPct val="0"/>
                        </a:spcAft>
                        <a:buClr>
                          <a:schemeClr val="folHlink"/>
                        </a:buClr>
                        <a:buSzPct val="60000"/>
                        <a:buFont typeface="Wingdings" pitchFamily="2" charset="2"/>
                        <a:buNone/>
                        <a:tabLst/>
                      </a:pPr>
                      <a:r>
                        <a:rPr kumimoji="0" lang="es-CO" sz="1600" b="1" i="0" u="none" strike="noStrike" cap="none" normalizeH="0" baseline="0" dirty="0" smtClean="0">
                          <a:ln>
                            <a:noFill/>
                          </a:ln>
                          <a:solidFill>
                            <a:schemeClr val="tx1"/>
                          </a:solidFill>
                          <a:effectLst/>
                          <a:latin typeface="Century Gothic" pitchFamily="34" charset="0"/>
                          <a:cs typeface="Arial" charset="0"/>
                        </a:rPr>
                        <a:t>CONSTRUCTS</a:t>
                      </a:r>
                      <a:endParaRPr kumimoji="0" lang="es-MX" sz="1600" b="1" i="0" u="none" strike="noStrike" cap="none" normalizeH="0" baseline="0" dirty="0" smtClean="0">
                        <a:ln>
                          <a:noFill/>
                        </a:ln>
                        <a:solidFill>
                          <a:schemeClr val="tx1"/>
                        </a:solidFill>
                        <a:effectLst/>
                        <a:latin typeface="Century Gothic" pitchFamily="34"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2913" marR="0" lvl="0" indent="-257175" algn="ctr" defTabSz="357188" rtl="0" eaLnBrk="1" fontAlgn="base" latinLnBrk="0" hangingPunct="1">
                        <a:lnSpc>
                          <a:spcPct val="100000"/>
                        </a:lnSpc>
                        <a:spcBef>
                          <a:spcPct val="80000"/>
                        </a:spcBef>
                        <a:spcAft>
                          <a:spcPct val="0"/>
                        </a:spcAft>
                        <a:buClr>
                          <a:schemeClr val="folHlink"/>
                        </a:buClr>
                        <a:buSzPct val="60000"/>
                        <a:buFont typeface="Wingdings" pitchFamily="2" charset="2"/>
                        <a:buNone/>
                        <a:tabLst/>
                      </a:pPr>
                      <a:r>
                        <a:rPr kumimoji="0" lang="en-US" sz="1600" b="1" i="0" u="none" strike="noStrike" cap="none" normalizeH="0" baseline="0" dirty="0" smtClean="0">
                          <a:ln>
                            <a:noFill/>
                          </a:ln>
                          <a:solidFill>
                            <a:schemeClr val="tx1"/>
                          </a:solidFill>
                          <a:effectLst/>
                          <a:latin typeface="Century Gothic" pitchFamily="34" charset="0"/>
                          <a:cs typeface="Arial" charset="0"/>
                        </a:rPr>
                        <a:t>PROTECTIVE AND RISK FACTORS</a:t>
                      </a:r>
                      <a:endParaRPr kumimoji="0" lang="es-MX" sz="1600" b="1" i="0" u="none" strike="noStrike" cap="none" normalizeH="0" baseline="0" dirty="0" smtClean="0">
                        <a:ln>
                          <a:noFill/>
                        </a:ln>
                        <a:solidFill>
                          <a:schemeClr val="tx1"/>
                        </a:solidFill>
                        <a:effectLst/>
                        <a:latin typeface="Century Gothic" pitchFamily="34"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058567">
                <a:tc>
                  <a:txBody>
                    <a:bodyPr/>
                    <a:lstStyle/>
                    <a:p>
                      <a:pPr marL="0" marR="0" lvl="0" indent="0" algn="ctr" defTabSz="914400" rtl="0" eaLnBrk="1" fontAlgn="base" latinLnBrk="0" hangingPunct="1">
                        <a:lnSpc>
                          <a:spcPct val="100000"/>
                        </a:lnSpc>
                        <a:spcBef>
                          <a:spcPct val="80000"/>
                        </a:spcBef>
                        <a:spcAft>
                          <a:spcPct val="0"/>
                        </a:spcAft>
                        <a:buClr>
                          <a:schemeClr val="folHlink"/>
                        </a:buClr>
                        <a:buSzPct val="60000"/>
                        <a:buFont typeface="Wingdings" pitchFamily="2" charset="2"/>
                        <a:buNone/>
                        <a:tabLst/>
                      </a:pPr>
                      <a:r>
                        <a:rPr kumimoji="0" lang="en-US" sz="1600" b="1" i="0" u="none" strike="noStrike" cap="none" normalizeH="0" baseline="0" dirty="0" smtClean="0">
                          <a:ln>
                            <a:noFill/>
                          </a:ln>
                          <a:solidFill>
                            <a:schemeClr val="bg1"/>
                          </a:solidFill>
                          <a:effectLst/>
                          <a:latin typeface="Century Gothic" pitchFamily="34" charset="0"/>
                          <a:cs typeface="Arial" charset="0"/>
                        </a:rPr>
                        <a:t>Family as source of attitudes, values, and practices with respect to violence and coexistence</a:t>
                      </a:r>
                      <a:r>
                        <a:rPr kumimoji="0" lang="es-ES" sz="1600" b="1" i="0" u="none" strike="noStrike" cap="none" normalizeH="0" baseline="0" dirty="0" smtClean="0">
                          <a:ln>
                            <a:noFill/>
                          </a:ln>
                          <a:solidFill>
                            <a:schemeClr val="bg1"/>
                          </a:solidFill>
                          <a:effectLst/>
                          <a:latin typeface="Century Gothic" pitchFamily="34" charset="0"/>
                          <a:cs typeface="Arial" charset="0"/>
                        </a:rPr>
                        <a:t> </a:t>
                      </a:r>
                      <a:endParaRPr kumimoji="0" lang="es-MX" sz="1600" b="1" i="0" u="none" strike="noStrike" cap="none" normalizeH="0" baseline="0" dirty="0" smtClean="0">
                        <a:ln>
                          <a:noFill/>
                        </a:ln>
                        <a:solidFill>
                          <a:schemeClr val="bg1"/>
                        </a:solidFill>
                        <a:effectLst/>
                        <a:latin typeface="Century Gothic" pitchFamily="34"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442913" marR="0" lvl="0" indent="-257175" algn="l" defTabSz="357188" rtl="0" eaLnBrk="1" fontAlgn="base" latinLnBrk="0" hangingPunct="1">
                        <a:lnSpc>
                          <a:spcPct val="100000"/>
                        </a:lnSpc>
                        <a:spcBef>
                          <a:spcPct val="80000"/>
                        </a:spcBef>
                        <a:spcAft>
                          <a:spcPct val="0"/>
                        </a:spcAft>
                        <a:buClr>
                          <a:schemeClr val="folHlink"/>
                        </a:buClr>
                        <a:buSzPct val="60000"/>
                        <a:buFont typeface="Wingdings" pitchFamily="2" charset="2"/>
                        <a:buChar char="n"/>
                        <a:tabLst/>
                      </a:pPr>
                      <a:r>
                        <a:rPr kumimoji="0" lang="en-US" sz="1400" b="1" i="0" u="none" strike="noStrike" cap="none" normalizeH="0" baseline="0" dirty="0" smtClean="0">
                          <a:ln>
                            <a:noFill/>
                          </a:ln>
                          <a:solidFill>
                            <a:schemeClr val="folHlink"/>
                          </a:solidFill>
                          <a:effectLst/>
                          <a:latin typeface="Century Gothic" pitchFamily="34" charset="0"/>
                          <a:cs typeface="Arial" charset="0"/>
                        </a:rPr>
                        <a:t>Communication and affection between children and parents; vigilant mother and father </a:t>
                      </a:r>
                    </a:p>
                    <a:p>
                      <a:pPr marL="442913" marR="0" lvl="0" indent="-257175" algn="l" defTabSz="357188" rtl="0" eaLnBrk="1" fontAlgn="base" latinLnBrk="0" hangingPunct="1">
                        <a:lnSpc>
                          <a:spcPct val="100000"/>
                        </a:lnSpc>
                        <a:spcBef>
                          <a:spcPct val="80000"/>
                        </a:spcBef>
                        <a:spcAft>
                          <a:spcPct val="0"/>
                        </a:spcAft>
                        <a:buClr>
                          <a:schemeClr val="folHlink"/>
                        </a:buClr>
                        <a:buSzPct val="60000"/>
                        <a:buFont typeface="Wingdings" pitchFamily="2" charset="2"/>
                        <a:buChar char="n"/>
                        <a:tabLst/>
                      </a:pPr>
                      <a:r>
                        <a:rPr kumimoji="0" lang="en-US" sz="1400" b="1" i="0" u="none" strike="noStrike" cap="none" normalizeH="0" baseline="0" dirty="0" smtClean="0">
                          <a:ln>
                            <a:noFill/>
                          </a:ln>
                          <a:solidFill>
                            <a:srgbClr val="C00000"/>
                          </a:solidFill>
                          <a:effectLst/>
                          <a:latin typeface="Century Gothic" pitchFamily="34" charset="0"/>
                          <a:cs typeface="Arial" charset="0"/>
                        </a:rPr>
                        <a:t>Legitimacy of violence, especially as educational method</a:t>
                      </a:r>
                    </a:p>
                    <a:p>
                      <a:pPr marL="442913" marR="0" lvl="0" indent="-257175" algn="l" defTabSz="357188" rtl="0" eaLnBrk="1" fontAlgn="base" latinLnBrk="0" hangingPunct="1">
                        <a:lnSpc>
                          <a:spcPct val="100000"/>
                        </a:lnSpc>
                        <a:spcBef>
                          <a:spcPct val="80000"/>
                        </a:spcBef>
                        <a:spcAft>
                          <a:spcPct val="0"/>
                        </a:spcAft>
                        <a:buClr>
                          <a:schemeClr val="folHlink"/>
                        </a:buClr>
                        <a:buSzPct val="60000"/>
                        <a:buFont typeface="Wingdings" pitchFamily="2" charset="2"/>
                        <a:buChar char="n"/>
                        <a:tabLst/>
                      </a:pPr>
                      <a:r>
                        <a:rPr kumimoji="0" lang="en-US" sz="1400" b="1" i="0" u="none" strike="noStrike" cap="none" normalizeH="0" baseline="0" dirty="0" smtClean="0">
                          <a:ln>
                            <a:noFill/>
                          </a:ln>
                          <a:solidFill>
                            <a:srgbClr val="C00000"/>
                          </a:solidFill>
                          <a:effectLst/>
                          <a:latin typeface="Century Gothic" pitchFamily="34" charset="0"/>
                          <a:cs typeface="Arial" charset="0"/>
                        </a:rPr>
                        <a:t>Machismo</a:t>
                      </a:r>
                    </a:p>
                    <a:p>
                      <a:pPr marL="442913" marR="0" lvl="0" indent="-257175" algn="l" defTabSz="357188" rtl="0" eaLnBrk="1" fontAlgn="base" latinLnBrk="0" hangingPunct="1">
                        <a:lnSpc>
                          <a:spcPct val="100000"/>
                        </a:lnSpc>
                        <a:spcBef>
                          <a:spcPct val="80000"/>
                        </a:spcBef>
                        <a:spcAft>
                          <a:spcPct val="0"/>
                        </a:spcAft>
                        <a:buClr>
                          <a:schemeClr val="folHlink"/>
                        </a:buClr>
                        <a:buSzPct val="60000"/>
                        <a:buFont typeface="Wingdings" pitchFamily="2" charset="2"/>
                        <a:buChar char="n"/>
                        <a:tabLst/>
                      </a:pPr>
                      <a:r>
                        <a:rPr kumimoji="0" lang="en-US" sz="1400" b="1" i="0" u="none" strike="noStrike" cap="none" normalizeH="0" baseline="0" dirty="0" smtClean="0">
                          <a:ln>
                            <a:noFill/>
                          </a:ln>
                          <a:solidFill>
                            <a:schemeClr val="folHlink"/>
                          </a:solidFill>
                          <a:effectLst/>
                          <a:latin typeface="Century Gothic" pitchFamily="34" charset="0"/>
                          <a:cs typeface="Arial" charset="0"/>
                        </a:rPr>
                        <a:t>Childrearing practices for early prevention of aggressive, risky, and criminal behaviors</a:t>
                      </a:r>
                      <a:r>
                        <a:rPr kumimoji="0" lang="es-ES" sz="1400" b="1" i="0" u="none" strike="noStrike" cap="none" normalizeH="0" baseline="0" dirty="0" smtClean="0">
                          <a:ln>
                            <a:noFill/>
                          </a:ln>
                          <a:solidFill>
                            <a:schemeClr val="folHlink"/>
                          </a:solidFill>
                          <a:effectLst/>
                          <a:latin typeface="Century Gothic" pitchFamily="34" charset="0"/>
                          <a:cs typeface="Arial" charset="0"/>
                        </a:rPr>
                        <a:t> </a:t>
                      </a:r>
                      <a:endParaRPr kumimoji="0" lang="es-MX" sz="1400" b="1" i="0" u="none" strike="noStrike" cap="none" normalizeH="0" baseline="0" dirty="0" smtClean="0">
                        <a:ln>
                          <a:noFill/>
                        </a:ln>
                        <a:solidFill>
                          <a:schemeClr val="folHlink"/>
                        </a:solidFill>
                        <a:effectLst/>
                        <a:latin typeface="Century Gothic" pitchFamily="34"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794168">
                <a:tc>
                  <a:txBody>
                    <a:bodyPr/>
                    <a:lstStyle/>
                    <a:p>
                      <a:pPr marL="0" marR="0" lvl="0" indent="0" algn="ctr" defTabSz="914400" rtl="0" eaLnBrk="1" fontAlgn="base" latinLnBrk="0" hangingPunct="1">
                        <a:lnSpc>
                          <a:spcPct val="100000"/>
                        </a:lnSpc>
                        <a:spcBef>
                          <a:spcPct val="80000"/>
                        </a:spcBef>
                        <a:spcAft>
                          <a:spcPct val="0"/>
                        </a:spcAft>
                        <a:buClr>
                          <a:schemeClr val="folHlink"/>
                        </a:buClr>
                        <a:buSzPct val="60000"/>
                        <a:buFont typeface="Wingdings" pitchFamily="2" charset="2"/>
                        <a:buNone/>
                        <a:tabLst/>
                      </a:pPr>
                      <a:r>
                        <a:rPr kumimoji="0" lang="en-US" sz="1600" b="1" i="0" u="none" strike="noStrike" cap="none" normalizeH="0" baseline="0" dirty="0" smtClean="0">
                          <a:ln>
                            <a:noFill/>
                          </a:ln>
                          <a:solidFill>
                            <a:schemeClr val="bg1"/>
                          </a:solidFill>
                          <a:effectLst/>
                          <a:latin typeface="Century Gothic" pitchFamily="34" charset="0"/>
                          <a:cs typeface="Arial" charset="0"/>
                        </a:rPr>
                        <a:t>Unequal and exclusive society</a:t>
                      </a:r>
                      <a:r>
                        <a:rPr kumimoji="0" lang="es-ES" sz="1600" b="1" i="0" u="none" strike="noStrike" cap="none" normalizeH="0" baseline="0" dirty="0" smtClean="0">
                          <a:ln>
                            <a:noFill/>
                          </a:ln>
                          <a:solidFill>
                            <a:schemeClr val="bg1"/>
                          </a:solidFill>
                          <a:effectLst/>
                          <a:latin typeface="Century Gothic" pitchFamily="34" charset="0"/>
                          <a:cs typeface="Arial" charset="0"/>
                        </a:rPr>
                        <a:t> </a:t>
                      </a:r>
                      <a:endParaRPr kumimoji="0" lang="es-MX" sz="1600" b="1" i="0" u="none" strike="noStrike" cap="none" normalizeH="0" baseline="0" dirty="0" smtClean="0">
                        <a:ln>
                          <a:noFill/>
                        </a:ln>
                        <a:solidFill>
                          <a:schemeClr val="bg1"/>
                        </a:solidFill>
                        <a:effectLst/>
                        <a:latin typeface="Century Gothic" pitchFamily="34"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442913" marR="0" lvl="0" indent="-257175" algn="l" defTabSz="914400" rtl="0" eaLnBrk="1" fontAlgn="base" latinLnBrk="0" hangingPunct="1">
                        <a:lnSpc>
                          <a:spcPct val="100000"/>
                        </a:lnSpc>
                        <a:spcBef>
                          <a:spcPts val="0"/>
                        </a:spcBef>
                        <a:spcAft>
                          <a:spcPct val="0"/>
                        </a:spcAft>
                        <a:buClr>
                          <a:schemeClr val="folHlink"/>
                        </a:buClr>
                        <a:buSzPct val="60000"/>
                        <a:buFont typeface="Wingdings" pitchFamily="2" charset="2"/>
                        <a:buChar char="n"/>
                        <a:tabLst/>
                      </a:pPr>
                      <a:r>
                        <a:rPr kumimoji="0" lang="en-US" sz="1400" b="1" i="0" u="none" strike="noStrike" cap="none" normalizeH="0" baseline="0" dirty="0" smtClean="0">
                          <a:ln>
                            <a:noFill/>
                          </a:ln>
                          <a:solidFill>
                            <a:srgbClr val="C00000"/>
                          </a:solidFill>
                          <a:effectLst/>
                          <a:latin typeface="Century Gothic" pitchFamily="34" charset="0"/>
                          <a:cs typeface="Arial" charset="0"/>
                        </a:rPr>
                        <a:t>Frustration over access to quality higher education (e.g., technical, university)</a:t>
                      </a:r>
                    </a:p>
                    <a:p>
                      <a:pPr marL="442913" marR="0" lvl="0" indent="-257175"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400" b="1" i="0" u="none" strike="noStrike" cap="none" normalizeH="0" baseline="0" dirty="0" smtClean="0">
                        <a:ln>
                          <a:noFill/>
                        </a:ln>
                        <a:solidFill>
                          <a:srgbClr val="C00000"/>
                        </a:solidFill>
                        <a:effectLst/>
                        <a:latin typeface="Century Gothic" pitchFamily="34" charset="0"/>
                        <a:cs typeface="Arial" charset="0"/>
                      </a:endParaRPr>
                    </a:p>
                    <a:p>
                      <a:pPr marL="442913" marR="0" lvl="0" indent="-257175" algn="l" defTabSz="914400" rtl="0" eaLnBrk="1" fontAlgn="base" latinLnBrk="0" hangingPunct="1">
                        <a:lnSpc>
                          <a:spcPct val="100000"/>
                        </a:lnSpc>
                        <a:spcBef>
                          <a:spcPts val="0"/>
                        </a:spcBef>
                        <a:spcAft>
                          <a:spcPct val="0"/>
                        </a:spcAft>
                        <a:buClr>
                          <a:schemeClr val="folHlink"/>
                        </a:buClr>
                        <a:buSzPct val="60000"/>
                        <a:buFont typeface="Wingdings" pitchFamily="2" charset="2"/>
                        <a:buChar char="n"/>
                        <a:tabLst/>
                      </a:pPr>
                      <a:r>
                        <a:rPr kumimoji="0" lang="en-US" sz="1400" b="1" i="0" u="none" strike="noStrike" cap="none" normalizeH="0" baseline="0" dirty="0" smtClean="0">
                          <a:ln>
                            <a:noFill/>
                          </a:ln>
                          <a:solidFill>
                            <a:srgbClr val="C00000"/>
                          </a:solidFill>
                          <a:effectLst/>
                          <a:latin typeface="Century Gothic" pitchFamily="34" charset="0"/>
                          <a:cs typeface="Arial" charset="0"/>
                        </a:rPr>
                        <a:t>Frustration over professional or career opportunities</a:t>
                      </a:r>
                      <a:r>
                        <a:rPr kumimoji="0" lang="es-ES" sz="1400" b="1" i="0" u="none" strike="noStrike" cap="none" normalizeH="0" baseline="0" dirty="0" smtClean="0">
                          <a:ln>
                            <a:noFill/>
                          </a:ln>
                          <a:solidFill>
                            <a:srgbClr val="C00000"/>
                          </a:solidFill>
                          <a:effectLst/>
                          <a:latin typeface="Century Gothic" pitchFamily="34" charset="0"/>
                          <a:cs typeface="Arial" charset="0"/>
                        </a:rPr>
                        <a:t> </a:t>
                      </a:r>
                      <a:endParaRPr kumimoji="0" lang="es-MX" sz="1400" b="1" i="0" u="none" strike="noStrike" cap="none" normalizeH="0" baseline="0" dirty="0" smtClean="0">
                        <a:ln>
                          <a:noFill/>
                        </a:ln>
                        <a:solidFill>
                          <a:srgbClr val="C00000"/>
                        </a:solidFill>
                        <a:effectLst/>
                        <a:latin typeface="Century Gothic" pitchFamily="34"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036703">
                <a:tc>
                  <a:txBody>
                    <a:bodyPr/>
                    <a:lstStyle/>
                    <a:p>
                      <a:pPr marL="0" marR="0" lvl="0" indent="0" algn="ctr" defTabSz="914400" rtl="0" eaLnBrk="1" fontAlgn="base" latinLnBrk="0" hangingPunct="1">
                        <a:lnSpc>
                          <a:spcPct val="100000"/>
                        </a:lnSpc>
                        <a:spcBef>
                          <a:spcPct val="80000"/>
                        </a:spcBef>
                        <a:spcAft>
                          <a:spcPct val="0"/>
                        </a:spcAft>
                        <a:buClr>
                          <a:schemeClr val="folHlink"/>
                        </a:buClr>
                        <a:buSzPct val="60000"/>
                        <a:buFont typeface="Wingdings" pitchFamily="2" charset="2"/>
                        <a:buNone/>
                        <a:tabLst/>
                      </a:pPr>
                      <a:r>
                        <a:rPr kumimoji="0" lang="en-US" sz="1600" b="1" i="0" u="none" strike="noStrike" cap="none" normalizeH="0" baseline="0" dirty="0" smtClean="0">
                          <a:ln>
                            <a:noFill/>
                          </a:ln>
                          <a:solidFill>
                            <a:schemeClr val="bg1"/>
                          </a:solidFill>
                          <a:effectLst/>
                          <a:latin typeface="Century Gothic" pitchFamily="34" charset="0"/>
                          <a:cs typeface="Arial" charset="0"/>
                        </a:rPr>
                        <a:t>Lack of communication and trust amongst citizens and between them and authorities</a:t>
                      </a:r>
                      <a:r>
                        <a:rPr kumimoji="0" lang="es-ES" sz="1600" b="1" i="0" u="none" strike="noStrike" cap="none" normalizeH="0" baseline="0" dirty="0" smtClean="0">
                          <a:ln>
                            <a:noFill/>
                          </a:ln>
                          <a:solidFill>
                            <a:schemeClr val="bg1"/>
                          </a:solidFill>
                          <a:effectLst/>
                          <a:latin typeface="Century Gothic" pitchFamily="34" charset="0"/>
                          <a:cs typeface="Arial" charset="0"/>
                        </a:rPr>
                        <a:t> </a:t>
                      </a:r>
                      <a:endParaRPr kumimoji="0" lang="es-MX" sz="1600" b="1" i="0" u="none" strike="noStrike" cap="none" normalizeH="0" baseline="0" dirty="0" smtClean="0">
                        <a:ln>
                          <a:noFill/>
                        </a:ln>
                        <a:solidFill>
                          <a:schemeClr val="bg1"/>
                        </a:solidFill>
                        <a:effectLst/>
                        <a:latin typeface="Century Gothic" pitchFamily="34"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442913" marR="0" lvl="0" indent="-257175" algn="l" defTabSz="914400" rtl="0" eaLnBrk="1" fontAlgn="base" latinLnBrk="0" hangingPunct="1">
                        <a:lnSpc>
                          <a:spcPct val="100000"/>
                        </a:lnSpc>
                        <a:spcBef>
                          <a:spcPct val="80000"/>
                        </a:spcBef>
                        <a:spcAft>
                          <a:spcPct val="0"/>
                        </a:spcAft>
                        <a:buClr>
                          <a:schemeClr val="folHlink"/>
                        </a:buClr>
                        <a:buSzPct val="60000"/>
                        <a:buFont typeface="Wingdings" pitchFamily="2" charset="2"/>
                        <a:buChar char="n"/>
                        <a:tabLst/>
                      </a:pPr>
                      <a:r>
                        <a:rPr kumimoji="0" lang="en-US" sz="1400" b="1" i="0" u="none" strike="noStrike" cap="none" normalizeH="0" baseline="0" dirty="0" smtClean="0">
                          <a:ln>
                            <a:noFill/>
                          </a:ln>
                          <a:solidFill>
                            <a:srgbClr val="C00000"/>
                          </a:solidFill>
                          <a:effectLst/>
                          <a:latin typeface="Century Gothic" pitchFamily="34" charset="0"/>
                          <a:cs typeface="Arial" charset="0"/>
                        </a:rPr>
                        <a:t>Distrust amongst citizens and between citizens and local authorities</a:t>
                      </a:r>
                    </a:p>
                    <a:p>
                      <a:pPr marL="442913" marR="0" lvl="0" indent="-257175" algn="l" defTabSz="914400" rtl="0" eaLnBrk="1" fontAlgn="base" latinLnBrk="0" hangingPunct="1">
                        <a:lnSpc>
                          <a:spcPct val="100000"/>
                        </a:lnSpc>
                        <a:spcBef>
                          <a:spcPct val="80000"/>
                        </a:spcBef>
                        <a:spcAft>
                          <a:spcPct val="0"/>
                        </a:spcAft>
                        <a:buClr>
                          <a:schemeClr val="folHlink"/>
                        </a:buClr>
                        <a:buSzPct val="60000"/>
                        <a:buFont typeface="Wingdings" pitchFamily="2" charset="2"/>
                        <a:buChar char="n"/>
                        <a:tabLst/>
                      </a:pPr>
                      <a:r>
                        <a:rPr kumimoji="0" lang="en-US" sz="1400" b="1" i="0" u="none" strike="noStrike" cap="none" normalizeH="0" baseline="0" dirty="0" smtClean="0">
                          <a:ln>
                            <a:noFill/>
                          </a:ln>
                          <a:solidFill>
                            <a:schemeClr val="folHlink"/>
                          </a:solidFill>
                          <a:effectLst/>
                          <a:latin typeface="Century Gothic" pitchFamily="34" charset="0"/>
                          <a:cs typeface="Arial" charset="0"/>
                        </a:rPr>
                        <a:t>Collective efficacy: social cohesion and taking care of the neighborhood</a:t>
                      </a:r>
                      <a:r>
                        <a:rPr kumimoji="0" lang="es-ES" sz="1400" b="1" i="0" u="none" strike="noStrike" cap="none" normalizeH="0" baseline="0" dirty="0" smtClean="0">
                          <a:ln>
                            <a:noFill/>
                          </a:ln>
                          <a:solidFill>
                            <a:schemeClr val="folHlink"/>
                          </a:solidFill>
                          <a:effectLst/>
                          <a:latin typeface="Century Gothic" pitchFamily="34" charset="0"/>
                          <a:cs typeface="Arial" charset="0"/>
                        </a:rPr>
                        <a:t> </a:t>
                      </a:r>
                      <a:endParaRPr kumimoji="0" lang="es-MX" sz="1400" b="1" i="0" u="none" strike="noStrike" cap="none" normalizeH="0" baseline="0" dirty="0" smtClean="0">
                        <a:ln>
                          <a:noFill/>
                        </a:ln>
                        <a:solidFill>
                          <a:schemeClr val="folHlink"/>
                        </a:solidFill>
                        <a:effectLst/>
                        <a:latin typeface="Century Gothic" pitchFamily="34"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880270">
                <a:tc>
                  <a:txBody>
                    <a:bodyPr/>
                    <a:lstStyle/>
                    <a:p>
                      <a:pPr marL="0" marR="0" lvl="0" indent="0" algn="ctr" defTabSz="914400" rtl="0" eaLnBrk="1" fontAlgn="base" latinLnBrk="0" hangingPunct="1">
                        <a:lnSpc>
                          <a:spcPct val="100000"/>
                        </a:lnSpc>
                        <a:spcBef>
                          <a:spcPct val="80000"/>
                        </a:spcBef>
                        <a:spcAft>
                          <a:spcPct val="0"/>
                        </a:spcAft>
                        <a:buClr>
                          <a:schemeClr val="folHlink"/>
                        </a:buClr>
                        <a:buSzPct val="60000"/>
                        <a:buFont typeface="Wingdings" pitchFamily="2" charset="2"/>
                        <a:buNone/>
                        <a:tabLst/>
                      </a:pPr>
                      <a:r>
                        <a:rPr kumimoji="0" lang="en-US" sz="1600" b="1" i="0" u="none" strike="noStrike" cap="none" normalizeH="0" baseline="0" dirty="0" smtClean="0">
                          <a:ln>
                            <a:noFill/>
                          </a:ln>
                          <a:solidFill>
                            <a:schemeClr val="tx1"/>
                          </a:solidFill>
                          <a:effectLst/>
                          <a:latin typeface="Century Gothic" pitchFamily="34" charset="0"/>
                          <a:cs typeface="Arial" charset="0"/>
                        </a:rPr>
                        <a:t>Lack of civic culture for coexistence and security</a:t>
                      </a:r>
                      <a:r>
                        <a:rPr kumimoji="0" lang="es-ES" sz="1600" b="1" i="0" u="none" strike="noStrike" cap="none" normalizeH="0" baseline="0" dirty="0" smtClean="0">
                          <a:ln>
                            <a:noFill/>
                          </a:ln>
                          <a:solidFill>
                            <a:schemeClr val="tx1"/>
                          </a:solidFill>
                          <a:effectLst/>
                          <a:latin typeface="Century Gothic" pitchFamily="34" charset="0"/>
                          <a:cs typeface="Arial" charset="0"/>
                        </a:rPr>
                        <a:t> </a:t>
                      </a:r>
                      <a:endParaRPr kumimoji="0" lang="es-MX" sz="1600" b="1" i="0" u="none" strike="noStrike" cap="none" normalizeH="0" baseline="0" dirty="0" smtClean="0">
                        <a:ln>
                          <a:noFill/>
                        </a:ln>
                        <a:solidFill>
                          <a:schemeClr val="tx1"/>
                        </a:solidFill>
                        <a:effectLst/>
                        <a:latin typeface="Century Gothic" pitchFamily="34"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442913" marR="0" lvl="0" indent="-257175" algn="l" defTabSz="914400" rtl="0" eaLnBrk="1" fontAlgn="base" latinLnBrk="0" hangingPunct="1">
                        <a:lnSpc>
                          <a:spcPct val="100000"/>
                        </a:lnSpc>
                        <a:spcBef>
                          <a:spcPct val="80000"/>
                        </a:spcBef>
                        <a:spcAft>
                          <a:spcPct val="0"/>
                        </a:spcAft>
                        <a:buClr>
                          <a:schemeClr val="folHlink"/>
                        </a:buClr>
                        <a:buSzPct val="60000"/>
                        <a:buFont typeface="Wingdings" pitchFamily="2" charset="2"/>
                        <a:buChar char="n"/>
                        <a:tabLst/>
                      </a:pPr>
                      <a:r>
                        <a:rPr kumimoji="0" lang="en-US" sz="1400" b="1" i="0" u="none" strike="noStrike" cap="none" normalizeH="0" baseline="0" dirty="0" smtClean="0">
                          <a:ln>
                            <a:noFill/>
                          </a:ln>
                          <a:solidFill>
                            <a:srgbClr val="C00000"/>
                          </a:solidFill>
                          <a:effectLst/>
                          <a:latin typeface="Century Gothic" pitchFamily="34" charset="0"/>
                          <a:cs typeface="Arial" charset="0"/>
                        </a:rPr>
                        <a:t>Non-acceptance of rule of law</a:t>
                      </a:r>
                    </a:p>
                    <a:p>
                      <a:pPr marL="442913" marR="0" lvl="0" indent="-257175" algn="l" defTabSz="914400" rtl="0" eaLnBrk="1" fontAlgn="base" latinLnBrk="0" hangingPunct="1">
                        <a:lnSpc>
                          <a:spcPct val="100000"/>
                        </a:lnSpc>
                        <a:spcBef>
                          <a:spcPct val="80000"/>
                        </a:spcBef>
                        <a:spcAft>
                          <a:spcPct val="0"/>
                        </a:spcAft>
                        <a:buClr>
                          <a:schemeClr val="folHlink"/>
                        </a:buClr>
                        <a:buSzPct val="60000"/>
                        <a:buFont typeface="Wingdings" pitchFamily="2" charset="2"/>
                        <a:buChar char="n"/>
                        <a:tabLst/>
                      </a:pPr>
                      <a:r>
                        <a:rPr kumimoji="0" lang="en-US" sz="1400" b="1" i="0" u="none" strike="noStrike" cap="none" normalizeH="0" baseline="0" dirty="0" smtClean="0">
                          <a:ln>
                            <a:noFill/>
                          </a:ln>
                          <a:solidFill>
                            <a:srgbClr val="C00000"/>
                          </a:solidFill>
                          <a:effectLst/>
                          <a:latin typeface="Century Gothic" pitchFamily="34" charset="0"/>
                          <a:cs typeface="Arial" charset="0"/>
                        </a:rPr>
                        <a:t>Lack of social responsibility and high individual efficacy</a:t>
                      </a:r>
                      <a:r>
                        <a:rPr kumimoji="0" lang="es-ES" sz="1400" b="1" i="0" u="none" strike="noStrike" cap="none" normalizeH="0" baseline="0" dirty="0" smtClean="0">
                          <a:ln>
                            <a:noFill/>
                          </a:ln>
                          <a:solidFill>
                            <a:srgbClr val="C00000"/>
                          </a:solidFill>
                          <a:effectLst/>
                          <a:latin typeface="Century Gothic" pitchFamily="34" charset="0"/>
                          <a:cs typeface="Arial" charset="0"/>
                        </a:rPr>
                        <a:t> </a:t>
                      </a:r>
                      <a:endParaRPr kumimoji="0" lang="es-MX" sz="1400" b="1" i="0" u="none" strike="noStrike" cap="none" normalizeH="0" baseline="0" dirty="0" smtClean="0">
                        <a:ln>
                          <a:noFill/>
                        </a:ln>
                        <a:solidFill>
                          <a:srgbClr val="C00000"/>
                        </a:solidFill>
                        <a:effectLst/>
                        <a:latin typeface="Century Gothic" pitchFamily="34"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1 Título"/>
          <p:cNvSpPr>
            <a:spLocks noGrp="1"/>
          </p:cNvSpPr>
          <p:nvPr>
            <p:ph type="title"/>
          </p:nvPr>
        </p:nvSpPr>
        <p:spPr>
          <a:xfrm>
            <a:off x="4000496" y="71438"/>
            <a:ext cx="5143504" cy="1714488"/>
          </a:xfrm>
        </p:spPr>
        <p:txBody>
          <a:bodyPr>
            <a:noAutofit/>
          </a:bodyPr>
          <a:lstStyle/>
          <a:p>
            <a:pPr algn="l"/>
            <a:r>
              <a:rPr lang="en-US" sz="1300" b="1" dirty="0" smtClean="0"/>
              <a:t/>
            </a:r>
            <a:br>
              <a:rPr lang="en-US" sz="1300" b="1" dirty="0" smtClean="0"/>
            </a:br>
            <a:r>
              <a:rPr lang="en-US" sz="1100" b="1" dirty="0" smtClean="0">
                <a:solidFill>
                  <a:schemeClr val="accent2">
                    <a:lumMod val="20000"/>
                    <a:lumOff val="80000"/>
                  </a:schemeClr>
                </a:solidFill>
              </a:rPr>
              <a:t>4.1Action oriented information</a:t>
            </a:r>
            <a:r>
              <a:rPr lang="en-US" sz="1300" b="1" dirty="0" smtClean="0"/>
              <a:t/>
            </a:r>
            <a:br>
              <a:rPr lang="en-US" sz="1300" b="1" dirty="0" smtClean="0"/>
            </a:br>
            <a:r>
              <a:rPr lang="en-US" sz="1100" b="1" dirty="0" smtClean="0">
                <a:solidFill>
                  <a:schemeClr val="accent2">
                    <a:lumMod val="20000"/>
                    <a:lumOff val="80000"/>
                  </a:schemeClr>
                </a:solidFill>
              </a:rPr>
              <a:t>4.2 Epidemiologic tools</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4.3 Social science tools</a:t>
            </a:r>
            <a:br>
              <a:rPr lang="en-US" sz="1100" b="1" dirty="0" smtClean="0">
                <a:solidFill>
                  <a:schemeClr val="accent2">
                    <a:lumMod val="20000"/>
                    <a:lumOff val="80000"/>
                  </a:schemeClr>
                </a:solidFill>
              </a:rPr>
            </a:br>
            <a:r>
              <a:rPr lang="en-US" sz="1600" b="1" dirty="0" smtClean="0"/>
              <a:t>4.4 Risk and protective factors grouping</a:t>
            </a:r>
            <a:r>
              <a:rPr lang="en-US" sz="1100" b="1" dirty="0" smtClean="0">
                <a:solidFill>
                  <a:schemeClr val="accent2">
                    <a:lumMod val="20000"/>
                    <a:lumOff val="80000"/>
                  </a:schemeClr>
                </a:solidFill>
              </a:rPr>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4.5 Police statements derived of factors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4.6 Public policy in Medellin</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4.8 Resources organization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4.9 Next steps</a:t>
            </a:r>
            <a:r>
              <a:rPr lang="en-US" sz="1300" b="1" dirty="0" smtClean="0"/>
              <a:t/>
            </a:r>
            <a:br>
              <a:rPr lang="en-US" sz="1300" b="1" dirty="0" smtClean="0"/>
            </a:br>
            <a:r>
              <a:rPr lang="en-US" sz="1300" b="1" dirty="0" smtClean="0">
                <a:solidFill>
                  <a:schemeClr val="bg1"/>
                </a:solidFill>
              </a:rPr>
              <a:t/>
            </a:r>
            <a:br>
              <a:rPr lang="en-US" sz="1300" b="1" dirty="0" smtClean="0">
                <a:solidFill>
                  <a:schemeClr val="bg1"/>
                </a:solidFill>
              </a:rPr>
            </a:br>
            <a:endParaRPr lang="es-CO" sz="1300" dirty="0">
              <a:solidFill>
                <a:schemeClr val="bg1"/>
              </a:solidFill>
            </a:endParaRPr>
          </a:p>
        </p:txBody>
      </p:sp>
      <p:sp>
        <p:nvSpPr>
          <p:cNvPr id="5" name="4 CuadroTexto"/>
          <p:cNvSpPr txBox="1"/>
          <p:nvPr/>
        </p:nvSpPr>
        <p:spPr>
          <a:xfrm>
            <a:off x="1785918" y="142852"/>
            <a:ext cx="2428892" cy="1323439"/>
          </a:xfrm>
          <a:prstGeom prst="rect">
            <a:avLst/>
          </a:prstGeom>
          <a:noFill/>
        </p:spPr>
        <p:txBody>
          <a:bodyPr wrap="square" rtlCol="0">
            <a:spAutoFit/>
          </a:bodyPr>
          <a:lstStyle/>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Public</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policy</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Human</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security</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approach</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Medellin</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model</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600" b="1" cap="small" spc="200" dirty="0" err="1" smtClean="0">
                <a:latin typeface="+mj-lt"/>
                <a:ea typeface="+mj-ea"/>
                <a:cs typeface="+mj-cs"/>
              </a:rPr>
              <a:t>Medellin</a:t>
            </a:r>
            <a:r>
              <a:rPr lang="es-CO" sz="1600" b="1" cap="small" spc="200" dirty="0" smtClean="0">
                <a:latin typeface="+mj-lt"/>
                <a:ea typeface="+mj-ea"/>
                <a:cs typeface="+mj-cs"/>
              </a:rPr>
              <a:t> </a:t>
            </a:r>
            <a:r>
              <a:rPr lang="es-CO" sz="1600" b="1" cap="small" spc="200" dirty="0" err="1" smtClean="0">
                <a:latin typeface="+mj-lt"/>
                <a:ea typeface="+mj-ea"/>
                <a:cs typeface="+mj-cs"/>
              </a:rPr>
              <a:t>experience</a:t>
            </a:r>
            <a:endParaRPr lang="es-CO" sz="1600" b="1" cap="small" spc="200" dirty="0" smtClean="0">
              <a:latin typeface="+mj-lt"/>
              <a:ea typeface="+mj-ea"/>
              <a:cs typeface="+mj-cs"/>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2249"/>
                                        </p:tgtEl>
                                        <p:attrNameLst>
                                          <p:attrName>style.visibility</p:attrName>
                                        </p:attrNameLst>
                                      </p:cBhvr>
                                      <p:to>
                                        <p:strVal val="visible"/>
                                      </p:to>
                                    </p:set>
                                    <p:animEffect transition="in" filter="slide(fromTop)">
                                      <p:cBhvr>
                                        <p:cTn id="7" dur="500"/>
                                        <p:tgtEl>
                                          <p:spTgt spid="52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314" name="Group 42"/>
          <p:cNvGraphicFramePr>
            <a:graphicFrameLocks noGrp="1"/>
          </p:cNvGraphicFramePr>
          <p:nvPr/>
        </p:nvGraphicFramePr>
        <p:xfrm>
          <a:off x="0" y="1643052"/>
          <a:ext cx="9144000" cy="5214948"/>
        </p:xfrm>
        <a:graphic>
          <a:graphicData uri="http://schemas.openxmlformats.org/drawingml/2006/table">
            <a:tbl>
              <a:tblPr/>
              <a:tblGrid>
                <a:gridCol w="2944813"/>
                <a:gridCol w="6199187"/>
              </a:tblGrid>
              <a:tr h="3244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entury Gothic" pitchFamily="34" charset="0"/>
                          <a:cs typeface="Times New Roman" pitchFamily="18" charset="0"/>
                        </a:rPr>
                        <a:t>PUBLIC POLICY </a:t>
                      </a:r>
                      <a:r>
                        <a:rPr kumimoji="0" lang="en-US" sz="1400" b="1" i="0" u="none" strike="noStrike" cap="none" normalizeH="0" baseline="0" dirty="0" smtClean="0">
                          <a:ln>
                            <a:noFill/>
                          </a:ln>
                          <a:solidFill>
                            <a:srgbClr val="CC0000"/>
                          </a:solidFill>
                          <a:effectLst/>
                          <a:latin typeface="Century Gothic" pitchFamily="34" charset="0"/>
                          <a:cs typeface="Times New Roman" pitchFamily="18" charset="0"/>
                        </a:rPr>
                        <a:t>STATEMENTS</a:t>
                      </a:r>
                      <a:endParaRPr kumimoji="0" lang="en-US" sz="2400" b="0" i="0" u="none" strike="noStrike" cap="none" normalizeH="0" baseline="0" dirty="0" smtClean="0">
                        <a:ln>
                          <a:noFill/>
                        </a:ln>
                        <a:solidFill>
                          <a:srgbClr val="CC0000"/>
                        </a:solidFill>
                        <a:effectLst/>
                        <a:latin typeface="Century Gothic"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entury Gothic" pitchFamily="34" charset="0"/>
                          <a:cs typeface="Times New Roman" pitchFamily="18" charset="0"/>
                        </a:rPr>
                        <a:t>PROGRAMS  ADOPTED IN PUBLIC POLICY APPROVAL DECREE </a:t>
                      </a:r>
                      <a:endParaRPr kumimoji="0" lang="en-US" sz="2400" b="0" i="0" u="none" strike="noStrike" cap="none" normalizeH="0" baseline="0" dirty="0" smtClean="0">
                        <a:ln>
                          <a:noFill/>
                        </a:ln>
                        <a:solidFill>
                          <a:schemeClr val="tx1"/>
                        </a:solidFill>
                        <a:effectLst/>
                        <a:latin typeface="Century Gothic"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90754">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entury Gothic" pitchFamily="34" charset="0"/>
                          <a:cs typeface="Times New Roman" pitchFamily="18" charset="0"/>
                        </a:rPr>
                        <a:t>Development of family coexistence	</a:t>
                      </a:r>
                      <a:endParaRPr kumimoji="0" lang="es-ES" sz="1200" b="0" i="0" u="none" strike="noStrike" cap="none" normalizeH="0" baseline="0" dirty="0" smtClean="0">
                        <a:ln>
                          <a:noFill/>
                        </a:ln>
                        <a:solidFill>
                          <a:schemeClr val="bg1"/>
                        </a:solidFill>
                        <a:effectLst/>
                        <a:latin typeface="Century Gothic"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Early prevention of aggression. From prenatal up to 3 years of age</a:t>
                      </a:r>
                      <a:endParaRPr kumimoji="0" lang="en-US" sz="2000" b="1"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7535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Promotion of civic awareness and early prevention of violence  (4 to 11 years of age) </a:t>
                      </a:r>
                      <a:endParaRPr kumimoji="0" lang="en-US" sz="2000" b="1"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9621">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Gender oriented early prevention of intimate partner violence </a:t>
                      </a:r>
                      <a:endParaRPr kumimoji="0" lang="en-US" sz="2000" b="1"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9621">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lumMod val="85000"/>
                              <a:lumOff val="15000"/>
                            </a:schemeClr>
                          </a:solidFill>
                          <a:effectLst/>
                          <a:latin typeface="Century Gothic" pitchFamily="34" charset="0"/>
                          <a:cs typeface="Times New Roman" pitchFamily="18" charset="0"/>
                        </a:rPr>
                        <a:t>Re-socialization of severe domestic aggressors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9621">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entury Gothic" pitchFamily="34" charset="0"/>
                          <a:cs typeface="Times New Roman" pitchFamily="18" charset="0"/>
                        </a:rPr>
                        <a:t>Improvement of inclusion and equity</a:t>
                      </a:r>
                      <a:endParaRPr kumimoji="0" lang="en-US" sz="2000" b="1" i="0" u="none" strike="noStrike" cap="none" normalizeH="0" baseline="0" dirty="0" smtClean="0">
                        <a:ln>
                          <a:noFill/>
                        </a:ln>
                        <a:solidFill>
                          <a:schemeClr val="bg1"/>
                        </a:solidFill>
                        <a:effectLst/>
                        <a:latin typeface="Century Gothic"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Increasing access to high quality higher education</a:t>
                      </a:r>
                      <a:endParaRPr kumimoji="0" lang="en-US" sz="2000" b="1"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7535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Strengthening already existing mechanisms of coordination among public and private universities and the private sector</a:t>
                      </a:r>
                      <a:endParaRPr kumimoji="0" lang="en-US" sz="2000" b="1"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7535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Stimulation of the development of micro enterprises  and productive chains among low SES population</a:t>
                      </a:r>
                      <a:endParaRPr kumimoji="0" lang="en-US" sz="2000" b="1"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9621">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Resilience promotion among children and adolescents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7535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Century Gothic" pitchFamily="34" charset="0"/>
                          <a:cs typeface="Times New Roman" pitchFamily="18" charset="0"/>
                        </a:rPr>
                        <a:t>Strengthening communication and interaction among citizens and between them and local authorities </a:t>
                      </a:r>
                      <a:endParaRPr kumimoji="0" lang="en-US" sz="2000" b="0" i="0" u="none" strike="noStrike" cap="none" normalizeH="0" baseline="0" smtClean="0">
                        <a:ln>
                          <a:noFill/>
                        </a:ln>
                        <a:solidFill>
                          <a:schemeClr val="bg1"/>
                        </a:solidFill>
                        <a:effectLst/>
                        <a:latin typeface="Century Gothic"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Strengthening relationships between the Police and local communities</a:t>
                      </a:r>
                      <a:endParaRPr kumimoji="0" lang="en-US" sz="2000" b="1"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7535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Strengthening effectiveness, efficiency, and transparency of municipal institutions</a:t>
                      </a:r>
                      <a:endParaRPr kumimoji="0" lang="en-US" sz="2000" b="1"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9621">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Strengthening social cohesion and collective efficacy</a:t>
                      </a:r>
                      <a:endParaRPr kumimoji="0" lang="en-US" sz="2000" b="1"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9621">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entury Gothic" pitchFamily="34" charset="0"/>
                          <a:cs typeface="Times New Roman" pitchFamily="18" charset="0"/>
                        </a:rPr>
                        <a:t>Development of </a:t>
                      </a:r>
                      <a:r>
                        <a:rPr kumimoji="0" lang="en-US" sz="1200" b="1" i="0" u="none" strike="noStrike" cap="none" normalizeH="0" baseline="0" smtClean="0">
                          <a:ln>
                            <a:noFill/>
                          </a:ln>
                          <a:solidFill>
                            <a:srgbClr val="CC0000"/>
                          </a:solidFill>
                          <a:effectLst/>
                          <a:latin typeface="Century Gothic" pitchFamily="34" charset="0"/>
                          <a:cs typeface="Times New Roman" pitchFamily="18" charset="0"/>
                        </a:rPr>
                        <a:t>a</a:t>
                      </a:r>
                      <a:r>
                        <a:rPr kumimoji="0" lang="en-US" sz="1200" b="1" i="0" u="none" strike="noStrike" cap="none" normalizeH="0" baseline="0" smtClean="0">
                          <a:ln>
                            <a:noFill/>
                          </a:ln>
                          <a:solidFill>
                            <a:schemeClr val="tx1"/>
                          </a:solidFill>
                          <a:effectLst/>
                          <a:latin typeface="Century Gothic" pitchFamily="34" charset="0"/>
                          <a:cs typeface="Times New Roman" pitchFamily="18" charset="0"/>
                        </a:rPr>
                        <a:t> culture of acceptance of formal and social norms for civic coexistence and security </a:t>
                      </a:r>
                      <a:endParaRPr kumimoji="0" lang="en-US" sz="2000" b="0" i="0" u="none" strike="noStrike" cap="none" normalizeH="0" baseline="0" smtClean="0">
                        <a:ln>
                          <a:noFill/>
                        </a:ln>
                        <a:solidFill>
                          <a:schemeClr val="tx1"/>
                        </a:solidFill>
                        <a:effectLst/>
                        <a:latin typeface="Century Gothic"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Municipal social pacts for the culture of legality</a:t>
                      </a:r>
                      <a:endParaRPr kumimoji="0" lang="en-US" sz="2000" b="1"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4526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rPr>
                        <a:t>Re-socialization of young gang members</a:t>
                      </a:r>
                      <a:endParaRPr kumimoji="0" lang="en-US" sz="2000" b="1" i="0" u="none" strike="noStrike" cap="none" normalizeH="0" baseline="0" dirty="0" smtClean="0">
                        <a:ln>
                          <a:noFill/>
                        </a:ln>
                        <a:solidFill>
                          <a:schemeClr val="tx1">
                            <a:lumMod val="85000"/>
                            <a:lumOff val="15000"/>
                          </a:schemeClr>
                        </a:solidFill>
                        <a:effectLst/>
                        <a:latin typeface="Century Gothic"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1 Título"/>
          <p:cNvSpPr>
            <a:spLocks noGrp="1"/>
          </p:cNvSpPr>
          <p:nvPr>
            <p:ph type="title"/>
          </p:nvPr>
        </p:nvSpPr>
        <p:spPr>
          <a:xfrm>
            <a:off x="4000496" y="71438"/>
            <a:ext cx="5143504" cy="1714488"/>
          </a:xfrm>
        </p:spPr>
        <p:txBody>
          <a:bodyPr>
            <a:noAutofit/>
          </a:bodyPr>
          <a:lstStyle/>
          <a:p>
            <a:pPr algn="l"/>
            <a:r>
              <a:rPr lang="en-US" sz="1300" b="1" dirty="0" smtClean="0"/>
              <a:t/>
            </a:r>
            <a:br>
              <a:rPr lang="en-US" sz="1300" b="1" dirty="0" smtClean="0"/>
            </a:br>
            <a:r>
              <a:rPr lang="en-US" sz="1100" b="1" dirty="0" smtClean="0">
                <a:solidFill>
                  <a:schemeClr val="accent2">
                    <a:lumMod val="20000"/>
                    <a:lumOff val="80000"/>
                  </a:schemeClr>
                </a:solidFill>
              </a:rPr>
              <a:t>4.1Action oriented information</a:t>
            </a:r>
            <a:r>
              <a:rPr lang="en-US" sz="1300" b="1" dirty="0" smtClean="0"/>
              <a:t/>
            </a:r>
            <a:br>
              <a:rPr lang="en-US" sz="1300" b="1" dirty="0" smtClean="0"/>
            </a:br>
            <a:r>
              <a:rPr lang="en-US" sz="1100" b="1" dirty="0" smtClean="0">
                <a:solidFill>
                  <a:schemeClr val="accent2">
                    <a:lumMod val="20000"/>
                    <a:lumOff val="80000"/>
                  </a:schemeClr>
                </a:solidFill>
              </a:rPr>
              <a:t>4.2 Epidemiologic tools</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4.3 Social science tools</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4.4 Risk and protective factors grouping</a:t>
            </a:r>
            <a:br>
              <a:rPr lang="en-US" sz="1100" b="1" dirty="0" smtClean="0">
                <a:solidFill>
                  <a:schemeClr val="accent2">
                    <a:lumMod val="20000"/>
                    <a:lumOff val="80000"/>
                  </a:schemeClr>
                </a:solidFill>
              </a:rPr>
            </a:br>
            <a:r>
              <a:rPr lang="en-US" sz="1600" b="1" dirty="0" smtClean="0"/>
              <a:t>4.5 Police statements derived of factors </a:t>
            </a:r>
            <a:r>
              <a:rPr lang="en-US" sz="1100" b="1" dirty="0" smtClean="0">
                <a:solidFill>
                  <a:schemeClr val="accent2">
                    <a:lumMod val="20000"/>
                    <a:lumOff val="80000"/>
                  </a:schemeClr>
                </a:solidFill>
              </a:rPr>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4.6 Public policy in Medellin</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4.8 Resources organization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4.9 Next steps</a:t>
            </a:r>
            <a:r>
              <a:rPr lang="en-US" sz="1300" b="1" dirty="0" smtClean="0"/>
              <a:t/>
            </a:r>
            <a:br>
              <a:rPr lang="en-US" sz="1300" b="1" dirty="0" smtClean="0"/>
            </a:br>
            <a:r>
              <a:rPr lang="en-US" sz="1300" b="1" dirty="0" smtClean="0">
                <a:solidFill>
                  <a:schemeClr val="bg1"/>
                </a:solidFill>
              </a:rPr>
              <a:t/>
            </a:r>
            <a:br>
              <a:rPr lang="en-US" sz="1300" b="1" dirty="0" smtClean="0">
                <a:solidFill>
                  <a:schemeClr val="bg1"/>
                </a:solidFill>
              </a:rPr>
            </a:br>
            <a:endParaRPr lang="es-CO" sz="1300" dirty="0">
              <a:solidFill>
                <a:schemeClr val="bg1"/>
              </a:solidFill>
            </a:endParaRPr>
          </a:p>
        </p:txBody>
      </p:sp>
      <p:sp>
        <p:nvSpPr>
          <p:cNvPr id="5" name="4 CuadroTexto"/>
          <p:cNvSpPr txBox="1"/>
          <p:nvPr/>
        </p:nvSpPr>
        <p:spPr>
          <a:xfrm>
            <a:off x="1785918" y="142852"/>
            <a:ext cx="2428892" cy="1323439"/>
          </a:xfrm>
          <a:prstGeom prst="rect">
            <a:avLst/>
          </a:prstGeom>
          <a:noFill/>
        </p:spPr>
        <p:txBody>
          <a:bodyPr wrap="square" rtlCol="0">
            <a:spAutoFit/>
          </a:bodyPr>
          <a:lstStyle/>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Public</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policy</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Human</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security</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approach</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Medellin</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model</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600" b="1" cap="small" spc="200" dirty="0" err="1" smtClean="0">
                <a:latin typeface="+mj-lt"/>
                <a:ea typeface="+mj-ea"/>
                <a:cs typeface="+mj-cs"/>
              </a:rPr>
              <a:t>Medellin</a:t>
            </a:r>
            <a:r>
              <a:rPr lang="es-CO" sz="1600" b="1" cap="small" spc="200" dirty="0" smtClean="0">
                <a:latin typeface="+mj-lt"/>
                <a:ea typeface="+mj-ea"/>
                <a:cs typeface="+mj-cs"/>
              </a:rPr>
              <a:t> </a:t>
            </a:r>
            <a:r>
              <a:rPr lang="es-CO" sz="1600" b="1" cap="small" spc="200" dirty="0" err="1" smtClean="0">
                <a:latin typeface="+mj-lt"/>
                <a:ea typeface="+mj-ea"/>
                <a:cs typeface="+mj-cs"/>
              </a:rPr>
              <a:t>experience</a:t>
            </a:r>
            <a:endParaRPr lang="es-CO" sz="1600" b="1" cap="small" spc="200" dirty="0" smtClean="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4314"/>
                                        </p:tgtEl>
                                        <p:attrNameLst>
                                          <p:attrName>style.visibility</p:attrName>
                                        </p:attrNameLst>
                                      </p:cBhvr>
                                      <p:to>
                                        <p:strVal val="visible"/>
                                      </p:to>
                                    </p:set>
                                    <p:anim calcmode="lin" valueType="num">
                                      <p:cBhvr additive="base">
                                        <p:cTn id="7" dur="500" fill="hold"/>
                                        <p:tgtEl>
                                          <p:spTgt spid="54314"/>
                                        </p:tgtEl>
                                        <p:attrNameLst>
                                          <p:attrName>ppt_x</p:attrName>
                                        </p:attrNameLst>
                                      </p:cBhvr>
                                      <p:tavLst>
                                        <p:tav tm="0">
                                          <p:val>
                                            <p:strVal val="#ppt_x"/>
                                          </p:val>
                                        </p:tav>
                                        <p:tav tm="100000">
                                          <p:val>
                                            <p:strVal val="#ppt_x"/>
                                          </p:val>
                                        </p:tav>
                                      </p:tavLst>
                                    </p:anim>
                                    <p:anim calcmode="lin" valueType="num">
                                      <p:cBhvr additive="base">
                                        <p:cTn id="8" dur="500" fill="hold"/>
                                        <p:tgtEl>
                                          <p:spTgt spid="543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6"/>
          <p:cNvSpPr>
            <a:spLocks noChangeArrowheads="1"/>
          </p:cNvSpPr>
          <p:nvPr/>
        </p:nvSpPr>
        <p:spPr bwMode="auto">
          <a:xfrm>
            <a:off x="0" y="1728788"/>
            <a:ext cx="9144000" cy="0"/>
          </a:xfrm>
          <a:prstGeom prst="rect">
            <a:avLst/>
          </a:prstGeom>
          <a:noFill/>
          <a:ln w="9525">
            <a:noFill/>
            <a:miter lim="800000"/>
            <a:headEnd/>
            <a:tailEnd/>
          </a:ln>
        </p:spPr>
        <p:txBody>
          <a:bodyPr wrap="none" anchor="ctr">
            <a:spAutoFit/>
          </a:bodyPr>
          <a:lstStyle/>
          <a:p>
            <a:endParaRPr lang="es-CO">
              <a:latin typeface="Calibri" pitchFamily="34" charset="0"/>
            </a:endParaRPr>
          </a:p>
        </p:txBody>
      </p:sp>
      <p:pic>
        <p:nvPicPr>
          <p:cNvPr id="55299" name="Picture 6"/>
          <p:cNvPicPr>
            <a:picLocks noChangeAspect="1" noChangeArrowheads="1"/>
          </p:cNvPicPr>
          <p:nvPr/>
        </p:nvPicPr>
        <p:blipFill>
          <a:blip r:embed="rId3" cstate="print"/>
          <a:srcRect/>
          <a:stretch>
            <a:fillRect/>
          </a:stretch>
        </p:blipFill>
        <p:spPr bwMode="auto">
          <a:xfrm>
            <a:off x="0" y="1455760"/>
            <a:ext cx="3000364" cy="4445294"/>
          </a:xfrm>
          <a:prstGeom prst="rect">
            <a:avLst/>
          </a:prstGeom>
          <a:noFill/>
          <a:ln w="9525">
            <a:noFill/>
            <a:miter lim="800000"/>
            <a:headEnd/>
            <a:tailEnd/>
          </a:ln>
        </p:spPr>
      </p:pic>
      <p:pic>
        <p:nvPicPr>
          <p:cNvPr id="55300" name="Picture 7"/>
          <p:cNvPicPr>
            <a:picLocks noChangeAspect="1" noChangeArrowheads="1"/>
          </p:cNvPicPr>
          <p:nvPr/>
        </p:nvPicPr>
        <p:blipFill>
          <a:blip r:embed="rId4" cstate="print"/>
          <a:srcRect/>
          <a:stretch>
            <a:fillRect/>
          </a:stretch>
        </p:blipFill>
        <p:spPr bwMode="auto">
          <a:xfrm>
            <a:off x="2500298" y="2857496"/>
            <a:ext cx="3613147" cy="3955161"/>
          </a:xfrm>
          <a:prstGeom prst="rect">
            <a:avLst/>
          </a:prstGeom>
          <a:noFill/>
          <a:ln w="9525">
            <a:noFill/>
            <a:miter lim="800000"/>
            <a:headEnd/>
            <a:tailEnd/>
          </a:ln>
        </p:spPr>
      </p:pic>
      <p:pic>
        <p:nvPicPr>
          <p:cNvPr id="55301" name="Picture 8"/>
          <p:cNvPicPr>
            <a:picLocks noChangeAspect="1" noChangeArrowheads="1"/>
          </p:cNvPicPr>
          <p:nvPr/>
        </p:nvPicPr>
        <p:blipFill>
          <a:blip r:embed="rId5" cstate="print"/>
          <a:srcRect/>
          <a:stretch>
            <a:fillRect/>
          </a:stretch>
        </p:blipFill>
        <p:spPr bwMode="auto">
          <a:xfrm>
            <a:off x="5865154" y="3214686"/>
            <a:ext cx="3278846" cy="3643314"/>
          </a:xfrm>
          <a:prstGeom prst="rect">
            <a:avLst/>
          </a:prstGeom>
          <a:noFill/>
          <a:ln w="9525">
            <a:noFill/>
            <a:miter lim="800000"/>
            <a:headEnd/>
            <a:tailEnd/>
          </a:ln>
        </p:spPr>
      </p:pic>
      <p:sp>
        <p:nvSpPr>
          <p:cNvPr id="10" name="Rectangle 3"/>
          <p:cNvSpPr>
            <a:spLocks noChangeArrowheads="1"/>
          </p:cNvSpPr>
          <p:nvPr/>
        </p:nvSpPr>
        <p:spPr bwMode="auto">
          <a:xfrm>
            <a:off x="3670300" y="1357298"/>
            <a:ext cx="5473700" cy="1511300"/>
          </a:xfrm>
          <a:prstGeom prst="rect">
            <a:avLst/>
          </a:prstGeom>
          <a:noFill/>
          <a:ln w="9525">
            <a:noFill/>
            <a:miter lim="800000"/>
            <a:headEnd/>
            <a:tailEnd/>
          </a:ln>
          <a:effectLst>
            <a:outerShdw dist="35921" dir="2700000" algn="ctr" rotWithShape="0">
              <a:srgbClr val="C0C0C0"/>
            </a:outerShdw>
          </a:effectLst>
        </p:spPr>
        <p:txBody>
          <a:bodyPr anchor="b"/>
          <a:lstStyle/>
          <a:p>
            <a:pPr algn="r" fontAlgn="auto">
              <a:lnSpc>
                <a:spcPct val="90000"/>
              </a:lnSpc>
              <a:spcBef>
                <a:spcPct val="20000"/>
              </a:spcBef>
              <a:spcAft>
                <a:spcPts val="0"/>
              </a:spcAft>
              <a:buClr>
                <a:srgbClr val="003300"/>
              </a:buClr>
              <a:buSzPct val="80000"/>
              <a:buFont typeface="Wingdings 2" pitchFamily="18" charset="2"/>
              <a:buNone/>
              <a:defRPr/>
            </a:pPr>
            <a:r>
              <a:rPr lang="es-ES" sz="3200" b="1" dirty="0" err="1">
                <a:solidFill>
                  <a:srgbClr val="000000"/>
                </a:solidFill>
                <a:latin typeface="Candara" pitchFamily="34" charset="0"/>
                <a:cs typeface="+mn-cs"/>
              </a:rPr>
              <a:t>Metropolitan</a:t>
            </a:r>
            <a:r>
              <a:rPr lang="es-ES" sz="3200" b="1" dirty="0">
                <a:solidFill>
                  <a:srgbClr val="000000"/>
                </a:solidFill>
                <a:latin typeface="Candara" pitchFamily="34" charset="0"/>
                <a:cs typeface="+mn-cs"/>
              </a:rPr>
              <a:t> </a:t>
            </a:r>
            <a:r>
              <a:rPr lang="es-ES" sz="3200" b="1" dirty="0" err="1">
                <a:solidFill>
                  <a:srgbClr val="000000"/>
                </a:solidFill>
                <a:latin typeface="Candara" pitchFamily="34" charset="0"/>
                <a:cs typeface="+mn-cs"/>
              </a:rPr>
              <a:t>decree</a:t>
            </a:r>
            <a:r>
              <a:rPr lang="es-ES" sz="3200" b="1" dirty="0">
                <a:solidFill>
                  <a:srgbClr val="000000"/>
                </a:solidFill>
                <a:latin typeface="Candara" pitchFamily="34" charset="0"/>
                <a:cs typeface="+mn-cs"/>
              </a:rPr>
              <a:t> No. 33 (</a:t>
            </a:r>
            <a:r>
              <a:rPr lang="es-ES" sz="3200" b="1" dirty="0" err="1">
                <a:solidFill>
                  <a:srgbClr val="000000"/>
                </a:solidFill>
                <a:latin typeface="Candara" pitchFamily="34" charset="0"/>
                <a:cs typeface="+mn-cs"/>
              </a:rPr>
              <a:t>September</a:t>
            </a:r>
            <a:r>
              <a:rPr lang="es-ES" sz="3200" b="1" dirty="0">
                <a:solidFill>
                  <a:srgbClr val="000000"/>
                </a:solidFill>
                <a:latin typeface="Candara" pitchFamily="34" charset="0"/>
                <a:cs typeface="+mn-cs"/>
              </a:rPr>
              <a:t> 27, 2007)</a:t>
            </a:r>
          </a:p>
        </p:txBody>
      </p:sp>
      <p:sp>
        <p:nvSpPr>
          <p:cNvPr id="8" name="1 Título"/>
          <p:cNvSpPr>
            <a:spLocks noGrp="1"/>
          </p:cNvSpPr>
          <p:nvPr>
            <p:ph type="title"/>
          </p:nvPr>
        </p:nvSpPr>
        <p:spPr>
          <a:xfrm>
            <a:off x="4000496" y="71438"/>
            <a:ext cx="5143504" cy="1714488"/>
          </a:xfrm>
        </p:spPr>
        <p:txBody>
          <a:bodyPr>
            <a:noAutofit/>
          </a:bodyPr>
          <a:lstStyle/>
          <a:p>
            <a:pPr algn="l"/>
            <a:r>
              <a:rPr lang="en-US" sz="1300" b="1" dirty="0" smtClean="0"/>
              <a:t/>
            </a:r>
            <a:br>
              <a:rPr lang="en-US" sz="1300" b="1" dirty="0" smtClean="0"/>
            </a:br>
            <a:r>
              <a:rPr lang="en-US" sz="1100" b="1" dirty="0" smtClean="0">
                <a:solidFill>
                  <a:schemeClr val="accent2">
                    <a:lumMod val="20000"/>
                    <a:lumOff val="80000"/>
                  </a:schemeClr>
                </a:solidFill>
              </a:rPr>
              <a:t>4.1Action oriented information</a:t>
            </a:r>
            <a:r>
              <a:rPr lang="en-US" sz="1300" b="1" dirty="0" smtClean="0"/>
              <a:t/>
            </a:r>
            <a:br>
              <a:rPr lang="en-US" sz="1300" b="1" dirty="0" smtClean="0"/>
            </a:br>
            <a:r>
              <a:rPr lang="en-US" sz="1100" b="1" dirty="0" smtClean="0">
                <a:solidFill>
                  <a:schemeClr val="accent2">
                    <a:lumMod val="20000"/>
                    <a:lumOff val="80000"/>
                  </a:schemeClr>
                </a:solidFill>
              </a:rPr>
              <a:t>4.2 Epidemiologic tools</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4.3 Social science tools</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4.4 Risk and protective factors grouping</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4.5 Police statements derived of factors </a:t>
            </a:r>
            <a:br>
              <a:rPr lang="en-US" sz="1100" b="1" dirty="0" smtClean="0">
                <a:solidFill>
                  <a:schemeClr val="accent2">
                    <a:lumMod val="20000"/>
                    <a:lumOff val="80000"/>
                  </a:schemeClr>
                </a:solidFill>
              </a:rPr>
            </a:br>
            <a:r>
              <a:rPr lang="en-US" sz="1600" b="1" dirty="0" smtClean="0"/>
              <a:t>4.6 Public policy in Medellin</a:t>
            </a:r>
            <a:r>
              <a:rPr lang="en-US" sz="1100" b="1" dirty="0" smtClean="0">
                <a:solidFill>
                  <a:schemeClr val="accent2">
                    <a:lumMod val="20000"/>
                    <a:lumOff val="80000"/>
                  </a:schemeClr>
                </a:solidFill>
              </a:rPr>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4.7 Resources organization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4.8 Next steps</a:t>
            </a:r>
            <a:r>
              <a:rPr lang="en-US" sz="1300" b="1" dirty="0" smtClean="0"/>
              <a:t/>
            </a:r>
            <a:br>
              <a:rPr lang="en-US" sz="1300" b="1" dirty="0" smtClean="0"/>
            </a:br>
            <a:r>
              <a:rPr lang="en-US" sz="1300" b="1" dirty="0" smtClean="0">
                <a:solidFill>
                  <a:schemeClr val="bg1"/>
                </a:solidFill>
              </a:rPr>
              <a:t/>
            </a:r>
            <a:br>
              <a:rPr lang="en-US" sz="1300" b="1" dirty="0" smtClean="0">
                <a:solidFill>
                  <a:schemeClr val="bg1"/>
                </a:solidFill>
              </a:rPr>
            </a:br>
            <a:endParaRPr lang="es-CO" sz="1300" dirty="0">
              <a:solidFill>
                <a:schemeClr val="bg1"/>
              </a:solidFill>
            </a:endParaRPr>
          </a:p>
        </p:txBody>
      </p:sp>
      <p:sp>
        <p:nvSpPr>
          <p:cNvPr id="9" name="8 CuadroTexto"/>
          <p:cNvSpPr txBox="1"/>
          <p:nvPr/>
        </p:nvSpPr>
        <p:spPr>
          <a:xfrm>
            <a:off x="1785918" y="142852"/>
            <a:ext cx="2428892" cy="1323439"/>
          </a:xfrm>
          <a:prstGeom prst="rect">
            <a:avLst/>
          </a:prstGeom>
          <a:noFill/>
        </p:spPr>
        <p:txBody>
          <a:bodyPr wrap="square" rtlCol="0">
            <a:spAutoFit/>
          </a:bodyPr>
          <a:lstStyle/>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Public</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policy</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Human</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security</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approach</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Medellin</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model</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600" b="1" cap="small" spc="200" dirty="0" err="1" smtClean="0">
                <a:latin typeface="+mj-lt"/>
                <a:ea typeface="+mj-ea"/>
                <a:cs typeface="+mj-cs"/>
              </a:rPr>
              <a:t>Medellin</a:t>
            </a:r>
            <a:r>
              <a:rPr lang="es-CO" sz="1600" b="1" cap="small" spc="200" dirty="0" smtClean="0">
                <a:latin typeface="+mj-lt"/>
                <a:ea typeface="+mj-ea"/>
                <a:cs typeface="+mj-cs"/>
              </a:rPr>
              <a:t> </a:t>
            </a:r>
            <a:r>
              <a:rPr lang="es-CO" sz="1600" b="1" cap="small" spc="200" dirty="0" err="1" smtClean="0">
                <a:latin typeface="+mj-lt"/>
                <a:ea typeface="+mj-ea"/>
                <a:cs typeface="+mj-cs"/>
              </a:rPr>
              <a:t>experience</a:t>
            </a:r>
            <a:endParaRPr lang="es-CO" sz="1600" b="1" cap="small" spc="200" dirty="0" smtClean="0">
              <a:latin typeface="+mj-lt"/>
              <a:ea typeface="+mj-ea"/>
              <a:cs typeface="+mj-cs"/>
            </a:endParaRPr>
          </a:p>
        </p:txBody>
      </p:sp>
    </p:spTree>
  </p:cSld>
  <p:clrMapOvr>
    <a:masterClrMapping/>
  </p:clrMapOvr>
  <p:transition>
    <p:cut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2 Marcador de contenido"/>
          <p:cNvSpPr>
            <a:spLocks noGrp="1"/>
          </p:cNvSpPr>
          <p:nvPr>
            <p:ph idx="1"/>
          </p:nvPr>
        </p:nvSpPr>
        <p:spPr>
          <a:xfrm>
            <a:off x="2071670" y="2786058"/>
            <a:ext cx="6678612" cy="3214688"/>
          </a:xfrm>
        </p:spPr>
        <p:txBody>
          <a:bodyPr>
            <a:normAutofit fontScale="92500"/>
          </a:bodyPr>
          <a:lstStyle/>
          <a:p>
            <a:pPr eaLnBrk="1" hangingPunct="1">
              <a:lnSpc>
                <a:spcPct val="90000"/>
              </a:lnSpc>
            </a:pPr>
            <a:r>
              <a:rPr lang="es-ES" sz="2800" dirty="0" err="1" smtClean="0"/>
              <a:t>Primum</a:t>
            </a:r>
            <a:r>
              <a:rPr lang="es-ES" sz="2800" dirty="0" smtClean="0"/>
              <a:t> non </a:t>
            </a:r>
            <a:r>
              <a:rPr lang="es-ES" sz="2800" dirty="0" err="1" smtClean="0"/>
              <a:t>nocere</a:t>
            </a:r>
            <a:r>
              <a:rPr lang="es-ES" sz="2800" dirty="0" smtClean="0"/>
              <a:t>. “</a:t>
            </a:r>
            <a:r>
              <a:rPr lang="es-ES" sz="2800" dirty="0" err="1" smtClean="0"/>
              <a:t>First</a:t>
            </a:r>
            <a:r>
              <a:rPr lang="es-ES" sz="2800" dirty="0" smtClean="0"/>
              <a:t>, do </a:t>
            </a:r>
            <a:r>
              <a:rPr lang="es-ES" sz="2800" dirty="0" err="1" smtClean="0"/>
              <a:t>not</a:t>
            </a:r>
            <a:r>
              <a:rPr lang="es-ES" sz="2800" dirty="0" smtClean="0"/>
              <a:t> </a:t>
            </a:r>
            <a:r>
              <a:rPr lang="es-ES" sz="2800" dirty="0" err="1" smtClean="0"/>
              <a:t>harm</a:t>
            </a:r>
            <a:r>
              <a:rPr lang="es-ES" sz="2800" dirty="0" smtClean="0"/>
              <a:t>”</a:t>
            </a:r>
          </a:p>
          <a:p>
            <a:pPr>
              <a:lnSpc>
                <a:spcPct val="90000"/>
              </a:lnSpc>
            </a:pPr>
            <a:r>
              <a:rPr lang="es-ES" sz="2800" dirty="0" err="1" smtClean="0"/>
              <a:t>Attributable</a:t>
            </a:r>
            <a:r>
              <a:rPr lang="es-ES" sz="2800" dirty="0" smtClean="0"/>
              <a:t> </a:t>
            </a:r>
            <a:r>
              <a:rPr lang="es-ES" sz="2800" dirty="0" err="1" smtClean="0"/>
              <a:t>impact</a:t>
            </a:r>
            <a:endParaRPr lang="es-ES" sz="2800" dirty="0" smtClean="0"/>
          </a:p>
          <a:p>
            <a:pPr lvl="1">
              <a:lnSpc>
                <a:spcPct val="90000"/>
              </a:lnSpc>
            </a:pPr>
            <a:r>
              <a:rPr lang="es-ES" sz="2600" dirty="0" err="1" smtClean="0"/>
              <a:t>There</a:t>
            </a:r>
            <a:r>
              <a:rPr lang="es-ES" sz="2600" dirty="0" smtClean="0"/>
              <a:t> are </a:t>
            </a:r>
            <a:r>
              <a:rPr lang="es-ES" sz="2600" dirty="0" err="1" smtClean="0"/>
              <a:t>very</a:t>
            </a:r>
            <a:r>
              <a:rPr lang="es-ES" sz="2600" dirty="0" smtClean="0"/>
              <a:t> </a:t>
            </a:r>
            <a:r>
              <a:rPr lang="es-ES" sz="2600" dirty="0" err="1" smtClean="0"/>
              <a:t>few</a:t>
            </a:r>
            <a:r>
              <a:rPr lang="es-ES" sz="2600" dirty="0" smtClean="0"/>
              <a:t> </a:t>
            </a:r>
            <a:r>
              <a:rPr lang="es-ES" sz="2600" dirty="0" err="1" smtClean="0"/>
              <a:t>programs</a:t>
            </a:r>
            <a:r>
              <a:rPr lang="es-ES" sz="2600" dirty="0" smtClean="0"/>
              <a:t> </a:t>
            </a:r>
            <a:r>
              <a:rPr lang="es-ES" sz="2600" dirty="0" err="1" smtClean="0"/>
              <a:t>aimed</a:t>
            </a:r>
            <a:r>
              <a:rPr lang="es-ES" sz="2600" dirty="0" smtClean="0"/>
              <a:t> at human </a:t>
            </a:r>
            <a:r>
              <a:rPr lang="es-ES" sz="2600" dirty="0" err="1" smtClean="0"/>
              <a:t>behavioral</a:t>
            </a:r>
            <a:r>
              <a:rPr lang="es-ES" sz="2600" dirty="0" smtClean="0"/>
              <a:t> </a:t>
            </a:r>
            <a:r>
              <a:rPr lang="es-ES" sz="2600" dirty="0" err="1" smtClean="0"/>
              <a:t>change</a:t>
            </a:r>
            <a:r>
              <a:rPr lang="es-ES" sz="2600" dirty="0" smtClean="0"/>
              <a:t> </a:t>
            </a:r>
            <a:r>
              <a:rPr lang="es-ES" sz="2600" dirty="0" err="1" smtClean="0"/>
              <a:t>having</a:t>
            </a:r>
            <a:r>
              <a:rPr lang="es-ES" sz="2600" dirty="0" smtClean="0"/>
              <a:t> </a:t>
            </a:r>
            <a:r>
              <a:rPr lang="es-ES" sz="2600" dirty="0" err="1" smtClean="0"/>
              <a:t>been</a:t>
            </a:r>
            <a:r>
              <a:rPr lang="es-ES" sz="2600" dirty="0" smtClean="0"/>
              <a:t> </a:t>
            </a:r>
            <a:r>
              <a:rPr lang="es-ES" sz="2600" dirty="0" err="1" smtClean="0"/>
              <a:t>conducted</a:t>
            </a:r>
            <a:r>
              <a:rPr lang="es-ES" sz="2600" dirty="0" smtClean="0"/>
              <a:t> </a:t>
            </a:r>
            <a:r>
              <a:rPr lang="es-ES" sz="2600" dirty="0" err="1" smtClean="0"/>
              <a:t>with</a:t>
            </a:r>
            <a:r>
              <a:rPr lang="es-ES" sz="2600" dirty="0" smtClean="0"/>
              <a:t> </a:t>
            </a:r>
            <a:r>
              <a:rPr lang="es-ES" sz="2600" dirty="0" err="1" smtClean="0"/>
              <a:t>appropriate</a:t>
            </a:r>
            <a:r>
              <a:rPr lang="es-ES" sz="2600" dirty="0" smtClean="0"/>
              <a:t> </a:t>
            </a:r>
            <a:r>
              <a:rPr lang="es-ES" sz="2600" dirty="0" err="1" smtClean="0"/>
              <a:t>measurement</a:t>
            </a:r>
            <a:r>
              <a:rPr lang="es-ES" sz="2600" dirty="0" smtClean="0"/>
              <a:t> of </a:t>
            </a:r>
            <a:r>
              <a:rPr lang="es-ES" sz="2600" dirty="0" err="1" smtClean="0"/>
              <a:t>their</a:t>
            </a:r>
            <a:r>
              <a:rPr lang="es-ES" sz="2600" dirty="0" smtClean="0"/>
              <a:t> </a:t>
            </a:r>
            <a:r>
              <a:rPr lang="es-ES" sz="2600" dirty="0" err="1" smtClean="0"/>
              <a:t>attributable</a:t>
            </a:r>
            <a:r>
              <a:rPr lang="es-ES" sz="2600" dirty="0" smtClean="0"/>
              <a:t> </a:t>
            </a:r>
            <a:r>
              <a:rPr lang="es-ES" sz="2600" dirty="0" err="1" smtClean="0"/>
              <a:t>impact</a:t>
            </a:r>
            <a:endParaRPr lang="es-ES" sz="2600" dirty="0" smtClean="0"/>
          </a:p>
          <a:p>
            <a:pPr eaLnBrk="1" hangingPunct="1">
              <a:lnSpc>
                <a:spcPct val="90000"/>
              </a:lnSpc>
              <a:buFont typeface="Wingdings" pitchFamily="2" charset="2"/>
              <a:buNone/>
            </a:pPr>
            <a:r>
              <a:rPr lang="es-CO" sz="2800" dirty="0" smtClean="0"/>
              <a:t>	</a:t>
            </a:r>
            <a:endParaRPr lang="es-ES" sz="2800" dirty="0" smtClean="0"/>
          </a:p>
        </p:txBody>
      </p:sp>
      <p:sp>
        <p:nvSpPr>
          <p:cNvPr id="57347" name="3 CuadroTexto"/>
          <p:cNvSpPr txBox="1">
            <a:spLocks noChangeArrowheads="1"/>
          </p:cNvSpPr>
          <p:nvPr/>
        </p:nvSpPr>
        <p:spPr bwMode="auto">
          <a:xfrm>
            <a:off x="2357438" y="6072188"/>
            <a:ext cx="6572250" cy="776287"/>
          </a:xfrm>
          <a:prstGeom prst="rect">
            <a:avLst/>
          </a:prstGeom>
          <a:noFill/>
          <a:ln w="9525">
            <a:noFill/>
            <a:miter lim="800000"/>
            <a:headEnd/>
            <a:tailEnd/>
          </a:ln>
        </p:spPr>
        <p:txBody>
          <a:bodyPr>
            <a:spAutoFit/>
          </a:bodyPr>
          <a:lstStyle/>
          <a:p>
            <a:pPr>
              <a:lnSpc>
                <a:spcPct val="90000"/>
              </a:lnSpc>
            </a:pPr>
            <a:r>
              <a:rPr lang="es-CO" sz="1200"/>
              <a:t>Campbell Collaboration. </a:t>
            </a:r>
          </a:p>
          <a:p>
            <a:pPr>
              <a:lnSpc>
                <a:spcPct val="90000"/>
              </a:lnSpc>
              <a:buFont typeface="Arial" charset="0"/>
              <a:buNone/>
            </a:pPr>
            <a:r>
              <a:rPr lang="es-CO" sz="1200"/>
              <a:t>Welsh, BC, Farrington DP. (eds) Preventing Crime: What works for children, offenders, victims and places. Springer, NY, NY. 2007. </a:t>
            </a:r>
            <a:endParaRPr lang="es-ES" sz="1200"/>
          </a:p>
          <a:p>
            <a:endParaRPr lang="es-ES" sz="1200"/>
          </a:p>
        </p:txBody>
      </p:sp>
      <p:sp>
        <p:nvSpPr>
          <p:cNvPr id="7" name="1 Título"/>
          <p:cNvSpPr>
            <a:spLocks noGrp="1"/>
          </p:cNvSpPr>
          <p:nvPr>
            <p:ph type="title"/>
          </p:nvPr>
        </p:nvSpPr>
        <p:spPr>
          <a:xfrm>
            <a:off x="4000496" y="71438"/>
            <a:ext cx="5143504" cy="1714488"/>
          </a:xfrm>
        </p:spPr>
        <p:txBody>
          <a:bodyPr>
            <a:noAutofit/>
          </a:bodyPr>
          <a:lstStyle/>
          <a:p>
            <a:pPr algn="l"/>
            <a:r>
              <a:rPr lang="en-US" sz="1300" b="1" dirty="0" smtClean="0"/>
              <a:t/>
            </a:r>
            <a:br>
              <a:rPr lang="en-US" sz="1300" b="1" dirty="0" smtClean="0"/>
            </a:br>
            <a:r>
              <a:rPr lang="en-US" sz="1100" b="1" dirty="0" smtClean="0">
                <a:solidFill>
                  <a:schemeClr val="accent2">
                    <a:lumMod val="20000"/>
                    <a:lumOff val="80000"/>
                  </a:schemeClr>
                </a:solidFill>
              </a:rPr>
              <a:t>4.1Action oriented information</a:t>
            </a:r>
            <a:r>
              <a:rPr lang="en-US" sz="1300" b="1" dirty="0" smtClean="0"/>
              <a:t/>
            </a:r>
            <a:br>
              <a:rPr lang="en-US" sz="1300" b="1" dirty="0" smtClean="0"/>
            </a:br>
            <a:r>
              <a:rPr lang="en-US" sz="1100" b="1" dirty="0" smtClean="0">
                <a:solidFill>
                  <a:schemeClr val="accent2">
                    <a:lumMod val="20000"/>
                    <a:lumOff val="80000"/>
                  </a:schemeClr>
                </a:solidFill>
              </a:rPr>
              <a:t>4.2 Epidemiologic tools</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4.3 Social science tools</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4.4 Risk and protective factors grouping</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4.5 Police statements derived of factors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4.6 Public policy in Medellin</a:t>
            </a:r>
            <a:br>
              <a:rPr lang="en-US" sz="1100" b="1" dirty="0" smtClean="0">
                <a:solidFill>
                  <a:schemeClr val="accent2">
                    <a:lumMod val="20000"/>
                    <a:lumOff val="80000"/>
                  </a:schemeClr>
                </a:solidFill>
              </a:rPr>
            </a:br>
            <a:r>
              <a:rPr lang="en-US" sz="1600" b="1" dirty="0" smtClean="0"/>
              <a:t>4.7 Resources organization </a:t>
            </a:r>
            <a:r>
              <a:rPr lang="en-US" sz="1100" b="1" dirty="0" smtClean="0">
                <a:solidFill>
                  <a:schemeClr val="accent2">
                    <a:lumMod val="20000"/>
                    <a:lumOff val="80000"/>
                  </a:schemeClr>
                </a:solidFill>
              </a:rPr>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4.8 Next steps</a:t>
            </a:r>
            <a:r>
              <a:rPr lang="en-US" sz="1300" b="1" dirty="0" smtClean="0"/>
              <a:t/>
            </a:r>
            <a:br>
              <a:rPr lang="en-US" sz="1300" b="1" dirty="0" smtClean="0"/>
            </a:br>
            <a:r>
              <a:rPr lang="en-US" sz="1300" b="1" dirty="0" smtClean="0">
                <a:solidFill>
                  <a:schemeClr val="bg1"/>
                </a:solidFill>
              </a:rPr>
              <a:t/>
            </a:r>
            <a:br>
              <a:rPr lang="en-US" sz="1300" b="1" dirty="0" smtClean="0">
                <a:solidFill>
                  <a:schemeClr val="bg1"/>
                </a:solidFill>
              </a:rPr>
            </a:br>
            <a:endParaRPr lang="es-CO" sz="1300" dirty="0">
              <a:solidFill>
                <a:schemeClr val="bg1"/>
              </a:solidFill>
            </a:endParaRPr>
          </a:p>
        </p:txBody>
      </p:sp>
      <p:sp>
        <p:nvSpPr>
          <p:cNvPr id="8" name="7 CuadroTexto"/>
          <p:cNvSpPr txBox="1"/>
          <p:nvPr/>
        </p:nvSpPr>
        <p:spPr>
          <a:xfrm>
            <a:off x="1785918" y="142852"/>
            <a:ext cx="2428892" cy="1323439"/>
          </a:xfrm>
          <a:prstGeom prst="rect">
            <a:avLst/>
          </a:prstGeom>
          <a:noFill/>
        </p:spPr>
        <p:txBody>
          <a:bodyPr wrap="square" rtlCol="0">
            <a:spAutoFit/>
          </a:bodyPr>
          <a:lstStyle/>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Public</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policy</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Human</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security</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approach</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Medellin</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model</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600" b="1" cap="small" spc="200" dirty="0" err="1" smtClean="0">
                <a:latin typeface="+mj-lt"/>
                <a:ea typeface="+mj-ea"/>
                <a:cs typeface="+mj-cs"/>
              </a:rPr>
              <a:t>Medellin</a:t>
            </a:r>
            <a:r>
              <a:rPr lang="es-CO" sz="1600" b="1" cap="small" spc="200" dirty="0" smtClean="0">
                <a:latin typeface="+mj-lt"/>
                <a:ea typeface="+mj-ea"/>
                <a:cs typeface="+mj-cs"/>
              </a:rPr>
              <a:t> </a:t>
            </a:r>
            <a:r>
              <a:rPr lang="es-CO" sz="1600" b="1" cap="small" spc="200" dirty="0" err="1" smtClean="0">
                <a:latin typeface="+mj-lt"/>
                <a:ea typeface="+mj-ea"/>
                <a:cs typeface="+mj-cs"/>
              </a:rPr>
              <a:t>experience</a:t>
            </a:r>
            <a:endParaRPr lang="es-CO" sz="1600" b="1" cap="small" spc="200" dirty="0" smtClean="0">
              <a:latin typeface="+mj-lt"/>
              <a:ea typeface="+mj-ea"/>
              <a:cs typeface="+mj-cs"/>
            </a:endParaRPr>
          </a:p>
        </p:txBody>
      </p:sp>
      <p:sp>
        <p:nvSpPr>
          <p:cNvPr id="9" name="8 Rectángulo"/>
          <p:cNvSpPr/>
          <p:nvPr/>
        </p:nvSpPr>
        <p:spPr>
          <a:xfrm>
            <a:off x="2714612" y="1857364"/>
            <a:ext cx="5357850" cy="78581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2400" b="1" dirty="0" smtClean="0">
                <a:ln w="18000">
                  <a:solidFill>
                    <a:schemeClr val="tx1"/>
                  </a:solidFill>
                  <a:prstDash val="solid"/>
                  <a:miter lim="800000"/>
                </a:ln>
                <a:solidFill>
                  <a:schemeClr val="tx1"/>
                </a:solidFill>
                <a:effectLst>
                  <a:outerShdw blurRad="25500" dist="23000" dir="7020000" algn="tl">
                    <a:srgbClr val="000000">
                      <a:alpha val="50000"/>
                    </a:srgbClr>
                  </a:outerShdw>
                </a:effectLst>
              </a:rPr>
              <a:t>RESOURCES ORGANIZATION IN PROGRAMS AND PROJECTS</a:t>
            </a:r>
            <a:endParaRPr lang="es-CO" sz="2400" b="1" dirty="0">
              <a:ln w="18000">
                <a:solidFill>
                  <a:schemeClr val="tx1"/>
                </a:solidFill>
                <a:prstDash val="solid"/>
                <a:miter lim="800000"/>
              </a:ln>
              <a:solidFill>
                <a:schemeClr val="tx1"/>
              </a:solidFill>
              <a:effectLst>
                <a:outerShdw blurRad="25500" dist="23000" dir="7020000" algn="tl">
                  <a:srgbClr val="000000">
                    <a:alpha val="50000"/>
                  </a:srgbClr>
                </a:outerShdw>
              </a:effectLst>
            </a:endParaRPr>
          </a:p>
        </p:txBody>
      </p:sp>
    </p:spTree>
  </p:cSld>
  <p:clrMapOvr>
    <a:masterClrMapping/>
  </p:clrMapOvr>
  <p:transition>
    <p:cut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ChangeArrowheads="1"/>
          </p:cNvSpPr>
          <p:nvPr/>
        </p:nvSpPr>
        <p:spPr bwMode="auto">
          <a:xfrm>
            <a:off x="0" y="1728788"/>
            <a:ext cx="9144000" cy="0"/>
          </a:xfrm>
          <a:prstGeom prst="rect">
            <a:avLst/>
          </a:prstGeom>
          <a:noFill/>
          <a:ln w="9525">
            <a:noFill/>
            <a:miter lim="800000"/>
            <a:headEnd/>
            <a:tailEnd/>
          </a:ln>
        </p:spPr>
        <p:txBody>
          <a:bodyPr wrap="none" anchor="ctr">
            <a:spAutoFit/>
          </a:bodyPr>
          <a:lstStyle/>
          <a:p>
            <a:endParaRPr lang="es-CO">
              <a:latin typeface="Calibri" pitchFamily="34" charset="0"/>
            </a:endParaRPr>
          </a:p>
        </p:txBody>
      </p:sp>
      <p:sp>
        <p:nvSpPr>
          <p:cNvPr id="6" name="2 Marcador de contenido"/>
          <p:cNvSpPr>
            <a:spLocks noGrp="1"/>
          </p:cNvSpPr>
          <p:nvPr>
            <p:ph idx="1"/>
          </p:nvPr>
        </p:nvSpPr>
        <p:spPr>
          <a:xfrm>
            <a:off x="2500298" y="2714620"/>
            <a:ext cx="6248400" cy="3840163"/>
          </a:xfrm>
        </p:spPr>
        <p:txBody>
          <a:bodyPr>
            <a:normAutofit fontScale="92500" lnSpcReduction="10000"/>
          </a:bodyPr>
          <a:lstStyle/>
          <a:p>
            <a:pPr marL="514350" indent="-514350" eaLnBrk="1" hangingPunct="1">
              <a:lnSpc>
                <a:spcPct val="90000"/>
              </a:lnSpc>
              <a:buClr>
                <a:srgbClr val="006600"/>
              </a:buClr>
              <a:buFont typeface="Trebuchet MS" pitchFamily="34" charset="0"/>
              <a:buAutoNum type="arabicPeriod"/>
            </a:pPr>
            <a:r>
              <a:rPr lang="es-ES" b="1" dirty="0" smtClean="0">
                <a:solidFill>
                  <a:srgbClr val="008000"/>
                </a:solidFill>
                <a:effectLst>
                  <a:outerShdw blurRad="38100" dist="38100" dir="2700000" algn="tl">
                    <a:srgbClr val="C0C0C0"/>
                  </a:outerShdw>
                </a:effectLst>
              </a:rPr>
              <a:t>TO DEFINE PROGRAMS AND PROJECTS TO IMPLEMENT PUBLIC POLICY </a:t>
            </a:r>
            <a:r>
              <a:rPr lang="es-ES" dirty="0" smtClean="0"/>
              <a:t>(</a:t>
            </a:r>
            <a:r>
              <a:rPr lang="es-ES" dirty="0" err="1" smtClean="0"/>
              <a:t>Civic</a:t>
            </a:r>
            <a:r>
              <a:rPr lang="es-ES" dirty="0" smtClean="0"/>
              <a:t> </a:t>
            </a:r>
            <a:r>
              <a:rPr lang="es-ES" dirty="0" err="1" smtClean="0"/>
              <a:t>Coexistence</a:t>
            </a:r>
            <a:r>
              <a:rPr lang="es-ES" dirty="0" smtClean="0"/>
              <a:t> and Security </a:t>
            </a:r>
            <a:r>
              <a:rPr lang="es-ES" dirty="0" err="1" smtClean="0"/>
              <a:t>Committees</a:t>
            </a:r>
            <a:r>
              <a:rPr lang="es-ES" dirty="0" smtClean="0"/>
              <a:t> and </a:t>
            </a:r>
            <a:r>
              <a:rPr lang="es-ES" dirty="0" err="1" smtClean="0"/>
              <a:t>identified</a:t>
            </a:r>
            <a:r>
              <a:rPr lang="es-ES" dirty="0" smtClean="0"/>
              <a:t> </a:t>
            </a:r>
            <a:r>
              <a:rPr lang="es-ES" dirty="0" err="1" smtClean="0"/>
              <a:t>strategies</a:t>
            </a:r>
            <a:r>
              <a:rPr lang="es-ES" dirty="0" smtClean="0"/>
              <a:t>)</a:t>
            </a:r>
          </a:p>
          <a:p>
            <a:pPr marL="514350" indent="-514350" eaLnBrk="1" hangingPunct="1">
              <a:lnSpc>
                <a:spcPct val="90000"/>
              </a:lnSpc>
              <a:buClr>
                <a:srgbClr val="006600"/>
              </a:buClr>
              <a:buFont typeface="Trebuchet MS" pitchFamily="34" charset="0"/>
              <a:buAutoNum type="arabicPeriod"/>
            </a:pPr>
            <a:r>
              <a:rPr lang="es-ES" b="1" dirty="0" smtClean="0">
                <a:solidFill>
                  <a:srgbClr val="008000"/>
                </a:solidFill>
                <a:effectLst>
                  <a:outerShdw blurRad="38100" dist="38100" dir="2700000" algn="tl">
                    <a:srgbClr val="C0C0C0"/>
                  </a:outerShdw>
                </a:effectLst>
              </a:rPr>
              <a:t>IDENTIFICATION AND ALLOCATION OF RESOURCES </a:t>
            </a:r>
            <a:r>
              <a:rPr lang="es-ES" dirty="0" smtClean="0"/>
              <a:t>(</a:t>
            </a:r>
            <a:r>
              <a:rPr lang="es-ES" dirty="0" err="1" smtClean="0"/>
              <a:t>Civic</a:t>
            </a:r>
            <a:r>
              <a:rPr lang="es-ES" dirty="0" smtClean="0"/>
              <a:t> </a:t>
            </a:r>
            <a:r>
              <a:rPr lang="es-ES" dirty="0" err="1" smtClean="0"/>
              <a:t>Coexistence</a:t>
            </a:r>
            <a:r>
              <a:rPr lang="es-ES" dirty="0" smtClean="0"/>
              <a:t> and Security </a:t>
            </a:r>
            <a:r>
              <a:rPr lang="es-ES" dirty="0" err="1" smtClean="0"/>
              <a:t>Committees</a:t>
            </a:r>
            <a:r>
              <a:rPr lang="es-ES" dirty="0" smtClean="0"/>
              <a:t>)</a:t>
            </a:r>
          </a:p>
          <a:p>
            <a:pPr marL="514350" indent="-514350" eaLnBrk="1" hangingPunct="1">
              <a:lnSpc>
                <a:spcPct val="90000"/>
              </a:lnSpc>
              <a:buClr>
                <a:srgbClr val="006600"/>
              </a:buClr>
              <a:buFont typeface="Trebuchet MS" pitchFamily="34" charset="0"/>
              <a:buAutoNum type="arabicPeriod"/>
            </a:pPr>
            <a:r>
              <a:rPr lang="es-ES" b="1" dirty="0" smtClean="0">
                <a:solidFill>
                  <a:srgbClr val="006600"/>
                </a:solidFill>
                <a:effectLst>
                  <a:outerShdw blurRad="38100" dist="38100" dir="2700000" algn="tl">
                    <a:srgbClr val="C0C0C0"/>
                  </a:outerShdw>
                </a:effectLst>
              </a:rPr>
              <a:t>ADAPT OR DESIGN PROGRAMS AND PROJECTS</a:t>
            </a:r>
            <a:r>
              <a:rPr lang="es-ES" dirty="0" smtClean="0">
                <a:solidFill>
                  <a:srgbClr val="006600"/>
                </a:solidFill>
              </a:rPr>
              <a:t>. </a:t>
            </a:r>
            <a:r>
              <a:rPr lang="es-ES" b="1" dirty="0" smtClean="0"/>
              <a:t>(PREVIVA).</a:t>
            </a:r>
          </a:p>
          <a:p>
            <a:pPr lvl="1" eaLnBrk="1" hangingPunct="1">
              <a:lnSpc>
                <a:spcPct val="90000"/>
              </a:lnSpc>
              <a:buClr>
                <a:srgbClr val="006600"/>
              </a:buClr>
              <a:buFont typeface="Trebuchet MS" pitchFamily="34" charset="0"/>
              <a:buAutoNum type="arabicPeriod"/>
            </a:pPr>
            <a:r>
              <a:rPr lang="es-ES" b="1" dirty="0" err="1" smtClean="0"/>
              <a:t>Scientific</a:t>
            </a:r>
            <a:r>
              <a:rPr lang="es-ES" b="1" dirty="0" smtClean="0"/>
              <a:t> </a:t>
            </a:r>
            <a:r>
              <a:rPr lang="es-ES" b="1" dirty="0" err="1" smtClean="0"/>
              <a:t>evidence-based</a:t>
            </a:r>
            <a:endParaRPr lang="es-ES" b="1" dirty="0" smtClean="0"/>
          </a:p>
          <a:p>
            <a:pPr lvl="1" eaLnBrk="1" hangingPunct="1">
              <a:lnSpc>
                <a:spcPct val="90000"/>
              </a:lnSpc>
              <a:buClr>
                <a:srgbClr val="006600"/>
              </a:buClr>
              <a:buFont typeface="Trebuchet MS" pitchFamily="34" charset="0"/>
              <a:buAutoNum type="arabicPeriod"/>
            </a:pPr>
            <a:r>
              <a:rPr lang="es-CO" b="1" dirty="0" err="1" smtClean="0"/>
              <a:t>Culturally</a:t>
            </a:r>
            <a:r>
              <a:rPr lang="es-CO" b="1" dirty="0" smtClean="0"/>
              <a:t> </a:t>
            </a:r>
            <a:r>
              <a:rPr lang="es-CO" b="1" dirty="0" err="1" smtClean="0"/>
              <a:t>appropriate</a:t>
            </a:r>
            <a:endParaRPr lang="es-ES" b="1" dirty="0" smtClean="0"/>
          </a:p>
          <a:p>
            <a:pPr lvl="1" eaLnBrk="1" hangingPunct="1">
              <a:lnSpc>
                <a:spcPct val="90000"/>
              </a:lnSpc>
              <a:buClr>
                <a:srgbClr val="006600"/>
              </a:buClr>
              <a:buFont typeface="Trebuchet MS" pitchFamily="34" charset="0"/>
              <a:buAutoNum type="arabicPeriod"/>
            </a:pPr>
            <a:r>
              <a:rPr lang="es-ES" b="1" dirty="0" err="1" smtClean="0"/>
              <a:t>Advice</a:t>
            </a:r>
            <a:r>
              <a:rPr lang="es-ES" b="1" dirty="0" smtClean="0"/>
              <a:t> and </a:t>
            </a:r>
            <a:r>
              <a:rPr lang="es-ES" b="1" dirty="0" err="1" smtClean="0"/>
              <a:t>Support</a:t>
            </a:r>
            <a:r>
              <a:rPr lang="es-ES" b="1" dirty="0" smtClean="0"/>
              <a:t> </a:t>
            </a:r>
            <a:r>
              <a:rPr lang="es-ES" b="1" dirty="0" err="1" smtClean="0"/>
              <a:t>from</a:t>
            </a:r>
            <a:r>
              <a:rPr lang="es-ES" b="1" dirty="0" smtClean="0"/>
              <a:t> CDC</a:t>
            </a:r>
          </a:p>
          <a:p>
            <a:pPr lvl="1" eaLnBrk="1" hangingPunct="1">
              <a:lnSpc>
                <a:spcPct val="90000"/>
              </a:lnSpc>
            </a:pPr>
            <a:endParaRPr lang="es-ES" dirty="0" smtClean="0"/>
          </a:p>
          <a:p>
            <a:pPr marL="514350" indent="-514350" eaLnBrk="1" hangingPunct="1">
              <a:lnSpc>
                <a:spcPct val="90000"/>
              </a:lnSpc>
            </a:pPr>
            <a:endParaRPr lang="es-ES" dirty="0" smtClean="0"/>
          </a:p>
        </p:txBody>
      </p:sp>
      <p:sp>
        <p:nvSpPr>
          <p:cNvPr id="5" name="4 Rectángulo"/>
          <p:cNvSpPr/>
          <p:nvPr/>
        </p:nvSpPr>
        <p:spPr>
          <a:xfrm>
            <a:off x="2714612" y="1857364"/>
            <a:ext cx="5715040" cy="71438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400" b="1" dirty="0" smtClean="0">
                <a:ln w="18000">
                  <a:solidFill>
                    <a:schemeClr val="tx1"/>
                  </a:solidFill>
                  <a:prstDash val="solid"/>
                  <a:miter lim="800000"/>
                </a:ln>
                <a:solidFill>
                  <a:schemeClr val="tx1"/>
                </a:solidFill>
                <a:effectLst>
                  <a:outerShdw blurRad="25500" dist="23000" dir="7020000" algn="tl">
                    <a:srgbClr val="000000">
                      <a:alpha val="50000"/>
                    </a:srgbClr>
                  </a:outerShdw>
                </a:effectLst>
              </a:rPr>
              <a:t>RESOURCE MANAGMENT AS CONCRETE PROGRAMS</a:t>
            </a:r>
            <a:endParaRPr lang="es-CO" sz="2400" b="1" dirty="0" smtClean="0">
              <a:ln w="18000">
                <a:solidFill>
                  <a:schemeClr val="tx1"/>
                </a:solidFill>
                <a:prstDash val="solid"/>
                <a:miter lim="800000"/>
              </a:ln>
              <a:solidFill>
                <a:schemeClr val="tx1"/>
              </a:solidFill>
              <a:effectLst>
                <a:outerShdw blurRad="25500" dist="23000" dir="7020000" algn="tl">
                  <a:srgbClr val="000000">
                    <a:alpha val="50000"/>
                  </a:srgbClr>
                </a:outerShdw>
              </a:effectLst>
            </a:endParaRPr>
          </a:p>
        </p:txBody>
      </p:sp>
      <p:sp>
        <p:nvSpPr>
          <p:cNvPr id="8" name="1 Título"/>
          <p:cNvSpPr>
            <a:spLocks noGrp="1"/>
          </p:cNvSpPr>
          <p:nvPr>
            <p:ph type="title"/>
          </p:nvPr>
        </p:nvSpPr>
        <p:spPr>
          <a:xfrm>
            <a:off x="4000496" y="71438"/>
            <a:ext cx="5143504" cy="1714488"/>
          </a:xfrm>
        </p:spPr>
        <p:txBody>
          <a:bodyPr>
            <a:noAutofit/>
          </a:bodyPr>
          <a:lstStyle/>
          <a:p>
            <a:pPr algn="l"/>
            <a:r>
              <a:rPr lang="en-US" sz="1300" b="1" dirty="0" smtClean="0"/>
              <a:t/>
            </a:r>
            <a:br>
              <a:rPr lang="en-US" sz="1300" b="1" dirty="0" smtClean="0"/>
            </a:br>
            <a:r>
              <a:rPr lang="en-US" sz="1100" b="1" dirty="0" smtClean="0">
                <a:solidFill>
                  <a:schemeClr val="accent2">
                    <a:lumMod val="20000"/>
                    <a:lumOff val="80000"/>
                  </a:schemeClr>
                </a:solidFill>
              </a:rPr>
              <a:t>4.1Action oriented information</a:t>
            </a:r>
            <a:r>
              <a:rPr lang="en-US" sz="1300" b="1" dirty="0" smtClean="0"/>
              <a:t/>
            </a:r>
            <a:br>
              <a:rPr lang="en-US" sz="1300" b="1" dirty="0" smtClean="0"/>
            </a:br>
            <a:r>
              <a:rPr lang="en-US" sz="1100" b="1" dirty="0" smtClean="0">
                <a:solidFill>
                  <a:schemeClr val="accent2">
                    <a:lumMod val="20000"/>
                    <a:lumOff val="80000"/>
                  </a:schemeClr>
                </a:solidFill>
              </a:rPr>
              <a:t>4.2 Epidemiologic tools</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4.3 Social science tools</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4.4 Risk and protective factors grouping</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4.5 Police statements derived of factors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4.6 Public policy in Medellin</a:t>
            </a:r>
            <a:br>
              <a:rPr lang="en-US" sz="1100" b="1" dirty="0" smtClean="0">
                <a:solidFill>
                  <a:schemeClr val="accent2">
                    <a:lumMod val="20000"/>
                    <a:lumOff val="80000"/>
                  </a:schemeClr>
                </a:solidFill>
              </a:rPr>
            </a:br>
            <a:r>
              <a:rPr lang="en-US" sz="1600" b="1" dirty="0" smtClean="0"/>
              <a:t>4.7 Resources organization </a:t>
            </a:r>
            <a:r>
              <a:rPr lang="en-US" sz="1100" b="1" dirty="0" smtClean="0">
                <a:solidFill>
                  <a:schemeClr val="accent2">
                    <a:lumMod val="20000"/>
                    <a:lumOff val="80000"/>
                  </a:schemeClr>
                </a:solidFill>
              </a:rPr>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4.8 Next steps</a:t>
            </a:r>
            <a:r>
              <a:rPr lang="en-US" sz="1300" b="1" dirty="0" smtClean="0"/>
              <a:t/>
            </a:r>
            <a:br>
              <a:rPr lang="en-US" sz="1300" b="1" dirty="0" smtClean="0"/>
            </a:br>
            <a:r>
              <a:rPr lang="en-US" sz="1300" b="1" dirty="0" smtClean="0">
                <a:solidFill>
                  <a:schemeClr val="bg1"/>
                </a:solidFill>
              </a:rPr>
              <a:t/>
            </a:r>
            <a:br>
              <a:rPr lang="en-US" sz="1300" b="1" dirty="0" smtClean="0">
                <a:solidFill>
                  <a:schemeClr val="bg1"/>
                </a:solidFill>
              </a:rPr>
            </a:br>
            <a:endParaRPr lang="es-CO" sz="1300" dirty="0">
              <a:solidFill>
                <a:schemeClr val="bg1"/>
              </a:solidFill>
            </a:endParaRPr>
          </a:p>
        </p:txBody>
      </p:sp>
      <p:sp>
        <p:nvSpPr>
          <p:cNvPr id="9" name="8 CuadroTexto"/>
          <p:cNvSpPr txBox="1"/>
          <p:nvPr/>
        </p:nvSpPr>
        <p:spPr>
          <a:xfrm>
            <a:off x="1785918" y="142852"/>
            <a:ext cx="2428892" cy="1323439"/>
          </a:xfrm>
          <a:prstGeom prst="rect">
            <a:avLst/>
          </a:prstGeom>
          <a:noFill/>
        </p:spPr>
        <p:txBody>
          <a:bodyPr wrap="square" rtlCol="0">
            <a:spAutoFit/>
          </a:bodyPr>
          <a:lstStyle/>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Public</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policy</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Human</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security</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approach</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Medellin</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model</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600" b="1" cap="small" spc="200" dirty="0" err="1" smtClean="0">
                <a:latin typeface="+mj-lt"/>
                <a:ea typeface="+mj-ea"/>
                <a:cs typeface="+mj-cs"/>
              </a:rPr>
              <a:t>Medellin</a:t>
            </a:r>
            <a:r>
              <a:rPr lang="es-CO" sz="1600" b="1" cap="small" spc="200" dirty="0" smtClean="0">
                <a:latin typeface="+mj-lt"/>
                <a:ea typeface="+mj-ea"/>
                <a:cs typeface="+mj-cs"/>
              </a:rPr>
              <a:t> </a:t>
            </a:r>
            <a:r>
              <a:rPr lang="es-CO" sz="1600" b="1" cap="small" spc="200" dirty="0" err="1" smtClean="0">
                <a:latin typeface="+mj-lt"/>
                <a:ea typeface="+mj-ea"/>
                <a:cs typeface="+mj-cs"/>
              </a:rPr>
              <a:t>experience</a:t>
            </a:r>
            <a:endParaRPr lang="es-CO" sz="1600" b="1" cap="small" spc="200" dirty="0" smtClean="0">
              <a:latin typeface="+mj-lt"/>
              <a:ea typeface="+mj-ea"/>
              <a:cs typeface="+mj-cs"/>
            </a:endParaRPr>
          </a:p>
        </p:txBody>
      </p:sp>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472" y="285728"/>
            <a:ext cx="4000528" cy="1143000"/>
          </a:xfrm>
        </p:spPr>
        <p:txBody>
          <a:bodyPr>
            <a:noAutofit/>
          </a:bodyPr>
          <a:lstStyle/>
          <a:p>
            <a:pPr algn="l"/>
            <a:r>
              <a:rPr lang="en-US" sz="1600" b="1" dirty="0" smtClean="0"/>
              <a:t/>
            </a:r>
            <a:br>
              <a:rPr lang="en-US" sz="1600" b="1" dirty="0" smtClean="0"/>
            </a:br>
            <a:r>
              <a:rPr lang="en-US" sz="1600" b="1" dirty="0" smtClean="0"/>
              <a:t>1.1 Public policy definition</a:t>
            </a:r>
            <a:br>
              <a:rPr lang="en-US" sz="1600" b="1" dirty="0" smtClean="0"/>
            </a:br>
            <a:r>
              <a:rPr lang="en-US" sz="1300" b="1" dirty="0" smtClean="0">
                <a:solidFill>
                  <a:schemeClr val="accent2">
                    <a:lumMod val="20000"/>
                    <a:lumOff val="80000"/>
                  </a:schemeClr>
                </a:solidFill>
              </a:rPr>
              <a:t>1.2 Public good: human safety</a:t>
            </a:r>
            <a:r>
              <a:rPr lang="en-US" sz="1600" b="1" dirty="0" smtClean="0">
                <a:solidFill>
                  <a:schemeClr val="accent2">
                    <a:lumMod val="20000"/>
                    <a:lumOff val="80000"/>
                  </a:schemeClr>
                </a:solidFill>
              </a:rPr>
              <a:t/>
            </a:r>
            <a:br>
              <a:rPr lang="en-US" sz="1600" b="1" dirty="0" smtClean="0">
                <a:solidFill>
                  <a:schemeClr val="accent2">
                    <a:lumMod val="20000"/>
                    <a:lumOff val="80000"/>
                  </a:schemeClr>
                </a:solidFill>
              </a:rPr>
            </a:br>
            <a:endParaRPr lang="es-CO" sz="1600" dirty="0">
              <a:solidFill>
                <a:schemeClr val="accent2">
                  <a:lumMod val="20000"/>
                  <a:lumOff val="80000"/>
                </a:schemeClr>
              </a:solidFill>
            </a:endParaRPr>
          </a:p>
        </p:txBody>
      </p:sp>
      <p:sp>
        <p:nvSpPr>
          <p:cNvPr id="5" name="4 Rectángulo redondeado"/>
          <p:cNvSpPr/>
          <p:nvPr/>
        </p:nvSpPr>
        <p:spPr>
          <a:xfrm>
            <a:off x="4000496" y="4214818"/>
            <a:ext cx="4929254" cy="17145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sz="2000" b="1" dirty="0" smtClean="0">
                <a:solidFill>
                  <a:schemeClr val="tx1"/>
                </a:solidFill>
              </a:rPr>
              <a:t>Its acceptance, feasibility and legitimacy increase when it becomes of </a:t>
            </a:r>
            <a:r>
              <a:rPr lang="en-US" sz="2000" b="1" dirty="0" smtClean="0">
                <a:solidFill>
                  <a:srgbClr val="FFFF00"/>
                </a:solidFill>
              </a:rPr>
              <a:t>public interest </a:t>
            </a:r>
            <a:r>
              <a:rPr lang="en-US" sz="2000" b="1" dirty="0" smtClean="0">
                <a:solidFill>
                  <a:schemeClr val="tx1"/>
                </a:solidFill>
              </a:rPr>
              <a:t>and becomes part of the </a:t>
            </a:r>
            <a:r>
              <a:rPr lang="en-US" sz="2000" b="1" dirty="0" smtClean="0">
                <a:solidFill>
                  <a:srgbClr val="FFFF00"/>
                </a:solidFill>
              </a:rPr>
              <a:t>political agenda</a:t>
            </a:r>
            <a:endParaRPr lang="en-US" sz="2000" b="1" dirty="0">
              <a:solidFill>
                <a:srgbClr val="FFFF00"/>
              </a:solidFill>
            </a:endParaRPr>
          </a:p>
        </p:txBody>
      </p:sp>
      <p:sp>
        <p:nvSpPr>
          <p:cNvPr id="6" name="5 Rectángulo redondeado"/>
          <p:cNvSpPr/>
          <p:nvPr/>
        </p:nvSpPr>
        <p:spPr>
          <a:xfrm>
            <a:off x="285720" y="3143248"/>
            <a:ext cx="2143140" cy="100013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CO" sz="3200" b="1" dirty="0" err="1" smtClean="0">
                <a:solidFill>
                  <a:sysClr val="windowText" lastClr="000000"/>
                </a:solidFill>
                <a:effectLst>
                  <a:outerShdw blurRad="38100" dist="38100" dir="2700000" algn="tl">
                    <a:srgbClr val="000000">
                      <a:alpha val="43137"/>
                    </a:srgbClr>
                  </a:outerShdw>
                </a:effectLst>
              </a:rPr>
              <a:t>Public</a:t>
            </a:r>
            <a:r>
              <a:rPr lang="es-CO" sz="3200" b="1" dirty="0" smtClean="0">
                <a:solidFill>
                  <a:sysClr val="windowText" lastClr="000000"/>
                </a:solidFill>
                <a:effectLst>
                  <a:outerShdw blurRad="38100" dist="38100" dir="2700000" algn="tl">
                    <a:srgbClr val="000000">
                      <a:alpha val="43137"/>
                    </a:srgbClr>
                  </a:outerShdw>
                </a:effectLst>
              </a:rPr>
              <a:t> </a:t>
            </a:r>
          </a:p>
          <a:p>
            <a:pPr algn="ctr"/>
            <a:r>
              <a:rPr lang="es-CO" sz="3200" b="1" dirty="0" err="1">
                <a:solidFill>
                  <a:sysClr val="windowText" lastClr="000000"/>
                </a:solidFill>
                <a:effectLst>
                  <a:outerShdw blurRad="38100" dist="38100" dir="2700000" algn="tl">
                    <a:srgbClr val="000000">
                      <a:alpha val="43137"/>
                    </a:srgbClr>
                  </a:outerShdw>
                </a:effectLst>
              </a:rPr>
              <a:t>P</a:t>
            </a:r>
            <a:r>
              <a:rPr lang="es-CO" sz="3200" b="1" dirty="0" err="1" smtClean="0">
                <a:solidFill>
                  <a:sysClr val="windowText" lastClr="000000"/>
                </a:solidFill>
                <a:effectLst>
                  <a:outerShdw blurRad="38100" dist="38100" dir="2700000" algn="tl">
                    <a:srgbClr val="000000">
                      <a:alpha val="43137"/>
                    </a:srgbClr>
                  </a:outerShdw>
                </a:effectLst>
              </a:rPr>
              <a:t>olicy</a:t>
            </a:r>
            <a:endParaRPr lang="es-CO" sz="3200" b="1" dirty="0">
              <a:solidFill>
                <a:sysClr val="windowText" lastClr="000000"/>
              </a:solidFill>
              <a:effectLst>
                <a:outerShdw blurRad="38100" dist="38100" dir="2700000" algn="tl">
                  <a:srgbClr val="000000">
                    <a:alpha val="43137"/>
                  </a:srgbClr>
                </a:outerShdw>
              </a:effectLst>
            </a:endParaRPr>
          </a:p>
        </p:txBody>
      </p:sp>
      <p:sp>
        <p:nvSpPr>
          <p:cNvPr id="7" name="6 Rectángulo redondeado"/>
          <p:cNvSpPr/>
          <p:nvPr/>
        </p:nvSpPr>
        <p:spPr>
          <a:xfrm>
            <a:off x="3857620" y="1857364"/>
            <a:ext cx="5072066" cy="17145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b="1" dirty="0" smtClean="0">
                <a:solidFill>
                  <a:schemeClr val="tx1"/>
                </a:solidFill>
              </a:rPr>
              <a:t>A policy is public when it is about a </a:t>
            </a:r>
            <a:r>
              <a:rPr lang="en-US" b="1" dirty="0" smtClean="0">
                <a:solidFill>
                  <a:srgbClr val="FFFF00"/>
                </a:solidFill>
              </a:rPr>
              <a:t>public good </a:t>
            </a:r>
            <a:r>
              <a:rPr lang="en-US" b="1" dirty="0" smtClean="0">
                <a:solidFill>
                  <a:schemeClr val="tx1"/>
                </a:solidFill>
              </a:rPr>
              <a:t>and when its objective is to promote development  of public goods and the </a:t>
            </a:r>
            <a:r>
              <a:rPr lang="en-US" b="1" dirty="0" smtClean="0">
                <a:solidFill>
                  <a:srgbClr val="FFFF00"/>
                </a:solidFill>
              </a:rPr>
              <a:t>access to them with equity and justice </a:t>
            </a:r>
            <a:endParaRPr lang="en-US" b="1" dirty="0">
              <a:solidFill>
                <a:srgbClr val="FFFF00"/>
              </a:solidFill>
            </a:endParaRPr>
          </a:p>
        </p:txBody>
      </p:sp>
      <p:sp>
        <p:nvSpPr>
          <p:cNvPr id="8" name="7 Flecha curvada hacia arriba"/>
          <p:cNvSpPr/>
          <p:nvPr/>
        </p:nvSpPr>
        <p:spPr>
          <a:xfrm>
            <a:off x="2285984" y="4643446"/>
            <a:ext cx="1643074" cy="128588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9" name="8 Flecha curvada hacia abajo"/>
          <p:cNvSpPr/>
          <p:nvPr/>
        </p:nvSpPr>
        <p:spPr>
          <a:xfrm>
            <a:off x="2143108" y="1857364"/>
            <a:ext cx="1643074" cy="114300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10 CuadroTexto"/>
          <p:cNvSpPr txBox="1"/>
          <p:nvPr/>
        </p:nvSpPr>
        <p:spPr>
          <a:xfrm>
            <a:off x="1928794" y="6211669"/>
            <a:ext cx="6929486" cy="523220"/>
          </a:xfrm>
          <a:prstGeom prst="rect">
            <a:avLst/>
          </a:prstGeom>
          <a:noFill/>
        </p:spPr>
        <p:txBody>
          <a:bodyPr wrap="square" rtlCol="0">
            <a:spAutoFit/>
          </a:bodyPr>
          <a:lstStyle/>
          <a:p>
            <a:r>
              <a:rPr lang="en-US" sz="1400" dirty="0" smtClean="0"/>
              <a:t>Public policy for the coexistence promotion and violence prevention in Medellin and metropolitan area, 2007-2015.</a:t>
            </a:r>
            <a:endParaRPr lang="en-US" sz="1400" dirty="0"/>
          </a:p>
        </p:txBody>
      </p:sp>
      <p:sp>
        <p:nvSpPr>
          <p:cNvPr id="10" name="9 CuadroTexto"/>
          <p:cNvSpPr txBox="1"/>
          <p:nvPr/>
        </p:nvSpPr>
        <p:spPr>
          <a:xfrm>
            <a:off x="1857356" y="142852"/>
            <a:ext cx="3214710" cy="1354217"/>
          </a:xfrm>
          <a:prstGeom prst="rect">
            <a:avLst/>
          </a:prstGeom>
          <a:noFill/>
        </p:spPr>
        <p:txBody>
          <a:bodyPr wrap="square" rtlCol="0">
            <a:spAutoFit/>
          </a:bodyPr>
          <a:lstStyle/>
          <a:p>
            <a:pPr marL="342900" indent="-342900">
              <a:buAutoNum type="arabicPeriod"/>
            </a:pPr>
            <a:r>
              <a:rPr lang="es-CO" b="1" cap="small" spc="200" dirty="0" err="1" smtClean="0">
                <a:latin typeface="+mj-lt"/>
                <a:ea typeface="+mj-ea"/>
                <a:cs typeface="+mj-cs"/>
              </a:rPr>
              <a:t>Public</a:t>
            </a:r>
            <a:r>
              <a:rPr lang="es-CO" b="1" cap="small" spc="200" dirty="0" smtClean="0">
                <a:latin typeface="+mj-lt"/>
                <a:ea typeface="+mj-ea"/>
                <a:cs typeface="+mj-cs"/>
              </a:rPr>
              <a:t> </a:t>
            </a:r>
            <a:r>
              <a:rPr lang="es-CO" b="1" cap="small" spc="200" dirty="0" err="1" smtClean="0">
                <a:latin typeface="+mj-lt"/>
                <a:ea typeface="+mj-ea"/>
                <a:cs typeface="+mj-cs"/>
              </a:rPr>
              <a:t>policy</a:t>
            </a:r>
            <a:endParaRPr lang="es-CO" b="1" cap="small" spc="200" dirty="0" smtClean="0">
              <a:latin typeface="+mj-lt"/>
              <a:ea typeface="+mj-ea"/>
              <a:cs typeface="+mj-cs"/>
            </a:endParaRPr>
          </a:p>
          <a:p>
            <a:pPr marL="342900" indent="-342900">
              <a:buAutoNum type="arabicPeriod"/>
            </a:pPr>
            <a:r>
              <a:rPr lang="es-CO" sz="1600" b="1" cap="small" spc="200" dirty="0" err="1" smtClean="0">
                <a:solidFill>
                  <a:schemeClr val="accent2">
                    <a:lumMod val="20000"/>
                    <a:lumOff val="80000"/>
                  </a:schemeClr>
                </a:solidFill>
                <a:latin typeface="+mj-lt"/>
                <a:ea typeface="+mj-ea"/>
                <a:cs typeface="+mj-cs"/>
              </a:rPr>
              <a:t>Human</a:t>
            </a:r>
            <a:r>
              <a:rPr lang="es-CO" sz="1600" b="1" cap="small" spc="200" dirty="0" smtClean="0">
                <a:solidFill>
                  <a:schemeClr val="accent2">
                    <a:lumMod val="20000"/>
                    <a:lumOff val="80000"/>
                  </a:schemeClr>
                </a:solidFill>
                <a:latin typeface="+mj-lt"/>
                <a:ea typeface="+mj-ea"/>
                <a:cs typeface="+mj-cs"/>
              </a:rPr>
              <a:t> </a:t>
            </a:r>
            <a:r>
              <a:rPr lang="es-CO" sz="1600" b="1" cap="small" spc="200" dirty="0" err="1" smtClean="0">
                <a:solidFill>
                  <a:schemeClr val="accent2">
                    <a:lumMod val="20000"/>
                    <a:lumOff val="80000"/>
                  </a:schemeClr>
                </a:solidFill>
                <a:latin typeface="+mj-lt"/>
                <a:ea typeface="+mj-ea"/>
                <a:cs typeface="+mj-cs"/>
              </a:rPr>
              <a:t>security</a:t>
            </a:r>
            <a:r>
              <a:rPr lang="es-CO" sz="1600" b="1" cap="small" spc="200" dirty="0" smtClean="0">
                <a:solidFill>
                  <a:schemeClr val="accent2">
                    <a:lumMod val="20000"/>
                    <a:lumOff val="80000"/>
                  </a:schemeClr>
                </a:solidFill>
                <a:latin typeface="+mj-lt"/>
                <a:ea typeface="+mj-ea"/>
                <a:cs typeface="+mj-cs"/>
              </a:rPr>
              <a:t> </a:t>
            </a:r>
            <a:r>
              <a:rPr lang="es-CO" sz="1600" b="1" cap="small" spc="200" dirty="0" err="1" smtClean="0">
                <a:solidFill>
                  <a:schemeClr val="accent2">
                    <a:lumMod val="20000"/>
                    <a:lumOff val="80000"/>
                  </a:schemeClr>
                </a:solidFill>
                <a:latin typeface="+mj-lt"/>
                <a:ea typeface="+mj-ea"/>
                <a:cs typeface="+mj-cs"/>
              </a:rPr>
              <a:t>approach</a:t>
            </a:r>
            <a:endParaRPr lang="es-CO" sz="16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600" b="1" cap="small" spc="200" dirty="0" smtClean="0">
                <a:solidFill>
                  <a:schemeClr val="accent2">
                    <a:lumMod val="20000"/>
                    <a:lumOff val="80000"/>
                  </a:schemeClr>
                </a:solidFill>
                <a:latin typeface="+mj-lt"/>
                <a:ea typeface="+mj-ea"/>
                <a:cs typeface="+mj-cs"/>
              </a:rPr>
              <a:t>RATIONALE</a:t>
            </a:r>
          </a:p>
          <a:p>
            <a:pPr marL="342900" indent="-342900">
              <a:buAutoNum type="arabicPeriod"/>
            </a:pPr>
            <a:r>
              <a:rPr lang="es-CO" sz="1600" b="1" cap="small" spc="200" dirty="0" err="1" smtClean="0">
                <a:solidFill>
                  <a:schemeClr val="accent2">
                    <a:lumMod val="20000"/>
                    <a:lumOff val="80000"/>
                  </a:schemeClr>
                </a:solidFill>
                <a:latin typeface="+mj-lt"/>
                <a:ea typeface="+mj-ea"/>
                <a:cs typeface="+mj-cs"/>
              </a:rPr>
              <a:t>Medellin</a:t>
            </a:r>
            <a:r>
              <a:rPr lang="es-CO" sz="1600" b="1" cap="small" spc="200" dirty="0" smtClean="0">
                <a:solidFill>
                  <a:schemeClr val="accent2">
                    <a:lumMod val="20000"/>
                    <a:lumOff val="80000"/>
                  </a:schemeClr>
                </a:solidFill>
                <a:latin typeface="+mj-lt"/>
                <a:ea typeface="+mj-ea"/>
                <a:cs typeface="+mj-cs"/>
              </a:rPr>
              <a:t> </a:t>
            </a:r>
            <a:r>
              <a:rPr lang="es-CO" sz="1600" b="1" cap="small" spc="200" dirty="0" err="1" smtClean="0">
                <a:solidFill>
                  <a:schemeClr val="accent2">
                    <a:lumMod val="20000"/>
                    <a:lumOff val="80000"/>
                  </a:schemeClr>
                </a:solidFill>
                <a:latin typeface="+mj-lt"/>
                <a:ea typeface="+mj-ea"/>
                <a:cs typeface="+mj-cs"/>
              </a:rPr>
              <a:t>experience</a:t>
            </a:r>
            <a:endParaRPr lang="es-CO" sz="1600" b="1" cap="small" spc="200" dirty="0" smtClean="0">
              <a:solidFill>
                <a:schemeClr val="accent2">
                  <a:lumMod val="20000"/>
                  <a:lumOff val="80000"/>
                </a:schemeClr>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2 Marcador de contenido"/>
          <p:cNvSpPr>
            <a:spLocks noGrp="1"/>
          </p:cNvSpPr>
          <p:nvPr>
            <p:ph idx="1"/>
          </p:nvPr>
        </p:nvSpPr>
        <p:spPr>
          <a:xfrm>
            <a:off x="3643313" y="2643182"/>
            <a:ext cx="4786312" cy="4214817"/>
          </a:xfrm>
        </p:spPr>
        <p:txBody>
          <a:bodyPr>
            <a:normAutofit fontScale="77500" lnSpcReduction="20000"/>
          </a:bodyPr>
          <a:lstStyle/>
          <a:p>
            <a:pPr eaLnBrk="1" hangingPunct="1">
              <a:buFont typeface="Trebuchet MS" pitchFamily="34" charset="0"/>
              <a:buAutoNum type="arabicPeriod"/>
            </a:pPr>
            <a:r>
              <a:rPr lang="es-ES" sz="2000" b="1" dirty="0" err="1" smtClean="0"/>
              <a:t>Prevention</a:t>
            </a:r>
            <a:r>
              <a:rPr lang="es-ES" sz="2000" b="1" dirty="0" smtClean="0"/>
              <a:t> of </a:t>
            </a:r>
            <a:r>
              <a:rPr lang="es-ES" sz="2000" b="1" dirty="0" err="1" smtClean="0"/>
              <a:t>intimate</a:t>
            </a:r>
            <a:r>
              <a:rPr lang="es-ES" sz="2000" b="1" dirty="0" smtClean="0"/>
              <a:t> </a:t>
            </a:r>
            <a:r>
              <a:rPr lang="es-ES" sz="2000" b="1" dirty="0" err="1" smtClean="0"/>
              <a:t>partner</a:t>
            </a:r>
            <a:r>
              <a:rPr lang="es-ES" sz="2000" b="1" dirty="0" smtClean="0"/>
              <a:t> abuse in </a:t>
            </a:r>
            <a:r>
              <a:rPr lang="es-ES" sz="2000" b="1" dirty="0" err="1" smtClean="0"/>
              <a:t>families</a:t>
            </a:r>
            <a:r>
              <a:rPr lang="es-ES" sz="2000" b="1" dirty="0" smtClean="0"/>
              <a:t> of </a:t>
            </a:r>
            <a:r>
              <a:rPr lang="es-ES" sz="2000" b="1" dirty="0" err="1" smtClean="0"/>
              <a:t>former</a:t>
            </a:r>
            <a:r>
              <a:rPr lang="es-ES" sz="2000" b="1" dirty="0" smtClean="0"/>
              <a:t> </a:t>
            </a:r>
            <a:r>
              <a:rPr lang="es-ES" sz="2000" b="1" dirty="0" err="1" smtClean="0"/>
              <a:t>members</a:t>
            </a:r>
            <a:r>
              <a:rPr lang="es-ES" sz="2000" b="1" dirty="0" smtClean="0"/>
              <a:t> of </a:t>
            </a:r>
            <a:r>
              <a:rPr lang="es-ES" sz="2000" b="1" dirty="0" err="1" smtClean="0"/>
              <a:t>illegal</a:t>
            </a:r>
            <a:r>
              <a:rPr lang="es-ES" sz="2000" b="1" dirty="0" smtClean="0"/>
              <a:t> </a:t>
            </a:r>
            <a:r>
              <a:rPr lang="es-ES" sz="2000" b="1" dirty="0" err="1" smtClean="0"/>
              <a:t>armed</a:t>
            </a:r>
            <a:r>
              <a:rPr lang="es-ES" sz="2000" b="1" dirty="0" smtClean="0"/>
              <a:t> </a:t>
            </a:r>
            <a:r>
              <a:rPr lang="es-ES" sz="2000" b="1" dirty="0" err="1" smtClean="0"/>
              <a:t>groups</a:t>
            </a:r>
            <a:r>
              <a:rPr lang="es-ES" sz="2000" b="1" dirty="0" smtClean="0"/>
              <a:t> (guerrilla and </a:t>
            </a:r>
            <a:r>
              <a:rPr lang="es-ES" sz="2000" b="1" dirty="0" err="1" smtClean="0"/>
              <a:t>paramilitaries</a:t>
            </a:r>
            <a:r>
              <a:rPr lang="es-ES" sz="2000" b="1" dirty="0" smtClean="0"/>
              <a:t>)</a:t>
            </a:r>
          </a:p>
          <a:p>
            <a:pPr eaLnBrk="1" hangingPunct="1">
              <a:buFont typeface="Trebuchet MS" pitchFamily="34" charset="0"/>
              <a:buAutoNum type="arabicPeriod"/>
            </a:pPr>
            <a:r>
              <a:rPr lang="es-ES" sz="2000" b="1" dirty="0" err="1" smtClean="0">
                <a:solidFill>
                  <a:srgbClr val="C00000"/>
                </a:solidFill>
              </a:rPr>
              <a:t>Prevention</a:t>
            </a:r>
            <a:r>
              <a:rPr lang="es-ES" sz="2000" b="1" dirty="0" smtClean="0">
                <a:solidFill>
                  <a:srgbClr val="C00000"/>
                </a:solidFill>
              </a:rPr>
              <a:t> of </a:t>
            </a:r>
            <a:r>
              <a:rPr lang="es-ES" sz="2000" b="1" dirty="0" err="1" smtClean="0">
                <a:solidFill>
                  <a:srgbClr val="C00000"/>
                </a:solidFill>
              </a:rPr>
              <a:t>domestic</a:t>
            </a:r>
            <a:r>
              <a:rPr lang="es-ES" sz="2000" b="1" dirty="0" smtClean="0">
                <a:solidFill>
                  <a:srgbClr val="C00000"/>
                </a:solidFill>
              </a:rPr>
              <a:t> </a:t>
            </a:r>
            <a:r>
              <a:rPr lang="es-ES" sz="2000" b="1" dirty="0" err="1" smtClean="0">
                <a:solidFill>
                  <a:srgbClr val="C00000"/>
                </a:solidFill>
              </a:rPr>
              <a:t>violence</a:t>
            </a:r>
            <a:r>
              <a:rPr lang="es-ES" sz="2000" b="1" dirty="0" smtClean="0">
                <a:solidFill>
                  <a:srgbClr val="C00000"/>
                </a:solidFill>
              </a:rPr>
              <a:t> in general </a:t>
            </a:r>
            <a:r>
              <a:rPr lang="es-ES" sz="2000" b="1" dirty="0" err="1" smtClean="0">
                <a:solidFill>
                  <a:srgbClr val="C00000"/>
                </a:solidFill>
              </a:rPr>
              <a:t>population</a:t>
            </a:r>
            <a:endParaRPr lang="es-ES" sz="2000" b="1" dirty="0" smtClean="0">
              <a:solidFill>
                <a:srgbClr val="C00000"/>
              </a:solidFill>
            </a:endParaRPr>
          </a:p>
          <a:p>
            <a:pPr eaLnBrk="1" hangingPunct="1">
              <a:buFont typeface="Trebuchet MS" pitchFamily="34" charset="0"/>
              <a:buAutoNum type="arabicPeriod"/>
            </a:pPr>
            <a:r>
              <a:rPr lang="es-ES" sz="2000" b="1" dirty="0" err="1" smtClean="0"/>
              <a:t>Prevention</a:t>
            </a:r>
            <a:r>
              <a:rPr lang="es-ES" sz="2000" b="1" dirty="0" smtClean="0"/>
              <a:t> of </a:t>
            </a:r>
            <a:r>
              <a:rPr lang="es-ES" sz="2000" b="1" dirty="0" err="1" smtClean="0"/>
              <a:t>child</a:t>
            </a:r>
            <a:r>
              <a:rPr lang="es-ES" sz="2000" b="1" dirty="0" smtClean="0"/>
              <a:t> abuse in </a:t>
            </a:r>
            <a:r>
              <a:rPr lang="es-ES" sz="2000" b="1" dirty="0" err="1" smtClean="0"/>
              <a:t>families</a:t>
            </a:r>
            <a:endParaRPr lang="es-ES" sz="2000" b="1" dirty="0" smtClean="0"/>
          </a:p>
          <a:p>
            <a:pPr eaLnBrk="1" hangingPunct="1">
              <a:buFont typeface="Trebuchet MS" pitchFamily="34" charset="0"/>
              <a:buAutoNum type="arabicPeriod"/>
            </a:pPr>
            <a:r>
              <a:rPr lang="es-ES" sz="2000" b="1" dirty="0" err="1" smtClean="0">
                <a:solidFill>
                  <a:srgbClr val="C00000"/>
                </a:solidFill>
              </a:rPr>
              <a:t>Prevention</a:t>
            </a:r>
            <a:r>
              <a:rPr lang="es-ES" sz="2000" b="1" dirty="0" smtClean="0">
                <a:solidFill>
                  <a:srgbClr val="C00000"/>
                </a:solidFill>
              </a:rPr>
              <a:t> of </a:t>
            </a:r>
            <a:r>
              <a:rPr lang="es-ES" sz="2000" b="1" dirty="0" err="1" smtClean="0">
                <a:solidFill>
                  <a:srgbClr val="C00000"/>
                </a:solidFill>
              </a:rPr>
              <a:t>aggression</a:t>
            </a:r>
            <a:r>
              <a:rPr lang="es-ES" sz="2000" b="1" dirty="0" smtClean="0">
                <a:solidFill>
                  <a:srgbClr val="C00000"/>
                </a:solidFill>
              </a:rPr>
              <a:t> </a:t>
            </a:r>
            <a:r>
              <a:rPr lang="es-ES" sz="2000" b="1" dirty="0" err="1" smtClean="0">
                <a:solidFill>
                  <a:srgbClr val="C00000"/>
                </a:solidFill>
              </a:rPr>
              <a:t>among</a:t>
            </a:r>
            <a:r>
              <a:rPr lang="es-ES" sz="2000" b="1" dirty="0" smtClean="0">
                <a:solidFill>
                  <a:srgbClr val="C00000"/>
                </a:solidFill>
              </a:rPr>
              <a:t> </a:t>
            </a:r>
            <a:r>
              <a:rPr lang="es-ES" sz="2000" b="1" dirty="0" err="1" smtClean="0">
                <a:solidFill>
                  <a:srgbClr val="C00000"/>
                </a:solidFill>
              </a:rPr>
              <a:t>children</a:t>
            </a:r>
            <a:r>
              <a:rPr lang="es-ES" sz="2000" b="1" dirty="0" smtClean="0">
                <a:solidFill>
                  <a:srgbClr val="C00000"/>
                </a:solidFill>
              </a:rPr>
              <a:t> </a:t>
            </a:r>
            <a:r>
              <a:rPr lang="es-ES" sz="2000" b="1" dirty="0" err="1" smtClean="0">
                <a:solidFill>
                  <a:srgbClr val="C00000"/>
                </a:solidFill>
              </a:rPr>
              <a:t>aged</a:t>
            </a:r>
            <a:r>
              <a:rPr lang="es-ES" sz="2000" b="1" dirty="0" smtClean="0">
                <a:solidFill>
                  <a:srgbClr val="C00000"/>
                </a:solidFill>
              </a:rPr>
              <a:t> </a:t>
            </a:r>
            <a:r>
              <a:rPr lang="es-ES" sz="2000" b="1" dirty="0">
                <a:solidFill>
                  <a:srgbClr val="C00000"/>
                </a:solidFill>
              </a:rPr>
              <a:t> </a:t>
            </a:r>
            <a:r>
              <a:rPr lang="es-ES" sz="2000" b="1" dirty="0" smtClean="0">
                <a:solidFill>
                  <a:srgbClr val="C00000"/>
                </a:solidFill>
              </a:rPr>
              <a:t>  0 </a:t>
            </a:r>
            <a:r>
              <a:rPr lang="es-ES" sz="2000" b="1" dirty="0" err="1" smtClean="0">
                <a:solidFill>
                  <a:srgbClr val="C00000"/>
                </a:solidFill>
              </a:rPr>
              <a:t>to</a:t>
            </a:r>
            <a:r>
              <a:rPr lang="es-ES" sz="2000" b="1" dirty="0" smtClean="0">
                <a:solidFill>
                  <a:srgbClr val="C00000"/>
                </a:solidFill>
              </a:rPr>
              <a:t> 3</a:t>
            </a:r>
          </a:p>
          <a:p>
            <a:pPr eaLnBrk="1" hangingPunct="1">
              <a:buFont typeface="Trebuchet MS" pitchFamily="34" charset="0"/>
              <a:buAutoNum type="arabicPeriod"/>
            </a:pPr>
            <a:r>
              <a:rPr lang="es-ES" sz="2000" b="1" dirty="0" err="1" smtClean="0"/>
              <a:t>Early</a:t>
            </a:r>
            <a:r>
              <a:rPr lang="es-ES" sz="2000" b="1" dirty="0" smtClean="0"/>
              <a:t> </a:t>
            </a:r>
            <a:r>
              <a:rPr lang="es-ES" sz="2000" b="1" dirty="0" err="1" smtClean="0"/>
              <a:t>prevention</a:t>
            </a:r>
            <a:r>
              <a:rPr lang="es-ES" sz="2000" b="1" dirty="0" smtClean="0"/>
              <a:t> of </a:t>
            </a:r>
            <a:r>
              <a:rPr lang="es-ES" sz="2000" b="1" dirty="0" err="1" smtClean="0"/>
              <a:t>risk</a:t>
            </a:r>
            <a:r>
              <a:rPr lang="es-ES" sz="2000" b="1" dirty="0" smtClean="0"/>
              <a:t> </a:t>
            </a:r>
            <a:r>
              <a:rPr lang="es-ES" sz="2000" b="1" dirty="0" err="1" smtClean="0"/>
              <a:t>behaviors</a:t>
            </a:r>
            <a:r>
              <a:rPr lang="es-ES" sz="2000" b="1" dirty="0" smtClean="0"/>
              <a:t> in pre-</a:t>
            </a:r>
            <a:r>
              <a:rPr lang="es-ES" sz="2000" b="1" dirty="0" err="1" smtClean="0"/>
              <a:t>schoolers</a:t>
            </a:r>
            <a:r>
              <a:rPr lang="es-ES" sz="2000" b="1" dirty="0" smtClean="0"/>
              <a:t> and </a:t>
            </a:r>
            <a:r>
              <a:rPr lang="es-ES" sz="2000" b="1" dirty="0" err="1" smtClean="0"/>
              <a:t>school</a:t>
            </a:r>
            <a:r>
              <a:rPr lang="es-ES" sz="2000" b="1" dirty="0" smtClean="0"/>
              <a:t> </a:t>
            </a:r>
            <a:r>
              <a:rPr lang="es-ES" sz="2000" b="1" dirty="0" err="1" smtClean="0"/>
              <a:t>age</a:t>
            </a:r>
            <a:r>
              <a:rPr lang="es-ES" sz="2000" b="1" dirty="0" smtClean="0"/>
              <a:t> </a:t>
            </a:r>
            <a:r>
              <a:rPr lang="es-ES" sz="2000" b="1" dirty="0" err="1" smtClean="0"/>
              <a:t>children</a:t>
            </a:r>
            <a:endParaRPr lang="es-ES" sz="2000" b="1" dirty="0" smtClean="0"/>
          </a:p>
          <a:p>
            <a:pPr eaLnBrk="1" hangingPunct="1">
              <a:buFont typeface="Trebuchet MS" pitchFamily="34" charset="0"/>
              <a:buAutoNum type="arabicPeriod"/>
            </a:pPr>
            <a:r>
              <a:rPr lang="es-ES" sz="2000" b="1" dirty="0" err="1" smtClean="0">
                <a:solidFill>
                  <a:srgbClr val="C00000"/>
                </a:solidFill>
              </a:rPr>
              <a:t>Promotion</a:t>
            </a:r>
            <a:r>
              <a:rPr lang="es-ES" sz="2000" b="1" dirty="0" smtClean="0">
                <a:solidFill>
                  <a:srgbClr val="C00000"/>
                </a:solidFill>
              </a:rPr>
              <a:t> of </a:t>
            </a:r>
            <a:r>
              <a:rPr lang="es-ES" sz="2000" b="1" dirty="0" err="1" smtClean="0">
                <a:solidFill>
                  <a:srgbClr val="C00000"/>
                </a:solidFill>
              </a:rPr>
              <a:t>the</a:t>
            </a:r>
            <a:r>
              <a:rPr lang="es-ES" sz="2000" b="1" dirty="0" smtClean="0">
                <a:solidFill>
                  <a:srgbClr val="C00000"/>
                </a:solidFill>
              </a:rPr>
              <a:t> rule of </a:t>
            </a:r>
            <a:r>
              <a:rPr lang="es-ES" sz="2000" b="1" dirty="0" err="1" smtClean="0">
                <a:solidFill>
                  <a:srgbClr val="C00000"/>
                </a:solidFill>
              </a:rPr>
              <a:t>law</a:t>
            </a:r>
            <a:r>
              <a:rPr lang="es-ES" sz="2000" b="1" dirty="0" smtClean="0">
                <a:solidFill>
                  <a:srgbClr val="C00000"/>
                </a:solidFill>
              </a:rPr>
              <a:t> </a:t>
            </a:r>
            <a:r>
              <a:rPr lang="es-ES" sz="2000" b="1" dirty="0" err="1" smtClean="0">
                <a:solidFill>
                  <a:srgbClr val="C00000"/>
                </a:solidFill>
              </a:rPr>
              <a:t>acceptance</a:t>
            </a:r>
            <a:r>
              <a:rPr lang="es-ES" sz="2000" b="1" dirty="0" smtClean="0">
                <a:solidFill>
                  <a:srgbClr val="C00000"/>
                </a:solidFill>
              </a:rPr>
              <a:t> in </a:t>
            </a:r>
            <a:r>
              <a:rPr lang="es-ES" sz="2000" b="1" smtClean="0">
                <a:solidFill>
                  <a:srgbClr val="C00000"/>
                </a:solidFill>
              </a:rPr>
              <a:t>communities</a:t>
            </a:r>
            <a:endParaRPr lang="es-ES" sz="2000" b="1" dirty="0" smtClean="0">
              <a:solidFill>
                <a:srgbClr val="C00000"/>
              </a:solidFill>
            </a:endParaRPr>
          </a:p>
          <a:p>
            <a:pPr eaLnBrk="1" hangingPunct="1">
              <a:buFont typeface="+mj-lt"/>
              <a:buAutoNum type="arabicPeriod"/>
            </a:pPr>
            <a:r>
              <a:rPr lang="es-ES" sz="2000" b="1" dirty="0" err="1" smtClean="0"/>
              <a:t>Adopting</a:t>
            </a:r>
            <a:r>
              <a:rPr lang="es-ES" sz="2000" b="1" dirty="0" smtClean="0"/>
              <a:t> </a:t>
            </a:r>
            <a:r>
              <a:rPr lang="es-ES" sz="2000" b="1" dirty="0" err="1" smtClean="0"/>
              <a:t>public</a:t>
            </a:r>
            <a:r>
              <a:rPr lang="es-ES" sz="2000" b="1" dirty="0" smtClean="0"/>
              <a:t> </a:t>
            </a:r>
            <a:r>
              <a:rPr lang="es-ES" sz="2000" b="1" dirty="0" err="1" smtClean="0"/>
              <a:t>policy</a:t>
            </a:r>
            <a:r>
              <a:rPr lang="es-ES" sz="2000" b="1" dirty="0" smtClean="0"/>
              <a:t> </a:t>
            </a:r>
            <a:r>
              <a:rPr lang="es-ES" sz="2000" b="1" dirty="0" err="1" smtClean="0"/>
              <a:t>on</a:t>
            </a:r>
            <a:r>
              <a:rPr lang="es-ES" sz="2000" b="1" dirty="0" smtClean="0"/>
              <a:t> human </a:t>
            </a:r>
            <a:r>
              <a:rPr lang="es-ES" sz="2000" b="1" dirty="0" err="1" smtClean="0"/>
              <a:t>security</a:t>
            </a:r>
            <a:r>
              <a:rPr lang="es-ES" sz="2000" b="1" dirty="0" smtClean="0"/>
              <a:t> and </a:t>
            </a:r>
            <a:r>
              <a:rPr lang="es-ES" sz="2000" b="1" dirty="0" err="1" smtClean="0"/>
              <a:t>violence</a:t>
            </a:r>
            <a:r>
              <a:rPr lang="es-ES" sz="2000" b="1" dirty="0" smtClean="0"/>
              <a:t> </a:t>
            </a:r>
            <a:r>
              <a:rPr lang="es-ES" sz="2000" b="1" dirty="0" err="1" smtClean="0"/>
              <a:t>prevention</a:t>
            </a:r>
            <a:r>
              <a:rPr lang="es-ES" sz="2000" b="1" dirty="0" smtClean="0"/>
              <a:t> in </a:t>
            </a:r>
            <a:r>
              <a:rPr lang="es-ES" sz="2000" b="1" dirty="0" err="1" smtClean="0"/>
              <a:t>municipalities</a:t>
            </a:r>
            <a:r>
              <a:rPr lang="es-ES" sz="2000" b="1" dirty="0" smtClean="0">
                <a:solidFill>
                  <a:srgbClr val="C00000"/>
                </a:solidFill>
              </a:rPr>
              <a:t>  </a:t>
            </a:r>
          </a:p>
          <a:p>
            <a:pPr eaLnBrk="1" hangingPunct="1">
              <a:buFont typeface="Trebuchet MS" pitchFamily="34" charset="0"/>
              <a:buAutoNum type="arabicPeriod"/>
            </a:pPr>
            <a:endParaRPr lang="es-ES" sz="2000" b="1" dirty="0" smtClean="0">
              <a:solidFill>
                <a:srgbClr val="C00000"/>
              </a:solidFill>
            </a:endParaRPr>
          </a:p>
          <a:p>
            <a:pPr marL="0" indent="0" eaLnBrk="1" hangingPunct="1">
              <a:buNone/>
            </a:pPr>
            <a:endParaRPr lang="es-ES" sz="2000" b="1" dirty="0">
              <a:solidFill>
                <a:srgbClr val="C00000"/>
              </a:solidFill>
            </a:endParaRPr>
          </a:p>
          <a:p>
            <a:pPr marL="0" indent="0" eaLnBrk="1" hangingPunct="1">
              <a:buNone/>
            </a:pPr>
            <a:endParaRPr lang="es-ES" sz="2000" b="1" dirty="0" smtClean="0">
              <a:solidFill>
                <a:srgbClr val="C00000"/>
              </a:solidFill>
            </a:endParaRPr>
          </a:p>
        </p:txBody>
      </p:sp>
      <p:pic>
        <p:nvPicPr>
          <p:cNvPr id="5" name="4 Imagen" descr="Colegios Itagui 197.jpg"/>
          <p:cNvPicPr>
            <a:picLocks noChangeAspect="1"/>
          </p:cNvPicPr>
          <p:nvPr/>
        </p:nvPicPr>
        <p:blipFill>
          <a:blip r:embed="rId2" cstate="print"/>
          <a:stretch>
            <a:fillRect/>
          </a:stretch>
        </p:blipFill>
        <p:spPr>
          <a:xfrm>
            <a:off x="0" y="2643182"/>
            <a:ext cx="3429023"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Rectángulo"/>
          <p:cNvSpPr/>
          <p:nvPr/>
        </p:nvSpPr>
        <p:spPr>
          <a:xfrm>
            <a:off x="3571868" y="1857364"/>
            <a:ext cx="5072098" cy="64294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400" b="1" dirty="0" err="1" smtClean="0">
                <a:ln w="18000">
                  <a:solidFill>
                    <a:schemeClr val="tx1"/>
                  </a:solidFill>
                  <a:prstDash val="solid"/>
                  <a:miter lim="800000"/>
                </a:ln>
                <a:solidFill>
                  <a:schemeClr val="tx1"/>
                </a:solidFill>
                <a:effectLst>
                  <a:outerShdw blurRad="25500" dist="23000" dir="7020000" algn="tl">
                    <a:srgbClr val="000000">
                      <a:alpha val="50000"/>
                    </a:srgbClr>
                  </a:outerShdw>
                </a:effectLst>
              </a:rPr>
              <a:t>Interventions</a:t>
            </a:r>
            <a:r>
              <a:rPr lang="es-ES" sz="2400" b="1" dirty="0" smtClean="0">
                <a:ln w="18000">
                  <a:solidFill>
                    <a:schemeClr val="tx1"/>
                  </a:solidFill>
                  <a:prstDash val="solid"/>
                  <a:miter lim="800000"/>
                </a:ln>
                <a:solidFill>
                  <a:schemeClr val="tx1"/>
                </a:solidFill>
                <a:effectLst>
                  <a:outerShdw blurRad="25500" dist="23000" dir="7020000" algn="tl">
                    <a:srgbClr val="000000">
                      <a:alpha val="50000"/>
                    </a:srgbClr>
                  </a:outerShdw>
                </a:effectLst>
              </a:rPr>
              <a:t> </a:t>
            </a:r>
            <a:r>
              <a:rPr lang="es-ES" sz="2400" b="1" dirty="0" err="1" smtClean="0">
                <a:ln w="18000">
                  <a:solidFill>
                    <a:schemeClr val="tx1"/>
                  </a:solidFill>
                  <a:prstDash val="solid"/>
                  <a:miter lim="800000"/>
                </a:ln>
                <a:solidFill>
                  <a:schemeClr val="tx1"/>
                </a:solidFill>
                <a:effectLst>
                  <a:outerShdw blurRad="25500" dist="23000" dir="7020000" algn="tl">
                    <a:srgbClr val="000000">
                      <a:alpha val="50000"/>
                    </a:srgbClr>
                  </a:outerShdw>
                </a:effectLst>
              </a:rPr>
              <a:t>developed</a:t>
            </a:r>
            <a:r>
              <a:rPr lang="es-ES" sz="2400" b="1" dirty="0" smtClean="0">
                <a:ln w="18000">
                  <a:solidFill>
                    <a:schemeClr val="tx1"/>
                  </a:solidFill>
                  <a:prstDash val="solid"/>
                  <a:miter lim="800000"/>
                </a:ln>
                <a:solidFill>
                  <a:schemeClr val="tx1"/>
                </a:solidFill>
                <a:effectLst>
                  <a:outerShdw blurRad="25500" dist="23000" dir="7020000" algn="tl">
                    <a:srgbClr val="000000">
                      <a:alpha val="50000"/>
                    </a:srgbClr>
                  </a:outerShdw>
                </a:effectLst>
              </a:rPr>
              <a:t> </a:t>
            </a:r>
            <a:r>
              <a:rPr lang="es-ES" sz="2400" b="1" dirty="0" err="1" smtClean="0">
                <a:ln w="18000">
                  <a:solidFill>
                    <a:schemeClr val="tx1"/>
                  </a:solidFill>
                  <a:prstDash val="solid"/>
                  <a:miter lim="800000"/>
                </a:ln>
                <a:solidFill>
                  <a:schemeClr val="tx1"/>
                </a:solidFill>
                <a:effectLst>
                  <a:outerShdw blurRad="25500" dist="23000" dir="7020000" algn="tl">
                    <a:srgbClr val="000000">
                      <a:alpha val="50000"/>
                    </a:srgbClr>
                  </a:outerShdw>
                </a:effectLst>
              </a:rPr>
              <a:t>by</a:t>
            </a:r>
            <a:r>
              <a:rPr lang="es-ES" sz="2400" b="1" dirty="0" smtClean="0">
                <a:ln w="18000">
                  <a:solidFill>
                    <a:schemeClr val="tx1"/>
                  </a:solidFill>
                  <a:prstDash val="solid"/>
                  <a:miter lim="800000"/>
                </a:ln>
                <a:solidFill>
                  <a:schemeClr val="tx1"/>
                </a:solidFill>
                <a:effectLst>
                  <a:outerShdw blurRad="25500" dist="23000" dir="7020000" algn="tl">
                    <a:srgbClr val="000000">
                      <a:alpha val="50000"/>
                    </a:srgbClr>
                  </a:outerShdw>
                </a:effectLst>
              </a:rPr>
              <a:t> PREVIVA, </a:t>
            </a:r>
            <a:r>
              <a:rPr lang="es-ES" sz="2400" b="1" dirty="0" err="1" smtClean="0">
                <a:ln w="18000">
                  <a:solidFill>
                    <a:schemeClr val="tx1"/>
                  </a:solidFill>
                  <a:prstDash val="solid"/>
                  <a:miter lim="800000"/>
                </a:ln>
                <a:solidFill>
                  <a:schemeClr val="tx1"/>
                </a:solidFill>
                <a:effectLst>
                  <a:outerShdw blurRad="25500" dist="23000" dir="7020000" algn="tl">
                    <a:srgbClr val="000000">
                      <a:alpha val="50000"/>
                    </a:srgbClr>
                  </a:outerShdw>
                </a:effectLst>
              </a:rPr>
              <a:t>with</a:t>
            </a:r>
            <a:r>
              <a:rPr lang="es-ES" sz="2400" b="1" dirty="0" smtClean="0">
                <a:ln w="18000">
                  <a:solidFill>
                    <a:schemeClr val="tx1"/>
                  </a:solidFill>
                  <a:prstDash val="solid"/>
                  <a:miter lim="800000"/>
                </a:ln>
                <a:solidFill>
                  <a:schemeClr val="tx1"/>
                </a:solidFill>
                <a:effectLst>
                  <a:outerShdw blurRad="25500" dist="23000" dir="7020000" algn="tl">
                    <a:srgbClr val="000000">
                      <a:alpha val="50000"/>
                    </a:srgbClr>
                  </a:outerShdw>
                </a:effectLst>
              </a:rPr>
              <a:t> CDC </a:t>
            </a:r>
            <a:r>
              <a:rPr lang="es-ES" sz="2400" b="1" dirty="0" err="1" smtClean="0">
                <a:ln w="18000">
                  <a:solidFill>
                    <a:schemeClr val="tx1"/>
                  </a:solidFill>
                  <a:prstDash val="solid"/>
                  <a:miter lim="800000"/>
                </a:ln>
                <a:solidFill>
                  <a:schemeClr val="tx1"/>
                </a:solidFill>
                <a:effectLst>
                  <a:outerShdw blurRad="25500" dist="23000" dir="7020000" algn="tl">
                    <a:srgbClr val="000000">
                      <a:alpha val="50000"/>
                    </a:srgbClr>
                  </a:outerShdw>
                </a:effectLst>
              </a:rPr>
              <a:t>technical</a:t>
            </a:r>
            <a:r>
              <a:rPr lang="es-ES" sz="2400" b="1" dirty="0" smtClean="0">
                <a:ln w="18000">
                  <a:solidFill>
                    <a:schemeClr val="tx1"/>
                  </a:solidFill>
                  <a:prstDash val="solid"/>
                  <a:miter lim="800000"/>
                </a:ln>
                <a:solidFill>
                  <a:schemeClr val="tx1"/>
                </a:solidFill>
                <a:effectLst>
                  <a:outerShdw blurRad="25500" dist="23000" dir="7020000" algn="tl">
                    <a:srgbClr val="000000">
                      <a:alpha val="50000"/>
                    </a:srgbClr>
                  </a:outerShdw>
                </a:effectLst>
              </a:rPr>
              <a:t> </a:t>
            </a:r>
            <a:r>
              <a:rPr lang="es-ES" sz="2400" b="1" dirty="0" err="1" smtClean="0">
                <a:ln w="18000">
                  <a:solidFill>
                    <a:schemeClr val="tx1"/>
                  </a:solidFill>
                  <a:prstDash val="solid"/>
                  <a:miter lim="800000"/>
                </a:ln>
                <a:solidFill>
                  <a:schemeClr val="tx1"/>
                </a:solidFill>
                <a:effectLst>
                  <a:outerShdw blurRad="25500" dist="23000" dir="7020000" algn="tl">
                    <a:srgbClr val="000000">
                      <a:alpha val="50000"/>
                    </a:srgbClr>
                  </a:outerShdw>
                </a:effectLst>
              </a:rPr>
              <a:t>advise</a:t>
            </a:r>
            <a:endParaRPr lang="es-CO" sz="2400" b="1" dirty="0" smtClean="0">
              <a:ln w="18000">
                <a:solidFill>
                  <a:schemeClr val="tx1"/>
                </a:solidFill>
                <a:prstDash val="solid"/>
                <a:miter lim="800000"/>
              </a:ln>
              <a:solidFill>
                <a:schemeClr val="tx1"/>
              </a:solidFill>
              <a:effectLst>
                <a:outerShdw blurRad="25500" dist="23000" dir="7020000" algn="tl">
                  <a:srgbClr val="000000">
                    <a:alpha val="50000"/>
                  </a:srgbClr>
                </a:outerShdw>
              </a:effectLst>
            </a:endParaRPr>
          </a:p>
        </p:txBody>
      </p:sp>
      <p:sp>
        <p:nvSpPr>
          <p:cNvPr id="8" name="1 Título"/>
          <p:cNvSpPr>
            <a:spLocks noGrp="1"/>
          </p:cNvSpPr>
          <p:nvPr>
            <p:ph type="title"/>
          </p:nvPr>
        </p:nvSpPr>
        <p:spPr>
          <a:xfrm>
            <a:off x="4000496" y="71438"/>
            <a:ext cx="5143504" cy="1714488"/>
          </a:xfrm>
        </p:spPr>
        <p:txBody>
          <a:bodyPr>
            <a:noAutofit/>
          </a:bodyPr>
          <a:lstStyle/>
          <a:p>
            <a:pPr algn="l"/>
            <a:r>
              <a:rPr lang="en-US" sz="1300" b="1" dirty="0" smtClean="0"/>
              <a:t/>
            </a:r>
            <a:br>
              <a:rPr lang="en-US" sz="1300" b="1" dirty="0" smtClean="0"/>
            </a:br>
            <a:r>
              <a:rPr lang="en-US" sz="1100" b="1" dirty="0" smtClean="0">
                <a:solidFill>
                  <a:schemeClr val="accent2">
                    <a:lumMod val="20000"/>
                    <a:lumOff val="80000"/>
                  </a:schemeClr>
                </a:solidFill>
              </a:rPr>
              <a:t>4.1Action oriented information</a:t>
            </a:r>
            <a:r>
              <a:rPr lang="en-US" sz="1300" b="1" dirty="0" smtClean="0"/>
              <a:t/>
            </a:r>
            <a:br>
              <a:rPr lang="en-US" sz="1300" b="1" dirty="0" smtClean="0"/>
            </a:br>
            <a:r>
              <a:rPr lang="en-US" sz="1100" b="1" dirty="0" smtClean="0">
                <a:solidFill>
                  <a:schemeClr val="accent2">
                    <a:lumMod val="20000"/>
                    <a:lumOff val="80000"/>
                  </a:schemeClr>
                </a:solidFill>
              </a:rPr>
              <a:t>4.2 Epidemiologic tools</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4.3 Social science tools</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4.4 Risk and protective factors grouping</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4.5 Police statements derived of factors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4.6 Public policy in Medellin</a:t>
            </a:r>
            <a:br>
              <a:rPr lang="en-US" sz="1100" b="1" dirty="0" smtClean="0">
                <a:solidFill>
                  <a:schemeClr val="accent2">
                    <a:lumMod val="20000"/>
                    <a:lumOff val="80000"/>
                  </a:schemeClr>
                </a:solidFill>
              </a:rPr>
            </a:br>
            <a:r>
              <a:rPr lang="en-US" sz="1600" b="1" dirty="0" smtClean="0"/>
              <a:t>4.7 Resources organization </a:t>
            </a:r>
            <a:r>
              <a:rPr lang="en-US" sz="1100" b="1" dirty="0" smtClean="0">
                <a:solidFill>
                  <a:schemeClr val="accent2">
                    <a:lumMod val="20000"/>
                    <a:lumOff val="80000"/>
                  </a:schemeClr>
                </a:solidFill>
              </a:rPr>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4.8 Next steps</a:t>
            </a:r>
            <a:r>
              <a:rPr lang="en-US" sz="1300" b="1" dirty="0" smtClean="0"/>
              <a:t/>
            </a:r>
            <a:br>
              <a:rPr lang="en-US" sz="1300" b="1" dirty="0" smtClean="0"/>
            </a:br>
            <a:r>
              <a:rPr lang="en-US" sz="1300" b="1" dirty="0" smtClean="0">
                <a:solidFill>
                  <a:schemeClr val="bg1"/>
                </a:solidFill>
              </a:rPr>
              <a:t/>
            </a:r>
            <a:br>
              <a:rPr lang="en-US" sz="1300" b="1" dirty="0" smtClean="0">
                <a:solidFill>
                  <a:schemeClr val="bg1"/>
                </a:solidFill>
              </a:rPr>
            </a:br>
            <a:endParaRPr lang="es-CO" sz="1300" dirty="0">
              <a:solidFill>
                <a:schemeClr val="bg1"/>
              </a:solidFill>
            </a:endParaRPr>
          </a:p>
        </p:txBody>
      </p:sp>
      <p:sp>
        <p:nvSpPr>
          <p:cNvPr id="9" name="8 CuadroTexto"/>
          <p:cNvSpPr txBox="1"/>
          <p:nvPr/>
        </p:nvSpPr>
        <p:spPr>
          <a:xfrm>
            <a:off x="1785918" y="142852"/>
            <a:ext cx="2428892" cy="1323439"/>
          </a:xfrm>
          <a:prstGeom prst="rect">
            <a:avLst/>
          </a:prstGeom>
          <a:noFill/>
        </p:spPr>
        <p:txBody>
          <a:bodyPr wrap="square" rtlCol="0">
            <a:spAutoFit/>
          </a:bodyPr>
          <a:lstStyle/>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Public</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policy</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Human</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security</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approach</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Medellin</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model</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600" b="1" cap="small" spc="200" dirty="0" err="1" smtClean="0">
                <a:latin typeface="+mj-lt"/>
                <a:ea typeface="+mj-ea"/>
                <a:cs typeface="+mj-cs"/>
              </a:rPr>
              <a:t>Medellin</a:t>
            </a:r>
            <a:r>
              <a:rPr lang="es-CO" sz="1600" b="1" cap="small" spc="200" dirty="0" smtClean="0">
                <a:latin typeface="+mj-lt"/>
                <a:ea typeface="+mj-ea"/>
                <a:cs typeface="+mj-cs"/>
              </a:rPr>
              <a:t> </a:t>
            </a:r>
            <a:r>
              <a:rPr lang="es-CO" sz="1600" b="1" cap="small" spc="200" dirty="0" err="1" smtClean="0">
                <a:latin typeface="+mj-lt"/>
                <a:ea typeface="+mj-ea"/>
                <a:cs typeface="+mj-cs"/>
              </a:rPr>
              <a:t>experience</a:t>
            </a:r>
            <a:endParaRPr lang="es-CO" sz="1600" b="1" cap="small" spc="200" dirty="0" smtClean="0">
              <a:latin typeface="+mj-lt"/>
              <a:ea typeface="+mj-ea"/>
              <a:cs typeface="+mj-cs"/>
            </a:endParaRPr>
          </a:p>
        </p:txBody>
      </p:sp>
    </p:spTree>
  </p:cSld>
  <p:clrMapOvr>
    <a:masterClrMapping/>
  </p:clrMapOvr>
  <p:transition>
    <p:cut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a:spLocks noChangeArrowheads="1"/>
          </p:cNvSpPr>
          <p:nvPr/>
        </p:nvSpPr>
        <p:spPr bwMode="auto">
          <a:xfrm>
            <a:off x="0" y="1728788"/>
            <a:ext cx="9144000" cy="0"/>
          </a:xfrm>
          <a:prstGeom prst="rect">
            <a:avLst/>
          </a:prstGeom>
          <a:noFill/>
          <a:ln w="9525">
            <a:noFill/>
            <a:miter lim="800000"/>
            <a:headEnd/>
            <a:tailEnd/>
          </a:ln>
        </p:spPr>
        <p:txBody>
          <a:bodyPr wrap="none" anchor="ctr">
            <a:spAutoFit/>
          </a:bodyPr>
          <a:lstStyle/>
          <a:p>
            <a:endParaRPr lang="es-CO">
              <a:latin typeface="Calibri" pitchFamily="34" charset="0"/>
            </a:endParaRPr>
          </a:p>
        </p:txBody>
      </p:sp>
      <p:sp>
        <p:nvSpPr>
          <p:cNvPr id="6" name="2 Marcador de contenido"/>
          <p:cNvSpPr>
            <a:spLocks noGrp="1"/>
          </p:cNvSpPr>
          <p:nvPr>
            <p:ph idx="1"/>
          </p:nvPr>
        </p:nvSpPr>
        <p:spPr>
          <a:xfrm>
            <a:off x="2000250" y="2143116"/>
            <a:ext cx="7143750" cy="4197350"/>
          </a:xfrm>
        </p:spPr>
        <p:txBody>
          <a:bodyPr>
            <a:normAutofit/>
          </a:bodyPr>
          <a:lstStyle/>
          <a:p>
            <a:pPr marL="0" indent="0" eaLnBrk="1" hangingPunct="1">
              <a:lnSpc>
                <a:spcPct val="80000"/>
              </a:lnSpc>
              <a:buClr>
                <a:srgbClr val="006600"/>
              </a:buClr>
              <a:buNone/>
              <a:defRPr/>
            </a:pPr>
            <a:endParaRPr lang="es-ES" sz="3000" dirty="0" smtClean="0">
              <a:solidFill>
                <a:srgbClr val="006600"/>
              </a:solidFill>
            </a:endParaRPr>
          </a:p>
          <a:p>
            <a:pPr marL="514350" indent="-514350" eaLnBrk="1" hangingPunct="1">
              <a:lnSpc>
                <a:spcPct val="80000"/>
              </a:lnSpc>
              <a:buClr>
                <a:srgbClr val="006600"/>
              </a:buClr>
              <a:buFont typeface="Trebuchet MS" pitchFamily="34" charset="0"/>
              <a:buAutoNum type="arabicPeriod"/>
              <a:defRPr/>
            </a:pPr>
            <a:r>
              <a:rPr lang="es-ES" sz="3000" b="1" dirty="0" smtClean="0">
                <a:solidFill>
                  <a:srgbClr val="006600"/>
                </a:solidFill>
                <a:effectLst>
                  <a:outerShdw blurRad="38100" dist="38100" dir="2700000" algn="tl">
                    <a:srgbClr val="C0C0C0"/>
                  </a:outerShdw>
                </a:effectLst>
              </a:rPr>
              <a:t>TO CONTINUE WITH IMPACT EVALUATION OF PROGRAMS DEVELOPED BY PREVIVA OR IMPLEMENTED AT OUR LOCAL AREA</a:t>
            </a:r>
          </a:p>
          <a:p>
            <a:pPr marL="514350" indent="-514350" eaLnBrk="1" hangingPunct="1">
              <a:lnSpc>
                <a:spcPct val="80000"/>
              </a:lnSpc>
              <a:buClr>
                <a:srgbClr val="006600"/>
              </a:buClr>
              <a:buFont typeface="Trebuchet MS" pitchFamily="34" charset="0"/>
              <a:buAutoNum type="arabicPeriod"/>
              <a:defRPr/>
            </a:pPr>
            <a:r>
              <a:rPr lang="es-CO" sz="3000" b="1" dirty="0" smtClean="0">
                <a:solidFill>
                  <a:srgbClr val="006600"/>
                </a:solidFill>
                <a:effectLst>
                  <a:outerShdw blurRad="38100" dist="38100" dir="2700000" algn="tl">
                    <a:srgbClr val="C0C0C0"/>
                  </a:outerShdw>
                </a:effectLst>
              </a:rPr>
              <a:t>PUBLIC POLICY FOLLOW-UP AND  EVALUATION</a:t>
            </a:r>
            <a:endParaRPr lang="es-ES" sz="3000" b="1" dirty="0" smtClean="0">
              <a:solidFill>
                <a:srgbClr val="006600"/>
              </a:solidFill>
              <a:effectLst>
                <a:outerShdw blurRad="38100" dist="38100" dir="2700000" algn="tl">
                  <a:srgbClr val="C0C0C0"/>
                </a:outerShdw>
              </a:effectLst>
            </a:endParaRPr>
          </a:p>
          <a:p>
            <a:pPr marL="514350" indent="-514350" eaLnBrk="1" hangingPunct="1">
              <a:lnSpc>
                <a:spcPct val="80000"/>
              </a:lnSpc>
              <a:buClr>
                <a:srgbClr val="006600"/>
              </a:buClr>
              <a:buFont typeface="Trebuchet MS" pitchFamily="34" charset="0"/>
              <a:buAutoNum type="arabicPeriod"/>
              <a:defRPr/>
            </a:pPr>
            <a:endParaRPr lang="es-ES" sz="3000" dirty="0" smtClean="0"/>
          </a:p>
        </p:txBody>
      </p:sp>
      <p:sp>
        <p:nvSpPr>
          <p:cNvPr id="5" name="1 Título"/>
          <p:cNvSpPr>
            <a:spLocks noGrp="1"/>
          </p:cNvSpPr>
          <p:nvPr>
            <p:ph type="title"/>
          </p:nvPr>
        </p:nvSpPr>
        <p:spPr>
          <a:xfrm>
            <a:off x="4000496" y="71438"/>
            <a:ext cx="5143504" cy="1714488"/>
          </a:xfrm>
        </p:spPr>
        <p:txBody>
          <a:bodyPr>
            <a:noAutofit/>
          </a:bodyPr>
          <a:lstStyle/>
          <a:p>
            <a:pPr algn="l"/>
            <a:r>
              <a:rPr lang="en-US" sz="1300" b="1" dirty="0" smtClean="0"/>
              <a:t/>
            </a:r>
            <a:br>
              <a:rPr lang="en-US" sz="1300" b="1" dirty="0" smtClean="0"/>
            </a:br>
            <a:r>
              <a:rPr lang="en-US" sz="1100" b="1" dirty="0" smtClean="0">
                <a:solidFill>
                  <a:schemeClr val="accent2">
                    <a:lumMod val="20000"/>
                    <a:lumOff val="80000"/>
                  </a:schemeClr>
                </a:solidFill>
              </a:rPr>
              <a:t>4.1Action oriented information</a:t>
            </a:r>
            <a:r>
              <a:rPr lang="en-US" sz="1300" b="1" dirty="0" smtClean="0"/>
              <a:t/>
            </a:r>
            <a:br>
              <a:rPr lang="en-US" sz="1300" b="1" dirty="0" smtClean="0"/>
            </a:br>
            <a:r>
              <a:rPr lang="en-US" sz="1100" b="1" dirty="0" smtClean="0">
                <a:solidFill>
                  <a:schemeClr val="accent2">
                    <a:lumMod val="20000"/>
                    <a:lumOff val="80000"/>
                  </a:schemeClr>
                </a:solidFill>
              </a:rPr>
              <a:t>4.2 Epidemiologic tools</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4.3 Social science tools</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4.4 Risk and protective factors grouping</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4.5 Police statements derived of factors </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4.6 Public policy in Medellin</a:t>
            </a:r>
            <a:br>
              <a:rPr lang="en-US" sz="1100" b="1" dirty="0" smtClean="0">
                <a:solidFill>
                  <a:schemeClr val="accent2">
                    <a:lumMod val="20000"/>
                    <a:lumOff val="80000"/>
                  </a:schemeClr>
                </a:solidFill>
              </a:rPr>
            </a:br>
            <a:r>
              <a:rPr lang="en-US" sz="1100" b="1" dirty="0" smtClean="0">
                <a:solidFill>
                  <a:schemeClr val="accent2">
                    <a:lumMod val="20000"/>
                    <a:lumOff val="80000"/>
                  </a:schemeClr>
                </a:solidFill>
              </a:rPr>
              <a:t>4.7 Resources organization </a:t>
            </a:r>
            <a:br>
              <a:rPr lang="en-US" sz="1100" b="1" dirty="0" smtClean="0">
                <a:solidFill>
                  <a:schemeClr val="accent2">
                    <a:lumMod val="20000"/>
                    <a:lumOff val="80000"/>
                  </a:schemeClr>
                </a:solidFill>
              </a:rPr>
            </a:br>
            <a:r>
              <a:rPr lang="en-US" sz="1600" b="1" dirty="0" smtClean="0"/>
              <a:t>4.8 Next steps</a:t>
            </a:r>
            <a:r>
              <a:rPr lang="en-US" sz="1300" b="1" dirty="0" smtClean="0"/>
              <a:t/>
            </a:r>
            <a:br>
              <a:rPr lang="en-US" sz="1300" b="1" dirty="0" smtClean="0"/>
            </a:br>
            <a:endParaRPr lang="es-CO" sz="1600" b="1" dirty="0"/>
          </a:p>
        </p:txBody>
      </p:sp>
      <p:sp>
        <p:nvSpPr>
          <p:cNvPr id="7" name="6 CuadroTexto"/>
          <p:cNvSpPr txBox="1"/>
          <p:nvPr/>
        </p:nvSpPr>
        <p:spPr>
          <a:xfrm>
            <a:off x="1785918" y="142852"/>
            <a:ext cx="2428892" cy="1323439"/>
          </a:xfrm>
          <a:prstGeom prst="rect">
            <a:avLst/>
          </a:prstGeom>
          <a:noFill/>
        </p:spPr>
        <p:txBody>
          <a:bodyPr wrap="square" rtlCol="0">
            <a:spAutoFit/>
          </a:bodyPr>
          <a:lstStyle/>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Public</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policy</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Human</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security</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approach</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200" b="1" cap="small" spc="200" dirty="0" err="1" smtClean="0">
                <a:solidFill>
                  <a:schemeClr val="accent2">
                    <a:lumMod val="20000"/>
                    <a:lumOff val="80000"/>
                  </a:schemeClr>
                </a:solidFill>
                <a:latin typeface="+mj-lt"/>
                <a:ea typeface="+mj-ea"/>
                <a:cs typeface="+mj-cs"/>
              </a:rPr>
              <a:t>Medellin</a:t>
            </a:r>
            <a:r>
              <a:rPr lang="es-CO" sz="1200" b="1" cap="small" spc="200" dirty="0" smtClean="0">
                <a:solidFill>
                  <a:schemeClr val="accent2">
                    <a:lumMod val="20000"/>
                    <a:lumOff val="80000"/>
                  </a:schemeClr>
                </a:solidFill>
                <a:latin typeface="+mj-lt"/>
                <a:ea typeface="+mj-ea"/>
                <a:cs typeface="+mj-cs"/>
              </a:rPr>
              <a:t> </a:t>
            </a:r>
            <a:r>
              <a:rPr lang="es-CO" sz="1200" b="1" cap="small" spc="200" dirty="0" err="1" smtClean="0">
                <a:solidFill>
                  <a:schemeClr val="accent2">
                    <a:lumMod val="20000"/>
                    <a:lumOff val="80000"/>
                  </a:schemeClr>
                </a:solidFill>
                <a:latin typeface="+mj-lt"/>
                <a:ea typeface="+mj-ea"/>
                <a:cs typeface="+mj-cs"/>
              </a:rPr>
              <a:t>model</a:t>
            </a:r>
            <a:endParaRPr lang="es-CO" sz="12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600" b="1" cap="small" spc="200" dirty="0" err="1" smtClean="0">
                <a:latin typeface="+mj-lt"/>
                <a:ea typeface="+mj-ea"/>
                <a:cs typeface="+mj-cs"/>
              </a:rPr>
              <a:t>Medellin</a:t>
            </a:r>
            <a:r>
              <a:rPr lang="es-CO" sz="1600" b="1" cap="small" spc="200" dirty="0" smtClean="0">
                <a:latin typeface="+mj-lt"/>
                <a:ea typeface="+mj-ea"/>
                <a:cs typeface="+mj-cs"/>
              </a:rPr>
              <a:t> </a:t>
            </a:r>
            <a:r>
              <a:rPr lang="es-CO" sz="1600" b="1" cap="small" spc="200" dirty="0" err="1" smtClean="0">
                <a:latin typeface="+mj-lt"/>
                <a:ea typeface="+mj-ea"/>
                <a:cs typeface="+mj-cs"/>
              </a:rPr>
              <a:t>experience</a:t>
            </a:r>
            <a:endParaRPr lang="es-CO" sz="1600" b="1" cap="small" spc="200" dirty="0" smtClean="0">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p:txBody>
          <a:bodyPr/>
          <a:lstStyle/>
          <a:p>
            <a:endParaRPr lang="es-ES"/>
          </a:p>
        </p:txBody>
      </p:sp>
      <p:sp>
        <p:nvSpPr>
          <p:cNvPr id="6" name="Rectangle 6"/>
          <p:cNvSpPr>
            <a:spLocks noChangeArrowheads="1"/>
          </p:cNvSpPr>
          <p:nvPr/>
        </p:nvSpPr>
        <p:spPr bwMode="auto">
          <a:xfrm>
            <a:off x="4500562" y="1500174"/>
            <a:ext cx="4429156" cy="2893100"/>
          </a:xfrm>
          <a:prstGeom prst="rect">
            <a:avLst/>
          </a:prstGeom>
          <a:solidFill>
            <a:schemeClr val="bg1"/>
          </a:solidFill>
          <a:ln w="9525">
            <a:noFill/>
            <a:miter lim="800000"/>
            <a:headEnd/>
            <a:tailEnd/>
          </a:ln>
        </p:spPr>
        <p:txBody>
          <a:bodyPr wrap="square">
            <a:spAutoFit/>
          </a:bodyPr>
          <a:lstStyle/>
          <a:p>
            <a:pPr lvl="1"/>
            <a:r>
              <a:rPr lang="es-CO" sz="2800" b="1" dirty="0"/>
              <a:t>PREVIVA</a:t>
            </a:r>
          </a:p>
          <a:p>
            <a:pPr lvl="1"/>
            <a:r>
              <a:rPr lang="es-CO" dirty="0"/>
              <a:t>	previva@gmail.com</a:t>
            </a:r>
          </a:p>
          <a:p>
            <a:pPr lvl="1"/>
            <a:r>
              <a:rPr lang="es-CO" dirty="0"/>
              <a:t>	http://previva.udea.edu.co/</a:t>
            </a:r>
            <a:endParaRPr lang="es-CO" b="1" dirty="0"/>
          </a:p>
          <a:p>
            <a:pPr lvl="1"/>
            <a:endParaRPr lang="es-CO" dirty="0"/>
          </a:p>
          <a:p>
            <a:pPr lvl="1"/>
            <a:r>
              <a:rPr lang="es-CO" sz="2800" b="1" dirty="0"/>
              <a:t>LUIS F DUQUE</a:t>
            </a:r>
          </a:p>
          <a:p>
            <a:pPr lvl="1"/>
            <a:r>
              <a:rPr lang="es-CO" b="1" dirty="0"/>
              <a:t>	</a:t>
            </a:r>
            <a:r>
              <a:rPr lang="es-CO" dirty="0">
                <a:hlinkClick r:id="rId2"/>
              </a:rPr>
              <a:t>lfduque@saludpublica.udea.edu.co</a:t>
            </a:r>
            <a:endParaRPr lang="es-CO" dirty="0"/>
          </a:p>
          <a:p>
            <a:pPr lvl="1"/>
            <a:r>
              <a:rPr lang="es-CO" dirty="0"/>
              <a:t>	</a:t>
            </a:r>
            <a:r>
              <a:rPr lang="es-CO" dirty="0">
                <a:hlinkClick r:id="rId3"/>
              </a:rPr>
              <a:t>lfduque.ramirez@gmail.com</a:t>
            </a:r>
            <a:endParaRPr lang="es-CO" dirty="0"/>
          </a:p>
          <a:p>
            <a:pPr lvl="1"/>
            <a:endParaRPr lang="es-CO" dirty="0"/>
          </a:p>
          <a:p>
            <a:pPr lvl="1"/>
            <a:endParaRPr lang="es-CO" dirty="0"/>
          </a:p>
        </p:txBody>
      </p:sp>
      <p:sp>
        <p:nvSpPr>
          <p:cNvPr id="7" name="Text Box 7"/>
          <p:cNvSpPr txBox="1">
            <a:spLocks noChangeArrowheads="1"/>
          </p:cNvSpPr>
          <p:nvPr/>
        </p:nvSpPr>
        <p:spPr>
          <a:xfrm>
            <a:off x="4572000" y="4303455"/>
            <a:ext cx="4572000" cy="2554545"/>
          </a:xfrm>
          <a:prstGeom prst="rect">
            <a:avLst/>
          </a:prstGeom>
          <a:effectLst>
            <a:outerShdw dist="89803" dir="2700000" algn="ctr" rotWithShape="0">
              <a:srgbClr val="000000"/>
            </a:outerShdw>
          </a:effectLst>
        </p:spPr>
        <p:txBody>
          <a:bodyPr vert="horz" lIns="91440" tIns="45720" rIns="91440" bIns="45720" rtlCol="0">
            <a:spAutoFit/>
          </a:bodyPr>
          <a:lstStyle/>
          <a:p>
            <a:pPr marL="0" marR="0" lvl="0" indent="0" algn="l" defTabSz="914400" rtl="0" eaLnBrk="1" fontAlgn="auto" latinLnBrk="0" hangingPunct="1">
              <a:lnSpc>
                <a:spcPct val="200000"/>
              </a:lnSpc>
              <a:spcBef>
                <a:spcPts val="0"/>
              </a:spcBef>
              <a:spcAft>
                <a:spcPts val="0"/>
              </a:spcAft>
              <a:buClr>
                <a:schemeClr val="accent1"/>
              </a:buClr>
              <a:buSzPct val="80000"/>
              <a:buFont typeface="Wingdings" pitchFamily="2" charset="2"/>
              <a:buNone/>
              <a:tabLst/>
              <a:defRPr/>
            </a:pPr>
            <a:r>
              <a:rPr kumimoji="0" lang="es-ES" sz="8000" b="1" i="0" u="none" strike="noStrike" kern="1200" cap="none" spc="0" normalizeH="0" baseline="0" noProof="0" dirty="0" smtClean="0">
                <a:ln>
                  <a:noFill/>
                </a:ln>
                <a:solidFill>
                  <a:srgbClr val="FFCC00"/>
                </a:solidFill>
                <a:effectLst/>
                <a:uLnTx/>
                <a:uFillTx/>
                <a:latin typeface="Candara" pitchFamily="34" charset="0"/>
                <a:ea typeface="+mn-ea"/>
                <a:cs typeface="+mn-cs"/>
              </a:rPr>
              <a:t>  </a:t>
            </a:r>
            <a:r>
              <a:rPr kumimoji="0" lang="es-ES" sz="8000" b="1" i="0" u="none" strike="noStrike" kern="1200" cap="none" spc="0" normalizeH="0" baseline="0" noProof="0" dirty="0" err="1" smtClean="0">
                <a:ln>
                  <a:noFill/>
                </a:ln>
                <a:solidFill>
                  <a:srgbClr val="FFCC00"/>
                </a:solidFill>
                <a:effectLst/>
                <a:uLnTx/>
                <a:uFillTx/>
                <a:latin typeface="Candara" pitchFamily="34" charset="0"/>
                <a:ea typeface="+mn-ea"/>
                <a:cs typeface="+mn-cs"/>
              </a:rPr>
              <a:t>Thanks</a:t>
            </a:r>
            <a:r>
              <a:rPr kumimoji="0" lang="es-ES" sz="8000" b="1" i="0" u="none" strike="noStrike" kern="1200" cap="none" spc="0" normalizeH="0" baseline="0" noProof="0" dirty="0" smtClean="0">
                <a:ln>
                  <a:noFill/>
                </a:ln>
                <a:solidFill>
                  <a:srgbClr val="FFCC00"/>
                </a:solidFill>
                <a:effectLst/>
                <a:uLnTx/>
                <a:uFillTx/>
                <a:latin typeface="Candara" pitchFamily="34" charset="0"/>
                <a:ea typeface="+mn-ea"/>
                <a:cs typeface="+mn-cs"/>
              </a:rPr>
              <a:t>!</a:t>
            </a:r>
            <a:endParaRPr kumimoji="0" lang="es-ES" sz="8000" b="1" i="0" u="none" strike="noStrike" kern="1200" cap="none" spc="0" normalizeH="0" baseline="0" noProof="0" dirty="0">
              <a:ln>
                <a:noFill/>
              </a:ln>
              <a:solidFill>
                <a:srgbClr val="FFCC00"/>
              </a:solidFill>
              <a:effectLst/>
              <a:uLnTx/>
              <a:uFillTx/>
              <a:latin typeface="Candara" pitchFamily="34" charset="0"/>
              <a:ea typeface="+mn-ea"/>
              <a:cs typeface="+mn-cs"/>
            </a:endParaRPr>
          </a:p>
        </p:txBody>
      </p:sp>
      <p:pic>
        <p:nvPicPr>
          <p:cNvPr id="8" name="7 Imagen" descr="DSC02950.JPG"/>
          <p:cNvPicPr/>
          <p:nvPr/>
        </p:nvPicPr>
        <p:blipFill>
          <a:blip r:embed="rId4" cstate="print"/>
          <a:stretch>
            <a:fillRect/>
          </a:stretch>
        </p:blipFill>
        <p:spPr>
          <a:xfrm rot="5400000">
            <a:off x="-1214440" y="1214438"/>
            <a:ext cx="6858002" cy="442912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249595762"/>
              </p:ext>
            </p:extLst>
          </p:nvPr>
        </p:nvGraphicFramePr>
        <p:xfrm>
          <a:off x="2500298" y="21431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redondeado"/>
          <p:cNvSpPr/>
          <p:nvPr/>
        </p:nvSpPr>
        <p:spPr>
          <a:xfrm>
            <a:off x="428596" y="3071810"/>
            <a:ext cx="1857388" cy="192882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sz="2400" b="1" dirty="0" err="1" smtClean="0"/>
              <a:t>Public</a:t>
            </a:r>
            <a:r>
              <a:rPr lang="es-CO" sz="2400" b="1" dirty="0" smtClean="0"/>
              <a:t> </a:t>
            </a:r>
            <a:r>
              <a:rPr lang="es-CO" sz="2400" b="1" dirty="0" err="1" smtClean="0"/>
              <a:t>good</a:t>
            </a:r>
            <a:endParaRPr lang="es-CO" sz="2400" b="1" dirty="0"/>
          </a:p>
        </p:txBody>
      </p:sp>
      <p:sp>
        <p:nvSpPr>
          <p:cNvPr id="7" name="6 CuadroTexto"/>
          <p:cNvSpPr txBox="1"/>
          <p:nvPr/>
        </p:nvSpPr>
        <p:spPr>
          <a:xfrm>
            <a:off x="1928794" y="6211669"/>
            <a:ext cx="6929486" cy="523220"/>
          </a:xfrm>
          <a:prstGeom prst="rect">
            <a:avLst/>
          </a:prstGeom>
          <a:noFill/>
        </p:spPr>
        <p:txBody>
          <a:bodyPr wrap="square" rtlCol="0">
            <a:spAutoFit/>
          </a:bodyPr>
          <a:lstStyle/>
          <a:p>
            <a:r>
              <a:rPr lang="en-US" sz="1400" dirty="0" smtClean="0"/>
              <a:t>Public policy for the coexistence promotion and violence prevention in Medellin and metropolitan area, 2007-2015</a:t>
            </a:r>
            <a:endParaRPr lang="en-US" sz="1400" dirty="0"/>
          </a:p>
        </p:txBody>
      </p:sp>
      <p:sp>
        <p:nvSpPr>
          <p:cNvPr id="8" name="1 Título"/>
          <p:cNvSpPr>
            <a:spLocks noGrp="1"/>
          </p:cNvSpPr>
          <p:nvPr>
            <p:ph type="title"/>
          </p:nvPr>
        </p:nvSpPr>
        <p:spPr>
          <a:xfrm>
            <a:off x="5143472" y="285728"/>
            <a:ext cx="4000528" cy="1143000"/>
          </a:xfrm>
        </p:spPr>
        <p:txBody>
          <a:bodyPr>
            <a:noAutofit/>
          </a:bodyPr>
          <a:lstStyle/>
          <a:p>
            <a:pPr algn="l"/>
            <a:r>
              <a:rPr lang="en-US" sz="1600" b="1" dirty="0" smtClean="0"/>
              <a:t/>
            </a:r>
            <a:br>
              <a:rPr lang="en-US" sz="1600" b="1" dirty="0" smtClean="0"/>
            </a:br>
            <a:r>
              <a:rPr lang="en-US" sz="1300" b="1" dirty="0" smtClean="0">
                <a:solidFill>
                  <a:schemeClr val="accent2">
                    <a:lumMod val="20000"/>
                    <a:lumOff val="80000"/>
                  </a:schemeClr>
                </a:solidFill>
              </a:rPr>
              <a:t>1.1 Public policy definition</a:t>
            </a:r>
            <a:r>
              <a:rPr lang="en-US" sz="1600" b="1" dirty="0" smtClean="0"/>
              <a:t/>
            </a:r>
            <a:br>
              <a:rPr lang="en-US" sz="1600" b="1" dirty="0" smtClean="0"/>
            </a:br>
            <a:r>
              <a:rPr lang="en-US" sz="1600" b="1" dirty="0" smtClean="0"/>
              <a:t>1.2 Public good: human safety</a:t>
            </a:r>
            <a:br>
              <a:rPr lang="en-US" sz="1600" b="1" dirty="0" smtClean="0"/>
            </a:br>
            <a:endParaRPr lang="es-CO" sz="1600" b="1" dirty="0"/>
          </a:p>
        </p:txBody>
      </p:sp>
      <p:sp>
        <p:nvSpPr>
          <p:cNvPr id="9" name="8 CuadroTexto"/>
          <p:cNvSpPr txBox="1"/>
          <p:nvPr/>
        </p:nvSpPr>
        <p:spPr>
          <a:xfrm>
            <a:off x="1857356" y="142852"/>
            <a:ext cx="3214710" cy="1354217"/>
          </a:xfrm>
          <a:prstGeom prst="rect">
            <a:avLst/>
          </a:prstGeom>
          <a:noFill/>
        </p:spPr>
        <p:txBody>
          <a:bodyPr wrap="square" rtlCol="0">
            <a:spAutoFit/>
          </a:bodyPr>
          <a:lstStyle/>
          <a:p>
            <a:pPr marL="342900" indent="-342900">
              <a:buAutoNum type="arabicPeriod"/>
            </a:pPr>
            <a:r>
              <a:rPr lang="es-CO" b="1" cap="small" spc="200" dirty="0" err="1" smtClean="0">
                <a:latin typeface="+mj-lt"/>
                <a:ea typeface="+mj-ea"/>
                <a:cs typeface="+mj-cs"/>
              </a:rPr>
              <a:t>Public</a:t>
            </a:r>
            <a:r>
              <a:rPr lang="es-CO" b="1" cap="small" spc="200" dirty="0" smtClean="0">
                <a:latin typeface="+mj-lt"/>
                <a:ea typeface="+mj-ea"/>
                <a:cs typeface="+mj-cs"/>
              </a:rPr>
              <a:t> </a:t>
            </a:r>
            <a:r>
              <a:rPr lang="es-CO" b="1" cap="small" spc="200" dirty="0" err="1" smtClean="0">
                <a:latin typeface="+mj-lt"/>
                <a:ea typeface="+mj-ea"/>
                <a:cs typeface="+mj-cs"/>
              </a:rPr>
              <a:t>policy</a:t>
            </a:r>
            <a:endParaRPr lang="es-CO" b="1" cap="small" spc="200" dirty="0" smtClean="0">
              <a:latin typeface="+mj-lt"/>
              <a:ea typeface="+mj-ea"/>
              <a:cs typeface="+mj-cs"/>
            </a:endParaRPr>
          </a:p>
          <a:p>
            <a:pPr marL="342900" indent="-342900">
              <a:buAutoNum type="arabicPeriod"/>
            </a:pPr>
            <a:r>
              <a:rPr lang="es-CO" sz="1600" b="1" cap="small" spc="200" dirty="0" err="1" smtClean="0">
                <a:solidFill>
                  <a:schemeClr val="accent2">
                    <a:lumMod val="20000"/>
                    <a:lumOff val="80000"/>
                  </a:schemeClr>
                </a:solidFill>
                <a:latin typeface="+mj-lt"/>
                <a:ea typeface="+mj-ea"/>
                <a:cs typeface="+mj-cs"/>
              </a:rPr>
              <a:t>Human</a:t>
            </a:r>
            <a:r>
              <a:rPr lang="es-CO" sz="1600" b="1" cap="small" spc="200" dirty="0" smtClean="0">
                <a:solidFill>
                  <a:schemeClr val="accent2">
                    <a:lumMod val="20000"/>
                    <a:lumOff val="80000"/>
                  </a:schemeClr>
                </a:solidFill>
                <a:latin typeface="+mj-lt"/>
                <a:ea typeface="+mj-ea"/>
                <a:cs typeface="+mj-cs"/>
              </a:rPr>
              <a:t> </a:t>
            </a:r>
            <a:r>
              <a:rPr lang="es-CO" sz="1600" b="1" cap="small" spc="200" dirty="0" err="1" smtClean="0">
                <a:solidFill>
                  <a:schemeClr val="accent2">
                    <a:lumMod val="20000"/>
                    <a:lumOff val="80000"/>
                  </a:schemeClr>
                </a:solidFill>
                <a:latin typeface="+mj-lt"/>
                <a:ea typeface="+mj-ea"/>
                <a:cs typeface="+mj-cs"/>
              </a:rPr>
              <a:t>security</a:t>
            </a:r>
            <a:r>
              <a:rPr lang="es-CO" sz="1600" b="1" cap="small" spc="200" dirty="0" smtClean="0">
                <a:solidFill>
                  <a:schemeClr val="accent2">
                    <a:lumMod val="20000"/>
                    <a:lumOff val="80000"/>
                  </a:schemeClr>
                </a:solidFill>
                <a:latin typeface="+mj-lt"/>
                <a:ea typeface="+mj-ea"/>
                <a:cs typeface="+mj-cs"/>
              </a:rPr>
              <a:t> </a:t>
            </a:r>
            <a:r>
              <a:rPr lang="es-CO" sz="1600" b="1" cap="small" spc="200" dirty="0" err="1" smtClean="0">
                <a:solidFill>
                  <a:schemeClr val="accent2">
                    <a:lumMod val="20000"/>
                    <a:lumOff val="80000"/>
                  </a:schemeClr>
                </a:solidFill>
                <a:latin typeface="+mj-lt"/>
                <a:ea typeface="+mj-ea"/>
                <a:cs typeface="+mj-cs"/>
              </a:rPr>
              <a:t>approach</a:t>
            </a:r>
            <a:endParaRPr lang="es-CO" sz="16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600" b="1" cap="small" spc="200" dirty="0" err="1" smtClean="0">
                <a:solidFill>
                  <a:schemeClr val="accent2">
                    <a:lumMod val="20000"/>
                    <a:lumOff val="80000"/>
                  </a:schemeClr>
                </a:solidFill>
                <a:latin typeface="+mj-lt"/>
                <a:ea typeface="+mj-ea"/>
                <a:cs typeface="+mj-cs"/>
              </a:rPr>
              <a:t>Medellin</a:t>
            </a:r>
            <a:r>
              <a:rPr lang="es-CO" sz="1600" b="1" cap="small" spc="200" dirty="0" smtClean="0">
                <a:solidFill>
                  <a:schemeClr val="accent2">
                    <a:lumMod val="20000"/>
                    <a:lumOff val="80000"/>
                  </a:schemeClr>
                </a:solidFill>
                <a:latin typeface="+mj-lt"/>
                <a:ea typeface="+mj-ea"/>
                <a:cs typeface="+mj-cs"/>
              </a:rPr>
              <a:t> </a:t>
            </a:r>
            <a:r>
              <a:rPr lang="es-CO" sz="1600" b="1" cap="small" spc="200" dirty="0" err="1" smtClean="0">
                <a:solidFill>
                  <a:schemeClr val="accent2">
                    <a:lumMod val="20000"/>
                    <a:lumOff val="80000"/>
                  </a:schemeClr>
                </a:solidFill>
                <a:latin typeface="+mj-lt"/>
                <a:ea typeface="+mj-ea"/>
                <a:cs typeface="+mj-cs"/>
              </a:rPr>
              <a:t>model</a:t>
            </a:r>
            <a:endParaRPr lang="es-CO" sz="16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600" b="1" cap="small" spc="200" dirty="0" err="1" smtClean="0">
                <a:solidFill>
                  <a:schemeClr val="accent2">
                    <a:lumMod val="20000"/>
                    <a:lumOff val="80000"/>
                  </a:schemeClr>
                </a:solidFill>
                <a:latin typeface="+mj-lt"/>
                <a:ea typeface="+mj-ea"/>
                <a:cs typeface="+mj-cs"/>
              </a:rPr>
              <a:t>Medellin</a:t>
            </a:r>
            <a:r>
              <a:rPr lang="es-CO" sz="1600" b="1" cap="small" spc="200" dirty="0" smtClean="0">
                <a:solidFill>
                  <a:schemeClr val="accent2">
                    <a:lumMod val="20000"/>
                    <a:lumOff val="80000"/>
                  </a:schemeClr>
                </a:solidFill>
                <a:latin typeface="+mj-lt"/>
                <a:ea typeface="+mj-ea"/>
                <a:cs typeface="+mj-cs"/>
              </a:rPr>
              <a:t> </a:t>
            </a:r>
            <a:r>
              <a:rPr lang="es-CO" sz="1600" b="1" cap="small" spc="200" dirty="0" err="1" smtClean="0">
                <a:solidFill>
                  <a:schemeClr val="accent2">
                    <a:lumMod val="20000"/>
                    <a:lumOff val="80000"/>
                  </a:schemeClr>
                </a:solidFill>
                <a:latin typeface="+mj-lt"/>
                <a:ea typeface="+mj-ea"/>
                <a:cs typeface="+mj-cs"/>
              </a:rPr>
              <a:t>experience</a:t>
            </a:r>
            <a:endParaRPr lang="es-CO" sz="1600" b="1" cap="small" spc="200" dirty="0" smtClean="0">
              <a:solidFill>
                <a:schemeClr val="accent2">
                  <a:lumMod val="20000"/>
                  <a:lumOff val="80000"/>
                </a:schemeClr>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graphicEl>
                                              <a:dgm id="{D8ED4BC3-23B7-413A-B0A9-8EB839FA2A2F}"/>
                                            </p:graphicEl>
                                          </p:spTgt>
                                        </p:tgtEl>
                                        <p:attrNameLst>
                                          <p:attrName>style.visibility</p:attrName>
                                        </p:attrNameLst>
                                      </p:cBhvr>
                                      <p:to>
                                        <p:strVal val="visible"/>
                                      </p:to>
                                    </p:set>
                                    <p:animEffect transition="in" filter="wipe(down)">
                                      <p:cBhvr>
                                        <p:cTn id="19" dur="500"/>
                                        <p:tgtEl>
                                          <p:spTgt spid="5">
                                            <p:graphicEl>
                                              <a:dgm id="{D8ED4BC3-23B7-413A-B0A9-8EB839FA2A2F}"/>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graphicEl>
                                              <a:dgm id="{11431C5E-4494-45B1-BAE3-130596BAB74B}"/>
                                            </p:graphicEl>
                                          </p:spTgt>
                                        </p:tgtEl>
                                        <p:attrNameLst>
                                          <p:attrName>style.visibility</p:attrName>
                                        </p:attrNameLst>
                                      </p:cBhvr>
                                      <p:to>
                                        <p:strVal val="visible"/>
                                      </p:to>
                                    </p:set>
                                    <p:animEffect transition="in" filter="wipe(down)">
                                      <p:cBhvr>
                                        <p:cTn id="22" dur="500"/>
                                        <p:tgtEl>
                                          <p:spTgt spid="5">
                                            <p:graphicEl>
                                              <a:dgm id="{11431C5E-4494-45B1-BAE3-130596BAB74B}"/>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graphicEl>
                                              <a:dgm id="{2AB18F30-C1CF-4F92-B057-1B1387656B77}"/>
                                            </p:graphicEl>
                                          </p:spTgt>
                                        </p:tgtEl>
                                        <p:attrNameLst>
                                          <p:attrName>style.visibility</p:attrName>
                                        </p:attrNameLst>
                                      </p:cBhvr>
                                      <p:to>
                                        <p:strVal val="visible"/>
                                      </p:to>
                                    </p:set>
                                    <p:animEffect transition="in" filter="wipe(down)">
                                      <p:cBhvr>
                                        <p:cTn id="25" dur="500"/>
                                        <p:tgtEl>
                                          <p:spTgt spid="5">
                                            <p:graphicEl>
                                              <a:dgm id="{2AB18F30-C1CF-4F92-B057-1B1387656B77}"/>
                                            </p:graphic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graphicEl>
                                              <a:dgm id="{1912B566-D393-40D4-A871-31BA7CE0D986}"/>
                                            </p:graphicEl>
                                          </p:spTgt>
                                        </p:tgtEl>
                                        <p:attrNameLst>
                                          <p:attrName>style.visibility</p:attrName>
                                        </p:attrNameLst>
                                      </p:cBhvr>
                                      <p:to>
                                        <p:strVal val="visible"/>
                                      </p:to>
                                    </p:set>
                                    <p:animEffect transition="in" filter="wipe(down)">
                                      <p:cBhvr>
                                        <p:cTn id="28" dur="500"/>
                                        <p:tgtEl>
                                          <p:spTgt spid="5">
                                            <p:graphicEl>
                                              <a:dgm id="{1912B566-D393-40D4-A871-31BA7CE0D98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1785633"/>
          <a:ext cx="9096978" cy="5072367"/>
        </p:xfrm>
        <a:graphic>
          <a:graphicData uri="http://schemas.openxmlformats.org/presentationml/2006/ole">
            <mc:AlternateContent xmlns:mc="http://schemas.openxmlformats.org/markup-compatibility/2006">
              <mc:Choice xmlns:v="urn:schemas-microsoft-com:vml" Requires="v">
                <p:oleObj spid="_x0000_s28675" name="Diapositiva" r:id="rId3" imgW="53255" imgH="39657" progId="PowerPoint.Slide.8">
                  <p:embed/>
                </p:oleObj>
              </mc:Choice>
              <mc:Fallback>
                <p:oleObj name="Diapositiva" r:id="rId3" imgW="53255" imgH="39657" progId="PowerPoint.Slid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85633"/>
                        <a:ext cx="9096978" cy="50723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1 Título"/>
          <p:cNvSpPr>
            <a:spLocks noGrp="1"/>
          </p:cNvSpPr>
          <p:nvPr>
            <p:ph type="title"/>
          </p:nvPr>
        </p:nvSpPr>
        <p:spPr>
          <a:xfrm>
            <a:off x="5072066" y="142884"/>
            <a:ext cx="4071934" cy="1428728"/>
          </a:xfrm>
        </p:spPr>
        <p:txBody>
          <a:bodyPr>
            <a:noAutofit/>
          </a:bodyPr>
          <a:lstStyle/>
          <a:p>
            <a:pPr algn="l"/>
            <a:r>
              <a:rPr lang="en-US" sz="1600" b="1" dirty="0" smtClean="0"/>
              <a:t/>
            </a:r>
            <a:br>
              <a:rPr lang="en-US" sz="1600" b="1" dirty="0" smtClean="0"/>
            </a:br>
            <a:r>
              <a:rPr lang="en-US" sz="1300" b="1" dirty="0" smtClean="0">
                <a:solidFill>
                  <a:schemeClr val="accent2">
                    <a:lumMod val="20000"/>
                    <a:lumOff val="80000"/>
                  </a:schemeClr>
                </a:solidFill>
              </a:rPr>
              <a:t>2.1 Definition</a:t>
            </a:r>
            <a:r>
              <a:rPr lang="en-US" sz="1600" b="1" dirty="0" smtClean="0">
                <a:solidFill>
                  <a:schemeClr val="bg1"/>
                </a:solidFill>
              </a:rPr>
              <a:t/>
            </a:r>
            <a:br>
              <a:rPr lang="en-US" sz="1600" b="1" dirty="0" smtClean="0">
                <a:solidFill>
                  <a:schemeClr val="bg1"/>
                </a:solidFill>
              </a:rPr>
            </a:br>
            <a:r>
              <a:rPr lang="en-US" sz="1600" b="1" dirty="0" smtClean="0"/>
              <a:t>2.2 Components</a:t>
            </a:r>
            <a:r>
              <a:rPr lang="en-US" sz="1600" b="1" dirty="0" smtClean="0">
                <a:solidFill>
                  <a:schemeClr val="bg1"/>
                </a:solidFill>
              </a:rPr>
              <a:t/>
            </a:r>
            <a:br>
              <a:rPr lang="en-US" sz="1600" b="1" dirty="0" smtClean="0">
                <a:solidFill>
                  <a:schemeClr val="bg1"/>
                </a:solidFill>
              </a:rPr>
            </a:br>
            <a:r>
              <a:rPr lang="en-US" sz="1300" b="1" dirty="0" smtClean="0">
                <a:solidFill>
                  <a:schemeClr val="accent2">
                    <a:lumMod val="20000"/>
                    <a:lumOff val="80000"/>
                  </a:schemeClr>
                </a:solidFill>
              </a:rPr>
              <a:t>2.3 Relationship between public health and human security</a:t>
            </a:r>
            <a:br>
              <a:rPr lang="en-US" sz="1300" b="1" dirty="0" smtClean="0">
                <a:solidFill>
                  <a:schemeClr val="accent2">
                    <a:lumMod val="20000"/>
                    <a:lumOff val="80000"/>
                  </a:schemeClr>
                </a:solidFill>
              </a:rPr>
            </a:br>
            <a:r>
              <a:rPr lang="en-US" sz="1300" b="1" dirty="0" smtClean="0">
                <a:solidFill>
                  <a:schemeClr val="accent2">
                    <a:lumMod val="20000"/>
                    <a:lumOff val="80000"/>
                  </a:schemeClr>
                </a:solidFill>
              </a:rPr>
              <a:t>2.4 Human security applied public policy in Medellin</a:t>
            </a:r>
            <a:r>
              <a:rPr lang="en-US" sz="1600" b="1" dirty="0" smtClean="0">
                <a:solidFill>
                  <a:schemeClr val="bg1"/>
                </a:solidFill>
              </a:rPr>
              <a:t/>
            </a:r>
            <a:br>
              <a:rPr lang="en-US" sz="1600" b="1" dirty="0" smtClean="0">
                <a:solidFill>
                  <a:schemeClr val="bg1"/>
                </a:solidFill>
              </a:rPr>
            </a:br>
            <a:endParaRPr lang="es-CO" sz="1600" dirty="0">
              <a:solidFill>
                <a:schemeClr val="bg1"/>
              </a:solidFill>
            </a:endParaRPr>
          </a:p>
        </p:txBody>
      </p:sp>
      <p:sp>
        <p:nvSpPr>
          <p:cNvPr id="5" name="4 CuadroTexto"/>
          <p:cNvSpPr txBox="1"/>
          <p:nvPr/>
        </p:nvSpPr>
        <p:spPr>
          <a:xfrm>
            <a:off x="1857356" y="142852"/>
            <a:ext cx="3214710" cy="1292662"/>
          </a:xfrm>
          <a:prstGeom prst="rect">
            <a:avLst/>
          </a:prstGeom>
          <a:noFill/>
        </p:spPr>
        <p:txBody>
          <a:bodyPr wrap="square" rtlCol="0">
            <a:spAutoFit/>
          </a:bodyPr>
          <a:lstStyle/>
          <a:p>
            <a:pPr marL="342900" indent="-342900">
              <a:buAutoNum type="arabicPeriod"/>
            </a:pPr>
            <a:r>
              <a:rPr lang="es-CO" sz="1400" b="1" cap="small" spc="200" dirty="0" err="1" smtClean="0">
                <a:solidFill>
                  <a:schemeClr val="accent2">
                    <a:lumMod val="20000"/>
                    <a:lumOff val="80000"/>
                  </a:schemeClr>
                </a:solidFill>
                <a:latin typeface="+mj-lt"/>
                <a:ea typeface="+mj-ea"/>
                <a:cs typeface="+mj-cs"/>
              </a:rPr>
              <a:t>Public</a:t>
            </a:r>
            <a:r>
              <a:rPr lang="es-CO" sz="1400" b="1" cap="small" spc="200" dirty="0" smtClean="0">
                <a:solidFill>
                  <a:schemeClr val="accent2">
                    <a:lumMod val="20000"/>
                    <a:lumOff val="80000"/>
                  </a:schemeClr>
                </a:solidFill>
                <a:latin typeface="+mj-lt"/>
                <a:ea typeface="+mj-ea"/>
                <a:cs typeface="+mj-cs"/>
              </a:rPr>
              <a:t> </a:t>
            </a:r>
            <a:r>
              <a:rPr lang="es-CO" sz="1400" b="1" cap="small" spc="200" dirty="0" err="1" smtClean="0">
                <a:solidFill>
                  <a:schemeClr val="accent2">
                    <a:lumMod val="20000"/>
                    <a:lumOff val="80000"/>
                  </a:schemeClr>
                </a:solidFill>
                <a:latin typeface="+mj-lt"/>
                <a:ea typeface="+mj-ea"/>
                <a:cs typeface="+mj-cs"/>
              </a:rPr>
              <a:t>policy</a:t>
            </a:r>
            <a:endParaRPr lang="es-CO" sz="1400" b="1" cap="small" spc="200" dirty="0" smtClean="0">
              <a:solidFill>
                <a:schemeClr val="accent2">
                  <a:lumMod val="20000"/>
                  <a:lumOff val="80000"/>
                </a:schemeClr>
              </a:solidFill>
              <a:latin typeface="+mj-lt"/>
              <a:ea typeface="+mj-ea"/>
              <a:cs typeface="+mj-cs"/>
            </a:endParaRPr>
          </a:p>
          <a:p>
            <a:pPr marL="342900" indent="-342900">
              <a:buAutoNum type="arabicPeriod"/>
            </a:pPr>
            <a:r>
              <a:rPr lang="es-CO" b="1" cap="small" spc="200" dirty="0" err="1" smtClean="0">
                <a:latin typeface="+mj-lt"/>
                <a:ea typeface="+mj-ea"/>
                <a:cs typeface="+mj-cs"/>
              </a:rPr>
              <a:t>Human</a:t>
            </a:r>
            <a:r>
              <a:rPr lang="es-CO" b="1" cap="small" spc="200" dirty="0" smtClean="0">
                <a:latin typeface="+mj-lt"/>
                <a:ea typeface="+mj-ea"/>
                <a:cs typeface="+mj-cs"/>
              </a:rPr>
              <a:t> </a:t>
            </a:r>
            <a:r>
              <a:rPr lang="es-CO" b="1" cap="small" spc="200" dirty="0" err="1" smtClean="0">
                <a:latin typeface="+mj-lt"/>
                <a:ea typeface="+mj-ea"/>
                <a:cs typeface="+mj-cs"/>
              </a:rPr>
              <a:t>security</a:t>
            </a:r>
            <a:r>
              <a:rPr lang="es-CO" b="1" cap="small" spc="200" dirty="0" smtClean="0">
                <a:latin typeface="+mj-lt"/>
                <a:ea typeface="+mj-ea"/>
                <a:cs typeface="+mj-cs"/>
              </a:rPr>
              <a:t> </a:t>
            </a:r>
            <a:r>
              <a:rPr lang="es-CO" b="1" cap="small" spc="200" dirty="0" err="1" smtClean="0">
                <a:latin typeface="+mj-lt"/>
                <a:ea typeface="+mj-ea"/>
                <a:cs typeface="+mj-cs"/>
              </a:rPr>
              <a:t>approach</a:t>
            </a:r>
            <a:endParaRPr lang="es-CO" b="1" cap="small" spc="200" dirty="0" smtClean="0">
              <a:latin typeface="+mj-lt"/>
              <a:ea typeface="+mj-ea"/>
              <a:cs typeface="+mj-cs"/>
            </a:endParaRPr>
          </a:p>
          <a:p>
            <a:pPr marL="342900" indent="-342900">
              <a:buAutoNum type="arabicPeriod"/>
            </a:pPr>
            <a:r>
              <a:rPr lang="es-CO" sz="1400" b="1" cap="small" spc="200" dirty="0" err="1" smtClean="0">
                <a:solidFill>
                  <a:schemeClr val="accent2">
                    <a:lumMod val="20000"/>
                    <a:lumOff val="80000"/>
                  </a:schemeClr>
                </a:solidFill>
                <a:latin typeface="+mj-lt"/>
                <a:ea typeface="+mj-ea"/>
                <a:cs typeface="+mj-cs"/>
              </a:rPr>
              <a:t>Medellin</a:t>
            </a:r>
            <a:r>
              <a:rPr lang="es-CO" sz="1400" b="1" cap="small" spc="200" dirty="0" smtClean="0">
                <a:solidFill>
                  <a:schemeClr val="accent2">
                    <a:lumMod val="20000"/>
                    <a:lumOff val="80000"/>
                  </a:schemeClr>
                </a:solidFill>
                <a:latin typeface="+mj-lt"/>
                <a:ea typeface="+mj-ea"/>
                <a:cs typeface="+mj-cs"/>
              </a:rPr>
              <a:t> </a:t>
            </a:r>
            <a:r>
              <a:rPr lang="es-CO" sz="1400" b="1" cap="small" spc="200" dirty="0" err="1" smtClean="0">
                <a:solidFill>
                  <a:schemeClr val="accent2">
                    <a:lumMod val="20000"/>
                    <a:lumOff val="80000"/>
                  </a:schemeClr>
                </a:solidFill>
                <a:latin typeface="+mj-lt"/>
                <a:ea typeface="+mj-ea"/>
                <a:cs typeface="+mj-cs"/>
              </a:rPr>
              <a:t>model</a:t>
            </a:r>
            <a:endParaRPr lang="es-CO" sz="1400" b="1" cap="small" spc="200" dirty="0" smtClean="0">
              <a:solidFill>
                <a:schemeClr val="accent2">
                  <a:lumMod val="20000"/>
                  <a:lumOff val="80000"/>
                </a:schemeClr>
              </a:solidFill>
              <a:latin typeface="+mj-lt"/>
              <a:ea typeface="+mj-ea"/>
              <a:cs typeface="+mj-cs"/>
            </a:endParaRPr>
          </a:p>
          <a:p>
            <a:pPr marL="342900" indent="-342900">
              <a:buAutoNum type="arabicPeriod"/>
            </a:pPr>
            <a:r>
              <a:rPr lang="es-CO" sz="1400" b="1" cap="small" spc="200" dirty="0" err="1" smtClean="0">
                <a:solidFill>
                  <a:schemeClr val="accent2">
                    <a:lumMod val="20000"/>
                    <a:lumOff val="80000"/>
                  </a:schemeClr>
                </a:solidFill>
                <a:latin typeface="+mj-lt"/>
                <a:ea typeface="+mj-ea"/>
                <a:cs typeface="+mj-cs"/>
              </a:rPr>
              <a:t>Medellin</a:t>
            </a:r>
            <a:r>
              <a:rPr lang="es-CO" sz="1400" b="1" cap="small" spc="200" dirty="0" smtClean="0">
                <a:solidFill>
                  <a:schemeClr val="accent2">
                    <a:lumMod val="20000"/>
                    <a:lumOff val="80000"/>
                  </a:schemeClr>
                </a:solidFill>
                <a:latin typeface="+mj-lt"/>
                <a:ea typeface="+mj-ea"/>
                <a:cs typeface="+mj-cs"/>
              </a:rPr>
              <a:t> </a:t>
            </a:r>
            <a:r>
              <a:rPr lang="es-CO" sz="1400" b="1" cap="small" spc="200" dirty="0" err="1" smtClean="0">
                <a:solidFill>
                  <a:schemeClr val="accent2">
                    <a:lumMod val="20000"/>
                    <a:lumOff val="80000"/>
                  </a:schemeClr>
                </a:solidFill>
                <a:latin typeface="+mj-lt"/>
                <a:ea typeface="+mj-ea"/>
                <a:cs typeface="+mj-cs"/>
              </a:rPr>
              <a:t>experience</a:t>
            </a:r>
            <a:endParaRPr lang="es-CO" sz="1400" b="1" cap="small" spc="200" dirty="0" smtClean="0">
              <a:solidFill>
                <a:schemeClr val="accent2">
                  <a:lumMod val="20000"/>
                  <a:lumOff val="80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75656" y="1916832"/>
            <a:ext cx="7668344" cy="940656"/>
          </a:xfrm>
        </p:spPr>
        <p:txBody>
          <a:bodyPr>
            <a:normAutofit/>
          </a:bodyPr>
          <a:lstStyle/>
          <a:p>
            <a:pPr>
              <a:buNone/>
            </a:pPr>
            <a:r>
              <a:rPr lang="en-US" sz="2400" i="1" dirty="0">
                <a:effectLst>
                  <a:outerShdw blurRad="38100" dist="38100" dir="2700000" algn="tl">
                    <a:srgbClr val="000000">
                      <a:alpha val="43137"/>
                    </a:srgbClr>
                  </a:outerShdw>
                </a:effectLst>
              </a:rPr>
              <a:t> </a:t>
            </a:r>
            <a:r>
              <a:rPr lang="en-US" sz="2400" i="1" dirty="0" smtClean="0">
                <a:effectLst>
                  <a:outerShdw blurRad="38100" dist="38100" dir="2700000" algn="tl">
                    <a:srgbClr val="000000">
                      <a:alpha val="43137"/>
                    </a:srgbClr>
                  </a:outerShdw>
                </a:effectLst>
              </a:rPr>
              <a:t>   “Human security is a concern with human life and dignity</a:t>
            </a:r>
            <a:r>
              <a:rPr lang="es-CO" sz="2400" i="1" dirty="0" smtClean="0">
                <a:effectLst>
                  <a:outerShdw blurRad="38100" dist="38100" dir="2700000" algn="tl">
                    <a:srgbClr val="000000">
                      <a:alpha val="43137"/>
                    </a:srgbClr>
                  </a:outerShdw>
                </a:effectLst>
              </a:rPr>
              <a:t>”</a:t>
            </a:r>
            <a:endParaRPr lang="es-CO" sz="2400" i="1" dirty="0">
              <a:effectLst>
                <a:outerShdw blurRad="38100" dist="38100" dir="2700000" algn="tl">
                  <a:srgbClr val="000000">
                    <a:alpha val="43137"/>
                  </a:srgbClr>
                </a:outerShdw>
              </a:effectLst>
            </a:endParaRPr>
          </a:p>
        </p:txBody>
      </p:sp>
      <p:sp>
        <p:nvSpPr>
          <p:cNvPr id="4" name="3 CuadroTexto"/>
          <p:cNvSpPr txBox="1"/>
          <p:nvPr/>
        </p:nvSpPr>
        <p:spPr>
          <a:xfrm>
            <a:off x="2143076" y="6143644"/>
            <a:ext cx="7000924" cy="430887"/>
          </a:xfrm>
          <a:prstGeom prst="rect">
            <a:avLst/>
          </a:prstGeom>
          <a:noFill/>
        </p:spPr>
        <p:txBody>
          <a:bodyPr wrap="square" rtlCol="0">
            <a:spAutoFit/>
          </a:bodyPr>
          <a:lstStyle/>
          <a:p>
            <a:r>
              <a:rPr lang="es-CO" sz="1100" dirty="0" err="1" smtClean="0"/>
              <a:t>United</a:t>
            </a:r>
            <a:r>
              <a:rPr lang="es-CO" sz="1100" dirty="0" smtClean="0"/>
              <a:t> </a:t>
            </a:r>
            <a:r>
              <a:rPr lang="es-CO" sz="1100" dirty="0" err="1" smtClean="0"/>
              <a:t>Nations</a:t>
            </a:r>
            <a:r>
              <a:rPr lang="es-CO" sz="1100" dirty="0" smtClean="0"/>
              <a:t> </a:t>
            </a:r>
            <a:r>
              <a:rPr lang="es-CO" sz="1100" dirty="0" err="1" smtClean="0"/>
              <a:t>Development</a:t>
            </a:r>
            <a:r>
              <a:rPr lang="es-CO" sz="1100" dirty="0" smtClean="0"/>
              <a:t> </a:t>
            </a:r>
            <a:r>
              <a:rPr lang="es-CO" sz="1100" dirty="0" err="1" smtClean="0"/>
              <a:t>Programme</a:t>
            </a:r>
            <a:r>
              <a:rPr lang="es-CO" sz="1100" dirty="0" smtClean="0"/>
              <a:t>. </a:t>
            </a:r>
            <a:r>
              <a:rPr lang="es-CO" sz="1100" dirty="0" err="1" smtClean="0"/>
              <a:t>Human</a:t>
            </a:r>
            <a:r>
              <a:rPr lang="es-CO" sz="1100" dirty="0" smtClean="0"/>
              <a:t> </a:t>
            </a:r>
            <a:r>
              <a:rPr lang="es-CO" sz="1100" dirty="0" err="1" smtClean="0"/>
              <a:t>development</a:t>
            </a:r>
            <a:r>
              <a:rPr lang="es-CO" sz="1100" dirty="0" smtClean="0"/>
              <a:t> </a:t>
            </a:r>
            <a:r>
              <a:rPr lang="es-CO" sz="1100" dirty="0" err="1" smtClean="0"/>
              <a:t>report</a:t>
            </a:r>
            <a:r>
              <a:rPr lang="es-CO" sz="1100" dirty="0" smtClean="0"/>
              <a:t>, 1994. </a:t>
            </a:r>
            <a:r>
              <a:rPr lang="es-CO" sz="1100" dirty="0" err="1" smtClean="0"/>
              <a:t>Chapter</a:t>
            </a:r>
            <a:r>
              <a:rPr lang="es-CO" sz="1100" dirty="0" smtClean="0"/>
              <a:t> 2. New </a:t>
            </a:r>
            <a:r>
              <a:rPr lang="es-CO" sz="1100" dirty="0" err="1" smtClean="0"/>
              <a:t>dimensions</a:t>
            </a:r>
            <a:r>
              <a:rPr lang="es-CO" sz="1100" dirty="0" smtClean="0"/>
              <a:t> of </a:t>
            </a:r>
            <a:r>
              <a:rPr lang="es-CO" sz="1100" dirty="0" err="1" smtClean="0"/>
              <a:t>human</a:t>
            </a:r>
            <a:r>
              <a:rPr lang="es-CO" sz="1100" dirty="0" smtClean="0"/>
              <a:t> </a:t>
            </a:r>
            <a:r>
              <a:rPr lang="es-CO" sz="1100" dirty="0" err="1" smtClean="0"/>
              <a:t>security</a:t>
            </a:r>
            <a:r>
              <a:rPr lang="es-CO" sz="1100" dirty="0" smtClean="0"/>
              <a:t>,. New York: Oxford </a:t>
            </a:r>
            <a:r>
              <a:rPr lang="es-CO" sz="1100" dirty="0" err="1" smtClean="0"/>
              <a:t>University</a:t>
            </a:r>
            <a:r>
              <a:rPr lang="es-CO" sz="1100" dirty="0" smtClean="0"/>
              <a:t> </a:t>
            </a:r>
            <a:r>
              <a:rPr lang="es-CO" sz="1100" dirty="0" err="1" smtClean="0"/>
              <a:t>Press</a:t>
            </a:r>
            <a:r>
              <a:rPr lang="es-CO" sz="1100" dirty="0" smtClean="0"/>
              <a:t>, 1994.</a:t>
            </a:r>
            <a:endParaRPr lang="es-CO" sz="1100" dirty="0"/>
          </a:p>
        </p:txBody>
      </p:sp>
      <p:graphicFrame>
        <p:nvGraphicFramePr>
          <p:cNvPr id="6" name="5 Diagrama"/>
          <p:cNvGraphicFramePr/>
          <p:nvPr>
            <p:extLst>
              <p:ext uri="{D42A27DB-BD31-4B8C-83A1-F6EECF244321}">
                <p14:modId xmlns:p14="http://schemas.microsoft.com/office/powerpoint/2010/main" val="1785266818"/>
              </p:ext>
            </p:extLst>
          </p:nvPr>
        </p:nvGraphicFramePr>
        <p:xfrm>
          <a:off x="1142976" y="2428868"/>
          <a:ext cx="5857916" cy="35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Flecha a la derecha con bandas"/>
          <p:cNvSpPr/>
          <p:nvPr/>
        </p:nvSpPr>
        <p:spPr>
          <a:xfrm>
            <a:off x="6072198" y="3286124"/>
            <a:ext cx="1224082" cy="857256"/>
          </a:xfrm>
          <a:prstGeom prst="strip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9" name="8 Rectángulo redondeado"/>
          <p:cNvSpPr/>
          <p:nvPr/>
        </p:nvSpPr>
        <p:spPr>
          <a:xfrm>
            <a:off x="7572396" y="3000372"/>
            <a:ext cx="1357322" cy="157163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sz="2400" b="1" dirty="0" err="1" smtClean="0"/>
              <a:t>Public</a:t>
            </a:r>
            <a:r>
              <a:rPr lang="es-CO" sz="2400" b="1" dirty="0" smtClean="0"/>
              <a:t> </a:t>
            </a:r>
            <a:r>
              <a:rPr lang="es-CO" sz="2400" b="1" dirty="0" err="1" smtClean="0"/>
              <a:t>good</a:t>
            </a:r>
            <a:endParaRPr lang="es-CO" sz="2400" b="1" dirty="0"/>
          </a:p>
        </p:txBody>
      </p:sp>
      <p:sp>
        <p:nvSpPr>
          <p:cNvPr id="10" name="1 Título"/>
          <p:cNvSpPr>
            <a:spLocks noGrp="1"/>
          </p:cNvSpPr>
          <p:nvPr>
            <p:ph type="title"/>
          </p:nvPr>
        </p:nvSpPr>
        <p:spPr>
          <a:xfrm>
            <a:off x="5072066" y="142884"/>
            <a:ext cx="4071934" cy="1428728"/>
          </a:xfrm>
        </p:spPr>
        <p:txBody>
          <a:bodyPr>
            <a:noAutofit/>
          </a:bodyPr>
          <a:lstStyle/>
          <a:p>
            <a:pPr algn="l"/>
            <a:r>
              <a:rPr lang="en-US" sz="1600" b="1" dirty="0" smtClean="0">
                <a:solidFill>
                  <a:schemeClr val="bg1"/>
                </a:solidFill>
              </a:rPr>
              <a:t/>
            </a:r>
            <a:br>
              <a:rPr lang="en-US" sz="1600" b="1" dirty="0" smtClean="0">
                <a:solidFill>
                  <a:schemeClr val="bg1"/>
                </a:solidFill>
              </a:rPr>
            </a:br>
            <a:r>
              <a:rPr lang="en-US" sz="1600" b="1" dirty="0" smtClean="0"/>
              <a:t>2.1 Definition</a:t>
            </a:r>
            <a:r>
              <a:rPr lang="en-US" sz="1600" b="1" dirty="0" smtClean="0">
                <a:solidFill>
                  <a:schemeClr val="bg1"/>
                </a:solidFill>
              </a:rPr>
              <a:t/>
            </a:r>
            <a:br>
              <a:rPr lang="en-US" sz="1600" b="1" dirty="0" smtClean="0">
                <a:solidFill>
                  <a:schemeClr val="bg1"/>
                </a:solidFill>
              </a:rPr>
            </a:br>
            <a:r>
              <a:rPr lang="en-US" sz="1300" b="1" dirty="0" smtClean="0">
                <a:solidFill>
                  <a:schemeClr val="accent2">
                    <a:lumMod val="20000"/>
                    <a:lumOff val="80000"/>
                  </a:schemeClr>
                </a:solidFill>
              </a:rPr>
              <a:t>2.2 Components</a:t>
            </a:r>
            <a:br>
              <a:rPr lang="en-US" sz="1300" b="1" dirty="0" smtClean="0">
                <a:solidFill>
                  <a:schemeClr val="accent2">
                    <a:lumMod val="20000"/>
                    <a:lumOff val="80000"/>
                  </a:schemeClr>
                </a:solidFill>
              </a:rPr>
            </a:br>
            <a:r>
              <a:rPr lang="en-US" sz="1300" b="1" dirty="0" smtClean="0">
                <a:solidFill>
                  <a:schemeClr val="accent2">
                    <a:lumMod val="20000"/>
                    <a:lumOff val="80000"/>
                  </a:schemeClr>
                </a:solidFill>
              </a:rPr>
              <a:t>2.3 Relationship between public health and human security</a:t>
            </a:r>
            <a:br>
              <a:rPr lang="en-US" sz="1300" b="1" dirty="0" smtClean="0">
                <a:solidFill>
                  <a:schemeClr val="accent2">
                    <a:lumMod val="20000"/>
                    <a:lumOff val="80000"/>
                  </a:schemeClr>
                </a:solidFill>
              </a:rPr>
            </a:br>
            <a:r>
              <a:rPr lang="en-US" sz="1300" b="1" dirty="0" smtClean="0">
                <a:solidFill>
                  <a:schemeClr val="accent2">
                    <a:lumMod val="20000"/>
                    <a:lumOff val="80000"/>
                  </a:schemeClr>
                </a:solidFill>
              </a:rPr>
              <a:t>2.4 Human security applied public policy in Medellin</a:t>
            </a:r>
            <a:r>
              <a:rPr lang="en-US" sz="1600" b="1" dirty="0" smtClean="0">
                <a:solidFill>
                  <a:schemeClr val="bg1"/>
                </a:solidFill>
              </a:rPr>
              <a:t/>
            </a:r>
            <a:br>
              <a:rPr lang="en-US" sz="1600" b="1" dirty="0" smtClean="0">
                <a:solidFill>
                  <a:schemeClr val="bg1"/>
                </a:solidFill>
              </a:rPr>
            </a:br>
            <a:endParaRPr lang="es-CO" sz="1600" dirty="0">
              <a:solidFill>
                <a:schemeClr val="bg1"/>
              </a:solidFill>
            </a:endParaRPr>
          </a:p>
        </p:txBody>
      </p:sp>
      <p:sp>
        <p:nvSpPr>
          <p:cNvPr id="11" name="10 CuadroTexto"/>
          <p:cNvSpPr txBox="1"/>
          <p:nvPr/>
        </p:nvSpPr>
        <p:spPr>
          <a:xfrm>
            <a:off x="1857356" y="142852"/>
            <a:ext cx="3214710" cy="1292662"/>
          </a:xfrm>
          <a:prstGeom prst="rect">
            <a:avLst/>
          </a:prstGeom>
          <a:noFill/>
        </p:spPr>
        <p:txBody>
          <a:bodyPr wrap="square" rtlCol="0">
            <a:spAutoFit/>
          </a:bodyPr>
          <a:lstStyle/>
          <a:p>
            <a:pPr marL="342900" indent="-342900">
              <a:buAutoNum type="arabicPeriod"/>
            </a:pPr>
            <a:r>
              <a:rPr lang="es-CO" sz="1400" b="1" cap="small" spc="200" dirty="0" err="1" smtClean="0">
                <a:solidFill>
                  <a:schemeClr val="accent2">
                    <a:lumMod val="20000"/>
                    <a:lumOff val="80000"/>
                  </a:schemeClr>
                </a:solidFill>
                <a:latin typeface="+mj-lt"/>
                <a:ea typeface="+mj-ea"/>
                <a:cs typeface="+mj-cs"/>
              </a:rPr>
              <a:t>Public</a:t>
            </a:r>
            <a:r>
              <a:rPr lang="es-CO" sz="1400" b="1" cap="small" spc="200" dirty="0" smtClean="0">
                <a:solidFill>
                  <a:schemeClr val="accent2">
                    <a:lumMod val="20000"/>
                    <a:lumOff val="80000"/>
                  </a:schemeClr>
                </a:solidFill>
                <a:latin typeface="+mj-lt"/>
                <a:ea typeface="+mj-ea"/>
                <a:cs typeface="+mj-cs"/>
              </a:rPr>
              <a:t> </a:t>
            </a:r>
            <a:r>
              <a:rPr lang="es-CO" sz="1400" b="1" cap="small" spc="200" dirty="0" err="1" smtClean="0">
                <a:solidFill>
                  <a:schemeClr val="accent2">
                    <a:lumMod val="20000"/>
                    <a:lumOff val="80000"/>
                  </a:schemeClr>
                </a:solidFill>
                <a:latin typeface="+mj-lt"/>
                <a:ea typeface="+mj-ea"/>
                <a:cs typeface="+mj-cs"/>
              </a:rPr>
              <a:t>policy</a:t>
            </a:r>
            <a:endParaRPr lang="es-CO" sz="1400" b="1" cap="small" spc="200" dirty="0" smtClean="0">
              <a:solidFill>
                <a:schemeClr val="accent2">
                  <a:lumMod val="20000"/>
                  <a:lumOff val="80000"/>
                </a:schemeClr>
              </a:solidFill>
              <a:latin typeface="+mj-lt"/>
              <a:ea typeface="+mj-ea"/>
              <a:cs typeface="+mj-cs"/>
            </a:endParaRPr>
          </a:p>
          <a:p>
            <a:pPr marL="342900" indent="-342900">
              <a:buAutoNum type="arabicPeriod"/>
            </a:pPr>
            <a:r>
              <a:rPr lang="es-CO" b="1" cap="small" spc="200" dirty="0" err="1" smtClean="0">
                <a:latin typeface="+mj-lt"/>
                <a:ea typeface="+mj-ea"/>
                <a:cs typeface="+mj-cs"/>
              </a:rPr>
              <a:t>Human</a:t>
            </a:r>
            <a:r>
              <a:rPr lang="es-CO" b="1" cap="small" spc="200" dirty="0" smtClean="0">
                <a:latin typeface="+mj-lt"/>
                <a:ea typeface="+mj-ea"/>
                <a:cs typeface="+mj-cs"/>
              </a:rPr>
              <a:t> </a:t>
            </a:r>
            <a:r>
              <a:rPr lang="es-CO" b="1" cap="small" spc="200" dirty="0" err="1" smtClean="0">
                <a:latin typeface="+mj-lt"/>
                <a:ea typeface="+mj-ea"/>
                <a:cs typeface="+mj-cs"/>
              </a:rPr>
              <a:t>security</a:t>
            </a:r>
            <a:r>
              <a:rPr lang="es-CO" b="1" cap="small" spc="200" dirty="0" smtClean="0">
                <a:latin typeface="+mj-lt"/>
                <a:ea typeface="+mj-ea"/>
                <a:cs typeface="+mj-cs"/>
              </a:rPr>
              <a:t> </a:t>
            </a:r>
            <a:r>
              <a:rPr lang="es-CO" b="1" cap="small" spc="200" dirty="0" err="1" smtClean="0">
                <a:latin typeface="+mj-lt"/>
                <a:ea typeface="+mj-ea"/>
                <a:cs typeface="+mj-cs"/>
              </a:rPr>
              <a:t>approach</a:t>
            </a:r>
            <a:endParaRPr lang="es-CO" b="1" cap="small" spc="200" dirty="0" smtClean="0">
              <a:latin typeface="+mj-lt"/>
              <a:ea typeface="+mj-ea"/>
              <a:cs typeface="+mj-cs"/>
            </a:endParaRPr>
          </a:p>
          <a:p>
            <a:pPr marL="342900" indent="-342900">
              <a:buAutoNum type="arabicPeriod"/>
            </a:pPr>
            <a:r>
              <a:rPr lang="es-CO" sz="1400" b="1" cap="small" spc="200" dirty="0" smtClean="0">
                <a:solidFill>
                  <a:schemeClr val="accent2">
                    <a:lumMod val="20000"/>
                    <a:lumOff val="80000"/>
                  </a:schemeClr>
                </a:solidFill>
                <a:latin typeface="+mj-lt"/>
                <a:ea typeface="+mj-ea"/>
                <a:cs typeface="+mj-cs"/>
              </a:rPr>
              <a:t>RATIONALE</a:t>
            </a:r>
          </a:p>
          <a:p>
            <a:pPr marL="342900" indent="-342900">
              <a:buAutoNum type="arabicPeriod"/>
            </a:pPr>
            <a:r>
              <a:rPr lang="es-CO" sz="1400" b="1" cap="small" spc="200" dirty="0" err="1" smtClean="0">
                <a:solidFill>
                  <a:schemeClr val="accent2">
                    <a:lumMod val="20000"/>
                    <a:lumOff val="80000"/>
                  </a:schemeClr>
                </a:solidFill>
                <a:latin typeface="+mj-lt"/>
                <a:ea typeface="+mj-ea"/>
                <a:cs typeface="+mj-cs"/>
              </a:rPr>
              <a:t>Medellin</a:t>
            </a:r>
            <a:r>
              <a:rPr lang="es-CO" sz="1400" b="1" cap="small" spc="200" dirty="0" smtClean="0">
                <a:solidFill>
                  <a:schemeClr val="accent2">
                    <a:lumMod val="20000"/>
                    <a:lumOff val="80000"/>
                  </a:schemeClr>
                </a:solidFill>
                <a:latin typeface="+mj-lt"/>
                <a:ea typeface="+mj-ea"/>
                <a:cs typeface="+mj-cs"/>
              </a:rPr>
              <a:t> </a:t>
            </a:r>
            <a:r>
              <a:rPr lang="es-CO" sz="1400" b="1" cap="small" spc="200" dirty="0" err="1" smtClean="0">
                <a:solidFill>
                  <a:schemeClr val="accent2">
                    <a:lumMod val="20000"/>
                    <a:lumOff val="80000"/>
                  </a:schemeClr>
                </a:solidFill>
                <a:latin typeface="+mj-lt"/>
                <a:ea typeface="+mj-ea"/>
                <a:cs typeface="+mj-cs"/>
              </a:rPr>
              <a:t>experience</a:t>
            </a:r>
            <a:endParaRPr lang="es-CO" sz="1400" b="1" cap="small" spc="200" dirty="0" smtClean="0">
              <a:solidFill>
                <a:schemeClr val="accent2">
                  <a:lumMod val="20000"/>
                  <a:lumOff val="80000"/>
                </a:schemeClr>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369317200"/>
              </p:ext>
            </p:extLst>
          </p:nvPr>
        </p:nvGraphicFramePr>
        <p:xfrm>
          <a:off x="1571604" y="1714488"/>
          <a:ext cx="6929486" cy="5143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Título"/>
          <p:cNvSpPr>
            <a:spLocks noGrp="1"/>
          </p:cNvSpPr>
          <p:nvPr>
            <p:ph type="title"/>
          </p:nvPr>
        </p:nvSpPr>
        <p:spPr>
          <a:xfrm>
            <a:off x="5072066" y="142884"/>
            <a:ext cx="4071934" cy="1428728"/>
          </a:xfrm>
        </p:spPr>
        <p:txBody>
          <a:bodyPr>
            <a:noAutofit/>
          </a:bodyPr>
          <a:lstStyle/>
          <a:p>
            <a:pPr algn="l"/>
            <a:r>
              <a:rPr lang="en-US" sz="1600" b="1" dirty="0" smtClean="0"/>
              <a:t/>
            </a:r>
            <a:br>
              <a:rPr lang="en-US" sz="1600" b="1" dirty="0" smtClean="0"/>
            </a:br>
            <a:r>
              <a:rPr lang="en-US" sz="1300" b="1" dirty="0" smtClean="0">
                <a:solidFill>
                  <a:schemeClr val="accent2">
                    <a:lumMod val="20000"/>
                    <a:lumOff val="80000"/>
                  </a:schemeClr>
                </a:solidFill>
              </a:rPr>
              <a:t>2.1 Definition</a:t>
            </a:r>
            <a:br>
              <a:rPr lang="en-US" sz="1300" b="1" dirty="0" smtClean="0">
                <a:solidFill>
                  <a:schemeClr val="accent2">
                    <a:lumMod val="20000"/>
                    <a:lumOff val="80000"/>
                  </a:schemeClr>
                </a:solidFill>
              </a:rPr>
            </a:br>
            <a:r>
              <a:rPr lang="en-US" sz="1300" b="1" dirty="0" smtClean="0">
                <a:solidFill>
                  <a:schemeClr val="accent2">
                    <a:lumMod val="20000"/>
                    <a:lumOff val="80000"/>
                  </a:schemeClr>
                </a:solidFill>
              </a:rPr>
              <a:t>2.2 Components</a:t>
            </a:r>
            <a:r>
              <a:rPr lang="en-US" sz="1600" b="1" dirty="0" smtClean="0">
                <a:solidFill>
                  <a:schemeClr val="bg1"/>
                </a:solidFill>
              </a:rPr>
              <a:t/>
            </a:r>
            <a:br>
              <a:rPr lang="en-US" sz="1600" b="1" dirty="0" smtClean="0">
                <a:solidFill>
                  <a:schemeClr val="bg1"/>
                </a:solidFill>
              </a:rPr>
            </a:br>
            <a:r>
              <a:rPr lang="en-US" sz="1600" b="1" dirty="0" smtClean="0"/>
              <a:t>2.3 Relationship between public health and human security</a:t>
            </a:r>
            <a:r>
              <a:rPr lang="en-US" sz="1600" b="1" dirty="0" smtClean="0">
                <a:solidFill>
                  <a:schemeClr val="bg1"/>
                </a:solidFill>
              </a:rPr>
              <a:t/>
            </a:r>
            <a:br>
              <a:rPr lang="en-US" sz="1600" b="1" dirty="0" smtClean="0">
                <a:solidFill>
                  <a:schemeClr val="bg1"/>
                </a:solidFill>
              </a:rPr>
            </a:br>
            <a:r>
              <a:rPr lang="en-US" sz="1300" b="1" dirty="0" smtClean="0">
                <a:solidFill>
                  <a:schemeClr val="accent2">
                    <a:lumMod val="20000"/>
                    <a:lumOff val="80000"/>
                  </a:schemeClr>
                </a:solidFill>
              </a:rPr>
              <a:t>2.4 Human security applied public policy in Medellin</a:t>
            </a:r>
            <a:r>
              <a:rPr lang="en-US" sz="1600" b="1" dirty="0" smtClean="0">
                <a:solidFill>
                  <a:schemeClr val="bg1"/>
                </a:solidFill>
              </a:rPr>
              <a:t/>
            </a:r>
            <a:br>
              <a:rPr lang="en-US" sz="1600" b="1" dirty="0" smtClean="0">
                <a:solidFill>
                  <a:schemeClr val="bg1"/>
                </a:solidFill>
              </a:rPr>
            </a:br>
            <a:endParaRPr lang="es-CO" sz="1600" dirty="0">
              <a:solidFill>
                <a:schemeClr val="bg1"/>
              </a:solidFill>
            </a:endParaRPr>
          </a:p>
        </p:txBody>
      </p:sp>
      <p:sp>
        <p:nvSpPr>
          <p:cNvPr id="5" name="4 CuadroTexto"/>
          <p:cNvSpPr txBox="1"/>
          <p:nvPr/>
        </p:nvSpPr>
        <p:spPr>
          <a:xfrm>
            <a:off x="1857356" y="142852"/>
            <a:ext cx="3214710" cy="1292662"/>
          </a:xfrm>
          <a:prstGeom prst="rect">
            <a:avLst/>
          </a:prstGeom>
          <a:noFill/>
        </p:spPr>
        <p:txBody>
          <a:bodyPr wrap="square" rtlCol="0">
            <a:spAutoFit/>
          </a:bodyPr>
          <a:lstStyle/>
          <a:p>
            <a:pPr marL="342900" indent="-342900">
              <a:buAutoNum type="arabicPeriod"/>
            </a:pPr>
            <a:r>
              <a:rPr lang="es-CO" sz="1400" b="1" cap="small" spc="200" dirty="0" err="1" smtClean="0">
                <a:solidFill>
                  <a:schemeClr val="accent2">
                    <a:lumMod val="20000"/>
                    <a:lumOff val="80000"/>
                  </a:schemeClr>
                </a:solidFill>
                <a:latin typeface="+mj-lt"/>
                <a:ea typeface="+mj-ea"/>
                <a:cs typeface="+mj-cs"/>
              </a:rPr>
              <a:t>Public</a:t>
            </a:r>
            <a:r>
              <a:rPr lang="es-CO" sz="1400" b="1" cap="small" spc="200" dirty="0" smtClean="0">
                <a:solidFill>
                  <a:schemeClr val="accent2">
                    <a:lumMod val="20000"/>
                    <a:lumOff val="80000"/>
                  </a:schemeClr>
                </a:solidFill>
                <a:latin typeface="+mj-lt"/>
                <a:ea typeface="+mj-ea"/>
                <a:cs typeface="+mj-cs"/>
              </a:rPr>
              <a:t> </a:t>
            </a:r>
            <a:r>
              <a:rPr lang="es-CO" sz="1400" b="1" cap="small" spc="200" dirty="0" err="1" smtClean="0">
                <a:solidFill>
                  <a:schemeClr val="accent2">
                    <a:lumMod val="20000"/>
                    <a:lumOff val="80000"/>
                  </a:schemeClr>
                </a:solidFill>
                <a:latin typeface="+mj-lt"/>
                <a:ea typeface="+mj-ea"/>
                <a:cs typeface="+mj-cs"/>
              </a:rPr>
              <a:t>policy</a:t>
            </a:r>
            <a:endParaRPr lang="es-CO" sz="1400" b="1" cap="small" spc="200" dirty="0" smtClean="0">
              <a:solidFill>
                <a:schemeClr val="accent2">
                  <a:lumMod val="20000"/>
                  <a:lumOff val="80000"/>
                </a:schemeClr>
              </a:solidFill>
              <a:latin typeface="+mj-lt"/>
              <a:ea typeface="+mj-ea"/>
              <a:cs typeface="+mj-cs"/>
            </a:endParaRPr>
          </a:p>
          <a:p>
            <a:pPr marL="342900" indent="-342900">
              <a:buAutoNum type="arabicPeriod"/>
            </a:pPr>
            <a:r>
              <a:rPr lang="es-CO" b="1" cap="small" spc="200" dirty="0" err="1" smtClean="0">
                <a:latin typeface="+mj-lt"/>
                <a:ea typeface="+mj-ea"/>
                <a:cs typeface="+mj-cs"/>
              </a:rPr>
              <a:t>Human</a:t>
            </a:r>
            <a:r>
              <a:rPr lang="es-CO" b="1" cap="small" spc="200" dirty="0" smtClean="0">
                <a:latin typeface="+mj-lt"/>
                <a:ea typeface="+mj-ea"/>
                <a:cs typeface="+mj-cs"/>
              </a:rPr>
              <a:t> </a:t>
            </a:r>
            <a:r>
              <a:rPr lang="es-CO" b="1" cap="small" spc="200" dirty="0" err="1" smtClean="0">
                <a:latin typeface="+mj-lt"/>
                <a:ea typeface="+mj-ea"/>
                <a:cs typeface="+mj-cs"/>
              </a:rPr>
              <a:t>security</a:t>
            </a:r>
            <a:r>
              <a:rPr lang="es-CO" b="1" cap="small" spc="200" dirty="0" smtClean="0">
                <a:latin typeface="+mj-lt"/>
                <a:ea typeface="+mj-ea"/>
                <a:cs typeface="+mj-cs"/>
              </a:rPr>
              <a:t> </a:t>
            </a:r>
            <a:r>
              <a:rPr lang="es-CO" b="1" cap="small" spc="200" dirty="0" err="1" smtClean="0">
                <a:latin typeface="+mj-lt"/>
                <a:ea typeface="+mj-ea"/>
                <a:cs typeface="+mj-cs"/>
              </a:rPr>
              <a:t>approach</a:t>
            </a:r>
            <a:endParaRPr lang="es-CO" b="1" cap="small" spc="200" dirty="0" smtClean="0">
              <a:latin typeface="+mj-lt"/>
              <a:ea typeface="+mj-ea"/>
              <a:cs typeface="+mj-cs"/>
            </a:endParaRPr>
          </a:p>
          <a:p>
            <a:pPr marL="342900" indent="-342900">
              <a:buAutoNum type="arabicPeriod"/>
            </a:pPr>
            <a:r>
              <a:rPr lang="es-CO" sz="1400" b="1" cap="small" spc="200" dirty="0" smtClean="0">
                <a:solidFill>
                  <a:schemeClr val="accent2">
                    <a:lumMod val="20000"/>
                    <a:lumOff val="80000"/>
                  </a:schemeClr>
                </a:solidFill>
                <a:latin typeface="+mj-lt"/>
                <a:ea typeface="+mj-ea"/>
                <a:cs typeface="+mj-cs"/>
              </a:rPr>
              <a:t>RATIONALE</a:t>
            </a:r>
          </a:p>
          <a:p>
            <a:pPr marL="342900" indent="-342900">
              <a:buAutoNum type="arabicPeriod"/>
            </a:pPr>
            <a:r>
              <a:rPr lang="es-CO" sz="1400" b="1" cap="small" spc="200" dirty="0" err="1" smtClean="0">
                <a:solidFill>
                  <a:schemeClr val="accent2">
                    <a:lumMod val="20000"/>
                    <a:lumOff val="80000"/>
                  </a:schemeClr>
                </a:solidFill>
                <a:latin typeface="+mj-lt"/>
                <a:ea typeface="+mj-ea"/>
                <a:cs typeface="+mj-cs"/>
              </a:rPr>
              <a:t>Medellin</a:t>
            </a:r>
            <a:r>
              <a:rPr lang="es-CO" sz="1400" b="1" cap="small" spc="200" dirty="0" smtClean="0">
                <a:solidFill>
                  <a:schemeClr val="accent2">
                    <a:lumMod val="20000"/>
                    <a:lumOff val="80000"/>
                  </a:schemeClr>
                </a:solidFill>
                <a:latin typeface="+mj-lt"/>
                <a:ea typeface="+mj-ea"/>
                <a:cs typeface="+mj-cs"/>
              </a:rPr>
              <a:t> </a:t>
            </a:r>
            <a:r>
              <a:rPr lang="es-CO" sz="1400" b="1" cap="small" spc="200" dirty="0" err="1" smtClean="0">
                <a:solidFill>
                  <a:schemeClr val="accent2">
                    <a:lumMod val="20000"/>
                    <a:lumOff val="80000"/>
                  </a:schemeClr>
                </a:solidFill>
                <a:latin typeface="+mj-lt"/>
                <a:ea typeface="+mj-ea"/>
                <a:cs typeface="+mj-cs"/>
              </a:rPr>
              <a:t>experience</a:t>
            </a:r>
            <a:endParaRPr lang="es-CO" sz="1400" b="1" cap="small" spc="200" dirty="0" smtClean="0">
              <a:solidFill>
                <a:schemeClr val="accent2">
                  <a:lumMod val="20000"/>
                  <a:lumOff val="80000"/>
                </a:schemeClr>
              </a:solidFill>
              <a:latin typeface="+mj-lt"/>
              <a:ea typeface="+mj-ea"/>
              <a:cs typeface="+mj-cs"/>
            </a:endParaRPr>
          </a:p>
        </p:txBody>
      </p:sp>
      <p:sp>
        <p:nvSpPr>
          <p:cNvPr id="6" name="5 CuadroTexto"/>
          <p:cNvSpPr txBox="1"/>
          <p:nvPr/>
        </p:nvSpPr>
        <p:spPr>
          <a:xfrm>
            <a:off x="0" y="5072074"/>
            <a:ext cx="1428728" cy="1384995"/>
          </a:xfrm>
          <a:prstGeom prst="rect">
            <a:avLst/>
          </a:prstGeom>
          <a:noFill/>
        </p:spPr>
        <p:txBody>
          <a:bodyPr wrap="square" rtlCol="0">
            <a:spAutoFit/>
          </a:bodyPr>
          <a:lstStyle/>
          <a:p>
            <a:r>
              <a:rPr lang="en-US" sz="1200" dirty="0" smtClean="0"/>
              <a:t>Public policy for the coexistence promotion and violence prevention in Medellin and metropolitan area, 2007-2015.</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2071670" y="2000240"/>
            <a:ext cx="6786610" cy="4500594"/>
          </a:xfrm>
        </p:spPr>
        <p:txBody>
          <a:bodyPr>
            <a:normAutofit fontScale="85000" lnSpcReduction="20000"/>
          </a:bodyPr>
          <a:lstStyle/>
          <a:p>
            <a:r>
              <a:rPr lang="en-US" sz="2400" dirty="0" smtClean="0"/>
              <a:t>Public policy for the coexistence promotion and violence prevention in Medellin and metropolitan area, 2007-2015</a:t>
            </a:r>
          </a:p>
          <a:p>
            <a:r>
              <a:rPr lang="en-US" sz="2400" dirty="0" smtClean="0"/>
              <a:t>Human security was considered central to the PP formulation and implementation</a:t>
            </a:r>
          </a:p>
          <a:p>
            <a:r>
              <a:rPr lang="en-US" sz="2400" dirty="0" smtClean="0"/>
              <a:t>Human security is a public good</a:t>
            </a:r>
          </a:p>
          <a:p>
            <a:r>
              <a:rPr lang="en-US" sz="2400" dirty="0" smtClean="0"/>
              <a:t>And enables the guarantee of human rights and freedom options, governance and human development</a:t>
            </a:r>
          </a:p>
          <a:p>
            <a:r>
              <a:rPr lang="en-US" sz="2400" dirty="0" smtClean="0"/>
              <a:t>This is of vital importance due to negative consequences of violence on human development</a:t>
            </a:r>
          </a:p>
          <a:p>
            <a:r>
              <a:rPr lang="en-US" sz="2400" dirty="0" smtClean="0"/>
              <a:t>Violence causes involved  personal, economic, political, social, environment, health, and community factors , which have same dimensions of human security</a:t>
            </a:r>
          </a:p>
          <a:p>
            <a:endParaRPr lang="es-CO" dirty="0"/>
          </a:p>
        </p:txBody>
      </p:sp>
      <p:sp>
        <p:nvSpPr>
          <p:cNvPr id="6" name="5 CuadroTexto"/>
          <p:cNvSpPr txBox="1"/>
          <p:nvPr/>
        </p:nvSpPr>
        <p:spPr>
          <a:xfrm>
            <a:off x="1928794" y="6211669"/>
            <a:ext cx="6929486" cy="523220"/>
          </a:xfrm>
          <a:prstGeom prst="rect">
            <a:avLst/>
          </a:prstGeom>
          <a:noFill/>
        </p:spPr>
        <p:txBody>
          <a:bodyPr wrap="square" rtlCol="0">
            <a:spAutoFit/>
          </a:bodyPr>
          <a:lstStyle/>
          <a:p>
            <a:r>
              <a:rPr lang="en-US" sz="1400" dirty="0" smtClean="0"/>
              <a:t>Public policy for the coexistence promotion and violence prevention in Medellin and metropolitan area, 2007-2015</a:t>
            </a:r>
            <a:endParaRPr lang="en-US" sz="1400" dirty="0"/>
          </a:p>
        </p:txBody>
      </p:sp>
      <p:sp>
        <p:nvSpPr>
          <p:cNvPr id="7" name="1 Título"/>
          <p:cNvSpPr>
            <a:spLocks noGrp="1"/>
          </p:cNvSpPr>
          <p:nvPr>
            <p:ph type="title"/>
          </p:nvPr>
        </p:nvSpPr>
        <p:spPr>
          <a:xfrm>
            <a:off x="5072066" y="142884"/>
            <a:ext cx="4071934" cy="1428728"/>
          </a:xfrm>
        </p:spPr>
        <p:txBody>
          <a:bodyPr>
            <a:noAutofit/>
          </a:bodyPr>
          <a:lstStyle/>
          <a:p>
            <a:pPr algn="l"/>
            <a:r>
              <a:rPr lang="en-US" sz="1600" b="1" dirty="0" smtClean="0"/>
              <a:t/>
            </a:r>
            <a:br>
              <a:rPr lang="en-US" sz="1600" b="1" dirty="0" smtClean="0"/>
            </a:br>
            <a:r>
              <a:rPr lang="en-US" sz="1600" b="1" dirty="0" smtClean="0">
                <a:solidFill>
                  <a:schemeClr val="bg1"/>
                </a:solidFill>
              </a:rPr>
              <a:t>2.1 Definition</a:t>
            </a:r>
            <a:br>
              <a:rPr lang="en-US" sz="1600" b="1" dirty="0" smtClean="0">
                <a:solidFill>
                  <a:schemeClr val="bg1"/>
                </a:solidFill>
              </a:rPr>
            </a:br>
            <a:r>
              <a:rPr lang="en-US" sz="1600" b="1" dirty="0" smtClean="0">
                <a:solidFill>
                  <a:schemeClr val="bg1"/>
                </a:solidFill>
              </a:rPr>
              <a:t>2.2 Components</a:t>
            </a:r>
            <a:br>
              <a:rPr lang="en-US" sz="1600" b="1" dirty="0" smtClean="0">
                <a:solidFill>
                  <a:schemeClr val="bg1"/>
                </a:solidFill>
              </a:rPr>
            </a:br>
            <a:r>
              <a:rPr lang="en-US" sz="1600" b="1" dirty="0" smtClean="0">
                <a:solidFill>
                  <a:schemeClr val="bg1"/>
                </a:solidFill>
              </a:rPr>
              <a:t>2.3 Relationship between public health and human security</a:t>
            </a:r>
            <a:br>
              <a:rPr lang="en-US" sz="1600" b="1" dirty="0" smtClean="0">
                <a:solidFill>
                  <a:schemeClr val="bg1"/>
                </a:solidFill>
              </a:rPr>
            </a:br>
            <a:r>
              <a:rPr lang="en-US" sz="1600" b="1" dirty="0" smtClean="0"/>
              <a:t>2.4 Human security applied public policy in Medellin</a:t>
            </a:r>
            <a:r>
              <a:rPr lang="en-US" sz="1600" b="1" dirty="0" smtClean="0">
                <a:solidFill>
                  <a:schemeClr val="bg1"/>
                </a:solidFill>
              </a:rPr>
              <a:t/>
            </a:r>
            <a:br>
              <a:rPr lang="en-US" sz="1600" b="1" dirty="0" smtClean="0">
                <a:solidFill>
                  <a:schemeClr val="bg1"/>
                </a:solidFill>
              </a:rPr>
            </a:br>
            <a:endParaRPr lang="es-CO" sz="1600" dirty="0">
              <a:solidFill>
                <a:schemeClr val="bg1"/>
              </a:solidFill>
            </a:endParaRPr>
          </a:p>
        </p:txBody>
      </p:sp>
      <p:sp>
        <p:nvSpPr>
          <p:cNvPr id="8" name="7 CuadroTexto"/>
          <p:cNvSpPr txBox="1"/>
          <p:nvPr/>
        </p:nvSpPr>
        <p:spPr>
          <a:xfrm>
            <a:off x="1857356" y="142852"/>
            <a:ext cx="3214710" cy="1477328"/>
          </a:xfrm>
          <a:prstGeom prst="rect">
            <a:avLst/>
          </a:prstGeom>
          <a:noFill/>
        </p:spPr>
        <p:txBody>
          <a:bodyPr wrap="square" rtlCol="0">
            <a:spAutoFit/>
          </a:bodyPr>
          <a:lstStyle/>
          <a:p>
            <a:pPr marL="342900" indent="-342900">
              <a:buAutoNum type="arabicPeriod"/>
            </a:pPr>
            <a:r>
              <a:rPr lang="es-CO" b="1" cap="small" spc="200" dirty="0" err="1" smtClean="0">
                <a:solidFill>
                  <a:schemeClr val="bg1"/>
                </a:solidFill>
                <a:latin typeface="+mj-lt"/>
                <a:ea typeface="+mj-ea"/>
                <a:cs typeface="+mj-cs"/>
              </a:rPr>
              <a:t>Public</a:t>
            </a:r>
            <a:r>
              <a:rPr lang="es-CO" b="1" cap="small" spc="200" dirty="0" smtClean="0">
                <a:solidFill>
                  <a:schemeClr val="bg1"/>
                </a:solidFill>
                <a:latin typeface="+mj-lt"/>
                <a:ea typeface="+mj-ea"/>
                <a:cs typeface="+mj-cs"/>
              </a:rPr>
              <a:t> </a:t>
            </a:r>
            <a:r>
              <a:rPr lang="es-CO" b="1" cap="small" spc="200" dirty="0" err="1" smtClean="0">
                <a:solidFill>
                  <a:schemeClr val="bg1"/>
                </a:solidFill>
                <a:latin typeface="+mj-lt"/>
                <a:ea typeface="+mj-ea"/>
                <a:cs typeface="+mj-cs"/>
              </a:rPr>
              <a:t>policy</a:t>
            </a:r>
            <a:endParaRPr lang="es-CO" b="1" cap="small" spc="200" dirty="0" smtClean="0">
              <a:solidFill>
                <a:schemeClr val="bg1"/>
              </a:solidFill>
              <a:latin typeface="+mj-lt"/>
              <a:ea typeface="+mj-ea"/>
              <a:cs typeface="+mj-cs"/>
            </a:endParaRPr>
          </a:p>
          <a:p>
            <a:pPr marL="342900" indent="-342900">
              <a:buAutoNum type="arabicPeriod"/>
            </a:pPr>
            <a:r>
              <a:rPr lang="es-CO" b="1" cap="small" spc="200" dirty="0" err="1" smtClean="0">
                <a:latin typeface="+mj-lt"/>
                <a:ea typeface="+mj-ea"/>
                <a:cs typeface="+mj-cs"/>
              </a:rPr>
              <a:t>Human</a:t>
            </a:r>
            <a:r>
              <a:rPr lang="es-CO" b="1" cap="small" spc="200" dirty="0" smtClean="0">
                <a:latin typeface="+mj-lt"/>
                <a:ea typeface="+mj-ea"/>
                <a:cs typeface="+mj-cs"/>
              </a:rPr>
              <a:t> </a:t>
            </a:r>
            <a:r>
              <a:rPr lang="es-CO" b="1" cap="small" spc="200" dirty="0" err="1" smtClean="0">
                <a:latin typeface="+mj-lt"/>
                <a:ea typeface="+mj-ea"/>
                <a:cs typeface="+mj-cs"/>
              </a:rPr>
              <a:t>security</a:t>
            </a:r>
            <a:r>
              <a:rPr lang="es-CO" b="1" cap="small" spc="200" dirty="0" smtClean="0">
                <a:latin typeface="+mj-lt"/>
                <a:ea typeface="+mj-ea"/>
                <a:cs typeface="+mj-cs"/>
              </a:rPr>
              <a:t> </a:t>
            </a:r>
            <a:r>
              <a:rPr lang="es-CO" b="1" cap="small" spc="200" dirty="0" err="1" smtClean="0">
                <a:latin typeface="+mj-lt"/>
                <a:ea typeface="+mj-ea"/>
                <a:cs typeface="+mj-cs"/>
              </a:rPr>
              <a:t>approach</a:t>
            </a:r>
            <a:endParaRPr lang="es-CO" b="1" cap="small" spc="200" dirty="0" smtClean="0">
              <a:latin typeface="+mj-lt"/>
              <a:ea typeface="+mj-ea"/>
              <a:cs typeface="+mj-cs"/>
            </a:endParaRPr>
          </a:p>
          <a:p>
            <a:pPr marL="342900" indent="-342900">
              <a:buAutoNum type="arabicPeriod"/>
            </a:pPr>
            <a:r>
              <a:rPr lang="es-CO" b="1" cap="small" spc="200" dirty="0" smtClean="0">
                <a:solidFill>
                  <a:schemeClr val="bg1"/>
                </a:solidFill>
                <a:latin typeface="+mj-lt"/>
                <a:ea typeface="+mj-ea"/>
                <a:cs typeface="+mj-cs"/>
              </a:rPr>
              <a:t>RATIONALE</a:t>
            </a:r>
          </a:p>
          <a:p>
            <a:pPr marL="342900" indent="-342900">
              <a:buAutoNum type="arabicPeriod"/>
            </a:pPr>
            <a:r>
              <a:rPr lang="es-CO" b="1" cap="small" spc="200" dirty="0" err="1" smtClean="0">
                <a:solidFill>
                  <a:schemeClr val="bg1"/>
                </a:solidFill>
                <a:latin typeface="+mj-lt"/>
                <a:ea typeface="+mj-ea"/>
                <a:cs typeface="+mj-cs"/>
              </a:rPr>
              <a:t>Medellin</a:t>
            </a:r>
            <a:r>
              <a:rPr lang="es-CO" b="1" cap="small" spc="200" dirty="0" smtClean="0">
                <a:solidFill>
                  <a:schemeClr val="bg1"/>
                </a:solidFill>
                <a:latin typeface="+mj-lt"/>
                <a:ea typeface="+mj-ea"/>
                <a:cs typeface="+mj-cs"/>
              </a:rPr>
              <a:t> </a:t>
            </a:r>
            <a:r>
              <a:rPr lang="es-CO" b="1" cap="small" spc="200" dirty="0" err="1" smtClean="0">
                <a:solidFill>
                  <a:schemeClr val="bg1"/>
                </a:solidFill>
                <a:latin typeface="+mj-lt"/>
                <a:ea typeface="+mj-ea"/>
                <a:cs typeface="+mj-cs"/>
              </a:rPr>
              <a:t>experience</a:t>
            </a:r>
            <a:endParaRPr lang="es-CO" b="1" cap="small" spc="200" dirty="0" smtClean="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extLst>
              <p:ext uri="{D42A27DB-BD31-4B8C-83A1-F6EECF244321}">
                <p14:modId xmlns:p14="http://schemas.microsoft.com/office/powerpoint/2010/main" val="3827416487"/>
              </p:ext>
            </p:extLst>
          </p:nvPr>
        </p:nvGraphicFramePr>
        <p:xfrm>
          <a:off x="2135188" y="2077740"/>
          <a:ext cx="6021387" cy="4519612"/>
        </p:xfrm>
        <a:graphic>
          <a:graphicData uri="http://schemas.openxmlformats.org/presentationml/2006/ole">
            <mc:AlternateContent xmlns:mc="http://schemas.openxmlformats.org/markup-compatibility/2006">
              <mc:Choice xmlns:v="urn:schemas-microsoft-com:vml" Requires="v">
                <p:oleObj spid="_x0000_s2078" name="Diapositiva" r:id="rId3" imgW="4299031" imgH="3223367" progId="PowerPoint.Slide.8">
                  <p:embed/>
                </p:oleObj>
              </mc:Choice>
              <mc:Fallback>
                <p:oleObj name="Diapositiva" r:id="rId3" imgW="4299031" imgH="3223367" progId="PowerPoint.Slide.8">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2077740"/>
                        <a:ext cx="6021387" cy="4519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CuadroTexto"/>
          <p:cNvSpPr txBox="1">
            <a:spLocks noChangeArrowheads="1"/>
          </p:cNvSpPr>
          <p:nvPr/>
        </p:nvSpPr>
        <p:spPr bwMode="auto">
          <a:xfrm>
            <a:off x="2000232" y="6357938"/>
            <a:ext cx="6786581" cy="554037"/>
          </a:xfrm>
          <a:prstGeom prst="rect">
            <a:avLst/>
          </a:prstGeom>
          <a:noFill/>
          <a:ln w="9525">
            <a:noFill/>
            <a:miter lim="800000"/>
            <a:headEnd/>
            <a:tailEnd/>
          </a:ln>
        </p:spPr>
        <p:txBody>
          <a:bodyPr wrap="square">
            <a:spAutoFit/>
          </a:bodyPr>
          <a:lstStyle/>
          <a:p>
            <a:r>
              <a:rPr lang="es-ES" sz="1800" b="1" baseline="30000" dirty="0">
                <a:latin typeface="Calibri" pitchFamily="34" charset="0"/>
              </a:rPr>
              <a:t>Duque LF (</a:t>
            </a:r>
            <a:r>
              <a:rPr lang="es-ES" sz="1800" b="1" baseline="30000" dirty="0" err="1">
                <a:latin typeface="Calibri" pitchFamily="34" charset="0"/>
              </a:rPr>
              <a:t>Ed</a:t>
            </a:r>
            <a:r>
              <a:rPr lang="es-ES" sz="1800" b="1" baseline="30000" dirty="0">
                <a:latin typeface="Calibri" pitchFamily="34" charset="0"/>
              </a:rPr>
              <a:t>). La violencia en el Valle de </a:t>
            </a:r>
            <a:r>
              <a:rPr lang="es-ES" sz="1800" b="1" baseline="30000" dirty="0" err="1">
                <a:latin typeface="Calibri" pitchFamily="34" charset="0"/>
              </a:rPr>
              <a:t>Aburrá</a:t>
            </a:r>
            <a:r>
              <a:rPr lang="es-ES" sz="1800" b="1" baseline="30000" dirty="0">
                <a:latin typeface="Calibri" pitchFamily="34" charset="0"/>
              </a:rPr>
              <a:t>: Caminos para la superación. Universidad de Antioquia y Área Metropolitana del Valle de </a:t>
            </a:r>
            <a:r>
              <a:rPr lang="es-ES" sz="1800" b="1" baseline="30000" dirty="0" err="1">
                <a:latin typeface="Calibri" pitchFamily="34" charset="0"/>
              </a:rPr>
              <a:t>Aburrá</a:t>
            </a:r>
            <a:r>
              <a:rPr lang="es-ES" sz="1800" b="1" baseline="30000" dirty="0">
                <a:latin typeface="Calibri" pitchFamily="34" charset="0"/>
              </a:rPr>
              <a:t>. Cátedra Litografía, Medellín; 2008</a:t>
            </a:r>
            <a:endParaRPr lang="es-ES" sz="1800" b="1" dirty="0">
              <a:latin typeface="Calibri" pitchFamily="34" charset="0"/>
            </a:endParaRPr>
          </a:p>
        </p:txBody>
      </p:sp>
      <p:sp>
        <p:nvSpPr>
          <p:cNvPr id="4" name="3 CuadroTexto"/>
          <p:cNvSpPr txBox="1"/>
          <p:nvPr/>
        </p:nvSpPr>
        <p:spPr>
          <a:xfrm>
            <a:off x="1857356" y="142852"/>
            <a:ext cx="3214710" cy="1477328"/>
          </a:xfrm>
          <a:prstGeom prst="rect">
            <a:avLst/>
          </a:prstGeom>
          <a:noFill/>
        </p:spPr>
        <p:txBody>
          <a:bodyPr wrap="square" rtlCol="0">
            <a:spAutoFit/>
          </a:bodyPr>
          <a:lstStyle/>
          <a:p>
            <a:pPr marL="342900" indent="-342900">
              <a:buAutoNum type="arabicPeriod"/>
            </a:pPr>
            <a:r>
              <a:rPr lang="es-CO" b="1" cap="small" spc="200" dirty="0" err="1" smtClean="0">
                <a:solidFill>
                  <a:schemeClr val="bg1"/>
                </a:solidFill>
                <a:latin typeface="+mj-lt"/>
                <a:ea typeface="+mj-ea"/>
                <a:cs typeface="+mj-cs"/>
              </a:rPr>
              <a:t>Public</a:t>
            </a:r>
            <a:r>
              <a:rPr lang="es-CO" b="1" cap="small" spc="200" dirty="0" smtClean="0">
                <a:solidFill>
                  <a:schemeClr val="bg1"/>
                </a:solidFill>
                <a:latin typeface="+mj-lt"/>
                <a:ea typeface="+mj-ea"/>
                <a:cs typeface="+mj-cs"/>
              </a:rPr>
              <a:t> </a:t>
            </a:r>
            <a:r>
              <a:rPr lang="es-CO" b="1" cap="small" spc="200" dirty="0" err="1" smtClean="0">
                <a:solidFill>
                  <a:schemeClr val="bg1"/>
                </a:solidFill>
                <a:latin typeface="+mj-lt"/>
                <a:ea typeface="+mj-ea"/>
                <a:cs typeface="+mj-cs"/>
              </a:rPr>
              <a:t>policy</a:t>
            </a:r>
            <a:endParaRPr lang="es-CO" b="1" cap="small" spc="200" dirty="0" smtClean="0">
              <a:solidFill>
                <a:schemeClr val="bg1"/>
              </a:solidFill>
              <a:latin typeface="+mj-lt"/>
              <a:ea typeface="+mj-ea"/>
              <a:cs typeface="+mj-cs"/>
            </a:endParaRPr>
          </a:p>
          <a:p>
            <a:pPr marL="342900" indent="-342900">
              <a:buAutoNum type="arabicPeriod"/>
            </a:pPr>
            <a:r>
              <a:rPr lang="es-CO" b="1" cap="small" spc="200" dirty="0" err="1" smtClean="0">
                <a:solidFill>
                  <a:schemeClr val="bg1">
                    <a:lumMod val="95000"/>
                  </a:schemeClr>
                </a:solidFill>
                <a:latin typeface="+mj-lt"/>
                <a:ea typeface="+mj-ea"/>
                <a:cs typeface="+mj-cs"/>
              </a:rPr>
              <a:t>Human</a:t>
            </a:r>
            <a:r>
              <a:rPr lang="es-CO" b="1" cap="small" spc="200" dirty="0" smtClean="0">
                <a:solidFill>
                  <a:schemeClr val="bg1">
                    <a:lumMod val="95000"/>
                  </a:schemeClr>
                </a:solidFill>
                <a:latin typeface="+mj-lt"/>
                <a:ea typeface="+mj-ea"/>
                <a:cs typeface="+mj-cs"/>
              </a:rPr>
              <a:t> </a:t>
            </a:r>
            <a:r>
              <a:rPr lang="es-CO" b="1" cap="small" spc="200" dirty="0" err="1" smtClean="0">
                <a:solidFill>
                  <a:schemeClr val="bg1">
                    <a:lumMod val="95000"/>
                  </a:schemeClr>
                </a:solidFill>
                <a:latin typeface="+mj-lt"/>
                <a:ea typeface="+mj-ea"/>
                <a:cs typeface="+mj-cs"/>
              </a:rPr>
              <a:t>security</a:t>
            </a:r>
            <a:r>
              <a:rPr lang="es-CO" b="1" cap="small" spc="200" dirty="0" smtClean="0">
                <a:solidFill>
                  <a:schemeClr val="bg1">
                    <a:lumMod val="95000"/>
                  </a:schemeClr>
                </a:solidFill>
                <a:latin typeface="+mj-lt"/>
                <a:ea typeface="+mj-ea"/>
                <a:cs typeface="+mj-cs"/>
              </a:rPr>
              <a:t> </a:t>
            </a:r>
            <a:r>
              <a:rPr lang="es-CO" b="1" cap="small" spc="200" dirty="0" err="1" smtClean="0">
                <a:solidFill>
                  <a:schemeClr val="bg1">
                    <a:lumMod val="95000"/>
                  </a:schemeClr>
                </a:solidFill>
                <a:latin typeface="+mj-lt"/>
                <a:ea typeface="+mj-ea"/>
                <a:cs typeface="+mj-cs"/>
              </a:rPr>
              <a:t>approach</a:t>
            </a:r>
            <a:endParaRPr lang="es-CO" b="1" cap="small" spc="200" dirty="0" smtClean="0">
              <a:solidFill>
                <a:schemeClr val="bg1">
                  <a:lumMod val="95000"/>
                </a:schemeClr>
              </a:solidFill>
              <a:latin typeface="+mj-lt"/>
              <a:ea typeface="+mj-ea"/>
              <a:cs typeface="+mj-cs"/>
            </a:endParaRPr>
          </a:p>
          <a:p>
            <a:pPr marL="342900" indent="-342900">
              <a:buAutoNum type="arabicPeriod"/>
            </a:pPr>
            <a:r>
              <a:rPr lang="es-CO" b="1" cap="small" spc="200" dirty="0" smtClean="0">
                <a:latin typeface="+mj-lt"/>
                <a:ea typeface="+mj-ea"/>
                <a:cs typeface="+mj-cs"/>
              </a:rPr>
              <a:t>RATIONALE</a:t>
            </a:r>
          </a:p>
          <a:p>
            <a:pPr marL="342900" indent="-342900">
              <a:buAutoNum type="arabicPeriod"/>
            </a:pPr>
            <a:r>
              <a:rPr lang="es-CO" b="1" cap="small" spc="200" dirty="0" err="1" smtClean="0">
                <a:solidFill>
                  <a:schemeClr val="bg1"/>
                </a:solidFill>
                <a:latin typeface="+mj-lt"/>
                <a:ea typeface="+mj-ea"/>
                <a:cs typeface="+mj-cs"/>
              </a:rPr>
              <a:t>Medellin</a:t>
            </a:r>
            <a:r>
              <a:rPr lang="es-CO" b="1" cap="small" spc="200" dirty="0" smtClean="0">
                <a:solidFill>
                  <a:schemeClr val="bg1"/>
                </a:solidFill>
                <a:latin typeface="+mj-lt"/>
                <a:ea typeface="+mj-ea"/>
                <a:cs typeface="+mj-cs"/>
              </a:rPr>
              <a:t> </a:t>
            </a:r>
            <a:r>
              <a:rPr lang="es-CO" b="1" cap="small" spc="200" dirty="0" err="1" smtClean="0">
                <a:solidFill>
                  <a:schemeClr val="bg1"/>
                </a:solidFill>
                <a:latin typeface="+mj-lt"/>
                <a:ea typeface="+mj-ea"/>
                <a:cs typeface="+mj-cs"/>
              </a:rPr>
              <a:t>experience</a:t>
            </a:r>
            <a:endParaRPr lang="es-CO" b="1" cap="small" spc="200" dirty="0" smtClean="0">
              <a:solidFill>
                <a:schemeClr val="bg1"/>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Contemporáneo</Template>
  <TotalTime>388</TotalTime>
  <Words>2278</Words>
  <Application>Microsoft Office PowerPoint</Application>
  <PresentationFormat>On-screen Show (4:3)</PresentationFormat>
  <Paragraphs>776</Paragraphs>
  <Slides>32</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Mod</vt:lpstr>
      <vt:lpstr>Diapositiva</vt:lpstr>
      <vt:lpstr>public policy to promote human security:  Medellin, Colombia, Experience</vt:lpstr>
      <vt:lpstr>Presentation overview</vt:lpstr>
      <vt:lpstr> 1.1 Public policy definition 1.2 Public good: human safety </vt:lpstr>
      <vt:lpstr> 1.1 Public policy definition 1.2 Public good: human safety </vt:lpstr>
      <vt:lpstr> 2.1 Definition 2.2 Components 2.3 Relationship between public health and human security 2.4 Human security applied public policy in Medellin </vt:lpstr>
      <vt:lpstr> 2.1 Definition 2.2 Components 2.3 Relationship between public health and human security 2.4 Human security applied public policy in Medellin </vt:lpstr>
      <vt:lpstr> 2.1 Definition 2.2 Components 2.3 Relationship between public health and human security 2.4 Human security applied public policy in Medellin </vt:lpstr>
      <vt:lpstr> 2.1 Definition 2.2 Components 2.3 Relationship between public health and human security 2.4 Human security applied public policy in Medellin </vt:lpstr>
      <vt:lpstr>PowerPoint Presentation</vt:lpstr>
      <vt:lpstr> 4.1 Action oriented information 4.2 Epidemiologic tools 4.3 Social science tools 4.4 Risk and protective factors grouping 4.5 Police statements derived of factors  4.6 Public policy in Medellin 4.7 Resources organization  4.8 Next steps  </vt:lpstr>
      <vt:lpstr> 4.1Action oriented information 4.2 Epidemiologic tools 4.3 Social science tools 4.4 Risk and protective factors grouping 4.5 Police statements derived of factors  4.6 Public policy in Medellin 4.7 Resources organization  4.8 Next steps  </vt:lpstr>
      <vt:lpstr>PREVIVA EXPERIENCE examples of epidemiological findings</vt:lpstr>
      <vt:lpstr>Victims, aggressors and witnesses, violence. Medellin metropolitan area, 2007.  Percentage (CI 95%).</vt:lpstr>
      <vt:lpstr>PowerPoint Presentation</vt:lpstr>
      <vt:lpstr>PowerPoint Presentation</vt:lpstr>
      <vt:lpstr>PowerPoint Presentation</vt:lpstr>
      <vt:lpstr>PowerPoint Presentation</vt:lpstr>
      <vt:lpstr>PowerPoint Presentation</vt:lpstr>
      <vt:lpstr> 4.1Action oriented information 4.2 Epidemiologic tools 4.3 Social science tools 4.4 Risk and protective factors grouping 4.5 Police statements derived of factors  4.6 Public policy in Medellin 4.8 Resources organization  4.9 Next steps  </vt:lpstr>
      <vt:lpstr> 4.1Action oriented information 4.2 Epidemiologic tools 4.3 Social science tools 4.4 Risk and protective factors grouping 4.5 Police statements derived of factors  4.6 Public policy in Medellin 4.7 Resources organization  4.8 Next steps  </vt:lpstr>
      <vt:lpstr> 4.1Action oriented information 4.2 Epidemiologic tools 4.3 Social science tools 4.4 Risk and protective factors grouping 4.5 Police statements derived of factors  4.6 Public policy in Medellin 4.7 Resources organization  4.8 Next steps  </vt:lpstr>
      <vt:lpstr>PREVIVA EXPERIENCE. Formulation of public policy. MAP OF STAKEHOLDERS built with the community, Apartado</vt:lpstr>
      <vt:lpstr>PREVIVA EXPERIENCE. Formulation of public policy  INPUT-PRODUCT MATRIX built with the community, Apartadó municipality</vt:lpstr>
      <vt:lpstr>PowerPoint Presentation</vt:lpstr>
      <vt:lpstr> 4.1Action oriented information 4.2 Epidemiologic tools 4.3 Social science tools 4.4 Risk and protective factors grouping 4.5 Police statements derived of factors  4.6 Public policy in Medellin 4.8 Resources organization  4.9 Next steps  </vt:lpstr>
      <vt:lpstr> 4.1Action oriented information 4.2 Epidemiologic tools 4.3 Social science tools 4.4 Risk and protective factors grouping 4.5 Police statements derived of factors  4.6 Public policy in Medellin 4.8 Resources organization  4.9 Next steps  </vt:lpstr>
      <vt:lpstr> 4.1Action oriented information 4.2 Epidemiologic tools 4.3 Social science tools 4.4 Risk and protective factors grouping 4.5 Police statements derived of factors  4.6 Public policy in Medellin 4.7 Resources organization  4.8 Next steps  </vt:lpstr>
      <vt:lpstr> 4.1Action oriented information 4.2 Epidemiologic tools 4.3 Social science tools 4.4 Risk and protective factors grouping 4.5 Police statements derived of factors  4.6 Public policy in Medellin 4.7 Resources organization  4.8 Next steps  </vt:lpstr>
      <vt:lpstr> 4.1Action oriented information 4.2 Epidemiologic tools 4.3 Social science tools 4.4 Risk and protective factors grouping 4.5 Police statements derived of factors  4.6 Public policy in Medellin 4.7 Resources organization  4.8 Next steps  </vt:lpstr>
      <vt:lpstr> 4.1Action oriented information 4.2 Epidemiologic tools 4.3 Social science tools 4.4 Risk and protective factors grouping 4.5 Police statements derived of factors  4.6 Public policy in Medellin 4.7 Resources organization  4.8 Next steps  </vt:lpstr>
      <vt:lpstr> 4.1Action oriented information 4.2 Epidemiologic tools 4.3 Social science tools 4.4 Risk and protective factors grouping 4.5 Police statements derived of factors  4.6 Public policy in Medellin 4.7 Resources organization  4.8 Next steps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ALEXANDRA</dc:creator>
  <cp:lastModifiedBy>Your User Name</cp:lastModifiedBy>
  <cp:revision>81</cp:revision>
  <dcterms:created xsi:type="dcterms:W3CDTF">2011-10-18T13:34:15Z</dcterms:created>
  <dcterms:modified xsi:type="dcterms:W3CDTF">2011-10-25T00:24:49Z</dcterms:modified>
</cp:coreProperties>
</file>