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Lst>
  <p:notesMasterIdLst>
    <p:notesMasterId r:id="rId25"/>
  </p:notesMasterIdLst>
  <p:handoutMasterIdLst>
    <p:handoutMasterId r:id="rId26"/>
  </p:handoutMasterIdLst>
  <p:sldIdLst>
    <p:sldId id="308" r:id="rId2"/>
    <p:sldId id="312" r:id="rId3"/>
    <p:sldId id="313" r:id="rId4"/>
    <p:sldId id="326" r:id="rId5"/>
    <p:sldId id="325" r:id="rId6"/>
    <p:sldId id="258" r:id="rId7"/>
    <p:sldId id="271" r:id="rId8"/>
    <p:sldId id="335" r:id="rId9"/>
    <p:sldId id="294" r:id="rId10"/>
    <p:sldId id="334" r:id="rId11"/>
    <p:sldId id="336" r:id="rId12"/>
    <p:sldId id="337" r:id="rId13"/>
    <p:sldId id="338" r:id="rId14"/>
    <p:sldId id="339" r:id="rId15"/>
    <p:sldId id="298" r:id="rId16"/>
    <p:sldId id="327" r:id="rId17"/>
    <p:sldId id="328" r:id="rId18"/>
    <p:sldId id="332" r:id="rId19"/>
    <p:sldId id="329" r:id="rId20"/>
    <p:sldId id="333" r:id="rId21"/>
    <p:sldId id="330" r:id="rId22"/>
    <p:sldId id="331" r:id="rId23"/>
    <p:sldId id="262" r:id="rId24"/>
  </p:sldIdLst>
  <p:sldSz cx="9144000" cy="6858000" type="screen4x3"/>
  <p:notesSz cx="7010400" cy="9296400"/>
  <p:embeddedFontLst>
    <p:embeddedFont>
      <p:font typeface="Tahoma" panose="020B0604030504040204" pitchFamily="34" charset="0"/>
      <p:regular r:id="rId27"/>
      <p:bold r:id="rId28"/>
    </p:embeddedFont>
    <p:embeddedFont>
      <p:font typeface="ＭＳ Ｐゴシック" panose="020B0600070205080204" pitchFamily="34" charset="-128"/>
      <p:regular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0101"/>
    <a:srgbClr val="E8867E"/>
    <a:srgbClr val="8A0AAC"/>
    <a:srgbClr val="AC0486"/>
    <a:srgbClr val="AD57A6"/>
    <a:srgbClr val="FF4725"/>
    <a:srgbClr val="0F1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06" autoAdjust="0"/>
    <p:restoredTop sz="94660"/>
  </p:normalViewPr>
  <p:slideViewPr>
    <p:cSldViewPr>
      <p:cViewPr varScale="1">
        <p:scale>
          <a:sx n="87" d="100"/>
          <a:sy n="87" d="100"/>
        </p:scale>
        <p:origin x="-134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6" cy="464343"/>
          </a:xfrm>
          <a:prstGeom prst="rect">
            <a:avLst/>
          </a:prstGeom>
        </p:spPr>
        <p:txBody>
          <a:bodyPr vert="horz" lIns="91614" tIns="45807" rIns="91614" bIns="45807" rtlCol="0"/>
          <a:lstStyle>
            <a:lvl1pPr algn="l">
              <a:defRPr sz="1200"/>
            </a:lvl1pPr>
          </a:lstStyle>
          <a:p>
            <a:endParaRPr lang="en-US"/>
          </a:p>
        </p:txBody>
      </p:sp>
      <p:sp>
        <p:nvSpPr>
          <p:cNvPr id="3" name="Date Placeholder 2"/>
          <p:cNvSpPr>
            <a:spLocks noGrp="1"/>
          </p:cNvSpPr>
          <p:nvPr>
            <p:ph type="dt" sz="quarter" idx="1"/>
          </p:nvPr>
        </p:nvSpPr>
        <p:spPr>
          <a:xfrm>
            <a:off x="3971393" y="0"/>
            <a:ext cx="3037416" cy="464343"/>
          </a:xfrm>
          <a:prstGeom prst="rect">
            <a:avLst/>
          </a:prstGeom>
        </p:spPr>
        <p:txBody>
          <a:bodyPr vert="horz" lIns="91614" tIns="45807" rIns="91614" bIns="45807" rtlCol="0"/>
          <a:lstStyle>
            <a:lvl1pPr algn="r">
              <a:defRPr sz="1200"/>
            </a:lvl1pPr>
          </a:lstStyle>
          <a:p>
            <a:fld id="{7358828E-C7B5-4F73-B4EA-A02EA36D737A}" type="datetimeFigureOut">
              <a:rPr lang="en-US" smtClean="0"/>
              <a:pPr/>
              <a:t>2/11/2015</a:t>
            </a:fld>
            <a:endParaRPr lang="en-US"/>
          </a:p>
        </p:txBody>
      </p:sp>
      <p:sp>
        <p:nvSpPr>
          <p:cNvPr id="4" name="Footer Placeholder 3"/>
          <p:cNvSpPr>
            <a:spLocks noGrp="1"/>
          </p:cNvSpPr>
          <p:nvPr>
            <p:ph type="ftr" sz="quarter" idx="2"/>
          </p:nvPr>
        </p:nvSpPr>
        <p:spPr>
          <a:xfrm>
            <a:off x="0" y="8830467"/>
            <a:ext cx="3037416" cy="464343"/>
          </a:xfrm>
          <a:prstGeom prst="rect">
            <a:avLst/>
          </a:prstGeom>
        </p:spPr>
        <p:txBody>
          <a:bodyPr vert="horz" lIns="91614" tIns="45807" rIns="91614" bIns="45807" rtlCol="0" anchor="b"/>
          <a:lstStyle>
            <a:lvl1pPr algn="l">
              <a:defRPr sz="1200"/>
            </a:lvl1pPr>
          </a:lstStyle>
          <a:p>
            <a:endParaRPr lang="en-US"/>
          </a:p>
        </p:txBody>
      </p:sp>
      <p:sp>
        <p:nvSpPr>
          <p:cNvPr id="5" name="Slide Number Placeholder 4"/>
          <p:cNvSpPr>
            <a:spLocks noGrp="1"/>
          </p:cNvSpPr>
          <p:nvPr>
            <p:ph type="sldNum" sz="quarter" idx="3"/>
          </p:nvPr>
        </p:nvSpPr>
        <p:spPr>
          <a:xfrm>
            <a:off x="3971393" y="8830467"/>
            <a:ext cx="3037416" cy="464343"/>
          </a:xfrm>
          <a:prstGeom prst="rect">
            <a:avLst/>
          </a:prstGeom>
        </p:spPr>
        <p:txBody>
          <a:bodyPr vert="horz" lIns="91614" tIns="45807" rIns="91614" bIns="45807" rtlCol="0" anchor="b"/>
          <a:lstStyle>
            <a:lvl1pPr algn="r">
              <a:defRPr sz="1200"/>
            </a:lvl1pPr>
          </a:lstStyle>
          <a:p>
            <a:fld id="{12A48FC6-C1CC-4796-AF10-7683AA5A79F0}" type="slidenum">
              <a:rPr lang="en-US" smtClean="0"/>
              <a:pPr/>
              <a:t>‹#›</a:t>
            </a:fld>
            <a:endParaRPr lang="en-US"/>
          </a:p>
        </p:txBody>
      </p:sp>
    </p:spTree>
    <p:extLst>
      <p:ext uri="{BB962C8B-B14F-4D97-AF65-F5344CB8AC3E}">
        <p14:creationId xmlns:p14="http://schemas.microsoft.com/office/powerpoint/2010/main" val="2523668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62B5124-2BEA-48E8-BE13-CEABFD0A7B3F}" type="datetimeFigureOut">
              <a:rPr lang="en-US" smtClean="0"/>
              <a:pPr/>
              <a:t>2/11/2015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072CAE3-9D37-47C1-9595-C3177F5535A5}" type="slidenum">
              <a:rPr lang="en-US" smtClean="0"/>
              <a:pPr/>
              <a:t>‹#›</a:t>
            </a:fld>
            <a:endParaRPr lang="en-US"/>
          </a:p>
        </p:txBody>
      </p:sp>
    </p:spTree>
    <p:extLst>
      <p:ext uri="{BB962C8B-B14F-4D97-AF65-F5344CB8AC3E}">
        <p14:creationId xmlns:p14="http://schemas.microsoft.com/office/powerpoint/2010/main" val="39514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78D1B-EF64-094C-B294-B7AB18B79EA8}" type="slidenum">
              <a:rPr lang="en-US"/>
              <a:pPr/>
              <a:t>2</a:t>
            </a:fld>
            <a:endParaRPr lang="en-US"/>
          </a:p>
        </p:txBody>
      </p:sp>
      <p:sp>
        <p:nvSpPr>
          <p:cNvPr id="612354"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612355"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54A4D1-154A-1848-991B-33E7F073D2B5}" type="slidenum">
              <a:rPr lang="en-US"/>
              <a:pPr/>
              <a:t>17</a:t>
            </a:fld>
            <a:endParaRPr lang="en-US"/>
          </a:p>
        </p:txBody>
      </p:sp>
      <p:sp>
        <p:nvSpPr>
          <p:cNvPr id="542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0EF897-5009-BA46-93EB-1E218BAF9CA5}" type="slidenum">
              <a:rPr lang="en-US"/>
              <a:pPr/>
              <a:t>19</a:t>
            </a:fld>
            <a:endParaRPr lang="en-US"/>
          </a:p>
        </p:txBody>
      </p:sp>
      <p:sp>
        <p:nvSpPr>
          <p:cNvPr id="552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D479CC-5974-1A4F-9BA9-CA70217A05DE}" type="slidenum">
              <a:rPr lang="en-US"/>
              <a:pPr/>
              <a:t>21</a:t>
            </a:fld>
            <a:endParaRPr lang="en-US"/>
          </a:p>
        </p:txBody>
      </p:sp>
      <p:sp>
        <p:nvSpPr>
          <p:cNvPr id="563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B8064-B99C-5B4A-AE30-8E872EFC674C}" type="slidenum">
              <a:rPr lang="en-US"/>
              <a:pPr/>
              <a:t>22</a:t>
            </a:fld>
            <a:endParaRPr lang="en-US"/>
          </a:p>
        </p:txBody>
      </p:sp>
      <p:sp>
        <p:nvSpPr>
          <p:cNvPr id="573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6412A-165E-DC40-BCB2-D8118B864EF8}" type="slidenum">
              <a:rPr lang="en-US"/>
              <a:pPr/>
              <a:t>3</a:t>
            </a:fld>
            <a:endParaRPr lang="en-US"/>
          </a:p>
        </p:txBody>
      </p:sp>
      <p:sp>
        <p:nvSpPr>
          <p:cNvPr id="695298"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695299"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lIns="93167" tIns="46583" rIns="93167" bIns="46583">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4F9D9-50FB-B944-ACD4-98447CCB31FF}" type="slidenum">
              <a:rPr lang="en-US"/>
              <a:pPr/>
              <a:t>5</a:t>
            </a:fld>
            <a:endParaRPr lang="en-US"/>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30000" dirty="0" smtClean="0"/>
              <a:t>1 </a:t>
            </a:r>
            <a:r>
              <a:rPr lang="en-US" dirty="0" smtClean="0"/>
              <a:t>2008 National Health Interview Survey and CDC unpublished analysis</a:t>
            </a:r>
          </a:p>
          <a:p>
            <a:pPr marL="229034" indent="-229034" defTabSz="916137" eaLnBrk="1" fontAlgn="auto" hangingPunct="1">
              <a:spcBef>
                <a:spcPts val="0"/>
              </a:spcBef>
              <a:spcAft>
                <a:spcPts val="0"/>
              </a:spcAft>
              <a:defRPr/>
            </a:pPr>
            <a:r>
              <a:rPr lang="en-US" baseline="30000" dirty="0" smtClean="0"/>
              <a:t>2</a:t>
            </a:r>
            <a:r>
              <a:rPr lang="en-US" dirty="0" smtClean="0"/>
              <a:t>(Castro M, et. Al (2003). “Asthma intervention program prevents readmissions in high healthcare users.” </a:t>
            </a:r>
            <a:r>
              <a:rPr lang="en-US" i="1" dirty="0" smtClean="0"/>
              <a:t>American Journal of Respiratory and Critical Care Medicine</a:t>
            </a:r>
            <a:r>
              <a:rPr lang="en-US" dirty="0" smtClean="0"/>
              <a:t>. 168:1095-1099)</a:t>
            </a:r>
          </a:p>
          <a:p>
            <a:pPr marL="229034" indent="-229034"/>
            <a:endParaRPr lang="en-US" b="1" dirty="0" smtClean="0"/>
          </a:p>
          <a:p>
            <a:r>
              <a:rPr lang="en-US" sz="1200" b="1" kern="1200" dirty="0" smtClean="0">
                <a:solidFill>
                  <a:schemeClr val="tx1"/>
                </a:solidFill>
                <a:latin typeface="+mn-lt"/>
                <a:ea typeface="+mn-ea"/>
                <a:cs typeface="+mn-cs"/>
              </a:rPr>
              <a:t>“$3.96 billion were saved in health care costs because 233,000 fewer people were hospitalized due to asthma in 2008.”</a:t>
            </a:r>
          </a:p>
          <a:p>
            <a:r>
              <a:rPr lang="en-US" sz="1200" kern="1200" dirty="0" smtClean="0">
                <a:solidFill>
                  <a:schemeClr val="tx1"/>
                </a:solidFill>
                <a:latin typeface="+mn-lt"/>
                <a:ea typeface="+mn-ea"/>
                <a:cs typeface="+mn-cs"/>
              </a:rPr>
              <a:t> </a:t>
            </a:r>
          </a:p>
          <a:p>
            <a:pPr lvl="1"/>
            <a:r>
              <a:rPr lang="en-US" sz="1200" kern="1200" dirty="0" smtClean="0">
                <a:solidFill>
                  <a:schemeClr val="tx1"/>
                </a:solidFill>
                <a:latin typeface="+mn-lt"/>
                <a:ea typeface="+mn-ea"/>
                <a:cs typeface="+mn-cs"/>
              </a:rPr>
              <a:t>This is using hospitalization rate difference between 2003 (2.9/100 </a:t>
            </a:r>
            <a:r>
              <a:rPr lang="en-US" sz="1200" kern="1200" dirty="0" err="1" smtClean="0">
                <a:solidFill>
                  <a:schemeClr val="tx1"/>
                </a:solidFill>
                <a:latin typeface="+mn-lt"/>
                <a:ea typeface="+mn-ea"/>
                <a:cs typeface="+mn-cs"/>
              </a:rPr>
              <a:t>ppl</a:t>
            </a:r>
            <a:r>
              <a:rPr lang="en-US" sz="1200" kern="1200" dirty="0" smtClean="0">
                <a:solidFill>
                  <a:schemeClr val="tx1"/>
                </a:solidFill>
                <a:latin typeface="+mn-lt"/>
                <a:ea typeface="+mn-ea"/>
                <a:cs typeface="+mn-cs"/>
              </a:rPr>
              <a:t>) and 2008 (1.9/100ppl) figured on the 2008 asthma prevalence of 23.3 million </a:t>
            </a:r>
            <a:r>
              <a:rPr lang="en-US" sz="1200" kern="1200" dirty="0" err="1" smtClean="0">
                <a:solidFill>
                  <a:schemeClr val="tx1"/>
                </a:solidFill>
                <a:latin typeface="+mn-lt"/>
                <a:ea typeface="+mn-ea"/>
                <a:cs typeface="+mn-cs"/>
              </a:rPr>
              <a:t>ppl</a:t>
            </a:r>
            <a:r>
              <a:rPr lang="en-US" sz="1200" kern="1200" dirty="0" smtClean="0">
                <a:solidFill>
                  <a:schemeClr val="tx1"/>
                </a:solidFill>
                <a:latin typeface="+mn-lt"/>
                <a:ea typeface="+mn-ea"/>
                <a:cs typeface="+mn-cs"/>
              </a:rPr>
              <a:t>. It’s multiplied by AHRQ figure of $17K in cost per hospitalization in 2008. </a:t>
            </a:r>
          </a:p>
          <a:p>
            <a:pPr marL="229034" indent="-229034">
              <a:buAutoNum type="arabicPlain"/>
            </a:pPr>
            <a:endParaRPr lang="en-US" dirty="0"/>
          </a:p>
        </p:txBody>
      </p:sp>
      <p:sp>
        <p:nvSpPr>
          <p:cNvPr id="4" name="Slide Number Placeholder 3"/>
          <p:cNvSpPr>
            <a:spLocks noGrp="1"/>
          </p:cNvSpPr>
          <p:nvPr>
            <p:ph type="sldNum" sz="quarter" idx="10"/>
          </p:nvPr>
        </p:nvSpPr>
        <p:spPr/>
        <p:txBody>
          <a:bodyPr/>
          <a:lstStyle/>
          <a:p>
            <a:fld id="{B837A3F3-0AD4-4B57-BB7A-70EE3DF15F4B}"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TALKING</a:t>
            </a:r>
            <a:r>
              <a:rPr lang="en-US" sz="1200" kern="1200" baseline="0" dirty="0" smtClean="0">
                <a:solidFill>
                  <a:schemeClr val="tx1"/>
                </a:solidFill>
                <a:latin typeface="+mn-lt"/>
                <a:ea typeface="+mn-ea"/>
                <a:cs typeface="+mn-cs"/>
              </a:rPr>
              <a:t> POINTS:</a:t>
            </a:r>
          </a:p>
          <a:p>
            <a:r>
              <a:rPr lang="en-US" sz="1200" kern="1200" dirty="0" smtClean="0">
                <a:solidFill>
                  <a:schemeClr val="tx1"/>
                </a:solidFill>
                <a:latin typeface="+mn-lt"/>
                <a:ea typeface="+mn-ea"/>
                <a:cs typeface="+mn-cs"/>
              </a:rPr>
              <a:t>The National Environmental Public Health Tracking Program (Tracking Program) consists of:</a:t>
            </a:r>
          </a:p>
          <a:p>
            <a:pPr lvl="0">
              <a:buFont typeface="Arial" pitchFamily="34" charset="0"/>
              <a:buChar char="•"/>
            </a:pPr>
            <a:r>
              <a:rPr lang="en-US" sz="1200" kern="1200" dirty="0" smtClean="0">
                <a:solidFill>
                  <a:schemeClr val="tx1"/>
                </a:solidFill>
                <a:latin typeface="+mn-lt"/>
                <a:ea typeface="+mn-ea"/>
                <a:cs typeface="+mn-cs"/>
              </a:rPr>
              <a:t>the Tracking Network, a system of integrated health, exposure, and hazard information and data from national, state, and city sources;</a:t>
            </a:r>
          </a:p>
          <a:p>
            <a:pPr lvl="0">
              <a:buFont typeface="Arial" pitchFamily="34" charset="0"/>
              <a:buChar char="•"/>
            </a:pPr>
            <a:r>
              <a:rPr lang="en-US" sz="1200" kern="1200" dirty="0" smtClean="0">
                <a:solidFill>
                  <a:schemeClr val="tx1"/>
                </a:solidFill>
                <a:latin typeface="+mn-lt"/>
                <a:ea typeface="+mn-ea"/>
                <a:cs typeface="+mn-cs"/>
              </a:rPr>
              <a:t>the know-how of trained public health professionals who develop better ways to make information accessible on the Tracking Network; and </a:t>
            </a:r>
          </a:p>
          <a:p>
            <a:pPr lvl="0">
              <a:buFont typeface="Arial" pitchFamily="34" charset="0"/>
              <a:buChar char="•"/>
            </a:pPr>
            <a:r>
              <a:rPr lang="en-US" sz="1200" kern="1200" dirty="0" smtClean="0">
                <a:solidFill>
                  <a:schemeClr val="tx1"/>
                </a:solidFill>
                <a:latin typeface="+mn-lt"/>
                <a:ea typeface="+mn-ea"/>
                <a:cs typeface="+mn-cs"/>
              </a:rPr>
              <a:t>the information technology which supports the Tracking Network.  </a:t>
            </a:r>
          </a:p>
          <a:p>
            <a:pPr>
              <a:defRPr/>
            </a:pPr>
            <a:endParaRPr lang="en-US" dirty="0" smtClean="0">
              <a:latin typeface="Arial" pitchFamily="34" charset="0"/>
              <a:ea typeface="ＭＳ Ｐゴシック"/>
            </a:endParaRPr>
          </a:p>
          <a:p>
            <a:pPr>
              <a:defRPr/>
            </a:pPr>
            <a:endParaRPr lang="en-US" dirty="0" smtClean="0">
              <a:latin typeface="Arial" pitchFamily="34" charset="0"/>
              <a:ea typeface="ＭＳ Ｐゴシック"/>
            </a:endParaRPr>
          </a:p>
          <a:p>
            <a:pPr>
              <a:defRPr/>
            </a:pPr>
            <a:endParaRPr lang="en-US" dirty="0" smtClean="0">
              <a:latin typeface="Arial" pitchFamily="34" charset="0"/>
              <a:ea typeface="ＭＳ Ｐゴシック"/>
            </a:endParaRPr>
          </a:p>
          <a:p>
            <a:pPr>
              <a:defRPr/>
            </a:pPr>
            <a:r>
              <a:rPr lang="en-US" dirty="0" smtClean="0">
                <a:latin typeface="Arial" pitchFamily="34" charset="0"/>
                <a:ea typeface="ＭＳ Ｐゴシック"/>
              </a:rPr>
              <a:t>This conceptual model gives you a high level visual of the foundational concepts that the Tracking Program is built on.  </a:t>
            </a:r>
          </a:p>
          <a:p>
            <a:pPr>
              <a:defRPr/>
            </a:pPr>
            <a:r>
              <a:rPr lang="en-US" dirty="0" smtClean="0">
                <a:latin typeface="Arial" pitchFamily="34" charset="0"/>
                <a:ea typeface="ＭＳ Ｐゴシック"/>
              </a:rPr>
              <a:t>Hazard, Exposure, and Health Effect data is standardized across grantees and integrated into the National Tracking Network.  In many states and at national levels environmental and health data are kept in disparate systems which makes them difficult to combine for meaningful analysis.  </a:t>
            </a:r>
          </a:p>
          <a:p>
            <a:pPr>
              <a:defRPr/>
            </a:pPr>
            <a:endParaRPr lang="en-US" dirty="0" smtClean="0">
              <a:latin typeface="Arial" pitchFamily="34" charset="0"/>
              <a:ea typeface="ＭＳ Ｐゴシック"/>
            </a:endParaRPr>
          </a:p>
          <a:p>
            <a:pPr>
              <a:defRPr/>
            </a:pPr>
            <a:r>
              <a:rPr lang="en-US" dirty="0" smtClean="0">
                <a:latin typeface="Arial" pitchFamily="34" charset="0"/>
                <a:ea typeface="ＭＳ Ｐゴシック"/>
              </a:rPr>
              <a:t>Once these data are integrated into 1 system</a:t>
            </a:r>
            <a:r>
              <a:rPr lang="en-US" i="1" dirty="0" smtClean="0">
                <a:latin typeface="Arial" pitchFamily="34" charset="0"/>
                <a:ea typeface="ＭＳ Ｐゴシック"/>
              </a:rPr>
              <a:t>,  (orange circle), </a:t>
            </a:r>
            <a:r>
              <a:rPr lang="en-US" dirty="0" smtClean="0">
                <a:latin typeface="Arial" pitchFamily="34" charset="0"/>
                <a:ea typeface="ＭＳ Ｐゴシック"/>
              </a:rPr>
              <a:t>they can be analyzed, interpreted, and disseminated to the many stakeholders who want access to this type of information. Stakeholders </a:t>
            </a:r>
            <a:r>
              <a:rPr lang="en-US" i="1" dirty="0" smtClean="0">
                <a:latin typeface="Arial" pitchFamily="34" charset="0"/>
                <a:ea typeface="ＭＳ Ｐゴシック"/>
              </a:rPr>
              <a:t>(purple circle) </a:t>
            </a:r>
            <a:r>
              <a:rPr lang="en-US" dirty="0" smtClean="0">
                <a:latin typeface="Arial" pitchFamily="34" charset="0"/>
                <a:ea typeface="ＭＳ Ｐゴシック"/>
              </a:rPr>
              <a:t>include a wide variety of audiences including </a:t>
            </a:r>
            <a:r>
              <a:rPr lang="en-US" i="1" dirty="0" smtClean="0">
                <a:latin typeface="Arial" pitchFamily="34" charset="0"/>
                <a:ea typeface="ＭＳ Ｐゴシック"/>
              </a:rPr>
              <a:t>(list 2 or 3 that might be important to your audience).  </a:t>
            </a:r>
          </a:p>
          <a:p>
            <a:pPr>
              <a:defRPr/>
            </a:pPr>
            <a:endParaRPr lang="en-US" dirty="0" smtClean="0">
              <a:latin typeface="Arial" pitchFamily="34" charset="0"/>
              <a:ea typeface="ＭＳ Ｐゴシック"/>
            </a:endParaRPr>
          </a:p>
          <a:p>
            <a:pPr>
              <a:defRPr/>
            </a:pPr>
            <a:r>
              <a:rPr lang="en-US" dirty="0" smtClean="0">
                <a:latin typeface="Arial" pitchFamily="34" charset="0"/>
                <a:ea typeface="ＭＳ Ｐゴシック"/>
              </a:rPr>
              <a:t>The overarching goal of the Tracking Program is to improve and protect public health by allowing scientists, researchers, and public health professionals, and policy makers access to data that was previously not available in standardized formats. This allows them to monitor trends over time, to see where resources are needed for further research or public health interventions.  </a:t>
            </a:r>
          </a:p>
          <a:p>
            <a:endParaRPr lang="en-US" dirty="0"/>
          </a:p>
        </p:txBody>
      </p:sp>
      <p:sp>
        <p:nvSpPr>
          <p:cNvPr id="4" name="Slide Number Placeholder 3"/>
          <p:cNvSpPr>
            <a:spLocks noGrp="1"/>
          </p:cNvSpPr>
          <p:nvPr>
            <p:ph type="sldNum" sz="quarter" idx="10"/>
          </p:nvPr>
        </p:nvSpPr>
        <p:spPr/>
        <p:txBody>
          <a:bodyPr/>
          <a:lstStyle/>
          <a:p>
            <a:fld id="{CCCC2261-E1CB-4A8C-B72B-5CD248CF4437}"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B5EDA98-F8C2-48AA-8444-5D4F4EE9D608}" type="slidenum">
              <a:rPr lang="en-US"/>
              <a:pPr/>
              <a:t>12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701040" y="4415791"/>
            <a:ext cx="5608320" cy="4183380"/>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ECA043-057E-4D8D-8CD6-E9E04F2D6F46}"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ECA043-057E-4D8D-8CD6-E9E04F2D6F46}"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DDB817-5342-104A-BB11-A86C10FB00D8}" type="slidenum">
              <a:rPr lang="en-US"/>
              <a:pPr/>
              <a:t>16</a:t>
            </a:fld>
            <a:endParaRPr lang="en-US"/>
          </a:p>
        </p:txBody>
      </p:sp>
      <p:sp>
        <p:nvSpPr>
          <p:cNvPr id="532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722DB92-5858-4D8D-9FF3-29A8448B655A}" type="datetimeFigureOut">
              <a:rPr lang="en-US" smtClean="0"/>
              <a:pPr/>
              <a:t>2/11/2015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218F5B3-9C93-4369-B2A0-4DEC5DDAEC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30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14400" y="1747838"/>
            <a:ext cx="7772400" cy="48815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8180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67B378-13C5-4F04-BD9C-633738397C86}" type="datetimeFigureOut">
              <a:rPr lang="en-US" smtClean="0"/>
              <a:pPr/>
              <a:t>2/11/2015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E940050-5195-472D-9D0A-E72032D14BB9}" type="slidenum">
              <a:rPr lang="en-US" smtClean="0"/>
              <a:pPr/>
              <a:t>‹#›</a:t>
            </a:fld>
            <a:endParaRPr lang="en-US"/>
          </a:p>
        </p:txBody>
      </p:sp>
    </p:spTree>
    <p:extLst>
      <p:ext uri="{BB962C8B-B14F-4D97-AF65-F5344CB8AC3E}">
        <p14:creationId xmlns:p14="http://schemas.microsoft.com/office/powerpoint/2010/main" val="301772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lvl="0"/>
            <a:r>
              <a:rPr lang="en-US" sz="1300" b="1" dirty="0" smtClean="0">
                <a:solidFill>
                  <a:schemeClr val="tx2"/>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pPr lvl="0"/>
            <a:r>
              <a:rPr lang="en-US" sz="1200" dirty="0" smtClean="0">
                <a:solidFill>
                  <a:schemeClr val="tx2"/>
                </a:solidFill>
              </a:rPr>
              <a:t>1600 Clifton Road NE, Atlanta, GA 30333</a:t>
            </a:r>
          </a:p>
          <a:p>
            <a:pPr lvl="0"/>
            <a:r>
              <a:rPr lang="en-US" sz="1200" dirty="0" smtClean="0">
                <a:solidFill>
                  <a:schemeClr val="tx2"/>
                </a:solidFill>
              </a:rPr>
              <a:t>Telephone, 1-800-CDC-INFO (232-4636)/TTY: 1-888-232-6348</a:t>
            </a:r>
          </a:p>
          <a:p>
            <a:pPr lvl="0"/>
            <a:r>
              <a:rPr lang="en-US" sz="1200" dirty="0" smtClean="0">
                <a:solidFill>
                  <a:schemeClr val="tx2"/>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pPr lvl="0"/>
            <a:r>
              <a:rPr lang="en-US" sz="900" dirty="0" smtClean="0">
                <a:solidFill>
                  <a:schemeClr val="tx2"/>
                </a:solidFill>
              </a:rPr>
              <a:t>The findings</a:t>
            </a:r>
            <a:r>
              <a:rPr lang="en-US" sz="900" baseline="0" dirty="0" smtClean="0">
                <a:solidFill>
                  <a:schemeClr val="tx2"/>
                </a:solidFill>
              </a:rPr>
              <a:t> and conclusions in this report are those of the authors and do not necessarily represent the official position of the Centers for Disease Control and Prevention.</a:t>
            </a:r>
            <a:endParaRPr lang="en-US" sz="900" dirty="0" smtClean="0">
              <a:solidFill>
                <a:schemeClr val="tx2"/>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699" r:id="rId10"/>
    <p:sldLayoutId id="2147483700" r:id="rId11"/>
    <p:sldLayoutId id="2147483701" r:id="rId12"/>
    <p:sldLayoutId id="2147483702" r:id="rId13"/>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581400"/>
            <a:ext cx="6400800" cy="457200"/>
          </a:xfrm>
        </p:spPr>
        <p:txBody>
          <a:bodyPr/>
          <a:lstStyle/>
          <a:p>
            <a:pPr lvl="0"/>
            <a:r>
              <a:rPr lang="en-US" sz="2400" dirty="0" smtClean="0"/>
              <a:t>Christopher J. Portier, Ph.D.</a:t>
            </a:r>
            <a:endParaRPr lang="en-US" sz="2400" dirty="0"/>
          </a:p>
        </p:txBody>
      </p:sp>
      <p:sp>
        <p:nvSpPr>
          <p:cNvPr id="3" name="Text Placeholder 2"/>
          <p:cNvSpPr>
            <a:spLocks noGrp="1"/>
          </p:cNvSpPr>
          <p:nvPr>
            <p:ph type="body" sz="quarter" idx="10"/>
          </p:nvPr>
        </p:nvSpPr>
        <p:spPr>
          <a:xfrm>
            <a:off x="685800" y="4114800"/>
            <a:ext cx="8001000" cy="1295400"/>
          </a:xfrm>
        </p:spPr>
        <p:txBody>
          <a:bodyPr/>
          <a:lstStyle/>
          <a:p>
            <a:pPr lvl="0">
              <a:defRPr/>
            </a:pPr>
            <a:r>
              <a:rPr lang="en-US" dirty="0" smtClean="0"/>
              <a:t>Director</a:t>
            </a:r>
          </a:p>
          <a:p>
            <a:pPr lvl="0">
              <a:defRPr/>
            </a:pPr>
            <a:r>
              <a:rPr lang="en-US" dirty="0" smtClean="0"/>
              <a:t>National Center for Environmental Health</a:t>
            </a:r>
          </a:p>
          <a:p>
            <a:pPr lvl="0">
              <a:defRPr/>
            </a:pPr>
            <a:r>
              <a:rPr lang="en-US" dirty="0" smtClean="0"/>
              <a:t>Agency for Toxic Substances and Disease Registry</a:t>
            </a:r>
          </a:p>
          <a:p>
            <a:pPr lvl="0">
              <a:defRPr/>
            </a:pPr>
            <a:endParaRPr lang="en-US" dirty="0" smtClean="0"/>
          </a:p>
          <a:p>
            <a:pPr lvl="0">
              <a:defRPr/>
            </a:pPr>
            <a:r>
              <a:rPr lang="en-US" dirty="0" smtClean="0"/>
              <a:t>Sustainable Development and Environment Health</a:t>
            </a:r>
          </a:p>
          <a:p>
            <a:pPr lvl="0">
              <a:defRPr/>
            </a:pPr>
            <a:r>
              <a:rPr lang="en-US" dirty="0" smtClean="0"/>
              <a:t>October 2011</a:t>
            </a:r>
          </a:p>
          <a:p>
            <a:endParaRPr lang="en-US" dirty="0"/>
          </a:p>
        </p:txBody>
      </p:sp>
      <p:sp>
        <p:nvSpPr>
          <p:cNvPr id="4" name="Title 3"/>
          <p:cNvSpPr>
            <a:spLocks noGrp="1"/>
          </p:cNvSpPr>
          <p:nvPr>
            <p:ph type="title"/>
          </p:nvPr>
        </p:nvSpPr>
        <p:spPr/>
        <p:txBody>
          <a:bodyPr/>
          <a:lstStyle/>
          <a:p>
            <a:pPr lvl="0">
              <a:defRPr/>
            </a:pPr>
            <a:r>
              <a:rPr lang="en-US" sz="3600" dirty="0" smtClean="0"/>
              <a:t>CDC’s  Environmental Public Health Priorities</a:t>
            </a:r>
            <a:endParaRPr lang="en-US" sz="3600" dirty="0"/>
          </a:p>
        </p:txBody>
      </p:sp>
      <p:sp>
        <p:nvSpPr>
          <p:cNvPr id="5" name="Text Placeholder 4"/>
          <p:cNvSpPr>
            <a:spLocks noGrp="1"/>
          </p:cNvSpPr>
          <p:nvPr>
            <p:ph type="body" sz="quarter" idx="11"/>
          </p:nvPr>
        </p:nvSpPr>
        <p:spPr/>
        <p:txBody>
          <a:bodyPr/>
          <a:lstStyle/>
          <a:p>
            <a:r>
              <a:rPr lang="en-US" dirty="0" smtClean="0"/>
              <a:t>National Center for Environmental Health</a:t>
            </a:r>
            <a:endParaRPr lang="en-US" dirty="0"/>
          </a:p>
        </p:txBody>
      </p:sp>
      <p:sp>
        <p:nvSpPr>
          <p:cNvPr id="6" name="Text Placeholder 5"/>
          <p:cNvSpPr>
            <a:spLocks noGrp="1"/>
          </p:cNvSpPr>
          <p:nvPr>
            <p:ph type="body" sz="quarter" idx="12"/>
          </p:nvPr>
        </p:nvSpPr>
        <p:spPr/>
        <p:txBody>
          <a:bodyPr/>
          <a:lstStyle/>
          <a:p>
            <a:r>
              <a:rPr lang="en-US" dirty="0" smtClean="0"/>
              <a:t>Agency for Toxic Substances and Disease Registry</a:t>
            </a:r>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304800"/>
            <a:ext cx="8543924" cy="13019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t>Estimated Return on Investment </a:t>
            </a:r>
            <a:br>
              <a:rPr lang="en-US" sz="2400" dirty="0" smtClean="0"/>
            </a:br>
            <a:r>
              <a:rPr lang="en-US" sz="2400" dirty="0" smtClean="0"/>
              <a:t>of Asthma Control</a:t>
            </a:r>
            <a:endParaRPr lang="en-US" sz="2400" dirty="0"/>
          </a:p>
        </p:txBody>
      </p:sp>
      <p:sp>
        <p:nvSpPr>
          <p:cNvPr id="5" name="Content Placeholder 4"/>
          <p:cNvSpPr>
            <a:spLocks noGrp="1"/>
          </p:cNvSpPr>
          <p:nvPr>
            <p:ph idx="1"/>
          </p:nvPr>
        </p:nvSpPr>
        <p:spPr/>
        <p:txBody>
          <a:bodyPr/>
          <a:lstStyle/>
          <a:p>
            <a:r>
              <a:rPr lang="en-US" sz="2000" dirty="0" smtClean="0"/>
              <a:t>Trends over the last decade show that more people with asthma are living with their disease under control. </a:t>
            </a:r>
            <a:endParaRPr lang="en-US" sz="3200" dirty="0" smtClean="0"/>
          </a:p>
          <a:p>
            <a:pPr lvl="1"/>
            <a:r>
              <a:rPr lang="en-US" sz="1800" dirty="0" smtClean="0"/>
              <a:t>Prevalence has increased 12.3% since 2001, however:</a:t>
            </a:r>
            <a:endParaRPr lang="en-US" sz="2800" dirty="0" smtClean="0"/>
          </a:p>
          <a:p>
            <a:pPr lvl="2"/>
            <a:r>
              <a:rPr lang="en-US" sz="1600" dirty="0" smtClean="0"/>
              <a:t>1.7 million fewer people had asthma attacks in 2009; and</a:t>
            </a:r>
            <a:endParaRPr lang="en-US" sz="2400" dirty="0" smtClean="0"/>
          </a:p>
          <a:p>
            <a:pPr lvl="2"/>
            <a:r>
              <a:rPr lang="en-US" sz="1600" dirty="0" smtClean="0"/>
              <a:t>1400 fewer people died in 2007.</a:t>
            </a:r>
            <a:r>
              <a:rPr lang="en-US" sz="1600" baseline="30000" dirty="0" smtClean="0"/>
              <a:t> </a:t>
            </a:r>
            <a:endParaRPr lang="en-US" sz="2400" dirty="0" smtClean="0"/>
          </a:p>
          <a:p>
            <a:pPr lvl="1"/>
            <a:r>
              <a:rPr lang="en-US" sz="1800" b="1" dirty="0" smtClean="0">
                <a:solidFill>
                  <a:srgbClr val="FFFF00"/>
                </a:solidFill>
              </a:rPr>
              <a:t>$3.96 billion </a:t>
            </a:r>
            <a:r>
              <a:rPr lang="en-US" sz="1800" dirty="0" smtClean="0"/>
              <a:t>were saved in health care costs in 2008 because 233,000 fewer people were hospitalized due to asthma.</a:t>
            </a:r>
            <a:r>
              <a:rPr lang="en-US" sz="1800" baseline="30000" dirty="0" smtClean="0">
                <a:effectLst>
                  <a:outerShdw blurRad="38100" dist="38100" dir="2700000" algn="tl">
                    <a:srgbClr val="000000">
                      <a:alpha val="43137"/>
                    </a:srgbClr>
                  </a:outerShdw>
                </a:effectLst>
              </a:rPr>
              <a:t>1</a:t>
            </a:r>
            <a:endParaRPr lang="en-US" sz="2800" baseline="30000" dirty="0" smtClean="0">
              <a:effectLst>
                <a:outerShdw blurRad="38100" dist="38100" dir="2700000" algn="tl">
                  <a:srgbClr val="000000">
                    <a:alpha val="43137"/>
                  </a:srgbClr>
                </a:outerShdw>
              </a:effectLst>
            </a:endParaRPr>
          </a:p>
          <a:p>
            <a:pPr lvl="1"/>
            <a:r>
              <a:rPr lang="en-US" sz="1800" dirty="0" smtClean="0"/>
              <a:t>Asthma interventions save up to $35 dollars in health care costs and work days lost for every $1 spent.</a:t>
            </a:r>
            <a:r>
              <a:rPr lang="en-US" sz="1800" baseline="30000" dirty="0" smtClean="0"/>
              <a:t>2</a:t>
            </a:r>
            <a:endParaRPr lang="en-US" sz="2800" baseline="30000" dirty="0" smtClean="0"/>
          </a:p>
          <a:p>
            <a:pPr lvl="1"/>
            <a:r>
              <a:rPr lang="en-US" sz="1800" dirty="0" smtClean="0"/>
              <a:t>Children missed 4.2 million fewer school days because of asthma in 2008.</a:t>
            </a:r>
            <a:endParaRPr lang="en-US" sz="2800" dirty="0" smtClean="0"/>
          </a:p>
          <a:p>
            <a:pPr lvl="1"/>
            <a:r>
              <a:rPr lang="en-US" sz="1800" b="1" dirty="0" smtClean="0">
                <a:solidFill>
                  <a:srgbClr val="FFFF00"/>
                </a:solidFill>
              </a:rPr>
              <a:t>States funded by CDC </a:t>
            </a:r>
            <a:r>
              <a:rPr lang="en-US" sz="1800" dirty="0" smtClean="0"/>
              <a:t>to implement comprehensive asthma control programs show a </a:t>
            </a:r>
            <a:r>
              <a:rPr lang="en-US" sz="1800" b="1" dirty="0" smtClean="0">
                <a:solidFill>
                  <a:srgbClr val="FFFF00"/>
                </a:solidFill>
              </a:rPr>
              <a:t>10% decline in hospitalization </a:t>
            </a:r>
            <a:r>
              <a:rPr lang="en-US" sz="1800" dirty="0" smtClean="0"/>
              <a:t>rate from asthma between 2000 and 2007 which translates in to healthcare cost savings.</a:t>
            </a:r>
            <a:endParaRPr lang="en-US" sz="2800" dirty="0" smtClean="0"/>
          </a:p>
          <a:p>
            <a:pPr lvl="1"/>
            <a:endParaRPr lang="en-US" sz="1200" dirty="0" smtClean="0"/>
          </a:p>
          <a:p>
            <a:endParaRPr lang="en-US" sz="1600" dirty="0"/>
          </a:p>
        </p:txBody>
      </p:sp>
      <p:sp>
        <p:nvSpPr>
          <p:cNvPr id="6" name="Text Placeholder 5"/>
          <p:cNvSpPr>
            <a:spLocks noGrp="1"/>
          </p:cNvSpPr>
          <p:nvPr>
            <p:ph type="body" sz="quarter" idx="10"/>
          </p:nvPr>
        </p:nvSpPr>
        <p:spPr>
          <a:xfrm>
            <a:off x="457200" y="6019800"/>
            <a:ext cx="8229600" cy="609600"/>
          </a:xfrm>
        </p:spPr>
        <p:txBody>
          <a:bodyPr/>
          <a:lstStyle/>
          <a:p>
            <a:r>
              <a:rPr lang="en-US" baseline="30000" dirty="0" smtClean="0"/>
              <a:t>1 </a:t>
            </a:r>
            <a:r>
              <a:rPr lang="en-US" dirty="0" smtClean="0"/>
              <a:t>2008 National Health Interview Survey and CDC unpublished analysis</a:t>
            </a:r>
          </a:p>
          <a:p>
            <a:r>
              <a:rPr lang="en-US" baseline="30000" dirty="0" smtClean="0"/>
              <a:t>2</a:t>
            </a:r>
            <a:r>
              <a:rPr lang="en-US" dirty="0" smtClean="0"/>
              <a:t>(Castro M, et. Al (2003). “Asthma intervention program prevents readmissions in high healthcare users.” </a:t>
            </a:r>
            <a:r>
              <a:rPr lang="en-US" i="1" dirty="0" smtClean="0"/>
              <a:t>American Journal of Respiratory and Critical Care Medicine</a:t>
            </a:r>
            <a:r>
              <a:rPr lang="en-US" dirty="0" smtClean="0"/>
              <a:t>. 168:1095-1099)</a:t>
            </a:r>
          </a:p>
          <a:p>
            <a:endParaRPr lang="en-US" dirty="0"/>
          </a:p>
        </p:txBody>
      </p:sp>
    </p:spTree>
    <p:extLst>
      <p:ext uri="{BB962C8B-B14F-4D97-AF65-F5344CB8AC3E}">
        <p14:creationId xmlns:p14="http://schemas.microsoft.com/office/powerpoint/2010/main" val="125440467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071" y="609600"/>
            <a:ext cx="8281859" cy="5601329"/>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26713207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Env chemicals DLS big poster 4_200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913153"/>
            <a:ext cx="8229600" cy="5487647"/>
          </a:xfrm>
          <a:prstGeom prst="rect">
            <a:avLst/>
          </a:prstGeom>
          <a:noFill/>
          <a:ln w="9525">
            <a:noFill/>
            <a:miter lim="800000"/>
            <a:headEnd/>
            <a:tailEnd/>
          </a:ln>
        </p:spPr>
      </p:pic>
      <p:sp>
        <p:nvSpPr>
          <p:cNvPr id="12291" name="Text Box 8"/>
          <p:cNvSpPr txBox="1">
            <a:spLocks noChangeArrowheads="1"/>
          </p:cNvSpPr>
          <p:nvPr/>
        </p:nvSpPr>
        <p:spPr bwMode="auto">
          <a:xfrm>
            <a:off x="1558925" y="239713"/>
            <a:ext cx="4552849" cy="461665"/>
          </a:xfrm>
          <a:prstGeom prst="rect">
            <a:avLst/>
          </a:prstGeom>
          <a:noFill/>
          <a:ln w="9525">
            <a:noFill/>
            <a:miter lim="800000"/>
            <a:headEnd/>
            <a:tailEnd/>
          </a:ln>
        </p:spPr>
        <p:txBody>
          <a:bodyPr wrap="none">
            <a:spAutoFit/>
          </a:bodyPr>
          <a:lstStyle/>
          <a:p>
            <a:r>
              <a:rPr lang="en-US" sz="2400" dirty="0">
                <a:solidFill>
                  <a:schemeClr val="bg1"/>
                </a:solidFill>
              </a:rPr>
              <a:t>National Biomonitoring Program</a:t>
            </a:r>
          </a:p>
        </p:txBody>
      </p:sp>
      <p:sp>
        <p:nvSpPr>
          <p:cNvPr id="4" name="TextBox 3"/>
          <p:cNvSpPr txBox="1"/>
          <p:nvPr/>
        </p:nvSpPr>
        <p:spPr>
          <a:xfrm>
            <a:off x="1905000" y="914400"/>
            <a:ext cx="4343400" cy="1107996"/>
          </a:xfrm>
          <a:prstGeom prst="rect">
            <a:avLst/>
          </a:prstGeom>
          <a:solidFill>
            <a:srgbClr val="002846"/>
          </a:solidFill>
        </p:spPr>
        <p:txBody>
          <a:bodyPr wrap="square" rtlCol="0">
            <a:spAutoFit/>
          </a:bodyPr>
          <a:lstStyle/>
          <a:p>
            <a:pPr algn="ctr"/>
            <a:r>
              <a:rPr lang="en-US" sz="2200" dirty="0" smtClean="0">
                <a:solidFill>
                  <a:srgbClr val="FFFF00"/>
                </a:solidFill>
              </a:rPr>
              <a:t>400 environmental chemicals</a:t>
            </a:r>
          </a:p>
          <a:p>
            <a:pPr algn="ctr"/>
            <a:r>
              <a:rPr lang="en-US" sz="2200" dirty="0" smtClean="0">
                <a:solidFill>
                  <a:srgbClr val="FFFF00"/>
                </a:solidFill>
              </a:rPr>
              <a:t>measured in blood or urine</a:t>
            </a:r>
          </a:p>
          <a:p>
            <a:pPr algn="ctr"/>
            <a:endParaRPr lang="en-US" sz="2200" dirty="0">
              <a:solidFill>
                <a:srgbClr val="FFFF00"/>
              </a:solidFill>
            </a:endParaRPr>
          </a:p>
        </p:txBody>
      </p:sp>
    </p:spTree>
    <p:extLst>
      <p:ext uri="{BB962C8B-B14F-4D97-AF65-F5344CB8AC3E}">
        <p14:creationId xmlns:p14="http://schemas.microsoft.com/office/powerpoint/2010/main" val="3556109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a:t>Second National Report on Biochemical Indicators of Diet and Nutrition in the U.S. Population </a:t>
            </a:r>
            <a:endParaRPr lang="en-US" dirty="0"/>
          </a:p>
        </p:txBody>
      </p:sp>
      <p:sp>
        <p:nvSpPr>
          <p:cNvPr id="5" name="Content Placeholder 4"/>
          <p:cNvSpPr>
            <a:spLocks noGrp="1"/>
          </p:cNvSpPr>
          <p:nvPr>
            <p:ph idx="1"/>
          </p:nvPr>
        </p:nvSpPr>
        <p:spPr/>
        <p:txBody>
          <a:bodyPr/>
          <a:lstStyle/>
          <a:p>
            <a:r>
              <a:rPr lang="en-US" dirty="0" smtClean="0"/>
              <a:t>Assess and monitor the nutritional status of the U.S. population every two years</a:t>
            </a:r>
          </a:p>
          <a:p>
            <a:r>
              <a:rPr lang="en-US" dirty="0" smtClean="0"/>
              <a:t>Improve measurements of nutritional status</a:t>
            </a:r>
          </a:p>
          <a:p>
            <a:r>
              <a:rPr lang="en-US" b="0" dirty="0"/>
              <a:t>58 biochemical indicators </a:t>
            </a:r>
          </a:p>
          <a:p>
            <a:pPr lvl="1"/>
            <a:r>
              <a:rPr lang="en-US" dirty="0"/>
              <a:t>Water-soluble vitamins. </a:t>
            </a:r>
          </a:p>
          <a:p>
            <a:pPr lvl="1"/>
            <a:r>
              <a:rPr lang="en-US" dirty="0"/>
              <a:t>Fat-soluble vitamins and nutrients. </a:t>
            </a:r>
          </a:p>
          <a:p>
            <a:pPr lvl="1"/>
            <a:r>
              <a:rPr lang="en-US" dirty="0"/>
              <a:t>Trace elements. </a:t>
            </a:r>
          </a:p>
          <a:p>
            <a:pPr lvl="1"/>
            <a:r>
              <a:rPr lang="en-US" dirty="0" err="1"/>
              <a:t>Isoflavones</a:t>
            </a:r>
            <a:r>
              <a:rPr lang="en-US" dirty="0"/>
              <a:t> and </a:t>
            </a:r>
            <a:r>
              <a:rPr lang="en-US" dirty="0" err="1"/>
              <a:t>lignans</a:t>
            </a:r>
            <a:r>
              <a:rPr lang="en-US" dirty="0"/>
              <a:t>. </a:t>
            </a:r>
          </a:p>
          <a:p>
            <a:pPr lvl="1"/>
            <a:r>
              <a:rPr lang="en-US" dirty="0"/>
              <a:t>Acrylamide adducts. </a:t>
            </a:r>
          </a:p>
          <a:p>
            <a:endParaRPr lang="en-US" dirty="0" smtClean="0"/>
          </a:p>
        </p:txBody>
      </p:sp>
      <p:sp>
        <p:nvSpPr>
          <p:cNvPr id="10" name="Text Placeholder 9"/>
          <p:cNvSpPr>
            <a:spLocks noGrp="1"/>
          </p:cNvSpPr>
          <p:nvPr>
            <p:ph type="body" sz="quarter" idx="10"/>
          </p:nvPr>
        </p:nvSpPr>
        <p:spPr/>
        <p:txBody>
          <a:bodyPr/>
          <a:lstStyle/>
          <a:p>
            <a:endParaRPr lang="en-US"/>
          </a:p>
        </p:txBody>
      </p:sp>
      <p:pic>
        <p:nvPicPr>
          <p:cNvPr id="6" name="Picture 2" descr="http://isp-v-ehip-asp/dlsintranet/images/imagelibrary/nbb/sFinger054_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267200"/>
            <a:ext cx="3048000" cy="1981201"/>
          </a:xfrm>
          <a:prstGeom prst="rect">
            <a:avLst/>
          </a:prstGeom>
          <a:noFill/>
        </p:spPr>
      </p:pic>
    </p:spTree>
    <p:extLst>
      <p:ext uri="{BB962C8B-B14F-4D97-AF65-F5344CB8AC3E}">
        <p14:creationId xmlns:p14="http://schemas.microsoft.com/office/powerpoint/2010/main" val="30605760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3270250" y="1057401"/>
            <a:ext cx="2400300" cy="1042331"/>
          </a:xfrm>
          <a:prstGeom prst="irregularSeal1">
            <a:avLst/>
          </a:prstGeom>
          <a:solidFill>
            <a:srgbClr val="FFE05D"/>
          </a:solidFill>
          <a:ln w="9525">
            <a:solidFill>
              <a:schemeClr val="bg1"/>
            </a:solidFill>
            <a:miter lim="800000"/>
            <a:headEnd/>
            <a:tailEnd/>
          </a:ln>
        </p:spPr>
        <p:txBody>
          <a:bodyPr wrap="none" lIns="44449" tIns="22224" rIns="44449" bIns="22224" anchor="ctr"/>
          <a:lstStyle/>
          <a:p>
            <a:pPr algn="ctr"/>
            <a:r>
              <a:rPr lang="en-US" sz="2900" dirty="0" smtClean="0">
                <a:solidFill>
                  <a:srgbClr val="FFC000">
                    <a:lumMod val="50000"/>
                  </a:srgbClr>
                </a:solidFill>
              </a:rPr>
              <a:t>Event</a:t>
            </a:r>
            <a:endParaRPr lang="en-US" sz="2900" dirty="0">
              <a:solidFill>
                <a:srgbClr val="FFC000">
                  <a:lumMod val="50000"/>
                </a:srgbClr>
              </a:solidFill>
            </a:endParaRPr>
          </a:p>
        </p:txBody>
      </p:sp>
      <p:sp>
        <p:nvSpPr>
          <p:cNvPr id="5" name="TextBox 4"/>
          <p:cNvSpPr txBox="1"/>
          <p:nvPr/>
        </p:nvSpPr>
        <p:spPr>
          <a:xfrm>
            <a:off x="740231" y="777577"/>
            <a:ext cx="7707086" cy="321881"/>
          </a:xfrm>
          <a:prstGeom prst="rect">
            <a:avLst/>
          </a:prstGeom>
          <a:noFill/>
        </p:spPr>
        <p:txBody>
          <a:bodyPr wrap="square" lIns="44449" tIns="22224" rIns="44449" bIns="22224" rtlCol="0">
            <a:spAutoFit/>
          </a:bodyPr>
          <a:lstStyle/>
          <a:p>
            <a:r>
              <a:rPr lang="en-US" dirty="0" smtClean="0">
                <a:solidFill>
                  <a:srgbClr val="FFC000">
                    <a:lumMod val="40000"/>
                    <a:lumOff val="60000"/>
                  </a:srgbClr>
                </a:solidFill>
              </a:rPr>
              <a:t>An Efficient Protocol for Laboratory Response Following An Exposure Event</a:t>
            </a:r>
          </a:p>
        </p:txBody>
      </p:sp>
      <p:grpSp>
        <p:nvGrpSpPr>
          <p:cNvPr id="2" name="Group 6"/>
          <p:cNvGrpSpPr>
            <a:grpSpLocks/>
          </p:cNvGrpSpPr>
          <p:nvPr/>
        </p:nvGrpSpPr>
        <p:grpSpPr bwMode="auto">
          <a:xfrm>
            <a:off x="3016250" y="3929063"/>
            <a:ext cx="590550" cy="533400"/>
            <a:chOff x="582" y="2880"/>
            <a:chExt cx="672" cy="672"/>
          </a:xfrm>
        </p:grpSpPr>
        <p:sp>
          <p:nvSpPr>
            <p:cNvPr id="8" name="Rectangle 7"/>
            <p:cNvSpPr>
              <a:spLocks noChangeArrowheads="1"/>
            </p:cNvSpPr>
            <p:nvPr/>
          </p:nvSpPr>
          <p:spPr bwMode="auto">
            <a:xfrm>
              <a:off x="660" y="3024"/>
              <a:ext cx="528" cy="528"/>
            </a:xfrm>
            <a:prstGeom prst="rect">
              <a:avLst/>
            </a:prstGeom>
            <a:solidFill>
              <a:srgbClr val="CCFFFF"/>
            </a:solidFill>
            <a:ln w="9525">
              <a:noFill/>
              <a:miter lim="800000"/>
              <a:headEnd/>
              <a:tailEnd/>
            </a:ln>
          </p:spPr>
          <p:txBody>
            <a:bodyPr wrap="none" anchor="ctr"/>
            <a:lstStyle/>
            <a:p>
              <a:endParaRPr lang="en-US">
                <a:solidFill>
                  <a:srgbClr val="FFC000"/>
                </a:solidFill>
              </a:endParaRPr>
            </a:p>
          </p:txBody>
        </p:sp>
        <p:sp>
          <p:nvSpPr>
            <p:cNvPr id="9" name="Rectangle 8"/>
            <p:cNvSpPr>
              <a:spLocks noChangeArrowheads="1"/>
            </p:cNvSpPr>
            <p:nvPr/>
          </p:nvSpPr>
          <p:spPr bwMode="auto">
            <a:xfrm>
              <a:off x="582" y="2880"/>
              <a:ext cx="672" cy="144"/>
            </a:xfrm>
            <a:prstGeom prst="rect">
              <a:avLst/>
            </a:prstGeom>
            <a:solidFill>
              <a:srgbClr val="333399"/>
            </a:solidFill>
            <a:ln w="9525">
              <a:solidFill>
                <a:schemeClr val="bg1"/>
              </a:solidFill>
              <a:miter lim="800000"/>
              <a:headEnd/>
              <a:tailEnd/>
            </a:ln>
          </p:spPr>
          <p:txBody>
            <a:bodyPr wrap="none" anchor="ctr"/>
            <a:lstStyle/>
            <a:p>
              <a:endParaRPr lang="en-US">
                <a:solidFill>
                  <a:srgbClr val="FFC000"/>
                </a:solidFill>
              </a:endParaRPr>
            </a:p>
          </p:txBody>
        </p:sp>
        <p:sp>
          <p:nvSpPr>
            <p:cNvPr id="10" name="Rectangle 9"/>
            <p:cNvSpPr>
              <a:spLocks noChangeArrowheads="1"/>
            </p:cNvSpPr>
            <p:nvPr/>
          </p:nvSpPr>
          <p:spPr bwMode="auto">
            <a:xfrm>
              <a:off x="660" y="3312"/>
              <a:ext cx="534" cy="240"/>
            </a:xfrm>
            <a:prstGeom prst="rect">
              <a:avLst/>
            </a:prstGeom>
            <a:solidFill>
              <a:srgbClr val="FFE05D"/>
            </a:solidFill>
            <a:ln w="9525">
              <a:noFill/>
              <a:miter lim="800000"/>
              <a:headEnd/>
              <a:tailEnd/>
            </a:ln>
          </p:spPr>
          <p:txBody>
            <a:bodyPr wrap="none" anchor="ctr"/>
            <a:lstStyle/>
            <a:p>
              <a:endParaRPr lang="en-US">
                <a:solidFill>
                  <a:srgbClr val="FFC000"/>
                </a:solidFill>
              </a:endParaRPr>
            </a:p>
          </p:txBody>
        </p:sp>
      </p:grpSp>
      <p:grpSp>
        <p:nvGrpSpPr>
          <p:cNvPr id="3" name="Group 7"/>
          <p:cNvGrpSpPr>
            <a:grpSpLocks/>
          </p:cNvGrpSpPr>
          <p:nvPr/>
        </p:nvGrpSpPr>
        <p:grpSpPr bwMode="auto">
          <a:xfrm>
            <a:off x="3841750" y="3857625"/>
            <a:ext cx="180974" cy="685800"/>
            <a:chOff x="738" y="1008"/>
            <a:chExt cx="288" cy="1296"/>
          </a:xfrm>
        </p:grpSpPr>
        <p:sp>
          <p:nvSpPr>
            <p:cNvPr id="20" name="Oval 8"/>
            <p:cNvSpPr>
              <a:spLocks noChangeArrowheads="1"/>
            </p:cNvSpPr>
            <p:nvPr/>
          </p:nvSpPr>
          <p:spPr bwMode="auto">
            <a:xfrm>
              <a:off x="768" y="2112"/>
              <a:ext cx="240" cy="192"/>
            </a:xfrm>
            <a:prstGeom prst="ellipse">
              <a:avLst/>
            </a:prstGeom>
            <a:solidFill>
              <a:srgbClr val="800000"/>
            </a:solidFill>
            <a:ln w="9525" algn="ctr">
              <a:noFill/>
              <a:round/>
              <a:headEnd/>
              <a:tailEnd/>
            </a:ln>
          </p:spPr>
          <p:txBody>
            <a:bodyPr wrap="none" anchor="ctr"/>
            <a:lstStyle/>
            <a:p>
              <a:endParaRPr lang="en-US">
                <a:solidFill>
                  <a:srgbClr val="FFC000"/>
                </a:solidFill>
              </a:endParaRPr>
            </a:p>
          </p:txBody>
        </p:sp>
        <p:grpSp>
          <p:nvGrpSpPr>
            <p:cNvPr id="4" name="Group 9"/>
            <p:cNvGrpSpPr>
              <a:grpSpLocks/>
            </p:cNvGrpSpPr>
            <p:nvPr/>
          </p:nvGrpSpPr>
          <p:grpSpPr bwMode="auto">
            <a:xfrm>
              <a:off x="768" y="1248"/>
              <a:ext cx="240" cy="960"/>
              <a:chOff x="3360" y="3120"/>
              <a:chExt cx="240" cy="960"/>
            </a:xfrm>
          </p:grpSpPr>
          <p:sp>
            <p:nvSpPr>
              <p:cNvPr id="24" name="Rectangle 10"/>
              <p:cNvSpPr>
                <a:spLocks noChangeArrowheads="1"/>
              </p:cNvSpPr>
              <p:nvPr/>
            </p:nvSpPr>
            <p:spPr bwMode="auto">
              <a:xfrm>
                <a:off x="3360" y="3120"/>
                <a:ext cx="240" cy="960"/>
              </a:xfrm>
              <a:prstGeom prst="rect">
                <a:avLst/>
              </a:prstGeom>
              <a:solidFill>
                <a:srgbClr val="CCFFFF"/>
              </a:solidFill>
              <a:ln w="9525" algn="ctr">
                <a:noFill/>
                <a:miter lim="800000"/>
                <a:headEnd/>
                <a:tailEnd/>
              </a:ln>
            </p:spPr>
            <p:txBody>
              <a:bodyPr wrap="none" anchor="ctr"/>
              <a:lstStyle/>
              <a:p>
                <a:endParaRPr lang="en-US">
                  <a:solidFill>
                    <a:srgbClr val="FFC000"/>
                  </a:solidFill>
                </a:endParaRPr>
              </a:p>
            </p:txBody>
          </p:sp>
          <p:sp>
            <p:nvSpPr>
              <p:cNvPr id="25" name="Rectangle 11"/>
              <p:cNvSpPr>
                <a:spLocks noChangeArrowheads="1"/>
              </p:cNvSpPr>
              <p:nvPr/>
            </p:nvSpPr>
            <p:spPr bwMode="auto">
              <a:xfrm>
                <a:off x="3360" y="3744"/>
                <a:ext cx="240" cy="336"/>
              </a:xfrm>
              <a:prstGeom prst="rect">
                <a:avLst/>
              </a:prstGeom>
              <a:solidFill>
                <a:schemeClr val="accent1"/>
              </a:solidFill>
              <a:ln w="9525" algn="ctr">
                <a:noFill/>
                <a:miter lim="800000"/>
                <a:headEnd/>
                <a:tailEnd/>
              </a:ln>
            </p:spPr>
            <p:txBody>
              <a:bodyPr wrap="none" anchor="ctr"/>
              <a:lstStyle/>
              <a:p>
                <a:endParaRPr lang="en-US">
                  <a:solidFill>
                    <a:srgbClr val="FFC000"/>
                  </a:solidFill>
                </a:endParaRPr>
              </a:p>
            </p:txBody>
          </p:sp>
        </p:grpSp>
        <p:sp>
          <p:nvSpPr>
            <p:cNvPr id="22" name="Rectangle 12"/>
            <p:cNvSpPr>
              <a:spLocks noChangeArrowheads="1"/>
            </p:cNvSpPr>
            <p:nvPr/>
          </p:nvSpPr>
          <p:spPr bwMode="auto">
            <a:xfrm>
              <a:off x="768" y="1488"/>
              <a:ext cx="240" cy="720"/>
            </a:xfrm>
            <a:prstGeom prst="rect">
              <a:avLst/>
            </a:prstGeom>
            <a:solidFill>
              <a:srgbClr val="800000"/>
            </a:solidFill>
            <a:ln w="9525">
              <a:noFill/>
              <a:miter lim="800000"/>
              <a:headEnd/>
              <a:tailEnd/>
            </a:ln>
          </p:spPr>
          <p:txBody>
            <a:bodyPr wrap="none" anchor="ctr"/>
            <a:lstStyle/>
            <a:p>
              <a:endParaRPr lang="en-US">
                <a:solidFill>
                  <a:srgbClr val="FFC000"/>
                </a:solidFill>
              </a:endParaRPr>
            </a:p>
          </p:txBody>
        </p:sp>
        <p:sp>
          <p:nvSpPr>
            <p:cNvPr id="23" name="Rectangle 13"/>
            <p:cNvSpPr>
              <a:spLocks noChangeArrowheads="1"/>
            </p:cNvSpPr>
            <p:nvPr/>
          </p:nvSpPr>
          <p:spPr bwMode="auto">
            <a:xfrm>
              <a:off x="738" y="1008"/>
              <a:ext cx="288" cy="240"/>
            </a:xfrm>
            <a:prstGeom prst="rect">
              <a:avLst/>
            </a:prstGeom>
            <a:solidFill>
              <a:srgbClr val="800080"/>
            </a:solidFill>
            <a:ln w="9525">
              <a:solidFill>
                <a:schemeClr val="tx1"/>
              </a:solidFill>
              <a:miter lim="800000"/>
              <a:headEnd/>
              <a:tailEnd/>
            </a:ln>
          </p:spPr>
          <p:txBody>
            <a:bodyPr wrap="none" anchor="ctr"/>
            <a:lstStyle/>
            <a:p>
              <a:endParaRPr lang="en-US">
                <a:solidFill>
                  <a:srgbClr val="FFC000"/>
                </a:solidFill>
              </a:endParaRPr>
            </a:p>
          </p:txBody>
        </p:sp>
      </p:grpSp>
      <p:pic>
        <p:nvPicPr>
          <p:cNvPr id="44" name="Picture 4" descr="WIexercise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0250" y="2428875"/>
            <a:ext cx="2267949" cy="1393031"/>
          </a:xfrm>
          <a:prstGeom prst="rect">
            <a:avLst/>
          </a:prstGeom>
          <a:noFill/>
          <a:ln>
            <a:solidFill>
              <a:schemeClr val="tx2"/>
            </a:solidFill>
          </a:ln>
          <a:effectLst>
            <a:outerShdw blurRad="50800" dist="38100" dir="5400000" algn="t" rotWithShape="0">
              <a:prstClr val="black">
                <a:alpha val="40000"/>
              </a:prstClr>
            </a:outerShdw>
          </a:effectLst>
        </p:spPr>
      </p:pic>
      <p:pic>
        <p:nvPicPr>
          <p:cNvPr id="45" name="Picture 6" descr="Ft Lee Richmond VA exercise 00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3000" y="2393156"/>
            <a:ext cx="2254251" cy="1552576"/>
          </a:xfrm>
          <a:prstGeom prst="rect">
            <a:avLst/>
          </a:prstGeom>
          <a:noFill/>
          <a:ln>
            <a:solidFill>
              <a:schemeClr val="tx2"/>
            </a:solidFill>
          </a:ln>
          <a:effectLst>
            <a:outerShdw blurRad="50800" dist="38100" dir="5400000" algn="t" rotWithShape="0">
              <a:prstClr val="black">
                <a:alpha val="40000"/>
              </a:prstClr>
            </a:outerShdw>
          </a:effectLst>
        </p:spPr>
      </p:pic>
      <p:sp>
        <p:nvSpPr>
          <p:cNvPr id="46" name="TextBox 45"/>
          <p:cNvSpPr txBox="1"/>
          <p:nvPr/>
        </p:nvSpPr>
        <p:spPr>
          <a:xfrm>
            <a:off x="3238500" y="2428875"/>
            <a:ext cx="2704948" cy="1214433"/>
          </a:xfrm>
          <a:prstGeom prst="rect">
            <a:avLst/>
          </a:prstGeom>
          <a:noFill/>
        </p:spPr>
        <p:txBody>
          <a:bodyPr wrap="square" lIns="44449" tIns="22224" rIns="44449" bIns="22224" rtlCol="0">
            <a:spAutoFit/>
          </a:bodyPr>
          <a:lstStyle/>
          <a:p>
            <a:pPr algn="ctr"/>
            <a:r>
              <a:rPr lang="en-US" b="1" dirty="0" smtClean="0">
                <a:solidFill>
                  <a:srgbClr val="FFFFFF"/>
                </a:solidFill>
              </a:rPr>
              <a:t>Chemical Emergency</a:t>
            </a:r>
          </a:p>
          <a:p>
            <a:pPr algn="ctr"/>
            <a:r>
              <a:rPr lang="en-US" b="1" dirty="0" smtClean="0">
                <a:solidFill>
                  <a:srgbClr val="FFFFFF"/>
                </a:solidFill>
              </a:rPr>
              <a:t> Response Team</a:t>
            </a:r>
          </a:p>
          <a:p>
            <a:pPr algn="ctr"/>
            <a:endParaRPr lang="en-US" sz="400" b="1" dirty="0" smtClean="0">
              <a:solidFill>
                <a:srgbClr val="FFFFFF"/>
              </a:solidFill>
            </a:endParaRPr>
          </a:p>
          <a:p>
            <a:pPr algn="ctr"/>
            <a:r>
              <a:rPr lang="en-US" dirty="0" smtClean="0">
                <a:solidFill>
                  <a:srgbClr val="FFFFFF"/>
                </a:solidFill>
              </a:rPr>
              <a:t>24/7 </a:t>
            </a:r>
          </a:p>
          <a:p>
            <a:pPr algn="ctr"/>
            <a:r>
              <a:rPr lang="en-US" dirty="0" smtClean="0">
                <a:solidFill>
                  <a:srgbClr val="FFFFFF"/>
                </a:solidFill>
              </a:rPr>
              <a:t>Rapid deployment</a:t>
            </a:r>
          </a:p>
        </p:txBody>
      </p:sp>
      <p:cxnSp>
        <p:nvCxnSpPr>
          <p:cNvPr id="48" name="Straight Arrow Connector 47"/>
          <p:cNvCxnSpPr/>
          <p:nvPr/>
        </p:nvCxnSpPr>
        <p:spPr>
          <a:xfrm rot="10800000" flipV="1">
            <a:off x="2743201" y="5000624"/>
            <a:ext cx="876301" cy="33337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715001" y="5000625"/>
            <a:ext cx="838199" cy="33337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111500" y="4572000"/>
            <a:ext cx="3048000" cy="6858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4449" tIns="22224" rIns="44449" bIns="22224" rtlCol="0" anchor="ctr"/>
          <a:lstStyle/>
          <a:p>
            <a:pPr algn="ctr"/>
            <a:r>
              <a:rPr lang="en-US" sz="1900" dirty="0" smtClean="0">
                <a:solidFill>
                  <a:srgbClr val="FFC000">
                    <a:lumMod val="20000"/>
                    <a:lumOff val="80000"/>
                  </a:srgbClr>
                </a:solidFill>
              </a:rPr>
              <a:t>Aliquot &amp; Track </a:t>
            </a:r>
          </a:p>
          <a:p>
            <a:pPr algn="ctr"/>
            <a:r>
              <a:rPr lang="en-US" sz="1900" dirty="0" smtClean="0">
                <a:solidFill>
                  <a:srgbClr val="FFC000">
                    <a:lumMod val="20000"/>
                    <a:lumOff val="80000"/>
                  </a:srgbClr>
                </a:solidFill>
              </a:rPr>
              <a:t>Samples</a:t>
            </a:r>
            <a:endParaRPr lang="en-US" sz="1900" dirty="0">
              <a:solidFill>
                <a:srgbClr val="FFC000">
                  <a:lumMod val="20000"/>
                  <a:lumOff val="80000"/>
                </a:srgbClr>
              </a:solidFill>
            </a:endParaRPr>
          </a:p>
        </p:txBody>
      </p:sp>
      <p:sp>
        <p:nvSpPr>
          <p:cNvPr id="54" name="TextBox 53"/>
          <p:cNvSpPr txBox="1"/>
          <p:nvPr/>
        </p:nvSpPr>
        <p:spPr>
          <a:xfrm>
            <a:off x="748966" y="5334000"/>
            <a:ext cx="2361607" cy="1152878"/>
          </a:xfrm>
          <a:prstGeom prst="rect">
            <a:avLst/>
          </a:prstGeom>
          <a:noFill/>
        </p:spPr>
        <p:txBody>
          <a:bodyPr wrap="none" lIns="44449" tIns="22224" rIns="44449" bIns="22224" rtlCol="0">
            <a:spAutoFit/>
          </a:bodyPr>
          <a:lstStyle/>
          <a:p>
            <a:pPr algn="ctr"/>
            <a:r>
              <a:rPr lang="en-US" u="sng" dirty="0" smtClean="0">
                <a:solidFill>
                  <a:srgbClr val="4983F2">
                    <a:lumMod val="20000"/>
                    <a:lumOff val="80000"/>
                  </a:srgbClr>
                </a:solidFill>
              </a:rPr>
              <a:t>Rapid Toxic Screen</a:t>
            </a:r>
          </a:p>
          <a:p>
            <a:r>
              <a:rPr lang="en-US" dirty="0" smtClean="0">
                <a:solidFill>
                  <a:srgbClr val="4983F2">
                    <a:lumMod val="20000"/>
                    <a:lumOff val="80000"/>
                  </a:srgbClr>
                </a:solidFill>
              </a:rPr>
              <a:t>40 persons</a:t>
            </a:r>
            <a:endParaRPr lang="en-US" dirty="0">
              <a:solidFill>
                <a:srgbClr val="4983F2">
                  <a:lumMod val="20000"/>
                  <a:lumOff val="80000"/>
                </a:srgbClr>
              </a:solidFill>
            </a:endParaRPr>
          </a:p>
          <a:p>
            <a:r>
              <a:rPr lang="en-US" dirty="0" smtClean="0">
                <a:solidFill>
                  <a:srgbClr val="4983F2">
                    <a:lumMod val="20000"/>
                    <a:lumOff val="80000"/>
                  </a:srgbClr>
                </a:solidFill>
              </a:rPr>
              <a:t>25 aliquots/person</a:t>
            </a:r>
          </a:p>
          <a:p>
            <a:r>
              <a:rPr lang="en-US" dirty="0" smtClean="0">
                <a:solidFill>
                  <a:srgbClr val="4983F2">
                    <a:lumMod val="20000"/>
                    <a:lumOff val="80000"/>
                  </a:srgbClr>
                </a:solidFill>
              </a:rPr>
              <a:t>150 </a:t>
            </a:r>
            <a:r>
              <a:rPr lang="en-US" dirty="0" err="1" smtClean="0">
                <a:solidFill>
                  <a:srgbClr val="4983F2">
                    <a:lumMod val="20000"/>
                    <a:lumOff val="80000"/>
                  </a:srgbClr>
                </a:solidFill>
              </a:rPr>
              <a:t>analytes</a:t>
            </a:r>
            <a:r>
              <a:rPr lang="en-US" dirty="0" smtClean="0">
                <a:solidFill>
                  <a:srgbClr val="4983F2">
                    <a:lumMod val="20000"/>
                    <a:lumOff val="80000"/>
                  </a:srgbClr>
                </a:solidFill>
              </a:rPr>
              <a:t> evaluated</a:t>
            </a:r>
          </a:p>
        </p:txBody>
      </p:sp>
      <p:sp>
        <p:nvSpPr>
          <p:cNvPr id="55" name="TextBox 54"/>
          <p:cNvSpPr txBox="1"/>
          <p:nvPr/>
        </p:nvSpPr>
        <p:spPr>
          <a:xfrm>
            <a:off x="6352469" y="5334000"/>
            <a:ext cx="2314158" cy="1152878"/>
          </a:xfrm>
          <a:prstGeom prst="rect">
            <a:avLst/>
          </a:prstGeom>
          <a:noFill/>
        </p:spPr>
        <p:txBody>
          <a:bodyPr wrap="none" lIns="44449" tIns="22224" rIns="44449" bIns="22224" rtlCol="0">
            <a:spAutoFit/>
          </a:bodyPr>
          <a:lstStyle/>
          <a:p>
            <a:pPr algn="ctr"/>
            <a:r>
              <a:rPr lang="en-US" u="sng" dirty="0" smtClean="0">
                <a:solidFill>
                  <a:srgbClr val="4983F2">
                    <a:lumMod val="20000"/>
                    <a:lumOff val="80000"/>
                  </a:srgbClr>
                </a:solidFill>
              </a:rPr>
              <a:t>Large Scale Response</a:t>
            </a:r>
          </a:p>
          <a:p>
            <a:r>
              <a:rPr lang="en-US" dirty="0" smtClean="0">
                <a:solidFill>
                  <a:srgbClr val="4983F2">
                    <a:lumMod val="20000"/>
                    <a:lumOff val="80000"/>
                  </a:srgbClr>
                </a:solidFill>
              </a:rPr>
              <a:t>1000+ persons</a:t>
            </a:r>
          </a:p>
          <a:p>
            <a:r>
              <a:rPr lang="en-US" dirty="0" smtClean="0">
                <a:solidFill>
                  <a:srgbClr val="4983F2">
                    <a:lumMod val="20000"/>
                    <a:lumOff val="80000"/>
                  </a:srgbClr>
                </a:solidFill>
              </a:rPr>
              <a:t>1-2 aliquots/person</a:t>
            </a:r>
          </a:p>
          <a:p>
            <a:r>
              <a:rPr lang="en-US" dirty="0" smtClean="0">
                <a:solidFill>
                  <a:srgbClr val="4983F2">
                    <a:lumMod val="20000"/>
                    <a:lumOff val="80000"/>
                  </a:srgbClr>
                </a:solidFill>
              </a:rPr>
              <a:t>1-2 </a:t>
            </a:r>
            <a:r>
              <a:rPr lang="en-US" dirty="0" err="1" smtClean="0">
                <a:solidFill>
                  <a:srgbClr val="4983F2">
                    <a:lumMod val="20000"/>
                    <a:lumOff val="80000"/>
                  </a:srgbClr>
                </a:solidFill>
              </a:rPr>
              <a:t>analytes</a:t>
            </a:r>
            <a:r>
              <a:rPr lang="en-US" dirty="0" smtClean="0">
                <a:solidFill>
                  <a:srgbClr val="4983F2">
                    <a:lumMod val="20000"/>
                    <a:lumOff val="80000"/>
                  </a:srgbClr>
                </a:solidFill>
              </a:rPr>
              <a:t> evaluated</a:t>
            </a:r>
            <a:endParaRPr lang="en-US" dirty="0">
              <a:solidFill>
                <a:srgbClr val="4983F2">
                  <a:lumMod val="20000"/>
                  <a:lumOff val="80000"/>
                </a:srgbClr>
              </a:solidFill>
            </a:endParaRPr>
          </a:p>
        </p:txBody>
      </p:sp>
      <p:pic>
        <p:nvPicPr>
          <p:cNvPr id="57" name="Picture 3" descr="\\cdc\project\CCEHIP_NCEH_DLS_ERATB_LRNC\CTLab\IRL Response\photos\Hamilton\P101000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19500" y="5357813"/>
            <a:ext cx="2095500" cy="1383507"/>
          </a:xfrm>
          <a:prstGeom prst="rect">
            <a:avLst/>
          </a:prstGeom>
          <a:noFill/>
          <a:ln>
            <a:solidFill>
              <a:schemeClr val="tx2"/>
            </a:solidFill>
          </a:ln>
          <a:effectLst>
            <a:outerShdw blurRad="50800" dist="38100" dir="5400000" algn="t" rotWithShape="0">
              <a:prstClr val="black">
                <a:alpha val="40000"/>
              </a:prstClr>
            </a:outerShdw>
          </a:effectLst>
        </p:spPr>
      </p:pic>
      <p:grpSp>
        <p:nvGrpSpPr>
          <p:cNvPr id="7" name="Group 6"/>
          <p:cNvGrpSpPr>
            <a:grpSpLocks/>
          </p:cNvGrpSpPr>
          <p:nvPr/>
        </p:nvGrpSpPr>
        <p:grpSpPr bwMode="auto">
          <a:xfrm>
            <a:off x="5300385" y="3954275"/>
            <a:ext cx="590550" cy="533400"/>
            <a:chOff x="582" y="2880"/>
            <a:chExt cx="672" cy="672"/>
          </a:xfrm>
        </p:grpSpPr>
        <p:sp>
          <p:nvSpPr>
            <p:cNvPr id="50" name="Rectangle 49"/>
            <p:cNvSpPr>
              <a:spLocks noChangeArrowheads="1"/>
            </p:cNvSpPr>
            <p:nvPr/>
          </p:nvSpPr>
          <p:spPr bwMode="auto">
            <a:xfrm>
              <a:off x="660" y="3024"/>
              <a:ext cx="528" cy="528"/>
            </a:xfrm>
            <a:prstGeom prst="rect">
              <a:avLst/>
            </a:prstGeom>
            <a:solidFill>
              <a:srgbClr val="CCFFFF"/>
            </a:solidFill>
            <a:ln w="9525">
              <a:noFill/>
              <a:miter lim="800000"/>
              <a:headEnd/>
              <a:tailEnd/>
            </a:ln>
          </p:spPr>
          <p:txBody>
            <a:bodyPr wrap="none" anchor="ctr"/>
            <a:lstStyle/>
            <a:p>
              <a:endParaRPr lang="en-US">
                <a:solidFill>
                  <a:srgbClr val="FFC000"/>
                </a:solidFill>
              </a:endParaRPr>
            </a:p>
          </p:txBody>
        </p:sp>
        <p:sp>
          <p:nvSpPr>
            <p:cNvPr id="52" name="Rectangle 51"/>
            <p:cNvSpPr>
              <a:spLocks noChangeArrowheads="1"/>
            </p:cNvSpPr>
            <p:nvPr/>
          </p:nvSpPr>
          <p:spPr bwMode="auto">
            <a:xfrm>
              <a:off x="582" y="2880"/>
              <a:ext cx="672" cy="144"/>
            </a:xfrm>
            <a:prstGeom prst="rect">
              <a:avLst/>
            </a:prstGeom>
            <a:solidFill>
              <a:srgbClr val="333399"/>
            </a:solidFill>
            <a:ln w="9525">
              <a:solidFill>
                <a:schemeClr val="bg1"/>
              </a:solidFill>
              <a:miter lim="800000"/>
              <a:headEnd/>
              <a:tailEnd/>
            </a:ln>
          </p:spPr>
          <p:txBody>
            <a:bodyPr wrap="none" anchor="ctr"/>
            <a:lstStyle/>
            <a:p>
              <a:endParaRPr lang="en-US">
                <a:solidFill>
                  <a:srgbClr val="FFC000"/>
                </a:solidFill>
              </a:endParaRPr>
            </a:p>
          </p:txBody>
        </p:sp>
        <p:sp>
          <p:nvSpPr>
            <p:cNvPr id="53" name="Rectangle 52"/>
            <p:cNvSpPr>
              <a:spLocks noChangeArrowheads="1"/>
            </p:cNvSpPr>
            <p:nvPr/>
          </p:nvSpPr>
          <p:spPr bwMode="auto">
            <a:xfrm>
              <a:off x="660" y="3312"/>
              <a:ext cx="534" cy="240"/>
            </a:xfrm>
            <a:prstGeom prst="rect">
              <a:avLst/>
            </a:prstGeom>
            <a:solidFill>
              <a:srgbClr val="FFE05D"/>
            </a:solidFill>
            <a:ln w="9525">
              <a:noFill/>
              <a:miter lim="800000"/>
              <a:headEnd/>
              <a:tailEnd/>
            </a:ln>
          </p:spPr>
          <p:txBody>
            <a:bodyPr wrap="none" anchor="ctr"/>
            <a:lstStyle/>
            <a:p>
              <a:endParaRPr lang="en-US">
                <a:solidFill>
                  <a:srgbClr val="FFC000"/>
                </a:solidFill>
              </a:endParaRPr>
            </a:p>
          </p:txBody>
        </p:sp>
      </p:grpSp>
      <p:grpSp>
        <p:nvGrpSpPr>
          <p:cNvPr id="11" name="Group 6"/>
          <p:cNvGrpSpPr>
            <a:grpSpLocks/>
          </p:cNvGrpSpPr>
          <p:nvPr/>
        </p:nvGrpSpPr>
        <p:grpSpPr bwMode="auto">
          <a:xfrm>
            <a:off x="4254500" y="3929063"/>
            <a:ext cx="590550" cy="533400"/>
            <a:chOff x="582" y="2880"/>
            <a:chExt cx="672" cy="672"/>
          </a:xfrm>
        </p:grpSpPr>
        <p:sp>
          <p:nvSpPr>
            <p:cNvPr id="59" name="Rectangle 58"/>
            <p:cNvSpPr>
              <a:spLocks noChangeArrowheads="1"/>
            </p:cNvSpPr>
            <p:nvPr/>
          </p:nvSpPr>
          <p:spPr bwMode="auto">
            <a:xfrm>
              <a:off x="660" y="3024"/>
              <a:ext cx="528" cy="528"/>
            </a:xfrm>
            <a:prstGeom prst="rect">
              <a:avLst/>
            </a:prstGeom>
            <a:solidFill>
              <a:srgbClr val="CCFFFF"/>
            </a:solidFill>
            <a:ln w="9525">
              <a:noFill/>
              <a:miter lim="800000"/>
              <a:headEnd/>
              <a:tailEnd/>
            </a:ln>
          </p:spPr>
          <p:txBody>
            <a:bodyPr wrap="none" anchor="ctr"/>
            <a:lstStyle/>
            <a:p>
              <a:endParaRPr lang="en-US">
                <a:solidFill>
                  <a:srgbClr val="FFC000"/>
                </a:solidFill>
              </a:endParaRPr>
            </a:p>
          </p:txBody>
        </p:sp>
        <p:sp>
          <p:nvSpPr>
            <p:cNvPr id="60" name="Rectangle 59"/>
            <p:cNvSpPr>
              <a:spLocks noChangeArrowheads="1"/>
            </p:cNvSpPr>
            <p:nvPr/>
          </p:nvSpPr>
          <p:spPr bwMode="auto">
            <a:xfrm>
              <a:off x="582" y="2880"/>
              <a:ext cx="672" cy="144"/>
            </a:xfrm>
            <a:prstGeom prst="rect">
              <a:avLst/>
            </a:prstGeom>
            <a:solidFill>
              <a:srgbClr val="333399"/>
            </a:solidFill>
            <a:ln w="9525">
              <a:solidFill>
                <a:schemeClr val="bg1"/>
              </a:solidFill>
              <a:miter lim="800000"/>
              <a:headEnd/>
              <a:tailEnd/>
            </a:ln>
          </p:spPr>
          <p:txBody>
            <a:bodyPr wrap="none" anchor="ctr"/>
            <a:lstStyle/>
            <a:p>
              <a:endParaRPr lang="en-US">
                <a:solidFill>
                  <a:srgbClr val="FFC000"/>
                </a:solidFill>
              </a:endParaRPr>
            </a:p>
          </p:txBody>
        </p:sp>
        <p:sp>
          <p:nvSpPr>
            <p:cNvPr id="61" name="Rectangle 60"/>
            <p:cNvSpPr>
              <a:spLocks noChangeArrowheads="1"/>
            </p:cNvSpPr>
            <p:nvPr/>
          </p:nvSpPr>
          <p:spPr bwMode="auto">
            <a:xfrm>
              <a:off x="660" y="3312"/>
              <a:ext cx="534" cy="240"/>
            </a:xfrm>
            <a:prstGeom prst="rect">
              <a:avLst/>
            </a:prstGeom>
            <a:solidFill>
              <a:srgbClr val="FFE05D"/>
            </a:solidFill>
            <a:ln w="9525">
              <a:noFill/>
              <a:miter lim="800000"/>
              <a:headEnd/>
              <a:tailEnd/>
            </a:ln>
          </p:spPr>
          <p:txBody>
            <a:bodyPr wrap="none" anchor="ctr"/>
            <a:lstStyle/>
            <a:p>
              <a:endParaRPr lang="en-US">
                <a:solidFill>
                  <a:srgbClr val="FFC000"/>
                </a:solidFill>
              </a:endParaRPr>
            </a:p>
          </p:txBody>
        </p:sp>
      </p:grpSp>
      <p:grpSp>
        <p:nvGrpSpPr>
          <p:cNvPr id="12" name="Group 7"/>
          <p:cNvGrpSpPr>
            <a:grpSpLocks/>
          </p:cNvGrpSpPr>
          <p:nvPr/>
        </p:nvGrpSpPr>
        <p:grpSpPr bwMode="auto">
          <a:xfrm>
            <a:off x="5029200" y="3886200"/>
            <a:ext cx="180974" cy="685800"/>
            <a:chOff x="738" y="1008"/>
            <a:chExt cx="288" cy="1296"/>
          </a:xfrm>
        </p:grpSpPr>
        <p:sp>
          <p:nvSpPr>
            <p:cNvPr id="63" name="Oval 8"/>
            <p:cNvSpPr>
              <a:spLocks noChangeArrowheads="1"/>
            </p:cNvSpPr>
            <p:nvPr/>
          </p:nvSpPr>
          <p:spPr bwMode="auto">
            <a:xfrm>
              <a:off x="768" y="2112"/>
              <a:ext cx="240" cy="192"/>
            </a:xfrm>
            <a:prstGeom prst="ellipse">
              <a:avLst/>
            </a:prstGeom>
            <a:solidFill>
              <a:srgbClr val="800000"/>
            </a:solidFill>
            <a:ln w="9525" algn="ctr">
              <a:noFill/>
              <a:round/>
              <a:headEnd/>
              <a:tailEnd/>
            </a:ln>
          </p:spPr>
          <p:txBody>
            <a:bodyPr wrap="none" anchor="ctr"/>
            <a:lstStyle/>
            <a:p>
              <a:endParaRPr lang="en-US">
                <a:solidFill>
                  <a:srgbClr val="FFC000"/>
                </a:solidFill>
              </a:endParaRPr>
            </a:p>
          </p:txBody>
        </p:sp>
        <p:grpSp>
          <p:nvGrpSpPr>
            <p:cNvPr id="13" name="Group 9"/>
            <p:cNvGrpSpPr>
              <a:grpSpLocks/>
            </p:cNvGrpSpPr>
            <p:nvPr/>
          </p:nvGrpSpPr>
          <p:grpSpPr bwMode="auto">
            <a:xfrm>
              <a:off x="768" y="1248"/>
              <a:ext cx="240" cy="960"/>
              <a:chOff x="3360" y="3120"/>
              <a:chExt cx="240" cy="960"/>
            </a:xfrm>
          </p:grpSpPr>
          <p:sp>
            <p:nvSpPr>
              <p:cNvPr id="67" name="Rectangle 10"/>
              <p:cNvSpPr>
                <a:spLocks noChangeArrowheads="1"/>
              </p:cNvSpPr>
              <p:nvPr/>
            </p:nvSpPr>
            <p:spPr bwMode="auto">
              <a:xfrm>
                <a:off x="3360" y="3120"/>
                <a:ext cx="240" cy="960"/>
              </a:xfrm>
              <a:prstGeom prst="rect">
                <a:avLst/>
              </a:prstGeom>
              <a:solidFill>
                <a:srgbClr val="CCFFFF"/>
              </a:solidFill>
              <a:ln w="9525" algn="ctr">
                <a:noFill/>
                <a:miter lim="800000"/>
                <a:headEnd/>
                <a:tailEnd/>
              </a:ln>
            </p:spPr>
            <p:txBody>
              <a:bodyPr wrap="none" anchor="ctr"/>
              <a:lstStyle/>
              <a:p>
                <a:endParaRPr lang="en-US">
                  <a:solidFill>
                    <a:srgbClr val="FFC000"/>
                  </a:solidFill>
                </a:endParaRPr>
              </a:p>
            </p:txBody>
          </p:sp>
          <p:sp>
            <p:nvSpPr>
              <p:cNvPr id="68" name="Rectangle 11"/>
              <p:cNvSpPr>
                <a:spLocks noChangeArrowheads="1"/>
              </p:cNvSpPr>
              <p:nvPr/>
            </p:nvSpPr>
            <p:spPr bwMode="auto">
              <a:xfrm>
                <a:off x="3360" y="3744"/>
                <a:ext cx="240" cy="336"/>
              </a:xfrm>
              <a:prstGeom prst="rect">
                <a:avLst/>
              </a:prstGeom>
              <a:solidFill>
                <a:schemeClr val="accent1"/>
              </a:solidFill>
              <a:ln w="9525" algn="ctr">
                <a:noFill/>
                <a:miter lim="800000"/>
                <a:headEnd/>
                <a:tailEnd/>
              </a:ln>
            </p:spPr>
            <p:txBody>
              <a:bodyPr wrap="none" anchor="ctr"/>
              <a:lstStyle/>
              <a:p>
                <a:endParaRPr lang="en-US">
                  <a:solidFill>
                    <a:srgbClr val="FFC000"/>
                  </a:solidFill>
                </a:endParaRPr>
              </a:p>
            </p:txBody>
          </p:sp>
        </p:grpSp>
        <p:sp>
          <p:nvSpPr>
            <p:cNvPr id="65" name="Rectangle 12"/>
            <p:cNvSpPr>
              <a:spLocks noChangeArrowheads="1"/>
            </p:cNvSpPr>
            <p:nvPr/>
          </p:nvSpPr>
          <p:spPr bwMode="auto">
            <a:xfrm>
              <a:off x="768" y="1488"/>
              <a:ext cx="240" cy="720"/>
            </a:xfrm>
            <a:prstGeom prst="rect">
              <a:avLst/>
            </a:prstGeom>
            <a:solidFill>
              <a:srgbClr val="800000"/>
            </a:solidFill>
            <a:ln w="9525">
              <a:noFill/>
              <a:miter lim="800000"/>
              <a:headEnd/>
              <a:tailEnd/>
            </a:ln>
          </p:spPr>
          <p:txBody>
            <a:bodyPr wrap="none" anchor="ctr"/>
            <a:lstStyle/>
            <a:p>
              <a:endParaRPr lang="en-US">
                <a:solidFill>
                  <a:srgbClr val="FFC000"/>
                </a:solidFill>
              </a:endParaRPr>
            </a:p>
          </p:txBody>
        </p:sp>
        <p:sp>
          <p:nvSpPr>
            <p:cNvPr id="66" name="Rectangle 13"/>
            <p:cNvSpPr>
              <a:spLocks noChangeArrowheads="1"/>
            </p:cNvSpPr>
            <p:nvPr/>
          </p:nvSpPr>
          <p:spPr bwMode="auto">
            <a:xfrm>
              <a:off x="738" y="1008"/>
              <a:ext cx="288" cy="240"/>
            </a:xfrm>
            <a:prstGeom prst="rect">
              <a:avLst/>
            </a:prstGeom>
            <a:solidFill>
              <a:srgbClr val="800080"/>
            </a:solidFill>
            <a:ln w="9525">
              <a:solidFill>
                <a:schemeClr val="tx1"/>
              </a:solidFill>
              <a:miter lim="800000"/>
              <a:headEnd/>
              <a:tailEnd/>
            </a:ln>
          </p:spPr>
          <p:txBody>
            <a:bodyPr wrap="none" anchor="ctr"/>
            <a:lstStyle/>
            <a:p>
              <a:endParaRPr lang="en-US">
                <a:solidFill>
                  <a:srgbClr val="FFC000"/>
                </a:solidFill>
              </a:endParaRPr>
            </a:p>
          </p:txBody>
        </p:sp>
      </p:grpSp>
      <p:sp>
        <p:nvSpPr>
          <p:cNvPr id="43" name="TextBox 42"/>
          <p:cNvSpPr txBox="1"/>
          <p:nvPr/>
        </p:nvSpPr>
        <p:spPr>
          <a:xfrm>
            <a:off x="1828800" y="1981201"/>
            <a:ext cx="5035223" cy="32188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28575">
            <a:solidFill>
              <a:schemeClr val="accent1">
                <a:lumMod val="75000"/>
              </a:schemeClr>
            </a:solidFill>
          </a:ln>
        </p:spPr>
        <p:txBody>
          <a:bodyPr wrap="none" lIns="44449" tIns="22224" rIns="44449" bIns="22224" rtlCol="0">
            <a:spAutoFit/>
          </a:bodyPr>
          <a:lstStyle/>
          <a:p>
            <a:r>
              <a:rPr lang="en-US" dirty="0" smtClean="0">
                <a:solidFill>
                  <a:srgbClr val="FFC000">
                    <a:lumMod val="20000"/>
                    <a:lumOff val="80000"/>
                  </a:srgbClr>
                </a:solidFill>
              </a:rPr>
              <a:t>* Chemical * Military Exposure * CWA * Industrial *</a:t>
            </a:r>
            <a:endParaRPr lang="en-US" dirty="0">
              <a:solidFill>
                <a:srgbClr val="FFC000">
                  <a:lumMod val="20000"/>
                  <a:lumOff val="80000"/>
                </a:srgbClr>
              </a:solidFill>
            </a:endParaRPr>
          </a:p>
        </p:txBody>
      </p:sp>
      <p:sp>
        <p:nvSpPr>
          <p:cNvPr id="41" name="Title 3"/>
          <p:cNvSpPr txBox="1">
            <a:spLocks/>
          </p:cNvSpPr>
          <p:nvPr/>
        </p:nvSpPr>
        <p:spPr>
          <a:xfrm>
            <a:off x="228600" y="381000"/>
            <a:ext cx="8915400" cy="868362"/>
          </a:xfrm>
          <a:prstGeom prst="rect">
            <a:avLst/>
          </a:prstGeom>
        </p:spPr>
        <p:txBody>
          <a:bodyPr/>
          <a:lstStyle/>
          <a:p>
            <a:pPr marL="0" marR="0" lvl="0" indent="0" algn="ctr" fontAlgn="auto">
              <a:lnSpc>
                <a:spcPts val="3000"/>
              </a:lnSpc>
              <a:spcBef>
                <a:spcPct val="0"/>
              </a:spcBef>
              <a:spcAft>
                <a:spcPts val="0"/>
              </a:spcAft>
              <a:buClrTx/>
              <a:buSzTx/>
              <a:tabLst/>
              <a:defRPr/>
            </a:pPr>
            <a:r>
              <a:rPr lang="en-US" sz="2800" dirty="0" smtClean="0">
                <a:solidFill>
                  <a:srgbClr val="FFC000"/>
                </a:solidFill>
                <a:latin typeface="+mj-lt"/>
                <a:ea typeface="+mj-ea"/>
                <a:cs typeface="+mj-cs"/>
              </a:rPr>
              <a:t>Detecting Human Exposure to Chemical Agents</a:t>
            </a:r>
            <a:endParaRPr lang="en-US" sz="2800" dirty="0">
              <a:solidFill>
                <a:srgbClr val="FFC000"/>
              </a:solidFill>
              <a:latin typeface="+mj-lt"/>
              <a:ea typeface="+mj-ea"/>
              <a:cs typeface="+mj-cs"/>
            </a:endParaRPr>
          </a:p>
        </p:txBody>
      </p:sp>
    </p:spTree>
    <p:extLst>
      <p:ext uri="{BB962C8B-B14F-4D97-AF65-F5344CB8AC3E}">
        <p14:creationId xmlns:p14="http://schemas.microsoft.com/office/powerpoint/2010/main" val="2385827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1676400" y="1295400"/>
            <a:ext cx="5943600" cy="4610100"/>
            <a:chOff x="1248" y="240"/>
            <a:chExt cx="4176" cy="3600"/>
          </a:xfrm>
        </p:grpSpPr>
        <p:sp>
          <p:nvSpPr>
            <p:cNvPr id="21507" name="Pyr1"/>
            <p:cNvSpPr>
              <a:spLocks noEditPoints="1" noChangeArrowheads="1"/>
            </p:cNvSpPr>
            <p:nvPr/>
          </p:nvSpPr>
          <p:spPr bwMode="auto">
            <a:xfrm>
              <a:off x="2873" y="240"/>
              <a:ext cx="936" cy="798"/>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chemeClr val="bg1">
                      <a:lumMod val="50000"/>
                    </a:schemeClr>
                  </a:solidFill>
                </a:rPr>
                <a:t>Self</a:t>
              </a:r>
              <a:endParaRPr lang="en-US" b="1" dirty="0">
                <a:solidFill>
                  <a:schemeClr val="bg1">
                    <a:lumMod val="50000"/>
                  </a:schemeClr>
                </a:solidFill>
              </a:endParaRPr>
            </a:p>
          </p:txBody>
        </p:sp>
        <p:sp>
          <p:nvSpPr>
            <p:cNvPr id="21508" name="Pyr2"/>
            <p:cNvSpPr>
              <a:spLocks noEditPoints="1" noChangeArrowheads="1"/>
            </p:cNvSpPr>
            <p:nvPr/>
          </p:nvSpPr>
          <p:spPr bwMode="auto">
            <a:xfrm>
              <a:off x="2331" y="1038"/>
              <a:ext cx="2015" cy="936"/>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vert="horz" wrap="none" lIns="0" tIns="45720" rIns="0" bIns="45720" numCol="1" anchor="t" anchorCtr="0" compatLnSpc="1">
              <a:prstTxWarp prst="textNoShape">
                <a:avLst/>
              </a:prstTxWarp>
            </a:bodyPr>
            <a:lstStyle/>
            <a:p>
              <a:pPr algn="ctr">
                <a:spcBef>
                  <a:spcPts val="600"/>
                </a:spcBef>
              </a:pPr>
              <a:endParaRPr lang="en-US" sz="2000" b="1" dirty="0" smtClean="0">
                <a:solidFill>
                  <a:schemeClr val="bg1">
                    <a:lumMod val="50000"/>
                  </a:schemeClr>
                </a:solidFill>
              </a:endParaRPr>
            </a:p>
            <a:p>
              <a:pPr algn="ctr">
                <a:spcBef>
                  <a:spcPts val="600"/>
                </a:spcBef>
              </a:pPr>
              <a:r>
                <a:rPr lang="en-US" sz="2000" b="1" dirty="0" smtClean="0">
                  <a:solidFill>
                    <a:schemeClr val="bg1">
                      <a:lumMod val="50000"/>
                    </a:schemeClr>
                  </a:solidFill>
                </a:rPr>
                <a:t>Community</a:t>
              </a:r>
            </a:p>
          </p:txBody>
        </p:sp>
        <p:sp>
          <p:nvSpPr>
            <p:cNvPr id="21509" name="Pyr3"/>
            <p:cNvSpPr>
              <a:spLocks noEditPoints="1" noChangeArrowheads="1"/>
            </p:cNvSpPr>
            <p:nvPr/>
          </p:nvSpPr>
          <p:spPr bwMode="auto">
            <a:xfrm>
              <a:off x="1795" y="1974"/>
              <a:ext cx="3087" cy="93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Bef>
                  <a:spcPts val="600"/>
                </a:spcBef>
              </a:pPr>
              <a:endParaRPr lang="en-US" sz="2000" b="1" dirty="0" smtClean="0">
                <a:solidFill>
                  <a:schemeClr val="bg1">
                    <a:lumMod val="50000"/>
                  </a:schemeClr>
                </a:solidFill>
              </a:endParaRPr>
            </a:p>
            <a:p>
              <a:pPr algn="ctr">
                <a:spcBef>
                  <a:spcPts val="600"/>
                </a:spcBef>
              </a:pPr>
              <a:r>
                <a:rPr lang="en-US" sz="2000" b="1" dirty="0" smtClean="0">
                  <a:solidFill>
                    <a:schemeClr val="bg1">
                      <a:lumMod val="50000"/>
                    </a:schemeClr>
                  </a:solidFill>
                </a:rPr>
                <a:t>Safety and Security</a:t>
              </a:r>
            </a:p>
            <a:p>
              <a:pPr algn="ctr">
                <a:spcBef>
                  <a:spcPts val="600"/>
                </a:spcBef>
              </a:pPr>
              <a:endParaRPr lang="en-US" sz="2000" b="1" dirty="0">
                <a:solidFill>
                  <a:schemeClr val="bg1">
                    <a:lumMod val="50000"/>
                  </a:schemeClr>
                </a:solidFill>
              </a:endParaRPr>
            </a:p>
          </p:txBody>
        </p:sp>
        <p:sp>
          <p:nvSpPr>
            <p:cNvPr id="21510" name="Pyr4"/>
            <p:cNvSpPr>
              <a:spLocks noEditPoints="1" noChangeArrowheads="1"/>
            </p:cNvSpPr>
            <p:nvPr/>
          </p:nvSpPr>
          <p:spPr bwMode="auto">
            <a:xfrm>
              <a:off x="1248" y="2904"/>
              <a:ext cx="4176" cy="93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Bef>
                  <a:spcPts val="600"/>
                </a:spcBef>
              </a:pPr>
              <a:endParaRPr lang="en-US" sz="2000" b="1" dirty="0" smtClean="0">
                <a:solidFill>
                  <a:schemeClr val="bg1">
                    <a:lumMod val="50000"/>
                  </a:schemeClr>
                </a:solidFill>
              </a:endParaRPr>
            </a:p>
            <a:p>
              <a:pPr algn="ctr">
                <a:spcBef>
                  <a:spcPts val="600"/>
                </a:spcBef>
              </a:pPr>
              <a:r>
                <a:rPr lang="en-US" sz="2000" b="1" dirty="0" smtClean="0">
                  <a:solidFill>
                    <a:schemeClr val="bg1">
                      <a:lumMod val="50000"/>
                    </a:schemeClr>
                  </a:solidFill>
                </a:rPr>
                <a:t>Air,  Food,  Water,  Shelter</a:t>
              </a:r>
              <a:endParaRPr lang="en-US" sz="2000" b="1" dirty="0">
                <a:solidFill>
                  <a:schemeClr val="bg1">
                    <a:lumMod val="50000"/>
                  </a:schemeClr>
                </a:solidFill>
              </a:endParaRPr>
            </a:p>
          </p:txBody>
        </p:sp>
      </p:grpSp>
      <p:sp>
        <p:nvSpPr>
          <p:cNvPr id="2" name="Title 1"/>
          <p:cNvSpPr>
            <a:spLocks noGrp="1"/>
          </p:cNvSpPr>
          <p:nvPr>
            <p:ph type="title"/>
          </p:nvPr>
        </p:nvSpPr>
        <p:spPr>
          <a:xfrm>
            <a:off x="457200" y="152400"/>
            <a:ext cx="8229600" cy="1143000"/>
          </a:xfrm>
        </p:spPr>
        <p:txBody>
          <a:bodyPr/>
          <a:lstStyle/>
          <a:p>
            <a:r>
              <a:rPr lang="en-US" sz="3200" dirty="0" smtClean="0"/>
              <a:t>Environment and Health</a:t>
            </a:r>
            <a:r>
              <a:rPr lang="en-US" dirty="0" smtClean="0"/>
              <a:t/>
            </a:r>
            <a:br>
              <a:rPr lang="en-US" dirty="0" smtClean="0"/>
            </a:br>
            <a:r>
              <a:rPr lang="en-US" dirty="0" smtClean="0"/>
              <a:t>Meeting Hierarchy of Human Needs</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Four Key Areas for Strategic Initiatives</a:t>
            </a:r>
          </a:p>
        </p:txBody>
      </p:sp>
      <p:sp>
        <p:nvSpPr>
          <p:cNvPr id="4" name="Content Placeholder 3"/>
          <p:cNvSpPr>
            <a:spLocks noGrp="1"/>
          </p:cNvSpPr>
          <p:nvPr>
            <p:ph idx="1"/>
          </p:nvPr>
        </p:nvSpPr>
        <p:spPr/>
        <p:txBody>
          <a:bodyPr/>
          <a:lstStyle/>
          <a:p>
            <a:r>
              <a:rPr lang="en-US" dirty="0"/>
              <a:t>Sustainable Environments for </a:t>
            </a:r>
            <a:r>
              <a:rPr lang="en-US" dirty="0" smtClean="0"/>
              <a:t>Human Health</a:t>
            </a:r>
            <a:endParaRPr lang="en-US" dirty="0"/>
          </a:p>
          <a:p>
            <a:pPr lvl="1"/>
            <a:r>
              <a:rPr lang="en-US" dirty="0"/>
              <a:t>Core activities of </a:t>
            </a:r>
            <a:r>
              <a:rPr lang="en-US" dirty="0" smtClean="0"/>
              <a:t>Environmental Public Health</a:t>
            </a:r>
            <a:endParaRPr lang="en-US" dirty="0"/>
          </a:p>
          <a:p>
            <a:r>
              <a:rPr lang="en-US" dirty="0"/>
              <a:t>Evidence-Based Decision Making</a:t>
            </a:r>
          </a:p>
          <a:p>
            <a:pPr lvl="1"/>
            <a:r>
              <a:rPr lang="en-US" dirty="0"/>
              <a:t>Risk assessment development</a:t>
            </a:r>
          </a:p>
          <a:p>
            <a:r>
              <a:rPr lang="en-US" dirty="0"/>
              <a:t>Public health emergency response</a:t>
            </a:r>
          </a:p>
          <a:p>
            <a:pPr lvl="1"/>
            <a:r>
              <a:rPr lang="en-US" dirty="0"/>
              <a:t>Obvious by definition</a:t>
            </a:r>
          </a:p>
          <a:p>
            <a:r>
              <a:rPr lang="en-US" dirty="0"/>
              <a:t>Emerging issues</a:t>
            </a:r>
          </a:p>
          <a:p>
            <a:pPr lvl="1"/>
            <a:r>
              <a:rPr lang="en-US" dirty="0"/>
              <a:t>New hazards</a:t>
            </a:r>
          </a:p>
          <a:p>
            <a:pPr lvl="1"/>
            <a:r>
              <a:rPr lang="en-US" dirty="0"/>
              <a:t>New science</a:t>
            </a:r>
          </a:p>
          <a:p>
            <a:endParaRPr lang="en-US" dirty="0"/>
          </a:p>
        </p:txBody>
      </p:sp>
      <p:sp>
        <p:nvSpPr>
          <p:cNvPr id="5" name="Text Placeholder 4"/>
          <p:cNvSpPr>
            <a:spLocks noGrp="1"/>
          </p:cNvSpPr>
          <p:nvPr>
            <p:ph type="body" sz="quarter" idx="10"/>
          </p:nvPr>
        </p:nvSpPr>
        <p:spPr/>
        <p:txBody>
          <a:bodyPr/>
          <a:lstStyle/>
          <a:p>
            <a:endParaRPr lang="en-US"/>
          </a:p>
        </p:txBody>
      </p:sp>
      <p:sp>
        <p:nvSpPr>
          <p:cNvPr id="2" name="TextBox 1"/>
          <p:cNvSpPr txBox="1"/>
          <p:nvPr/>
        </p:nvSpPr>
        <p:spPr>
          <a:xfrm>
            <a:off x="8281021" y="432901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2071397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Sustainable Environments for </a:t>
            </a:r>
            <a:r>
              <a:rPr lang="en-US" dirty="0" smtClean="0"/>
              <a:t>Human Health</a:t>
            </a:r>
            <a:endParaRPr lang="en-US" dirty="0"/>
          </a:p>
        </p:txBody>
      </p:sp>
      <p:sp>
        <p:nvSpPr>
          <p:cNvPr id="2" name="Content Placeholder 1"/>
          <p:cNvSpPr>
            <a:spLocks noGrp="1"/>
          </p:cNvSpPr>
          <p:nvPr>
            <p:ph idx="1"/>
          </p:nvPr>
        </p:nvSpPr>
        <p:spPr/>
        <p:txBody>
          <a:bodyPr/>
          <a:lstStyle/>
          <a:p>
            <a:r>
              <a:rPr lang="en-US" dirty="0"/>
              <a:t>Initiative 1: Identify the bounds of a sustainable, healthy environment for humans</a:t>
            </a:r>
          </a:p>
          <a:p>
            <a:pPr lvl="1"/>
            <a:r>
              <a:rPr lang="en-US" dirty="0"/>
              <a:t>Workshop</a:t>
            </a:r>
          </a:p>
          <a:p>
            <a:pPr lvl="1"/>
            <a:r>
              <a:rPr lang="en-US" dirty="0"/>
              <a:t>Guide all other </a:t>
            </a:r>
            <a:r>
              <a:rPr lang="en-US" dirty="0" smtClean="0"/>
              <a:t>activities</a:t>
            </a:r>
          </a:p>
          <a:p>
            <a:pPr lvl="1"/>
            <a:endParaRPr lang="en-US" dirty="0"/>
          </a:p>
          <a:p>
            <a:r>
              <a:rPr lang="en-US" dirty="0"/>
              <a:t>Initiative 2: Build an international partnership focused on creating sustainable, healthy environments</a:t>
            </a:r>
          </a:p>
          <a:p>
            <a:pPr lvl="1"/>
            <a:r>
              <a:rPr lang="en-US" dirty="0"/>
              <a:t>Global conference of mayors?</a:t>
            </a:r>
          </a:p>
          <a:p>
            <a:pPr lvl="1"/>
            <a:r>
              <a:rPr lang="en-US" dirty="0"/>
              <a:t>Yearly/Monthly Earth watch measure?</a:t>
            </a:r>
          </a:p>
          <a:p>
            <a:pPr lvl="1"/>
            <a:endParaRPr lang="en-US" dirty="0"/>
          </a:p>
          <a:p>
            <a:endParaRPr lang="en-US" sz="3600"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141073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Sustainable Environments for </a:t>
            </a:r>
            <a:r>
              <a:rPr lang="en-US" dirty="0" smtClean="0"/>
              <a:t>Human Health</a:t>
            </a:r>
            <a:endParaRPr lang="en-US" dirty="0"/>
          </a:p>
        </p:txBody>
      </p:sp>
      <p:sp>
        <p:nvSpPr>
          <p:cNvPr id="3" name="Content Placeholder 2"/>
          <p:cNvSpPr>
            <a:spLocks noGrp="1"/>
          </p:cNvSpPr>
          <p:nvPr>
            <p:ph idx="1"/>
          </p:nvPr>
        </p:nvSpPr>
        <p:spPr/>
        <p:txBody>
          <a:bodyPr/>
          <a:lstStyle/>
          <a:p>
            <a:r>
              <a:rPr lang="en-US" sz="2000" dirty="0"/>
              <a:t>Initiative 3: Compare health risks, set priorities to create the largest number of sustainable, healthy environments possible</a:t>
            </a:r>
          </a:p>
          <a:p>
            <a:pPr lvl="1"/>
            <a:r>
              <a:rPr lang="en-US" sz="1800" dirty="0"/>
              <a:t>Create a certification program - </a:t>
            </a:r>
            <a:r>
              <a:rPr lang="ja-JP" altLang="en-US" sz="1800" dirty="0">
                <a:latin typeface="Arial"/>
              </a:rPr>
              <a:t>“</a:t>
            </a:r>
            <a:r>
              <a:rPr lang="en-US" sz="1800" dirty="0"/>
              <a:t>My city is a WHO Sustainable Healthy Environment</a:t>
            </a:r>
            <a:r>
              <a:rPr lang="ja-JP" altLang="en-US" sz="1800" dirty="0">
                <a:latin typeface="Arial"/>
              </a:rPr>
              <a:t>”</a:t>
            </a:r>
            <a:endParaRPr lang="en-US" sz="1800" dirty="0"/>
          </a:p>
          <a:p>
            <a:pPr lvl="1"/>
            <a:r>
              <a:rPr lang="en-US" sz="1800" dirty="0"/>
              <a:t>Build coalition to address most pressing needs (probably water and sanitation, possibly food quality) </a:t>
            </a:r>
          </a:p>
          <a:p>
            <a:pPr lvl="2"/>
            <a:r>
              <a:rPr lang="en-US" dirty="0"/>
              <a:t>Choosing the focus should help to define the </a:t>
            </a:r>
            <a:r>
              <a:rPr lang="en-US" dirty="0" smtClean="0"/>
              <a:t>partners</a:t>
            </a:r>
          </a:p>
          <a:p>
            <a:pPr lvl="2"/>
            <a:endParaRPr lang="en-US" dirty="0"/>
          </a:p>
          <a:p>
            <a:r>
              <a:rPr lang="en-US" sz="2000" dirty="0"/>
              <a:t>Initiative 4: Educate and train global public health practitioners</a:t>
            </a:r>
          </a:p>
          <a:p>
            <a:pPr lvl="1"/>
            <a:r>
              <a:rPr lang="en-US" sz="1800" dirty="0"/>
              <a:t>Instill </a:t>
            </a:r>
            <a:r>
              <a:rPr lang="en-US" sz="1800" dirty="0" smtClean="0"/>
              <a:t>Environmental Public Health ideas </a:t>
            </a:r>
            <a:r>
              <a:rPr lang="en-US" sz="1800" dirty="0"/>
              <a:t>and priorities into the global public health community</a:t>
            </a:r>
          </a:p>
          <a:p>
            <a:pPr lvl="1"/>
            <a:r>
              <a:rPr lang="en-US" sz="1800" dirty="0"/>
              <a:t>Develop an in-house rotation allowing training here at WHO for 1 year</a:t>
            </a:r>
          </a:p>
          <a:p>
            <a:endParaRPr lang="en-US" sz="32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524591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Evidence-Based Decision Making</a:t>
            </a:r>
          </a:p>
        </p:txBody>
      </p:sp>
      <p:sp>
        <p:nvSpPr>
          <p:cNvPr id="2" name="Content Placeholder 1"/>
          <p:cNvSpPr>
            <a:spLocks noGrp="1"/>
          </p:cNvSpPr>
          <p:nvPr>
            <p:ph idx="1"/>
          </p:nvPr>
        </p:nvSpPr>
        <p:spPr/>
        <p:txBody>
          <a:bodyPr/>
          <a:lstStyle/>
          <a:p>
            <a:r>
              <a:rPr lang="en-US" sz="2000" dirty="0"/>
              <a:t>Initiative 1: Develop better metrics for quantifying risks and comparing them to benefits</a:t>
            </a:r>
          </a:p>
          <a:p>
            <a:pPr lvl="1"/>
            <a:r>
              <a:rPr lang="en-US" sz="1800" dirty="0"/>
              <a:t>Could be existing metrics (e.g. DALY), but need better international buy in</a:t>
            </a:r>
          </a:p>
          <a:p>
            <a:pPr lvl="1"/>
            <a:r>
              <a:rPr lang="en-US" sz="1800" dirty="0"/>
              <a:t>Need a means to do semi-quantitative analyses - use what we have and get a quick-and-dirty answer</a:t>
            </a:r>
          </a:p>
          <a:p>
            <a:pPr lvl="1"/>
            <a:r>
              <a:rPr lang="en-US" sz="1800" dirty="0"/>
              <a:t>Combine aggregate and cumulative risk assessment to better set priorities - do we go after the exposure, the disease, the route</a:t>
            </a:r>
            <a:r>
              <a:rPr lang="en-US" sz="1800" dirty="0" smtClean="0"/>
              <a:t>?</a:t>
            </a:r>
          </a:p>
          <a:p>
            <a:pPr lvl="1"/>
            <a:endParaRPr lang="en-US" sz="1800" dirty="0"/>
          </a:p>
          <a:p>
            <a:r>
              <a:rPr lang="en-US" sz="2000" dirty="0"/>
              <a:t>Initiative 2: Harmonization of definitions and methods</a:t>
            </a:r>
          </a:p>
          <a:p>
            <a:pPr lvl="1"/>
            <a:r>
              <a:rPr lang="en-US" sz="1800" dirty="0"/>
              <a:t>What does public health protection mean?</a:t>
            </a:r>
          </a:p>
          <a:p>
            <a:pPr lvl="1"/>
            <a:r>
              <a:rPr lang="en-US" sz="1800" dirty="0"/>
              <a:t>Where to draw the line between sensitive subpopulations and individuals?</a:t>
            </a:r>
          </a:p>
          <a:p>
            <a:endParaRPr lang="en-US" sz="3200"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627805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1330" name="Object 2"/>
          <p:cNvGraphicFramePr>
            <a:graphicFrameLocks noChangeAspect="1"/>
          </p:cNvGraphicFramePr>
          <p:nvPr/>
        </p:nvGraphicFramePr>
        <p:xfrm>
          <a:off x="614363" y="1139825"/>
          <a:ext cx="7843837" cy="5032375"/>
        </p:xfrm>
        <a:graphic>
          <a:graphicData uri="http://schemas.openxmlformats.org/presentationml/2006/ole">
            <mc:AlternateContent xmlns:mc="http://schemas.openxmlformats.org/markup-compatibility/2006">
              <mc:Choice xmlns:v="urn:schemas-microsoft-com:vml" Requires="v">
                <p:oleObj spid="_x0000_s35855" name="Document" r:id="rId5" imgW="5468112" imgH="3508248" progId="Word.Document.8">
                  <p:embed/>
                </p:oleObj>
              </mc:Choice>
              <mc:Fallback>
                <p:oleObj name="Document" r:id="rId5" imgW="5468112" imgH="3508248"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3" y="1139825"/>
                        <a:ext cx="7843837" cy="503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1331" name="Rectangle 3"/>
          <p:cNvSpPr>
            <a:spLocks noGrp="1" noChangeArrowheads="1"/>
          </p:cNvSpPr>
          <p:nvPr>
            <p:ph type="title"/>
          </p:nvPr>
        </p:nvSpPr>
        <p:spPr/>
        <p:txBody>
          <a:bodyPr/>
          <a:lstStyle/>
          <a:p>
            <a:r>
              <a:rPr lang="en-US" sz="3000" dirty="0" smtClean="0"/>
              <a:t>Human Systems</a:t>
            </a:r>
            <a:endParaRPr lang="en-US" sz="3000" dirty="0"/>
          </a:p>
        </p:txBody>
      </p:sp>
      <p:sp>
        <p:nvSpPr>
          <p:cNvPr id="611332" name="Text Box 4"/>
          <p:cNvSpPr txBox="1">
            <a:spLocks noChangeArrowheads="1"/>
          </p:cNvSpPr>
          <p:nvPr/>
        </p:nvSpPr>
        <p:spPr bwMode="auto">
          <a:xfrm>
            <a:off x="5927725" y="6445250"/>
            <a:ext cx="2522538" cy="336550"/>
          </a:xfrm>
          <a:prstGeom prst="rect">
            <a:avLst/>
          </a:prstGeom>
          <a:noFill/>
          <a:ln w="9525">
            <a:noFill/>
            <a:miter lim="800000"/>
            <a:headEnd/>
            <a:tailEnd/>
          </a:ln>
        </p:spPr>
        <p:txBody>
          <a:bodyPr wrap="none">
            <a:prstTxWarp prst="textNoShape">
              <a:avLst/>
            </a:prstTxWarp>
            <a:spAutoFit/>
          </a:bodyPr>
          <a:lstStyle/>
          <a:p>
            <a:r>
              <a:rPr lang="en-US" sz="1600" i="1" dirty="0" err="1"/>
              <a:t>Gohlke</a:t>
            </a:r>
            <a:r>
              <a:rPr lang="en-US" sz="1600" i="1" dirty="0"/>
              <a:t> and </a:t>
            </a:r>
            <a:r>
              <a:rPr lang="en-US" sz="1600" i="1" dirty="0" err="1"/>
              <a:t>Portier</a:t>
            </a:r>
            <a:r>
              <a:rPr lang="en-US" sz="1600" i="1" dirty="0"/>
              <a:t> (2006)</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Decision Making</a:t>
            </a:r>
          </a:p>
        </p:txBody>
      </p:sp>
      <p:sp>
        <p:nvSpPr>
          <p:cNvPr id="3" name="Content Placeholder 2"/>
          <p:cNvSpPr>
            <a:spLocks noGrp="1"/>
          </p:cNvSpPr>
          <p:nvPr>
            <p:ph idx="1"/>
          </p:nvPr>
        </p:nvSpPr>
        <p:spPr/>
        <p:txBody>
          <a:bodyPr/>
          <a:lstStyle/>
          <a:p>
            <a:r>
              <a:rPr lang="en-US" sz="2000" dirty="0"/>
              <a:t>Initiative 3: Priority setting - how do we make it more effective</a:t>
            </a:r>
          </a:p>
          <a:p>
            <a:pPr lvl="1"/>
            <a:r>
              <a:rPr lang="en-US" sz="1800" dirty="0"/>
              <a:t>Burden of disease? </a:t>
            </a:r>
          </a:p>
          <a:p>
            <a:pPr lvl="1"/>
            <a:r>
              <a:rPr lang="en-US" sz="1800" dirty="0"/>
              <a:t>Cost of intervention</a:t>
            </a:r>
            <a:r>
              <a:rPr lang="en-US" sz="1800" dirty="0" smtClean="0"/>
              <a:t>?</a:t>
            </a:r>
          </a:p>
          <a:p>
            <a:pPr lvl="1"/>
            <a:endParaRPr lang="en-US" sz="1800" dirty="0"/>
          </a:p>
          <a:p>
            <a:r>
              <a:rPr lang="en-US" sz="2000" dirty="0"/>
              <a:t>Initiative 4: High level risk assessment advice on a global basis on issues of multinational concern</a:t>
            </a:r>
          </a:p>
          <a:p>
            <a:pPr lvl="1"/>
            <a:r>
              <a:rPr lang="en-US" sz="1800" dirty="0"/>
              <a:t>Locust control </a:t>
            </a:r>
            <a:r>
              <a:rPr lang="en-US" sz="1800" dirty="0" err="1"/>
              <a:t>vs</a:t>
            </a:r>
            <a:r>
              <a:rPr lang="en-US" sz="1800" dirty="0"/>
              <a:t> pesticide use, mercury in vaccines versus no vaccine, malaria control versus use of DDT</a:t>
            </a:r>
          </a:p>
          <a:p>
            <a:endParaRPr lang="en-US" sz="32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738180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Environmental Public </a:t>
            </a:r>
            <a:r>
              <a:rPr lang="en-US" dirty="0"/>
              <a:t>Health Emergencies</a:t>
            </a:r>
          </a:p>
        </p:txBody>
      </p:sp>
      <p:sp>
        <p:nvSpPr>
          <p:cNvPr id="2" name="Content Placeholder 1"/>
          <p:cNvSpPr>
            <a:spLocks noGrp="1"/>
          </p:cNvSpPr>
          <p:nvPr>
            <p:ph idx="1"/>
          </p:nvPr>
        </p:nvSpPr>
        <p:spPr/>
        <p:txBody>
          <a:bodyPr/>
          <a:lstStyle/>
          <a:p>
            <a:r>
              <a:rPr lang="en-US" dirty="0"/>
              <a:t>Create a focus for managing a global response</a:t>
            </a:r>
          </a:p>
          <a:p>
            <a:pPr lvl="1"/>
            <a:r>
              <a:rPr lang="en-US" dirty="0"/>
              <a:t>Identify experts/organizations to contribute to a response</a:t>
            </a:r>
          </a:p>
          <a:p>
            <a:pPr lvl="1"/>
            <a:r>
              <a:rPr lang="en-US" dirty="0"/>
              <a:t>Convene on an annual basis to be certain there is overall guidance on when and how to response to emergencies</a:t>
            </a:r>
          </a:p>
          <a:p>
            <a:pPr lvl="1"/>
            <a:r>
              <a:rPr lang="en-US" dirty="0"/>
              <a:t>Define the bounds of what constitutes a </a:t>
            </a:r>
            <a:r>
              <a:rPr lang="en-US" dirty="0" smtClean="0"/>
              <a:t>environmental public health emergency</a:t>
            </a:r>
            <a:endParaRPr lang="en-US" dirty="0"/>
          </a:p>
          <a:p>
            <a:endParaRPr lang="en-US"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1322510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Emerging Issues</a:t>
            </a:r>
          </a:p>
        </p:txBody>
      </p:sp>
      <p:sp>
        <p:nvSpPr>
          <p:cNvPr id="2" name="Content Placeholder 1"/>
          <p:cNvSpPr>
            <a:spLocks noGrp="1"/>
          </p:cNvSpPr>
          <p:nvPr>
            <p:ph idx="1"/>
          </p:nvPr>
        </p:nvSpPr>
        <p:spPr/>
        <p:txBody>
          <a:bodyPr/>
          <a:lstStyle/>
          <a:p>
            <a:r>
              <a:rPr lang="en-US" sz="1800" dirty="0"/>
              <a:t>Emerging Hazards</a:t>
            </a:r>
          </a:p>
          <a:p>
            <a:pPr lvl="1"/>
            <a:r>
              <a:rPr lang="en-US" sz="1600" dirty="0"/>
              <a:t>E</a:t>
            </a:r>
            <a:r>
              <a:rPr lang="en-US" sz="1600" dirty="0" smtClean="0"/>
              <a:t>stablish </a:t>
            </a:r>
            <a:r>
              <a:rPr lang="en-US" sz="1600" dirty="0"/>
              <a:t>a means to rapidly identify emerging issues</a:t>
            </a:r>
          </a:p>
          <a:p>
            <a:pPr lvl="1"/>
            <a:r>
              <a:rPr lang="en-US" sz="1600" dirty="0"/>
              <a:t>This could also work through the </a:t>
            </a:r>
            <a:r>
              <a:rPr lang="ja-JP" altLang="en-US" sz="1600" dirty="0">
                <a:latin typeface="Arial"/>
              </a:rPr>
              <a:t>“</a:t>
            </a:r>
            <a:r>
              <a:rPr lang="en-US" sz="1600" dirty="0"/>
              <a:t>Convention of Mayors</a:t>
            </a:r>
            <a:r>
              <a:rPr lang="ja-JP" altLang="en-US" sz="1600" dirty="0">
                <a:latin typeface="Arial"/>
              </a:rPr>
              <a:t>”</a:t>
            </a:r>
            <a:endParaRPr lang="en-US" sz="1600" dirty="0"/>
          </a:p>
          <a:p>
            <a:pPr lvl="1"/>
            <a:r>
              <a:rPr lang="en-US" sz="1600" dirty="0"/>
              <a:t>Develop </a:t>
            </a:r>
            <a:r>
              <a:rPr lang="en-US" sz="1600" dirty="0" smtClean="0"/>
              <a:t>a management structure consisting </a:t>
            </a:r>
            <a:r>
              <a:rPr lang="en-US" sz="1600" dirty="0"/>
              <a:t>of country representatives to meet annually and advise </a:t>
            </a:r>
            <a:r>
              <a:rPr lang="en-US" sz="1600" dirty="0" smtClean="0"/>
              <a:t>PAHO </a:t>
            </a:r>
            <a:r>
              <a:rPr lang="en-US" sz="1600" dirty="0"/>
              <a:t>on national, regional and global emerging </a:t>
            </a:r>
            <a:r>
              <a:rPr lang="en-US" sz="1600" dirty="0" smtClean="0"/>
              <a:t>threats</a:t>
            </a:r>
          </a:p>
          <a:p>
            <a:pPr lvl="1"/>
            <a:endParaRPr lang="en-US" sz="1600" dirty="0"/>
          </a:p>
          <a:p>
            <a:r>
              <a:rPr lang="en-US" sz="1800" dirty="0"/>
              <a:t>Emerging Science</a:t>
            </a:r>
          </a:p>
          <a:p>
            <a:pPr lvl="1"/>
            <a:r>
              <a:rPr lang="en-US" sz="1600" dirty="0" smtClean="0"/>
              <a:t>Identify </a:t>
            </a:r>
            <a:r>
              <a:rPr lang="en-US" sz="1600" dirty="0"/>
              <a:t>opportunities for </a:t>
            </a:r>
            <a:r>
              <a:rPr lang="en-US" sz="1600" dirty="0" smtClean="0"/>
              <a:t>Collaborating Centers </a:t>
            </a:r>
            <a:r>
              <a:rPr lang="en-US" sz="1600" dirty="0"/>
              <a:t>to lead on new science</a:t>
            </a:r>
          </a:p>
          <a:p>
            <a:pPr lvl="1"/>
            <a:r>
              <a:rPr lang="en-US" sz="1600" dirty="0"/>
              <a:t>Evaluate current programs to ensure they are using the best available </a:t>
            </a:r>
            <a:r>
              <a:rPr lang="en-US" sz="1600" dirty="0" smtClean="0"/>
              <a:t>science</a:t>
            </a:r>
            <a:endParaRPr lang="en-US" sz="1600" dirty="0"/>
          </a:p>
          <a:p>
            <a:endParaRPr lang="en-US" sz="1800"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286659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lstStyle/>
          <a:p>
            <a:r>
              <a:rPr lang="en-US" dirty="0" smtClean="0"/>
              <a:t>Questions?</a:t>
            </a:r>
          </a:p>
        </p:txBody>
      </p:sp>
      <p:sp>
        <p:nvSpPr>
          <p:cNvPr id="5" name="Text Placeholder 4"/>
          <p:cNvSpPr>
            <a:spLocks noGrp="1"/>
          </p:cNvSpPr>
          <p:nvPr>
            <p:ph type="body" sz="quarter" idx="11"/>
          </p:nvPr>
        </p:nvSpPr>
        <p:spPr/>
        <p:txBody>
          <a:bodyPr/>
          <a:lstStyle/>
          <a:p>
            <a:r>
              <a:rPr lang="en-US" dirty="0" smtClean="0"/>
              <a:t>National Center for Environmental Health</a:t>
            </a:r>
            <a:endParaRPr lang="en-US" dirty="0"/>
          </a:p>
        </p:txBody>
      </p:sp>
      <p:sp>
        <p:nvSpPr>
          <p:cNvPr id="6" name="Text Placeholder 5"/>
          <p:cNvSpPr>
            <a:spLocks noGrp="1"/>
          </p:cNvSpPr>
          <p:nvPr>
            <p:ph type="body" sz="quarter" idx="12"/>
          </p:nvPr>
        </p:nvSpPr>
        <p:spPr/>
        <p:txBody>
          <a:bodyPr/>
          <a:lstStyle/>
          <a:p>
            <a:r>
              <a:rPr lang="en-US" dirty="0" smtClean="0"/>
              <a:t>Agency for Toxic Substances and Disease Registry</a:t>
            </a:r>
          </a:p>
        </p:txBody>
      </p:sp>
      <p:pic>
        <p:nvPicPr>
          <p:cNvPr id="9" name="Picture 4"/>
          <p:cNvPicPr>
            <a:picLocks noChangeAspect="1" noChangeArrowheads="1"/>
          </p:cNvPicPr>
          <p:nvPr/>
        </p:nvPicPr>
        <p:blipFill>
          <a:blip r:embed="rId2" cstate="screen"/>
          <a:srcRect/>
          <a:stretch>
            <a:fillRect/>
          </a:stretch>
        </p:blipFill>
        <p:spPr bwMode="auto">
          <a:xfrm>
            <a:off x="6324600" y="2057400"/>
            <a:ext cx="2133600" cy="1924050"/>
          </a:xfrm>
          <a:prstGeom prst="rect">
            <a:avLst/>
          </a:prstGeom>
          <a:noFill/>
          <a:ln w="28575">
            <a:solidFill>
              <a:srgbClr val="FFC000"/>
            </a:solidFill>
            <a:miter lim="800000"/>
            <a:headEnd/>
            <a:tailEnd/>
          </a:ln>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Text Box 2"/>
          <p:cNvSpPr txBox="1">
            <a:spLocks noChangeArrowheads="1"/>
          </p:cNvSpPr>
          <p:nvPr/>
        </p:nvSpPr>
        <p:spPr bwMode="auto">
          <a:xfrm>
            <a:off x="5927725" y="6445250"/>
            <a:ext cx="2522538" cy="336550"/>
          </a:xfrm>
          <a:prstGeom prst="rect">
            <a:avLst/>
          </a:prstGeom>
          <a:noFill/>
          <a:ln w="9525">
            <a:noFill/>
            <a:miter lim="800000"/>
            <a:headEnd/>
            <a:tailEnd/>
          </a:ln>
        </p:spPr>
        <p:txBody>
          <a:bodyPr wrap="none">
            <a:prstTxWarp prst="textNoShape">
              <a:avLst/>
            </a:prstTxWarp>
            <a:spAutoFit/>
          </a:bodyPr>
          <a:lstStyle/>
          <a:p>
            <a:r>
              <a:rPr lang="en-US" sz="1600" i="1" dirty="0" err="1"/>
              <a:t>Gohlke</a:t>
            </a:r>
            <a:r>
              <a:rPr lang="en-US" sz="1600" i="1" dirty="0"/>
              <a:t> and </a:t>
            </a:r>
            <a:r>
              <a:rPr lang="en-US" sz="1600" i="1" dirty="0" err="1"/>
              <a:t>Portier</a:t>
            </a:r>
            <a:r>
              <a:rPr lang="en-US" sz="1600" i="1" dirty="0"/>
              <a:t> (2007)</a:t>
            </a:r>
          </a:p>
        </p:txBody>
      </p:sp>
      <p:graphicFrame>
        <p:nvGraphicFramePr>
          <p:cNvPr id="694275" name="Object 3"/>
          <p:cNvGraphicFramePr>
            <a:graphicFrameLocks noChangeAspect="1"/>
          </p:cNvGraphicFramePr>
          <p:nvPr/>
        </p:nvGraphicFramePr>
        <p:xfrm>
          <a:off x="762000" y="1295400"/>
          <a:ext cx="7751763" cy="5026025"/>
        </p:xfrm>
        <a:graphic>
          <a:graphicData uri="http://schemas.openxmlformats.org/presentationml/2006/ole">
            <mc:AlternateContent xmlns:mc="http://schemas.openxmlformats.org/markup-compatibility/2006">
              <mc:Choice xmlns:v="urn:schemas-microsoft-com:vml" Requires="v">
                <p:oleObj spid="_x0000_s37903" name="Document" r:id="rId5" imgW="5486400" imgH="3557016" progId="Word.Document.8">
                  <p:embed/>
                </p:oleObj>
              </mc:Choice>
              <mc:Fallback>
                <p:oleObj name="Document" r:id="rId5" imgW="5486400" imgH="3557016"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295400"/>
                        <a:ext cx="7751763" cy="5026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4276" name="Rectangle 4"/>
          <p:cNvSpPr>
            <a:spLocks noGrp="1" noChangeArrowheads="1"/>
          </p:cNvSpPr>
          <p:nvPr>
            <p:ph type="title"/>
          </p:nvPr>
        </p:nvSpPr>
        <p:spPr>
          <a:xfrm>
            <a:off x="685800" y="457200"/>
            <a:ext cx="8077200" cy="996950"/>
          </a:xfrm>
        </p:spPr>
        <p:txBody>
          <a:bodyPr/>
          <a:lstStyle/>
          <a:p>
            <a:r>
              <a:rPr lang="en-US" sz="4000" dirty="0" smtClean="0"/>
              <a:t>Our </a:t>
            </a:r>
            <a:r>
              <a:rPr lang="en-US" sz="4000" dirty="0"/>
              <a:t>Environment and Our Health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274638"/>
            <a:ext cx="2667000" cy="1143000"/>
          </a:xfrm>
        </p:spPr>
        <p:txBody>
          <a:bodyPr/>
          <a:lstStyle/>
          <a:p>
            <a:r>
              <a:rPr lang="en-US" sz="2800" dirty="0" smtClean="0">
                <a:ea typeface="ＭＳ Ｐゴシック" charset="-128"/>
                <a:cs typeface="ＭＳ Ｐゴシック" charset="-128"/>
              </a:rPr>
              <a:t>Transportation and Human Health</a:t>
            </a:r>
            <a:endParaRPr lang="en-US" sz="2800" dirty="0">
              <a:ea typeface="ＭＳ Ｐゴシック" charset="-128"/>
              <a:cs typeface="ＭＳ Ｐゴシック" charset="-128"/>
            </a:endParaRPr>
          </a:p>
        </p:txBody>
      </p:sp>
      <p:pic>
        <p:nvPicPr>
          <p:cNvPr id="73731"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1" y="381000"/>
            <a:ext cx="5225871" cy="5943600"/>
          </a:xfrm>
          <a:prstGeom prst="rect">
            <a:avLst/>
          </a:prstGeom>
          <a:noFill/>
          <a:ln w="9525">
            <a:noFill/>
            <a:miter lim="800000"/>
            <a:headEnd/>
            <a:tailEnd/>
          </a:ln>
        </p:spPr>
      </p:pic>
      <p:sp>
        <p:nvSpPr>
          <p:cNvPr id="73732" name="TextBox 3"/>
          <p:cNvSpPr txBox="1">
            <a:spLocks noChangeArrowheads="1"/>
          </p:cNvSpPr>
          <p:nvPr/>
        </p:nvSpPr>
        <p:spPr bwMode="auto">
          <a:xfrm>
            <a:off x="5562600" y="6474023"/>
            <a:ext cx="3429000" cy="307777"/>
          </a:xfrm>
          <a:prstGeom prst="rect">
            <a:avLst/>
          </a:prstGeom>
          <a:noFill/>
          <a:ln w="9525">
            <a:noFill/>
            <a:miter lim="800000"/>
            <a:headEnd/>
            <a:tailEnd/>
          </a:ln>
        </p:spPr>
        <p:txBody>
          <a:bodyPr wrap="square">
            <a:prstTxWarp prst="textNoShape">
              <a:avLst/>
            </a:prstTxWarp>
            <a:spAutoFit/>
          </a:bodyPr>
          <a:lstStyle/>
          <a:p>
            <a:r>
              <a:rPr lang="en-US" sz="1400" i="1" dirty="0"/>
              <a:t>Woodcock, et al</a:t>
            </a:r>
            <a:r>
              <a:rPr lang="en-US" sz="1400" i="1" dirty="0" smtClean="0"/>
              <a:t>, Lancet</a:t>
            </a:r>
            <a:r>
              <a:rPr lang="en-US" sz="1400" i="1" dirty="0"/>
              <a:t>, Nov. 2009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8" name="Rectangle 4"/>
          <p:cNvSpPr>
            <a:spLocks noChangeArrowheads="1"/>
          </p:cNvSpPr>
          <p:nvPr/>
        </p:nvSpPr>
        <p:spPr bwMode="auto">
          <a:xfrm>
            <a:off x="8001000" y="0"/>
            <a:ext cx="1143000" cy="68580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651267" name="Picture 3" descr="E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8399" y="381000"/>
            <a:ext cx="4894001" cy="5943600"/>
          </a:xfrm>
          <a:prstGeom prst="rect">
            <a:avLst/>
          </a:prstGeom>
          <a:noFill/>
        </p:spPr>
      </p:pic>
      <p:sp>
        <p:nvSpPr>
          <p:cNvPr id="4" name="TextBox 3"/>
          <p:cNvSpPr txBox="1"/>
          <p:nvPr/>
        </p:nvSpPr>
        <p:spPr>
          <a:xfrm>
            <a:off x="533400" y="609600"/>
            <a:ext cx="2152001" cy="1200328"/>
          </a:xfrm>
          <a:prstGeom prst="rect">
            <a:avLst/>
          </a:prstGeom>
          <a:noFill/>
        </p:spPr>
        <p:txBody>
          <a:bodyPr wrap="none" rtlCol="0">
            <a:spAutoFit/>
          </a:bodyPr>
          <a:lstStyle/>
          <a:p>
            <a:pPr algn="ctr"/>
            <a:r>
              <a:rPr lang="en-US" sz="2400" dirty="0" smtClean="0"/>
              <a:t>Energy Policy </a:t>
            </a:r>
          </a:p>
          <a:p>
            <a:pPr algn="ctr"/>
            <a:r>
              <a:rPr lang="en-US" sz="2400" dirty="0" smtClean="0"/>
              <a:t>and </a:t>
            </a:r>
          </a:p>
          <a:p>
            <a:pPr algn="ctr"/>
            <a:r>
              <a:rPr lang="en-US" sz="2400" dirty="0" smtClean="0"/>
              <a:t>Human Health</a:t>
            </a:r>
            <a:endParaRPr lang="en-US" sz="2400" dirty="0"/>
          </a:p>
        </p:txBody>
      </p:sp>
      <p:sp>
        <p:nvSpPr>
          <p:cNvPr id="5" name="TextBox 4"/>
          <p:cNvSpPr txBox="1"/>
          <p:nvPr/>
        </p:nvSpPr>
        <p:spPr>
          <a:xfrm>
            <a:off x="5585090" y="6477000"/>
            <a:ext cx="2013064" cy="338554"/>
          </a:xfrm>
          <a:prstGeom prst="rect">
            <a:avLst/>
          </a:prstGeom>
          <a:noFill/>
        </p:spPr>
        <p:txBody>
          <a:bodyPr wrap="none" rtlCol="0">
            <a:spAutoFit/>
          </a:bodyPr>
          <a:lstStyle/>
          <a:p>
            <a:r>
              <a:rPr lang="en-US" sz="1600" i="1" dirty="0" err="1" smtClean="0"/>
              <a:t>Gohlke</a:t>
            </a:r>
            <a:r>
              <a:rPr lang="en-US" sz="1600" i="1" dirty="0" smtClean="0"/>
              <a:t>, et al., 2008</a:t>
            </a:r>
            <a:endParaRPr lang="en-US" sz="16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Housing Conditions Have an Important Impact on Public Health</a:t>
            </a:r>
            <a:endParaRPr lang="en-US" dirty="0"/>
          </a:p>
        </p:txBody>
      </p:sp>
      <p:sp>
        <p:nvSpPr>
          <p:cNvPr id="8" name="Title 5"/>
          <p:cNvSpPr txBox="1">
            <a:spLocks/>
          </p:cNvSpPr>
          <p:nvPr/>
        </p:nvSpPr>
        <p:spPr>
          <a:xfrm>
            <a:off x="1792288" y="5105400"/>
            <a:ext cx="5486400" cy="1219200"/>
          </a:xfrm>
          <a:prstGeom prst="rect">
            <a:avLst/>
          </a:prstGeom>
        </p:spPr>
        <p:txBody>
          <a:bodyPr anchor="t" anchorCtr="0"/>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2000" i="0" u="none" strike="noStrike" kern="1200" cap="none" spc="0" normalizeH="0" baseline="0" noProof="0" dirty="0" smtClean="0">
                <a:ln>
                  <a:noFill/>
                </a:ln>
                <a:solidFill>
                  <a:schemeClr val="bg2"/>
                </a:solidFill>
                <a:effectLst/>
                <a:uLnTx/>
                <a:uFillTx/>
                <a:latin typeface="+mj-lt"/>
                <a:ea typeface="+mj-ea"/>
                <a:cs typeface="+mj-cs"/>
              </a:rPr>
              <a:t>Most people spend an average of 50% or more of every day inside their homes </a:t>
            </a:r>
            <a:endParaRPr kumimoji="0" lang="en-US" sz="2000" i="0" u="none" strike="noStrike" kern="1200" cap="none" spc="0" normalizeH="0" baseline="0" noProof="0" dirty="0">
              <a:ln>
                <a:noFill/>
              </a:ln>
              <a:solidFill>
                <a:schemeClr val="bg2"/>
              </a:solidFill>
              <a:effectLst/>
              <a:uLnTx/>
              <a:uFillTx/>
              <a:latin typeface="+mj-lt"/>
              <a:ea typeface="+mj-ea"/>
              <a:cs typeface="+mj-cs"/>
            </a:endParaRPr>
          </a:p>
        </p:txBody>
      </p:sp>
      <p:pic>
        <p:nvPicPr>
          <p:cNvPr id="9" name="Picture 4" descr="j03094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2286000" y="1524000"/>
            <a:ext cx="4673600" cy="3505200"/>
          </a:xfrm>
          <a:prstGeom prst="rect">
            <a:avLst/>
          </a:prstGeom>
          <a:noFill/>
          <a:ln w="28575">
            <a:solidFill>
              <a:srgbClr val="FFC000"/>
            </a:solidFill>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Design and Health</a:t>
            </a:r>
            <a:endParaRPr lang="en-US" dirty="0"/>
          </a:p>
        </p:txBody>
      </p:sp>
      <p:sp>
        <p:nvSpPr>
          <p:cNvPr id="5" name="Rectangle 3"/>
          <p:cNvSpPr>
            <a:spLocks noGrp="1" noChangeArrowheads="1"/>
          </p:cNvSpPr>
          <p:nvPr>
            <p:ph type="body" idx="1"/>
          </p:nvPr>
        </p:nvSpPr>
        <p:spPr>
          <a:xfrm>
            <a:off x="3768725" y="1676400"/>
            <a:ext cx="5375275" cy="5257800"/>
          </a:xfrm>
        </p:spPr>
        <p:txBody>
          <a:bodyPr/>
          <a:lstStyle/>
          <a:p>
            <a:r>
              <a:rPr lang="en-US"/>
              <a:t>Obesity, physical activity, CVD</a:t>
            </a:r>
          </a:p>
          <a:p>
            <a:r>
              <a:rPr lang="en-US"/>
              <a:t>Water quantity and quality</a:t>
            </a:r>
            <a:endParaRPr lang="en-US">
              <a:sym typeface="Symbol" pitchFamily="18" charset="2"/>
            </a:endParaRPr>
          </a:p>
          <a:p>
            <a:endParaRPr lang="en-US">
              <a:sym typeface="Symbol" pitchFamily="18" charset="2"/>
            </a:endParaRPr>
          </a:p>
          <a:p>
            <a:r>
              <a:rPr lang="en-US"/>
              <a:t>Air pollution and asthma</a:t>
            </a:r>
          </a:p>
          <a:p>
            <a:r>
              <a:rPr lang="en-US"/>
              <a:t>Climate change contribution</a:t>
            </a:r>
          </a:p>
          <a:p>
            <a:r>
              <a:rPr lang="en-US" b="1">
                <a:sym typeface="Symbol" pitchFamily="18" charset="2"/>
              </a:rPr>
              <a:t></a:t>
            </a:r>
            <a:r>
              <a:rPr lang="en-US"/>
              <a:t> Car crashes</a:t>
            </a:r>
          </a:p>
          <a:p>
            <a:r>
              <a:rPr lang="en-US" b="1">
                <a:sym typeface="Symbol" pitchFamily="18" charset="2"/>
              </a:rPr>
              <a:t></a:t>
            </a:r>
            <a:r>
              <a:rPr lang="en-US"/>
              <a:t> Pedestrian injuries</a:t>
            </a:r>
          </a:p>
          <a:p>
            <a:pPr>
              <a:buFontTx/>
              <a:buNone/>
            </a:pPr>
            <a:endParaRPr lang="en-US" b="1">
              <a:sym typeface="Symbol" pitchFamily="18" charset="2"/>
            </a:endParaRPr>
          </a:p>
          <a:p>
            <a:r>
              <a:rPr lang="en-US">
                <a:sym typeface="Symbol" pitchFamily="18" charset="2"/>
              </a:rPr>
              <a:t>Mental health impact</a:t>
            </a:r>
            <a:endParaRPr lang="en-US"/>
          </a:p>
          <a:p>
            <a:r>
              <a:rPr lang="en-US" b="1">
                <a:sym typeface="Symbol" pitchFamily="18" charset="2"/>
              </a:rPr>
              <a:t></a:t>
            </a:r>
            <a:r>
              <a:rPr lang="en-US"/>
              <a:t> Social capital</a:t>
            </a:r>
          </a:p>
        </p:txBody>
      </p:sp>
      <p:sp>
        <p:nvSpPr>
          <p:cNvPr id="6" name="Text Box 4"/>
          <p:cNvSpPr txBox="1">
            <a:spLocks noChangeArrowheads="1"/>
          </p:cNvSpPr>
          <p:nvPr/>
        </p:nvSpPr>
        <p:spPr bwMode="auto">
          <a:xfrm>
            <a:off x="304800" y="1752600"/>
            <a:ext cx="3200400" cy="3785652"/>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kumimoji="1" lang="en-US" sz="2400" b="1" dirty="0">
                <a:solidFill>
                  <a:schemeClr val="bg2"/>
                </a:solidFill>
                <a:sym typeface="Symbol" pitchFamily="18" charset="2"/>
              </a:rPr>
              <a:t>Related to land use</a:t>
            </a:r>
          </a:p>
          <a:p>
            <a:pPr algn="ctr" eaLnBrk="0" hangingPunct="0">
              <a:spcBef>
                <a:spcPct val="50000"/>
              </a:spcBef>
            </a:pPr>
            <a:endParaRPr kumimoji="1" lang="en-US" sz="2400" b="1" dirty="0">
              <a:solidFill>
                <a:schemeClr val="bg2"/>
              </a:solidFill>
              <a:sym typeface="Symbol" pitchFamily="18" charset="2"/>
            </a:endParaRPr>
          </a:p>
          <a:p>
            <a:pPr algn="ctr" eaLnBrk="0" hangingPunct="0">
              <a:spcBef>
                <a:spcPct val="50000"/>
              </a:spcBef>
            </a:pPr>
            <a:r>
              <a:rPr kumimoji="1" lang="en-US" sz="2400" b="1" dirty="0">
                <a:solidFill>
                  <a:schemeClr val="bg2"/>
                </a:solidFill>
                <a:sym typeface="Symbol" pitchFamily="18" charset="2"/>
              </a:rPr>
              <a:t>Related to automobile dependency</a:t>
            </a:r>
          </a:p>
          <a:p>
            <a:pPr algn="ctr" eaLnBrk="0" hangingPunct="0">
              <a:spcBef>
                <a:spcPct val="50000"/>
              </a:spcBef>
            </a:pPr>
            <a:endParaRPr kumimoji="1" lang="en-US" sz="2400" b="1" dirty="0">
              <a:solidFill>
                <a:schemeClr val="bg2"/>
              </a:solidFill>
              <a:sym typeface="Symbol" pitchFamily="18" charset="2"/>
            </a:endParaRPr>
          </a:p>
          <a:p>
            <a:pPr algn="ctr" eaLnBrk="0" hangingPunct="0">
              <a:spcBef>
                <a:spcPct val="50000"/>
              </a:spcBef>
            </a:pPr>
            <a:r>
              <a:rPr kumimoji="1" lang="en-US" sz="2400" b="1" dirty="0">
                <a:solidFill>
                  <a:schemeClr val="bg2"/>
                </a:solidFill>
                <a:sym typeface="Symbol" pitchFamily="18" charset="2"/>
              </a:rPr>
              <a:t>Related to social processes</a:t>
            </a:r>
          </a:p>
        </p:txBody>
      </p:sp>
      <p:sp>
        <p:nvSpPr>
          <p:cNvPr id="7" name="AutoShape 5"/>
          <p:cNvSpPr>
            <a:spLocks/>
          </p:cNvSpPr>
          <p:nvPr/>
        </p:nvSpPr>
        <p:spPr bwMode="auto">
          <a:xfrm>
            <a:off x="3124200" y="1676400"/>
            <a:ext cx="685800" cy="4419600"/>
          </a:xfrm>
          <a:prstGeom prst="leftBrace">
            <a:avLst>
              <a:gd name="adj1" fmla="val 53704"/>
              <a:gd name="adj2" fmla="val 50000"/>
            </a:avLst>
          </a:prstGeom>
          <a:noFill/>
          <a:ln w="38100">
            <a:solidFill>
              <a:srgbClr val="FFC000"/>
            </a:solidFill>
            <a:round/>
            <a:headEnd/>
            <a:tailEnd/>
          </a:ln>
          <a:effectLst/>
        </p:spPr>
        <p:txBody>
          <a:bodyPr wrap="none" anchor="ctr"/>
          <a:lstStyle/>
          <a:p>
            <a:pPr algn="ctr"/>
            <a:endParaRPr lang="en-US">
              <a:solidFill>
                <a:srgbClr val="FFFF0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latin typeface="Tahoma" pitchFamily="34" charset="0"/>
                <a:cs typeface="Tahoma" pitchFamily="34" charset="0"/>
              </a:rPr>
              <a:t>CDC’s Healthy Homes Program</a:t>
            </a:r>
            <a:endParaRPr lang="en-US" dirty="0" smtClean="0"/>
          </a:p>
        </p:txBody>
      </p:sp>
      <p:pic>
        <p:nvPicPr>
          <p:cNvPr id="3075" name="Picture 6" descr="MPj03990530000[1]"/>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905000" y="1752600"/>
            <a:ext cx="5181600" cy="2960688"/>
          </a:xfrm>
          <a:noFill/>
          <a:ln>
            <a:miter lim="800000"/>
            <a:headEnd/>
            <a:tailEnd/>
          </a:ln>
        </p:spPr>
      </p:pic>
      <p:sp>
        <p:nvSpPr>
          <p:cNvPr id="3076" name="Text Placeholder 3"/>
          <p:cNvSpPr txBox="1">
            <a:spLocks/>
          </p:cNvSpPr>
          <p:nvPr/>
        </p:nvSpPr>
        <p:spPr bwMode="auto">
          <a:xfrm>
            <a:off x="457200" y="5181600"/>
            <a:ext cx="8229600" cy="1066800"/>
          </a:xfrm>
          <a:prstGeom prst="rect">
            <a:avLst/>
          </a:prstGeom>
          <a:noFill/>
          <a:ln w="9525">
            <a:noFill/>
            <a:miter lim="800000"/>
            <a:headEnd/>
            <a:tailEnd/>
          </a:ln>
        </p:spPr>
        <p:txBody>
          <a:bodyPr anchor="b"/>
          <a:lstStyle/>
          <a:p>
            <a:pPr marL="342900" indent="-342900">
              <a:lnSpc>
                <a:spcPts val="1100"/>
              </a:lnSpc>
              <a:spcBef>
                <a:spcPct val="20000"/>
              </a:spcBef>
              <a:buFont typeface="Arial" charset="0"/>
              <a:buNone/>
            </a:pPr>
            <a:endParaRPr lang="en-US" sz="1100">
              <a:solidFill>
                <a:srgbClr val="FFC000"/>
              </a:solidFill>
              <a:latin typeface="Tahoma" pitchFamily="34" charset="0"/>
            </a:endParaRPr>
          </a:p>
        </p:txBody>
      </p:sp>
      <p:sp>
        <p:nvSpPr>
          <p:cNvPr id="8" name="Text Box 5"/>
          <p:cNvSpPr txBox="1">
            <a:spLocks noChangeArrowheads="1"/>
          </p:cNvSpPr>
          <p:nvPr/>
        </p:nvSpPr>
        <p:spPr bwMode="auto">
          <a:xfrm>
            <a:off x="609600" y="5105400"/>
            <a:ext cx="7618413" cy="728663"/>
          </a:xfrm>
          <a:prstGeom prst="rect">
            <a:avLst/>
          </a:prstGeom>
          <a:noFill/>
          <a:ln w="9525">
            <a:noFill/>
            <a:miter lim="800000"/>
            <a:headEnd/>
            <a:tailEnd/>
          </a:ln>
        </p:spPr>
        <p:txBody>
          <a:bodyPr>
            <a:spAutoFit/>
          </a:bodyPr>
          <a:lstStyle/>
          <a:p>
            <a:r>
              <a:rPr lang="en-US" sz="2000" b="1">
                <a:latin typeface="Myriad Web Pro" charset="0"/>
              </a:rPr>
              <a:t/>
            </a:r>
            <a:br>
              <a:rPr lang="en-US" sz="2000" b="1">
                <a:latin typeface="Myriad Web Pro" charset="0"/>
              </a:rPr>
            </a:br>
            <a:endParaRPr lang="en-US" sz="2000" b="1">
              <a:latin typeface="Myriad Web Pro" charset="0"/>
            </a:endParaRPr>
          </a:p>
        </p:txBody>
      </p:sp>
      <p:sp>
        <p:nvSpPr>
          <p:cNvPr id="3078" name="TextBox 8"/>
          <p:cNvSpPr txBox="1">
            <a:spLocks noChangeArrowheads="1"/>
          </p:cNvSpPr>
          <p:nvPr/>
        </p:nvSpPr>
        <p:spPr bwMode="auto">
          <a:xfrm>
            <a:off x="685800" y="4800600"/>
            <a:ext cx="8153400" cy="1569660"/>
          </a:xfrm>
          <a:prstGeom prst="rect">
            <a:avLst/>
          </a:prstGeom>
          <a:noFill/>
          <a:ln w="9525">
            <a:noFill/>
            <a:miter lim="800000"/>
            <a:headEnd/>
            <a:tailEnd/>
          </a:ln>
        </p:spPr>
        <p:txBody>
          <a:bodyPr>
            <a:spAutoFit/>
          </a:bodyPr>
          <a:lstStyle/>
          <a:p>
            <a:pPr algn="ctr"/>
            <a:r>
              <a:rPr lang="en-US" sz="2400" dirty="0">
                <a:latin typeface="Myriad Web Pro" charset="0"/>
              </a:rPr>
              <a:t>CDC’s Healthy Homes </a:t>
            </a:r>
            <a:r>
              <a:rPr lang="en-US" sz="2400" dirty="0" smtClean="0">
                <a:latin typeface="Myriad Web Pro" charset="0"/>
              </a:rPr>
              <a:t>Program </a:t>
            </a:r>
            <a:r>
              <a:rPr lang="en-US" sz="2400" dirty="0">
                <a:latin typeface="Myriad Web Pro" charset="0"/>
              </a:rPr>
              <a:t>is a coordinated, comprehensive, and holistic approach to preventing diseases and injuries that result from housing-related hazards and deficiencies.  </a:t>
            </a:r>
          </a:p>
        </p:txBody>
      </p:sp>
    </p:spTree>
    <p:extLst>
      <p:ext uri="{BB962C8B-B14F-4D97-AF65-F5344CB8AC3E}">
        <p14:creationId xmlns:p14="http://schemas.microsoft.com/office/powerpoint/2010/main" val="3837407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Design and Land-Use Choices Can </a:t>
            </a:r>
            <a:br>
              <a:rPr lang="en-US" dirty="0" smtClean="0"/>
            </a:br>
            <a:r>
              <a:rPr lang="en-US" dirty="0" smtClean="0"/>
              <a:t>Either Promote or Harm Human Health</a:t>
            </a:r>
            <a:endParaRPr lang="en-US" dirty="0"/>
          </a:p>
        </p:txBody>
      </p:sp>
      <p:sp>
        <p:nvSpPr>
          <p:cNvPr id="3" name="Content Placeholder 2"/>
          <p:cNvSpPr>
            <a:spLocks noGrp="1"/>
          </p:cNvSpPr>
          <p:nvPr>
            <p:ph idx="1"/>
          </p:nvPr>
        </p:nvSpPr>
        <p:spPr/>
        <p:txBody>
          <a:bodyPr/>
          <a:lstStyle/>
          <a:p>
            <a:r>
              <a:rPr lang="en-US" dirty="0" smtClean="0"/>
              <a:t>One tool: health impact assessments (HIAs)</a:t>
            </a:r>
          </a:p>
          <a:p>
            <a:r>
              <a:rPr lang="en-US" dirty="0" smtClean="0"/>
              <a:t>CDC is building capacity for HIA in land-use and transportation sectors</a:t>
            </a:r>
          </a:p>
        </p:txBody>
      </p:sp>
      <p:sp>
        <p:nvSpPr>
          <p:cNvPr id="4" name="Text Placeholder 3"/>
          <p:cNvSpPr>
            <a:spLocks noGrp="1"/>
          </p:cNvSpPr>
          <p:nvPr>
            <p:ph type="body" sz="quarter" idx="10"/>
          </p:nvPr>
        </p:nvSpPr>
        <p:spPr/>
        <p:txBody>
          <a:bodyPr/>
          <a:lstStyle/>
          <a:p>
            <a:endParaRPr lang="en-US" dirty="0"/>
          </a:p>
        </p:txBody>
      </p:sp>
      <p:pic>
        <p:nvPicPr>
          <p:cNvPr id="31746" name="Picture 2" descr="IMG_123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2895600"/>
            <a:ext cx="3086100" cy="2313309"/>
          </a:xfrm>
          <a:prstGeom prst="rect">
            <a:avLst/>
          </a:prstGeom>
          <a:noFill/>
          <a:ln w="19050">
            <a:solidFill>
              <a:srgbClr val="FFC000"/>
            </a:solid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PPT_dark([1]">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2399</TotalTime>
  <Words>1237</Words>
  <Application>Microsoft Office PowerPoint</Application>
  <PresentationFormat>On-screen Show (4:3)</PresentationFormat>
  <Paragraphs>187</Paragraphs>
  <Slides>23</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Courier New</vt:lpstr>
      <vt:lpstr>Myriad Web Pro</vt:lpstr>
      <vt:lpstr>Tahoma</vt:lpstr>
      <vt:lpstr>Wingdings</vt:lpstr>
      <vt:lpstr>ＭＳ Ｐゴシック</vt:lpstr>
      <vt:lpstr>Calibri</vt:lpstr>
      <vt:lpstr>Symbol</vt:lpstr>
      <vt:lpstr>NCEH_PPT_dark([1]</vt:lpstr>
      <vt:lpstr>Document</vt:lpstr>
      <vt:lpstr>CDC’s  Environmental Public Health Priorities</vt:lpstr>
      <vt:lpstr>Human Systems</vt:lpstr>
      <vt:lpstr>Our Environment and Our Health</vt:lpstr>
      <vt:lpstr>Transportation and Human Health</vt:lpstr>
      <vt:lpstr>PowerPoint Presentation</vt:lpstr>
      <vt:lpstr>Housing Conditions Have an Important Impact on Public Health</vt:lpstr>
      <vt:lpstr>Community Design and Health</vt:lpstr>
      <vt:lpstr>CDC’s Healthy Homes Program</vt:lpstr>
      <vt:lpstr>Community Design and Land-Use Choices Can  Either Promote or Harm Human Health</vt:lpstr>
      <vt:lpstr>Estimated Return on Investment  of Asthma Control</vt:lpstr>
      <vt:lpstr>PowerPoint Presentation</vt:lpstr>
      <vt:lpstr>PowerPoint Presentation</vt:lpstr>
      <vt:lpstr>Second National Report on Biochemical Indicators of Diet and Nutrition in the U.S. Population </vt:lpstr>
      <vt:lpstr>PowerPoint Presentation</vt:lpstr>
      <vt:lpstr>Environment and Health Meeting Hierarchy of Human Needs</vt:lpstr>
      <vt:lpstr>Four Key Areas for Strategic Initiatives</vt:lpstr>
      <vt:lpstr>Sustainable Environments for Human Health</vt:lpstr>
      <vt:lpstr>Sustainable Environments for Human Health</vt:lpstr>
      <vt:lpstr>Evidence-Based Decision Making</vt:lpstr>
      <vt:lpstr>Evidence-Based Decision Making</vt:lpstr>
      <vt:lpstr>Environmental Public Health Emergencies</vt:lpstr>
      <vt:lpstr>Emerging Issues</vt:lpstr>
      <vt:lpstr>PowerPoint Presentation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Myriad Pro, Bold, Shadow, 28pt</dc:title>
  <dc:creator>piw4</dc:creator>
  <cp:lastModifiedBy>Diaz, Mr. Juan Carlos (WDC)</cp:lastModifiedBy>
  <cp:revision>109</cp:revision>
  <dcterms:created xsi:type="dcterms:W3CDTF">2010-09-30T01:04:23Z</dcterms:created>
  <dcterms:modified xsi:type="dcterms:W3CDTF">2015-02-11T21:47:38Z</dcterms:modified>
</cp:coreProperties>
</file>