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59" r:id="rId5"/>
    <p:sldId id="272" r:id="rId6"/>
    <p:sldId id="273" r:id="rId7"/>
    <p:sldId id="263" r:id="rId8"/>
    <p:sldId id="264" r:id="rId9"/>
    <p:sldId id="265" r:id="rId10"/>
    <p:sldId id="274" r:id="rId11"/>
    <p:sldId id="260" r:id="rId12"/>
    <p:sldId id="268" r:id="rId13"/>
    <p:sldId id="267" r:id="rId14"/>
    <p:sldId id="269" r:id="rId15"/>
    <p:sldId id="270" r:id="rId16"/>
    <p:sldId id="261" r:id="rId17"/>
    <p:sldId id="271" r:id="rId18"/>
    <p:sldId id="275" r:id="rId19"/>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84053" autoAdjust="0"/>
  </p:normalViewPr>
  <p:slideViewPr>
    <p:cSldViewPr>
      <p:cViewPr>
        <p:scale>
          <a:sx n="81" d="100"/>
          <a:sy n="81" d="100"/>
        </p:scale>
        <p:origin x="-10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93309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84990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275853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417858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62383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399431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251627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415761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219606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353455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082BCB-D974-4616-9726-CAFCA0E7FD88}" type="datetimeFigureOut">
              <a:rPr lang="es-SV" smtClean="0"/>
              <a:t>30/08/2013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513BDE25-7C0B-4878-A84E-A352F6E07B85}" type="slidenum">
              <a:rPr lang="es-SV" smtClean="0"/>
              <a:t>‹Nº›</a:t>
            </a:fld>
            <a:endParaRPr lang="es-SV"/>
          </a:p>
        </p:txBody>
      </p:sp>
    </p:spTree>
    <p:extLst>
      <p:ext uri="{BB962C8B-B14F-4D97-AF65-F5344CB8AC3E}">
        <p14:creationId xmlns:p14="http://schemas.microsoft.com/office/powerpoint/2010/main" val="171121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82BCB-D974-4616-9726-CAFCA0E7FD88}" type="datetimeFigureOut">
              <a:rPr lang="es-SV" smtClean="0"/>
              <a:t>30/08/2013</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BDE25-7C0B-4878-A84E-A352F6E07B85}" type="slidenum">
              <a:rPr lang="es-SV" smtClean="0"/>
              <a:t>‹Nº›</a:t>
            </a:fld>
            <a:endParaRPr lang="es-SV"/>
          </a:p>
        </p:txBody>
      </p:sp>
    </p:spTree>
    <p:extLst>
      <p:ext uri="{BB962C8B-B14F-4D97-AF65-F5344CB8AC3E}">
        <p14:creationId xmlns:p14="http://schemas.microsoft.com/office/powerpoint/2010/main" val="196175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844824"/>
            <a:ext cx="9367452" cy="3139321"/>
          </a:xfrm>
          <a:prstGeom prst="rect">
            <a:avLst/>
          </a:prstGeom>
          <a:noFill/>
        </p:spPr>
        <p:txBody>
          <a:bodyPr wrap="square" lIns="91440" tIns="45720" rIns="91440" bIns="45720">
            <a:spAutoFit/>
          </a:bodyPr>
          <a:lstStyle/>
          <a:p>
            <a:pPr algn="ctr"/>
            <a:r>
              <a:rPr lang="es-SV"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300" endPos="45500" dir="5400000" sy="-100000" algn="bl" rotWithShape="0"/>
                </a:effectLst>
              </a:rPr>
              <a:t>Dirección Nacional de Medicamentos</a:t>
            </a:r>
          </a:p>
          <a:p>
            <a:pPr algn="ctr"/>
            <a:r>
              <a:rPr lang="es-SV"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300" endPos="45500" dir="5400000" sy="-100000" algn="bl" rotWithShape="0"/>
                </a:effectLst>
              </a:rPr>
              <a:t>Of El Salvador</a:t>
            </a:r>
            <a:endParaRPr lang="es-SV"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41968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cs typeface="+mn-cs"/>
              </a:rPr>
              <a:t>ACTION BY COFEPRIS</a:t>
            </a:r>
          </a:p>
        </p:txBody>
      </p:sp>
      <p:sp>
        <p:nvSpPr>
          <p:cNvPr id="3" name="2 Marcador de contenido"/>
          <p:cNvSpPr>
            <a:spLocks noGrp="1"/>
          </p:cNvSpPr>
          <p:nvPr>
            <p:ph idx="1"/>
          </p:nvPr>
        </p:nvSpPr>
        <p:spPr/>
        <p:txBody>
          <a:bodyPr>
            <a:normAutofit/>
          </a:bodyPr>
          <a:lstStyle/>
          <a:p>
            <a:r>
              <a:rPr lang="es-SV" sz="3600" dirty="0">
                <a:solidFill>
                  <a:schemeClr val="bg1"/>
                </a:solidFill>
                <a:effectLst>
                  <a:outerShdw blurRad="38100" dist="38100" dir="2700000" algn="tl">
                    <a:srgbClr val="000000">
                      <a:alpha val="43137"/>
                    </a:srgbClr>
                  </a:outerShdw>
                </a:effectLst>
              </a:rPr>
              <a:t>STARTING EVALUATION VISIT</a:t>
            </a:r>
          </a:p>
          <a:p>
            <a:r>
              <a:rPr lang="es-SV" sz="3600" dirty="0">
                <a:solidFill>
                  <a:schemeClr val="bg1"/>
                </a:solidFill>
                <a:effectLst>
                  <a:outerShdw blurRad="38100" dist="38100" dir="2700000" algn="tl">
                    <a:srgbClr val="000000">
                      <a:alpha val="43137"/>
                    </a:srgbClr>
                  </a:outerShdw>
                </a:effectLst>
              </a:rPr>
              <a:t>DETERMINATION OF NEEDS</a:t>
            </a:r>
          </a:p>
          <a:p>
            <a:r>
              <a:rPr lang="es-SV" sz="3600" dirty="0">
                <a:solidFill>
                  <a:schemeClr val="bg1"/>
                </a:solidFill>
                <a:effectLst>
                  <a:outerShdw blurRad="38100" dist="38100" dir="2700000" algn="tl">
                    <a:srgbClr val="000000">
                      <a:alpha val="43137"/>
                    </a:srgbClr>
                  </a:outerShdw>
                </a:effectLst>
              </a:rPr>
              <a:t>ESTABLISHMENT OF PROGRAM</a:t>
            </a:r>
          </a:p>
          <a:p>
            <a:r>
              <a:rPr lang="es-SV" sz="3600" dirty="0">
                <a:solidFill>
                  <a:schemeClr val="bg1"/>
                </a:solidFill>
                <a:effectLst>
                  <a:outerShdw blurRad="38100" dist="38100" dir="2700000" algn="tl">
                    <a:srgbClr val="000000">
                      <a:alpha val="43137"/>
                    </a:srgbClr>
                  </a:outerShdw>
                </a:effectLst>
              </a:rPr>
              <a:t>IMPLEMENTATION OF THE PLAN</a:t>
            </a:r>
          </a:p>
          <a:p>
            <a:pPr lvl="1"/>
            <a:r>
              <a:rPr lang="en-US" sz="3600" dirty="0">
                <a:solidFill>
                  <a:schemeClr val="bg1"/>
                </a:solidFill>
                <a:effectLst>
                  <a:outerShdw blurRad="38100" dist="38100" dir="2700000" algn="tl">
                    <a:srgbClr val="000000">
                      <a:alpha val="43137"/>
                    </a:srgbClr>
                  </a:outerShdw>
                </a:effectLst>
              </a:rPr>
              <a:t>Example 1: Registration Unit</a:t>
            </a:r>
          </a:p>
          <a:p>
            <a:pPr lvl="1"/>
            <a:r>
              <a:rPr lang="en-US" sz="3600" dirty="0">
                <a:solidFill>
                  <a:schemeClr val="bg1"/>
                </a:solidFill>
                <a:effectLst>
                  <a:outerShdw blurRad="38100" dist="38100" dir="2700000" algn="tl">
                    <a:srgbClr val="000000">
                      <a:alpha val="43137"/>
                    </a:srgbClr>
                  </a:outerShdw>
                </a:effectLst>
              </a:rPr>
              <a:t>Example 2: </a:t>
            </a:r>
            <a:r>
              <a:rPr lang="es-SV" sz="3600" dirty="0" err="1">
                <a:solidFill>
                  <a:schemeClr val="bg1"/>
                </a:solidFill>
                <a:effectLst>
                  <a:outerShdw blurRad="38100" dist="38100" dir="2700000" algn="tl">
                    <a:srgbClr val="000000">
                      <a:alpha val="43137"/>
                    </a:srgbClr>
                  </a:outerShdw>
                </a:effectLst>
              </a:rPr>
              <a:t>Herbalists</a:t>
            </a:r>
            <a:r>
              <a:rPr lang="es-SV" sz="3600" dirty="0">
                <a:solidFill>
                  <a:schemeClr val="bg1"/>
                </a:solidFill>
                <a:effectLst>
                  <a:outerShdw blurRad="38100" dist="38100" dir="2700000" algn="tl">
                    <a:srgbClr val="000000">
                      <a:alpha val="43137"/>
                    </a:srgbClr>
                  </a:outerShdw>
                </a:effectLst>
              </a:rPr>
              <a:t> </a:t>
            </a:r>
            <a:r>
              <a:rPr lang="es-SV" sz="3600" dirty="0" err="1">
                <a:solidFill>
                  <a:schemeClr val="bg1"/>
                </a:solidFill>
                <a:effectLst>
                  <a:outerShdw blurRad="38100" dist="38100" dir="2700000" algn="tl">
                    <a:srgbClr val="000000">
                      <a:alpha val="43137"/>
                    </a:srgbClr>
                  </a:outerShdw>
                </a:effectLst>
              </a:rPr>
              <a:t>Laboratory</a:t>
            </a:r>
            <a:endParaRPr lang="es-SV"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6404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844825"/>
            <a:ext cx="5256584" cy="4752528"/>
          </a:xfrm>
        </p:spPr>
        <p:txBody>
          <a:bodyPr>
            <a:normAutofit lnSpcReduction="10000"/>
          </a:bodyPr>
          <a:lstStyle/>
          <a:p>
            <a:pPr algn="just"/>
            <a:r>
              <a:rPr lang="en-US" sz="2400" dirty="0">
                <a:solidFill>
                  <a:schemeClr val="bg1"/>
                </a:solidFill>
                <a:effectLst>
                  <a:outerShdw blurRad="38100" dist="38100" dir="2700000" algn="tl">
                    <a:srgbClr val="000000">
                      <a:alpha val="43137"/>
                    </a:srgbClr>
                  </a:outerShdw>
                </a:effectLst>
              </a:rPr>
              <a:t>The registers received by the DNM showed considerable delays at different steps</a:t>
            </a:r>
            <a:r>
              <a:rPr lang="en-US" sz="2400" dirty="0" smtClean="0">
                <a:solidFill>
                  <a:schemeClr val="bg1"/>
                </a:solidFill>
                <a:effectLst>
                  <a:outerShdw blurRad="38100" dist="38100" dir="2700000" algn="tl">
                    <a:srgbClr val="000000">
                      <a:alpha val="43137"/>
                    </a:srgbClr>
                  </a:outerShdw>
                </a:effectLst>
              </a:rPr>
              <a:t>:</a:t>
            </a:r>
          </a:p>
          <a:p>
            <a:pPr algn="just"/>
            <a:endParaRPr lang="es-SV" sz="2400" dirty="0">
              <a:solidFill>
                <a:schemeClr val="bg1"/>
              </a:solidFill>
              <a:effectLst>
                <a:outerShdw blurRad="38100" dist="38100" dir="2700000" algn="tl">
                  <a:srgbClr val="000000">
                    <a:alpha val="43137"/>
                  </a:srgbClr>
                </a:outerShdw>
              </a:effectLst>
            </a:endParaRPr>
          </a:p>
          <a:p>
            <a:pPr algn="just"/>
            <a:r>
              <a:rPr lang="es-SV" sz="2400" dirty="0" smtClean="0">
                <a:solidFill>
                  <a:schemeClr val="bg1"/>
                </a:solidFill>
                <a:effectLst>
                  <a:outerShdw blurRad="38100" dist="38100" dir="2700000" algn="tl">
                    <a:srgbClr val="000000">
                      <a:alpha val="43137"/>
                    </a:srgbClr>
                  </a:outerShdw>
                </a:effectLst>
              </a:rPr>
              <a:t>-</a:t>
            </a:r>
            <a:r>
              <a:rPr lang="es-SV" sz="2400" dirty="0" err="1">
                <a:solidFill>
                  <a:schemeClr val="bg1"/>
                </a:solidFill>
                <a:effectLst>
                  <a:outerShdw blurRad="38100" dist="38100" dir="2700000" algn="tl">
                    <a:srgbClr val="000000">
                      <a:alpha val="43137"/>
                    </a:srgbClr>
                  </a:outerShdw>
                </a:effectLst>
              </a:rPr>
              <a:t>Delays</a:t>
            </a:r>
            <a:r>
              <a:rPr lang="es-SV" sz="2400" dirty="0">
                <a:solidFill>
                  <a:schemeClr val="bg1"/>
                </a:solidFill>
                <a:effectLst>
                  <a:outerShdw blurRad="38100" dist="38100" dir="2700000" algn="tl">
                    <a:srgbClr val="000000">
                      <a:alpha val="43137"/>
                    </a:srgbClr>
                  </a:outerShdw>
                </a:effectLst>
              </a:rPr>
              <a:t> </a:t>
            </a:r>
            <a:r>
              <a:rPr lang="en-US" sz="2400" dirty="0">
                <a:solidFill>
                  <a:schemeClr val="bg1"/>
                </a:solidFill>
                <a:effectLst>
                  <a:outerShdw blurRad="38100" dist="38100" dir="2700000" algn="tl">
                    <a:srgbClr val="000000">
                      <a:alpha val="43137"/>
                    </a:srgbClr>
                  </a:outerShdw>
                </a:effectLst>
              </a:rPr>
              <a:t>of requests for new records unsolved</a:t>
            </a:r>
            <a:r>
              <a:rPr lang="en-US" sz="2400" dirty="0" smtClean="0">
                <a:solidFill>
                  <a:schemeClr val="bg1"/>
                </a:solidFill>
                <a:effectLst>
                  <a:outerShdw blurRad="38100" dist="38100" dir="2700000" algn="tl">
                    <a:srgbClr val="000000">
                      <a:alpha val="43137"/>
                    </a:srgbClr>
                  </a:outerShdw>
                </a:effectLst>
              </a:rPr>
              <a:t>.</a:t>
            </a:r>
          </a:p>
          <a:p>
            <a:pPr marL="0" indent="0" algn="just">
              <a:buNone/>
            </a:pPr>
            <a:endParaRPr lang="es-SV" sz="2400" dirty="0">
              <a:solidFill>
                <a:schemeClr val="bg1"/>
              </a:solidFill>
              <a:effectLst>
                <a:outerShdw blurRad="38100" dist="38100" dir="2700000" algn="tl">
                  <a:srgbClr val="000000">
                    <a:alpha val="43137"/>
                  </a:srgbClr>
                </a:outerShdw>
              </a:effectLst>
            </a:endParaRPr>
          </a:p>
          <a:p>
            <a:pPr algn="just"/>
            <a:r>
              <a:rPr lang="es-SV" sz="2400" dirty="0">
                <a:solidFill>
                  <a:schemeClr val="bg1"/>
                </a:solidFill>
                <a:effectLst>
                  <a:outerShdw blurRad="38100" dist="38100" dir="2700000" algn="tl">
                    <a:srgbClr val="000000">
                      <a:alpha val="43137"/>
                    </a:srgbClr>
                  </a:outerShdw>
                </a:effectLst>
              </a:rPr>
              <a:t>-</a:t>
            </a:r>
            <a:r>
              <a:rPr lang="es-SV" sz="2400" dirty="0" err="1">
                <a:solidFill>
                  <a:schemeClr val="bg1"/>
                </a:solidFill>
                <a:effectLst>
                  <a:outerShdw blurRad="38100" dist="38100" dir="2700000" algn="tl">
                    <a:srgbClr val="000000">
                      <a:alpha val="43137"/>
                    </a:srgbClr>
                  </a:outerShdw>
                </a:effectLst>
              </a:rPr>
              <a:t>Delays</a:t>
            </a:r>
            <a:r>
              <a:rPr lang="es-SV" sz="2400" dirty="0">
                <a:solidFill>
                  <a:schemeClr val="bg1"/>
                </a:solidFill>
                <a:effectLst>
                  <a:outerShdw blurRad="38100" dist="38100" dir="2700000" algn="tl">
                    <a:srgbClr val="000000">
                      <a:alpha val="43137"/>
                    </a:srgbClr>
                  </a:outerShdw>
                </a:effectLst>
              </a:rPr>
              <a:t> </a:t>
            </a:r>
            <a:r>
              <a:rPr lang="es-SV" sz="2400" dirty="0" smtClean="0">
                <a:solidFill>
                  <a:schemeClr val="bg1"/>
                </a:solidFill>
                <a:effectLst>
                  <a:outerShdw blurRad="38100" dist="38100" dir="2700000" algn="tl">
                    <a:srgbClr val="000000">
                      <a:alpha val="43137"/>
                    </a:srgbClr>
                  </a:outerShdw>
                </a:effectLst>
              </a:rPr>
              <a:t>in post-</a:t>
            </a:r>
            <a:r>
              <a:rPr lang="es-SV" sz="2400" dirty="0" err="1" smtClean="0">
                <a:solidFill>
                  <a:schemeClr val="bg1"/>
                </a:solidFill>
                <a:effectLst>
                  <a:outerShdw blurRad="38100" dist="38100" dir="2700000" algn="tl">
                    <a:srgbClr val="000000">
                      <a:alpha val="43137"/>
                    </a:srgbClr>
                  </a:outerShdw>
                </a:effectLst>
              </a:rPr>
              <a:t>registration</a:t>
            </a:r>
            <a:r>
              <a:rPr lang="es-SV" sz="2400" dirty="0" smtClean="0">
                <a:solidFill>
                  <a:schemeClr val="bg1"/>
                </a:solidFill>
                <a:effectLst>
                  <a:outerShdw blurRad="38100" dist="38100" dir="2700000" algn="tl">
                    <a:srgbClr val="000000">
                      <a:alpha val="43137"/>
                    </a:srgbClr>
                  </a:outerShdw>
                </a:effectLst>
              </a:rPr>
              <a:t> </a:t>
            </a:r>
            <a:r>
              <a:rPr lang="es-SV" sz="2400" dirty="0" err="1">
                <a:solidFill>
                  <a:schemeClr val="bg1"/>
                </a:solidFill>
                <a:effectLst>
                  <a:outerShdw blurRad="38100" dist="38100" dir="2700000" algn="tl">
                    <a:srgbClr val="000000">
                      <a:alpha val="43137"/>
                    </a:srgbClr>
                  </a:outerShdw>
                </a:effectLst>
              </a:rPr>
              <a:t>procedures</a:t>
            </a:r>
            <a:r>
              <a:rPr lang="es-SV" sz="2400" dirty="0">
                <a:solidFill>
                  <a:schemeClr val="bg1"/>
                </a:solidFill>
                <a:effectLst>
                  <a:outerShdw blurRad="38100" dist="38100" dir="2700000" algn="tl">
                    <a:srgbClr val="000000">
                      <a:alpha val="43137"/>
                    </a:srgbClr>
                  </a:outerShdw>
                </a:effectLst>
              </a:rPr>
              <a:t>.</a:t>
            </a:r>
          </a:p>
          <a:p>
            <a:pPr algn="just"/>
            <a:endParaRPr lang="es-SV" sz="2400" dirty="0">
              <a:solidFill>
                <a:schemeClr val="bg1"/>
              </a:solidFill>
              <a:effectLst>
                <a:outerShdw blurRad="38100" dist="38100" dir="2700000" algn="tl">
                  <a:srgbClr val="000000">
                    <a:alpha val="43137"/>
                  </a:srgbClr>
                </a:outerShdw>
              </a:effectLst>
            </a:endParaRPr>
          </a:p>
          <a:p>
            <a:pPr algn="just"/>
            <a:r>
              <a:rPr lang="es-SV" sz="2400" dirty="0">
                <a:solidFill>
                  <a:schemeClr val="bg1"/>
                </a:solidFill>
                <a:effectLst>
                  <a:outerShdw blurRad="38100" dist="38100" dir="2700000" algn="tl">
                    <a:srgbClr val="000000">
                      <a:alpha val="43137"/>
                    </a:srgbClr>
                  </a:outerShdw>
                </a:effectLst>
              </a:rPr>
              <a:t>-</a:t>
            </a:r>
            <a:r>
              <a:rPr lang="en-US" sz="2400" dirty="0">
                <a:solidFill>
                  <a:schemeClr val="bg1"/>
                </a:solidFill>
                <a:effectLst>
                  <a:outerShdw blurRad="38100" dist="38100" dir="2700000" algn="tl">
                    <a:srgbClr val="000000">
                      <a:alpha val="43137"/>
                    </a:srgbClr>
                  </a:outerShdw>
                </a:effectLst>
              </a:rPr>
              <a:t> Inconsistencies in the electronic record of data relating to paper files</a:t>
            </a:r>
            <a:endParaRPr lang="es-SV" sz="2400" dirty="0">
              <a:solidFill>
                <a:schemeClr val="bg1"/>
              </a:solidFill>
              <a:effectLst>
                <a:outerShdw blurRad="38100" dist="38100" dir="2700000" algn="tl">
                  <a:srgbClr val="000000">
                    <a:alpha val="43137"/>
                  </a:srgbClr>
                </a:outerShdw>
              </a:effectLst>
            </a:endParaRPr>
          </a:p>
        </p:txBody>
      </p:sp>
      <p:sp>
        <p:nvSpPr>
          <p:cNvPr id="4" name="3 Rectángulo"/>
          <p:cNvSpPr/>
          <p:nvPr/>
        </p:nvSpPr>
        <p:spPr>
          <a:xfrm>
            <a:off x="251520" y="7767"/>
            <a:ext cx="8640960" cy="707886"/>
          </a:xfrm>
          <a:prstGeom prst="rect">
            <a:avLst/>
          </a:prstGeom>
          <a:noFill/>
        </p:spPr>
        <p:txBody>
          <a:bodyPr wrap="square" lIns="91440" tIns="45720" rIns="91440" bIns="45720">
            <a:spAutoFit/>
          </a:bodyPr>
          <a:lstStyle/>
          <a:p>
            <a:pPr algn="ctr"/>
            <a:r>
              <a:rPr lang="es-SV"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Unit</a:t>
            </a:r>
            <a:r>
              <a:rPr lang="es-SV"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SV"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of </a:t>
            </a:r>
            <a:r>
              <a:rPr lang="es-SV"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Registration</a:t>
            </a:r>
            <a:r>
              <a:rPr lang="es-SV"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and </a:t>
            </a:r>
            <a:r>
              <a:rPr lang="es-SV"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drugs</a:t>
            </a:r>
            <a:r>
              <a:rPr lang="es-SV"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visa</a:t>
            </a:r>
            <a:endParaRPr lang="es-E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4 Rectángulo"/>
          <p:cNvSpPr/>
          <p:nvPr/>
        </p:nvSpPr>
        <p:spPr>
          <a:xfrm>
            <a:off x="3900686" y="1196752"/>
            <a:ext cx="1342612"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dirty="0" smtClean="0">
                <a:ln/>
                <a:solidFill>
                  <a:schemeClr val="accent3"/>
                </a:solidFill>
              </a:rPr>
              <a:t>BEFORE</a:t>
            </a: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7654" y="1199186"/>
            <a:ext cx="2684081" cy="1799598"/>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9277" y="4826008"/>
            <a:ext cx="2682458" cy="1738086"/>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7654" y="3019353"/>
            <a:ext cx="2684081" cy="1805386"/>
          </a:xfrm>
          <a:prstGeom prst="rect">
            <a:avLst/>
          </a:prstGeom>
        </p:spPr>
      </p:pic>
    </p:spTree>
    <p:extLst>
      <p:ext uri="{BB962C8B-B14F-4D97-AF65-F5344CB8AC3E}">
        <p14:creationId xmlns:p14="http://schemas.microsoft.com/office/powerpoint/2010/main" val="255939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99717" y="332656"/>
            <a:ext cx="4544577" cy="923330"/>
          </a:xfrm>
          <a:prstGeom prst="rect">
            <a:avLst/>
          </a:prstGeom>
          <a:noFill/>
        </p:spPr>
        <p:txBody>
          <a:bodyPr wrap="none" lIns="91440" tIns="45720" rIns="91440" bIns="45720">
            <a:spAutoFit/>
          </a:bodyPr>
          <a:lstStyle/>
          <a:p>
            <a:pPr algn="ctr"/>
            <a:r>
              <a:rPr lang="es-E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COFEPRIS VISIT</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104" y="1255986"/>
            <a:ext cx="4203903" cy="2364655"/>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86" y="3620641"/>
            <a:ext cx="4180224" cy="3152927"/>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2462" y="2071114"/>
            <a:ext cx="4203903" cy="3152927"/>
          </a:xfrm>
          <a:prstGeom prst="rect">
            <a:avLst/>
          </a:prstGeom>
        </p:spPr>
      </p:pic>
    </p:spTree>
    <p:extLst>
      <p:ext uri="{BB962C8B-B14F-4D97-AF65-F5344CB8AC3E}">
        <p14:creationId xmlns:p14="http://schemas.microsoft.com/office/powerpoint/2010/main" val="1277148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2404" y="2071389"/>
            <a:ext cx="8229600" cy="4525963"/>
          </a:xfrm>
        </p:spPr>
        <p:txBody>
          <a:bodyPr>
            <a:normAutofit/>
          </a:bodyPr>
          <a:lstStyle/>
          <a:p>
            <a:pPr algn="just"/>
            <a:r>
              <a:rPr lang="es-SV" sz="2400" dirty="0" smtClean="0">
                <a:solidFill>
                  <a:schemeClr val="bg1"/>
                </a:solidFill>
                <a:effectLst>
                  <a:outerShdw blurRad="38100" dist="38100" dir="2700000" algn="tl">
                    <a:srgbClr val="000000">
                      <a:alpha val="43137"/>
                    </a:srgbClr>
                  </a:outerShdw>
                </a:effectLst>
              </a:rPr>
              <a:t>1.</a:t>
            </a:r>
            <a:r>
              <a:rPr lang="en-US" sz="2400" dirty="0"/>
              <a:t> </a:t>
            </a:r>
            <a:r>
              <a:rPr lang="en-US" sz="2400" dirty="0">
                <a:solidFill>
                  <a:schemeClr val="bg1"/>
                </a:solidFill>
                <a:effectLst>
                  <a:outerShdw blurRad="38100" dist="38100" dir="2700000" algn="tl">
                    <a:srgbClr val="000000">
                      <a:alpha val="43137"/>
                    </a:srgbClr>
                  </a:outerShdw>
                </a:effectLst>
              </a:rPr>
              <a:t>Restructuring review of files processes</a:t>
            </a:r>
            <a:endParaRPr lang="es-SV" sz="2400" dirty="0">
              <a:solidFill>
                <a:schemeClr val="bg1"/>
              </a:solidFill>
              <a:effectLst>
                <a:outerShdw blurRad="38100" dist="38100" dir="2700000" algn="tl">
                  <a:srgbClr val="000000">
                    <a:alpha val="43137"/>
                  </a:srgbClr>
                </a:outerShdw>
              </a:effectLst>
            </a:endParaRPr>
          </a:p>
          <a:p>
            <a:pPr algn="just"/>
            <a:r>
              <a:rPr lang="es-SV" sz="2400" dirty="0" smtClean="0">
                <a:solidFill>
                  <a:schemeClr val="bg1"/>
                </a:solidFill>
                <a:effectLst>
                  <a:outerShdw blurRad="38100" dist="38100" dir="2700000" algn="tl">
                    <a:srgbClr val="000000">
                      <a:alpha val="43137"/>
                    </a:srgbClr>
                  </a:outerShdw>
                </a:effectLst>
              </a:rPr>
              <a:t>2.</a:t>
            </a:r>
            <a:r>
              <a:rPr lang="en-US" sz="2400" dirty="0"/>
              <a:t> </a:t>
            </a:r>
            <a:r>
              <a:rPr lang="en-US" sz="2400" dirty="0">
                <a:solidFill>
                  <a:schemeClr val="bg1"/>
                </a:solidFill>
                <a:effectLst>
                  <a:outerShdw blurRad="38100" dist="38100" dir="2700000" algn="tl">
                    <a:srgbClr val="000000">
                      <a:alpha val="43137"/>
                    </a:srgbClr>
                  </a:outerShdw>
                </a:effectLst>
              </a:rPr>
              <a:t>Writing manuals for the various procedures of the Unit</a:t>
            </a:r>
          </a:p>
          <a:p>
            <a:pPr algn="just"/>
            <a:r>
              <a:rPr lang="es-SV" sz="2400" dirty="0" smtClean="0">
                <a:solidFill>
                  <a:schemeClr val="bg1"/>
                </a:solidFill>
                <a:effectLst>
                  <a:outerShdw blurRad="38100" dist="38100" dir="2700000" algn="tl">
                    <a:srgbClr val="000000">
                      <a:alpha val="43137"/>
                    </a:srgbClr>
                  </a:outerShdw>
                </a:effectLst>
              </a:rPr>
              <a:t>3.</a:t>
            </a:r>
            <a:r>
              <a:rPr lang="en-US" sz="2400" dirty="0"/>
              <a:t> </a:t>
            </a:r>
            <a:r>
              <a:rPr lang="en-US" sz="2400" dirty="0">
                <a:solidFill>
                  <a:schemeClr val="bg1"/>
                </a:solidFill>
                <a:effectLst>
                  <a:outerShdw blurRad="38100" dist="38100" dir="2700000" algn="tl">
                    <a:srgbClr val="000000">
                      <a:alpha val="43137"/>
                    </a:srgbClr>
                  </a:outerShdw>
                </a:effectLst>
              </a:rPr>
              <a:t>Unification of technical criteria in the area of ​​stability studies, terms of sale, packaging labeling</a:t>
            </a:r>
          </a:p>
          <a:p>
            <a:pPr algn="just"/>
            <a:r>
              <a:rPr lang="es-SV" sz="2400" dirty="0" smtClean="0">
                <a:solidFill>
                  <a:schemeClr val="bg1"/>
                </a:solidFill>
                <a:effectLst>
                  <a:outerShdw blurRad="38100" dist="38100" dir="2700000" algn="tl">
                    <a:srgbClr val="000000">
                      <a:alpha val="43137"/>
                    </a:srgbClr>
                  </a:outerShdw>
                </a:effectLst>
              </a:rPr>
              <a:t>4.</a:t>
            </a:r>
            <a:r>
              <a:rPr lang="en-US" sz="2400" dirty="0"/>
              <a:t> </a:t>
            </a:r>
            <a:r>
              <a:rPr lang="en-US" sz="2400" dirty="0">
                <a:solidFill>
                  <a:schemeClr val="bg1"/>
                </a:solidFill>
                <a:effectLst>
                  <a:outerShdw blurRad="38100" dist="38100" dir="2700000" algn="tl">
                    <a:srgbClr val="000000">
                      <a:alpha val="43137"/>
                    </a:srgbClr>
                  </a:outerShdw>
                </a:effectLst>
              </a:rPr>
              <a:t>Criteria for the classification of natural products, homeopathic and nutritional supplements</a:t>
            </a:r>
          </a:p>
          <a:p>
            <a:pPr algn="just"/>
            <a:r>
              <a:rPr lang="es-SV" sz="2400" dirty="0" smtClean="0">
                <a:solidFill>
                  <a:schemeClr val="bg1"/>
                </a:solidFill>
                <a:effectLst>
                  <a:outerShdw blurRad="38100" dist="38100" dir="2700000" algn="tl">
                    <a:srgbClr val="000000">
                      <a:alpha val="43137"/>
                    </a:srgbClr>
                  </a:outerShdw>
                </a:effectLst>
              </a:rPr>
              <a:t>5.</a:t>
            </a:r>
            <a:r>
              <a:rPr lang="es-SV" sz="2400" dirty="0"/>
              <a:t> </a:t>
            </a:r>
            <a:r>
              <a:rPr lang="es-SV" sz="2400" dirty="0" err="1">
                <a:solidFill>
                  <a:schemeClr val="bg1"/>
                </a:solidFill>
                <a:effectLst>
                  <a:outerShdw blurRad="38100" dist="38100" dir="2700000" algn="tl">
                    <a:srgbClr val="000000">
                      <a:alpha val="43137"/>
                    </a:srgbClr>
                  </a:outerShdw>
                </a:effectLst>
              </a:rPr>
              <a:t>Development</a:t>
            </a:r>
            <a:r>
              <a:rPr lang="es-SV" sz="2400" dirty="0">
                <a:solidFill>
                  <a:schemeClr val="bg1"/>
                </a:solidFill>
                <a:effectLst>
                  <a:outerShdw blurRad="38100" dist="38100" dir="2700000" algn="tl">
                    <a:srgbClr val="000000">
                      <a:alpha val="43137"/>
                    </a:srgbClr>
                  </a:outerShdw>
                </a:effectLst>
              </a:rPr>
              <a:t> </a:t>
            </a:r>
            <a:r>
              <a:rPr lang="es-SV" sz="2400" dirty="0" err="1">
                <a:solidFill>
                  <a:schemeClr val="bg1"/>
                </a:solidFill>
                <a:effectLst>
                  <a:outerShdw blurRad="38100" dist="38100" dir="2700000" algn="tl">
                    <a:srgbClr val="000000">
                      <a:alpha val="43137"/>
                    </a:srgbClr>
                  </a:outerShdw>
                </a:effectLst>
              </a:rPr>
              <a:t>measurement</a:t>
            </a:r>
            <a:r>
              <a:rPr lang="es-SV" sz="2400" dirty="0">
                <a:solidFill>
                  <a:schemeClr val="bg1"/>
                </a:solidFill>
                <a:effectLst>
                  <a:outerShdw blurRad="38100" dist="38100" dir="2700000" algn="tl">
                    <a:srgbClr val="000000">
                      <a:alpha val="43137"/>
                    </a:srgbClr>
                  </a:outerShdw>
                </a:effectLst>
              </a:rPr>
              <a:t> </a:t>
            </a:r>
            <a:r>
              <a:rPr lang="es-SV" sz="2400" dirty="0" err="1">
                <a:solidFill>
                  <a:schemeClr val="bg1"/>
                </a:solidFill>
                <a:effectLst>
                  <a:outerShdw blurRad="38100" dist="38100" dir="2700000" algn="tl">
                    <a:srgbClr val="000000">
                      <a:alpha val="43137"/>
                    </a:srgbClr>
                  </a:outerShdw>
                </a:effectLst>
              </a:rPr>
              <a:t>indicators</a:t>
            </a:r>
            <a:endParaRPr lang="es-SV" sz="2400" dirty="0">
              <a:solidFill>
                <a:schemeClr val="bg1"/>
              </a:solidFill>
              <a:effectLst>
                <a:outerShdw blurRad="38100" dist="38100" dir="2700000" algn="tl">
                  <a:srgbClr val="000000">
                    <a:alpha val="43137"/>
                  </a:srgbClr>
                </a:outerShdw>
              </a:effectLst>
            </a:endParaRPr>
          </a:p>
          <a:p>
            <a:pPr algn="just"/>
            <a:r>
              <a:rPr lang="es-SV" sz="2400" dirty="0" smtClean="0">
                <a:solidFill>
                  <a:schemeClr val="bg1"/>
                </a:solidFill>
                <a:effectLst>
                  <a:outerShdw blurRad="38100" dist="38100" dir="2700000" algn="tl">
                    <a:srgbClr val="000000">
                      <a:alpha val="43137"/>
                    </a:srgbClr>
                  </a:outerShdw>
                </a:effectLst>
              </a:rPr>
              <a:t>6.</a:t>
            </a:r>
            <a:r>
              <a:rPr lang="en-US" sz="2400" dirty="0"/>
              <a:t> </a:t>
            </a:r>
            <a:r>
              <a:rPr lang="en-US" sz="2400" dirty="0">
                <a:solidFill>
                  <a:schemeClr val="bg1"/>
                </a:solidFill>
                <a:effectLst>
                  <a:outerShdw blurRad="38100" dist="38100" dir="2700000" algn="tl">
                    <a:srgbClr val="000000">
                      <a:alpha val="43137"/>
                    </a:srgbClr>
                  </a:outerShdw>
                </a:effectLst>
              </a:rPr>
              <a:t>Setting Goals for Unit staff</a:t>
            </a:r>
            <a:endParaRPr lang="es-SV" sz="2400" dirty="0">
              <a:solidFill>
                <a:schemeClr val="bg1"/>
              </a:solidFill>
              <a:effectLst>
                <a:outerShdw blurRad="38100" dist="38100" dir="2700000" algn="tl">
                  <a:srgbClr val="000000">
                    <a:alpha val="43137"/>
                  </a:srgbClr>
                </a:outerShdw>
              </a:effectLst>
            </a:endParaRPr>
          </a:p>
        </p:txBody>
      </p:sp>
      <p:sp>
        <p:nvSpPr>
          <p:cNvPr id="5" name="4 Rectángulo"/>
          <p:cNvSpPr/>
          <p:nvPr/>
        </p:nvSpPr>
        <p:spPr>
          <a:xfrm>
            <a:off x="3299623" y="1196752"/>
            <a:ext cx="2544736"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SV" sz="2800" b="1" dirty="0" smtClean="0">
                <a:ln/>
                <a:solidFill>
                  <a:schemeClr val="accent3"/>
                </a:solidFill>
              </a:rPr>
              <a:t>ACHIEVEMENTS</a:t>
            </a:r>
            <a:endParaRPr lang="es-ES" sz="2800" b="1" cap="none" spc="0" dirty="0">
              <a:ln/>
              <a:solidFill>
                <a:schemeClr val="accent3"/>
              </a:solidFill>
              <a:effectLst/>
            </a:endParaRPr>
          </a:p>
        </p:txBody>
      </p:sp>
      <p:sp>
        <p:nvSpPr>
          <p:cNvPr id="6" name="5 Rectángulo"/>
          <p:cNvSpPr/>
          <p:nvPr/>
        </p:nvSpPr>
        <p:spPr>
          <a:xfrm>
            <a:off x="251511" y="188640"/>
            <a:ext cx="8640960" cy="707886"/>
          </a:xfrm>
          <a:prstGeom prst="rect">
            <a:avLst/>
          </a:prstGeom>
          <a:noFill/>
        </p:spPr>
        <p:txBody>
          <a:bodyPr wrap="square" lIns="91440" tIns="45720" rIns="91440" bIns="45720">
            <a:spAutoFit/>
          </a:bodyPr>
          <a:lstStyle/>
          <a:p>
            <a:pPr algn="ctr"/>
            <a:r>
              <a:rPr lang="es-SV"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Unit</a:t>
            </a:r>
            <a:r>
              <a:rPr lang="es-SV"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SV"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of </a:t>
            </a:r>
            <a:r>
              <a:rPr lang="es-SV"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Registration</a:t>
            </a:r>
            <a:r>
              <a:rPr lang="es-SV"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and </a:t>
            </a:r>
            <a:r>
              <a:rPr lang="es-SV" sz="40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drugs</a:t>
            </a:r>
            <a:r>
              <a:rPr lang="es-SV"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visa</a:t>
            </a:r>
            <a:endParaRPr lang="es-E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20109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97941" y="116632"/>
            <a:ext cx="4148123" cy="923330"/>
          </a:xfrm>
          <a:prstGeom prst="rect">
            <a:avLst/>
          </a:prstGeom>
          <a:noFill/>
        </p:spPr>
        <p:txBody>
          <a:bodyPr wrap="none" lIns="91440" tIns="45720" rIns="91440" bIns="45720">
            <a:spAutoFit/>
          </a:bodyPr>
          <a:lstStyle/>
          <a:p>
            <a:pPr algn="ctr"/>
            <a:r>
              <a:rPr lang="es-SV"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Natural </a:t>
            </a:r>
            <a:r>
              <a:rPr lang="es-SV"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Drugs</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4 Rectángulo"/>
          <p:cNvSpPr/>
          <p:nvPr/>
        </p:nvSpPr>
        <p:spPr>
          <a:xfrm>
            <a:off x="3900696" y="908720"/>
            <a:ext cx="1342612"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dirty="0" smtClean="0">
                <a:ln/>
                <a:solidFill>
                  <a:schemeClr val="accent3"/>
                </a:solidFill>
              </a:rPr>
              <a:t>BEFORE</a:t>
            </a: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01" y="1431940"/>
            <a:ext cx="4276000" cy="3207000"/>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01" y="4653136"/>
            <a:ext cx="2823303" cy="2117477"/>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329994" y="4278900"/>
            <a:ext cx="2160240" cy="2880320"/>
          </a:xfrm>
          <a:prstGeom prst="rect">
            <a:avLst/>
          </a:prstGeom>
        </p:spPr>
      </p:pic>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274" y="1431940"/>
            <a:ext cx="4276000" cy="3207000"/>
          </a:xfrm>
          <a:prstGeom prst="rect">
            <a:avLst/>
          </a:prstGeom>
        </p:spPr>
      </p:pic>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304" y="4638940"/>
            <a:ext cx="2850649" cy="2137986"/>
          </a:xfrm>
          <a:prstGeom prst="rect">
            <a:avLst/>
          </a:prstGeom>
        </p:spPr>
      </p:pic>
    </p:spTree>
    <p:extLst>
      <p:ext uri="{BB962C8B-B14F-4D97-AF65-F5344CB8AC3E}">
        <p14:creationId xmlns:p14="http://schemas.microsoft.com/office/powerpoint/2010/main" val="3847126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12776"/>
            <a:ext cx="3456384" cy="2592288"/>
          </a:xfrm>
        </p:spPr>
      </p:pic>
      <p:sp>
        <p:nvSpPr>
          <p:cNvPr id="4" name="3 Rectángulo"/>
          <p:cNvSpPr/>
          <p:nvPr/>
        </p:nvSpPr>
        <p:spPr>
          <a:xfrm>
            <a:off x="2299717" y="188640"/>
            <a:ext cx="4544577" cy="923330"/>
          </a:xfrm>
          <a:prstGeom prst="rect">
            <a:avLst/>
          </a:prstGeom>
          <a:noFill/>
        </p:spPr>
        <p:txBody>
          <a:bodyPr wrap="none" lIns="91440" tIns="45720" rIns="91440" bIns="45720">
            <a:spAutoFit/>
          </a:bodyPr>
          <a:lstStyle/>
          <a:p>
            <a:pPr algn="ctr"/>
            <a:r>
              <a:rPr lang="es-E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COFEPRIS VISIT</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293096"/>
            <a:ext cx="3176979" cy="2382734"/>
          </a:xfrm>
          <a:prstGeom prst="rect">
            <a:avLst/>
          </a:prstGeom>
        </p:spPr>
      </p:pic>
      <p:pic>
        <p:nvPicPr>
          <p:cNvPr id="7" name="6 Imagen"/>
          <p:cNvPicPr>
            <a:picLocks noChangeAspect="1"/>
          </p:cNvPicPr>
          <p:nvPr/>
        </p:nvPicPr>
        <p:blipFill rotWithShape="1">
          <a:blip r:embed="rId4" cstate="print">
            <a:extLst>
              <a:ext uri="{28A0092B-C50C-407E-A947-70E740481C1C}">
                <a14:useLocalDpi xmlns:a14="http://schemas.microsoft.com/office/drawing/2010/main" val="0"/>
              </a:ext>
            </a:extLst>
          </a:blip>
          <a:srcRect t="5871" b="26641"/>
          <a:stretch/>
        </p:blipFill>
        <p:spPr>
          <a:xfrm>
            <a:off x="354822" y="4221088"/>
            <a:ext cx="4793242" cy="2448272"/>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1227" y="980728"/>
            <a:ext cx="4687237" cy="3084679"/>
          </a:xfrm>
          <a:prstGeom prst="rect">
            <a:avLst/>
          </a:prstGeom>
        </p:spPr>
      </p:pic>
    </p:spTree>
    <p:extLst>
      <p:ext uri="{BB962C8B-B14F-4D97-AF65-F5344CB8AC3E}">
        <p14:creationId xmlns:p14="http://schemas.microsoft.com/office/powerpoint/2010/main" val="2777523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72208"/>
            <a:ext cx="8291264" cy="1684784"/>
          </a:xfrm>
        </p:spPr>
        <p:txBody>
          <a:bodyPr>
            <a:normAutofit/>
          </a:bodyPr>
          <a:lstStyle/>
          <a:p>
            <a:r>
              <a:rPr lang="en-US" sz="2800" dirty="0">
                <a:solidFill>
                  <a:schemeClr val="bg1"/>
                </a:solidFill>
                <a:effectLst>
                  <a:outerShdw blurRad="38100" dist="38100" dir="2700000" algn="tl">
                    <a:srgbClr val="000000">
                      <a:alpha val="43137"/>
                    </a:srgbClr>
                  </a:outerShdw>
                </a:effectLst>
              </a:rPr>
              <a:t>Development of regulations for the approval of manufacturing establishments for botanical natural </a:t>
            </a:r>
            <a:r>
              <a:rPr lang="en-US" sz="2800" dirty="0" smtClean="0">
                <a:solidFill>
                  <a:schemeClr val="bg1"/>
                </a:solidFill>
                <a:effectLst>
                  <a:outerShdw blurRad="38100" dist="38100" dir="2700000" algn="tl">
                    <a:srgbClr val="000000">
                      <a:alpha val="43137"/>
                    </a:srgbClr>
                  </a:outerShdw>
                </a:effectLst>
              </a:rPr>
              <a:t>product</a:t>
            </a:r>
            <a:endParaRPr lang="es-SV" sz="2800" dirty="0">
              <a:solidFill>
                <a:schemeClr val="bg1"/>
              </a:solidFill>
              <a:effectLst>
                <a:outerShdw blurRad="38100" dist="38100" dir="2700000" algn="tl">
                  <a:srgbClr val="000000">
                    <a:alpha val="43137"/>
                  </a:srgbClr>
                </a:outerShdw>
              </a:effectLst>
            </a:endParaRPr>
          </a:p>
        </p:txBody>
      </p:sp>
      <p:sp>
        <p:nvSpPr>
          <p:cNvPr id="4" name="3 Rectángulo"/>
          <p:cNvSpPr/>
          <p:nvPr/>
        </p:nvSpPr>
        <p:spPr>
          <a:xfrm>
            <a:off x="2505479" y="116632"/>
            <a:ext cx="4148123" cy="923330"/>
          </a:xfrm>
          <a:prstGeom prst="rect">
            <a:avLst/>
          </a:prstGeom>
          <a:noFill/>
        </p:spPr>
        <p:txBody>
          <a:bodyPr wrap="none" lIns="91440" tIns="45720" rIns="91440" bIns="45720">
            <a:spAutoFit/>
          </a:bodyPr>
          <a:lstStyle/>
          <a:p>
            <a:pPr algn="ctr"/>
            <a:r>
              <a:rPr lang="es-SV"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Natural </a:t>
            </a:r>
            <a:r>
              <a:rPr lang="es-SV" sz="5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Drugs</a:t>
            </a:r>
            <a:endParaRPr lang="es-E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AutoShape 2" descr="https://mail.medicamentos.gob.sv/mail/?_task=mail&amp;_action=get&amp;_uid=60&amp;_mbox=Sent&amp;_part=11&amp;_embed=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sp>
        <p:nvSpPr>
          <p:cNvPr id="6" name="AutoShape 4" descr="https://mail.medicamentos.gob.sv/mail/?_task=mail&amp;_action=get&amp;_uid=60&amp;_mbox=Sent&amp;_part=11&amp;_embed=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pic>
        <p:nvPicPr>
          <p:cNvPr id="1029" name="Picture 5" descr="E:\ALFONSO 2\DNM\PREZI\PREZI COFEPRIS\herbolari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3140969"/>
            <a:ext cx="4423965" cy="3317973"/>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t="19147" b="11874"/>
          <a:stretch/>
        </p:blipFill>
        <p:spPr>
          <a:xfrm>
            <a:off x="4585897" y="3140968"/>
            <a:ext cx="3514495" cy="1818165"/>
          </a:xfrm>
          <a:prstGeom prst="rect">
            <a:avLst/>
          </a:prstGeom>
        </p:spPr>
      </p:pic>
      <p:pic>
        <p:nvPicPr>
          <p:cNvPr id="9" name="8 Imagen"/>
          <p:cNvPicPr>
            <a:picLocks noChangeAspect="1"/>
          </p:cNvPicPr>
          <p:nvPr/>
        </p:nvPicPr>
        <p:blipFill rotWithShape="1">
          <a:blip r:embed="rId4" cstate="print">
            <a:extLst>
              <a:ext uri="{28A0092B-C50C-407E-A947-70E740481C1C}">
                <a14:useLocalDpi xmlns:a14="http://schemas.microsoft.com/office/drawing/2010/main" val="0"/>
              </a:ext>
            </a:extLst>
          </a:blip>
          <a:srcRect b="16223"/>
          <a:stretch/>
        </p:blipFill>
        <p:spPr>
          <a:xfrm>
            <a:off x="4580707" y="4971336"/>
            <a:ext cx="2367557" cy="1487606"/>
          </a:xfrm>
          <a:prstGeom prst="rect">
            <a:avLst/>
          </a:prstGeom>
        </p:spPr>
      </p:pic>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9657" y="4971336"/>
            <a:ext cx="1983475" cy="1487606"/>
          </a:xfrm>
          <a:prstGeom prst="rect">
            <a:avLst/>
          </a:prstGeom>
        </p:spPr>
      </p:pic>
      <p:sp>
        <p:nvSpPr>
          <p:cNvPr id="13" name="12 Rectángulo"/>
          <p:cNvSpPr/>
          <p:nvPr/>
        </p:nvSpPr>
        <p:spPr>
          <a:xfrm>
            <a:off x="3258747" y="1052736"/>
            <a:ext cx="2626488"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SV" sz="2800" b="1" dirty="0" smtClean="0">
                <a:ln/>
                <a:solidFill>
                  <a:schemeClr val="accent3"/>
                </a:solidFill>
              </a:rPr>
              <a:t>ACHIEVEMENTS </a:t>
            </a:r>
            <a:endParaRPr lang="es-ES" sz="2800" b="1" dirty="0">
              <a:ln/>
              <a:solidFill>
                <a:schemeClr val="accent3"/>
              </a:solidFill>
            </a:endParaRPr>
          </a:p>
        </p:txBody>
      </p:sp>
    </p:spTree>
    <p:extLst>
      <p:ext uri="{BB962C8B-B14F-4D97-AF65-F5344CB8AC3E}">
        <p14:creationId xmlns:p14="http://schemas.microsoft.com/office/powerpoint/2010/main" val="323311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1806" y="260648"/>
            <a:ext cx="8305415" cy="1077218"/>
          </a:xfrm>
          <a:prstGeom prst="rect">
            <a:avLst/>
          </a:prstGeom>
          <a:noFill/>
        </p:spPr>
        <p:txBody>
          <a:bodyPr wrap="none" lIns="91440" tIns="45720" rIns="91440" bIns="45720">
            <a:spAutoFit/>
          </a:bodyPr>
          <a:lstStyle/>
          <a:p>
            <a:pPr algn="ct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Presentation </a:t>
            </a:r>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of Special Regulation for </a:t>
            </a:r>
            <a:endPar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 </a:t>
            </a:r>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Recognition of </a:t>
            </a:r>
            <a:r>
              <a:rPr lang="es-SV" sz="32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Foreign</a:t>
            </a:r>
            <a:r>
              <a:rPr lang="es-SV"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SV" sz="32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Sanitary</a:t>
            </a:r>
            <a:r>
              <a:rPr lang="es-SV"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Registration</a:t>
            </a:r>
            <a:endParaRPr lang="es-E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378" y="1352389"/>
            <a:ext cx="7020272" cy="52652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5760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2276872"/>
            <a:ext cx="7683130" cy="1107996"/>
          </a:xfrm>
          <a:prstGeom prst="rect">
            <a:avLst/>
          </a:prstGeom>
          <a:noFill/>
        </p:spPr>
        <p:txBody>
          <a:bodyPr wrap="none" lIns="91440" tIns="45720" rIns="91440" bIns="45720">
            <a:spAutoFit/>
          </a:bodyPr>
          <a:lstStyle/>
          <a:p>
            <a:pPr algn="ctr"/>
            <a:r>
              <a:rPr lang="es-ES" sz="6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Thank</a:t>
            </a:r>
            <a:r>
              <a:rPr lang="es-ES" sz="6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ES" sz="66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you</a:t>
            </a:r>
            <a:r>
              <a:rPr lang="es-E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ES" sz="66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very</a:t>
            </a:r>
            <a:r>
              <a:rPr lang="es-E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ES" sz="66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much</a:t>
            </a:r>
            <a:endParaRPr lang="es-E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514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56450" y="44624"/>
            <a:ext cx="8068876" cy="1569660"/>
          </a:xfrm>
          <a:prstGeom prst="rect">
            <a:avLst/>
          </a:prstGeom>
          <a:noFill/>
        </p:spPr>
        <p:txBody>
          <a:bodyPr wrap="none" lIns="91440" tIns="45720" rIns="91440" bIns="45720">
            <a:spAutoFit/>
          </a:bodyPr>
          <a:lstStyle/>
          <a:p>
            <a:pPr algn="ctr"/>
            <a:r>
              <a:rPr lang="es-SV"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COFEPRIS COOPERATION WITH</a:t>
            </a:r>
            <a:br>
              <a:rPr lang="es-SV"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es-SV"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EL SALVADOR</a:t>
            </a:r>
            <a:endParaRPr lang="es-SV"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516385"/>
            <a:ext cx="5052053" cy="3789040"/>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895" y="1772816"/>
            <a:ext cx="4119736" cy="2168282"/>
          </a:xfrm>
          <a:prstGeom prst="rect">
            <a:avLst/>
          </a:prstGeom>
        </p:spPr>
      </p:pic>
      <p:pic>
        <p:nvPicPr>
          <p:cNvPr id="8" name="Picture 3" descr="C:\Users\PyP\Desktop\Alfonso\DNM\PSD\Caratula convenio\port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6180">
            <a:off x="6242040" y="4188275"/>
            <a:ext cx="1619445" cy="209575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37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808" y="87490"/>
            <a:ext cx="9139192" cy="2123658"/>
          </a:xfrm>
          <a:prstGeom prst="rect">
            <a:avLst/>
          </a:prstGeom>
          <a:noFill/>
        </p:spPr>
        <p:txBody>
          <a:bodyPr wrap="square" lIns="91440" tIns="45720" rIns="91440" bIns="45720">
            <a:spAutoFit/>
          </a:bodyPr>
          <a:lstStyle/>
          <a:p>
            <a:pPr algn="ctr"/>
            <a:r>
              <a:rPr lang="es-SV" sz="4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Memorandum</a:t>
            </a:r>
            <a:r>
              <a:rPr lang="es-SV"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of </a:t>
            </a:r>
            <a:r>
              <a:rPr lang="es-SV" sz="4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Understanding</a:t>
            </a:r>
            <a:r>
              <a:rPr lang="es-SV"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SV" sz="4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between</a:t>
            </a:r>
            <a:r>
              <a:rPr lang="es-E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s-E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s-E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COFEPRIS and DNM</a:t>
            </a:r>
            <a:endParaRPr lang="es-ES"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050" name="Picture 2" descr="C:\Users\PyP\Dropbox\IMG_26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438" t="7143" b="21499"/>
          <a:stretch/>
        </p:blipFill>
        <p:spPr bwMode="auto">
          <a:xfrm>
            <a:off x="2195736" y="2240290"/>
            <a:ext cx="5001301" cy="349603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75906" y="5798082"/>
            <a:ext cx="8640960" cy="1246495"/>
          </a:xfrm>
          <a:prstGeom prst="rect">
            <a:avLst/>
          </a:prstGeom>
          <a:noFill/>
        </p:spPr>
        <p:txBody>
          <a:bodyPr wrap="square" rtlCol="0">
            <a:spAutoFit/>
          </a:bodyPr>
          <a:lstStyle/>
          <a:p>
            <a:pPr lvl="0"/>
            <a:r>
              <a:rPr lang="en-US" sz="1900" dirty="0">
                <a:solidFill>
                  <a:schemeClr val="bg1"/>
                </a:solidFill>
              </a:rPr>
              <a:t>Objective: </a:t>
            </a:r>
            <a:r>
              <a:rPr lang="es-E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1900" dirty="0">
                <a:solidFill>
                  <a:schemeClr val="bg1"/>
                </a:solidFill>
              </a:rPr>
              <a:t>"To promote understanding between </a:t>
            </a:r>
            <a:r>
              <a:rPr lang="en-US" sz="1900" dirty="0" smtClean="0">
                <a:solidFill>
                  <a:schemeClr val="bg1"/>
                </a:solidFill>
              </a:rPr>
              <a:t>the "Parties“ on </a:t>
            </a:r>
            <a:r>
              <a:rPr lang="en-US" sz="1900" dirty="0">
                <a:solidFill>
                  <a:schemeClr val="bg1"/>
                </a:solidFill>
              </a:rPr>
              <a:t>their respective regulatory frameworks, requirements and processes for cooperation in the area of ​​health regulation and control of drugs, health products and cosmetics</a:t>
            </a:r>
            <a:r>
              <a:rPr lang="es-MX"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es-SV"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endParaRPr lang="es-SV" dirty="0"/>
          </a:p>
        </p:txBody>
      </p:sp>
    </p:spTree>
    <p:extLst>
      <p:ext uri="{BB962C8B-B14F-4D97-AF65-F5344CB8AC3E}">
        <p14:creationId xmlns:p14="http://schemas.microsoft.com/office/powerpoint/2010/main" val="2322770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132856"/>
            <a:ext cx="4572000" cy="3414889"/>
          </a:xfrm>
          <a:prstGeom prst="rect">
            <a:avLst/>
          </a:prstGeom>
        </p:spPr>
      </p:pic>
      <p:pic>
        <p:nvPicPr>
          <p:cNvPr id="8" name="7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239" y="2541097"/>
            <a:ext cx="4531147" cy="3384376"/>
          </a:xfrm>
          <a:effectLst>
            <a:outerShdw blurRad="50800" dist="38100" dir="2700000" algn="tl" rotWithShape="0">
              <a:prstClr val="black">
                <a:alpha val="40000"/>
              </a:prstClr>
            </a:outerShdw>
          </a:effectLst>
        </p:spPr>
      </p:pic>
      <p:sp>
        <p:nvSpPr>
          <p:cNvPr id="3" name="2 Rectángulo"/>
          <p:cNvSpPr/>
          <p:nvPr/>
        </p:nvSpPr>
        <p:spPr>
          <a:xfrm>
            <a:off x="419839" y="260648"/>
            <a:ext cx="8304325" cy="1446550"/>
          </a:xfrm>
          <a:prstGeom prst="rect">
            <a:avLst/>
          </a:prstGeom>
          <a:noFill/>
        </p:spPr>
        <p:txBody>
          <a:bodyPr wrap="none" lIns="91440" tIns="45720" rIns="91440" bIns="45720">
            <a:spAutoFit/>
          </a:bodyPr>
          <a:lstStyle/>
          <a:p>
            <a:pPr algn="ctr"/>
            <a:r>
              <a:rPr lang="es-SV"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Meeting of </a:t>
            </a:r>
            <a:r>
              <a:rPr lang="es-SV" sz="4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Regulatory</a:t>
            </a:r>
            <a:r>
              <a:rPr lang="es-SV"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SV" sz="44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Authorities</a:t>
            </a:r>
            <a:r>
              <a:rPr lang="es-SV"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s-SV"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s-SV" sz="44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from</a:t>
            </a:r>
            <a:r>
              <a:rPr lang="es-SV"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C.A. </a:t>
            </a:r>
            <a:r>
              <a:rPr lang="es-SV"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and DOR</a:t>
            </a:r>
            <a:endParaRPr lang="es-E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3 CuadroTexto"/>
          <p:cNvSpPr txBox="1"/>
          <p:nvPr/>
        </p:nvSpPr>
        <p:spPr>
          <a:xfrm>
            <a:off x="6538371" y="5919192"/>
            <a:ext cx="4248472" cy="369332"/>
          </a:xfrm>
          <a:prstGeom prst="rect">
            <a:avLst/>
          </a:prstGeom>
          <a:noFill/>
        </p:spPr>
        <p:txBody>
          <a:bodyPr wrap="square" rtlCol="0">
            <a:spAutoFit/>
          </a:bodyPr>
          <a:lstStyle/>
          <a:p>
            <a:r>
              <a:rPr lang="es-E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Costa </a:t>
            </a:r>
            <a:r>
              <a:rPr lang="es-E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Rica, </a:t>
            </a:r>
            <a:r>
              <a:rPr lang="es-ES"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May</a:t>
            </a:r>
            <a:r>
              <a:rPr lang="es-E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2013</a:t>
            </a:r>
            <a:endParaRPr lang="es-SV" dirty="0"/>
          </a:p>
        </p:txBody>
      </p:sp>
    </p:spTree>
    <p:extLst>
      <p:ext uri="{BB962C8B-B14F-4D97-AF65-F5344CB8AC3E}">
        <p14:creationId xmlns:p14="http://schemas.microsoft.com/office/powerpoint/2010/main" val="9194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cs typeface="+mn-cs"/>
              </a:rPr>
              <a:t>COFEPRIS IN THE INTERNATIONAL CONTEXT</a:t>
            </a:r>
            <a:endParaRPr lang="es-SV"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cs typeface="+mn-cs"/>
            </a:endParaRPr>
          </a:p>
        </p:txBody>
      </p:sp>
      <p:sp>
        <p:nvSpPr>
          <p:cNvPr id="4" name="2 Marcador de contenido"/>
          <p:cNvSpPr>
            <a:spLocks noGrp="1"/>
          </p:cNvSpPr>
          <p:nvPr>
            <p:ph idx="1"/>
          </p:nvPr>
        </p:nvSpPr>
        <p:spPr/>
        <p:txBody>
          <a:bodyPr>
            <a:normAutofit lnSpcReduction="10000"/>
          </a:bodyPr>
          <a:lstStyle/>
          <a:p>
            <a:pPr algn="just"/>
            <a:r>
              <a:rPr lang="en-US" sz="2000" dirty="0" smtClean="0">
                <a:solidFill>
                  <a:schemeClr val="bg1"/>
                </a:solidFill>
                <a:effectLst>
                  <a:outerShdw blurRad="38100" dist="38100" dir="2700000" algn="tl">
                    <a:srgbClr val="000000">
                      <a:alpha val="43137"/>
                    </a:srgbClr>
                  </a:outerShdw>
                </a:effectLst>
              </a:rPr>
              <a:t>PAHO has created </a:t>
            </a:r>
            <a:r>
              <a:rPr lang="en-US" sz="2000" dirty="0">
                <a:solidFill>
                  <a:schemeClr val="bg1"/>
                </a:solidFill>
                <a:effectLst>
                  <a:outerShdw blurRad="38100" dist="38100" dir="2700000" algn="tl">
                    <a:srgbClr val="000000">
                      <a:alpha val="43137"/>
                    </a:srgbClr>
                  </a:outerShdw>
                </a:effectLst>
              </a:rPr>
              <a:t>a mechanism in order that the countries that do not have aptitude to guarantee generic insurances accede to them in an immediate way</a:t>
            </a:r>
            <a:r>
              <a:rPr lang="en-US" sz="2000" dirty="0" smtClean="0">
                <a:solidFill>
                  <a:schemeClr val="bg1"/>
                </a:solidFill>
                <a:effectLst>
                  <a:outerShdw blurRad="38100" dist="38100" dir="2700000" algn="tl">
                    <a:srgbClr val="000000">
                      <a:alpha val="43137"/>
                    </a:srgbClr>
                  </a:outerShdw>
                </a:effectLst>
              </a:rPr>
              <a:t>.</a:t>
            </a:r>
          </a:p>
          <a:p>
            <a:pPr marL="0" indent="0" algn="just">
              <a:buNone/>
            </a:pPr>
            <a:endParaRPr lang="es-ES" sz="2000" dirty="0">
              <a:solidFill>
                <a:schemeClr val="bg1"/>
              </a:solidFill>
              <a:effectLst>
                <a:outerShdw blurRad="38100" dist="38100" dir="2700000" algn="tl">
                  <a:srgbClr val="000000">
                    <a:alpha val="43137"/>
                  </a:srgbClr>
                </a:outerShdw>
              </a:effectLst>
            </a:endParaRPr>
          </a:p>
          <a:p>
            <a:pPr algn="just"/>
            <a:r>
              <a:rPr lang="en-US" sz="2000" dirty="0">
                <a:solidFill>
                  <a:schemeClr val="bg1"/>
                </a:solidFill>
                <a:effectLst>
                  <a:outerShdw blurRad="38100" dist="38100" dir="2700000" algn="tl">
                    <a:srgbClr val="000000">
                      <a:alpha val="43137"/>
                    </a:srgbClr>
                  </a:outerShdw>
                </a:effectLst>
              </a:rPr>
              <a:t>The mechanism consists of the Certification of Sanitary Agencies that guarantee approval of drugs and vaccines in accordance with best international practices, conferring the status as a National Regulatory Authority Regional Reference Level IV, (RNA's Level IV: Argentina, Brazil, Colombia and Mexico</a:t>
            </a:r>
            <a:r>
              <a:rPr lang="en-US" sz="2000" dirty="0" smtClean="0">
                <a:solidFill>
                  <a:schemeClr val="bg1"/>
                </a:solidFill>
                <a:effectLst>
                  <a:outerShdw blurRad="38100" dist="38100" dir="2700000" algn="tl">
                    <a:srgbClr val="000000">
                      <a:alpha val="43137"/>
                    </a:srgbClr>
                  </a:outerShdw>
                </a:effectLst>
              </a:rPr>
              <a:t>).</a:t>
            </a:r>
          </a:p>
          <a:p>
            <a:pPr marL="0" indent="0" algn="just">
              <a:buNone/>
            </a:pPr>
            <a:endParaRPr lang="en-US" sz="2000" dirty="0">
              <a:solidFill>
                <a:schemeClr val="bg1"/>
              </a:solidFill>
              <a:effectLst>
                <a:outerShdw blurRad="38100" dist="38100" dir="2700000" algn="tl">
                  <a:srgbClr val="000000">
                    <a:alpha val="43137"/>
                  </a:srgbClr>
                </a:outerShdw>
              </a:effectLst>
            </a:endParaRPr>
          </a:p>
          <a:p>
            <a:pPr marL="400050" lvl="0" algn="just">
              <a:spcAft>
                <a:spcPts val="600"/>
              </a:spcAft>
            </a:pPr>
            <a:r>
              <a:rPr lang="en-US" sz="2000" dirty="0">
                <a:solidFill>
                  <a:schemeClr val="bg1"/>
                </a:solidFill>
                <a:effectLst>
                  <a:outerShdw blurRad="38100" dist="38100" dir="2700000" algn="tl">
                    <a:srgbClr val="000000">
                      <a:alpha val="43137"/>
                    </a:srgbClr>
                  </a:outerShdw>
                </a:effectLst>
              </a:rPr>
              <a:t>This allows countries with weaknesses, to access generic drugs authorized by RNAs, reducing health costs. El Salvador and Ecuador recently approved a simplified mechanism for Mexican generic entry with the following projection:</a:t>
            </a:r>
            <a:endParaRPr lang="es-E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5090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16632"/>
            <a:ext cx="8229600" cy="6480720"/>
          </a:xfrm>
        </p:spPr>
        <p:txBody>
          <a:bodyPr>
            <a:noAutofit/>
          </a:bodyPr>
          <a:lstStyle/>
          <a:p>
            <a:pPr algn="just"/>
            <a:r>
              <a:rPr lang="en-US" sz="2400" dirty="0">
                <a:solidFill>
                  <a:schemeClr val="bg1"/>
                </a:solidFill>
                <a:effectLst>
                  <a:outerShdw blurRad="38100" dist="38100" dir="2700000" algn="tl">
                    <a:srgbClr val="000000">
                      <a:alpha val="43137"/>
                    </a:srgbClr>
                  </a:outerShdw>
                </a:effectLst>
              </a:rPr>
              <a:t>COFEPRIS </a:t>
            </a:r>
            <a:r>
              <a:rPr lang="en-US" sz="2400" b="1" dirty="0">
                <a:solidFill>
                  <a:schemeClr val="bg1"/>
                </a:solidFill>
                <a:effectLst>
                  <a:outerShdw blurRad="38100" dist="38100" dir="2700000" algn="tl">
                    <a:srgbClr val="000000">
                      <a:alpha val="43137"/>
                    </a:srgbClr>
                  </a:outerShdw>
                </a:effectLst>
              </a:rPr>
              <a:t>obtained the international recognition as regulatory national authority of regional reference in medicines and vaccines on the part of the </a:t>
            </a:r>
            <a:r>
              <a:rPr lang="en-US" sz="2400" b="1" dirty="0" smtClean="0">
                <a:solidFill>
                  <a:schemeClr val="bg1"/>
                </a:solidFill>
                <a:effectLst>
                  <a:outerShdw blurRad="38100" dist="38100" dir="2700000" algn="tl">
                    <a:srgbClr val="000000">
                      <a:alpha val="43137"/>
                    </a:srgbClr>
                  </a:outerShdw>
                </a:effectLst>
              </a:rPr>
              <a:t>OPS.</a:t>
            </a:r>
            <a:endParaRPr lang="es-MX" sz="2400" b="1" dirty="0">
              <a:solidFill>
                <a:schemeClr val="bg1"/>
              </a:solidFill>
              <a:effectLst>
                <a:outerShdw blurRad="38100" dist="38100" dir="2700000" algn="tl">
                  <a:srgbClr val="000000">
                    <a:alpha val="43137"/>
                  </a:srgbClr>
                </a:outerShdw>
              </a:effectLst>
            </a:endParaRPr>
          </a:p>
          <a:p>
            <a:pPr algn="just">
              <a:spcBef>
                <a:spcPts val="0"/>
              </a:spcBef>
            </a:pPr>
            <a:endParaRPr lang="es-MX" sz="2400" dirty="0">
              <a:solidFill>
                <a:schemeClr val="bg1"/>
              </a:solidFill>
              <a:effectLst>
                <a:outerShdw blurRad="38100" dist="38100" dir="2700000" algn="tl">
                  <a:srgbClr val="000000">
                    <a:alpha val="43137"/>
                  </a:srgbClr>
                </a:outerShdw>
              </a:effectLst>
            </a:endParaRPr>
          </a:p>
          <a:p>
            <a:pPr algn="just">
              <a:spcBef>
                <a:spcPts val="0"/>
              </a:spcBef>
            </a:pPr>
            <a:r>
              <a:rPr lang="en-US" sz="2400" b="1" dirty="0">
                <a:solidFill>
                  <a:schemeClr val="bg1"/>
                </a:solidFill>
                <a:effectLst>
                  <a:outerShdw blurRad="38100" dist="38100" dir="2700000" algn="tl">
                    <a:srgbClr val="000000">
                      <a:alpha val="43137"/>
                    </a:srgbClr>
                  </a:outerShdw>
                </a:effectLst>
              </a:rPr>
              <a:t>COFEPRIS becomes the first regulatory agency with Level IV recognition for drugs and vaccines.</a:t>
            </a:r>
          </a:p>
          <a:p>
            <a:pPr marL="0" indent="0" algn="just">
              <a:spcBef>
                <a:spcPts val="0"/>
              </a:spcBef>
              <a:buNone/>
            </a:pPr>
            <a:endParaRPr lang="es-CO" sz="2400" dirty="0">
              <a:solidFill>
                <a:schemeClr val="bg1"/>
              </a:solidFill>
              <a:effectLst>
                <a:outerShdw blurRad="38100" dist="38100" dir="2700000" algn="tl">
                  <a:srgbClr val="000000">
                    <a:alpha val="43137"/>
                  </a:srgbClr>
                </a:outerShdw>
              </a:effectLst>
            </a:endParaRPr>
          </a:p>
          <a:p>
            <a:pPr algn="just">
              <a:spcBef>
                <a:spcPts val="0"/>
              </a:spcBef>
            </a:pPr>
            <a:r>
              <a:rPr lang="en-US" sz="2400" dirty="0">
                <a:solidFill>
                  <a:schemeClr val="bg1"/>
                </a:solidFill>
                <a:effectLst>
                  <a:outerShdw blurRad="38100" dist="38100" dir="2700000" algn="tl">
                    <a:srgbClr val="000000">
                      <a:alpha val="43137"/>
                    </a:srgbClr>
                  </a:outerShdw>
                </a:effectLst>
              </a:rPr>
              <a:t>Mexico now has a </a:t>
            </a:r>
            <a:r>
              <a:rPr lang="en-US" sz="2400" b="1" dirty="0">
                <a:solidFill>
                  <a:schemeClr val="bg1"/>
                </a:solidFill>
                <a:effectLst>
                  <a:outerShdw blurRad="38100" dist="38100" dir="2700000" algn="tl">
                    <a:srgbClr val="000000">
                      <a:alpha val="43137"/>
                    </a:srgbClr>
                  </a:outerShdw>
                </a:effectLst>
              </a:rPr>
              <a:t>recognized regulatory agency in the world </a:t>
            </a:r>
            <a:r>
              <a:rPr lang="en-US" sz="2400" dirty="0">
                <a:solidFill>
                  <a:schemeClr val="bg1"/>
                </a:solidFill>
                <a:effectLst>
                  <a:outerShdw blurRad="38100" dist="38100" dir="2700000" algn="tl">
                    <a:srgbClr val="000000">
                      <a:alpha val="43137"/>
                    </a:srgbClr>
                  </a:outerShdw>
                </a:effectLst>
              </a:rPr>
              <a:t>for their best practice to review the quality and safety of health products they use and consume Mexicans.</a:t>
            </a:r>
          </a:p>
          <a:p>
            <a:pPr algn="just">
              <a:spcBef>
                <a:spcPts val="0"/>
              </a:spcBef>
            </a:pPr>
            <a:endParaRPr lang="es-MX" sz="2400" dirty="0">
              <a:solidFill>
                <a:schemeClr val="bg1"/>
              </a:solidFill>
              <a:effectLst>
                <a:outerShdw blurRad="38100" dist="38100" dir="2700000" algn="tl">
                  <a:srgbClr val="000000">
                    <a:alpha val="43137"/>
                  </a:srgbClr>
                </a:outerShdw>
              </a:effectLst>
            </a:endParaRPr>
          </a:p>
          <a:p>
            <a:pPr algn="just">
              <a:spcBef>
                <a:spcPts val="0"/>
              </a:spcBef>
            </a:pPr>
            <a:r>
              <a:rPr lang="en-US" sz="2400" dirty="0">
                <a:solidFill>
                  <a:schemeClr val="bg1"/>
                </a:solidFill>
                <a:effectLst>
                  <a:outerShdw blurRad="38100" dist="38100" dir="2700000" algn="tl">
                    <a:srgbClr val="000000">
                      <a:alpha val="43137"/>
                    </a:srgbClr>
                  </a:outerShdw>
                </a:effectLst>
              </a:rPr>
              <a:t>These actions and institutionalization of the regulatory agency directly translate into transparency and legal certainty for the economic operators</a:t>
            </a:r>
          </a:p>
          <a:p>
            <a:pPr algn="just">
              <a:spcBef>
                <a:spcPts val="0"/>
              </a:spcBef>
            </a:pPr>
            <a:endParaRPr lang="es-MX" sz="2400" dirty="0">
              <a:solidFill>
                <a:schemeClr val="bg1"/>
              </a:solidFill>
              <a:effectLst>
                <a:outerShdw blurRad="38100" dist="38100" dir="2700000" algn="tl">
                  <a:srgbClr val="000000">
                    <a:alpha val="43137"/>
                  </a:srgbClr>
                </a:outerShdw>
              </a:effectLst>
            </a:endParaRPr>
          </a:p>
          <a:p>
            <a:pPr algn="just">
              <a:spcBef>
                <a:spcPts val="0"/>
              </a:spcBef>
            </a:pPr>
            <a:r>
              <a:rPr lang="en-US" sz="2400" b="1" dirty="0">
                <a:solidFill>
                  <a:schemeClr val="bg1"/>
                </a:solidFill>
                <a:effectLst>
                  <a:outerShdw blurRad="38100" dist="38100" dir="2700000" algn="tl">
                    <a:srgbClr val="000000">
                      <a:alpha val="43137"/>
                    </a:srgbClr>
                  </a:outerShdw>
                </a:effectLst>
              </a:rPr>
              <a:t>This possibility </a:t>
            </a:r>
            <a:r>
              <a:rPr lang="en-US" sz="2400" b="1" dirty="0" smtClean="0">
                <a:solidFill>
                  <a:schemeClr val="bg1"/>
                </a:solidFill>
                <a:effectLst>
                  <a:outerShdw blurRad="38100" dist="38100" dir="2700000" algn="tl">
                    <a:srgbClr val="000000">
                      <a:alpha val="43137"/>
                    </a:srgbClr>
                  </a:outerShdw>
                </a:effectLst>
              </a:rPr>
              <a:t>already </a:t>
            </a:r>
            <a:r>
              <a:rPr lang="en-US" sz="2400" b="1" dirty="0">
                <a:solidFill>
                  <a:schemeClr val="bg1"/>
                </a:solidFill>
                <a:effectLst>
                  <a:outerShdw blurRad="38100" dist="38100" dir="2700000" algn="tl">
                    <a:srgbClr val="000000">
                      <a:alpha val="43137"/>
                    </a:srgbClr>
                  </a:outerShdw>
                </a:effectLst>
              </a:rPr>
              <a:t>is detonating important possibilities of investment and exterior trade for the pharmaceutical sector</a:t>
            </a:r>
            <a:r>
              <a:rPr lang="en-US" sz="2400" dirty="0">
                <a:solidFill>
                  <a:schemeClr val="bg1"/>
                </a:solidFill>
                <a:effectLst>
                  <a:outerShdw blurRad="38100" dist="38100" dir="2700000" algn="tl">
                    <a:srgbClr val="000000">
                      <a:alpha val="43137"/>
                    </a:srgbClr>
                  </a:outerShdw>
                </a:effectLst>
              </a:rPr>
              <a:t>.</a:t>
            </a:r>
            <a:endParaRPr lang="es-MX" sz="2400" dirty="0" smtClean="0">
              <a:latin typeface="Arial Narrow" pitchFamily="34" charset="0"/>
            </a:endParaRPr>
          </a:p>
          <a:p>
            <a:pPr algn="just"/>
            <a:endParaRPr lang="es-MX" sz="2400" dirty="0" smtClean="0">
              <a:latin typeface="Arial Narrow" pitchFamily="34" charset="0"/>
            </a:endParaRPr>
          </a:p>
          <a:p>
            <a:pPr algn="just"/>
            <a:endParaRPr lang="es-CO" sz="2400" b="1" dirty="0" smtClean="0">
              <a:solidFill>
                <a:srgbClr val="FF0000"/>
              </a:solidFill>
              <a:latin typeface="Arial Narrow" pitchFamily="34" charset="0"/>
            </a:endParaRPr>
          </a:p>
          <a:p>
            <a:pPr algn="just"/>
            <a:endParaRPr lang="es-MX" sz="2400" dirty="0" smtClean="0">
              <a:latin typeface="Arial Narrow" pitchFamily="34" charset="0"/>
            </a:endParaRPr>
          </a:p>
        </p:txBody>
      </p:sp>
    </p:spTree>
    <p:extLst>
      <p:ext uri="{BB962C8B-B14F-4D97-AF65-F5344CB8AC3E}">
        <p14:creationId xmlns:p14="http://schemas.microsoft.com/office/powerpoint/2010/main" val="693609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15662"/>
            <a:ext cx="8568952" cy="5581690"/>
          </a:xfrm>
        </p:spPr>
        <p:txBody>
          <a:bodyPr>
            <a:normAutofit lnSpcReduction="10000"/>
          </a:bodyPr>
          <a:lstStyle/>
          <a:p>
            <a:r>
              <a:rPr lang="es-SV" sz="1800" dirty="0" err="1" smtClean="0">
                <a:solidFill>
                  <a:schemeClr val="bg1"/>
                </a:solidFill>
                <a:effectLst>
                  <a:outerShdw blurRad="38100" dist="38100" dir="2700000" algn="tl">
                    <a:srgbClr val="000000">
                      <a:alpha val="43137"/>
                    </a:srgbClr>
                  </a:outerShdw>
                </a:effectLst>
              </a:rPr>
              <a:t>Article</a:t>
            </a:r>
            <a:r>
              <a:rPr lang="es-SV" sz="1800" dirty="0" smtClean="0">
                <a:solidFill>
                  <a:schemeClr val="bg1"/>
                </a:solidFill>
                <a:effectLst>
                  <a:outerShdw blurRad="38100" dist="38100" dir="2700000" algn="tl">
                    <a:srgbClr val="000000">
                      <a:alpha val="43137"/>
                    </a:srgbClr>
                  </a:outerShdw>
                </a:effectLst>
              </a:rPr>
              <a:t> 1</a:t>
            </a:r>
          </a:p>
          <a:p>
            <a:pPr marL="0" indent="0" algn="just">
              <a:buNone/>
            </a:pPr>
            <a:r>
              <a:rPr lang="en-US" sz="2000" dirty="0">
                <a:solidFill>
                  <a:schemeClr val="bg1"/>
                </a:solidFill>
                <a:effectLst>
                  <a:outerShdw blurRad="38100" dist="38100" dir="2700000" algn="tl">
                    <a:srgbClr val="000000">
                      <a:alpha val="43137"/>
                    </a:srgbClr>
                  </a:outerShdw>
                </a:effectLst>
              </a:rPr>
              <a:t>The </a:t>
            </a:r>
            <a:r>
              <a:rPr lang="en-US" sz="2000" dirty="0" smtClean="0">
                <a:solidFill>
                  <a:schemeClr val="bg1"/>
                </a:solidFill>
                <a:effectLst>
                  <a:outerShdw blurRad="38100" dist="38100" dir="2700000" algn="tl">
                    <a:srgbClr val="000000">
                      <a:alpha val="43137"/>
                    </a:srgbClr>
                  </a:outerShdw>
                </a:effectLst>
              </a:rPr>
              <a:t>Dirección Nacional de Medicamentos, hereafter "The Dirección", </a:t>
            </a:r>
            <a:r>
              <a:rPr lang="en-US" sz="2000" dirty="0">
                <a:solidFill>
                  <a:schemeClr val="bg1"/>
                </a:solidFill>
                <a:effectLst>
                  <a:outerShdw blurRad="38100" dist="38100" dir="2700000" algn="tl">
                    <a:srgbClr val="000000">
                      <a:alpha val="43137"/>
                    </a:srgbClr>
                  </a:outerShdw>
                </a:effectLst>
              </a:rPr>
              <a:t>will officially recognize medical records </a:t>
            </a:r>
            <a:r>
              <a:rPr lang="en-US" sz="2000" dirty="0" smtClean="0">
                <a:solidFill>
                  <a:schemeClr val="bg1"/>
                </a:solidFill>
                <a:effectLst>
                  <a:outerShdw blurRad="38100" dist="38100" dir="2700000" algn="tl">
                    <a:srgbClr val="000000">
                      <a:alpha val="43137"/>
                    </a:srgbClr>
                  </a:outerShdw>
                </a:effectLst>
              </a:rPr>
              <a:t>provided </a:t>
            </a:r>
            <a:r>
              <a:rPr lang="en-US" sz="2000" dirty="0">
                <a:solidFill>
                  <a:schemeClr val="bg1"/>
                </a:solidFill>
                <a:effectLst>
                  <a:outerShdw blurRad="38100" dist="38100" dir="2700000" algn="tl">
                    <a:srgbClr val="000000">
                      <a:alpha val="43137"/>
                    </a:srgbClr>
                  </a:outerShdw>
                </a:effectLst>
              </a:rPr>
              <a:t>by health authorities of countries whose drug regulatory agencies have been certified for level IV Pan American Health Organization (PAHO) and health records as those provided by health authorities in the United States, Canada, Australia, Switzerland, Japan and the European Medicines Agency (EMA</a:t>
            </a:r>
            <a:r>
              <a:rPr lang="en-US" sz="2000" dirty="0" smtClean="0">
                <a:solidFill>
                  <a:schemeClr val="bg1"/>
                </a:solidFill>
                <a:effectLst>
                  <a:outerShdw blurRad="38100" dist="38100" dir="2700000" algn="tl">
                    <a:srgbClr val="000000">
                      <a:alpha val="43137"/>
                    </a:srgbClr>
                  </a:outerShdw>
                </a:effectLst>
              </a:rPr>
              <a:t>).</a:t>
            </a:r>
          </a:p>
          <a:p>
            <a:pPr marL="0" indent="0" algn="just">
              <a:buNone/>
            </a:pPr>
            <a:endParaRPr lang="en-US" sz="2000" dirty="0">
              <a:solidFill>
                <a:schemeClr val="bg1"/>
              </a:solidFill>
              <a:effectLst>
                <a:outerShdw blurRad="38100" dist="38100" dir="2700000" algn="tl">
                  <a:srgbClr val="000000">
                    <a:alpha val="43137"/>
                  </a:srgbClr>
                </a:outerShdw>
              </a:effectLst>
            </a:endParaRPr>
          </a:p>
          <a:p>
            <a:pPr marL="0" indent="0" algn="just">
              <a:buNone/>
            </a:pPr>
            <a:r>
              <a:rPr lang="en-US" sz="2000" dirty="0">
                <a:solidFill>
                  <a:schemeClr val="bg1"/>
                </a:solidFill>
                <a:effectLst>
                  <a:outerShdw blurRad="38100" dist="38100" dir="2700000" algn="tl">
                    <a:srgbClr val="000000">
                      <a:alpha val="43137"/>
                    </a:srgbClr>
                  </a:outerShdw>
                </a:effectLst>
              </a:rPr>
              <a:t>The recognition shall be applicable to all drugs that have been registered in the register of the countries mentioned in the preceding paragraph. However, biotech drugs, or biosimilars and biologicals, will be awarded the appropriate register, provided they have been recorded by these countries and that these countries have specific regulations for these</a:t>
            </a:r>
            <a:r>
              <a:rPr lang="en-US" sz="2000" dirty="0" smtClean="0">
                <a:solidFill>
                  <a:schemeClr val="bg1"/>
                </a:solidFill>
                <a:effectLst>
                  <a:outerShdw blurRad="38100" dist="38100" dir="2700000" algn="tl">
                    <a:srgbClr val="000000">
                      <a:alpha val="43137"/>
                    </a:srgbClr>
                  </a:outerShdw>
                </a:effectLst>
              </a:rPr>
              <a:t>.</a:t>
            </a:r>
          </a:p>
          <a:p>
            <a:pPr marL="0" indent="0" algn="just">
              <a:buNone/>
            </a:pPr>
            <a:endParaRPr lang="en-US" sz="2000" dirty="0">
              <a:solidFill>
                <a:schemeClr val="bg1"/>
              </a:solidFill>
              <a:effectLst>
                <a:outerShdw blurRad="38100" dist="38100" dir="2700000" algn="tl">
                  <a:srgbClr val="000000">
                    <a:alpha val="43137"/>
                  </a:srgbClr>
                </a:outerShdw>
              </a:effectLst>
            </a:endParaRPr>
          </a:p>
          <a:p>
            <a:pPr marL="0" indent="0" algn="just">
              <a:buNone/>
            </a:pPr>
            <a:r>
              <a:rPr lang="en-US" sz="2000" dirty="0">
                <a:solidFill>
                  <a:schemeClr val="bg1"/>
                </a:solidFill>
                <a:effectLst>
                  <a:outerShdw blurRad="38100" dist="38100" dir="2700000" algn="tl">
                    <a:srgbClr val="000000">
                      <a:alpha val="43137"/>
                    </a:srgbClr>
                  </a:outerShdw>
                </a:effectLst>
              </a:rPr>
              <a:t>The Department, through the </a:t>
            </a:r>
            <a:r>
              <a:rPr lang="es-SV" sz="2000" dirty="0">
                <a:solidFill>
                  <a:schemeClr val="bg1"/>
                </a:solidFill>
                <a:effectLst>
                  <a:outerShdw blurRad="38100" dist="38100" dir="2700000" algn="tl">
                    <a:srgbClr val="000000">
                      <a:alpha val="43137"/>
                    </a:srgbClr>
                  </a:outerShdw>
                </a:effectLst>
              </a:rPr>
              <a:t>Registration </a:t>
            </a:r>
            <a:r>
              <a:rPr lang="es-SV" sz="2000" dirty="0" err="1">
                <a:solidFill>
                  <a:schemeClr val="bg1"/>
                </a:solidFill>
                <a:effectLst>
                  <a:outerShdw blurRad="38100" dist="38100" dir="2700000" algn="tl">
                    <a:srgbClr val="000000">
                      <a:alpha val="43137"/>
                    </a:srgbClr>
                  </a:outerShdw>
                </a:effectLst>
              </a:rPr>
              <a:t>Unit</a:t>
            </a:r>
            <a:r>
              <a:rPr lang="es-SV" sz="2000" dirty="0">
                <a:solidFill>
                  <a:schemeClr val="bg1"/>
                </a:solidFill>
                <a:effectLst>
                  <a:outerShdw blurRad="38100" dist="38100" dir="2700000" algn="tl">
                    <a:srgbClr val="000000">
                      <a:alpha val="43137"/>
                    </a:srgbClr>
                  </a:outerShdw>
                </a:effectLst>
              </a:rPr>
              <a:t> </a:t>
            </a:r>
            <a:r>
              <a:rPr lang="en-US" sz="2000" dirty="0" smtClean="0">
                <a:solidFill>
                  <a:schemeClr val="bg1"/>
                </a:solidFill>
                <a:effectLst>
                  <a:outerShdw blurRad="38100" dist="38100" dir="2700000" algn="tl">
                    <a:srgbClr val="000000">
                      <a:alpha val="43137"/>
                    </a:srgbClr>
                  </a:outerShdw>
                </a:effectLst>
              </a:rPr>
              <a:t>will </a:t>
            </a:r>
            <a:r>
              <a:rPr lang="en-US" sz="2000" dirty="0">
                <a:solidFill>
                  <a:schemeClr val="bg1"/>
                </a:solidFill>
                <a:effectLst>
                  <a:outerShdw blurRad="38100" dist="38100" dir="2700000" algn="tl">
                    <a:srgbClr val="000000">
                      <a:alpha val="43137"/>
                    </a:srgbClr>
                  </a:outerShdw>
                </a:effectLst>
              </a:rPr>
              <a:t>award the relevant health registration, taking into account the provisions of the preceding paragraphs, as long as they meet all requirements and submit documentation established in Article 20 of the General Regulation of the Drug Law.</a:t>
            </a:r>
            <a:endParaRPr lang="es-SV" sz="2000" dirty="0">
              <a:solidFill>
                <a:schemeClr val="bg1"/>
              </a:solidFill>
              <a:effectLst>
                <a:outerShdw blurRad="38100" dist="38100" dir="2700000" algn="tl">
                  <a:srgbClr val="000000">
                    <a:alpha val="43137"/>
                  </a:srgbClr>
                </a:outerShdw>
              </a:effectLst>
            </a:endParaRPr>
          </a:p>
        </p:txBody>
      </p:sp>
      <p:sp>
        <p:nvSpPr>
          <p:cNvPr id="4" name="3 Rectángulo"/>
          <p:cNvSpPr/>
          <p:nvPr/>
        </p:nvSpPr>
        <p:spPr>
          <a:xfrm>
            <a:off x="-324544" y="0"/>
            <a:ext cx="9677885" cy="1015663"/>
          </a:xfrm>
          <a:prstGeom prst="rect">
            <a:avLst/>
          </a:prstGeom>
          <a:noFill/>
        </p:spPr>
        <p:txBody>
          <a:bodyPr wrap="square" lIns="91440" tIns="45720" rIns="91440" bIns="45720">
            <a:spAutoFit/>
          </a:bodyPr>
          <a:lstStyle/>
          <a:p>
            <a:pPr algn="ctr"/>
            <a:r>
              <a:rPr lang="en-US"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Special Regulations for the Recognition </a:t>
            </a:r>
            <a:endParaRPr lang="en-US" sz="3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3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of </a:t>
            </a:r>
            <a:r>
              <a:rPr lang="es-SV" sz="30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Foreign</a:t>
            </a:r>
            <a:r>
              <a:rPr lang="es-SV"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SV" sz="30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Sanitary</a:t>
            </a:r>
            <a:r>
              <a:rPr lang="es-SV"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Registration</a:t>
            </a:r>
          </a:p>
        </p:txBody>
      </p:sp>
    </p:spTree>
    <p:extLst>
      <p:ext uri="{BB962C8B-B14F-4D97-AF65-F5344CB8AC3E}">
        <p14:creationId xmlns:p14="http://schemas.microsoft.com/office/powerpoint/2010/main" val="2157544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9598" y="1628800"/>
            <a:ext cx="8229600" cy="4525963"/>
          </a:xfrm>
        </p:spPr>
        <p:txBody>
          <a:bodyPr>
            <a:normAutofit/>
          </a:bodyPr>
          <a:lstStyle/>
          <a:p>
            <a:pPr algn="just"/>
            <a:r>
              <a:rPr lang="es-SV" sz="2700" dirty="0" err="1">
                <a:solidFill>
                  <a:schemeClr val="bg1"/>
                </a:solidFill>
                <a:effectLst>
                  <a:outerShdw blurRad="38100" dist="38100" dir="2700000" algn="tl">
                    <a:srgbClr val="000000">
                      <a:alpha val="43137"/>
                    </a:srgbClr>
                  </a:outerShdw>
                </a:effectLst>
              </a:rPr>
              <a:t>Article</a:t>
            </a:r>
            <a:r>
              <a:rPr lang="es-SV" sz="2700" dirty="0">
                <a:solidFill>
                  <a:schemeClr val="bg1"/>
                </a:solidFill>
                <a:effectLst>
                  <a:outerShdw blurRad="38100" dist="38100" dir="2700000" algn="tl">
                    <a:srgbClr val="000000">
                      <a:alpha val="43137"/>
                    </a:srgbClr>
                  </a:outerShdw>
                </a:effectLst>
              </a:rPr>
              <a:t> 2, </a:t>
            </a:r>
            <a:r>
              <a:rPr lang="es-SV" sz="2700" dirty="0" err="1">
                <a:solidFill>
                  <a:schemeClr val="bg1"/>
                </a:solidFill>
                <a:effectLst>
                  <a:outerShdw blurRad="38100" dist="38100" dir="2700000" algn="tl">
                    <a:srgbClr val="000000">
                      <a:alpha val="43137"/>
                    </a:srgbClr>
                  </a:outerShdw>
                </a:effectLst>
              </a:rPr>
              <a:t>paragraph</a:t>
            </a:r>
            <a:r>
              <a:rPr lang="es-SV" sz="2700" dirty="0">
                <a:solidFill>
                  <a:schemeClr val="bg1"/>
                </a:solidFill>
                <a:effectLst>
                  <a:outerShdw blurRad="38100" dist="38100" dir="2700000" algn="tl">
                    <a:srgbClr val="000000">
                      <a:alpha val="43137"/>
                    </a:srgbClr>
                  </a:outerShdw>
                </a:effectLst>
              </a:rPr>
              <a:t> “e”</a:t>
            </a:r>
          </a:p>
          <a:p>
            <a:pPr algn="just"/>
            <a:r>
              <a:rPr lang="es-SV" sz="2700" dirty="0" smtClean="0">
                <a:solidFill>
                  <a:schemeClr val="bg1"/>
                </a:solidFill>
                <a:effectLst>
                  <a:outerShdw blurRad="38100" dist="38100" dir="2700000" algn="tl">
                    <a:srgbClr val="000000">
                      <a:alpha val="43137"/>
                    </a:srgbClr>
                  </a:outerShdw>
                </a:effectLst>
              </a:rPr>
              <a:t>e</a:t>
            </a:r>
            <a:r>
              <a:rPr lang="es-SV" sz="2500" dirty="0" smtClean="0">
                <a:solidFill>
                  <a:schemeClr val="bg1"/>
                </a:solidFill>
                <a:effectLst>
                  <a:outerShdw blurRad="38100" dist="38100" dir="2700000" algn="tl">
                    <a:srgbClr val="000000">
                      <a:alpha val="43137"/>
                    </a:srgbClr>
                  </a:outerShdw>
                </a:effectLst>
              </a:rPr>
              <a:t>) </a:t>
            </a:r>
            <a:r>
              <a:rPr lang="en-US" sz="2500" dirty="0">
                <a:solidFill>
                  <a:schemeClr val="bg1"/>
                </a:solidFill>
                <a:effectLst>
                  <a:outerShdw blurRad="38100" dist="38100" dir="2700000" algn="tl">
                    <a:srgbClr val="000000">
                      <a:alpha val="43137"/>
                    </a:srgbClr>
                  </a:outerShdw>
                </a:effectLst>
              </a:rPr>
              <a:t>If the </a:t>
            </a:r>
            <a:r>
              <a:rPr lang="en-US" sz="2500" dirty="0" smtClean="0">
                <a:solidFill>
                  <a:schemeClr val="bg1"/>
                </a:solidFill>
                <a:effectLst>
                  <a:outerShdw blurRad="38100" dist="38100" dir="2700000" algn="tl">
                    <a:srgbClr val="000000">
                      <a:alpha val="43137"/>
                    </a:srgbClr>
                  </a:outerShdw>
                </a:effectLst>
              </a:rPr>
              <a:t>technical documentary report </a:t>
            </a:r>
            <a:r>
              <a:rPr lang="en-US" sz="2500" dirty="0">
                <a:solidFill>
                  <a:schemeClr val="bg1"/>
                </a:solidFill>
                <a:effectLst>
                  <a:outerShdw blurRad="38100" dist="38100" dir="2700000" algn="tl">
                    <a:srgbClr val="000000">
                      <a:alpha val="43137"/>
                    </a:srgbClr>
                  </a:outerShdw>
                </a:effectLst>
              </a:rPr>
              <a:t>is favorable, the </a:t>
            </a:r>
            <a:r>
              <a:rPr lang="en-US" sz="2500" dirty="0" smtClean="0">
                <a:solidFill>
                  <a:schemeClr val="bg1"/>
                </a:solidFill>
                <a:effectLst>
                  <a:outerShdw blurRad="38100" dist="38100" dir="2700000" algn="tl">
                    <a:srgbClr val="000000">
                      <a:alpha val="43137"/>
                    </a:srgbClr>
                  </a:outerShdw>
                </a:effectLst>
              </a:rPr>
              <a:t>Direction, in the </a:t>
            </a:r>
            <a:r>
              <a:rPr lang="en-US" sz="2500" dirty="0">
                <a:solidFill>
                  <a:schemeClr val="bg1"/>
                </a:solidFill>
                <a:effectLst>
                  <a:outerShdw blurRad="38100" dist="38100" dir="2700000" algn="tl">
                    <a:srgbClr val="000000">
                      <a:alpha val="43137"/>
                    </a:srgbClr>
                  </a:outerShdw>
                </a:effectLst>
              </a:rPr>
              <a:t>maximum term of ten (10) business days from receipt of the application and other requirements set forth in the preceding articles, assigned the approval number of automatically and granted the respective Sanitary Registration Certificate of Registration with Health Abroad recognition, using the format for the purpose by the respective Registration Unit</a:t>
            </a:r>
            <a:r>
              <a:rPr lang="en-US" sz="2500" dirty="0" smtClean="0">
                <a:solidFill>
                  <a:schemeClr val="bg1"/>
                </a:solidFill>
                <a:effectLst>
                  <a:outerShdw blurRad="38100" dist="38100" dir="2700000" algn="tl">
                    <a:srgbClr val="000000">
                      <a:alpha val="43137"/>
                    </a:srgbClr>
                  </a:outerShdw>
                </a:effectLst>
              </a:rPr>
              <a:t>.</a:t>
            </a:r>
          </a:p>
          <a:p>
            <a:endParaRPr lang="es-SV" dirty="0">
              <a:solidFill>
                <a:schemeClr val="bg1"/>
              </a:solidFill>
              <a:effectLst>
                <a:outerShdw blurRad="38100" dist="38100" dir="2700000" algn="tl">
                  <a:srgbClr val="000000">
                    <a:alpha val="43137"/>
                  </a:srgbClr>
                </a:outerShdw>
              </a:effectLst>
            </a:endParaRPr>
          </a:p>
        </p:txBody>
      </p:sp>
      <p:sp>
        <p:nvSpPr>
          <p:cNvPr id="4" name="3 Rectángulo"/>
          <p:cNvSpPr/>
          <p:nvPr/>
        </p:nvSpPr>
        <p:spPr>
          <a:xfrm>
            <a:off x="-324544" y="0"/>
            <a:ext cx="9677885" cy="1015663"/>
          </a:xfrm>
          <a:prstGeom prst="rect">
            <a:avLst/>
          </a:prstGeom>
          <a:noFill/>
        </p:spPr>
        <p:txBody>
          <a:bodyPr wrap="square" lIns="91440" tIns="45720" rIns="91440" bIns="45720">
            <a:spAutoFit/>
          </a:bodyPr>
          <a:lstStyle/>
          <a:p>
            <a:pPr algn="ctr"/>
            <a:r>
              <a:rPr lang="en-US"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Special Regulations for the Recognition </a:t>
            </a:r>
            <a:endParaRPr lang="en-US" sz="3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3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of </a:t>
            </a:r>
            <a:r>
              <a:rPr lang="es-SV" sz="30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Foreign</a:t>
            </a:r>
            <a:r>
              <a:rPr lang="es-SV"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s-SV" sz="30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Sanitary</a:t>
            </a:r>
            <a:r>
              <a:rPr lang="es-SV" sz="3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Registration</a:t>
            </a:r>
          </a:p>
        </p:txBody>
      </p:sp>
    </p:spTree>
    <p:extLst>
      <p:ext uri="{BB962C8B-B14F-4D97-AF65-F5344CB8AC3E}">
        <p14:creationId xmlns:p14="http://schemas.microsoft.com/office/powerpoint/2010/main" val="2860803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88840"/>
            <a:ext cx="8229600" cy="3917032"/>
          </a:xfrm>
        </p:spPr>
        <p:txBody>
          <a:bodyPr>
            <a:normAutofit/>
          </a:bodyPr>
          <a:lstStyle/>
          <a:p>
            <a:r>
              <a:rPr lang="es-SV" sz="4000" dirty="0" err="1" smtClean="0">
                <a:solidFill>
                  <a:schemeClr val="bg1"/>
                </a:solidFill>
                <a:effectLst>
                  <a:outerShdw blurRad="38100" dist="38100" dir="2700000" algn="tl">
                    <a:srgbClr val="000000">
                      <a:alpha val="43137"/>
                    </a:srgbClr>
                  </a:outerShdw>
                </a:effectLst>
              </a:rPr>
              <a:t>Mexico</a:t>
            </a:r>
            <a:r>
              <a:rPr lang="es-SV" sz="4000" dirty="0" smtClean="0">
                <a:solidFill>
                  <a:schemeClr val="bg1"/>
                </a:solidFill>
                <a:effectLst>
                  <a:outerShdw blurRad="38100" dist="38100" dir="2700000" algn="tl">
                    <a:srgbClr val="000000">
                      <a:alpha val="43137"/>
                    </a:srgbClr>
                  </a:outerShdw>
                </a:effectLst>
              </a:rPr>
              <a:t>                                                 24</a:t>
            </a:r>
          </a:p>
          <a:p>
            <a:r>
              <a:rPr lang="es-SV" sz="4000" dirty="0" err="1" smtClean="0">
                <a:solidFill>
                  <a:schemeClr val="bg1"/>
                </a:solidFill>
                <a:effectLst>
                  <a:outerShdw blurRad="38100" dist="38100" dir="2700000" algn="tl">
                    <a:srgbClr val="000000">
                      <a:alpha val="43137"/>
                    </a:srgbClr>
                  </a:outerShdw>
                </a:effectLst>
              </a:rPr>
              <a:t>Italy</a:t>
            </a:r>
            <a:r>
              <a:rPr lang="es-SV" sz="4000" dirty="0" smtClean="0">
                <a:solidFill>
                  <a:schemeClr val="bg1"/>
                </a:solidFill>
                <a:effectLst>
                  <a:outerShdw blurRad="38100" dist="38100" dir="2700000" algn="tl">
                    <a:srgbClr val="000000">
                      <a:alpha val="43137"/>
                    </a:srgbClr>
                  </a:outerShdw>
                </a:effectLst>
              </a:rPr>
              <a:t>                                              	   1</a:t>
            </a:r>
          </a:p>
          <a:p>
            <a:r>
              <a:rPr lang="es-SV" sz="4000" dirty="0" err="1" smtClean="0">
                <a:solidFill>
                  <a:schemeClr val="bg1"/>
                </a:solidFill>
                <a:effectLst>
                  <a:outerShdw blurRad="38100" dist="38100" dir="2700000" algn="tl">
                    <a:srgbClr val="000000">
                      <a:alpha val="43137"/>
                    </a:srgbClr>
                  </a:outerShdw>
                </a:effectLst>
              </a:rPr>
              <a:t>Denmark</a:t>
            </a:r>
            <a:r>
              <a:rPr lang="es-SV" sz="4000" dirty="0" smtClean="0">
                <a:solidFill>
                  <a:schemeClr val="bg1"/>
                </a:solidFill>
                <a:effectLst>
                  <a:outerShdw blurRad="38100" dist="38100" dir="2700000" algn="tl">
                    <a:srgbClr val="000000">
                      <a:alpha val="43137"/>
                    </a:srgbClr>
                  </a:outerShdw>
                </a:effectLst>
              </a:rPr>
              <a:t>                                               6</a:t>
            </a:r>
          </a:p>
          <a:p>
            <a:r>
              <a:rPr lang="es-SV" sz="4000" dirty="0" err="1" smtClean="0">
                <a:solidFill>
                  <a:schemeClr val="bg1"/>
                </a:solidFill>
                <a:effectLst>
                  <a:outerShdw blurRad="38100" dist="38100" dir="2700000" algn="tl">
                    <a:srgbClr val="000000">
                      <a:alpha val="43137"/>
                    </a:srgbClr>
                  </a:outerShdw>
                </a:effectLst>
              </a:rPr>
              <a:t>Germany</a:t>
            </a:r>
            <a:r>
              <a:rPr lang="es-SV" sz="4000" dirty="0" smtClean="0">
                <a:solidFill>
                  <a:schemeClr val="bg1"/>
                </a:solidFill>
                <a:effectLst>
                  <a:outerShdw blurRad="38100" dist="38100" dir="2700000" algn="tl">
                    <a:srgbClr val="000000">
                      <a:alpha val="43137"/>
                    </a:srgbClr>
                  </a:outerShdw>
                </a:effectLst>
              </a:rPr>
              <a:t>                                               2</a:t>
            </a:r>
          </a:p>
          <a:p>
            <a:r>
              <a:rPr lang="es-SV" sz="4000" dirty="0">
                <a:solidFill>
                  <a:schemeClr val="bg1"/>
                </a:solidFill>
                <a:effectLst>
                  <a:outerShdw blurRad="38100" dist="38100" dir="2700000" algn="tl">
                    <a:srgbClr val="000000">
                      <a:alpha val="43137"/>
                    </a:srgbClr>
                  </a:outerShdw>
                </a:effectLst>
              </a:rPr>
              <a:t>Colombia                                        </a:t>
            </a:r>
            <a:r>
              <a:rPr lang="es-SV" sz="4000" dirty="0" smtClean="0">
                <a:solidFill>
                  <a:schemeClr val="bg1"/>
                </a:solidFill>
                <a:effectLst>
                  <a:outerShdw blurRad="38100" dist="38100" dir="2700000" algn="tl">
                    <a:srgbClr val="000000">
                      <a:alpha val="43137"/>
                    </a:srgbClr>
                  </a:outerShdw>
                </a:effectLst>
              </a:rPr>
              <a:t>     </a:t>
            </a:r>
            <a:r>
              <a:rPr lang="es-SV" sz="4000" dirty="0">
                <a:solidFill>
                  <a:schemeClr val="bg1"/>
                </a:solidFill>
                <a:effectLst>
                  <a:outerShdw blurRad="38100" dist="38100" dir="2700000" algn="tl">
                    <a:srgbClr val="000000">
                      <a:alpha val="43137"/>
                    </a:srgbClr>
                  </a:outerShdw>
                </a:effectLst>
              </a:rPr>
              <a:t>32</a:t>
            </a:r>
          </a:p>
        </p:txBody>
      </p:sp>
      <p:sp>
        <p:nvSpPr>
          <p:cNvPr id="4" name="3 Rectángulo"/>
          <p:cNvSpPr/>
          <p:nvPr/>
        </p:nvSpPr>
        <p:spPr>
          <a:xfrm>
            <a:off x="167562" y="275164"/>
            <a:ext cx="9011826" cy="830997"/>
          </a:xfrm>
          <a:prstGeom prst="rect">
            <a:avLst/>
          </a:prstGeom>
          <a:noFill/>
        </p:spPr>
        <p:txBody>
          <a:bodyPr wrap="none" lIns="91440" tIns="45720" rIns="91440" bIns="45720">
            <a:spAutoFit/>
          </a:bodyPr>
          <a:lstStyle/>
          <a:p>
            <a:pPr algn="ct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Drugs approved with this </a:t>
            </a: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modality</a:t>
            </a:r>
            <a:endParaRPr lang="es-E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617713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984</TotalTime>
  <Words>753</Words>
  <Application>Microsoft Office PowerPoint</Application>
  <PresentationFormat>Presentación en pantalla (4:3)</PresentationFormat>
  <Paragraphs>77</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COFEPRIS IN THE INTERNATIONAL CONTEXT</vt:lpstr>
      <vt:lpstr>Presentación de PowerPoint</vt:lpstr>
      <vt:lpstr>Presentación de PowerPoint</vt:lpstr>
      <vt:lpstr>Presentación de PowerPoint</vt:lpstr>
      <vt:lpstr>Presentación de PowerPoint</vt:lpstr>
      <vt:lpstr>ACTION BY COFEPRIS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PyP</dc:creator>
  <cp:lastModifiedBy>CLAUDIA</cp:lastModifiedBy>
  <cp:revision>45</cp:revision>
  <dcterms:created xsi:type="dcterms:W3CDTF">2013-08-28T16:53:07Z</dcterms:created>
  <dcterms:modified xsi:type="dcterms:W3CDTF">2013-08-30T17:31:49Z</dcterms:modified>
</cp:coreProperties>
</file>