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sldIdLst>
    <p:sldId id="256" r:id="rId2"/>
    <p:sldId id="286" r:id="rId3"/>
    <p:sldId id="257" r:id="rId4"/>
    <p:sldId id="262" r:id="rId5"/>
    <p:sldId id="264" r:id="rId6"/>
    <p:sldId id="265" r:id="rId7"/>
    <p:sldId id="282" r:id="rId8"/>
    <p:sldId id="268" r:id="rId9"/>
    <p:sldId id="271" r:id="rId10"/>
    <p:sldId id="301" r:id="rId11"/>
    <p:sldId id="273" r:id="rId12"/>
    <p:sldId id="292" r:id="rId13"/>
    <p:sldId id="299" r:id="rId14"/>
    <p:sldId id="294" r:id="rId15"/>
    <p:sldId id="293" r:id="rId16"/>
    <p:sldId id="295" r:id="rId17"/>
    <p:sldId id="296" r:id="rId18"/>
    <p:sldId id="297" r:id="rId19"/>
    <p:sldId id="29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7" d="100"/>
          <a:sy n="107" d="100"/>
        </p:scale>
        <p:origin x="-8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988423" y="6221506"/>
            <a:ext cx="2743200" cy="365125"/>
          </a:xfrm>
        </p:spPr>
        <p:txBody>
          <a:bodyPr/>
          <a:lstStyle/>
          <a:p>
            <a:fld id="{019DA711-97EF-C94E-A8FA-8F65F3203559}" type="datetimeFigureOut">
              <a:rPr lang="en-US" smtClean="0"/>
              <a:pPr/>
              <a:t>1/8/2013</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019DA711-97EF-C94E-A8FA-8F65F3203559}" type="datetimeFigureOut">
              <a:rPr lang="en-US" smtClean="0"/>
              <a:pPr/>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071EE-0541-3545-AA80-4F0D19F7FA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9DA711-97EF-C94E-A8FA-8F65F3203559}"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071EE-0541-3545-AA80-4F0D19F7FA2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9DA711-97EF-C94E-A8FA-8F65F3203559}"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071EE-0541-3545-AA80-4F0D19F7FA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19DA711-97EF-C94E-A8FA-8F65F3203559}"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071EE-0541-3545-AA80-4F0D19F7FA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9DA711-97EF-C94E-A8FA-8F65F3203559}"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071EE-0541-3545-AA80-4F0D19F7FA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19DA711-97EF-C94E-A8FA-8F65F3203559}" type="datetimeFigureOut">
              <a:rPr lang="en-US" smtClean="0"/>
              <a:pPr/>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071EE-0541-3545-AA80-4F0D19F7FA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19DA711-97EF-C94E-A8FA-8F65F3203559}" type="datetimeFigureOut">
              <a:rPr lang="en-US" smtClean="0"/>
              <a:pPr/>
              <a:t>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071EE-0541-3545-AA80-4F0D19F7FA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19DA711-97EF-C94E-A8FA-8F65F3203559}" type="datetimeFigureOut">
              <a:rPr lang="en-US" smtClean="0"/>
              <a:pPr/>
              <a:t>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071EE-0541-3545-AA80-4F0D19F7FA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19DA711-97EF-C94E-A8FA-8F65F3203559}" type="datetimeFigureOut">
              <a:rPr lang="en-US" smtClean="0"/>
              <a:pPr/>
              <a:t>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071EE-0541-3545-AA80-4F0D19F7FA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9DA711-97EF-C94E-A8FA-8F65F3203559}" type="datetimeFigureOut">
              <a:rPr lang="en-US" smtClean="0"/>
              <a:pPr/>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071EE-0541-3545-AA80-4F0D19F7FA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019DA711-97EF-C94E-A8FA-8F65F3203559}" type="datetimeFigureOut">
              <a:rPr lang="en-US" smtClean="0"/>
              <a:pPr/>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071EE-0541-3545-AA80-4F0D19F7FA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019DA711-97EF-C94E-A8FA-8F65F3203559}" type="datetimeFigureOut">
              <a:rPr lang="en-US" smtClean="0"/>
              <a:pPr/>
              <a:t>1/8/2013</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4A071EE-0541-3545-AA80-4F0D19F7FA2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0386" y="377540"/>
            <a:ext cx="7086600" cy="1847850"/>
          </a:xfrm>
        </p:spPr>
        <p:txBody>
          <a:bodyPr>
            <a:normAutofit fontScale="90000"/>
          </a:bodyPr>
          <a:lstStyle/>
          <a:p>
            <a:r>
              <a:rPr lang="en-US" dirty="0" smtClean="0"/>
              <a:t/>
            </a:r>
            <a:br>
              <a:rPr lang="en-US" dirty="0" smtClean="0"/>
            </a:br>
            <a:r>
              <a:rPr lang="en-US" dirty="0" smtClean="0"/>
              <a:t>ACHR HCF 2012</a:t>
            </a:r>
            <a:br>
              <a:rPr lang="en-US" dirty="0" smtClean="0"/>
            </a:br>
            <a:r>
              <a:rPr lang="en-US" dirty="0" smtClean="0"/>
              <a:t>Best Practices and Standards </a:t>
            </a:r>
            <a:endParaRPr lang="en-US" dirty="0"/>
          </a:p>
        </p:txBody>
      </p:sp>
      <p:sp>
        <p:nvSpPr>
          <p:cNvPr id="3" name="Subtitle 2"/>
          <p:cNvSpPr>
            <a:spLocks noGrp="1"/>
          </p:cNvSpPr>
          <p:nvPr>
            <p:ph type="subTitle" idx="1"/>
          </p:nvPr>
        </p:nvSpPr>
        <p:spPr>
          <a:xfrm>
            <a:off x="970193" y="2225390"/>
            <a:ext cx="7086600" cy="1752600"/>
          </a:xfrm>
        </p:spPr>
        <p:txBody>
          <a:bodyPr/>
          <a:lstStyle/>
          <a:p>
            <a:endParaRPr lang="en-US" sz="3200" dirty="0"/>
          </a:p>
        </p:txBody>
      </p:sp>
      <p:pic>
        <p:nvPicPr>
          <p:cNvPr id="5" name="Picture 4" descr="IMG_2272.JPG"/>
          <p:cNvPicPr>
            <a:picLocks noChangeAspect="1"/>
          </p:cNvPicPr>
          <p:nvPr/>
        </p:nvPicPr>
        <p:blipFill>
          <a:blip r:embed="rId2"/>
          <a:stretch>
            <a:fillRect/>
          </a:stretch>
        </p:blipFill>
        <p:spPr>
          <a:xfrm>
            <a:off x="1443718" y="2614605"/>
            <a:ext cx="6763268" cy="42433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2012/13</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Establish Regional Trial Registry Network: </a:t>
            </a:r>
            <a:endParaRPr lang="en-US" dirty="0" smtClean="0"/>
          </a:p>
          <a:p>
            <a:pPr lvl="1"/>
            <a:r>
              <a:rPr lang="en-US" dirty="0" smtClean="0"/>
              <a:t>Network Governance</a:t>
            </a:r>
          </a:p>
          <a:p>
            <a:pPr lvl="1"/>
            <a:r>
              <a:rPr lang="en-GB" dirty="0" smtClean="0"/>
              <a:t>Organizing knowledge; fostering communication on trial registration through workshops, conferences, newsletters and a website; presenting strategies for implementation of trial registration</a:t>
            </a:r>
            <a:endParaRPr lang="en-US" dirty="0" smtClean="0"/>
          </a:p>
          <a:p>
            <a:r>
              <a:rPr lang="en-US" dirty="0" smtClean="0"/>
              <a:t>Further Promote National Trial Registries &amp; Promote Reporting Standards: </a:t>
            </a:r>
          </a:p>
          <a:p>
            <a:pPr lvl="1"/>
            <a:r>
              <a:rPr lang="en-GB" dirty="0" smtClean="0"/>
              <a:t>The “Open Trials” software</a:t>
            </a:r>
            <a:endParaRPr lang="en-US" sz="3400" dirty="0" smtClean="0"/>
          </a:p>
          <a:p>
            <a:pPr lvl="1"/>
            <a:r>
              <a:rPr lang="en-US" i="1" dirty="0" smtClean="0"/>
              <a:t>Monitoring of progress in regulatory initiatives trial registration</a:t>
            </a:r>
          </a:p>
          <a:p>
            <a:pPr lvl="1"/>
            <a:r>
              <a:rPr lang="en-US" i="1" dirty="0" smtClean="0"/>
              <a:t>Results reporting and access to data initiatives </a:t>
            </a:r>
          </a:p>
          <a:p>
            <a:r>
              <a:rPr lang="en-US" dirty="0" smtClean="0"/>
              <a:t>Promote Good Practices for Setting Research Priorities</a:t>
            </a:r>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14" y="0"/>
            <a:ext cx="7272339" cy="1339009"/>
          </a:xfrm>
        </p:spPr>
        <p:txBody>
          <a:bodyPr/>
          <a:lstStyle/>
          <a:p>
            <a:r>
              <a:rPr lang="en-US" dirty="0" smtClean="0"/>
              <a:t>Future</a:t>
            </a:r>
            <a:endParaRPr lang="en-US" dirty="0"/>
          </a:p>
        </p:txBody>
      </p:sp>
      <p:sp>
        <p:nvSpPr>
          <p:cNvPr id="3" name="Content Placeholder 2"/>
          <p:cNvSpPr>
            <a:spLocks noGrp="1"/>
          </p:cNvSpPr>
          <p:nvPr>
            <p:ph idx="1"/>
          </p:nvPr>
        </p:nvSpPr>
        <p:spPr>
          <a:xfrm>
            <a:off x="262743" y="1339009"/>
            <a:ext cx="7272339" cy="4324257"/>
          </a:xfrm>
        </p:spPr>
        <p:txBody>
          <a:bodyPr>
            <a:normAutofit fontScale="92500" lnSpcReduction="10000"/>
          </a:bodyPr>
          <a:lstStyle/>
          <a:p>
            <a:pPr>
              <a:buNone/>
            </a:pPr>
            <a:endParaRPr lang="en-US" dirty="0" smtClean="0"/>
          </a:p>
          <a:p>
            <a:r>
              <a:rPr lang="en-US" dirty="0" smtClean="0"/>
              <a:t>Improve standards Research Ethics </a:t>
            </a:r>
          </a:p>
          <a:p>
            <a:pPr>
              <a:buNone/>
            </a:pPr>
            <a:r>
              <a:rPr lang="en-US" dirty="0" smtClean="0"/>
              <a:t>	Committees in Americas</a:t>
            </a:r>
          </a:p>
          <a:p>
            <a:r>
              <a:rPr lang="en-US" dirty="0" smtClean="0"/>
              <a:t>Rapid Response mechanisms:</a:t>
            </a:r>
          </a:p>
          <a:p>
            <a:pPr lvl="2"/>
            <a:r>
              <a:rPr lang="en-US" dirty="0" err="1" smtClean="0"/>
              <a:t>Evipnet’s</a:t>
            </a:r>
            <a:r>
              <a:rPr lang="en-US" dirty="0" smtClean="0"/>
              <a:t> team capacity work</a:t>
            </a:r>
          </a:p>
          <a:p>
            <a:pPr lvl="2"/>
            <a:r>
              <a:rPr lang="en-US" dirty="0" smtClean="0"/>
              <a:t>Harmonized standards</a:t>
            </a:r>
          </a:p>
          <a:p>
            <a:r>
              <a:rPr lang="en-GB" dirty="0" smtClean="0"/>
              <a:t>Development and implementation of policies to increase the investment in research</a:t>
            </a:r>
            <a:r>
              <a:rPr lang="en-US" dirty="0" smtClean="0"/>
              <a:t> : </a:t>
            </a:r>
          </a:p>
          <a:p>
            <a:pPr lvl="2"/>
            <a:r>
              <a:rPr lang="en-GB" dirty="0" smtClean="0"/>
              <a:t>Identification of alternative sources of research funding </a:t>
            </a:r>
            <a:endParaRPr lang="en-US" sz="3200" dirty="0" smtClean="0"/>
          </a:p>
          <a:p>
            <a:pPr lvl="2"/>
            <a:r>
              <a:rPr lang="en-GB" dirty="0" smtClean="0"/>
              <a:t>Strengthening south –south collaboration in research project </a:t>
            </a:r>
            <a:endParaRPr lang="en-US" dirty="0" smtClean="0"/>
          </a:p>
          <a:p>
            <a:pPr lvl="1"/>
            <a:endParaRPr lang="en-US" dirty="0"/>
          </a:p>
        </p:txBody>
      </p:sp>
      <p:pic>
        <p:nvPicPr>
          <p:cNvPr id="4" name="Picture 2"/>
          <p:cNvPicPr>
            <a:picLocks noChangeAspect="1" noChangeArrowheads="1"/>
          </p:cNvPicPr>
          <p:nvPr/>
        </p:nvPicPr>
        <p:blipFill>
          <a:blip r:embed="rId2"/>
          <a:srcRect/>
          <a:stretch>
            <a:fillRect/>
          </a:stretch>
        </p:blipFill>
        <p:spPr bwMode="auto">
          <a:xfrm>
            <a:off x="5069624" y="755461"/>
            <a:ext cx="4074376" cy="2452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585" y="680167"/>
            <a:ext cx="7272339" cy="2361311"/>
          </a:xfrm>
        </p:spPr>
        <p:txBody>
          <a:bodyPr/>
          <a:lstStyle/>
          <a:p>
            <a:pPr algn="l">
              <a:lnSpc>
                <a:spcPts val="3000"/>
              </a:lnSpc>
            </a:pPr>
            <a:r>
              <a:rPr lang="en-US" sz="2800" dirty="0" smtClean="0"/>
              <a:t>5.1.</a:t>
            </a:r>
            <a:r>
              <a:rPr lang="en-GB" sz="2800" dirty="0" smtClean="0"/>
              <a:t> To promote the implementation of recommended processes for technical documents and guides at PAHO and Member States using scientific evidence in line with WHO standards</a:t>
            </a:r>
            <a:r>
              <a:rPr lang="en-US" sz="2800" dirty="0" smtClean="0"/>
              <a:t> </a:t>
            </a:r>
            <a:r>
              <a:rPr lang="en-US" sz="2000" dirty="0" smtClean="0"/>
              <a:t/>
            </a:r>
            <a:br>
              <a:rPr lang="en-US" sz="2000" dirty="0" smtClean="0"/>
            </a:br>
            <a:endParaRPr lang="en-US" sz="2000" dirty="0"/>
          </a:p>
        </p:txBody>
      </p:sp>
      <p:sp>
        <p:nvSpPr>
          <p:cNvPr id="3" name="Content Placeholder 2"/>
          <p:cNvSpPr>
            <a:spLocks noGrp="1"/>
          </p:cNvSpPr>
          <p:nvPr>
            <p:ph idx="1"/>
          </p:nvPr>
        </p:nvSpPr>
        <p:spPr>
          <a:xfrm>
            <a:off x="1334501" y="3468352"/>
            <a:ext cx="7272339" cy="4324257"/>
          </a:xfrm>
        </p:spPr>
        <p:txBody>
          <a:bodyPr/>
          <a:lstStyle/>
          <a:p>
            <a:pPr>
              <a:buNone/>
            </a:pPr>
            <a:r>
              <a:rPr lang="en-US" dirty="0" smtClean="0"/>
              <a:t>	Indicators: </a:t>
            </a:r>
          </a:p>
          <a:p>
            <a:pPr>
              <a:buFontTx/>
              <a:buChar char="-"/>
            </a:pPr>
            <a:r>
              <a:rPr lang="en-US" dirty="0" smtClean="0"/>
              <a:t>analysis of financial flows for research for health</a:t>
            </a:r>
          </a:p>
          <a:p>
            <a:pPr>
              <a:buFontTx/>
              <a:buChar char="-"/>
            </a:pPr>
            <a:r>
              <a:rPr lang="en-US" dirty="0" smtClean="0"/>
              <a:t>Analysis of research agendas and outputs, and organizational plans and priorities</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782200"/>
            <a:ext cx="7272339" cy="1339009"/>
          </a:xfrm>
        </p:spPr>
        <p:txBody>
          <a:bodyPr/>
          <a:lstStyle/>
          <a:p>
            <a:pPr algn="l">
              <a:lnSpc>
                <a:spcPts val="3000"/>
              </a:lnSpc>
            </a:pPr>
            <a:r>
              <a:rPr lang="en-US" sz="2800" dirty="0" smtClean="0"/>
              <a:t>5.2. promote development of validated indicators to assess and monitor the effects of investment in research and scientific production &amp; alignment of research activities with research priorities</a:t>
            </a:r>
            <a:r>
              <a:rPr lang="en-US" sz="2000" dirty="0" smtClean="0"/>
              <a:t/>
            </a:r>
            <a:br>
              <a:rPr lang="en-US" sz="2000" dirty="0" smtClean="0"/>
            </a:br>
            <a:endParaRPr lang="en-US" sz="2000" dirty="0"/>
          </a:p>
        </p:txBody>
      </p:sp>
      <p:sp>
        <p:nvSpPr>
          <p:cNvPr id="3" name="Content Placeholder 2"/>
          <p:cNvSpPr>
            <a:spLocks noGrp="1"/>
          </p:cNvSpPr>
          <p:nvPr>
            <p:ph idx="1"/>
          </p:nvPr>
        </p:nvSpPr>
        <p:spPr>
          <a:xfrm>
            <a:off x="1270463" y="3959258"/>
            <a:ext cx="7272339" cy="4324257"/>
          </a:xfrm>
        </p:spPr>
        <p:txBody>
          <a:bodyPr/>
          <a:lstStyle/>
          <a:p>
            <a:pPr>
              <a:buNone/>
            </a:pPr>
            <a:r>
              <a:rPr lang="en-US" dirty="0" smtClean="0"/>
              <a:t>	Indicators: </a:t>
            </a:r>
          </a:p>
          <a:p>
            <a:pPr>
              <a:buFontTx/>
              <a:buChar char="-"/>
            </a:pPr>
            <a:r>
              <a:rPr lang="en-US" dirty="0" smtClean="0"/>
              <a:t>analysis of financial flows for research for health</a:t>
            </a:r>
          </a:p>
          <a:p>
            <a:pPr>
              <a:buFontTx/>
              <a:buChar char="-"/>
            </a:pPr>
            <a:r>
              <a:rPr lang="en-US" dirty="0" smtClean="0"/>
              <a:t>Analysis of research agendas and outputs, and organizational plans and priorities</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560" y="1045842"/>
            <a:ext cx="7272339" cy="1339009"/>
          </a:xfrm>
        </p:spPr>
        <p:txBody>
          <a:bodyPr/>
          <a:lstStyle/>
          <a:p>
            <a:pPr algn="l">
              <a:lnSpc>
                <a:spcPts val="2800"/>
              </a:lnSpc>
            </a:pPr>
            <a:r>
              <a:rPr lang="en-US" sz="3200" dirty="0" smtClean="0"/>
              <a:t>5.3. Advocate development of research methods that promote better knowledge and standardization of the reporting and analysis of the equity and implementation aspects of qualitative and quantitative research and systematic reviews</a:t>
            </a:r>
          </a:p>
        </p:txBody>
      </p:sp>
      <p:sp>
        <p:nvSpPr>
          <p:cNvPr id="3" name="Content Placeholder 2"/>
          <p:cNvSpPr>
            <a:spLocks noGrp="1"/>
          </p:cNvSpPr>
          <p:nvPr>
            <p:ph idx="1"/>
          </p:nvPr>
        </p:nvSpPr>
        <p:spPr>
          <a:xfrm>
            <a:off x="1089024" y="3265587"/>
            <a:ext cx="7272339" cy="4324257"/>
          </a:xfrm>
        </p:spPr>
        <p:txBody>
          <a:bodyPr>
            <a:normAutofit/>
          </a:bodyPr>
          <a:lstStyle/>
          <a:p>
            <a:pPr>
              <a:buNone/>
            </a:pPr>
            <a:r>
              <a:rPr lang="en-US" dirty="0" smtClean="0"/>
              <a:t>INDICATORS:</a:t>
            </a:r>
          </a:p>
          <a:p>
            <a:pPr>
              <a:buNone/>
            </a:pPr>
            <a:r>
              <a:rPr lang="en-US" dirty="0" smtClean="0"/>
              <a:t>- Analysis of research pubs. By PAHO staff ~ BIREME, EQUATOR &amp; WAME recommendations &amp; standards</a:t>
            </a:r>
          </a:p>
          <a:p>
            <a:pPr>
              <a:buNone/>
            </a:pPr>
            <a:r>
              <a:rPr lang="en-US" dirty="0" smtClean="0"/>
              <a:t>- Analysis of research publications from region ~ with international standards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887" y="1451372"/>
            <a:ext cx="7272339" cy="1339009"/>
          </a:xfrm>
        </p:spPr>
        <p:txBody>
          <a:bodyPr/>
          <a:lstStyle/>
          <a:p>
            <a:pPr algn="l">
              <a:lnSpc>
                <a:spcPts val="3000"/>
              </a:lnSpc>
            </a:pPr>
            <a:r>
              <a:rPr lang="en-US" sz="2800" dirty="0" smtClean="0"/>
              <a:t>5.4. Help create or access research for health inventories/registries that are comparable and integrated with </a:t>
            </a:r>
            <a:r>
              <a:rPr lang="en-US" sz="2800" dirty="0" err="1" smtClean="0"/>
              <a:t>WHO’s</a:t>
            </a:r>
            <a:r>
              <a:rPr lang="en-US" sz="2800" dirty="0" smtClean="0"/>
              <a:t> ICTR platform &amp; adopt standard identifiers and data set collections that contribute to international registration efforts and international ethics and publication standards</a:t>
            </a:r>
            <a:endParaRPr lang="en-US" sz="2800" dirty="0"/>
          </a:p>
        </p:txBody>
      </p:sp>
      <p:sp>
        <p:nvSpPr>
          <p:cNvPr id="3" name="Content Placeholder 2"/>
          <p:cNvSpPr>
            <a:spLocks noGrp="1"/>
          </p:cNvSpPr>
          <p:nvPr>
            <p:ph idx="1"/>
          </p:nvPr>
        </p:nvSpPr>
        <p:spPr>
          <a:xfrm>
            <a:off x="949887" y="2533743"/>
            <a:ext cx="7272339" cy="4324257"/>
          </a:xfrm>
        </p:spPr>
        <p:txBody>
          <a:bodyPr/>
          <a:lstStyle/>
          <a:p>
            <a:pPr>
              <a:buNone/>
            </a:pP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390163"/>
            <a:ext cx="7272339" cy="1339009"/>
          </a:xfrm>
        </p:spPr>
        <p:txBody>
          <a:bodyPr/>
          <a:lstStyle/>
          <a:p>
            <a:pPr algn="l">
              <a:lnSpc>
                <a:spcPts val="3000"/>
              </a:lnSpc>
            </a:pPr>
            <a:r>
              <a:rPr lang="en-US" sz="2800" dirty="0" smtClean="0"/>
              <a:t>5.5. Promote access, use, and further development of helpful organized collections &amp; registries of research syntheses (systematic reviews, evidence summaries, policy briefs)</a:t>
            </a:r>
            <a:endParaRPr lang="en-US" sz="2800" dirty="0"/>
          </a:p>
        </p:txBody>
      </p:sp>
      <p:sp>
        <p:nvSpPr>
          <p:cNvPr id="3" name="Content Placeholder 2"/>
          <p:cNvSpPr>
            <a:spLocks noGrp="1"/>
          </p:cNvSpPr>
          <p:nvPr>
            <p:ph idx="1"/>
          </p:nvPr>
        </p:nvSpPr>
        <p:spPr>
          <a:xfrm>
            <a:off x="1089024" y="2059668"/>
            <a:ext cx="7272339" cy="4324257"/>
          </a:xfrm>
        </p:spPr>
        <p:txBody>
          <a:bodyPr/>
          <a:lstStyle/>
          <a:p>
            <a:pPr lvl="1">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316645"/>
            <a:ext cx="7272339" cy="1339009"/>
          </a:xfrm>
        </p:spPr>
        <p:txBody>
          <a:bodyPr/>
          <a:lstStyle/>
          <a:p>
            <a:pPr algn="l">
              <a:lnSpc>
                <a:spcPts val="3000"/>
              </a:lnSpc>
            </a:pPr>
            <a:r>
              <a:rPr lang="en-US" sz="2800" dirty="0" smtClean="0"/>
              <a:t>5.6. Support Member states in development of strategies and action plans, regulations, and incentives to strengthen adherence to research registration by building effective and efficient tools for determining and assessing the extent to which the research they conduct adheres to international good practice standards—including ethics, safety, and research management standards. </a:t>
            </a:r>
            <a:endParaRPr lang="en-US" sz="2800" dirty="0"/>
          </a:p>
        </p:txBody>
      </p:sp>
      <p:sp>
        <p:nvSpPr>
          <p:cNvPr id="3" name="Content Placeholder 2"/>
          <p:cNvSpPr>
            <a:spLocks noGrp="1"/>
          </p:cNvSpPr>
          <p:nvPr>
            <p:ph idx="1"/>
          </p:nvPr>
        </p:nvSpPr>
        <p:spPr>
          <a:xfrm>
            <a:off x="1089024" y="4151351"/>
            <a:ext cx="7272339" cy="4324257"/>
          </a:xfrm>
        </p:spPr>
        <p:txBody>
          <a:bodyPr/>
          <a:lstStyle/>
          <a:p>
            <a:r>
              <a:rPr lang="en-US" dirty="0" smtClean="0"/>
              <a:t>Indicators: PAHO Ethics Review Committee Annual report; analysis of the characteristics of studies submitted for review</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768373"/>
            <a:ext cx="7272339" cy="1339009"/>
          </a:xfrm>
        </p:spPr>
        <p:txBody>
          <a:bodyPr/>
          <a:lstStyle/>
          <a:p>
            <a:pPr algn="l">
              <a:lnSpc>
                <a:spcPts val="3000"/>
              </a:lnSpc>
            </a:pPr>
            <a:r>
              <a:rPr lang="en-US" sz="2800" dirty="0" smtClean="0"/>
              <a:t>5.7. Work in collaboration of stakeholders to promote the ethical regulation of research for health in humans and the strengthening of ethical review committees and commissions in Member States. </a:t>
            </a:r>
            <a:endParaRPr lang="en-US" sz="2800" dirty="0"/>
          </a:p>
        </p:txBody>
      </p:sp>
      <p:sp>
        <p:nvSpPr>
          <p:cNvPr id="3" name="Content Placeholder 2"/>
          <p:cNvSpPr>
            <a:spLocks noGrp="1"/>
          </p:cNvSpPr>
          <p:nvPr>
            <p:ph idx="1"/>
          </p:nvPr>
        </p:nvSpPr>
        <p:spPr>
          <a:xfrm>
            <a:off x="1089024" y="2849385"/>
            <a:ext cx="7272339" cy="4324257"/>
          </a:xfrm>
        </p:spPr>
        <p:txBody>
          <a:bodyPr/>
          <a:lstStyle/>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398013"/>
            <a:ext cx="7272339" cy="1339009"/>
          </a:xfrm>
        </p:spPr>
        <p:txBody>
          <a:bodyPr/>
          <a:lstStyle/>
          <a:p>
            <a:pPr algn="l">
              <a:lnSpc>
                <a:spcPts val="3000"/>
              </a:lnSpc>
            </a:pPr>
            <a:r>
              <a:rPr lang="en-US" sz="2800" dirty="0" smtClean="0"/>
              <a:t>5.8. Promoting the notion that health care interventions must be subject to fair tests and evaluations (including interventions in alternative, traditional, and complementary medicine) in order to support wider access to safe and effective care and to protect individuals from interventions likely to be harmful or ineffective.  </a:t>
            </a:r>
            <a:endParaRPr lang="en-US" sz="2800" dirty="0"/>
          </a:p>
        </p:txBody>
      </p:sp>
      <p:sp>
        <p:nvSpPr>
          <p:cNvPr id="3" name="Content Placeholder 2"/>
          <p:cNvSpPr>
            <a:spLocks noGrp="1"/>
          </p:cNvSpPr>
          <p:nvPr>
            <p:ph idx="1"/>
          </p:nvPr>
        </p:nvSpPr>
        <p:spPr>
          <a:xfrm>
            <a:off x="1089024" y="4194039"/>
            <a:ext cx="7272339" cy="4324257"/>
          </a:xfrm>
        </p:spPr>
        <p:txBody>
          <a:bodyPr/>
          <a:lstStyle/>
          <a:p>
            <a:r>
              <a:rPr lang="en-US" dirty="0" smtClean="0"/>
              <a:t>Indicators: countries with health technology agencies and processes requiring fair tests to balance the effects of interventions including benefits and harms.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533400"/>
            <a:ext cx="7272339" cy="1339009"/>
          </a:xfrm>
        </p:spPr>
        <p:txBody>
          <a:bodyPr/>
          <a:lstStyle/>
          <a:p>
            <a:r>
              <a:rPr lang="en-US" dirty="0" smtClean="0"/>
              <a:t>Best Practices and Enhanced Standards for Research</a:t>
            </a:r>
            <a:endParaRPr lang="en-US" dirty="0"/>
          </a:p>
        </p:txBody>
      </p:sp>
      <p:sp>
        <p:nvSpPr>
          <p:cNvPr id="3" name="Content Placeholder 2"/>
          <p:cNvSpPr>
            <a:spLocks noGrp="1"/>
          </p:cNvSpPr>
          <p:nvPr>
            <p:ph idx="1"/>
          </p:nvPr>
        </p:nvSpPr>
        <p:spPr>
          <a:xfrm>
            <a:off x="832875" y="2260600"/>
            <a:ext cx="7272339" cy="4324257"/>
          </a:xfrm>
        </p:spPr>
        <p:txBody>
          <a:bodyPr>
            <a:normAutofit lnSpcReduction="10000"/>
          </a:bodyPr>
          <a:lstStyle/>
          <a:p>
            <a:pPr>
              <a:buNone/>
            </a:pPr>
            <a:r>
              <a:rPr lang="en-US" dirty="0" smtClean="0"/>
              <a:t>“International norms, standards, and guidelines … are required to govern, manage and improve the quality of research; address inefficiencies…; promote transparency (related to planned, ongoing, </a:t>
            </a:r>
            <a:r>
              <a:rPr lang="en-US" i="1" dirty="0" smtClean="0"/>
              <a:t>and completed</a:t>
            </a:r>
            <a:r>
              <a:rPr lang="en-US" dirty="0" smtClean="0"/>
              <a:t> research); improves access to information”</a:t>
            </a:r>
          </a:p>
          <a:p>
            <a:pPr>
              <a:buNone/>
            </a:pPr>
            <a:r>
              <a:rPr lang="en-US" dirty="0" smtClean="0"/>
              <a:t>Basis: maintaining public trust &amp; participation in research</a:t>
            </a:r>
          </a:p>
          <a:p>
            <a:pPr>
              <a:buNone/>
            </a:pPr>
            <a:r>
              <a:rPr lang="en-US" dirty="0" smtClean="0"/>
              <a:t>Need to develop systematic method to select, develop, adopt and evaluate new standards &amp; in line with ethics principles.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05530"/>
            <a:ext cx="7272339" cy="1339009"/>
          </a:xfrm>
        </p:spPr>
        <p:txBody>
          <a:bodyPr/>
          <a:lstStyle/>
          <a:p>
            <a:r>
              <a:rPr lang="en-US" sz="2400" dirty="0" smtClean="0"/>
              <a:t>1. Recommended Processes Technical Documents &amp; Guides PAHO &amp; Member States ≈ WHO Standards  </a:t>
            </a:r>
            <a:endParaRPr lang="en-US" sz="2400" dirty="0"/>
          </a:p>
        </p:txBody>
      </p:sp>
      <p:sp>
        <p:nvSpPr>
          <p:cNvPr id="5" name="Content Placeholder 4"/>
          <p:cNvSpPr>
            <a:spLocks noGrp="1"/>
          </p:cNvSpPr>
          <p:nvPr>
            <p:ph idx="1"/>
          </p:nvPr>
        </p:nvSpPr>
        <p:spPr>
          <a:xfrm>
            <a:off x="806824" y="1920934"/>
            <a:ext cx="7272339" cy="4324257"/>
          </a:xfrm>
        </p:spPr>
        <p:txBody>
          <a:bodyPr>
            <a:normAutofit/>
          </a:bodyPr>
          <a:lstStyle/>
          <a:p>
            <a:pPr marL="514350" indent="-514350">
              <a:buNone/>
            </a:pPr>
            <a:endParaRPr lang="en-US" dirty="0" smtClean="0"/>
          </a:p>
          <a:p>
            <a:pPr marL="914400" lvl="1" indent="-514350">
              <a:buFontTx/>
              <a:buChar char="-"/>
            </a:pPr>
            <a:r>
              <a:rPr lang="en-US" dirty="0" smtClean="0"/>
              <a:t>training workshops on guideline development in Chile, Guatemala, Peru with support McMaster &amp; Nat. Univ. Colombia </a:t>
            </a:r>
          </a:p>
          <a:p>
            <a:pPr marL="914400" lvl="1" indent="-514350">
              <a:buFontTx/>
              <a:buChar char="-"/>
            </a:pPr>
            <a:r>
              <a:rPr lang="en-GB" dirty="0" smtClean="0"/>
              <a:t>Glossary of guideline related terms in Spanish</a:t>
            </a:r>
          </a:p>
          <a:p>
            <a:pPr marL="914400" lvl="1" indent="-514350">
              <a:buFontTx/>
              <a:buChar char="-"/>
            </a:pPr>
            <a:r>
              <a:rPr lang="en-GB" dirty="0" smtClean="0"/>
              <a:t>Mapping of handbooks to elaborate guidelines as well as a repository of official guidelines</a:t>
            </a:r>
            <a:endParaRPr lang="en-US" dirty="0" smtClean="0"/>
          </a:p>
          <a:p>
            <a:pPr marL="914400" lvl="1" indent="-514350">
              <a:buFontTx/>
              <a:buChar char="-"/>
            </a:pPr>
            <a:endParaRPr lang="en-GB" dirty="0" smtClean="0"/>
          </a:p>
          <a:p>
            <a:pPr marL="914400" lvl="1" indent="-514350">
              <a:buFontTx/>
              <a:buChar char="-"/>
            </a:pPr>
            <a:endParaRPr lang="en-GB" dirty="0" smtClean="0"/>
          </a:p>
          <a:p>
            <a:pPr marL="914400" lvl="1" indent="-514350">
              <a:buFontTx/>
              <a:buChar char="-"/>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635284"/>
            <a:ext cx="7272339" cy="1339009"/>
          </a:xfrm>
        </p:spPr>
        <p:txBody>
          <a:bodyPr/>
          <a:lstStyle/>
          <a:p>
            <a:pPr>
              <a:lnSpc>
                <a:spcPts val="4000"/>
              </a:lnSpc>
            </a:pPr>
            <a:r>
              <a:rPr lang="en-US" sz="3200" dirty="0" smtClean="0"/>
              <a:t>2. Clinical Trial Registration: Mapping legislation; help construct; advocate; monitor</a:t>
            </a:r>
            <a:br>
              <a:rPr lang="en-US" sz="3200" dirty="0" smtClean="0"/>
            </a:br>
            <a:endParaRPr lang="en-US" sz="3200" dirty="0"/>
          </a:p>
        </p:txBody>
      </p:sp>
      <p:sp>
        <p:nvSpPr>
          <p:cNvPr id="3" name="Content Placeholder 2"/>
          <p:cNvSpPr>
            <a:spLocks noGrp="1"/>
          </p:cNvSpPr>
          <p:nvPr>
            <p:ph idx="1"/>
          </p:nvPr>
        </p:nvSpPr>
        <p:spPr>
          <a:xfrm>
            <a:off x="1089024" y="2134371"/>
            <a:ext cx="6529294" cy="4324257"/>
          </a:xfrm>
        </p:spPr>
        <p:txBody>
          <a:bodyPr>
            <a:normAutofit fontScale="85000" lnSpcReduction="20000"/>
          </a:bodyPr>
          <a:lstStyle/>
          <a:p>
            <a:r>
              <a:rPr lang="en-US" dirty="0" smtClean="0"/>
              <a:t>Clear progress as highlighted by Luis-Gabriel</a:t>
            </a:r>
          </a:p>
          <a:p>
            <a:pPr lvl="1"/>
            <a:r>
              <a:rPr lang="en-US" dirty="0" smtClean="0"/>
              <a:t>Peru: applied to become primary registry</a:t>
            </a:r>
          </a:p>
          <a:p>
            <a:pPr lvl="1"/>
            <a:r>
              <a:rPr lang="en-US" dirty="0" smtClean="0"/>
              <a:t>Argentina: research registry</a:t>
            </a:r>
          </a:p>
          <a:p>
            <a:pPr lvl="1"/>
            <a:r>
              <a:rPr lang="en-US" dirty="0" smtClean="0"/>
              <a:t>Canada TCPS research ethics guideline 2011: </a:t>
            </a:r>
          </a:p>
          <a:p>
            <a:pPr lvl="2"/>
            <a:r>
              <a:rPr lang="en-US" dirty="0" smtClean="0"/>
              <a:t>Oct. 18, 2012: announcement of Health Canada clinical trial ‘registry’</a:t>
            </a:r>
          </a:p>
          <a:p>
            <a:r>
              <a:rPr lang="en-US" dirty="0" smtClean="0"/>
              <a:t>Bireme/PAHO: Software development OPEN TRIALS permits establishment Spanish/</a:t>
            </a:r>
            <a:r>
              <a:rPr lang="en-US" dirty="0" err="1" smtClean="0"/>
              <a:t>Portugese</a:t>
            </a:r>
            <a:r>
              <a:rPr lang="en-US" dirty="0" smtClean="0"/>
              <a:t>/English Primary Registries for the Region</a:t>
            </a:r>
          </a:p>
          <a:p>
            <a:r>
              <a:rPr lang="en-US" dirty="0" smtClean="0"/>
              <a:t>Development of software for </a:t>
            </a:r>
            <a:r>
              <a:rPr lang="en-US" dirty="0" err="1" smtClean="0"/>
              <a:t>RECs</a:t>
            </a:r>
            <a:r>
              <a:rPr lang="en-US" dirty="0" smtClean="0"/>
              <a:t> including 20 fields for trial registration (Coll. PAHO Bioethics </a:t>
            </a:r>
            <a:r>
              <a:rPr lang="en-US" dirty="0" err="1" smtClean="0"/>
              <a:t>Ctee</a:t>
            </a:r>
            <a:r>
              <a:rPr lang="en-US" dirty="0" smtClean="0"/>
              <a:t> &amp; </a:t>
            </a:r>
            <a:r>
              <a:rPr lang="en-US" dirty="0" err="1" smtClean="0"/>
              <a:t>Pontificia</a:t>
            </a:r>
            <a:r>
              <a:rPr lang="en-US" dirty="0" smtClean="0"/>
              <a:t> Universidad </a:t>
            </a:r>
            <a:r>
              <a:rPr lang="en-US" dirty="0" err="1" smtClean="0"/>
              <a:t>Católica</a:t>
            </a:r>
            <a:r>
              <a:rPr lang="en-US" dirty="0" smtClean="0"/>
              <a:t> Paraná de Brazil</a:t>
            </a:r>
          </a:p>
          <a:p>
            <a:r>
              <a:rPr lang="en-US" dirty="0" smtClean="0"/>
              <a:t>Monitoring of Trial Registration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0"/>
            <a:ext cx="7272339" cy="1339009"/>
          </a:xfrm>
        </p:spPr>
        <p:txBody>
          <a:bodyPr/>
          <a:lstStyle/>
          <a:p>
            <a:r>
              <a:rPr lang="en-US" sz="3200" dirty="0" smtClean="0"/>
              <a:t>Trial Registration: Publications</a:t>
            </a:r>
            <a:endParaRPr lang="en-US" sz="3200" dirty="0"/>
          </a:p>
        </p:txBody>
      </p:sp>
      <p:sp>
        <p:nvSpPr>
          <p:cNvPr id="3" name="Content Placeholder 2"/>
          <p:cNvSpPr>
            <a:spLocks noGrp="1"/>
          </p:cNvSpPr>
          <p:nvPr>
            <p:ph idx="1"/>
          </p:nvPr>
        </p:nvSpPr>
        <p:spPr>
          <a:xfrm>
            <a:off x="1089024" y="1339009"/>
            <a:ext cx="7272339" cy="4324257"/>
          </a:xfrm>
        </p:spPr>
        <p:txBody>
          <a:bodyPr>
            <a:normAutofit fontScale="47500" lnSpcReduction="20000"/>
          </a:bodyPr>
          <a:lstStyle/>
          <a:p>
            <a:r>
              <a:rPr lang="en-GB" dirty="0" err="1" smtClean="0"/>
              <a:t>Reveiz</a:t>
            </a:r>
            <a:r>
              <a:rPr lang="en-GB" dirty="0" smtClean="0"/>
              <a:t> L, Saenz C, </a:t>
            </a:r>
            <a:r>
              <a:rPr lang="en-GB" dirty="0" err="1" smtClean="0"/>
              <a:t>Murasaki</a:t>
            </a:r>
            <a:r>
              <a:rPr lang="en-GB" dirty="0" smtClean="0"/>
              <a:t> RT, </a:t>
            </a:r>
            <a:r>
              <a:rPr lang="en-GB" dirty="0" err="1" smtClean="0"/>
              <a:t>Cuervo</a:t>
            </a:r>
            <a:r>
              <a:rPr lang="en-GB" dirty="0" smtClean="0"/>
              <a:t> LG, </a:t>
            </a:r>
            <a:r>
              <a:rPr lang="en-GB" dirty="0" err="1" smtClean="0"/>
              <a:t>Ramalho</a:t>
            </a:r>
            <a:r>
              <a:rPr lang="en-GB" dirty="0" smtClean="0"/>
              <a:t> L. Progress and challenges of clinical trials registration in Latin America and the Caribbean's. Rev Peru Med Exp </a:t>
            </a:r>
            <a:r>
              <a:rPr lang="en-GB" dirty="0" err="1" smtClean="0"/>
              <a:t>Salud</a:t>
            </a:r>
            <a:r>
              <a:rPr lang="en-GB" dirty="0" smtClean="0"/>
              <a:t> </a:t>
            </a:r>
            <a:r>
              <a:rPr lang="en-GB" dirty="0" err="1" smtClean="0"/>
              <a:t>Publica</a:t>
            </a:r>
            <a:r>
              <a:rPr lang="en-GB" dirty="0" smtClean="0"/>
              <a:t>. 2011;28(4):676-81</a:t>
            </a:r>
            <a:endParaRPr lang="en-US" dirty="0" smtClean="0"/>
          </a:p>
          <a:p>
            <a:r>
              <a:rPr lang="en-GB" dirty="0" smtClean="0"/>
              <a:t>White L, Ortiz Z, </a:t>
            </a:r>
            <a:r>
              <a:rPr lang="en-GB" dirty="0" err="1" smtClean="0"/>
              <a:t>Cuervo</a:t>
            </a:r>
            <a:r>
              <a:rPr lang="en-GB" dirty="0" smtClean="0"/>
              <a:t> LG, </a:t>
            </a:r>
            <a:r>
              <a:rPr lang="en-GB" dirty="0" err="1" smtClean="0"/>
              <a:t>Reveiz</a:t>
            </a:r>
            <a:r>
              <a:rPr lang="en-GB" dirty="0" smtClean="0"/>
              <a:t> L. Clinical trial regulation in Argentina: overview and analysis of regulatory framework, use of existing tools, and researchers' perspectives to identify potential barriers. Rev </a:t>
            </a:r>
            <a:r>
              <a:rPr lang="en-GB" dirty="0" err="1" smtClean="0"/>
              <a:t>Panam</a:t>
            </a:r>
            <a:r>
              <a:rPr lang="en-GB" dirty="0" smtClean="0"/>
              <a:t> </a:t>
            </a:r>
            <a:r>
              <a:rPr lang="en-GB" dirty="0" err="1" smtClean="0"/>
              <a:t>Salud</a:t>
            </a:r>
            <a:r>
              <a:rPr lang="en-GB" dirty="0" smtClean="0"/>
              <a:t> </a:t>
            </a:r>
            <a:r>
              <a:rPr lang="en-GB" dirty="0" err="1" smtClean="0"/>
              <a:t>Publica</a:t>
            </a:r>
            <a:r>
              <a:rPr lang="en-GB" dirty="0" smtClean="0"/>
              <a:t>. 2011;30(5):445-52.</a:t>
            </a:r>
            <a:r>
              <a:rPr lang="en-US" dirty="0" smtClean="0"/>
              <a:t> </a:t>
            </a:r>
          </a:p>
          <a:p>
            <a:endParaRPr lang="en-US" dirty="0" smtClean="0"/>
          </a:p>
          <a:p>
            <a:r>
              <a:rPr lang="en-US" dirty="0" smtClean="0"/>
              <a:t>Trudo Lemmens &amp; Candice </a:t>
            </a:r>
            <a:r>
              <a:rPr lang="en-US" dirty="0" err="1" smtClean="0"/>
              <a:t>Telfer</a:t>
            </a:r>
            <a:r>
              <a:rPr lang="en-US" dirty="0" smtClean="0"/>
              <a:t>, “</a:t>
            </a:r>
            <a:r>
              <a:rPr lang="fr-FR" dirty="0" smtClean="0"/>
              <a:t>L’accès à l’information et le droit à la santé : la transparence des essais cliniques comme une obligation dans le contexte des droits de l’homme</a:t>
            </a:r>
            <a:r>
              <a:rPr lang="en-US" dirty="0" smtClean="0"/>
              <a:t>”</a:t>
            </a:r>
            <a:r>
              <a:rPr lang="fr-FR" dirty="0" smtClean="0"/>
              <a:t> in </a:t>
            </a:r>
            <a:r>
              <a:rPr lang="en-US" dirty="0" smtClean="0"/>
              <a:t>Louise </a:t>
            </a:r>
            <a:r>
              <a:rPr lang="en-US" dirty="0" err="1" smtClean="0"/>
              <a:t>Lalonde</a:t>
            </a:r>
            <a:r>
              <a:rPr lang="en-US" dirty="0" smtClean="0"/>
              <a:t>, ed., </a:t>
            </a:r>
            <a:r>
              <a:rPr lang="en-US" i="1" dirty="0" smtClean="0"/>
              <a:t>Le </a:t>
            </a:r>
            <a:r>
              <a:rPr lang="en-US" i="1" dirty="0" err="1" smtClean="0"/>
              <a:t>droit</a:t>
            </a:r>
            <a:r>
              <a:rPr lang="en-US" i="1" dirty="0" smtClean="0"/>
              <a:t>, </a:t>
            </a:r>
            <a:r>
              <a:rPr lang="en-US" i="1" dirty="0" err="1" smtClean="0"/>
              <a:t>vecteur</a:t>
            </a:r>
            <a:r>
              <a:rPr lang="en-US" i="1" dirty="0" smtClean="0"/>
              <a:t> de la </a:t>
            </a:r>
            <a:r>
              <a:rPr lang="en-US" i="1" dirty="0" err="1" smtClean="0"/>
              <a:t>gouvernance</a:t>
            </a:r>
            <a:r>
              <a:rPr lang="en-US" i="1" dirty="0" smtClean="0"/>
              <a:t> en </a:t>
            </a:r>
            <a:r>
              <a:rPr lang="en-US" i="1" dirty="0" err="1" smtClean="0"/>
              <a:t>santé?Défis</a:t>
            </a:r>
            <a:r>
              <a:rPr lang="en-US" i="1" dirty="0" smtClean="0"/>
              <a:t> </a:t>
            </a:r>
            <a:r>
              <a:rPr lang="en-US" i="1" dirty="0" err="1" smtClean="0"/>
              <a:t>théoriques</a:t>
            </a:r>
            <a:r>
              <a:rPr lang="en-US" i="1" dirty="0" smtClean="0"/>
              <a:t> et </a:t>
            </a:r>
            <a:r>
              <a:rPr lang="en-US" i="1" dirty="0" err="1" smtClean="0"/>
              <a:t>enjeux</a:t>
            </a:r>
            <a:r>
              <a:rPr lang="en-US" i="1" dirty="0" smtClean="0"/>
              <a:t> </a:t>
            </a:r>
            <a:r>
              <a:rPr lang="en-US" i="1" dirty="0" err="1" smtClean="0"/>
              <a:t>pratiques</a:t>
            </a:r>
            <a:r>
              <a:rPr lang="en-US" i="1" dirty="0" smtClean="0"/>
              <a:t> de </a:t>
            </a:r>
            <a:r>
              <a:rPr lang="en-US" i="1" dirty="0" err="1" smtClean="0"/>
              <a:t>l’accès</a:t>
            </a:r>
            <a:r>
              <a:rPr lang="en-US" i="1" dirty="0" smtClean="0"/>
              <a:t> aux </a:t>
            </a:r>
            <a:r>
              <a:rPr lang="en-US" i="1" dirty="0" err="1" smtClean="0"/>
              <a:t>soins</a:t>
            </a:r>
            <a:r>
              <a:rPr lang="en-US" i="1" dirty="0" smtClean="0"/>
              <a:t> de la santé  </a:t>
            </a:r>
            <a:r>
              <a:rPr lang="en-US" dirty="0" smtClean="0"/>
              <a:t>(</a:t>
            </a:r>
            <a:r>
              <a:rPr lang="en-US" dirty="0" err="1" smtClean="0"/>
              <a:t>Sherbrooke</a:t>
            </a:r>
            <a:r>
              <a:rPr lang="en-US" dirty="0" smtClean="0"/>
              <a:t>: </a:t>
            </a:r>
            <a:r>
              <a:rPr lang="en-US" dirty="0" err="1" smtClean="0"/>
              <a:t>Éditions</a:t>
            </a:r>
            <a:r>
              <a:rPr lang="en-US" dirty="0" smtClean="0"/>
              <a:t> Revue de </a:t>
            </a:r>
            <a:r>
              <a:rPr lang="en-US" dirty="0" err="1" smtClean="0"/>
              <a:t>Droit</a:t>
            </a:r>
            <a:r>
              <a:rPr lang="en-US" dirty="0" smtClean="0"/>
              <a:t> de </a:t>
            </a:r>
            <a:r>
              <a:rPr lang="en-US" dirty="0" err="1" smtClean="0"/>
              <a:t>l'Université</a:t>
            </a:r>
            <a:r>
              <a:rPr lang="en-US" dirty="0" smtClean="0"/>
              <a:t> de </a:t>
            </a:r>
            <a:r>
              <a:rPr lang="en-US" dirty="0" err="1" smtClean="0"/>
              <a:t>Sherbrooke</a:t>
            </a:r>
            <a:r>
              <a:rPr lang="en-US" dirty="0" smtClean="0"/>
              <a:t>) </a:t>
            </a:r>
          </a:p>
          <a:p>
            <a:pPr lvl="0"/>
            <a:r>
              <a:rPr lang="en-US" dirty="0" smtClean="0"/>
              <a:t>Trudo Lemmens, “Reimagining Global Governance of Pharmaceutical Knowledge Through a Human Rights Kaleidoscope” (forthcoming 2013 </a:t>
            </a:r>
            <a:r>
              <a:rPr lang="en-US" i="1" dirty="0" smtClean="0"/>
              <a:t>Journal of Law, Medicine and Ethics</a:t>
            </a:r>
            <a:r>
              <a:rPr lang="en-US" dirty="0" smtClean="0"/>
              <a:t>)</a:t>
            </a:r>
          </a:p>
          <a:p>
            <a:r>
              <a:rPr lang="en-US" dirty="0" smtClean="0"/>
              <a:t>Trudo Lemmens &amp; Candice </a:t>
            </a:r>
            <a:r>
              <a:rPr lang="en-US" dirty="0" err="1" smtClean="0"/>
              <a:t>Telfer</a:t>
            </a:r>
            <a:r>
              <a:rPr lang="en-US" dirty="0" smtClean="0"/>
              <a:t>, “Access to Data and the Right to Health: The Human Rights Case for Clinical Trials Transparency” (2012) 31(1) </a:t>
            </a:r>
            <a:r>
              <a:rPr lang="en-US" i="1" dirty="0" smtClean="0"/>
              <a:t>American Journal of Law &amp; Medicine</a:t>
            </a:r>
            <a:r>
              <a:rPr lang="en-US" dirty="0" smtClean="0"/>
              <a:t> 63-112. </a:t>
            </a:r>
          </a:p>
          <a:p>
            <a:r>
              <a:rPr lang="en-US" dirty="0" smtClean="0"/>
              <a:t>Matthew Herder, Francoise </a:t>
            </a:r>
            <a:r>
              <a:rPr lang="en-US" dirty="0" err="1" smtClean="0"/>
              <a:t>Baylis</a:t>
            </a:r>
            <a:r>
              <a:rPr lang="en-US" dirty="0" smtClean="0"/>
              <a:t>, Trudo Lemmens, Submission to Standing Senate Committee on Social Affairs, Science and Technology on Clinical Trials Registration and Access to Clinical Trials Data (2012)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000"/>
              </a:lnSpc>
            </a:pPr>
            <a:r>
              <a:rPr lang="en-US" sz="2800" dirty="0" smtClean="0"/>
              <a:t>3. Strengthen PAHO Research Standards: Implement Registry PAHO research; Mapping </a:t>
            </a:r>
            <a:r>
              <a:rPr lang="en-US" sz="2800" dirty="0" err="1" smtClean="0"/>
              <a:t>RECs</a:t>
            </a:r>
            <a:r>
              <a:rPr lang="en-US" sz="2800" dirty="0" smtClean="0"/>
              <a:t>; Capacity Building bioethics</a:t>
            </a:r>
            <a:endParaRPr lang="en-US" sz="2800" dirty="0"/>
          </a:p>
        </p:txBody>
      </p:sp>
      <p:sp>
        <p:nvSpPr>
          <p:cNvPr id="3" name="Content Placeholder 2"/>
          <p:cNvSpPr>
            <a:spLocks noGrp="1"/>
          </p:cNvSpPr>
          <p:nvPr>
            <p:ph idx="1"/>
          </p:nvPr>
        </p:nvSpPr>
        <p:spPr>
          <a:xfrm>
            <a:off x="1089024" y="2155714"/>
            <a:ext cx="7272339" cy="4324257"/>
          </a:xfrm>
        </p:spPr>
        <p:txBody>
          <a:bodyPr>
            <a:normAutofit/>
          </a:bodyPr>
          <a:lstStyle/>
          <a:p>
            <a:r>
              <a:rPr lang="en-GB" dirty="0" smtClean="0"/>
              <a:t>Evaluation of the required modifications to research registry system </a:t>
            </a:r>
            <a:endParaRPr lang="en-US" dirty="0" smtClean="0"/>
          </a:p>
          <a:p>
            <a:r>
              <a:rPr lang="en-GB" dirty="0" smtClean="0"/>
              <a:t>PAHOERC Standards Operation Procedures updated </a:t>
            </a:r>
            <a:endParaRPr lang="en-US" dirty="0" smtClean="0"/>
          </a:p>
          <a:p>
            <a:r>
              <a:rPr lang="en-GB" dirty="0" smtClean="0"/>
              <a:t>Ethics Capacity building at PAHO</a:t>
            </a:r>
            <a:endParaRPr lang="en-US" dirty="0" smtClean="0"/>
          </a:p>
          <a:p>
            <a:r>
              <a:rPr lang="en-GB" dirty="0" smtClean="0"/>
              <a:t>Development of an open source software to support the process of revision of </a:t>
            </a:r>
            <a:r>
              <a:rPr lang="en-GB" dirty="0" err="1" smtClean="0"/>
              <a:t>RECs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000"/>
              </a:lnSpc>
            </a:pPr>
            <a:r>
              <a:rPr lang="en-US" sz="3200" dirty="0" smtClean="0"/>
              <a:t>4. Reporting Standards: Equator; assessment of reporting quality; and promotion of reporting standards</a:t>
            </a:r>
            <a:endParaRPr lang="en-US" sz="3200" dirty="0"/>
          </a:p>
        </p:txBody>
      </p:sp>
      <p:sp>
        <p:nvSpPr>
          <p:cNvPr id="3" name="Content Placeholder 2"/>
          <p:cNvSpPr>
            <a:spLocks noGrp="1"/>
          </p:cNvSpPr>
          <p:nvPr>
            <p:ph idx="1"/>
          </p:nvPr>
        </p:nvSpPr>
        <p:spPr>
          <a:xfrm>
            <a:off x="886239" y="2230417"/>
            <a:ext cx="7272339" cy="4324257"/>
          </a:xfrm>
        </p:spPr>
        <p:txBody>
          <a:bodyPr>
            <a:normAutofit fontScale="92500" lnSpcReduction="10000"/>
          </a:bodyPr>
          <a:lstStyle/>
          <a:p>
            <a:r>
              <a:rPr lang="en-GB" dirty="0" smtClean="0"/>
              <a:t>Development of the Spanish EQUATOR portal  </a:t>
            </a:r>
            <a:endParaRPr lang="en-US" dirty="0" smtClean="0"/>
          </a:p>
          <a:p>
            <a:r>
              <a:rPr lang="en-GB" dirty="0" smtClean="0"/>
              <a:t>Assessment Research Reporting Quality: Translation of a number of reporting guidelines into Spanish </a:t>
            </a:r>
            <a:endParaRPr lang="en-US" dirty="0" smtClean="0"/>
          </a:p>
          <a:p>
            <a:r>
              <a:rPr lang="en-GB" dirty="0" smtClean="0"/>
              <a:t>Publications to advocate for adequate reporting of research &amp; on reporting quality</a:t>
            </a:r>
          </a:p>
          <a:p>
            <a:pPr lvl="1"/>
            <a:r>
              <a:rPr lang="en-GB" dirty="0" smtClean="0"/>
              <a:t>e.g.</a:t>
            </a:r>
            <a:r>
              <a:rPr lang="da-DK" dirty="0" smtClean="0"/>
              <a:t> </a:t>
            </a:r>
            <a:r>
              <a:rPr lang="da-DK" dirty="0" err="1" smtClean="0"/>
              <a:t>Reveiz</a:t>
            </a:r>
            <a:r>
              <a:rPr lang="da-DK" dirty="0" smtClean="0"/>
              <a:t> L, </a:t>
            </a:r>
            <a:r>
              <a:rPr lang="da-DK" dirty="0" err="1" smtClean="0"/>
              <a:t>Sangalang</a:t>
            </a:r>
            <a:r>
              <a:rPr lang="da-DK" dirty="0" smtClean="0"/>
              <a:t> S , </a:t>
            </a:r>
            <a:r>
              <a:rPr lang="da-DK" dirty="0" err="1" smtClean="0"/>
              <a:t>Glujovsky</a:t>
            </a:r>
            <a:r>
              <a:rPr lang="da-DK" dirty="0" smtClean="0"/>
              <a:t> D, et al. </a:t>
            </a:r>
            <a:r>
              <a:rPr lang="en-GB" dirty="0" smtClean="0"/>
              <a:t>Characteristics of randomized controlled trials published in Latin America and the Caribbean according to funding source. </a:t>
            </a:r>
            <a:r>
              <a:rPr lang="en-GB" dirty="0" err="1" smtClean="0"/>
              <a:t>Plos</a:t>
            </a:r>
            <a:r>
              <a:rPr lang="en-GB" dirty="0" smtClean="0"/>
              <a:t> One (Peer review)</a:t>
            </a:r>
            <a:endParaRPr lang="en-US" dirty="0" smtClean="0"/>
          </a:p>
          <a:p>
            <a:r>
              <a:rPr lang="en-GB" dirty="0" smtClean="0"/>
              <a:t>Contributions to develop standards for good  clinical practice reports of experiences (i.e. maternal mortality)</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5. </a:t>
            </a:r>
            <a:r>
              <a:rPr lang="en-US" sz="3200" dirty="0" err="1" smtClean="0"/>
              <a:t>Evipnet</a:t>
            </a:r>
            <a:r>
              <a:rPr lang="en-US" sz="3200" dirty="0" smtClean="0"/>
              <a:t> Standards</a:t>
            </a:r>
            <a:endParaRPr lang="en-US" sz="3200" dirty="0"/>
          </a:p>
        </p:txBody>
      </p:sp>
      <p:sp>
        <p:nvSpPr>
          <p:cNvPr id="3" name="Content Placeholder 2"/>
          <p:cNvSpPr>
            <a:spLocks noGrp="1"/>
          </p:cNvSpPr>
          <p:nvPr>
            <p:ph idx="1"/>
          </p:nvPr>
        </p:nvSpPr>
        <p:spPr/>
        <p:txBody>
          <a:bodyPr>
            <a:normAutofit/>
          </a:bodyPr>
          <a:lstStyle/>
          <a:p>
            <a:r>
              <a:rPr lang="en-GB" dirty="0" smtClean="0"/>
              <a:t>Training workshops for </a:t>
            </a:r>
            <a:r>
              <a:rPr lang="en-GB" dirty="0" err="1" smtClean="0"/>
              <a:t>EVIPNet</a:t>
            </a:r>
            <a:r>
              <a:rPr lang="en-GB" dirty="0" smtClean="0"/>
              <a:t> teams, on policy brief  and deliberative dialogue - development under </a:t>
            </a:r>
            <a:r>
              <a:rPr lang="en-GB" dirty="0" err="1" smtClean="0"/>
              <a:t>EVIPNet</a:t>
            </a:r>
            <a:r>
              <a:rPr lang="en-GB" dirty="0" smtClean="0"/>
              <a:t> global standards (Mc Master and SURE)</a:t>
            </a:r>
            <a:r>
              <a:rPr lang="en-US" dirty="0" smtClean="0"/>
              <a:t>: </a:t>
            </a:r>
            <a:r>
              <a:rPr lang="en-GB" dirty="0" smtClean="0"/>
              <a:t>Capacity building for understanding the processes of knowledge translation and contributing to development of PB and DD with best standards.</a:t>
            </a:r>
            <a:endParaRPr lang="en-US" dirty="0" smtClean="0"/>
          </a:p>
          <a:p>
            <a:r>
              <a:rPr lang="en-GB" dirty="0" smtClean="0"/>
              <a:t>Technical cooperation on PB and DD development provided  to countries : Capacity building "learning by doing" in the reality of each country. </a:t>
            </a:r>
            <a:endParaRPr lang="en-US" dirty="0" smtClean="0"/>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0"/>
            <a:ext cx="7272339" cy="1339009"/>
          </a:xfrm>
        </p:spPr>
        <p:txBody>
          <a:bodyPr/>
          <a:lstStyle/>
          <a:p>
            <a:r>
              <a:rPr lang="en-US" dirty="0" smtClean="0"/>
              <a:t>Plans 2012/13</a:t>
            </a:r>
            <a:endParaRPr lang="en-US" dirty="0"/>
          </a:p>
        </p:txBody>
      </p:sp>
      <p:sp>
        <p:nvSpPr>
          <p:cNvPr id="3" name="Content Placeholder 2"/>
          <p:cNvSpPr>
            <a:spLocks noGrp="1"/>
          </p:cNvSpPr>
          <p:nvPr>
            <p:ph idx="1"/>
          </p:nvPr>
        </p:nvSpPr>
        <p:spPr>
          <a:xfrm>
            <a:off x="694127" y="1094173"/>
            <a:ext cx="7272339" cy="4324257"/>
          </a:xfrm>
        </p:spPr>
        <p:txBody>
          <a:bodyPr>
            <a:normAutofit/>
          </a:bodyPr>
          <a:lstStyle/>
          <a:p>
            <a:r>
              <a:rPr lang="en-US" dirty="0" smtClean="0"/>
              <a:t>Publication Policy on Guideline Development: </a:t>
            </a:r>
            <a:r>
              <a:rPr lang="en-GB" dirty="0" smtClean="0"/>
              <a:t>make all guidelines in which PAHO is involved comply with PAHO/WHO standards</a:t>
            </a:r>
          </a:p>
          <a:p>
            <a:r>
              <a:rPr lang="en-GB" dirty="0" smtClean="0"/>
              <a:t>Promote Guideline Standards: </a:t>
            </a:r>
          </a:p>
          <a:p>
            <a:pPr lvl="1"/>
            <a:r>
              <a:rPr lang="en-GB" dirty="0" smtClean="0"/>
              <a:t>Training activities</a:t>
            </a:r>
            <a:endParaRPr lang="en-US" sz="3400" dirty="0" smtClean="0"/>
          </a:p>
          <a:p>
            <a:pPr lvl="1"/>
            <a:r>
              <a:rPr lang="en-GB" dirty="0" smtClean="0"/>
              <a:t>Improvement in quality of PAHO guidelines</a:t>
            </a:r>
          </a:p>
        </p:txBody>
      </p:sp>
      <p:pic>
        <p:nvPicPr>
          <p:cNvPr id="5" name="Content Placeholder 3" descr="IMG_0296.JPG"/>
          <p:cNvPicPr>
            <a:picLocks noChangeAspect="1"/>
          </p:cNvPicPr>
          <p:nvPr/>
        </p:nvPicPr>
        <p:blipFill>
          <a:blip r:embed="rId2"/>
          <a:srcRect l="-6057" r="-6057"/>
          <a:stretch>
            <a:fillRect/>
          </a:stretch>
        </p:blipFill>
        <p:spPr>
          <a:xfrm>
            <a:off x="1089024" y="4322101"/>
            <a:ext cx="6744879" cy="253589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1711</TotalTime>
  <Words>1046</Words>
  <Application>Microsoft Office PowerPoint</Application>
  <PresentationFormat>On-screen Show (4:3)</PresentationFormat>
  <Paragraphs>87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Tradition</vt:lpstr>
      <vt:lpstr> ACHR HCF 2012 Best Practices and Standards </vt:lpstr>
      <vt:lpstr>Best Practices and Enhanced Standards for Research</vt:lpstr>
      <vt:lpstr>1. Recommended Processes Technical Documents &amp; Guides PAHO &amp; Member States ≈ WHO Standards  </vt:lpstr>
      <vt:lpstr>2. Clinical Trial Registration: Mapping legislation; help construct; advocate; monitor </vt:lpstr>
      <vt:lpstr>Trial Registration: Publications</vt:lpstr>
      <vt:lpstr>3. Strengthen PAHO Research Standards: Implement Registry PAHO research; Mapping RECs; Capacity Building bioethics</vt:lpstr>
      <vt:lpstr>4. Reporting Standards: Equator; assessment of reporting quality; and promotion of reporting standards</vt:lpstr>
      <vt:lpstr>5. Evipnet Standards</vt:lpstr>
      <vt:lpstr>Plans 2012/13</vt:lpstr>
      <vt:lpstr>Plans 2012/13</vt:lpstr>
      <vt:lpstr>Future</vt:lpstr>
      <vt:lpstr>5.1. To promote the implementation of recommended processes for technical documents and guides at PAHO and Member States using scientific evidence in line with WHO standards  </vt:lpstr>
      <vt:lpstr>5.2. promote development of validated indicators to assess and monitor the effects of investment in research and scientific production &amp; alignment of research activities with research priorities </vt:lpstr>
      <vt:lpstr>5.3. Advocate development of research methods that promote better knowledge and standardization of the reporting and analysis of the equity and implementation aspects of qualitative and quantitative research and systematic reviews</vt:lpstr>
      <vt:lpstr>5.4. Help create or access research for health inventories/registries that are comparable and integrated with WHO’s ICTR platform &amp; adopt standard identifiers and data set collections that contribute to international registration efforts and international ethics and publication standards</vt:lpstr>
      <vt:lpstr>5.5. Promote access, use, and further development of helpful organized collections &amp; registries of research syntheses (systematic reviews, evidence summaries, policy briefs)</vt:lpstr>
      <vt:lpstr>5.6. Support Member states in development of strategies and action plans, regulations, and incentives to strengthen adherence to research registration by building effective and efficient tools for determining and assessing the extent to which the research they conduct adheres to international good practice standards—including ethics, safety, and research management standards. </vt:lpstr>
      <vt:lpstr>5.7. Work in collaboration of stakeholders to promote the ethical regulation of research for health in humans and the strengthening of ethical review committees and commissions in Member States. </vt:lpstr>
      <vt:lpstr>5.8. Promoting the notion that health care interventions must be subject to fair tests and evaluations (including interventions in alternative, traditional, and complementary medicine) in order to support wider access to safe and effective care and to protect individuals from interventions likely to be harmful or ineffective.  </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ACHR Barcelona 2011  Best Practices and Standards</dc:title>
  <dc:creator>Trudo Lemmens</dc:creator>
  <cp:lastModifiedBy>Villanueva, Mrs. Eleana (WDC)</cp:lastModifiedBy>
  <cp:revision>27</cp:revision>
  <dcterms:created xsi:type="dcterms:W3CDTF">2012-10-19T12:09:36Z</dcterms:created>
  <dcterms:modified xsi:type="dcterms:W3CDTF">2013-01-08T15:44:04Z</dcterms:modified>
</cp:coreProperties>
</file>