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65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99CC"/>
    <a:srgbClr val="FF8989"/>
    <a:srgbClr val="FFFF99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7562" autoAdjust="0"/>
    <p:restoredTop sz="92756" autoAdjust="0"/>
  </p:normalViewPr>
  <p:slideViewPr>
    <p:cSldViewPr snapToGrid="0">
      <p:cViewPr varScale="1">
        <p:scale>
          <a:sx n="112" d="100"/>
          <a:sy n="112" d="100"/>
        </p:scale>
        <p:origin x="-1797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312500000000001"/>
          <c:y val="0.14007092198581561"/>
          <c:w val="0.83020833333333344"/>
          <c:h val="0.67198581560283688"/>
        </c:manualLayout>
      </c:layout>
      <c:barChart>
        <c:barDir val="col"/>
        <c:grouping val="clustered"/>
        <c:varyColors val="0"/>
        <c:ser>
          <c:idx val="8"/>
          <c:order val="0"/>
          <c:tx>
            <c:strRef>
              <c:f>Sheet1!$B$1</c:f>
              <c:strCache>
                <c:ptCount val="1"/>
                <c:pt idx="0">
                  <c:v>% muestra adecuada</c:v>
                </c:pt>
              </c:strCache>
            </c:strRef>
          </c:tx>
          <c:spPr>
            <a:solidFill>
              <a:schemeClr val="accent2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13"/>
              <c:spPr>
                <a:noFill/>
                <a:ln>
                  <a:noFill/>
                </a:ln>
                <a:effectLst/>
              </c:spPr>
              <c:txPr>
                <a:bodyPr anchor="t" anchorCtr="1"/>
                <a:lstStyle/>
                <a:p>
                  <a:pPr algn="ctr">
                    <a:defRPr lang="en-US" sz="800" b="0" i="0" u="none" strike="noStrike" kern="1200" baseline="0">
                      <a:solidFill>
                        <a:prstClr val="white">
                          <a:lumMod val="95000"/>
                        </a:prstClr>
                      </a:solidFill>
                      <a:effectLst/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anchor="t" anchorCtr="1"/>
              <a:lstStyle/>
              <a:p>
                <a:pPr>
                  <a:defRPr sz="800" b="0">
                    <a:solidFill>
                      <a:schemeClr val="bg1">
                        <a:lumMod val="95000"/>
                      </a:schemeClr>
                    </a:solidFill>
                    <a:effectLst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Sheet1!$A$2:$A$21</c:f>
              <c:strCache>
                <c:ptCount val="20"/>
                <c:pt idx="0">
                  <c:v>CRI</c:v>
                </c:pt>
                <c:pt idx="1">
                  <c:v>BOL</c:v>
                </c:pt>
                <c:pt idx="2">
                  <c:v>HND</c:v>
                </c:pt>
                <c:pt idx="3">
                  <c:v>VEN</c:v>
                </c:pt>
                <c:pt idx="4">
                  <c:v>SLV</c:v>
                </c:pt>
                <c:pt idx="5">
                  <c:v>DOM</c:v>
                </c:pt>
                <c:pt idx="6">
                  <c:v>ARG</c:v>
                </c:pt>
                <c:pt idx="7">
                  <c:v>GTM</c:v>
                </c:pt>
                <c:pt idx="8">
                  <c:v>NIC</c:v>
                </c:pt>
                <c:pt idx="9">
                  <c:v>CHI</c:v>
                </c:pt>
                <c:pt idx="10">
                  <c:v>COL</c:v>
                </c:pt>
                <c:pt idx="11">
                  <c:v>PAN</c:v>
                </c:pt>
                <c:pt idx="12">
                  <c:v>BRA</c:v>
                </c:pt>
                <c:pt idx="13">
                  <c:v>MEX</c:v>
                </c:pt>
                <c:pt idx="14">
                  <c:v>PER</c:v>
                </c:pt>
                <c:pt idx="15">
                  <c:v>CUB</c:v>
                </c:pt>
                <c:pt idx="16">
                  <c:v>CAR</c:v>
                </c:pt>
                <c:pt idx="17">
                  <c:v>HTI</c:v>
                </c:pt>
                <c:pt idx="18">
                  <c:v>PRY</c:v>
                </c:pt>
                <c:pt idx="19">
                  <c:v>ECU</c:v>
                </c:pt>
              </c:strCache>
            </c:strRef>
          </c:cat>
          <c:val>
            <c:numRef>
              <c:f>Sheet1!$B$2:$B$21</c:f>
              <c:numCache>
                <c:formatCode>0%</c:formatCode>
                <c:ptCount val="20"/>
                <c:pt idx="0">
                  <c:v>0.95</c:v>
                </c:pt>
                <c:pt idx="1">
                  <c:v>0.88</c:v>
                </c:pt>
                <c:pt idx="2">
                  <c:v>0.84</c:v>
                </c:pt>
                <c:pt idx="3">
                  <c:v>0.83</c:v>
                </c:pt>
                <c:pt idx="4">
                  <c:v>0.83</c:v>
                </c:pt>
                <c:pt idx="5">
                  <c:v>0.83</c:v>
                </c:pt>
                <c:pt idx="6">
                  <c:v>0.79</c:v>
                </c:pt>
                <c:pt idx="7">
                  <c:v>0.76</c:v>
                </c:pt>
                <c:pt idx="8">
                  <c:v>0.74</c:v>
                </c:pt>
                <c:pt idx="9">
                  <c:v>0.73</c:v>
                </c:pt>
                <c:pt idx="10">
                  <c:v>0.72</c:v>
                </c:pt>
                <c:pt idx="11">
                  <c:v>0.7</c:v>
                </c:pt>
                <c:pt idx="12">
                  <c:v>0.69</c:v>
                </c:pt>
                <c:pt idx="13">
                  <c:v>0.66</c:v>
                </c:pt>
                <c:pt idx="14">
                  <c:v>0.64</c:v>
                </c:pt>
                <c:pt idx="15">
                  <c:v>0.64</c:v>
                </c:pt>
                <c:pt idx="16">
                  <c:v>0.59</c:v>
                </c:pt>
                <c:pt idx="17">
                  <c:v>0.57999999999999996</c:v>
                </c:pt>
                <c:pt idx="18">
                  <c:v>0.54</c:v>
                </c:pt>
                <c:pt idx="19">
                  <c:v>0.44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89035904"/>
        <c:axId val="89037440"/>
      </c:barChart>
      <c:catAx>
        <c:axId val="890359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642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903744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9037440"/>
        <c:scaling>
          <c:orientation val="minMax"/>
          <c:max val="1"/>
        </c:scaling>
        <c:delete val="0"/>
        <c:axPos val="l"/>
        <c:majorGridlines>
          <c:spPr>
            <a:ln w="2540">
              <a:solidFill>
                <a:schemeClr val="tx1">
                  <a:lumMod val="75000"/>
                  <a:lumOff val="25000"/>
                </a:schemeClr>
              </a:solidFill>
              <a:prstDash val="sysDot"/>
            </a:ln>
          </c:spPr>
        </c:majorGridlines>
        <c:title>
          <c:tx>
            <c:rich>
              <a:bodyPr/>
              <a:lstStyle/>
              <a:p>
                <a:pPr>
                  <a:defRPr sz="1400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400" dirty="0" err="1" smtClean="0"/>
                  <a:t>Porcentaje</a:t>
                </a:r>
                <a:endParaRPr lang="en-US" sz="1400" dirty="0"/>
              </a:p>
            </c:rich>
          </c:tx>
          <c:layout>
            <c:manualLayout>
              <c:xMode val="edge"/>
              <c:yMode val="edge"/>
              <c:x val="6.8931888980802408E-2"/>
              <c:y val="0.37056735719559153"/>
            </c:manualLayout>
          </c:layout>
          <c:overlay val="0"/>
          <c:spPr>
            <a:noFill/>
            <a:ln w="29133">
              <a:noFill/>
            </a:ln>
          </c:spPr>
        </c:title>
        <c:numFmt formatCode="0%" sourceLinked="1"/>
        <c:majorTickMark val="out"/>
        <c:minorTickMark val="none"/>
        <c:tickLblPos val="nextTo"/>
        <c:spPr>
          <a:ln w="364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9035904"/>
        <c:crosses val="autoZero"/>
        <c:crossBetween val="between"/>
      </c:valAx>
      <c:spPr>
        <a:noFill/>
        <a:ln w="14567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065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64086D-5826-4DC6-AD5F-F03DD989462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839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9264CA-0674-4D40-A1D0-2918D610AB6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561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ABC3FA-C13D-4551-92D7-E18580FB825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6701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764FCD-0B2A-4C8D-B6D1-FA5473A767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241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07E92A-5F6F-458E-9873-3CF8A2FF57D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55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9A6A98-9577-4356-A719-041B9B9D962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843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FE63FE-65DA-4BAA-8339-02D7A1E6A6A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32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9A4B5C-A9CB-49FB-9A87-04EDB1C9639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810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893933-A8A0-4E76-BC6F-0B9FB329F53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638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422E32-CB04-4444-BE8C-E6C6F036DD3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913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C47AD7-385D-420F-BE69-B1C7703526E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418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5656A-0FF9-416F-8D61-540B58F4EF0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40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 t="-7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1A29503-1BCA-4935-A819-BEADD3B519A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421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Straight Connector 28"/>
          <p:cNvCxnSpPr/>
          <p:nvPr/>
        </p:nvCxnSpPr>
        <p:spPr>
          <a:xfrm>
            <a:off x="889373" y="2637402"/>
            <a:ext cx="7944789" cy="7557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895030" y="2300518"/>
            <a:ext cx="7944789" cy="7557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Object 5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4152222589"/>
              </p:ext>
            </p:extLst>
          </p:nvPr>
        </p:nvGraphicFramePr>
        <p:xfrm>
          <a:off x="-504749" y="797357"/>
          <a:ext cx="9446078" cy="55019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2" name="Rectangle 29"/>
          <p:cNvSpPr txBox="1">
            <a:spLocks noChangeArrowheads="1"/>
          </p:cNvSpPr>
          <p:nvPr/>
        </p:nvSpPr>
        <p:spPr bwMode="auto">
          <a:xfrm>
            <a:off x="114300" y="201425"/>
            <a:ext cx="8933447" cy="763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_tradnl" sz="2400" b="1" dirty="0"/>
              <a:t>Porcentaje de casos de PFA con muestras adecuadas por país*, últimas 52 semanas – Latinoamérica y </a:t>
            </a:r>
            <a:r>
              <a:rPr lang="es-ES_tradnl" sz="2400" b="1" dirty="0" smtClean="0"/>
              <a:t>Caribe</a:t>
            </a:r>
            <a:endParaRPr lang="es-ES_tradnl" altLang="en-US" sz="2400" b="1" kern="0" dirty="0" smtClean="0"/>
          </a:p>
        </p:txBody>
      </p:sp>
      <p:sp>
        <p:nvSpPr>
          <p:cNvPr id="35" name="Text Box 4"/>
          <p:cNvSpPr txBox="1">
            <a:spLocks noChangeArrowheads="1"/>
          </p:cNvSpPr>
          <p:nvPr/>
        </p:nvSpPr>
        <p:spPr bwMode="auto">
          <a:xfrm>
            <a:off x="114300" y="6357845"/>
            <a:ext cx="236315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000" dirty="0" smtClean="0"/>
              <a:t>* </a:t>
            </a:r>
            <a:r>
              <a:rPr lang="es-ES" altLang="en-US" sz="1000" dirty="0" smtClean="0"/>
              <a:t>Datos </a:t>
            </a:r>
            <a:r>
              <a:rPr lang="es-ES" altLang="en-US" sz="1000" dirty="0"/>
              <a:t>al </a:t>
            </a:r>
            <a:r>
              <a:rPr lang="es-ES" altLang="en-US" sz="1000" dirty="0" smtClean="0"/>
              <a:t>14 </a:t>
            </a:r>
            <a:r>
              <a:rPr lang="es-ES" altLang="en-US" sz="1000" dirty="0"/>
              <a:t>de </a:t>
            </a:r>
            <a:r>
              <a:rPr lang="es-ES" altLang="en-US" sz="1000" dirty="0" smtClean="0"/>
              <a:t>junio </a:t>
            </a:r>
            <a:r>
              <a:rPr lang="es-ES" altLang="en-US" sz="1000" dirty="0"/>
              <a:t>del </a:t>
            </a:r>
            <a:r>
              <a:rPr lang="en-US" altLang="en-US" sz="1000" dirty="0" smtClean="0"/>
              <a:t>2014</a:t>
            </a:r>
          </a:p>
          <a:p>
            <a:pPr eaLnBrk="1" hangingPunct="1"/>
            <a:r>
              <a:rPr lang="en-US" altLang="en-US" sz="1000" dirty="0" smtClean="0"/>
              <a:t>  Fuente</a:t>
            </a:r>
            <a:r>
              <a:rPr lang="en-US" altLang="en-US" sz="1000" dirty="0"/>
              <a:t>: </a:t>
            </a:r>
            <a:r>
              <a:rPr lang="en-US" altLang="en-US" sz="1000" dirty="0" err="1" smtClean="0"/>
              <a:t>Reportes</a:t>
            </a:r>
            <a:r>
              <a:rPr lang="en-US" altLang="en-US" sz="1000" dirty="0" smtClean="0"/>
              <a:t> de </a:t>
            </a:r>
            <a:r>
              <a:rPr lang="en-US" altLang="en-US" sz="1000" dirty="0" err="1" smtClean="0"/>
              <a:t>países</a:t>
            </a:r>
            <a:r>
              <a:rPr lang="en-US" altLang="en-US" sz="1000" dirty="0" smtClean="0"/>
              <a:t> en OPS</a:t>
            </a:r>
            <a:endParaRPr lang="en-US" altLang="en-US" sz="1000" dirty="0"/>
          </a:p>
        </p:txBody>
      </p:sp>
      <p:pic>
        <p:nvPicPr>
          <p:cNvPr id="36" name="Picture 6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29400" y="6229350"/>
            <a:ext cx="2513013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7507579" y="2618057"/>
            <a:ext cx="135806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err="1" smtClean="0">
                <a:solidFill>
                  <a:srgbClr val="FF3300"/>
                </a:solidFill>
              </a:rPr>
              <a:t>Promedio</a:t>
            </a:r>
            <a:r>
              <a:rPr lang="en-US" sz="900" dirty="0" smtClean="0">
                <a:solidFill>
                  <a:srgbClr val="FF3300"/>
                </a:solidFill>
              </a:rPr>
              <a:t> de la Region</a:t>
            </a:r>
            <a:endParaRPr lang="en-US" sz="900" dirty="0">
              <a:solidFill>
                <a:srgbClr val="FF3300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7547684" y="2096407"/>
            <a:ext cx="1293944" cy="2308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900" dirty="0" err="1" smtClean="0">
                <a:solidFill>
                  <a:schemeClr val="accent2"/>
                </a:solidFill>
              </a:rPr>
              <a:t>Mínimo</a:t>
            </a:r>
            <a:r>
              <a:rPr lang="en-US" sz="900" dirty="0" smtClean="0">
                <a:solidFill>
                  <a:schemeClr val="accent2"/>
                </a:solidFill>
              </a:rPr>
              <a:t> </a:t>
            </a:r>
            <a:r>
              <a:rPr lang="en-US" sz="900" dirty="0" err="1" smtClean="0">
                <a:solidFill>
                  <a:schemeClr val="accent2"/>
                </a:solidFill>
              </a:rPr>
              <a:t>recomendado</a:t>
            </a:r>
            <a:endParaRPr lang="en-US" sz="900" dirty="0">
              <a:solidFill>
                <a:schemeClr val="accent2"/>
              </a:solidFill>
            </a:endParaRPr>
          </a:p>
        </p:txBody>
      </p:sp>
      <p:sp>
        <p:nvSpPr>
          <p:cNvPr id="59" name="Text Box 8"/>
          <p:cNvSpPr txBox="1">
            <a:spLocks noChangeArrowheads="1"/>
          </p:cNvSpPr>
          <p:nvPr/>
        </p:nvSpPr>
        <p:spPr bwMode="auto">
          <a:xfrm>
            <a:off x="1449411" y="5732504"/>
            <a:ext cx="141064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41</a:t>
            </a:r>
            <a:endParaRPr lang="en-US" alt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0" name="Text Box 9"/>
          <p:cNvSpPr txBox="1">
            <a:spLocks noChangeArrowheads="1"/>
          </p:cNvSpPr>
          <p:nvPr/>
        </p:nvSpPr>
        <p:spPr bwMode="auto">
          <a:xfrm>
            <a:off x="3406346" y="5732504"/>
            <a:ext cx="211596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158</a:t>
            </a:r>
            <a:endParaRPr lang="en-US" alt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1" name="Text Box 10"/>
          <p:cNvSpPr txBox="1">
            <a:spLocks noChangeArrowheads="1"/>
          </p:cNvSpPr>
          <p:nvPr/>
        </p:nvSpPr>
        <p:spPr bwMode="auto">
          <a:xfrm>
            <a:off x="1845143" y="5732504"/>
            <a:ext cx="141064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51</a:t>
            </a:r>
            <a:endParaRPr lang="en-US" alt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2" name="Text Box 11"/>
          <p:cNvSpPr txBox="1">
            <a:spLocks noChangeArrowheads="1"/>
          </p:cNvSpPr>
          <p:nvPr/>
        </p:nvSpPr>
        <p:spPr bwMode="auto">
          <a:xfrm>
            <a:off x="2226071" y="5732503"/>
            <a:ext cx="208496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52</a:t>
            </a:r>
            <a:endParaRPr lang="en-US" alt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3" name="Text Box 12"/>
          <p:cNvSpPr txBox="1">
            <a:spLocks noChangeArrowheads="1"/>
          </p:cNvSpPr>
          <p:nvPr/>
        </p:nvSpPr>
        <p:spPr bwMode="auto">
          <a:xfrm>
            <a:off x="3062627" y="5732504"/>
            <a:ext cx="141064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29</a:t>
            </a:r>
            <a:endParaRPr lang="en-US" alt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4" name="Text Box 13"/>
          <p:cNvSpPr txBox="1">
            <a:spLocks noChangeArrowheads="1"/>
          </p:cNvSpPr>
          <p:nvPr/>
        </p:nvSpPr>
        <p:spPr bwMode="auto">
          <a:xfrm>
            <a:off x="3836216" y="5732504"/>
            <a:ext cx="141064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34</a:t>
            </a:r>
            <a:endParaRPr lang="en-US" alt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5" name="Text Box 14"/>
          <p:cNvSpPr txBox="1">
            <a:spLocks noChangeArrowheads="1"/>
          </p:cNvSpPr>
          <p:nvPr/>
        </p:nvSpPr>
        <p:spPr bwMode="auto">
          <a:xfrm>
            <a:off x="6598567" y="5732504"/>
            <a:ext cx="141064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61</a:t>
            </a:r>
            <a:endParaRPr lang="en-US" alt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6" name="Text Box 15"/>
          <p:cNvSpPr txBox="1">
            <a:spLocks noChangeArrowheads="1"/>
          </p:cNvSpPr>
          <p:nvPr/>
        </p:nvSpPr>
        <p:spPr bwMode="auto">
          <a:xfrm>
            <a:off x="8150629" y="5732504"/>
            <a:ext cx="141064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13</a:t>
            </a:r>
            <a:endParaRPr lang="en-US" alt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7" name="Text Box 17"/>
          <p:cNvSpPr txBox="1">
            <a:spLocks noChangeArrowheads="1"/>
          </p:cNvSpPr>
          <p:nvPr/>
        </p:nvSpPr>
        <p:spPr bwMode="auto">
          <a:xfrm>
            <a:off x="4972951" y="5732504"/>
            <a:ext cx="211596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135</a:t>
            </a:r>
            <a:endParaRPr lang="en-US" alt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8" name="Text Box 18"/>
          <p:cNvSpPr txBox="1">
            <a:spLocks noChangeArrowheads="1"/>
          </p:cNvSpPr>
          <p:nvPr/>
        </p:nvSpPr>
        <p:spPr bwMode="auto">
          <a:xfrm>
            <a:off x="7360941" y="5732504"/>
            <a:ext cx="141064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17</a:t>
            </a:r>
            <a:endParaRPr lang="en-US" alt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9" name="Text Box 19"/>
          <p:cNvSpPr txBox="1">
            <a:spLocks noChangeArrowheads="1"/>
          </p:cNvSpPr>
          <p:nvPr/>
        </p:nvSpPr>
        <p:spPr bwMode="auto">
          <a:xfrm>
            <a:off x="6991847" y="5732504"/>
            <a:ext cx="141064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11</a:t>
            </a:r>
            <a:endParaRPr lang="en-US" alt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0" name="Text Box 21"/>
          <p:cNvSpPr txBox="1">
            <a:spLocks noChangeArrowheads="1"/>
          </p:cNvSpPr>
          <p:nvPr/>
        </p:nvSpPr>
        <p:spPr bwMode="auto">
          <a:xfrm>
            <a:off x="5759916" y="5732504"/>
            <a:ext cx="211596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284</a:t>
            </a:r>
            <a:endParaRPr lang="en-US" alt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1" name="Text Box 22"/>
          <p:cNvSpPr txBox="1">
            <a:spLocks noChangeArrowheads="1"/>
          </p:cNvSpPr>
          <p:nvPr/>
        </p:nvSpPr>
        <p:spPr bwMode="auto">
          <a:xfrm>
            <a:off x="5397320" y="5732504"/>
            <a:ext cx="141064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10</a:t>
            </a:r>
            <a:endParaRPr lang="en-US" alt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2" name="Text Box 23"/>
          <p:cNvSpPr txBox="1">
            <a:spLocks noChangeArrowheads="1"/>
          </p:cNvSpPr>
          <p:nvPr/>
        </p:nvSpPr>
        <p:spPr bwMode="auto">
          <a:xfrm>
            <a:off x="7747159" y="5732504"/>
            <a:ext cx="141064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26</a:t>
            </a:r>
            <a:endParaRPr lang="en-US" alt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3" name="Text Box 26"/>
          <p:cNvSpPr txBox="1">
            <a:spLocks noChangeArrowheads="1"/>
          </p:cNvSpPr>
          <p:nvPr/>
        </p:nvSpPr>
        <p:spPr bwMode="auto">
          <a:xfrm>
            <a:off x="2655570" y="5732504"/>
            <a:ext cx="141064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65</a:t>
            </a:r>
            <a:endParaRPr lang="en-US" alt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4" name="Text Box 27"/>
          <p:cNvSpPr txBox="1">
            <a:spLocks noChangeArrowheads="1"/>
          </p:cNvSpPr>
          <p:nvPr/>
        </p:nvSpPr>
        <p:spPr bwMode="auto">
          <a:xfrm>
            <a:off x="1064700" y="5732504"/>
            <a:ext cx="141064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20</a:t>
            </a:r>
            <a:endParaRPr lang="en-US" alt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5" name="Text Box 28"/>
          <p:cNvSpPr txBox="1">
            <a:spLocks noChangeArrowheads="1"/>
          </p:cNvSpPr>
          <p:nvPr/>
        </p:nvSpPr>
        <p:spPr bwMode="auto">
          <a:xfrm>
            <a:off x="342248" y="5733377"/>
            <a:ext cx="687689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 (</a:t>
            </a:r>
            <a:r>
              <a:rPr lang="en-US" altLang="en-US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Casos</a:t>
            </a:r>
            <a:r>
              <a:rPr lang="en-US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 </a:t>
            </a:r>
            <a:r>
              <a:rPr lang="en-US" altLang="en-US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=</a:t>
            </a:r>
          </a:p>
        </p:txBody>
      </p:sp>
      <p:sp>
        <p:nvSpPr>
          <p:cNvPr id="76" name="Text Box 17"/>
          <p:cNvSpPr txBox="1">
            <a:spLocks noChangeArrowheads="1"/>
          </p:cNvSpPr>
          <p:nvPr/>
        </p:nvSpPr>
        <p:spPr bwMode="auto">
          <a:xfrm>
            <a:off x="4617419" y="5732504"/>
            <a:ext cx="141064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64</a:t>
            </a:r>
            <a:endParaRPr lang="en-US" alt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7" name="Text Box 14"/>
          <p:cNvSpPr txBox="1">
            <a:spLocks noChangeArrowheads="1"/>
          </p:cNvSpPr>
          <p:nvPr/>
        </p:nvSpPr>
        <p:spPr bwMode="auto">
          <a:xfrm>
            <a:off x="6148124" y="5732504"/>
            <a:ext cx="211596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552</a:t>
            </a:r>
            <a:endParaRPr lang="en-US" alt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8" name="Text Box 13"/>
          <p:cNvSpPr txBox="1">
            <a:spLocks noChangeArrowheads="1"/>
          </p:cNvSpPr>
          <p:nvPr/>
        </p:nvSpPr>
        <p:spPr bwMode="auto">
          <a:xfrm>
            <a:off x="4232841" y="5732504"/>
            <a:ext cx="141064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19</a:t>
            </a:r>
            <a:endParaRPr lang="en-US" alt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9" name="Text Box 13"/>
          <p:cNvSpPr txBox="1">
            <a:spLocks noChangeArrowheads="1"/>
          </p:cNvSpPr>
          <p:nvPr/>
        </p:nvSpPr>
        <p:spPr bwMode="auto">
          <a:xfrm>
            <a:off x="8533845" y="5732504"/>
            <a:ext cx="141064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27</a:t>
            </a:r>
            <a:endParaRPr lang="en-US" alt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8066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2294</TotalTime>
  <Words>68</Words>
  <Application>Microsoft Office PowerPoint</Application>
  <PresentationFormat>On-screen Show (4:3)</PresentationFormat>
  <Paragraphs>28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Pan American Health Organization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Proportion of Acute Flaccid Paralysis (AFP) cases pending classification, the Americas, 2007*</dc:title>
  <dc:creator>PAHO Lan User</dc:creator>
  <cp:lastModifiedBy>Revilla, Mr. Fernando (WDC)</cp:lastModifiedBy>
  <cp:revision>109</cp:revision>
  <dcterms:created xsi:type="dcterms:W3CDTF">2007-11-01T14:35:31Z</dcterms:created>
  <dcterms:modified xsi:type="dcterms:W3CDTF">2014-06-20T19:15:10Z</dcterms:modified>
</cp:coreProperties>
</file>