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9" r:id="rId3"/>
    <p:sldId id="273" r:id="rId4"/>
    <p:sldId id="274" r:id="rId5"/>
    <p:sldId id="269" r:id="rId6"/>
    <p:sldId id="257" r:id="rId7"/>
    <p:sldId id="267" r:id="rId8"/>
    <p:sldId id="268" r:id="rId9"/>
    <p:sldId id="275" r:id="rId10"/>
    <p:sldId id="276" r:id="rId11"/>
    <p:sldId id="272" r:id="rId12"/>
    <p:sldId id="270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>
    <p:restoredLeft sz="15620"/>
    <p:restoredTop sz="92051" autoAdjust="0"/>
  </p:normalViewPr>
  <p:slideViewPr>
    <p:cSldViewPr>
      <p:cViewPr varScale="1">
        <p:scale>
          <a:sx n="45" d="100"/>
          <a:sy n="45" d="100"/>
        </p:scale>
        <p:origin x="-17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F1E6D-C42E-42D4-9966-4FF8FEA5EB9D}" type="datetimeFigureOut">
              <a:rPr lang="es-AR" smtClean="0"/>
              <a:pPr/>
              <a:t>08/01/2013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2C78A-E8E9-437B-9246-A096C8FA3CA5}" type="slidenum">
              <a:rPr lang="es-AR" smtClean="0"/>
              <a:pPr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20590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2C78A-E8E9-437B-9246-A096C8FA3CA5}" type="slidenum">
              <a:rPr lang="es-AR" smtClean="0"/>
              <a:pPr/>
              <a:t>2</a:t>
            </a:fld>
            <a:endParaRPr lang="es-A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2C78A-E8E9-437B-9246-A096C8FA3CA5}" type="slidenum">
              <a:rPr lang="es-AR" smtClean="0"/>
              <a:pPr/>
              <a:t>3</a:t>
            </a:fld>
            <a:endParaRPr lang="es-A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2C78A-E8E9-437B-9246-A096C8FA3CA5}" type="slidenum">
              <a:rPr lang="es-AR" smtClean="0"/>
              <a:pPr/>
              <a:t>4</a:t>
            </a:fld>
            <a:endParaRPr lang="es-A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2C78A-E8E9-437B-9246-A096C8FA3CA5}" type="slidenum">
              <a:rPr lang="es-AR" smtClean="0"/>
              <a:pPr/>
              <a:t>11</a:t>
            </a:fld>
            <a:endParaRPr 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18FA-7A2E-4B48-B314-6096902EDD7D}" type="datetimeFigureOut">
              <a:rPr lang="es-ES" smtClean="0"/>
              <a:pPr/>
              <a:t>08/01/2013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13973DF-6525-443F-AC4D-3E49A3DE14B2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18FA-7A2E-4B48-B314-6096902EDD7D}" type="datetimeFigureOut">
              <a:rPr lang="es-ES" smtClean="0"/>
              <a:pPr/>
              <a:t>08/01/2013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73DF-6525-443F-AC4D-3E49A3DE14B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13973DF-6525-443F-AC4D-3E49A3DE14B2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18FA-7A2E-4B48-B314-6096902EDD7D}" type="datetimeFigureOut">
              <a:rPr lang="es-ES" smtClean="0"/>
              <a:pPr/>
              <a:t>08/01/2013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18FA-7A2E-4B48-B314-6096902EDD7D}" type="datetimeFigureOut">
              <a:rPr lang="es-ES" smtClean="0"/>
              <a:pPr/>
              <a:t>08/01/2013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13973DF-6525-443F-AC4D-3E49A3DE14B2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18FA-7A2E-4B48-B314-6096902EDD7D}" type="datetimeFigureOut">
              <a:rPr lang="es-ES" smtClean="0"/>
              <a:pPr/>
              <a:t>08/01/2013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13973DF-6525-443F-AC4D-3E49A3DE14B2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53E18FA-7A2E-4B48-B314-6096902EDD7D}" type="datetimeFigureOut">
              <a:rPr lang="es-ES" smtClean="0"/>
              <a:pPr/>
              <a:t>08/01/2013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73DF-6525-443F-AC4D-3E49A3DE14B2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18FA-7A2E-4B48-B314-6096902EDD7D}" type="datetimeFigureOut">
              <a:rPr lang="es-ES" smtClean="0"/>
              <a:pPr/>
              <a:t>08/01/2013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13973DF-6525-443F-AC4D-3E49A3DE14B2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18FA-7A2E-4B48-B314-6096902EDD7D}" type="datetimeFigureOut">
              <a:rPr lang="es-ES" smtClean="0"/>
              <a:pPr/>
              <a:t>08/01/2013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13973DF-6525-443F-AC4D-3E49A3DE14B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18FA-7A2E-4B48-B314-6096902EDD7D}" type="datetimeFigureOut">
              <a:rPr lang="es-ES" smtClean="0"/>
              <a:pPr/>
              <a:t>08/01/2013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3973DF-6525-443F-AC4D-3E49A3DE14B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13973DF-6525-443F-AC4D-3E49A3DE14B2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18FA-7A2E-4B48-B314-6096902EDD7D}" type="datetimeFigureOut">
              <a:rPr lang="es-ES" smtClean="0"/>
              <a:pPr/>
              <a:t>08/01/2013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13973DF-6525-443F-AC4D-3E49A3DE14B2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53E18FA-7A2E-4B48-B314-6096902EDD7D}" type="datetimeFigureOut">
              <a:rPr lang="es-ES" smtClean="0"/>
              <a:pPr/>
              <a:t>08/01/2013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53E18FA-7A2E-4B48-B314-6096902EDD7D}" type="datetimeFigureOut">
              <a:rPr lang="es-ES" smtClean="0"/>
              <a:pPr/>
              <a:t>08/01/2013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13973DF-6525-443F-AC4D-3E49A3DE14B2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14348" y="2819400"/>
            <a:ext cx="7715304" cy="3489920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pPr>
              <a:spcBef>
                <a:spcPts val="0"/>
              </a:spcBef>
            </a:pPr>
            <a:r>
              <a:rPr lang="es-AR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AR" sz="2400" cap="none" dirty="0" smtClean="0">
                <a:latin typeface="Calibri" pitchFamily="34" charset="0"/>
                <a:cs typeface="Calibri" pitchFamily="34" charset="0"/>
              </a:rPr>
              <a:t>45</a:t>
            </a:r>
            <a:r>
              <a:rPr lang="es-AR" sz="2400" cap="none" baseline="30000" dirty="0" smtClean="0">
                <a:latin typeface="Calibri" pitchFamily="34" charset="0"/>
                <a:cs typeface="Calibri" pitchFamily="34" charset="0"/>
              </a:rPr>
              <a:t>th</a:t>
            </a:r>
            <a:r>
              <a:rPr lang="es-AR" sz="2400" cap="none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AR" sz="2400" cap="none" dirty="0" err="1" smtClean="0">
                <a:latin typeface="Calibri" pitchFamily="34" charset="0"/>
                <a:cs typeface="Calibri" pitchFamily="34" charset="0"/>
              </a:rPr>
              <a:t>Session</a:t>
            </a:r>
            <a:r>
              <a:rPr lang="es-AR" sz="2400" cap="none" dirty="0" smtClean="0">
                <a:latin typeface="Calibri" pitchFamily="34" charset="0"/>
                <a:cs typeface="Calibri" pitchFamily="34" charset="0"/>
              </a:rPr>
              <a:t>  </a:t>
            </a:r>
          </a:p>
          <a:p>
            <a:pPr>
              <a:spcBef>
                <a:spcPts val="0"/>
              </a:spcBef>
            </a:pPr>
            <a:r>
              <a:rPr lang="en-US" sz="2400" cap="none" dirty="0" smtClean="0">
                <a:latin typeface="Calibri" pitchFamily="34" charset="0"/>
                <a:cs typeface="Calibri" pitchFamily="34" charset="0"/>
              </a:rPr>
              <a:t>Advisory Committee on Health Research </a:t>
            </a:r>
            <a:br>
              <a:rPr lang="en-US" sz="2400" cap="none" dirty="0" smtClean="0">
                <a:latin typeface="Calibri" pitchFamily="34" charset="0"/>
                <a:cs typeface="Calibri" pitchFamily="34" charset="0"/>
              </a:rPr>
            </a:br>
            <a:r>
              <a:rPr lang="en-US" sz="2400" cap="none" dirty="0" smtClean="0">
                <a:latin typeface="Calibri" pitchFamily="34" charset="0"/>
                <a:cs typeface="Calibri" pitchFamily="34" charset="0"/>
              </a:rPr>
              <a:t>of the Pan American Health Organization </a:t>
            </a:r>
          </a:p>
          <a:p>
            <a:pPr>
              <a:spcBef>
                <a:spcPts val="0"/>
              </a:spcBef>
            </a:pPr>
            <a:r>
              <a:rPr lang="en-US" sz="2400" cap="none" dirty="0" smtClean="0">
                <a:latin typeface="Calibri" pitchFamily="34" charset="0"/>
                <a:cs typeface="Calibri" pitchFamily="34" charset="0"/>
              </a:rPr>
              <a:t>(CAIS)</a:t>
            </a:r>
          </a:p>
          <a:p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endParaRPr lang="es-AR" sz="2000" dirty="0" smtClean="0">
              <a:latin typeface="Calibri" pitchFamily="34" charset="0"/>
              <a:cs typeface="Calibri" pitchFamily="34" charset="0"/>
            </a:endParaRPr>
          </a:p>
          <a:p>
            <a:pPr algn="r"/>
            <a:r>
              <a:rPr lang="en-US" sz="2000" cap="none" dirty="0" smtClean="0">
                <a:latin typeface="Calibri" pitchFamily="34" charset="0"/>
                <a:cs typeface="Calibri" pitchFamily="34" charset="0"/>
              </a:rPr>
              <a:t> Hamilton, ON, Canada</a:t>
            </a:r>
          </a:p>
          <a:p>
            <a:pPr algn="r"/>
            <a:r>
              <a:rPr lang="en-US" sz="2000" cap="none" dirty="0" smtClean="0">
                <a:latin typeface="Calibri" pitchFamily="34" charset="0"/>
                <a:cs typeface="Calibri" pitchFamily="34" charset="0"/>
              </a:rPr>
              <a:t> 17 – 19 October 2012 </a:t>
            </a:r>
            <a:endParaRPr lang="es-ES" sz="2000" cap="none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772400" cy="1752600"/>
          </a:xfrm>
        </p:spPr>
        <p:txBody>
          <a:bodyPr>
            <a:noAutofit/>
          </a:bodyPr>
          <a:lstStyle/>
          <a:p>
            <a:r>
              <a:rPr lang="en-US" sz="4400" dirty="0" smtClean="0"/>
              <a:t>Partnerships</a:t>
            </a:r>
            <a:endParaRPr lang="es-ES" sz="4400" dirty="0"/>
          </a:p>
        </p:txBody>
      </p:sp>
    </p:spTree>
    <p:extLst>
      <p:ext uri="{BB962C8B-B14F-4D97-AF65-F5344CB8AC3E}">
        <p14:creationId xmlns:p14="http://schemas.microsoft.com/office/powerpoint/2010/main" val="59838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Outcomes</a:t>
            </a:r>
            <a:r>
              <a:rPr lang="es-ES" sz="36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(2010-2011)</a:t>
            </a:r>
            <a:endParaRPr lang="es-ES" sz="36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85720" y="1357298"/>
            <a:ext cx="8503920" cy="4896544"/>
          </a:xfrm>
        </p:spPr>
        <p:txBody>
          <a:bodyPr>
            <a:noAutofit/>
          </a:bodyPr>
          <a:lstStyle/>
          <a:p>
            <a:pPr marL="0" indent="0">
              <a:buFont typeface="Symbol" pitchFamily="18" charset="2"/>
              <a:buChar char="-"/>
            </a:pPr>
            <a:endParaRPr lang="es-ES" sz="3200" dirty="0" smtClean="0"/>
          </a:p>
          <a:p>
            <a:pPr marL="0" indent="0">
              <a:buFont typeface="Symbol" pitchFamily="18" charset="2"/>
              <a:buChar char="-"/>
            </a:pPr>
            <a:endParaRPr lang="es-ES" sz="3200" dirty="0" smtClean="0"/>
          </a:p>
          <a:p>
            <a:pPr marL="0" indent="0">
              <a:buFont typeface="Symbol" pitchFamily="18" charset="2"/>
              <a:buChar char="-"/>
            </a:pPr>
            <a:endParaRPr lang="es-ES" sz="3200" dirty="0" smtClean="0"/>
          </a:p>
          <a:p>
            <a:pPr marL="0" indent="0">
              <a:buFont typeface="Symbol" pitchFamily="18" charset="2"/>
              <a:buChar char="-"/>
            </a:pPr>
            <a:endParaRPr lang="es-ES" sz="3200" dirty="0" smtClean="0"/>
          </a:p>
          <a:p>
            <a:pPr marL="0" indent="0">
              <a:buFont typeface="Symbol" pitchFamily="18" charset="2"/>
              <a:buChar char="-"/>
            </a:pPr>
            <a:endParaRPr lang="es-ES" sz="3200" dirty="0" smtClean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214282" y="1500176"/>
          <a:ext cx="8786842" cy="5151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4572000"/>
              </a:tblGrid>
              <a:tr h="9332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Open source </a:t>
                      </a:r>
                      <a:r>
                        <a:rPr kumimoji="0" lang="en-GB" sz="2800" b="0" kern="1200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software </a:t>
                      </a:r>
                      <a:r>
                        <a:rPr kumimoji="0" lang="en-GB" sz="28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for ethics review committees </a:t>
                      </a:r>
                      <a:endParaRPr lang="es-AR" sz="28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28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Support for sustainable capacity Caribbean countries </a:t>
                      </a:r>
                      <a:endParaRPr lang="es-AR" sz="28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18487">
                <a:tc>
                  <a:txBody>
                    <a:bodyPr/>
                    <a:lstStyle/>
                    <a:p>
                      <a:r>
                        <a:rPr kumimoji="0" lang="en-GB" sz="2800" b="0" kern="1200" dirty="0" err="1" smtClean="0">
                          <a:solidFill>
                            <a:srgbClr val="C00000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HRWeb</a:t>
                      </a:r>
                      <a:r>
                        <a:rPr kumimoji="0" lang="en-GB" sz="2800" b="0" kern="1200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platform </a:t>
                      </a:r>
                      <a:endParaRPr lang="es-AR" sz="2800" b="0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800" b="0" kern="1200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Internship program </a:t>
                      </a:r>
                      <a:endParaRPr lang="es-AR" sz="2800" b="0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18487">
                <a:tc>
                  <a:txBody>
                    <a:bodyPr/>
                    <a:lstStyle/>
                    <a:p>
                      <a:r>
                        <a:rPr kumimoji="0" lang="en-GB" sz="2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Promote</a:t>
                      </a:r>
                      <a:r>
                        <a:rPr kumimoji="0" lang="en-GB" sz="28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kumimoji="0" lang="en-GB" sz="2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Health Systems Evidence (HSE)</a:t>
                      </a:r>
                      <a:endParaRPr lang="es-AR" sz="28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2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Integrate region’s registries with ICTRP platform</a:t>
                      </a:r>
                      <a:endParaRPr lang="es-AR" sz="28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18487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High level advocacy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to promote use of tools to identify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GB" sz="2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research priorities </a:t>
                      </a:r>
                      <a:endParaRPr lang="es-AR" sz="28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Curricula development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for Universities</a:t>
                      </a:r>
                      <a:endParaRPr lang="es-AR" sz="28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067457">
                <a:tc>
                  <a:txBody>
                    <a:bodyPr/>
                    <a:lstStyle/>
                    <a:p>
                      <a:r>
                        <a:rPr kumimoji="0" lang="en-GB" sz="2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Promote partnerships and research between Europe and LAC</a:t>
                      </a:r>
                      <a:endParaRPr lang="es-AR" sz="28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800" kern="1200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International workshop </a:t>
                      </a: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on Priority setting methods</a:t>
                      </a:r>
                      <a:endParaRPr lang="es-AR" sz="28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29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C00000"/>
                </a:solidFill>
              </a:rPr>
              <a:t>Key </a:t>
            </a:r>
            <a:r>
              <a:rPr lang="es-ES" dirty="0" err="1" smtClean="0">
                <a:solidFill>
                  <a:srgbClr val="C00000"/>
                </a:solidFill>
              </a:rPr>
              <a:t>questions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503920" cy="4896544"/>
          </a:xfrm>
        </p:spPr>
        <p:txBody>
          <a:bodyPr>
            <a:noAutofit/>
          </a:bodyPr>
          <a:lstStyle/>
          <a:p>
            <a:pPr marL="274320" lvl="1" indent="0">
              <a:buFont typeface="Symbol" pitchFamily="18" charset="2"/>
              <a:buChar char="-"/>
            </a:pPr>
            <a:endParaRPr lang="es-ES" sz="2000" dirty="0" smtClean="0">
              <a:solidFill>
                <a:schemeClr val="tx1"/>
              </a:solidFill>
            </a:endParaRPr>
          </a:p>
          <a:p>
            <a:pPr marL="274320" lvl="1" indent="0">
              <a:buFont typeface="Symbol" pitchFamily="18" charset="2"/>
              <a:buChar char="-"/>
            </a:pP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What </a:t>
            </a:r>
            <a:r>
              <a:rPr lang="en-GB" sz="2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partners </a:t>
            </a: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should be incorporated?  </a:t>
            </a:r>
          </a:p>
          <a:p>
            <a:pPr marL="274320" lvl="1" indent="0">
              <a:buFont typeface="Symbol" pitchFamily="18" charset="2"/>
              <a:buChar char="-"/>
            </a:pP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What is the</a:t>
            </a:r>
            <a:r>
              <a:rPr lang="en-GB" sz="2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best strategy</a:t>
            </a: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to develop partnerships with national institutions </a:t>
            </a:r>
            <a:r>
              <a:rPr lang="en-GB" sz="2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for research grants</a:t>
            </a: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? </a:t>
            </a:r>
          </a:p>
          <a:p>
            <a:pPr marL="274320" lvl="1" indent="0">
              <a:buFont typeface="Symbol" pitchFamily="18" charset="2"/>
              <a:buChar char="-"/>
            </a:pP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How to lead other partners to </a:t>
            </a:r>
            <a:r>
              <a:rPr lang="en-GB" sz="2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advocate to donors </a:t>
            </a: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to increase their funds in research for health?</a:t>
            </a:r>
          </a:p>
          <a:p>
            <a:pPr marL="274320" lvl="1" indent="0">
              <a:buFont typeface="Symbol" pitchFamily="18" charset="2"/>
              <a:buChar char="-"/>
            </a:pP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How to use  donors’ resources to </a:t>
            </a:r>
            <a:r>
              <a:rPr lang="en-GB" sz="2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address regional and country priorities</a:t>
            </a: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? </a:t>
            </a:r>
          </a:p>
          <a:p>
            <a:pPr marL="274320" lvl="1" indent="0">
              <a:buFont typeface="Symbol" pitchFamily="18" charset="2"/>
              <a:buChar char="-"/>
            </a:pP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How to achieve </a:t>
            </a:r>
            <a:r>
              <a:rPr lang="en-GB" sz="2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harmonization and collaboration </a:t>
            </a: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given the different agendas of strategic partners?</a:t>
            </a:r>
          </a:p>
          <a:p>
            <a:pPr marL="274320" lvl="1" indent="0">
              <a:buFont typeface="Symbol" pitchFamily="18" charset="2"/>
              <a:buChar char="-"/>
            </a:pPr>
            <a:endParaRPr lang="es-E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29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err="1" smtClean="0">
                <a:solidFill>
                  <a:srgbClr val="C00000"/>
                </a:solidFill>
              </a:rPr>
              <a:t>Future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dirty="0" err="1" smtClean="0">
                <a:solidFill>
                  <a:srgbClr val="C00000"/>
                </a:solidFill>
              </a:rPr>
              <a:t>Strategy</a:t>
            </a: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85720" y="1357298"/>
            <a:ext cx="8503920" cy="4896544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  <a:buNone/>
            </a:pPr>
            <a:r>
              <a:rPr lang="es-AR" sz="2800" b="1" dirty="0" err="1" smtClean="0">
                <a:latin typeface="Calibri" pitchFamily="34" charset="0"/>
                <a:cs typeface="Calibri" pitchFamily="34" charset="0"/>
              </a:rPr>
              <a:t>Objective</a:t>
            </a:r>
            <a:r>
              <a:rPr lang="es-AR" sz="2800" b="1" dirty="0" smtClean="0">
                <a:latin typeface="Calibri" pitchFamily="34" charset="0"/>
                <a:cs typeface="Calibri" pitchFamily="34" charset="0"/>
              </a:rPr>
              <a:t> 4.1</a:t>
            </a:r>
          </a:p>
          <a:p>
            <a:pPr>
              <a:buNone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   Engage the </a:t>
            </a:r>
            <a:r>
              <a:rPr lang="en-US" sz="2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private and industrial sectors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with an emphasis on </a:t>
            </a:r>
          </a:p>
          <a:p>
            <a:pPr>
              <a:buNone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		a) achieving long-term research and</a:t>
            </a:r>
            <a:br>
              <a:rPr lang="en-US" sz="2800" dirty="0" smtClean="0">
                <a:latin typeface="Calibri" pitchFamily="34" charset="0"/>
                <a:cs typeface="Calibri" pitchFamily="34" charset="0"/>
              </a:rPr>
            </a:br>
            <a:r>
              <a:rPr lang="en-US" sz="2800" dirty="0" smtClean="0">
                <a:latin typeface="Calibri" pitchFamily="34" charset="0"/>
                <a:cs typeface="Calibri" pitchFamily="34" charset="0"/>
              </a:rPr>
              <a:t>        innovation goals and commitments, fostering</a:t>
            </a:r>
            <a:br>
              <a:rPr lang="en-US" sz="2800" dirty="0" smtClean="0">
                <a:latin typeface="Calibri" pitchFamily="34" charset="0"/>
                <a:cs typeface="Calibri" pitchFamily="34" charset="0"/>
              </a:rPr>
            </a:br>
            <a:r>
              <a:rPr lang="en-US" sz="2800" dirty="0" smtClean="0">
                <a:latin typeface="Calibri" pitchFamily="34" charset="0"/>
                <a:cs typeface="Calibri" pitchFamily="34" charset="0"/>
              </a:rPr>
              <a:t>        multi-center collaborations, and sharing of </a:t>
            </a:r>
            <a:br>
              <a:rPr lang="en-US" sz="2800" dirty="0" smtClean="0">
                <a:latin typeface="Calibri" pitchFamily="34" charset="0"/>
                <a:cs typeface="Calibri" pitchFamily="34" charset="0"/>
              </a:rPr>
            </a:br>
            <a:r>
              <a:rPr lang="en-US" sz="2800" dirty="0" smtClean="0">
                <a:latin typeface="Calibri" pitchFamily="34" charset="0"/>
                <a:cs typeface="Calibri" pitchFamily="34" charset="0"/>
              </a:rPr>
              <a:t>        ideas</a:t>
            </a:r>
          </a:p>
          <a:p>
            <a:pPr>
              <a:buNone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		b) encourage development of new products,</a:t>
            </a:r>
            <a:br>
              <a:rPr lang="en-US" sz="2800" dirty="0" smtClean="0">
                <a:latin typeface="Calibri" pitchFamily="34" charset="0"/>
                <a:cs typeface="Calibri" pitchFamily="34" charset="0"/>
              </a:rPr>
            </a:br>
            <a:r>
              <a:rPr lang="en-US" sz="2800" dirty="0" smtClean="0">
                <a:latin typeface="Calibri" pitchFamily="34" charset="0"/>
                <a:cs typeface="Calibri" pitchFamily="34" charset="0"/>
              </a:rPr>
              <a:t>        procedures and appropriate technology that </a:t>
            </a:r>
            <a:br>
              <a:rPr lang="en-US" sz="2800" dirty="0" smtClean="0">
                <a:latin typeface="Calibri" pitchFamily="34" charset="0"/>
                <a:cs typeface="Calibri" pitchFamily="34" charset="0"/>
              </a:rPr>
            </a:br>
            <a:r>
              <a:rPr lang="en-US" sz="2800" dirty="0" smtClean="0">
                <a:latin typeface="Calibri" pitchFamily="34" charset="0"/>
                <a:cs typeface="Calibri" pitchFamily="34" charset="0"/>
              </a:rPr>
              <a:t>        address relevant </a:t>
            </a:r>
            <a:r>
              <a:rPr lang="es-AR" sz="2800" dirty="0" err="1" smtClean="0">
                <a:latin typeface="Calibri" pitchFamily="34" charset="0"/>
                <a:cs typeface="Calibri" pitchFamily="34" charset="0"/>
              </a:rPr>
              <a:t>priorities</a:t>
            </a:r>
            <a:endParaRPr lang="es-ES_tradnl" sz="28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29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err="1" smtClean="0">
                <a:solidFill>
                  <a:srgbClr val="C00000"/>
                </a:solidFill>
              </a:rPr>
              <a:t>Future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dirty="0" err="1" smtClean="0">
                <a:solidFill>
                  <a:srgbClr val="C00000"/>
                </a:solidFill>
              </a:rPr>
              <a:t>Strategy</a:t>
            </a: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85720" y="1357298"/>
            <a:ext cx="8503920" cy="48965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AR" sz="2800" b="1" dirty="0" err="1" smtClean="0">
                <a:latin typeface="Calibri" pitchFamily="34" charset="0"/>
                <a:cs typeface="Calibri" pitchFamily="34" charset="0"/>
              </a:rPr>
              <a:t>Objective</a:t>
            </a:r>
            <a:r>
              <a:rPr lang="es-AR" sz="2800" b="1" dirty="0" smtClean="0">
                <a:latin typeface="Calibri" pitchFamily="34" charset="0"/>
                <a:cs typeface="Calibri" pitchFamily="34" charset="0"/>
              </a:rPr>
              <a:t> 4.2</a:t>
            </a:r>
          </a:p>
          <a:p>
            <a:pPr>
              <a:buNone/>
            </a:pP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	Facilitate relevant collaboration with the </a:t>
            </a:r>
            <a:r>
              <a:rPr lang="en-US" sz="2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United Nations system,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the</a:t>
            </a:r>
            <a:r>
              <a:rPr lang="en-US" sz="2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inter-American system, civil society organizations, development agencies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, and other stakeholders and make more efficient and effective use of its </a:t>
            </a:r>
            <a:r>
              <a:rPr lang="en-US" sz="2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own specialized centers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and of </a:t>
            </a:r>
            <a:r>
              <a:rPr lang="en-US" sz="2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WHO collaborative centers</a:t>
            </a:r>
            <a:endParaRPr lang="es-ES_tradnl" sz="28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29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err="1" smtClean="0">
                <a:solidFill>
                  <a:srgbClr val="C00000"/>
                </a:solidFill>
              </a:rPr>
              <a:t>Future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dirty="0" err="1" smtClean="0">
                <a:solidFill>
                  <a:srgbClr val="C00000"/>
                </a:solidFill>
              </a:rPr>
              <a:t>Strategy</a:t>
            </a: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85720" y="1357298"/>
            <a:ext cx="8503920" cy="48965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AR" sz="2800" b="1" dirty="0" err="1" smtClean="0">
                <a:latin typeface="Calibri" pitchFamily="34" charset="0"/>
                <a:cs typeface="Calibri" pitchFamily="34" charset="0"/>
              </a:rPr>
              <a:t>Objective</a:t>
            </a:r>
            <a:r>
              <a:rPr lang="es-AR" sz="2800" b="1" dirty="0" smtClean="0">
                <a:latin typeface="Calibri" pitchFamily="34" charset="0"/>
                <a:cs typeface="Calibri" pitchFamily="34" charset="0"/>
              </a:rPr>
              <a:t> 4.3</a:t>
            </a:r>
          </a:p>
          <a:p>
            <a:endParaRPr lang="en-US" sz="2800" b="1" dirty="0" smtClean="0">
              <a:latin typeface="Calibri" pitchFamily="34" charset="0"/>
              <a:cs typeface="Calibri" pitchFamily="34" charset="0"/>
            </a:endParaRPr>
          </a:p>
          <a:p>
            <a:endParaRPr lang="es-AR" sz="2800" b="1" dirty="0" smtClean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	Work with </a:t>
            </a:r>
            <a:r>
              <a:rPr lang="en-US" sz="2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opinion leaders, strategic partners, and governments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to </a:t>
            </a:r>
            <a:r>
              <a:rPr lang="en-US" sz="2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mobilize support and resources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for</a:t>
            </a:r>
          </a:p>
          <a:p>
            <a:pPr>
              <a:spcBef>
                <a:spcPts val="0"/>
              </a:spcBef>
              <a:buNone/>
            </a:pPr>
            <a:r>
              <a:rPr lang="es-AR" sz="2800" dirty="0" smtClean="0">
                <a:latin typeface="Calibri" pitchFamily="34" charset="0"/>
                <a:cs typeface="Calibri" pitchFamily="34" charset="0"/>
              </a:rPr>
              <a:t>    </a:t>
            </a:r>
            <a:r>
              <a:rPr lang="es-AR" sz="2800" dirty="0" err="1" smtClean="0">
                <a:latin typeface="Calibri" pitchFamily="34" charset="0"/>
                <a:cs typeface="Calibri" pitchFamily="34" charset="0"/>
              </a:rPr>
              <a:t>research</a:t>
            </a:r>
            <a:r>
              <a:rPr lang="es-AR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AR" sz="2800" dirty="0" err="1" smtClean="0">
                <a:latin typeface="Calibri" pitchFamily="34" charset="0"/>
                <a:cs typeface="Calibri" pitchFamily="34" charset="0"/>
              </a:rPr>
              <a:t>for</a:t>
            </a:r>
            <a:r>
              <a:rPr lang="es-AR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AR" sz="2800" dirty="0" err="1" smtClean="0">
                <a:latin typeface="Calibri" pitchFamily="34" charset="0"/>
                <a:cs typeface="Calibri" pitchFamily="34" charset="0"/>
              </a:rPr>
              <a:t>health</a:t>
            </a:r>
            <a:endParaRPr lang="es-ES_tradnl" sz="28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29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err="1" smtClean="0">
                <a:solidFill>
                  <a:srgbClr val="C00000"/>
                </a:solidFill>
              </a:rPr>
              <a:t>Future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dirty="0" err="1" smtClean="0">
                <a:solidFill>
                  <a:srgbClr val="C00000"/>
                </a:solidFill>
              </a:rPr>
              <a:t>Strategy</a:t>
            </a: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85720" y="1357298"/>
            <a:ext cx="8503920" cy="48965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AR" sz="2800" b="1" dirty="0" err="1" smtClean="0">
                <a:latin typeface="Calibri" pitchFamily="34" charset="0"/>
                <a:cs typeface="Calibri" pitchFamily="34" charset="0"/>
              </a:rPr>
              <a:t>Objective</a:t>
            </a:r>
            <a:r>
              <a:rPr lang="es-AR" sz="2800" b="1" dirty="0" smtClean="0">
                <a:latin typeface="Calibri" pitchFamily="34" charset="0"/>
                <a:cs typeface="Calibri" pitchFamily="34" charset="0"/>
              </a:rPr>
              <a:t> 4.4</a:t>
            </a:r>
          </a:p>
          <a:p>
            <a:pPr>
              <a:buNone/>
            </a:pPr>
            <a:endParaRPr lang="es-AR" sz="2800" b="1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	Work in coordination with the </a:t>
            </a:r>
            <a:r>
              <a:rPr lang="en-US" sz="2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education sector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, the </a:t>
            </a:r>
            <a:r>
              <a:rPr lang="en-US" sz="2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science and technology sector, independent research centers (nonprofit and for-profit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), and networks in order to </a:t>
            </a:r>
            <a:r>
              <a:rPr lang="en-US" sz="2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develop research groups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, in sufficient numbers, that have critical skills to develop, grow, regenerate, and achieve sustainable p</a:t>
            </a:r>
            <a:r>
              <a:rPr lang="es-AR" sz="2800" dirty="0" err="1" smtClean="0">
                <a:latin typeface="Calibri" pitchFamily="34" charset="0"/>
                <a:cs typeface="Calibri" pitchFamily="34" charset="0"/>
              </a:rPr>
              <a:t>rogress</a:t>
            </a:r>
            <a:endParaRPr lang="es-AR" sz="28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29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err="1" smtClean="0">
                <a:solidFill>
                  <a:srgbClr val="C00000"/>
                </a:solidFill>
              </a:rPr>
              <a:t>Future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dirty="0" err="1" smtClean="0">
                <a:solidFill>
                  <a:srgbClr val="C00000"/>
                </a:solidFill>
              </a:rPr>
              <a:t>Strategy</a:t>
            </a: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85720" y="1357298"/>
            <a:ext cx="8503920" cy="48965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AR" sz="2800" b="1" dirty="0" err="1" smtClean="0">
                <a:latin typeface="Calibri" pitchFamily="34" charset="0"/>
                <a:cs typeface="Calibri" pitchFamily="34" charset="0"/>
              </a:rPr>
              <a:t>Objective</a:t>
            </a:r>
            <a:r>
              <a:rPr lang="es-AR" sz="2800" b="1" dirty="0" smtClean="0">
                <a:latin typeface="Calibri" pitchFamily="34" charset="0"/>
                <a:cs typeface="Calibri" pitchFamily="34" charset="0"/>
              </a:rPr>
              <a:t> 4.5</a:t>
            </a:r>
          </a:p>
          <a:p>
            <a:pPr>
              <a:buNone/>
            </a:pPr>
            <a:endParaRPr lang="es-AR" sz="2800" b="1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	Promote </a:t>
            </a:r>
            <a:r>
              <a:rPr lang="en-US" sz="2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civil society’s enhanced participation and ownership in research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as a true partner in research for health, contributing to the development of research policies, the definition of research agendas, and the development and use of research for health</a:t>
            </a:r>
            <a:endParaRPr lang="es-AR" sz="28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29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err="1" smtClean="0">
                <a:solidFill>
                  <a:srgbClr val="C00000"/>
                </a:solidFill>
              </a:rPr>
              <a:t>Future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dirty="0" err="1" smtClean="0">
                <a:solidFill>
                  <a:srgbClr val="C00000"/>
                </a:solidFill>
              </a:rPr>
              <a:t>Strategy</a:t>
            </a: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85720" y="1357298"/>
            <a:ext cx="8503920" cy="48965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AR" sz="2800" b="1" dirty="0" err="1" smtClean="0">
                <a:latin typeface="Calibri" pitchFamily="34" charset="0"/>
                <a:cs typeface="Calibri" pitchFamily="34" charset="0"/>
              </a:rPr>
              <a:t>Objective</a:t>
            </a:r>
            <a:r>
              <a:rPr lang="es-AR" sz="2800" b="1" dirty="0" smtClean="0">
                <a:latin typeface="Calibri" pitchFamily="34" charset="0"/>
                <a:cs typeface="Calibri" pitchFamily="34" charset="0"/>
              </a:rPr>
              <a:t> 4.6</a:t>
            </a:r>
          </a:p>
          <a:p>
            <a:pPr>
              <a:buNone/>
            </a:pP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	Promote exchange and </a:t>
            </a:r>
            <a:r>
              <a:rPr lang="en-US" sz="2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collaboration within and between countries and sub-regions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, with the participation of various complementary disciplines from different sectors</a:t>
            </a:r>
            <a:endParaRPr lang="es-AR" sz="28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29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err="1" smtClean="0">
                <a:solidFill>
                  <a:srgbClr val="C00000"/>
                </a:solidFill>
              </a:rPr>
              <a:t>Future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dirty="0" err="1" smtClean="0">
                <a:solidFill>
                  <a:srgbClr val="C00000"/>
                </a:solidFill>
              </a:rPr>
              <a:t>Strategy</a:t>
            </a: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85720" y="1357298"/>
            <a:ext cx="8503920" cy="4896544"/>
          </a:xfrm>
        </p:spPr>
        <p:txBody>
          <a:bodyPr>
            <a:noAutofit/>
          </a:bodyPr>
          <a:lstStyle/>
          <a:p>
            <a:pPr>
              <a:buNone/>
            </a:pPr>
            <a:endParaRPr lang="es-AR" sz="2800" b="1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	</a:t>
            </a:r>
            <a:endParaRPr lang="es-AR" sz="28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29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err="1" smtClean="0">
                <a:solidFill>
                  <a:srgbClr val="C00000"/>
                </a:solidFill>
              </a:rPr>
              <a:t>Future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dirty="0" err="1" smtClean="0">
                <a:solidFill>
                  <a:srgbClr val="C00000"/>
                </a:solidFill>
              </a:rPr>
              <a:t>Strategy</a:t>
            </a: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85720" y="1357298"/>
            <a:ext cx="8503920" cy="4896544"/>
          </a:xfrm>
        </p:spPr>
        <p:txBody>
          <a:bodyPr>
            <a:noAutofit/>
          </a:bodyPr>
          <a:lstStyle/>
          <a:p>
            <a:pPr>
              <a:buNone/>
            </a:pPr>
            <a:endParaRPr lang="es-AR" sz="28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29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Inputs </a:t>
            </a:r>
            <a:r>
              <a:rPr lang="es-ES" sz="3600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for</a:t>
            </a:r>
            <a:r>
              <a:rPr lang="es-ES" sz="36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sz="3600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the</a:t>
            </a:r>
            <a:r>
              <a:rPr lang="es-ES" sz="36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sz="3600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discussion</a:t>
            </a:r>
            <a:r>
              <a:rPr lang="es-ES" sz="36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s-ES" sz="36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714520"/>
            <a:ext cx="8503920" cy="4572000"/>
          </a:xfrm>
        </p:spPr>
        <p:txBody>
          <a:bodyPr>
            <a:normAutofit lnSpcReduction="10000"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Some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considerations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about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partnerships</a:t>
            </a:r>
            <a:endParaRPr lang="es-ES" sz="3200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s-E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Partnership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as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framed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in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the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Research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for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Health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Policy</a:t>
            </a:r>
            <a:endParaRPr lang="es-ES" sz="3200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s-E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Characteristics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of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the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partners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outcomes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(2010-2011)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Objectives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as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drafted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in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the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future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strategy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?</a:t>
            </a:r>
          </a:p>
          <a:p>
            <a:pPr algn="ctr">
              <a:buNone/>
            </a:pPr>
            <a:r>
              <a:rPr lang="es-ES" sz="40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What’s</a:t>
            </a:r>
            <a:r>
              <a:rPr lang="es-ES" sz="4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sz="40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worth</a:t>
            </a:r>
            <a:r>
              <a:rPr lang="es-ES" sz="4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sz="40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doing</a:t>
            </a:r>
            <a:r>
              <a:rPr lang="es-ES" sz="4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sz="40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next</a:t>
            </a:r>
            <a:r>
              <a:rPr lang="es-ES" sz="4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?</a:t>
            </a:r>
            <a:endParaRPr lang="es-ES" sz="40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8288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err="1" smtClean="0">
                <a:solidFill>
                  <a:srgbClr val="C00000"/>
                </a:solidFill>
              </a:rPr>
              <a:t>Future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dirty="0" err="1" smtClean="0">
                <a:solidFill>
                  <a:srgbClr val="C00000"/>
                </a:solidFill>
              </a:rPr>
              <a:t>Strategy</a:t>
            </a: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85720" y="1357298"/>
            <a:ext cx="8503920" cy="4896544"/>
          </a:xfrm>
        </p:spPr>
        <p:txBody>
          <a:bodyPr>
            <a:noAutofit/>
          </a:bodyPr>
          <a:lstStyle/>
          <a:p>
            <a:pPr>
              <a:buNone/>
            </a:pPr>
            <a:endParaRPr lang="es-AR" sz="28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29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err="1" smtClean="0">
                <a:solidFill>
                  <a:srgbClr val="C00000"/>
                </a:solidFill>
              </a:rPr>
              <a:t>Future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dirty="0" err="1" smtClean="0">
                <a:solidFill>
                  <a:srgbClr val="C00000"/>
                </a:solidFill>
              </a:rPr>
              <a:t>Strategy</a:t>
            </a: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85720" y="1357298"/>
            <a:ext cx="8503920" cy="4896544"/>
          </a:xfrm>
        </p:spPr>
        <p:txBody>
          <a:bodyPr>
            <a:noAutofit/>
          </a:bodyPr>
          <a:lstStyle/>
          <a:p>
            <a:pPr>
              <a:buNone/>
            </a:pPr>
            <a:endParaRPr lang="es-AR" sz="28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29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err="1" smtClean="0">
                <a:solidFill>
                  <a:srgbClr val="C00000"/>
                </a:solidFill>
              </a:rPr>
              <a:t>Future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dirty="0" err="1" smtClean="0">
                <a:solidFill>
                  <a:srgbClr val="C00000"/>
                </a:solidFill>
              </a:rPr>
              <a:t>Strategy</a:t>
            </a: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85720" y="1357298"/>
            <a:ext cx="8503920" cy="4896544"/>
          </a:xfrm>
        </p:spPr>
        <p:txBody>
          <a:bodyPr>
            <a:noAutofit/>
          </a:bodyPr>
          <a:lstStyle/>
          <a:p>
            <a:pPr>
              <a:buNone/>
            </a:pPr>
            <a:endParaRPr lang="es-AR" sz="28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29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err="1" smtClean="0">
                <a:solidFill>
                  <a:srgbClr val="C00000"/>
                </a:solidFill>
              </a:rPr>
              <a:t>Future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dirty="0" err="1" smtClean="0">
                <a:solidFill>
                  <a:srgbClr val="C00000"/>
                </a:solidFill>
              </a:rPr>
              <a:t>Strategy</a:t>
            </a: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85720" y="1357298"/>
            <a:ext cx="8503920" cy="4896544"/>
          </a:xfrm>
        </p:spPr>
        <p:txBody>
          <a:bodyPr>
            <a:noAutofit/>
          </a:bodyPr>
          <a:lstStyle/>
          <a:p>
            <a:pPr>
              <a:buNone/>
            </a:pPr>
            <a:endParaRPr lang="es-AR" sz="28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29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Some</a:t>
            </a:r>
            <a:r>
              <a:rPr lang="es-ES" sz="36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sz="3600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considerations</a:t>
            </a:r>
            <a:r>
              <a:rPr lang="es-ES" sz="36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s-ES" sz="36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30910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600"/>
              </a:spcAft>
              <a:buFont typeface="Symbol" pitchFamily="18" charset="2"/>
              <a:buChar char="-"/>
            </a:pPr>
            <a:r>
              <a:rPr lang="es-ES" sz="3300" dirty="0" smtClean="0"/>
              <a:t>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Partership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is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cross-cutting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strategy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/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objective</a:t>
            </a:r>
            <a:endParaRPr lang="es-ES" sz="32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spcAft>
                <a:spcPts val="600"/>
              </a:spcAft>
              <a:buFont typeface="Symbol" pitchFamily="18" charset="2"/>
              <a:buChar char="-"/>
            </a:pPr>
            <a:r>
              <a:rPr lang="es-E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It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is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politically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sensitive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decision</a:t>
            </a:r>
            <a:endParaRPr lang="es-ES" sz="32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spcAft>
                <a:spcPts val="600"/>
              </a:spcAft>
              <a:buFont typeface="Symbol" pitchFamily="18" charset="2"/>
              <a:buChar char="-"/>
            </a:pPr>
            <a:r>
              <a:rPr lang="es-ES" sz="32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It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is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defined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by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two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questions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822960" lvl="3" indent="0">
              <a:buNone/>
            </a:pPr>
            <a:r>
              <a:rPr lang="es-ES" sz="3000" dirty="0" err="1" smtClean="0">
                <a:latin typeface="Calibri" pitchFamily="34" charset="0"/>
                <a:cs typeface="Calibri" pitchFamily="34" charset="0"/>
              </a:rPr>
              <a:t>With</a:t>
            </a:r>
            <a:r>
              <a:rPr lang="es-ES" sz="3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000" dirty="0" err="1" smtClean="0">
                <a:latin typeface="Calibri" pitchFamily="34" charset="0"/>
                <a:cs typeface="Calibri" pitchFamily="34" charset="0"/>
              </a:rPr>
              <a:t>whom</a:t>
            </a:r>
            <a:r>
              <a:rPr lang="es-ES" sz="3000" dirty="0" smtClean="0">
                <a:latin typeface="Calibri" pitchFamily="34" charset="0"/>
                <a:cs typeface="Calibri" pitchFamily="34" charset="0"/>
              </a:rPr>
              <a:t>?</a:t>
            </a:r>
          </a:p>
          <a:p>
            <a:pPr marL="822960" lvl="3" indent="0">
              <a:spcAft>
                <a:spcPts val="600"/>
              </a:spcAft>
              <a:buNone/>
            </a:pPr>
            <a:r>
              <a:rPr lang="es-ES" sz="3000" dirty="0" err="1" smtClean="0">
                <a:latin typeface="Calibri" pitchFamily="34" charset="0"/>
                <a:cs typeface="Calibri" pitchFamily="34" charset="0"/>
              </a:rPr>
              <a:t>What</a:t>
            </a:r>
            <a:r>
              <a:rPr lang="es-ES" sz="3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000" dirty="0" err="1" smtClean="0">
                <a:latin typeface="Calibri" pitchFamily="34" charset="0"/>
                <a:cs typeface="Calibri" pitchFamily="34" charset="0"/>
              </a:rPr>
              <a:t>for</a:t>
            </a:r>
            <a:r>
              <a:rPr lang="es-ES" sz="3000" dirty="0" smtClean="0">
                <a:latin typeface="Calibri" pitchFamily="34" charset="0"/>
                <a:cs typeface="Calibri" pitchFamily="34" charset="0"/>
              </a:rPr>
              <a:t>? </a:t>
            </a:r>
          </a:p>
          <a:p>
            <a:pPr marL="0" indent="0">
              <a:spcAft>
                <a:spcPts val="600"/>
              </a:spcAft>
              <a:buFont typeface="Symbol" pitchFamily="18" charset="2"/>
              <a:buChar char="-"/>
            </a:pPr>
            <a:r>
              <a:rPr lang="es-ES" sz="3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Should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be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…</a:t>
            </a:r>
          </a:p>
          <a:p>
            <a:pPr marL="822960" lvl="3" indent="0">
              <a:spcAft>
                <a:spcPts val="600"/>
              </a:spcAft>
              <a:buNone/>
            </a:pPr>
            <a:r>
              <a:rPr lang="es-ES" sz="3000" dirty="0" err="1" smtClean="0">
                <a:latin typeface="Calibri" pitchFamily="34" charset="0"/>
                <a:cs typeface="Calibri" pitchFamily="34" charset="0"/>
              </a:rPr>
              <a:t>Strategic</a:t>
            </a:r>
            <a:r>
              <a:rPr lang="es-ES" sz="30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822960" lvl="3" indent="0">
              <a:spcAft>
                <a:spcPts val="600"/>
              </a:spcAft>
              <a:buNone/>
            </a:pPr>
            <a:r>
              <a:rPr lang="es-ES" sz="3000" dirty="0" err="1" smtClean="0">
                <a:latin typeface="Calibri" pitchFamily="34" charset="0"/>
                <a:cs typeface="Calibri" pitchFamily="34" charset="0"/>
              </a:rPr>
              <a:t>Effective</a:t>
            </a:r>
            <a:endParaRPr lang="es-ES" sz="3000" dirty="0" smtClean="0">
              <a:latin typeface="Calibri" pitchFamily="34" charset="0"/>
              <a:cs typeface="Calibri" pitchFamily="34" charset="0"/>
            </a:endParaRPr>
          </a:p>
          <a:p>
            <a:pPr marL="548640" lvl="2" indent="0">
              <a:buFont typeface="Symbol" pitchFamily="18" charset="2"/>
              <a:buChar char="-"/>
            </a:pPr>
            <a:endParaRPr lang="es-ES" sz="3000" dirty="0"/>
          </a:p>
        </p:txBody>
      </p:sp>
    </p:spTree>
    <p:extLst>
      <p:ext uri="{BB962C8B-B14F-4D97-AF65-F5344CB8AC3E}">
        <p14:creationId xmlns:p14="http://schemas.microsoft.com/office/powerpoint/2010/main" val="428288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Some</a:t>
            </a:r>
            <a:r>
              <a:rPr lang="es-ES" sz="36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sz="3600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considerations</a:t>
            </a:r>
            <a:endParaRPr lang="es-ES" sz="36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30910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Font typeface="Symbol" pitchFamily="18" charset="2"/>
              <a:buChar char="-"/>
            </a:pPr>
            <a:r>
              <a:rPr lang="es-ES" sz="3300" dirty="0" smtClean="0"/>
              <a:t> 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Impacts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…</a:t>
            </a:r>
          </a:p>
          <a:p>
            <a:pPr marL="822960" lvl="3" indent="0">
              <a:spcAft>
                <a:spcPts val="600"/>
              </a:spcAft>
              <a:buNone/>
            </a:pP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Sustainability</a:t>
            </a:r>
            <a:endParaRPr lang="es-ES" sz="3200" dirty="0" smtClean="0">
              <a:latin typeface="Calibri" pitchFamily="34" charset="0"/>
              <a:cs typeface="Calibri" pitchFamily="34" charset="0"/>
            </a:endParaRPr>
          </a:p>
          <a:p>
            <a:pPr marL="822960" lvl="3" indent="0">
              <a:spcAft>
                <a:spcPts val="600"/>
              </a:spcAft>
              <a:buNone/>
            </a:pP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Multiplying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effect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of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what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is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done</a:t>
            </a:r>
          </a:p>
          <a:p>
            <a:pPr marL="822960" lvl="3" indent="0">
              <a:spcAft>
                <a:spcPts val="600"/>
              </a:spcAft>
              <a:buNone/>
            </a:pP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Scaling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up of 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best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practices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822960" lvl="3" indent="0">
              <a:spcAft>
                <a:spcPts val="600"/>
              </a:spcAft>
              <a:buNone/>
            </a:pP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Legitimacy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of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what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is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done</a:t>
            </a:r>
          </a:p>
          <a:p>
            <a:pPr marL="822960" lvl="3" indent="0">
              <a:spcAft>
                <a:spcPts val="600"/>
              </a:spcAft>
              <a:buNone/>
            </a:pP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Consensus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about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 social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value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of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research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for</a:t>
            </a:r>
            <a:r>
              <a:rPr lang="es-E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200" dirty="0" err="1" smtClean="0">
                <a:latin typeface="Calibri" pitchFamily="34" charset="0"/>
                <a:cs typeface="Calibri" pitchFamily="34" charset="0"/>
              </a:rPr>
              <a:t>health</a:t>
            </a:r>
            <a:endParaRPr lang="es-ES" sz="32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spcAft>
                <a:spcPts val="600"/>
              </a:spcAft>
              <a:buFont typeface="Symbol" pitchFamily="18" charset="2"/>
              <a:buChar char="-"/>
            </a:pPr>
            <a:endParaRPr lang="es-ES" sz="3000" dirty="0"/>
          </a:p>
        </p:txBody>
      </p:sp>
    </p:spTree>
    <p:extLst>
      <p:ext uri="{BB962C8B-B14F-4D97-AF65-F5344CB8AC3E}">
        <p14:creationId xmlns:p14="http://schemas.microsoft.com/office/powerpoint/2010/main" val="428288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Research</a:t>
            </a:r>
            <a:r>
              <a:rPr lang="es-ES" sz="36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sz="3600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for</a:t>
            </a:r>
            <a:r>
              <a:rPr lang="es-ES" sz="36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sz="3600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health</a:t>
            </a:r>
            <a:r>
              <a:rPr lang="es-ES" sz="36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sz="3600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policy</a:t>
            </a:r>
            <a:r>
              <a:rPr lang="es-ES" sz="36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(2010)</a:t>
            </a:r>
            <a:endParaRPr lang="es-ES" sz="36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842248" cy="4902348"/>
          </a:xfrm>
        </p:spPr>
        <p:txBody>
          <a:bodyPr>
            <a:normAutofit/>
          </a:bodyPr>
          <a:lstStyle/>
          <a:p>
            <a:pPr>
              <a:buFont typeface="Symbol" pitchFamily="18" charset="2"/>
              <a:buChar char="-"/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  Partnership is defined as an </a:t>
            </a:r>
            <a:r>
              <a:rPr lang="en-US" sz="3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objective</a:t>
            </a:r>
          </a:p>
          <a:p>
            <a:pPr>
              <a:buFont typeface="Symbol" pitchFamily="18" charset="2"/>
              <a:buChar char="-"/>
            </a:pPr>
            <a:endParaRPr lang="en-US" sz="3200" b="1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Symbol" pitchFamily="18" charset="2"/>
              <a:buChar char="-"/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“The need to encourage partnerships, networking, and joint research has been acknowledged, as has been the formation of new </a:t>
            </a:r>
            <a:r>
              <a:rPr lang="en-US" sz="3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strategic alliances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among </a:t>
            </a:r>
            <a:r>
              <a:rPr lang="en-US" sz="3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funding agencies, academic institutions, centers of excellence, and WHO collaborating centers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and the reinforcement of old alliances.”</a:t>
            </a:r>
          </a:p>
        </p:txBody>
      </p:sp>
    </p:spTree>
    <p:extLst>
      <p:ext uri="{BB962C8B-B14F-4D97-AF65-F5344CB8AC3E}">
        <p14:creationId xmlns:p14="http://schemas.microsoft.com/office/powerpoint/2010/main" val="428288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Research</a:t>
            </a:r>
            <a:r>
              <a:rPr lang="es-ES" sz="36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sz="3600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for</a:t>
            </a:r>
            <a:r>
              <a:rPr lang="es-ES" sz="36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sz="3600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health</a:t>
            </a:r>
            <a:r>
              <a:rPr lang="es-ES" sz="36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sz="3600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policy</a:t>
            </a:r>
            <a:r>
              <a:rPr lang="es-ES" sz="36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(2010)</a:t>
            </a:r>
            <a:endParaRPr lang="es-ES" sz="36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“By working together, </a:t>
            </a:r>
            <a:r>
              <a:rPr lang="en-US" sz="3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ministries of health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, scientific and </a:t>
            </a:r>
            <a:r>
              <a:rPr lang="en-US" sz="3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academic institutions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, the </a:t>
            </a:r>
            <a:r>
              <a:rPr lang="en-US" sz="3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non-state sector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and </a:t>
            </a:r>
            <a:r>
              <a:rPr lang="en-US" sz="3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communities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can seek </a:t>
            </a:r>
            <a:r>
              <a:rPr lang="en-US" sz="3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consensus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so that research targets and addresses </a:t>
            </a:r>
            <a:r>
              <a:rPr lang="en-US" sz="3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national priorities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, specially when it is state funded.</a:t>
            </a:r>
            <a:endParaRPr lang="es-AR" sz="3200" dirty="0" smtClean="0">
              <a:latin typeface="Calibri" pitchFamily="34" charset="0"/>
              <a:cs typeface="Calibri" pitchFamily="34" charset="0"/>
            </a:endParaRPr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1350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Research</a:t>
            </a:r>
            <a:r>
              <a:rPr lang="es-ES" sz="36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sz="3600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for</a:t>
            </a:r>
            <a:r>
              <a:rPr lang="es-ES" sz="36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sz="3600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health</a:t>
            </a:r>
            <a:r>
              <a:rPr lang="es-ES" sz="36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sz="3600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policy</a:t>
            </a:r>
            <a:r>
              <a:rPr lang="es-ES" sz="36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(2010) </a:t>
            </a:r>
            <a:endParaRPr lang="es-ES" sz="36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357298"/>
            <a:ext cx="8503920" cy="485778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Georgia" pitchFamily="18" charset="0"/>
              <a:buChar char="−"/>
            </a:pPr>
            <a:endParaRPr lang="es-ES" dirty="0" smtClean="0"/>
          </a:p>
          <a:p>
            <a:pPr>
              <a:spcAft>
                <a:spcPts val="600"/>
              </a:spcAft>
              <a:buNone/>
            </a:pPr>
            <a:r>
              <a:rPr lang="en-GB" dirty="0" smtClean="0"/>
              <a:t>	</a:t>
            </a:r>
            <a:r>
              <a:rPr lang="en-GB" sz="3200" dirty="0" smtClean="0">
                <a:latin typeface="Calibri" pitchFamily="34" charset="0"/>
                <a:cs typeface="Calibri" pitchFamily="34" charset="0"/>
              </a:rPr>
              <a:t>“Seek efficiencies and enhanced </a:t>
            </a:r>
            <a:r>
              <a:rPr lang="en-GB" sz="3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impact</a:t>
            </a:r>
            <a:r>
              <a:rPr lang="en-GB" sz="3200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en-GB" sz="3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appropriation</a:t>
            </a:r>
            <a:r>
              <a:rPr lang="en-GB" sz="3200" dirty="0" smtClean="0">
                <a:latin typeface="Calibri" pitchFamily="34" charset="0"/>
                <a:cs typeface="Calibri" pitchFamily="34" charset="0"/>
              </a:rPr>
              <a:t> of research through effective and strategic </a:t>
            </a:r>
            <a:r>
              <a:rPr lang="en-GB" sz="3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alliances, collaboration</a:t>
            </a:r>
            <a:r>
              <a:rPr lang="en-GB" sz="3200" dirty="0" smtClean="0">
                <a:latin typeface="Calibri" pitchFamily="34" charset="0"/>
                <a:cs typeface="Calibri" pitchFamily="34" charset="0"/>
              </a:rPr>
              <a:t>, and the building of </a:t>
            </a:r>
            <a:r>
              <a:rPr lang="en-GB" sz="3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public trust </a:t>
            </a:r>
            <a:r>
              <a:rPr lang="en-GB" sz="3200" dirty="0" smtClean="0">
                <a:latin typeface="Calibri" pitchFamily="34" charset="0"/>
                <a:cs typeface="Calibri" pitchFamily="34" charset="0"/>
              </a:rPr>
              <a:t>and </a:t>
            </a:r>
            <a:r>
              <a:rPr lang="en-GB" sz="3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engagement</a:t>
            </a:r>
            <a:r>
              <a:rPr lang="en-GB" sz="3200" dirty="0" smtClean="0">
                <a:latin typeface="Calibri" pitchFamily="34" charset="0"/>
                <a:cs typeface="Calibri" pitchFamily="34" charset="0"/>
              </a:rPr>
              <a:t> in research”</a:t>
            </a:r>
            <a:endParaRPr lang="es-ES" sz="32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39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Partners</a:t>
            </a:r>
            <a:r>
              <a:rPr lang="es-ES" sz="36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(2010-2011)</a:t>
            </a:r>
            <a:endParaRPr lang="es-ES" sz="36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85720" y="1357298"/>
            <a:ext cx="8503920" cy="48965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s-ES" sz="32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Font typeface="Symbol" pitchFamily="18" charset="2"/>
              <a:buChar char="-"/>
            </a:pPr>
            <a:endParaRPr lang="es-ES" sz="3200" dirty="0" smtClean="0"/>
          </a:p>
          <a:p>
            <a:pPr marL="0" indent="0">
              <a:buFont typeface="Symbol" pitchFamily="18" charset="2"/>
              <a:buChar char="-"/>
            </a:pPr>
            <a:endParaRPr lang="es-ES" sz="3200" dirty="0" smtClean="0"/>
          </a:p>
          <a:p>
            <a:pPr marL="0" indent="0">
              <a:buFont typeface="Symbol" pitchFamily="18" charset="2"/>
              <a:buChar char="-"/>
            </a:pPr>
            <a:endParaRPr lang="es-ES" sz="3200" dirty="0" smtClean="0"/>
          </a:p>
          <a:p>
            <a:pPr marL="0" indent="0">
              <a:buFont typeface="Symbol" pitchFamily="18" charset="2"/>
              <a:buChar char="-"/>
            </a:pPr>
            <a:endParaRPr lang="es-ES" sz="3200" dirty="0" smtClean="0"/>
          </a:p>
          <a:p>
            <a:pPr marL="0" indent="0">
              <a:buFont typeface="Symbol" pitchFamily="18" charset="2"/>
              <a:buChar char="-"/>
            </a:pPr>
            <a:endParaRPr lang="es-ES" sz="3200" dirty="0" smtClean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42844" y="1500174"/>
          <a:ext cx="8858280" cy="502158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925713"/>
                <a:gridCol w="6932567"/>
              </a:tblGrid>
              <a:tr h="571504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latin typeface="Calibri" pitchFamily="34" charset="0"/>
                          <a:cs typeface="Calibri" pitchFamily="34" charset="0"/>
                        </a:rPr>
                        <a:t>Global</a:t>
                      </a:r>
                      <a:endParaRPr lang="es-AR" sz="28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latin typeface="Calibri" pitchFamily="34" charset="0"/>
                          <a:cs typeface="Calibri" pitchFamily="34" charset="0"/>
                        </a:rPr>
                        <a:t>COHRED, WHO, Global Forum, </a:t>
                      </a:r>
                      <a:r>
                        <a:rPr lang="en-US" sz="2800" b="0" dirty="0" err="1" smtClean="0">
                          <a:latin typeface="Calibri" pitchFamily="34" charset="0"/>
                          <a:cs typeface="Calibri" pitchFamily="34" charset="0"/>
                        </a:rPr>
                        <a:t>Evipnet</a:t>
                      </a:r>
                      <a:r>
                        <a:rPr lang="en-US" sz="2800" b="0" dirty="0" smtClean="0">
                          <a:latin typeface="Calibri" pitchFamily="34" charset="0"/>
                          <a:cs typeface="Calibri" pitchFamily="34" charset="0"/>
                        </a:rPr>
                        <a:t>, SURE</a:t>
                      </a:r>
                      <a:endParaRPr lang="es-AR" sz="28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824526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latin typeface="Calibri" pitchFamily="34" charset="0"/>
                          <a:cs typeface="Calibri" pitchFamily="34" charset="0"/>
                        </a:rPr>
                        <a:t>Regional</a:t>
                      </a:r>
                      <a:endParaRPr lang="es-AR" sz="28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latin typeface="Calibri" pitchFamily="34" charset="0"/>
                          <a:cs typeface="Calibri" pitchFamily="34" charset="0"/>
                        </a:rPr>
                        <a:t>Cochrane</a:t>
                      </a:r>
                      <a:r>
                        <a:rPr lang="en-US" sz="2800" b="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800" b="0" baseline="0" dirty="0" err="1" smtClean="0">
                          <a:latin typeface="Calibri" pitchFamily="34" charset="0"/>
                          <a:cs typeface="Calibri" pitchFamily="34" charset="0"/>
                        </a:rPr>
                        <a:t>Iberoamericana</a:t>
                      </a:r>
                      <a:r>
                        <a:rPr lang="en-US" sz="2800" b="0" baseline="0" dirty="0" smtClean="0">
                          <a:latin typeface="Calibri" pitchFamily="34" charset="0"/>
                          <a:cs typeface="Calibri" pitchFamily="34" charset="0"/>
                        </a:rPr>
                        <a:t>, </a:t>
                      </a:r>
                      <a:r>
                        <a:rPr kumimoji="0" lang="en-GB" sz="2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European Union,</a:t>
                      </a:r>
                      <a:r>
                        <a:rPr kumimoji="0" lang="en-GB" sz="2800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kumimoji="0" lang="en-GB" sz="2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Bireme, </a:t>
                      </a:r>
                      <a:r>
                        <a:rPr kumimoji="0" lang="en-GB" sz="28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Scielo</a:t>
                      </a:r>
                      <a:r>
                        <a:rPr kumimoji="0" lang="en-GB" sz="2800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endParaRPr lang="es-AR" sz="28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064124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latin typeface="Calibri" pitchFamily="34" charset="0"/>
                          <a:cs typeface="Calibri" pitchFamily="34" charset="0"/>
                        </a:rPr>
                        <a:t>National</a:t>
                      </a:r>
                      <a:endParaRPr lang="es-AR" sz="28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latin typeface="Calibri" pitchFamily="34" charset="0"/>
                          <a:cs typeface="Calibri" pitchFamily="34" charset="0"/>
                        </a:rPr>
                        <a:t>Cochrane Ecuador, Cochrane Canada, COMISCA</a:t>
                      </a:r>
                      <a:r>
                        <a:rPr lang="en-US" sz="2800" b="0" baseline="0" dirty="0" smtClean="0">
                          <a:latin typeface="Calibri" pitchFamily="34" charset="0"/>
                          <a:cs typeface="Calibri" pitchFamily="34" charset="0"/>
                        </a:rPr>
                        <a:t> (El Salvador), COPAN (Honduras), Mac Master Univ. (Canada), Univ. </a:t>
                      </a:r>
                      <a:r>
                        <a:rPr lang="en-US" sz="2800" b="0" baseline="0" dirty="0" err="1" smtClean="0">
                          <a:latin typeface="Calibri" pitchFamily="34" charset="0"/>
                          <a:cs typeface="Calibri" pitchFamily="34" charset="0"/>
                        </a:rPr>
                        <a:t>Cayetano</a:t>
                      </a:r>
                      <a:r>
                        <a:rPr lang="en-US" sz="2800" b="0" baseline="0" dirty="0" smtClean="0">
                          <a:latin typeface="Calibri" pitchFamily="34" charset="0"/>
                          <a:cs typeface="Calibri" pitchFamily="34" charset="0"/>
                        </a:rPr>
                        <a:t> Heredia (Peru), </a:t>
                      </a:r>
                      <a:r>
                        <a:rPr kumimoji="0" lang="en-GB" sz="2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UWI (Jamaica ), St George Univ. (Grenada), </a:t>
                      </a:r>
                      <a:r>
                        <a:rPr kumimoji="0" lang="es-AR" sz="2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Pontificia Univ. Católica de Paraná (Brasil), </a:t>
                      </a:r>
                      <a:r>
                        <a:rPr kumimoji="0" lang="en-GB" sz="2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WHO Collaborating </a:t>
                      </a:r>
                      <a:r>
                        <a:rPr kumimoji="0" lang="en-GB" sz="28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Center</a:t>
                      </a:r>
                      <a:r>
                        <a:rPr kumimoji="0" lang="en-GB" sz="2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at the Univ. British Regulatory authorities and funding </a:t>
                      </a:r>
                      <a:r>
                        <a:rPr kumimoji="0" lang="en-GB" sz="28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bodiesColumbia</a:t>
                      </a:r>
                      <a:r>
                        <a:rPr kumimoji="0" lang="en-GB" sz="2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, </a:t>
                      </a:r>
                      <a:endParaRPr lang="es-AR" sz="28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29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Outcomes</a:t>
            </a:r>
            <a:r>
              <a:rPr lang="es-ES" sz="36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(2010-2011)</a:t>
            </a:r>
            <a:endParaRPr lang="es-ES" sz="36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85720" y="1357298"/>
            <a:ext cx="8503920" cy="4896544"/>
          </a:xfrm>
        </p:spPr>
        <p:txBody>
          <a:bodyPr>
            <a:noAutofit/>
          </a:bodyPr>
          <a:lstStyle/>
          <a:p>
            <a:pPr marL="0" indent="0">
              <a:buFont typeface="Symbol" pitchFamily="18" charset="2"/>
              <a:buChar char="-"/>
            </a:pPr>
            <a:endParaRPr lang="es-ES" sz="3200" dirty="0" smtClean="0"/>
          </a:p>
          <a:p>
            <a:pPr marL="0" indent="0">
              <a:buFont typeface="Symbol" pitchFamily="18" charset="2"/>
              <a:buChar char="-"/>
            </a:pPr>
            <a:endParaRPr lang="es-ES" sz="3200" dirty="0" smtClean="0"/>
          </a:p>
          <a:p>
            <a:pPr marL="0" indent="0">
              <a:buFont typeface="Symbol" pitchFamily="18" charset="2"/>
              <a:buChar char="-"/>
            </a:pPr>
            <a:endParaRPr lang="es-ES" sz="3200" dirty="0" smtClean="0"/>
          </a:p>
          <a:p>
            <a:pPr marL="0" indent="0">
              <a:buFont typeface="Symbol" pitchFamily="18" charset="2"/>
              <a:buChar char="-"/>
            </a:pPr>
            <a:endParaRPr lang="es-ES" sz="3200" dirty="0" smtClean="0"/>
          </a:p>
          <a:p>
            <a:pPr marL="0" indent="0">
              <a:buFont typeface="Symbol" pitchFamily="18" charset="2"/>
              <a:buChar char="-"/>
            </a:pPr>
            <a:endParaRPr lang="es-ES" sz="3200" dirty="0" smtClean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214282" y="1500176"/>
          <a:ext cx="8786842" cy="5131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4572000"/>
              </a:tblGrid>
              <a:tr h="14893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Cochrane library available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to countries at no cost (BIREME)</a:t>
                      </a:r>
                      <a:endParaRPr lang="es-AR" sz="28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r>
                        <a:rPr lang="en-US" sz="2800" b="0" baseline="300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nd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edition Testing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Treatments (chapter evidence public health)</a:t>
                      </a:r>
                      <a:endParaRPr lang="es-AR" sz="28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025975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Award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for the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promotion SR for public health </a:t>
                      </a:r>
                      <a:endParaRPr lang="es-AR" sz="28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2800" kern="120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Second Latin American Conference on Research and Innovation</a:t>
                      </a:r>
                      <a:endParaRPr lang="es-AR" sz="28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62987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Workshops for WHO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staff</a:t>
                      </a:r>
                      <a:endParaRPr lang="es-AR" sz="28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2800" b="0" kern="1200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Exhibit Art for Research</a:t>
                      </a:r>
                      <a:endParaRPr lang="es-AR" sz="2800" b="0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025975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TA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in researc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h proposal development</a:t>
                      </a:r>
                      <a:endParaRPr lang="es-AR" sz="28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Webinars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in various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methodologies</a:t>
                      </a:r>
                      <a:endParaRPr lang="es-AR" sz="28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82089">
                <a:tc>
                  <a:txBody>
                    <a:bodyPr/>
                    <a:lstStyle/>
                    <a:p>
                      <a:r>
                        <a:rPr kumimoji="0" lang="en-GB" sz="2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Registration of research </a:t>
                      </a:r>
                      <a:endParaRPr lang="es-AR" sz="28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Articles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in first rated journals</a:t>
                      </a:r>
                      <a:endParaRPr lang="es-AR" sz="28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29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Personalizado 7">
      <a:dk1>
        <a:sysClr val="windowText" lastClr="000000"/>
      </a:dk1>
      <a:lt1>
        <a:sysClr val="window" lastClr="FFFFFF"/>
      </a:lt1>
      <a:dk2>
        <a:srgbClr val="595959"/>
      </a:dk2>
      <a:lt2>
        <a:srgbClr val="C5D1D7"/>
      </a:lt2>
      <a:accent1>
        <a:srgbClr val="C00000"/>
      </a:accent1>
      <a:accent2>
        <a:srgbClr val="C00000"/>
      </a:accent2>
      <a:accent3>
        <a:srgbClr val="262626"/>
      </a:accent3>
      <a:accent4>
        <a:srgbClr val="3F3F3F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747</TotalTime>
  <Words>534</Words>
  <Application>Microsoft Office PowerPoint</Application>
  <PresentationFormat>On-screen Show (4:3)</PresentationFormat>
  <Paragraphs>127</Paragraphs>
  <Slides>23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Civil</vt:lpstr>
      <vt:lpstr>Partnerships</vt:lpstr>
      <vt:lpstr>Inputs for the discussion </vt:lpstr>
      <vt:lpstr>Some considerations </vt:lpstr>
      <vt:lpstr>Some considerations</vt:lpstr>
      <vt:lpstr>Research for health policy (2010)</vt:lpstr>
      <vt:lpstr>Research for health policy (2010)</vt:lpstr>
      <vt:lpstr>Research for health policy (2010) </vt:lpstr>
      <vt:lpstr>Partners (2010-2011)</vt:lpstr>
      <vt:lpstr>Outcomes (2010-2011)</vt:lpstr>
      <vt:lpstr>Outcomes (2010-2011)</vt:lpstr>
      <vt:lpstr>Key questions </vt:lpstr>
      <vt:lpstr>Future Strategy</vt:lpstr>
      <vt:lpstr>Future Strategy</vt:lpstr>
      <vt:lpstr>Future Strategy</vt:lpstr>
      <vt:lpstr>Future Strategy</vt:lpstr>
      <vt:lpstr>Future Strategy</vt:lpstr>
      <vt:lpstr>Future Strategy</vt:lpstr>
      <vt:lpstr>Future Strategy</vt:lpstr>
      <vt:lpstr>Future Strategy</vt:lpstr>
      <vt:lpstr>Future Strategy</vt:lpstr>
      <vt:lpstr>Future Strategy</vt:lpstr>
      <vt:lpstr>Future Strategy</vt:lpstr>
      <vt:lpstr>Future Strategy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Causal violación</dc:title>
  <dc:creator>Agustina</dc:creator>
  <cp:lastModifiedBy>Villanueva, Mrs. Eleana (WDC)</cp:lastModifiedBy>
  <cp:revision>164</cp:revision>
  <dcterms:created xsi:type="dcterms:W3CDTF">2012-08-21T18:49:24Z</dcterms:created>
  <dcterms:modified xsi:type="dcterms:W3CDTF">2013-01-08T15:40:15Z</dcterms:modified>
</cp:coreProperties>
</file>