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9"/>
  </p:notesMasterIdLst>
  <p:sldIdLst>
    <p:sldId id="257" r:id="rId4"/>
    <p:sldId id="258" r:id="rId5"/>
    <p:sldId id="259" r:id="rId6"/>
    <p:sldId id="260" r:id="rId7"/>
    <p:sldId id="261" r:id="rId8"/>
    <p:sldId id="262" r:id="rId9"/>
    <p:sldId id="263" r:id="rId10"/>
    <p:sldId id="264" r:id="rId11"/>
    <p:sldId id="273" r:id="rId12"/>
    <p:sldId id="265" r:id="rId13"/>
    <p:sldId id="287" r:id="rId14"/>
    <p:sldId id="267" r:id="rId15"/>
    <p:sldId id="268" r:id="rId16"/>
    <p:sldId id="269" r:id="rId17"/>
    <p:sldId id="270" r:id="rId18"/>
    <p:sldId id="271" r:id="rId19"/>
    <p:sldId id="284" r:id="rId20"/>
    <p:sldId id="288" r:id="rId21"/>
    <p:sldId id="286" r:id="rId22"/>
    <p:sldId id="285" r:id="rId23"/>
    <p:sldId id="278" r:id="rId24"/>
    <p:sldId id="282" r:id="rId25"/>
    <p:sldId id="280" r:id="rId26"/>
    <p:sldId id="281"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13"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E081F-F9A9-4510-89E5-83ECC4F1B0F4}" type="datetimeFigureOut">
              <a:rPr lang="en-US" smtClean="0"/>
              <a:t>9/2/2013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48703-F9B3-4866-8009-C9D8BFEB553A}" type="slidenum">
              <a:rPr lang="en-US" smtClean="0"/>
              <a:t>‹#›</a:t>
            </a:fld>
            <a:endParaRPr lang="en-US"/>
          </a:p>
        </p:txBody>
      </p:sp>
    </p:spTree>
    <p:extLst>
      <p:ext uri="{BB962C8B-B14F-4D97-AF65-F5344CB8AC3E}">
        <p14:creationId xmlns:p14="http://schemas.microsoft.com/office/powerpoint/2010/main" val="339332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p:spPr>
        <p:txBody>
          <a:bodyPr/>
          <a:lstStyle/>
          <a:p>
            <a:endParaRPr 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omic Sans MS" pitchFamily="66" charset="0"/>
                <a:cs typeface="Arial" charset="0"/>
              </a:defRPr>
            </a:lvl1pPr>
            <a:lvl2pPr marL="742950" indent="-285750" defTabSz="912813" eaLnBrk="0" hangingPunct="0">
              <a:defRPr>
                <a:solidFill>
                  <a:schemeClr val="tx1"/>
                </a:solidFill>
                <a:latin typeface="Comic Sans MS" pitchFamily="66" charset="0"/>
                <a:cs typeface="Arial" charset="0"/>
              </a:defRPr>
            </a:lvl2pPr>
            <a:lvl3pPr marL="1143000" indent="-228600" defTabSz="912813" eaLnBrk="0" hangingPunct="0">
              <a:defRPr>
                <a:solidFill>
                  <a:schemeClr val="tx1"/>
                </a:solidFill>
                <a:latin typeface="Comic Sans MS" pitchFamily="66" charset="0"/>
                <a:cs typeface="Arial" charset="0"/>
              </a:defRPr>
            </a:lvl3pPr>
            <a:lvl4pPr marL="1600200" indent="-228600" defTabSz="912813" eaLnBrk="0" hangingPunct="0">
              <a:defRPr>
                <a:solidFill>
                  <a:schemeClr val="tx1"/>
                </a:solidFill>
                <a:latin typeface="Comic Sans MS" pitchFamily="66" charset="0"/>
                <a:cs typeface="Arial" charset="0"/>
              </a:defRPr>
            </a:lvl4pPr>
            <a:lvl5pPr marL="2057400" indent="-228600" defTabSz="912813" eaLnBrk="0" hangingPunct="0">
              <a:defRPr>
                <a:solidFill>
                  <a:schemeClr val="tx1"/>
                </a:solidFill>
                <a:latin typeface="Comic Sans MS" pitchFamily="66" charset="0"/>
                <a:cs typeface="Arial" charset="0"/>
              </a:defRPr>
            </a:lvl5pPr>
            <a:lvl6pPr marL="2514600" indent="-228600" defTabSz="912813"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912813"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912813"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912813"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1EB9855F-FFB1-4B88-959B-B86217AE7072}" type="slidenum">
              <a:rPr lang="en-US">
                <a:solidFill>
                  <a:srgbClr val="000000"/>
                </a:solidFill>
                <a:latin typeface="Arial" charset="0"/>
              </a:rPr>
              <a:pPr eaLnBrk="1" hangingPunct="1"/>
              <a:t>7</a:t>
            </a:fld>
            <a:endParaRPr lang="en-US">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BF34D-2B4E-4DBA-9D80-55D6C786A88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4724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ln/>
        </p:spPr>
      </p:sp>
      <p:sp>
        <p:nvSpPr>
          <p:cNvPr id="51203" name="Notes Placeholder 2"/>
          <p:cNvSpPr>
            <a:spLocks noGrp="1"/>
          </p:cNvSpPr>
          <p:nvPr>
            <p:ph type="body" idx="1"/>
          </p:nvPr>
        </p:nvSpPr>
        <p:spPr>
          <a:noFill/>
        </p:spPr>
        <p:txBody>
          <a:bodyPr/>
          <a:lstStyle/>
          <a:p>
            <a:endParaRPr lang="en-US"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2CE49E7B-17F8-46B3-ABD9-B21FE525D832}" type="slidenum">
              <a:rPr lang="en-US">
                <a:solidFill>
                  <a:prstClr val="black"/>
                </a:solidFill>
                <a:latin typeface="Arial" charset="0"/>
              </a:rPr>
              <a:pPr eaLnBrk="1" hangingPunct="1"/>
              <a:t>10</a:t>
            </a:fld>
            <a:endParaRPr lang="en-US">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ln/>
        </p:spPr>
      </p:sp>
      <p:sp>
        <p:nvSpPr>
          <p:cNvPr id="55299" name="Notes Placeholder 2"/>
          <p:cNvSpPr>
            <a:spLocks noGrp="1"/>
          </p:cNvSpPr>
          <p:nvPr>
            <p:ph type="body" idx="1"/>
          </p:nvPr>
        </p:nvSpPr>
        <p:spPr>
          <a:noFill/>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fld id="{20B98889-AB39-4F0A-B18B-9934B67707C3}" type="slidenum">
              <a:rPr lang="en-US">
                <a:solidFill>
                  <a:srgbClr val="000000"/>
                </a:solidFill>
                <a:latin typeface="Arial" charset="0"/>
              </a:rPr>
              <a:pPr eaLnBrk="1" hangingPunct="1"/>
              <a:t>19</a:t>
            </a:fld>
            <a:endParaRPr lang="en-US">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70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1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33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26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58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1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75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7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CCFF"/>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376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CCFF"/>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0854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07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222"/>
            <a:ext cx="3997325"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8038" y="1500222"/>
            <a:ext cx="39989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8038" y="3751263"/>
            <a:ext cx="39989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39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500210"/>
            <a:ext cx="3997325"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8038" y="1500210"/>
            <a:ext cx="3998912"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47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12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4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653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5" y="1500210"/>
            <a:ext cx="8148637"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8"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90896" tIns="45448" rIns="90896" bIns="45448"/>
          <a:lstStyle/>
          <a:p>
            <a:pPr defTabSz="910856" fontAlgn="base">
              <a:spcBef>
                <a:spcPct val="0"/>
              </a:spcBef>
              <a:spcAft>
                <a:spcPct val="0"/>
              </a:spcAft>
            </a:pPr>
            <a:endParaRPr lang="en-US">
              <a:solidFill>
                <a:srgbClr val="000000"/>
              </a:solidFill>
              <a:latin typeface="Comic Sans MS" pitchFamily="66" charset="0"/>
            </a:endParaRPr>
          </a:p>
        </p:txBody>
      </p:sp>
      <p:sp>
        <p:nvSpPr>
          <p:cNvPr id="1029"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nchor="ctr"/>
          <a:lstStyle/>
          <a:p>
            <a:pPr defTabSz="910856" fontAlgn="base">
              <a:spcBef>
                <a:spcPct val="0"/>
              </a:spcBef>
              <a:spcAft>
                <a:spcPct val="0"/>
              </a:spcAft>
            </a:pPr>
            <a:endParaRPr lang="en-US">
              <a:solidFill>
                <a:srgbClr val="000000"/>
              </a:solidFill>
              <a:latin typeface="Comic Sans MS" pitchFamily="66" charset="0"/>
            </a:endParaRPr>
          </a:p>
        </p:txBody>
      </p:sp>
      <p:sp>
        <p:nvSpPr>
          <p:cNvPr id="1030" name="Rectangle 6"/>
          <p:cNvSpPr>
            <a:spLocks noChangeArrowheads="1"/>
          </p:cNvSpPr>
          <p:nvPr/>
        </p:nvSpPr>
        <p:spPr bwMode="auto">
          <a:xfrm>
            <a:off x="927100" y="6426204"/>
            <a:ext cx="229235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0856" fontAlgn="base">
              <a:spcBef>
                <a:spcPct val="0"/>
              </a:spcBef>
              <a:spcAft>
                <a:spcPct val="0"/>
              </a:spcAft>
            </a:pPr>
            <a:r>
              <a:rPr lang="en-US" b="1" baseline="12000">
                <a:solidFill>
                  <a:srgbClr val="FFFFFF"/>
                </a:solidFill>
                <a:latin typeface="Arial Narrow" pitchFamily="34" charset="0"/>
              </a:rPr>
              <a:t>Ivana Knezevic | </a:t>
            </a:r>
            <a:endParaRPr lang="en-GB" sz="1200" b="1">
              <a:solidFill>
                <a:srgbClr val="96CCEE"/>
              </a:solidFill>
              <a:latin typeface="Arial Narrow" pitchFamily="34" charset="0"/>
            </a:endParaRPr>
          </a:p>
        </p:txBody>
      </p:sp>
      <p:sp>
        <p:nvSpPr>
          <p:cNvPr id="1031" name="Rectangle 7"/>
          <p:cNvSpPr>
            <a:spLocks noChangeArrowheads="1"/>
          </p:cNvSpPr>
          <p:nvPr/>
        </p:nvSpPr>
        <p:spPr bwMode="auto">
          <a:xfrm>
            <a:off x="360363" y="6399235"/>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0856" fontAlgn="base">
              <a:spcBef>
                <a:spcPct val="0"/>
              </a:spcBef>
              <a:spcAft>
                <a:spcPct val="0"/>
              </a:spcAft>
            </a:pPr>
            <a:fld id="{7B0170D0-CA86-4C64-8F22-18AA813957A8}" type="slidenum">
              <a:rPr lang="en-US" sz="1500" b="1">
                <a:solidFill>
                  <a:srgbClr val="72BBE8"/>
                </a:solidFill>
                <a:latin typeface="Arial Narrow" pitchFamily="34" charset="0"/>
              </a:rPr>
              <a:pPr algn="r" defTabSz="910856" fontAlgn="base">
                <a:spcBef>
                  <a:spcPct val="0"/>
                </a:spcBef>
                <a:spcAft>
                  <a:spcPct val="0"/>
                </a:spcAft>
              </a:pPr>
              <a:t>‹#›</a:t>
            </a:fld>
            <a:r>
              <a:rPr lang="en-GB"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032" name="Picture 8" descr="WHO-EN-BW-H"/>
          <p:cNvPicPr>
            <a:picLocks noChangeAspect="1" noChangeArrowheads="1"/>
          </p:cNvPicPr>
          <p:nvPr/>
        </p:nvPicPr>
        <p:blipFill>
          <a:blip r:embed="rId7" cstate="print">
            <a:lum contrast="12000"/>
            <a:grayscl/>
            <a:biLevel thresh="50000"/>
            <a:extLst>
              <a:ext uri="{28A0092B-C50C-407E-A947-70E740481C1C}">
                <a14:useLocalDpi xmlns:a14="http://schemas.microsoft.com/office/drawing/2010/main" val="0"/>
              </a:ext>
            </a:extLst>
          </a:blip>
          <a:srcRect/>
          <a:stretch>
            <a:fillRect/>
          </a:stretch>
        </p:blipFill>
        <p:spPr bwMode="auto">
          <a:xfrm>
            <a:off x="6216653" y="6015038"/>
            <a:ext cx="2409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83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4467" algn="ctr" rtl="0" fontAlgn="base">
        <a:spcBef>
          <a:spcPct val="0"/>
        </a:spcBef>
        <a:spcAft>
          <a:spcPct val="0"/>
        </a:spcAft>
        <a:defRPr sz="3500" b="1">
          <a:solidFill>
            <a:srgbClr val="000066"/>
          </a:solidFill>
          <a:latin typeface="Arial" charset="0"/>
          <a:cs typeface="Arial" charset="0"/>
        </a:defRPr>
      </a:lvl6pPr>
      <a:lvl7pPr marL="908928" algn="ctr" rtl="0" fontAlgn="base">
        <a:spcBef>
          <a:spcPct val="0"/>
        </a:spcBef>
        <a:spcAft>
          <a:spcPct val="0"/>
        </a:spcAft>
        <a:defRPr sz="3500" b="1">
          <a:solidFill>
            <a:srgbClr val="000066"/>
          </a:solidFill>
          <a:latin typeface="Arial" charset="0"/>
          <a:cs typeface="Arial" charset="0"/>
        </a:defRPr>
      </a:lvl7pPr>
      <a:lvl8pPr marL="1363394" algn="ctr" rtl="0" fontAlgn="base">
        <a:spcBef>
          <a:spcPct val="0"/>
        </a:spcBef>
        <a:spcAft>
          <a:spcPct val="0"/>
        </a:spcAft>
        <a:defRPr sz="3500" b="1">
          <a:solidFill>
            <a:srgbClr val="000066"/>
          </a:solidFill>
          <a:latin typeface="Arial" charset="0"/>
          <a:cs typeface="Arial" charset="0"/>
        </a:defRPr>
      </a:lvl8pPr>
      <a:lvl9pPr marL="1817863" algn="ctr" rtl="0" fontAlgn="base">
        <a:spcBef>
          <a:spcPct val="0"/>
        </a:spcBef>
        <a:spcAft>
          <a:spcPct val="0"/>
        </a:spcAft>
        <a:defRPr sz="3500" b="1">
          <a:solidFill>
            <a:srgbClr val="000066"/>
          </a:solidFill>
          <a:latin typeface="Arial" charset="0"/>
          <a:cs typeface="Arial" charset="0"/>
        </a:defRPr>
      </a:lvl9pPr>
    </p:titleStyle>
    <p:bodyStyle>
      <a:lvl1pPr marL="339989" indent="-339989"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98576" indent="-278312"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47692" indent="-267247"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2515" indent="-224552"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76686" indent="-143904" algn="r" rtl="1" eaLnBrk="0" fontAlgn="base" hangingPunct="0">
        <a:spcBef>
          <a:spcPct val="20000"/>
        </a:spcBef>
        <a:spcAft>
          <a:spcPct val="0"/>
        </a:spcAft>
        <a:buChar char="»"/>
        <a:defRPr sz="2000">
          <a:solidFill>
            <a:srgbClr val="000066"/>
          </a:solidFill>
          <a:latin typeface="+mn-lt"/>
          <a:cs typeface="+mn-cs"/>
        </a:defRPr>
      </a:lvl5pPr>
      <a:lvl6pPr marL="2431705" indent="-145173" algn="r" rtl="1" fontAlgn="base">
        <a:spcBef>
          <a:spcPct val="20000"/>
        </a:spcBef>
        <a:spcAft>
          <a:spcPct val="0"/>
        </a:spcAft>
        <a:buChar char="»"/>
        <a:defRPr sz="2000">
          <a:solidFill>
            <a:srgbClr val="000066"/>
          </a:solidFill>
          <a:latin typeface="+mn-lt"/>
          <a:cs typeface="+mn-cs"/>
        </a:defRPr>
      </a:lvl6pPr>
      <a:lvl7pPr marL="2886169" indent="-145173" algn="r" rtl="1" fontAlgn="base">
        <a:spcBef>
          <a:spcPct val="20000"/>
        </a:spcBef>
        <a:spcAft>
          <a:spcPct val="0"/>
        </a:spcAft>
        <a:buChar char="»"/>
        <a:defRPr sz="2000">
          <a:solidFill>
            <a:srgbClr val="000066"/>
          </a:solidFill>
          <a:latin typeface="+mn-lt"/>
          <a:cs typeface="+mn-cs"/>
        </a:defRPr>
      </a:lvl7pPr>
      <a:lvl8pPr marL="3340640" indent="-145173" algn="r" rtl="1" fontAlgn="base">
        <a:spcBef>
          <a:spcPct val="20000"/>
        </a:spcBef>
        <a:spcAft>
          <a:spcPct val="0"/>
        </a:spcAft>
        <a:buChar char="»"/>
        <a:defRPr sz="2000">
          <a:solidFill>
            <a:srgbClr val="000066"/>
          </a:solidFill>
          <a:latin typeface="+mn-lt"/>
          <a:cs typeface="+mn-cs"/>
        </a:defRPr>
      </a:lvl8pPr>
      <a:lvl9pPr marL="3795100" indent="-145173"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08928" rtl="0" eaLnBrk="1" latinLnBrk="0" hangingPunct="1">
        <a:defRPr sz="1800" kern="1200">
          <a:solidFill>
            <a:schemeClr val="tx1"/>
          </a:solidFill>
          <a:latin typeface="+mn-lt"/>
          <a:ea typeface="+mn-ea"/>
          <a:cs typeface="+mn-cs"/>
        </a:defRPr>
      </a:lvl1pPr>
      <a:lvl2pPr marL="454467" algn="l" defTabSz="908928" rtl="0" eaLnBrk="1" latinLnBrk="0" hangingPunct="1">
        <a:defRPr sz="1800" kern="1200">
          <a:solidFill>
            <a:schemeClr val="tx1"/>
          </a:solidFill>
          <a:latin typeface="+mn-lt"/>
          <a:ea typeface="+mn-ea"/>
          <a:cs typeface="+mn-cs"/>
        </a:defRPr>
      </a:lvl2pPr>
      <a:lvl3pPr marL="908928" algn="l" defTabSz="908928" rtl="0" eaLnBrk="1" latinLnBrk="0" hangingPunct="1">
        <a:defRPr sz="1800" kern="1200">
          <a:solidFill>
            <a:schemeClr val="tx1"/>
          </a:solidFill>
          <a:latin typeface="+mn-lt"/>
          <a:ea typeface="+mn-ea"/>
          <a:cs typeface="+mn-cs"/>
        </a:defRPr>
      </a:lvl3pPr>
      <a:lvl4pPr marL="1363394" algn="l" defTabSz="908928" rtl="0" eaLnBrk="1" latinLnBrk="0" hangingPunct="1">
        <a:defRPr sz="1800" kern="1200">
          <a:solidFill>
            <a:schemeClr val="tx1"/>
          </a:solidFill>
          <a:latin typeface="+mn-lt"/>
          <a:ea typeface="+mn-ea"/>
          <a:cs typeface="+mn-cs"/>
        </a:defRPr>
      </a:lvl4pPr>
      <a:lvl5pPr marL="1817863" algn="l" defTabSz="908928" rtl="0" eaLnBrk="1" latinLnBrk="0" hangingPunct="1">
        <a:defRPr sz="1800" kern="1200">
          <a:solidFill>
            <a:schemeClr val="tx1"/>
          </a:solidFill>
          <a:latin typeface="+mn-lt"/>
          <a:ea typeface="+mn-ea"/>
          <a:cs typeface="+mn-cs"/>
        </a:defRPr>
      </a:lvl5pPr>
      <a:lvl6pPr marL="2272324" algn="l" defTabSz="908928" rtl="0" eaLnBrk="1" latinLnBrk="0" hangingPunct="1">
        <a:defRPr sz="1800" kern="1200">
          <a:solidFill>
            <a:schemeClr val="tx1"/>
          </a:solidFill>
          <a:latin typeface="+mn-lt"/>
          <a:ea typeface="+mn-ea"/>
          <a:cs typeface="+mn-cs"/>
        </a:defRPr>
      </a:lvl6pPr>
      <a:lvl7pPr marL="2726787" algn="l" defTabSz="908928" rtl="0" eaLnBrk="1" latinLnBrk="0" hangingPunct="1">
        <a:defRPr sz="1800" kern="1200">
          <a:solidFill>
            <a:schemeClr val="tx1"/>
          </a:solidFill>
          <a:latin typeface="+mn-lt"/>
          <a:ea typeface="+mn-ea"/>
          <a:cs typeface="+mn-cs"/>
        </a:defRPr>
      </a:lvl7pPr>
      <a:lvl8pPr marL="3181258" algn="l" defTabSz="908928" rtl="0" eaLnBrk="1" latinLnBrk="0" hangingPunct="1">
        <a:defRPr sz="1800" kern="1200">
          <a:solidFill>
            <a:schemeClr val="tx1"/>
          </a:solidFill>
          <a:latin typeface="+mn-lt"/>
          <a:ea typeface="+mn-ea"/>
          <a:cs typeface="+mn-cs"/>
        </a:defRPr>
      </a:lvl8pPr>
      <a:lvl9pPr marL="3635719" algn="l" defTabSz="9089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468315" y="1500210"/>
            <a:ext cx="8148637"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244"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10245" name="Rectangle 5"/>
          <p:cNvSpPr>
            <a:spLocks noChangeArrowheads="1"/>
          </p:cNvSpPr>
          <p:nvPr/>
        </p:nvSpPr>
        <p:spPr bwMode="auto">
          <a:xfrm>
            <a:off x="0"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88" tIns="45544" rIns="91088" bIns="45544" anchor="ctr"/>
          <a:lstStyle/>
          <a:p>
            <a:pPr defTabSz="910856" fontAlgn="base">
              <a:spcBef>
                <a:spcPct val="0"/>
              </a:spcBef>
              <a:spcAft>
                <a:spcPct val="0"/>
              </a:spcAft>
            </a:pPr>
            <a:endParaRPr lang="en-US">
              <a:solidFill>
                <a:srgbClr val="000000"/>
              </a:solidFill>
              <a:latin typeface="Comic Sans MS" pitchFamily="66" charset="0"/>
            </a:endParaRPr>
          </a:p>
        </p:txBody>
      </p:sp>
      <p:sp>
        <p:nvSpPr>
          <p:cNvPr id="10246" name="Rectangle 6"/>
          <p:cNvSpPr>
            <a:spLocks noChangeArrowheads="1"/>
          </p:cNvSpPr>
          <p:nvPr/>
        </p:nvSpPr>
        <p:spPr bwMode="auto">
          <a:xfrm>
            <a:off x="927100" y="6426204"/>
            <a:ext cx="229235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0856" fontAlgn="base">
              <a:spcBef>
                <a:spcPct val="0"/>
              </a:spcBef>
              <a:spcAft>
                <a:spcPct val="0"/>
              </a:spcAft>
            </a:pPr>
            <a:r>
              <a:rPr lang="en-US" b="1" baseline="12000">
                <a:solidFill>
                  <a:srgbClr val="FFFFFF"/>
                </a:solidFill>
                <a:latin typeface="Arial Narrow" pitchFamily="34" charset="0"/>
              </a:rPr>
              <a:t>Ivana Knezevic </a:t>
            </a:r>
            <a:endParaRPr lang="en-GB" sz="1200" b="1">
              <a:solidFill>
                <a:srgbClr val="96CCEE"/>
              </a:solidFill>
              <a:latin typeface="Arial Narrow" pitchFamily="34" charset="0"/>
            </a:endParaRPr>
          </a:p>
        </p:txBody>
      </p:sp>
      <p:sp>
        <p:nvSpPr>
          <p:cNvPr id="10247" name="Rectangle 7"/>
          <p:cNvSpPr>
            <a:spLocks noChangeArrowheads="1"/>
          </p:cNvSpPr>
          <p:nvPr/>
        </p:nvSpPr>
        <p:spPr bwMode="auto">
          <a:xfrm>
            <a:off x="360363" y="6399235"/>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0856" fontAlgn="base">
              <a:spcBef>
                <a:spcPct val="0"/>
              </a:spcBef>
              <a:spcAft>
                <a:spcPct val="0"/>
              </a:spcAft>
            </a:pPr>
            <a:fld id="{44CE941C-839B-431C-A17B-1BB85A5752AE}" type="slidenum">
              <a:rPr lang="en-US" sz="1500" b="1">
                <a:solidFill>
                  <a:srgbClr val="72BBE8"/>
                </a:solidFill>
                <a:latin typeface="Arial Narrow" pitchFamily="34" charset="0"/>
              </a:rPr>
              <a:pPr algn="r" defTabSz="910856" fontAlgn="base">
                <a:spcBef>
                  <a:spcPct val="0"/>
                </a:spcBef>
                <a:spcAft>
                  <a:spcPct val="0"/>
                </a:spcAft>
              </a:pPr>
              <a:t>‹#›</a:t>
            </a:fld>
            <a:r>
              <a:rPr lang="en-GB"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0248" name="Picture 8" descr="WHO-EN-BW-H"/>
          <p:cNvPicPr>
            <a:picLocks noChangeAspect="1" noChangeArrowheads="1"/>
          </p:cNvPicPr>
          <p:nvPr userDrawn="1"/>
        </p:nvPicPr>
        <p:blipFill>
          <a:blip r:embed="rId3" cstate="print">
            <a:lum contrast="12000"/>
            <a:grayscl/>
            <a:biLevel thresh="50000"/>
            <a:extLst>
              <a:ext uri="{28A0092B-C50C-407E-A947-70E740481C1C}">
                <a14:useLocalDpi xmlns:a14="http://schemas.microsoft.com/office/drawing/2010/main" val="0"/>
              </a:ext>
            </a:extLst>
          </a:blip>
          <a:srcRect/>
          <a:stretch>
            <a:fillRect/>
          </a:stretch>
        </p:blipFill>
        <p:spPr bwMode="auto">
          <a:xfrm>
            <a:off x="6216653" y="6015038"/>
            <a:ext cx="2409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88159"/>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5429" algn="ctr" rtl="0" fontAlgn="base">
        <a:spcBef>
          <a:spcPct val="0"/>
        </a:spcBef>
        <a:spcAft>
          <a:spcPct val="0"/>
        </a:spcAft>
        <a:defRPr sz="3500" b="1">
          <a:solidFill>
            <a:srgbClr val="000066"/>
          </a:solidFill>
          <a:latin typeface="Arial" charset="0"/>
          <a:cs typeface="Arial" charset="0"/>
        </a:defRPr>
      </a:lvl6pPr>
      <a:lvl7pPr marL="910856" algn="ctr" rtl="0" fontAlgn="base">
        <a:spcBef>
          <a:spcPct val="0"/>
        </a:spcBef>
        <a:spcAft>
          <a:spcPct val="0"/>
        </a:spcAft>
        <a:defRPr sz="3500" b="1">
          <a:solidFill>
            <a:srgbClr val="000066"/>
          </a:solidFill>
          <a:latin typeface="Arial" charset="0"/>
          <a:cs typeface="Arial" charset="0"/>
        </a:defRPr>
      </a:lvl7pPr>
      <a:lvl8pPr marL="1366286" algn="ctr" rtl="0" fontAlgn="base">
        <a:spcBef>
          <a:spcPct val="0"/>
        </a:spcBef>
        <a:spcAft>
          <a:spcPct val="0"/>
        </a:spcAft>
        <a:defRPr sz="3500" b="1">
          <a:solidFill>
            <a:srgbClr val="000066"/>
          </a:solidFill>
          <a:latin typeface="Arial" charset="0"/>
          <a:cs typeface="Arial" charset="0"/>
        </a:defRPr>
      </a:lvl8pPr>
      <a:lvl9pPr marL="1821716" algn="ctr" rtl="0" fontAlgn="base">
        <a:spcBef>
          <a:spcPct val="0"/>
        </a:spcBef>
        <a:spcAft>
          <a:spcPct val="0"/>
        </a:spcAft>
        <a:defRPr sz="3500" b="1">
          <a:solidFill>
            <a:srgbClr val="000066"/>
          </a:solidFill>
          <a:latin typeface="Arial" charset="0"/>
          <a:cs typeface="Arial" charset="0"/>
        </a:defRPr>
      </a:lvl9pPr>
    </p:titleStyle>
    <p:bodyStyle>
      <a:lvl1pPr marL="341569" indent="-341569"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1742" indent="-279894"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0851" indent="-268830"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57256" indent="-22613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1432" indent="-145481" algn="r" rtl="1" eaLnBrk="0" fontAlgn="base" hangingPunct="0">
        <a:spcBef>
          <a:spcPct val="20000"/>
        </a:spcBef>
        <a:spcAft>
          <a:spcPct val="0"/>
        </a:spcAft>
        <a:buChar char="»"/>
        <a:defRPr sz="2000">
          <a:solidFill>
            <a:srgbClr val="000066"/>
          </a:solidFill>
          <a:latin typeface="+mn-lt"/>
          <a:cs typeface="+mn-cs"/>
        </a:defRPr>
      </a:lvl5pPr>
      <a:lvl6pPr marL="2436859" indent="-145481" algn="r" rtl="1" fontAlgn="base">
        <a:spcBef>
          <a:spcPct val="20000"/>
        </a:spcBef>
        <a:spcAft>
          <a:spcPct val="0"/>
        </a:spcAft>
        <a:buChar char="»"/>
        <a:defRPr sz="2000">
          <a:solidFill>
            <a:srgbClr val="000066"/>
          </a:solidFill>
          <a:latin typeface="+mn-lt"/>
          <a:cs typeface="+mn-cs"/>
        </a:defRPr>
      </a:lvl6pPr>
      <a:lvl7pPr marL="2892290" indent="-145481" algn="r" rtl="1" fontAlgn="base">
        <a:spcBef>
          <a:spcPct val="20000"/>
        </a:spcBef>
        <a:spcAft>
          <a:spcPct val="0"/>
        </a:spcAft>
        <a:buChar char="»"/>
        <a:defRPr sz="2000">
          <a:solidFill>
            <a:srgbClr val="000066"/>
          </a:solidFill>
          <a:latin typeface="+mn-lt"/>
          <a:cs typeface="+mn-cs"/>
        </a:defRPr>
      </a:lvl7pPr>
      <a:lvl8pPr marL="3347717" indent="-145481" algn="r" rtl="1" fontAlgn="base">
        <a:spcBef>
          <a:spcPct val="20000"/>
        </a:spcBef>
        <a:spcAft>
          <a:spcPct val="0"/>
        </a:spcAft>
        <a:buChar char="»"/>
        <a:defRPr sz="2000">
          <a:solidFill>
            <a:srgbClr val="000066"/>
          </a:solidFill>
          <a:latin typeface="+mn-lt"/>
          <a:cs typeface="+mn-cs"/>
        </a:defRPr>
      </a:lvl8pPr>
      <a:lvl9pPr marL="3803144" indent="-145481"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0856" rtl="0" eaLnBrk="1" latinLnBrk="0" hangingPunct="1">
        <a:defRPr sz="1800" kern="1200">
          <a:solidFill>
            <a:schemeClr val="tx1"/>
          </a:solidFill>
          <a:latin typeface="+mn-lt"/>
          <a:ea typeface="+mn-ea"/>
          <a:cs typeface="+mn-cs"/>
        </a:defRPr>
      </a:lvl1pPr>
      <a:lvl2pPr marL="455429" algn="l" defTabSz="910856" rtl="0" eaLnBrk="1" latinLnBrk="0" hangingPunct="1">
        <a:defRPr sz="1800" kern="1200">
          <a:solidFill>
            <a:schemeClr val="tx1"/>
          </a:solidFill>
          <a:latin typeface="+mn-lt"/>
          <a:ea typeface="+mn-ea"/>
          <a:cs typeface="+mn-cs"/>
        </a:defRPr>
      </a:lvl2pPr>
      <a:lvl3pPr marL="910856" algn="l" defTabSz="910856" rtl="0" eaLnBrk="1" latinLnBrk="0" hangingPunct="1">
        <a:defRPr sz="1800" kern="1200">
          <a:solidFill>
            <a:schemeClr val="tx1"/>
          </a:solidFill>
          <a:latin typeface="+mn-lt"/>
          <a:ea typeface="+mn-ea"/>
          <a:cs typeface="+mn-cs"/>
        </a:defRPr>
      </a:lvl3pPr>
      <a:lvl4pPr marL="1366286" algn="l" defTabSz="910856" rtl="0" eaLnBrk="1" latinLnBrk="0" hangingPunct="1">
        <a:defRPr sz="1800" kern="1200">
          <a:solidFill>
            <a:schemeClr val="tx1"/>
          </a:solidFill>
          <a:latin typeface="+mn-lt"/>
          <a:ea typeface="+mn-ea"/>
          <a:cs typeface="+mn-cs"/>
        </a:defRPr>
      </a:lvl4pPr>
      <a:lvl5pPr marL="1821716" algn="l" defTabSz="910856" rtl="0" eaLnBrk="1" latinLnBrk="0" hangingPunct="1">
        <a:defRPr sz="1800" kern="1200">
          <a:solidFill>
            <a:schemeClr val="tx1"/>
          </a:solidFill>
          <a:latin typeface="+mn-lt"/>
          <a:ea typeface="+mn-ea"/>
          <a:cs typeface="+mn-cs"/>
        </a:defRPr>
      </a:lvl5pPr>
      <a:lvl6pPr marL="2277141" algn="l" defTabSz="910856" rtl="0" eaLnBrk="1" latinLnBrk="0" hangingPunct="1">
        <a:defRPr sz="1800" kern="1200">
          <a:solidFill>
            <a:schemeClr val="tx1"/>
          </a:solidFill>
          <a:latin typeface="+mn-lt"/>
          <a:ea typeface="+mn-ea"/>
          <a:cs typeface="+mn-cs"/>
        </a:defRPr>
      </a:lvl6pPr>
      <a:lvl7pPr marL="2732569" algn="l" defTabSz="910856" rtl="0" eaLnBrk="1" latinLnBrk="0" hangingPunct="1">
        <a:defRPr sz="1800" kern="1200">
          <a:solidFill>
            <a:schemeClr val="tx1"/>
          </a:solidFill>
          <a:latin typeface="+mn-lt"/>
          <a:ea typeface="+mn-ea"/>
          <a:cs typeface="+mn-cs"/>
        </a:defRPr>
      </a:lvl7pPr>
      <a:lvl8pPr marL="3188000" algn="l" defTabSz="910856" rtl="0" eaLnBrk="1" latinLnBrk="0" hangingPunct="1">
        <a:defRPr sz="1800" kern="1200">
          <a:solidFill>
            <a:schemeClr val="tx1"/>
          </a:solidFill>
          <a:latin typeface="+mn-lt"/>
          <a:ea typeface="+mn-ea"/>
          <a:cs typeface="+mn-cs"/>
        </a:defRPr>
      </a:lvl8pPr>
      <a:lvl9pPr marL="3643427" algn="l" defTabSz="9108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E71C6-87BC-48A4-81DB-A2746B923897}" type="datetimeFigureOut">
              <a:rPr lang="en-US" smtClean="0">
                <a:solidFill>
                  <a:prstClr val="black">
                    <a:tint val="75000"/>
                  </a:prstClr>
                </a:solidFill>
              </a:rPr>
              <a:pPr/>
              <a:t>9/2/2013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0BB79-2F52-4A4E-B944-F43A4469C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6490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nezevici@who.int" TargetMode="External"/><Relationship Id="rId2" Type="http://schemas.openxmlformats.org/officeDocument/2006/relationships/hyperlink" Target="http://www.who.int/biological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nezevici@who.int" TargetMode="External"/><Relationship Id="rId2" Type="http://schemas.openxmlformats.org/officeDocument/2006/relationships/hyperlink" Target="http://www.who.int/biologic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nibsc.ac.uk/products/biological_reference_materials/product_catalogue.aspx" TargetMode="External"/><Relationship Id="rId2" Type="http://schemas.openxmlformats.org/officeDocument/2006/relationships/hyperlink" Target="http://www.who.int/bloodproducts/catalogue/CytoFeb2013.pdf" TargetMode="External"/><Relationship Id="rId1" Type="http://schemas.openxmlformats.org/officeDocument/2006/relationships/slideLayout" Target="../slideLayouts/slideLayout6.xml"/><Relationship Id="rId4" Type="http://schemas.openxmlformats.org/officeDocument/2006/relationships/hyperlink" Target="http://www.sciencedirect.com/science/article/pii/S104510561100070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ho.int/biologicals/vaccines/biotherapeutic-products/en/index.html" TargetMode="External"/><Relationship Id="rId2" Type="http://schemas.openxmlformats.org/officeDocument/2006/relationships/hyperlink" Target="http://www.who.int/biologicals/en/" TargetMode="External"/><Relationship Id="rId1" Type="http://schemas.openxmlformats.org/officeDocument/2006/relationships/slideLayout" Target="../slideLayouts/slideLayout2.xml"/><Relationship Id="rId4" Type="http://schemas.openxmlformats.org/officeDocument/2006/relationships/hyperlink" Target="http://www.sciencedirect.com/science/journal/10451056/39/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3200" dirty="0">
                <a:latin typeface="Comic Sans MS" pitchFamily="66" charset="0"/>
              </a:rPr>
              <a:t> </a:t>
            </a:r>
            <a:r>
              <a:rPr lang="en-GB" sz="3200" dirty="0" smtClean="0">
                <a:latin typeface="Comic Sans MS" pitchFamily="66" charset="0"/>
              </a:rPr>
              <a:t>VII PANDRH Conference</a:t>
            </a:r>
            <a:endParaRPr lang="en-US" sz="3200" dirty="0">
              <a:solidFill>
                <a:srgbClr val="0033CC"/>
              </a:solidFill>
              <a:latin typeface="Comic Sans MS" pitchFamily="66" charset="0"/>
            </a:endParaRPr>
          </a:p>
        </p:txBody>
      </p:sp>
      <p:sp>
        <p:nvSpPr>
          <p:cNvPr id="20483" name="Text Box 3"/>
          <p:cNvSpPr txBox="1">
            <a:spLocks noChangeArrowheads="1"/>
          </p:cNvSpPr>
          <p:nvPr/>
        </p:nvSpPr>
        <p:spPr bwMode="auto">
          <a:xfrm>
            <a:off x="0" y="1700235"/>
            <a:ext cx="9144000" cy="450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endParaRPr lang="en-CA" sz="2000" b="1" dirty="0">
              <a:solidFill>
                <a:srgbClr val="000000"/>
              </a:solidFill>
              <a:latin typeface="Arial" charset="0"/>
            </a:endParaRPr>
          </a:p>
          <a:p>
            <a:pPr algn="ctr" defTabSz="910856" eaLnBrk="1" fontAlgn="base" hangingPunct="1">
              <a:lnSpc>
                <a:spcPct val="150000"/>
              </a:lnSpc>
              <a:spcBef>
                <a:spcPct val="0"/>
              </a:spcBef>
              <a:spcAft>
                <a:spcPct val="0"/>
              </a:spcAft>
            </a:pPr>
            <a:r>
              <a:rPr lang="en-CA" sz="3000" b="1" dirty="0">
                <a:solidFill>
                  <a:srgbClr val="0033CC"/>
                </a:solidFill>
              </a:rPr>
              <a:t> </a:t>
            </a:r>
            <a:r>
              <a:rPr lang="en-CA" sz="3000" b="1" dirty="0" smtClean="0">
                <a:solidFill>
                  <a:srgbClr val="0033CC"/>
                </a:solidFill>
              </a:rPr>
              <a:t>Implementation </a:t>
            </a:r>
            <a:r>
              <a:rPr lang="en-CA" sz="3000" b="1" dirty="0">
                <a:solidFill>
                  <a:srgbClr val="0033CC"/>
                </a:solidFill>
              </a:rPr>
              <a:t>of </a:t>
            </a:r>
            <a:r>
              <a:rPr lang="en-CA" sz="3000" b="1" dirty="0" smtClean="0">
                <a:solidFill>
                  <a:srgbClr val="0033CC"/>
                </a:solidFill>
              </a:rPr>
              <a:t>WHO standards for regulatory evaluation of similar b</a:t>
            </a:r>
            <a:r>
              <a:rPr lang="en-US" sz="3000" b="1" dirty="0" smtClean="0">
                <a:solidFill>
                  <a:srgbClr val="0033CC"/>
                </a:solidFill>
              </a:rPr>
              <a:t>iotherapeutic </a:t>
            </a:r>
            <a:r>
              <a:rPr lang="en-US" sz="3000" b="1" dirty="0">
                <a:solidFill>
                  <a:srgbClr val="0033CC"/>
                </a:solidFill>
              </a:rPr>
              <a:t>p</a:t>
            </a:r>
            <a:r>
              <a:rPr lang="en-US" sz="3000" b="1" dirty="0" smtClean="0">
                <a:solidFill>
                  <a:srgbClr val="0033CC"/>
                </a:solidFill>
              </a:rPr>
              <a:t>roducts SBPs</a:t>
            </a:r>
            <a:endParaRPr lang="en-CA" sz="3000" b="1" dirty="0">
              <a:solidFill>
                <a:srgbClr val="0033CC"/>
              </a:solidFill>
            </a:endParaRPr>
          </a:p>
          <a:p>
            <a:pPr algn="ctr" defTabSz="910856" eaLnBrk="1" fontAlgn="base" hangingPunct="1">
              <a:spcBef>
                <a:spcPct val="0"/>
              </a:spcBef>
              <a:spcAft>
                <a:spcPct val="0"/>
              </a:spcAft>
            </a:pPr>
            <a:endParaRPr lang="sr-Latn-CS" sz="3600" b="1" dirty="0">
              <a:solidFill>
                <a:srgbClr val="0033CC"/>
              </a:solidFill>
            </a:endParaRPr>
          </a:p>
          <a:p>
            <a:pPr algn="ctr" defTabSz="910856" eaLnBrk="1" fontAlgn="base" hangingPunct="1">
              <a:spcBef>
                <a:spcPct val="0"/>
              </a:spcBef>
              <a:spcAft>
                <a:spcPct val="0"/>
              </a:spcAft>
            </a:pPr>
            <a:r>
              <a:rPr lang="en-US" sz="2400" b="1" dirty="0" smtClean="0">
                <a:solidFill>
                  <a:srgbClr val="0033CC"/>
                </a:solidFill>
              </a:rPr>
              <a:t>Ottawa</a:t>
            </a:r>
            <a:r>
              <a:rPr lang="sr-Latn-CS" sz="2400" b="1" dirty="0" smtClean="0">
                <a:solidFill>
                  <a:srgbClr val="0033CC"/>
                </a:solidFill>
              </a:rPr>
              <a:t>, </a:t>
            </a:r>
            <a:r>
              <a:rPr lang="en-US" sz="2400" b="1" dirty="0" smtClean="0">
                <a:solidFill>
                  <a:srgbClr val="0033CC"/>
                </a:solidFill>
              </a:rPr>
              <a:t>6</a:t>
            </a:r>
            <a:r>
              <a:rPr lang="en-US" sz="2400" b="1" baseline="30000" dirty="0" smtClean="0">
                <a:solidFill>
                  <a:srgbClr val="0033CC"/>
                </a:solidFill>
              </a:rPr>
              <a:t>th</a:t>
            </a:r>
            <a:r>
              <a:rPr lang="en-US" sz="2400" b="1" dirty="0" smtClean="0">
                <a:solidFill>
                  <a:srgbClr val="0033CC"/>
                </a:solidFill>
              </a:rPr>
              <a:t> </a:t>
            </a:r>
            <a:r>
              <a:rPr lang="en-US" sz="2400" b="1" dirty="0" smtClean="0">
                <a:solidFill>
                  <a:srgbClr val="0033CC"/>
                </a:solidFill>
              </a:rPr>
              <a:t>September</a:t>
            </a:r>
            <a:r>
              <a:rPr lang="sr-Latn-CS" sz="2400" b="1" dirty="0" smtClean="0">
                <a:solidFill>
                  <a:srgbClr val="0033CC"/>
                </a:solidFill>
              </a:rPr>
              <a:t> </a:t>
            </a:r>
            <a:r>
              <a:rPr lang="sr-Latn-CS" sz="2400" b="1" dirty="0">
                <a:solidFill>
                  <a:srgbClr val="0033CC"/>
                </a:solidFill>
              </a:rPr>
              <a:t>20</a:t>
            </a:r>
            <a:r>
              <a:rPr lang="en-US" sz="2400" b="1" dirty="0">
                <a:solidFill>
                  <a:srgbClr val="0033CC"/>
                </a:solidFill>
              </a:rPr>
              <a:t>13</a:t>
            </a:r>
            <a:r>
              <a:rPr lang="en-CA" sz="2400" b="1" dirty="0">
                <a:solidFill>
                  <a:srgbClr val="0033CC"/>
                </a:solidFill>
              </a:rPr>
              <a:t> </a:t>
            </a:r>
          </a:p>
          <a:p>
            <a:pPr algn="ctr" defTabSz="910856" eaLnBrk="1" fontAlgn="base" hangingPunct="1">
              <a:spcBef>
                <a:spcPct val="0"/>
              </a:spcBef>
              <a:spcAft>
                <a:spcPct val="0"/>
              </a:spcAft>
            </a:pPr>
            <a:endParaRPr lang="sr-Latn-CS" sz="2400" b="1" dirty="0">
              <a:solidFill>
                <a:srgbClr val="0033CC"/>
              </a:solidFill>
            </a:endParaRPr>
          </a:p>
          <a:p>
            <a:pPr algn="ctr" defTabSz="910856" eaLnBrk="1" fontAlgn="base" hangingPunct="1">
              <a:spcBef>
                <a:spcPct val="0"/>
              </a:spcBef>
              <a:spcAft>
                <a:spcPct val="0"/>
              </a:spcAft>
            </a:pPr>
            <a:r>
              <a:rPr lang="sr-Latn-CS" sz="2400" b="1" dirty="0">
                <a:solidFill>
                  <a:srgbClr val="0033CC"/>
                </a:solidFill>
              </a:rPr>
              <a:t>Dr </a:t>
            </a:r>
            <a:r>
              <a:rPr lang="en-CA" sz="2400" b="1" dirty="0">
                <a:solidFill>
                  <a:srgbClr val="0033CC"/>
                </a:solidFill>
              </a:rPr>
              <a:t>Ivana Knezevic, WHO/HIS/EMP</a:t>
            </a:r>
            <a:r>
              <a:rPr lang="en-CA" sz="2400" b="1" dirty="0">
                <a:solidFill>
                  <a:srgbClr val="000000"/>
                </a:solidFill>
              </a:rPr>
              <a:t/>
            </a:r>
            <a:br>
              <a:rPr lang="en-CA" sz="2400" b="1" dirty="0">
                <a:solidFill>
                  <a:srgbClr val="000000"/>
                </a:solidFill>
              </a:rPr>
            </a:br>
            <a:endParaRPr lang="en-CA" sz="2400" b="1" dirty="0">
              <a:solidFill>
                <a:srgbClr val="000000"/>
              </a:solidFill>
            </a:endParaRPr>
          </a:p>
        </p:txBody>
      </p:sp>
    </p:spTree>
    <p:extLst>
      <p:ext uri="{BB962C8B-B14F-4D97-AF65-F5344CB8AC3E}">
        <p14:creationId xmlns:p14="http://schemas.microsoft.com/office/powerpoint/2010/main" val="1019739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91" y="0"/>
            <a:ext cx="9144001" cy="1238250"/>
          </a:xfrm>
        </p:spPr>
        <p:txBody>
          <a:bodyPr/>
          <a:lstStyle/>
          <a:p>
            <a:pPr eaLnBrk="1" hangingPunct="1"/>
            <a:r>
              <a:rPr lang="en-GB" sz="3200" dirty="0" smtClean="0">
                <a:latin typeface="Comic Sans MS" pitchFamily="66" charset="0"/>
              </a:rPr>
              <a:t>WHO Guidelines on SBPs</a:t>
            </a:r>
            <a:r>
              <a:rPr lang="sr-Latn-CS" sz="3200" dirty="0" smtClean="0">
                <a:latin typeface="Comic Sans MS" pitchFamily="66" charset="0"/>
              </a:rPr>
              <a:t> </a:t>
            </a:r>
            <a:r>
              <a:rPr lang="en-US" sz="3200" dirty="0" smtClean="0">
                <a:latin typeface="Comic Sans MS" pitchFamily="66" charset="0"/>
              </a:rPr>
              <a:t>– implementation workshop in Bogota, </a:t>
            </a:r>
            <a:r>
              <a:rPr lang="en-US" sz="3200" dirty="0" smtClean="0">
                <a:latin typeface="Comic Sans MS" pitchFamily="66" charset="0"/>
              </a:rPr>
              <a:t>21-23 March </a:t>
            </a:r>
            <a:r>
              <a:rPr lang="en-US" sz="3200" dirty="0" smtClean="0">
                <a:latin typeface="Comic Sans MS" pitchFamily="66" charset="0"/>
              </a:rPr>
              <a:t>2012</a:t>
            </a:r>
          </a:p>
        </p:txBody>
      </p:sp>
      <p:sp>
        <p:nvSpPr>
          <p:cNvPr id="27651" name="Rectangle 3"/>
          <p:cNvSpPr>
            <a:spLocks noGrp="1" noChangeArrowheads="1"/>
          </p:cNvSpPr>
          <p:nvPr>
            <p:ph type="body" idx="1"/>
          </p:nvPr>
        </p:nvSpPr>
        <p:spPr>
          <a:xfrm>
            <a:off x="179512" y="1340768"/>
            <a:ext cx="8964488" cy="4752528"/>
          </a:xfrm>
          <a:noFill/>
        </p:spPr>
        <p:txBody>
          <a:bodyPr/>
          <a:lstStyle/>
          <a:p>
            <a:pPr marL="0" indent="0" algn="ctr">
              <a:spcAft>
                <a:spcPts val="0"/>
              </a:spcAft>
              <a:buNone/>
            </a:pPr>
            <a:r>
              <a:rPr lang="en-GB" sz="2000" dirty="0">
                <a:solidFill>
                  <a:srgbClr val="0033CC"/>
                </a:solidFill>
                <a:latin typeface="Comic Sans MS" pitchFamily="66" charset="0"/>
              </a:rPr>
              <a:t>1</a:t>
            </a:r>
            <a:r>
              <a:rPr lang="en-GB" sz="2000" dirty="0">
                <a:latin typeface="Comic Sans MS" pitchFamily="66" charset="0"/>
              </a:rPr>
              <a:t>) </a:t>
            </a:r>
            <a:r>
              <a:rPr lang="en-US" sz="2000" dirty="0">
                <a:latin typeface="Comic Sans MS" pitchFamily="66" charset="0"/>
                <a:ea typeface="SimSun"/>
              </a:rPr>
              <a:t>16 Latin American countries represented: ARG; BOL; BRA; CAN; COL; CHI; COR; CUB; DOR; ECU; ELS; HON; MEX; PAN; PER; VEN</a:t>
            </a:r>
          </a:p>
          <a:p>
            <a:pPr marL="472823" indent="-472823" eaLnBrk="1" hangingPunct="1">
              <a:buNone/>
            </a:pPr>
            <a:r>
              <a:rPr lang="en-GB" sz="2000" dirty="0" smtClean="0">
                <a:latin typeface="Comic Sans MS" pitchFamily="66" charset="0"/>
              </a:rPr>
              <a:t>2) </a:t>
            </a:r>
            <a:r>
              <a:rPr lang="en-GB" sz="2000" dirty="0" smtClean="0">
                <a:latin typeface="Comic Sans MS" pitchFamily="66" charset="0"/>
              </a:rPr>
              <a:t>PANDRH  BIO WG was well represented</a:t>
            </a:r>
            <a:endParaRPr lang="en-GB" sz="2000" dirty="0">
              <a:latin typeface="Comic Sans MS" pitchFamily="66" charset="0"/>
            </a:endParaRPr>
          </a:p>
          <a:p>
            <a:pPr marL="472823" indent="-472823" eaLnBrk="1" hangingPunct="1">
              <a:buNone/>
            </a:pPr>
            <a:r>
              <a:rPr lang="en-GB" sz="2000" dirty="0" smtClean="0">
                <a:latin typeface="Comic Sans MS" pitchFamily="66" charset="0"/>
              </a:rPr>
              <a:t>3) Facilitators and speakers from Health Canada and WHO</a:t>
            </a:r>
          </a:p>
          <a:p>
            <a:pPr marL="472823" indent="-472823" eaLnBrk="1" hangingPunct="1">
              <a:buNone/>
            </a:pPr>
            <a:r>
              <a:rPr lang="en-GB" sz="2000" dirty="0" smtClean="0">
                <a:latin typeface="Comic Sans MS" pitchFamily="66" charset="0"/>
              </a:rPr>
              <a:t>4) Issues discussed:</a:t>
            </a:r>
            <a:r>
              <a:rPr lang="en-GB" sz="2000" dirty="0" smtClean="0">
                <a:latin typeface="Comic Sans MS" pitchFamily="66" charset="0"/>
              </a:rPr>
              <a:t> </a:t>
            </a:r>
          </a:p>
          <a:p>
            <a:pPr marL="472823" indent="-472823" eaLnBrk="1" hangingPunct="1">
              <a:buNone/>
            </a:pPr>
            <a:r>
              <a:rPr lang="en-GB" sz="2000" dirty="0">
                <a:latin typeface="Comic Sans MS" pitchFamily="66" charset="0"/>
              </a:rPr>
              <a:t>	</a:t>
            </a:r>
            <a:r>
              <a:rPr lang="en-GB" sz="2000" dirty="0" smtClean="0">
                <a:latin typeface="Comic Sans MS" pitchFamily="66" charset="0"/>
              </a:rPr>
              <a:t>- Concept of the Guidelines, </a:t>
            </a:r>
            <a:r>
              <a:rPr lang="en-GB" sz="2000" dirty="0" smtClean="0">
                <a:latin typeface="Comic Sans MS" pitchFamily="66" charset="0"/>
              </a:rPr>
              <a:t>Scope and key definitions, k</a:t>
            </a:r>
            <a:r>
              <a:rPr lang="en-GB" sz="2000" dirty="0" smtClean="0">
                <a:latin typeface="Comic Sans MS" pitchFamily="66" charset="0"/>
              </a:rPr>
              <a:t>ey principles for licensing SBPs,</a:t>
            </a:r>
            <a:r>
              <a:rPr lang="en-GB" sz="2000" dirty="0" smtClean="0">
                <a:latin typeface="Comic Sans MS" pitchFamily="66" charset="0"/>
              </a:rPr>
              <a:t> Reference Biotherapeutic Product (RBP)</a:t>
            </a:r>
            <a:endParaRPr lang="en-GB" sz="2000" dirty="0" smtClean="0">
              <a:latin typeface="Comic Sans MS" pitchFamily="66" charset="0"/>
            </a:endParaRPr>
          </a:p>
          <a:p>
            <a:pPr marL="472823" indent="-472823" eaLnBrk="1" hangingPunct="1">
              <a:buNone/>
            </a:pPr>
            <a:r>
              <a:rPr lang="en-GB" sz="2000" dirty="0">
                <a:latin typeface="Comic Sans MS" pitchFamily="66" charset="0"/>
              </a:rPr>
              <a:t>	</a:t>
            </a:r>
            <a:r>
              <a:rPr lang="en-GB" sz="2000" dirty="0" smtClean="0">
                <a:latin typeface="Comic Sans MS" pitchFamily="66" charset="0"/>
              </a:rPr>
              <a:t>- Q, NC and clinical evaluation of SBPs</a:t>
            </a:r>
          </a:p>
          <a:p>
            <a:pPr marL="472823" indent="-472823" eaLnBrk="1" hangingPunct="1">
              <a:buNone/>
            </a:pPr>
            <a:r>
              <a:rPr lang="en-GB" sz="2000" dirty="0">
                <a:latin typeface="Comic Sans MS" pitchFamily="66" charset="0"/>
              </a:rPr>
              <a:t>	</a:t>
            </a:r>
            <a:r>
              <a:rPr lang="en-GB" sz="2000" dirty="0" smtClean="0">
                <a:latin typeface="Comic Sans MS" pitchFamily="66" charset="0"/>
              </a:rPr>
              <a:t>- Country reports</a:t>
            </a:r>
          </a:p>
          <a:p>
            <a:pPr marL="472823" indent="-472823" eaLnBrk="1" hangingPunct="1">
              <a:buNone/>
            </a:pPr>
            <a:r>
              <a:rPr lang="en-GB" sz="2000" dirty="0">
                <a:latin typeface="Comic Sans MS" pitchFamily="66" charset="0"/>
              </a:rPr>
              <a:t>	</a:t>
            </a:r>
            <a:r>
              <a:rPr lang="en-GB" sz="2000" dirty="0" smtClean="0">
                <a:latin typeface="Comic Sans MS" pitchFamily="66" charset="0"/>
              </a:rPr>
              <a:t>- results of the survey conducted in 2012</a:t>
            </a:r>
            <a:endParaRPr lang="sr-Latn-CS" sz="1800" dirty="0">
              <a:latin typeface="Comic Sans MS" pitchFamily="66" charset="0"/>
            </a:endParaRPr>
          </a:p>
        </p:txBody>
      </p:sp>
    </p:spTree>
    <p:extLst>
      <p:ext uri="{BB962C8B-B14F-4D97-AF65-F5344CB8AC3E}">
        <p14:creationId xmlns:p14="http://schemas.microsoft.com/office/powerpoint/2010/main" val="400248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99CCFF"/>
          </a:solidFill>
        </p:spPr>
        <p:txBody>
          <a:bodyPr/>
          <a:lstStyle/>
          <a:p>
            <a:pPr eaLnBrk="1" hangingPunct="1"/>
            <a:r>
              <a:rPr lang="en-US" altLang="ko-KR" sz="3600" dirty="0">
                <a:latin typeface="Comic Sans MS" pitchFamily="66" charset="0"/>
                <a:ea typeface="굴림" pitchFamily="34" charset="-127"/>
              </a:rPr>
              <a:t>Further information and conta</a:t>
            </a:r>
            <a:r>
              <a:rPr lang="en-US" altLang="ko-KR" sz="3600" dirty="0">
                <a:solidFill>
                  <a:srgbClr val="000000"/>
                </a:solidFill>
                <a:latin typeface="Comic Sans MS" pitchFamily="66" charset="0"/>
                <a:ea typeface="굴림" pitchFamily="34" charset="-127"/>
              </a:rPr>
              <a:t>ct</a:t>
            </a:r>
            <a:endParaRPr lang="en-US" sz="3600" dirty="0">
              <a:solidFill>
                <a:srgbClr val="000000"/>
              </a:solidFill>
            </a:endParaRPr>
          </a:p>
        </p:txBody>
      </p:sp>
      <p:sp>
        <p:nvSpPr>
          <p:cNvPr id="16387" name="Rectangle 3"/>
          <p:cNvSpPr>
            <a:spLocks noGrp="1" noChangeArrowheads="1"/>
          </p:cNvSpPr>
          <p:nvPr>
            <p:ph idx="1"/>
          </p:nvPr>
        </p:nvSpPr>
        <p:spPr>
          <a:xfrm>
            <a:off x="107950" y="1341460"/>
            <a:ext cx="9036050" cy="4535487"/>
          </a:xfrm>
        </p:spPr>
        <p:txBody>
          <a:bodyPr/>
          <a:lstStyle/>
          <a:p>
            <a:pPr algn="ctr" eaLnBrk="1" hangingPunct="1"/>
            <a:endParaRPr lang="en-GB" sz="2100" b="1" dirty="0"/>
          </a:p>
          <a:p>
            <a:pPr algn="ctr" eaLnBrk="1" hangingPunct="1">
              <a:buFont typeface="Wingdings" pitchFamily="2" charset="2"/>
              <a:buNone/>
            </a:pPr>
            <a:r>
              <a:rPr lang="en-GB" sz="2400" b="1" dirty="0">
                <a:latin typeface="Comic Sans MS" pitchFamily="66" charset="0"/>
              </a:rPr>
              <a:t>Biological standardization website: </a:t>
            </a:r>
          </a:p>
          <a:p>
            <a:pPr algn="ctr" eaLnBrk="1" hangingPunct="1">
              <a:buFont typeface="Wingdings" pitchFamily="2" charset="2"/>
              <a:buNone/>
            </a:pPr>
            <a:r>
              <a:rPr lang="en-GB" sz="2400" b="1" dirty="0">
                <a:latin typeface="Comic Sans MS" pitchFamily="66" charset="0"/>
                <a:hlinkClick r:id="rId2"/>
              </a:rPr>
              <a:t>www.who.int/biologicals</a:t>
            </a:r>
            <a:endParaRPr lang="en-GB" sz="2400" b="1" dirty="0">
              <a:latin typeface="Comic Sans MS" pitchFamily="66" charset="0"/>
            </a:endParaRPr>
          </a:p>
          <a:p>
            <a:pPr algn="ctr" eaLnBrk="1" hangingPunct="1">
              <a:buFont typeface="Wingdings" pitchFamily="2" charset="2"/>
              <a:buNone/>
            </a:pPr>
            <a:r>
              <a:rPr lang="en-GB" sz="2400" b="1" dirty="0">
                <a:latin typeface="Comic Sans MS" pitchFamily="66" charset="0"/>
              </a:rPr>
              <a:t>Immunization website: www.who.int/immunization</a:t>
            </a:r>
            <a:endParaRPr lang="en-GB" sz="2400" b="1" dirty="0">
              <a:latin typeface="Comic Sans MS" pitchFamily="66" charset="0"/>
              <a:ea typeface="굴림" pitchFamily="34" charset="-127"/>
            </a:endParaRPr>
          </a:p>
          <a:p>
            <a:pPr algn="ctr" eaLnBrk="1" hangingPunct="1">
              <a:buFont typeface="Wingdings" pitchFamily="2" charset="2"/>
              <a:buNone/>
            </a:pPr>
            <a:endParaRPr lang="en-GB" sz="2400" b="1" dirty="0">
              <a:latin typeface="Comic Sans MS" pitchFamily="66" charset="0"/>
            </a:endParaRPr>
          </a:p>
          <a:p>
            <a:pPr algn="ctr" eaLnBrk="1" hangingPunct="1">
              <a:buFont typeface="Wingdings" pitchFamily="2" charset="2"/>
              <a:buNone/>
            </a:pPr>
            <a:r>
              <a:rPr lang="en-GB" sz="2400" b="1" dirty="0">
                <a:latin typeface="Comic Sans MS" pitchFamily="66" charset="0"/>
              </a:rPr>
              <a:t>Contact details:</a:t>
            </a:r>
          </a:p>
          <a:p>
            <a:pPr algn="ctr" eaLnBrk="1" hangingPunct="1">
              <a:buFont typeface="Wingdings" pitchFamily="2" charset="2"/>
              <a:buNone/>
            </a:pPr>
            <a:r>
              <a:rPr lang="en-GB" sz="2400" b="1" dirty="0">
                <a:latin typeface="Comic Sans MS" pitchFamily="66" charset="0"/>
              </a:rPr>
              <a:t>Dr Ivana Knezevic (email: </a:t>
            </a:r>
            <a:r>
              <a:rPr lang="en-GB" sz="2400" b="1" dirty="0">
                <a:latin typeface="Comic Sans MS" pitchFamily="66" charset="0"/>
                <a:hlinkClick r:id="rId3"/>
              </a:rPr>
              <a:t>knezevici@who.int</a:t>
            </a:r>
            <a:r>
              <a:rPr lang="en-GB" sz="2400" b="1" dirty="0">
                <a:latin typeface="Comic Sans MS" pitchFamily="66" charset="0"/>
              </a:rPr>
              <a: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46916" cy="690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7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solidFill>
            <a:srgbClr val="99CCFF"/>
          </a:solidFill>
        </p:spPr>
        <p:txBody>
          <a:bodyPr/>
          <a:lstStyle/>
          <a:p>
            <a:pPr eaLnBrk="1" hangingPunct="1"/>
            <a:r>
              <a:rPr lang="en-GB" altLang="ko-KR" smtClean="0">
                <a:latin typeface="Comic Sans MS" pitchFamily="66" charset="0"/>
                <a:ea typeface="굴림" pitchFamily="34" charset="-127"/>
              </a:rPr>
              <a:t>Key principles for the licensing of SBPs</a:t>
            </a:r>
            <a:endParaRPr lang="en-US" altLang="ko-KR" smtClean="0">
              <a:latin typeface="Comic Sans MS" pitchFamily="66" charset="0"/>
              <a:ea typeface="굴림" pitchFamily="34" charset="-127"/>
            </a:endParaRPr>
          </a:p>
        </p:txBody>
      </p:sp>
      <p:sp>
        <p:nvSpPr>
          <p:cNvPr id="29699" name="Rectangle 3"/>
          <p:cNvSpPr>
            <a:spLocks noGrp="1" noChangeArrowheads="1"/>
          </p:cNvSpPr>
          <p:nvPr>
            <p:ph type="body" idx="4294967295"/>
          </p:nvPr>
        </p:nvSpPr>
        <p:spPr>
          <a:xfrm>
            <a:off x="179388" y="1443060"/>
            <a:ext cx="8964612" cy="4351337"/>
          </a:xfrm>
        </p:spPr>
        <p:txBody>
          <a:bodyPr/>
          <a:lstStyle/>
          <a:p>
            <a:pPr eaLnBrk="1" hangingPunct="1">
              <a:lnSpc>
                <a:spcPct val="90000"/>
              </a:lnSpc>
            </a:pPr>
            <a:r>
              <a:rPr lang="en-US" altLang="ko-KR" sz="1800" b="1">
                <a:latin typeface="Comic Sans MS" pitchFamily="66" charset="0"/>
                <a:ea typeface="굴림" pitchFamily="34" charset="-127"/>
              </a:rPr>
              <a:t>SBPs are not generic medicines </a:t>
            </a:r>
            <a:r>
              <a:rPr lang="en-US" altLang="ko-KR" sz="1800">
                <a:latin typeface="Comic Sans MS" pitchFamily="66" charset="0"/>
                <a:ea typeface="굴림" pitchFamily="34" charset="-127"/>
              </a:rPr>
              <a:t>and many characteristics associated with the authorization process and marketed use of generic medicines generally do not apply. </a:t>
            </a:r>
          </a:p>
          <a:p>
            <a:pPr eaLnBrk="1" hangingPunct="1">
              <a:lnSpc>
                <a:spcPct val="90000"/>
              </a:lnSpc>
            </a:pPr>
            <a:r>
              <a:rPr lang="en-GB" altLang="ko-KR" sz="1800" b="1">
                <a:latin typeface="Comic Sans MS" pitchFamily="66" charset="0"/>
                <a:ea typeface="굴림" pitchFamily="34" charset="-127"/>
              </a:rPr>
              <a:t>Effective regulatory oversight: critical for assuring Q, S, E of SBPs</a:t>
            </a:r>
            <a:endParaRPr lang="en-US" altLang="ko-KR" sz="1800" b="1">
              <a:latin typeface="Comic Sans MS" pitchFamily="66" charset="0"/>
              <a:ea typeface="굴림" pitchFamily="34" charset="-127"/>
            </a:endParaRPr>
          </a:p>
          <a:p>
            <a:pPr eaLnBrk="1" hangingPunct="1">
              <a:lnSpc>
                <a:spcPct val="90000"/>
              </a:lnSpc>
            </a:pPr>
            <a:r>
              <a:rPr lang="en-US" altLang="ko-KR" sz="1800" b="1">
                <a:latin typeface="Comic Sans MS" pitchFamily="66" charset="0"/>
                <a:ea typeface="굴림" pitchFamily="34" charset="-127"/>
              </a:rPr>
              <a:t>Stepwise approach</a:t>
            </a:r>
          </a:p>
          <a:p>
            <a:pPr eaLnBrk="1" hangingPunct="1">
              <a:lnSpc>
                <a:spcPct val="90000"/>
              </a:lnSpc>
              <a:buFontTx/>
              <a:buChar char="-"/>
            </a:pPr>
            <a:r>
              <a:rPr lang="en-US" altLang="ko-KR" sz="1800">
                <a:latin typeface="Comic Sans MS" pitchFamily="66" charset="0"/>
                <a:ea typeface="굴림" pitchFamily="34" charset="-127"/>
              </a:rPr>
              <a:t>Demonstration of similarity of SBP to RBP in terms of quality is a prerequisite for the reduction of the non-clinical and clinical data set required for licensure. </a:t>
            </a:r>
          </a:p>
          <a:p>
            <a:pPr eaLnBrk="1" hangingPunct="1">
              <a:lnSpc>
                <a:spcPct val="90000"/>
              </a:lnSpc>
              <a:buFontTx/>
              <a:buChar char="-"/>
            </a:pPr>
            <a:r>
              <a:rPr lang="en-US" altLang="ko-KR" sz="1800">
                <a:latin typeface="Comic Sans MS" pitchFamily="66" charset="0"/>
                <a:ea typeface="굴림" pitchFamily="34" charset="-127"/>
              </a:rPr>
              <a:t>If major differences are found in the quality, non-clinical and clinical studies, the product should not be considered as "similar" and, therefore, other options for its further development and licensing (eg, stand alone) should be considered.</a:t>
            </a:r>
          </a:p>
        </p:txBody>
      </p:sp>
      <p:sp>
        <p:nvSpPr>
          <p:cNvPr id="29700" name="Oval 4"/>
          <p:cNvSpPr>
            <a:spLocks noChangeArrowheads="1"/>
          </p:cNvSpPr>
          <p:nvPr/>
        </p:nvSpPr>
        <p:spPr bwMode="auto">
          <a:xfrm>
            <a:off x="179388" y="5013325"/>
            <a:ext cx="8964612"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nchor="ctr" anchorCtr="1"/>
          <a:lstStyle/>
          <a:p>
            <a:pPr algn="ctr" defTabSz="910856" fontAlgn="base">
              <a:spcBef>
                <a:spcPct val="0"/>
              </a:spcBef>
              <a:spcAft>
                <a:spcPct val="0"/>
              </a:spcAft>
            </a:pPr>
            <a:r>
              <a:rPr lang="en-GB" b="1" dirty="0">
                <a:solidFill>
                  <a:srgbClr val="000066"/>
                </a:solidFill>
                <a:latin typeface="Comic Sans MS" pitchFamily="66" charset="0"/>
              </a:rPr>
              <a:t>Important to note that biotherapeutics which are not shown to be similar to a RBP should not be described as "similar", nor called a "SBP".</a:t>
            </a:r>
            <a:endParaRPr lang="en-US" b="1" dirty="0">
              <a:solidFill>
                <a:srgbClr val="000066"/>
              </a:solidFill>
              <a:latin typeface="Comic Sans MS" pitchFamily="66" charset="0"/>
            </a:endParaRPr>
          </a:p>
        </p:txBody>
      </p:sp>
    </p:spTree>
    <p:extLst>
      <p:ext uri="{BB962C8B-B14F-4D97-AF65-F5344CB8AC3E}">
        <p14:creationId xmlns:p14="http://schemas.microsoft.com/office/powerpoint/2010/main" val="354988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latin typeface="Comic Sans MS" pitchFamily="66" charset="0"/>
              </a:rPr>
              <a:t>Licensure requirements– </a:t>
            </a:r>
            <a:br>
              <a:rPr lang="en-GB" smtClean="0">
                <a:latin typeface="Comic Sans MS" pitchFamily="66" charset="0"/>
              </a:rPr>
            </a:br>
            <a:r>
              <a:rPr lang="en-GB" smtClean="0">
                <a:latin typeface="Comic Sans MS" pitchFamily="66" charset="0"/>
              </a:rPr>
              <a:t>amount of data and applicability </a:t>
            </a:r>
            <a:endParaRPr lang="en-US" smtClean="0">
              <a:latin typeface="Comic Sans MS" pitchFamily="66" charset="0"/>
            </a:endParaRPr>
          </a:p>
        </p:txBody>
      </p:sp>
      <p:sp>
        <p:nvSpPr>
          <p:cNvPr id="30723" name="Oval 3"/>
          <p:cNvSpPr>
            <a:spLocks noChangeArrowheads="1"/>
          </p:cNvSpPr>
          <p:nvPr/>
        </p:nvSpPr>
        <p:spPr bwMode="auto">
          <a:xfrm>
            <a:off x="0" y="1341460"/>
            <a:ext cx="2700338" cy="21605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nchor="ctr"/>
          <a:lstStyle/>
          <a:p>
            <a:pPr algn="ctr" defTabSz="910856" fontAlgn="base">
              <a:spcBef>
                <a:spcPct val="0"/>
              </a:spcBef>
              <a:spcAft>
                <a:spcPct val="0"/>
              </a:spcAft>
            </a:pPr>
            <a:r>
              <a:rPr lang="en-GB" sz="2000" b="1">
                <a:solidFill>
                  <a:srgbClr val="800000"/>
                </a:solidFill>
                <a:latin typeface="Comic Sans MS" pitchFamily="66" charset="0"/>
              </a:rPr>
              <a:t>Full dossier</a:t>
            </a:r>
          </a:p>
          <a:p>
            <a:pPr algn="ctr" defTabSz="910856" fontAlgn="base">
              <a:spcBef>
                <a:spcPct val="0"/>
              </a:spcBef>
              <a:spcAft>
                <a:spcPct val="0"/>
              </a:spcAft>
            </a:pPr>
            <a:endParaRPr lang="en-GB" sz="2000" b="1">
              <a:solidFill>
                <a:srgbClr val="800000"/>
              </a:solidFill>
              <a:latin typeface="Comic Sans MS" pitchFamily="66" charset="0"/>
            </a:endParaRPr>
          </a:p>
          <a:p>
            <a:pPr algn="ctr" defTabSz="910856" fontAlgn="base">
              <a:spcBef>
                <a:spcPct val="0"/>
              </a:spcBef>
              <a:spcAft>
                <a:spcPct val="0"/>
              </a:spcAft>
            </a:pPr>
            <a:r>
              <a:rPr lang="en-GB" sz="2000" b="1">
                <a:solidFill>
                  <a:srgbClr val="800000"/>
                </a:solidFill>
                <a:latin typeface="Comic Sans MS" pitchFamily="66" charset="0"/>
              </a:rPr>
              <a:t>(Stand alone </a:t>
            </a:r>
          </a:p>
          <a:p>
            <a:pPr algn="ctr" defTabSz="910856" fontAlgn="base">
              <a:spcBef>
                <a:spcPct val="0"/>
              </a:spcBef>
              <a:spcAft>
                <a:spcPct val="0"/>
              </a:spcAft>
            </a:pPr>
            <a:r>
              <a:rPr lang="en-GB" sz="2000" b="1">
                <a:solidFill>
                  <a:srgbClr val="800000"/>
                </a:solidFill>
                <a:latin typeface="Comic Sans MS" pitchFamily="66" charset="0"/>
              </a:rPr>
              <a:t>approach)</a:t>
            </a:r>
            <a:endParaRPr lang="en-US" sz="2000" b="1">
              <a:solidFill>
                <a:srgbClr val="800000"/>
              </a:solidFill>
              <a:latin typeface="Comic Sans MS" pitchFamily="66" charset="0"/>
            </a:endParaRPr>
          </a:p>
        </p:txBody>
      </p:sp>
      <p:sp>
        <p:nvSpPr>
          <p:cNvPr id="30724" name="Oval 4"/>
          <p:cNvSpPr>
            <a:spLocks noChangeArrowheads="1"/>
          </p:cNvSpPr>
          <p:nvPr/>
        </p:nvSpPr>
        <p:spPr bwMode="auto">
          <a:xfrm>
            <a:off x="2843235" y="1341438"/>
            <a:ext cx="4105275" cy="165576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nchor="ctr"/>
          <a:lstStyle/>
          <a:p>
            <a:pPr algn="ctr" defTabSz="910856" fontAlgn="base">
              <a:spcBef>
                <a:spcPct val="0"/>
              </a:spcBef>
              <a:spcAft>
                <a:spcPct val="0"/>
              </a:spcAft>
            </a:pPr>
            <a:r>
              <a:rPr lang="en-GB" sz="2400" b="1" dirty="0">
                <a:solidFill>
                  <a:srgbClr val="000000"/>
                </a:solidFill>
                <a:latin typeface="Comic Sans MS" pitchFamily="66" charset="0"/>
              </a:rPr>
              <a:t>Similar Biotherapeutic</a:t>
            </a:r>
          </a:p>
          <a:p>
            <a:pPr algn="ctr" defTabSz="910856" fontAlgn="base">
              <a:spcBef>
                <a:spcPct val="0"/>
              </a:spcBef>
              <a:spcAft>
                <a:spcPct val="0"/>
              </a:spcAft>
            </a:pPr>
            <a:r>
              <a:rPr lang="en-GB" sz="2400" b="1" dirty="0">
                <a:solidFill>
                  <a:srgbClr val="000000"/>
                </a:solidFill>
                <a:latin typeface="Comic Sans MS" pitchFamily="66" charset="0"/>
              </a:rPr>
              <a:t>Products (SBPs)</a:t>
            </a:r>
            <a:endParaRPr lang="en-US" sz="2400" b="1" dirty="0">
              <a:solidFill>
                <a:srgbClr val="000000"/>
              </a:solidFill>
              <a:latin typeface="Comic Sans MS" pitchFamily="66" charset="0"/>
            </a:endParaRPr>
          </a:p>
        </p:txBody>
      </p:sp>
      <p:sp>
        <p:nvSpPr>
          <p:cNvPr id="30725" name="Text Box 5"/>
          <p:cNvSpPr txBox="1">
            <a:spLocks noChangeArrowheads="1"/>
          </p:cNvSpPr>
          <p:nvPr/>
        </p:nvSpPr>
        <p:spPr bwMode="auto">
          <a:xfrm>
            <a:off x="179388" y="4941898"/>
            <a:ext cx="2138362" cy="64578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r>
              <a:rPr lang="en-GB" b="1">
                <a:solidFill>
                  <a:srgbClr val="800000"/>
                </a:solidFill>
              </a:rPr>
              <a:t>Applicable to all</a:t>
            </a:r>
          </a:p>
          <a:p>
            <a:pPr algn="ctr" defTabSz="910856" eaLnBrk="1" fontAlgn="base" hangingPunct="1">
              <a:spcBef>
                <a:spcPct val="0"/>
              </a:spcBef>
              <a:spcAft>
                <a:spcPct val="0"/>
              </a:spcAft>
            </a:pPr>
            <a:r>
              <a:rPr lang="en-GB" b="1">
                <a:solidFill>
                  <a:srgbClr val="800000"/>
                </a:solidFill>
              </a:rPr>
              <a:t>biologicals</a:t>
            </a:r>
          </a:p>
        </p:txBody>
      </p:sp>
      <p:sp>
        <p:nvSpPr>
          <p:cNvPr id="30726" name="Text Box 6"/>
          <p:cNvSpPr txBox="1">
            <a:spLocks noChangeArrowheads="1"/>
          </p:cNvSpPr>
          <p:nvPr/>
        </p:nvSpPr>
        <p:spPr bwMode="auto">
          <a:xfrm>
            <a:off x="3492522" y="2997212"/>
            <a:ext cx="2519363" cy="2030776"/>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r>
              <a:rPr lang="en-GB">
                <a:solidFill>
                  <a:srgbClr val="000000"/>
                </a:solidFill>
              </a:rPr>
              <a:t>Existing knowledge, full, comparative  characterization, plus</a:t>
            </a:r>
          </a:p>
          <a:p>
            <a:pPr algn="ctr" defTabSz="910856" eaLnBrk="1" fontAlgn="base" hangingPunct="1">
              <a:spcBef>
                <a:spcPct val="0"/>
              </a:spcBef>
              <a:spcAft>
                <a:spcPct val="0"/>
              </a:spcAft>
            </a:pPr>
            <a:r>
              <a:rPr lang="en-GB">
                <a:solidFill>
                  <a:srgbClr val="000000"/>
                </a:solidFill>
              </a:rPr>
              <a:t>Comparative BUT reduced</a:t>
            </a:r>
          </a:p>
          <a:p>
            <a:pPr algn="ctr" defTabSz="910856" eaLnBrk="1" fontAlgn="base" hangingPunct="1">
              <a:spcBef>
                <a:spcPct val="0"/>
              </a:spcBef>
              <a:spcAft>
                <a:spcPct val="0"/>
              </a:spcAft>
            </a:pPr>
            <a:r>
              <a:rPr lang="en-GB">
                <a:solidFill>
                  <a:srgbClr val="000000"/>
                </a:solidFill>
              </a:rPr>
              <a:t>non-clinical,</a:t>
            </a:r>
          </a:p>
          <a:p>
            <a:pPr algn="ctr" defTabSz="910856" eaLnBrk="1" fontAlgn="base" hangingPunct="1">
              <a:spcBef>
                <a:spcPct val="0"/>
              </a:spcBef>
              <a:spcAft>
                <a:spcPct val="0"/>
              </a:spcAft>
            </a:pPr>
            <a:r>
              <a:rPr lang="en-GB">
                <a:solidFill>
                  <a:srgbClr val="000000"/>
                </a:solidFill>
              </a:rPr>
              <a:t>clinical data</a:t>
            </a:r>
            <a:endParaRPr lang="en-US">
              <a:solidFill>
                <a:srgbClr val="000000"/>
              </a:solidFill>
            </a:endParaRPr>
          </a:p>
        </p:txBody>
      </p:sp>
      <p:sp>
        <p:nvSpPr>
          <p:cNvPr id="30727" name="Text Box 7"/>
          <p:cNvSpPr txBox="1">
            <a:spLocks noChangeArrowheads="1"/>
          </p:cNvSpPr>
          <p:nvPr/>
        </p:nvSpPr>
        <p:spPr bwMode="auto">
          <a:xfrm>
            <a:off x="2555897" y="5013338"/>
            <a:ext cx="4392613" cy="70733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r>
              <a:rPr lang="en-GB" sz="2000" b="1">
                <a:solidFill>
                  <a:srgbClr val="000000"/>
                </a:solidFill>
              </a:rPr>
              <a:t>Applicable to well characterized biologicals only</a:t>
            </a:r>
            <a:endParaRPr lang="en-US" sz="2000" b="1">
              <a:solidFill>
                <a:srgbClr val="000000"/>
              </a:solidFill>
            </a:endParaRPr>
          </a:p>
        </p:txBody>
      </p:sp>
      <p:sp>
        <p:nvSpPr>
          <p:cNvPr id="30728" name="Oval 8"/>
          <p:cNvSpPr>
            <a:spLocks noChangeArrowheads="1"/>
          </p:cNvSpPr>
          <p:nvPr/>
        </p:nvSpPr>
        <p:spPr bwMode="auto">
          <a:xfrm>
            <a:off x="7235827" y="1412897"/>
            <a:ext cx="1704975" cy="14906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nchor="ctr"/>
          <a:lstStyle/>
          <a:p>
            <a:pPr algn="ctr" defTabSz="910856" fontAlgn="base">
              <a:spcBef>
                <a:spcPct val="0"/>
              </a:spcBef>
              <a:spcAft>
                <a:spcPct val="0"/>
              </a:spcAft>
            </a:pPr>
            <a:r>
              <a:rPr lang="en-GB" sz="2400" b="1">
                <a:solidFill>
                  <a:srgbClr val="660066"/>
                </a:solidFill>
                <a:latin typeface="Comic Sans MS" pitchFamily="66" charset="0"/>
              </a:rPr>
              <a:t>Generic</a:t>
            </a:r>
            <a:endParaRPr lang="en-US" sz="2400" b="1">
              <a:solidFill>
                <a:srgbClr val="660066"/>
              </a:solidFill>
              <a:latin typeface="Comic Sans MS" pitchFamily="66" charset="0"/>
            </a:endParaRPr>
          </a:p>
        </p:txBody>
      </p:sp>
      <p:sp>
        <p:nvSpPr>
          <p:cNvPr id="30729" name="Text Box 9"/>
          <p:cNvSpPr txBox="1">
            <a:spLocks noChangeArrowheads="1"/>
          </p:cNvSpPr>
          <p:nvPr/>
        </p:nvSpPr>
        <p:spPr bwMode="auto">
          <a:xfrm>
            <a:off x="7235826" y="3357573"/>
            <a:ext cx="1584325" cy="13228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r>
              <a:rPr lang="en-GB" sz="2000" b="1">
                <a:solidFill>
                  <a:srgbClr val="660066"/>
                </a:solidFill>
              </a:rPr>
              <a:t>For chemical entities only</a:t>
            </a:r>
            <a:endParaRPr lang="en-US" sz="2000" b="1">
              <a:solidFill>
                <a:srgbClr val="660066"/>
              </a:solidFill>
            </a:endParaRPr>
          </a:p>
        </p:txBody>
      </p:sp>
      <p:sp>
        <p:nvSpPr>
          <p:cNvPr id="30730" name="Text Box 10"/>
          <p:cNvSpPr txBox="1">
            <a:spLocks noChangeArrowheads="1"/>
          </p:cNvSpPr>
          <p:nvPr/>
        </p:nvSpPr>
        <p:spPr bwMode="auto">
          <a:xfrm>
            <a:off x="7019925" y="4941898"/>
            <a:ext cx="1944688" cy="64578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defTabSz="910856" eaLnBrk="1" fontAlgn="base" hangingPunct="1">
              <a:spcBef>
                <a:spcPct val="0"/>
              </a:spcBef>
              <a:spcAft>
                <a:spcPct val="0"/>
              </a:spcAft>
            </a:pPr>
            <a:r>
              <a:rPr lang="en-GB" b="1">
                <a:solidFill>
                  <a:srgbClr val="660066"/>
                </a:solidFill>
              </a:rPr>
              <a:t>Not applicable</a:t>
            </a:r>
          </a:p>
          <a:p>
            <a:pPr algn="ctr" defTabSz="910856" eaLnBrk="1" fontAlgn="base" hangingPunct="1">
              <a:spcBef>
                <a:spcPct val="0"/>
              </a:spcBef>
              <a:spcAft>
                <a:spcPct val="0"/>
              </a:spcAft>
            </a:pPr>
            <a:r>
              <a:rPr lang="en-GB" b="1">
                <a:solidFill>
                  <a:srgbClr val="660066"/>
                </a:solidFill>
              </a:rPr>
              <a:t>to biologicals</a:t>
            </a:r>
            <a:endParaRPr lang="en-US" b="1">
              <a:solidFill>
                <a:srgbClr val="660066"/>
              </a:solidFill>
            </a:endParaRPr>
          </a:p>
        </p:txBody>
      </p:sp>
      <p:sp>
        <p:nvSpPr>
          <p:cNvPr id="30731" name="Line 11"/>
          <p:cNvSpPr>
            <a:spLocks noChangeShapeType="1"/>
          </p:cNvSpPr>
          <p:nvPr/>
        </p:nvSpPr>
        <p:spPr bwMode="auto">
          <a:xfrm>
            <a:off x="7019925" y="1341438"/>
            <a:ext cx="0" cy="4751387"/>
          </a:xfrm>
          <a:prstGeom prst="line">
            <a:avLst/>
          </a:prstGeom>
          <a:noFill/>
          <a:ln w="539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lstStyle/>
          <a:p>
            <a:pPr defTabSz="910856" fontAlgn="base">
              <a:spcBef>
                <a:spcPct val="0"/>
              </a:spcBef>
              <a:spcAft>
                <a:spcPct val="0"/>
              </a:spcAft>
            </a:pPr>
            <a:endParaRPr lang="en-US">
              <a:solidFill>
                <a:srgbClr val="000000"/>
              </a:solidFill>
              <a:latin typeface="Comic Sans MS" pitchFamily="66" charset="0"/>
            </a:endParaRPr>
          </a:p>
        </p:txBody>
      </p:sp>
    </p:spTree>
    <p:extLst>
      <p:ext uri="{BB962C8B-B14F-4D97-AF65-F5344CB8AC3E}">
        <p14:creationId xmlns:p14="http://schemas.microsoft.com/office/powerpoint/2010/main" val="3066987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solidFill>
            <a:srgbClr val="99CCFF"/>
          </a:solidFill>
        </p:spPr>
        <p:txBody>
          <a:bodyPr/>
          <a:lstStyle/>
          <a:p>
            <a:pPr eaLnBrk="1" hangingPunct="1"/>
            <a:r>
              <a:rPr lang="en-GB" altLang="ko-KR" dirty="0" smtClean="0">
                <a:latin typeface="Comic Sans MS" pitchFamily="66" charset="0"/>
                <a:ea typeface="굴림" pitchFamily="34" charset="-127"/>
              </a:rPr>
              <a:t>Reference Biotherapeutic Product (RBP)</a:t>
            </a:r>
            <a:endParaRPr lang="en-US" altLang="ko-KR" dirty="0" smtClean="0">
              <a:latin typeface="Comic Sans MS" pitchFamily="66" charset="0"/>
              <a:ea typeface="굴림" pitchFamily="34" charset="-127"/>
            </a:endParaRPr>
          </a:p>
        </p:txBody>
      </p:sp>
      <p:sp>
        <p:nvSpPr>
          <p:cNvPr id="31747" name="Rectangle 5"/>
          <p:cNvSpPr>
            <a:spLocks noGrp="1" noChangeArrowheads="1"/>
          </p:cNvSpPr>
          <p:nvPr>
            <p:ph type="body" idx="4294967295"/>
          </p:nvPr>
        </p:nvSpPr>
        <p:spPr>
          <a:xfrm>
            <a:off x="179410" y="1443060"/>
            <a:ext cx="8785225" cy="4351337"/>
          </a:xfrm>
          <a:noFill/>
        </p:spPr>
        <p:txBody>
          <a:bodyPr/>
          <a:lstStyle/>
          <a:p>
            <a:pPr eaLnBrk="1" hangingPunct="1">
              <a:lnSpc>
                <a:spcPct val="80000"/>
              </a:lnSpc>
              <a:spcBef>
                <a:spcPct val="60000"/>
              </a:spcBef>
            </a:pPr>
            <a:r>
              <a:rPr lang="en-US" altLang="ko-KR" sz="2200">
                <a:latin typeface="Comic Sans MS" pitchFamily="66" charset="0"/>
                <a:ea typeface="굴림" pitchFamily="34" charset="-127"/>
              </a:rPr>
              <a:t>RBPs should have been marketed for a suitable duration and have a volume of marketed use</a:t>
            </a:r>
          </a:p>
          <a:p>
            <a:pPr eaLnBrk="1" hangingPunct="1">
              <a:lnSpc>
                <a:spcPct val="80000"/>
              </a:lnSpc>
              <a:spcBef>
                <a:spcPct val="60000"/>
              </a:spcBef>
            </a:pPr>
            <a:r>
              <a:rPr lang="en-US" altLang="ko-KR" sz="2200">
                <a:latin typeface="Comic Sans MS" pitchFamily="66" charset="0"/>
                <a:ea typeface="굴림" pitchFamily="34" charset="-127"/>
              </a:rPr>
              <a:t>RBPs should be licensed based on a full Q, S and E data set </a:t>
            </a:r>
          </a:p>
          <a:p>
            <a:pPr eaLnBrk="1" hangingPunct="1">
              <a:lnSpc>
                <a:spcPct val="80000"/>
              </a:lnSpc>
              <a:spcBef>
                <a:spcPct val="60000"/>
              </a:spcBef>
            </a:pPr>
            <a:r>
              <a:rPr lang="en-US" altLang="ko-KR" sz="2200">
                <a:latin typeface="Comic Sans MS" pitchFamily="66" charset="0"/>
                <a:ea typeface="굴림" pitchFamily="34" charset="-127"/>
              </a:rPr>
              <a:t>The same RBP used throughout the development of the SBP</a:t>
            </a:r>
          </a:p>
          <a:p>
            <a:pPr eaLnBrk="1" hangingPunct="1">
              <a:lnSpc>
                <a:spcPct val="80000"/>
              </a:lnSpc>
              <a:spcBef>
                <a:spcPct val="60000"/>
              </a:spcBef>
            </a:pPr>
            <a:r>
              <a:rPr lang="en-US" altLang="ko-KR" sz="2200">
                <a:latin typeface="Comic Sans MS" pitchFamily="66" charset="0"/>
                <a:ea typeface="굴림" pitchFamily="34" charset="-127"/>
              </a:rPr>
              <a:t>An SBP should not be considered as a choice for RBP</a:t>
            </a:r>
          </a:p>
          <a:p>
            <a:pPr eaLnBrk="1" hangingPunct="1">
              <a:lnSpc>
                <a:spcPct val="80000"/>
              </a:lnSpc>
              <a:spcBef>
                <a:spcPct val="60000"/>
              </a:spcBef>
            </a:pPr>
            <a:r>
              <a:rPr lang="en-GB" altLang="ko-KR" sz="2200">
                <a:latin typeface="Comic Sans MS" pitchFamily="66" charset="0"/>
                <a:ea typeface="굴림" pitchFamily="34" charset="-127"/>
              </a:rPr>
              <a:t>The active substance of the RBP and the SBP must be shown to be similar</a:t>
            </a:r>
          </a:p>
          <a:p>
            <a:pPr eaLnBrk="1" hangingPunct="1">
              <a:lnSpc>
                <a:spcPct val="80000"/>
              </a:lnSpc>
              <a:spcBef>
                <a:spcPct val="60000"/>
              </a:spcBef>
            </a:pPr>
            <a:r>
              <a:rPr lang="en-GB" altLang="ko-KR" sz="2200">
                <a:latin typeface="Comic Sans MS" pitchFamily="66" charset="0"/>
                <a:ea typeface="굴림" pitchFamily="34" charset="-127"/>
              </a:rPr>
              <a:t>The dosage form and route of administration of the SBP should be the same as that of the RBP</a:t>
            </a:r>
          </a:p>
          <a:p>
            <a:pPr eaLnBrk="1" hangingPunct="1">
              <a:lnSpc>
                <a:spcPct val="80000"/>
              </a:lnSpc>
              <a:spcBef>
                <a:spcPct val="60000"/>
              </a:spcBef>
            </a:pPr>
            <a:r>
              <a:rPr lang="en-US" altLang="ko-KR" sz="2200">
                <a:latin typeface="Comic Sans MS" pitchFamily="66" charset="0"/>
                <a:ea typeface="굴림" pitchFamily="34" charset="-127"/>
              </a:rPr>
              <a:t>NRAs may need to consider establishing additional criteria to guide the acceptability of using a RBP licensed or resourced in other countries</a:t>
            </a:r>
          </a:p>
        </p:txBody>
      </p:sp>
    </p:spTree>
    <p:extLst>
      <p:ext uri="{BB962C8B-B14F-4D97-AF65-F5344CB8AC3E}">
        <p14:creationId xmlns:p14="http://schemas.microsoft.com/office/powerpoint/2010/main" val="31843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ko-KR" sz="3200">
                <a:latin typeface="Comic Sans MS" pitchFamily="66" charset="0"/>
                <a:ea typeface="굴림" pitchFamily="34" charset="-127"/>
              </a:rPr>
              <a:t>ICDRA Recommendations 2010 (to countries)</a:t>
            </a:r>
            <a:endParaRPr lang="en-US" sz="3200">
              <a:latin typeface="Comic Sans MS" pitchFamily="66" charset="0"/>
            </a:endParaRPr>
          </a:p>
        </p:txBody>
      </p:sp>
      <p:sp>
        <p:nvSpPr>
          <p:cNvPr id="36867" name="Rectangle 3"/>
          <p:cNvSpPr>
            <a:spLocks noGrp="1" noChangeArrowheads="1"/>
          </p:cNvSpPr>
          <p:nvPr>
            <p:ph type="body" idx="1"/>
          </p:nvPr>
        </p:nvSpPr>
        <p:spPr>
          <a:xfrm>
            <a:off x="22" y="1412880"/>
            <a:ext cx="8964613" cy="4537075"/>
          </a:xfrm>
        </p:spPr>
        <p:txBody>
          <a:bodyPr/>
          <a:lstStyle/>
          <a:p>
            <a:pPr eaLnBrk="1" hangingPunct="1">
              <a:buFont typeface="Wingdings" pitchFamily="2" charset="2"/>
              <a:buNone/>
            </a:pPr>
            <a:r>
              <a:rPr lang="en-US" altLang="ko-KR" sz="2100" dirty="0">
                <a:latin typeface="Comic Sans MS" pitchFamily="66" charset="0"/>
                <a:ea typeface="굴림" pitchFamily="34" charset="-127"/>
              </a:rPr>
              <a:t>NRAs (Member States) should</a:t>
            </a:r>
          </a:p>
          <a:p>
            <a:pPr eaLnBrk="1" hangingPunct="1"/>
            <a:r>
              <a:rPr lang="en-US" altLang="ko-KR" sz="2100" dirty="0">
                <a:latin typeface="Comic Sans MS" pitchFamily="66" charset="0"/>
                <a:ea typeface="굴림" pitchFamily="34" charset="-127"/>
              </a:rPr>
              <a:t>Regulate </a:t>
            </a:r>
            <a:r>
              <a:rPr lang="en-US" altLang="ko-KR" sz="2100" dirty="0" err="1">
                <a:latin typeface="Comic Sans MS" pitchFamily="66" charset="0"/>
                <a:ea typeface="굴림" pitchFamily="34" charset="-127"/>
              </a:rPr>
              <a:t>biosimilars</a:t>
            </a:r>
            <a:r>
              <a:rPr lang="en-US" altLang="ko-KR" sz="2100" dirty="0">
                <a:latin typeface="Comic Sans MS" pitchFamily="66" charset="0"/>
                <a:ea typeface="굴림" pitchFamily="34" charset="-127"/>
              </a:rPr>
              <a:t> as biologicals. Therefore, a generic medicines ("</a:t>
            </a:r>
            <a:r>
              <a:rPr lang="en-US" altLang="ko-KR" sz="2100" dirty="0" err="1">
                <a:latin typeface="Comic Sans MS" pitchFamily="66" charset="0"/>
                <a:ea typeface="굴림" pitchFamily="34" charset="-127"/>
              </a:rPr>
              <a:t>biogeneric</a:t>
            </a:r>
            <a:r>
              <a:rPr lang="en-US" altLang="ko-KR" sz="2100" dirty="0">
                <a:latin typeface="Comic Sans MS" pitchFamily="66" charset="0"/>
                <a:ea typeface="굴림" pitchFamily="34" charset="-127"/>
              </a:rPr>
              <a:t>") regulatory approach is not appropriate and should not be used.</a:t>
            </a:r>
          </a:p>
          <a:p>
            <a:pPr eaLnBrk="1" hangingPunct="1"/>
            <a:r>
              <a:rPr lang="en-US" altLang="ko-KR" sz="2100" dirty="0">
                <a:latin typeface="Comic Sans MS" pitchFamily="66" charset="0"/>
                <a:ea typeface="굴림" pitchFamily="34" charset="-127"/>
              </a:rPr>
              <a:t>Implement WHO Guidelines as a whole. This means that only products licensed on the basis of the full comparability study (Q, NC, C) should be considered, and named as SBPs (</a:t>
            </a:r>
            <a:r>
              <a:rPr lang="en-US" altLang="ko-KR" sz="2100" dirty="0" err="1">
                <a:latin typeface="Comic Sans MS" pitchFamily="66" charset="0"/>
                <a:ea typeface="굴림" pitchFamily="34" charset="-127"/>
              </a:rPr>
              <a:t>biosimilars</a:t>
            </a:r>
            <a:r>
              <a:rPr lang="en-US" altLang="ko-KR" sz="2100" dirty="0">
                <a:latin typeface="Comic Sans MS" pitchFamily="66" charset="0"/>
                <a:ea typeface="굴림" pitchFamily="34" charset="-127"/>
              </a:rPr>
              <a:t>).</a:t>
            </a:r>
          </a:p>
          <a:p>
            <a:pPr eaLnBrk="1" hangingPunct="1"/>
            <a:r>
              <a:rPr lang="en-US" altLang="ko-KR" sz="2100" dirty="0">
                <a:latin typeface="Comic Sans MS" pitchFamily="66" charset="0"/>
                <a:ea typeface="굴림" pitchFamily="34" charset="-127"/>
              </a:rPr>
              <a:t>Strengthen clinical and statistical expertise to improve evaluation of the data submitted by the manufacturers for licensing. Additional efforts are needed to address specific issues related to </a:t>
            </a:r>
            <a:r>
              <a:rPr lang="en-US" altLang="ko-KR" sz="2100" dirty="0" err="1">
                <a:latin typeface="Comic Sans MS" pitchFamily="66" charset="0"/>
                <a:ea typeface="굴림" pitchFamily="34" charset="-127"/>
              </a:rPr>
              <a:t>pharmacovigilance</a:t>
            </a:r>
            <a:r>
              <a:rPr lang="en-US" altLang="ko-KR" sz="2100" dirty="0">
                <a:latin typeface="Comic Sans MS" pitchFamily="66" charset="0"/>
                <a:ea typeface="굴림" pitchFamily="34" charset="-127"/>
              </a:rPr>
              <a:t> of </a:t>
            </a:r>
            <a:r>
              <a:rPr lang="en-US" altLang="ko-KR" sz="2100" dirty="0" err="1">
                <a:latin typeface="Comic Sans MS" pitchFamily="66" charset="0"/>
                <a:ea typeface="굴림" pitchFamily="34" charset="-127"/>
              </a:rPr>
              <a:t>biosimilars</a:t>
            </a:r>
            <a:r>
              <a:rPr lang="en-US" altLang="ko-KR" sz="2100" dirty="0">
                <a:latin typeface="Comic Sans MS" pitchFamily="66" charset="0"/>
                <a:ea typeface="굴림" pitchFamily="34" charset="-127"/>
              </a:rPr>
              <a:t>.</a:t>
            </a:r>
          </a:p>
        </p:txBody>
      </p:sp>
    </p:spTree>
    <p:extLst>
      <p:ext uri="{BB962C8B-B14F-4D97-AF65-F5344CB8AC3E}">
        <p14:creationId xmlns:p14="http://schemas.microsoft.com/office/powerpoint/2010/main" val="1114588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ko-KR" smtClean="0">
                <a:latin typeface="Comic Sans MS" pitchFamily="66" charset="0"/>
                <a:ea typeface="굴림" pitchFamily="34" charset="-127"/>
              </a:rPr>
              <a:t>ICDRA Recommendations 2010 (to WHO)</a:t>
            </a:r>
            <a:endParaRPr lang="en-US" smtClean="0">
              <a:latin typeface="Comic Sans MS" pitchFamily="66" charset="0"/>
            </a:endParaRPr>
          </a:p>
        </p:txBody>
      </p:sp>
      <p:sp>
        <p:nvSpPr>
          <p:cNvPr id="37891" name="Rectangle 3"/>
          <p:cNvSpPr>
            <a:spLocks noGrp="1" noChangeArrowheads="1"/>
          </p:cNvSpPr>
          <p:nvPr>
            <p:ph type="body" idx="1"/>
          </p:nvPr>
        </p:nvSpPr>
        <p:spPr>
          <a:xfrm>
            <a:off x="22" y="1412880"/>
            <a:ext cx="8964613" cy="4537075"/>
          </a:xfrm>
        </p:spPr>
        <p:txBody>
          <a:bodyPr/>
          <a:lstStyle/>
          <a:p>
            <a:pPr eaLnBrk="1" hangingPunct="1">
              <a:lnSpc>
                <a:spcPct val="90000"/>
              </a:lnSpc>
              <a:buFont typeface="Wingdings" pitchFamily="2" charset="2"/>
              <a:buNone/>
            </a:pPr>
            <a:r>
              <a:rPr lang="en-US" altLang="ko-KR" sz="2100" dirty="0">
                <a:latin typeface="Comic Sans MS" pitchFamily="66" charset="0"/>
                <a:ea typeface="굴림" pitchFamily="34" charset="-127"/>
              </a:rPr>
              <a:t>WHO should</a:t>
            </a:r>
          </a:p>
          <a:p>
            <a:pPr eaLnBrk="1" hangingPunct="1">
              <a:lnSpc>
                <a:spcPct val="90000"/>
              </a:lnSpc>
            </a:pPr>
            <a:r>
              <a:rPr lang="en-US" altLang="ko-KR" sz="2100" dirty="0">
                <a:latin typeface="Comic Sans MS" pitchFamily="66" charset="0"/>
                <a:ea typeface="굴림" pitchFamily="34" charset="-127"/>
              </a:rPr>
              <a:t>Consider developing guidelines on risk management strategies for copy products already licensed as "</a:t>
            </a:r>
            <a:r>
              <a:rPr lang="en-US" altLang="ko-KR" sz="2100" dirty="0" err="1">
                <a:latin typeface="Comic Sans MS" pitchFamily="66" charset="0"/>
                <a:ea typeface="굴림" pitchFamily="34" charset="-127"/>
              </a:rPr>
              <a:t>biogeneric</a:t>
            </a:r>
            <a:r>
              <a:rPr lang="en-US" altLang="ko-KR" sz="2100" dirty="0">
                <a:latin typeface="Comic Sans MS" pitchFamily="66" charset="0"/>
                <a:ea typeface="굴림" pitchFamily="34" charset="-127"/>
              </a:rPr>
              <a:t>".</a:t>
            </a:r>
          </a:p>
          <a:p>
            <a:pPr eaLnBrk="1" hangingPunct="1">
              <a:lnSpc>
                <a:spcPct val="90000"/>
              </a:lnSpc>
            </a:pPr>
            <a:r>
              <a:rPr lang="en-US" altLang="ko-KR" sz="2100" dirty="0">
                <a:latin typeface="Comic Sans MS" pitchFamily="66" charset="0"/>
                <a:ea typeface="굴림" pitchFamily="34" charset="-127"/>
              </a:rPr>
              <a:t>Develop a template for Member States to share information on the scientific basis for licensing </a:t>
            </a:r>
            <a:r>
              <a:rPr lang="en-US" altLang="ko-KR" sz="2100" dirty="0" err="1">
                <a:latin typeface="Comic Sans MS" pitchFamily="66" charset="0"/>
                <a:ea typeface="굴림" pitchFamily="34" charset="-127"/>
              </a:rPr>
              <a:t>biosimilars</a:t>
            </a:r>
            <a:r>
              <a:rPr lang="en-US" altLang="ko-KR" sz="2100" dirty="0">
                <a:latin typeface="Comic Sans MS" pitchFamily="66" charset="0"/>
                <a:ea typeface="굴림" pitchFamily="34" charset="-127"/>
              </a:rPr>
              <a:t>.</a:t>
            </a:r>
          </a:p>
          <a:p>
            <a:pPr eaLnBrk="1" hangingPunct="1">
              <a:lnSpc>
                <a:spcPct val="90000"/>
              </a:lnSpc>
            </a:pPr>
            <a:r>
              <a:rPr lang="en-US" altLang="ko-KR" sz="2100" dirty="0">
                <a:latin typeface="Comic Sans MS" pitchFamily="66" charset="0"/>
                <a:ea typeface="굴림" pitchFamily="34" charset="-127"/>
              </a:rPr>
              <a:t>Supplement its guidance on evaluation of similar biotherapeutic products by providing up-to-date Guidelines for evaluation of biotherapeutic products in general.</a:t>
            </a:r>
          </a:p>
          <a:p>
            <a:pPr eaLnBrk="1" hangingPunct="1">
              <a:lnSpc>
                <a:spcPct val="90000"/>
              </a:lnSpc>
            </a:pPr>
            <a:r>
              <a:rPr lang="en-US" altLang="ko-KR" sz="2100" dirty="0">
                <a:latin typeface="Comic Sans MS" pitchFamily="66" charset="0"/>
                <a:ea typeface="굴림" pitchFamily="34" charset="-127"/>
              </a:rPr>
              <a:t>Conduct a review of existing international reference preparations for assay of </a:t>
            </a:r>
            <a:r>
              <a:rPr lang="en-US" altLang="ko-KR" sz="2100" dirty="0" err="1">
                <a:latin typeface="Comic Sans MS" pitchFamily="66" charset="0"/>
                <a:ea typeface="굴림" pitchFamily="34" charset="-127"/>
              </a:rPr>
              <a:t>biotherapeuctics</a:t>
            </a:r>
            <a:r>
              <a:rPr lang="en-US" altLang="ko-KR" sz="2100" dirty="0">
                <a:latin typeface="Comic Sans MS" pitchFamily="66" charset="0"/>
                <a:ea typeface="굴림" pitchFamily="34" charset="-127"/>
              </a:rPr>
              <a:t>. Identify gaps and take action to fill the gap.</a:t>
            </a:r>
          </a:p>
        </p:txBody>
      </p:sp>
    </p:spTree>
    <p:extLst>
      <p:ext uri="{BB962C8B-B14F-4D97-AF65-F5344CB8AC3E}">
        <p14:creationId xmlns:p14="http://schemas.microsoft.com/office/powerpoint/2010/main" val="293502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solidFill>
            <a:srgbClr val="99CCFF"/>
          </a:solidFill>
        </p:spPr>
        <p:txBody>
          <a:bodyPr/>
          <a:lstStyle/>
          <a:p>
            <a:pPr eaLnBrk="1" hangingPunct="1"/>
            <a:r>
              <a:rPr lang="en-GB" altLang="ko-KR" dirty="0" smtClean="0">
                <a:latin typeface="Comic Sans MS" pitchFamily="66" charset="0"/>
                <a:ea typeface="굴림" pitchFamily="34" charset="-127"/>
              </a:rPr>
              <a:t>Clinical evaluation </a:t>
            </a:r>
            <a:r>
              <a:rPr lang="en-GB" altLang="ko-KR" dirty="0" smtClean="0">
                <a:latin typeface="Comic Sans MS" pitchFamily="66" charset="0"/>
                <a:ea typeface="굴림" pitchFamily="34" charset="-127"/>
              </a:rPr>
              <a:t>of SBPs – </a:t>
            </a:r>
            <a:r>
              <a:rPr lang="en-GB" altLang="ko-KR" dirty="0" smtClean="0">
                <a:latin typeface="Comic Sans MS" pitchFamily="66" charset="0"/>
                <a:ea typeface="굴림" pitchFamily="34" charset="-127"/>
              </a:rPr>
              <a:t>key </a:t>
            </a:r>
            <a:r>
              <a:rPr lang="en-GB" altLang="ko-KR" dirty="0">
                <a:latin typeface="Comic Sans MS" pitchFamily="66" charset="0"/>
                <a:ea typeface="굴림" pitchFamily="34" charset="-127"/>
              </a:rPr>
              <a:t>points for </a:t>
            </a:r>
            <a:r>
              <a:rPr lang="en-GB" altLang="ko-KR" dirty="0" smtClean="0">
                <a:latin typeface="Comic Sans MS" pitchFamily="66" charset="0"/>
                <a:ea typeface="굴림" pitchFamily="34" charset="-127"/>
              </a:rPr>
              <a:t>regulators</a:t>
            </a:r>
            <a:endParaRPr lang="en-US" altLang="ko-KR" dirty="0" smtClean="0">
              <a:latin typeface="Comic Sans MS" pitchFamily="66" charset="0"/>
              <a:ea typeface="굴림" pitchFamily="34" charset="-127"/>
            </a:endParaRPr>
          </a:p>
        </p:txBody>
      </p:sp>
      <p:sp>
        <p:nvSpPr>
          <p:cNvPr id="34819" name="Rectangle 3"/>
          <p:cNvSpPr>
            <a:spLocks noGrp="1" noChangeArrowheads="1"/>
          </p:cNvSpPr>
          <p:nvPr>
            <p:ph type="body" idx="4294967295"/>
          </p:nvPr>
        </p:nvSpPr>
        <p:spPr>
          <a:xfrm>
            <a:off x="0" y="1412776"/>
            <a:ext cx="9144000" cy="4679950"/>
          </a:xfrm>
          <a:noFill/>
        </p:spPr>
        <p:txBody>
          <a:bodyPr/>
          <a:lstStyle/>
          <a:p>
            <a:pPr marL="457200" lvl="0"/>
            <a:r>
              <a:rPr lang="en-US" altLang="ko-KR" sz="2000" dirty="0">
                <a:latin typeface="Comic Sans MS" pitchFamily="66" charset="0"/>
                <a:ea typeface="굴림" pitchFamily="34" charset="-127"/>
              </a:rPr>
              <a:t>Clinical data should be </a:t>
            </a:r>
            <a:r>
              <a:rPr lang="en-US" altLang="ko-KR" sz="2000" b="1" dirty="0">
                <a:latin typeface="Comic Sans MS" pitchFamily="66" charset="0"/>
                <a:ea typeface="굴림" pitchFamily="34" charset="-127"/>
              </a:rPr>
              <a:t>meaningful</a:t>
            </a:r>
            <a:r>
              <a:rPr lang="en-US" altLang="ko-KR" sz="2000" dirty="0">
                <a:latin typeface="Comic Sans MS" pitchFamily="66" charset="0"/>
                <a:ea typeface="굴림" pitchFamily="34" charset="-127"/>
              </a:rPr>
              <a:t> for the product in question and intended </a:t>
            </a:r>
            <a:r>
              <a:rPr lang="en-US" altLang="ko-KR" sz="2000" dirty="0" smtClean="0">
                <a:latin typeface="Comic Sans MS" pitchFamily="66" charset="0"/>
                <a:ea typeface="굴림" pitchFamily="34" charset="-127"/>
              </a:rPr>
              <a:t>use</a:t>
            </a:r>
          </a:p>
          <a:p>
            <a:pPr eaLnBrk="1" hangingPunct="1">
              <a:lnSpc>
                <a:spcPct val="80000"/>
              </a:lnSpc>
              <a:spcBef>
                <a:spcPct val="40000"/>
              </a:spcBef>
            </a:pPr>
            <a:r>
              <a:rPr lang="en-US" sz="2000" b="1" dirty="0" smtClean="0">
                <a:latin typeface="Comic Sans MS" pitchFamily="66" charset="0"/>
                <a:ea typeface="Times New Roman"/>
                <a:cs typeface="Times New Roman"/>
              </a:rPr>
              <a:t>Methodology of clinical trials</a:t>
            </a:r>
            <a:r>
              <a:rPr lang="en-US" sz="2000" dirty="0" smtClean="0">
                <a:latin typeface="Comic Sans MS" pitchFamily="66" charset="0"/>
                <a:ea typeface="Times New Roman"/>
                <a:cs typeface="Times New Roman"/>
              </a:rPr>
              <a:t> is very important and all aspects of the design, conduct, statistical analysis and interpretation of results should be carefully considered</a:t>
            </a:r>
            <a:r>
              <a:rPr lang="en-US" sz="2000" dirty="0" smtClean="0">
                <a:latin typeface="Comic Sans MS" pitchFamily="66" charset="0"/>
                <a:ea typeface="Times New Roman"/>
              </a:rPr>
              <a:t>. Collaboration between clinical reviewers and statisticians in reviewing the various aspects of clinical trials is strongly encouraged.</a:t>
            </a:r>
            <a:endParaRPr lang="en-US" altLang="ko-KR" sz="2000" dirty="0" smtClean="0">
              <a:latin typeface="Comic Sans MS" pitchFamily="66" charset="0"/>
              <a:ea typeface="굴림" pitchFamily="34" charset="-127"/>
            </a:endParaRPr>
          </a:p>
          <a:p>
            <a:pPr eaLnBrk="1" hangingPunct="1">
              <a:lnSpc>
                <a:spcPct val="80000"/>
              </a:lnSpc>
              <a:spcBef>
                <a:spcPct val="40000"/>
              </a:spcBef>
            </a:pPr>
            <a:r>
              <a:rPr lang="en-US" altLang="ko-KR" sz="2000" dirty="0" smtClean="0">
                <a:latin typeface="Comic Sans MS" pitchFamily="66" charset="0"/>
                <a:ea typeface="굴림" pitchFamily="34" charset="-127"/>
              </a:rPr>
              <a:t>Designed </a:t>
            </a:r>
            <a:r>
              <a:rPr lang="en-US" altLang="ko-KR" sz="2000" b="1" dirty="0" smtClean="0">
                <a:latin typeface="Comic Sans MS" pitchFamily="66" charset="0"/>
                <a:ea typeface="굴림" pitchFamily="34" charset="-127"/>
              </a:rPr>
              <a:t>to demonstrate comparable safety and efficacy of </a:t>
            </a:r>
            <a:r>
              <a:rPr lang="en-US" altLang="ko-KR" sz="2000" b="1" dirty="0" smtClean="0">
                <a:latin typeface="Comic Sans MS" pitchFamily="66" charset="0"/>
                <a:ea typeface="굴림" pitchFamily="34" charset="-127"/>
              </a:rPr>
              <a:t>SBP </a:t>
            </a:r>
            <a:r>
              <a:rPr lang="en-US" altLang="ko-KR" sz="2000" b="1" dirty="0" smtClean="0">
                <a:latin typeface="Comic Sans MS" pitchFamily="66" charset="0"/>
                <a:ea typeface="굴림" pitchFamily="34" charset="-127"/>
              </a:rPr>
              <a:t>to </a:t>
            </a:r>
            <a:r>
              <a:rPr lang="en-US" altLang="ko-KR" sz="2000" b="1" dirty="0" smtClean="0">
                <a:latin typeface="Comic Sans MS" pitchFamily="66" charset="0"/>
                <a:ea typeface="굴림" pitchFamily="34" charset="-127"/>
              </a:rPr>
              <a:t>RBP</a:t>
            </a:r>
            <a:r>
              <a:rPr lang="en-US" altLang="ko-KR" sz="2000" dirty="0">
                <a:latin typeface="Comic Sans MS" pitchFamily="66" charset="0"/>
                <a:ea typeface="굴림" pitchFamily="34" charset="-127"/>
              </a:rPr>
              <a:t> and, therefore, need to employ testing strategies that are sensitive enough to detect relevant differences between the products.</a:t>
            </a:r>
            <a:r>
              <a:rPr lang="en-US" sz="2000" dirty="0">
                <a:latin typeface="Comic Sans MS" pitchFamily="66" charset="0"/>
                <a:ea typeface="Times New Roman"/>
              </a:rPr>
              <a:t> </a:t>
            </a:r>
            <a:endParaRPr lang="en-US" sz="2000" dirty="0" smtClean="0">
              <a:latin typeface="Comic Sans MS" pitchFamily="66" charset="0"/>
              <a:ea typeface="Times New Roman"/>
            </a:endParaRPr>
          </a:p>
          <a:p>
            <a:pPr lvl="1" eaLnBrk="1" hangingPunct="1">
              <a:lnSpc>
                <a:spcPct val="80000"/>
              </a:lnSpc>
              <a:spcBef>
                <a:spcPct val="40000"/>
              </a:spcBef>
            </a:pPr>
            <a:r>
              <a:rPr lang="en-US" sz="2000" dirty="0" smtClean="0">
                <a:latin typeface="Comic Sans MS" pitchFamily="66" charset="0"/>
                <a:ea typeface="Times New Roman"/>
              </a:rPr>
              <a:t>A </a:t>
            </a:r>
            <a:r>
              <a:rPr lang="en-US" sz="2000" dirty="0">
                <a:latin typeface="Comic Sans MS" pitchFamily="66" charset="0"/>
                <a:ea typeface="Times New Roman"/>
              </a:rPr>
              <a:t>trial that lacks assay sensitivity cannot detect differences between products that may exist, and could lead to an erroneous conclusion of equivalence or non-inferiority. Assay sensitivity is established based on historical data with the RBP(evaluated before the trial begins at the trial design stage), and the conduct of the current trial (evaluated after the trial is completed). </a:t>
            </a:r>
            <a:endParaRPr lang="en-US" altLang="ko-KR" sz="2000" b="1" dirty="0" smtClean="0">
              <a:latin typeface="Comic Sans MS" pitchFamily="66" charset="0"/>
              <a:ea typeface="굴림" pitchFamily="34" charset="-127"/>
            </a:endParaRPr>
          </a:p>
          <a:p>
            <a:pPr eaLnBrk="1" hangingPunct="1">
              <a:lnSpc>
                <a:spcPct val="80000"/>
              </a:lnSpc>
              <a:spcBef>
                <a:spcPct val="40000"/>
              </a:spcBef>
            </a:pPr>
            <a:endParaRPr lang="en-US" altLang="ko-KR" sz="1900" dirty="0" smtClean="0">
              <a:latin typeface="Comic Sans MS" pitchFamily="66" charset="0"/>
              <a:ea typeface="굴림" pitchFamily="34" charset="-127"/>
            </a:endParaRPr>
          </a:p>
        </p:txBody>
      </p:sp>
    </p:spTree>
    <p:extLst>
      <p:ext uri="{BB962C8B-B14F-4D97-AF65-F5344CB8AC3E}">
        <p14:creationId xmlns:p14="http://schemas.microsoft.com/office/powerpoint/2010/main" val="927074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solidFill>
            <a:srgbClr val="99CCFF"/>
          </a:solidFill>
        </p:spPr>
        <p:txBody>
          <a:bodyPr/>
          <a:lstStyle/>
          <a:p>
            <a:pPr eaLnBrk="1" hangingPunct="1"/>
            <a:r>
              <a:rPr lang="en-GB" altLang="ko-KR" dirty="0" smtClean="0">
                <a:latin typeface="Comic Sans MS" pitchFamily="66" charset="0"/>
                <a:ea typeface="굴림" pitchFamily="34" charset="-127"/>
              </a:rPr>
              <a:t>Clinical evaluation </a:t>
            </a:r>
            <a:r>
              <a:rPr lang="en-GB" altLang="ko-KR" dirty="0" smtClean="0">
                <a:latin typeface="Comic Sans MS" pitchFamily="66" charset="0"/>
                <a:ea typeface="굴림" pitchFamily="34" charset="-127"/>
              </a:rPr>
              <a:t>of SBPs – </a:t>
            </a:r>
            <a:r>
              <a:rPr lang="en-GB" altLang="ko-KR" dirty="0" smtClean="0">
                <a:latin typeface="Comic Sans MS" pitchFamily="66" charset="0"/>
                <a:ea typeface="굴림" pitchFamily="34" charset="-127"/>
              </a:rPr>
              <a:t>guiding principles</a:t>
            </a:r>
            <a:endParaRPr lang="en-US" altLang="ko-KR" dirty="0" smtClean="0">
              <a:latin typeface="Comic Sans MS" pitchFamily="66" charset="0"/>
              <a:ea typeface="굴림" pitchFamily="34" charset="-127"/>
            </a:endParaRPr>
          </a:p>
        </p:txBody>
      </p:sp>
      <p:sp>
        <p:nvSpPr>
          <p:cNvPr id="34819" name="Rectangle 3"/>
          <p:cNvSpPr>
            <a:spLocks noGrp="1" noChangeArrowheads="1"/>
          </p:cNvSpPr>
          <p:nvPr>
            <p:ph type="body" idx="4294967295"/>
          </p:nvPr>
        </p:nvSpPr>
        <p:spPr>
          <a:xfrm>
            <a:off x="199688" y="1412776"/>
            <a:ext cx="8964488" cy="4679950"/>
          </a:xfrm>
          <a:noFill/>
        </p:spPr>
        <p:txBody>
          <a:bodyPr/>
          <a:lstStyle/>
          <a:p>
            <a:pPr lvl="0" eaLnBrk="1" hangingPunct="1">
              <a:lnSpc>
                <a:spcPct val="80000"/>
              </a:lnSpc>
              <a:spcBef>
                <a:spcPct val="40000"/>
              </a:spcBef>
            </a:pPr>
            <a:r>
              <a:rPr lang="en-US" altLang="ko-KR" sz="2400" dirty="0" smtClean="0">
                <a:latin typeface="Comic Sans MS" pitchFamily="66" charset="0"/>
                <a:ea typeface="굴림" pitchFamily="34" charset="-127"/>
              </a:rPr>
              <a:t>Clinical </a:t>
            </a:r>
            <a:r>
              <a:rPr lang="en-US" altLang="ko-KR" sz="2400" dirty="0">
                <a:latin typeface="Comic Sans MS" pitchFamily="66" charset="0"/>
                <a:ea typeface="굴림" pitchFamily="34" charset="-127"/>
              </a:rPr>
              <a:t>comparability exercise: </a:t>
            </a:r>
            <a:r>
              <a:rPr lang="en-US" altLang="ko-KR" sz="2400" b="1" dirty="0">
                <a:latin typeface="Comic Sans MS" pitchFamily="66" charset="0"/>
                <a:ea typeface="굴림" pitchFamily="34" charset="-127"/>
              </a:rPr>
              <a:t>stepwise procedure</a:t>
            </a:r>
            <a:r>
              <a:rPr lang="en-US" altLang="ko-KR" sz="2400" dirty="0">
                <a:latin typeface="Comic Sans MS" pitchFamily="66" charset="0"/>
                <a:ea typeface="굴림" pitchFamily="34" charset="-127"/>
              </a:rPr>
              <a:t>; PK and PD studies followed by the pivotal clinical trials</a:t>
            </a:r>
          </a:p>
          <a:p>
            <a:pPr lvl="0" eaLnBrk="1" hangingPunct="1">
              <a:lnSpc>
                <a:spcPct val="80000"/>
              </a:lnSpc>
              <a:spcBef>
                <a:spcPct val="40000"/>
              </a:spcBef>
            </a:pPr>
            <a:endParaRPr lang="en-US" altLang="ko-KR" sz="2400" b="1" dirty="0" smtClean="0">
              <a:latin typeface="Comic Sans MS" pitchFamily="66" charset="0"/>
              <a:ea typeface="굴림" pitchFamily="34" charset="-127"/>
            </a:endParaRPr>
          </a:p>
          <a:p>
            <a:pPr lvl="0" eaLnBrk="1" hangingPunct="1">
              <a:lnSpc>
                <a:spcPct val="80000"/>
              </a:lnSpc>
              <a:spcBef>
                <a:spcPct val="40000"/>
              </a:spcBef>
            </a:pPr>
            <a:r>
              <a:rPr lang="en-US" altLang="ko-KR" sz="2400" b="1" dirty="0" smtClean="0">
                <a:latin typeface="Comic Sans MS" pitchFamily="66" charset="0"/>
                <a:ea typeface="굴림" pitchFamily="34" charset="-127"/>
              </a:rPr>
              <a:t>Efficacy </a:t>
            </a:r>
            <a:r>
              <a:rPr lang="en-US" altLang="ko-KR" sz="2400" b="1" dirty="0">
                <a:latin typeface="Comic Sans MS" pitchFamily="66" charset="0"/>
                <a:ea typeface="굴림" pitchFamily="34" charset="-127"/>
              </a:rPr>
              <a:t>studies</a:t>
            </a:r>
          </a:p>
          <a:p>
            <a:pPr lvl="1" eaLnBrk="1" hangingPunct="1">
              <a:lnSpc>
                <a:spcPct val="80000"/>
              </a:lnSpc>
              <a:spcBef>
                <a:spcPct val="40000"/>
              </a:spcBef>
            </a:pPr>
            <a:r>
              <a:rPr lang="en-US" altLang="ko-KR" sz="2400" dirty="0">
                <a:latin typeface="Comic Sans MS" pitchFamily="66" charset="0"/>
                <a:ea typeface="굴림" pitchFamily="34" charset="-127"/>
              </a:rPr>
              <a:t>No dose-finding studies</a:t>
            </a:r>
          </a:p>
          <a:p>
            <a:pPr lvl="1" eaLnBrk="1" hangingPunct="1">
              <a:lnSpc>
                <a:spcPct val="80000"/>
              </a:lnSpc>
              <a:spcBef>
                <a:spcPct val="40000"/>
              </a:spcBef>
            </a:pPr>
            <a:r>
              <a:rPr lang="en-US" altLang="ko-KR" sz="2400" dirty="0">
                <a:latin typeface="Comic Sans MS" pitchFamily="66" charset="0"/>
                <a:ea typeface="굴림" pitchFamily="34" charset="-127"/>
              </a:rPr>
              <a:t>Demonstrate in adequately powered, randomized, and parallel group clinical trial (ICH E9 and E10)</a:t>
            </a:r>
          </a:p>
          <a:p>
            <a:pPr lvl="1" eaLnBrk="1" hangingPunct="1">
              <a:lnSpc>
                <a:spcPct val="80000"/>
              </a:lnSpc>
              <a:spcBef>
                <a:spcPct val="40000"/>
              </a:spcBef>
            </a:pPr>
            <a:r>
              <a:rPr lang="en-US" sz="2400" dirty="0">
                <a:latin typeface="Comic Sans MS"/>
                <a:ea typeface="SimSun"/>
                <a:cs typeface="Times New Roman"/>
              </a:rPr>
              <a:t>Equivalence or non-inferiority studies may be acceptable for the comparison of efficacy and safety of the SBP with the RBP; equivalence/non-inferiority margins have to be pre-specified and justified taking into account historical data with the RBP, and relevant clinical and statistical considerations. </a:t>
            </a:r>
            <a:endParaRPr lang="en-US" altLang="ko-KR" sz="2400" dirty="0">
              <a:latin typeface="Comic Sans MS" pitchFamily="66" charset="0"/>
              <a:ea typeface="굴림" pitchFamily="34" charset="-127"/>
            </a:endParaRPr>
          </a:p>
          <a:p>
            <a:pPr lvl="0" eaLnBrk="1" hangingPunct="1">
              <a:lnSpc>
                <a:spcPct val="80000"/>
              </a:lnSpc>
              <a:spcBef>
                <a:spcPct val="40000"/>
              </a:spcBef>
            </a:pPr>
            <a:endParaRPr lang="en-US" altLang="ko-KR" sz="2000" b="1" dirty="0" smtClean="0">
              <a:latin typeface="Comic Sans MS" pitchFamily="66" charset="0"/>
              <a:ea typeface="굴림" pitchFamily="34" charset="-127"/>
            </a:endParaRPr>
          </a:p>
          <a:p>
            <a:pPr marL="0" indent="0">
              <a:buNone/>
            </a:pPr>
            <a:r>
              <a:rPr lang="en-US" sz="2000" dirty="0">
                <a:latin typeface="Times New Roman"/>
                <a:ea typeface="Times New Roman"/>
              </a:rPr>
              <a:t/>
            </a:r>
            <a:br>
              <a:rPr lang="en-US" sz="2000" dirty="0">
                <a:latin typeface="Times New Roman"/>
                <a:ea typeface="Times New Roman"/>
              </a:rPr>
            </a:br>
            <a:endParaRPr lang="en-US" altLang="ko-KR" sz="2000" dirty="0" smtClean="0">
              <a:latin typeface="Comic Sans MS" pitchFamily="66" charset="0"/>
              <a:ea typeface="굴림" pitchFamily="34" charset="-127"/>
            </a:endParaRPr>
          </a:p>
        </p:txBody>
      </p:sp>
    </p:spTree>
    <p:extLst>
      <p:ext uri="{BB962C8B-B14F-4D97-AF65-F5344CB8AC3E}">
        <p14:creationId xmlns:p14="http://schemas.microsoft.com/office/powerpoint/2010/main" val="1566739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endParaRPr lang="en-GB" smtClean="0"/>
          </a:p>
        </p:txBody>
      </p:sp>
      <p:sp>
        <p:nvSpPr>
          <p:cNvPr id="9219" name="Rectangle 3"/>
          <p:cNvSpPr>
            <a:spLocks noGrp="1" noChangeArrowheads="1"/>
          </p:cNvSpPr>
          <p:nvPr>
            <p:ph idx="1"/>
          </p:nvPr>
        </p:nvSpPr>
        <p:spPr>
          <a:xfrm>
            <a:off x="179390" y="1412880"/>
            <a:ext cx="8713787" cy="4537075"/>
          </a:xfrm>
        </p:spPr>
        <p:txBody>
          <a:bodyPr/>
          <a:lstStyle/>
          <a:p>
            <a:pPr lvl="0" eaLnBrk="1" hangingPunct="1">
              <a:lnSpc>
                <a:spcPct val="80000"/>
              </a:lnSpc>
              <a:spcBef>
                <a:spcPct val="40000"/>
              </a:spcBef>
            </a:pPr>
            <a:r>
              <a:rPr lang="en-US" altLang="ko-KR" sz="2400" b="1" dirty="0">
                <a:latin typeface="Comic Sans MS" pitchFamily="66" charset="0"/>
                <a:ea typeface="굴림" pitchFamily="34" charset="-127"/>
              </a:rPr>
              <a:t>Safety</a:t>
            </a:r>
            <a:r>
              <a:rPr lang="en-US" altLang="ko-KR" sz="2400" dirty="0">
                <a:latin typeface="Comic Sans MS" pitchFamily="66" charset="0"/>
                <a:ea typeface="굴림" pitchFamily="34" charset="-127"/>
              </a:rPr>
              <a:t> </a:t>
            </a:r>
          </a:p>
          <a:p>
            <a:pPr lvl="1" eaLnBrk="1" hangingPunct="1">
              <a:lnSpc>
                <a:spcPct val="80000"/>
              </a:lnSpc>
              <a:spcBef>
                <a:spcPct val="40000"/>
              </a:spcBef>
            </a:pPr>
            <a:r>
              <a:rPr lang="en-US" altLang="ko-KR" sz="2400" dirty="0">
                <a:latin typeface="Comic Sans MS" pitchFamily="66" charset="0"/>
                <a:ea typeface="굴림" pitchFamily="34" charset="-127"/>
              </a:rPr>
              <a:t>Usually, safety data obtained from the efficacy trials will suffice</a:t>
            </a:r>
          </a:p>
          <a:p>
            <a:pPr lvl="1" eaLnBrk="1" hangingPunct="1">
              <a:lnSpc>
                <a:spcPct val="80000"/>
              </a:lnSpc>
              <a:spcBef>
                <a:spcPct val="40000"/>
              </a:spcBef>
            </a:pPr>
            <a:r>
              <a:rPr lang="en-US" altLang="ko-KR" sz="2400" dirty="0">
                <a:latin typeface="Comic Sans MS" pitchFamily="66" charset="0"/>
                <a:ea typeface="굴림" pitchFamily="34" charset="-127"/>
              </a:rPr>
              <a:t>Comparison with the RBP should include type, frequency and severity of AEs</a:t>
            </a:r>
          </a:p>
          <a:p>
            <a:pPr marL="457200" lvl="0"/>
            <a:r>
              <a:rPr lang="en-US" sz="2400" b="1" dirty="0" smtClean="0">
                <a:latin typeface="Comic Sans MS" pitchFamily="66" charset="0"/>
                <a:ea typeface="SimSun"/>
              </a:rPr>
              <a:t>Extrapolation</a:t>
            </a:r>
            <a:r>
              <a:rPr lang="en-US" sz="2400" dirty="0" smtClean="0">
                <a:latin typeface="Comic Sans MS" pitchFamily="66" charset="0"/>
                <a:ea typeface="SimSun"/>
              </a:rPr>
              <a:t> </a:t>
            </a:r>
            <a:r>
              <a:rPr lang="en-US" sz="2400" dirty="0">
                <a:latin typeface="Comic Sans MS" pitchFamily="66" charset="0"/>
                <a:ea typeface="SimSun"/>
              </a:rPr>
              <a:t>– </a:t>
            </a:r>
            <a:r>
              <a:rPr lang="en-US" sz="2400" dirty="0">
                <a:latin typeface="Comic Sans MS" pitchFamily="66" charset="0"/>
                <a:ea typeface="Times New Roman"/>
              </a:rPr>
              <a:t>Prerequisites:</a:t>
            </a:r>
          </a:p>
          <a:p>
            <a:pPr marL="915787" lvl="1"/>
            <a:r>
              <a:rPr lang="en-US" sz="2400" dirty="0">
                <a:latin typeface="Comic Sans MS" pitchFamily="66" charset="0"/>
                <a:ea typeface="Times New Roman"/>
              </a:rPr>
              <a:t>Similarity shown in a sensitive model preferably based on an equivalence trial.</a:t>
            </a:r>
            <a:endParaRPr lang="en-US" sz="2400" dirty="0">
              <a:latin typeface="Comic Sans MS" pitchFamily="66" charset="0"/>
              <a:ea typeface="SimSun"/>
            </a:endParaRPr>
          </a:p>
          <a:p>
            <a:pPr marL="915787" lvl="1"/>
            <a:r>
              <a:rPr lang="en-US" altLang="ko-KR" sz="2400" dirty="0">
                <a:latin typeface="Comic Sans MS" pitchFamily="66" charset="0"/>
                <a:ea typeface="굴림" pitchFamily="34" charset="-127"/>
              </a:rPr>
              <a:t>Mechanism of action/receptor the same</a:t>
            </a:r>
          </a:p>
          <a:p>
            <a:pPr marL="915787" lvl="1"/>
            <a:r>
              <a:rPr lang="en-US" altLang="ko-KR" sz="2400" dirty="0">
                <a:latin typeface="Comic Sans MS" pitchFamily="66" charset="0"/>
                <a:ea typeface="굴림" pitchFamily="34" charset="-127"/>
              </a:rPr>
              <a:t>Safety and immunogenicity sufficiently characterized in the evaluated population</a:t>
            </a:r>
          </a:p>
          <a:p>
            <a:pPr lvl="0" eaLnBrk="1" hangingPunct="1">
              <a:lnSpc>
                <a:spcPct val="80000"/>
              </a:lnSpc>
              <a:spcBef>
                <a:spcPct val="40000"/>
              </a:spcBef>
            </a:pPr>
            <a:r>
              <a:rPr lang="en-US" sz="2400" dirty="0">
                <a:latin typeface="Comic Sans MS" pitchFamily="66" charset="0"/>
                <a:ea typeface="Times New Roman"/>
              </a:rPr>
              <a:t>	</a:t>
            </a:r>
            <a:r>
              <a:rPr lang="en-US" sz="1600" dirty="0">
                <a:latin typeface="Times New Roman"/>
                <a:ea typeface="Times New Roman"/>
              </a:rPr>
              <a:t/>
            </a:r>
            <a:br>
              <a:rPr lang="en-US" sz="1600" dirty="0">
                <a:latin typeface="Times New Roman"/>
                <a:ea typeface="Times New Roman"/>
              </a:rPr>
            </a:br>
            <a:endParaRPr lang="en-US" altLang="ko-KR" sz="1900" dirty="0">
              <a:latin typeface="Comic Sans MS" pitchFamily="66" charset="0"/>
              <a:ea typeface="굴림" pitchFamily="34" charset="-127"/>
            </a:endParaRPr>
          </a:p>
          <a:p>
            <a:pPr marL="458587" lvl="1" indent="0" eaLnBrk="1" hangingPunct="1">
              <a:spcBef>
                <a:spcPct val="40000"/>
              </a:spcBef>
              <a:buNone/>
            </a:pPr>
            <a:endParaRPr lang="en-US" sz="2000" dirty="0">
              <a:latin typeface="Times New Roman"/>
              <a:ea typeface="Times New Roman"/>
            </a:endParaRPr>
          </a:p>
        </p:txBody>
      </p:sp>
      <p:sp>
        <p:nvSpPr>
          <p:cNvPr id="43012" name="Rectangle 2"/>
          <p:cNvSpPr txBox="1">
            <a:spLocks noChangeArrowheads="1"/>
          </p:cNvSpPr>
          <p:nvPr/>
        </p:nvSpPr>
        <p:spPr bwMode="auto">
          <a:xfrm>
            <a:off x="11113" y="1"/>
            <a:ext cx="9144000" cy="1263650"/>
          </a:xfrm>
          <a:prstGeom prst="rect">
            <a:avLst/>
          </a:prstGeom>
          <a:solidFill>
            <a:srgbClr val="99CCFF"/>
          </a:solidFill>
          <a:ln>
            <a:noFill/>
          </a:ln>
          <a:effectLst>
            <a:outerShdw dist="17961" dir="2700000" algn="ctr" rotWithShape="0">
              <a:srgbClr val="96CCEE"/>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1035050" eaLnBrk="0" hangingPunct="0">
              <a:defRPr>
                <a:solidFill>
                  <a:schemeClr val="tx1"/>
                </a:solidFill>
                <a:latin typeface="Comic Sans MS" pitchFamily="66" charset="0"/>
                <a:cs typeface="Arial" charset="0"/>
              </a:defRPr>
            </a:lvl1pPr>
            <a:lvl2pPr marL="742950" indent="-285750" defTabSz="1035050" eaLnBrk="0" hangingPunct="0">
              <a:defRPr>
                <a:solidFill>
                  <a:schemeClr val="tx1"/>
                </a:solidFill>
                <a:latin typeface="Comic Sans MS" pitchFamily="66" charset="0"/>
                <a:cs typeface="Arial" charset="0"/>
              </a:defRPr>
            </a:lvl2pPr>
            <a:lvl3pPr marL="1143000" indent="-228600" defTabSz="1035050" eaLnBrk="0" hangingPunct="0">
              <a:defRPr>
                <a:solidFill>
                  <a:schemeClr val="tx1"/>
                </a:solidFill>
                <a:latin typeface="Comic Sans MS" pitchFamily="66" charset="0"/>
                <a:cs typeface="Arial" charset="0"/>
              </a:defRPr>
            </a:lvl3pPr>
            <a:lvl4pPr marL="1600200" indent="-228600" defTabSz="1035050" eaLnBrk="0" hangingPunct="0">
              <a:defRPr>
                <a:solidFill>
                  <a:schemeClr val="tx1"/>
                </a:solidFill>
                <a:latin typeface="Comic Sans MS" pitchFamily="66" charset="0"/>
                <a:cs typeface="Arial" charset="0"/>
              </a:defRPr>
            </a:lvl4pPr>
            <a:lvl5pPr marL="2057400" indent="-228600" defTabSz="1035050" eaLnBrk="0" hangingPunct="0">
              <a:defRPr>
                <a:solidFill>
                  <a:schemeClr val="tx1"/>
                </a:solidFill>
                <a:latin typeface="Comic Sans MS" pitchFamily="66" charset="0"/>
                <a:cs typeface="Arial" charset="0"/>
              </a:defRPr>
            </a:lvl5pPr>
            <a:lvl6pPr marL="2514600" indent="-228600" defTabSz="1035050"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35050"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35050"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35050" eaLnBrk="0" fontAlgn="base" hangingPunct="0">
              <a:spcBef>
                <a:spcPct val="0"/>
              </a:spcBef>
              <a:spcAft>
                <a:spcPct val="0"/>
              </a:spcAft>
              <a:defRPr>
                <a:solidFill>
                  <a:schemeClr val="tx1"/>
                </a:solidFill>
                <a:latin typeface="Comic Sans MS" pitchFamily="66" charset="0"/>
                <a:cs typeface="Arial" charset="0"/>
              </a:defRPr>
            </a:lvl9pPr>
          </a:lstStyle>
          <a:p>
            <a:pPr algn="ctr" eaLnBrk="1" fontAlgn="base" hangingPunct="1">
              <a:spcBef>
                <a:spcPct val="0"/>
              </a:spcBef>
              <a:spcAft>
                <a:spcPct val="0"/>
              </a:spcAft>
            </a:pPr>
            <a:r>
              <a:rPr lang="en-GB" sz="3200" b="1" dirty="0" smtClean="0">
                <a:solidFill>
                  <a:srgbClr val="000066"/>
                </a:solidFill>
              </a:rPr>
              <a:t>Clinical evaluation of SBPs</a:t>
            </a:r>
            <a:endParaRPr lang="en-US" sz="3200" b="1" dirty="0">
              <a:solidFill>
                <a:srgbClr val="000066"/>
              </a:solidFill>
            </a:endParaRPr>
          </a:p>
        </p:txBody>
      </p:sp>
    </p:spTree>
    <p:extLst>
      <p:ext uri="{BB962C8B-B14F-4D97-AF65-F5344CB8AC3E}">
        <p14:creationId xmlns:p14="http://schemas.microsoft.com/office/powerpoint/2010/main" val="146263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solidFill>
            <a:srgbClr val="99CCFF"/>
          </a:solidFill>
        </p:spPr>
        <p:txBody>
          <a:bodyPr/>
          <a:lstStyle/>
          <a:p>
            <a:pPr eaLnBrk="1" hangingPunct="1"/>
            <a:r>
              <a:rPr lang="en-GB" smtClean="0">
                <a:latin typeface="Comic Sans MS" pitchFamily="66" charset="0"/>
              </a:rPr>
              <a:t>Outline</a:t>
            </a:r>
            <a:r>
              <a:rPr lang="sr-Latn-CS" smtClean="0">
                <a:solidFill>
                  <a:srgbClr val="0033CC"/>
                </a:solidFill>
                <a:latin typeface="Comic Sans MS" pitchFamily="66" charset="0"/>
              </a:rPr>
              <a:t> </a:t>
            </a:r>
            <a:endParaRPr lang="en-US" smtClean="0">
              <a:solidFill>
                <a:srgbClr val="0033CC"/>
              </a:solidFill>
              <a:latin typeface="Comic Sans MS" pitchFamily="66" charset="0"/>
            </a:endParaRPr>
          </a:p>
        </p:txBody>
      </p:sp>
      <p:sp>
        <p:nvSpPr>
          <p:cNvPr id="21507" name="Rectangle 3"/>
          <p:cNvSpPr>
            <a:spLocks noGrp="1" noChangeArrowheads="1"/>
          </p:cNvSpPr>
          <p:nvPr>
            <p:ph idx="1"/>
          </p:nvPr>
        </p:nvSpPr>
        <p:spPr>
          <a:xfrm>
            <a:off x="0" y="1500190"/>
            <a:ext cx="9144000" cy="4449762"/>
          </a:xfrm>
          <a:noFill/>
        </p:spPr>
        <p:txBody>
          <a:bodyPr/>
          <a:lstStyle/>
          <a:p>
            <a:pPr marL="472823" lvl="0" indent="-472823" eaLnBrk="1" hangingPunct="1"/>
            <a:r>
              <a:rPr lang="en-GB" sz="2000" dirty="0" smtClean="0">
                <a:latin typeface="Comic Sans MS" pitchFamily="66" charset="0"/>
              </a:rPr>
              <a:t>WHO International Standards</a:t>
            </a:r>
            <a:r>
              <a:rPr lang="en-GB" sz="2000" dirty="0">
                <a:latin typeface="Comic Sans MS" pitchFamily="66" charset="0"/>
              </a:rPr>
              <a:t> </a:t>
            </a:r>
            <a:endParaRPr lang="en-GB" sz="2000" dirty="0" smtClean="0">
              <a:latin typeface="Comic Sans MS" pitchFamily="66" charset="0"/>
            </a:endParaRPr>
          </a:p>
          <a:p>
            <a:pPr marL="458590" lvl="1" indent="0" eaLnBrk="1" hangingPunct="1">
              <a:buNone/>
            </a:pP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written (</a:t>
            </a:r>
            <a:r>
              <a:rPr lang="en-GB" sz="2000" dirty="0" err="1">
                <a:latin typeface="Comic Sans MS" pitchFamily="66" charset="0"/>
              </a:rPr>
              <a:t>eg</a:t>
            </a:r>
            <a:r>
              <a:rPr lang="en-GB" sz="2000" dirty="0">
                <a:latin typeface="Comic Sans MS" pitchFamily="66" charset="0"/>
              </a:rPr>
              <a:t>, Guidelines, Recommendations)</a:t>
            </a:r>
          </a:p>
          <a:p>
            <a:pPr marL="458590" lvl="1" indent="0" eaLnBrk="1" hangingPunct="1">
              <a:buNone/>
            </a:pPr>
            <a:r>
              <a:rPr lang="en-GB" sz="2000" dirty="0">
                <a:latin typeface="Comic Sans MS" pitchFamily="66" charset="0"/>
              </a:rPr>
              <a:t>	- measurement (Int. Standards and Reference Preparations)</a:t>
            </a:r>
          </a:p>
          <a:p>
            <a:pPr marL="472823" indent="-472823" eaLnBrk="1" hangingPunct="1"/>
            <a:r>
              <a:rPr lang="en-GB" sz="2000" dirty="0">
                <a:latin typeface="Comic Sans MS" pitchFamily="66" charset="0"/>
              </a:rPr>
              <a:t>Similar Biotherapeutic </a:t>
            </a:r>
            <a:r>
              <a:rPr lang="en-GB" sz="2000" dirty="0" smtClean="0">
                <a:latin typeface="Comic Sans MS" pitchFamily="66" charset="0"/>
              </a:rPr>
              <a:t>Products</a:t>
            </a:r>
          </a:p>
          <a:p>
            <a:pPr marL="931410" lvl="1" indent="-472823" eaLnBrk="1" hangingPunct="1"/>
            <a:r>
              <a:rPr lang="en-GB" sz="2000" dirty="0">
                <a:latin typeface="Comic Sans MS" pitchFamily="66" charset="0"/>
              </a:rPr>
              <a:t>Implementation workshops </a:t>
            </a:r>
          </a:p>
          <a:p>
            <a:pPr marL="931410" lvl="1" indent="-472823" eaLnBrk="1" hangingPunct="1"/>
            <a:r>
              <a:rPr lang="en-GB" sz="2000" dirty="0" smtClean="0">
                <a:latin typeface="Comic Sans MS" pitchFamily="66" charset="0"/>
              </a:rPr>
              <a:t>Clinical </a:t>
            </a:r>
            <a:r>
              <a:rPr lang="en-GB" sz="2000" dirty="0" smtClean="0">
                <a:latin typeface="Comic Sans MS" pitchFamily="66" charset="0"/>
              </a:rPr>
              <a:t>evaluation of SBPs</a:t>
            </a:r>
            <a:endParaRPr lang="en-GB" sz="2000" dirty="0">
              <a:latin typeface="Comic Sans MS" pitchFamily="66" charset="0"/>
            </a:endParaRPr>
          </a:p>
          <a:p>
            <a:pPr marL="472823" indent="-472823" eaLnBrk="1" hangingPunct="1"/>
            <a:r>
              <a:rPr lang="en-GB" sz="2000" dirty="0" smtClean="0">
                <a:latin typeface="Comic Sans MS" pitchFamily="66" charset="0"/>
              </a:rPr>
              <a:t>Biotherapeutic </a:t>
            </a:r>
            <a:r>
              <a:rPr lang="en-GB" sz="2000" dirty="0" smtClean="0">
                <a:latin typeface="Comic Sans MS" pitchFamily="66" charset="0"/>
              </a:rPr>
              <a:t>Products (BTP)</a:t>
            </a:r>
            <a:endParaRPr lang="en-GB" sz="2000" dirty="0">
              <a:latin typeface="Comic Sans MS" pitchFamily="66" charset="0"/>
            </a:endParaRPr>
          </a:p>
          <a:p>
            <a:pPr marL="931410" lvl="1" indent="-472823" eaLnBrk="1" hangingPunct="1"/>
            <a:r>
              <a:rPr lang="en-GB" sz="2000" dirty="0" smtClean="0">
                <a:latin typeface="Comic Sans MS" pitchFamily="66" charset="0"/>
              </a:rPr>
              <a:t>Guidelines on BTP made by rDNA technology – ECBS 2013</a:t>
            </a:r>
          </a:p>
          <a:p>
            <a:pPr marL="931410" lvl="1" indent="-472823" eaLnBrk="1" hangingPunct="1"/>
            <a:r>
              <a:rPr lang="en-GB" sz="2000" dirty="0" smtClean="0">
                <a:latin typeface="Comic Sans MS" pitchFamily="66" charset="0"/>
              </a:rPr>
              <a:t>Regulatory </a:t>
            </a:r>
            <a:r>
              <a:rPr lang="en-GB" sz="2000" dirty="0">
                <a:latin typeface="Comic Sans MS" pitchFamily="66" charset="0"/>
              </a:rPr>
              <a:t>Risk Assessment of Biotherapeutic Products</a:t>
            </a:r>
          </a:p>
          <a:p>
            <a:pPr marL="472823" indent="-472823" eaLnBrk="1" hangingPunct="1"/>
            <a:endParaRPr lang="en-GB" dirty="0" smtClean="0">
              <a:latin typeface="Comic Sans MS" pitchFamily="66" charset="0"/>
            </a:endParaRPr>
          </a:p>
        </p:txBody>
      </p:sp>
    </p:spTree>
    <p:extLst>
      <p:ext uri="{BB962C8B-B14F-4D97-AF65-F5344CB8AC3E}">
        <p14:creationId xmlns:p14="http://schemas.microsoft.com/office/powerpoint/2010/main" val="1216875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solidFill>
            <a:srgbClr val="99CCFF"/>
          </a:solidFill>
        </p:spPr>
        <p:txBody>
          <a:bodyPr/>
          <a:lstStyle/>
          <a:p>
            <a:pPr eaLnBrk="1" hangingPunct="1"/>
            <a:r>
              <a:rPr lang="en-GB" altLang="ko-KR" dirty="0" smtClean="0">
                <a:latin typeface="Comic Sans MS" pitchFamily="66" charset="0"/>
                <a:ea typeface="굴림" pitchFamily="34" charset="-127"/>
              </a:rPr>
              <a:t>Clinical evaluation – </a:t>
            </a:r>
            <a:r>
              <a:rPr lang="en-GB" altLang="ko-KR" dirty="0" smtClean="0">
                <a:latin typeface="Comic Sans MS" pitchFamily="66" charset="0"/>
                <a:ea typeface="굴림" pitchFamily="34" charset="-127"/>
              </a:rPr>
              <a:t>validation of data</a:t>
            </a:r>
            <a:endParaRPr lang="en-US" altLang="ko-KR" dirty="0" smtClean="0">
              <a:latin typeface="Comic Sans MS" pitchFamily="66" charset="0"/>
              <a:ea typeface="굴림" pitchFamily="34" charset="-127"/>
            </a:endParaRPr>
          </a:p>
        </p:txBody>
      </p:sp>
      <p:sp>
        <p:nvSpPr>
          <p:cNvPr id="34819" name="Rectangle 3"/>
          <p:cNvSpPr>
            <a:spLocks noGrp="1" noChangeArrowheads="1"/>
          </p:cNvSpPr>
          <p:nvPr>
            <p:ph type="body" idx="4294967295"/>
          </p:nvPr>
        </p:nvSpPr>
        <p:spPr>
          <a:xfrm>
            <a:off x="215008" y="1412776"/>
            <a:ext cx="8928992" cy="4679950"/>
          </a:xfrm>
          <a:noFill/>
        </p:spPr>
        <p:txBody>
          <a:bodyPr/>
          <a:lstStyle/>
          <a:p>
            <a:pPr lvl="0" eaLnBrk="1" hangingPunct="1">
              <a:lnSpc>
                <a:spcPct val="80000"/>
              </a:lnSpc>
              <a:spcBef>
                <a:spcPct val="40000"/>
              </a:spcBef>
            </a:pPr>
            <a:r>
              <a:rPr lang="en-US" sz="1900" dirty="0" smtClean="0">
                <a:latin typeface="Comic Sans MS" pitchFamily="66" charset="0"/>
                <a:ea typeface="Times New Roman"/>
                <a:cs typeface="Times New Roman"/>
              </a:rPr>
              <a:t>Validation </a:t>
            </a:r>
            <a:r>
              <a:rPr lang="en-US" sz="1900" dirty="0">
                <a:latin typeface="Comic Sans MS" pitchFamily="66" charset="0"/>
                <a:ea typeface="Times New Roman"/>
                <a:cs typeface="Times New Roman"/>
              </a:rPr>
              <a:t>of data is one of the critical steps which is sometimes forgotten</a:t>
            </a:r>
            <a:r>
              <a:rPr lang="en-US" sz="1900" dirty="0">
                <a:latin typeface="Comic Sans MS" pitchFamily="66" charset="0"/>
                <a:ea typeface="Times New Roman"/>
              </a:rPr>
              <a:t>. </a:t>
            </a:r>
            <a:endParaRPr lang="en-US" sz="1900" dirty="0" smtClean="0">
              <a:latin typeface="Comic Sans MS" pitchFamily="66" charset="0"/>
              <a:ea typeface="Times New Roman"/>
            </a:endParaRPr>
          </a:p>
          <a:p>
            <a:pPr marL="0" indent="0" eaLnBrk="1" hangingPunct="1">
              <a:lnSpc>
                <a:spcPct val="80000"/>
              </a:lnSpc>
              <a:spcBef>
                <a:spcPct val="40000"/>
              </a:spcBef>
              <a:buNone/>
            </a:pPr>
            <a:r>
              <a:rPr lang="en-US" sz="1900" dirty="0" smtClean="0">
                <a:latin typeface="Comic Sans MS" pitchFamily="66" charset="0"/>
                <a:ea typeface="Times New Roman"/>
              </a:rPr>
              <a:t>Overall</a:t>
            </a:r>
            <a:r>
              <a:rPr lang="en-US" sz="1900" dirty="0">
                <a:latin typeface="Comic Sans MS" pitchFamily="66" charset="0"/>
                <a:ea typeface="Times New Roman"/>
              </a:rPr>
              <a:t>, </a:t>
            </a:r>
            <a:r>
              <a:rPr lang="en-US" sz="1900" u="sng" dirty="0">
                <a:latin typeface="Comic Sans MS" pitchFamily="66" charset="0"/>
                <a:ea typeface="Times New Roman"/>
              </a:rPr>
              <a:t>it is an important step in determining the validity of the conclusions that are made from a clinical trial</a:t>
            </a:r>
            <a:r>
              <a:rPr lang="en-US" sz="1900" dirty="0">
                <a:latin typeface="Comic Sans MS" pitchFamily="66" charset="0"/>
                <a:ea typeface="Times New Roman"/>
              </a:rPr>
              <a:t>, and includes a careful assessment of the following:</a:t>
            </a:r>
            <a:br>
              <a:rPr lang="en-US" sz="1900" dirty="0">
                <a:latin typeface="Comic Sans MS" pitchFamily="66" charset="0"/>
                <a:ea typeface="Times New Roman"/>
              </a:rPr>
            </a:br>
            <a:r>
              <a:rPr lang="en-US" sz="1900" dirty="0">
                <a:latin typeface="Comic Sans MS" pitchFamily="66" charset="0"/>
                <a:ea typeface="Times New Roman"/>
              </a:rPr>
              <a:t>a) the completeness and accuracy with which data were collected;</a:t>
            </a:r>
            <a:br>
              <a:rPr lang="en-US" sz="1900" dirty="0">
                <a:latin typeface="Comic Sans MS" pitchFamily="66" charset="0"/>
                <a:ea typeface="Times New Roman"/>
              </a:rPr>
            </a:br>
            <a:r>
              <a:rPr lang="en-US" sz="1900" dirty="0">
                <a:latin typeface="Comic Sans MS" pitchFamily="66" charset="0"/>
                <a:ea typeface="Times New Roman"/>
              </a:rPr>
              <a:t>b) any potential biases that could have arisen during trial conduct and data analysis;</a:t>
            </a:r>
            <a:br>
              <a:rPr lang="en-US" sz="1900" dirty="0">
                <a:latin typeface="Comic Sans MS" pitchFamily="66" charset="0"/>
                <a:ea typeface="Times New Roman"/>
              </a:rPr>
            </a:br>
            <a:r>
              <a:rPr lang="en-US" sz="1900" dirty="0">
                <a:latin typeface="Comic Sans MS" pitchFamily="66" charset="0"/>
                <a:ea typeface="Times New Roman"/>
              </a:rPr>
              <a:t>c) the extent and impact of protocol violations; </a:t>
            </a:r>
            <a:br>
              <a:rPr lang="en-US" sz="1900" dirty="0">
                <a:latin typeface="Comic Sans MS" pitchFamily="66" charset="0"/>
                <a:ea typeface="Times New Roman"/>
              </a:rPr>
            </a:br>
            <a:r>
              <a:rPr lang="en-US" sz="1900" dirty="0">
                <a:latin typeface="Comic Sans MS" pitchFamily="66" charset="0"/>
                <a:ea typeface="Times New Roman"/>
              </a:rPr>
              <a:t>d) the extent, timing and patterns of missing data and early withdrawals from the trial;</a:t>
            </a:r>
            <a:br>
              <a:rPr lang="en-US" sz="1900" dirty="0">
                <a:latin typeface="Comic Sans MS" pitchFamily="66" charset="0"/>
                <a:ea typeface="Times New Roman"/>
              </a:rPr>
            </a:br>
            <a:r>
              <a:rPr lang="en-US" sz="1900" dirty="0">
                <a:latin typeface="Comic Sans MS" pitchFamily="66" charset="0"/>
                <a:ea typeface="Times New Roman"/>
              </a:rPr>
              <a:t>e) the suitability of the primary method for handling missing data and early withdrawals, including the suitability of any sensitivity analyses performed  to assess the robustness of the study results; </a:t>
            </a:r>
            <a:br>
              <a:rPr lang="en-US" sz="1900" dirty="0">
                <a:latin typeface="Comic Sans MS" pitchFamily="66" charset="0"/>
                <a:ea typeface="Times New Roman"/>
              </a:rPr>
            </a:br>
            <a:r>
              <a:rPr lang="en-US" sz="1900" dirty="0">
                <a:latin typeface="Comic Sans MS" pitchFamily="66" charset="0"/>
                <a:ea typeface="Times New Roman"/>
              </a:rPr>
              <a:t/>
            </a:r>
            <a:br>
              <a:rPr lang="en-US" sz="1900" dirty="0">
                <a:latin typeface="Comic Sans MS" pitchFamily="66" charset="0"/>
                <a:ea typeface="Times New Roman"/>
              </a:rPr>
            </a:br>
            <a:r>
              <a:rPr lang="en-US" sz="1900" dirty="0">
                <a:latin typeface="Comic Sans MS" pitchFamily="66" charset="0"/>
                <a:ea typeface="Times New Roman"/>
              </a:rPr>
              <a:t>Collaboration with a statistician is important in validating the data from a clinical trial. </a:t>
            </a:r>
            <a:br>
              <a:rPr lang="en-US" sz="1900" dirty="0">
                <a:latin typeface="Comic Sans MS" pitchFamily="66" charset="0"/>
                <a:ea typeface="Times New Roman"/>
              </a:rPr>
            </a:br>
            <a:endParaRPr lang="en-US" sz="1900" dirty="0" smtClean="0">
              <a:solidFill>
                <a:srgbClr val="1E7FB8"/>
              </a:solidFill>
              <a:latin typeface="Comic Sans MS" pitchFamily="66" charset="0"/>
              <a:ea typeface="굴림" pitchFamily="34" charset="-127"/>
              <a:cs typeface="Times New Roman"/>
            </a:endParaRPr>
          </a:p>
          <a:p>
            <a:pPr marL="0" indent="0" eaLnBrk="1" hangingPunct="1">
              <a:lnSpc>
                <a:spcPct val="80000"/>
              </a:lnSpc>
              <a:spcBef>
                <a:spcPct val="40000"/>
              </a:spcBef>
              <a:buNone/>
            </a:pPr>
            <a:r>
              <a:rPr lang="en-US" sz="1900" dirty="0" smtClean="0">
                <a:solidFill>
                  <a:srgbClr val="1E7FB8"/>
                </a:solidFill>
                <a:latin typeface="Wingdings"/>
                <a:ea typeface="Times New Roman"/>
                <a:cs typeface="Times New Roman"/>
              </a:rPr>
              <a:t>l </a:t>
            </a:r>
            <a:r>
              <a:rPr lang="en-US" altLang="ko-KR" sz="1900" dirty="0" smtClean="0">
                <a:latin typeface="Comic Sans MS" pitchFamily="66" charset="0"/>
                <a:ea typeface="굴림" pitchFamily="34" charset="-127"/>
              </a:rPr>
              <a:t>Decision </a:t>
            </a:r>
            <a:r>
              <a:rPr lang="en-US" altLang="ko-KR" sz="1900" dirty="0">
                <a:latin typeface="Comic Sans MS" pitchFamily="66" charset="0"/>
                <a:ea typeface="굴림" pitchFamily="34" charset="-127"/>
              </a:rPr>
              <a:t>making process for clinical regulatory reviewers includes all the above and many other important </a:t>
            </a:r>
            <a:r>
              <a:rPr lang="en-US" altLang="ko-KR" sz="1900" dirty="0" smtClean="0">
                <a:latin typeface="Comic Sans MS" pitchFamily="66" charset="0"/>
                <a:ea typeface="굴림" pitchFamily="34" charset="-127"/>
              </a:rPr>
              <a:t>issues.</a:t>
            </a:r>
            <a:endParaRPr lang="en-US" altLang="ko-KR" sz="1900" dirty="0">
              <a:latin typeface="Comic Sans MS" pitchFamily="66" charset="0"/>
              <a:ea typeface="굴림" pitchFamily="34" charset="-127"/>
            </a:endParaRPr>
          </a:p>
          <a:p>
            <a:pPr marL="520264" lvl="1" indent="0" eaLnBrk="1" hangingPunct="1">
              <a:lnSpc>
                <a:spcPct val="80000"/>
              </a:lnSpc>
              <a:spcBef>
                <a:spcPct val="40000"/>
              </a:spcBef>
              <a:buNone/>
            </a:pPr>
            <a:endParaRPr lang="en-US" altLang="ko-KR" sz="1800" dirty="0" smtClean="0">
              <a:latin typeface="Comic Sans MS" pitchFamily="66" charset="0"/>
              <a:ea typeface="굴림" pitchFamily="34" charset="-127"/>
            </a:endParaRPr>
          </a:p>
          <a:p>
            <a:pPr marL="520264" lvl="1" indent="0" eaLnBrk="1" hangingPunct="1">
              <a:lnSpc>
                <a:spcPct val="80000"/>
              </a:lnSpc>
              <a:spcBef>
                <a:spcPct val="40000"/>
              </a:spcBef>
              <a:buNone/>
            </a:pPr>
            <a:r>
              <a:rPr lang="en-US" altLang="ko-KR" sz="1800" dirty="0" smtClean="0">
                <a:latin typeface="Comic Sans MS" pitchFamily="66" charset="0"/>
                <a:ea typeface="굴림" pitchFamily="34" charset="-127"/>
              </a:rPr>
              <a:t> </a:t>
            </a:r>
            <a:endParaRPr lang="en-US" altLang="ko-KR" sz="1800" b="1" dirty="0" smtClean="0">
              <a:latin typeface="Comic Sans MS" pitchFamily="66" charset="0"/>
              <a:ea typeface="굴림" pitchFamily="34" charset="-127"/>
            </a:endParaRPr>
          </a:p>
        </p:txBody>
      </p:sp>
    </p:spTree>
    <p:extLst>
      <p:ext uri="{BB962C8B-B14F-4D97-AF65-F5344CB8AC3E}">
        <p14:creationId xmlns:p14="http://schemas.microsoft.com/office/powerpoint/2010/main" val="2803521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rgbClr val="99CCFF"/>
          </a:solidFill>
        </p:spPr>
        <p:txBody>
          <a:bodyPr/>
          <a:lstStyle/>
          <a:p>
            <a:pPr eaLnBrk="1" hangingPunct="1"/>
            <a:r>
              <a:rPr lang="en-GB" smtClean="0">
                <a:latin typeface="Comic Sans MS" pitchFamily="66" charset="0"/>
              </a:rPr>
              <a:t>Challenges</a:t>
            </a:r>
            <a:endParaRPr lang="en-US" smtClean="0">
              <a:latin typeface="Comic Sans MS" pitchFamily="66" charset="0"/>
            </a:endParaRPr>
          </a:p>
        </p:txBody>
      </p:sp>
      <p:sp>
        <p:nvSpPr>
          <p:cNvPr id="34819" name="Rectangle 3"/>
          <p:cNvSpPr>
            <a:spLocks noGrp="1" noChangeArrowheads="1"/>
          </p:cNvSpPr>
          <p:nvPr>
            <p:ph idx="1"/>
          </p:nvPr>
        </p:nvSpPr>
        <p:spPr>
          <a:xfrm>
            <a:off x="7911" y="1484784"/>
            <a:ext cx="9144000" cy="4679950"/>
          </a:xfrm>
        </p:spPr>
        <p:txBody>
          <a:bodyPr/>
          <a:lstStyle/>
          <a:p>
            <a:pPr marL="0" lvl="1" indent="0">
              <a:spcBef>
                <a:spcPts val="526"/>
              </a:spcBef>
              <a:buNone/>
              <a:tabLst>
                <a:tab pos="0" algn="l"/>
              </a:tabLst>
              <a:defRPr/>
            </a:pPr>
            <a:r>
              <a:rPr lang="en-GB" sz="1600" dirty="0">
                <a:latin typeface="Comic Sans MS" pitchFamily="66" charset="0"/>
              </a:rPr>
              <a:t>1. Regulatory framework for biotherapeutics: diversity of approaches</a:t>
            </a:r>
          </a:p>
          <a:p>
            <a:pPr marL="862591" lvl="1" indent="-341569">
              <a:spcBef>
                <a:spcPts val="526"/>
              </a:spcBef>
              <a:buFont typeface="Arial" charset="0"/>
              <a:buAutoNum type="arabicPeriod"/>
              <a:tabLst>
                <a:tab pos="0" algn="l"/>
              </a:tabLst>
              <a:defRPr/>
            </a:pPr>
            <a:r>
              <a:rPr lang="en-GB" altLang="ko-KR" sz="1600" dirty="0">
                <a:latin typeface="Comic Sans MS" pitchFamily="66" charset="0"/>
                <a:ea typeface="굴림" pitchFamily="34" charset="-127"/>
              </a:rPr>
              <a:t>M</a:t>
            </a:r>
            <a:r>
              <a:rPr lang="en-GB" sz="1600" dirty="0">
                <a:latin typeface="Comic Sans MS" pitchFamily="66" charset="0"/>
              </a:rPr>
              <a:t>ost of the</a:t>
            </a:r>
            <a:r>
              <a:rPr lang="en-GB" altLang="ko-KR" sz="1600" dirty="0">
                <a:latin typeface="Comic Sans MS" pitchFamily="66" charset="0"/>
                <a:ea typeface="굴림" pitchFamily="34" charset="-127"/>
              </a:rPr>
              <a:t> </a:t>
            </a:r>
            <a:r>
              <a:rPr lang="en-GB" sz="1600" dirty="0">
                <a:latin typeface="Comic Sans MS" pitchFamily="66" charset="0"/>
              </a:rPr>
              <a:t>biotherapeutics in developing countries belong to the category of known biological entity </a:t>
            </a:r>
            <a:r>
              <a:rPr lang="en-US" sz="1600" dirty="0" smtClean="0">
                <a:latin typeface="Comic Sans MS" pitchFamily="66" charset="0"/>
              </a:rPr>
              <a:t>that </a:t>
            </a:r>
            <a:r>
              <a:rPr lang="en-US" sz="1600" dirty="0">
                <a:latin typeface="Comic Sans MS" pitchFamily="66" charset="0"/>
              </a:rPr>
              <a:t>have been licensed through the stand alone pathway </a:t>
            </a:r>
            <a:r>
              <a:rPr lang="en-GB" sz="1600" dirty="0" smtClean="0">
                <a:latin typeface="Comic Sans MS" pitchFamily="66" charset="0"/>
              </a:rPr>
              <a:t>with </a:t>
            </a:r>
            <a:r>
              <a:rPr lang="en-GB" sz="1600" dirty="0">
                <a:latin typeface="Comic Sans MS" pitchFamily="66" charset="0"/>
              </a:rPr>
              <a:t>reduced data package rather than through SBP pathway</a:t>
            </a:r>
            <a:r>
              <a:rPr lang="en-GB" altLang="ko-KR" sz="1600" dirty="0">
                <a:latin typeface="Comic Sans MS" pitchFamily="66" charset="0"/>
                <a:ea typeface="굴림" pitchFamily="34" charset="-127"/>
              </a:rPr>
              <a:t>. </a:t>
            </a:r>
          </a:p>
          <a:p>
            <a:pPr marL="862591" lvl="1" indent="-341569">
              <a:spcBef>
                <a:spcPts val="526"/>
              </a:spcBef>
              <a:buFont typeface="Arial" charset="0"/>
              <a:buAutoNum type="arabicPeriod"/>
              <a:tabLst>
                <a:tab pos="0" algn="l"/>
              </a:tabLst>
              <a:defRPr/>
            </a:pPr>
            <a:r>
              <a:rPr lang="en-GB" altLang="ko-KR" sz="1600" dirty="0">
                <a:latin typeface="Comic Sans MS" pitchFamily="66" charset="0"/>
                <a:ea typeface="굴림" pitchFamily="34" charset="-127"/>
              </a:rPr>
              <a:t>Some countries have regulatory pathway for </a:t>
            </a:r>
            <a:r>
              <a:rPr lang="en-GB" altLang="ko-KR" sz="1600" dirty="0">
                <a:solidFill>
                  <a:srgbClr val="C00000"/>
                </a:solidFill>
                <a:latin typeface="Comic Sans MS" pitchFamily="66" charset="0"/>
                <a:ea typeface="굴림" pitchFamily="34" charset="-127"/>
              </a:rPr>
              <a:t>"non-innovative </a:t>
            </a:r>
            <a:r>
              <a:rPr lang="en-GB" altLang="ko-KR" sz="1600" dirty="0" err="1">
                <a:solidFill>
                  <a:srgbClr val="C00000"/>
                </a:solidFill>
                <a:latin typeface="Comic Sans MS" pitchFamily="66" charset="0"/>
                <a:ea typeface="굴림" pitchFamily="34" charset="-127"/>
              </a:rPr>
              <a:t>biotherapeutic</a:t>
            </a:r>
            <a:r>
              <a:rPr lang="en-GB" altLang="ko-KR" sz="1600" dirty="0">
                <a:solidFill>
                  <a:srgbClr val="C00000"/>
                </a:solidFill>
                <a:latin typeface="Comic Sans MS" pitchFamily="66" charset="0"/>
                <a:ea typeface="굴림" pitchFamily="34" charset="-127"/>
              </a:rPr>
              <a:t> products"</a:t>
            </a:r>
            <a:r>
              <a:rPr lang="en-GB" altLang="ko-KR" sz="1600" dirty="0">
                <a:latin typeface="Comic Sans MS" pitchFamily="66" charset="0"/>
                <a:ea typeface="굴림" pitchFamily="34" charset="-127"/>
              </a:rPr>
              <a:t> but requirements are not always clear</a:t>
            </a:r>
            <a:r>
              <a:rPr lang="en-GB" altLang="ko-KR" sz="1600" dirty="0">
                <a:ea typeface="굴림" pitchFamily="34" charset="-127"/>
              </a:rPr>
              <a:t>. </a:t>
            </a:r>
          </a:p>
          <a:p>
            <a:pPr marL="0" indent="0" eaLnBrk="1" hangingPunct="1">
              <a:buNone/>
              <a:defRPr/>
            </a:pPr>
            <a:r>
              <a:rPr lang="en-GB" sz="1600" dirty="0">
                <a:latin typeface="Comic Sans MS" pitchFamily="66" charset="0"/>
              </a:rPr>
              <a:t>2. Lack of expertise and capacity for evaluation of biotherapeutics at NRA</a:t>
            </a:r>
          </a:p>
          <a:p>
            <a:pPr marL="0" indent="0" eaLnBrk="1" hangingPunct="1">
              <a:buNone/>
              <a:defRPr/>
            </a:pPr>
            <a:r>
              <a:rPr lang="en-GB" sz="1600" dirty="0">
                <a:latin typeface="Comic Sans MS" pitchFamily="66" charset="0"/>
              </a:rPr>
              <a:t>3. Comparability studies with RBP: concept not well understood and used in developing countries</a:t>
            </a:r>
          </a:p>
          <a:p>
            <a:pPr marL="0" indent="0" eaLnBrk="1" hangingPunct="1">
              <a:buNone/>
              <a:defRPr/>
            </a:pPr>
            <a:r>
              <a:rPr lang="en-GB" sz="1600" dirty="0">
                <a:latin typeface="Comic Sans MS" pitchFamily="66" charset="0"/>
              </a:rPr>
              <a:t>5. </a:t>
            </a:r>
            <a:r>
              <a:rPr lang="en-GB" sz="1600" dirty="0" err="1">
                <a:latin typeface="Comic Sans MS" pitchFamily="66" charset="0"/>
              </a:rPr>
              <a:t>PhV</a:t>
            </a:r>
            <a:r>
              <a:rPr lang="en-GB" sz="1600" dirty="0">
                <a:latin typeface="Comic Sans MS" pitchFamily="66" charset="0"/>
              </a:rPr>
              <a:t> system in many countries: needs to be developed/ improved</a:t>
            </a:r>
          </a:p>
          <a:p>
            <a:pPr marL="0" indent="0" eaLnBrk="1" hangingPunct="1">
              <a:buNone/>
              <a:defRPr/>
            </a:pPr>
            <a:r>
              <a:rPr lang="en-GB" sz="1600" dirty="0">
                <a:latin typeface="Comic Sans MS" pitchFamily="66" charset="0"/>
              </a:rPr>
              <a:t>6. Additional responsibilities of NRAs and other national authorities:</a:t>
            </a:r>
          </a:p>
          <a:p>
            <a:pPr marL="918395" lvl="1" indent="-397636" eaLnBrk="1" hangingPunct="1">
              <a:buFont typeface="+mj-lt"/>
              <a:buAutoNum type="arabicPeriod"/>
              <a:defRPr/>
            </a:pPr>
            <a:r>
              <a:rPr lang="en-GB" sz="1600" dirty="0">
                <a:latin typeface="Comic Sans MS" pitchFamily="66" charset="0"/>
              </a:rPr>
              <a:t>IP issues</a:t>
            </a:r>
          </a:p>
          <a:p>
            <a:pPr marL="918395" lvl="1" indent="-397636" eaLnBrk="1" hangingPunct="1">
              <a:buFont typeface="+mj-lt"/>
              <a:buAutoNum type="arabicPeriod"/>
              <a:defRPr/>
            </a:pPr>
            <a:r>
              <a:rPr lang="en-GB" sz="1600" dirty="0" err="1">
                <a:latin typeface="Comic Sans MS" pitchFamily="66" charset="0"/>
              </a:rPr>
              <a:t>Interchangeability</a:t>
            </a:r>
            <a:r>
              <a:rPr lang="en-GB" sz="1600" dirty="0">
                <a:latin typeface="Comic Sans MS" pitchFamily="66" charset="0"/>
              </a:rPr>
              <a:t> and substitutability</a:t>
            </a:r>
          </a:p>
          <a:p>
            <a:pPr marL="918395" lvl="1" indent="-397636" eaLnBrk="1" hangingPunct="1">
              <a:buFont typeface="+mj-lt"/>
              <a:buAutoNum type="arabicPeriod"/>
              <a:defRPr/>
            </a:pPr>
            <a:r>
              <a:rPr lang="en-GB" sz="1600" dirty="0">
                <a:latin typeface="Comic Sans MS" pitchFamily="66" charset="0"/>
              </a:rPr>
              <a:t>Labelling and prescribing information</a:t>
            </a:r>
            <a:endParaRPr lang="en-US" sz="1600" dirty="0">
              <a:latin typeface="Comic Sans MS" pitchFamily="66" charset="0"/>
            </a:endParaRPr>
          </a:p>
          <a:p>
            <a:pPr marL="0" indent="0" eaLnBrk="1" hangingPunct="1">
              <a:buNone/>
              <a:defRPr/>
            </a:pPr>
            <a:endParaRPr lang="en-GB" sz="1600" dirty="0">
              <a:latin typeface="Comic Sans MS" pitchFamily="66" charset="0"/>
            </a:endParaRPr>
          </a:p>
        </p:txBody>
      </p:sp>
    </p:spTree>
    <p:extLst>
      <p:ext uri="{BB962C8B-B14F-4D97-AF65-F5344CB8AC3E}">
        <p14:creationId xmlns:p14="http://schemas.microsoft.com/office/powerpoint/2010/main" val="1415193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99CCFF"/>
          </a:solidFill>
        </p:spPr>
        <p:txBody>
          <a:bodyPr/>
          <a:lstStyle/>
          <a:p>
            <a:pPr eaLnBrk="1" hangingPunct="1"/>
            <a:r>
              <a:rPr lang="en-US" altLang="ko-KR" sz="3600" dirty="0">
                <a:latin typeface="Comic Sans MS" pitchFamily="66" charset="0"/>
                <a:ea typeface="굴림" pitchFamily="34" charset="-127"/>
              </a:rPr>
              <a:t>Call for comments on  WHO Guidelines for Biotherapeutic products</a:t>
            </a:r>
            <a:endParaRPr lang="en-US" sz="3600" dirty="0">
              <a:solidFill>
                <a:srgbClr val="000000"/>
              </a:solidFill>
            </a:endParaRPr>
          </a:p>
        </p:txBody>
      </p:sp>
      <p:sp>
        <p:nvSpPr>
          <p:cNvPr id="16387" name="Rectangle 3"/>
          <p:cNvSpPr>
            <a:spLocks noGrp="1" noChangeArrowheads="1"/>
          </p:cNvSpPr>
          <p:nvPr>
            <p:ph idx="1"/>
          </p:nvPr>
        </p:nvSpPr>
        <p:spPr>
          <a:xfrm>
            <a:off x="107950" y="1341460"/>
            <a:ext cx="9036050" cy="4535487"/>
          </a:xfrm>
        </p:spPr>
        <p:txBody>
          <a:bodyPr/>
          <a:lstStyle/>
          <a:p>
            <a:pPr algn="ctr" eaLnBrk="1" hangingPunct="1"/>
            <a:endParaRPr lang="en-GB" sz="2100" b="1" dirty="0"/>
          </a:p>
          <a:p>
            <a:pPr algn="ctr" eaLnBrk="1" hangingPunct="1">
              <a:buFont typeface="Wingdings" pitchFamily="2" charset="2"/>
              <a:buNone/>
            </a:pPr>
            <a:r>
              <a:rPr lang="en-GB" sz="2400" b="1" dirty="0">
                <a:latin typeface="Comic Sans MS" pitchFamily="66"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556796"/>
            <a:ext cx="897413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53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rgbClr val="99CCFF"/>
          </a:solidFill>
        </p:spPr>
        <p:txBody>
          <a:bodyPr/>
          <a:lstStyle/>
          <a:p>
            <a:pPr marL="339989" indent="-339989" eaLnBrk="1" hangingPunct="1">
              <a:lnSpc>
                <a:spcPct val="150000"/>
              </a:lnSpc>
            </a:pPr>
            <a:r>
              <a:rPr lang="en-GB" altLang="ko-KR" sz="2400" dirty="0">
                <a:latin typeface="Comic Sans MS" pitchFamily="66" charset="0"/>
                <a:ea typeface="굴림" pitchFamily="34" charset="-127"/>
              </a:rPr>
              <a:t/>
            </a:r>
            <a:br>
              <a:rPr lang="en-GB" altLang="ko-KR" sz="2400" dirty="0">
                <a:latin typeface="Comic Sans MS" pitchFamily="66" charset="0"/>
                <a:ea typeface="굴림" pitchFamily="34" charset="-127"/>
              </a:rPr>
            </a:br>
            <a:r>
              <a:rPr lang="en-GB" altLang="ko-KR" sz="2400" dirty="0">
                <a:latin typeface="Comic Sans MS" pitchFamily="66" charset="0"/>
                <a:ea typeface="굴림" pitchFamily="34" charset="-127"/>
              </a:rPr>
              <a:t>Regulatory Risk Assessment (RRA) for </a:t>
            </a:r>
            <a:r>
              <a:rPr lang="en-GB" altLang="ko-KR" sz="2400" dirty="0" err="1">
                <a:latin typeface="Comic Sans MS" pitchFamily="66" charset="0"/>
                <a:ea typeface="굴림" pitchFamily="34" charset="-127"/>
              </a:rPr>
              <a:t>biotherapeutic</a:t>
            </a:r>
            <a:r>
              <a:rPr lang="en-GB" altLang="ko-KR" sz="2400" dirty="0">
                <a:latin typeface="Comic Sans MS" pitchFamily="66" charset="0"/>
                <a:ea typeface="굴림" pitchFamily="34" charset="-127"/>
              </a:rPr>
              <a:t> products licensed with insufficient/ inappropriate data</a:t>
            </a:r>
            <a:br>
              <a:rPr lang="en-GB" altLang="ko-KR" sz="2400" dirty="0">
                <a:latin typeface="Comic Sans MS" pitchFamily="66" charset="0"/>
                <a:ea typeface="굴림" pitchFamily="34" charset="-127"/>
              </a:rPr>
            </a:br>
            <a:endParaRPr lang="en-US" sz="3600" dirty="0"/>
          </a:p>
        </p:txBody>
      </p:sp>
      <p:sp>
        <p:nvSpPr>
          <p:cNvPr id="37891" name="Rectangle 3"/>
          <p:cNvSpPr>
            <a:spLocks noGrp="1" noChangeArrowheads="1"/>
          </p:cNvSpPr>
          <p:nvPr>
            <p:ph type="body" idx="1"/>
          </p:nvPr>
        </p:nvSpPr>
        <p:spPr>
          <a:xfrm>
            <a:off x="74613" y="1412897"/>
            <a:ext cx="9036050" cy="4608513"/>
          </a:xfrm>
        </p:spPr>
        <p:txBody>
          <a:bodyPr/>
          <a:lstStyle/>
          <a:p>
            <a:pPr eaLnBrk="1" hangingPunct="1">
              <a:lnSpc>
                <a:spcPct val="80000"/>
              </a:lnSpc>
              <a:buFontTx/>
              <a:buChar char="-"/>
              <a:defRPr/>
            </a:pPr>
            <a:r>
              <a:rPr lang="en-US" sz="1600" dirty="0">
                <a:latin typeface="Comic Sans MS" pitchFamily="66" charset="0"/>
              </a:rPr>
              <a:t>Draft Guidelines in preparation, public consultation planned for Q4 2013</a:t>
            </a:r>
          </a:p>
          <a:p>
            <a:pPr eaLnBrk="1" hangingPunct="1">
              <a:lnSpc>
                <a:spcPct val="80000"/>
              </a:lnSpc>
              <a:buFontTx/>
              <a:buChar char="-"/>
              <a:defRPr/>
            </a:pPr>
            <a:r>
              <a:rPr lang="en-US" sz="1600" dirty="0" smtClean="0">
                <a:latin typeface="Comic Sans MS" pitchFamily="66" charset="0"/>
              </a:rPr>
              <a:t>NRAs </a:t>
            </a:r>
            <a:r>
              <a:rPr lang="en-US" sz="1600" dirty="0">
                <a:latin typeface="Comic Sans MS" pitchFamily="66" charset="0"/>
              </a:rPr>
              <a:t>need to consider a risk based approach in dealing with BTP already on the market but known to have been licensed with insufficient/ inappropriate data </a:t>
            </a:r>
          </a:p>
          <a:p>
            <a:pPr eaLnBrk="1" hangingPunct="1">
              <a:lnSpc>
                <a:spcPct val="80000"/>
              </a:lnSpc>
              <a:buFontTx/>
              <a:buChar char="-"/>
              <a:defRPr/>
            </a:pPr>
            <a:r>
              <a:rPr lang="en-US" sz="1600" dirty="0">
                <a:latin typeface="Comic Sans MS" pitchFamily="66" charset="0"/>
              </a:rPr>
              <a:t>Issues to be considered in deciding appropriate regulatory actions:</a:t>
            </a:r>
          </a:p>
          <a:p>
            <a:pPr lvl="1" eaLnBrk="1" hangingPunct="1">
              <a:lnSpc>
                <a:spcPct val="80000"/>
              </a:lnSpc>
              <a:buFontTx/>
              <a:buChar char="-"/>
              <a:defRPr/>
            </a:pPr>
            <a:r>
              <a:rPr lang="en-US" sz="1600" dirty="0" smtClean="0">
                <a:latin typeface="Comic Sans MS" pitchFamily="66" charset="0"/>
              </a:rPr>
              <a:t>Nature of products, potential alternatives, importance of products for treating diseases and consequences of treating or non-treating</a:t>
            </a:r>
            <a:r>
              <a:rPr lang="en-US" sz="1600" dirty="0">
                <a:latin typeface="Comic Sans MS" pitchFamily="66" charset="0"/>
              </a:rPr>
              <a:t>, </a:t>
            </a:r>
            <a:r>
              <a:rPr lang="en-US" sz="1600" dirty="0" smtClean="0">
                <a:latin typeface="Comic Sans MS" pitchFamily="66" charset="0"/>
              </a:rPr>
              <a:t>seriousness </a:t>
            </a:r>
            <a:r>
              <a:rPr lang="en-US" sz="1600" dirty="0">
                <a:latin typeface="Comic Sans MS" pitchFamily="66" charset="0"/>
              </a:rPr>
              <a:t>of a potential lack of efficacy, as well as possible safety </a:t>
            </a:r>
            <a:r>
              <a:rPr lang="en-US" sz="1600" dirty="0" smtClean="0">
                <a:latin typeface="Comic Sans MS" pitchFamily="66" charset="0"/>
              </a:rPr>
              <a:t>issues and ability </a:t>
            </a:r>
            <a:r>
              <a:rPr lang="en-US" sz="1600" dirty="0">
                <a:latin typeface="Comic Sans MS" pitchFamily="66" charset="0"/>
              </a:rPr>
              <a:t>of the </a:t>
            </a:r>
            <a:r>
              <a:rPr lang="en-US" sz="1600" dirty="0" err="1">
                <a:latin typeface="Comic Sans MS" pitchFamily="66" charset="0"/>
              </a:rPr>
              <a:t>PhV</a:t>
            </a:r>
            <a:r>
              <a:rPr lang="en-US" sz="1600" dirty="0">
                <a:latin typeface="Comic Sans MS" pitchFamily="66" charset="0"/>
              </a:rPr>
              <a:t> system in the country to monitor and determine </a:t>
            </a:r>
            <a:r>
              <a:rPr lang="en-US" sz="1600" dirty="0" smtClean="0">
                <a:latin typeface="Comic Sans MS" pitchFamily="66" charset="0"/>
              </a:rPr>
              <a:t>problems </a:t>
            </a:r>
            <a:r>
              <a:rPr lang="en-US" sz="1600" dirty="0">
                <a:latin typeface="Comic Sans MS" pitchFamily="66" charset="0"/>
              </a:rPr>
              <a:t>associated with </a:t>
            </a:r>
            <a:r>
              <a:rPr lang="en-US" sz="1600" dirty="0" smtClean="0">
                <a:latin typeface="Comic Sans MS" pitchFamily="66" charset="0"/>
              </a:rPr>
              <a:t>these products </a:t>
            </a:r>
            <a:r>
              <a:rPr lang="en-US" sz="1600" dirty="0">
                <a:latin typeface="Comic Sans MS" pitchFamily="66" charset="0"/>
              </a:rPr>
              <a:t>etc.</a:t>
            </a:r>
          </a:p>
          <a:p>
            <a:pPr lvl="1" eaLnBrk="1" hangingPunct="1">
              <a:lnSpc>
                <a:spcPct val="80000"/>
              </a:lnSpc>
              <a:buFontTx/>
              <a:buChar char="-"/>
              <a:defRPr/>
            </a:pPr>
            <a:r>
              <a:rPr lang="en-US" sz="1600" dirty="0" smtClean="0">
                <a:latin typeface="Comic Sans MS" pitchFamily="66" charset="0"/>
              </a:rPr>
              <a:t>regulatory evaluation by </a:t>
            </a:r>
            <a:r>
              <a:rPr lang="en-US" sz="1600" dirty="0">
                <a:latin typeface="Comic Sans MS" pitchFamily="66" charset="0"/>
              </a:rPr>
              <a:t>experienced NRA for </a:t>
            </a:r>
            <a:r>
              <a:rPr lang="en-US" sz="1600" dirty="0" err="1" smtClean="0">
                <a:latin typeface="Comic Sans MS" pitchFamily="66" charset="0"/>
              </a:rPr>
              <a:t>biologicals</a:t>
            </a:r>
            <a:r>
              <a:rPr lang="en-US" sz="1600" dirty="0" smtClean="0">
                <a:latin typeface="Comic Sans MS" pitchFamily="66" charset="0"/>
              </a:rPr>
              <a:t>, </a:t>
            </a:r>
            <a:r>
              <a:rPr lang="en-US" sz="1600" dirty="0">
                <a:latin typeface="Comic Sans MS" pitchFamily="66" charset="0"/>
              </a:rPr>
              <a:t>BTP in </a:t>
            </a:r>
            <a:r>
              <a:rPr lang="en-US" sz="1600" dirty="0" smtClean="0">
                <a:latin typeface="Comic Sans MS" pitchFamily="66" charset="0"/>
              </a:rPr>
              <a:t>particular</a:t>
            </a:r>
          </a:p>
          <a:p>
            <a:pPr lvl="1" eaLnBrk="1" hangingPunct="1">
              <a:lnSpc>
                <a:spcPct val="80000"/>
              </a:lnSpc>
              <a:buFontTx/>
              <a:buChar char="-"/>
              <a:defRPr/>
            </a:pPr>
            <a:r>
              <a:rPr lang="en-US" sz="1600" dirty="0" smtClean="0">
                <a:latin typeface="Comic Sans MS" pitchFamily="66" charset="0"/>
              </a:rPr>
              <a:t>compliance to WHO </a:t>
            </a:r>
            <a:r>
              <a:rPr lang="en-US" sz="1600" dirty="0">
                <a:latin typeface="Comic Sans MS" pitchFamily="66" charset="0"/>
              </a:rPr>
              <a:t>recommendations for </a:t>
            </a:r>
            <a:r>
              <a:rPr lang="en-US" sz="1600" dirty="0" smtClean="0">
                <a:latin typeface="Comic Sans MS" pitchFamily="66" charset="0"/>
              </a:rPr>
              <a:t>BTP</a:t>
            </a:r>
          </a:p>
          <a:p>
            <a:pPr marL="0" lvl="0" indent="0" eaLnBrk="1" hangingPunct="1">
              <a:lnSpc>
                <a:spcPct val="80000"/>
              </a:lnSpc>
              <a:buNone/>
              <a:defRPr/>
            </a:pPr>
            <a:r>
              <a:rPr lang="en-US" sz="1600" dirty="0" smtClean="0">
                <a:latin typeface="Comic Sans MS" pitchFamily="66" charset="0"/>
              </a:rPr>
              <a:t> - One </a:t>
            </a:r>
            <a:r>
              <a:rPr lang="en-US" sz="1600" dirty="0">
                <a:latin typeface="Comic Sans MS" pitchFamily="66" charset="0"/>
              </a:rPr>
              <a:t>of the options is to leave such products on the market for a specified period, such as four years, during which time manufacturers would be required to submit appropriate quality, nonclinical, and clinical data, and risk management plan for regulatory evaluation to support the continuation of the license. </a:t>
            </a:r>
          </a:p>
          <a:p>
            <a:pPr marL="0" lvl="0" indent="0" eaLnBrk="1" hangingPunct="1">
              <a:lnSpc>
                <a:spcPct val="80000"/>
              </a:lnSpc>
              <a:buNone/>
              <a:defRPr/>
            </a:pPr>
            <a:r>
              <a:rPr lang="en-US" sz="1600" dirty="0">
                <a:latin typeface="Comic Sans MS" pitchFamily="66" charset="0"/>
              </a:rPr>
              <a:t>- Example of Thai FDA regulatory </a:t>
            </a:r>
            <a:r>
              <a:rPr lang="en-US" sz="1600" dirty="0" smtClean="0">
                <a:latin typeface="Comic Sans MS" pitchFamily="66" charset="0"/>
              </a:rPr>
              <a:t>actions: </a:t>
            </a:r>
            <a:r>
              <a:rPr lang="en-US" sz="1600" dirty="0" smtClean="0">
                <a:latin typeface="Comic Sans MS" pitchFamily="66" charset="0"/>
                <a:ea typeface="SimSun"/>
                <a:cs typeface="Times New Roman"/>
              </a:rPr>
              <a:t>re-evaluation </a:t>
            </a:r>
            <a:r>
              <a:rPr lang="en-US" sz="1600" dirty="0">
                <a:latin typeface="Comic Sans MS" pitchFamily="66" charset="0"/>
                <a:ea typeface="SimSun"/>
                <a:cs typeface="Times New Roman"/>
              </a:rPr>
              <a:t>of all licensed EPO is </a:t>
            </a:r>
            <a:r>
              <a:rPr lang="en-US" sz="1600" dirty="0" smtClean="0">
                <a:latin typeface="Comic Sans MS" pitchFamily="66" charset="0"/>
                <a:ea typeface="SimSun"/>
                <a:cs typeface="Times New Roman"/>
              </a:rPr>
              <a:t>ongoing, </a:t>
            </a:r>
            <a:r>
              <a:rPr lang="en-US" sz="1600" dirty="0">
                <a:latin typeface="Comic Sans MS" pitchFamily="66" charset="0"/>
                <a:ea typeface="SimSun"/>
                <a:cs typeface="Times New Roman"/>
              </a:rPr>
              <a:t>starting </a:t>
            </a:r>
            <a:r>
              <a:rPr lang="en-US" sz="1600" dirty="0" smtClean="0">
                <a:latin typeface="Comic Sans MS" pitchFamily="66" charset="0"/>
                <a:ea typeface="SimSun"/>
                <a:cs typeface="Times New Roman"/>
              </a:rPr>
              <a:t>with an update of Quality </a:t>
            </a:r>
            <a:r>
              <a:rPr lang="en-US" sz="1600" dirty="0">
                <a:latin typeface="Comic Sans MS" pitchFamily="66" charset="0"/>
                <a:ea typeface="SimSun"/>
                <a:cs typeface="Times New Roman"/>
              </a:rPr>
              <a:t>part and Risk </a:t>
            </a:r>
            <a:r>
              <a:rPr lang="en-US" sz="1600" dirty="0" smtClean="0">
                <a:latin typeface="Comic Sans MS" pitchFamily="66" charset="0"/>
                <a:ea typeface="SimSun"/>
                <a:cs typeface="Times New Roman"/>
              </a:rPr>
              <a:t>Management Plan. Additional clinical trials may be needed. It may happen that none of EPO products will be SBP. Supply shortage may be an issue.</a:t>
            </a:r>
            <a:endParaRPr lang="en-US" sz="1600" dirty="0">
              <a:latin typeface="Comic Sans MS" pitchFamily="66" charset="0"/>
            </a:endParaRPr>
          </a:p>
          <a:p>
            <a:pPr eaLnBrk="1" hangingPunct="1">
              <a:lnSpc>
                <a:spcPct val="80000"/>
              </a:lnSpc>
              <a:buFontTx/>
              <a:buChar char="-"/>
              <a:defRPr/>
            </a:pPr>
            <a:endParaRPr lang="en-US" sz="1900" dirty="0">
              <a:latin typeface="Comic Sans MS" pitchFamily="66" charset="0"/>
            </a:endParaRPr>
          </a:p>
          <a:p>
            <a:pPr lvl="1" eaLnBrk="1" hangingPunct="1">
              <a:lnSpc>
                <a:spcPct val="80000"/>
              </a:lnSpc>
              <a:buFontTx/>
              <a:buChar char="-"/>
              <a:defRPr/>
            </a:pPr>
            <a:endParaRPr lang="en-US" sz="1500" dirty="0">
              <a:latin typeface="Comic Sans MS" pitchFamily="66" charset="0"/>
            </a:endParaRPr>
          </a:p>
          <a:p>
            <a:pPr lvl="1" eaLnBrk="1" hangingPunct="1">
              <a:lnSpc>
                <a:spcPct val="80000"/>
              </a:lnSpc>
              <a:buFontTx/>
              <a:buChar char="-"/>
              <a:defRPr/>
            </a:pPr>
            <a:endParaRPr lang="en-US" sz="1500" dirty="0">
              <a:latin typeface="Comic Sans MS" pitchFamily="66" charset="0"/>
            </a:endParaRPr>
          </a:p>
          <a:p>
            <a:pPr marL="0" indent="0" eaLnBrk="1" hangingPunct="1">
              <a:lnSpc>
                <a:spcPct val="80000"/>
              </a:lnSpc>
              <a:buNone/>
              <a:defRPr/>
            </a:pPr>
            <a:endParaRPr lang="en-US" sz="1900" dirty="0">
              <a:latin typeface="Comic Sans MS" pitchFamily="66" charset="0"/>
            </a:endParaRPr>
          </a:p>
          <a:p>
            <a:pPr marL="454467" indent="-454467" eaLnBrk="1" hangingPunct="1">
              <a:lnSpc>
                <a:spcPct val="80000"/>
              </a:lnSpc>
              <a:buFont typeface="Arial" charset="0"/>
              <a:buAutoNum type="arabicPeriod"/>
              <a:defRPr/>
            </a:pPr>
            <a:endParaRPr lang="en-US" sz="2400" dirty="0">
              <a:solidFill>
                <a:srgbClr val="660066"/>
              </a:solidFill>
              <a:latin typeface="Comic Sans MS" pitchFamily="66" charset="0"/>
            </a:endParaRPr>
          </a:p>
        </p:txBody>
      </p:sp>
    </p:spTree>
    <p:extLst>
      <p:ext uri="{BB962C8B-B14F-4D97-AF65-F5344CB8AC3E}">
        <p14:creationId xmlns:p14="http://schemas.microsoft.com/office/powerpoint/2010/main" val="3544449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a:latin typeface="Comic Sans MS" pitchFamily="66" charset="0"/>
              </a:rPr>
              <a:t>P</a:t>
            </a:r>
            <a:r>
              <a:rPr lang="en-GB" dirty="0" smtClean="0">
                <a:latin typeface="Comic Sans MS" pitchFamily="66" charset="0"/>
              </a:rPr>
              <a:t>oints for discussion</a:t>
            </a:r>
            <a:endParaRPr lang="en-US" dirty="0" smtClean="0">
              <a:latin typeface="Comic Sans MS" pitchFamily="66" charset="0"/>
            </a:endParaRPr>
          </a:p>
        </p:txBody>
      </p:sp>
      <p:sp>
        <p:nvSpPr>
          <p:cNvPr id="17411" name="Rectangle 3"/>
          <p:cNvSpPr>
            <a:spLocks noGrp="1" noChangeArrowheads="1"/>
          </p:cNvSpPr>
          <p:nvPr>
            <p:ph type="body" idx="1"/>
          </p:nvPr>
        </p:nvSpPr>
        <p:spPr>
          <a:xfrm>
            <a:off x="0" y="1268413"/>
            <a:ext cx="9144000" cy="4679950"/>
          </a:xfrm>
        </p:spPr>
        <p:txBody>
          <a:bodyPr/>
          <a:lstStyle/>
          <a:p>
            <a:pPr lvl="1" eaLnBrk="1" hangingPunct="1">
              <a:lnSpc>
                <a:spcPct val="150000"/>
              </a:lnSpc>
            </a:pPr>
            <a:r>
              <a:rPr lang="en-US" sz="2000" b="1" dirty="0">
                <a:latin typeface="Comic Sans MS" pitchFamily="66" charset="0"/>
              </a:rPr>
              <a:t>Collaboration with </a:t>
            </a:r>
            <a:r>
              <a:rPr lang="en-US" sz="2000" b="1" dirty="0" smtClean="0">
                <a:latin typeface="Comic Sans MS" pitchFamily="66" charset="0"/>
              </a:rPr>
              <a:t>regional networks of regulators</a:t>
            </a:r>
            <a:endParaRPr lang="en-US" sz="2000" b="1" dirty="0">
              <a:latin typeface="Comic Sans MS" pitchFamily="66" charset="0"/>
            </a:endParaRPr>
          </a:p>
          <a:p>
            <a:pPr lvl="2" eaLnBrk="1" hangingPunct="1">
              <a:lnSpc>
                <a:spcPct val="150000"/>
              </a:lnSpc>
            </a:pPr>
            <a:r>
              <a:rPr lang="en-US" sz="2000" b="1" dirty="0">
                <a:latin typeface="Comic Sans MS" pitchFamily="66" charset="0"/>
              </a:rPr>
              <a:t>Input into the development of WHO standards:</a:t>
            </a:r>
          </a:p>
          <a:p>
            <a:pPr lvl="3" eaLnBrk="1" hangingPunct="1">
              <a:lnSpc>
                <a:spcPct val="150000"/>
              </a:lnSpc>
            </a:pPr>
            <a:r>
              <a:rPr lang="en-US" sz="2000" b="1" dirty="0">
                <a:latin typeface="Comic Sans MS" pitchFamily="66" charset="0"/>
              </a:rPr>
              <a:t>e.g., call for comments/ feedback on Guidelines on BTP </a:t>
            </a:r>
            <a:r>
              <a:rPr lang="en-US" sz="2000" b="1" dirty="0" smtClean="0">
                <a:latin typeface="Comic Sans MS" pitchFamily="66" charset="0"/>
              </a:rPr>
              <a:t>made by </a:t>
            </a:r>
            <a:r>
              <a:rPr lang="en-US" sz="2000" b="1" dirty="0" err="1" smtClean="0">
                <a:latin typeface="Comic Sans MS" pitchFamily="66" charset="0"/>
              </a:rPr>
              <a:t>rDNA</a:t>
            </a:r>
            <a:r>
              <a:rPr lang="en-US" sz="2000" b="1" dirty="0" smtClean="0">
                <a:latin typeface="Comic Sans MS" pitchFamily="66" charset="0"/>
              </a:rPr>
              <a:t> technology – </a:t>
            </a:r>
            <a:r>
              <a:rPr lang="en-US" sz="2000" b="1" dirty="0">
                <a:latin typeface="Comic Sans MS" pitchFamily="66" charset="0"/>
              </a:rPr>
              <a:t>by 20</a:t>
            </a:r>
            <a:r>
              <a:rPr lang="en-US" sz="2000" b="1" baseline="30000" dirty="0">
                <a:latin typeface="Comic Sans MS" pitchFamily="66" charset="0"/>
              </a:rPr>
              <a:t>th</a:t>
            </a:r>
            <a:r>
              <a:rPr lang="en-US" sz="2000" b="1" dirty="0">
                <a:latin typeface="Comic Sans MS" pitchFamily="66" charset="0"/>
              </a:rPr>
              <a:t> Sep 2013</a:t>
            </a:r>
          </a:p>
          <a:p>
            <a:pPr lvl="2" eaLnBrk="1" hangingPunct="1">
              <a:lnSpc>
                <a:spcPct val="150000"/>
              </a:lnSpc>
            </a:pPr>
            <a:r>
              <a:rPr lang="en-US" sz="2000" b="1" dirty="0">
                <a:latin typeface="Comic Sans MS" pitchFamily="66" charset="0"/>
              </a:rPr>
              <a:t>Options for facilitating implementation of WHO standards into regulatory and manufacturers' practices </a:t>
            </a:r>
            <a:endParaRPr lang="en-US" sz="2000" b="1" dirty="0" smtClean="0">
              <a:latin typeface="Comic Sans MS" pitchFamily="66" charset="0"/>
            </a:endParaRPr>
          </a:p>
          <a:p>
            <a:pPr lvl="2" eaLnBrk="1" hangingPunct="1">
              <a:lnSpc>
                <a:spcPct val="150000"/>
              </a:lnSpc>
            </a:pPr>
            <a:r>
              <a:rPr lang="en-US" sz="2000" b="1" dirty="0" smtClean="0">
                <a:latin typeface="Comic Sans MS" pitchFamily="66" charset="0"/>
              </a:rPr>
              <a:t>e.g</a:t>
            </a:r>
            <a:r>
              <a:rPr lang="en-US" sz="2000" b="1" dirty="0">
                <a:latin typeface="Comic Sans MS" pitchFamily="66" charset="0"/>
              </a:rPr>
              <a:t>., implementation workshops on selected topics </a:t>
            </a:r>
            <a:r>
              <a:rPr lang="en-US" sz="2000" b="1" dirty="0" smtClean="0">
                <a:latin typeface="Comic Sans MS" pitchFamily="66" charset="0"/>
              </a:rPr>
              <a:t>such as clinical evaluation of BTP (2014)</a:t>
            </a:r>
            <a:endParaRPr lang="en-US" sz="2000" b="1" dirty="0">
              <a:latin typeface="Comic Sans MS" pitchFamily="66" charset="0"/>
            </a:endParaRPr>
          </a:p>
          <a:p>
            <a:pPr marL="1427963" lvl="3" indent="0" eaLnBrk="1" hangingPunct="1">
              <a:lnSpc>
                <a:spcPct val="150000"/>
              </a:lnSpc>
              <a:buNone/>
            </a:pPr>
            <a:endParaRPr lang="en-US" sz="2000" b="1" dirty="0">
              <a:latin typeface="Comic Sans MS" pitchFamily="66" charset="0"/>
            </a:endParaRPr>
          </a:p>
          <a:p>
            <a:pPr marL="521844" lvl="1" indent="0" eaLnBrk="1" hangingPunct="1">
              <a:lnSpc>
                <a:spcPct val="150000"/>
              </a:lnSpc>
              <a:buNone/>
            </a:pPr>
            <a:endParaRPr lang="en-US" sz="2000" b="1" dirty="0">
              <a:solidFill>
                <a:srgbClr val="FF0000"/>
              </a:solidFill>
              <a:latin typeface="Comic Sans MS" pitchFamily="66" charset="0"/>
            </a:endParaRPr>
          </a:p>
          <a:p>
            <a:pPr lvl="1" eaLnBrk="1" hangingPunct="1">
              <a:lnSpc>
                <a:spcPct val="150000"/>
              </a:lnSpc>
            </a:pPr>
            <a:endParaRPr lang="en-US" sz="2000" b="1" dirty="0">
              <a:solidFill>
                <a:srgbClr val="FF0000"/>
              </a:solidFill>
              <a:latin typeface="Comic Sans MS" pitchFamily="66" charset="0"/>
            </a:endParaRPr>
          </a:p>
          <a:p>
            <a:pPr lvl="1" eaLnBrk="1" hangingPunct="1">
              <a:lnSpc>
                <a:spcPct val="150000"/>
              </a:lnSpc>
              <a:buFont typeface="Arial" charset="0"/>
              <a:buNone/>
            </a:pPr>
            <a:endParaRPr lang="en-US" sz="2400" b="1" dirty="0">
              <a:solidFill>
                <a:srgbClr val="FF0000"/>
              </a:solidFill>
              <a:latin typeface="Comic Sans MS" pitchFamily="66" charset="0"/>
            </a:endParaRPr>
          </a:p>
          <a:p>
            <a:pPr eaLnBrk="1" hangingPunct="1">
              <a:lnSpc>
                <a:spcPct val="80000"/>
              </a:lnSpc>
              <a:buFont typeface="Wingdings" pitchFamily="2" charset="2"/>
              <a:buNone/>
            </a:pPr>
            <a:r>
              <a:rPr lang="en-US" sz="2800" dirty="0">
                <a:solidFill>
                  <a:srgbClr val="0033CC"/>
                </a:solidFill>
              </a:rPr>
              <a:t> </a:t>
            </a:r>
          </a:p>
        </p:txBody>
      </p:sp>
    </p:spTree>
    <p:extLst>
      <p:ext uri="{BB962C8B-B14F-4D97-AF65-F5344CB8AC3E}">
        <p14:creationId xmlns:p14="http://schemas.microsoft.com/office/powerpoint/2010/main" val="344178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99CCFF"/>
          </a:solidFill>
        </p:spPr>
        <p:txBody>
          <a:bodyPr/>
          <a:lstStyle/>
          <a:p>
            <a:pPr eaLnBrk="1" hangingPunct="1"/>
            <a:r>
              <a:rPr lang="en-US" altLang="ko-KR" sz="3600" dirty="0">
                <a:latin typeface="Comic Sans MS" pitchFamily="66" charset="0"/>
                <a:ea typeface="굴림" pitchFamily="34" charset="-127"/>
              </a:rPr>
              <a:t>Further information and conta</a:t>
            </a:r>
            <a:r>
              <a:rPr lang="en-US" altLang="ko-KR" sz="3600" dirty="0">
                <a:solidFill>
                  <a:srgbClr val="000000"/>
                </a:solidFill>
                <a:latin typeface="Comic Sans MS" pitchFamily="66" charset="0"/>
                <a:ea typeface="굴림" pitchFamily="34" charset="-127"/>
              </a:rPr>
              <a:t>ct</a:t>
            </a:r>
            <a:endParaRPr lang="en-US" sz="3600" dirty="0">
              <a:solidFill>
                <a:srgbClr val="000000"/>
              </a:solidFill>
            </a:endParaRPr>
          </a:p>
        </p:txBody>
      </p:sp>
      <p:sp>
        <p:nvSpPr>
          <p:cNvPr id="16387" name="Rectangle 3"/>
          <p:cNvSpPr>
            <a:spLocks noGrp="1" noChangeArrowheads="1"/>
          </p:cNvSpPr>
          <p:nvPr>
            <p:ph idx="1"/>
          </p:nvPr>
        </p:nvSpPr>
        <p:spPr>
          <a:xfrm>
            <a:off x="107950" y="1341460"/>
            <a:ext cx="9036050" cy="4535487"/>
          </a:xfrm>
        </p:spPr>
        <p:txBody>
          <a:bodyPr/>
          <a:lstStyle/>
          <a:p>
            <a:pPr algn="ctr" eaLnBrk="1" hangingPunct="1"/>
            <a:endParaRPr lang="en-GB" sz="2100" b="1" dirty="0"/>
          </a:p>
          <a:p>
            <a:pPr algn="ctr" eaLnBrk="1" hangingPunct="1">
              <a:buFont typeface="Wingdings" pitchFamily="2" charset="2"/>
              <a:buNone/>
            </a:pPr>
            <a:r>
              <a:rPr lang="en-GB" sz="2400" b="1" dirty="0">
                <a:latin typeface="Comic Sans MS" pitchFamily="66" charset="0"/>
              </a:rPr>
              <a:t>Biological standardization website: </a:t>
            </a:r>
          </a:p>
          <a:p>
            <a:pPr algn="ctr" eaLnBrk="1" hangingPunct="1">
              <a:buFont typeface="Wingdings" pitchFamily="2" charset="2"/>
              <a:buNone/>
            </a:pPr>
            <a:r>
              <a:rPr lang="en-GB" sz="2400" b="1" dirty="0">
                <a:latin typeface="Comic Sans MS" pitchFamily="66" charset="0"/>
                <a:hlinkClick r:id="rId2"/>
              </a:rPr>
              <a:t>www.who.int/biologicals</a:t>
            </a:r>
            <a:endParaRPr lang="en-GB" sz="2400" b="1" dirty="0">
              <a:latin typeface="Comic Sans MS" pitchFamily="66" charset="0"/>
            </a:endParaRPr>
          </a:p>
          <a:p>
            <a:pPr algn="ctr" eaLnBrk="1" hangingPunct="1">
              <a:buFont typeface="Wingdings" pitchFamily="2" charset="2"/>
              <a:buNone/>
            </a:pPr>
            <a:r>
              <a:rPr lang="en-GB" sz="2400" b="1" dirty="0">
                <a:latin typeface="Comic Sans MS" pitchFamily="66" charset="0"/>
              </a:rPr>
              <a:t>Immunization website: www.who.int/immunization</a:t>
            </a:r>
            <a:endParaRPr lang="en-GB" sz="2400" b="1" dirty="0">
              <a:latin typeface="Comic Sans MS" pitchFamily="66" charset="0"/>
              <a:ea typeface="굴림" pitchFamily="34" charset="-127"/>
            </a:endParaRPr>
          </a:p>
          <a:p>
            <a:pPr algn="ctr" eaLnBrk="1" hangingPunct="1">
              <a:buFont typeface="Wingdings" pitchFamily="2" charset="2"/>
              <a:buNone/>
            </a:pPr>
            <a:endParaRPr lang="en-GB" sz="2400" b="1" dirty="0">
              <a:latin typeface="Comic Sans MS" pitchFamily="66" charset="0"/>
            </a:endParaRPr>
          </a:p>
          <a:p>
            <a:pPr algn="ctr" eaLnBrk="1" hangingPunct="1">
              <a:buFont typeface="Wingdings" pitchFamily="2" charset="2"/>
              <a:buNone/>
            </a:pPr>
            <a:r>
              <a:rPr lang="en-GB" sz="2400" b="1" dirty="0">
                <a:latin typeface="Comic Sans MS" pitchFamily="66" charset="0"/>
              </a:rPr>
              <a:t>Contact details:</a:t>
            </a:r>
          </a:p>
          <a:p>
            <a:pPr algn="ctr" eaLnBrk="1" hangingPunct="1">
              <a:buFont typeface="Wingdings" pitchFamily="2" charset="2"/>
              <a:buNone/>
            </a:pPr>
            <a:r>
              <a:rPr lang="en-GB" sz="2400" b="1" dirty="0">
                <a:latin typeface="Comic Sans MS" pitchFamily="66" charset="0"/>
              </a:rPr>
              <a:t>Dr Ivana Knezevic (email: </a:t>
            </a:r>
            <a:r>
              <a:rPr lang="en-GB" sz="2400" b="1" dirty="0">
                <a:latin typeface="Comic Sans MS" pitchFamily="66" charset="0"/>
                <a:hlinkClick r:id="rId3"/>
              </a:rPr>
              <a:t>knezevici@who.int</a:t>
            </a:r>
            <a:r>
              <a:rPr lang="en-GB" sz="2400" b="1" dirty="0">
                <a:latin typeface="Comic Sans MS" pitchFamily="66" charset="0"/>
              </a:rPr>
              <a:t>)</a:t>
            </a:r>
          </a:p>
        </p:txBody>
      </p:sp>
    </p:spTree>
    <p:extLst>
      <p:ext uri="{BB962C8B-B14F-4D97-AF65-F5344CB8AC3E}">
        <p14:creationId xmlns:p14="http://schemas.microsoft.com/office/powerpoint/2010/main" val="342692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99CCFF"/>
          </a:solidFill>
        </p:spPr>
        <p:txBody>
          <a:bodyPr/>
          <a:lstStyle/>
          <a:p>
            <a:pPr eaLnBrk="1" hangingPunct="1"/>
            <a:r>
              <a:rPr lang="en-US" altLang="ko-KR" sz="3600" dirty="0" smtClean="0">
                <a:latin typeface="Comic Sans MS" pitchFamily="66" charset="0"/>
                <a:ea typeface="굴림" pitchFamily="34" charset="-127"/>
              </a:rPr>
              <a:t>World Health Organization (WHO) </a:t>
            </a:r>
            <a:endParaRPr lang="en-US" sz="3600" dirty="0">
              <a:solidFill>
                <a:srgbClr val="000000"/>
              </a:solidFill>
            </a:endParaRPr>
          </a:p>
        </p:txBody>
      </p:sp>
      <p:sp>
        <p:nvSpPr>
          <p:cNvPr id="16387" name="Rectangle 3"/>
          <p:cNvSpPr>
            <a:spLocks noGrp="1" noChangeArrowheads="1"/>
          </p:cNvSpPr>
          <p:nvPr>
            <p:ph idx="1"/>
          </p:nvPr>
        </p:nvSpPr>
        <p:spPr>
          <a:xfrm>
            <a:off x="179512" y="1484784"/>
            <a:ext cx="8784976" cy="4392163"/>
          </a:xfrm>
        </p:spPr>
        <p:txBody>
          <a:bodyPr/>
          <a:lstStyle/>
          <a:p>
            <a:pPr marL="341992" lvl="0" indent="-341992">
              <a:lnSpc>
                <a:spcPct val="90000"/>
              </a:lnSpc>
            </a:pPr>
            <a:r>
              <a:rPr lang="en-GB" sz="2000" dirty="0" smtClean="0">
                <a:latin typeface="Comic Sans MS" pitchFamily="66" charset="0"/>
              </a:rPr>
              <a:t>WHO </a:t>
            </a:r>
            <a:r>
              <a:rPr lang="en-GB" sz="2000" dirty="0">
                <a:latin typeface="Comic Sans MS" pitchFamily="66" charset="0"/>
              </a:rPr>
              <a:t>is a specialised agency of the UN serving as the directing and coordinating authority for international health matters and public health on behalf of </a:t>
            </a:r>
            <a:r>
              <a:rPr lang="en-GB" sz="2000" dirty="0" smtClean="0">
                <a:latin typeface="Comic Sans MS" pitchFamily="66" charset="0"/>
              </a:rPr>
              <a:t>its </a:t>
            </a:r>
            <a:r>
              <a:rPr lang="en-GB" sz="2000" dirty="0">
                <a:latin typeface="Comic Sans MS" pitchFamily="66" charset="0"/>
              </a:rPr>
              <a:t>194 Member States.</a:t>
            </a:r>
          </a:p>
          <a:p>
            <a:pPr marL="341992" lvl="0" indent="-341992">
              <a:lnSpc>
                <a:spcPct val="90000"/>
              </a:lnSpc>
            </a:pPr>
            <a:r>
              <a:rPr lang="en-GB" sz="2000" dirty="0">
                <a:latin typeface="Comic Sans MS" pitchFamily="66" charset="0"/>
              </a:rPr>
              <a:t>Principle objective  - </a:t>
            </a:r>
            <a:r>
              <a:rPr lang="en-GB" sz="2000" b="1" i="1" dirty="0">
                <a:latin typeface="Comic Sans MS" pitchFamily="66" charset="0"/>
              </a:rPr>
              <a:t>the attainment by all people of the highest possible level of health.</a:t>
            </a:r>
          </a:p>
          <a:p>
            <a:pPr marL="341992" lvl="0" indent="-341992" eaLnBrk="1" hangingPunct="1"/>
            <a:r>
              <a:rPr lang="en-GB" sz="2000" dirty="0">
                <a:latin typeface="Comic Sans MS" pitchFamily="66" charset="0"/>
              </a:rPr>
              <a:t>WHO is </a:t>
            </a:r>
            <a:r>
              <a:rPr lang="en-US" sz="2000" dirty="0" smtClean="0">
                <a:latin typeface="Comic Sans MS" pitchFamily="66" charset="0"/>
              </a:rPr>
              <a:t>responsible </a:t>
            </a:r>
            <a:r>
              <a:rPr lang="en-US" sz="2000" dirty="0">
                <a:latin typeface="Comic Sans MS" pitchFamily="66" charset="0"/>
              </a:rPr>
              <a:t>for providing leadership on global health matters, shaping the health research agenda, </a:t>
            </a:r>
            <a:r>
              <a:rPr lang="en-US" sz="2000" b="1" dirty="0">
                <a:solidFill>
                  <a:srgbClr val="FF0000"/>
                </a:solidFill>
                <a:latin typeface="Comic Sans MS" pitchFamily="66" charset="0"/>
              </a:rPr>
              <a:t>setting norms and standards</a:t>
            </a:r>
            <a:r>
              <a:rPr lang="en-US" sz="2000" dirty="0">
                <a:latin typeface="Comic Sans MS" pitchFamily="66" charset="0"/>
              </a:rPr>
              <a:t>, articulating evidence-based policy options, providing technical support to countries and monitoring and assessing health trends.</a:t>
            </a:r>
          </a:p>
          <a:p>
            <a:pPr marL="341992" lvl="0" indent="-341992" eaLnBrk="1" hangingPunct="1"/>
            <a:r>
              <a:rPr lang="en-GB" altLang="zh-CN" sz="2000" dirty="0" smtClean="0">
                <a:latin typeface="Comic Sans MS" pitchFamily="66" charset="0"/>
                <a:ea typeface="SimSun" pitchFamily="2" charset="-122"/>
              </a:rPr>
              <a:t>Setting norms and standards and promoting their implementation is affirmed as </a:t>
            </a:r>
            <a:r>
              <a:rPr lang="en-GB" altLang="zh-CN" sz="2000" b="1" dirty="0" smtClean="0">
                <a:solidFill>
                  <a:srgbClr val="FF0000"/>
                </a:solidFill>
                <a:latin typeface="Comic Sans MS" pitchFamily="66" charset="0"/>
                <a:ea typeface="SimSun" pitchFamily="2" charset="-122"/>
              </a:rPr>
              <a:t>a core function</a:t>
            </a:r>
            <a:r>
              <a:rPr lang="en-GB" altLang="zh-CN" sz="2000" dirty="0" smtClean="0">
                <a:latin typeface="Comic Sans MS" pitchFamily="66" charset="0"/>
                <a:ea typeface="SimSun" pitchFamily="2" charset="-122"/>
              </a:rPr>
              <a:t> of WHO for the period 2008-2013.</a:t>
            </a:r>
            <a:r>
              <a:rPr lang="en-US" altLang="zh-CN" sz="2000" dirty="0" smtClean="0">
                <a:latin typeface="Comic Sans MS" pitchFamily="66" charset="0"/>
                <a:ea typeface="SimSun" pitchFamily="2" charset="-122"/>
              </a:rPr>
              <a:t> </a:t>
            </a:r>
            <a:endParaRPr lang="en-US" sz="2000" dirty="0">
              <a:latin typeface="Comic Sans MS" pitchFamily="66" charset="0"/>
            </a:endParaRPr>
          </a:p>
        </p:txBody>
      </p:sp>
    </p:spTree>
    <p:extLst>
      <p:ext uri="{BB962C8B-B14F-4D97-AF65-F5344CB8AC3E}">
        <p14:creationId xmlns:p14="http://schemas.microsoft.com/office/powerpoint/2010/main" val="419415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99CCFF"/>
          </a:solidFill>
        </p:spPr>
        <p:txBody>
          <a:bodyPr/>
          <a:lstStyle/>
          <a:p>
            <a:pPr eaLnBrk="1" hangingPunct="1"/>
            <a:r>
              <a:rPr lang="en-US" altLang="ko-KR" sz="3600" dirty="0" smtClean="0">
                <a:latin typeface="Comic Sans MS" pitchFamily="66" charset="0"/>
                <a:ea typeface="굴림" pitchFamily="34" charset="-127"/>
              </a:rPr>
              <a:t>WHO Biological Standardization</a:t>
            </a:r>
            <a:endParaRPr lang="en-US" sz="3600" dirty="0">
              <a:solidFill>
                <a:srgbClr val="000000"/>
              </a:solidFill>
            </a:endParaRPr>
          </a:p>
        </p:txBody>
      </p:sp>
      <p:sp>
        <p:nvSpPr>
          <p:cNvPr id="16387" name="Rectangle 3"/>
          <p:cNvSpPr>
            <a:spLocks noGrp="1" noChangeArrowheads="1"/>
          </p:cNvSpPr>
          <p:nvPr>
            <p:ph idx="1"/>
          </p:nvPr>
        </p:nvSpPr>
        <p:spPr>
          <a:xfrm>
            <a:off x="107950" y="1484784"/>
            <a:ext cx="9036050" cy="4392163"/>
          </a:xfrm>
        </p:spPr>
        <p:txBody>
          <a:bodyPr/>
          <a:lstStyle/>
          <a:p>
            <a:pPr marL="342778" lvl="0" indent="-342778" eaLnBrk="1" hangingPunct="1"/>
            <a:r>
              <a:rPr lang="en-US" sz="1800" dirty="0" smtClean="0">
                <a:latin typeface="Comic Sans MS" pitchFamily="66" charset="0"/>
              </a:rPr>
              <a:t>WHO </a:t>
            </a:r>
            <a:r>
              <a:rPr lang="en-US" sz="1800" dirty="0">
                <a:latin typeface="Comic Sans MS" pitchFamily="66" charset="0"/>
              </a:rPr>
              <a:t>has played a key role for over </a:t>
            </a:r>
            <a:r>
              <a:rPr lang="en-US" sz="1800" dirty="0" smtClean="0">
                <a:latin typeface="Comic Sans MS" pitchFamily="66" charset="0"/>
              </a:rPr>
              <a:t>60 </a:t>
            </a:r>
            <a:r>
              <a:rPr lang="en-US" sz="1800" dirty="0">
                <a:latin typeface="Comic Sans MS" pitchFamily="66" charset="0"/>
              </a:rPr>
              <a:t>years in establishing the </a:t>
            </a:r>
            <a:r>
              <a:rPr lang="en-US" sz="1800" b="1" dirty="0">
                <a:solidFill>
                  <a:srgbClr val="FF0000"/>
                </a:solidFill>
                <a:latin typeface="Comic Sans MS" pitchFamily="66" charset="0"/>
              </a:rPr>
              <a:t>WHO Biological Reference Materials</a:t>
            </a:r>
            <a:r>
              <a:rPr lang="en-US" sz="1800" dirty="0">
                <a:latin typeface="Comic Sans MS" pitchFamily="66" charset="0"/>
              </a:rPr>
              <a:t> necessary to standardize biological materials as well as developing </a:t>
            </a:r>
            <a:r>
              <a:rPr lang="en-US" sz="1800" b="1" dirty="0">
                <a:solidFill>
                  <a:srgbClr val="FF0000"/>
                </a:solidFill>
                <a:latin typeface="Comic Sans MS" pitchFamily="66" charset="0"/>
              </a:rPr>
              <a:t>WHO guidelines and recommendations</a:t>
            </a:r>
            <a:r>
              <a:rPr lang="en-US" sz="1800" dirty="0">
                <a:latin typeface="Comic Sans MS" pitchFamily="66" charset="0"/>
              </a:rPr>
              <a:t> to assure the quality, safety, and efficacy of biological products.</a:t>
            </a:r>
          </a:p>
          <a:p>
            <a:pPr marL="342778" lvl="0" indent="-342778" eaLnBrk="1" hangingPunct="1"/>
            <a:r>
              <a:rPr lang="en-US" sz="1800" dirty="0">
                <a:latin typeface="Comic Sans MS" pitchFamily="66" charset="0"/>
              </a:rPr>
              <a:t>These norms and standards, based on scientific consensus achieved through international consultations, </a:t>
            </a:r>
            <a:r>
              <a:rPr lang="en-US" sz="1800" b="1" dirty="0">
                <a:solidFill>
                  <a:srgbClr val="FF0000"/>
                </a:solidFill>
                <a:latin typeface="Comic Sans MS" pitchFamily="66" charset="0"/>
              </a:rPr>
              <a:t>assist WHO Member States</a:t>
            </a:r>
            <a:r>
              <a:rPr lang="en-US" sz="1800" dirty="0">
                <a:latin typeface="Comic Sans MS" pitchFamily="66" charset="0"/>
              </a:rPr>
              <a:t> in ensuring the quality and safety of biological medicines and related in vitro biological diagnostic tests </a:t>
            </a:r>
            <a:r>
              <a:rPr lang="en-US" sz="1800" dirty="0" smtClean="0">
                <a:latin typeface="Comic Sans MS" pitchFamily="66" charset="0"/>
              </a:rPr>
              <a:t>worldwide.</a:t>
            </a:r>
          </a:p>
          <a:p>
            <a:pPr marL="342778" lvl="0" indent="-342778" eaLnBrk="1" hangingPunct="1"/>
            <a:r>
              <a:rPr lang="en-US" sz="1800" dirty="0" smtClean="0">
                <a:latin typeface="Comic Sans MS" pitchFamily="66" charset="0"/>
              </a:rPr>
              <a:t>The </a:t>
            </a:r>
            <a:r>
              <a:rPr lang="en-US" sz="1800" dirty="0">
                <a:latin typeface="Comic Sans MS" pitchFamily="66" charset="0"/>
              </a:rPr>
              <a:t>Organization accomplishes this biological standardization work through</a:t>
            </a:r>
            <a:endParaRPr lang="en-GB" sz="1800" dirty="0">
              <a:latin typeface="Comic Sans MS" pitchFamily="66" charset="0"/>
            </a:endParaRPr>
          </a:p>
          <a:p>
            <a:pPr marL="802951" lvl="1" indent="-342778" eaLnBrk="1" hangingPunct="1">
              <a:lnSpc>
                <a:spcPct val="90000"/>
              </a:lnSpc>
              <a:defRPr/>
            </a:pPr>
            <a:r>
              <a:rPr lang="en-US" sz="1600" dirty="0">
                <a:latin typeface="Comic Sans MS" pitchFamily="66" charset="0"/>
              </a:rPr>
              <a:t>its biological programme co</a:t>
            </a:r>
            <a:r>
              <a:rPr lang="en-GB" sz="1600" dirty="0">
                <a:latin typeface="Comic Sans MS" pitchFamily="66" charset="0"/>
              </a:rPr>
              <a:t>ordinated by a Secretariat at WHO HQ;</a:t>
            </a:r>
            <a:endParaRPr lang="en-US" sz="1600" dirty="0">
              <a:latin typeface="Comic Sans MS" pitchFamily="66" charset="0"/>
            </a:endParaRPr>
          </a:p>
          <a:p>
            <a:pPr marL="802951" lvl="1" indent="-342778" eaLnBrk="1" hangingPunct="1">
              <a:lnSpc>
                <a:spcPct val="90000"/>
              </a:lnSpc>
              <a:defRPr/>
            </a:pPr>
            <a:r>
              <a:rPr lang="en-US" sz="1600" dirty="0">
                <a:latin typeface="Comic Sans MS" pitchFamily="66" charset="0"/>
              </a:rPr>
              <a:t>the WHO</a:t>
            </a:r>
            <a:r>
              <a:rPr lang="en-US" sz="1600" b="1" dirty="0">
                <a:solidFill>
                  <a:srgbClr val="FF0000"/>
                </a:solidFill>
                <a:latin typeface="Comic Sans MS" pitchFamily="66" charset="0"/>
              </a:rPr>
              <a:t> Expert Committee on Biological Standardization </a:t>
            </a:r>
            <a:r>
              <a:rPr lang="en-US" sz="1600" dirty="0">
                <a:latin typeface="Comic Sans MS" pitchFamily="66" charset="0"/>
              </a:rPr>
              <a:t>(ECBS) selected from </a:t>
            </a:r>
            <a:r>
              <a:rPr lang="en-GB" sz="1600" dirty="0">
                <a:latin typeface="Comic Sans MS" pitchFamily="66" charset="0"/>
              </a:rPr>
              <a:t>an Expert Advisory Panel on Biological Standardization; and</a:t>
            </a:r>
          </a:p>
          <a:p>
            <a:pPr marL="802951" lvl="1" indent="-342778" eaLnBrk="1" hangingPunct="1">
              <a:lnSpc>
                <a:spcPct val="90000"/>
              </a:lnSpc>
              <a:defRPr/>
            </a:pPr>
            <a:r>
              <a:rPr lang="en-GB" sz="1600" dirty="0">
                <a:latin typeface="Comic Sans MS" pitchFamily="66" charset="0"/>
              </a:rPr>
              <a:t>WHO </a:t>
            </a:r>
            <a:r>
              <a:rPr lang="en-GB" sz="1600" b="1" dirty="0" smtClean="0">
                <a:solidFill>
                  <a:srgbClr val="FF0000"/>
                </a:solidFill>
                <a:latin typeface="Comic Sans MS" pitchFamily="66" charset="0"/>
              </a:rPr>
              <a:t>Collaborating </a:t>
            </a:r>
            <a:r>
              <a:rPr lang="en-GB" sz="1600" b="1" dirty="0">
                <a:solidFill>
                  <a:srgbClr val="FF0000"/>
                </a:solidFill>
                <a:latin typeface="Comic Sans MS" pitchFamily="66" charset="0"/>
              </a:rPr>
              <a:t>Centres</a:t>
            </a:r>
            <a:r>
              <a:rPr lang="en-GB" sz="1600" dirty="0">
                <a:latin typeface="Comic Sans MS" pitchFamily="66" charset="0"/>
              </a:rPr>
              <a:t> for Biological Standardization.</a:t>
            </a:r>
            <a:endParaRPr lang="en-US" sz="1600" dirty="0">
              <a:latin typeface="Comic Sans MS" pitchFamily="66" charset="0"/>
            </a:endParaRPr>
          </a:p>
          <a:p>
            <a:pPr marL="342778" lvl="0" indent="-342778" eaLnBrk="1" hangingPunct="1"/>
            <a:endParaRPr lang="en-US" sz="1800" dirty="0">
              <a:latin typeface="Comic Sans MS" pitchFamily="66" charset="0"/>
            </a:endParaRPr>
          </a:p>
        </p:txBody>
      </p:sp>
    </p:spTree>
    <p:extLst>
      <p:ext uri="{BB962C8B-B14F-4D97-AF65-F5344CB8AC3E}">
        <p14:creationId xmlns:p14="http://schemas.microsoft.com/office/powerpoint/2010/main" val="142817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
            <a:ext cx="9144000" cy="1268413"/>
          </a:xfrm>
          <a:solidFill>
            <a:srgbClr val="99CCFF"/>
          </a:solidFill>
        </p:spPr>
        <p:txBody>
          <a:bodyPr/>
          <a:lstStyle/>
          <a:p>
            <a:pPr eaLnBrk="1" hangingPunct="1"/>
            <a:r>
              <a:rPr lang="en-GB" sz="3100">
                <a:latin typeface="Comic Sans MS" pitchFamily="66" charset="0"/>
              </a:rPr>
              <a:t>WHO norms and standards for biologicals</a:t>
            </a:r>
            <a:r>
              <a:rPr lang="en-GB" sz="3100" b="0">
                <a:latin typeface="Comic Sans MS" pitchFamily="66" charset="0"/>
              </a:rPr>
              <a:t> </a:t>
            </a:r>
            <a:endParaRPr lang="en-US" sz="3100" b="0">
              <a:latin typeface="Comic Sans MS" pitchFamily="66" charset="0"/>
            </a:endParaRPr>
          </a:p>
        </p:txBody>
      </p:sp>
      <p:graphicFrame>
        <p:nvGraphicFramePr>
          <p:cNvPr id="22532" name="Object 5"/>
          <p:cNvGraphicFramePr>
            <a:graphicFrameLocks noGrp="1" noChangeAspect="1"/>
          </p:cNvGraphicFramePr>
          <p:nvPr>
            <p:ph sz="half" idx="1"/>
          </p:nvPr>
        </p:nvGraphicFramePr>
        <p:xfrm>
          <a:off x="3656013" y="2205038"/>
          <a:ext cx="1371600" cy="2100262"/>
        </p:xfrm>
        <a:graphic>
          <a:graphicData uri="http://schemas.openxmlformats.org/presentationml/2006/ole">
            <mc:AlternateContent xmlns:mc="http://schemas.openxmlformats.org/markup-compatibility/2006">
              <mc:Choice xmlns:v="urn:schemas-microsoft-com:vml" Requires="v">
                <p:oleObj spid="_x0000_s1054" name="Photo Editor Photo" r:id="rId3" imgW="1724266" imgH="2638095" progId="MSPhotoEd.3">
                  <p:embed/>
                </p:oleObj>
              </mc:Choice>
              <mc:Fallback>
                <p:oleObj name="Photo Editor Photo" r:id="rId3" imgW="1724266" imgH="2638095"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013" y="2205038"/>
                        <a:ext cx="1371600" cy="2100262"/>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Grp="1" noChangeArrowheads="1"/>
          </p:cNvSpPr>
          <p:nvPr>
            <p:ph sz="quarter" idx="2"/>
          </p:nvPr>
        </p:nvSpPr>
        <p:spPr>
          <a:xfrm>
            <a:off x="5724525" y="2781322"/>
            <a:ext cx="3671888" cy="576263"/>
          </a:xfrm>
        </p:spPr>
        <p:txBody>
          <a:bodyPr/>
          <a:lstStyle/>
          <a:p>
            <a:pPr algn="ctr" eaLnBrk="1" hangingPunct="1">
              <a:buFont typeface="Wingdings" pitchFamily="2" charset="2"/>
              <a:buNone/>
            </a:pPr>
            <a:endParaRPr lang="en-GB" sz="1300" b="1"/>
          </a:p>
          <a:p>
            <a:pPr eaLnBrk="1" hangingPunct="1">
              <a:buFont typeface="Wingdings" pitchFamily="2" charset="2"/>
              <a:buNone/>
            </a:pPr>
            <a:endParaRPr lang="en-US" sz="1300" b="1"/>
          </a:p>
        </p:txBody>
      </p:sp>
      <p:sp>
        <p:nvSpPr>
          <p:cNvPr id="185350" name="Rectangle 6"/>
          <p:cNvSpPr>
            <a:spLocks noChangeArrowheads="1"/>
          </p:cNvSpPr>
          <p:nvPr/>
        </p:nvSpPr>
        <p:spPr bwMode="auto">
          <a:xfrm>
            <a:off x="250847" y="1362089"/>
            <a:ext cx="3097213" cy="3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64" tIns="45432" rIns="90864" bIns="45432">
            <a:spAutoFit/>
          </a:bodyPr>
          <a:lstStyle/>
          <a:p>
            <a:pPr defTabSz="910856" fontAlgn="base">
              <a:spcBef>
                <a:spcPct val="0"/>
              </a:spcBef>
              <a:spcAft>
                <a:spcPct val="0"/>
              </a:spcAft>
              <a:defRPr/>
            </a:pPr>
            <a:r>
              <a:rPr lang="en-GB" b="1">
                <a:solidFill>
                  <a:srgbClr val="000066"/>
                </a:solidFill>
                <a:effectLst>
                  <a:outerShdw blurRad="38100" dist="38100" dir="2700000" algn="tl">
                    <a:srgbClr val="C0C0C0"/>
                  </a:outerShdw>
                </a:effectLst>
                <a:latin typeface="Comic Sans MS" pitchFamily="66" charset="0"/>
              </a:rPr>
              <a:t>Global written standards</a:t>
            </a:r>
            <a:endParaRPr lang="en-US" b="1">
              <a:solidFill>
                <a:srgbClr val="000066"/>
              </a:solidFill>
              <a:effectLst>
                <a:outerShdw blurRad="38100" dist="38100" dir="2700000" algn="tl">
                  <a:srgbClr val="C0C0C0"/>
                </a:outerShdw>
              </a:effectLst>
              <a:latin typeface="Comic Sans MS" pitchFamily="66" charset="0"/>
            </a:endParaRPr>
          </a:p>
        </p:txBody>
      </p:sp>
      <p:sp>
        <p:nvSpPr>
          <p:cNvPr id="185351" name="Rectangle 7"/>
          <p:cNvSpPr>
            <a:spLocks noChangeArrowheads="1"/>
          </p:cNvSpPr>
          <p:nvPr/>
        </p:nvSpPr>
        <p:spPr bwMode="auto">
          <a:xfrm>
            <a:off x="3563938" y="1412884"/>
            <a:ext cx="2447925" cy="64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64" tIns="45432" rIns="90864" bIns="45432">
            <a:spAutoFit/>
          </a:bodyPr>
          <a:lstStyle/>
          <a:p>
            <a:pPr defTabSz="910856" fontAlgn="base">
              <a:spcBef>
                <a:spcPct val="0"/>
              </a:spcBef>
              <a:spcAft>
                <a:spcPct val="0"/>
              </a:spcAft>
              <a:defRPr/>
            </a:pPr>
            <a:r>
              <a:rPr lang="en-GB" b="1">
                <a:solidFill>
                  <a:srgbClr val="000066"/>
                </a:solidFill>
                <a:effectLst>
                  <a:outerShdw blurRad="38100" dist="38100" dir="2700000" algn="tl">
                    <a:srgbClr val="C0C0C0"/>
                  </a:outerShdw>
                </a:effectLst>
                <a:latin typeface="Comic Sans MS" pitchFamily="66" charset="0"/>
              </a:rPr>
              <a:t>Global measurement</a:t>
            </a:r>
          </a:p>
          <a:p>
            <a:pPr defTabSz="910856" fontAlgn="base">
              <a:spcBef>
                <a:spcPct val="0"/>
              </a:spcBef>
              <a:spcAft>
                <a:spcPct val="0"/>
              </a:spcAft>
              <a:defRPr/>
            </a:pPr>
            <a:r>
              <a:rPr lang="en-GB" b="1">
                <a:solidFill>
                  <a:srgbClr val="000066"/>
                </a:solidFill>
                <a:effectLst>
                  <a:outerShdw blurRad="38100" dist="38100" dir="2700000" algn="tl">
                    <a:srgbClr val="C0C0C0"/>
                  </a:outerShdw>
                </a:effectLst>
                <a:latin typeface="Comic Sans MS" pitchFamily="66" charset="0"/>
              </a:rPr>
              <a:t> standards</a:t>
            </a:r>
            <a:endParaRPr lang="en-US" b="1">
              <a:solidFill>
                <a:srgbClr val="000066"/>
              </a:solidFill>
              <a:effectLst>
                <a:outerShdw blurRad="38100" dist="38100" dir="2700000" algn="tl">
                  <a:srgbClr val="C0C0C0"/>
                </a:outerShdw>
              </a:effectLst>
              <a:latin typeface="Comic Sans MS" pitchFamily="66" charset="0"/>
            </a:endParaRPr>
          </a:p>
        </p:txBody>
      </p:sp>
      <p:sp>
        <p:nvSpPr>
          <p:cNvPr id="22535" name="Text Box 8"/>
          <p:cNvSpPr txBox="1">
            <a:spLocks noChangeArrowheads="1"/>
          </p:cNvSpPr>
          <p:nvPr/>
        </p:nvSpPr>
        <p:spPr bwMode="auto">
          <a:xfrm>
            <a:off x="6349748" y="1557350"/>
            <a:ext cx="2267214" cy="35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656" tIns="39829" rIns="79656" bIns="39829">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defTabSz="910856" rtl="1" eaLnBrk="1" fontAlgn="base" hangingPunct="1">
              <a:spcBef>
                <a:spcPct val="0"/>
              </a:spcBef>
              <a:spcAft>
                <a:spcPct val="0"/>
              </a:spcAft>
            </a:pPr>
            <a:r>
              <a:rPr lang="en-GB" b="1">
                <a:solidFill>
                  <a:srgbClr val="000066"/>
                </a:solidFill>
              </a:rPr>
              <a:t>Scientific evidence</a:t>
            </a:r>
            <a:endParaRPr lang="en-US" b="1">
              <a:solidFill>
                <a:srgbClr val="000066"/>
              </a:solidFill>
            </a:endParaRPr>
          </a:p>
        </p:txBody>
      </p:sp>
      <p:sp>
        <p:nvSpPr>
          <p:cNvPr id="22536" name="Text Box 9"/>
          <p:cNvSpPr txBox="1">
            <a:spLocks noChangeArrowheads="1"/>
          </p:cNvSpPr>
          <p:nvPr/>
        </p:nvSpPr>
        <p:spPr bwMode="auto">
          <a:xfrm>
            <a:off x="3924308" y="4797436"/>
            <a:ext cx="5338825" cy="11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defTabSz="910856" eaLnBrk="1" fontAlgn="base" hangingPunct="1">
              <a:spcBef>
                <a:spcPct val="0"/>
              </a:spcBef>
              <a:spcAft>
                <a:spcPct val="0"/>
              </a:spcAft>
            </a:pPr>
            <a:r>
              <a:rPr lang="en-GB" b="1">
                <a:solidFill>
                  <a:srgbClr val="000066"/>
                </a:solidFill>
              </a:rPr>
              <a:t>Measurement</a:t>
            </a:r>
          </a:p>
          <a:p>
            <a:pPr defTabSz="910856" eaLnBrk="1" fontAlgn="base" hangingPunct="1">
              <a:spcBef>
                <a:spcPct val="0"/>
              </a:spcBef>
              <a:spcAft>
                <a:spcPct val="0"/>
              </a:spcAft>
            </a:pPr>
            <a:r>
              <a:rPr lang="en-GB" b="1">
                <a:solidFill>
                  <a:srgbClr val="000066"/>
                </a:solidFill>
              </a:rPr>
              <a:t>standards: </a:t>
            </a:r>
          </a:p>
          <a:p>
            <a:pPr defTabSz="910856" eaLnBrk="1" fontAlgn="base" hangingPunct="1">
              <a:spcBef>
                <a:spcPct val="0"/>
              </a:spcBef>
              <a:spcAft>
                <a:spcPct val="0"/>
              </a:spcAft>
            </a:pPr>
            <a:r>
              <a:rPr lang="en-GB" b="1">
                <a:solidFill>
                  <a:srgbClr val="000066"/>
                </a:solidFill>
              </a:rPr>
              <a:t>essential elements for development, </a:t>
            </a:r>
            <a:r>
              <a:rPr lang="sr-Latn-CS" b="1">
                <a:solidFill>
                  <a:srgbClr val="000066"/>
                </a:solidFill>
              </a:rPr>
              <a:t>licensing </a:t>
            </a:r>
          </a:p>
          <a:p>
            <a:pPr defTabSz="910856" eaLnBrk="1" fontAlgn="base" hangingPunct="1">
              <a:spcBef>
                <a:spcPct val="0"/>
              </a:spcBef>
              <a:spcAft>
                <a:spcPct val="0"/>
              </a:spcAft>
            </a:pPr>
            <a:r>
              <a:rPr lang="sr-Latn-CS" b="1">
                <a:solidFill>
                  <a:srgbClr val="000066"/>
                </a:solidFill>
              </a:rPr>
              <a:t>and </a:t>
            </a:r>
            <a:r>
              <a:rPr lang="en-GB" b="1">
                <a:solidFill>
                  <a:srgbClr val="000066"/>
                </a:solidFill>
              </a:rPr>
              <a:t>lot release</a:t>
            </a:r>
            <a:endParaRPr lang="en-US" b="1">
              <a:solidFill>
                <a:srgbClr val="000066"/>
              </a:solidFill>
            </a:endParaRPr>
          </a:p>
        </p:txBody>
      </p:sp>
      <p:sp>
        <p:nvSpPr>
          <p:cNvPr id="22537" name="Text Box 10"/>
          <p:cNvSpPr txBox="1">
            <a:spLocks noChangeArrowheads="1"/>
          </p:cNvSpPr>
          <p:nvPr/>
        </p:nvSpPr>
        <p:spPr bwMode="auto">
          <a:xfrm>
            <a:off x="5634047" y="2205052"/>
            <a:ext cx="3541859" cy="147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spAutoFit/>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defTabSz="910856" eaLnBrk="1" fontAlgn="base" hangingPunct="1">
              <a:spcBef>
                <a:spcPct val="0"/>
              </a:spcBef>
              <a:spcAft>
                <a:spcPct val="0"/>
              </a:spcAft>
              <a:buFontTx/>
              <a:buAutoNum type="arabicParenR"/>
            </a:pPr>
            <a:r>
              <a:rPr lang="en-GB" b="1" dirty="0">
                <a:solidFill>
                  <a:srgbClr val="000066"/>
                </a:solidFill>
              </a:rPr>
              <a:t>Standardization of assays</a:t>
            </a:r>
          </a:p>
          <a:p>
            <a:pPr defTabSz="910856" eaLnBrk="1" fontAlgn="base" hangingPunct="1">
              <a:spcBef>
                <a:spcPct val="0"/>
              </a:spcBef>
              <a:spcAft>
                <a:spcPct val="0"/>
              </a:spcAft>
              <a:buFontTx/>
              <a:buAutoNum type="arabicParenR"/>
            </a:pPr>
            <a:r>
              <a:rPr lang="en-GB" b="1" dirty="0">
                <a:solidFill>
                  <a:srgbClr val="000066"/>
                </a:solidFill>
              </a:rPr>
              <a:t>Further development </a:t>
            </a:r>
          </a:p>
          <a:p>
            <a:pPr defTabSz="910856" eaLnBrk="1" fontAlgn="base" hangingPunct="1">
              <a:spcBef>
                <a:spcPct val="0"/>
              </a:spcBef>
              <a:spcAft>
                <a:spcPct val="0"/>
              </a:spcAft>
            </a:pPr>
            <a:r>
              <a:rPr lang="en-GB" b="1" dirty="0">
                <a:solidFill>
                  <a:srgbClr val="000066"/>
                </a:solidFill>
              </a:rPr>
              <a:t>and refinement of QC tests</a:t>
            </a:r>
          </a:p>
          <a:p>
            <a:pPr defTabSz="910856" eaLnBrk="1" fontAlgn="base" hangingPunct="1">
              <a:spcBef>
                <a:spcPct val="0"/>
              </a:spcBef>
              <a:spcAft>
                <a:spcPct val="0"/>
              </a:spcAft>
            </a:pPr>
            <a:r>
              <a:rPr lang="en-GB" b="1" dirty="0">
                <a:solidFill>
                  <a:srgbClr val="000066"/>
                </a:solidFill>
              </a:rPr>
              <a:t>3) Scientific basis for setting</a:t>
            </a:r>
          </a:p>
          <a:p>
            <a:pPr defTabSz="910856" eaLnBrk="1" fontAlgn="base" hangingPunct="1">
              <a:spcBef>
                <a:spcPct val="0"/>
              </a:spcBef>
              <a:spcAft>
                <a:spcPct val="0"/>
              </a:spcAft>
            </a:pPr>
            <a:r>
              <a:rPr lang="en-GB" b="1" dirty="0">
                <a:solidFill>
                  <a:srgbClr val="000066"/>
                </a:solidFill>
              </a:rPr>
              <a:t>specifications</a:t>
            </a:r>
            <a:r>
              <a:rPr lang="en-GB" b="1" dirty="0">
                <a:solidFill>
                  <a:srgbClr val="000000"/>
                </a:solidFill>
              </a:rPr>
              <a:t> </a:t>
            </a:r>
            <a:endParaRPr lang="en-US" b="1" dirty="0">
              <a:solidFill>
                <a:srgbClr val="000000"/>
              </a:solidFill>
            </a:endParaRPr>
          </a:p>
        </p:txBody>
      </p:sp>
      <p:sp>
        <p:nvSpPr>
          <p:cNvPr id="22538" name="Oval 11"/>
          <p:cNvSpPr>
            <a:spLocks noChangeArrowheads="1"/>
          </p:cNvSpPr>
          <p:nvPr/>
        </p:nvSpPr>
        <p:spPr bwMode="auto">
          <a:xfrm>
            <a:off x="5364185" y="4005263"/>
            <a:ext cx="3779837" cy="11303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896" tIns="45448" rIns="90896" bIns="45448" anchor="ctr"/>
          <a:lstStyle/>
          <a:p>
            <a:pPr algn="ctr" defTabSz="910856" fontAlgn="base">
              <a:spcBef>
                <a:spcPct val="0"/>
              </a:spcBef>
              <a:spcAft>
                <a:spcPct val="0"/>
              </a:spcAft>
            </a:pPr>
            <a:r>
              <a:rPr lang="en-GB" sz="2000" b="1" i="1" dirty="0">
                <a:solidFill>
                  <a:srgbClr val="000066"/>
                </a:solidFill>
                <a:latin typeface="Comic Sans MS" pitchFamily="66" charset="0"/>
              </a:rPr>
              <a:t>Reference preparations for </a:t>
            </a:r>
          </a:p>
          <a:p>
            <a:pPr algn="ctr" defTabSz="910856" fontAlgn="base">
              <a:spcBef>
                <a:spcPct val="0"/>
              </a:spcBef>
              <a:spcAft>
                <a:spcPct val="0"/>
              </a:spcAft>
            </a:pPr>
            <a:r>
              <a:rPr lang="en-GB" sz="2000" b="1" i="1" dirty="0">
                <a:solidFill>
                  <a:srgbClr val="000066"/>
                </a:solidFill>
                <a:latin typeface="Comic Sans MS" pitchFamily="66" charset="0"/>
              </a:rPr>
              <a:t>vaccines and biotherapeutics</a:t>
            </a:r>
            <a:endParaRPr lang="en-US" sz="2000" b="1" i="1" dirty="0">
              <a:solidFill>
                <a:srgbClr val="000066"/>
              </a:solidFill>
              <a:latin typeface="Comic Sans MS" pitchFamily="66" charset="0"/>
            </a:endParaRPr>
          </a:p>
        </p:txBody>
      </p:sp>
      <p:pic>
        <p:nvPicPr>
          <p:cNvPr id="22539"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6" y="1412897"/>
            <a:ext cx="34036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2"/>
          <p:cNvSpPr>
            <a:spLocks noChangeArrowheads="1"/>
          </p:cNvSpPr>
          <p:nvPr/>
        </p:nvSpPr>
        <p:spPr bwMode="auto">
          <a:xfrm rot="21207490">
            <a:off x="98425" y="4054475"/>
            <a:ext cx="3494088" cy="1143000"/>
          </a:xfrm>
          <a:prstGeom prst="horizontalScroll">
            <a:avLst>
              <a:gd name="adj" fmla="val 125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896" tIns="45448" rIns="90896" bIns="45448" anchor="ctr"/>
          <a:lstStyle/>
          <a:p>
            <a:pPr algn="ctr" defTabSz="910856" eaLnBrk="0" fontAlgn="base" hangingPunct="0">
              <a:spcBef>
                <a:spcPct val="0"/>
              </a:spcBef>
              <a:spcAft>
                <a:spcPct val="0"/>
              </a:spcAft>
            </a:pPr>
            <a:r>
              <a:rPr lang="en-GB" sz="2000" b="1" dirty="0">
                <a:solidFill>
                  <a:srgbClr val="000066"/>
                </a:solidFill>
                <a:latin typeface="Comic Sans MS" pitchFamily="66" charset="0"/>
              </a:rPr>
              <a:t>www.who.int/biologicals</a:t>
            </a:r>
          </a:p>
        </p:txBody>
      </p:sp>
    </p:spTree>
    <p:extLst>
      <p:ext uri="{BB962C8B-B14F-4D97-AF65-F5344CB8AC3E}">
        <p14:creationId xmlns:p14="http://schemas.microsoft.com/office/powerpoint/2010/main" val="281066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99CCFF"/>
          </a:solidFill>
        </p:spPr>
        <p:txBody>
          <a:bodyPr/>
          <a:lstStyle/>
          <a:p>
            <a:pPr eaLnBrk="1" hangingPunct="1"/>
            <a:r>
              <a:rPr lang="en-GB" altLang="ko-KR" sz="2400" dirty="0" smtClean="0">
                <a:latin typeface="Comic Sans MS" pitchFamily="66" charset="0"/>
                <a:ea typeface="굴림" pitchFamily="34" charset="-127"/>
              </a:rPr>
              <a:t>Available </a:t>
            </a:r>
            <a:r>
              <a:rPr lang="en-GB" altLang="ko-KR" sz="2400" dirty="0">
                <a:latin typeface="Comic Sans MS" pitchFamily="66" charset="0"/>
                <a:ea typeface="굴림" pitchFamily="34" charset="-127"/>
              </a:rPr>
              <a:t>WHO International </a:t>
            </a:r>
            <a:r>
              <a:rPr lang="en-GB" altLang="ko-KR" sz="2400" dirty="0" smtClean="0">
                <a:latin typeface="Comic Sans MS" pitchFamily="66" charset="0"/>
                <a:ea typeface="굴림" pitchFamily="34" charset="-127"/>
              </a:rPr>
              <a:t>Standards </a:t>
            </a:r>
            <a:r>
              <a:rPr lang="en-GB" altLang="ko-KR" sz="2400" dirty="0">
                <a:latin typeface="Comic Sans MS" pitchFamily="66" charset="0"/>
                <a:ea typeface="굴림" pitchFamily="34" charset="-127"/>
              </a:rPr>
              <a:t>or Reference </a:t>
            </a:r>
            <a:r>
              <a:rPr lang="en-GB" altLang="ko-KR" sz="2400" dirty="0" smtClean="0">
                <a:latin typeface="Comic Sans MS" pitchFamily="66" charset="0"/>
                <a:ea typeface="굴림" pitchFamily="34" charset="-127"/>
              </a:rPr>
              <a:t>Reagents used for potency assessment of Biosimilars</a:t>
            </a:r>
            <a:r>
              <a:rPr lang="en-GB" altLang="ko-KR" sz="3100" dirty="0" smtClean="0">
                <a:latin typeface="Comic Sans MS" pitchFamily="66" charset="0"/>
                <a:ea typeface="굴림" pitchFamily="34" charset="-127"/>
              </a:rPr>
              <a:t> </a:t>
            </a:r>
            <a:endParaRPr lang="en-US" sz="3100" dirty="0"/>
          </a:p>
        </p:txBody>
      </p:sp>
      <p:sp>
        <p:nvSpPr>
          <p:cNvPr id="23555" name="Rectangle 3"/>
          <p:cNvSpPr>
            <a:spLocks noGrp="1" noChangeArrowheads="1"/>
          </p:cNvSpPr>
          <p:nvPr>
            <p:ph type="body" idx="1"/>
          </p:nvPr>
        </p:nvSpPr>
        <p:spPr>
          <a:xfrm>
            <a:off x="179410" y="1412897"/>
            <a:ext cx="8785225" cy="4608513"/>
          </a:xfrm>
          <a:noFill/>
        </p:spPr>
        <p:txBody>
          <a:bodyPr/>
          <a:lstStyle/>
          <a:p>
            <a:pPr marL="474404" indent="-474404" eaLnBrk="1" hangingPunct="1">
              <a:buNone/>
            </a:pPr>
            <a:r>
              <a:rPr lang="en-GB" altLang="ko-KR" sz="2100" dirty="0">
                <a:latin typeface="Comic Sans MS" pitchFamily="66" charset="0"/>
                <a:ea typeface="굴림" pitchFamily="34" charset="-127"/>
              </a:rPr>
              <a:t>The list is available on the following links: </a:t>
            </a:r>
            <a:r>
              <a:rPr lang="en-GB" sz="2100" dirty="0">
                <a:latin typeface="Comic Sans MS" pitchFamily="66" charset="0"/>
              </a:rPr>
              <a:t> </a:t>
            </a:r>
          </a:p>
          <a:p>
            <a:pPr marL="474404" indent="-474404" eaLnBrk="1" hangingPunct="1">
              <a:buClr>
                <a:srgbClr val="000066"/>
              </a:buClr>
              <a:buFont typeface="Wingdings" pitchFamily="2" charset="2"/>
              <a:buAutoNum type="arabicParenR"/>
            </a:pPr>
            <a:r>
              <a:rPr lang="en-GB" altLang="ko-KR" sz="2100" dirty="0">
                <a:latin typeface="Comic Sans MS" pitchFamily="66" charset="0"/>
                <a:ea typeface="굴림" pitchFamily="34" charset="-127"/>
              </a:rPr>
              <a:t>WHO web</a:t>
            </a:r>
          </a:p>
          <a:p>
            <a:pPr marL="0" indent="0" eaLnBrk="1" hangingPunct="1">
              <a:buClr>
                <a:srgbClr val="000066"/>
              </a:buClr>
              <a:buNone/>
            </a:pPr>
            <a:r>
              <a:rPr lang="en-US" sz="2100" u="sng" dirty="0">
                <a:hlinkClick r:id="rId2"/>
              </a:rPr>
              <a:t>http://www.who.int/bloodproducts/catalogue/CytoFeb2013.pdf</a:t>
            </a:r>
            <a:endParaRPr lang="en-GB" sz="2100" dirty="0">
              <a:latin typeface="Comic Sans MS" pitchFamily="66" charset="0"/>
            </a:endParaRPr>
          </a:p>
          <a:p>
            <a:pPr marL="474404" indent="-474404" eaLnBrk="1" hangingPunct="1">
              <a:buNone/>
            </a:pPr>
            <a:r>
              <a:rPr lang="en-GB" sz="2100" dirty="0">
                <a:latin typeface="Comic Sans MS" pitchFamily="66" charset="0"/>
              </a:rPr>
              <a:t>2) </a:t>
            </a:r>
            <a:r>
              <a:rPr lang="en-GB" altLang="ko-KR" sz="2100" dirty="0">
                <a:latin typeface="Comic Sans MS" pitchFamily="66" charset="0"/>
                <a:ea typeface="굴림" pitchFamily="34" charset="-127"/>
              </a:rPr>
              <a:t>NIBSC web</a:t>
            </a:r>
            <a:endParaRPr lang="en-GB" sz="2100" dirty="0">
              <a:latin typeface="Comic Sans MS" pitchFamily="66" charset="0"/>
            </a:endParaRPr>
          </a:p>
          <a:p>
            <a:pPr marL="474404" indent="-474404" eaLnBrk="1" hangingPunct="1">
              <a:buNone/>
            </a:pPr>
            <a:r>
              <a:rPr lang="en-GB" sz="2100" dirty="0">
                <a:hlinkClick r:id="rId3"/>
              </a:rPr>
              <a:t>http://www.nibsc.ac.uk/products/biological_reference_materials/product_catalogue.aspx</a:t>
            </a:r>
            <a:r>
              <a:rPr lang="en-US" sz="2100" dirty="0"/>
              <a:t> </a:t>
            </a:r>
          </a:p>
          <a:p>
            <a:pPr marL="474404" indent="-474404" eaLnBrk="1" hangingPunct="1">
              <a:buNone/>
            </a:pPr>
            <a:r>
              <a:rPr lang="en-US" altLang="ko-KR" sz="2100" dirty="0">
                <a:latin typeface="Comic Sans MS" pitchFamily="66" charset="0"/>
                <a:ea typeface="굴림" pitchFamily="34" charset="-127"/>
              </a:rPr>
              <a:t>Recently published review article by Thorpe R, Wadhwa M, Biologicals 2011.</a:t>
            </a:r>
          </a:p>
          <a:p>
            <a:pPr marL="474404" indent="-474404" eaLnBrk="1" hangingPunct="1">
              <a:buNone/>
            </a:pPr>
            <a:r>
              <a:rPr lang="en-US" altLang="ko-KR" sz="2000" dirty="0">
                <a:latin typeface="Comic Sans MS" pitchFamily="66" charset="0"/>
                <a:ea typeface="굴림" pitchFamily="34" charset="-127"/>
                <a:hlinkClick r:id="rId4"/>
              </a:rPr>
              <a:t>http://www.sciencedirect.com/science/article/pii/S1045105611000704</a:t>
            </a:r>
            <a:endParaRPr lang="en-US" altLang="ko-KR" sz="2000" dirty="0">
              <a:latin typeface="Comic Sans MS" pitchFamily="66" charset="0"/>
              <a:ea typeface="굴림" pitchFamily="34" charset="-127"/>
            </a:endParaRPr>
          </a:p>
          <a:p>
            <a:pPr marL="474404" indent="-474404" eaLnBrk="1" hangingPunct="1">
              <a:buNone/>
            </a:pPr>
            <a:endParaRPr lang="en-US" altLang="ko-KR" sz="2100" dirty="0">
              <a:latin typeface="Comic Sans MS" pitchFamily="66" charset="0"/>
              <a:ea typeface="굴림" pitchFamily="34" charset="-127"/>
            </a:endParaRPr>
          </a:p>
        </p:txBody>
      </p:sp>
    </p:spTree>
    <p:extLst>
      <p:ext uri="{BB962C8B-B14F-4D97-AF65-F5344CB8AC3E}">
        <p14:creationId xmlns:p14="http://schemas.microsoft.com/office/powerpoint/2010/main" val="1821951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ChangeArrowheads="1"/>
          </p:cNvSpPr>
          <p:nvPr/>
        </p:nvSpPr>
        <p:spPr bwMode="auto">
          <a:xfrm>
            <a:off x="-6350" y="2876201"/>
            <a:ext cx="9144000" cy="619848"/>
          </a:xfrm>
          <a:prstGeom prst="chevron">
            <a:avLst>
              <a:gd name="adj" fmla="val 47871"/>
            </a:avLst>
          </a:prstGeom>
          <a:gradFill flip="none" rotWithShape="1">
            <a:gsLst>
              <a:gs pos="0">
                <a:srgbClr val="FF0000"/>
              </a:gs>
              <a:gs pos="100000">
                <a:schemeClr val="accent1">
                  <a:tint val="23500"/>
                  <a:satMod val="160000"/>
                </a:schemeClr>
              </a:gs>
            </a:gsLst>
            <a:lin ang="2700000" scaled="1"/>
            <a:tileRect/>
          </a:gradFill>
          <a:ln w="9525">
            <a:solidFill>
              <a:schemeClr val="tx1"/>
            </a:solidFill>
            <a:miter lim="800000"/>
            <a:headEnd/>
            <a:tailEnd/>
          </a:ln>
          <a:effectLst>
            <a:innerShdw blurRad="63500" dist="50800" dir="10800000">
              <a:prstClr val="black">
                <a:alpha val="50000"/>
              </a:prstClr>
            </a:innerShdw>
          </a:effectLst>
        </p:spPr>
        <p:txBody>
          <a:bodyPr wrap="none" lIns="91088" tIns="45544" rIns="91088" bIns="45544" anchor="ctr"/>
          <a:lstStyle/>
          <a:p>
            <a:pPr algn="r" defTabSz="910856" rtl="1" fontAlgn="base">
              <a:spcBef>
                <a:spcPct val="0"/>
              </a:spcBef>
              <a:spcAft>
                <a:spcPct val="0"/>
              </a:spcAft>
              <a:defRPr/>
            </a:pPr>
            <a:endParaRPr lang="en-US" sz="3900" b="1">
              <a:solidFill>
                <a:srgbClr val="000066"/>
              </a:solidFill>
            </a:endParaRPr>
          </a:p>
        </p:txBody>
      </p:sp>
      <p:sp>
        <p:nvSpPr>
          <p:cNvPr id="24581" name="Line 4"/>
          <p:cNvSpPr>
            <a:spLocks noChangeShapeType="1"/>
          </p:cNvSpPr>
          <p:nvPr/>
        </p:nvSpPr>
        <p:spPr bwMode="auto">
          <a:xfrm>
            <a:off x="3763963" y="2881316"/>
            <a:ext cx="0" cy="619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82" name="Line 5"/>
          <p:cNvSpPr>
            <a:spLocks noChangeShapeType="1"/>
          </p:cNvSpPr>
          <p:nvPr/>
        </p:nvSpPr>
        <p:spPr bwMode="auto">
          <a:xfrm>
            <a:off x="6975475" y="2870200"/>
            <a:ext cx="0" cy="630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83" name="Line 6"/>
          <p:cNvSpPr>
            <a:spLocks noChangeShapeType="1"/>
          </p:cNvSpPr>
          <p:nvPr/>
        </p:nvSpPr>
        <p:spPr bwMode="auto">
          <a:xfrm>
            <a:off x="2224088" y="2867025"/>
            <a:ext cx="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84" name="Text Box 7"/>
          <p:cNvSpPr txBox="1">
            <a:spLocks noChangeArrowheads="1"/>
          </p:cNvSpPr>
          <p:nvPr/>
        </p:nvSpPr>
        <p:spPr bwMode="auto">
          <a:xfrm>
            <a:off x="771547" y="3005150"/>
            <a:ext cx="1006475" cy="3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algn="r" rtl="1" eaLnBrk="1" fontAlgn="base" hangingPunct="1">
              <a:spcBef>
                <a:spcPct val="0"/>
              </a:spcBef>
              <a:spcAft>
                <a:spcPct val="0"/>
              </a:spcAft>
            </a:pPr>
            <a:r>
              <a:rPr lang="en-US" altLang="ko-KR" sz="2000" b="1">
                <a:solidFill>
                  <a:srgbClr val="000066"/>
                </a:solidFill>
                <a:ea typeface="굴림" pitchFamily="34" charset="-127"/>
              </a:rPr>
              <a:t>2008</a:t>
            </a:r>
            <a:endParaRPr lang="en-US" sz="2000" b="1">
              <a:solidFill>
                <a:srgbClr val="000066"/>
              </a:solidFill>
            </a:endParaRPr>
          </a:p>
        </p:txBody>
      </p:sp>
      <p:sp>
        <p:nvSpPr>
          <p:cNvPr id="24585" name="Text Box 8"/>
          <p:cNvSpPr txBox="1">
            <a:spLocks noChangeArrowheads="1"/>
          </p:cNvSpPr>
          <p:nvPr/>
        </p:nvSpPr>
        <p:spPr bwMode="auto">
          <a:xfrm>
            <a:off x="2513014" y="2997212"/>
            <a:ext cx="1008062" cy="3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algn="r" rtl="1" eaLnBrk="1" fontAlgn="base" hangingPunct="1">
              <a:spcBef>
                <a:spcPct val="0"/>
              </a:spcBef>
              <a:spcAft>
                <a:spcPct val="0"/>
              </a:spcAft>
            </a:pPr>
            <a:r>
              <a:rPr lang="en-US" altLang="ko-KR" sz="2000" b="1">
                <a:solidFill>
                  <a:srgbClr val="000066"/>
                </a:solidFill>
                <a:ea typeface="굴림" pitchFamily="34" charset="-127"/>
              </a:rPr>
              <a:t>2009</a:t>
            </a:r>
            <a:endParaRPr lang="en-US" sz="2000" b="1">
              <a:solidFill>
                <a:srgbClr val="000066"/>
              </a:solidFill>
            </a:endParaRPr>
          </a:p>
        </p:txBody>
      </p:sp>
      <p:sp>
        <p:nvSpPr>
          <p:cNvPr id="24586" name="Text Box 9"/>
          <p:cNvSpPr txBox="1">
            <a:spLocks noChangeArrowheads="1"/>
          </p:cNvSpPr>
          <p:nvPr/>
        </p:nvSpPr>
        <p:spPr bwMode="auto">
          <a:xfrm>
            <a:off x="4133850" y="3006733"/>
            <a:ext cx="863600" cy="3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algn="r" rtl="1" eaLnBrk="1" fontAlgn="base" hangingPunct="1">
              <a:spcBef>
                <a:spcPct val="0"/>
              </a:spcBef>
              <a:spcAft>
                <a:spcPct val="0"/>
              </a:spcAft>
            </a:pPr>
            <a:r>
              <a:rPr lang="en-US" altLang="ko-KR" sz="2000" b="1">
                <a:solidFill>
                  <a:srgbClr val="000066"/>
                </a:solidFill>
                <a:ea typeface="굴림" pitchFamily="34" charset="-127"/>
              </a:rPr>
              <a:t>2010</a:t>
            </a:r>
            <a:endParaRPr lang="en-US" sz="2000" b="1">
              <a:solidFill>
                <a:srgbClr val="000066"/>
              </a:solidFill>
            </a:endParaRPr>
          </a:p>
        </p:txBody>
      </p:sp>
      <p:sp>
        <p:nvSpPr>
          <p:cNvPr id="24587" name="Text Box 10"/>
          <p:cNvSpPr txBox="1">
            <a:spLocks noChangeArrowheads="1"/>
          </p:cNvSpPr>
          <p:nvPr/>
        </p:nvSpPr>
        <p:spPr bwMode="auto">
          <a:xfrm>
            <a:off x="5651502" y="3003561"/>
            <a:ext cx="1008063" cy="39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algn="r" rtl="1" eaLnBrk="1" fontAlgn="base" hangingPunct="1">
              <a:spcBef>
                <a:spcPct val="0"/>
              </a:spcBef>
              <a:spcAft>
                <a:spcPct val="0"/>
              </a:spcAft>
            </a:pPr>
            <a:r>
              <a:rPr lang="en-US" altLang="ko-KR" sz="2000" b="1">
                <a:solidFill>
                  <a:srgbClr val="000066"/>
                </a:solidFill>
                <a:ea typeface="굴림" pitchFamily="34" charset="-127"/>
              </a:rPr>
              <a:t>2011</a:t>
            </a:r>
            <a:endParaRPr lang="en-US" sz="2000" b="1">
              <a:solidFill>
                <a:srgbClr val="000066"/>
              </a:solidFill>
            </a:endParaRPr>
          </a:p>
        </p:txBody>
      </p:sp>
      <p:sp>
        <p:nvSpPr>
          <p:cNvPr id="24588" name="Rectangle 12"/>
          <p:cNvSpPr>
            <a:spLocks noGrp="1" noChangeArrowheads="1"/>
          </p:cNvSpPr>
          <p:nvPr>
            <p:ph type="title"/>
          </p:nvPr>
        </p:nvSpPr>
        <p:spPr>
          <a:xfrm>
            <a:off x="0" y="4"/>
            <a:ext cx="9144000" cy="1268413"/>
          </a:xfrm>
          <a:solidFill>
            <a:srgbClr val="99CCFF"/>
          </a:solidFill>
        </p:spPr>
        <p:txBody>
          <a:bodyPr/>
          <a:lstStyle/>
          <a:p>
            <a:pPr eaLnBrk="1" hangingPunct="1"/>
            <a:r>
              <a:rPr lang="en-GB" altLang="ko-KR" dirty="0" smtClean="0">
                <a:latin typeface="Comic Sans MS" pitchFamily="66" charset="0"/>
                <a:ea typeface="굴림" pitchFamily="34" charset="-127"/>
              </a:rPr>
              <a:t>Development of measurement standards for biotherapeutics, 2008 - 2012</a:t>
            </a:r>
            <a:endParaRPr lang="en-US" dirty="0" smtClean="0"/>
          </a:p>
        </p:txBody>
      </p:sp>
      <p:sp>
        <p:nvSpPr>
          <p:cNvPr id="24589" name="Line 14"/>
          <p:cNvSpPr>
            <a:spLocks noChangeShapeType="1"/>
          </p:cNvSpPr>
          <p:nvPr/>
        </p:nvSpPr>
        <p:spPr bwMode="auto">
          <a:xfrm flipV="1">
            <a:off x="8027988" y="3479800"/>
            <a:ext cx="0" cy="920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90" name="Line 5"/>
          <p:cNvSpPr>
            <a:spLocks noChangeShapeType="1"/>
          </p:cNvSpPr>
          <p:nvPr/>
        </p:nvSpPr>
        <p:spPr bwMode="auto">
          <a:xfrm>
            <a:off x="5345113" y="2879747"/>
            <a:ext cx="0" cy="620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91" name="Rectangle 1"/>
          <p:cNvSpPr>
            <a:spLocks noChangeArrowheads="1"/>
          </p:cNvSpPr>
          <p:nvPr/>
        </p:nvSpPr>
        <p:spPr bwMode="auto">
          <a:xfrm>
            <a:off x="7359653" y="2998810"/>
            <a:ext cx="10509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088" tIns="45544" rIns="91088" bIns="45544"/>
          <a:lstStyle/>
          <a:p>
            <a:pPr algn="r" defTabSz="1038945" rtl="1" fontAlgn="base">
              <a:spcBef>
                <a:spcPct val="0"/>
              </a:spcBef>
              <a:spcAft>
                <a:spcPct val="0"/>
              </a:spcAft>
            </a:pPr>
            <a:r>
              <a:rPr lang="en-US" sz="2000" b="1">
                <a:solidFill>
                  <a:srgbClr val="000066"/>
                </a:solidFill>
                <a:latin typeface="Comic Sans MS" pitchFamily="66" charset="0"/>
              </a:rPr>
              <a:t>2012</a:t>
            </a:r>
          </a:p>
          <a:p>
            <a:pPr algn="r" defTabSz="1038945" rtl="1" fontAlgn="base">
              <a:spcBef>
                <a:spcPct val="0"/>
              </a:spcBef>
              <a:spcAft>
                <a:spcPct val="0"/>
              </a:spcAft>
            </a:pPr>
            <a:endParaRPr lang="en-US" sz="2000" b="1">
              <a:solidFill>
                <a:srgbClr val="000066"/>
              </a:solidFill>
              <a:latin typeface="Comic Sans MS" pitchFamily="66" charset="0"/>
            </a:endParaRPr>
          </a:p>
        </p:txBody>
      </p:sp>
      <p:sp>
        <p:nvSpPr>
          <p:cNvPr id="24592" name="Rectangle 2"/>
          <p:cNvSpPr>
            <a:spLocks noChangeArrowheads="1"/>
          </p:cNvSpPr>
          <p:nvPr/>
        </p:nvSpPr>
        <p:spPr bwMode="auto">
          <a:xfrm>
            <a:off x="1547835" y="4360863"/>
            <a:ext cx="7151687" cy="1435100"/>
          </a:xfrm>
          <a:prstGeom prst="rect">
            <a:avLst/>
          </a:prstGeom>
          <a:solidFill>
            <a:srgbClr val="00B0F0"/>
          </a:solidFill>
          <a:ln w="9525" algn="ctr">
            <a:solidFill>
              <a:schemeClr val="tx1"/>
            </a:solidFill>
            <a:round/>
            <a:headEnd/>
            <a:tailEnd/>
          </a:ln>
        </p:spPr>
        <p:txBody>
          <a:bodyPr lIns="91088" tIns="45544" rIns="91088" bIns="45544"/>
          <a:lstStyle/>
          <a:p>
            <a:pPr defTabSz="1038945" rtl="1" fontAlgn="base">
              <a:spcBef>
                <a:spcPct val="0"/>
              </a:spcBef>
              <a:spcAft>
                <a:spcPct val="0"/>
              </a:spcAft>
            </a:pPr>
            <a:r>
              <a:rPr lang="en-US" sz="1400" b="1" dirty="0">
                <a:solidFill>
                  <a:srgbClr val="000066"/>
                </a:solidFill>
                <a:latin typeface="Comic Sans MS" pitchFamily="66" charset="0"/>
              </a:rPr>
              <a:t>1. Urinary follicle stimulating hormone and urinary luteinizing hormone (5</a:t>
            </a:r>
            <a:r>
              <a:rPr lang="en-US" sz="1400" b="1" baseline="30000" dirty="0">
                <a:solidFill>
                  <a:srgbClr val="000066"/>
                </a:solidFill>
                <a:latin typeface="Comic Sans MS" pitchFamily="66" charset="0"/>
              </a:rPr>
              <a:t>th</a:t>
            </a:r>
            <a:r>
              <a:rPr lang="en-US" sz="1400" b="1" dirty="0">
                <a:solidFill>
                  <a:srgbClr val="000066"/>
                </a:solidFill>
                <a:latin typeface="Comic Sans MS" pitchFamily="66" charset="0"/>
              </a:rPr>
              <a:t> IS)</a:t>
            </a:r>
          </a:p>
          <a:p>
            <a:pPr defTabSz="1038945" rtl="1" fontAlgn="base">
              <a:spcBef>
                <a:spcPct val="0"/>
              </a:spcBef>
              <a:spcAft>
                <a:spcPct val="0"/>
              </a:spcAft>
            </a:pPr>
            <a:r>
              <a:rPr lang="es-ES" sz="1400" b="1" dirty="0">
                <a:solidFill>
                  <a:srgbClr val="000066"/>
                </a:solidFill>
                <a:latin typeface="Comic Sans MS" pitchFamily="66" charset="0"/>
              </a:rPr>
              <a:t>2. Erythropoetin, recombinant for bioassay (3rd IS)</a:t>
            </a:r>
          </a:p>
          <a:p>
            <a:pPr defTabSz="1038945" rtl="1" fontAlgn="base">
              <a:spcBef>
                <a:spcPct val="0"/>
              </a:spcBef>
              <a:spcAft>
                <a:spcPct val="0"/>
              </a:spcAft>
            </a:pPr>
            <a:r>
              <a:rPr lang="es-ES" sz="1400" b="1" dirty="0">
                <a:solidFill>
                  <a:srgbClr val="000066"/>
                </a:solidFill>
                <a:latin typeface="Comic Sans MS" pitchFamily="66" charset="0"/>
              </a:rPr>
              <a:t>3. High molecular weight urokinase (2nd IS)</a:t>
            </a:r>
          </a:p>
          <a:p>
            <a:pPr defTabSz="1038945" rtl="1" fontAlgn="base">
              <a:spcBef>
                <a:spcPct val="0"/>
              </a:spcBef>
              <a:spcAft>
                <a:spcPct val="0"/>
              </a:spcAft>
            </a:pPr>
            <a:r>
              <a:rPr lang="es-ES" sz="1400" b="1" dirty="0">
                <a:solidFill>
                  <a:srgbClr val="000066"/>
                </a:solidFill>
                <a:latin typeface="Comic Sans MS" pitchFamily="66" charset="0"/>
              </a:rPr>
              <a:t>4. IL </a:t>
            </a:r>
            <a:r>
              <a:rPr lang="es-ES" sz="1400" b="1" dirty="0" smtClean="0">
                <a:solidFill>
                  <a:srgbClr val="000066"/>
                </a:solidFill>
                <a:latin typeface="Comic Sans MS" pitchFamily="66" charset="0"/>
              </a:rPr>
              <a:t>29 </a:t>
            </a:r>
            <a:r>
              <a:rPr lang="es-ES" sz="1400" b="1" dirty="0">
                <a:solidFill>
                  <a:srgbClr val="000066"/>
                </a:solidFill>
                <a:latin typeface="Comic Sans MS" pitchFamily="66" charset="0"/>
              </a:rPr>
              <a:t>(1st RR)</a:t>
            </a:r>
          </a:p>
          <a:p>
            <a:pPr defTabSz="1038945" rtl="1" fontAlgn="base">
              <a:spcBef>
                <a:spcPct val="0"/>
              </a:spcBef>
              <a:spcAft>
                <a:spcPct val="0"/>
              </a:spcAft>
            </a:pPr>
            <a:r>
              <a:rPr lang="es-ES" sz="1400" b="1" dirty="0">
                <a:solidFill>
                  <a:srgbClr val="000066"/>
                </a:solidFill>
                <a:latin typeface="Comic Sans MS" pitchFamily="66" charset="0"/>
              </a:rPr>
              <a:t>5. IL 2 (2nd IS)</a:t>
            </a:r>
          </a:p>
          <a:p>
            <a:pPr defTabSz="1038945" rtl="1" fontAlgn="base">
              <a:spcBef>
                <a:spcPct val="0"/>
              </a:spcBef>
              <a:spcAft>
                <a:spcPct val="0"/>
              </a:spcAft>
            </a:pPr>
            <a:endParaRPr lang="en-US" sz="1400" b="1" dirty="0">
              <a:solidFill>
                <a:srgbClr val="000066"/>
              </a:solidFill>
              <a:latin typeface="Comic Sans MS" pitchFamily="66" charset="0"/>
            </a:endParaRPr>
          </a:p>
        </p:txBody>
      </p:sp>
      <p:cxnSp>
        <p:nvCxnSpPr>
          <p:cNvPr id="24593" name="Straight Arrow Connector 6"/>
          <p:cNvCxnSpPr>
            <a:cxnSpLocks noChangeShapeType="1"/>
          </p:cNvCxnSpPr>
          <p:nvPr/>
        </p:nvCxnSpPr>
        <p:spPr bwMode="auto">
          <a:xfrm>
            <a:off x="4716463" y="2447947"/>
            <a:ext cx="0" cy="417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4" name="Line 14"/>
          <p:cNvSpPr>
            <a:spLocks noChangeShapeType="1"/>
          </p:cNvSpPr>
          <p:nvPr/>
        </p:nvSpPr>
        <p:spPr bwMode="auto">
          <a:xfrm flipV="1">
            <a:off x="6154738" y="3465535"/>
            <a:ext cx="0" cy="365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lstStyle/>
          <a:p>
            <a:pPr defTabSz="910856" fontAlgn="base">
              <a:spcBef>
                <a:spcPct val="0"/>
              </a:spcBef>
              <a:spcAft>
                <a:spcPct val="0"/>
              </a:spcAft>
            </a:pPr>
            <a:endParaRPr lang="en-US">
              <a:solidFill>
                <a:srgbClr val="000000"/>
              </a:solidFill>
              <a:latin typeface="Comic Sans MS" pitchFamily="66" charset="0"/>
            </a:endParaRPr>
          </a:p>
        </p:txBody>
      </p:sp>
      <p:sp>
        <p:nvSpPr>
          <p:cNvPr id="24595" name="Text Box 19"/>
          <p:cNvSpPr txBox="1">
            <a:spLocks noChangeArrowheads="1"/>
          </p:cNvSpPr>
          <p:nvPr/>
        </p:nvSpPr>
        <p:spPr bwMode="auto">
          <a:xfrm>
            <a:off x="4460876" y="1484319"/>
            <a:ext cx="4397375" cy="988811"/>
          </a:xfrm>
          <a:prstGeom prst="rect">
            <a:avLst/>
          </a:prstGeom>
          <a:solidFill>
            <a:srgbClr val="FFFF00"/>
          </a:solidFill>
          <a:ln w="9525">
            <a:solidFill>
              <a:schemeClr val="tx1"/>
            </a:solidFill>
            <a:miter lim="800000"/>
            <a:headEnd/>
            <a:tailEnd/>
          </a:ln>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rtl="1" eaLnBrk="1" fontAlgn="base" hangingPunct="1">
              <a:spcBef>
                <a:spcPct val="0"/>
              </a:spcBef>
              <a:spcAft>
                <a:spcPct val="0"/>
              </a:spcAft>
            </a:pPr>
            <a:r>
              <a:rPr lang="en-US" altLang="ko-KR" sz="1400" b="1">
                <a:solidFill>
                  <a:srgbClr val="000066"/>
                </a:solidFill>
                <a:ea typeface="굴림" pitchFamily="34" charset="-127"/>
              </a:rPr>
              <a:t>1. Thyroid stimulating antibody (2</a:t>
            </a:r>
            <a:r>
              <a:rPr lang="en-US" altLang="ko-KR" sz="1400" b="1" baseline="30000">
                <a:solidFill>
                  <a:srgbClr val="000066"/>
                </a:solidFill>
                <a:ea typeface="굴림" pitchFamily="34" charset="-127"/>
              </a:rPr>
              <a:t>nd</a:t>
            </a:r>
            <a:r>
              <a:rPr lang="en-US" altLang="ko-KR" sz="1400" b="1">
                <a:solidFill>
                  <a:srgbClr val="000066"/>
                </a:solidFill>
                <a:ea typeface="굴림" pitchFamily="34" charset="-127"/>
              </a:rPr>
              <a:t> IS)</a:t>
            </a:r>
          </a:p>
          <a:p>
            <a:pPr rtl="1" eaLnBrk="1" fontAlgn="base" hangingPunct="1">
              <a:spcBef>
                <a:spcPct val="0"/>
              </a:spcBef>
              <a:spcAft>
                <a:spcPct val="0"/>
              </a:spcAft>
            </a:pPr>
            <a:r>
              <a:rPr lang="en-US" altLang="ko-KR" sz="1400" b="1">
                <a:solidFill>
                  <a:srgbClr val="000066"/>
                </a:solidFill>
                <a:ea typeface="굴림" pitchFamily="34" charset="-127"/>
              </a:rPr>
              <a:t>2. Follicle stimulating hormone (2</a:t>
            </a:r>
            <a:r>
              <a:rPr lang="en-US" altLang="ko-KR" sz="1400" b="1" baseline="30000">
                <a:solidFill>
                  <a:srgbClr val="000066"/>
                </a:solidFill>
                <a:ea typeface="굴림" pitchFamily="34" charset="-127"/>
              </a:rPr>
              <a:t>nd</a:t>
            </a:r>
            <a:r>
              <a:rPr lang="en-US" altLang="ko-KR" sz="1400" b="1">
                <a:solidFill>
                  <a:srgbClr val="000066"/>
                </a:solidFill>
                <a:ea typeface="굴림" pitchFamily="34" charset="-127"/>
              </a:rPr>
              <a:t> IS)</a:t>
            </a:r>
          </a:p>
          <a:p>
            <a:pPr rtl="1" eaLnBrk="1" fontAlgn="base" hangingPunct="1">
              <a:spcBef>
                <a:spcPct val="0"/>
              </a:spcBef>
              <a:spcAft>
                <a:spcPct val="0"/>
              </a:spcAft>
            </a:pPr>
            <a:r>
              <a:rPr lang="en-US" altLang="ko-KR" sz="1400" b="1">
                <a:solidFill>
                  <a:srgbClr val="000066"/>
                </a:solidFill>
                <a:ea typeface="굴림" pitchFamily="34" charset="-127"/>
              </a:rPr>
              <a:t>3. Sex hormone binding globulin (2</a:t>
            </a:r>
            <a:r>
              <a:rPr lang="en-US" altLang="ko-KR" sz="1400" b="1" baseline="30000">
                <a:solidFill>
                  <a:srgbClr val="000066"/>
                </a:solidFill>
                <a:ea typeface="굴림" pitchFamily="34" charset="-127"/>
              </a:rPr>
              <a:t>nd</a:t>
            </a:r>
            <a:r>
              <a:rPr lang="en-US" altLang="ko-KR" sz="1400" b="1">
                <a:solidFill>
                  <a:srgbClr val="000066"/>
                </a:solidFill>
                <a:ea typeface="굴림" pitchFamily="34" charset="-127"/>
              </a:rPr>
              <a:t> IS)</a:t>
            </a:r>
          </a:p>
          <a:p>
            <a:pPr rtl="1" eaLnBrk="1" fontAlgn="base" hangingPunct="1">
              <a:spcBef>
                <a:spcPct val="0"/>
              </a:spcBef>
              <a:spcAft>
                <a:spcPct val="0"/>
              </a:spcAft>
            </a:pPr>
            <a:r>
              <a:rPr lang="en-US" altLang="ko-KR" sz="1400" b="1">
                <a:solidFill>
                  <a:srgbClr val="000066"/>
                </a:solidFill>
                <a:ea typeface="굴림" pitchFamily="34" charset="-127"/>
              </a:rPr>
              <a:t>4. G-CSF (2</a:t>
            </a:r>
            <a:r>
              <a:rPr lang="en-US" altLang="ko-KR" sz="1400" b="1" baseline="30000">
                <a:solidFill>
                  <a:srgbClr val="000066"/>
                </a:solidFill>
                <a:ea typeface="굴림" pitchFamily="34" charset="-127"/>
              </a:rPr>
              <a:t>nd</a:t>
            </a:r>
            <a:r>
              <a:rPr lang="en-US" altLang="ko-KR" sz="1400" b="1">
                <a:solidFill>
                  <a:srgbClr val="000066"/>
                </a:solidFill>
                <a:ea typeface="굴림" pitchFamily="34" charset="-127"/>
              </a:rPr>
              <a:t> IS)</a:t>
            </a:r>
          </a:p>
        </p:txBody>
      </p:sp>
      <p:cxnSp>
        <p:nvCxnSpPr>
          <p:cNvPr id="24596" name="Straight Arrow Connector 6"/>
          <p:cNvCxnSpPr>
            <a:cxnSpLocks noChangeShapeType="1"/>
          </p:cNvCxnSpPr>
          <p:nvPr/>
        </p:nvCxnSpPr>
        <p:spPr bwMode="auto">
          <a:xfrm>
            <a:off x="2627313" y="2459038"/>
            <a:ext cx="0" cy="406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7" name="Text Box 18"/>
          <p:cNvSpPr txBox="1">
            <a:spLocks noChangeArrowheads="1"/>
          </p:cNvSpPr>
          <p:nvPr/>
        </p:nvSpPr>
        <p:spPr bwMode="auto">
          <a:xfrm>
            <a:off x="622302" y="2025652"/>
            <a:ext cx="3744913" cy="542169"/>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rtl="1" eaLnBrk="1" fontAlgn="base" hangingPunct="1">
              <a:spcBef>
                <a:spcPct val="0"/>
              </a:spcBef>
              <a:spcAft>
                <a:spcPct val="0"/>
              </a:spcAft>
            </a:pPr>
            <a:r>
              <a:rPr lang="en-US" altLang="ko-KR" sz="1400" b="1" dirty="0">
                <a:solidFill>
                  <a:srgbClr val="000066"/>
                </a:solidFill>
                <a:ea typeface="굴림" pitchFamily="34" charset="-127"/>
              </a:rPr>
              <a:t>1. </a:t>
            </a:r>
            <a:r>
              <a:rPr lang="en-US" altLang="ko-KR" sz="1400" b="1" dirty="0" smtClean="0">
                <a:solidFill>
                  <a:srgbClr val="000066"/>
                </a:solidFill>
                <a:ea typeface="굴림" pitchFamily="34" charset="-127"/>
              </a:rPr>
              <a:t>Chorionic </a:t>
            </a:r>
            <a:r>
              <a:rPr lang="en-US" altLang="ko-KR" sz="1400" b="1" dirty="0">
                <a:solidFill>
                  <a:srgbClr val="000066"/>
                </a:solidFill>
                <a:ea typeface="굴림" pitchFamily="34" charset="-127"/>
              </a:rPr>
              <a:t>gonadotrophin (5</a:t>
            </a:r>
            <a:r>
              <a:rPr lang="en-US" altLang="ko-KR" sz="1400" b="1" baseline="30000" dirty="0">
                <a:solidFill>
                  <a:srgbClr val="000066"/>
                </a:solidFill>
                <a:ea typeface="굴림" pitchFamily="34" charset="-127"/>
              </a:rPr>
              <a:t>th</a:t>
            </a:r>
            <a:r>
              <a:rPr lang="en-US" altLang="ko-KR" sz="1400" b="1" dirty="0">
                <a:solidFill>
                  <a:srgbClr val="000066"/>
                </a:solidFill>
                <a:ea typeface="굴림" pitchFamily="34" charset="-127"/>
              </a:rPr>
              <a:t> IS)</a:t>
            </a:r>
          </a:p>
          <a:p>
            <a:pPr rtl="1" eaLnBrk="1" fontAlgn="base" hangingPunct="1">
              <a:spcBef>
                <a:spcPct val="0"/>
              </a:spcBef>
              <a:spcAft>
                <a:spcPct val="0"/>
              </a:spcAft>
            </a:pPr>
            <a:r>
              <a:rPr lang="es-ES" sz="1400" b="1" dirty="0">
                <a:solidFill>
                  <a:srgbClr val="000066"/>
                </a:solidFill>
              </a:rPr>
              <a:t>2. Parathyroid hormone, 1-84 (1st IS)</a:t>
            </a:r>
            <a:endParaRPr lang="en-US" sz="1400" b="1" dirty="0">
              <a:solidFill>
                <a:srgbClr val="000066"/>
              </a:solidFill>
            </a:endParaRPr>
          </a:p>
        </p:txBody>
      </p:sp>
      <p:cxnSp>
        <p:nvCxnSpPr>
          <p:cNvPr id="24598" name="Straight Arrow Connector 6"/>
          <p:cNvCxnSpPr>
            <a:cxnSpLocks noChangeShapeType="1"/>
          </p:cNvCxnSpPr>
          <p:nvPr/>
        </p:nvCxnSpPr>
        <p:spPr bwMode="auto">
          <a:xfrm>
            <a:off x="395288" y="1570038"/>
            <a:ext cx="0" cy="1295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9" name="Text Box 17"/>
          <p:cNvSpPr txBox="1">
            <a:spLocks noChangeArrowheads="1"/>
          </p:cNvSpPr>
          <p:nvPr/>
        </p:nvSpPr>
        <p:spPr bwMode="auto">
          <a:xfrm>
            <a:off x="107950" y="1493838"/>
            <a:ext cx="3413125" cy="318849"/>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rtl="1" eaLnBrk="1" fontAlgn="base" hangingPunct="1">
              <a:spcBef>
                <a:spcPct val="0"/>
              </a:spcBef>
              <a:spcAft>
                <a:spcPct val="0"/>
              </a:spcAft>
            </a:pPr>
            <a:r>
              <a:rPr lang="en-US" altLang="ko-KR" sz="1400" b="1">
                <a:solidFill>
                  <a:srgbClr val="000066"/>
                </a:solidFill>
                <a:ea typeface="굴림" pitchFamily="34" charset="-127"/>
              </a:rPr>
              <a:t>1. Insulin-like growth factor (2</a:t>
            </a:r>
            <a:r>
              <a:rPr lang="en-US" altLang="ko-KR" sz="1400" b="1" baseline="30000">
                <a:solidFill>
                  <a:srgbClr val="000066"/>
                </a:solidFill>
                <a:ea typeface="굴림" pitchFamily="34" charset="-127"/>
              </a:rPr>
              <a:t>nd</a:t>
            </a:r>
            <a:r>
              <a:rPr lang="en-US" altLang="ko-KR" sz="1400" b="1">
                <a:solidFill>
                  <a:srgbClr val="000066"/>
                </a:solidFill>
                <a:ea typeface="굴림" pitchFamily="34" charset="-127"/>
              </a:rPr>
              <a:t> IS)</a:t>
            </a:r>
            <a:endParaRPr lang="en-US" sz="1400" b="1">
              <a:solidFill>
                <a:srgbClr val="000066"/>
              </a:solidFill>
            </a:endParaRPr>
          </a:p>
        </p:txBody>
      </p:sp>
      <p:sp>
        <p:nvSpPr>
          <p:cNvPr id="24600" name="Text Box 20"/>
          <p:cNvSpPr txBox="1">
            <a:spLocks noChangeArrowheads="1"/>
          </p:cNvSpPr>
          <p:nvPr/>
        </p:nvSpPr>
        <p:spPr bwMode="auto">
          <a:xfrm>
            <a:off x="3203597" y="3636964"/>
            <a:ext cx="3097213" cy="542169"/>
          </a:xfrm>
          <a:prstGeom prst="rect">
            <a:avLst/>
          </a:prstGeom>
          <a:solidFill>
            <a:schemeClr val="accent2"/>
          </a:solidFill>
          <a:ln w="9525">
            <a:solidFill>
              <a:schemeClr val="tx1"/>
            </a:solidFill>
            <a:miter lim="800000"/>
            <a:headEnd/>
            <a:tailEnd/>
          </a:ln>
        </p:spPr>
        <p:txBody>
          <a:bodyPr lIns="91088" tIns="45544" rIns="91088" bIns="45544">
            <a:spAutoFit/>
          </a:bodyPr>
          <a:lstStyle>
            <a:lvl1pPr defTabSz="1042988" eaLnBrk="0" hangingPunct="0">
              <a:defRPr>
                <a:solidFill>
                  <a:schemeClr val="tx1"/>
                </a:solidFill>
                <a:latin typeface="Comic Sans MS" pitchFamily="66" charset="0"/>
                <a:cs typeface="Arial" charset="0"/>
              </a:defRPr>
            </a:lvl1pPr>
            <a:lvl2pPr marL="742950" indent="-285750" defTabSz="1042988" eaLnBrk="0" hangingPunct="0">
              <a:defRPr>
                <a:solidFill>
                  <a:schemeClr val="tx1"/>
                </a:solidFill>
                <a:latin typeface="Comic Sans MS" pitchFamily="66" charset="0"/>
                <a:cs typeface="Arial" charset="0"/>
              </a:defRPr>
            </a:lvl2pPr>
            <a:lvl3pPr marL="1143000" indent="-228600" defTabSz="1042988" eaLnBrk="0" hangingPunct="0">
              <a:defRPr>
                <a:solidFill>
                  <a:schemeClr val="tx1"/>
                </a:solidFill>
                <a:latin typeface="Comic Sans MS" pitchFamily="66" charset="0"/>
                <a:cs typeface="Arial" charset="0"/>
              </a:defRPr>
            </a:lvl3pPr>
            <a:lvl4pPr marL="1600200" indent="-228600" defTabSz="1042988" eaLnBrk="0" hangingPunct="0">
              <a:defRPr>
                <a:solidFill>
                  <a:schemeClr val="tx1"/>
                </a:solidFill>
                <a:latin typeface="Comic Sans MS" pitchFamily="66" charset="0"/>
                <a:cs typeface="Arial" charset="0"/>
              </a:defRPr>
            </a:lvl4pPr>
            <a:lvl5pPr marL="2057400" indent="-228600" defTabSz="1042988" eaLnBrk="0" hangingPunct="0">
              <a:defRPr>
                <a:solidFill>
                  <a:schemeClr val="tx1"/>
                </a:solidFill>
                <a:latin typeface="Comic Sans MS" pitchFamily="66" charset="0"/>
                <a:cs typeface="Arial" charset="0"/>
              </a:defRPr>
            </a:lvl5pPr>
            <a:lvl6pPr marL="2514600" indent="-228600" defTabSz="1042988" eaLnBrk="0" fontAlgn="base" hangingPunct="0">
              <a:spcBef>
                <a:spcPct val="0"/>
              </a:spcBef>
              <a:spcAft>
                <a:spcPct val="0"/>
              </a:spcAft>
              <a:defRPr>
                <a:solidFill>
                  <a:schemeClr val="tx1"/>
                </a:solidFill>
                <a:latin typeface="Comic Sans MS" pitchFamily="66" charset="0"/>
                <a:cs typeface="Arial" charset="0"/>
              </a:defRPr>
            </a:lvl6pPr>
            <a:lvl7pPr marL="2971800" indent="-228600" defTabSz="1042988" eaLnBrk="0" fontAlgn="base" hangingPunct="0">
              <a:spcBef>
                <a:spcPct val="0"/>
              </a:spcBef>
              <a:spcAft>
                <a:spcPct val="0"/>
              </a:spcAft>
              <a:defRPr>
                <a:solidFill>
                  <a:schemeClr val="tx1"/>
                </a:solidFill>
                <a:latin typeface="Comic Sans MS" pitchFamily="66" charset="0"/>
                <a:cs typeface="Arial" charset="0"/>
              </a:defRPr>
            </a:lvl7pPr>
            <a:lvl8pPr marL="3429000" indent="-228600" defTabSz="1042988" eaLnBrk="0" fontAlgn="base" hangingPunct="0">
              <a:spcBef>
                <a:spcPct val="0"/>
              </a:spcBef>
              <a:spcAft>
                <a:spcPct val="0"/>
              </a:spcAft>
              <a:defRPr>
                <a:solidFill>
                  <a:schemeClr val="tx1"/>
                </a:solidFill>
                <a:latin typeface="Comic Sans MS" pitchFamily="66" charset="0"/>
                <a:cs typeface="Arial" charset="0"/>
              </a:defRPr>
            </a:lvl8pPr>
            <a:lvl9pPr marL="3886200" indent="-228600" defTabSz="1042988" eaLnBrk="0" fontAlgn="base" hangingPunct="0">
              <a:spcBef>
                <a:spcPct val="0"/>
              </a:spcBef>
              <a:spcAft>
                <a:spcPct val="0"/>
              </a:spcAft>
              <a:defRPr>
                <a:solidFill>
                  <a:schemeClr val="tx1"/>
                </a:solidFill>
                <a:latin typeface="Comic Sans MS" pitchFamily="66" charset="0"/>
                <a:cs typeface="Arial" charset="0"/>
              </a:defRPr>
            </a:lvl9pPr>
          </a:lstStyle>
          <a:p>
            <a:pPr rtl="1" eaLnBrk="1" fontAlgn="base" hangingPunct="1">
              <a:spcBef>
                <a:spcPct val="0"/>
              </a:spcBef>
              <a:spcAft>
                <a:spcPct val="0"/>
              </a:spcAft>
            </a:pPr>
            <a:r>
              <a:rPr lang="en-US" altLang="ko-KR" sz="1400" b="1">
                <a:solidFill>
                  <a:srgbClr val="000066"/>
                </a:solidFill>
                <a:ea typeface="굴림" pitchFamily="34" charset="-127"/>
              </a:rPr>
              <a:t>1. Dihydrostreptomycin (3</a:t>
            </a:r>
            <a:r>
              <a:rPr lang="en-US" altLang="ko-KR" sz="1400" b="1" baseline="30000">
                <a:solidFill>
                  <a:srgbClr val="000066"/>
                </a:solidFill>
                <a:ea typeface="굴림" pitchFamily="34" charset="-127"/>
              </a:rPr>
              <a:t>rd</a:t>
            </a:r>
            <a:r>
              <a:rPr lang="en-US" altLang="ko-KR" sz="1400" b="1">
                <a:solidFill>
                  <a:srgbClr val="000066"/>
                </a:solidFill>
                <a:ea typeface="굴림" pitchFamily="34" charset="-127"/>
              </a:rPr>
              <a:t> IS)</a:t>
            </a:r>
          </a:p>
          <a:p>
            <a:pPr rtl="1" eaLnBrk="1" fontAlgn="base" hangingPunct="1">
              <a:spcBef>
                <a:spcPct val="0"/>
              </a:spcBef>
              <a:spcAft>
                <a:spcPct val="0"/>
              </a:spcAft>
            </a:pPr>
            <a:r>
              <a:rPr lang="es-ES" sz="1400" b="1">
                <a:solidFill>
                  <a:srgbClr val="000066"/>
                </a:solidFill>
                <a:ea typeface="굴림" pitchFamily="34" charset="-127"/>
              </a:rPr>
              <a:t>2. TGF beta-3 (1st IS)</a:t>
            </a:r>
            <a:endParaRPr lang="en-US" sz="1400" b="1">
              <a:solidFill>
                <a:srgbClr val="CC0000"/>
              </a:solidFill>
            </a:endParaRPr>
          </a:p>
        </p:txBody>
      </p:sp>
    </p:spTree>
    <p:extLst>
      <p:ext uri="{BB962C8B-B14F-4D97-AF65-F5344CB8AC3E}">
        <p14:creationId xmlns:p14="http://schemas.microsoft.com/office/powerpoint/2010/main" val="2496385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99CCFF"/>
          </a:solidFill>
        </p:spPr>
        <p:txBody>
          <a:bodyPr/>
          <a:lstStyle/>
          <a:p>
            <a:pPr eaLnBrk="1" hangingPunct="1"/>
            <a:r>
              <a:rPr lang="en-GB" smtClean="0">
                <a:latin typeface="Comic Sans MS" pitchFamily="66" charset="0"/>
              </a:rPr>
              <a:t>WHO Guidelines on SBPs and other publications</a:t>
            </a:r>
            <a:endParaRPr lang="en-US" smtClean="0">
              <a:latin typeface="Comic Sans MS" pitchFamily="66" charset="0"/>
            </a:endParaRPr>
          </a:p>
        </p:txBody>
      </p:sp>
      <p:sp>
        <p:nvSpPr>
          <p:cNvPr id="23555" name="Rectangle 3"/>
          <p:cNvSpPr>
            <a:spLocks noGrp="1" noChangeArrowheads="1"/>
          </p:cNvSpPr>
          <p:nvPr>
            <p:ph idx="1"/>
          </p:nvPr>
        </p:nvSpPr>
        <p:spPr>
          <a:xfrm>
            <a:off x="250825" y="1484314"/>
            <a:ext cx="8864600" cy="4449762"/>
          </a:xfrm>
        </p:spPr>
        <p:txBody>
          <a:bodyPr/>
          <a:lstStyle/>
          <a:p>
            <a:pPr marL="0" indent="0" eaLnBrk="1" hangingPunct="1">
              <a:buNone/>
              <a:defRPr/>
            </a:pPr>
            <a:r>
              <a:rPr lang="en-US" sz="2100" dirty="0">
                <a:latin typeface="Comic Sans MS" pitchFamily="66" charset="0"/>
              </a:rPr>
              <a:t>1. The final version of the Guidelines on evaluation of similar biotherapeutic products (SBPs) is available on WHO Biologicals website (</a:t>
            </a:r>
            <a:r>
              <a:rPr lang="en-US" sz="2100" dirty="0">
                <a:latin typeface="Comic Sans MS" pitchFamily="66" charset="0"/>
                <a:hlinkClick r:id="rId2" tooltip="http://www.who.int/biologicals/en/"/>
              </a:rPr>
              <a:t>http://www.who.int/biologicals/en/</a:t>
            </a:r>
            <a:r>
              <a:rPr lang="en-US" sz="2100" dirty="0">
                <a:latin typeface="Comic Sans MS" pitchFamily="66" charset="0"/>
              </a:rPr>
              <a:t>) since April 2010. </a:t>
            </a:r>
          </a:p>
          <a:p>
            <a:pPr marL="474404" indent="-474404" eaLnBrk="1" hangingPunct="1">
              <a:defRPr/>
            </a:pPr>
            <a:r>
              <a:rPr lang="en-US" sz="2100" dirty="0">
                <a:latin typeface="Comic Sans MS" pitchFamily="66" charset="0"/>
              </a:rPr>
              <a:t>The document was adopted by the 60th meeting of the WHO Expert Committee on Biological Standardization, in October 2009.</a:t>
            </a:r>
          </a:p>
          <a:p>
            <a:pPr marL="0" indent="0" eaLnBrk="1" hangingPunct="1">
              <a:lnSpc>
                <a:spcPct val="90000"/>
              </a:lnSpc>
              <a:buNone/>
              <a:defRPr/>
            </a:pPr>
            <a:r>
              <a:rPr lang="en-GB" sz="2100" dirty="0">
                <a:latin typeface="Comic Sans MS" pitchFamily="66" charset="0"/>
              </a:rPr>
              <a:t>2. Web pages related to </a:t>
            </a:r>
            <a:r>
              <a:rPr lang="en-GB" sz="2100" dirty="0" err="1">
                <a:latin typeface="Comic Sans MS" pitchFamily="66" charset="0"/>
              </a:rPr>
              <a:t>biotherapeutics</a:t>
            </a:r>
            <a:r>
              <a:rPr lang="en-GB" sz="2100" dirty="0">
                <a:latin typeface="Comic Sans MS" pitchFamily="66" charset="0"/>
              </a:rPr>
              <a:t>: </a:t>
            </a:r>
            <a:r>
              <a:rPr lang="en-GB" sz="2100" dirty="0">
                <a:latin typeface="Comic Sans MS" pitchFamily="66" charset="0"/>
                <a:hlinkClick r:id="rId3"/>
              </a:rPr>
              <a:t>http://www.who.int/biologicals/vaccines/biotherapeutic-products/en/index.html</a:t>
            </a:r>
            <a:endParaRPr lang="en-GB" sz="2100" dirty="0">
              <a:latin typeface="Comic Sans MS" pitchFamily="66" charset="0"/>
            </a:endParaRPr>
          </a:p>
          <a:p>
            <a:pPr marL="0" indent="0" eaLnBrk="1" hangingPunct="1">
              <a:lnSpc>
                <a:spcPct val="90000"/>
              </a:lnSpc>
              <a:buNone/>
              <a:defRPr/>
            </a:pPr>
            <a:r>
              <a:rPr lang="en-GB" sz="2100" dirty="0">
                <a:latin typeface="Comic Sans MS" pitchFamily="66" charset="0"/>
              </a:rPr>
              <a:t>3. Link to special issue in Biologicals (2011), 39 devoted to SBPs: 25 articles with WHO experience in working with regulators worldwide: </a:t>
            </a:r>
            <a:r>
              <a:rPr lang="en-US" sz="2400" u="sng" dirty="0">
                <a:hlinkClick r:id="rId4"/>
              </a:rPr>
              <a:t>http://www.sciencedirect.com/science/journal/10451056/39/5</a:t>
            </a:r>
            <a:endParaRPr lang="en-GB" sz="2100" dirty="0">
              <a:latin typeface="Comic Sans MS" pitchFamily="66" charset="0"/>
            </a:endParaRPr>
          </a:p>
          <a:p>
            <a:pPr marL="460173" lvl="1" indent="0" eaLnBrk="1" hangingPunct="1">
              <a:lnSpc>
                <a:spcPct val="90000"/>
              </a:lnSpc>
              <a:buNone/>
              <a:defRPr/>
            </a:pPr>
            <a:endParaRPr lang="en-GB" sz="1300" dirty="0">
              <a:latin typeface="Comic Sans MS" pitchFamily="66" charset="0"/>
              <a:hlinkClick r:id="rId2"/>
            </a:endParaRPr>
          </a:p>
          <a:p>
            <a:pPr marL="460173" lvl="1" indent="0" eaLnBrk="1" hangingPunct="1">
              <a:lnSpc>
                <a:spcPct val="90000"/>
              </a:lnSpc>
              <a:buNone/>
              <a:defRPr/>
            </a:pPr>
            <a:endParaRPr lang="en-GB" sz="1300" dirty="0">
              <a:latin typeface="Comic Sans MS" pitchFamily="66" charset="0"/>
              <a:hlinkClick r:id="rId2"/>
            </a:endParaRPr>
          </a:p>
        </p:txBody>
      </p:sp>
    </p:spTree>
    <p:extLst>
      <p:ext uri="{BB962C8B-B14F-4D97-AF65-F5344CB8AC3E}">
        <p14:creationId xmlns:p14="http://schemas.microsoft.com/office/powerpoint/2010/main" val="68589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LEMENTATION_WORKSHOP_FOR_SBPs_AUGUST_2013_World_MAP_gen.mxd - ArcMap - ArcView"/>
          <p:cNvPicPr>
            <a:picLocks noChangeAspect="1"/>
          </p:cNvPicPr>
          <p:nvPr/>
        </p:nvPicPr>
        <p:blipFill rotWithShape="1">
          <a:blip r:embed="rId3">
            <a:extLst>
              <a:ext uri="{28A0092B-C50C-407E-A947-70E740481C1C}">
                <a14:useLocalDpi xmlns:a14="http://schemas.microsoft.com/office/drawing/2010/main" val="0"/>
              </a:ext>
            </a:extLst>
          </a:blip>
          <a:srcRect l="17142" t="18143" r="7976" b="5875"/>
          <a:stretch/>
        </p:blipFill>
        <p:spPr>
          <a:xfrm>
            <a:off x="107504" y="332656"/>
            <a:ext cx="8812293" cy="6048672"/>
          </a:xfrm>
          <a:prstGeom prst="rect">
            <a:avLst/>
          </a:prstGeom>
        </p:spPr>
      </p:pic>
    </p:spTree>
    <p:extLst>
      <p:ext uri="{BB962C8B-B14F-4D97-AF65-F5344CB8AC3E}">
        <p14:creationId xmlns:p14="http://schemas.microsoft.com/office/powerpoint/2010/main" val="3093417319"/>
      </p:ext>
    </p:extLst>
  </p:cSld>
  <p:clrMapOvr>
    <a:masterClrMapping/>
  </p:clrMapOvr>
</p:sld>
</file>

<file path=ppt/theme/theme1.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2034</Words>
  <Application>Microsoft Office PowerPoint</Application>
  <PresentationFormat>On-screen Show (4:3)</PresentationFormat>
  <Paragraphs>218</Paragraphs>
  <Slides>25</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VisID</vt:lpstr>
      <vt:lpstr>6_VisID</vt:lpstr>
      <vt:lpstr>1_Office Theme</vt:lpstr>
      <vt:lpstr>Photo Editor Photo</vt:lpstr>
      <vt:lpstr> VII PANDRH Conference</vt:lpstr>
      <vt:lpstr>Outline </vt:lpstr>
      <vt:lpstr>World Health Organization (WHO) </vt:lpstr>
      <vt:lpstr>WHO Biological Standardization</vt:lpstr>
      <vt:lpstr>WHO norms and standards for biologicals </vt:lpstr>
      <vt:lpstr>Available WHO International Standards or Reference Reagents used for potency assessment of Biosimilars </vt:lpstr>
      <vt:lpstr>Development of measurement standards for biotherapeutics, 2008 - 2012</vt:lpstr>
      <vt:lpstr>WHO Guidelines on SBPs and other publications</vt:lpstr>
      <vt:lpstr>PowerPoint Presentation</vt:lpstr>
      <vt:lpstr>WHO Guidelines on SBPs – implementation workshop in Bogota, 21-23 March 2012</vt:lpstr>
      <vt:lpstr>Further information and contact</vt:lpstr>
      <vt:lpstr>Key principles for the licensing of SBPs</vt:lpstr>
      <vt:lpstr>Licensure requirements–  amount of data and applicability </vt:lpstr>
      <vt:lpstr>Reference Biotherapeutic Product (RBP)</vt:lpstr>
      <vt:lpstr>ICDRA Recommendations 2010 (to countries)</vt:lpstr>
      <vt:lpstr>ICDRA Recommendations 2010 (to WHO)</vt:lpstr>
      <vt:lpstr>Clinical evaluation of SBPs – key points for regulators</vt:lpstr>
      <vt:lpstr>Clinical evaluation of SBPs – guiding principles</vt:lpstr>
      <vt:lpstr>PowerPoint Presentation</vt:lpstr>
      <vt:lpstr>Clinical evaluation – validation of data</vt:lpstr>
      <vt:lpstr>Challenges</vt:lpstr>
      <vt:lpstr>Call for comments on  WHO Guidelines for Biotherapeutic products</vt:lpstr>
      <vt:lpstr> Regulatory Risk Assessment (RRA) for biotherapeutic products licensed with insufficient/ inappropriate data </vt:lpstr>
      <vt:lpstr>Points for discussion</vt:lpstr>
      <vt:lpstr>Further information and contact</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KNEZEVIC, Ivana</dc:creator>
  <cp:lastModifiedBy>KNEZEVIC, Ivana</cp:lastModifiedBy>
  <cp:revision>30</cp:revision>
  <dcterms:created xsi:type="dcterms:W3CDTF">2013-08-16T15:35:10Z</dcterms:created>
  <dcterms:modified xsi:type="dcterms:W3CDTF">2013-09-02T21:54:16Z</dcterms:modified>
</cp:coreProperties>
</file>