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82" r:id="rId4"/>
    <p:sldId id="278" r:id="rId5"/>
    <p:sldId id="283" r:id="rId6"/>
    <p:sldId id="258" r:id="rId7"/>
    <p:sldId id="265" r:id="rId8"/>
    <p:sldId id="273" r:id="rId9"/>
    <p:sldId id="270" r:id="rId10"/>
    <p:sldId id="271" r:id="rId11"/>
    <p:sldId id="272" r:id="rId12"/>
    <p:sldId id="284" r:id="rId13"/>
    <p:sldId id="274" r:id="rId14"/>
    <p:sldId id="259" r:id="rId15"/>
    <p:sldId id="268" r:id="rId16"/>
    <p:sldId id="269" r:id="rId17"/>
    <p:sldId id="26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g"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902" autoAdjust="0"/>
  </p:normalViewPr>
  <p:slideViewPr>
    <p:cSldViewPr>
      <p:cViewPr>
        <p:scale>
          <a:sx n="70" d="100"/>
          <a:sy n="70" d="100"/>
        </p:scale>
        <p:origin x="-122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PIB</c:v>
                </c:pt>
              </c:strCache>
            </c:strRef>
          </c:tx>
          <c:invertIfNegative val="0"/>
          <c:cat>
            <c:strRef>
              <c:f>Sheet1!$A$2:$A$11</c:f>
              <c:strCache>
                <c:ptCount val="10"/>
                <c:pt idx="0">
                  <c:v>1990-91</c:v>
                </c:pt>
                <c:pt idx="1">
                  <c:v>1992-93</c:v>
                </c:pt>
                <c:pt idx="2">
                  <c:v>1994-95</c:v>
                </c:pt>
                <c:pt idx="3">
                  <c:v>1996-97</c:v>
                </c:pt>
                <c:pt idx="4">
                  <c:v>1998-99</c:v>
                </c:pt>
                <c:pt idx="5">
                  <c:v>2000-01</c:v>
                </c:pt>
                <c:pt idx="6">
                  <c:v>2002-03</c:v>
                </c:pt>
                <c:pt idx="7">
                  <c:v>2004-05</c:v>
                </c:pt>
                <c:pt idx="8">
                  <c:v>2006-07</c:v>
                </c:pt>
                <c:pt idx="9">
                  <c:v>2008-09</c:v>
                </c:pt>
              </c:strCache>
            </c:strRef>
          </c:cat>
          <c:val>
            <c:numRef>
              <c:f>Sheet1!$B$2:$B$11</c:f>
              <c:numCache>
                <c:formatCode>General</c:formatCode>
                <c:ptCount val="10"/>
                <c:pt idx="0">
                  <c:v>11.3</c:v>
                </c:pt>
                <c:pt idx="1">
                  <c:v>11.9</c:v>
                </c:pt>
                <c:pt idx="2">
                  <c:v>13.5</c:v>
                </c:pt>
                <c:pt idx="3">
                  <c:v>13.5</c:v>
                </c:pt>
                <c:pt idx="4">
                  <c:v>14.5</c:v>
                </c:pt>
                <c:pt idx="5">
                  <c:v>14.6</c:v>
                </c:pt>
                <c:pt idx="6">
                  <c:v>14.9</c:v>
                </c:pt>
                <c:pt idx="7">
                  <c:v>15.2</c:v>
                </c:pt>
                <c:pt idx="8">
                  <c:v>16.100000000000001</c:v>
                </c:pt>
                <c:pt idx="9">
                  <c:v>17.899999999999999</c:v>
                </c:pt>
              </c:numCache>
            </c:numRef>
          </c:val>
        </c:ser>
        <c:dLbls>
          <c:showLegendKey val="0"/>
          <c:showVal val="0"/>
          <c:showCatName val="0"/>
          <c:showSerName val="0"/>
          <c:showPercent val="0"/>
          <c:showBubbleSize val="0"/>
        </c:dLbls>
        <c:gapWidth val="150"/>
        <c:axId val="92424448"/>
        <c:axId val="92434432"/>
      </c:barChart>
      <c:catAx>
        <c:axId val="92424448"/>
        <c:scaling>
          <c:orientation val="minMax"/>
        </c:scaling>
        <c:delete val="0"/>
        <c:axPos val="b"/>
        <c:majorTickMark val="out"/>
        <c:minorTickMark val="none"/>
        <c:tickLblPos val="nextTo"/>
        <c:crossAx val="92434432"/>
        <c:crosses val="autoZero"/>
        <c:auto val="1"/>
        <c:lblAlgn val="ctr"/>
        <c:lblOffset val="100"/>
        <c:noMultiLvlLbl val="0"/>
      </c:catAx>
      <c:valAx>
        <c:axId val="92434432"/>
        <c:scaling>
          <c:orientation val="minMax"/>
        </c:scaling>
        <c:delete val="0"/>
        <c:axPos val="l"/>
        <c:majorGridlines/>
        <c:numFmt formatCode="General" sourceLinked="1"/>
        <c:majorTickMark val="out"/>
        <c:minorTickMark val="none"/>
        <c:tickLblPos val="nextTo"/>
        <c:crossAx val="92424448"/>
        <c:crosses val="autoZero"/>
        <c:crossBetween val="between"/>
      </c:valAx>
    </c:plotArea>
    <c:plotVisOnly val="1"/>
    <c:dispBlanksAs val="gap"/>
    <c:showDLblsOverMax val="0"/>
  </c:chart>
  <c:txPr>
    <a:bodyPr/>
    <a:lstStyle/>
    <a:p>
      <a:pPr>
        <a:defRPr sz="1800"/>
      </a:pPr>
      <a:endParaRPr lang="es-E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C3C21-5948-464D-B129-1B004B769C59}" type="datetimeFigureOut">
              <a:rPr lang="en-US" smtClean="0"/>
              <a:pPr/>
              <a:t>6/24/2013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E35B20-8827-42E9-8C90-BD8E3AE69443}" type="slidenum">
              <a:rPr lang="en-US" smtClean="0"/>
              <a:pPr/>
              <a:t>‹#›</a:t>
            </a:fld>
            <a:endParaRPr lang="en-US"/>
          </a:p>
        </p:txBody>
      </p:sp>
    </p:spTree>
    <p:extLst>
      <p:ext uri="{BB962C8B-B14F-4D97-AF65-F5344CB8AC3E}">
        <p14:creationId xmlns:p14="http://schemas.microsoft.com/office/powerpoint/2010/main" val="55335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El</a:t>
            </a:r>
            <a:r>
              <a:rPr lang="en-US" baseline="0" dirty="0" smtClean="0"/>
              <a:t> </a:t>
            </a:r>
            <a:r>
              <a:rPr lang="en-US" baseline="0" dirty="0" err="1" smtClean="0"/>
              <a:t>gasto</a:t>
            </a:r>
            <a:r>
              <a:rPr lang="en-US" baseline="0" dirty="0" smtClean="0"/>
              <a:t> social en America Latina se ha </a:t>
            </a:r>
            <a:r>
              <a:rPr lang="en-US" baseline="0" dirty="0" err="1" smtClean="0"/>
              <a:t>duplicado</a:t>
            </a:r>
            <a:r>
              <a:rPr lang="en-US" baseline="0" dirty="0" smtClean="0"/>
              <a:t>, </a:t>
            </a:r>
            <a:r>
              <a:rPr lang="en-US" baseline="0" dirty="0" err="1" smtClean="0"/>
              <a:t>pasando</a:t>
            </a:r>
            <a:r>
              <a:rPr lang="en-US" baseline="0" dirty="0" smtClean="0"/>
              <a:t> del</a:t>
            </a:r>
            <a:r>
              <a:rPr lang="en-US" dirty="0" smtClean="0"/>
              <a:t> 11% del PIB regional en</a:t>
            </a:r>
            <a:r>
              <a:rPr lang="en-US" baseline="0" dirty="0" smtClean="0"/>
              <a:t> 1990 a </a:t>
            </a:r>
            <a:r>
              <a:rPr lang="en-US" baseline="0" dirty="0" err="1" smtClean="0"/>
              <a:t>casi</a:t>
            </a:r>
            <a:r>
              <a:rPr lang="en-US" baseline="0" dirty="0" smtClean="0"/>
              <a:t> 19% del PIB en 2009/10. </a:t>
            </a:r>
          </a:p>
          <a:p>
            <a:pPr marL="171450" indent="-171450">
              <a:buFont typeface="Arial" pitchFamily="34" charset="0"/>
              <a:buChar char="•"/>
            </a:pPr>
            <a:r>
              <a:rPr lang="en-US" baseline="0" dirty="0" smtClean="0"/>
              <a:t>Of this, the amount spent on health is marginal</a:t>
            </a:r>
          </a:p>
          <a:p>
            <a:pPr marL="171450" indent="-171450">
              <a:buFont typeface="Arial" pitchFamily="34" charset="0"/>
              <a:buChar char="•"/>
            </a:pPr>
            <a:r>
              <a:rPr lang="en-US" baseline="0" dirty="0" err="1" smtClean="0"/>
              <a:t>Empujado</a:t>
            </a:r>
            <a:r>
              <a:rPr lang="en-US" baseline="0" dirty="0" smtClean="0"/>
              <a:t> </a:t>
            </a:r>
            <a:r>
              <a:rPr lang="en-US" baseline="0" dirty="0" err="1" smtClean="0"/>
              <a:t>por</a:t>
            </a:r>
            <a:r>
              <a:rPr lang="en-US" baseline="0" dirty="0" smtClean="0"/>
              <a:t> </a:t>
            </a:r>
            <a:r>
              <a:rPr lang="en-US" baseline="0" dirty="0" err="1" smtClean="0"/>
              <a:t>diversos</a:t>
            </a:r>
            <a:r>
              <a:rPr lang="en-US" baseline="0" dirty="0" smtClean="0"/>
              <a:t> </a:t>
            </a:r>
            <a:r>
              <a:rPr lang="en-US" baseline="0" dirty="0" err="1" smtClean="0"/>
              <a:t>factores</a:t>
            </a:r>
            <a:r>
              <a:rPr lang="en-US" baseline="0" dirty="0" smtClean="0"/>
              <a:t>, </a:t>
            </a:r>
            <a:r>
              <a:rPr lang="en-US" baseline="0" dirty="0" err="1" smtClean="0"/>
              <a:t>algunos</a:t>
            </a:r>
            <a:r>
              <a:rPr lang="en-US" baseline="0" dirty="0" smtClean="0"/>
              <a:t> </a:t>
            </a:r>
            <a:r>
              <a:rPr lang="en-US" baseline="0" dirty="0" err="1" smtClean="0"/>
              <a:t>estructurales</a:t>
            </a:r>
            <a:r>
              <a:rPr lang="en-US" baseline="0" dirty="0" smtClean="0"/>
              <a:t> </a:t>
            </a:r>
            <a:r>
              <a:rPr lang="en-US" baseline="0" dirty="0" err="1" smtClean="0"/>
              <a:t>que</a:t>
            </a:r>
            <a:r>
              <a:rPr lang="en-US" baseline="0" dirty="0" smtClean="0"/>
              <a:t> </a:t>
            </a:r>
            <a:r>
              <a:rPr lang="en-US" baseline="0" dirty="0" err="1" smtClean="0"/>
              <a:t>afectan</a:t>
            </a:r>
            <a:r>
              <a:rPr lang="en-US" baseline="0" dirty="0" smtClean="0"/>
              <a:t> la </a:t>
            </a:r>
            <a:r>
              <a:rPr lang="en-US" baseline="0" dirty="0" err="1" smtClean="0"/>
              <a:t>demanda</a:t>
            </a:r>
            <a:r>
              <a:rPr lang="en-US" baseline="0" dirty="0" smtClean="0"/>
              <a:t> </a:t>
            </a:r>
            <a:r>
              <a:rPr lang="en-US" baseline="0" dirty="0" err="1" smtClean="0"/>
              <a:t>por</a:t>
            </a:r>
            <a:r>
              <a:rPr lang="en-US" baseline="0" dirty="0" smtClean="0"/>
              <a:t> </a:t>
            </a:r>
            <a:r>
              <a:rPr lang="en-US" baseline="0" dirty="0" err="1" smtClean="0"/>
              <a:t>servicios</a:t>
            </a:r>
            <a:r>
              <a:rPr lang="en-US" baseline="0" dirty="0" smtClean="0"/>
              <a:t> (</a:t>
            </a:r>
            <a:r>
              <a:rPr lang="en-US" baseline="0" dirty="0" err="1" smtClean="0"/>
              <a:t>ingresos</a:t>
            </a:r>
            <a:r>
              <a:rPr lang="en-US" baseline="0" dirty="0" smtClean="0"/>
              <a:t>, </a:t>
            </a:r>
            <a:r>
              <a:rPr lang="en-US" baseline="0" dirty="0" err="1" smtClean="0"/>
              <a:t>transicion</a:t>
            </a:r>
            <a:r>
              <a:rPr lang="en-US" baseline="0" dirty="0" smtClean="0"/>
              <a:t> </a:t>
            </a:r>
            <a:r>
              <a:rPr lang="en-US" baseline="0" dirty="0" err="1" smtClean="0"/>
              <a:t>demografica</a:t>
            </a:r>
            <a:r>
              <a:rPr lang="en-US" baseline="0" dirty="0" smtClean="0"/>
              <a:t>, </a:t>
            </a:r>
            <a:r>
              <a:rPr lang="en-US" baseline="0" dirty="0" err="1" smtClean="0"/>
              <a:t>mayores</a:t>
            </a:r>
            <a:r>
              <a:rPr lang="en-US" baseline="0" dirty="0" smtClean="0"/>
              <a:t> </a:t>
            </a:r>
            <a:r>
              <a:rPr lang="en-US" baseline="0" dirty="0" err="1" smtClean="0"/>
              <a:t>niveles</a:t>
            </a:r>
            <a:r>
              <a:rPr lang="en-US" baseline="0" dirty="0" smtClean="0"/>
              <a:t> de </a:t>
            </a:r>
            <a:r>
              <a:rPr lang="en-US" baseline="0" dirty="0" err="1" smtClean="0"/>
              <a:t>escolaridad</a:t>
            </a:r>
            <a:r>
              <a:rPr lang="en-US" baseline="0" dirty="0" smtClean="0"/>
              <a:t>), </a:t>
            </a:r>
            <a:r>
              <a:rPr lang="en-US" baseline="0" dirty="0" err="1" smtClean="0"/>
              <a:t>otros</a:t>
            </a:r>
            <a:r>
              <a:rPr lang="en-US" baseline="0" dirty="0" smtClean="0"/>
              <a:t> de </a:t>
            </a:r>
            <a:r>
              <a:rPr lang="en-US" baseline="0" dirty="0" err="1" smtClean="0"/>
              <a:t>politica</a:t>
            </a:r>
            <a:r>
              <a:rPr lang="en-US" baseline="0" dirty="0" smtClean="0"/>
              <a:t> al </a:t>
            </a:r>
            <a:r>
              <a:rPr lang="en-US" baseline="0" dirty="0" err="1" smtClean="0"/>
              <a:t>lado</a:t>
            </a:r>
            <a:r>
              <a:rPr lang="en-US" baseline="0" dirty="0" smtClean="0"/>
              <a:t> de la </a:t>
            </a:r>
            <a:r>
              <a:rPr lang="en-US" baseline="0" dirty="0" err="1" smtClean="0"/>
              <a:t>oferta</a:t>
            </a:r>
            <a:r>
              <a:rPr lang="en-US" baseline="0" dirty="0" smtClean="0"/>
              <a:t> (</a:t>
            </a:r>
            <a:r>
              <a:rPr lang="en-US" baseline="0" dirty="0" err="1" smtClean="0"/>
              <a:t>esquemas</a:t>
            </a:r>
            <a:r>
              <a:rPr lang="en-US" baseline="0" dirty="0" smtClean="0"/>
              <a:t> </a:t>
            </a:r>
            <a:r>
              <a:rPr lang="en-US" baseline="0" dirty="0" err="1" smtClean="0"/>
              <a:t>universales</a:t>
            </a:r>
            <a:r>
              <a:rPr lang="en-US" baseline="0" dirty="0" smtClean="0"/>
              <a:t> de </a:t>
            </a:r>
            <a:r>
              <a:rPr lang="en-US" baseline="0" dirty="0" err="1" smtClean="0"/>
              <a:t>aseguramiento</a:t>
            </a:r>
            <a:r>
              <a:rPr lang="en-US" baseline="0" dirty="0" smtClean="0"/>
              <a:t> y </a:t>
            </a:r>
            <a:r>
              <a:rPr lang="en-US" baseline="0" dirty="0" err="1" smtClean="0"/>
              <a:t>acceso</a:t>
            </a:r>
            <a:r>
              <a:rPr lang="en-US" baseline="0" dirty="0" smtClean="0"/>
              <a:t>, </a:t>
            </a:r>
            <a:r>
              <a:rPr lang="en-US" baseline="0" dirty="0" err="1" smtClean="0"/>
              <a:t>descentralizacion</a:t>
            </a:r>
            <a:r>
              <a:rPr lang="en-US" baseline="0" dirty="0" smtClean="0"/>
              <a:t>, etc.). </a:t>
            </a:r>
            <a:endParaRPr lang="en-U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2</a:t>
            </a:fld>
            <a:endParaRPr lang="en-US"/>
          </a:p>
        </p:txBody>
      </p:sp>
    </p:spTree>
    <p:extLst>
      <p:ext uri="{BB962C8B-B14F-4D97-AF65-F5344CB8AC3E}">
        <p14:creationId xmlns:p14="http://schemas.microsoft.com/office/powerpoint/2010/main" val="799999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err="1" smtClean="0">
                <a:solidFill>
                  <a:schemeClr val="tx1"/>
                </a:solidFill>
                <a:effectLst/>
                <a:latin typeface="+mn-lt"/>
                <a:ea typeface="+mn-ea"/>
                <a:cs typeface="+mn-cs"/>
              </a:rPr>
              <a:t>To</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project</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the</a:t>
            </a:r>
            <a:r>
              <a:rPr lang="es-AR" sz="1200" kern="1200" dirty="0" smtClean="0">
                <a:solidFill>
                  <a:schemeClr val="tx1"/>
                </a:solidFill>
                <a:effectLst/>
                <a:latin typeface="+mn-lt"/>
                <a:ea typeface="+mn-ea"/>
                <a:cs typeface="+mn-cs"/>
              </a:rPr>
              <a:t> share of GDP: </a:t>
            </a:r>
            <a:r>
              <a:rPr lang="es-AR" sz="1200" kern="1200" dirty="0" err="1" smtClean="0">
                <a:solidFill>
                  <a:schemeClr val="tx1"/>
                </a:solidFill>
                <a:effectLst/>
                <a:latin typeface="+mn-lt"/>
                <a:ea typeface="+mn-ea"/>
                <a:cs typeface="+mn-cs"/>
              </a:rPr>
              <a:t>keep</a:t>
            </a:r>
            <a:r>
              <a:rPr lang="es-AR" sz="1200" kern="1200" dirty="0" smtClean="0">
                <a:solidFill>
                  <a:schemeClr val="tx1"/>
                </a:solidFill>
                <a:effectLst/>
                <a:latin typeface="+mn-lt"/>
                <a:ea typeface="+mn-ea"/>
                <a:cs typeface="+mn-cs"/>
              </a:rPr>
              <a:t> real </a:t>
            </a:r>
            <a:r>
              <a:rPr lang="es-AR" sz="1200" kern="1200" dirty="0" err="1" smtClean="0">
                <a:solidFill>
                  <a:schemeClr val="tx1"/>
                </a:solidFill>
                <a:effectLst/>
                <a:latin typeface="+mn-lt"/>
                <a:ea typeface="+mn-ea"/>
                <a:cs typeface="+mn-cs"/>
              </a:rPr>
              <a:t>income</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constant</a:t>
            </a:r>
            <a:r>
              <a:rPr lang="es-AR" sz="1200" kern="1200" dirty="0" smtClean="0">
                <a:solidFill>
                  <a:schemeClr val="tx1"/>
                </a:solidFill>
                <a:effectLst/>
                <a:latin typeface="+mn-lt"/>
                <a:ea typeface="+mn-ea"/>
                <a:cs typeface="+mn-cs"/>
              </a:rPr>
              <a:t>, no </a:t>
            </a:r>
            <a:r>
              <a:rPr lang="es-AR" sz="1200" kern="1200" dirty="0" err="1" smtClean="0">
                <a:solidFill>
                  <a:schemeClr val="tx1"/>
                </a:solidFill>
                <a:effectLst/>
                <a:latin typeface="+mn-lt"/>
                <a:ea typeface="+mn-ea"/>
                <a:cs typeface="+mn-cs"/>
              </a:rPr>
              <a:t>modification</a:t>
            </a:r>
            <a:r>
              <a:rPr lang="es-AR" sz="1200" kern="1200" baseline="0" dirty="0" smtClean="0">
                <a:solidFill>
                  <a:schemeClr val="tx1"/>
                </a:solidFill>
                <a:effectLst/>
                <a:latin typeface="+mn-lt"/>
                <a:ea typeface="+mn-ea"/>
                <a:cs typeface="+mn-cs"/>
              </a:rPr>
              <a:t> of labor </a:t>
            </a:r>
            <a:r>
              <a:rPr lang="es-AR" sz="1200" kern="1200" baseline="0" dirty="0" err="1" smtClean="0">
                <a:solidFill>
                  <a:schemeClr val="tx1"/>
                </a:solidFill>
                <a:effectLst/>
                <a:latin typeface="+mn-lt"/>
                <a:ea typeface="+mn-ea"/>
                <a:cs typeface="+mn-cs"/>
              </a:rPr>
              <a:t>participation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rates</a:t>
            </a:r>
            <a:r>
              <a:rPr lang="es-AR" sz="1200" kern="1200" baseline="0" dirty="0" smtClean="0">
                <a:solidFill>
                  <a:schemeClr val="tx1"/>
                </a:solidFill>
                <a:effectLst/>
                <a:latin typeface="+mn-lt"/>
                <a:ea typeface="+mn-ea"/>
                <a:cs typeface="+mn-cs"/>
              </a:rPr>
              <a:t> – </a:t>
            </a:r>
            <a:r>
              <a:rPr lang="es-AR" sz="1200" kern="1200" baseline="0" dirty="0" err="1" smtClean="0">
                <a:solidFill>
                  <a:schemeClr val="tx1"/>
                </a:solidFill>
                <a:effectLst/>
                <a:latin typeface="+mn-lt"/>
                <a:ea typeface="+mn-ea"/>
                <a:cs typeface="+mn-cs"/>
              </a:rPr>
              <a:t>conservative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assumption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since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would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expect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income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to</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grow</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over</a:t>
            </a:r>
            <a:r>
              <a:rPr lang="es-AR" sz="1200" kern="1200" baseline="0" dirty="0" smtClean="0">
                <a:solidFill>
                  <a:schemeClr val="tx1"/>
                </a:solidFill>
                <a:effectLst/>
                <a:latin typeface="+mn-lt"/>
                <a:ea typeface="+mn-ea"/>
                <a:cs typeface="+mn-cs"/>
              </a:rPr>
              <a:t> time. MORE</a:t>
            </a:r>
            <a:endParaRPr lang="es-A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err="1" smtClean="0">
                <a:solidFill>
                  <a:schemeClr val="tx1"/>
                </a:solidFill>
                <a:effectLst/>
                <a:latin typeface="+mn-lt"/>
                <a:ea typeface="+mn-ea"/>
                <a:cs typeface="+mn-cs"/>
              </a:rPr>
              <a:t>With</a:t>
            </a:r>
            <a:r>
              <a:rPr lang="es-AR" sz="1200" kern="1200" baseline="0" dirty="0" smtClean="0">
                <a:solidFill>
                  <a:schemeClr val="tx1"/>
                </a:solidFill>
                <a:effectLst/>
                <a:latin typeface="+mn-lt"/>
                <a:ea typeface="+mn-ea"/>
                <a:cs typeface="+mn-cs"/>
              </a:rPr>
              <a:t> no </a:t>
            </a:r>
            <a:r>
              <a:rPr lang="es-AR" sz="1200" kern="1200" baseline="0" dirty="0" err="1" smtClean="0">
                <a:solidFill>
                  <a:schemeClr val="tx1"/>
                </a:solidFill>
                <a:effectLst/>
                <a:latin typeface="+mn-lt"/>
                <a:ea typeface="+mn-ea"/>
                <a:cs typeface="+mn-cs"/>
              </a:rPr>
              <a:t>intervention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project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health</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spending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growth</a:t>
            </a:r>
            <a:r>
              <a:rPr lang="es-AR" sz="1200" kern="1200" baseline="0" dirty="0" smtClean="0">
                <a:solidFill>
                  <a:schemeClr val="tx1"/>
                </a:solidFill>
                <a:effectLst/>
                <a:latin typeface="+mn-lt"/>
                <a:ea typeface="+mn-ea"/>
                <a:cs typeface="+mn-cs"/>
              </a:rPr>
              <a:t> </a:t>
            </a:r>
            <a:r>
              <a:rPr lang="es-AR" sz="1200" kern="1200" dirty="0" smtClean="0">
                <a:solidFill>
                  <a:schemeClr val="tx1"/>
                </a:solidFill>
                <a:effectLst/>
                <a:latin typeface="+mn-lt"/>
                <a:ea typeface="+mn-ea"/>
                <a:cs typeface="+mn-cs"/>
              </a:rPr>
              <a:t>of 8 </a:t>
            </a:r>
            <a:r>
              <a:rPr lang="es-AR" sz="1200" kern="1200" dirty="0" err="1" smtClean="0">
                <a:solidFill>
                  <a:schemeClr val="tx1"/>
                </a:solidFill>
                <a:effectLst/>
                <a:latin typeface="+mn-lt"/>
                <a:ea typeface="+mn-ea"/>
                <a:cs typeface="+mn-cs"/>
              </a:rPr>
              <a:t>percentage</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points</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from</a:t>
            </a:r>
            <a:r>
              <a:rPr lang="es-AR" sz="1200" kern="1200" dirty="0" smtClean="0">
                <a:solidFill>
                  <a:schemeClr val="tx1"/>
                </a:solidFill>
                <a:effectLst/>
                <a:latin typeface="+mn-lt"/>
                <a:ea typeface="+mn-ea"/>
                <a:cs typeface="+mn-cs"/>
              </a:rPr>
              <a:t> 8.7% in 2008 </a:t>
            </a:r>
            <a:r>
              <a:rPr lang="es-AR" sz="1200" kern="1200" dirty="0" err="1" smtClean="0">
                <a:solidFill>
                  <a:schemeClr val="tx1"/>
                </a:solidFill>
                <a:effectLst/>
                <a:latin typeface="+mn-lt"/>
                <a:ea typeface="+mn-ea"/>
                <a:cs typeface="+mn-cs"/>
              </a:rPr>
              <a:t>to</a:t>
            </a:r>
            <a:r>
              <a:rPr lang="es-AR" sz="1200" kern="1200" dirty="0" smtClean="0">
                <a:solidFill>
                  <a:schemeClr val="tx1"/>
                </a:solidFill>
                <a:effectLst/>
                <a:latin typeface="+mn-lt"/>
                <a:ea typeface="+mn-ea"/>
                <a:cs typeface="+mn-cs"/>
              </a:rPr>
              <a:t> 16.7 in 2050, </a:t>
            </a:r>
            <a:r>
              <a:rPr lang="es-AR" sz="1200" kern="1200" dirty="0" err="1" smtClean="0">
                <a:solidFill>
                  <a:schemeClr val="tx1"/>
                </a:solidFill>
                <a:effectLst/>
                <a:latin typeface="+mn-lt"/>
                <a:ea typeface="+mn-ea"/>
                <a:cs typeface="+mn-cs"/>
              </a:rPr>
              <a:t>under</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the</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assumption</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that</a:t>
            </a:r>
            <a:r>
              <a:rPr lang="es-AR" sz="1200" kern="1200" dirty="0" smtClean="0">
                <a:solidFill>
                  <a:schemeClr val="tx1"/>
                </a:solidFill>
                <a:effectLst/>
                <a:latin typeface="+mn-lt"/>
                <a:ea typeface="+mn-ea"/>
                <a:cs typeface="+mn-cs"/>
              </a:rPr>
              <a:t> te </a:t>
            </a:r>
            <a:r>
              <a:rPr lang="es-AR" sz="1200" kern="1200" dirty="0" err="1" smtClean="0">
                <a:solidFill>
                  <a:schemeClr val="tx1"/>
                </a:solidFill>
                <a:effectLst/>
                <a:latin typeface="+mn-lt"/>
                <a:ea typeface="+mn-ea"/>
                <a:cs typeface="+mn-cs"/>
              </a:rPr>
              <a:t>expenditure</a:t>
            </a:r>
            <a:r>
              <a:rPr lang="es-AR" sz="1200" kern="1200" dirty="0" smtClean="0">
                <a:solidFill>
                  <a:schemeClr val="tx1"/>
                </a:solidFill>
                <a:effectLst/>
                <a:latin typeface="+mn-lt"/>
                <a:ea typeface="+mn-ea"/>
                <a:cs typeface="+mn-cs"/>
              </a:rPr>
              <a:t> in </a:t>
            </a:r>
            <a:r>
              <a:rPr lang="es-AR" sz="1200" kern="1200" dirty="0" err="1" smtClean="0">
                <a:solidFill>
                  <a:schemeClr val="tx1"/>
                </a:solidFill>
                <a:effectLst/>
                <a:latin typeface="+mn-lt"/>
                <a:ea typeface="+mn-ea"/>
                <a:cs typeface="+mn-cs"/>
              </a:rPr>
              <a:t>spending</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related</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to</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technology</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maintains</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the</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same</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rhythm</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historical</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growth</a:t>
            </a:r>
            <a:r>
              <a:rPr lang="es-AR" sz="1200" kern="1200" baseline="0" dirty="0" smtClean="0">
                <a:solidFill>
                  <a:schemeClr val="tx1"/>
                </a:solidFill>
                <a:effectLst/>
                <a:latin typeface="+mn-lt"/>
                <a:ea typeface="+mn-ea"/>
                <a:cs typeface="+mn-cs"/>
              </a:rPr>
              <a:t>.  In </a:t>
            </a:r>
            <a:r>
              <a:rPr lang="es-AR" sz="1200" kern="1200" baseline="0" dirty="0" err="1" smtClean="0">
                <a:solidFill>
                  <a:schemeClr val="tx1"/>
                </a:solidFill>
                <a:effectLst/>
                <a:latin typeface="+mn-lt"/>
                <a:ea typeface="+mn-ea"/>
                <a:cs typeface="+mn-cs"/>
              </a:rPr>
              <a:t>absolute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terms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this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amounts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to</a:t>
            </a:r>
            <a:r>
              <a:rPr lang="es-AR" sz="1200" kern="1200" baseline="0" dirty="0" smtClean="0">
                <a:solidFill>
                  <a:schemeClr val="tx1"/>
                </a:solidFill>
                <a:effectLst/>
                <a:latin typeface="+mn-lt"/>
                <a:ea typeface="+mn-ea"/>
                <a:cs typeface="+mn-cs"/>
              </a:rPr>
              <a:t> $180 </a:t>
            </a:r>
            <a:r>
              <a:rPr lang="es-AR" sz="1200" kern="1200" baseline="0" dirty="0" err="1" smtClean="0">
                <a:solidFill>
                  <a:schemeClr val="tx1"/>
                </a:solidFill>
                <a:effectLst/>
                <a:latin typeface="+mn-lt"/>
                <a:ea typeface="+mn-ea"/>
                <a:cs typeface="+mn-cs"/>
              </a:rPr>
              <a:t>billion</a:t>
            </a:r>
            <a:r>
              <a:rPr lang="es-AR" sz="1200" kern="1200" baseline="0" dirty="0" smtClean="0">
                <a:solidFill>
                  <a:schemeClr val="tx1"/>
                </a:solidFill>
                <a:effectLst/>
                <a:latin typeface="+mn-lt"/>
                <a:ea typeface="+mn-ea"/>
                <a:cs typeface="+mn-cs"/>
              </a:rPr>
              <a:t> USD. </a:t>
            </a:r>
            <a:r>
              <a:rPr lang="es-AR" sz="1200" kern="1200" baseline="0" dirty="0" err="1" smtClean="0">
                <a:solidFill>
                  <a:schemeClr val="tx1"/>
                </a:solidFill>
                <a:effectLst/>
                <a:latin typeface="+mn-lt"/>
                <a:ea typeface="+mn-ea"/>
                <a:cs typeface="+mn-cs"/>
              </a:rPr>
              <a:t>Find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about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same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order</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magnitude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increases</a:t>
            </a:r>
            <a:r>
              <a:rPr lang="es-AR" sz="1200" kern="1200" baseline="0" dirty="0" smtClean="0">
                <a:solidFill>
                  <a:schemeClr val="tx1"/>
                </a:solidFill>
                <a:effectLst/>
                <a:latin typeface="+mn-lt"/>
                <a:ea typeface="+mn-ea"/>
                <a:cs typeface="+mn-cs"/>
              </a:rPr>
              <a:t> in Chile and </a:t>
            </a:r>
            <a:r>
              <a:rPr lang="es-AR" sz="1200" kern="1200" baseline="0" dirty="0" err="1" smtClean="0">
                <a:solidFill>
                  <a:schemeClr val="tx1"/>
                </a:solidFill>
                <a:effectLst/>
                <a:latin typeface="+mn-lt"/>
                <a:ea typeface="+mn-ea"/>
                <a:cs typeface="+mn-cs"/>
              </a:rPr>
              <a:t>Mexico</a:t>
            </a:r>
            <a:r>
              <a:rPr lang="es-AR" sz="1200" kern="1200" baseline="0" dirty="0" smtClean="0">
                <a:solidFill>
                  <a:schemeClr val="tx1"/>
                </a:solidFill>
                <a:effectLst/>
                <a:latin typeface="+mn-lt"/>
                <a:ea typeface="+mn-ea"/>
                <a:cs typeface="+mn-cs"/>
              </a:rPr>
              <a:t>.</a:t>
            </a:r>
            <a:endParaRPr lang="es-A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smtClean="0">
                <a:solidFill>
                  <a:schemeClr val="tx1"/>
                </a:solidFill>
                <a:effectLst/>
                <a:latin typeface="+mn-lt"/>
                <a:ea typeface="+mn-ea"/>
                <a:cs typeface="+mn-cs"/>
              </a:rPr>
              <a:t>Si en cambio, existen políticas de contención del gasto, el incremento en la participación del gasto en salud sobre el PBI se reduciría de 16.7 a 14.1% en 2050, lo que representa un ahorro de 80,859 millones de reales (</a:t>
            </a:r>
            <a:r>
              <a:rPr lang="es-AR" sz="1200" b="0" i="0" u="none" strike="noStrike" kern="1200" dirty="0" smtClean="0">
                <a:solidFill>
                  <a:schemeClr val="tx1"/>
                </a:solidFill>
                <a:latin typeface="+mn-lt"/>
                <a:ea typeface="+mn-ea"/>
                <a:cs typeface="+mn-cs"/>
              </a:rPr>
              <a:t>44,185  millones de </a:t>
            </a:r>
            <a:r>
              <a:rPr lang="es-AR" sz="1200" b="0" i="0" u="none" strike="noStrike" kern="1200" dirty="0" err="1" smtClean="0">
                <a:solidFill>
                  <a:schemeClr val="tx1"/>
                </a:solidFill>
                <a:latin typeface="+mn-lt"/>
                <a:ea typeface="+mn-ea"/>
                <a:cs typeface="+mn-cs"/>
              </a:rPr>
              <a:t>dolares</a:t>
            </a:r>
            <a:r>
              <a:rPr lang="es-AR" sz="1200" b="0" i="0" u="none" strike="noStrike" kern="1200" dirty="0" smtClean="0">
                <a:solidFill>
                  <a:schemeClr val="tx1"/>
                </a:solidFill>
                <a:latin typeface="+mn-lt"/>
                <a:ea typeface="+mn-ea"/>
                <a:cs typeface="+mn-cs"/>
              </a:rPr>
              <a:t> ) </a:t>
            </a:r>
            <a:r>
              <a:rPr lang="es-AR" sz="1200" kern="1200" dirty="0" smtClean="0">
                <a:solidFill>
                  <a:schemeClr val="tx1"/>
                </a:solidFill>
                <a:effectLst/>
                <a:latin typeface="+mn-lt"/>
                <a:ea typeface="+mn-ea"/>
                <a:cs typeface="+mn-cs"/>
              </a:rPr>
              <a:t>en el 2050. El ahorro durante todo el periodo seria de </a:t>
            </a:r>
            <a:r>
              <a:rPr lang="es-AR" sz="1200" b="0" i="0" u="none" strike="noStrike" kern="1200" dirty="0" smtClean="0">
                <a:solidFill>
                  <a:schemeClr val="tx1"/>
                </a:solidFill>
                <a:latin typeface="+mn-lt"/>
                <a:ea typeface="+mn-ea"/>
                <a:cs typeface="+mn-cs"/>
              </a:rPr>
              <a:t>1,664,337 millones de reales [909,474 millones de </a:t>
            </a:r>
            <a:r>
              <a:rPr lang="es-AR" sz="1200" b="0" i="0" u="none" strike="noStrike" kern="1200" dirty="0" err="1" smtClean="0">
                <a:solidFill>
                  <a:schemeClr val="tx1"/>
                </a:solidFill>
                <a:latin typeface="+mn-lt"/>
                <a:ea typeface="+mn-ea"/>
                <a:cs typeface="+mn-cs"/>
              </a:rPr>
              <a:t>dolares</a:t>
            </a:r>
            <a:r>
              <a:rPr lang="es-AR" sz="1200" b="0" i="0" u="none" strike="noStrike"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0" u="none" strike="noStrike" kern="1200" dirty="0" smtClean="0">
                <a:solidFill>
                  <a:schemeClr val="tx1"/>
                </a:solidFill>
                <a:latin typeface="+mn-lt"/>
                <a:ea typeface="+mn-ea"/>
                <a:cs typeface="+mn-cs"/>
              </a:rPr>
              <a:t>Blue line – </a:t>
            </a:r>
            <a:r>
              <a:rPr lang="es-AR" sz="1200" b="0" i="0" u="none" strike="noStrike" kern="1200" dirty="0" err="1" smtClean="0">
                <a:solidFill>
                  <a:schemeClr val="tx1"/>
                </a:solidFill>
                <a:latin typeface="+mn-lt"/>
                <a:ea typeface="+mn-ea"/>
                <a:cs typeface="+mn-cs"/>
              </a:rPr>
              <a:t>projections</a:t>
            </a:r>
            <a:r>
              <a:rPr lang="es-AR" sz="1200" b="0" i="0" u="none" strike="noStrike" kern="1200" dirty="0" smtClean="0">
                <a:solidFill>
                  <a:schemeClr val="tx1"/>
                </a:solidFill>
                <a:latin typeface="+mn-lt"/>
                <a:ea typeface="+mn-ea"/>
                <a:cs typeface="+mn-cs"/>
              </a:rPr>
              <a:t> of </a:t>
            </a:r>
            <a:r>
              <a:rPr lang="es-AR" sz="1200" b="0" i="0" u="none" strike="noStrike" kern="1200" dirty="0" err="1" smtClean="0">
                <a:solidFill>
                  <a:schemeClr val="tx1"/>
                </a:solidFill>
                <a:latin typeface="+mn-lt"/>
                <a:ea typeface="+mn-ea"/>
                <a:cs typeface="+mn-cs"/>
              </a:rPr>
              <a:t>the</a:t>
            </a:r>
            <a:r>
              <a:rPr lang="es-AR" sz="1200" b="0" i="0" u="none" strike="noStrike" kern="1200" dirty="0" smtClean="0">
                <a:solidFill>
                  <a:schemeClr val="tx1"/>
                </a:solidFill>
                <a:latin typeface="+mn-lt"/>
                <a:ea typeface="+mn-ea"/>
                <a:cs typeface="+mn-cs"/>
              </a:rPr>
              <a:t> 10 </a:t>
            </a:r>
            <a:r>
              <a:rPr lang="es-AR" sz="1200" b="0" i="0" u="none" strike="noStrike" kern="1200" dirty="0" err="1" smtClean="0">
                <a:solidFill>
                  <a:schemeClr val="tx1"/>
                </a:solidFill>
                <a:latin typeface="+mn-lt"/>
                <a:ea typeface="+mn-ea"/>
                <a:cs typeface="+mn-cs"/>
              </a:rPr>
              <a:t>diseases</a:t>
            </a:r>
            <a:r>
              <a:rPr lang="es-AR" sz="1200" b="0" i="0" u="none" strike="noStrike" kern="1200" baseline="0" dirty="0" smtClean="0">
                <a:solidFill>
                  <a:schemeClr val="tx1"/>
                </a:solidFill>
                <a:latin typeface="+mn-lt"/>
                <a:ea typeface="+mn-ea"/>
                <a:cs typeface="+mn-cs"/>
              </a:rPr>
              <a:t> </a:t>
            </a:r>
            <a:r>
              <a:rPr lang="es-AR" sz="1200" b="0" i="0" u="none" strike="noStrike" kern="1200" baseline="0" dirty="0" err="1" smtClean="0">
                <a:solidFill>
                  <a:schemeClr val="tx1"/>
                </a:solidFill>
                <a:latin typeface="+mn-lt"/>
                <a:ea typeface="+mn-ea"/>
                <a:cs typeface="+mn-cs"/>
              </a:rPr>
              <a:t>only</a:t>
            </a:r>
            <a:endParaRPr lang="es-AR"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b="0" i="0" u="none" strike="noStrike" kern="1200" dirty="0" smtClean="0">
                <a:solidFill>
                  <a:schemeClr val="tx1"/>
                </a:solidFill>
                <a:effectLst/>
                <a:latin typeface="+mn-lt"/>
                <a:ea typeface="+mn-ea"/>
                <a:cs typeface="+mn-cs"/>
              </a:rPr>
              <a:t>[DIFFERENCES WITH IMF ESTIMATES</a:t>
            </a:r>
            <a:r>
              <a:rPr lang="es-AR" sz="1200" b="0" i="0" u="none" strike="noStrike" kern="1200" baseline="0" dirty="0" smtClean="0">
                <a:solidFill>
                  <a:schemeClr val="tx1"/>
                </a:solidFill>
                <a:effectLst/>
                <a:latin typeface="+mn-lt"/>
                <a:ea typeface="+mn-ea"/>
                <a:cs typeface="+mn-cs"/>
              </a:rPr>
              <a:t> – </a:t>
            </a:r>
            <a:r>
              <a:rPr lang="es-AR" sz="1200" b="0" i="0" u="none" strike="noStrike" kern="1200" baseline="0" dirty="0" err="1" smtClean="0">
                <a:solidFill>
                  <a:schemeClr val="tx1"/>
                </a:solidFill>
                <a:effectLst/>
                <a:latin typeface="+mn-lt"/>
                <a:ea typeface="+mn-ea"/>
                <a:cs typeface="+mn-cs"/>
              </a:rPr>
              <a:t>they</a:t>
            </a:r>
            <a:r>
              <a:rPr lang="es-AR" sz="1200" b="0" i="0" u="none" strike="noStrike" kern="1200" baseline="0" dirty="0" smtClean="0">
                <a:solidFill>
                  <a:schemeClr val="tx1"/>
                </a:solidFill>
                <a:effectLst/>
                <a:latin typeface="+mn-lt"/>
                <a:ea typeface="+mn-ea"/>
                <a:cs typeface="+mn-cs"/>
              </a:rPr>
              <a:t> </a:t>
            </a:r>
            <a:r>
              <a:rPr lang="es-AR" sz="1200" b="0" i="0" u="none" strike="noStrike" kern="1200" baseline="0" dirty="0" err="1" smtClean="0">
                <a:solidFill>
                  <a:schemeClr val="tx1"/>
                </a:solidFill>
                <a:effectLst/>
                <a:latin typeface="+mn-lt"/>
                <a:ea typeface="+mn-ea"/>
                <a:cs typeface="+mn-cs"/>
              </a:rPr>
              <a:t>project</a:t>
            </a:r>
            <a:r>
              <a:rPr lang="es-AR" sz="1200" b="0" i="0" u="none" strike="noStrike" kern="1200" baseline="0" dirty="0" smtClean="0">
                <a:solidFill>
                  <a:schemeClr val="tx1"/>
                </a:solidFill>
                <a:effectLst/>
                <a:latin typeface="+mn-lt"/>
                <a:ea typeface="+mn-ea"/>
                <a:cs typeface="+mn-cs"/>
              </a:rPr>
              <a:t> </a:t>
            </a:r>
            <a:r>
              <a:rPr lang="es-AR" sz="1200" b="0" i="0" u="none" strike="noStrike" kern="1200" baseline="0" dirty="0" err="1" smtClean="0">
                <a:solidFill>
                  <a:schemeClr val="tx1"/>
                </a:solidFill>
                <a:effectLst/>
                <a:latin typeface="+mn-lt"/>
                <a:ea typeface="+mn-ea"/>
                <a:cs typeface="+mn-cs"/>
              </a:rPr>
              <a:t>on</a:t>
            </a:r>
            <a:r>
              <a:rPr lang="es-AR" sz="1200" b="0" i="0" u="none" strike="noStrike" kern="1200" baseline="0" dirty="0" smtClean="0">
                <a:solidFill>
                  <a:schemeClr val="tx1"/>
                </a:solidFill>
                <a:effectLst/>
                <a:latin typeface="+mn-lt"/>
                <a:ea typeface="+mn-ea"/>
                <a:cs typeface="+mn-cs"/>
              </a:rPr>
              <a:t> </a:t>
            </a:r>
            <a:r>
              <a:rPr lang="es-AR" sz="1200" b="0" i="0" u="none" strike="noStrike" kern="1200" baseline="0" dirty="0" err="1" smtClean="0">
                <a:solidFill>
                  <a:schemeClr val="tx1"/>
                </a:solidFill>
                <a:effectLst/>
                <a:latin typeface="+mn-lt"/>
                <a:ea typeface="+mn-ea"/>
                <a:cs typeface="+mn-cs"/>
              </a:rPr>
              <a:t>average</a:t>
            </a:r>
            <a:r>
              <a:rPr lang="es-AR" sz="1200" b="0" i="0" u="none" strike="noStrike" kern="1200" baseline="0" dirty="0" smtClean="0">
                <a:solidFill>
                  <a:schemeClr val="tx1"/>
                </a:solidFill>
                <a:effectLst/>
                <a:latin typeface="+mn-lt"/>
                <a:ea typeface="+mn-ea"/>
                <a:cs typeface="+mn-cs"/>
              </a:rPr>
              <a:t> 3 </a:t>
            </a:r>
            <a:r>
              <a:rPr lang="es-AR" sz="1200" b="0" i="0" u="none" strike="noStrike" kern="1200" baseline="0" dirty="0" err="1" smtClean="0">
                <a:solidFill>
                  <a:schemeClr val="tx1"/>
                </a:solidFill>
                <a:effectLst/>
                <a:latin typeface="+mn-lt"/>
                <a:ea typeface="+mn-ea"/>
                <a:cs typeface="+mn-cs"/>
              </a:rPr>
              <a:t>percentage</a:t>
            </a:r>
            <a:r>
              <a:rPr lang="es-AR" sz="1200" b="0" i="0" u="none" strike="noStrike" kern="1200" baseline="0" dirty="0" smtClean="0">
                <a:solidFill>
                  <a:schemeClr val="tx1"/>
                </a:solidFill>
                <a:effectLst/>
                <a:latin typeface="+mn-lt"/>
                <a:ea typeface="+mn-ea"/>
                <a:cs typeface="+mn-cs"/>
              </a:rPr>
              <a:t> </a:t>
            </a:r>
            <a:r>
              <a:rPr lang="es-AR" sz="1200" b="0" i="0" u="none" strike="noStrike" kern="1200" baseline="0" dirty="0" err="1" smtClean="0">
                <a:solidFill>
                  <a:schemeClr val="tx1"/>
                </a:solidFill>
                <a:effectLst/>
                <a:latin typeface="+mn-lt"/>
                <a:ea typeface="+mn-ea"/>
                <a:cs typeface="+mn-cs"/>
              </a:rPr>
              <a:t>points</a:t>
            </a:r>
            <a:r>
              <a:rPr lang="es-AR" sz="1200" b="0" i="0" u="none" strike="noStrike" kern="1200" baseline="0" dirty="0" smtClean="0">
                <a:solidFill>
                  <a:schemeClr val="tx1"/>
                </a:solidFill>
                <a:effectLst/>
                <a:latin typeface="+mn-lt"/>
                <a:ea typeface="+mn-ea"/>
                <a:cs typeface="+mn-cs"/>
              </a:rPr>
              <a:t> of GDP in </a:t>
            </a:r>
            <a:r>
              <a:rPr lang="es-AR" sz="1200" b="0" i="0" u="none" strike="noStrike" kern="1200" baseline="0" dirty="0" err="1" smtClean="0">
                <a:solidFill>
                  <a:schemeClr val="tx1"/>
                </a:solidFill>
                <a:effectLst/>
                <a:latin typeface="+mn-lt"/>
                <a:ea typeface="+mn-ea"/>
                <a:cs typeface="+mn-cs"/>
              </a:rPr>
              <a:t>health</a:t>
            </a:r>
            <a:r>
              <a:rPr lang="es-AR" sz="1200" b="0" i="0" u="none" strike="noStrike" kern="1200" baseline="0" dirty="0" smtClean="0">
                <a:solidFill>
                  <a:schemeClr val="tx1"/>
                </a:solidFill>
                <a:effectLst/>
                <a:latin typeface="+mn-lt"/>
                <a:ea typeface="+mn-ea"/>
                <a:cs typeface="+mn-cs"/>
              </a:rPr>
              <a:t> </a:t>
            </a:r>
            <a:r>
              <a:rPr lang="es-AR" sz="1200" b="0" i="0" u="none" strike="noStrike" kern="1200" baseline="0" dirty="0" err="1" smtClean="0">
                <a:solidFill>
                  <a:schemeClr val="tx1"/>
                </a:solidFill>
                <a:effectLst/>
                <a:latin typeface="+mn-lt"/>
                <a:ea typeface="+mn-ea"/>
                <a:cs typeface="+mn-cs"/>
              </a:rPr>
              <a:t>spending</a:t>
            </a:r>
            <a:r>
              <a:rPr lang="es-AR" sz="1200" b="0" i="0" u="none" strike="noStrike" kern="1200" baseline="0" dirty="0" smtClean="0">
                <a:solidFill>
                  <a:schemeClr val="tx1"/>
                </a:solidFill>
                <a:effectLst/>
                <a:latin typeface="+mn-lt"/>
                <a:ea typeface="+mn-ea"/>
                <a:cs typeface="+mn-cs"/>
              </a:rPr>
              <a:t> </a:t>
            </a:r>
            <a:r>
              <a:rPr lang="es-AR" sz="1200" b="0" i="0" u="none" strike="noStrike" kern="1200" baseline="0" dirty="0" err="1" smtClean="0">
                <a:solidFill>
                  <a:schemeClr val="tx1"/>
                </a:solidFill>
                <a:effectLst/>
                <a:latin typeface="+mn-lt"/>
                <a:ea typeface="+mn-ea"/>
                <a:cs typeface="+mn-cs"/>
              </a:rPr>
              <a:t>growth</a:t>
            </a:r>
            <a:r>
              <a:rPr lang="es-AR" sz="1200" b="0" i="0" u="none" strike="noStrike" kern="1200" baseline="0" dirty="0" smtClean="0">
                <a:solidFill>
                  <a:schemeClr val="tx1"/>
                </a:solidFill>
                <a:effectLst/>
                <a:latin typeface="+mn-lt"/>
                <a:ea typeface="+mn-ea"/>
                <a:cs typeface="+mn-cs"/>
              </a:rPr>
              <a:t> </a:t>
            </a:r>
            <a:r>
              <a:rPr lang="es-AR" sz="1200" b="0" i="0" u="none" strike="noStrike" kern="1200" baseline="0" dirty="0" err="1" smtClean="0">
                <a:solidFill>
                  <a:schemeClr val="tx1"/>
                </a:solidFill>
                <a:effectLst/>
                <a:latin typeface="+mn-lt"/>
                <a:ea typeface="+mn-ea"/>
                <a:cs typeface="+mn-cs"/>
              </a:rPr>
              <a:t>over</a:t>
            </a:r>
            <a:r>
              <a:rPr lang="es-AR" sz="1200" b="0" i="0" u="none" strike="noStrike" kern="1200" baseline="0" dirty="0" smtClean="0">
                <a:solidFill>
                  <a:schemeClr val="tx1"/>
                </a:solidFill>
                <a:effectLst/>
                <a:latin typeface="+mn-lt"/>
                <a:ea typeface="+mn-ea"/>
                <a:cs typeface="+mn-cs"/>
              </a:rPr>
              <a:t> </a:t>
            </a:r>
            <a:r>
              <a:rPr lang="es-AR" sz="1200" b="0" i="0" u="none" strike="noStrike" kern="1200" baseline="0" dirty="0" err="1" smtClean="0">
                <a:solidFill>
                  <a:schemeClr val="tx1"/>
                </a:solidFill>
                <a:effectLst/>
                <a:latin typeface="+mn-lt"/>
                <a:ea typeface="+mn-ea"/>
                <a:cs typeface="+mn-cs"/>
              </a:rPr>
              <a:t>next</a:t>
            </a:r>
            <a:r>
              <a:rPr lang="es-AR" sz="1200" b="0" i="0" u="none" strike="noStrike" kern="1200" baseline="0" dirty="0" smtClean="0">
                <a:solidFill>
                  <a:schemeClr val="tx1"/>
                </a:solidFill>
                <a:effectLst/>
                <a:latin typeface="+mn-lt"/>
                <a:ea typeface="+mn-ea"/>
                <a:cs typeface="+mn-cs"/>
              </a:rPr>
              <a:t> 20 </a:t>
            </a:r>
            <a:r>
              <a:rPr lang="es-AR" sz="1200" b="0" i="0" u="none" strike="noStrike" kern="1200" baseline="0" dirty="0" err="1" smtClean="0">
                <a:solidFill>
                  <a:schemeClr val="tx1"/>
                </a:solidFill>
                <a:effectLst/>
                <a:latin typeface="+mn-lt"/>
                <a:ea typeface="+mn-ea"/>
                <a:cs typeface="+mn-cs"/>
              </a:rPr>
              <a:t>years</a:t>
            </a:r>
            <a:r>
              <a:rPr lang="es-AR" sz="1200" b="0" i="0" u="none" strike="noStrike" kern="1200" baseline="0" dirty="0" smtClean="0">
                <a:solidFill>
                  <a:schemeClr val="tx1"/>
                </a:solidFill>
                <a:effectLst/>
                <a:latin typeface="+mn-lt"/>
                <a:ea typeface="+mn-ea"/>
                <a:cs typeface="+mn-cs"/>
              </a:rPr>
              <a:t> (</a:t>
            </a:r>
            <a:r>
              <a:rPr lang="es-AR" sz="1200" b="0" i="0" u="none" strike="noStrike" kern="1200" baseline="0" dirty="0" err="1" smtClean="0">
                <a:solidFill>
                  <a:schemeClr val="tx1"/>
                </a:solidFill>
                <a:effectLst/>
                <a:latin typeface="+mn-lt"/>
                <a:ea typeface="+mn-ea"/>
                <a:cs typeface="+mn-cs"/>
              </a:rPr>
              <a:t>to</a:t>
            </a:r>
            <a:r>
              <a:rPr lang="es-AR" sz="1200" b="0" i="0" u="none" strike="noStrike" kern="1200" baseline="0" dirty="0" smtClean="0">
                <a:solidFill>
                  <a:schemeClr val="tx1"/>
                </a:solidFill>
                <a:effectLst/>
                <a:latin typeface="+mn-lt"/>
                <a:ea typeface="+mn-ea"/>
                <a:cs typeface="+mn-cs"/>
              </a:rPr>
              <a:t> 2020); </a:t>
            </a:r>
            <a:r>
              <a:rPr lang="es-AR" sz="1200" b="0" i="0" u="none" strike="noStrike" kern="1200" baseline="0" dirty="0" err="1" smtClean="0">
                <a:solidFill>
                  <a:schemeClr val="tx1"/>
                </a:solidFill>
                <a:effectLst/>
                <a:latin typeface="+mn-lt"/>
                <a:ea typeface="+mn-ea"/>
                <a:cs typeface="+mn-cs"/>
              </a:rPr>
              <a:t>about</a:t>
            </a:r>
            <a:r>
              <a:rPr lang="es-AR" sz="1200" b="0" i="0" u="none" strike="noStrike" kern="1200" baseline="0" dirty="0" smtClean="0">
                <a:solidFill>
                  <a:schemeClr val="tx1"/>
                </a:solidFill>
                <a:effectLst/>
                <a:latin typeface="+mn-lt"/>
                <a:ea typeface="+mn-ea"/>
                <a:cs typeface="+mn-cs"/>
              </a:rPr>
              <a:t> </a:t>
            </a:r>
            <a:r>
              <a:rPr lang="es-AR" sz="1200" b="0" i="0" u="none" strike="noStrike" kern="1200" baseline="0" dirty="0" err="1" smtClean="0">
                <a:solidFill>
                  <a:schemeClr val="tx1"/>
                </a:solidFill>
                <a:effectLst/>
                <a:latin typeface="+mn-lt"/>
                <a:ea typeface="+mn-ea"/>
                <a:cs typeface="+mn-cs"/>
              </a:rPr>
              <a:t>the</a:t>
            </a:r>
            <a:r>
              <a:rPr lang="es-AR" sz="1200" b="0" i="0" u="none" strike="noStrike" kern="1200" baseline="0" dirty="0" smtClean="0">
                <a:solidFill>
                  <a:schemeClr val="tx1"/>
                </a:solidFill>
                <a:effectLst/>
                <a:latin typeface="+mn-lt"/>
                <a:ea typeface="+mn-ea"/>
                <a:cs typeface="+mn-cs"/>
              </a:rPr>
              <a:t> </a:t>
            </a:r>
            <a:r>
              <a:rPr lang="es-AR" sz="1200" b="0" i="0" u="none" strike="noStrike" kern="1200" baseline="0" dirty="0" err="1" smtClean="0">
                <a:solidFill>
                  <a:schemeClr val="tx1"/>
                </a:solidFill>
                <a:effectLst/>
                <a:latin typeface="+mn-lt"/>
                <a:ea typeface="+mn-ea"/>
                <a:cs typeface="+mn-cs"/>
              </a:rPr>
              <a:t>same</a:t>
            </a:r>
            <a:r>
              <a:rPr lang="es-AR" sz="1200" b="0" i="0" u="none" strike="noStrike"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s-ES" dirty="0" smtClean="0"/>
          </a:p>
        </p:txBody>
      </p:sp>
      <p:sp>
        <p:nvSpPr>
          <p:cNvPr id="4" name="Slide Number Placeholder 3"/>
          <p:cNvSpPr>
            <a:spLocks noGrp="1"/>
          </p:cNvSpPr>
          <p:nvPr>
            <p:ph type="sldNum" sz="quarter" idx="10"/>
          </p:nvPr>
        </p:nvSpPr>
        <p:spPr/>
        <p:txBody>
          <a:bodyPr/>
          <a:lstStyle/>
          <a:p>
            <a:fld id="{48E35B20-8827-42E9-8C90-BD8E3AE69443}" type="slidenum">
              <a:rPr lang="en-US" smtClean="0"/>
              <a:pPr/>
              <a:t>11</a:t>
            </a:fld>
            <a:endParaRPr lang="en-US"/>
          </a:p>
        </p:txBody>
      </p:sp>
    </p:spTree>
    <p:extLst>
      <p:ext uri="{BB962C8B-B14F-4D97-AF65-F5344CB8AC3E}">
        <p14:creationId xmlns:p14="http://schemas.microsoft.com/office/powerpoint/2010/main" val="1387560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smtClean="0">
                <a:solidFill>
                  <a:schemeClr val="tx1"/>
                </a:solidFill>
                <a:effectLst/>
                <a:latin typeface="+mn-lt"/>
                <a:ea typeface="+mn-ea"/>
                <a:cs typeface="+mn-cs"/>
              </a:rPr>
              <a:t>El escenario analizado abarca una situación donde se logra la universalización de la salud. Es decir, donde todos los individuos que contraen una determinada enfermedad realizan el tratamiento correspondiente. En dicha ilustración puede observarse que bajo este escenario el gasto en salud en 2050 se incrementará en un 47%. </a:t>
            </a: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err="1" smtClean="0">
                <a:solidFill>
                  <a:schemeClr val="tx1"/>
                </a:solidFill>
                <a:effectLst/>
                <a:latin typeface="+mn-lt"/>
                <a:ea typeface="+mn-ea"/>
                <a:cs typeface="+mn-cs"/>
              </a:rPr>
              <a:t>Our</a:t>
            </a:r>
            <a:r>
              <a:rPr lang="es-AR" sz="1200" kern="1200" baseline="0" dirty="0" smtClean="0">
                <a:solidFill>
                  <a:schemeClr val="tx1"/>
                </a:solidFill>
                <a:effectLst/>
                <a:latin typeface="+mn-lt"/>
                <a:ea typeface="+mn-ea"/>
                <a:cs typeface="+mn-cs"/>
              </a:rPr>
              <a:t> GDP </a:t>
            </a:r>
            <a:r>
              <a:rPr lang="es-AR" sz="1200" kern="1200" baseline="0" dirty="0" err="1" smtClean="0">
                <a:solidFill>
                  <a:schemeClr val="tx1"/>
                </a:solidFill>
                <a:effectLst/>
                <a:latin typeface="+mn-lt"/>
                <a:ea typeface="+mn-ea"/>
                <a:cs typeface="+mn-cs"/>
              </a:rPr>
              <a:t>estimates</a:t>
            </a:r>
            <a:r>
              <a:rPr lang="es-AR" sz="1200" kern="1200" baseline="0" dirty="0" smtClean="0">
                <a:solidFill>
                  <a:schemeClr val="tx1"/>
                </a:solidFill>
                <a:effectLst/>
                <a:latin typeface="+mn-lt"/>
                <a:ea typeface="+mn-ea"/>
                <a:cs typeface="+mn-cs"/>
              </a:rPr>
              <a:t> use </a:t>
            </a:r>
            <a:r>
              <a:rPr lang="es-AR" sz="1200" kern="1200" baseline="0" dirty="0" err="1" smtClean="0">
                <a:solidFill>
                  <a:schemeClr val="tx1"/>
                </a:solidFill>
                <a:effectLst/>
                <a:latin typeface="+mn-lt"/>
                <a:ea typeface="+mn-ea"/>
                <a:cs typeface="+mn-cs"/>
              </a:rPr>
              <a:t>existing</a:t>
            </a:r>
            <a:r>
              <a:rPr lang="es-AR" sz="1200" kern="1200" baseline="0" dirty="0" smtClean="0">
                <a:solidFill>
                  <a:schemeClr val="tx1"/>
                </a:solidFill>
                <a:effectLst/>
                <a:latin typeface="+mn-lt"/>
                <a:ea typeface="+mn-ea"/>
                <a:cs typeface="+mn-cs"/>
              </a:rPr>
              <a:t> GDP per </a:t>
            </a:r>
            <a:r>
              <a:rPr lang="es-AR" sz="1200" kern="1200" baseline="0" dirty="0" err="1" smtClean="0">
                <a:solidFill>
                  <a:schemeClr val="tx1"/>
                </a:solidFill>
                <a:effectLst/>
                <a:latin typeface="+mn-lt"/>
                <a:ea typeface="+mn-ea"/>
                <a:cs typeface="+mn-cs"/>
              </a:rPr>
              <a:t>worker</a:t>
            </a:r>
            <a:r>
              <a:rPr lang="es-AR" sz="1200" kern="1200" baseline="0" dirty="0" smtClean="0">
                <a:solidFill>
                  <a:schemeClr val="tx1"/>
                </a:solidFill>
                <a:effectLst/>
                <a:latin typeface="+mn-lt"/>
                <a:ea typeface="+mn-ea"/>
                <a:cs typeface="+mn-cs"/>
              </a:rPr>
              <a:t> and </a:t>
            </a:r>
            <a:r>
              <a:rPr lang="es-AR" sz="1200" kern="1200" baseline="0" dirty="0" err="1" smtClean="0">
                <a:solidFill>
                  <a:schemeClr val="tx1"/>
                </a:solidFill>
                <a:effectLst/>
                <a:latin typeface="+mn-lt"/>
                <a:ea typeface="+mn-ea"/>
                <a:cs typeface="+mn-cs"/>
              </a:rPr>
              <a:t>multiply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by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our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projections</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increases</a:t>
            </a:r>
            <a:r>
              <a:rPr lang="es-AR" sz="1200" kern="1200" baseline="0" dirty="0" smtClean="0">
                <a:solidFill>
                  <a:schemeClr val="tx1"/>
                </a:solidFill>
                <a:effectLst/>
                <a:latin typeface="+mn-lt"/>
                <a:ea typeface="+mn-ea"/>
                <a:cs typeface="+mn-cs"/>
              </a:rPr>
              <a:t> in </a:t>
            </a:r>
            <a:r>
              <a:rPr lang="es-AR" sz="1200" kern="1200" baseline="0" dirty="0" err="1" smtClean="0">
                <a:solidFill>
                  <a:schemeClr val="tx1"/>
                </a:solidFill>
                <a:effectLst/>
                <a:latin typeface="+mn-lt"/>
                <a:ea typeface="+mn-ea"/>
                <a:cs typeface="+mn-cs"/>
              </a:rPr>
              <a:t>working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age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adults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maintaining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current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rates</a:t>
            </a:r>
            <a:r>
              <a:rPr lang="es-AR" sz="1200" kern="1200" baseline="0" dirty="0" smtClean="0">
                <a:solidFill>
                  <a:schemeClr val="tx1"/>
                </a:solidFill>
                <a:effectLst/>
                <a:latin typeface="+mn-lt"/>
                <a:ea typeface="+mn-ea"/>
                <a:cs typeface="+mn-cs"/>
              </a:rPr>
              <a:t> of labor </a:t>
            </a:r>
            <a:r>
              <a:rPr lang="es-AR" sz="1200" kern="1200" baseline="0" dirty="0" err="1" smtClean="0">
                <a:solidFill>
                  <a:schemeClr val="tx1"/>
                </a:solidFill>
                <a:effectLst/>
                <a:latin typeface="+mn-lt"/>
                <a:ea typeface="+mn-ea"/>
                <a:cs typeface="+mn-cs"/>
              </a:rPr>
              <a:t>market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participation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This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is</a:t>
            </a:r>
            <a:r>
              <a:rPr lang="es-AR" sz="1200" kern="1200" baseline="0" dirty="0" smtClean="0">
                <a:solidFill>
                  <a:schemeClr val="tx1"/>
                </a:solidFill>
                <a:effectLst/>
                <a:latin typeface="+mn-lt"/>
                <a:ea typeface="+mn-ea"/>
                <a:cs typeface="+mn-cs"/>
              </a:rPr>
              <a:t> a </a:t>
            </a:r>
            <a:r>
              <a:rPr lang="es-AR" sz="1200" kern="1200" baseline="0" dirty="0" err="1" smtClean="0">
                <a:solidFill>
                  <a:schemeClr val="tx1"/>
                </a:solidFill>
                <a:effectLst/>
                <a:latin typeface="+mn-lt"/>
                <a:ea typeface="+mn-ea"/>
                <a:cs typeface="+mn-cs"/>
              </a:rPr>
              <a:t>conservative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estimate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since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might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expect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income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to</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increase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due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to</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future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increases</a:t>
            </a:r>
            <a:r>
              <a:rPr lang="es-AR" sz="1200" kern="1200" baseline="0" dirty="0" smtClean="0">
                <a:solidFill>
                  <a:schemeClr val="tx1"/>
                </a:solidFill>
                <a:effectLst/>
                <a:latin typeface="+mn-lt"/>
                <a:ea typeface="+mn-ea"/>
                <a:cs typeface="+mn-cs"/>
              </a:rPr>
              <a:t> in </a:t>
            </a:r>
            <a:r>
              <a:rPr lang="es-AR" sz="1200" kern="1200" baseline="0" dirty="0" err="1" smtClean="0">
                <a:solidFill>
                  <a:schemeClr val="tx1"/>
                </a:solidFill>
                <a:effectLst/>
                <a:latin typeface="+mn-lt"/>
                <a:ea typeface="+mn-ea"/>
                <a:cs typeface="+mn-cs"/>
              </a:rPr>
              <a:t>productivity</a:t>
            </a:r>
            <a:r>
              <a:rPr lang="es-AR" sz="1200" kern="1200" baseline="0" dirty="0" smtClean="0">
                <a:solidFill>
                  <a:schemeClr val="tx1"/>
                </a:solidFill>
                <a:effectLst/>
                <a:latin typeface="+mn-lt"/>
                <a:ea typeface="+mn-ea"/>
                <a:cs typeface="+mn-cs"/>
              </a:rPr>
              <a:t>. In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IMF </a:t>
            </a:r>
            <a:r>
              <a:rPr lang="es-AR" sz="1200" kern="1200" baseline="0" dirty="0" err="1" smtClean="0">
                <a:solidFill>
                  <a:schemeClr val="tx1"/>
                </a:solidFill>
                <a:effectLst/>
                <a:latin typeface="+mn-lt"/>
                <a:ea typeface="+mn-ea"/>
                <a:cs typeface="+mn-cs"/>
              </a:rPr>
              <a:t>scenarios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use IMF </a:t>
            </a:r>
            <a:r>
              <a:rPr lang="es-AR" sz="1200" kern="1200" baseline="0" dirty="0" err="1" smtClean="0">
                <a:solidFill>
                  <a:schemeClr val="tx1"/>
                </a:solidFill>
                <a:effectLst/>
                <a:latin typeface="+mn-lt"/>
                <a:ea typeface="+mn-ea"/>
                <a:cs typeface="+mn-cs"/>
              </a:rPr>
              <a:t>projections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next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couple</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years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which</a:t>
            </a:r>
            <a:r>
              <a:rPr lang="es-AR" sz="1200" kern="1200" baseline="0" dirty="0" smtClean="0">
                <a:solidFill>
                  <a:schemeClr val="tx1"/>
                </a:solidFill>
                <a:effectLst/>
                <a:latin typeface="+mn-lt"/>
                <a:ea typeface="+mn-ea"/>
                <a:cs typeface="+mn-cs"/>
              </a:rPr>
              <a:t> are </a:t>
            </a:r>
            <a:r>
              <a:rPr lang="es-AR" sz="1200" kern="1200" baseline="0" dirty="0" err="1" smtClean="0">
                <a:solidFill>
                  <a:schemeClr val="tx1"/>
                </a:solidFill>
                <a:effectLst/>
                <a:latin typeface="+mn-lt"/>
                <a:ea typeface="+mn-ea"/>
                <a:cs typeface="+mn-cs"/>
              </a:rPr>
              <a:t>higher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than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our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estimates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This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makes</a:t>
            </a:r>
            <a:r>
              <a:rPr lang="es-AR" sz="1200" kern="1200" baseline="0" dirty="0" smtClean="0">
                <a:solidFill>
                  <a:schemeClr val="tx1"/>
                </a:solidFill>
                <a:effectLst/>
                <a:latin typeface="+mn-lt"/>
                <a:ea typeface="+mn-ea"/>
                <a:cs typeface="+mn-cs"/>
              </a:rPr>
              <a:t> a </a:t>
            </a:r>
            <a:r>
              <a:rPr lang="es-AR" sz="1200" kern="1200" baseline="0" dirty="0" err="1" smtClean="0">
                <a:solidFill>
                  <a:schemeClr val="tx1"/>
                </a:solidFill>
                <a:effectLst/>
                <a:latin typeface="+mn-lt"/>
                <a:ea typeface="+mn-ea"/>
                <a:cs typeface="+mn-cs"/>
              </a:rPr>
              <a:t>big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difference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importance</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expenditure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increases</a:t>
            </a:r>
            <a:r>
              <a:rPr lang="es-AR" sz="1200" kern="1200" baseline="0" dirty="0" smtClean="0">
                <a:solidFill>
                  <a:schemeClr val="tx1"/>
                </a:solidFill>
                <a:effectLst/>
                <a:latin typeface="+mn-lt"/>
                <a:ea typeface="+mn-ea"/>
                <a:cs typeface="+mn-cs"/>
              </a:rPr>
              <a:t> as a </a:t>
            </a:r>
            <a:r>
              <a:rPr lang="es-AR" sz="1200" kern="1200" baseline="0" dirty="0" err="1" smtClean="0">
                <a:solidFill>
                  <a:schemeClr val="tx1"/>
                </a:solidFill>
                <a:effectLst/>
                <a:latin typeface="+mn-lt"/>
                <a:ea typeface="+mn-ea"/>
                <a:cs typeface="+mn-cs"/>
              </a:rPr>
              <a:t>proportion</a:t>
            </a:r>
            <a:r>
              <a:rPr lang="es-AR" sz="1200" kern="1200" baseline="0" dirty="0" smtClean="0">
                <a:solidFill>
                  <a:schemeClr val="tx1"/>
                </a:solidFill>
                <a:effectLst/>
                <a:latin typeface="+mn-lt"/>
                <a:ea typeface="+mn-ea"/>
                <a:cs typeface="+mn-cs"/>
              </a:rPr>
              <a:t> of GDP – </a:t>
            </a:r>
            <a:r>
              <a:rPr lang="es-AR" sz="1200" kern="1200" baseline="0" dirty="0" err="1" smtClean="0">
                <a:solidFill>
                  <a:schemeClr val="tx1"/>
                </a:solidFill>
                <a:effectLst/>
                <a:latin typeface="+mn-lt"/>
                <a:ea typeface="+mn-ea"/>
                <a:cs typeface="+mn-cs"/>
              </a:rPr>
              <a:t>ie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increased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health</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spending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not</a:t>
            </a:r>
            <a:r>
              <a:rPr lang="es-AR" sz="1200" kern="1200" baseline="0" dirty="0" smtClean="0">
                <a:solidFill>
                  <a:schemeClr val="tx1"/>
                </a:solidFill>
                <a:effectLst/>
                <a:latin typeface="+mn-lt"/>
                <a:ea typeface="+mn-ea"/>
                <a:cs typeface="+mn-cs"/>
              </a:rPr>
              <a:t> a </a:t>
            </a:r>
            <a:r>
              <a:rPr lang="es-AR" sz="1200" kern="1200" baseline="0" dirty="0" err="1" smtClean="0">
                <a:solidFill>
                  <a:schemeClr val="tx1"/>
                </a:solidFill>
                <a:effectLst/>
                <a:latin typeface="+mn-lt"/>
                <a:ea typeface="+mn-ea"/>
                <a:cs typeface="+mn-cs"/>
              </a:rPr>
              <a:t>problem</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if</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growth</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accelerates</a:t>
            </a:r>
            <a:r>
              <a:rPr lang="es-AR" sz="1200" kern="1200" baseline="0" dirty="0" smtClean="0">
                <a:solidFill>
                  <a:schemeClr val="tx1"/>
                </a:solidFill>
                <a:effectLst/>
                <a:latin typeface="+mn-lt"/>
                <a:ea typeface="+mn-ea"/>
                <a:cs typeface="+mn-cs"/>
              </a:rPr>
              <a:t>.</a:t>
            </a:r>
            <a:endParaRPr lang="es-ES" sz="1200" kern="1200" dirty="0" smtClean="0">
              <a:solidFill>
                <a:schemeClr val="tx1"/>
              </a:solidFill>
              <a:effectLst/>
              <a:latin typeface="+mn-lt"/>
              <a:ea typeface="+mn-ea"/>
              <a:cs typeface="+mn-cs"/>
            </a:endParaRPr>
          </a:p>
          <a:p>
            <a:endParaRPr lang="es-E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12</a:t>
            </a:fld>
            <a:endParaRPr lang="en-US"/>
          </a:p>
        </p:txBody>
      </p:sp>
    </p:spTree>
    <p:extLst>
      <p:ext uri="{BB962C8B-B14F-4D97-AF65-F5344CB8AC3E}">
        <p14:creationId xmlns:p14="http://schemas.microsoft.com/office/powerpoint/2010/main" val="1423591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err="1" smtClean="0"/>
              <a:t>Important</a:t>
            </a:r>
            <a:r>
              <a:rPr lang="es-ES" dirty="0" smtClean="0"/>
              <a:t> </a:t>
            </a:r>
            <a:r>
              <a:rPr lang="es-ES" dirty="0" err="1" smtClean="0"/>
              <a:t>information</a:t>
            </a:r>
            <a:r>
              <a:rPr lang="es-ES" dirty="0" smtClean="0"/>
              <a:t> in </a:t>
            </a:r>
            <a:r>
              <a:rPr lang="es-ES" dirty="0" err="1" smtClean="0"/>
              <a:t>decentralized</a:t>
            </a:r>
            <a:r>
              <a:rPr lang="es-ES" dirty="0" smtClean="0"/>
              <a:t> </a:t>
            </a:r>
            <a:r>
              <a:rPr lang="es-ES" dirty="0" err="1" smtClean="0"/>
              <a:t>settings</a:t>
            </a:r>
            <a:r>
              <a:rPr lang="es-ES" baseline="0" dirty="0" smtClean="0"/>
              <a:t> </a:t>
            </a:r>
            <a:r>
              <a:rPr lang="es-ES" baseline="0" dirty="0" err="1" smtClean="0"/>
              <a:t>for</a:t>
            </a:r>
            <a:r>
              <a:rPr lang="es-ES" baseline="0" dirty="0" smtClean="0"/>
              <a:t> </a:t>
            </a:r>
            <a:r>
              <a:rPr lang="es-ES" baseline="0" dirty="0" err="1" smtClean="0"/>
              <a:t>purposes</a:t>
            </a:r>
            <a:r>
              <a:rPr lang="es-ES" baseline="0" dirty="0" smtClean="0"/>
              <a:t> of </a:t>
            </a:r>
            <a:r>
              <a:rPr lang="es-ES" baseline="0" dirty="0" err="1" smtClean="0"/>
              <a:t>budget</a:t>
            </a:r>
            <a:r>
              <a:rPr lang="es-ES" baseline="0" dirty="0" smtClean="0"/>
              <a:t> </a:t>
            </a:r>
            <a:r>
              <a:rPr lang="es-ES" baseline="0" dirty="0" err="1" smtClean="0"/>
              <a:t>allocation</a:t>
            </a:r>
            <a:r>
              <a:rPr lang="es-ES" baseline="0" dirty="0" smtClean="0"/>
              <a:t> and </a:t>
            </a:r>
            <a:r>
              <a:rPr lang="es-ES" baseline="0" dirty="0" err="1" smtClean="0"/>
              <a:t>risk</a:t>
            </a:r>
            <a:r>
              <a:rPr lang="es-ES" baseline="0" dirty="0" smtClean="0"/>
              <a:t> </a:t>
            </a:r>
            <a:r>
              <a:rPr lang="es-ES" baseline="0" dirty="0" err="1" smtClean="0"/>
              <a:t>adjustment</a:t>
            </a:r>
            <a:r>
              <a:rPr lang="es-ES" baseline="0" dirty="0" smtClean="0"/>
              <a:t> of </a:t>
            </a:r>
            <a:r>
              <a:rPr lang="es-ES" baseline="0" dirty="0" err="1" smtClean="0"/>
              <a:t>capitated</a:t>
            </a:r>
            <a:r>
              <a:rPr lang="es-ES" baseline="0" dirty="0" smtClean="0"/>
              <a:t> </a:t>
            </a:r>
            <a:r>
              <a:rPr lang="es-ES" baseline="0" dirty="0" err="1" smtClean="0"/>
              <a:t>health</a:t>
            </a:r>
            <a:r>
              <a:rPr lang="es-ES" baseline="0" dirty="0" smtClean="0"/>
              <a:t> </a:t>
            </a:r>
            <a:r>
              <a:rPr lang="es-ES" baseline="0" dirty="0" err="1" smtClean="0"/>
              <a:t>transfers</a:t>
            </a:r>
            <a:r>
              <a:rPr lang="es-ES" baseline="0" dirty="0" smtClean="0"/>
              <a:t>, </a:t>
            </a:r>
            <a:r>
              <a:rPr lang="es-ES" baseline="0" dirty="0" err="1" smtClean="0"/>
              <a:t>understanding</a:t>
            </a:r>
            <a:r>
              <a:rPr lang="es-ES" baseline="0" dirty="0" smtClean="0"/>
              <a:t> </a:t>
            </a:r>
            <a:r>
              <a:rPr lang="es-ES" baseline="0" dirty="0" err="1" smtClean="0"/>
              <a:t>political</a:t>
            </a:r>
            <a:r>
              <a:rPr lang="es-ES" baseline="0" dirty="0" smtClean="0"/>
              <a:t> </a:t>
            </a:r>
            <a:r>
              <a:rPr lang="es-ES" baseline="0" dirty="0" err="1" smtClean="0"/>
              <a:t>economy</a:t>
            </a:r>
            <a:r>
              <a:rPr lang="es-ES" baseline="0" dirty="0" smtClean="0"/>
              <a:t> in </a:t>
            </a:r>
            <a:r>
              <a:rPr lang="es-ES" baseline="0" dirty="0" err="1" smtClean="0"/>
              <a:t>the</a:t>
            </a:r>
            <a:r>
              <a:rPr lang="es-ES" baseline="0" dirty="0" smtClean="0"/>
              <a:t> </a:t>
            </a:r>
            <a:r>
              <a:rPr lang="es-ES" baseline="0" dirty="0" err="1" smtClean="0"/>
              <a:t>future</a:t>
            </a:r>
            <a:endParaRPr lang="es-E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13</a:t>
            </a:fld>
            <a:endParaRPr lang="en-US"/>
          </a:p>
        </p:txBody>
      </p:sp>
    </p:spTree>
    <p:extLst>
      <p:ext uri="{BB962C8B-B14F-4D97-AF65-F5344CB8AC3E}">
        <p14:creationId xmlns:p14="http://schemas.microsoft.com/office/powerpoint/2010/main" val="2465055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Con </a:t>
            </a:r>
            <a:r>
              <a:rPr lang="es-ES" dirty="0" err="1" smtClean="0"/>
              <a:t>implicacione</a:t>
            </a:r>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La magnitud de este gasto podría representar una contingencia fiscal tan o mas importante que la contingencia del sistema de pensiones.</a:t>
            </a:r>
          </a:p>
          <a:p>
            <a:r>
              <a:rPr lang="es-ES" dirty="0" smtClean="0"/>
              <a:t>s </a:t>
            </a:r>
            <a:r>
              <a:rPr lang="es-ES" dirty="0" err="1" smtClean="0"/>
              <a:t>politicas</a:t>
            </a:r>
            <a:r>
              <a:rPr lang="es-ES" dirty="0" smtClean="0"/>
              <a:t>…</a:t>
            </a:r>
            <a:endParaRPr lang="es-E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14</a:t>
            </a:fld>
            <a:endParaRPr lang="en-US"/>
          </a:p>
        </p:txBody>
      </p:sp>
    </p:spTree>
    <p:extLst>
      <p:ext uri="{BB962C8B-B14F-4D97-AF65-F5344CB8AC3E}">
        <p14:creationId xmlns:p14="http://schemas.microsoft.com/office/powerpoint/2010/main" val="21383158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Se</a:t>
            </a:r>
            <a:r>
              <a:rPr lang="es-ES" baseline="0" dirty="0" smtClean="0"/>
              <a:t> </a:t>
            </a:r>
            <a:r>
              <a:rPr lang="es-ES" dirty="0" smtClean="0"/>
              <a:t>requieren más y mejores datos sobre el gasto por enfermedad, que es lo que limita la cantidad de países utilizados.</a:t>
            </a:r>
            <a:endParaRPr lang="es-AR" dirty="0"/>
          </a:p>
        </p:txBody>
      </p:sp>
      <p:sp>
        <p:nvSpPr>
          <p:cNvPr id="4" name="3 Marcador de número de diapositiva"/>
          <p:cNvSpPr>
            <a:spLocks noGrp="1"/>
          </p:cNvSpPr>
          <p:nvPr>
            <p:ph type="sldNum" sz="quarter" idx="10"/>
          </p:nvPr>
        </p:nvSpPr>
        <p:spPr/>
        <p:txBody>
          <a:bodyPr/>
          <a:lstStyle/>
          <a:p>
            <a:fld id="{48E35B20-8827-42E9-8C90-BD8E3AE69443}"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48E35B20-8827-42E9-8C90-BD8E3AE69443}"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Enfermedades:</a:t>
            </a:r>
            <a:r>
              <a:rPr lang="es-ES" baseline="0" dirty="0" smtClean="0"/>
              <a:t> </a:t>
            </a:r>
            <a:r>
              <a:rPr lang="es-ES" dirty="0" smtClean="0"/>
              <a:t>asma, cáncer, cirrosis, colesterol, depresión, diabetes, dolor de columna, enfermedades renales, enfermedades cardiovasculares, hipertensión, reuma, tendinitis y tuberculosis</a:t>
            </a:r>
            <a:endParaRPr lang="es-E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18</a:t>
            </a:fld>
            <a:endParaRPr lang="en-US"/>
          </a:p>
        </p:txBody>
      </p:sp>
    </p:spTree>
    <p:extLst>
      <p:ext uri="{BB962C8B-B14F-4D97-AF65-F5344CB8AC3E}">
        <p14:creationId xmlns:p14="http://schemas.microsoft.com/office/powerpoint/2010/main" val="3293238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part of chart</a:t>
            </a:r>
            <a:r>
              <a:rPr lang="en-US" baseline="0" dirty="0" smtClean="0"/>
              <a:t> shows life years lost on vertical axis, years on horizontal axis</a:t>
            </a:r>
            <a:endParaRPr lang="en-US" dirty="0" smtClean="0"/>
          </a:p>
          <a:p>
            <a:r>
              <a:rPr lang="en-US" dirty="0" smtClean="0"/>
              <a:t>- Increased</a:t>
            </a:r>
            <a:r>
              <a:rPr lang="en-US" baseline="0" dirty="0" smtClean="0"/>
              <a:t> health spending was associated with rapid declines in communicable disease and maternal/neonatal/nutritional causes</a:t>
            </a:r>
            <a:endParaRPr lang="en-US" dirty="0" smtClean="0"/>
          </a:p>
          <a:p>
            <a:pPr marL="171450" indent="-171450">
              <a:buFontTx/>
              <a:buChar char="-"/>
            </a:pPr>
            <a:r>
              <a:rPr lang="en-US" dirty="0" smtClean="0"/>
              <a:t>Life years lost</a:t>
            </a:r>
            <a:r>
              <a:rPr lang="en-US" baseline="0" dirty="0" smtClean="0"/>
              <a:t> from these causes cut in half</a:t>
            </a:r>
          </a:p>
          <a:p>
            <a:pPr marL="171450" indent="-171450">
              <a:buFontTx/>
              <a:buChar char="-"/>
            </a:pPr>
            <a:r>
              <a:rPr lang="en-US" baseline="0" dirty="0" smtClean="0"/>
              <a:t>Interventions in this area are cheap, and countries did them</a:t>
            </a:r>
          </a:p>
          <a:p>
            <a:pPr marL="171450" indent="-171450">
              <a:buFontTx/>
              <a:buChar char="-"/>
            </a:pPr>
            <a:endParaRPr lang="en-US" baseline="0" dirty="0" smtClean="0"/>
          </a:p>
          <a:p>
            <a:pPr marL="0" indent="0">
              <a:buFontTx/>
              <a:buNone/>
            </a:pPr>
            <a:r>
              <a:rPr lang="en-US" baseline="0" dirty="0" smtClean="0"/>
              <a:t>But bottom half of chart shows causes of life-years lost – darkness of the color shows those causes that are increasing most rapidly</a:t>
            </a:r>
          </a:p>
          <a:p>
            <a:pPr marL="171450" indent="-171450">
              <a:buFontTx/>
              <a:buChar char="-"/>
            </a:pPr>
            <a:r>
              <a:rPr lang="en-US" baseline="0" dirty="0" smtClean="0"/>
              <a:t>IHD – heart disease, CKD – kidney disease requiring expensive dialysis, MDD – depression, disasters and violence</a:t>
            </a:r>
          </a:p>
          <a:p>
            <a:pPr marL="0" indent="0">
              <a:buFontTx/>
              <a:buNone/>
            </a:pPr>
            <a:endParaRPr lang="en-US" baseline="0" dirty="0" smtClean="0"/>
          </a:p>
          <a:p>
            <a:pPr marL="0" indent="0">
              <a:buFontTx/>
              <a:buNone/>
            </a:pPr>
            <a:r>
              <a:rPr lang="en-US" baseline="0" dirty="0" err="1" smtClean="0"/>
              <a:t>Simulatneously</a:t>
            </a:r>
            <a:r>
              <a:rPr lang="en-US" baseline="0" dirty="0" smtClean="0"/>
              <a:t>, we have increasing incomes </a:t>
            </a:r>
          </a:p>
          <a:p>
            <a:pPr marL="171450" indent="-171450">
              <a:buFontTx/>
              <a:buChar char="-"/>
            </a:pPr>
            <a:endParaRPr lang="es-E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3</a:t>
            </a:fld>
            <a:endParaRPr lang="en-US"/>
          </a:p>
        </p:txBody>
      </p:sp>
    </p:spTree>
    <p:extLst>
      <p:ext uri="{BB962C8B-B14F-4D97-AF65-F5344CB8AC3E}">
        <p14:creationId xmlns:p14="http://schemas.microsoft.com/office/powerpoint/2010/main" val="1860297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Left hand side countries are Africa;</a:t>
            </a:r>
            <a:r>
              <a:rPr lang="en-US" baseline="0" dirty="0" smtClean="0"/>
              <a:t> middle is Asia; right hand side is Latin America – Large shares of public spending, increasing over time</a:t>
            </a:r>
            <a:endParaRPr lang="es-E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4</a:t>
            </a:fld>
            <a:endParaRPr lang="en-US"/>
          </a:p>
        </p:txBody>
      </p:sp>
    </p:spTree>
    <p:extLst>
      <p:ext uri="{BB962C8B-B14F-4D97-AF65-F5344CB8AC3E}">
        <p14:creationId xmlns:p14="http://schemas.microsoft.com/office/powerpoint/2010/main" val="712164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Latinobarometro</a:t>
            </a:r>
            <a:r>
              <a:rPr lang="en-US" dirty="0" smtClean="0"/>
              <a:t>,</a:t>
            </a:r>
            <a:r>
              <a:rPr lang="en-US" baseline="0" dirty="0" smtClean="0"/>
              <a:t> circa 2010</a:t>
            </a:r>
          </a:p>
          <a:p>
            <a:r>
              <a:rPr lang="en-US" baseline="0" dirty="0" smtClean="0"/>
              <a:t>As wealth, education, urbanization, and disease burden change, expectations about health care change too. People want more health care and better/fancier health care technology, and they want the government to spend more. </a:t>
            </a:r>
            <a:endParaRPr lang="es-E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5</a:t>
            </a:fld>
            <a:endParaRPr lang="en-US"/>
          </a:p>
        </p:txBody>
      </p:sp>
    </p:spTree>
    <p:extLst>
      <p:ext uri="{BB962C8B-B14F-4D97-AF65-F5344CB8AC3E}">
        <p14:creationId xmlns:p14="http://schemas.microsoft.com/office/powerpoint/2010/main" val="1951685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we can’t modify most of the structural</a:t>
            </a:r>
            <a:r>
              <a:rPr lang="en-US" baseline="0" dirty="0" smtClean="0"/>
              <a:t> factors that push expenditure growth, if we plan for long-term policies in health, we can affect </a:t>
            </a:r>
            <a:r>
              <a:rPr lang="en-US" baseline="0" dirty="0" err="1" smtClean="0"/>
              <a:t>te</a:t>
            </a:r>
            <a:r>
              <a:rPr lang="en-US" baseline="0" dirty="0" smtClean="0"/>
              <a:t> trajectory and effectiveness of future spending. </a:t>
            </a:r>
            <a:r>
              <a:rPr lang="en-US" dirty="0" smtClean="0"/>
              <a:t> But to design these long-term policies –decisions</a:t>
            </a:r>
            <a:r>
              <a:rPr lang="en-US" baseline="0" dirty="0" smtClean="0"/>
              <a:t> today that are fiscally sustainable tomorrow- we have to understand the different possible future scenarios. </a:t>
            </a:r>
          </a:p>
          <a:p>
            <a:endParaRPr lang="en-US" baseline="0" dirty="0" smtClean="0"/>
          </a:p>
          <a:p>
            <a:r>
              <a:rPr lang="en-US" baseline="0" dirty="0" smtClean="0"/>
              <a:t>We have to decide – do we want to spend like USA or like England</a:t>
            </a:r>
            <a:endParaRPr lang="es-A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p>
            <a:endParaRPr lang="en-U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6</a:t>
            </a:fld>
            <a:endParaRPr lang="en-US"/>
          </a:p>
        </p:txBody>
      </p:sp>
    </p:spTree>
    <p:extLst>
      <p:ext uri="{BB962C8B-B14F-4D97-AF65-F5344CB8AC3E}">
        <p14:creationId xmlns:p14="http://schemas.microsoft.com/office/powerpoint/2010/main" val="1625918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err="1" smtClean="0"/>
              <a:t>Estimate</a:t>
            </a:r>
            <a:r>
              <a:rPr lang="es-ES" dirty="0" smtClean="0"/>
              <a:t> </a:t>
            </a:r>
            <a:r>
              <a:rPr lang="es-ES" dirty="0" err="1" smtClean="0"/>
              <a:t>probability</a:t>
            </a:r>
            <a:r>
              <a:rPr lang="es-ES" dirty="0" smtClean="0"/>
              <a:t> of </a:t>
            </a:r>
            <a:r>
              <a:rPr lang="es-ES" dirty="0" err="1" smtClean="0"/>
              <a:t>acquiring</a:t>
            </a:r>
            <a:r>
              <a:rPr lang="es-ES" dirty="0" smtClean="0"/>
              <a:t> </a:t>
            </a:r>
            <a:r>
              <a:rPr lang="es-ES" dirty="0" err="1" smtClean="0"/>
              <a:t>disease</a:t>
            </a:r>
            <a:r>
              <a:rPr lang="es-ES" dirty="0" smtClean="0"/>
              <a:t> and </a:t>
            </a:r>
            <a:r>
              <a:rPr lang="es-ES" dirty="0" err="1" smtClean="0"/>
              <a:t>seeking</a:t>
            </a:r>
            <a:r>
              <a:rPr lang="es-ES" dirty="0" smtClean="0"/>
              <a:t> </a:t>
            </a:r>
            <a:r>
              <a:rPr lang="es-ES" dirty="0" err="1" smtClean="0"/>
              <a:t>care</a:t>
            </a:r>
            <a:r>
              <a:rPr lang="es-ES" dirty="0" smtClean="0"/>
              <a:t> </a:t>
            </a:r>
            <a:r>
              <a:rPr lang="es-ES" dirty="0" err="1" smtClean="0"/>
              <a:t>using</a:t>
            </a:r>
            <a:r>
              <a:rPr lang="es-ES" baseline="0" dirty="0" smtClean="0"/>
              <a:t> </a:t>
            </a:r>
            <a:r>
              <a:rPr lang="es-ES" baseline="0" dirty="0" err="1" smtClean="0"/>
              <a:t>age</a:t>
            </a:r>
            <a:r>
              <a:rPr lang="es-ES" baseline="0" dirty="0" smtClean="0"/>
              <a:t>, </a:t>
            </a:r>
            <a:r>
              <a:rPr lang="es-ES" baseline="0" dirty="0" err="1" smtClean="0"/>
              <a:t>gender</a:t>
            </a:r>
            <a:r>
              <a:rPr lang="es-ES" baseline="0" dirty="0" smtClean="0"/>
              <a:t>, </a:t>
            </a:r>
            <a:r>
              <a:rPr lang="es-ES" baseline="0" dirty="0" err="1" smtClean="0"/>
              <a:t>education</a:t>
            </a:r>
            <a:r>
              <a:rPr lang="es-ES" baseline="0" dirty="0" smtClean="0"/>
              <a:t>, </a:t>
            </a:r>
            <a:r>
              <a:rPr lang="es-ES" baseline="0" dirty="0" err="1" smtClean="0"/>
              <a:t>ethnicity</a:t>
            </a:r>
            <a:r>
              <a:rPr lang="es-ES" baseline="0" dirty="0" smtClean="0"/>
              <a:t>, </a:t>
            </a:r>
            <a:r>
              <a:rPr lang="es-ES" baseline="0" dirty="0" err="1" smtClean="0"/>
              <a:t>risk</a:t>
            </a:r>
            <a:r>
              <a:rPr lang="es-ES" baseline="0" dirty="0" smtClean="0"/>
              <a:t> </a:t>
            </a:r>
            <a:r>
              <a:rPr lang="es-ES" baseline="0" dirty="0" err="1" smtClean="0"/>
              <a:t>factors</a:t>
            </a:r>
            <a:r>
              <a:rPr lang="es-ES" baseline="0" dirty="0" smtClean="0"/>
              <a:t> and </a:t>
            </a:r>
            <a:r>
              <a:rPr lang="es-ES" baseline="0" dirty="0" err="1" smtClean="0"/>
              <a:t>other</a:t>
            </a:r>
            <a:r>
              <a:rPr lang="es-ES" baseline="0" dirty="0" smtClean="0"/>
              <a:t> </a:t>
            </a:r>
            <a:r>
              <a:rPr lang="es-ES" baseline="0" dirty="0" err="1" smtClean="0"/>
              <a:t>characteristics</a:t>
            </a:r>
            <a:endParaRPr lang="es-E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7</a:t>
            </a:fld>
            <a:endParaRPr lang="en-US"/>
          </a:p>
        </p:txBody>
      </p:sp>
    </p:spTree>
    <p:extLst>
      <p:ext uri="{BB962C8B-B14F-4D97-AF65-F5344CB8AC3E}">
        <p14:creationId xmlns:p14="http://schemas.microsoft.com/office/powerpoint/2010/main" val="91151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kern="1200" dirty="0" smtClean="0">
                <a:solidFill>
                  <a:srgbClr val="FF0000"/>
                </a:solidFill>
                <a:latin typeface="+mn-lt"/>
                <a:ea typeface="+mn-ea"/>
                <a:cs typeface="+mn-cs"/>
              </a:rPr>
              <a:t>Los fumadores son aquellas personas que han fumado al menos 100 cigarrillos a lo largo de su vida.</a:t>
            </a:r>
          </a:p>
          <a:p>
            <a:r>
              <a:rPr lang="es-ES" sz="1200" kern="1200" dirty="0" smtClean="0">
                <a:solidFill>
                  <a:srgbClr val="FF0000"/>
                </a:solidFill>
                <a:latin typeface="+mn-lt"/>
                <a:ea typeface="+mn-ea"/>
                <a:cs typeface="+mn-cs"/>
              </a:rPr>
              <a:t>Se definió como sedentarias  a las personas que están sentados más de 8 horas mirando televisión o usando la computadora para fines recreativos y que no realizan actividades deportivas (incluidas caminatas) de más de 30 minutos.</a:t>
            </a:r>
            <a:endParaRPr lang="es-AR" dirty="0">
              <a:solidFill>
                <a:srgbClr val="FF0000"/>
              </a:solidFill>
            </a:endParaRPr>
          </a:p>
        </p:txBody>
      </p:sp>
      <p:sp>
        <p:nvSpPr>
          <p:cNvPr id="4" name="3 Marcador de número de diapositiva"/>
          <p:cNvSpPr>
            <a:spLocks noGrp="1"/>
          </p:cNvSpPr>
          <p:nvPr>
            <p:ph type="sldNum" sz="quarter" idx="10"/>
          </p:nvPr>
        </p:nvSpPr>
        <p:spPr/>
        <p:txBody>
          <a:bodyPr/>
          <a:lstStyle/>
          <a:p>
            <a:fld id="{48E35B20-8827-42E9-8C90-BD8E3AE69443}"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smtClean="0"/>
              <a:t>Tomando</a:t>
            </a:r>
            <a:r>
              <a:rPr lang="es-ES" baseline="0" dirty="0" smtClean="0"/>
              <a:t> en cuenta la evolución de la estructura </a:t>
            </a:r>
            <a:r>
              <a:rPr lang="es-ES" baseline="0" dirty="0" err="1" smtClean="0"/>
              <a:t>etarea</a:t>
            </a:r>
            <a:r>
              <a:rPr lang="es-ES" baseline="0" dirty="0" smtClean="0"/>
              <a:t> y los niveles actuales de factores de riesgo, utilizando las probabilidades de contraer enfermedad y utilizar servicios (actuales), una simple proyección del numero de enfermos por 10 condiciones. Casi 120 millones de personas en 2050, mas que el doble de los enfermos de hoy y un 53% de la población total proyectada en ese año (OJO QUE UN INDIVIDUO PUEDE TENER MAS DE UNA ENFERMEDAD).</a:t>
            </a:r>
            <a:endParaRPr lang="es-E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9</a:t>
            </a:fld>
            <a:endParaRPr lang="en-US"/>
          </a:p>
        </p:txBody>
      </p:sp>
    </p:spTree>
    <p:extLst>
      <p:ext uri="{BB962C8B-B14F-4D97-AF65-F5344CB8AC3E}">
        <p14:creationId xmlns:p14="http://schemas.microsoft.com/office/powerpoint/2010/main" val="4080340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AR" sz="1200" kern="1200" dirty="0" smtClean="0">
                <a:solidFill>
                  <a:schemeClr val="tx1"/>
                </a:solidFill>
                <a:effectLst/>
                <a:latin typeface="+mn-lt"/>
                <a:ea typeface="+mn-ea"/>
                <a:cs typeface="+mn-cs"/>
              </a:rPr>
              <a:t>En la Ilustración, se presenta la evolución del gasto en atención hospitalaria por tipo de enfermedad, donde puede observarse un aumento en la participación en el gasto total de las enfermedades relacionadas con el corazón y el cáncer y una reducción en el gasto en asma, enfermedades renales y depresión, mientras que para las restantes enfermedades no se evidencian variaciones importantes. Línea de base en 2007, casi</a:t>
            </a:r>
            <a:r>
              <a:rPr lang="es-AR" sz="1200" kern="1200" baseline="0" dirty="0" smtClean="0">
                <a:solidFill>
                  <a:schemeClr val="tx1"/>
                </a:solidFill>
                <a:effectLst/>
                <a:latin typeface="+mn-lt"/>
                <a:ea typeface="+mn-ea"/>
                <a:cs typeface="+mn-cs"/>
              </a:rPr>
              <a:t> 12</a:t>
            </a:r>
            <a:r>
              <a:rPr lang="es-AR" sz="1200" kern="1200" dirty="0" smtClean="0">
                <a:solidFill>
                  <a:schemeClr val="tx1"/>
                </a:solidFill>
                <a:effectLst/>
                <a:latin typeface="+mn-lt"/>
                <a:ea typeface="+mn-ea"/>
                <a:cs typeface="+mn-cs"/>
              </a:rPr>
              <a:t>% del total del consumo en</a:t>
            </a:r>
            <a:r>
              <a:rPr lang="es-AR" sz="1200" kern="1200" baseline="0" dirty="0" smtClean="0">
                <a:solidFill>
                  <a:schemeClr val="tx1"/>
                </a:solidFill>
                <a:effectLst/>
                <a:latin typeface="+mn-lt"/>
                <a:ea typeface="+mn-ea"/>
                <a:cs typeface="+mn-cs"/>
              </a:rPr>
              <a:t> salud (224 </a:t>
            </a:r>
            <a:r>
              <a:rPr lang="es-AR" sz="1200" kern="1200" baseline="0" dirty="0" err="1" smtClean="0">
                <a:solidFill>
                  <a:schemeClr val="tx1"/>
                </a:solidFill>
                <a:effectLst/>
                <a:latin typeface="+mn-lt"/>
                <a:ea typeface="+mn-ea"/>
                <a:cs typeface="+mn-cs"/>
              </a:rPr>
              <a:t>million</a:t>
            </a:r>
            <a:r>
              <a:rPr lang="es-AR" sz="1200" kern="1200" baseline="0" dirty="0" smtClean="0">
                <a:solidFill>
                  <a:schemeClr val="tx1"/>
                </a:solidFill>
                <a:effectLst/>
                <a:latin typeface="+mn-lt"/>
                <a:ea typeface="+mn-ea"/>
                <a:cs typeface="+mn-cs"/>
              </a:rPr>
              <a:t> reales </a:t>
            </a:r>
            <a:r>
              <a:rPr lang="es-AR" sz="1200" kern="1200" baseline="0" dirty="0" err="1" smtClean="0">
                <a:solidFill>
                  <a:schemeClr val="tx1"/>
                </a:solidFill>
                <a:effectLst/>
                <a:latin typeface="+mn-lt"/>
                <a:ea typeface="+mn-ea"/>
                <a:cs typeface="+mn-cs"/>
              </a:rPr>
              <a:t>is</a:t>
            </a:r>
            <a:r>
              <a:rPr lang="es-AR" sz="1200" kern="1200" baseline="0" dirty="0" smtClean="0">
                <a:solidFill>
                  <a:schemeClr val="tx1"/>
                </a:solidFill>
                <a:effectLst/>
                <a:latin typeface="+mn-lt"/>
                <a:ea typeface="+mn-ea"/>
                <a:cs typeface="+mn-cs"/>
              </a:rPr>
              <a:t> total in 2007, as a share of </a:t>
            </a:r>
            <a:r>
              <a:rPr lang="es-AR" sz="1200" b="1" kern="1200" baseline="0" dirty="0" smtClean="0">
                <a:solidFill>
                  <a:srgbClr val="FF0000"/>
                </a:solidFill>
                <a:effectLst/>
                <a:latin typeface="+mn-lt"/>
                <a:ea typeface="+mn-ea"/>
                <a:cs typeface="+mn-cs"/>
              </a:rPr>
              <a:t>GDP </a:t>
            </a:r>
            <a:r>
              <a:rPr lang="es-AR" sz="1200" b="1" i="0" u="none" strike="noStrike" kern="1200" dirty="0" smtClean="0">
                <a:solidFill>
                  <a:srgbClr val="FF0000"/>
                </a:solidFill>
                <a:latin typeface="+mn-lt"/>
                <a:ea typeface="+mn-ea"/>
                <a:cs typeface="+mn-cs"/>
              </a:rPr>
              <a:t>8.4%</a:t>
            </a:r>
            <a:r>
              <a:rPr lang="es-AR" b="1" dirty="0" smtClean="0">
                <a:solidFill>
                  <a:srgbClr val="FF0000"/>
                </a:solidFill>
              </a:rPr>
              <a:t> </a:t>
            </a:r>
            <a:r>
              <a:rPr lang="es-AR" sz="1200" kern="1200" baseline="0" dirty="0" smtClean="0">
                <a:solidFill>
                  <a:schemeClr val="tx1"/>
                </a:solidFill>
                <a:effectLst/>
                <a:latin typeface="+mn-lt"/>
                <a:ea typeface="+mn-ea"/>
                <a:cs typeface="+mn-cs"/>
              </a:rPr>
              <a:t>)</a:t>
            </a:r>
            <a:endParaRPr lang="es-AR"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s-AR" sz="1200" kern="1200" dirty="0" smtClean="0">
                <a:solidFill>
                  <a:schemeClr val="tx1"/>
                </a:solidFill>
                <a:effectLst/>
                <a:latin typeface="+mn-lt"/>
                <a:ea typeface="+mn-ea"/>
                <a:cs typeface="+mn-cs"/>
              </a:rPr>
              <a:t>Al analizar la evolución del gasto en cada grupo </a:t>
            </a:r>
            <a:r>
              <a:rPr lang="es-AR" sz="1200" kern="1200" dirty="0" err="1" smtClean="0">
                <a:solidFill>
                  <a:schemeClr val="tx1"/>
                </a:solidFill>
                <a:effectLst/>
                <a:latin typeface="+mn-lt"/>
                <a:ea typeface="+mn-ea"/>
                <a:cs typeface="+mn-cs"/>
              </a:rPr>
              <a:t>etáreo</a:t>
            </a:r>
            <a:r>
              <a:rPr lang="es-AR" sz="1200" kern="1200" dirty="0" smtClean="0">
                <a:solidFill>
                  <a:schemeClr val="tx1"/>
                </a:solidFill>
                <a:effectLst/>
                <a:latin typeface="+mn-lt"/>
                <a:ea typeface="+mn-ea"/>
                <a:cs typeface="+mn-cs"/>
              </a:rPr>
              <a:t>, se encuentra una disminución en la participación de los menores de 25 años, con reducciones cercanas a 5.1 (</a:t>
            </a:r>
            <a:r>
              <a:rPr lang="es-AR" sz="1200" b="1" kern="1200" dirty="0" smtClean="0">
                <a:solidFill>
                  <a:schemeClr val="tx1"/>
                </a:solidFill>
                <a:effectLst/>
                <a:latin typeface="+mn-lt"/>
                <a:ea typeface="+mn-ea"/>
                <a:cs typeface="+mn-cs"/>
              </a:rPr>
              <a:t>menores a 35 años 7.1PP</a:t>
            </a:r>
            <a:r>
              <a:rPr lang="es-AR" sz="1200" kern="1200" dirty="0" smtClean="0">
                <a:solidFill>
                  <a:schemeClr val="tx1"/>
                </a:solidFill>
                <a:effectLst/>
                <a:latin typeface="+mn-lt"/>
                <a:ea typeface="+mn-ea"/>
                <a:cs typeface="+mn-cs"/>
              </a:rPr>
              <a:t>)  puntos porcentuales, una reducción en los adultos [25-65] (poco más de 9 puntos porcentuales) la cual contrasta con el fuerte aumento en el participación de las personas de más de 65 años, con más de 20 puntos porcentuales de aumento.</a:t>
            </a:r>
            <a:endParaRPr lang="en-US" sz="1200" kern="1200" dirty="0" smtClean="0">
              <a:solidFill>
                <a:schemeClr val="tx1"/>
              </a:solidFill>
              <a:effectLst/>
              <a:latin typeface="+mn-lt"/>
              <a:ea typeface="+mn-ea"/>
              <a:cs typeface="+mn-cs"/>
            </a:endParaRPr>
          </a:p>
          <a:p>
            <a:endParaRPr lang="es-ES" dirty="0"/>
          </a:p>
        </p:txBody>
      </p:sp>
      <p:sp>
        <p:nvSpPr>
          <p:cNvPr id="4" name="Slide Number Placeholder 3"/>
          <p:cNvSpPr>
            <a:spLocks noGrp="1"/>
          </p:cNvSpPr>
          <p:nvPr>
            <p:ph type="sldNum" sz="quarter" idx="10"/>
          </p:nvPr>
        </p:nvSpPr>
        <p:spPr/>
        <p:txBody>
          <a:bodyPr/>
          <a:lstStyle/>
          <a:p>
            <a:fld id="{48E35B20-8827-42E9-8C90-BD8E3AE69443}" type="slidenum">
              <a:rPr lang="en-US" smtClean="0"/>
              <a:pPr/>
              <a:t>10</a:t>
            </a:fld>
            <a:endParaRPr lang="en-US"/>
          </a:p>
        </p:txBody>
      </p:sp>
    </p:spTree>
    <p:extLst>
      <p:ext uri="{BB962C8B-B14F-4D97-AF65-F5344CB8AC3E}">
        <p14:creationId xmlns:p14="http://schemas.microsoft.com/office/powerpoint/2010/main" val="3877209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A20AA2-464D-4689-9E42-B0992DA61656}" type="datetime1">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58CC-EDC9-46CC-BAB2-2F3562102AF5}" type="slidenum">
              <a:rPr lang="en-US" smtClean="0"/>
              <a:pPr/>
              <a:t>‹#›</a:t>
            </a:fld>
            <a:endParaRPr lang="en-US"/>
          </a:p>
        </p:txBody>
      </p:sp>
    </p:spTree>
    <p:extLst>
      <p:ext uri="{BB962C8B-B14F-4D97-AF65-F5344CB8AC3E}">
        <p14:creationId xmlns:p14="http://schemas.microsoft.com/office/powerpoint/2010/main" val="538496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C6BC5F-7AE7-4B22-A941-D0362242489E}" type="datetime1">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58CC-EDC9-46CC-BAB2-2F3562102AF5}" type="slidenum">
              <a:rPr lang="en-US" smtClean="0"/>
              <a:pPr/>
              <a:t>‹#›</a:t>
            </a:fld>
            <a:endParaRPr lang="en-US"/>
          </a:p>
        </p:txBody>
      </p:sp>
    </p:spTree>
    <p:extLst>
      <p:ext uri="{BB962C8B-B14F-4D97-AF65-F5344CB8AC3E}">
        <p14:creationId xmlns:p14="http://schemas.microsoft.com/office/powerpoint/2010/main" val="355798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D54A0-5FB8-4320-A9F7-B36F0906C926}" type="datetime1">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58CC-EDC9-46CC-BAB2-2F3562102AF5}" type="slidenum">
              <a:rPr lang="en-US" smtClean="0"/>
              <a:pPr/>
              <a:t>‹#›</a:t>
            </a:fld>
            <a:endParaRPr lang="en-US"/>
          </a:p>
        </p:txBody>
      </p:sp>
    </p:spTree>
    <p:extLst>
      <p:ext uri="{BB962C8B-B14F-4D97-AF65-F5344CB8AC3E}">
        <p14:creationId xmlns:p14="http://schemas.microsoft.com/office/powerpoint/2010/main" val="425989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3924ED-1182-42CF-82B6-4AB4CE623CCB}" type="datetime1">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58CC-EDC9-46CC-BAB2-2F3562102AF5}" type="slidenum">
              <a:rPr lang="en-US" smtClean="0"/>
              <a:pPr/>
              <a:t>‹#›</a:t>
            </a:fld>
            <a:endParaRPr lang="en-US"/>
          </a:p>
        </p:txBody>
      </p:sp>
    </p:spTree>
    <p:extLst>
      <p:ext uri="{BB962C8B-B14F-4D97-AF65-F5344CB8AC3E}">
        <p14:creationId xmlns:p14="http://schemas.microsoft.com/office/powerpoint/2010/main" val="182275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C30A7-0CDE-44F3-93EC-D180DD39AEA4}" type="datetime1">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6858CC-EDC9-46CC-BAB2-2F3562102AF5}" type="slidenum">
              <a:rPr lang="en-US" smtClean="0"/>
              <a:pPr/>
              <a:t>‹#›</a:t>
            </a:fld>
            <a:endParaRPr lang="en-US"/>
          </a:p>
        </p:txBody>
      </p:sp>
    </p:spTree>
    <p:extLst>
      <p:ext uri="{BB962C8B-B14F-4D97-AF65-F5344CB8AC3E}">
        <p14:creationId xmlns:p14="http://schemas.microsoft.com/office/powerpoint/2010/main" val="37308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A29734-69AC-44D4-8833-38BEE4458B41}" type="datetime1">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858CC-EDC9-46CC-BAB2-2F3562102AF5}" type="slidenum">
              <a:rPr lang="en-US" smtClean="0"/>
              <a:pPr/>
              <a:t>‹#›</a:t>
            </a:fld>
            <a:endParaRPr lang="en-US"/>
          </a:p>
        </p:txBody>
      </p:sp>
    </p:spTree>
    <p:extLst>
      <p:ext uri="{BB962C8B-B14F-4D97-AF65-F5344CB8AC3E}">
        <p14:creationId xmlns:p14="http://schemas.microsoft.com/office/powerpoint/2010/main" val="1217302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477572-EBB5-4C16-BAC6-B8B61E5FEA98}" type="datetime1">
              <a:rPr lang="en-US" smtClean="0"/>
              <a:pPr/>
              <a:t>6/24/2013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6858CC-EDC9-46CC-BAB2-2F3562102AF5}" type="slidenum">
              <a:rPr lang="en-US" smtClean="0"/>
              <a:pPr/>
              <a:t>‹#›</a:t>
            </a:fld>
            <a:endParaRPr lang="en-US"/>
          </a:p>
        </p:txBody>
      </p:sp>
    </p:spTree>
    <p:extLst>
      <p:ext uri="{BB962C8B-B14F-4D97-AF65-F5344CB8AC3E}">
        <p14:creationId xmlns:p14="http://schemas.microsoft.com/office/powerpoint/2010/main" val="45648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027ED1-503D-4B68-8B6D-FA1C5505BFFA}" type="datetime1">
              <a:rPr lang="en-US" smtClean="0"/>
              <a:pPr/>
              <a:t>6/24/2013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6858CC-EDC9-46CC-BAB2-2F3562102AF5}" type="slidenum">
              <a:rPr lang="en-US" smtClean="0"/>
              <a:pPr/>
              <a:t>‹#›</a:t>
            </a:fld>
            <a:endParaRPr lang="en-US"/>
          </a:p>
        </p:txBody>
      </p:sp>
    </p:spTree>
    <p:extLst>
      <p:ext uri="{BB962C8B-B14F-4D97-AF65-F5344CB8AC3E}">
        <p14:creationId xmlns:p14="http://schemas.microsoft.com/office/powerpoint/2010/main" val="2583579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6CBE0-D10F-4E3C-BA76-9216F71FA353}" type="datetime1">
              <a:rPr lang="en-US" smtClean="0"/>
              <a:pPr/>
              <a:t>6/24/2013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6858CC-EDC9-46CC-BAB2-2F3562102AF5}" type="slidenum">
              <a:rPr lang="en-US" smtClean="0"/>
              <a:pPr/>
              <a:t>‹#›</a:t>
            </a:fld>
            <a:endParaRPr lang="en-US"/>
          </a:p>
        </p:txBody>
      </p:sp>
    </p:spTree>
    <p:extLst>
      <p:ext uri="{BB962C8B-B14F-4D97-AF65-F5344CB8AC3E}">
        <p14:creationId xmlns:p14="http://schemas.microsoft.com/office/powerpoint/2010/main" val="3725434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9D9DF-F699-47CD-8ED8-D5ACF8E6600C}" type="datetime1">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858CC-EDC9-46CC-BAB2-2F3562102AF5}" type="slidenum">
              <a:rPr lang="en-US" smtClean="0"/>
              <a:pPr/>
              <a:t>‹#›</a:t>
            </a:fld>
            <a:endParaRPr lang="en-US"/>
          </a:p>
        </p:txBody>
      </p:sp>
    </p:spTree>
    <p:extLst>
      <p:ext uri="{BB962C8B-B14F-4D97-AF65-F5344CB8AC3E}">
        <p14:creationId xmlns:p14="http://schemas.microsoft.com/office/powerpoint/2010/main" val="205728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46BCE-D51C-44CD-BBAC-2D3F8E46B16D}" type="datetime1">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6858CC-EDC9-46CC-BAB2-2F3562102AF5}" type="slidenum">
              <a:rPr lang="en-US" smtClean="0"/>
              <a:pPr/>
              <a:t>‹#›</a:t>
            </a:fld>
            <a:endParaRPr lang="en-US"/>
          </a:p>
        </p:txBody>
      </p:sp>
    </p:spTree>
    <p:extLst>
      <p:ext uri="{BB962C8B-B14F-4D97-AF65-F5344CB8AC3E}">
        <p14:creationId xmlns:p14="http://schemas.microsoft.com/office/powerpoint/2010/main" val="441514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AD9B9-348F-4F54-94D1-C30CB34E90AE}" type="datetime1">
              <a:rPr lang="en-US" smtClean="0"/>
              <a:pPr/>
              <a:t>6/24/2013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858CC-EDC9-46CC-BAB2-2F3562102AF5}" type="slidenum">
              <a:rPr lang="en-US" smtClean="0"/>
              <a:pPr/>
              <a:t>‹#›</a:t>
            </a:fld>
            <a:endParaRPr lang="en-US"/>
          </a:p>
        </p:txBody>
      </p:sp>
    </p:spTree>
    <p:extLst>
      <p:ext uri="{BB962C8B-B14F-4D97-AF65-F5344CB8AC3E}">
        <p14:creationId xmlns:p14="http://schemas.microsoft.com/office/powerpoint/2010/main" val="63974728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ES" dirty="0" err="1" smtClean="0"/>
              <a:t>How</a:t>
            </a:r>
            <a:r>
              <a:rPr lang="es-ES" dirty="0" smtClean="0"/>
              <a:t> </a:t>
            </a:r>
            <a:r>
              <a:rPr lang="es-ES" dirty="0" err="1" smtClean="0"/>
              <a:t>much</a:t>
            </a:r>
            <a:r>
              <a:rPr lang="es-ES" dirty="0" smtClean="0"/>
              <a:t> </a:t>
            </a:r>
            <a:r>
              <a:rPr lang="es-ES" dirty="0" err="1" smtClean="0"/>
              <a:t>will</a:t>
            </a:r>
            <a:r>
              <a:rPr lang="es-ES" dirty="0" smtClean="0"/>
              <a:t> </a:t>
            </a:r>
            <a:r>
              <a:rPr lang="es-ES" dirty="0" err="1" smtClean="0"/>
              <a:t>it</a:t>
            </a:r>
            <a:r>
              <a:rPr lang="es-ES" dirty="0" smtClean="0"/>
              <a:t> </a:t>
            </a:r>
            <a:r>
              <a:rPr lang="es-ES" dirty="0" err="1" smtClean="0"/>
              <a:t>cost</a:t>
            </a:r>
            <a:r>
              <a:rPr lang="es-ES" dirty="0" smtClean="0"/>
              <a:t> in 2050? </a:t>
            </a:r>
            <a:r>
              <a:rPr lang="es-ES" dirty="0" err="1" smtClean="0"/>
              <a:t>Future</a:t>
            </a:r>
            <a:r>
              <a:rPr lang="es-ES" dirty="0" smtClean="0"/>
              <a:t> </a:t>
            </a:r>
            <a:r>
              <a:rPr lang="es-ES" dirty="0" err="1" smtClean="0"/>
              <a:t>health</a:t>
            </a:r>
            <a:r>
              <a:rPr lang="es-ES" dirty="0" smtClean="0"/>
              <a:t> </a:t>
            </a:r>
            <a:r>
              <a:rPr lang="es-ES" dirty="0" err="1" smtClean="0"/>
              <a:t>spending</a:t>
            </a:r>
            <a:r>
              <a:rPr lang="es-ES" dirty="0" smtClean="0"/>
              <a:t> in </a:t>
            </a:r>
            <a:r>
              <a:rPr lang="es-ES" dirty="0" err="1" smtClean="0"/>
              <a:t>Brazil</a:t>
            </a:r>
            <a:r>
              <a:rPr lang="es-ES" dirty="0" smtClean="0"/>
              <a:t>, Chile and </a:t>
            </a:r>
            <a:r>
              <a:rPr lang="es-ES" dirty="0" err="1" smtClean="0"/>
              <a:t>Mexico</a:t>
            </a:r>
            <a:endParaRPr lang="es-ES" dirty="0"/>
          </a:p>
        </p:txBody>
      </p:sp>
      <p:sp>
        <p:nvSpPr>
          <p:cNvPr id="3" name="Subtitle 2"/>
          <p:cNvSpPr>
            <a:spLocks noGrp="1"/>
          </p:cNvSpPr>
          <p:nvPr>
            <p:ph type="subTitle" idx="1"/>
          </p:nvPr>
        </p:nvSpPr>
        <p:spPr>
          <a:xfrm>
            <a:off x="1371600" y="4340696"/>
            <a:ext cx="6858000" cy="1752600"/>
          </a:xfrm>
        </p:spPr>
        <p:txBody>
          <a:bodyPr>
            <a:normAutofit fontScale="92500"/>
          </a:bodyPr>
          <a:lstStyle/>
          <a:p>
            <a:r>
              <a:rPr lang="es-AR" dirty="0" smtClean="0"/>
              <a:t>Amanda Glassman and Juan Ignacio Zoloa</a:t>
            </a:r>
          </a:p>
          <a:p>
            <a:r>
              <a:rPr lang="es-AR" dirty="0" smtClean="0"/>
              <a:t>Inter-American </a:t>
            </a:r>
            <a:r>
              <a:rPr lang="es-AR" dirty="0" err="1" smtClean="0"/>
              <a:t>Development</a:t>
            </a:r>
            <a:r>
              <a:rPr lang="es-AR" dirty="0" smtClean="0"/>
              <a:t> Bank</a:t>
            </a:r>
          </a:p>
          <a:p>
            <a:r>
              <a:rPr lang="es-AR" dirty="0" smtClean="0"/>
              <a:t>June 14, 2013</a:t>
            </a:r>
            <a:endParaRPr lang="es-AR" dirty="0"/>
          </a:p>
        </p:txBody>
      </p:sp>
    </p:spTree>
    <p:extLst>
      <p:ext uri="{BB962C8B-B14F-4D97-AF65-F5344CB8AC3E}">
        <p14:creationId xmlns:p14="http://schemas.microsoft.com/office/powerpoint/2010/main" val="28838663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80" cy="1143000"/>
          </a:xfrm>
        </p:spPr>
        <p:txBody>
          <a:bodyPr>
            <a:noAutofit/>
          </a:bodyPr>
          <a:lstStyle/>
          <a:p>
            <a:pPr algn="l"/>
            <a:r>
              <a:rPr lang="es-ES" sz="3600" dirty="0" err="1" smtClean="0"/>
              <a:t>Public</a:t>
            </a:r>
            <a:r>
              <a:rPr lang="es-ES" sz="3600" dirty="0" smtClean="0"/>
              <a:t> </a:t>
            </a:r>
            <a:r>
              <a:rPr lang="es-ES" sz="3600" dirty="0" err="1" smtClean="0"/>
              <a:t>spending</a:t>
            </a:r>
            <a:r>
              <a:rPr lang="es-ES" sz="3600" dirty="0" smtClean="0"/>
              <a:t> </a:t>
            </a:r>
            <a:r>
              <a:rPr lang="es-ES" sz="3600" dirty="0" err="1" smtClean="0"/>
              <a:t>projections</a:t>
            </a:r>
            <a:r>
              <a:rPr lang="es-ES" sz="3600" dirty="0" smtClean="0"/>
              <a:t> </a:t>
            </a:r>
            <a:r>
              <a:rPr lang="es-ES" sz="3600" dirty="0" err="1" smtClean="0"/>
              <a:t>associated</a:t>
            </a:r>
            <a:r>
              <a:rPr lang="es-ES" sz="3600" dirty="0" smtClean="0"/>
              <a:t> </a:t>
            </a:r>
            <a:r>
              <a:rPr lang="es-ES" sz="3600" dirty="0" err="1" smtClean="0"/>
              <a:t>with</a:t>
            </a:r>
            <a:r>
              <a:rPr lang="es-ES" sz="3600" dirty="0" smtClean="0"/>
              <a:t> </a:t>
            </a:r>
            <a:r>
              <a:rPr lang="es-ES" sz="3600" dirty="0" err="1" smtClean="0"/>
              <a:t>hospitalization</a:t>
            </a:r>
            <a:r>
              <a:rPr lang="es-ES" sz="3600" dirty="0" smtClean="0"/>
              <a:t> </a:t>
            </a:r>
            <a:r>
              <a:rPr lang="es-ES" sz="3600" dirty="0" err="1" smtClean="0"/>
              <a:t>for</a:t>
            </a:r>
            <a:r>
              <a:rPr lang="es-ES" sz="3600" dirty="0" smtClean="0"/>
              <a:t> 10 </a:t>
            </a:r>
            <a:r>
              <a:rPr lang="es-ES" sz="3600" dirty="0" err="1" smtClean="0"/>
              <a:t>conditions</a:t>
            </a:r>
            <a:r>
              <a:rPr lang="es-ES" sz="3600" dirty="0"/>
              <a:t>,</a:t>
            </a:r>
            <a:r>
              <a:rPr lang="es-ES" sz="3600" dirty="0" smtClean="0"/>
              <a:t> </a:t>
            </a:r>
            <a:r>
              <a:rPr lang="es-ES" sz="3600" dirty="0" err="1" smtClean="0"/>
              <a:t>Brazil</a:t>
            </a:r>
            <a:endParaRPr lang="es-ES" sz="3600" dirty="0"/>
          </a:p>
        </p:txBody>
      </p:sp>
      <p:sp>
        <p:nvSpPr>
          <p:cNvPr id="4" name="Slide Number Placeholder 3"/>
          <p:cNvSpPr>
            <a:spLocks noGrp="1"/>
          </p:cNvSpPr>
          <p:nvPr>
            <p:ph type="sldNum" sz="quarter" idx="12"/>
          </p:nvPr>
        </p:nvSpPr>
        <p:spPr/>
        <p:txBody>
          <a:bodyPr/>
          <a:lstStyle/>
          <a:p>
            <a:fld id="{2E6858CC-EDC9-46CC-BAB2-2F3562102AF5}" type="slidenum">
              <a:rPr lang="en-US" smtClean="0"/>
              <a:pPr/>
              <a:t>10</a:t>
            </a:fld>
            <a:endParaRPr lang="en-US"/>
          </a:p>
        </p:txBody>
      </p:sp>
      <p:pic>
        <p:nvPicPr>
          <p:cNvPr id="5" name="Imagen 4"/>
          <p:cNvPicPr>
            <a:picLocks noGrp="1"/>
          </p:cNvPicPr>
          <p:nvPr>
            <p:ph idx="1"/>
          </p:nvPr>
        </p:nvPicPr>
        <p:blipFill>
          <a:blip r:embed="rId3" cstate="print"/>
          <a:srcRect/>
          <a:stretch>
            <a:fillRect/>
          </a:stretch>
        </p:blipFill>
        <p:spPr bwMode="auto">
          <a:xfrm>
            <a:off x="928662" y="1571612"/>
            <a:ext cx="7429552" cy="4811715"/>
          </a:xfrm>
          <a:prstGeom prst="rect">
            <a:avLst/>
          </a:prstGeom>
          <a:noFill/>
          <a:ln w="9525">
            <a:noFill/>
            <a:miter lim="800000"/>
            <a:headEnd/>
            <a:tailEnd/>
          </a:ln>
        </p:spPr>
      </p:pic>
      <p:sp>
        <p:nvSpPr>
          <p:cNvPr id="6" name="Rectangle 5"/>
          <p:cNvSpPr/>
          <p:nvPr/>
        </p:nvSpPr>
        <p:spPr>
          <a:xfrm>
            <a:off x="857224" y="6345816"/>
            <a:ext cx="7358114" cy="369332"/>
          </a:xfrm>
          <a:prstGeom prst="rect">
            <a:avLst/>
          </a:prstGeom>
        </p:spPr>
        <p:txBody>
          <a:bodyPr wrap="square">
            <a:spAutoFit/>
          </a:bodyPr>
          <a:lstStyle/>
          <a:p>
            <a:r>
              <a:rPr lang="es-AR" i="1" dirty="0" err="1" smtClean="0"/>
              <a:t>Source</a:t>
            </a:r>
            <a:r>
              <a:rPr lang="es-AR" i="1" dirty="0" smtClean="0"/>
              <a:t>: </a:t>
            </a:r>
            <a:r>
              <a:rPr lang="es-AR" i="1" dirty="0" err="1" smtClean="0"/>
              <a:t>Own</a:t>
            </a:r>
            <a:r>
              <a:rPr lang="es-AR" i="1" dirty="0" smtClean="0"/>
              <a:t> </a:t>
            </a:r>
            <a:r>
              <a:rPr lang="es-AR" i="1" dirty="0" err="1" smtClean="0"/>
              <a:t>analysis</a:t>
            </a:r>
            <a:r>
              <a:rPr lang="es-AR" i="1" dirty="0" smtClean="0"/>
              <a:t> </a:t>
            </a:r>
            <a:r>
              <a:rPr lang="es-AR" i="1" dirty="0" err="1" smtClean="0"/>
              <a:t>based</a:t>
            </a:r>
            <a:r>
              <a:rPr lang="es-AR" i="1" dirty="0" smtClean="0"/>
              <a:t> on </a:t>
            </a:r>
            <a:r>
              <a:rPr lang="es-AR" i="1" dirty="0"/>
              <a:t>PNAD 2008 </a:t>
            </a:r>
            <a:r>
              <a:rPr lang="es-AR" i="1" dirty="0" smtClean="0"/>
              <a:t> and IBGE </a:t>
            </a:r>
            <a:r>
              <a:rPr lang="es-AR" i="1" dirty="0" err="1" smtClean="0"/>
              <a:t>projections</a:t>
            </a:r>
            <a:r>
              <a:rPr lang="es-AR" i="1" dirty="0" smtClean="0"/>
              <a:t> </a:t>
            </a:r>
            <a:r>
              <a:rPr lang="es-AR" i="1" dirty="0"/>
              <a:t>2008.</a:t>
            </a:r>
            <a:endParaRPr lang="en-US" dirty="0"/>
          </a:p>
        </p:txBody>
      </p:sp>
    </p:spTree>
    <p:extLst>
      <p:ext uri="{BB962C8B-B14F-4D97-AF65-F5344CB8AC3E}">
        <p14:creationId xmlns:p14="http://schemas.microsoft.com/office/powerpoint/2010/main" val="3802714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304800"/>
            <a:ext cx="8534400" cy="1143000"/>
          </a:xfrm>
        </p:spPr>
        <p:txBody>
          <a:bodyPr>
            <a:noAutofit/>
          </a:bodyPr>
          <a:lstStyle/>
          <a:p>
            <a:pPr algn="l"/>
            <a:r>
              <a:rPr lang="es-AR" sz="3600" dirty="0" err="1" smtClean="0"/>
              <a:t>Projections</a:t>
            </a:r>
            <a:r>
              <a:rPr lang="es-AR" sz="3600" dirty="0" smtClean="0"/>
              <a:t> in </a:t>
            </a:r>
            <a:r>
              <a:rPr lang="es-AR" sz="3600" dirty="0" err="1" smtClean="0"/>
              <a:t>public</a:t>
            </a:r>
            <a:r>
              <a:rPr lang="es-AR" sz="3600" dirty="0" smtClean="0"/>
              <a:t> </a:t>
            </a:r>
            <a:r>
              <a:rPr lang="es-AR" sz="3600" dirty="0" err="1" smtClean="0"/>
              <a:t>spending</a:t>
            </a:r>
            <a:r>
              <a:rPr lang="es-AR" sz="3600" dirty="0" smtClean="0"/>
              <a:t> (% GDP), </a:t>
            </a:r>
            <a:r>
              <a:rPr lang="es-AR" sz="3600" dirty="0" err="1" smtClean="0"/>
              <a:t>under</a:t>
            </a:r>
            <a:r>
              <a:rPr lang="es-AR" sz="3600" dirty="0" smtClean="0"/>
              <a:t> </a:t>
            </a:r>
            <a:r>
              <a:rPr lang="es-AR" sz="3600" dirty="0" err="1" smtClean="0"/>
              <a:t>different</a:t>
            </a:r>
            <a:r>
              <a:rPr lang="es-AR" sz="3600" dirty="0" smtClean="0"/>
              <a:t> </a:t>
            </a:r>
            <a:r>
              <a:rPr lang="es-AR" sz="3600" dirty="0" err="1" smtClean="0"/>
              <a:t>policy</a:t>
            </a:r>
            <a:r>
              <a:rPr lang="es-AR" sz="3600" dirty="0" smtClean="0"/>
              <a:t> </a:t>
            </a:r>
            <a:r>
              <a:rPr lang="es-AR" sz="3600" dirty="0" err="1" smtClean="0"/>
              <a:t>scenarios</a:t>
            </a:r>
            <a:r>
              <a:rPr lang="es-AR" sz="3600" dirty="0" smtClean="0"/>
              <a:t>, </a:t>
            </a:r>
            <a:r>
              <a:rPr lang="es-AR" sz="3600" dirty="0" err="1" smtClean="0"/>
              <a:t>Brazil</a:t>
            </a:r>
            <a:endParaRPr lang="es-ES" sz="3600" dirty="0"/>
          </a:p>
        </p:txBody>
      </p:sp>
      <p:sp>
        <p:nvSpPr>
          <p:cNvPr id="4" name="Slide Number Placeholder 3"/>
          <p:cNvSpPr>
            <a:spLocks noGrp="1"/>
          </p:cNvSpPr>
          <p:nvPr>
            <p:ph type="sldNum" sz="quarter" idx="12"/>
          </p:nvPr>
        </p:nvSpPr>
        <p:spPr/>
        <p:txBody>
          <a:bodyPr/>
          <a:lstStyle/>
          <a:p>
            <a:fld id="{2E6858CC-EDC9-46CC-BAB2-2F3562102AF5}" type="slidenum">
              <a:rPr lang="en-US" smtClean="0"/>
              <a:pPr/>
              <a:t>11</a:t>
            </a:fld>
            <a:endParaRPr lang="en-US"/>
          </a:p>
        </p:txBody>
      </p:sp>
      <p:pic>
        <p:nvPicPr>
          <p:cNvPr id="5" name="Imagen 5"/>
          <p:cNvPicPr>
            <a:picLocks noGrp="1"/>
          </p:cNvPicPr>
          <p:nvPr>
            <p:ph idx="1"/>
          </p:nvPr>
        </p:nvPicPr>
        <p:blipFill>
          <a:blip r:embed="rId3" cstate="print"/>
          <a:srcRect/>
          <a:stretch>
            <a:fillRect/>
          </a:stretch>
        </p:blipFill>
        <p:spPr bwMode="auto">
          <a:xfrm>
            <a:off x="1057262" y="1523544"/>
            <a:ext cx="6786610" cy="4857784"/>
          </a:xfrm>
          <a:prstGeom prst="rect">
            <a:avLst/>
          </a:prstGeom>
          <a:noFill/>
          <a:ln w="9525">
            <a:noFill/>
            <a:miter lim="800000"/>
            <a:headEnd/>
            <a:tailEnd/>
          </a:ln>
        </p:spPr>
      </p:pic>
      <p:sp>
        <p:nvSpPr>
          <p:cNvPr id="6" name="Rectangle 5"/>
          <p:cNvSpPr/>
          <p:nvPr/>
        </p:nvSpPr>
        <p:spPr>
          <a:xfrm>
            <a:off x="828672" y="6345816"/>
            <a:ext cx="7243790" cy="369332"/>
          </a:xfrm>
          <a:prstGeom prst="rect">
            <a:avLst/>
          </a:prstGeom>
        </p:spPr>
        <p:txBody>
          <a:bodyPr wrap="square">
            <a:spAutoFit/>
          </a:bodyPr>
          <a:lstStyle/>
          <a:p>
            <a:r>
              <a:rPr lang="es-AR" i="1" dirty="0" err="1" smtClean="0"/>
              <a:t>Source</a:t>
            </a:r>
            <a:r>
              <a:rPr lang="es-AR" i="1" dirty="0" smtClean="0"/>
              <a:t>: </a:t>
            </a:r>
            <a:r>
              <a:rPr lang="es-AR" i="1" dirty="0" err="1" smtClean="0"/>
              <a:t>Own</a:t>
            </a:r>
            <a:r>
              <a:rPr lang="es-AR" i="1" dirty="0" smtClean="0"/>
              <a:t> </a:t>
            </a:r>
            <a:r>
              <a:rPr lang="es-AR" i="1" dirty="0" err="1" smtClean="0"/>
              <a:t>analysis</a:t>
            </a:r>
            <a:r>
              <a:rPr lang="es-AR" i="1" dirty="0" smtClean="0"/>
              <a:t> </a:t>
            </a:r>
            <a:r>
              <a:rPr lang="es-AR" i="1" dirty="0" err="1" smtClean="0"/>
              <a:t>based</a:t>
            </a:r>
            <a:r>
              <a:rPr lang="es-AR" i="1" dirty="0" smtClean="0"/>
              <a:t> on </a:t>
            </a:r>
            <a:r>
              <a:rPr lang="es-AR" i="1" dirty="0"/>
              <a:t>PNAD 2008 </a:t>
            </a:r>
            <a:r>
              <a:rPr lang="es-AR" i="1" dirty="0" smtClean="0"/>
              <a:t>and IBGE </a:t>
            </a:r>
            <a:r>
              <a:rPr lang="es-AR" i="1" dirty="0" err="1" smtClean="0"/>
              <a:t>projections</a:t>
            </a:r>
            <a:r>
              <a:rPr lang="es-AR" i="1" dirty="0" smtClean="0"/>
              <a:t> 2008</a:t>
            </a:r>
            <a:r>
              <a:rPr lang="es-AR" i="1" dirty="0"/>
              <a:t>.</a:t>
            </a:r>
            <a:endParaRPr lang="es-ES" dirty="0"/>
          </a:p>
        </p:txBody>
      </p:sp>
    </p:spTree>
    <p:extLst>
      <p:ext uri="{BB962C8B-B14F-4D97-AF65-F5344CB8AC3E}">
        <p14:creationId xmlns:p14="http://schemas.microsoft.com/office/powerpoint/2010/main" val="1984160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Potential public policy levers and impact on spending scenarios to 2050 (% GDP), Chile</a:t>
            </a:r>
            <a:endParaRPr lang="es-ES" sz="3600" dirty="0"/>
          </a:p>
        </p:txBody>
      </p:sp>
      <p:sp>
        <p:nvSpPr>
          <p:cNvPr id="3" name="Content Placeholder 2"/>
          <p:cNvSpPr>
            <a:spLocks noGrp="1"/>
          </p:cNvSpPr>
          <p:nvPr>
            <p:ph idx="1"/>
          </p:nvPr>
        </p:nvSpPr>
        <p:spPr/>
        <p:txBody>
          <a:bodyPr/>
          <a:lstStyle/>
          <a:p>
            <a:endParaRPr lang="es-ES"/>
          </a:p>
        </p:txBody>
      </p:sp>
      <p:sp>
        <p:nvSpPr>
          <p:cNvPr id="4" name="Slide Number Placeholder 3"/>
          <p:cNvSpPr>
            <a:spLocks noGrp="1"/>
          </p:cNvSpPr>
          <p:nvPr>
            <p:ph type="sldNum" sz="quarter" idx="12"/>
          </p:nvPr>
        </p:nvSpPr>
        <p:spPr/>
        <p:txBody>
          <a:bodyPr/>
          <a:lstStyle/>
          <a:p>
            <a:fld id="{2E6858CC-EDC9-46CC-BAB2-2F3562102AF5}" type="slidenum">
              <a:rPr lang="en-US" smtClean="0"/>
              <a:pPr/>
              <a:t>12</a:t>
            </a:fld>
            <a:endParaRPr lang="en-US"/>
          </a:p>
        </p:txBody>
      </p:sp>
      <p:sp>
        <p:nvSpPr>
          <p:cNvPr id="6" name="TextBox 5"/>
          <p:cNvSpPr txBox="1"/>
          <p:nvPr/>
        </p:nvSpPr>
        <p:spPr>
          <a:xfrm>
            <a:off x="467544" y="6228020"/>
            <a:ext cx="5952655" cy="369332"/>
          </a:xfrm>
          <a:prstGeom prst="rect">
            <a:avLst/>
          </a:prstGeom>
          <a:noFill/>
        </p:spPr>
        <p:txBody>
          <a:bodyPr wrap="none" rtlCol="0">
            <a:spAutoFit/>
          </a:bodyPr>
          <a:lstStyle/>
          <a:p>
            <a:r>
              <a:rPr lang="en-US" dirty="0" smtClean="0"/>
              <a:t>Source: Own analysis based on ENS 2009 and INE projections.</a:t>
            </a:r>
            <a:endParaRPr lang="es-ES" dirty="0"/>
          </a:p>
        </p:txBody>
      </p:sp>
      <p:pic>
        <p:nvPicPr>
          <p:cNvPr id="7" name="Imagen 3"/>
          <p:cNvPicPr/>
          <p:nvPr/>
        </p:nvPicPr>
        <p:blipFill>
          <a:blip r:embed="rId3"/>
          <a:srcRect/>
          <a:stretch>
            <a:fillRect/>
          </a:stretch>
        </p:blipFill>
        <p:spPr bwMode="auto">
          <a:xfrm>
            <a:off x="467544" y="1556792"/>
            <a:ext cx="8208911" cy="4671227"/>
          </a:xfrm>
          <a:prstGeom prst="rect">
            <a:avLst/>
          </a:prstGeom>
          <a:noFill/>
          <a:ln w="9525">
            <a:noFill/>
            <a:miter lim="800000"/>
            <a:headEnd/>
            <a:tailEnd/>
          </a:ln>
        </p:spPr>
      </p:pic>
    </p:spTree>
    <p:extLst>
      <p:ext uri="{BB962C8B-B14F-4D97-AF65-F5344CB8AC3E}">
        <p14:creationId xmlns:p14="http://schemas.microsoft.com/office/powerpoint/2010/main" val="18741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s-AR" sz="3600" dirty="0" err="1" smtClean="0"/>
              <a:t>Geographic</a:t>
            </a:r>
            <a:r>
              <a:rPr lang="es-AR" sz="3600" dirty="0" smtClean="0"/>
              <a:t> </a:t>
            </a:r>
            <a:r>
              <a:rPr lang="es-AR" sz="3600" dirty="0" err="1" smtClean="0"/>
              <a:t>distribution</a:t>
            </a:r>
            <a:r>
              <a:rPr lang="es-AR" sz="3600" dirty="0" smtClean="0"/>
              <a:t> of </a:t>
            </a:r>
            <a:r>
              <a:rPr lang="es-AR" sz="3600" dirty="0" err="1" smtClean="0"/>
              <a:t>variations</a:t>
            </a:r>
            <a:r>
              <a:rPr lang="es-AR" sz="3600" dirty="0" smtClean="0"/>
              <a:t> in </a:t>
            </a:r>
            <a:r>
              <a:rPr lang="es-AR" sz="3600" dirty="0" err="1" smtClean="0"/>
              <a:t>health</a:t>
            </a:r>
            <a:r>
              <a:rPr lang="es-AR" sz="3600" dirty="0" smtClean="0"/>
              <a:t> </a:t>
            </a:r>
            <a:r>
              <a:rPr lang="es-AR" sz="3600" dirty="0" err="1" smtClean="0"/>
              <a:t>spending</a:t>
            </a:r>
            <a:r>
              <a:rPr lang="es-AR" sz="3600" dirty="0" smtClean="0"/>
              <a:t> – 25% </a:t>
            </a:r>
            <a:r>
              <a:rPr lang="es-AR" sz="3600" dirty="0" err="1" smtClean="0"/>
              <a:t>increase</a:t>
            </a:r>
            <a:r>
              <a:rPr lang="es-AR" sz="3600" dirty="0" smtClean="0"/>
              <a:t> in </a:t>
            </a:r>
            <a:r>
              <a:rPr lang="es-AR" sz="3600" dirty="0" err="1" smtClean="0"/>
              <a:t>smokers</a:t>
            </a:r>
            <a:r>
              <a:rPr lang="es-AR" sz="3600" dirty="0" smtClean="0"/>
              <a:t> (</a:t>
            </a:r>
            <a:r>
              <a:rPr lang="es-AR" sz="3600" dirty="0" err="1" smtClean="0"/>
              <a:t>trend</a:t>
            </a:r>
            <a:r>
              <a:rPr lang="es-AR" sz="3600" dirty="0" smtClean="0"/>
              <a:t>)</a:t>
            </a:r>
            <a:endParaRPr lang="es-ES" sz="2400" dirty="0"/>
          </a:p>
        </p:txBody>
      </p:sp>
      <p:sp>
        <p:nvSpPr>
          <p:cNvPr id="4" name="Slide Number Placeholder 3"/>
          <p:cNvSpPr>
            <a:spLocks noGrp="1"/>
          </p:cNvSpPr>
          <p:nvPr>
            <p:ph type="sldNum" sz="quarter" idx="12"/>
          </p:nvPr>
        </p:nvSpPr>
        <p:spPr/>
        <p:txBody>
          <a:bodyPr/>
          <a:lstStyle/>
          <a:p>
            <a:fld id="{2E6858CC-EDC9-46CC-BAB2-2F3562102AF5}" type="slidenum">
              <a:rPr lang="en-US" smtClean="0"/>
              <a:pPr/>
              <a:t>13</a:t>
            </a:fld>
            <a:endParaRPr lang="en-US"/>
          </a:p>
        </p:txBody>
      </p:sp>
      <p:pic>
        <p:nvPicPr>
          <p:cNvPr id="5" name="56 Imagen" descr="q_var_total_1.emf"/>
          <p:cNvPicPr>
            <a:picLocks noGrp="1"/>
          </p:cNvPicPr>
          <p:nvPr>
            <p:ph idx="1"/>
          </p:nvPr>
        </p:nvPicPr>
        <p:blipFill>
          <a:blip r:embed="rId3" cstate="print"/>
          <a:stretch>
            <a:fillRect/>
          </a:stretch>
        </p:blipFill>
        <p:spPr>
          <a:xfrm>
            <a:off x="990600" y="1524000"/>
            <a:ext cx="7543799" cy="4953000"/>
          </a:xfrm>
          <a:prstGeom prst="rect">
            <a:avLst/>
          </a:prstGeom>
        </p:spPr>
      </p:pic>
    </p:spTree>
    <p:extLst>
      <p:ext uri="{BB962C8B-B14F-4D97-AF65-F5344CB8AC3E}">
        <p14:creationId xmlns:p14="http://schemas.microsoft.com/office/powerpoint/2010/main" val="2720825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AR" dirty="0" smtClean="0"/>
              <a:t>Key </a:t>
            </a:r>
            <a:r>
              <a:rPr lang="es-AR" dirty="0" err="1" smtClean="0"/>
              <a:t>messages</a:t>
            </a:r>
            <a:endParaRPr lang="es-AR" dirty="0"/>
          </a:p>
        </p:txBody>
      </p:sp>
      <p:sp>
        <p:nvSpPr>
          <p:cNvPr id="3" name="Content Placeholder 2"/>
          <p:cNvSpPr>
            <a:spLocks noGrp="1"/>
          </p:cNvSpPr>
          <p:nvPr>
            <p:ph idx="1"/>
          </p:nvPr>
        </p:nvSpPr>
        <p:spPr>
          <a:xfrm>
            <a:off x="457200" y="1285860"/>
            <a:ext cx="8229600" cy="5357850"/>
          </a:xfrm>
        </p:spPr>
        <p:txBody>
          <a:bodyPr>
            <a:normAutofit/>
          </a:bodyPr>
          <a:lstStyle/>
          <a:p>
            <a:pPr algn="just"/>
            <a:r>
              <a:rPr lang="es-ES" dirty="0" err="1" smtClean="0"/>
              <a:t>Even</a:t>
            </a:r>
            <a:r>
              <a:rPr lang="es-ES" dirty="0" smtClean="0"/>
              <a:t> </a:t>
            </a:r>
            <a:r>
              <a:rPr lang="es-ES" dirty="0" err="1" smtClean="0"/>
              <a:t>under</a:t>
            </a:r>
            <a:r>
              <a:rPr lang="es-ES" dirty="0" smtClean="0"/>
              <a:t> </a:t>
            </a:r>
            <a:r>
              <a:rPr lang="es-ES" dirty="0" err="1" smtClean="0"/>
              <a:t>conservative</a:t>
            </a:r>
            <a:r>
              <a:rPr lang="es-ES" dirty="0" smtClean="0"/>
              <a:t> </a:t>
            </a:r>
            <a:r>
              <a:rPr lang="es-ES" dirty="0" err="1" smtClean="0"/>
              <a:t>assumptions</a:t>
            </a:r>
            <a:r>
              <a:rPr lang="es-ES" dirty="0" smtClean="0"/>
              <a:t>, </a:t>
            </a:r>
            <a:r>
              <a:rPr lang="es-ES" dirty="0" err="1" smtClean="0"/>
              <a:t>public</a:t>
            </a:r>
            <a:r>
              <a:rPr lang="es-ES" dirty="0" smtClean="0"/>
              <a:t> </a:t>
            </a:r>
            <a:r>
              <a:rPr lang="es-ES" dirty="0" err="1" smtClean="0"/>
              <a:t>spending</a:t>
            </a:r>
            <a:r>
              <a:rPr lang="es-ES" dirty="0" smtClean="0"/>
              <a:t> on </a:t>
            </a:r>
            <a:r>
              <a:rPr lang="es-ES" dirty="0" err="1" smtClean="0"/>
              <a:t>health</a:t>
            </a:r>
            <a:r>
              <a:rPr lang="es-ES" dirty="0" smtClean="0"/>
              <a:t> </a:t>
            </a:r>
            <a:r>
              <a:rPr lang="es-ES" dirty="0" err="1" smtClean="0"/>
              <a:t>will</a:t>
            </a:r>
            <a:r>
              <a:rPr lang="es-ES" dirty="0" smtClean="0"/>
              <a:t> </a:t>
            </a:r>
            <a:r>
              <a:rPr lang="es-ES" dirty="0" err="1" smtClean="0"/>
              <a:t>grow</a:t>
            </a:r>
            <a:r>
              <a:rPr lang="es-ES" dirty="0" smtClean="0"/>
              <a:t> more </a:t>
            </a:r>
            <a:r>
              <a:rPr lang="es-ES" dirty="0" err="1" smtClean="0"/>
              <a:t>rapidly</a:t>
            </a:r>
            <a:r>
              <a:rPr lang="es-ES" dirty="0" smtClean="0"/>
              <a:t> in </a:t>
            </a:r>
            <a:r>
              <a:rPr lang="es-ES" dirty="0" err="1" smtClean="0"/>
              <a:t>the</a:t>
            </a:r>
            <a:r>
              <a:rPr lang="es-ES" dirty="0" smtClean="0"/>
              <a:t> </a:t>
            </a:r>
            <a:r>
              <a:rPr lang="es-ES" dirty="0" err="1" smtClean="0"/>
              <a:t>future</a:t>
            </a:r>
            <a:r>
              <a:rPr lang="es-ES" dirty="0" smtClean="0"/>
              <a:t>, </a:t>
            </a:r>
            <a:r>
              <a:rPr lang="es-ES" dirty="0" err="1" smtClean="0"/>
              <a:t>pushed</a:t>
            </a:r>
            <a:r>
              <a:rPr lang="es-ES" dirty="0" smtClean="0"/>
              <a:t> </a:t>
            </a:r>
            <a:r>
              <a:rPr lang="es-ES" dirty="0" err="1" smtClean="0"/>
              <a:t>by</a:t>
            </a:r>
            <a:r>
              <a:rPr lang="es-ES" dirty="0" smtClean="0"/>
              <a:t> </a:t>
            </a:r>
            <a:r>
              <a:rPr lang="es-ES" dirty="0" err="1" smtClean="0"/>
              <a:t>aging</a:t>
            </a:r>
            <a:r>
              <a:rPr lang="es-ES" dirty="0" smtClean="0"/>
              <a:t>, </a:t>
            </a:r>
            <a:r>
              <a:rPr lang="es-ES" dirty="0" err="1" smtClean="0"/>
              <a:t>risk</a:t>
            </a:r>
            <a:r>
              <a:rPr lang="es-ES" dirty="0" smtClean="0"/>
              <a:t> </a:t>
            </a:r>
            <a:r>
              <a:rPr lang="es-ES" dirty="0" err="1" smtClean="0"/>
              <a:t>factors</a:t>
            </a:r>
            <a:r>
              <a:rPr lang="es-ES" dirty="0" smtClean="0"/>
              <a:t> and </a:t>
            </a:r>
            <a:r>
              <a:rPr lang="es-ES" dirty="0" err="1" smtClean="0"/>
              <a:t>technology</a:t>
            </a:r>
            <a:r>
              <a:rPr lang="es-ES" dirty="0" smtClean="0"/>
              <a:t>. </a:t>
            </a:r>
          </a:p>
          <a:p>
            <a:pPr algn="just"/>
            <a:r>
              <a:rPr lang="en-US" dirty="0" smtClean="0"/>
              <a:t>Labor market participation and growth can slow the spending trajectory, as can policy measures related to risk factors.</a:t>
            </a:r>
            <a:endParaRPr lang="es-ES" dirty="0" smtClean="0"/>
          </a:p>
          <a:p>
            <a:pPr algn="just"/>
            <a:r>
              <a:rPr lang="es-ES" dirty="0" err="1" smtClean="0"/>
              <a:t>Benefits</a:t>
            </a:r>
            <a:r>
              <a:rPr lang="es-ES" dirty="0" smtClean="0"/>
              <a:t> and </a:t>
            </a:r>
            <a:r>
              <a:rPr lang="es-ES" dirty="0" err="1" smtClean="0"/>
              <a:t>access</a:t>
            </a:r>
            <a:r>
              <a:rPr lang="es-ES" dirty="0" smtClean="0"/>
              <a:t> </a:t>
            </a:r>
            <a:r>
              <a:rPr lang="es-ES" dirty="0" err="1" smtClean="0"/>
              <a:t>expansion</a:t>
            </a:r>
            <a:r>
              <a:rPr lang="es-ES" dirty="0" smtClean="0"/>
              <a:t> </a:t>
            </a:r>
            <a:r>
              <a:rPr lang="es-ES" dirty="0" err="1" smtClean="0"/>
              <a:t>should</a:t>
            </a:r>
            <a:r>
              <a:rPr lang="es-ES" dirty="0" smtClean="0"/>
              <a:t> be </a:t>
            </a:r>
            <a:r>
              <a:rPr lang="es-ES" dirty="0" err="1" smtClean="0"/>
              <a:t>accompanied</a:t>
            </a:r>
            <a:r>
              <a:rPr lang="es-ES" dirty="0" smtClean="0"/>
              <a:t> </a:t>
            </a:r>
            <a:r>
              <a:rPr lang="es-ES" dirty="0" err="1" smtClean="0"/>
              <a:t>by</a:t>
            </a:r>
            <a:r>
              <a:rPr lang="es-ES" dirty="0" smtClean="0"/>
              <a:t> </a:t>
            </a:r>
            <a:r>
              <a:rPr lang="es-ES" dirty="0" err="1" smtClean="0"/>
              <a:t>policies</a:t>
            </a:r>
            <a:r>
              <a:rPr lang="es-ES" dirty="0" smtClean="0"/>
              <a:t> </a:t>
            </a:r>
            <a:r>
              <a:rPr lang="es-ES" dirty="0" err="1" smtClean="0"/>
              <a:t>to</a:t>
            </a:r>
            <a:r>
              <a:rPr lang="es-ES" dirty="0" smtClean="0"/>
              <a:t> </a:t>
            </a:r>
            <a:r>
              <a:rPr lang="es-ES" dirty="0" err="1" smtClean="0"/>
              <a:t>maximize</a:t>
            </a:r>
            <a:r>
              <a:rPr lang="es-ES" dirty="0" smtClean="0"/>
              <a:t> </a:t>
            </a:r>
            <a:r>
              <a:rPr lang="es-ES" dirty="0" err="1" smtClean="0"/>
              <a:t>value</a:t>
            </a:r>
            <a:r>
              <a:rPr lang="es-ES" dirty="0" smtClean="0"/>
              <a:t> </a:t>
            </a:r>
            <a:r>
              <a:rPr lang="es-ES" dirty="0" err="1" smtClean="0"/>
              <a:t>for</a:t>
            </a:r>
            <a:r>
              <a:rPr lang="es-ES" dirty="0" smtClean="0"/>
              <a:t> </a:t>
            </a:r>
            <a:r>
              <a:rPr lang="es-ES" dirty="0" err="1" smtClean="0"/>
              <a:t>money</a:t>
            </a:r>
            <a:r>
              <a:rPr lang="es-ES" dirty="0" smtClean="0"/>
              <a:t> and </a:t>
            </a:r>
            <a:r>
              <a:rPr lang="es-ES" dirty="0" err="1" smtClean="0"/>
              <a:t>contain</a:t>
            </a:r>
            <a:r>
              <a:rPr lang="es-ES" dirty="0" smtClean="0"/>
              <a:t> </a:t>
            </a:r>
            <a:r>
              <a:rPr lang="es-ES" dirty="0" err="1" smtClean="0"/>
              <a:t>current</a:t>
            </a:r>
            <a:r>
              <a:rPr lang="es-ES" dirty="0" smtClean="0"/>
              <a:t> and </a:t>
            </a:r>
            <a:r>
              <a:rPr lang="es-ES" dirty="0" err="1" smtClean="0"/>
              <a:t>future</a:t>
            </a:r>
            <a:r>
              <a:rPr lang="es-ES" dirty="0" smtClean="0"/>
              <a:t> </a:t>
            </a:r>
            <a:r>
              <a:rPr lang="es-ES" dirty="0" err="1" smtClean="0"/>
              <a:t>costs</a:t>
            </a:r>
            <a:r>
              <a:rPr lang="es-ES" dirty="0" smtClean="0"/>
              <a:t>.</a:t>
            </a:r>
          </a:p>
        </p:txBody>
      </p:sp>
      <p:sp>
        <p:nvSpPr>
          <p:cNvPr id="4" name="Slide Number Placeholder 3"/>
          <p:cNvSpPr>
            <a:spLocks noGrp="1"/>
          </p:cNvSpPr>
          <p:nvPr>
            <p:ph type="sldNum" sz="quarter" idx="12"/>
          </p:nvPr>
        </p:nvSpPr>
        <p:spPr/>
        <p:txBody>
          <a:bodyPr/>
          <a:lstStyle/>
          <a:p>
            <a:fld id="{2E6858CC-EDC9-46CC-BAB2-2F3562102AF5}" type="slidenum">
              <a:rPr lang="en-US" smtClean="0"/>
              <a:pPr/>
              <a:t>14</a:t>
            </a:fld>
            <a:endParaRPr lang="en-US"/>
          </a:p>
        </p:txBody>
      </p:sp>
    </p:spTree>
    <p:extLst>
      <p:ext uri="{BB962C8B-B14F-4D97-AF65-F5344CB8AC3E}">
        <p14:creationId xmlns:p14="http://schemas.microsoft.com/office/powerpoint/2010/main" val="1533367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a:r>
              <a:rPr lang="es-ES" dirty="0" err="1" smtClean="0"/>
              <a:t>Conclusions</a:t>
            </a:r>
            <a:endParaRPr lang="es-ES" dirty="0"/>
          </a:p>
        </p:txBody>
      </p:sp>
      <p:sp>
        <p:nvSpPr>
          <p:cNvPr id="8" name="Content Placeholder 7"/>
          <p:cNvSpPr>
            <a:spLocks noGrp="1"/>
          </p:cNvSpPr>
          <p:nvPr>
            <p:ph idx="1"/>
          </p:nvPr>
        </p:nvSpPr>
        <p:spPr/>
        <p:txBody>
          <a:bodyPr>
            <a:normAutofit fontScale="92500" lnSpcReduction="10000"/>
          </a:bodyPr>
          <a:lstStyle/>
          <a:p>
            <a:pPr algn="just"/>
            <a:r>
              <a:rPr lang="es-ES" dirty="0" err="1" smtClean="0"/>
              <a:t>Only</a:t>
            </a:r>
            <a:r>
              <a:rPr lang="es-ES" dirty="0" smtClean="0"/>
              <a:t> a </a:t>
            </a:r>
            <a:r>
              <a:rPr lang="es-ES" dirty="0" err="1" smtClean="0"/>
              <a:t>few</a:t>
            </a:r>
            <a:r>
              <a:rPr lang="es-ES" dirty="0" smtClean="0"/>
              <a:t> </a:t>
            </a:r>
            <a:r>
              <a:rPr lang="es-ES" dirty="0" err="1" smtClean="0"/>
              <a:t>Latin</a:t>
            </a:r>
            <a:r>
              <a:rPr lang="es-ES" dirty="0" smtClean="0"/>
              <a:t> American </a:t>
            </a:r>
            <a:r>
              <a:rPr lang="es-ES" dirty="0" err="1" smtClean="0"/>
              <a:t>countries</a:t>
            </a:r>
            <a:r>
              <a:rPr lang="es-ES" dirty="0" smtClean="0"/>
              <a:t> </a:t>
            </a:r>
            <a:r>
              <a:rPr lang="es-ES" dirty="0" err="1" smtClean="0"/>
              <a:t>conduct</a:t>
            </a:r>
            <a:r>
              <a:rPr lang="es-ES" dirty="0" smtClean="0"/>
              <a:t> </a:t>
            </a:r>
            <a:r>
              <a:rPr lang="es-ES" dirty="0" err="1" smtClean="0"/>
              <a:t>long-term</a:t>
            </a:r>
            <a:r>
              <a:rPr lang="es-ES" dirty="0" smtClean="0"/>
              <a:t> fiscal </a:t>
            </a:r>
            <a:r>
              <a:rPr lang="es-ES" dirty="0" err="1" smtClean="0"/>
              <a:t>projections</a:t>
            </a:r>
            <a:r>
              <a:rPr lang="es-ES" dirty="0" smtClean="0"/>
              <a:t> in </a:t>
            </a:r>
            <a:r>
              <a:rPr lang="es-ES" dirty="0" err="1" smtClean="0"/>
              <a:t>support</a:t>
            </a:r>
            <a:r>
              <a:rPr lang="es-ES" dirty="0" smtClean="0"/>
              <a:t> of social </a:t>
            </a:r>
            <a:r>
              <a:rPr lang="es-ES" dirty="0" err="1" smtClean="0"/>
              <a:t>policy</a:t>
            </a:r>
            <a:r>
              <a:rPr lang="es-ES" dirty="0" smtClean="0"/>
              <a:t> </a:t>
            </a:r>
            <a:r>
              <a:rPr lang="es-ES" dirty="0" err="1" smtClean="0"/>
              <a:t>decisions</a:t>
            </a:r>
            <a:r>
              <a:rPr lang="es-ES" dirty="0" smtClean="0"/>
              <a:t>, </a:t>
            </a:r>
            <a:r>
              <a:rPr lang="es-ES" dirty="0" err="1" smtClean="0"/>
              <a:t>none</a:t>
            </a:r>
            <a:r>
              <a:rPr lang="es-ES" dirty="0" smtClean="0"/>
              <a:t> as a </a:t>
            </a:r>
            <a:r>
              <a:rPr lang="es-ES" dirty="0" err="1" smtClean="0"/>
              <a:t>matter</a:t>
            </a:r>
            <a:r>
              <a:rPr lang="es-ES" dirty="0" smtClean="0"/>
              <a:t> of </a:t>
            </a:r>
            <a:r>
              <a:rPr lang="es-ES" dirty="0" err="1" smtClean="0"/>
              <a:t>routine</a:t>
            </a:r>
            <a:endParaRPr lang="es-ES" dirty="0" smtClean="0"/>
          </a:p>
          <a:p>
            <a:pPr lvl="1" algn="just"/>
            <a:r>
              <a:rPr lang="es-ES" dirty="0" err="1" smtClean="0"/>
              <a:t>Without</a:t>
            </a:r>
            <a:r>
              <a:rPr lang="es-ES" dirty="0" smtClean="0"/>
              <a:t> LT </a:t>
            </a:r>
            <a:r>
              <a:rPr lang="es-ES" dirty="0" err="1" smtClean="0"/>
              <a:t>projections</a:t>
            </a:r>
            <a:r>
              <a:rPr lang="es-ES" dirty="0" smtClean="0"/>
              <a:t>, </a:t>
            </a:r>
            <a:r>
              <a:rPr lang="es-ES" dirty="0" err="1" smtClean="0"/>
              <a:t>can’t</a:t>
            </a:r>
            <a:r>
              <a:rPr lang="es-ES" dirty="0" smtClean="0"/>
              <a:t> </a:t>
            </a:r>
            <a:r>
              <a:rPr lang="es-ES" dirty="0" err="1" smtClean="0"/>
              <a:t>understand</a:t>
            </a:r>
            <a:r>
              <a:rPr lang="es-ES" dirty="0" smtClean="0"/>
              <a:t> </a:t>
            </a:r>
            <a:r>
              <a:rPr lang="es-ES" dirty="0" err="1" smtClean="0"/>
              <a:t>implications</a:t>
            </a:r>
            <a:r>
              <a:rPr lang="es-ES" dirty="0" smtClean="0"/>
              <a:t> of </a:t>
            </a:r>
            <a:r>
              <a:rPr lang="es-ES" dirty="0" err="1" smtClean="0"/>
              <a:t>policies</a:t>
            </a:r>
            <a:r>
              <a:rPr lang="es-ES" dirty="0" smtClean="0"/>
              <a:t> and </a:t>
            </a:r>
            <a:r>
              <a:rPr lang="es-ES" dirty="0" err="1" smtClean="0"/>
              <a:t>trends</a:t>
            </a:r>
            <a:r>
              <a:rPr lang="es-ES" dirty="0" smtClean="0"/>
              <a:t> on </a:t>
            </a:r>
            <a:r>
              <a:rPr lang="es-ES" dirty="0" err="1" smtClean="0"/>
              <a:t>public</a:t>
            </a:r>
            <a:r>
              <a:rPr lang="es-ES" dirty="0" smtClean="0"/>
              <a:t> </a:t>
            </a:r>
            <a:r>
              <a:rPr lang="es-ES" dirty="0" err="1" smtClean="0"/>
              <a:t>finances</a:t>
            </a:r>
            <a:r>
              <a:rPr lang="es-ES" dirty="0" smtClean="0"/>
              <a:t>, </a:t>
            </a:r>
            <a:r>
              <a:rPr lang="es-ES" dirty="0" err="1" smtClean="0"/>
              <a:t>can’t</a:t>
            </a:r>
            <a:r>
              <a:rPr lang="es-ES" dirty="0" smtClean="0"/>
              <a:t> </a:t>
            </a:r>
            <a:r>
              <a:rPr lang="es-ES" dirty="0" err="1" smtClean="0"/>
              <a:t>manage</a:t>
            </a:r>
            <a:r>
              <a:rPr lang="es-ES" dirty="0" smtClean="0"/>
              <a:t> </a:t>
            </a:r>
            <a:r>
              <a:rPr lang="es-ES" dirty="0" err="1" smtClean="0"/>
              <a:t>expectations</a:t>
            </a:r>
            <a:r>
              <a:rPr lang="es-ES" dirty="0" smtClean="0"/>
              <a:t> and </a:t>
            </a:r>
            <a:r>
              <a:rPr lang="es-ES" dirty="0" err="1" smtClean="0"/>
              <a:t>can’t</a:t>
            </a:r>
            <a:r>
              <a:rPr lang="es-ES" dirty="0" smtClean="0"/>
              <a:t> </a:t>
            </a:r>
            <a:r>
              <a:rPr lang="es-ES" dirty="0" err="1" smtClean="0"/>
              <a:t>maximize</a:t>
            </a:r>
            <a:r>
              <a:rPr lang="es-ES" dirty="0" smtClean="0"/>
              <a:t> </a:t>
            </a:r>
            <a:r>
              <a:rPr lang="es-ES" dirty="0" err="1" smtClean="0"/>
              <a:t>welfare</a:t>
            </a:r>
            <a:r>
              <a:rPr lang="es-ES" dirty="0" smtClean="0"/>
              <a:t>. </a:t>
            </a:r>
          </a:p>
          <a:p>
            <a:pPr algn="just"/>
            <a:r>
              <a:rPr lang="es-ES" dirty="0" err="1" smtClean="0"/>
              <a:t>Possible</a:t>
            </a:r>
            <a:r>
              <a:rPr lang="es-ES" dirty="0" smtClean="0"/>
              <a:t> </a:t>
            </a:r>
            <a:r>
              <a:rPr lang="es-ES" dirty="0" err="1" smtClean="0"/>
              <a:t>to</a:t>
            </a:r>
            <a:r>
              <a:rPr lang="es-ES" dirty="0" smtClean="0"/>
              <a:t> do </a:t>
            </a:r>
            <a:r>
              <a:rPr lang="es-ES" dirty="0" err="1" smtClean="0"/>
              <a:t>but</a:t>
            </a:r>
            <a:r>
              <a:rPr lang="es-ES" dirty="0" smtClean="0"/>
              <a:t> </a:t>
            </a:r>
            <a:r>
              <a:rPr lang="es-ES" dirty="0" err="1" smtClean="0"/>
              <a:t>merit</a:t>
            </a:r>
            <a:r>
              <a:rPr lang="es-ES" dirty="0" smtClean="0"/>
              <a:t> </a:t>
            </a:r>
            <a:r>
              <a:rPr lang="es-ES" dirty="0" err="1" smtClean="0"/>
              <a:t>greater</a:t>
            </a:r>
            <a:r>
              <a:rPr lang="es-ES" dirty="0" smtClean="0"/>
              <a:t> </a:t>
            </a:r>
            <a:r>
              <a:rPr lang="es-ES" dirty="0" err="1" smtClean="0"/>
              <a:t>methodological</a:t>
            </a:r>
            <a:r>
              <a:rPr lang="es-ES" dirty="0" smtClean="0"/>
              <a:t> </a:t>
            </a:r>
            <a:r>
              <a:rPr lang="es-ES" dirty="0" err="1" smtClean="0"/>
              <a:t>development</a:t>
            </a:r>
            <a:r>
              <a:rPr lang="es-ES" dirty="0" smtClean="0"/>
              <a:t>, more and </a:t>
            </a:r>
            <a:r>
              <a:rPr lang="es-ES" dirty="0" err="1" smtClean="0"/>
              <a:t>better</a:t>
            </a:r>
            <a:r>
              <a:rPr lang="es-ES" dirty="0" smtClean="0"/>
              <a:t> data. </a:t>
            </a:r>
          </a:p>
          <a:p>
            <a:pPr lvl="1" algn="just"/>
            <a:r>
              <a:rPr lang="en-US" dirty="0" smtClean="0"/>
              <a:t>HH surveys on behavior, disease and utilization</a:t>
            </a:r>
          </a:p>
          <a:p>
            <a:pPr lvl="1" algn="just"/>
            <a:r>
              <a:rPr lang="en-US" dirty="0" smtClean="0"/>
              <a:t>Spending and cost by episode of illness</a:t>
            </a:r>
            <a:endParaRPr lang="es-ES" dirty="0"/>
          </a:p>
        </p:txBody>
      </p:sp>
      <p:sp>
        <p:nvSpPr>
          <p:cNvPr id="4" name="Slide Number Placeholder 3"/>
          <p:cNvSpPr>
            <a:spLocks noGrp="1"/>
          </p:cNvSpPr>
          <p:nvPr>
            <p:ph type="sldNum" sz="quarter" idx="12"/>
          </p:nvPr>
        </p:nvSpPr>
        <p:spPr/>
        <p:txBody>
          <a:bodyPr/>
          <a:lstStyle/>
          <a:p>
            <a:fld id="{2E6858CC-EDC9-46CC-BAB2-2F3562102AF5}" type="slidenum">
              <a:rPr lang="en-US" smtClean="0"/>
              <a:pPr/>
              <a:t>15</a:t>
            </a:fld>
            <a:endParaRPr lang="en-US"/>
          </a:p>
        </p:txBody>
      </p:sp>
    </p:spTree>
    <p:extLst>
      <p:ext uri="{BB962C8B-B14F-4D97-AF65-F5344CB8AC3E}">
        <p14:creationId xmlns:p14="http://schemas.microsoft.com/office/powerpoint/2010/main" val="1642506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s-ES" dirty="0" err="1" smtClean="0"/>
              <a:t>AnNex</a:t>
            </a:r>
            <a:endParaRPr lang="es-ES" dirty="0"/>
          </a:p>
        </p:txBody>
      </p:sp>
      <p:sp>
        <p:nvSpPr>
          <p:cNvPr id="6" name="Text Placeholder 5"/>
          <p:cNvSpPr>
            <a:spLocks noGrp="1"/>
          </p:cNvSpPr>
          <p:nvPr>
            <p:ph type="body" idx="1"/>
          </p:nvPr>
        </p:nvSpPr>
        <p:spPr/>
        <p:txBody>
          <a:bodyPr/>
          <a:lstStyle/>
          <a:p>
            <a:endParaRPr lang="es-ES"/>
          </a:p>
        </p:txBody>
      </p:sp>
      <p:sp>
        <p:nvSpPr>
          <p:cNvPr id="4" name="Slide Number Placeholder 3"/>
          <p:cNvSpPr>
            <a:spLocks noGrp="1"/>
          </p:cNvSpPr>
          <p:nvPr>
            <p:ph type="sldNum" sz="quarter" idx="12"/>
          </p:nvPr>
        </p:nvSpPr>
        <p:spPr/>
        <p:txBody>
          <a:bodyPr/>
          <a:lstStyle/>
          <a:p>
            <a:fld id="{2E6858CC-EDC9-46CC-BAB2-2F3562102AF5}" type="slidenum">
              <a:rPr lang="en-US" smtClean="0"/>
              <a:pPr/>
              <a:t>16</a:t>
            </a:fld>
            <a:endParaRPr lang="en-US"/>
          </a:p>
        </p:txBody>
      </p:sp>
    </p:spTree>
    <p:extLst>
      <p:ext uri="{BB962C8B-B14F-4D97-AF65-F5344CB8AC3E}">
        <p14:creationId xmlns:p14="http://schemas.microsoft.com/office/powerpoint/2010/main" val="4130342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ES" dirty="0" smtClean="0"/>
              <a:t>Metodología y datos: Salud (1)</a:t>
            </a:r>
            <a:endParaRPr lang="es-ES" dirty="0"/>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a:pPr>
            <a:r>
              <a:rPr lang="es-ES" dirty="0" smtClean="0"/>
              <a:t>Identificar los factores históricos que determinen el gasto publico en salud: </a:t>
            </a:r>
          </a:p>
          <a:p>
            <a:pPr lvl="1" algn="just"/>
            <a:r>
              <a:rPr lang="es-ES" dirty="0" smtClean="0"/>
              <a:t>Demanda: demografía, epidemiologia, participación laboral, niveles educativos, ingresos, factores de riesgo (tabaco, sedentarismo, alcohol), lugar de residencia, utilización de servicios de salud. </a:t>
            </a:r>
          </a:p>
          <a:p>
            <a:pPr lvl="2" algn="just"/>
            <a:r>
              <a:rPr lang="es-ES" dirty="0" smtClean="0"/>
              <a:t>Proyecciones demográficas oficiales.</a:t>
            </a:r>
          </a:p>
          <a:p>
            <a:pPr lvl="2" algn="just"/>
            <a:r>
              <a:rPr lang="es-ES" dirty="0" smtClean="0"/>
              <a:t>Encuestas de hogares con módulos sobre salud.</a:t>
            </a:r>
          </a:p>
          <a:p>
            <a:pPr lvl="1" algn="just"/>
            <a:r>
              <a:rPr lang="es-ES" dirty="0" smtClean="0"/>
              <a:t>Oferta: niveles de detección y tratamiento, precios, productividad, calidad de la oferta, </a:t>
            </a:r>
            <a:r>
              <a:rPr lang="es-ES" u="sng" dirty="0" smtClean="0"/>
              <a:t>gasto.</a:t>
            </a:r>
          </a:p>
          <a:p>
            <a:pPr lvl="2" algn="just"/>
            <a:r>
              <a:rPr lang="es-ES" dirty="0" smtClean="0"/>
              <a:t>Datos administrativos oficiales sobre el gasto en salud . </a:t>
            </a:r>
            <a:endParaRPr lang="es-ES" dirty="0"/>
          </a:p>
        </p:txBody>
      </p:sp>
      <p:sp>
        <p:nvSpPr>
          <p:cNvPr id="4" name="Slide Number Placeholder 3"/>
          <p:cNvSpPr>
            <a:spLocks noGrp="1"/>
          </p:cNvSpPr>
          <p:nvPr>
            <p:ph type="sldNum" sz="quarter" idx="12"/>
          </p:nvPr>
        </p:nvSpPr>
        <p:spPr/>
        <p:txBody>
          <a:bodyPr/>
          <a:lstStyle/>
          <a:p>
            <a:fld id="{2E6858CC-EDC9-46CC-BAB2-2F3562102AF5}" type="slidenum">
              <a:rPr lang="en-US" smtClean="0"/>
              <a:pPr/>
              <a:t>17</a:t>
            </a:fld>
            <a:endParaRPr lang="en-US"/>
          </a:p>
        </p:txBody>
      </p:sp>
    </p:spTree>
    <p:extLst>
      <p:ext uri="{BB962C8B-B14F-4D97-AF65-F5344CB8AC3E}">
        <p14:creationId xmlns:p14="http://schemas.microsoft.com/office/powerpoint/2010/main" val="2226420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ES" dirty="0" smtClean="0"/>
              <a:t>Metodología y datos: Salud (2)</a:t>
            </a:r>
            <a:endParaRPr lang="es-ES" dirty="0"/>
          </a:p>
        </p:txBody>
      </p:sp>
      <p:sp>
        <p:nvSpPr>
          <p:cNvPr id="3" name="Content Placeholder 2"/>
          <p:cNvSpPr>
            <a:spLocks noGrp="1"/>
          </p:cNvSpPr>
          <p:nvPr>
            <p:ph idx="1"/>
          </p:nvPr>
        </p:nvSpPr>
        <p:spPr/>
        <p:txBody>
          <a:bodyPr>
            <a:normAutofit fontScale="92500"/>
          </a:bodyPr>
          <a:lstStyle/>
          <a:p>
            <a:pPr marL="514350" indent="-514350">
              <a:buAutoNum type="arabicPeriod" startAt="2"/>
            </a:pPr>
            <a:r>
              <a:rPr lang="es-ES" dirty="0" smtClean="0"/>
              <a:t>Simular 2010-2050 en base a la historia:</a:t>
            </a:r>
          </a:p>
          <a:p>
            <a:pPr marL="914400" lvl="1" indent="-514350" algn="just"/>
            <a:r>
              <a:rPr lang="es-ES" dirty="0" smtClean="0"/>
              <a:t>Cambios en la estructura etaria, consistentes con estimaciones oficiales. </a:t>
            </a:r>
          </a:p>
          <a:p>
            <a:pPr marL="914400" lvl="1" indent="-514350" algn="just"/>
            <a:r>
              <a:rPr lang="es-ES" dirty="0" smtClean="0"/>
              <a:t>Probabilidad de contraer enfermedad utilizando  modelo </a:t>
            </a:r>
            <a:r>
              <a:rPr lang="es-ES" dirty="0" err="1" smtClean="0"/>
              <a:t>probit</a:t>
            </a:r>
            <a:r>
              <a:rPr lang="es-ES" dirty="0" smtClean="0"/>
              <a:t> tomando como variables explicativas edad, genero, nivel educativo, etnia, factores de riesgo y otras características socioeconómicas.</a:t>
            </a:r>
          </a:p>
          <a:p>
            <a:pPr marL="914400" lvl="1" indent="-514350" algn="just"/>
            <a:r>
              <a:rPr lang="es-ES" dirty="0" smtClean="0"/>
              <a:t>Asumiendo que las relaciones entre las variables explicativas y las enfermedades se mantienen constantes</a:t>
            </a:r>
          </a:p>
        </p:txBody>
      </p:sp>
      <p:sp>
        <p:nvSpPr>
          <p:cNvPr id="4" name="Slide Number Placeholder 3"/>
          <p:cNvSpPr>
            <a:spLocks noGrp="1"/>
          </p:cNvSpPr>
          <p:nvPr>
            <p:ph type="sldNum" sz="quarter" idx="12"/>
          </p:nvPr>
        </p:nvSpPr>
        <p:spPr/>
        <p:txBody>
          <a:bodyPr/>
          <a:lstStyle/>
          <a:p>
            <a:fld id="{2E6858CC-EDC9-46CC-BAB2-2F3562102AF5}" type="slidenum">
              <a:rPr lang="en-US" smtClean="0"/>
              <a:pPr/>
              <a:t>18</a:t>
            </a:fld>
            <a:endParaRPr lang="en-US"/>
          </a:p>
        </p:txBody>
      </p:sp>
    </p:spTree>
    <p:extLst>
      <p:ext uri="{BB962C8B-B14F-4D97-AF65-F5344CB8AC3E}">
        <p14:creationId xmlns:p14="http://schemas.microsoft.com/office/powerpoint/2010/main" val="1053951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Public spending on social sectors including health has increased…</a:t>
            </a:r>
            <a:endParaRPr lang="es-AR" sz="36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250387162"/>
              </p:ext>
            </p:extLst>
          </p:nvPr>
        </p:nvGraphicFramePr>
        <p:xfrm>
          <a:off x="460593" y="1902112"/>
          <a:ext cx="4038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p:cNvSpPr>
            <a:spLocks noGrp="1"/>
          </p:cNvSpPr>
          <p:nvPr>
            <p:ph sz="half" idx="2"/>
          </p:nvPr>
        </p:nvSpPr>
        <p:spPr>
          <a:xfrm>
            <a:off x="4664641" y="1711349"/>
            <a:ext cx="4038600" cy="4525963"/>
          </a:xfrm>
        </p:spPr>
        <p:txBody>
          <a:bodyPr>
            <a:normAutofit lnSpcReduction="10000"/>
          </a:bodyPr>
          <a:lstStyle/>
          <a:p>
            <a:r>
              <a:rPr lang="en-US" dirty="0" smtClean="0"/>
              <a:t>In real terms, public spending on health increased 88% since 1995</a:t>
            </a:r>
          </a:p>
          <a:p>
            <a:r>
              <a:rPr lang="en-US" dirty="0" smtClean="0"/>
              <a:t>Fastest growth:</a:t>
            </a:r>
          </a:p>
          <a:p>
            <a:pPr lvl="1"/>
            <a:r>
              <a:rPr lang="en-US" dirty="0" smtClean="0"/>
              <a:t>DR (336%)</a:t>
            </a:r>
          </a:p>
          <a:p>
            <a:pPr lvl="1"/>
            <a:r>
              <a:rPr lang="en-US" dirty="0" smtClean="0"/>
              <a:t>Venezuela (244%)</a:t>
            </a:r>
          </a:p>
          <a:p>
            <a:pPr lvl="1"/>
            <a:r>
              <a:rPr lang="en-US" dirty="0"/>
              <a:t>El Salvador (161%)</a:t>
            </a:r>
          </a:p>
          <a:p>
            <a:pPr lvl="1"/>
            <a:r>
              <a:rPr lang="en-US" dirty="0"/>
              <a:t>Chile (112%)</a:t>
            </a:r>
          </a:p>
          <a:p>
            <a:pPr lvl="1"/>
            <a:r>
              <a:rPr lang="en-US" dirty="0" smtClean="0"/>
              <a:t>Brazil (98%)</a:t>
            </a:r>
          </a:p>
          <a:p>
            <a:pPr lvl="1"/>
            <a:r>
              <a:rPr lang="en-US" dirty="0" smtClean="0"/>
              <a:t>Mexico (71%)</a:t>
            </a:r>
            <a:endParaRPr lang="es-ES" dirty="0"/>
          </a:p>
        </p:txBody>
      </p:sp>
      <p:sp>
        <p:nvSpPr>
          <p:cNvPr id="4" name="Slide Number Placeholder 3"/>
          <p:cNvSpPr>
            <a:spLocks noGrp="1"/>
          </p:cNvSpPr>
          <p:nvPr>
            <p:ph type="sldNum" sz="quarter" idx="12"/>
          </p:nvPr>
        </p:nvSpPr>
        <p:spPr/>
        <p:txBody>
          <a:bodyPr/>
          <a:lstStyle/>
          <a:p>
            <a:fld id="{2E6858CC-EDC9-46CC-BAB2-2F3562102AF5}" type="slidenum">
              <a:rPr lang="en-US" smtClean="0"/>
              <a:pPr/>
              <a:t>2</a:t>
            </a:fld>
            <a:endParaRPr lang="en-US"/>
          </a:p>
        </p:txBody>
      </p:sp>
      <p:sp>
        <p:nvSpPr>
          <p:cNvPr id="6" name="TextBox 5"/>
          <p:cNvSpPr txBox="1"/>
          <p:nvPr/>
        </p:nvSpPr>
        <p:spPr>
          <a:xfrm>
            <a:off x="4880665" y="6402814"/>
            <a:ext cx="3306161" cy="338554"/>
          </a:xfrm>
          <a:prstGeom prst="rect">
            <a:avLst/>
          </a:prstGeom>
          <a:noFill/>
        </p:spPr>
        <p:txBody>
          <a:bodyPr wrap="none" rtlCol="0">
            <a:spAutoFit/>
          </a:bodyPr>
          <a:lstStyle/>
          <a:p>
            <a:r>
              <a:rPr lang="en-US" sz="1600" dirty="0" smtClean="0"/>
              <a:t>Source: Panorama Social 2013, ECLAC</a:t>
            </a:r>
            <a:endParaRPr lang="es-ES" sz="1600" dirty="0"/>
          </a:p>
        </p:txBody>
      </p:sp>
      <p:sp>
        <p:nvSpPr>
          <p:cNvPr id="7" name="TextBox 6"/>
          <p:cNvSpPr txBox="1"/>
          <p:nvPr/>
        </p:nvSpPr>
        <p:spPr>
          <a:xfrm>
            <a:off x="539552" y="1578278"/>
            <a:ext cx="4005648" cy="338554"/>
          </a:xfrm>
          <a:prstGeom prst="rect">
            <a:avLst/>
          </a:prstGeom>
          <a:noFill/>
        </p:spPr>
        <p:txBody>
          <a:bodyPr wrap="none" rtlCol="0">
            <a:spAutoFit/>
          </a:bodyPr>
          <a:lstStyle/>
          <a:p>
            <a:r>
              <a:rPr lang="en-US" sz="1600" dirty="0" smtClean="0"/>
              <a:t>Total public spending on social sectors, % GDP</a:t>
            </a:r>
            <a:endParaRPr lang="es-ES" sz="1600" dirty="0"/>
          </a:p>
        </p:txBody>
      </p:sp>
      <p:cxnSp>
        <p:nvCxnSpPr>
          <p:cNvPr id="8" name="Straight Arrow Connector 7"/>
          <p:cNvCxnSpPr/>
          <p:nvPr/>
        </p:nvCxnSpPr>
        <p:spPr>
          <a:xfrm flipV="1">
            <a:off x="1470227" y="2214156"/>
            <a:ext cx="2440522" cy="5354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187986" y="2123564"/>
            <a:ext cx="583814" cy="369332"/>
          </a:xfrm>
          <a:prstGeom prst="rect">
            <a:avLst/>
          </a:prstGeom>
          <a:noFill/>
        </p:spPr>
        <p:txBody>
          <a:bodyPr wrap="none" rtlCol="0">
            <a:spAutoFit/>
          </a:bodyPr>
          <a:lstStyle/>
          <a:p>
            <a:r>
              <a:rPr lang="en-US" dirty="0" smtClean="0"/>
              <a:t>57%</a:t>
            </a:r>
            <a:endParaRPr lang="en-US" dirty="0"/>
          </a:p>
        </p:txBody>
      </p:sp>
    </p:spTree>
    <p:extLst>
      <p:ext uri="{BB962C8B-B14F-4D97-AF65-F5344CB8AC3E}">
        <p14:creationId xmlns:p14="http://schemas.microsoft.com/office/powerpoint/2010/main" val="2856984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ES"/>
          </a:p>
        </p:txBody>
      </p:sp>
      <p:pic>
        <p:nvPicPr>
          <p:cNvPr id="7" name="Content Placeholder 6"/>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457200" y="260648"/>
            <a:ext cx="8219256" cy="6120680"/>
          </a:xfrm>
        </p:spPr>
      </p:pic>
      <p:sp>
        <p:nvSpPr>
          <p:cNvPr id="5" name="Slide Number Placeholder 4"/>
          <p:cNvSpPr>
            <a:spLocks noGrp="1"/>
          </p:cNvSpPr>
          <p:nvPr>
            <p:ph type="sldNum" sz="quarter" idx="12"/>
          </p:nvPr>
        </p:nvSpPr>
        <p:spPr/>
        <p:txBody>
          <a:bodyPr/>
          <a:lstStyle/>
          <a:p>
            <a:fld id="{2E6858CC-EDC9-46CC-BAB2-2F3562102AF5}" type="slidenum">
              <a:rPr lang="en-US" smtClean="0"/>
              <a:pPr/>
              <a:t>3</a:t>
            </a:fld>
            <a:endParaRPr lang="en-US"/>
          </a:p>
        </p:txBody>
      </p:sp>
      <p:sp>
        <p:nvSpPr>
          <p:cNvPr id="8" name="TextBox 7"/>
          <p:cNvSpPr txBox="1"/>
          <p:nvPr/>
        </p:nvSpPr>
        <p:spPr>
          <a:xfrm>
            <a:off x="611560" y="6381328"/>
            <a:ext cx="7525137" cy="369332"/>
          </a:xfrm>
          <a:prstGeom prst="rect">
            <a:avLst/>
          </a:prstGeom>
          <a:noFill/>
        </p:spPr>
        <p:txBody>
          <a:bodyPr wrap="none" rtlCol="0">
            <a:spAutoFit/>
          </a:bodyPr>
          <a:lstStyle/>
          <a:p>
            <a:r>
              <a:rPr lang="en-US" dirty="0" smtClean="0"/>
              <a:t>Source: IHME, 2013 (http://viz.healthmetricsandevaluation.org/gbd-compare/</a:t>
            </a:r>
            <a:endParaRPr lang="es-ES" dirty="0"/>
          </a:p>
        </p:txBody>
      </p:sp>
    </p:spTree>
    <p:extLst>
      <p:ext uri="{BB962C8B-B14F-4D97-AF65-F5344CB8AC3E}">
        <p14:creationId xmlns:p14="http://schemas.microsoft.com/office/powerpoint/2010/main" val="2932675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gn="l"/>
            <a:r>
              <a:rPr lang="en-US" sz="3600" dirty="0" smtClean="0"/>
              <a:t>As countries grow wealthier, they shift towards public spending</a:t>
            </a:r>
            <a:endParaRPr lang="es-ES" sz="3600" dirty="0"/>
          </a:p>
        </p:txBody>
      </p:sp>
      <p:sp>
        <p:nvSpPr>
          <p:cNvPr id="5" name="Slide Number Placeholder 4"/>
          <p:cNvSpPr>
            <a:spLocks noGrp="1"/>
          </p:cNvSpPr>
          <p:nvPr>
            <p:ph type="sldNum" sz="quarter" idx="12"/>
          </p:nvPr>
        </p:nvSpPr>
        <p:spPr/>
        <p:txBody>
          <a:bodyPr/>
          <a:lstStyle/>
          <a:p>
            <a:fld id="{2E6858CC-EDC9-46CC-BAB2-2F3562102AF5}" type="slidenum">
              <a:rPr lang="en-US" smtClean="0"/>
              <a:pPr/>
              <a:t>4</a:t>
            </a:fld>
            <a:endParaRPr lang="en-US"/>
          </a:p>
        </p:txBody>
      </p:sp>
      <p:pic>
        <p:nvPicPr>
          <p:cNvPr id="8" name="Picture 10"/>
          <p:cNvPicPr>
            <a:picLocks noGrp="1" noChangeAspect="1" noChangeArrowheads="1"/>
          </p:cNvPicPr>
          <p:nvPr>
            <p:ph idx="1"/>
          </p:nvPr>
        </p:nvPicPr>
        <p:blipFill>
          <a:blip r:embed="rId3" cstate="print"/>
          <a:srcRect/>
          <a:stretch>
            <a:fillRect/>
          </a:stretch>
        </p:blipFill>
        <p:spPr bwMode="auto">
          <a:xfrm>
            <a:off x="1241986" y="1600200"/>
            <a:ext cx="6660027" cy="4525963"/>
          </a:xfrm>
          <a:prstGeom prst="rect">
            <a:avLst/>
          </a:prstGeom>
          <a:noFill/>
          <a:ln w="9525">
            <a:noFill/>
            <a:miter lim="800000"/>
            <a:headEnd/>
            <a:tailEnd/>
          </a:ln>
        </p:spPr>
      </p:pic>
      <p:sp>
        <p:nvSpPr>
          <p:cNvPr id="10" name="Oval 9"/>
          <p:cNvSpPr/>
          <p:nvPr/>
        </p:nvSpPr>
        <p:spPr>
          <a:xfrm>
            <a:off x="4499992" y="1844824"/>
            <a:ext cx="2088232" cy="345638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TextBox 10"/>
          <p:cNvSpPr txBox="1"/>
          <p:nvPr/>
        </p:nvSpPr>
        <p:spPr>
          <a:xfrm>
            <a:off x="5832523" y="6165304"/>
            <a:ext cx="1979837" cy="369332"/>
          </a:xfrm>
          <a:prstGeom prst="rect">
            <a:avLst/>
          </a:prstGeom>
          <a:noFill/>
        </p:spPr>
        <p:txBody>
          <a:bodyPr wrap="none" rtlCol="0">
            <a:spAutoFit/>
          </a:bodyPr>
          <a:lstStyle/>
          <a:p>
            <a:r>
              <a:rPr lang="en-US" dirty="0" smtClean="0"/>
              <a:t>Source: Hsiao 2005</a:t>
            </a:r>
            <a:endParaRPr lang="es-ES" dirty="0"/>
          </a:p>
        </p:txBody>
      </p:sp>
    </p:spTree>
    <p:extLst>
      <p:ext uri="{BB962C8B-B14F-4D97-AF65-F5344CB8AC3E}">
        <p14:creationId xmlns:p14="http://schemas.microsoft.com/office/powerpoint/2010/main" val="38972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Expectations are increasing over time…</a:t>
            </a:r>
            <a:endParaRPr lang="es-ES" sz="3600" dirty="0"/>
          </a:p>
        </p:txBody>
      </p:sp>
      <p:sp>
        <p:nvSpPr>
          <p:cNvPr id="4" name="Slide Number Placeholder 3"/>
          <p:cNvSpPr>
            <a:spLocks noGrp="1"/>
          </p:cNvSpPr>
          <p:nvPr>
            <p:ph type="sldNum" sz="quarter" idx="12"/>
          </p:nvPr>
        </p:nvSpPr>
        <p:spPr/>
        <p:txBody>
          <a:bodyPr/>
          <a:lstStyle/>
          <a:p>
            <a:fld id="{2E6858CC-EDC9-46CC-BAB2-2F3562102AF5}" type="slidenum">
              <a:rPr lang="en-US" smtClean="0"/>
              <a:pPr/>
              <a:t>5</a:t>
            </a:fld>
            <a:endParaRPr lang="en-US"/>
          </a:p>
        </p:txBody>
      </p:sp>
      <p:pic>
        <p:nvPicPr>
          <p:cNvPr id="1026" name="Picture 2" descr="C:\Users\alg\Pictures\chart1370727388008696.gif"/>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1340768"/>
            <a:ext cx="7776864" cy="377495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259632" y="5157192"/>
            <a:ext cx="6948264" cy="369332"/>
          </a:xfrm>
          <a:prstGeom prst="rect">
            <a:avLst/>
          </a:prstGeom>
        </p:spPr>
        <p:txBody>
          <a:bodyPr wrap="square">
            <a:spAutoFit/>
          </a:bodyPr>
          <a:lstStyle/>
          <a:p>
            <a:r>
              <a:rPr lang="es-ES" dirty="0" err="1" smtClean="0"/>
              <a:t>Source</a:t>
            </a:r>
            <a:r>
              <a:rPr lang="es-ES" dirty="0" smtClean="0"/>
              <a:t>: http</a:t>
            </a:r>
            <a:r>
              <a:rPr lang="es-ES" dirty="0"/>
              <a:t>://www.latinobarometro.org/latino/LATAnalizeQuestion.jsp</a:t>
            </a:r>
          </a:p>
        </p:txBody>
      </p:sp>
    </p:spTree>
    <p:extLst>
      <p:ext uri="{BB962C8B-B14F-4D97-AF65-F5344CB8AC3E}">
        <p14:creationId xmlns:p14="http://schemas.microsoft.com/office/powerpoint/2010/main" val="2110517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dirty="0" smtClean="0"/>
              <a:t>What can we expect in the future then?</a:t>
            </a:r>
            <a:endParaRPr lang="es-ES" sz="3600" dirty="0"/>
          </a:p>
        </p:txBody>
      </p:sp>
      <p:sp>
        <p:nvSpPr>
          <p:cNvPr id="3" name="Content Placeholder 2"/>
          <p:cNvSpPr>
            <a:spLocks noGrp="1"/>
          </p:cNvSpPr>
          <p:nvPr>
            <p:ph idx="1"/>
          </p:nvPr>
        </p:nvSpPr>
        <p:spPr>
          <a:xfrm>
            <a:off x="446856" y="1412776"/>
            <a:ext cx="8229600" cy="4724400"/>
          </a:xfrm>
        </p:spPr>
        <p:txBody>
          <a:bodyPr>
            <a:normAutofit/>
          </a:bodyPr>
          <a:lstStyle/>
          <a:p>
            <a:pPr algn="just"/>
            <a:r>
              <a:rPr lang="es-ES" dirty="0" smtClean="0"/>
              <a:t>Long-</a:t>
            </a:r>
            <a:r>
              <a:rPr lang="es-ES" dirty="0" err="1" smtClean="0"/>
              <a:t>term</a:t>
            </a:r>
            <a:r>
              <a:rPr lang="es-ES" dirty="0" smtClean="0"/>
              <a:t> fiscal </a:t>
            </a:r>
            <a:r>
              <a:rPr lang="es-ES" dirty="0" err="1" smtClean="0"/>
              <a:t>projections</a:t>
            </a:r>
            <a:r>
              <a:rPr lang="es-ES" dirty="0" smtClean="0"/>
              <a:t> and </a:t>
            </a:r>
            <a:r>
              <a:rPr lang="es-ES" dirty="0" err="1" smtClean="0"/>
              <a:t>simulations</a:t>
            </a:r>
            <a:endParaRPr lang="es-ES" dirty="0" smtClean="0"/>
          </a:p>
          <a:p>
            <a:pPr lvl="1" algn="just"/>
            <a:r>
              <a:rPr lang="es-ES" dirty="0" err="1" smtClean="0"/>
              <a:t>Identify</a:t>
            </a:r>
            <a:r>
              <a:rPr lang="es-ES" dirty="0" smtClean="0"/>
              <a:t> </a:t>
            </a:r>
            <a:r>
              <a:rPr lang="es-ES" dirty="0" err="1" smtClean="0"/>
              <a:t>factors</a:t>
            </a:r>
            <a:r>
              <a:rPr lang="es-ES" dirty="0" smtClean="0"/>
              <a:t> </a:t>
            </a:r>
            <a:r>
              <a:rPr lang="es-ES" dirty="0" err="1" smtClean="0"/>
              <a:t>that</a:t>
            </a:r>
            <a:r>
              <a:rPr lang="es-ES" dirty="0" smtClean="0"/>
              <a:t> can be </a:t>
            </a:r>
            <a:r>
              <a:rPr lang="es-ES" dirty="0" err="1" smtClean="0"/>
              <a:t>modified</a:t>
            </a:r>
            <a:r>
              <a:rPr lang="es-ES" dirty="0" smtClean="0"/>
              <a:t> </a:t>
            </a:r>
            <a:r>
              <a:rPr lang="es-ES" dirty="0" err="1" smtClean="0"/>
              <a:t>via</a:t>
            </a:r>
            <a:r>
              <a:rPr lang="es-ES" dirty="0" smtClean="0"/>
              <a:t> </a:t>
            </a:r>
            <a:r>
              <a:rPr lang="es-ES" dirty="0" err="1" smtClean="0"/>
              <a:t>public</a:t>
            </a:r>
            <a:r>
              <a:rPr lang="es-ES" dirty="0" smtClean="0"/>
              <a:t> </a:t>
            </a:r>
            <a:r>
              <a:rPr lang="es-ES" dirty="0" err="1" smtClean="0"/>
              <a:t>policy</a:t>
            </a:r>
            <a:r>
              <a:rPr lang="es-ES" dirty="0" smtClean="0"/>
              <a:t> </a:t>
            </a:r>
          </a:p>
          <a:p>
            <a:pPr lvl="1" algn="just"/>
            <a:r>
              <a:rPr lang="es-ES" dirty="0" err="1" smtClean="0"/>
              <a:t>Allows</a:t>
            </a:r>
            <a:r>
              <a:rPr lang="es-ES" dirty="0" smtClean="0"/>
              <a:t> </a:t>
            </a:r>
            <a:r>
              <a:rPr lang="es-ES" dirty="0" err="1" smtClean="0"/>
              <a:t>for</a:t>
            </a:r>
            <a:r>
              <a:rPr lang="es-ES" dirty="0" smtClean="0"/>
              <a:t> ex ante </a:t>
            </a:r>
            <a:r>
              <a:rPr lang="es-ES" dirty="0" err="1" smtClean="0"/>
              <a:t>identification</a:t>
            </a:r>
            <a:r>
              <a:rPr lang="es-ES" dirty="0" smtClean="0"/>
              <a:t> of inter-temporal </a:t>
            </a:r>
            <a:r>
              <a:rPr lang="es-ES" dirty="0" err="1" smtClean="0"/>
              <a:t>inconsistencies</a:t>
            </a:r>
            <a:r>
              <a:rPr lang="es-ES" dirty="0" smtClean="0"/>
              <a:t> in </a:t>
            </a:r>
            <a:r>
              <a:rPr lang="es-ES" dirty="0" err="1" smtClean="0"/>
              <a:t>needs</a:t>
            </a:r>
            <a:r>
              <a:rPr lang="es-ES" dirty="0" smtClean="0"/>
              <a:t> and </a:t>
            </a:r>
            <a:r>
              <a:rPr lang="es-ES" dirty="0" err="1" smtClean="0"/>
              <a:t>revenues</a:t>
            </a:r>
            <a:endParaRPr lang="es-ES" dirty="0" smtClean="0"/>
          </a:p>
          <a:p>
            <a:pPr algn="just"/>
            <a:r>
              <a:rPr lang="es-ES" dirty="0" err="1" smtClean="0"/>
              <a:t>Illustrative</a:t>
            </a:r>
            <a:r>
              <a:rPr lang="es-ES" dirty="0" smtClean="0"/>
              <a:t> </a:t>
            </a:r>
            <a:r>
              <a:rPr lang="es-ES" dirty="0" err="1" smtClean="0"/>
              <a:t>analyses</a:t>
            </a:r>
            <a:r>
              <a:rPr lang="es-ES" dirty="0" smtClean="0"/>
              <a:t> </a:t>
            </a:r>
          </a:p>
          <a:p>
            <a:pPr lvl="1" algn="just"/>
            <a:r>
              <a:rPr lang="es-ES" dirty="0" err="1" smtClean="0"/>
              <a:t>Models</a:t>
            </a:r>
            <a:r>
              <a:rPr lang="es-ES" dirty="0" smtClean="0"/>
              <a:t> </a:t>
            </a:r>
            <a:r>
              <a:rPr lang="es-ES" dirty="0" err="1" smtClean="0"/>
              <a:t>that</a:t>
            </a:r>
            <a:r>
              <a:rPr lang="es-ES" dirty="0" smtClean="0"/>
              <a:t> </a:t>
            </a:r>
            <a:r>
              <a:rPr lang="es-ES" dirty="0" err="1" smtClean="0"/>
              <a:t>allow</a:t>
            </a:r>
            <a:r>
              <a:rPr lang="es-ES" dirty="0" smtClean="0"/>
              <a:t> </a:t>
            </a:r>
            <a:r>
              <a:rPr lang="es-ES" dirty="0" err="1" smtClean="0"/>
              <a:t>for</a:t>
            </a:r>
            <a:r>
              <a:rPr lang="es-ES" dirty="0" smtClean="0"/>
              <a:t> </a:t>
            </a:r>
            <a:r>
              <a:rPr lang="es-ES" dirty="0" err="1" smtClean="0"/>
              <a:t>modification</a:t>
            </a:r>
            <a:r>
              <a:rPr lang="es-ES" dirty="0" smtClean="0"/>
              <a:t> of </a:t>
            </a:r>
            <a:r>
              <a:rPr lang="es-ES" dirty="0" err="1" smtClean="0"/>
              <a:t>assumptions</a:t>
            </a:r>
            <a:r>
              <a:rPr lang="es-ES" dirty="0" smtClean="0"/>
              <a:t> </a:t>
            </a:r>
          </a:p>
        </p:txBody>
      </p:sp>
      <p:sp>
        <p:nvSpPr>
          <p:cNvPr id="4" name="Slide Number Placeholder 3"/>
          <p:cNvSpPr>
            <a:spLocks noGrp="1"/>
          </p:cNvSpPr>
          <p:nvPr>
            <p:ph type="sldNum" sz="quarter" idx="12"/>
          </p:nvPr>
        </p:nvSpPr>
        <p:spPr/>
        <p:txBody>
          <a:bodyPr/>
          <a:lstStyle/>
          <a:p>
            <a:fld id="{2E6858CC-EDC9-46CC-BAB2-2F3562102AF5}" type="slidenum">
              <a:rPr lang="es-ES" smtClean="0"/>
              <a:pPr/>
              <a:t>6</a:t>
            </a:fld>
            <a:endParaRPr lang="es-E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50" y="752475"/>
            <a:ext cx="4762500" cy="5353050"/>
          </a:xfrm>
          <a:prstGeom prst="rect">
            <a:avLst/>
          </a:prstGeom>
        </p:spPr>
      </p:pic>
    </p:spTree>
    <p:extLst>
      <p:ext uri="{BB962C8B-B14F-4D97-AF65-F5344CB8AC3E}">
        <p14:creationId xmlns:p14="http://schemas.microsoft.com/office/powerpoint/2010/main" val="364902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s-ES" dirty="0" err="1" smtClean="0"/>
              <a:t>Methods</a:t>
            </a:r>
            <a:endParaRPr lang="es-ES" dirty="0"/>
          </a:p>
        </p:txBody>
      </p:sp>
      <p:sp>
        <p:nvSpPr>
          <p:cNvPr id="3" name="Content Placeholder 2"/>
          <p:cNvSpPr>
            <a:spLocks noGrp="1"/>
          </p:cNvSpPr>
          <p:nvPr>
            <p:ph idx="1"/>
          </p:nvPr>
        </p:nvSpPr>
        <p:spPr>
          <a:xfrm>
            <a:off x="457200" y="1484784"/>
            <a:ext cx="8229600" cy="4900634"/>
          </a:xfrm>
        </p:spPr>
        <p:txBody>
          <a:bodyPr>
            <a:normAutofit fontScale="85000" lnSpcReduction="20000"/>
          </a:bodyPr>
          <a:lstStyle/>
          <a:p>
            <a:pPr marL="514350" indent="-514350" algn="just">
              <a:lnSpc>
                <a:spcPct val="120000"/>
              </a:lnSpc>
            </a:pPr>
            <a:r>
              <a:rPr lang="es-ES" dirty="0" err="1" smtClean="0"/>
              <a:t>Estimate</a:t>
            </a:r>
            <a:r>
              <a:rPr lang="es-ES" dirty="0" smtClean="0"/>
              <a:t> </a:t>
            </a:r>
            <a:r>
              <a:rPr lang="es-ES" dirty="0" err="1" smtClean="0"/>
              <a:t>probability</a:t>
            </a:r>
            <a:r>
              <a:rPr lang="es-ES" dirty="0" smtClean="0"/>
              <a:t> of </a:t>
            </a:r>
            <a:r>
              <a:rPr lang="es-ES" dirty="0" err="1" smtClean="0"/>
              <a:t>acquiring</a:t>
            </a:r>
            <a:r>
              <a:rPr lang="es-ES" dirty="0" smtClean="0"/>
              <a:t> </a:t>
            </a:r>
            <a:r>
              <a:rPr lang="es-ES" dirty="0" err="1" smtClean="0"/>
              <a:t>disease</a:t>
            </a:r>
            <a:r>
              <a:rPr lang="es-ES" dirty="0" smtClean="0"/>
              <a:t> and </a:t>
            </a:r>
            <a:r>
              <a:rPr lang="es-ES" dirty="0" err="1" smtClean="0"/>
              <a:t>seeking</a:t>
            </a:r>
            <a:r>
              <a:rPr lang="es-ES" dirty="0" smtClean="0"/>
              <a:t> </a:t>
            </a:r>
            <a:r>
              <a:rPr lang="es-ES" dirty="0" err="1" smtClean="0"/>
              <a:t>care</a:t>
            </a:r>
            <a:endParaRPr lang="es-ES" dirty="0" smtClean="0"/>
          </a:p>
          <a:p>
            <a:pPr marL="514350" indent="-514350" algn="just">
              <a:lnSpc>
                <a:spcPct val="120000"/>
              </a:lnSpc>
            </a:pPr>
            <a:r>
              <a:rPr lang="es-ES" dirty="0" err="1" smtClean="0"/>
              <a:t>Assume</a:t>
            </a:r>
            <a:r>
              <a:rPr lang="es-ES" dirty="0" smtClean="0"/>
              <a:t>: </a:t>
            </a:r>
          </a:p>
          <a:p>
            <a:pPr marL="914400" lvl="1" indent="-514350" algn="just">
              <a:lnSpc>
                <a:spcPct val="120000"/>
              </a:lnSpc>
            </a:pPr>
            <a:r>
              <a:rPr lang="es-ES" dirty="0" err="1" smtClean="0"/>
              <a:t>Current</a:t>
            </a:r>
            <a:r>
              <a:rPr lang="es-ES" dirty="0" smtClean="0"/>
              <a:t> </a:t>
            </a:r>
            <a:r>
              <a:rPr lang="es-ES" dirty="0" err="1" smtClean="0"/>
              <a:t>patterns</a:t>
            </a:r>
            <a:r>
              <a:rPr lang="es-ES" dirty="0" smtClean="0"/>
              <a:t> of </a:t>
            </a:r>
            <a:r>
              <a:rPr lang="es-ES" dirty="0" err="1" smtClean="0"/>
              <a:t>screening</a:t>
            </a:r>
            <a:r>
              <a:rPr lang="es-ES" dirty="0" smtClean="0"/>
              <a:t> and </a:t>
            </a:r>
            <a:r>
              <a:rPr lang="es-ES" dirty="0" err="1" smtClean="0"/>
              <a:t>treatment</a:t>
            </a:r>
            <a:r>
              <a:rPr lang="es-ES" dirty="0" smtClean="0"/>
              <a:t> </a:t>
            </a:r>
            <a:r>
              <a:rPr lang="es-ES" dirty="0" err="1" smtClean="0"/>
              <a:t>stay</a:t>
            </a:r>
            <a:r>
              <a:rPr lang="es-ES" dirty="0" smtClean="0"/>
              <a:t> </a:t>
            </a:r>
            <a:r>
              <a:rPr lang="es-ES" dirty="0" err="1" smtClean="0"/>
              <a:t>constant</a:t>
            </a:r>
            <a:r>
              <a:rPr lang="es-ES" dirty="0" smtClean="0"/>
              <a:t> (improbable)</a:t>
            </a:r>
          </a:p>
          <a:p>
            <a:pPr marL="914400" lvl="1" indent="-514350" algn="just">
              <a:lnSpc>
                <a:spcPct val="120000"/>
              </a:lnSpc>
            </a:pPr>
            <a:r>
              <a:rPr lang="es-ES" dirty="0" err="1" smtClean="0"/>
              <a:t>Prices</a:t>
            </a:r>
            <a:r>
              <a:rPr lang="es-ES" dirty="0" smtClean="0"/>
              <a:t> of </a:t>
            </a:r>
            <a:r>
              <a:rPr lang="es-ES" dirty="0" err="1" smtClean="0"/>
              <a:t>services</a:t>
            </a:r>
            <a:r>
              <a:rPr lang="es-ES" dirty="0" smtClean="0"/>
              <a:t> and medical </a:t>
            </a:r>
            <a:r>
              <a:rPr lang="es-ES" dirty="0" err="1" smtClean="0"/>
              <a:t>technology</a:t>
            </a:r>
            <a:r>
              <a:rPr lang="es-ES" dirty="0" smtClean="0"/>
              <a:t> in </a:t>
            </a:r>
            <a:r>
              <a:rPr lang="es-ES" dirty="0" err="1" smtClean="0"/>
              <a:t>relation</a:t>
            </a:r>
            <a:r>
              <a:rPr lang="es-ES" dirty="0" smtClean="0"/>
              <a:t> </a:t>
            </a:r>
            <a:r>
              <a:rPr lang="es-ES" dirty="0" err="1" smtClean="0"/>
              <a:t>to</a:t>
            </a:r>
            <a:r>
              <a:rPr lang="es-ES" dirty="0" smtClean="0"/>
              <a:t> general </a:t>
            </a:r>
            <a:r>
              <a:rPr lang="es-ES" dirty="0" err="1" smtClean="0"/>
              <a:t>price</a:t>
            </a:r>
            <a:r>
              <a:rPr lang="es-ES" dirty="0" smtClean="0"/>
              <a:t> </a:t>
            </a:r>
            <a:r>
              <a:rPr lang="es-ES" dirty="0" err="1" smtClean="0"/>
              <a:t>levels</a:t>
            </a:r>
            <a:r>
              <a:rPr lang="es-ES" dirty="0" smtClean="0"/>
              <a:t> </a:t>
            </a:r>
            <a:r>
              <a:rPr lang="es-ES" dirty="0" err="1" smtClean="0"/>
              <a:t>remain</a:t>
            </a:r>
            <a:r>
              <a:rPr lang="es-ES" dirty="0" smtClean="0"/>
              <a:t> </a:t>
            </a:r>
            <a:r>
              <a:rPr lang="es-ES" dirty="0" err="1" smtClean="0"/>
              <a:t>constant</a:t>
            </a:r>
            <a:endParaRPr lang="es-ES" dirty="0" smtClean="0"/>
          </a:p>
          <a:p>
            <a:pPr marL="514350" indent="-514350" algn="just">
              <a:lnSpc>
                <a:spcPct val="120000"/>
              </a:lnSpc>
            </a:pPr>
            <a:r>
              <a:rPr lang="es-ES" dirty="0" smtClean="0"/>
              <a:t>Use </a:t>
            </a:r>
            <a:r>
              <a:rPr lang="es-ES" dirty="0" err="1" smtClean="0"/>
              <a:t>annual</a:t>
            </a:r>
            <a:r>
              <a:rPr lang="es-ES" dirty="0" smtClean="0"/>
              <a:t> </a:t>
            </a:r>
            <a:r>
              <a:rPr lang="es-ES" dirty="0" err="1" smtClean="0"/>
              <a:t>projections</a:t>
            </a:r>
            <a:r>
              <a:rPr lang="es-ES" dirty="0" smtClean="0"/>
              <a:t> of </a:t>
            </a:r>
            <a:r>
              <a:rPr lang="es-ES" dirty="0" err="1" smtClean="0"/>
              <a:t>age</a:t>
            </a:r>
            <a:r>
              <a:rPr lang="es-ES" dirty="0" smtClean="0"/>
              <a:t> </a:t>
            </a:r>
            <a:r>
              <a:rPr lang="es-ES" dirty="0" err="1" smtClean="0"/>
              <a:t>structure</a:t>
            </a:r>
            <a:r>
              <a:rPr lang="es-ES" dirty="0" smtClean="0"/>
              <a:t>, </a:t>
            </a:r>
            <a:r>
              <a:rPr lang="es-ES" dirty="0" err="1" smtClean="0"/>
              <a:t>education</a:t>
            </a:r>
            <a:r>
              <a:rPr lang="es-ES" dirty="0" smtClean="0"/>
              <a:t>, labor </a:t>
            </a:r>
            <a:r>
              <a:rPr lang="es-ES" dirty="0" err="1" smtClean="0"/>
              <a:t>market</a:t>
            </a:r>
            <a:r>
              <a:rPr lang="es-ES" dirty="0" smtClean="0"/>
              <a:t> </a:t>
            </a:r>
            <a:r>
              <a:rPr lang="es-ES" dirty="0" err="1" smtClean="0"/>
              <a:t>participation</a:t>
            </a:r>
            <a:endParaRPr lang="es-ES" dirty="0"/>
          </a:p>
          <a:p>
            <a:pPr marL="514350" indent="-514350" algn="just">
              <a:lnSpc>
                <a:spcPct val="120000"/>
              </a:lnSpc>
            </a:pPr>
            <a:r>
              <a:rPr lang="es-ES" dirty="0" err="1" smtClean="0"/>
              <a:t>Assign</a:t>
            </a:r>
            <a:r>
              <a:rPr lang="es-ES" dirty="0" smtClean="0"/>
              <a:t> </a:t>
            </a:r>
            <a:r>
              <a:rPr lang="es-ES" dirty="0" err="1" smtClean="0"/>
              <a:t>probabilities</a:t>
            </a:r>
            <a:r>
              <a:rPr lang="es-ES" dirty="0" smtClean="0"/>
              <a:t> </a:t>
            </a:r>
            <a:r>
              <a:rPr lang="es-ES" dirty="0" err="1" smtClean="0"/>
              <a:t>to</a:t>
            </a:r>
            <a:r>
              <a:rPr lang="es-ES" dirty="0" smtClean="0"/>
              <a:t> </a:t>
            </a:r>
            <a:r>
              <a:rPr lang="es-ES" dirty="0" err="1" smtClean="0"/>
              <a:t>individuals</a:t>
            </a:r>
            <a:r>
              <a:rPr lang="es-ES" dirty="0" smtClean="0"/>
              <a:t>, </a:t>
            </a:r>
            <a:r>
              <a:rPr lang="es-ES" dirty="0" err="1" smtClean="0"/>
              <a:t>assign</a:t>
            </a:r>
            <a:r>
              <a:rPr lang="es-ES" dirty="0" smtClean="0"/>
              <a:t> </a:t>
            </a:r>
            <a:r>
              <a:rPr lang="es-ES" dirty="0" err="1" smtClean="0"/>
              <a:t>expenditure</a:t>
            </a:r>
            <a:r>
              <a:rPr lang="es-ES" dirty="0" smtClean="0"/>
              <a:t> </a:t>
            </a:r>
            <a:r>
              <a:rPr lang="es-ES" dirty="0" err="1" smtClean="0"/>
              <a:t>to</a:t>
            </a:r>
            <a:r>
              <a:rPr lang="es-ES" dirty="0" smtClean="0"/>
              <a:t> </a:t>
            </a:r>
            <a:r>
              <a:rPr lang="es-ES" dirty="0" err="1" smtClean="0"/>
              <a:t>each</a:t>
            </a:r>
            <a:r>
              <a:rPr lang="es-ES" dirty="0" smtClean="0"/>
              <a:t> </a:t>
            </a:r>
            <a:r>
              <a:rPr lang="es-ES" dirty="0" err="1" smtClean="0"/>
              <a:t>person</a:t>
            </a:r>
            <a:endParaRPr lang="es-ES" dirty="0" smtClean="0"/>
          </a:p>
        </p:txBody>
      </p:sp>
      <p:sp>
        <p:nvSpPr>
          <p:cNvPr id="4" name="Slide Number Placeholder 3"/>
          <p:cNvSpPr>
            <a:spLocks noGrp="1"/>
          </p:cNvSpPr>
          <p:nvPr>
            <p:ph type="sldNum" sz="quarter" idx="12"/>
          </p:nvPr>
        </p:nvSpPr>
        <p:spPr/>
        <p:txBody>
          <a:bodyPr/>
          <a:lstStyle/>
          <a:p>
            <a:fld id="{2E6858CC-EDC9-46CC-BAB2-2F3562102AF5}" type="slidenum">
              <a:rPr lang="en-US" smtClean="0"/>
              <a:pPr/>
              <a:t>7</a:t>
            </a:fld>
            <a:endParaRPr lang="en-US"/>
          </a:p>
        </p:txBody>
      </p:sp>
    </p:spTree>
    <p:extLst>
      <p:ext uri="{BB962C8B-B14F-4D97-AF65-F5344CB8AC3E}">
        <p14:creationId xmlns:p14="http://schemas.microsoft.com/office/powerpoint/2010/main" val="636380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s-ES" dirty="0" err="1" smtClean="0"/>
              <a:t>Levels</a:t>
            </a:r>
            <a:r>
              <a:rPr lang="es-ES" dirty="0" smtClean="0"/>
              <a:t> of </a:t>
            </a:r>
            <a:r>
              <a:rPr lang="es-ES" dirty="0" err="1" smtClean="0"/>
              <a:t>risk</a:t>
            </a:r>
            <a:r>
              <a:rPr lang="es-ES" dirty="0" smtClean="0"/>
              <a:t> </a:t>
            </a:r>
            <a:r>
              <a:rPr lang="es-ES" dirty="0" err="1" smtClean="0"/>
              <a:t>factors</a:t>
            </a:r>
            <a:r>
              <a:rPr lang="es-ES" dirty="0" smtClean="0"/>
              <a:t> in </a:t>
            </a:r>
            <a:r>
              <a:rPr lang="es-ES" dirty="0" err="1" smtClean="0"/>
              <a:t>Brazil</a:t>
            </a:r>
            <a:r>
              <a:rPr lang="es-ES" dirty="0" smtClean="0"/>
              <a:t>, </a:t>
            </a:r>
            <a:r>
              <a:rPr lang="es-ES" dirty="0" err="1" smtClean="0"/>
              <a:t>Mexico</a:t>
            </a:r>
            <a:r>
              <a:rPr lang="es-ES" dirty="0" smtClean="0"/>
              <a:t> and Chile, circa 2008</a:t>
            </a:r>
            <a:endParaRPr lang="es-E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7320480"/>
              </p:ext>
            </p:extLst>
          </p:nvPr>
        </p:nvGraphicFramePr>
        <p:xfrm>
          <a:off x="457200" y="1869440"/>
          <a:ext cx="6203032" cy="1483360"/>
        </p:xfrm>
        <a:graphic>
          <a:graphicData uri="http://schemas.openxmlformats.org/drawingml/2006/table">
            <a:tbl>
              <a:tblPr firstRow="1" bandRow="1">
                <a:tableStyleId>{5C22544A-7EE6-4342-B048-85BDC9FD1C3A}</a:tableStyleId>
              </a:tblPr>
              <a:tblGrid>
                <a:gridCol w="1550758"/>
                <a:gridCol w="1550758"/>
                <a:gridCol w="1550758"/>
                <a:gridCol w="1550758"/>
              </a:tblGrid>
              <a:tr h="370840">
                <a:tc>
                  <a:txBody>
                    <a:bodyPr/>
                    <a:lstStyle/>
                    <a:p>
                      <a:r>
                        <a:rPr lang="es-ES" dirty="0" smtClean="0"/>
                        <a:t>Genero</a:t>
                      </a:r>
                      <a:endParaRPr lang="es-ES" dirty="0"/>
                    </a:p>
                  </a:txBody>
                  <a:tcPr/>
                </a:tc>
                <a:tc>
                  <a:txBody>
                    <a:bodyPr/>
                    <a:lstStyle/>
                    <a:p>
                      <a:r>
                        <a:rPr lang="es-ES" dirty="0" smtClean="0"/>
                        <a:t>Fumadores</a:t>
                      </a:r>
                      <a:endParaRPr lang="es-ES" dirty="0"/>
                    </a:p>
                  </a:txBody>
                  <a:tcPr/>
                </a:tc>
                <a:tc>
                  <a:txBody>
                    <a:bodyPr/>
                    <a:lstStyle/>
                    <a:p>
                      <a:r>
                        <a:rPr lang="es-ES" dirty="0" smtClean="0"/>
                        <a:t>Sedentarios</a:t>
                      </a:r>
                      <a:endParaRPr lang="es-ES" dirty="0"/>
                    </a:p>
                  </a:txBody>
                  <a:tcPr/>
                </a:tc>
                <a:tc>
                  <a:txBody>
                    <a:bodyPr/>
                    <a:lstStyle/>
                    <a:p>
                      <a:endParaRPr lang="es-ES" dirty="0"/>
                    </a:p>
                  </a:txBody>
                  <a:tcPr/>
                </a:tc>
              </a:tr>
              <a:tr h="370840">
                <a:tc>
                  <a:txBody>
                    <a:bodyPr/>
                    <a:lstStyle/>
                    <a:p>
                      <a:r>
                        <a:rPr lang="es-ES" dirty="0" smtClean="0"/>
                        <a:t>Mujeres</a:t>
                      </a:r>
                      <a:endParaRPr lang="es-ES" dirty="0"/>
                    </a:p>
                  </a:txBody>
                  <a:tcPr/>
                </a:tc>
                <a:tc>
                  <a:txBody>
                    <a:bodyPr/>
                    <a:lstStyle/>
                    <a:p>
                      <a:r>
                        <a:rPr lang="es-ES" dirty="0" smtClean="0"/>
                        <a:t>23.8%</a:t>
                      </a:r>
                      <a:endParaRPr lang="es-ES" dirty="0"/>
                    </a:p>
                  </a:txBody>
                  <a:tcPr/>
                </a:tc>
                <a:tc>
                  <a:txBody>
                    <a:bodyPr/>
                    <a:lstStyle/>
                    <a:p>
                      <a:r>
                        <a:rPr lang="es-ES" dirty="0" smtClean="0"/>
                        <a:t>4.4%</a:t>
                      </a:r>
                      <a:endParaRPr lang="es-ES" dirty="0"/>
                    </a:p>
                  </a:txBody>
                  <a:tcPr/>
                </a:tc>
                <a:tc>
                  <a:txBody>
                    <a:bodyPr/>
                    <a:lstStyle/>
                    <a:p>
                      <a:endParaRPr lang="es-ES" dirty="0"/>
                    </a:p>
                  </a:txBody>
                  <a:tcPr/>
                </a:tc>
              </a:tr>
              <a:tr h="370840">
                <a:tc>
                  <a:txBody>
                    <a:bodyPr/>
                    <a:lstStyle/>
                    <a:p>
                      <a:r>
                        <a:rPr lang="es-ES" dirty="0" smtClean="0"/>
                        <a:t>Hombres</a:t>
                      </a:r>
                      <a:endParaRPr lang="es-ES" dirty="0"/>
                    </a:p>
                  </a:txBody>
                  <a:tcPr/>
                </a:tc>
                <a:tc>
                  <a:txBody>
                    <a:bodyPr/>
                    <a:lstStyle/>
                    <a:p>
                      <a:r>
                        <a:rPr lang="es-ES" dirty="0" smtClean="0"/>
                        <a:t>37.7%</a:t>
                      </a:r>
                      <a:endParaRPr lang="es-ES" dirty="0"/>
                    </a:p>
                  </a:txBody>
                  <a:tcPr/>
                </a:tc>
                <a:tc>
                  <a:txBody>
                    <a:bodyPr/>
                    <a:lstStyle/>
                    <a:p>
                      <a:r>
                        <a:rPr lang="es-ES" dirty="0" smtClean="0"/>
                        <a:t>3.7%</a:t>
                      </a:r>
                      <a:endParaRPr lang="es-ES" dirty="0"/>
                    </a:p>
                  </a:txBody>
                  <a:tcPr/>
                </a:tc>
                <a:tc>
                  <a:txBody>
                    <a:bodyPr/>
                    <a:lstStyle/>
                    <a:p>
                      <a:endParaRPr lang="es-ES" dirty="0"/>
                    </a:p>
                  </a:txBody>
                  <a:tcPr/>
                </a:tc>
              </a:tr>
              <a:tr h="370840">
                <a:tc>
                  <a:txBody>
                    <a:bodyPr/>
                    <a:lstStyle/>
                    <a:p>
                      <a:r>
                        <a:rPr lang="es-ES" dirty="0" smtClean="0"/>
                        <a:t>Total</a:t>
                      </a:r>
                      <a:endParaRPr lang="es-ES" dirty="0"/>
                    </a:p>
                  </a:txBody>
                  <a:tcPr/>
                </a:tc>
                <a:tc>
                  <a:txBody>
                    <a:bodyPr/>
                    <a:lstStyle/>
                    <a:p>
                      <a:r>
                        <a:rPr lang="es-ES" dirty="0" smtClean="0"/>
                        <a:t>30.5%</a:t>
                      </a:r>
                      <a:endParaRPr lang="es-ES" dirty="0"/>
                    </a:p>
                  </a:txBody>
                  <a:tcPr/>
                </a:tc>
                <a:tc>
                  <a:txBody>
                    <a:bodyPr/>
                    <a:lstStyle/>
                    <a:p>
                      <a:r>
                        <a:rPr lang="es-ES" dirty="0" smtClean="0"/>
                        <a:t>4.1%</a:t>
                      </a:r>
                      <a:endParaRPr lang="es-ES" dirty="0"/>
                    </a:p>
                  </a:txBody>
                  <a:tcPr/>
                </a:tc>
                <a:tc>
                  <a:txBody>
                    <a:bodyPr/>
                    <a:lstStyle/>
                    <a:p>
                      <a:endParaRPr lang="es-ES" dirty="0"/>
                    </a:p>
                  </a:txBody>
                  <a:tcPr/>
                </a:tc>
              </a:tr>
            </a:tbl>
          </a:graphicData>
        </a:graphic>
      </p:graphicFrame>
      <p:sp>
        <p:nvSpPr>
          <p:cNvPr id="4" name="Slide Number Placeholder 3"/>
          <p:cNvSpPr>
            <a:spLocks noGrp="1"/>
          </p:cNvSpPr>
          <p:nvPr>
            <p:ph type="sldNum" sz="quarter" idx="12"/>
          </p:nvPr>
        </p:nvSpPr>
        <p:spPr/>
        <p:txBody>
          <a:bodyPr/>
          <a:lstStyle/>
          <a:p>
            <a:fld id="{2E6858CC-EDC9-46CC-BAB2-2F3562102AF5}" type="slidenum">
              <a:rPr lang="en-US" smtClean="0"/>
              <a:pPr/>
              <a:t>8</a:t>
            </a:fld>
            <a:endParaRPr lang="en-US"/>
          </a:p>
        </p:txBody>
      </p:sp>
    </p:spTree>
    <p:extLst>
      <p:ext uri="{BB962C8B-B14F-4D97-AF65-F5344CB8AC3E}">
        <p14:creationId xmlns:p14="http://schemas.microsoft.com/office/powerpoint/2010/main" val="2850326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1143000"/>
          </a:xfrm>
        </p:spPr>
        <p:txBody>
          <a:bodyPr>
            <a:noAutofit/>
          </a:bodyPr>
          <a:lstStyle/>
          <a:p>
            <a:pPr algn="l"/>
            <a:r>
              <a:rPr lang="es-ES" sz="3600" dirty="0" err="1"/>
              <a:t>P</a:t>
            </a:r>
            <a:r>
              <a:rPr lang="es-ES" sz="3600" dirty="0" err="1" smtClean="0"/>
              <a:t>rojections</a:t>
            </a:r>
            <a:r>
              <a:rPr lang="es-ES" sz="3600" dirty="0" smtClean="0"/>
              <a:t> of 10 </a:t>
            </a:r>
            <a:r>
              <a:rPr lang="es-ES" sz="3600" dirty="0" err="1" smtClean="0"/>
              <a:t>conditions</a:t>
            </a:r>
            <a:r>
              <a:rPr lang="es-ES" sz="3600" dirty="0" smtClean="0"/>
              <a:t> </a:t>
            </a:r>
            <a:r>
              <a:rPr lang="es-ES" sz="3600" dirty="0" err="1" smtClean="0"/>
              <a:t>based</a:t>
            </a:r>
            <a:r>
              <a:rPr lang="es-ES" sz="3600" dirty="0" smtClean="0"/>
              <a:t> on </a:t>
            </a:r>
            <a:r>
              <a:rPr lang="es-ES" sz="3600" dirty="0" err="1" smtClean="0"/>
              <a:t>age</a:t>
            </a:r>
            <a:r>
              <a:rPr lang="es-ES" sz="3600" dirty="0" smtClean="0"/>
              <a:t> </a:t>
            </a:r>
            <a:r>
              <a:rPr lang="es-ES" sz="3600" dirty="0" err="1" smtClean="0"/>
              <a:t>structure</a:t>
            </a:r>
            <a:r>
              <a:rPr lang="es-ES" sz="3600" dirty="0" smtClean="0"/>
              <a:t> and </a:t>
            </a:r>
            <a:r>
              <a:rPr lang="es-ES" sz="3600" dirty="0" err="1" smtClean="0"/>
              <a:t>risk</a:t>
            </a:r>
            <a:r>
              <a:rPr lang="es-ES" sz="3600" dirty="0" smtClean="0"/>
              <a:t> </a:t>
            </a:r>
            <a:r>
              <a:rPr lang="es-ES" sz="3600" dirty="0" err="1" smtClean="0"/>
              <a:t>factors</a:t>
            </a:r>
            <a:r>
              <a:rPr lang="es-ES" sz="3600" dirty="0" smtClean="0"/>
              <a:t>, </a:t>
            </a:r>
            <a:r>
              <a:rPr lang="es-ES" sz="3600" dirty="0" err="1" smtClean="0"/>
              <a:t>Brazil</a:t>
            </a:r>
            <a:r>
              <a:rPr lang="es-ES" sz="3600" dirty="0" smtClean="0"/>
              <a:t> 2008-2050</a:t>
            </a:r>
            <a:endParaRPr lang="es-ES" sz="3600" dirty="0"/>
          </a:p>
        </p:txBody>
      </p:sp>
      <p:sp>
        <p:nvSpPr>
          <p:cNvPr id="4" name="Slide Number Placeholder 3"/>
          <p:cNvSpPr>
            <a:spLocks noGrp="1"/>
          </p:cNvSpPr>
          <p:nvPr>
            <p:ph type="sldNum" sz="quarter" idx="12"/>
          </p:nvPr>
        </p:nvSpPr>
        <p:spPr/>
        <p:txBody>
          <a:bodyPr/>
          <a:lstStyle/>
          <a:p>
            <a:fld id="{2E6858CC-EDC9-46CC-BAB2-2F3562102AF5}" type="slidenum">
              <a:rPr lang="en-US" smtClean="0"/>
              <a:pPr/>
              <a:t>9</a:t>
            </a:fld>
            <a:endParaRPr lang="en-US"/>
          </a:p>
        </p:txBody>
      </p:sp>
      <p:pic>
        <p:nvPicPr>
          <p:cNvPr id="5" name="Imagen 3"/>
          <p:cNvPicPr>
            <a:picLocks noGrp="1"/>
          </p:cNvPicPr>
          <p:nvPr>
            <p:ph idx="1"/>
          </p:nvPr>
        </p:nvPicPr>
        <p:blipFill>
          <a:blip r:embed="rId3" cstate="print"/>
          <a:srcRect/>
          <a:stretch>
            <a:fillRect/>
          </a:stretch>
        </p:blipFill>
        <p:spPr bwMode="auto">
          <a:xfrm>
            <a:off x="1000100" y="1500174"/>
            <a:ext cx="7215237" cy="4786346"/>
          </a:xfrm>
          <a:prstGeom prst="rect">
            <a:avLst/>
          </a:prstGeom>
          <a:noFill/>
          <a:ln w="9525">
            <a:noFill/>
            <a:miter lim="800000"/>
            <a:headEnd/>
            <a:tailEnd/>
          </a:ln>
        </p:spPr>
      </p:pic>
      <p:sp>
        <p:nvSpPr>
          <p:cNvPr id="7" name="Rectangle 6"/>
          <p:cNvSpPr/>
          <p:nvPr/>
        </p:nvSpPr>
        <p:spPr>
          <a:xfrm>
            <a:off x="1072626" y="6300028"/>
            <a:ext cx="7243790" cy="369332"/>
          </a:xfrm>
          <a:prstGeom prst="rect">
            <a:avLst/>
          </a:prstGeom>
        </p:spPr>
        <p:txBody>
          <a:bodyPr wrap="square">
            <a:spAutoFit/>
          </a:bodyPr>
          <a:lstStyle/>
          <a:p>
            <a:r>
              <a:rPr lang="es-AR" i="1" dirty="0" err="1" smtClean="0"/>
              <a:t>Source</a:t>
            </a:r>
            <a:r>
              <a:rPr lang="es-AR" i="1" dirty="0" smtClean="0"/>
              <a:t>: </a:t>
            </a:r>
            <a:r>
              <a:rPr lang="es-AR" i="1" dirty="0" err="1" smtClean="0"/>
              <a:t>Own</a:t>
            </a:r>
            <a:r>
              <a:rPr lang="es-AR" i="1" dirty="0" smtClean="0"/>
              <a:t> </a:t>
            </a:r>
            <a:r>
              <a:rPr lang="es-AR" i="1" dirty="0" err="1" smtClean="0"/>
              <a:t>analysis</a:t>
            </a:r>
            <a:r>
              <a:rPr lang="es-AR" i="1" dirty="0" smtClean="0"/>
              <a:t> </a:t>
            </a:r>
            <a:r>
              <a:rPr lang="es-AR" i="1" dirty="0" err="1" smtClean="0"/>
              <a:t>based</a:t>
            </a:r>
            <a:r>
              <a:rPr lang="es-AR" i="1" dirty="0" smtClean="0"/>
              <a:t> on </a:t>
            </a:r>
            <a:r>
              <a:rPr lang="es-AR" i="1" dirty="0"/>
              <a:t>PNAD 2008 </a:t>
            </a:r>
            <a:r>
              <a:rPr lang="es-AR" i="1" dirty="0" smtClean="0"/>
              <a:t>and IBGE </a:t>
            </a:r>
            <a:r>
              <a:rPr lang="es-AR" i="1" dirty="0" err="1" smtClean="0"/>
              <a:t>projections</a:t>
            </a:r>
            <a:r>
              <a:rPr lang="es-AR" i="1" dirty="0" smtClean="0"/>
              <a:t> 2008</a:t>
            </a:r>
            <a:r>
              <a:rPr lang="es-AR" i="1" dirty="0"/>
              <a:t>.</a:t>
            </a:r>
            <a:endParaRPr lang="es-ES" dirty="0"/>
          </a:p>
        </p:txBody>
      </p:sp>
    </p:spTree>
    <p:extLst>
      <p:ext uri="{BB962C8B-B14F-4D97-AF65-F5344CB8AC3E}">
        <p14:creationId xmlns:p14="http://schemas.microsoft.com/office/powerpoint/2010/main" val="713260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1222</TotalTime>
  <Words>1868</Words>
  <Application>Microsoft Office PowerPoint</Application>
  <PresentationFormat>On-screen Show (4:3)</PresentationFormat>
  <Paragraphs>155</Paragraphs>
  <Slides>18</Slides>
  <Notes>16</Notes>
  <HiddenSlides>1</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How much will it cost in 2050? Future health spending in Brazil, Chile and Mexico</vt:lpstr>
      <vt:lpstr>Public spending on social sectors including health has increased…</vt:lpstr>
      <vt:lpstr>PowerPoint Presentation</vt:lpstr>
      <vt:lpstr>As countries grow wealthier, they shift towards public spending</vt:lpstr>
      <vt:lpstr>Expectations are increasing over time…</vt:lpstr>
      <vt:lpstr>What can we expect in the future then?</vt:lpstr>
      <vt:lpstr>Methods</vt:lpstr>
      <vt:lpstr>Levels of risk factors in Brazil, Mexico and Chile, circa 2008</vt:lpstr>
      <vt:lpstr>Projections of 10 conditions based on age structure and risk factors, Brazil 2008-2050</vt:lpstr>
      <vt:lpstr>Public spending projections associated with hospitalization for 10 conditions, Brazil</vt:lpstr>
      <vt:lpstr>Projections in public spending (% GDP), under different policy scenarios, Brazil</vt:lpstr>
      <vt:lpstr>Potential public policy levers and impact on spending scenarios to 2050 (% GDP), Chile</vt:lpstr>
      <vt:lpstr>Geographic distribution of variations in health spending – 25% increase in smokers (trend)</vt:lpstr>
      <vt:lpstr>Key messages</vt:lpstr>
      <vt:lpstr>Conclusions</vt:lpstr>
      <vt:lpstr>AnNex</vt:lpstr>
      <vt:lpstr>Metodología y datos: Salud (1)</vt:lpstr>
      <vt:lpstr>Metodología y datos: Salud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Cuanto costara la salud y la educacion al 2050?</dc:title>
  <dc:creator>alg</dc:creator>
  <cp:lastModifiedBy>alg</cp:lastModifiedBy>
  <cp:revision>131</cp:revision>
  <dcterms:created xsi:type="dcterms:W3CDTF">2013-01-18T18:14:05Z</dcterms:created>
  <dcterms:modified xsi:type="dcterms:W3CDTF">2013-06-24T15:13:42Z</dcterms:modified>
</cp:coreProperties>
</file>