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99CC"/>
    <a:srgbClr val="FF8989"/>
    <a:srgbClr val="FFFF99"/>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4284" autoAdjust="0"/>
    <p:restoredTop sz="92756" autoAdjust="0"/>
  </p:normalViewPr>
  <p:slideViewPr>
    <p:cSldViewPr snapToGrid="0">
      <p:cViewPr>
        <p:scale>
          <a:sx n="100" d="100"/>
          <a:sy n="100" d="100"/>
        </p:scale>
        <p:origin x="-2144" y="-46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64086D-5826-4DC6-AD5F-F03DD989462B}" type="slidenum">
              <a:rPr lang="en-US" smtClean="0"/>
              <a:pPr>
                <a:defRPr/>
              </a:pPr>
              <a:t>‹#›</a:t>
            </a:fld>
            <a:endParaRPr lang="en-US"/>
          </a:p>
        </p:txBody>
      </p:sp>
    </p:spTree>
    <p:extLst>
      <p:ext uri="{BB962C8B-B14F-4D97-AF65-F5344CB8AC3E}">
        <p14:creationId xmlns:p14="http://schemas.microsoft.com/office/powerpoint/2010/main" val="327883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9264CA-0674-4D40-A1D0-2918D610AB6B}" type="slidenum">
              <a:rPr lang="en-US" smtClean="0"/>
              <a:pPr>
                <a:defRPr/>
              </a:pPr>
              <a:t>‹#›</a:t>
            </a:fld>
            <a:endParaRPr lang="en-US"/>
          </a:p>
        </p:txBody>
      </p:sp>
    </p:spTree>
    <p:extLst>
      <p:ext uri="{BB962C8B-B14F-4D97-AF65-F5344CB8AC3E}">
        <p14:creationId xmlns:p14="http://schemas.microsoft.com/office/powerpoint/2010/main" val="411556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ABC3FA-C13D-4551-92D7-E18580FB8255}" type="slidenum">
              <a:rPr lang="en-US" smtClean="0"/>
              <a:pPr>
                <a:defRPr/>
              </a:pPr>
              <a:t>‹#›</a:t>
            </a:fld>
            <a:endParaRPr lang="en-US"/>
          </a:p>
        </p:txBody>
      </p:sp>
    </p:spTree>
    <p:extLst>
      <p:ext uri="{BB962C8B-B14F-4D97-AF65-F5344CB8AC3E}">
        <p14:creationId xmlns:p14="http://schemas.microsoft.com/office/powerpoint/2010/main" val="2957670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764FCD-0B2A-4C8D-B6D1-FA5473A767FB}" type="slidenum">
              <a:rPr lang="en-US"/>
              <a:pPr>
                <a:defRPr/>
              </a:pPr>
              <a:t>‹#›</a:t>
            </a:fld>
            <a:endParaRPr lang="en-US"/>
          </a:p>
        </p:txBody>
      </p:sp>
    </p:spTree>
    <p:extLst>
      <p:ext uri="{BB962C8B-B14F-4D97-AF65-F5344CB8AC3E}">
        <p14:creationId xmlns:p14="http://schemas.microsoft.com/office/powerpoint/2010/main" val="53324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07E92A-5F6F-458E-9873-3CF8A2FF57DC}" type="slidenum">
              <a:rPr lang="en-US" smtClean="0"/>
              <a:pPr>
                <a:defRPr/>
              </a:pPr>
              <a:t>‹#›</a:t>
            </a:fld>
            <a:endParaRPr lang="en-US"/>
          </a:p>
        </p:txBody>
      </p:sp>
    </p:spTree>
    <p:extLst>
      <p:ext uri="{BB962C8B-B14F-4D97-AF65-F5344CB8AC3E}">
        <p14:creationId xmlns:p14="http://schemas.microsoft.com/office/powerpoint/2010/main" val="32235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9A6A98-9577-4356-A719-041B9B9D962C}" type="slidenum">
              <a:rPr lang="en-US" smtClean="0"/>
              <a:pPr>
                <a:defRPr/>
              </a:pPr>
              <a:t>‹#›</a:t>
            </a:fld>
            <a:endParaRPr lang="en-US"/>
          </a:p>
        </p:txBody>
      </p:sp>
    </p:spTree>
    <p:extLst>
      <p:ext uri="{BB962C8B-B14F-4D97-AF65-F5344CB8AC3E}">
        <p14:creationId xmlns:p14="http://schemas.microsoft.com/office/powerpoint/2010/main" val="150784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FE63FE-65DA-4BAA-8339-02D7A1E6A6AA}" type="slidenum">
              <a:rPr lang="en-US" smtClean="0"/>
              <a:pPr>
                <a:defRPr/>
              </a:pPr>
              <a:t>‹#›</a:t>
            </a:fld>
            <a:endParaRPr lang="en-US"/>
          </a:p>
        </p:txBody>
      </p:sp>
    </p:spTree>
    <p:extLst>
      <p:ext uri="{BB962C8B-B14F-4D97-AF65-F5344CB8AC3E}">
        <p14:creationId xmlns:p14="http://schemas.microsoft.com/office/powerpoint/2010/main" val="118883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A9A4B5C-A9CB-49FB-9A87-04EDB1C9639E}" type="slidenum">
              <a:rPr lang="en-US" smtClean="0"/>
              <a:pPr>
                <a:defRPr/>
              </a:pPr>
              <a:t>‹#›</a:t>
            </a:fld>
            <a:endParaRPr lang="en-US"/>
          </a:p>
        </p:txBody>
      </p:sp>
    </p:spTree>
    <p:extLst>
      <p:ext uri="{BB962C8B-B14F-4D97-AF65-F5344CB8AC3E}">
        <p14:creationId xmlns:p14="http://schemas.microsoft.com/office/powerpoint/2010/main" val="210781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B893933-A8A0-4E76-BC6F-0B9FB329F53D}" type="slidenum">
              <a:rPr lang="en-US" smtClean="0"/>
              <a:pPr>
                <a:defRPr/>
              </a:pPr>
              <a:t>‹#›</a:t>
            </a:fld>
            <a:endParaRPr lang="en-US"/>
          </a:p>
        </p:txBody>
      </p:sp>
    </p:spTree>
    <p:extLst>
      <p:ext uri="{BB962C8B-B14F-4D97-AF65-F5344CB8AC3E}">
        <p14:creationId xmlns:p14="http://schemas.microsoft.com/office/powerpoint/2010/main" val="341663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422E32-CB04-4444-BE8C-E6C6F036DD3C}" type="slidenum">
              <a:rPr lang="en-US" smtClean="0"/>
              <a:pPr>
                <a:defRPr/>
              </a:pPr>
              <a:t>‹#›</a:t>
            </a:fld>
            <a:endParaRPr lang="en-US"/>
          </a:p>
        </p:txBody>
      </p:sp>
    </p:spTree>
    <p:extLst>
      <p:ext uri="{BB962C8B-B14F-4D97-AF65-F5344CB8AC3E}">
        <p14:creationId xmlns:p14="http://schemas.microsoft.com/office/powerpoint/2010/main" val="86791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C47AD7-385D-420F-BE69-B1C7703526E3}" type="slidenum">
              <a:rPr lang="en-US" smtClean="0"/>
              <a:pPr>
                <a:defRPr/>
              </a:pPr>
              <a:t>‹#›</a:t>
            </a:fld>
            <a:endParaRPr lang="en-US"/>
          </a:p>
        </p:txBody>
      </p:sp>
    </p:spTree>
    <p:extLst>
      <p:ext uri="{BB962C8B-B14F-4D97-AF65-F5344CB8AC3E}">
        <p14:creationId xmlns:p14="http://schemas.microsoft.com/office/powerpoint/2010/main" val="206341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845656A-0FF9-416F-8D61-540B58F4EF0B}" type="slidenum">
              <a:rPr lang="en-US" smtClean="0"/>
              <a:pPr>
                <a:defRPr/>
              </a:pPr>
              <a:t>‹#›</a:t>
            </a:fld>
            <a:endParaRPr lang="en-US"/>
          </a:p>
        </p:txBody>
      </p:sp>
    </p:spTree>
    <p:extLst>
      <p:ext uri="{BB962C8B-B14F-4D97-AF65-F5344CB8AC3E}">
        <p14:creationId xmlns:p14="http://schemas.microsoft.com/office/powerpoint/2010/main" val="23434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A29503-1BCA-4935-A819-BEADD3B519A5}" type="slidenum">
              <a:rPr lang="en-US" smtClean="0"/>
              <a:pPr>
                <a:defRPr/>
              </a:pPr>
              <a:t>‹#›</a:t>
            </a:fld>
            <a:endParaRPr lang="en-US"/>
          </a:p>
        </p:txBody>
      </p:sp>
    </p:spTree>
    <p:extLst>
      <p:ext uri="{BB962C8B-B14F-4D97-AF65-F5344CB8AC3E}">
        <p14:creationId xmlns:p14="http://schemas.microsoft.com/office/powerpoint/2010/main" val="32364213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6" descr="horizontal WHO .pdf"/>
          <p:cNvPicPr>
            <a:picLocks noChangeAspect="1"/>
          </p:cNvPicPr>
          <p:nvPr/>
        </p:nvPicPr>
        <p:blipFill>
          <a:blip r:embed="rId2"/>
          <a:srcRect/>
          <a:stretch>
            <a:fillRect/>
          </a:stretch>
        </p:blipFill>
        <p:spPr bwMode="auto">
          <a:xfrm>
            <a:off x="6630988" y="6167318"/>
            <a:ext cx="2513012" cy="739775"/>
          </a:xfrm>
          <a:prstGeom prst="rect">
            <a:avLst/>
          </a:prstGeom>
          <a:noFill/>
          <a:ln w="9525">
            <a:noFill/>
            <a:miter lim="800000"/>
            <a:headEnd/>
            <a:tailEnd/>
          </a:ln>
        </p:spPr>
      </p:pic>
      <p:sp>
        <p:nvSpPr>
          <p:cNvPr id="31" name="Rectangle 29"/>
          <p:cNvSpPr txBox="1">
            <a:spLocks noChangeArrowheads="1"/>
          </p:cNvSpPr>
          <p:nvPr/>
        </p:nvSpPr>
        <p:spPr bwMode="auto">
          <a:xfrm>
            <a:off x="0" y="3458"/>
            <a:ext cx="91440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b="1" dirty="0">
                <a:solidFill>
                  <a:srgbClr val="0070C0"/>
                </a:solidFill>
                <a:latin typeface="Calibri" panose="020F0502020204030204" pitchFamily="34" charset="0"/>
                <a:ea typeface="ＭＳ Ｐゴシック" charset="0"/>
                <a:cs typeface="ＭＳ Ｐゴシック" charset="0"/>
              </a:rPr>
              <a:t>Non-polio AFP Rate</a:t>
            </a:r>
            <a:endParaRPr lang="es-ES_tradnl" altLang="en-US" sz="2800" b="1" dirty="0">
              <a:solidFill>
                <a:srgbClr val="0070C0"/>
              </a:solidFill>
              <a:latin typeface="Calibri" panose="020F0502020204030204" pitchFamily="34" charset="0"/>
              <a:ea typeface="ＭＳ Ｐゴシック" charset="0"/>
              <a:cs typeface="ＭＳ Ｐゴシック" charset="0"/>
            </a:endParaRPr>
          </a:p>
        </p:txBody>
      </p:sp>
      <p:sp>
        <p:nvSpPr>
          <p:cNvPr id="70" name="Rectangle 47"/>
          <p:cNvSpPr>
            <a:spLocks noChangeArrowheads="1"/>
          </p:cNvSpPr>
          <p:nvPr/>
        </p:nvSpPr>
        <p:spPr bwMode="auto">
          <a:xfrm>
            <a:off x="22030" y="6396335"/>
            <a:ext cx="5081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GB" sz="600" dirty="0">
                <a:solidFill>
                  <a:schemeClr val="tx1">
                    <a:lumMod val="50000"/>
                    <a:lumOff val="50000"/>
                  </a:schemeClr>
                </a:solidFill>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600" dirty="0">
                <a:solidFill>
                  <a:schemeClr val="tx1">
                    <a:lumMod val="50000"/>
                    <a:lumOff val="50000"/>
                  </a:schemeClr>
                </a:solidFill>
                <a:sym typeface="Symbol" pitchFamily="18" charset="2"/>
              </a:rPr>
              <a:t>© </a:t>
            </a:r>
            <a:r>
              <a:rPr lang="en-GB" sz="600" dirty="0" smtClean="0">
                <a:solidFill>
                  <a:schemeClr val="tx1">
                    <a:lumMod val="50000"/>
                    <a:lumOff val="50000"/>
                  </a:schemeClr>
                </a:solidFill>
              </a:rPr>
              <a:t>WHO 2016. </a:t>
            </a:r>
            <a:r>
              <a:rPr lang="en-GB" sz="600" dirty="0">
                <a:solidFill>
                  <a:schemeClr val="tx1">
                    <a:lumMod val="50000"/>
                    <a:lumOff val="50000"/>
                  </a:schemeClr>
                </a:solidFill>
              </a:rPr>
              <a:t>All rights reserved</a:t>
            </a:r>
          </a:p>
        </p:txBody>
      </p:sp>
      <p:sp>
        <p:nvSpPr>
          <p:cNvPr id="19" name="Text Box 4"/>
          <p:cNvSpPr txBox="1">
            <a:spLocks noChangeArrowheads="1"/>
          </p:cNvSpPr>
          <p:nvPr/>
        </p:nvSpPr>
        <p:spPr bwMode="auto">
          <a:xfrm>
            <a:off x="38176" y="6062692"/>
            <a:ext cx="26056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sz="1000" dirty="0">
                <a:solidFill>
                  <a:schemeClr val="tx1">
                    <a:lumMod val="65000"/>
                    <a:lumOff val="35000"/>
                  </a:schemeClr>
                </a:solidFill>
              </a:rPr>
              <a:t>Data in WHO/HQ as of </a:t>
            </a:r>
            <a:r>
              <a:rPr lang="en-GB" sz="1000" dirty="0" smtClean="0">
                <a:solidFill>
                  <a:schemeClr val="tx1">
                    <a:lumMod val="65000"/>
                    <a:lumOff val="35000"/>
                  </a:schemeClr>
                </a:solidFill>
              </a:rPr>
              <a:t>12 January 2016</a:t>
            </a:r>
            <a:endParaRPr lang="en-GB" sz="1000" dirty="0">
              <a:solidFill>
                <a:schemeClr val="tx1">
                  <a:lumMod val="65000"/>
                  <a:lumOff val="35000"/>
                </a:schemeClr>
              </a:solidFill>
            </a:endParaRPr>
          </a:p>
          <a:p>
            <a:pPr eaLnBrk="1" hangingPunct="1"/>
            <a:r>
              <a:rPr lang="en-US" altLang="en-US" sz="1000" dirty="0" smtClean="0">
                <a:solidFill>
                  <a:schemeClr val="tx1">
                    <a:lumMod val="65000"/>
                    <a:lumOff val="35000"/>
                  </a:schemeClr>
                </a:solidFill>
              </a:rPr>
              <a:t>Source: WHO</a:t>
            </a:r>
            <a:endParaRPr lang="en-US" altLang="en-US" sz="1000" dirty="0">
              <a:solidFill>
                <a:schemeClr val="tx1">
                  <a:lumMod val="65000"/>
                  <a:lumOff val="35000"/>
                </a:schemeClr>
              </a:solidFill>
            </a:endParaRPr>
          </a:p>
        </p:txBody>
      </p:sp>
      <p:pic>
        <p:nvPicPr>
          <p:cNvPr id="2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33365" y="3776129"/>
            <a:ext cx="5652041" cy="2638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737" y="1113297"/>
            <a:ext cx="5582653" cy="2590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13"/>
          <p:cNvSpPr>
            <a:spLocks noChangeArrowheads="1"/>
          </p:cNvSpPr>
          <p:nvPr/>
        </p:nvSpPr>
        <p:spPr bwMode="auto">
          <a:xfrm>
            <a:off x="294693" y="4749799"/>
            <a:ext cx="3690938" cy="926605"/>
          </a:xfrm>
          <a:prstGeom prst="rect">
            <a:avLst/>
          </a:prstGeom>
          <a:noFill/>
          <a:ln w="9525">
            <a:solidFill>
              <a:schemeClr val="tx1"/>
            </a:solidFill>
            <a:miter lim="800000"/>
            <a:headEnd/>
            <a:tailEnd/>
          </a:ln>
          <a:effectLst/>
          <a:extLst/>
        </p:spPr>
        <p:txBody>
          <a:bodyPr wrap="none" anchor="ctr"/>
          <a:lstStyle/>
          <a:p>
            <a:endParaRPr lang="en-US">
              <a:solidFill>
                <a:srgbClr val="000000"/>
              </a:solidFill>
            </a:endParaRPr>
          </a:p>
        </p:txBody>
      </p:sp>
      <p:sp>
        <p:nvSpPr>
          <p:cNvPr id="23" name="Text Box 14"/>
          <p:cNvSpPr txBox="1">
            <a:spLocks noChangeArrowheads="1"/>
          </p:cNvSpPr>
          <p:nvPr/>
        </p:nvSpPr>
        <p:spPr bwMode="auto">
          <a:xfrm>
            <a:off x="1148372" y="808940"/>
            <a:ext cx="35573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solidFill>
                  <a:schemeClr val="tx1">
                    <a:lumMod val="65000"/>
                    <a:lumOff val="35000"/>
                  </a:schemeClr>
                </a:solidFill>
                <a:ea typeface="Arial Unicode MS" pitchFamily="34" charset="-128"/>
                <a:cs typeface="Arial Unicode MS" pitchFamily="34" charset="-128"/>
              </a:rPr>
              <a:t>December 2013 – November 2014</a:t>
            </a:r>
            <a:endParaRPr lang="en-GB" sz="1600" b="1" dirty="0">
              <a:solidFill>
                <a:schemeClr val="tx1">
                  <a:lumMod val="65000"/>
                  <a:lumOff val="35000"/>
                </a:schemeClr>
              </a:solidFill>
              <a:ea typeface="Arial Unicode MS" pitchFamily="34" charset="-128"/>
              <a:cs typeface="Arial Unicode MS" pitchFamily="34" charset="-128"/>
            </a:endParaRPr>
          </a:p>
        </p:txBody>
      </p:sp>
      <p:sp>
        <p:nvSpPr>
          <p:cNvPr id="24" name="Text Box 17"/>
          <p:cNvSpPr txBox="1">
            <a:spLocks noChangeArrowheads="1"/>
          </p:cNvSpPr>
          <p:nvPr/>
        </p:nvSpPr>
        <p:spPr bwMode="auto">
          <a:xfrm>
            <a:off x="5362538" y="3506040"/>
            <a:ext cx="3432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solidFill>
                  <a:schemeClr val="tx1">
                    <a:lumMod val="65000"/>
                    <a:lumOff val="35000"/>
                  </a:schemeClr>
                </a:solidFill>
                <a:ea typeface="Arial Unicode MS" pitchFamily="34" charset="-128"/>
                <a:cs typeface="Arial Unicode MS" pitchFamily="34" charset="-128"/>
              </a:rPr>
              <a:t>December 2014 </a:t>
            </a:r>
            <a:r>
              <a:rPr lang="en-GB" sz="1600" b="1" dirty="0">
                <a:solidFill>
                  <a:schemeClr val="tx1">
                    <a:lumMod val="65000"/>
                    <a:lumOff val="35000"/>
                  </a:schemeClr>
                </a:solidFill>
                <a:ea typeface="Arial Unicode MS" pitchFamily="34" charset="-128"/>
                <a:cs typeface="Arial Unicode MS" pitchFamily="34" charset="-128"/>
              </a:rPr>
              <a:t>– </a:t>
            </a:r>
            <a:r>
              <a:rPr lang="en-GB" sz="1600" b="1" dirty="0" smtClean="0">
                <a:solidFill>
                  <a:schemeClr val="tx1">
                    <a:lumMod val="65000"/>
                    <a:lumOff val="35000"/>
                  </a:schemeClr>
                </a:solidFill>
                <a:ea typeface="Arial Unicode MS" pitchFamily="34" charset="-128"/>
                <a:cs typeface="Arial Unicode MS" pitchFamily="34" charset="-128"/>
              </a:rPr>
              <a:t>November 2015</a:t>
            </a:r>
          </a:p>
        </p:txBody>
      </p:sp>
      <p:sp>
        <p:nvSpPr>
          <p:cNvPr id="25" name="Rectangle 5"/>
          <p:cNvSpPr>
            <a:spLocks noChangeArrowheads="1"/>
          </p:cNvSpPr>
          <p:nvPr/>
        </p:nvSpPr>
        <p:spPr bwMode="auto">
          <a:xfrm>
            <a:off x="370893" y="4873625"/>
            <a:ext cx="381000" cy="2286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26" name="Rectangle 6"/>
          <p:cNvSpPr>
            <a:spLocks noChangeArrowheads="1"/>
          </p:cNvSpPr>
          <p:nvPr/>
        </p:nvSpPr>
        <p:spPr bwMode="auto">
          <a:xfrm>
            <a:off x="1502651" y="4879975"/>
            <a:ext cx="3810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Times New Roman" pitchFamily="18" charset="0"/>
            </a:endParaRPr>
          </a:p>
        </p:txBody>
      </p:sp>
      <p:sp>
        <p:nvSpPr>
          <p:cNvPr id="28" name="Rectangle 7"/>
          <p:cNvSpPr>
            <a:spLocks noChangeArrowheads="1"/>
          </p:cNvSpPr>
          <p:nvPr/>
        </p:nvSpPr>
        <p:spPr bwMode="auto">
          <a:xfrm>
            <a:off x="370893" y="5260975"/>
            <a:ext cx="381000" cy="2286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29" name="Text Box 8"/>
          <p:cNvSpPr txBox="1">
            <a:spLocks noChangeArrowheads="1"/>
          </p:cNvSpPr>
          <p:nvPr/>
        </p:nvSpPr>
        <p:spPr bwMode="auto">
          <a:xfrm>
            <a:off x="756071" y="4838951"/>
            <a:ext cx="550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rgbClr val="000000"/>
                </a:solidFill>
                <a:latin typeface="Times New Roman" pitchFamily="18" charset="0"/>
              </a:rPr>
              <a:t>&lt; 0.5</a:t>
            </a:r>
          </a:p>
        </p:txBody>
      </p:sp>
      <p:sp>
        <p:nvSpPr>
          <p:cNvPr id="30" name="Text Box 9"/>
          <p:cNvSpPr txBox="1">
            <a:spLocks noChangeArrowheads="1"/>
          </p:cNvSpPr>
          <p:nvPr/>
        </p:nvSpPr>
        <p:spPr bwMode="auto">
          <a:xfrm>
            <a:off x="1893306" y="4846972"/>
            <a:ext cx="872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smtClean="0">
                <a:solidFill>
                  <a:srgbClr val="000000"/>
                </a:solidFill>
                <a:latin typeface="Times New Roman" pitchFamily="18" charset="0"/>
              </a:rPr>
              <a:t>0.5 </a:t>
            </a:r>
            <a:r>
              <a:rPr lang="en-GB" sz="1400" dirty="0">
                <a:solidFill>
                  <a:srgbClr val="000000"/>
                </a:solidFill>
                <a:latin typeface="Times New Roman" pitchFamily="18" charset="0"/>
              </a:rPr>
              <a:t>- </a:t>
            </a:r>
            <a:r>
              <a:rPr lang="en-GB" sz="1400" dirty="0" smtClean="0">
                <a:solidFill>
                  <a:srgbClr val="000000"/>
                </a:solidFill>
                <a:latin typeface="Times New Roman" pitchFamily="18" charset="0"/>
              </a:rPr>
              <a:t>0.99</a:t>
            </a:r>
            <a:endParaRPr lang="en-GB" sz="1400" dirty="0">
              <a:solidFill>
                <a:srgbClr val="000000"/>
              </a:solidFill>
              <a:latin typeface="Times New Roman" pitchFamily="18" charset="0"/>
            </a:endParaRPr>
          </a:p>
        </p:txBody>
      </p:sp>
      <p:sp>
        <p:nvSpPr>
          <p:cNvPr id="32" name="Text Box 10"/>
          <p:cNvSpPr txBox="1">
            <a:spLocks noChangeArrowheads="1"/>
          </p:cNvSpPr>
          <p:nvPr/>
        </p:nvSpPr>
        <p:spPr bwMode="auto">
          <a:xfrm>
            <a:off x="762699" y="5203909"/>
            <a:ext cx="4203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u="sng" dirty="0" smtClean="0">
                <a:solidFill>
                  <a:srgbClr val="000000"/>
                </a:solidFill>
                <a:latin typeface="Times New Roman" pitchFamily="18" charset="0"/>
              </a:rPr>
              <a:t>&gt;</a:t>
            </a:r>
            <a:r>
              <a:rPr lang="en-GB" sz="1400" dirty="0" smtClean="0">
                <a:solidFill>
                  <a:srgbClr val="000000"/>
                </a:solidFill>
                <a:latin typeface="Times New Roman" pitchFamily="18" charset="0"/>
              </a:rPr>
              <a:t> </a:t>
            </a:r>
            <a:r>
              <a:rPr lang="en-GB" sz="1400" dirty="0">
                <a:solidFill>
                  <a:srgbClr val="000000"/>
                </a:solidFill>
                <a:latin typeface="Times New Roman" pitchFamily="18" charset="0"/>
              </a:rPr>
              <a:t>1</a:t>
            </a:r>
          </a:p>
        </p:txBody>
      </p:sp>
      <p:sp>
        <p:nvSpPr>
          <p:cNvPr id="33" name="Text Box 12"/>
          <p:cNvSpPr txBox="1">
            <a:spLocks noChangeArrowheads="1"/>
          </p:cNvSpPr>
          <p:nvPr/>
        </p:nvSpPr>
        <p:spPr bwMode="auto">
          <a:xfrm>
            <a:off x="1918539" y="5247105"/>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rgbClr val="000000"/>
                </a:solidFill>
                <a:latin typeface="Times New Roman" pitchFamily="18" charset="0"/>
              </a:rPr>
              <a:t>No AFP Surveillance/data</a:t>
            </a:r>
          </a:p>
        </p:txBody>
      </p:sp>
      <p:sp>
        <p:nvSpPr>
          <p:cNvPr id="34" name="Rectangle 11"/>
          <p:cNvSpPr>
            <a:spLocks noChangeArrowheads="1"/>
          </p:cNvSpPr>
          <p:nvPr/>
        </p:nvSpPr>
        <p:spPr bwMode="auto">
          <a:xfrm>
            <a:off x="1511118" y="5272088"/>
            <a:ext cx="381000" cy="228600"/>
          </a:xfrm>
          <a:prstGeom prst="rect">
            <a:avLst/>
          </a:prstGeom>
          <a:solidFill>
            <a:srgbClr val="F8F8F8"/>
          </a:solidFill>
          <a:ln w="9525">
            <a:headEnd/>
            <a:tailEnd/>
          </a:ln>
          <a:extLst/>
        </p:spPr>
        <p:style>
          <a:lnRef idx="2">
            <a:schemeClr val="dk1"/>
          </a:lnRef>
          <a:fillRef idx="1">
            <a:schemeClr val="lt1"/>
          </a:fillRef>
          <a:effectRef idx="0">
            <a:schemeClr val="dk1"/>
          </a:effectRef>
          <a:fontRef idx="minor">
            <a:schemeClr val="dk1"/>
          </a:fontRef>
        </p:style>
        <p:txBody>
          <a:bodyPr wrap="none" anchor="ctr"/>
          <a:lstStyle/>
          <a:p>
            <a:endParaRPr lang="en-US">
              <a:solidFill>
                <a:srgbClr val="000000"/>
              </a:solidFill>
            </a:endParaRPr>
          </a:p>
        </p:txBody>
      </p:sp>
    </p:spTree>
    <p:extLst>
      <p:ext uri="{BB962C8B-B14F-4D97-AF65-F5344CB8AC3E}">
        <p14:creationId xmlns:p14="http://schemas.microsoft.com/office/powerpoint/2010/main" val="1472475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2321</TotalTime>
  <Words>116</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Pan American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 of Acute Flaccid Paralysis (AFP) cases pending classification, the Americas, 2007*</dc:title>
  <dc:creator>PAHO Lan User</dc:creator>
  <cp:lastModifiedBy>Revilla, Mr. Fernando (WDC)</cp:lastModifiedBy>
  <cp:revision>103</cp:revision>
  <dcterms:created xsi:type="dcterms:W3CDTF">2007-11-01T14:35:31Z</dcterms:created>
  <dcterms:modified xsi:type="dcterms:W3CDTF">2016-01-28T17:33:07Z</dcterms:modified>
</cp:coreProperties>
</file>