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310" r:id="rId6"/>
    <p:sldId id="261" r:id="rId7"/>
    <p:sldId id="311" r:id="rId8"/>
    <p:sldId id="263" r:id="rId9"/>
    <p:sldId id="264" r:id="rId10"/>
    <p:sldId id="256" r:id="rId11"/>
    <p:sldId id="317" r:id="rId12"/>
    <p:sldId id="305" r:id="rId13"/>
    <p:sldId id="262" r:id="rId14"/>
    <p:sldId id="273" r:id="rId15"/>
    <p:sldId id="320" r:id="rId16"/>
    <p:sldId id="271" r:id="rId17"/>
    <p:sldId id="321" r:id="rId18"/>
    <p:sldId id="272" r:id="rId19"/>
    <p:sldId id="276" r:id="rId20"/>
    <p:sldId id="306" r:id="rId21"/>
    <p:sldId id="307" r:id="rId22"/>
    <p:sldId id="308" r:id="rId23"/>
    <p:sldId id="318" r:id="rId24"/>
    <p:sldId id="309" r:id="rId25"/>
    <p:sldId id="300" r:id="rId26"/>
    <p:sldId id="282" r:id="rId27"/>
    <p:sldId id="270" r:id="rId28"/>
    <p:sldId id="265" r:id="rId29"/>
    <p:sldId id="266" r:id="rId30"/>
    <p:sldId id="312" r:id="rId31"/>
    <p:sldId id="268" r:id="rId32"/>
    <p:sldId id="313" r:id="rId33"/>
    <p:sldId id="319" r:id="rId34"/>
    <p:sldId id="315" r:id="rId35"/>
    <p:sldId id="314" r:id="rId36"/>
    <p:sldId id="284" r:id="rId37"/>
    <p:sldId id="316" r:id="rId38"/>
    <p:sldId id="283" r:id="rId39"/>
    <p:sldId id="285" r:id="rId40"/>
    <p:sldId id="286" r:id="rId41"/>
    <p:sldId id="289" r:id="rId42"/>
    <p:sldId id="303" r:id="rId43"/>
    <p:sldId id="299" r:id="rId44"/>
    <p:sldId id="290" r:id="rId45"/>
    <p:sldId id="298" r:id="rId46"/>
    <p:sldId id="291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CHD</c:v>
                </c:pt>
                <c:pt idx="1">
                  <c:v>Cancer</c:v>
                </c:pt>
                <c:pt idx="2">
                  <c:v>Diabetes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253</c:v>
                </c:pt>
                <c:pt idx="1">
                  <c:v>218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CHD</c:v>
                </c:pt>
                <c:pt idx="1">
                  <c:v>Cancer</c:v>
                </c:pt>
                <c:pt idx="2">
                  <c:v>Diabetes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218</c:v>
                </c:pt>
                <c:pt idx="1">
                  <c:v>185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217024"/>
        <c:axId val="233222912"/>
      </c:barChart>
      <c:catAx>
        <c:axId val="23321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3222912"/>
        <c:crosses val="autoZero"/>
        <c:auto val="1"/>
        <c:lblAlgn val="ctr"/>
        <c:lblOffset val="100"/>
        <c:noMultiLvlLbl val="0"/>
      </c:catAx>
      <c:valAx>
        <c:axId val="23322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2170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Chlamydia</c:v>
                </c:pt>
                <c:pt idx="1">
                  <c:v>Gonorrhea</c:v>
                </c:pt>
                <c:pt idx="2">
                  <c:v>Syphillis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648</c:v>
                </c:pt>
                <c:pt idx="1">
                  <c:v>279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Chlamydia</c:v>
                </c:pt>
                <c:pt idx="1">
                  <c:v>Gonorrhea</c:v>
                </c:pt>
                <c:pt idx="2">
                  <c:v>Syphillis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343</c:v>
                </c:pt>
                <c:pt idx="1">
                  <c:v>116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13216"/>
        <c:axId val="232314752"/>
      </c:barChart>
      <c:catAx>
        <c:axId val="23231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32314752"/>
        <c:crosses val="autoZero"/>
        <c:auto val="1"/>
        <c:lblAlgn val="ctr"/>
        <c:lblOffset val="100"/>
        <c:noMultiLvlLbl val="0"/>
      </c:catAx>
      <c:valAx>
        <c:axId val="23231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313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553681968999211"/>
          <c:y val="0"/>
          <c:w val="0.30892623681473813"/>
          <c:h val="0.1268190117539660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73E057-AE07-4569-8562-ACEEA1C9A3F5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57A2E0-BDD3-4636-8AA9-0C14D315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0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23EAE-4197-44D5-B8E5-D1E4FBACD7A6}" type="slidenum">
              <a:rPr 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031D7-DE76-49D9-B97C-5B4403AAF6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9CE1DF-893D-4EF1-B816-0A386832E9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A2A43-4B24-49C8-8BCA-8C5E0FBE28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2B37-EB90-4AB8-8AF7-FE8D09694D42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0E73-5EED-45B9-9396-81C990DE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01F5-7480-46D2-8869-C510FB10C5E3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FE36-A297-427E-BBB2-70A1D67D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6DD1-F820-4931-92CB-44311DBC5613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A503-7499-4EA9-9898-EEC3D33CC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68F0-6A7E-4A41-A2AD-FCEB070F6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92CD-E55B-4AB9-AF32-CE1DE0F5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8C8A-7961-4D87-98A2-2CF1CBAE136E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2D34-20CC-452C-A11A-D96D6C28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5074-91E8-4A95-86FE-6FFF61B84CC5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D5A7-64D6-4B00-8C01-0350A931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4267-083B-4F07-80D4-972EFAFDDE99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C2A2-9D5F-4CAF-92D6-CEAE4B1D5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C764-0501-44F0-B345-F80F512F8BC8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4FC1-8B46-41B6-AE34-C7BC2D555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0273-BD46-49D3-974F-A98D4C0984C5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8A9E-5C52-41AF-BF60-303F94E94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2305-4ED3-4CE6-B565-9C54AE301223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DB8E-0DC6-48D2-9989-926F5D1E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D229-672B-4A88-A7EF-773BE870CE35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8F35-4108-4CCB-895C-9908B78F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C5E0-109A-4272-AC2C-E80C788E7875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02D4-1B56-4B6B-B39E-15E4913E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4C089-D7EF-4363-B849-DEE29E0202CC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AE094-D1CA-427C-8620-0A375EA8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 w="889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 w="889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/>
            </a:endParaRP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8153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  <a:latin typeface="Georgia" pitchFamily="18" charset="0"/>
              </a:rPr>
              <a:t>Urban Health: Establishing an Agenda for Action in the Americas</a:t>
            </a:r>
            <a:endParaRPr lang="en-US" sz="3600">
              <a:solidFill>
                <a:schemeClr val="bg1"/>
              </a:solidFill>
              <a:latin typeface="Adobe Garamond Pro"/>
            </a:endParaRPr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76200" y="55626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Carlos J. Crespo, DrPH, FACSM</a:t>
            </a:r>
            <a:r>
              <a:rPr lang="en-US" sz="2000">
                <a:latin typeface="Verdana" pitchFamily="34" charset="0"/>
              </a:rPr>
              <a:t/>
            </a:r>
            <a:br>
              <a:rPr lang="en-US" sz="2000">
                <a:latin typeface="Verdana" pitchFamily="34" charset="0"/>
              </a:rPr>
            </a:br>
            <a:r>
              <a:rPr lang="en-US" sz="2000">
                <a:latin typeface="Verdana" pitchFamily="34" charset="0"/>
              </a:rPr>
              <a:t>Portland State University </a:t>
            </a:r>
            <a:br>
              <a:rPr lang="en-US" sz="2000">
                <a:latin typeface="Verdana" pitchFamily="34" charset="0"/>
              </a:rPr>
            </a:br>
            <a:r>
              <a:rPr lang="en-US" sz="2000">
                <a:latin typeface="Verdana" pitchFamily="34" charset="0"/>
              </a:rPr>
              <a:t>School of Community Health</a:t>
            </a:r>
          </a:p>
          <a:p>
            <a:r>
              <a:rPr lang="en-US" sz="2000">
                <a:latin typeface="Verdana" pitchFamily="34" charset="0"/>
              </a:rPr>
              <a:t>WHO Collaborating Center in Urban Health and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Mortality Rates (per 100,000 pop.) in Urban and Rural Regions, US 2004</a:t>
            </a:r>
            <a:endParaRPr lang="en-US" dirty="0"/>
          </a:p>
        </p:txBody>
      </p:sp>
      <p:graphicFrame>
        <p:nvGraphicFramePr>
          <p:cNvPr id="28674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Prisoners per 1,000 people</a:t>
            </a:r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720850"/>
          <a:ext cx="82296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Chart" r:id="rId4" imgW="8229297" imgH="4406738" progId="MSGraph.Chart.8">
                  <p:embed followColorScheme="full"/>
                </p:oleObj>
              </mc:Choice>
              <mc:Fallback>
                <p:oleObj name="Chart" r:id="rId4" imgW="8229297" imgH="4406738" progId="MSGraph.Chart.8">
                  <p:embed followColorScheme="full"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20850"/>
                        <a:ext cx="8229600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6525" y="6361113"/>
            <a:ext cx="657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Source: World Rank Research Team (New York: Bantam Books, 1992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 healthy community?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60 percent of premature deaths in the U.S. are caused by factors  unrelated to medical care—environmental conditions, social circumstances, and behavioral choices.</a:t>
            </a:r>
          </a:p>
          <a:p>
            <a:r>
              <a:rPr lang="en-US" smtClean="0"/>
              <a:t>We need communities that are conducive to the vibrant lifestyles that will keep people healthy</a:t>
            </a:r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609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Source: Julia Hudson, Center for Rural Affairs, Sept 2009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61363" cy="763588"/>
          </a:xfrm>
        </p:spPr>
        <p:txBody>
          <a:bodyPr/>
          <a:lstStyle/>
          <a:p>
            <a:r>
              <a:rPr lang="en-US" sz="3200" smtClean="0"/>
              <a:t>Strategic Approaches to Urban Health Problems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944938" cy="4143375"/>
          </a:xfrm>
        </p:spPr>
        <p:txBody>
          <a:bodyPr/>
          <a:lstStyle/>
          <a:p>
            <a:r>
              <a:rPr lang="en-US" smtClean="0"/>
              <a:t>Disease Oriented: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Expensive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Unisectorial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One-on-one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Unsustainable:</a:t>
            </a:r>
          </a:p>
          <a:p>
            <a:pPr lvl="2"/>
            <a:r>
              <a:rPr lang="en-US" smtClean="0"/>
              <a:t>Economic</a:t>
            </a:r>
          </a:p>
          <a:p>
            <a:pPr lvl="2"/>
            <a:r>
              <a:rPr lang="en-US" smtClean="0"/>
              <a:t>Environmental</a:t>
            </a:r>
          </a:p>
          <a:p>
            <a:pPr lvl="2"/>
            <a:r>
              <a:rPr lang="en-US" smtClean="0"/>
              <a:t>Social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325938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kern="0" dirty="0">
                <a:latin typeface="+mn-lt"/>
              </a:rPr>
              <a:t>Behavior Oriented: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kern="0" dirty="0">
                <a:latin typeface="+mn-lt"/>
              </a:rPr>
              <a:t>Cost-effective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kern="0" dirty="0" err="1">
                <a:latin typeface="+mn-lt"/>
              </a:rPr>
              <a:t>Multisectorial</a:t>
            </a:r>
            <a:endParaRPr lang="en-US" sz="2800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kern="0" dirty="0">
                <a:latin typeface="+mn-lt"/>
              </a:rPr>
              <a:t>Population-based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kern="0" dirty="0">
                <a:latin typeface="+mn-lt"/>
              </a:rPr>
              <a:t>Build sustainable infrastructures: transportation, schools, housing, parks, air, water, and social-cohesion.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4343400" cy="1968500"/>
          </a:xfrm>
        </p:spPr>
        <p:txBody>
          <a:bodyPr/>
          <a:lstStyle/>
          <a:p>
            <a:pPr algn="l"/>
            <a:r>
              <a:rPr lang="en-US" sz="3200" smtClean="0"/>
              <a:t>El ambiente que hemos construido lo podemos deconstruir</a:t>
            </a:r>
          </a:p>
        </p:txBody>
      </p:sp>
      <p:sp>
        <p:nvSpPr>
          <p:cNvPr id="93186" name="Content Placeholder 5"/>
          <p:cNvSpPr>
            <a:spLocks noGrp="1"/>
          </p:cNvSpPr>
          <p:nvPr>
            <p:ph idx="1"/>
          </p:nvPr>
        </p:nvSpPr>
        <p:spPr>
          <a:xfrm>
            <a:off x="3767138" y="3783013"/>
            <a:ext cx="4995862" cy="2844800"/>
          </a:xfrm>
        </p:spPr>
        <p:txBody>
          <a:bodyPr/>
          <a:lstStyle/>
          <a:p>
            <a:r>
              <a:rPr lang="en-US" smtClean="0"/>
              <a:t>Violence</a:t>
            </a:r>
          </a:p>
          <a:p>
            <a:r>
              <a:rPr lang="en-US" smtClean="0"/>
              <a:t>Alcohol/Substance Abuse</a:t>
            </a:r>
          </a:p>
          <a:p>
            <a:r>
              <a:rPr lang="en-US" smtClean="0"/>
              <a:t>Tobacco use</a:t>
            </a:r>
          </a:p>
          <a:p>
            <a:r>
              <a:rPr lang="en-US" smtClean="0"/>
              <a:t>Obesity </a:t>
            </a:r>
          </a:p>
        </p:txBody>
      </p:sp>
      <p:pic>
        <p:nvPicPr>
          <p:cNvPr id="9318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3657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971800"/>
            <a:ext cx="241935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668338"/>
          </a:xfrm>
        </p:spPr>
        <p:txBody>
          <a:bodyPr/>
          <a:lstStyle/>
          <a:p>
            <a:r>
              <a:rPr lang="en-US" sz="2800" smtClean="0"/>
              <a:t>Physical Activity is today’s best buy in public health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Reduces risk of dying prematurely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Reduces risk of dying from heart disease (and stroke)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Reduces risk of developing diabetes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Reduces the risk of developing and lowering high blood pressure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Reduces risk of developing certain cancers: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Colon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Breast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Reduces feeling of depression and anxiety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Helps control weight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Helps build and maintain healthy bones, muscles and joints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Help older adults become stronger and better able to move about without falling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Promotes psychological well-being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66700"/>
            <a:ext cx="4927600" cy="1597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ciento</a:t>
            </a:r>
            <a:r>
              <a:rPr lang="en-US" sz="3600" dirty="0" smtClean="0"/>
              <a:t> de </a:t>
            </a:r>
            <a:r>
              <a:rPr lang="en-US" sz="3600" dirty="0" err="1" smtClean="0"/>
              <a:t>ninos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caminan</a:t>
            </a:r>
            <a:r>
              <a:rPr lang="en-US" sz="3600" dirty="0" smtClean="0"/>
              <a:t> a la </a:t>
            </a:r>
            <a:r>
              <a:rPr lang="en-US" sz="3600" dirty="0" err="1" smtClean="0"/>
              <a:t>escuela</a:t>
            </a:r>
            <a:r>
              <a:rPr lang="en-US" sz="3600" dirty="0" smtClean="0"/>
              <a:t>, 1969 and 2001</a:t>
            </a:r>
          </a:p>
        </p:txBody>
      </p:sp>
      <p:pic>
        <p:nvPicPr>
          <p:cNvPr id="32773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87" t="-7272" r="-6187" b="-7272"/>
          <a:stretch>
            <a:fillRect/>
          </a:stretch>
        </p:blipFill>
        <p:spPr>
          <a:xfrm>
            <a:off x="254000" y="2459038"/>
            <a:ext cx="3875088" cy="3046412"/>
          </a:xfrm>
        </p:spPr>
      </p:pic>
      <p:graphicFrame>
        <p:nvGraphicFramePr>
          <p:cNvPr id="32771" name="Object 3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3913188" y="442913"/>
          <a:ext cx="5230812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Chart" r:id="rId4" imgW="4724009" imgH="5790721" progId="Excel.Sheet.8">
                  <p:embed/>
                </p:oleObj>
              </mc:Choice>
              <mc:Fallback>
                <p:oleObj name="Chart" r:id="rId4" imgW="4724009" imgH="5790721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42913"/>
                        <a:ext cx="5230812" cy="641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672465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Chart" r:id="rId3" imgW="7695917" imgH="5054414" progId="MSGraph.Chart.8">
                  <p:embed followColorScheme="full"/>
                </p:oleObj>
              </mc:Choice>
              <mc:Fallback>
                <p:oleObj name="Chart" r:id="rId3" imgW="7695917" imgH="5054414" progId="MSGraph.Chart.8">
                  <p:embed followColorScheme="full"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724650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25488"/>
            <a:ext cx="8686800" cy="987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Mientras mas television mayor la obesidad en ninos de 8-16 anos de edad</a:t>
            </a: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1143000" y="6172200"/>
            <a:ext cx="7669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Times New Roman" pitchFamily="18" charset="0"/>
              </a:rPr>
              <a:t>Source:  Crespo et al., Arch Ped and Adolesc Med. 2001;155:360-5.  NHANES III, 1988-94</a:t>
            </a:r>
          </a:p>
          <a:p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582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4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7239000" cy="601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Urban Health: Major Points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981200"/>
            <a:ext cx="4338637" cy="436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Growth and Equity</a:t>
            </a:r>
          </a:p>
          <a:p>
            <a:pPr>
              <a:buFontTx/>
              <a:buChar char="•"/>
            </a:pPr>
            <a:r>
              <a:rPr lang="en-US" smtClean="0"/>
              <a:t>Multisectorial Approaches to Health Promotion</a:t>
            </a:r>
          </a:p>
          <a:p>
            <a:pPr>
              <a:buFontTx/>
              <a:buChar char="•"/>
            </a:pPr>
            <a:r>
              <a:rPr lang="en-US" smtClean="0"/>
              <a:t>WHO/PAHO Plan for Action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55838"/>
            <a:ext cx="36576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196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Exposure:</a:t>
            </a:r>
          </a:p>
          <a:p>
            <a:r>
              <a:rPr lang="en-US" sz="2000">
                <a:latin typeface="Calibri" pitchFamily="34" charset="0"/>
              </a:rPr>
              <a:t>Physical Activity</a:t>
            </a:r>
          </a:p>
        </p:txBody>
      </p:sp>
      <p:sp>
        <p:nvSpPr>
          <p:cNvPr id="133122" name="Text Box 6"/>
          <p:cNvSpPr txBox="1">
            <a:spLocks noChangeArrowheads="1"/>
          </p:cNvSpPr>
          <p:nvPr/>
        </p:nvSpPr>
        <p:spPr bwMode="auto">
          <a:xfrm>
            <a:off x="6629400" y="1981200"/>
            <a:ext cx="231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Outcome</a:t>
            </a:r>
          </a:p>
          <a:p>
            <a:r>
              <a:rPr lang="en-US" sz="2000">
                <a:latin typeface="Calibri" pitchFamily="34" charset="0"/>
              </a:rPr>
              <a:t>Longevity</a:t>
            </a:r>
          </a:p>
          <a:p>
            <a:r>
              <a:rPr lang="en-US" sz="2000">
                <a:latin typeface="Calibri" pitchFamily="34" charset="0"/>
              </a:rPr>
              <a:t>Disease prevention</a:t>
            </a:r>
          </a:p>
          <a:p>
            <a:r>
              <a:rPr lang="en-US" sz="2000">
                <a:latin typeface="Calibri" pitchFamily="34" charset="0"/>
              </a:rPr>
              <a:t>	CHD</a:t>
            </a:r>
          </a:p>
          <a:p>
            <a:r>
              <a:rPr lang="en-US" sz="2000">
                <a:latin typeface="Calibri" pitchFamily="34" charset="0"/>
              </a:rPr>
              <a:t>	Cancer</a:t>
            </a:r>
          </a:p>
          <a:p>
            <a:r>
              <a:rPr lang="en-US" sz="2000">
                <a:latin typeface="Calibri" pitchFamily="34" charset="0"/>
              </a:rPr>
              <a:t>	Diabetes</a:t>
            </a:r>
          </a:p>
          <a:p>
            <a:r>
              <a:rPr lang="en-US" sz="2000">
                <a:latin typeface="Calibri" pitchFamily="34" charset="0"/>
              </a:rPr>
              <a:t>	Stroke</a:t>
            </a:r>
          </a:p>
          <a:p>
            <a:r>
              <a:rPr lang="en-US" sz="2000">
                <a:latin typeface="Calibri" pitchFamily="34" charset="0"/>
              </a:rPr>
              <a:t>Health promotion</a:t>
            </a:r>
          </a:p>
          <a:p>
            <a:r>
              <a:rPr lang="en-US" sz="2000">
                <a:latin typeface="Calibri" pitchFamily="34" charset="0"/>
              </a:rPr>
              <a:t>Mental health</a:t>
            </a:r>
          </a:p>
        </p:txBody>
      </p:sp>
      <p:pic>
        <p:nvPicPr>
          <p:cNvPr id="133123" name="Picture 8" descr="MCj0440247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15509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AutoShape 11"/>
          <p:cNvSpPr>
            <a:spLocks/>
          </p:cNvSpPr>
          <p:nvPr/>
        </p:nvSpPr>
        <p:spPr bwMode="auto">
          <a:xfrm>
            <a:off x="6324600" y="2590800"/>
            <a:ext cx="76200" cy="1981200"/>
          </a:xfrm>
          <a:prstGeom prst="lef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25" name="AutoShape 12"/>
          <p:cNvSpPr>
            <a:spLocks noChangeArrowheads="1"/>
          </p:cNvSpPr>
          <p:nvPr/>
        </p:nvSpPr>
        <p:spPr bwMode="auto">
          <a:xfrm>
            <a:off x="2286000" y="32004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26" name="AutoShape 13"/>
          <p:cNvSpPr>
            <a:spLocks noChangeArrowheads="1"/>
          </p:cNvSpPr>
          <p:nvPr/>
        </p:nvSpPr>
        <p:spPr bwMode="auto">
          <a:xfrm>
            <a:off x="5105400" y="32766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27" name="Text Box 14"/>
          <p:cNvSpPr txBox="1">
            <a:spLocks noChangeArrowheads="1"/>
          </p:cNvSpPr>
          <p:nvPr/>
        </p:nvSpPr>
        <p:spPr bwMode="auto">
          <a:xfrm>
            <a:off x="914400" y="685800"/>
            <a:ext cx="773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Individual benefits of physical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196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Exposure:</a:t>
            </a:r>
          </a:p>
          <a:p>
            <a:r>
              <a:rPr lang="en-US" sz="2000">
                <a:latin typeface="Calibri" pitchFamily="34" charset="0"/>
              </a:rPr>
              <a:t>Physical Activity</a:t>
            </a:r>
          </a:p>
        </p:txBody>
      </p:sp>
      <p:sp>
        <p:nvSpPr>
          <p:cNvPr id="135170" name="Text Box 3"/>
          <p:cNvSpPr txBox="1">
            <a:spLocks noChangeArrowheads="1"/>
          </p:cNvSpPr>
          <p:nvPr/>
        </p:nvSpPr>
        <p:spPr bwMode="auto">
          <a:xfrm>
            <a:off x="7239000" y="2057400"/>
            <a:ext cx="1687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Outcome</a:t>
            </a:r>
          </a:p>
          <a:p>
            <a:r>
              <a:rPr lang="en-US" sz="2000">
                <a:latin typeface="Calibri" pitchFamily="34" charset="0"/>
              </a:rPr>
              <a:t>Preparedness</a:t>
            </a:r>
          </a:p>
          <a:p>
            <a:r>
              <a:rPr lang="en-US" sz="2000">
                <a:latin typeface="Calibri" pitchFamily="34" charset="0"/>
              </a:rPr>
              <a:t>Productivity</a:t>
            </a:r>
          </a:p>
          <a:p>
            <a:r>
              <a:rPr lang="en-US" sz="2000">
                <a:latin typeface="Calibri" pitchFamily="34" charset="0"/>
              </a:rPr>
              <a:t>Safety</a:t>
            </a:r>
          </a:p>
          <a:p>
            <a:r>
              <a:rPr lang="en-US" sz="2000">
                <a:latin typeface="Calibri" pitchFamily="34" charset="0"/>
              </a:rPr>
              <a:t>Economics</a:t>
            </a:r>
          </a:p>
          <a:p>
            <a:r>
              <a:rPr lang="en-US" sz="2000">
                <a:latin typeface="Calibri" pitchFamily="34" charset="0"/>
              </a:rPr>
              <a:t>Livability</a:t>
            </a:r>
          </a:p>
          <a:p>
            <a:r>
              <a:rPr lang="en-US" sz="2000">
                <a:latin typeface="Calibri" pitchFamily="34" charset="0"/>
              </a:rPr>
              <a:t>Happiness</a:t>
            </a:r>
          </a:p>
          <a:p>
            <a:r>
              <a:rPr lang="en-US" sz="2000">
                <a:latin typeface="Calibri" pitchFamily="34" charset="0"/>
              </a:rPr>
              <a:t>Environment</a:t>
            </a:r>
          </a:p>
          <a:p>
            <a:r>
              <a:rPr lang="en-US" sz="2000">
                <a:latin typeface="Calibri" pitchFamily="34" charset="0"/>
              </a:rPr>
              <a:t>Patriotic</a:t>
            </a:r>
          </a:p>
        </p:txBody>
      </p:sp>
      <p:sp>
        <p:nvSpPr>
          <p:cNvPr id="135171" name="AutoShape 5"/>
          <p:cNvSpPr>
            <a:spLocks/>
          </p:cNvSpPr>
          <p:nvPr/>
        </p:nvSpPr>
        <p:spPr bwMode="auto">
          <a:xfrm>
            <a:off x="7010400" y="26670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72" name="AutoShape 6"/>
          <p:cNvSpPr>
            <a:spLocks noChangeArrowheads="1"/>
          </p:cNvSpPr>
          <p:nvPr/>
        </p:nvSpPr>
        <p:spPr bwMode="auto">
          <a:xfrm>
            <a:off x="304800" y="33528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73" name="AutoShape 7"/>
          <p:cNvSpPr>
            <a:spLocks noChangeArrowheads="1"/>
          </p:cNvSpPr>
          <p:nvPr/>
        </p:nvSpPr>
        <p:spPr bwMode="auto">
          <a:xfrm>
            <a:off x="5867400" y="34290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805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Community benefits of physical activity</a:t>
            </a:r>
          </a:p>
        </p:txBody>
      </p:sp>
      <p:pic>
        <p:nvPicPr>
          <p:cNvPr id="135175" name="Picture 10" descr="MCBL00337_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42910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hlink"/>
                </a:solidFill>
              </a:rPr>
              <a:t>Multisectorial Approaches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Housing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Health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Transportation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Land Use Planning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Public Safety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Parks and Recreation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Workforce Development/Education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Volunteerism/Civic Engagement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Arts and Cultural Activities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Economic Development/Fiscal Impact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ChangeArrowheads="1"/>
          </p:cNvSpPr>
          <p:nvPr/>
        </p:nvSpPr>
        <p:spPr bwMode="auto">
          <a:xfrm>
            <a:off x="2667000" y="3124200"/>
            <a:ext cx="30416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39266" name="Rectangle 3"/>
          <p:cNvSpPr>
            <a:spLocks noChangeArrowheads="1"/>
          </p:cNvSpPr>
          <p:nvPr/>
        </p:nvSpPr>
        <p:spPr bwMode="auto">
          <a:xfrm>
            <a:off x="3429000" y="1295400"/>
            <a:ext cx="2133600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Childhood poverty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236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Educational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achievement</a:t>
            </a:r>
          </a:p>
        </p:txBody>
      </p:sp>
      <p:sp>
        <p:nvSpPr>
          <p:cNvPr id="139268" name="Rectangle 5"/>
          <p:cNvSpPr>
            <a:spLocks noChangeArrowheads="1"/>
          </p:cNvSpPr>
          <p:nvPr/>
        </p:nvSpPr>
        <p:spPr bwMode="auto">
          <a:xfrm>
            <a:off x="3048000" y="2438400"/>
            <a:ext cx="28194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Family function</a:t>
            </a:r>
          </a:p>
        </p:txBody>
      </p:sp>
      <p:sp>
        <p:nvSpPr>
          <p:cNvPr id="139269" name="Line 6"/>
          <p:cNvSpPr>
            <a:spLocks noChangeShapeType="1"/>
          </p:cNvSpPr>
          <p:nvPr/>
        </p:nvSpPr>
        <p:spPr bwMode="auto">
          <a:xfrm flipH="1">
            <a:off x="1676400" y="914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0" name="Text Box 7"/>
          <p:cNvSpPr txBox="1">
            <a:spLocks noChangeArrowheads="1"/>
          </p:cNvSpPr>
          <p:nvPr/>
        </p:nvSpPr>
        <p:spPr bwMode="auto">
          <a:xfrm>
            <a:off x="3124200" y="3276600"/>
            <a:ext cx="2743200" cy="108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cognitive and   emotional development</a:t>
            </a:r>
          </a:p>
        </p:txBody>
      </p:sp>
      <p:sp>
        <p:nvSpPr>
          <p:cNvPr id="139271" name="Text Box 8"/>
          <p:cNvSpPr txBox="1">
            <a:spLocks noChangeArrowheads="1"/>
          </p:cNvSpPr>
          <p:nvPr/>
        </p:nvSpPr>
        <p:spPr bwMode="auto">
          <a:xfrm flipH="1">
            <a:off x="6553200" y="2895600"/>
            <a:ext cx="213360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Access to health care</a:t>
            </a:r>
          </a:p>
        </p:txBody>
      </p:sp>
      <p:sp>
        <p:nvSpPr>
          <p:cNvPr id="139272" name="Line 9"/>
          <p:cNvSpPr>
            <a:spLocks noChangeShapeType="1"/>
          </p:cNvSpPr>
          <p:nvPr/>
        </p:nvSpPr>
        <p:spPr bwMode="auto">
          <a:xfrm>
            <a:off x="1524000" y="1981200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3" name="Line 10"/>
          <p:cNvSpPr>
            <a:spLocks noChangeShapeType="1"/>
          </p:cNvSpPr>
          <p:nvPr/>
        </p:nvSpPr>
        <p:spPr bwMode="auto">
          <a:xfrm>
            <a:off x="5562600" y="1676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3657600" y="5562600"/>
            <a:ext cx="27432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employment</a:t>
            </a:r>
          </a:p>
        </p:txBody>
      </p:sp>
      <p:sp>
        <p:nvSpPr>
          <p:cNvPr id="139275" name="Line 12"/>
          <p:cNvSpPr>
            <a:spLocks noChangeShapeType="1"/>
          </p:cNvSpPr>
          <p:nvPr/>
        </p:nvSpPr>
        <p:spPr bwMode="auto">
          <a:xfrm>
            <a:off x="3048000" y="5943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6" name="Line 13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7" name="Line 14"/>
          <p:cNvSpPr>
            <a:spLocks noChangeShapeType="1"/>
          </p:cNvSpPr>
          <p:nvPr/>
        </p:nvSpPr>
        <p:spPr bwMode="auto">
          <a:xfrm flipH="1">
            <a:off x="6019800" y="4876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8" name="Text Box 15"/>
          <p:cNvSpPr txBox="1">
            <a:spLocks noChangeArrowheads="1"/>
          </p:cNvSpPr>
          <p:nvPr/>
        </p:nvSpPr>
        <p:spPr bwMode="auto">
          <a:xfrm>
            <a:off x="609600" y="1365250"/>
            <a:ext cx="1447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9279" name="Text Box 16"/>
          <p:cNvSpPr txBox="1">
            <a:spLocks noChangeArrowheads="1"/>
          </p:cNvSpPr>
          <p:nvPr/>
        </p:nvSpPr>
        <p:spPr bwMode="auto">
          <a:xfrm>
            <a:off x="152400" y="152400"/>
            <a:ext cx="15240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Exposure to toxins, allergens, &amp; infections</a:t>
            </a:r>
          </a:p>
        </p:txBody>
      </p:sp>
      <p:sp>
        <p:nvSpPr>
          <p:cNvPr id="139280" name="Line 17"/>
          <p:cNvSpPr>
            <a:spLocks noChangeShapeType="1"/>
          </p:cNvSpPr>
          <p:nvPr/>
        </p:nvSpPr>
        <p:spPr bwMode="auto">
          <a:xfrm flipH="1">
            <a:off x="1676400" y="17526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1" name="Text Box 18"/>
          <p:cNvSpPr txBox="1">
            <a:spLocks noChangeArrowheads="1"/>
          </p:cNvSpPr>
          <p:nvPr/>
        </p:nvSpPr>
        <p:spPr bwMode="auto">
          <a:xfrm>
            <a:off x="6553200" y="1676400"/>
            <a:ext cx="220980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 Cognitive stimulation</a:t>
            </a:r>
          </a:p>
        </p:txBody>
      </p:sp>
      <p:sp>
        <p:nvSpPr>
          <p:cNvPr id="139282" name="Line 19"/>
          <p:cNvSpPr>
            <a:spLocks noChangeShapeType="1"/>
          </p:cNvSpPr>
          <p:nvPr/>
        </p:nvSpPr>
        <p:spPr bwMode="auto">
          <a:xfrm>
            <a:off x="57150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3" name="Line 20"/>
          <p:cNvSpPr>
            <a:spLocks noChangeShapeType="1"/>
          </p:cNvSpPr>
          <p:nvPr/>
        </p:nvSpPr>
        <p:spPr bwMode="auto">
          <a:xfrm flipH="1">
            <a:off x="5867400" y="2438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4" name="Line 21"/>
          <p:cNvSpPr>
            <a:spLocks noChangeShapeType="1"/>
          </p:cNvSpPr>
          <p:nvPr/>
        </p:nvSpPr>
        <p:spPr bwMode="auto">
          <a:xfrm flipH="1">
            <a:off x="6019800" y="3810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5" name="Line 22"/>
          <p:cNvSpPr>
            <a:spLocks noChangeShapeType="1"/>
          </p:cNvSpPr>
          <p:nvPr/>
        </p:nvSpPr>
        <p:spPr bwMode="auto">
          <a:xfrm flipH="1">
            <a:off x="1828800" y="1981200"/>
            <a:ext cx="2209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6" name="Line 23"/>
          <p:cNvSpPr>
            <a:spLocks noChangeShapeType="1"/>
          </p:cNvSpPr>
          <p:nvPr/>
        </p:nvSpPr>
        <p:spPr bwMode="auto">
          <a:xfrm flipH="1">
            <a:off x="2514600" y="4419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7" name="Line 24"/>
          <p:cNvSpPr>
            <a:spLocks noChangeShapeType="1"/>
          </p:cNvSpPr>
          <p:nvPr/>
        </p:nvSpPr>
        <p:spPr bwMode="auto">
          <a:xfrm flipH="1">
            <a:off x="1752600" y="3733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8" name="Text Box 25"/>
          <p:cNvSpPr txBox="1">
            <a:spLocks noChangeArrowheads="1"/>
          </p:cNvSpPr>
          <p:nvPr/>
        </p:nvSpPr>
        <p:spPr bwMode="auto">
          <a:xfrm>
            <a:off x="7070725" y="4191000"/>
            <a:ext cx="2073275" cy="108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Access to social networks</a:t>
            </a:r>
          </a:p>
        </p:txBody>
      </p:sp>
      <p:sp>
        <p:nvSpPr>
          <p:cNvPr id="139289" name="Line 26"/>
          <p:cNvSpPr>
            <a:spLocks noChangeShapeType="1"/>
          </p:cNvSpPr>
          <p:nvPr/>
        </p:nvSpPr>
        <p:spPr bwMode="auto">
          <a:xfrm>
            <a:off x="5562600" y="1371600"/>
            <a:ext cx="15240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0" name="Text Box 27"/>
          <p:cNvSpPr txBox="1">
            <a:spLocks noChangeArrowheads="1"/>
          </p:cNvSpPr>
          <p:nvPr/>
        </p:nvSpPr>
        <p:spPr bwMode="auto">
          <a:xfrm>
            <a:off x="3352800" y="4800600"/>
            <a:ext cx="1387475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 stress</a:t>
            </a:r>
          </a:p>
        </p:txBody>
      </p:sp>
      <p:sp>
        <p:nvSpPr>
          <p:cNvPr id="139291" name="Line 28"/>
          <p:cNvSpPr>
            <a:spLocks noChangeShapeType="1"/>
          </p:cNvSpPr>
          <p:nvPr/>
        </p:nvSpPr>
        <p:spPr bwMode="auto">
          <a:xfrm>
            <a:off x="4572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2" name="Line 29"/>
          <p:cNvSpPr>
            <a:spLocks noChangeShapeType="1"/>
          </p:cNvSpPr>
          <p:nvPr/>
        </p:nvSpPr>
        <p:spPr bwMode="auto">
          <a:xfrm>
            <a:off x="44196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3" name="Text Box 30"/>
          <p:cNvSpPr txBox="1">
            <a:spLocks noChangeArrowheads="1"/>
          </p:cNvSpPr>
          <p:nvPr/>
        </p:nvSpPr>
        <p:spPr bwMode="auto">
          <a:xfrm>
            <a:off x="4038600" y="6172200"/>
            <a:ext cx="2301875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     Health</a:t>
            </a:r>
          </a:p>
        </p:txBody>
      </p:sp>
      <p:sp>
        <p:nvSpPr>
          <p:cNvPr id="139294" name="Line 31"/>
          <p:cNvSpPr>
            <a:spLocks noChangeShapeType="1"/>
          </p:cNvSpPr>
          <p:nvPr/>
        </p:nvSpPr>
        <p:spPr bwMode="auto">
          <a:xfrm>
            <a:off x="1143000" y="1981200"/>
            <a:ext cx="28194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5" name="Line 32"/>
          <p:cNvSpPr>
            <a:spLocks noChangeShapeType="1"/>
          </p:cNvSpPr>
          <p:nvPr/>
        </p:nvSpPr>
        <p:spPr bwMode="auto">
          <a:xfrm flipH="1">
            <a:off x="5791200" y="3962400"/>
            <a:ext cx="1371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6" name="Line 33"/>
          <p:cNvSpPr>
            <a:spLocks noChangeShapeType="1"/>
          </p:cNvSpPr>
          <p:nvPr/>
        </p:nvSpPr>
        <p:spPr bwMode="auto">
          <a:xfrm>
            <a:off x="4800600" y="5105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7" name="Text Box 34"/>
          <p:cNvSpPr txBox="1">
            <a:spLocks noChangeArrowheads="1"/>
          </p:cNvSpPr>
          <p:nvPr/>
        </p:nvSpPr>
        <p:spPr bwMode="auto">
          <a:xfrm>
            <a:off x="5105400" y="4724400"/>
            <a:ext cx="17526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behavior</a:t>
            </a:r>
          </a:p>
        </p:txBody>
      </p:sp>
      <p:sp>
        <p:nvSpPr>
          <p:cNvPr id="139298" name="Line 35"/>
          <p:cNvSpPr>
            <a:spLocks noChangeShapeType="1"/>
          </p:cNvSpPr>
          <p:nvPr/>
        </p:nvSpPr>
        <p:spPr bwMode="auto">
          <a:xfrm>
            <a:off x="533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99" name="Line 36"/>
          <p:cNvSpPr>
            <a:spLocks noChangeShapeType="1"/>
          </p:cNvSpPr>
          <p:nvPr/>
        </p:nvSpPr>
        <p:spPr bwMode="auto">
          <a:xfrm>
            <a:off x="48006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0" name="Line 37"/>
          <p:cNvSpPr>
            <a:spLocks noChangeShapeType="1"/>
          </p:cNvSpPr>
          <p:nvPr/>
        </p:nvSpPr>
        <p:spPr bwMode="auto">
          <a:xfrm flipH="1">
            <a:off x="5334000" y="5181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1" name="Text Box 38"/>
          <p:cNvSpPr txBox="1">
            <a:spLocks noChangeArrowheads="1"/>
          </p:cNvSpPr>
          <p:nvPr/>
        </p:nvSpPr>
        <p:spPr bwMode="auto">
          <a:xfrm>
            <a:off x="6613525" y="603250"/>
            <a:ext cx="18018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Intrauterine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effects</a:t>
            </a:r>
          </a:p>
        </p:txBody>
      </p:sp>
      <p:sp>
        <p:nvSpPr>
          <p:cNvPr id="139302" name="Line 39"/>
          <p:cNvSpPr>
            <a:spLocks noChangeShapeType="1"/>
          </p:cNvSpPr>
          <p:nvPr/>
        </p:nvSpPr>
        <p:spPr bwMode="auto">
          <a:xfrm flipV="1">
            <a:off x="5715000" y="1219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3" name="Line 40"/>
          <p:cNvSpPr>
            <a:spLocks noChangeShapeType="1"/>
          </p:cNvSpPr>
          <p:nvPr/>
        </p:nvSpPr>
        <p:spPr bwMode="auto">
          <a:xfrm flipH="1">
            <a:off x="5562600" y="1371600"/>
            <a:ext cx="990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4" name="Line 41"/>
          <p:cNvSpPr>
            <a:spLocks noChangeShapeType="1"/>
          </p:cNvSpPr>
          <p:nvPr/>
        </p:nvSpPr>
        <p:spPr bwMode="auto">
          <a:xfrm flipH="1">
            <a:off x="5257800" y="1447800"/>
            <a:ext cx="129540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5" name="Line 42"/>
          <p:cNvSpPr>
            <a:spLocks noChangeShapeType="1"/>
          </p:cNvSpPr>
          <p:nvPr/>
        </p:nvSpPr>
        <p:spPr bwMode="auto">
          <a:xfrm flipH="1">
            <a:off x="2743200" y="5105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6" name="Text Box 43"/>
          <p:cNvSpPr txBox="1">
            <a:spLocks noChangeArrowheads="1"/>
          </p:cNvSpPr>
          <p:nvPr/>
        </p:nvSpPr>
        <p:spPr bwMode="auto">
          <a:xfrm>
            <a:off x="457200" y="3962400"/>
            <a:ext cx="14636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Peer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effects</a:t>
            </a:r>
          </a:p>
        </p:txBody>
      </p:sp>
      <p:sp>
        <p:nvSpPr>
          <p:cNvPr id="139307" name="Line 44"/>
          <p:cNvSpPr>
            <a:spLocks noChangeShapeType="1"/>
          </p:cNvSpPr>
          <p:nvPr/>
        </p:nvSpPr>
        <p:spPr bwMode="auto">
          <a:xfrm>
            <a:off x="2133600" y="3657600"/>
            <a:ext cx="3048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08" name="Text Box 45"/>
          <p:cNvSpPr txBox="1">
            <a:spLocks noChangeArrowheads="1"/>
          </p:cNvSpPr>
          <p:nvPr/>
        </p:nvSpPr>
        <p:spPr bwMode="auto">
          <a:xfrm>
            <a:off x="6934200" y="5943600"/>
            <a:ext cx="190500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imes New Roman" pitchFamily="18" charset="0"/>
              </a:rPr>
              <a:t>Adult poverty</a:t>
            </a:r>
          </a:p>
        </p:txBody>
      </p:sp>
      <p:sp>
        <p:nvSpPr>
          <p:cNvPr id="139309" name="Line 46"/>
          <p:cNvSpPr>
            <a:spLocks noChangeShapeType="1"/>
          </p:cNvSpPr>
          <p:nvPr/>
        </p:nvSpPr>
        <p:spPr bwMode="auto">
          <a:xfrm flipH="1">
            <a:off x="6324600" y="6400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0" name="Line 47"/>
          <p:cNvSpPr>
            <a:spLocks noChangeShapeType="1"/>
          </p:cNvSpPr>
          <p:nvPr/>
        </p:nvSpPr>
        <p:spPr bwMode="auto">
          <a:xfrm>
            <a:off x="2895600" y="5486400"/>
            <a:ext cx="472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1" name="Line 48"/>
          <p:cNvSpPr>
            <a:spLocks noChangeShapeType="1"/>
          </p:cNvSpPr>
          <p:nvPr/>
        </p:nvSpPr>
        <p:spPr bwMode="auto">
          <a:xfrm>
            <a:off x="6858000" y="5181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2" name="Text Box 49"/>
          <p:cNvSpPr txBox="1">
            <a:spLocks noChangeArrowheads="1"/>
          </p:cNvSpPr>
          <p:nvPr/>
        </p:nvSpPr>
        <p:spPr bwMode="auto">
          <a:xfrm>
            <a:off x="4022725" y="298450"/>
            <a:ext cx="1616075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 Racism</a:t>
            </a:r>
          </a:p>
        </p:txBody>
      </p:sp>
      <p:sp>
        <p:nvSpPr>
          <p:cNvPr id="139313" name="Line 50"/>
          <p:cNvSpPr>
            <a:spLocks noChangeShapeType="1"/>
          </p:cNvSpPr>
          <p:nvPr/>
        </p:nvSpPr>
        <p:spPr bwMode="auto">
          <a:xfrm>
            <a:off x="4572000" y="83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4" name="Line 51"/>
          <p:cNvSpPr>
            <a:spLocks noChangeShapeType="1"/>
          </p:cNvSpPr>
          <p:nvPr/>
        </p:nvSpPr>
        <p:spPr bwMode="auto">
          <a:xfrm>
            <a:off x="5181600" y="914400"/>
            <a:ext cx="1447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5" name="Text Box 52"/>
          <p:cNvSpPr txBox="1">
            <a:spLocks noChangeArrowheads="1"/>
          </p:cNvSpPr>
          <p:nvPr/>
        </p:nvSpPr>
        <p:spPr bwMode="auto">
          <a:xfrm>
            <a:off x="1828800" y="381000"/>
            <a:ext cx="1828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segregation</a:t>
            </a:r>
          </a:p>
        </p:txBody>
      </p:sp>
      <p:sp>
        <p:nvSpPr>
          <p:cNvPr id="139316" name="Line 53"/>
          <p:cNvSpPr>
            <a:spLocks noChangeShapeType="1"/>
          </p:cNvSpPr>
          <p:nvPr/>
        </p:nvSpPr>
        <p:spPr bwMode="auto">
          <a:xfrm flipH="1">
            <a:off x="1828800" y="685800"/>
            <a:ext cx="22860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7" name="Line 54"/>
          <p:cNvSpPr>
            <a:spLocks noChangeShapeType="1"/>
          </p:cNvSpPr>
          <p:nvPr/>
        </p:nvSpPr>
        <p:spPr bwMode="auto">
          <a:xfrm>
            <a:off x="46482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8" name="Line 55"/>
          <p:cNvSpPr>
            <a:spLocks noChangeShapeType="1"/>
          </p:cNvSpPr>
          <p:nvPr/>
        </p:nvSpPr>
        <p:spPr bwMode="auto">
          <a:xfrm flipH="1">
            <a:off x="3657600" y="609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19" name="Line 56"/>
          <p:cNvSpPr>
            <a:spLocks noChangeShapeType="1"/>
          </p:cNvSpPr>
          <p:nvPr/>
        </p:nvSpPr>
        <p:spPr bwMode="auto">
          <a:xfrm>
            <a:off x="5867400" y="37338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0" name="Line 57"/>
          <p:cNvSpPr>
            <a:spLocks noChangeShapeType="1"/>
          </p:cNvSpPr>
          <p:nvPr/>
        </p:nvSpPr>
        <p:spPr bwMode="auto">
          <a:xfrm flipH="1">
            <a:off x="2743200" y="51816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1" name="Line 58"/>
          <p:cNvSpPr>
            <a:spLocks noChangeShapeType="1"/>
          </p:cNvSpPr>
          <p:nvPr/>
        </p:nvSpPr>
        <p:spPr bwMode="auto">
          <a:xfrm>
            <a:off x="5257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2" name="Text Box 59"/>
          <p:cNvSpPr txBox="1">
            <a:spLocks noChangeArrowheads="1"/>
          </p:cNvSpPr>
          <p:nvPr/>
        </p:nvSpPr>
        <p:spPr bwMode="auto">
          <a:xfrm>
            <a:off x="228600" y="2895600"/>
            <a:ext cx="220980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Community decline</a:t>
            </a:r>
          </a:p>
        </p:txBody>
      </p:sp>
      <p:sp>
        <p:nvSpPr>
          <p:cNvPr id="139323" name="Line 60"/>
          <p:cNvSpPr>
            <a:spLocks noChangeShapeType="1"/>
          </p:cNvSpPr>
          <p:nvPr/>
        </p:nvSpPr>
        <p:spPr bwMode="auto">
          <a:xfrm flipH="1">
            <a:off x="1752600" y="609600"/>
            <a:ext cx="533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4" name="Line 61"/>
          <p:cNvSpPr>
            <a:spLocks noChangeShapeType="1"/>
          </p:cNvSpPr>
          <p:nvPr/>
        </p:nvSpPr>
        <p:spPr bwMode="auto">
          <a:xfrm flipH="1" flipV="1">
            <a:off x="381000" y="1905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5" name="Line 62"/>
          <p:cNvSpPr>
            <a:spLocks noChangeShapeType="1"/>
          </p:cNvSpPr>
          <p:nvPr/>
        </p:nvSpPr>
        <p:spPr bwMode="auto">
          <a:xfrm flipH="1">
            <a:off x="12192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6" name="Line 63"/>
          <p:cNvSpPr>
            <a:spLocks noChangeShapeType="1"/>
          </p:cNvSpPr>
          <p:nvPr/>
        </p:nvSpPr>
        <p:spPr bwMode="auto">
          <a:xfrm flipH="1">
            <a:off x="1219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7" name="Line 64"/>
          <p:cNvSpPr>
            <a:spLocks noChangeShapeType="1"/>
          </p:cNvSpPr>
          <p:nvPr/>
        </p:nvSpPr>
        <p:spPr bwMode="auto">
          <a:xfrm>
            <a:off x="2514600" y="3124200"/>
            <a:ext cx="396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8" name="Line 65"/>
          <p:cNvSpPr>
            <a:spLocks noChangeShapeType="1"/>
          </p:cNvSpPr>
          <p:nvPr/>
        </p:nvSpPr>
        <p:spPr bwMode="auto">
          <a:xfrm>
            <a:off x="2743200" y="838200"/>
            <a:ext cx="42672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29" name="Line 66"/>
          <p:cNvSpPr>
            <a:spLocks noChangeShapeType="1"/>
          </p:cNvSpPr>
          <p:nvPr/>
        </p:nvSpPr>
        <p:spPr bwMode="auto">
          <a:xfrm flipH="1">
            <a:off x="1905000" y="762000"/>
            <a:ext cx="533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0" name="Line 67"/>
          <p:cNvSpPr>
            <a:spLocks noChangeShapeType="1"/>
          </p:cNvSpPr>
          <p:nvPr/>
        </p:nvSpPr>
        <p:spPr bwMode="auto">
          <a:xfrm flipH="1" flipV="1">
            <a:off x="1752600" y="3657600"/>
            <a:ext cx="5410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1" name="Text Box 68"/>
          <p:cNvSpPr txBox="1">
            <a:spLocks noChangeArrowheads="1"/>
          </p:cNvSpPr>
          <p:nvPr/>
        </p:nvSpPr>
        <p:spPr bwMode="auto">
          <a:xfrm>
            <a:off x="533400" y="2133600"/>
            <a:ext cx="23622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Marriage </a:t>
            </a:r>
          </a:p>
        </p:txBody>
      </p:sp>
      <p:sp>
        <p:nvSpPr>
          <p:cNvPr id="139332" name="Line 69"/>
          <p:cNvSpPr>
            <a:spLocks noChangeShapeType="1"/>
          </p:cNvSpPr>
          <p:nvPr/>
        </p:nvSpPr>
        <p:spPr bwMode="auto">
          <a:xfrm flipV="1">
            <a:off x="2971800" y="1828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3" name="Line 70"/>
          <p:cNvSpPr>
            <a:spLocks noChangeShapeType="1"/>
          </p:cNvSpPr>
          <p:nvPr/>
        </p:nvSpPr>
        <p:spPr bwMode="auto">
          <a:xfrm flipV="1">
            <a:off x="28956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4" name="Line 71"/>
          <p:cNvSpPr>
            <a:spLocks noChangeShapeType="1"/>
          </p:cNvSpPr>
          <p:nvPr/>
        </p:nvSpPr>
        <p:spPr bwMode="auto">
          <a:xfrm>
            <a:off x="2895600" y="2743200"/>
            <a:ext cx="4114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5" name="Line 72"/>
          <p:cNvSpPr>
            <a:spLocks noChangeShapeType="1"/>
          </p:cNvSpPr>
          <p:nvPr/>
        </p:nvSpPr>
        <p:spPr bwMode="auto">
          <a:xfrm flipV="1">
            <a:off x="1752600" y="28956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6" name="Line 73"/>
          <p:cNvSpPr>
            <a:spLocks noChangeShapeType="1"/>
          </p:cNvSpPr>
          <p:nvPr/>
        </p:nvSpPr>
        <p:spPr bwMode="auto">
          <a:xfrm flipH="1">
            <a:off x="1828800" y="685800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7" name="Line 74"/>
          <p:cNvSpPr>
            <a:spLocks noChangeShapeType="1"/>
          </p:cNvSpPr>
          <p:nvPr/>
        </p:nvSpPr>
        <p:spPr bwMode="auto">
          <a:xfrm flipV="1">
            <a:off x="32004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338" name="Line 75"/>
          <p:cNvSpPr>
            <a:spLocks noChangeShapeType="1"/>
          </p:cNvSpPr>
          <p:nvPr/>
        </p:nvSpPr>
        <p:spPr bwMode="auto">
          <a:xfrm flipV="1">
            <a:off x="1371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design healthy communities?</a:t>
            </a:r>
            <a:endParaRPr lang="en-US" dirty="0"/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Public policies designed to assist  communities build environments that encourage healthy lifestyles.</a:t>
            </a:r>
          </a:p>
          <a:p>
            <a:r>
              <a:rPr lang="en-US" smtClean="0"/>
              <a:t>Providing healthy places for people to live and work will realize the social and economic benefits of a healthier, happier, and more productive population. </a:t>
            </a:r>
          </a:p>
        </p:txBody>
      </p:sp>
      <p:sp>
        <p:nvSpPr>
          <p:cNvPr id="141315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609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Source: Julia Hudson, Center for Rural Affairs, Sept 2009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42461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41350"/>
            <a:ext cx="807720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Portland, Oregon</a:t>
            </a:r>
          </a:p>
        </p:txBody>
      </p:sp>
      <p:pic>
        <p:nvPicPr>
          <p:cNvPr id="1443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08238"/>
            <a:ext cx="7924800" cy="3597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Health and Transportation  in Urban Planning</a:t>
            </a:r>
            <a:endParaRPr lang="en-US" dirty="0"/>
          </a:p>
        </p:txBody>
      </p:sp>
      <p:pic>
        <p:nvPicPr>
          <p:cNvPr id="145410" name="Content Placeholder 3" descr="transportation hierarch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60" r="-23460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6434" name="Content Placeholder 3" descr="bike box in actio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2" r="-10732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7458" name="Content Placeholder 3" descr="bike box wait her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53" r="-11053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3"/>
          <p:cNvSpPr>
            <a:spLocks noChangeShapeType="1"/>
          </p:cNvSpPr>
          <p:nvPr/>
        </p:nvSpPr>
        <p:spPr bwMode="auto">
          <a:xfrm>
            <a:off x="762000" y="5638800"/>
            <a:ext cx="807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Problem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162800" y="556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Response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762000" y="4267200"/>
            <a:ext cx="1981200" cy="1295400"/>
            <a:chOff x="528" y="2976"/>
            <a:chExt cx="1104" cy="816"/>
          </a:xfrm>
        </p:grpSpPr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528" y="3024"/>
              <a:ext cx="110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alibri" pitchFamily="34" charset="0"/>
                </a:rPr>
                <a:t>Surveillance: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What 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is the 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problem?</a:t>
              </a:r>
            </a:p>
          </p:txBody>
        </p:sp>
        <p:sp>
          <p:nvSpPr>
            <p:cNvPr id="19470" name="Line 8"/>
            <p:cNvSpPr>
              <a:spLocks noChangeShapeType="1"/>
            </p:cNvSpPr>
            <p:nvPr/>
          </p:nvSpPr>
          <p:spPr bwMode="auto">
            <a:xfrm>
              <a:off x="528" y="2976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2819400" y="3048000"/>
            <a:ext cx="1905000" cy="1295400"/>
            <a:chOff x="1776" y="2112"/>
            <a:chExt cx="1104" cy="816"/>
          </a:xfrm>
        </p:grpSpPr>
        <p:sp>
          <p:nvSpPr>
            <p:cNvPr id="19467" name="Rectangle 10"/>
            <p:cNvSpPr>
              <a:spLocks noChangeArrowheads="1"/>
            </p:cNvSpPr>
            <p:nvPr/>
          </p:nvSpPr>
          <p:spPr bwMode="auto">
            <a:xfrm>
              <a:off x="1776" y="2160"/>
              <a:ext cx="1104" cy="76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alibri" pitchFamily="34" charset="0"/>
                </a:rPr>
                <a:t>Risk Factor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Identification: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What is the 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cause?</a:t>
              </a:r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1776" y="2112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4800600" y="1828800"/>
            <a:ext cx="1905000" cy="1219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Intervention</a:t>
            </a:r>
          </a:p>
          <a:p>
            <a:pPr algn="ctr"/>
            <a:r>
              <a:rPr lang="en-US" sz="2000">
                <a:latin typeface="Calibri" pitchFamily="34" charset="0"/>
              </a:rPr>
              <a:t>Evaluation:</a:t>
            </a:r>
          </a:p>
          <a:p>
            <a:pPr algn="ctr"/>
            <a:r>
              <a:rPr lang="en-US" sz="2000">
                <a:latin typeface="Calibri" pitchFamily="34" charset="0"/>
              </a:rPr>
              <a:t>What</a:t>
            </a:r>
          </a:p>
          <a:p>
            <a:pPr algn="ctr"/>
            <a:r>
              <a:rPr lang="en-US" sz="2000">
                <a:latin typeface="Calibri" pitchFamily="34" charset="0"/>
              </a:rPr>
              <a:t>works?</a:t>
            </a:r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4876800" y="1752600"/>
            <a:ext cx="1905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6858000" y="762000"/>
            <a:ext cx="1981200" cy="1219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Implementation:</a:t>
            </a:r>
          </a:p>
          <a:p>
            <a:pPr algn="ctr"/>
            <a:r>
              <a:rPr lang="en-US" sz="2000">
                <a:latin typeface="Calibri" pitchFamily="34" charset="0"/>
              </a:rPr>
              <a:t>How do you</a:t>
            </a:r>
          </a:p>
          <a:p>
            <a:pPr algn="ctr"/>
            <a:r>
              <a:rPr lang="en-US" sz="2000">
                <a:latin typeface="Calibri" pitchFamily="34" charset="0"/>
              </a:rPr>
              <a:t>do it?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>
            <a:off x="6858000" y="6858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itle 15"/>
          <p:cNvSpPr>
            <a:spLocks noGrp="1"/>
          </p:cNvSpPr>
          <p:nvPr>
            <p:ph type="title"/>
          </p:nvPr>
        </p:nvSpPr>
        <p:spPr>
          <a:xfrm>
            <a:off x="457200" y="1322388"/>
            <a:ext cx="3810000" cy="1265237"/>
          </a:xfrm>
        </p:spPr>
        <p:txBody>
          <a:bodyPr/>
          <a:lstStyle/>
          <a:p>
            <a:r>
              <a:rPr lang="en-US" smtClean="0"/>
              <a:t>Urban Health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PAHO Strategy: SHEDA</a:t>
            </a:r>
          </a:p>
        </p:txBody>
      </p:sp>
      <p:sp>
        <p:nvSpPr>
          <p:cNvPr id="148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Stewardship for Promoting Health</a:t>
            </a:r>
          </a:p>
          <a:p>
            <a:r>
              <a:rPr lang="en-US" smtClean="0"/>
              <a:t>Adjusting Health Services</a:t>
            </a:r>
          </a:p>
          <a:p>
            <a:r>
              <a:rPr lang="en-US" smtClean="0"/>
              <a:t>Policy Development</a:t>
            </a:r>
          </a:p>
          <a:p>
            <a:r>
              <a:rPr lang="en-US" smtClean="0"/>
              <a:t>Advocacy for Common Goal and Shared Responsibility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to Healthy Foods</a:t>
            </a:r>
          </a:p>
        </p:txBody>
      </p:sp>
      <p:pic>
        <p:nvPicPr>
          <p:cNvPr id="149506" name="Content Placeholder 3" descr="hillsdale_mkt_sm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78" r="-21078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Principles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Equity</a:t>
            </a:r>
          </a:p>
          <a:p>
            <a:r>
              <a:rPr lang="en-US" smtClean="0"/>
              <a:t>Sustainability</a:t>
            </a:r>
          </a:p>
          <a:p>
            <a:r>
              <a:rPr lang="en-US" smtClean="0"/>
              <a:t>Sustainable Developments/Built environment</a:t>
            </a:r>
          </a:p>
          <a:p>
            <a:r>
              <a:rPr lang="en-US" smtClean="0"/>
              <a:t>Human Security</a:t>
            </a:r>
          </a:p>
          <a:p>
            <a:r>
              <a:rPr lang="en-US" smtClean="0"/>
              <a:t>Good governance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Aging in place</a:t>
            </a:r>
          </a:p>
        </p:txBody>
      </p:sp>
      <p:pic>
        <p:nvPicPr>
          <p:cNvPr id="151554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676400"/>
            <a:ext cx="5943600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PAHO 10 yr Plan of Action: Indicators</a:t>
            </a:r>
            <a:endParaRPr lang="en-US" dirty="0"/>
          </a:p>
        </p:txBody>
      </p:sp>
      <p:sp>
        <p:nvSpPr>
          <p:cNvPr id="15360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lain"/>
            </a:pPr>
            <a:r>
              <a:rPr lang="en-US" smtClean="0"/>
              <a:t>Countries using Health Equity and Impact Assessments</a:t>
            </a:r>
          </a:p>
          <a:p>
            <a:pPr marL="514350" indent="-514350">
              <a:buFont typeface="Wingdings" pitchFamily="2" charset="2"/>
              <a:buAutoNum type="arabicPlain"/>
            </a:pPr>
            <a:r>
              <a:rPr lang="en-US" smtClean="0"/>
              <a:t>Countries with National Plans addressing unique health needs of cities</a:t>
            </a:r>
          </a:p>
          <a:p>
            <a:pPr marL="514350" indent="-514350">
              <a:buFont typeface="Wingdings" pitchFamily="2" charset="2"/>
              <a:buAutoNum type="arabicPlain"/>
            </a:pPr>
            <a:r>
              <a:rPr lang="en-US" smtClean="0"/>
              <a:t>Countries applying urban health planning guidelines</a:t>
            </a:r>
          </a:p>
          <a:p>
            <a:pPr marL="514350" indent="-514350">
              <a:buFont typeface="Wingdings" pitchFamily="2" charset="2"/>
              <a:buAutoNum type="arabicPlain"/>
            </a:pPr>
            <a:r>
              <a:rPr lang="en-US" smtClean="0"/>
              <a:t>Countries implementing healthy municipalities toolkit</a:t>
            </a:r>
          </a:p>
          <a:p>
            <a:pPr marL="514350" indent="-514350">
              <a:buFont typeface="Wingdings" pitchFamily="2" charset="2"/>
              <a:buAutoNum type="arabicPlain"/>
            </a:pPr>
            <a:r>
              <a:rPr lang="en-US" smtClean="0"/>
              <a:t>Countries with surveillance systems</a:t>
            </a:r>
          </a:p>
          <a:p>
            <a:pPr marL="514350" indent="-514350">
              <a:buFont typeface="Wingdings" pitchFamily="2" charset="2"/>
              <a:buAutoNum type="arabicPlain"/>
            </a:pP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PAHO 10 yr Plan of Action: Objectives and Indicators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3438" cy="4525963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Develop urban health policies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Adjust health services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Construct normative frameworks and governance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Expand regional networks for healthy urban development (cities=100,000+)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Increase knowledge and capacity for urban health challenges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5481638" y="1600200"/>
            <a:ext cx="3205162" cy="4525963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Health Equity and Impact Assessments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National Plans addressing unique health needs of cities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Urban health planning guidelines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/>
              <a:t>H</a:t>
            </a:r>
            <a:r>
              <a:rPr lang="en-US" dirty="0" smtClean="0"/>
              <a:t>ealthy municipalities toolkit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/>
              <a:t>Surveillance systems</a:t>
            </a:r>
          </a:p>
          <a:p>
            <a:pPr marL="514350" indent="-514350" fontAlgn="auto">
              <a:spcAft>
                <a:spcPts val="0"/>
              </a:spcAft>
              <a:buFont typeface="Wingdings" charset="2"/>
              <a:buAutoNum type="arabicPlain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1" descr="portland street car at cu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CC Urban Health and Sustainability</a:t>
            </a:r>
            <a:endParaRPr lang="en-US" dirty="0"/>
          </a:p>
        </p:txBody>
      </p:sp>
      <p:sp>
        <p:nvSpPr>
          <p:cNvPr id="1566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67300" cy="4525963"/>
          </a:xfrm>
        </p:spPr>
        <p:txBody>
          <a:bodyPr/>
          <a:lstStyle/>
          <a:p>
            <a:r>
              <a:rPr lang="en-US" smtClean="0"/>
              <a:t>Research training not attached to a disease</a:t>
            </a:r>
          </a:p>
          <a:p>
            <a:r>
              <a:rPr lang="en-US" smtClean="0"/>
              <a:t>Consortium of universities to bring researchers, practitioners and policy makers in Transportation and Health</a:t>
            </a:r>
          </a:p>
          <a:p>
            <a:r>
              <a:rPr lang="en-US" smtClean="0"/>
              <a:t>Dual degree MPH/MURP</a:t>
            </a:r>
          </a:p>
          <a:p>
            <a:endParaRPr lang="en-US" smtClean="0"/>
          </a:p>
        </p:txBody>
      </p:sp>
      <p:pic>
        <p:nvPicPr>
          <p:cNvPr id="156675" name="Content Placeholder 4" descr="bike box in action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84" b="-33884"/>
          <a:stretch>
            <a:fillRect/>
          </a:stretch>
        </p:blipFill>
        <p:spPr>
          <a:xfrm>
            <a:off x="5524500" y="1417638"/>
            <a:ext cx="3479800" cy="390048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Portland Sustainability Agenda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5634038" cy="54403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Metro </a:t>
            </a:r>
            <a:r>
              <a:rPr lang="en-US" dirty="0" smtClean="0"/>
              <a:t>Government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26 cities, 3 counties, 1 region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Highest rate of bike commuters in US 5%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Fareless</a:t>
            </a:r>
            <a:r>
              <a:rPr lang="en-US" dirty="0"/>
              <a:t> Square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Bikes in buses, light rail and street car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Bike lanes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Bike boulevards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Portland State University: IBPI</a:t>
            </a:r>
          </a:p>
        </p:txBody>
      </p:sp>
      <p:pic>
        <p:nvPicPr>
          <p:cNvPr id="157699" name="Picture 3" descr="coffee and bicycle 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238" y="3683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Content Placeholder 4" descr="bike park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55" b="-39755"/>
          <a:stretch>
            <a:fillRect/>
          </a:stretch>
        </p:blipFill>
        <p:spPr bwMode="auto">
          <a:xfrm>
            <a:off x="6019800" y="1089025"/>
            <a:ext cx="27813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6" descr="bike_blvd_stenc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7" descr="streetcar-bikelane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2971800"/>
            <a:ext cx="7010400" cy="3565525"/>
          </a:xfrm>
        </p:spPr>
      </p:pic>
      <p:pic>
        <p:nvPicPr>
          <p:cNvPr id="23554" name="Picture 6" descr="christmas tree farm oregon and mthoo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441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40386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Content Placeholder 5" descr="cycle-track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77" b="-12177"/>
          <a:stretch>
            <a:fillRect/>
          </a:stretch>
        </p:blipFill>
        <p:spPr>
          <a:xfrm>
            <a:off x="838200" y="3886200"/>
            <a:ext cx="2781300" cy="2593975"/>
          </a:xfrm>
        </p:spPr>
      </p:pic>
      <p:pic>
        <p:nvPicPr>
          <p:cNvPr id="159746" name="Picture 9" descr="separated-bike-la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46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10" descr="ECBikeAd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467100"/>
            <a:ext cx="508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6" descr="2902449608_4ccecf0db8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7" descr="2901608865_03b2a170ca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8" descr="2907726849_be76747faa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733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9" descr="2902450792_acdb40abe2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723900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38"/>
            <a:ext cx="6248400" cy="9874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Community Cycling Center: </a:t>
            </a:r>
            <a:br>
              <a:rPr lang="en-US" sz="3200"/>
            </a:br>
            <a:r>
              <a:rPr lang="en-US" sz="3200"/>
              <a:t>Create a Commuter Program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715000" cy="5003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Arial" charset="0"/>
              </a:rPr>
              <a:t>Provides low-income adults with fully outfitted commuter bicycles and five hours of training on safe bicycle commuting.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Arial" charset="0"/>
              </a:rPr>
              <a:t>Federally funded initially through the Job Access Initiative, it is the first program of its kind in the nation.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Arial" charset="0"/>
              </a:rPr>
              <a:t>The program provides a flexible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option to meet the transportation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needs of low-income adults </a:t>
            </a:r>
          </a:p>
        </p:txBody>
      </p:sp>
      <p:pic>
        <p:nvPicPr>
          <p:cNvPr id="162819" name="Picture 5" descr="http://www.communitycyclingcenter.org/wp-content/uploads/2009/03/wb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749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878763" cy="1066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Community Partner: Community Cycling Center</a:t>
            </a:r>
            <a:endParaRPr lang="en-US" dirty="0"/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5410200" cy="4983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/>
              <a:t>Each participant receives: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professionally certified bicycle,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90 day warranty,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front and rear lights,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lock,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helmet,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pump,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fenders,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rear rack,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multi-tool,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patch kit, and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 bike map. </a:t>
            </a:r>
          </a:p>
        </p:txBody>
      </p:sp>
      <p:pic>
        <p:nvPicPr>
          <p:cNvPr id="16384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74838"/>
            <a:ext cx="28940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668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Community Cycling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562600" cy="57007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We carefully evaluate every bike that is donated. Then each bike gets directed to where it is needed most, depending on program needs and the bike’s general condition.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Bikes in good condition are cleaned by volunteers and refurbished by our professional mechanics.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Bikes in poor condition are dismantled; usable parts are salvaged. Unusable bikes and parts are recycled.</a:t>
            </a:r>
          </a:p>
        </p:txBody>
      </p:sp>
      <p:pic>
        <p:nvPicPr>
          <p:cNvPr id="164867" name="Picture 5" descr="Bike Collection at Sunset Community Bike Safety F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78923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9100"/>
            <a:ext cx="6215063" cy="990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Create a commuter program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105400" cy="4419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The workshop covers: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helmet fitting,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safety checks,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rules of the road,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bicycle handling,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shifting,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bicycle maintenance,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flat tire repair,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route planning,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urban riding skills, and more! </a:t>
            </a:r>
          </a:p>
        </p:txBody>
      </p:sp>
      <p:pic>
        <p:nvPicPr>
          <p:cNvPr id="165891" name="Picture 5" descr="http://www.communitycyclingcenter.org/wp-content/uploads/2009/03/mech-check-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903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Urbanized Population</a:t>
            </a:r>
          </a:p>
        </p:txBody>
      </p:sp>
      <p:graphicFrame>
        <p:nvGraphicFramePr>
          <p:cNvPr id="21506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5465763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3" imgW="5462489" imgH="4627265" progId="Excel.Chart.8">
                  <p:embed/>
                </p:oleObj>
              </mc:Choice>
              <mc:Fallback>
                <p:oleObj r:id="rId3" imgW="5462489" imgH="462726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5465763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4" descr="traffic-conges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7300" y="1984375"/>
            <a:ext cx="23495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4313"/>
            <a:ext cx="7445375" cy="1095375"/>
          </a:xfrm>
        </p:spPr>
        <p:txBody>
          <a:bodyPr/>
          <a:lstStyle/>
          <a:p>
            <a:pPr algn="l"/>
            <a:r>
              <a:rPr lang="en-US" sz="2400" smtClean="0"/>
              <a:t>Trends in Urbanization by Region: Percent of the Population Living in Urban Areas, 1950-2050</a:t>
            </a:r>
            <a:endParaRPr lang="en-US" sz="2400" smtClean="0">
              <a:latin typeface="Arial Black" pitchFamily="34" charset="0"/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36700" y="1914525"/>
          <a:ext cx="6289675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4" imgW="6134100" imgH="4105275" progId="MSGraph.Chart.8">
                  <p:embed/>
                </p:oleObj>
              </mc:Choice>
              <mc:Fallback>
                <p:oleObj name="Chart" r:id="rId4" imgW="6134100" imgH="4105275" progId="MSGraph.Char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914525"/>
                        <a:ext cx="6289675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923925" y="6172200"/>
            <a:ext cx="784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Source: United Nations, </a:t>
            </a:r>
            <a:r>
              <a:rPr lang="en-US" sz="1200" i="1">
                <a:latin typeface="Calibri" pitchFamily="34" charset="0"/>
              </a:rPr>
              <a:t>World Population Prospects: The 2009 Revision</a:t>
            </a:r>
            <a:r>
              <a:rPr lang="en-US" sz="1200">
                <a:latin typeface="Calibri" pitchFamily="34" charset="0"/>
              </a:rPr>
              <a:t> (medium scenario),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Unplanned urbanization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22637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Air pollution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Basic services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Sedentary lifestyle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Unhealthy diets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25603" name="Content Placeholder 6" descr="shanty town brazil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633" b="-33633"/>
          <a:stretch>
            <a:fillRect/>
          </a:stretch>
        </p:blipFill>
        <p:spPr>
          <a:xfrm>
            <a:off x="4648200" y="571500"/>
            <a:ext cx="3713163" cy="4160838"/>
          </a:xfrm>
        </p:spPr>
      </p:pic>
      <p:sp>
        <p:nvSpPr>
          <p:cNvPr id="25604" name="Content Placeholder 4"/>
          <p:cNvSpPr txBox="1">
            <a:spLocks/>
          </p:cNvSpPr>
          <p:nvPr/>
        </p:nvSpPr>
        <p:spPr bwMode="auto">
          <a:xfrm>
            <a:off x="4648200" y="4271963"/>
            <a:ext cx="40386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Urban poor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Older adults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Immigrant groups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Indigenous population</a:t>
            </a:r>
          </a:p>
        </p:txBody>
      </p:sp>
      <p:pic>
        <p:nvPicPr>
          <p:cNvPr id="25605" name="Picture 10" descr="urbanized indigenous peoples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90963"/>
            <a:ext cx="40386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53400" cy="987425"/>
          </a:xfrm>
        </p:spPr>
        <p:txBody>
          <a:bodyPr/>
          <a:lstStyle/>
          <a:p>
            <a:r>
              <a:rPr lang="en-US" sz="3200" smtClean="0"/>
              <a:t>Urbanization + Sustainability = Heath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5943600"/>
            <a:ext cx="7696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</a:rPr>
              <a:t>NCD Rates (per 100,000)</a:t>
            </a:r>
            <a:endParaRPr lang="en-US" sz="3200" kern="0" dirty="0">
              <a:solidFill>
                <a:schemeClr val="tx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0"/>
            <a:ext cx="8610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Mortality Rates (per 100,000 pop.) in Urban and Rural Regions, US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487363"/>
            <a:ext cx="8153400" cy="985837"/>
          </a:xfrm>
        </p:spPr>
        <p:txBody>
          <a:bodyPr/>
          <a:lstStyle/>
          <a:p>
            <a:r>
              <a:rPr lang="en-US" sz="3600" smtClean="0"/>
              <a:t>Urbanization + Sustainability = Heath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415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1030</Words>
  <Application>Microsoft Office PowerPoint</Application>
  <PresentationFormat>On-screen Show (4:3)</PresentationFormat>
  <Paragraphs>228</Paragraphs>
  <Slides>46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Microsoft Excel Chart</vt:lpstr>
      <vt:lpstr>Chart</vt:lpstr>
      <vt:lpstr>PowerPoint Presentation</vt:lpstr>
      <vt:lpstr>Urban Health: Major Points</vt:lpstr>
      <vt:lpstr>Urban Health</vt:lpstr>
      <vt:lpstr>PowerPoint Presentation</vt:lpstr>
      <vt:lpstr>World Urbanized Population</vt:lpstr>
      <vt:lpstr>Trends in Urbanization by Region: Percent of the Population Living in Urban Areas, 1950-2050</vt:lpstr>
      <vt:lpstr>Unplanned urbanization</vt:lpstr>
      <vt:lpstr>Urbanization + Sustainability = Heath</vt:lpstr>
      <vt:lpstr>Urbanization + Sustainability = Heath</vt:lpstr>
      <vt:lpstr>Mortality Rates (per 100,000 pop.) in Urban and Rural Regions, US 2004</vt:lpstr>
      <vt:lpstr>Prisoners per 1,000 people</vt:lpstr>
      <vt:lpstr>Why a healthy community?</vt:lpstr>
      <vt:lpstr>Strategic Approaches to Urban Health Problems</vt:lpstr>
      <vt:lpstr>El ambiente que hemos construido lo podemos deconstruir</vt:lpstr>
      <vt:lpstr>Physical Activity is today’s best buy in public health</vt:lpstr>
      <vt:lpstr>Por ciento de ninos que caminan a la escuela, 1969 and 2001</vt:lpstr>
      <vt:lpstr>Mientras mas television mayor la obesidad en ninos de 8-16 anos de edad</vt:lpstr>
      <vt:lpstr>PowerPoint Presentation</vt:lpstr>
      <vt:lpstr>PowerPoint Presentation</vt:lpstr>
      <vt:lpstr>PowerPoint Presentation</vt:lpstr>
      <vt:lpstr>PowerPoint Presentation</vt:lpstr>
      <vt:lpstr>Multisectorial Approaches</vt:lpstr>
      <vt:lpstr>PowerPoint Presentation</vt:lpstr>
      <vt:lpstr>How to design healthy communities?</vt:lpstr>
      <vt:lpstr>Policies</vt:lpstr>
      <vt:lpstr>Portland, Oregon</vt:lpstr>
      <vt:lpstr>Health and Transportation  in Urban Planning</vt:lpstr>
      <vt:lpstr>PowerPoint Presentation</vt:lpstr>
      <vt:lpstr>PowerPoint Presentation</vt:lpstr>
      <vt:lpstr>PAHO Strategy: SHEDA</vt:lpstr>
      <vt:lpstr>Access to Healthy Foods</vt:lpstr>
      <vt:lpstr>Guiding Principles</vt:lpstr>
      <vt:lpstr>Aging in place</vt:lpstr>
      <vt:lpstr>PAHO 10 yr Plan of Action: Indicators</vt:lpstr>
      <vt:lpstr>PAHO 10 yr Plan of Action: Objectives and Indicators</vt:lpstr>
      <vt:lpstr>PowerPoint Presentation</vt:lpstr>
      <vt:lpstr>WHO CC Urban Health and Sustainability</vt:lpstr>
      <vt:lpstr>Portland Sustainability Agenda</vt:lpstr>
      <vt:lpstr>PowerPoint Presentation</vt:lpstr>
      <vt:lpstr>PowerPoint Presentation</vt:lpstr>
      <vt:lpstr>PowerPoint Presentation</vt:lpstr>
      <vt:lpstr>Gracias</vt:lpstr>
      <vt:lpstr>Community Cycling Center:  Create a Commuter Program</vt:lpstr>
      <vt:lpstr>Community Partner: Community Cycling Center</vt:lpstr>
      <vt:lpstr>Community Cycling</vt:lpstr>
      <vt:lpstr>Create a commuter program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Crespo</dc:creator>
  <cp:lastModifiedBy>Diaz, Mr. Juan Carlos (WDC)</cp:lastModifiedBy>
  <cp:revision>12</cp:revision>
  <dcterms:created xsi:type="dcterms:W3CDTF">2011-10-24T10:31:41Z</dcterms:created>
  <dcterms:modified xsi:type="dcterms:W3CDTF">2015-02-11T21:37:31Z</dcterms:modified>
</cp:coreProperties>
</file>