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  <p:sldMasterId id="2147483986" r:id="rId2"/>
    <p:sldMasterId id="2147484036" r:id="rId3"/>
    <p:sldMasterId id="2147484048" r:id="rId4"/>
    <p:sldMasterId id="2147484084" r:id="rId5"/>
    <p:sldMasterId id="2147484096" r:id="rId6"/>
  </p:sldMasterIdLst>
  <p:notesMasterIdLst>
    <p:notesMasterId r:id="rId27"/>
  </p:notesMasterIdLst>
  <p:handoutMasterIdLst>
    <p:handoutMasterId r:id="rId28"/>
  </p:handoutMasterIdLst>
  <p:sldIdLst>
    <p:sldId id="264" r:id="rId7"/>
    <p:sldId id="607" r:id="rId8"/>
    <p:sldId id="569" r:id="rId9"/>
    <p:sldId id="503" r:id="rId10"/>
    <p:sldId id="615" r:id="rId11"/>
    <p:sldId id="587" r:id="rId12"/>
    <p:sldId id="594" r:id="rId13"/>
    <p:sldId id="582" r:id="rId14"/>
    <p:sldId id="600" r:id="rId15"/>
    <p:sldId id="608" r:id="rId16"/>
    <p:sldId id="606" r:id="rId17"/>
    <p:sldId id="556" r:id="rId18"/>
    <p:sldId id="576" r:id="rId19"/>
    <p:sldId id="577" r:id="rId20"/>
    <p:sldId id="595" r:id="rId21"/>
    <p:sldId id="584" r:id="rId22"/>
    <p:sldId id="610" r:id="rId23"/>
    <p:sldId id="613" r:id="rId24"/>
    <p:sldId id="614" r:id="rId25"/>
    <p:sldId id="605" r:id="rId26"/>
  </p:sldIdLst>
  <p:sldSz cx="9144000" cy="6858000" type="screen4x3"/>
  <p:notesSz cx="6980238" cy="921067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8A2EC"/>
    <a:srgbClr val="FF9999"/>
    <a:srgbClr val="EF9BC5"/>
    <a:srgbClr val="FBD1F5"/>
    <a:srgbClr val="4B6981"/>
    <a:srgbClr val="3A5372"/>
    <a:srgbClr val="004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60" autoAdjust="0"/>
    <p:restoredTop sz="94660"/>
  </p:normalViewPr>
  <p:slideViewPr>
    <p:cSldViewPr>
      <p:cViewPr>
        <p:scale>
          <a:sx n="80" d="100"/>
          <a:sy n="80" d="100"/>
        </p:scale>
        <p:origin x="-155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9" d="100"/>
        <a:sy n="6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ajcalder\Desktop\UEP\Informaci&#243;n%20Cancer\ESTADISTICAS%20NACIONALES\EXCEL\otros\epidemiologia%20mam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ajcalder\Desktop\mama%20nov%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Bernardo\AppData\Local\Microsoft\Windows\INetCache\Content.Outlook\S0AQQVQY\modelos%20incidencia%20mam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Bernardo\AppData\Local\Microsoft\Windows\Temporary%20Internet%20Files\Content.Outlook\X5P40XPN\Copia%20de%20Graficos%20de%20Estudios%20de%20Mam&#243;graf&#237;as%20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Bernardo\Documents\OPS-Breast%20imaging-7-11-14\mamograf&#237;as%20variabilidad%20%202003-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uisBernardo\Documents\OPS-Breast%20imaging-7-11-14\Mamograf&#237;as%202005_Prim%20Sem%20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093907501664571"/>
          <c:y val="0.17369418535959741"/>
          <c:w val="0.74046101975831924"/>
          <c:h val="0.64361061334972447"/>
        </c:manualLayout>
      </c:layout>
      <c:lineChart>
        <c:grouping val="standard"/>
        <c:varyColors val="0"/>
        <c:ser>
          <c:idx val="0"/>
          <c:order val="0"/>
          <c:tx>
            <c:strRef>
              <c:f>Hoja1!$A$20</c:f>
              <c:strCache>
                <c:ptCount val="1"/>
                <c:pt idx="0">
                  <c:v>Incidencia mama</c:v>
                </c:pt>
              </c:strCache>
            </c:strRef>
          </c:tx>
          <c:spPr>
            <a:ln w="635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Hoja1!$B$19:$O$19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Hoja1!$B$20:$M$20</c:f>
              <c:numCache>
                <c:formatCode>#.#00</c:formatCode>
                <c:ptCount val="12"/>
                <c:pt idx="0">
                  <c:v>32.699724432385558</c:v>
                </c:pt>
                <c:pt idx="1">
                  <c:v>34.408907745556782</c:v>
                </c:pt>
                <c:pt idx="2">
                  <c:v>34.440555601032614</c:v>
                </c:pt>
                <c:pt idx="3">
                  <c:v>36.847594908350203</c:v>
                </c:pt>
                <c:pt idx="4">
                  <c:v>39.570892850923194</c:v>
                </c:pt>
                <c:pt idx="5">
                  <c:v>38.35758994259227</c:v>
                </c:pt>
                <c:pt idx="6">
                  <c:v>40.188208516707682</c:v>
                </c:pt>
                <c:pt idx="7">
                  <c:v>41.820854079915769</c:v>
                </c:pt>
                <c:pt idx="8">
                  <c:v>43.097452689714302</c:v>
                </c:pt>
                <c:pt idx="9">
                  <c:v>43.071536105604025</c:v>
                </c:pt>
                <c:pt idx="10">
                  <c:v>44.325965234571946</c:v>
                </c:pt>
                <c:pt idx="11">
                  <c:v>42.539297213895765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Hoja1!$A$21</c:f>
              <c:strCache>
                <c:ptCount val="1"/>
                <c:pt idx="0">
                  <c:v>Mortalidad mama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Hoja1!$B$19:$O$19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Hoja1!$B$21:$O$21</c:f>
              <c:numCache>
                <c:formatCode>#.#00</c:formatCode>
                <c:ptCount val="14"/>
                <c:pt idx="0">
                  <c:v>9.4166927954021702</c:v>
                </c:pt>
                <c:pt idx="1">
                  <c:v>9.9978684747414253</c:v>
                </c:pt>
                <c:pt idx="2">
                  <c:v>10.282252831612636</c:v>
                </c:pt>
                <c:pt idx="3">
                  <c:v>10.612107333604859</c:v>
                </c:pt>
                <c:pt idx="4">
                  <c:v>10.497412895660553</c:v>
                </c:pt>
                <c:pt idx="5">
                  <c:v>10.339872071481393</c:v>
                </c:pt>
                <c:pt idx="6">
                  <c:v>12.910931474409594</c:v>
                </c:pt>
                <c:pt idx="7">
                  <c:v>11.611763688118206</c:v>
                </c:pt>
                <c:pt idx="8">
                  <c:v>13.590519472523663</c:v>
                </c:pt>
                <c:pt idx="9">
                  <c:v>12.691925999770465</c:v>
                </c:pt>
                <c:pt idx="10">
                  <c:v>12.804290860137131</c:v>
                </c:pt>
                <c:pt idx="11">
                  <c:v>11.689517622826727</c:v>
                </c:pt>
                <c:pt idx="12">
                  <c:v>12.383621597781474</c:v>
                </c:pt>
                <c:pt idx="13">
                  <c:v>14.835024201626267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962496"/>
        <c:axId val="42414848"/>
      </c:lineChart>
      <c:catAx>
        <c:axId val="4196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2414848"/>
        <c:crosses val="autoZero"/>
        <c:auto val="1"/>
        <c:lblAlgn val="ctr"/>
        <c:lblOffset val="100"/>
        <c:noMultiLvlLbl val="0"/>
      </c:catAx>
      <c:valAx>
        <c:axId val="424148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Tasas brutas</a:t>
                </a:r>
              </a:p>
            </c:rich>
          </c:tx>
          <c:layout/>
          <c:overlay val="0"/>
        </c:title>
        <c:numFmt formatCode="#.#00" sourceLinked="1"/>
        <c:majorTickMark val="none"/>
        <c:minorTickMark val="none"/>
        <c:tickLblPos val="nextTo"/>
        <c:crossAx val="419624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sz="2000" b="0" dirty="0" err="1">
                <a:latin typeface="Arial" pitchFamily="34" charset="0"/>
                <a:cs typeface="Arial" pitchFamily="34" charset="0"/>
              </a:rPr>
              <a:t>Tende</a:t>
            </a:r>
            <a:r>
              <a:rPr lang="en-US" sz="2000" b="0" baseline="0" dirty="0" err="1">
                <a:latin typeface="Arial" pitchFamily="34" charset="0"/>
                <a:cs typeface="Arial" pitchFamily="34" charset="0"/>
              </a:rPr>
              <a:t>ncia</a:t>
            </a:r>
            <a:r>
              <a:rPr lang="en-US" sz="2000" b="0" baseline="0" dirty="0">
                <a:latin typeface="Arial" pitchFamily="34" charset="0"/>
                <a:cs typeface="Arial" pitchFamily="34" charset="0"/>
              </a:rPr>
              <a:t> de la </a:t>
            </a:r>
            <a:r>
              <a:rPr lang="en-US" sz="2000" b="0" baseline="0" dirty="0" err="1">
                <a:latin typeface="Arial" pitchFamily="34" charset="0"/>
                <a:cs typeface="Arial" pitchFamily="34" charset="0"/>
              </a:rPr>
              <a:t>tasa</a:t>
            </a:r>
            <a:r>
              <a:rPr lang="en-US" sz="2000" b="0" baseline="0" dirty="0">
                <a:latin typeface="Arial" pitchFamily="34" charset="0"/>
                <a:cs typeface="Arial" pitchFamily="34" charset="0"/>
              </a:rPr>
              <a:t> de </a:t>
            </a:r>
            <a:r>
              <a:rPr lang="en-US" sz="2000" b="0" baseline="0" dirty="0" err="1">
                <a:latin typeface="Arial" pitchFamily="34" charset="0"/>
                <a:cs typeface="Arial" pitchFamily="34" charset="0"/>
              </a:rPr>
              <a:t>mortalidad</a:t>
            </a:r>
            <a:r>
              <a:rPr lang="en-US" sz="20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baseline="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20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baseline="0" dirty="0" err="1">
                <a:latin typeface="Arial" pitchFamily="34" charset="0"/>
                <a:cs typeface="Arial" pitchFamily="34" charset="0"/>
              </a:rPr>
              <a:t>cáncer</a:t>
            </a:r>
            <a:r>
              <a:rPr lang="en-US" sz="20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baseline="0" dirty="0" err="1">
                <a:latin typeface="Arial" pitchFamily="34" charset="0"/>
                <a:cs typeface="Arial" pitchFamily="34" charset="0"/>
              </a:rPr>
              <a:t>en</a:t>
            </a:r>
            <a:r>
              <a:rPr lang="en-US" sz="20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baseline="0" dirty="0" err="1">
                <a:latin typeface="Arial" pitchFamily="34" charset="0"/>
                <a:cs typeface="Arial" pitchFamily="34" charset="0"/>
              </a:rPr>
              <a:t>población</a:t>
            </a:r>
            <a:r>
              <a:rPr lang="en-US" sz="20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0" baseline="0" dirty="0" err="1" smtClean="0">
                <a:latin typeface="Arial" pitchFamily="34" charset="0"/>
                <a:cs typeface="Arial" pitchFamily="34" charset="0"/>
              </a:rPr>
              <a:t>femenina</a:t>
            </a:r>
            <a:r>
              <a:rPr lang="en-US" sz="2000" b="0" baseline="0" dirty="0" smtClean="0">
                <a:latin typeface="Arial" pitchFamily="34" charset="0"/>
                <a:cs typeface="Arial" pitchFamily="34" charset="0"/>
              </a:rPr>
              <a:t> sin </a:t>
            </a:r>
            <a:r>
              <a:rPr lang="en-US" sz="2000" b="0" baseline="0" dirty="0" err="1" smtClean="0">
                <a:latin typeface="Arial" pitchFamily="34" charset="0"/>
                <a:cs typeface="Arial" pitchFamily="34" charset="0"/>
              </a:rPr>
              <a:t>considerar</a:t>
            </a:r>
            <a:r>
              <a:rPr lang="en-US" sz="2000" b="0" baseline="0" dirty="0" smtClean="0">
                <a:latin typeface="Arial" pitchFamily="34" charset="0"/>
                <a:cs typeface="Arial" pitchFamily="34" charset="0"/>
              </a:rPr>
              <a:t> el </a:t>
            </a:r>
            <a:r>
              <a:rPr lang="en-US" sz="2000" b="0" baseline="0" dirty="0" err="1" smtClean="0">
                <a:latin typeface="Arial" pitchFamily="34" charset="0"/>
                <a:cs typeface="Arial" pitchFamily="34" charset="0"/>
              </a:rPr>
              <a:t>cáncer</a:t>
            </a:r>
            <a:r>
              <a:rPr lang="en-US" sz="2000" b="0" baseline="0" dirty="0" smtClean="0">
                <a:latin typeface="Arial" pitchFamily="34" charset="0"/>
                <a:cs typeface="Arial" pitchFamily="34" charset="0"/>
              </a:rPr>
              <a:t> de mama  </a:t>
            </a:r>
            <a:endParaRPr lang="en-US" sz="2000" b="0" baseline="0" dirty="0">
              <a:latin typeface="Arial" pitchFamily="34" charset="0"/>
              <a:cs typeface="Arial" pitchFamily="34" charset="0"/>
            </a:endParaRPr>
          </a:p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sz="2400" b="0" baseline="0" dirty="0">
                <a:latin typeface="Arial" pitchFamily="34" charset="0"/>
                <a:cs typeface="Arial" pitchFamily="34" charset="0"/>
              </a:rPr>
              <a:t>Costa Rica 2000-2013</a:t>
            </a:r>
          </a:p>
          <a:p>
            <a:pPr>
              <a:defRPr>
                <a:latin typeface="Arial" pitchFamily="34" charset="0"/>
                <a:cs typeface="Arial" pitchFamily="34" charset="0"/>
              </a:defRPr>
            </a:pPr>
            <a:r>
              <a:rPr lang="en-US" sz="1400" b="0" baseline="0" dirty="0">
                <a:latin typeface="Arial" pitchFamily="34" charset="0"/>
                <a:cs typeface="Arial" pitchFamily="34" charset="0"/>
              </a:rPr>
              <a:t>(</a:t>
            </a:r>
            <a:r>
              <a:rPr lang="en-US" sz="1400" b="0" baseline="0" dirty="0" err="1">
                <a:latin typeface="Arial" pitchFamily="34" charset="0"/>
                <a:cs typeface="Arial" pitchFamily="34" charset="0"/>
              </a:rPr>
              <a:t>tasas</a:t>
            </a:r>
            <a:r>
              <a:rPr lang="en-US" sz="14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baseline="0" dirty="0" err="1">
                <a:latin typeface="Arial" pitchFamily="34" charset="0"/>
                <a:cs typeface="Arial" pitchFamily="34" charset="0"/>
              </a:rPr>
              <a:t>brutas</a:t>
            </a:r>
            <a:r>
              <a:rPr lang="en-US" sz="1400" b="0" baseline="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400" b="0" baseline="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1400" b="0" baseline="0" dirty="0">
                <a:latin typeface="Arial" pitchFamily="34" charset="0"/>
                <a:cs typeface="Arial" pitchFamily="34" charset="0"/>
              </a:rPr>
              <a:t> 100 000 </a:t>
            </a:r>
            <a:r>
              <a:rPr lang="en-US" sz="1400" b="0" baseline="0" dirty="0" err="1">
                <a:latin typeface="Arial" pitchFamily="34" charset="0"/>
                <a:cs typeface="Arial" pitchFamily="34" charset="0"/>
              </a:rPr>
              <a:t>mujeres</a:t>
            </a:r>
            <a:r>
              <a:rPr lang="en-US" sz="1400" b="0" baseline="0" dirty="0">
                <a:latin typeface="Arial" pitchFamily="34" charset="0"/>
                <a:cs typeface="Arial" pitchFamily="34" charset="0"/>
              </a:rPr>
              <a:t>)</a:t>
            </a:r>
            <a:endParaRPr lang="en-US" sz="1400" b="0" dirty="0">
              <a:latin typeface="Arial" pitchFamily="34" charset="0"/>
              <a:cs typeface="Arial" pitchFamily="34" charset="0"/>
            </a:endParaRPr>
          </a:p>
        </c:rich>
      </c:tx>
      <c:layout>
        <c:manualLayout>
          <c:xMode val="edge"/>
          <c:yMode val="edge"/>
          <c:x val="0.12442815568559501"/>
          <c:y val="1.41359230217101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711437532179227"/>
          <c:y val="0.18236914889658712"/>
          <c:w val="0.74288562467820818"/>
          <c:h val="0.64002689164568571"/>
        </c:manualLayout>
      </c:layout>
      <c:lineChart>
        <c:grouping val="standard"/>
        <c:varyColors val="0"/>
        <c:ser>
          <c:idx val="1"/>
          <c:order val="0"/>
          <c:tx>
            <c:strRef>
              <c:f>Hoja1!$F$2</c:f>
              <c:strCache>
                <c:ptCount val="1"/>
                <c:pt idx="0">
                  <c:v>Tasa excluyendo cáncer de mama</c:v>
                </c:pt>
              </c:strCache>
            </c:strRef>
          </c:tx>
          <c:spPr>
            <a:ln w="635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Hoja1!$E$3:$E$16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Hoja1!$F$3:$F$16</c:f>
              <c:numCache>
                <c:formatCode>#.#00</c:formatCode>
                <c:ptCount val="14"/>
                <c:pt idx="0">
                  <c:v>63.381586122899222</c:v>
                </c:pt>
                <c:pt idx="1">
                  <c:v>65.671278204646725</c:v>
                </c:pt>
                <c:pt idx="2">
                  <c:v>62.442224720133048</c:v>
                </c:pt>
                <c:pt idx="3">
                  <c:v>63.132212609640014</c:v>
                </c:pt>
                <c:pt idx="4">
                  <c:v>65.403236105682353</c:v>
                </c:pt>
                <c:pt idx="5">
                  <c:v>67.042396334443879</c:v>
                </c:pt>
                <c:pt idx="6">
                  <c:v>64.648555055498221</c:v>
                </c:pt>
                <c:pt idx="7">
                  <c:v>60.279394763418416</c:v>
                </c:pt>
                <c:pt idx="8">
                  <c:v>62.023847257154976</c:v>
                </c:pt>
                <c:pt idx="9">
                  <c:v>67.870299317921493</c:v>
                </c:pt>
                <c:pt idx="10">
                  <c:v>69.667790895260012</c:v>
                </c:pt>
                <c:pt idx="11">
                  <c:v>70.840234616528889</c:v>
                </c:pt>
                <c:pt idx="12">
                  <c:v>75.648720006096639</c:v>
                </c:pt>
                <c:pt idx="13">
                  <c:v>72.417213516031111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46208"/>
        <c:axId val="42337408"/>
      </c:lineChart>
      <c:catAx>
        <c:axId val="4244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42337408"/>
        <c:crosses val="autoZero"/>
        <c:auto val="1"/>
        <c:lblAlgn val="ctr"/>
        <c:lblOffset val="100"/>
        <c:noMultiLvlLbl val="0"/>
      </c:catAx>
      <c:valAx>
        <c:axId val="42337408"/>
        <c:scaling>
          <c:orientation val="minMax"/>
          <c:max val="100"/>
          <c:min val="40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s-CR"/>
                  <a:t>Tasas brutas</a:t>
                </a:r>
              </a:p>
            </c:rich>
          </c:tx>
          <c:overlay val="0"/>
        </c:title>
        <c:numFmt formatCode="#.#00" sourceLinked="1"/>
        <c:majorTickMark val="none"/>
        <c:minorTickMark val="none"/>
        <c:tickLblPos val="nextTo"/>
        <c:crossAx val="424462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84575028411725E-2"/>
          <c:y val="0.10311875271500194"/>
          <c:w val="0.91162649804659301"/>
          <c:h val="0.7333287361683859"/>
        </c:manualLayout>
      </c:layout>
      <c:scatterChart>
        <c:scatterStyle val="lineMarker"/>
        <c:varyColors val="0"/>
        <c:ser>
          <c:idx val="0"/>
          <c:order val="0"/>
          <c:tx>
            <c:strRef>
              <c:f>'[modelos incidencia mama.xlsx]Hoja5'!$D$1</c:f>
              <c:strCache>
                <c:ptCount val="1"/>
                <c:pt idx="0">
                  <c:v>modelo 1990</c:v>
                </c:pt>
              </c:strCache>
            </c:strRef>
          </c:tx>
          <c:xVal>
            <c:numRef>
              <c:f>'[modelos incidencia mama.xlsx]Hoja5'!$B$2:$B$62</c:f>
              <c:numCache>
                <c:formatCode>General</c:formatCode>
                <c:ptCount val="61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  <c:pt idx="32">
                  <c:v>2022</c:v>
                </c:pt>
                <c:pt idx="33">
                  <c:v>2023</c:v>
                </c:pt>
                <c:pt idx="34">
                  <c:v>2024</c:v>
                </c:pt>
                <c:pt idx="35">
                  <c:v>2025</c:v>
                </c:pt>
                <c:pt idx="36">
                  <c:v>2026</c:v>
                </c:pt>
                <c:pt idx="37">
                  <c:v>2027</c:v>
                </c:pt>
                <c:pt idx="38">
                  <c:v>2028</c:v>
                </c:pt>
                <c:pt idx="39">
                  <c:v>2029</c:v>
                </c:pt>
                <c:pt idx="40">
                  <c:v>2030</c:v>
                </c:pt>
                <c:pt idx="41">
                  <c:v>2031</c:v>
                </c:pt>
                <c:pt idx="42">
                  <c:v>2032</c:v>
                </c:pt>
                <c:pt idx="43">
                  <c:v>2033</c:v>
                </c:pt>
                <c:pt idx="44">
                  <c:v>2034</c:v>
                </c:pt>
                <c:pt idx="45">
                  <c:v>2035</c:v>
                </c:pt>
                <c:pt idx="46">
                  <c:v>2036</c:v>
                </c:pt>
                <c:pt idx="47">
                  <c:v>2037</c:v>
                </c:pt>
                <c:pt idx="48">
                  <c:v>2038</c:v>
                </c:pt>
                <c:pt idx="49">
                  <c:v>2039</c:v>
                </c:pt>
                <c:pt idx="50">
                  <c:v>2040</c:v>
                </c:pt>
                <c:pt idx="51">
                  <c:v>2041</c:v>
                </c:pt>
                <c:pt idx="52">
                  <c:v>2042</c:v>
                </c:pt>
                <c:pt idx="53">
                  <c:v>2043</c:v>
                </c:pt>
                <c:pt idx="54">
                  <c:v>2044</c:v>
                </c:pt>
                <c:pt idx="55">
                  <c:v>2045</c:v>
                </c:pt>
                <c:pt idx="56">
                  <c:v>2046</c:v>
                </c:pt>
                <c:pt idx="57">
                  <c:v>2047</c:v>
                </c:pt>
                <c:pt idx="58">
                  <c:v>2048</c:v>
                </c:pt>
                <c:pt idx="59">
                  <c:v>2049</c:v>
                </c:pt>
                <c:pt idx="60">
                  <c:v>2050</c:v>
                </c:pt>
              </c:numCache>
            </c:numRef>
          </c:xVal>
          <c:yVal>
            <c:numRef>
              <c:f>'[modelos incidencia mama.xlsx]Hoja5'!$D$2:$D$62</c:f>
              <c:numCache>
                <c:formatCode>General</c:formatCode>
                <c:ptCount val="61"/>
                <c:pt idx="23" formatCode="#.##0">
                  <c:v>1066.8328627668011</c:v>
                </c:pt>
                <c:pt idx="24" formatCode="#.##0">
                  <c:v>1103.1971484383391</c:v>
                </c:pt>
                <c:pt idx="25" formatCode="#.##0">
                  <c:v>1139.5433828380146</c:v>
                </c:pt>
                <c:pt idx="26" formatCode="#.##0">
                  <c:v>1175.8715838783512</c:v>
                </c:pt>
                <c:pt idx="27" formatCode="#.##0">
                  <c:v>1212.1817694449753</c:v>
                </c:pt>
                <c:pt idx="28" formatCode="#.##0">
                  <c:v>1248.4739573972017</c:v>
                </c:pt>
                <c:pt idx="29" formatCode="#.##0">
                  <c:v>1284.7481655677998</c:v>
                </c:pt>
                <c:pt idx="30" formatCode="#.##0">
                  <c:v>1321.004411762759</c:v>
                </c:pt>
                <c:pt idx="31" formatCode="#.##0">
                  <c:v>1357.2427137618736</c:v>
                </c:pt>
                <c:pt idx="32" formatCode="#.##0">
                  <c:v>1393.4630893185099</c:v>
                </c:pt>
                <c:pt idx="33" formatCode="#.##0">
                  <c:v>1429.6655561597217</c:v>
                </c:pt>
                <c:pt idx="34" formatCode="#.##0">
                  <c:v>1465.8501319861341</c:v>
                </c:pt>
                <c:pt idx="35" formatCode="#.##0">
                  <c:v>1502.0168344722942</c:v>
                </c:pt>
                <c:pt idx="36" formatCode="#.##0">
                  <c:v>1538.1656812666715</c:v>
                </c:pt>
                <c:pt idx="37" formatCode="#.##0">
                  <c:v>1574.2966899911894</c:v>
                </c:pt>
                <c:pt idx="38" formatCode="#.##0">
                  <c:v>1610.4098782422782</c:v>
                </c:pt>
                <c:pt idx="39" formatCode="#.##0">
                  <c:v>1646.5052635898221</c:v>
                </c:pt>
                <c:pt idx="40" formatCode="#.##0">
                  <c:v>1682.5828635779787</c:v>
                </c:pt>
                <c:pt idx="41" formatCode="#.##0">
                  <c:v>1718.6426957250615</c:v>
                </c:pt>
                <c:pt idx="42" formatCode="#.##0">
                  <c:v>1754.6847775233052</c:v>
                </c:pt>
                <c:pt idx="43" formatCode="#.##0">
                  <c:v>1790.7091264392186</c:v>
                </c:pt>
                <c:pt idx="44" formatCode="#.##0">
                  <c:v>1826.7157599135824</c:v>
                </c:pt>
                <c:pt idx="45" formatCode="#.##0">
                  <c:v>1862.7046953614506</c:v>
                </c:pt>
                <c:pt idx="46" formatCode="#.##0">
                  <c:v>1898.6759501721499</c:v>
                </c:pt>
                <c:pt idx="47" formatCode="#.##0">
                  <c:v>1934.6295417095139</c:v>
                </c:pt>
                <c:pt idx="48" formatCode="#.##0">
                  <c:v>1970.5654873117655</c:v>
                </c:pt>
                <c:pt idx="49" formatCode="#.##0">
                  <c:v>2006.4838042912843</c:v>
                </c:pt>
                <c:pt idx="50" formatCode="#.##0">
                  <c:v>2042.3845099356579</c:v>
                </c:pt>
                <c:pt idx="51" formatCode="#.##0">
                  <c:v>2078.2676215063957</c:v>
                </c:pt>
                <c:pt idx="52" formatCode="#.##0">
                  <c:v>2114.1331562399814</c:v>
                </c:pt>
                <c:pt idx="53" formatCode="#.##0">
                  <c:v>2149.9811313475238</c:v>
                </c:pt>
                <c:pt idx="54" formatCode="#.##0">
                  <c:v>2185.8115640148708</c:v>
                </c:pt>
                <c:pt idx="55" formatCode="#.##0">
                  <c:v>2221.6244714027284</c:v>
                </c:pt>
                <c:pt idx="56" formatCode="#.##0">
                  <c:v>2257.4198706463094</c:v>
                </c:pt>
                <c:pt idx="57" formatCode="#.##0">
                  <c:v>2293.1977788562685</c:v>
                </c:pt>
                <c:pt idx="58" formatCode="#.##0">
                  <c:v>2328.9582131175339</c:v>
                </c:pt>
                <c:pt idx="59" formatCode="#.##0">
                  <c:v>2364.7011904905926</c:v>
                </c:pt>
                <c:pt idx="60" formatCode="#.##0">
                  <c:v>2400.4267280105555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'[modelos incidencia mama.xlsx]Hoja5'!$E$1</c:f>
              <c:strCache>
                <c:ptCount val="1"/>
                <c:pt idx="0">
                  <c:v>modelo 2000</c:v>
                </c:pt>
              </c:strCache>
            </c:strRef>
          </c:tx>
          <c:xVal>
            <c:numRef>
              <c:f>'[modelos incidencia mama.xlsx]Hoja5'!$B$25:$B$62</c:f>
              <c:numCache>
                <c:formatCode>General</c:formatCode>
                <c:ptCount val="3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  <c:pt idx="27">
                  <c:v>2040</c:v>
                </c:pt>
                <c:pt idx="28">
                  <c:v>2041</c:v>
                </c:pt>
                <c:pt idx="29">
                  <c:v>2042</c:v>
                </c:pt>
                <c:pt idx="30">
                  <c:v>2043</c:v>
                </c:pt>
                <c:pt idx="31">
                  <c:v>2044</c:v>
                </c:pt>
                <c:pt idx="32">
                  <c:v>2045</c:v>
                </c:pt>
                <c:pt idx="33">
                  <c:v>2046</c:v>
                </c:pt>
                <c:pt idx="34">
                  <c:v>2047</c:v>
                </c:pt>
                <c:pt idx="35">
                  <c:v>2048</c:v>
                </c:pt>
                <c:pt idx="36">
                  <c:v>2049</c:v>
                </c:pt>
                <c:pt idx="37">
                  <c:v>2050</c:v>
                </c:pt>
              </c:numCache>
            </c:numRef>
          </c:xVal>
          <c:yVal>
            <c:numRef>
              <c:f>'[modelos incidencia mama.xlsx]Hoja5'!$E$25:$E$62</c:f>
              <c:numCache>
                <c:formatCode>#.##0</c:formatCode>
                <c:ptCount val="38"/>
                <c:pt idx="0">
                  <c:v>1062.7485336394375</c:v>
                </c:pt>
                <c:pt idx="1">
                  <c:v>1097.1077697278251</c:v>
                </c:pt>
                <c:pt idx="2">
                  <c:v>1131.4499498532532</c:v>
                </c:pt>
                <c:pt idx="3">
                  <c:v>1165.7750909404976</c:v>
                </c:pt>
                <c:pt idx="4">
                  <c:v>1200.0832098890176</c:v>
                </c:pt>
                <c:pt idx="5">
                  <c:v>1234.3743235734794</c:v>
                </c:pt>
                <c:pt idx="6">
                  <c:v>1268.6484488432325</c:v>
                </c:pt>
                <c:pt idx="7">
                  <c:v>1302.9056025226002</c:v>
                </c:pt>
                <c:pt idx="8">
                  <c:v>1337.1458014111736</c:v>
                </c:pt>
                <c:pt idx="9">
                  <c:v>1371.3690622831662</c:v>
                </c:pt>
                <c:pt idx="10">
                  <c:v>1405.5754018882931</c:v>
                </c:pt>
                <c:pt idx="11">
                  <c:v>1439.7648369513604</c:v>
                </c:pt>
                <c:pt idx="12">
                  <c:v>1473.9373841721495</c:v>
                </c:pt>
                <c:pt idx="13">
                  <c:v>1508.0930602260585</c:v>
                </c:pt>
                <c:pt idx="14">
                  <c:v>1542.2318817635773</c:v>
                </c:pt>
                <c:pt idx="15">
                  <c:v>1576.3538654106385</c:v>
                </c:pt>
                <c:pt idx="16">
                  <c:v>1610.4590277686164</c:v>
                </c:pt>
                <c:pt idx="17">
                  <c:v>1644.5473854142108</c:v>
                </c:pt>
                <c:pt idx="18">
                  <c:v>1678.6189548997979</c:v>
                </c:pt>
                <c:pt idx="19">
                  <c:v>1712.6737527530788</c:v>
                </c:pt>
                <c:pt idx="20">
                  <c:v>1746.7117954775483</c:v>
                </c:pt>
                <c:pt idx="21">
                  <c:v>1780.7330995523764</c:v>
                </c:pt>
                <c:pt idx="22">
                  <c:v>1814.7376814322936</c:v>
                </c:pt>
                <c:pt idx="23">
                  <c:v>1848.725557548056</c:v>
                </c:pt>
                <c:pt idx="24">
                  <c:v>1882.6967443057463</c:v>
                </c:pt>
                <c:pt idx="25">
                  <c:v>1916.651258087707</c:v>
                </c:pt>
                <c:pt idx="26">
                  <c:v>1950.5891152519575</c:v>
                </c:pt>
                <c:pt idx="27">
                  <c:v>1984.5103321325441</c:v>
                </c:pt>
                <c:pt idx="28">
                  <c:v>2018.4149250395394</c:v>
                </c:pt>
                <c:pt idx="29">
                  <c:v>2052.3029102588102</c:v>
                </c:pt>
                <c:pt idx="30">
                  <c:v>2086.1743040527167</c:v>
                </c:pt>
                <c:pt idx="31">
                  <c:v>2120.0291226592967</c:v>
                </c:pt>
                <c:pt idx="32">
                  <c:v>2153.8673822929645</c:v>
                </c:pt>
                <c:pt idx="33">
                  <c:v>2187.6890991446303</c:v>
                </c:pt>
                <c:pt idx="34">
                  <c:v>2221.4942893808793</c:v>
                </c:pt>
                <c:pt idx="35">
                  <c:v>2255.2829691451434</c:v>
                </c:pt>
                <c:pt idx="36">
                  <c:v>2289.0551545567637</c:v>
                </c:pt>
                <c:pt idx="37">
                  <c:v>2322.8108617119278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'[modelos incidencia mama.xlsx]Hoja5'!$F$1</c:f>
              <c:strCache>
                <c:ptCount val="1"/>
                <c:pt idx="0">
                  <c:v>modelo 2005</c:v>
                </c:pt>
              </c:strCache>
            </c:strRef>
          </c:tx>
          <c:xVal>
            <c:numRef>
              <c:f>'[modelos incidencia mama.xlsx]Hoja5'!$B$25:$B$62</c:f>
              <c:numCache>
                <c:formatCode>General</c:formatCode>
                <c:ptCount val="38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  <c:pt idx="11">
                  <c:v>2024</c:v>
                </c:pt>
                <c:pt idx="12">
                  <c:v>2025</c:v>
                </c:pt>
                <c:pt idx="13">
                  <c:v>2026</c:v>
                </c:pt>
                <c:pt idx="14">
                  <c:v>2027</c:v>
                </c:pt>
                <c:pt idx="15">
                  <c:v>2028</c:v>
                </c:pt>
                <c:pt idx="16">
                  <c:v>2029</c:v>
                </c:pt>
                <c:pt idx="17">
                  <c:v>2030</c:v>
                </c:pt>
                <c:pt idx="18">
                  <c:v>2031</c:v>
                </c:pt>
                <c:pt idx="19">
                  <c:v>2032</c:v>
                </c:pt>
                <c:pt idx="20">
                  <c:v>2033</c:v>
                </c:pt>
                <c:pt idx="21">
                  <c:v>2034</c:v>
                </c:pt>
                <c:pt idx="22">
                  <c:v>2035</c:v>
                </c:pt>
                <c:pt idx="23">
                  <c:v>2036</c:v>
                </c:pt>
                <c:pt idx="24">
                  <c:v>2037</c:v>
                </c:pt>
                <c:pt idx="25">
                  <c:v>2038</c:v>
                </c:pt>
                <c:pt idx="26">
                  <c:v>2039</c:v>
                </c:pt>
                <c:pt idx="27">
                  <c:v>2040</c:v>
                </c:pt>
                <c:pt idx="28">
                  <c:v>2041</c:v>
                </c:pt>
                <c:pt idx="29">
                  <c:v>2042</c:v>
                </c:pt>
                <c:pt idx="30">
                  <c:v>2043</c:v>
                </c:pt>
                <c:pt idx="31">
                  <c:v>2044</c:v>
                </c:pt>
                <c:pt idx="32">
                  <c:v>2045</c:v>
                </c:pt>
                <c:pt idx="33">
                  <c:v>2046</c:v>
                </c:pt>
                <c:pt idx="34">
                  <c:v>2047</c:v>
                </c:pt>
                <c:pt idx="35">
                  <c:v>2048</c:v>
                </c:pt>
                <c:pt idx="36">
                  <c:v>2049</c:v>
                </c:pt>
                <c:pt idx="37">
                  <c:v>2050</c:v>
                </c:pt>
              </c:numCache>
            </c:numRef>
          </c:xVal>
          <c:yVal>
            <c:numRef>
              <c:f>'[modelos incidencia mama.xlsx]Hoja5'!$F$25:$F$62</c:f>
              <c:numCache>
                <c:formatCode>#.##0</c:formatCode>
                <c:ptCount val="38"/>
                <c:pt idx="0">
                  <c:v>1035.158663248458</c:v>
                </c:pt>
                <c:pt idx="1">
                  <c:v>1063.2413308359405</c:v>
                </c:pt>
                <c:pt idx="2">
                  <c:v>1091.3100581559913</c:v>
                </c:pt>
                <c:pt idx="3">
                  <c:v>1119.3648590416858</c:v>
                </c:pt>
                <c:pt idx="4">
                  <c:v>1147.405747305459</c:v>
                </c:pt>
                <c:pt idx="5">
                  <c:v>1175.4327367392818</c:v>
                </c:pt>
                <c:pt idx="6">
                  <c:v>1203.4458411146597</c:v>
                </c:pt>
                <c:pt idx="7">
                  <c:v>1231.4450741824583</c:v>
                </c:pt>
                <c:pt idx="8">
                  <c:v>1259.4304496733707</c:v>
                </c:pt>
                <c:pt idx="9">
                  <c:v>1287.4019812975084</c:v>
                </c:pt>
                <c:pt idx="10">
                  <c:v>1315.359682744752</c:v>
                </c:pt>
                <c:pt idx="11">
                  <c:v>1343.3035676846923</c:v>
                </c:pt>
                <c:pt idx="12">
                  <c:v>1371.2336497665146</c:v>
                </c:pt>
                <c:pt idx="13">
                  <c:v>1399.1499426195235</c:v>
                </c:pt>
                <c:pt idx="14">
                  <c:v>1427.0524598523834</c:v>
                </c:pt>
                <c:pt idx="15">
                  <c:v>1454.9412150540547</c:v>
                </c:pt>
                <c:pt idx="16">
                  <c:v>1482.8162217932079</c:v>
                </c:pt>
                <c:pt idx="17">
                  <c:v>1510.6774936183408</c:v>
                </c:pt>
                <c:pt idx="18">
                  <c:v>1538.5250440581306</c:v>
                </c:pt>
                <c:pt idx="19">
                  <c:v>1566.3588866211978</c:v>
                </c:pt>
                <c:pt idx="20">
                  <c:v>1594.1790347962253</c:v>
                </c:pt>
                <c:pt idx="21">
                  <c:v>1621.9855020520156</c:v>
                </c:pt>
                <c:pt idx="22">
                  <c:v>1649.7783018374325</c:v>
                </c:pt>
                <c:pt idx="23">
                  <c:v>1677.5574475816941</c:v>
                </c:pt>
                <c:pt idx="24">
                  <c:v>1705.3229526940208</c:v>
                </c:pt>
                <c:pt idx="25">
                  <c:v>1733.0748305640461</c:v>
                </c:pt>
                <c:pt idx="26">
                  <c:v>1760.8130945615812</c:v>
                </c:pt>
                <c:pt idx="27">
                  <c:v>1788.5377580369086</c:v>
                </c:pt>
                <c:pt idx="28">
                  <c:v>1816.2488343206055</c:v>
                </c:pt>
                <c:pt idx="29">
                  <c:v>1843.9463367236035</c:v>
                </c:pt>
                <c:pt idx="30">
                  <c:v>1871.6302785373632</c:v>
                </c:pt>
                <c:pt idx="31">
                  <c:v>1899.3006730338161</c:v>
                </c:pt>
                <c:pt idx="32">
                  <c:v>1926.9575334654228</c:v>
                </c:pt>
                <c:pt idx="33">
                  <c:v>1954.6008730651731</c:v>
                </c:pt>
                <c:pt idx="34">
                  <c:v>1982.230705046703</c:v>
                </c:pt>
                <c:pt idx="35">
                  <c:v>2009.8470426042363</c:v>
                </c:pt>
                <c:pt idx="36">
                  <c:v>2037.4498989128183</c:v>
                </c:pt>
                <c:pt idx="37">
                  <c:v>2065.0392871279064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'[modelos incidencia mama.xlsx]Hoja5'!$C$1</c:f>
              <c:strCache>
                <c:ptCount val="1"/>
                <c:pt idx="0">
                  <c:v>casos</c:v>
                </c:pt>
              </c:strCache>
            </c:strRef>
          </c:tx>
          <c:spPr>
            <a:ln w="76200"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xVal>
            <c:numRef>
              <c:f>'[modelos incidencia mama.xlsx]Hoja5'!$B$2:$B$24</c:f>
              <c:numCache>
                <c:formatCode>General</c:formatCode>
                <c:ptCount val="23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</c:numCache>
            </c:numRef>
          </c:xVal>
          <c:yVal>
            <c:numRef>
              <c:f>'[modelos incidencia mama.xlsx]Hoja5'!$C$2:$C$24</c:f>
              <c:numCache>
                <c:formatCode>General</c:formatCode>
                <c:ptCount val="23"/>
                <c:pt idx="0">
                  <c:v>278</c:v>
                </c:pt>
                <c:pt idx="1">
                  <c:v>275</c:v>
                </c:pt>
                <c:pt idx="2">
                  <c:v>313</c:v>
                </c:pt>
                <c:pt idx="3">
                  <c:v>331</c:v>
                </c:pt>
                <c:pt idx="4">
                  <c:v>388</c:v>
                </c:pt>
                <c:pt idx="5">
                  <c:v>351</c:v>
                </c:pt>
                <c:pt idx="6">
                  <c:v>403</c:v>
                </c:pt>
                <c:pt idx="7">
                  <c:v>446</c:v>
                </c:pt>
                <c:pt idx="8">
                  <c:v>451</c:v>
                </c:pt>
                <c:pt idx="9">
                  <c:v>573</c:v>
                </c:pt>
                <c:pt idx="10">
                  <c:v>602</c:v>
                </c:pt>
                <c:pt idx="11">
                  <c:v>632</c:v>
                </c:pt>
                <c:pt idx="12">
                  <c:v>678</c:v>
                </c:pt>
                <c:pt idx="13">
                  <c:v>690</c:v>
                </c:pt>
                <c:pt idx="14">
                  <c:v>750</c:v>
                </c:pt>
                <c:pt idx="15">
                  <c:v>818</c:v>
                </c:pt>
                <c:pt idx="16">
                  <c:v>805</c:v>
                </c:pt>
                <c:pt idx="17">
                  <c:v>856</c:v>
                </c:pt>
                <c:pt idx="18">
                  <c:v>904</c:v>
                </c:pt>
                <c:pt idx="19">
                  <c:v>945</c:v>
                </c:pt>
                <c:pt idx="20">
                  <c:v>957</c:v>
                </c:pt>
                <c:pt idx="21">
                  <c:v>997</c:v>
                </c:pt>
                <c:pt idx="22">
                  <c:v>968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390272"/>
        <c:axId val="42392192"/>
      </c:scatterChart>
      <c:valAx>
        <c:axId val="42390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Año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2392192"/>
        <c:crosses val="autoZero"/>
        <c:crossBetween val="midCat"/>
      </c:valAx>
      <c:valAx>
        <c:axId val="42392192"/>
        <c:scaling>
          <c:orientation val="minMax"/>
        </c:scaling>
        <c:delete val="0"/>
        <c:axPos val="l"/>
        <c:majorGridlines/>
        <c:title>
          <c:tx>
            <c:rich>
              <a:bodyPr rot="0" vert="wordArtVert"/>
              <a:lstStyle/>
              <a:p>
                <a:pPr>
                  <a:defRPr/>
                </a:pPr>
                <a:r>
                  <a:rPr lang="es-ES"/>
                  <a:t>Casos</a:t>
                </a:r>
              </a:p>
            </c:rich>
          </c:tx>
          <c:layout>
            <c:manualLayout>
              <c:xMode val="edge"/>
              <c:yMode val="edge"/>
              <c:x val="0"/>
              <c:y val="0.2929259482526589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2390272"/>
        <c:crosses val="autoZero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Mamografías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realizados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la red  de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servicios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salud</a:t>
            </a: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CCSS </a:t>
            </a:r>
          </a:p>
          <a:p>
            <a:pPr>
              <a:defRPr/>
            </a:pPr>
            <a:r>
              <a:rPr lang="en-US" b="0" baseline="0" dirty="0">
                <a:latin typeface="Arial" panose="020B0604020202020204" pitchFamily="34" charset="0"/>
                <a:cs typeface="Arial" panose="020B0604020202020204" pitchFamily="34" charset="0"/>
              </a:rPr>
              <a:t> 2003-2013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Mamografías</c:v>
          </c:tx>
          <c:spPr>
            <a:effectLst>
              <a:innerShdw blurRad="63500" dist="50800">
                <a:prstClr val="black">
                  <a:alpha val="31000"/>
                </a:prstClr>
              </a:innerShdw>
            </a:effectLst>
          </c:spPr>
          <c:invertIfNegative val="0"/>
          <c:trendline>
            <c:spPr>
              <a:ln w="25400">
                <a:solidFill>
                  <a:schemeClr val="tx1"/>
                </a:solidFill>
              </a:ln>
            </c:spPr>
            <c:trendlineType val="linear"/>
            <c:dispRSqr val="0"/>
            <c:dispEq val="0"/>
          </c:trendline>
          <c:cat>
            <c:numRef>
              <c:f>'[Copia de Graficos de Estudios de Mamógrafías .xlsx]Hoja2'!$B$1:$L$1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'[Copia de Graficos de Estudios de Mamógrafías .xlsx]Hoja2'!$B$2:$L$2</c:f>
              <c:numCache>
                <c:formatCode>_(* #,##0_);_(* \(#,##0\);_(* "-"??_);_(@_)</c:formatCode>
                <c:ptCount val="11"/>
                <c:pt idx="0">
                  <c:v>50971</c:v>
                </c:pt>
                <c:pt idx="1">
                  <c:v>64899</c:v>
                </c:pt>
                <c:pt idx="2">
                  <c:v>55933</c:v>
                </c:pt>
                <c:pt idx="3">
                  <c:v>64913</c:v>
                </c:pt>
                <c:pt idx="4">
                  <c:v>71661</c:v>
                </c:pt>
                <c:pt idx="5">
                  <c:v>66504</c:v>
                </c:pt>
                <c:pt idx="6">
                  <c:v>81159</c:v>
                </c:pt>
                <c:pt idx="7">
                  <c:v>92740</c:v>
                </c:pt>
                <c:pt idx="8">
                  <c:v>82480</c:v>
                </c:pt>
                <c:pt idx="9">
                  <c:v>104409</c:v>
                </c:pt>
                <c:pt idx="10">
                  <c:v>117111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504576"/>
        <c:axId val="42506496"/>
      </c:barChart>
      <c:catAx>
        <c:axId val="425045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42506496"/>
        <c:crosses val="autoZero"/>
        <c:auto val="1"/>
        <c:lblAlgn val="ctr"/>
        <c:lblOffset val="100"/>
        <c:noMultiLvlLbl val="0"/>
      </c:catAx>
      <c:valAx>
        <c:axId val="4250649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CR"/>
                  <a:t>Cantidad de  estudios</a:t>
                </a:r>
              </a:p>
            </c:rich>
          </c:tx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425045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Promedio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 err="1">
                <a:latin typeface="Arial" panose="020B0604020202020204" pitchFamily="34" charset="0"/>
                <a:cs typeface="Arial" panose="020B0604020202020204" pitchFamily="34" charset="0"/>
              </a:rPr>
              <a:t>anual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b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mamografías</a:t>
            </a:r>
            <a:r>
              <a:rPr lang="en-US" sz="20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sz="2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equipo</a:t>
            </a:r>
            <a:r>
              <a:rPr lang="en-US" sz="2000" b="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CCSS 2003-2013</a:t>
            </a:r>
          </a:p>
        </c:rich>
      </c:tx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  <a:effectLst>
              <a:glow rad="165100">
                <a:schemeClr val="accent1">
                  <a:alpha val="40000"/>
                </a:schemeClr>
              </a:glow>
            </a:effectLst>
          </c:spPr>
          <c:marker>
            <c:spPr>
              <a:effectLst>
                <a:glow rad="165100">
                  <a:schemeClr val="accent1">
                    <a:alpha val="40000"/>
                  </a:schemeClr>
                </a:glow>
              </a:effectLst>
            </c:spPr>
          </c:marker>
          <c:xVal>
            <c:numRef>
              <c:f>Hoja3!$A$28:$K$28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xVal>
          <c:yVal>
            <c:numRef>
              <c:f>Hoja3!$A$29:$K$29</c:f>
              <c:numCache>
                <c:formatCode>0</c:formatCode>
                <c:ptCount val="11"/>
                <c:pt idx="0">
                  <c:v>2316.8636363636365</c:v>
                </c:pt>
                <c:pt idx="1">
                  <c:v>2949.9545454545455</c:v>
                </c:pt>
                <c:pt idx="2">
                  <c:v>2542.409090909091</c:v>
                </c:pt>
                <c:pt idx="3">
                  <c:v>2950.590909090909</c:v>
                </c:pt>
                <c:pt idx="4">
                  <c:v>3257.318181818182</c:v>
                </c:pt>
                <c:pt idx="5">
                  <c:v>3022.909090909091</c:v>
                </c:pt>
                <c:pt idx="6">
                  <c:v>3689.0454545454545</c:v>
                </c:pt>
                <c:pt idx="7">
                  <c:v>4215.454545454545</c:v>
                </c:pt>
                <c:pt idx="8">
                  <c:v>3749.090909090909</c:v>
                </c:pt>
                <c:pt idx="9">
                  <c:v>4745.863636363636</c:v>
                </c:pt>
                <c:pt idx="10">
                  <c:v>5323.227272727273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249856"/>
        <c:axId val="86271488"/>
      </c:scatterChart>
      <c:valAx>
        <c:axId val="862498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Años</a:t>
                </a:r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crossAx val="86271488"/>
        <c:crosses val="autoZero"/>
        <c:crossBetween val="midCat"/>
      </c:valAx>
      <c:valAx>
        <c:axId val="8627148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Mamografías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crossAx val="86249856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  <a:effectLst>
              <a:glow rad="165100">
                <a:schemeClr val="accent1">
                  <a:alpha val="40000"/>
                </a:schemeClr>
              </a:glow>
              <a:outerShdw blurRad="50800" dist="50800" dir="5400000" sx="8000" sy="8000" algn="ctr" rotWithShape="0">
                <a:schemeClr val="accent1">
                  <a:lumMod val="75000"/>
                  <a:alpha val="42000"/>
                </a:schemeClr>
              </a:outerShdw>
            </a:effectLst>
          </c:spPr>
          <c:marker>
            <c:spPr>
              <a:effectLst>
                <a:glow rad="165100">
                  <a:schemeClr val="accent1">
                    <a:alpha val="40000"/>
                  </a:schemeClr>
                </a:glow>
                <a:outerShdw blurRad="50800" dist="50800" dir="5400000" sx="8000" sy="8000" algn="ctr" rotWithShape="0">
                  <a:schemeClr val="accent1">
                    <a:lumMod val="75000"/>
                    <a:alpha val="42000"/>
                  </a:schemeClr>
                </a:outerShdw>
              </a:effectLst>
            </c:spPr>
          </c:marker>
          <c:yVal>
            <c:numRef>
              <c:f>Hoja1!$E$6:$E$27</c:f>
              <c:numCache>
                <c:formatCode>_(* #.##0_);_(* \(#.##0\);_(* "-"_);_(@_)</c:formatCode>
                <c:ptCount val="22"/>
                <c:pt idx="0">
                  <c:v>7342</c:v>
                </c:pt>
                <c:pt idx="1">
                  <c:v>243</c:v>
                </c:pt>
                <c:pt idx="2">
                  <c:v>5919</c:v>
                </c:pt>
                <c:pt idx="3">
                  <c:v>10907</c:v>
                </c:pt>
                <c:pt idx="4">
                  <c:v>13155</c:v>
                </c:pt>
                <c:pt idx="5">
                  <c:v>2926</c:v>
                </c:pt>
                <c:pt idx="6">
                  <c:v>11827</c:v>
                </c:pt>
                <c:pt idx="7">
                  <c:v>402</c:v>
                </c:pt>
                <c:pt idx="8">
                  <c:v>2628</c:v>
                </c:pt>
                <c:pt idx="9">
                  <c:v>6031</c:v>
                </c:pt>
                <c:pt idx="10">
                  <c:v>3531</c:v>
                </c:pt>
                <c:pt idx="11">
                  <c:v>5742</c:v>
                </c:pt>
                <c:pt idx="12">
                  <c:v>617</c:v>
                </c:pt>
                <c:pt idx="13">
                  <c:v>6021</c:v>
                </c:pt>
                <c:pt idx="14">
                  <c:v>6246</c:v>
                </c:pt>
                <c:pt idx="15">
                  <c:v>5677</c:v>
                </c:pt>
                <c:pt idx="16">
                  <c:v>5122</c:v>
                </c:pt>
                <c:pt idx="17">
                  <c:v>4405</c:v>
                </c:pt>
                <c:pt idx="18">
                  <c:v>316</c:v>
                </c:pt>
                <c:pt idx="19">
                  <c:v>5035</c:v>
                </c:pt>
                <c:pt idx="20">
                  <c:v>7666</c:v>
                </c:pt>
                <c:pt idx="21">
                  <c:v>5353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293120"/>
        <c:axId val="86307968"/>
      </c:scatterChart>
      <c:valAx>
        <c:axId val="86293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0"/>
                  <a:t>Mamómografo</a:t>
                </a:r>
              </a:p>
            </c:rich>
          </c:tx>
          <c:overlay val="0"/>
        </c:title>
        <c:majorTickMark val="out"/>
        <c:minorTickMark val="none"/>
        <c:tickLblPos val="nextTo"/>
        <c:crossAx val="86307968"/>
        <c:crosses val="autoZero"/>
        <c:crossBetween val="midCat"/>
      </c:valAx>
      <c:valAx>
        <c:axId val="8630796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200" baseline="0"/>
                  <a:t>Cantidad de mamografías </a:t>
                </a:r>
              </a:p>
            </c:rich>
          </c:tx>
          <c:overlay val="0"/>
        </c:title>
        <c:numFmt formatCode="_(* #.##0_);_(* \(#.##0\);_(* &quot;-&quot;_);_(@_)" sourceLinked="1"/>
        <c:majorTickMark val="out"/>
        <c:minorTickMark val="none"/>
        <c:tickLblPos val="nextTo"/>
        <c:crossAx val="86293120"/>
        <c:crosses val="autoZero"/>
        <c:crossBetween val="midCat"/>
      </c:valAx>
    </c:plotArea>
    <c:plotVisOnly val="1"/>
    <c:dispBlanksAs val="gap"/>
    <c:showDLblsOverMax val="0"/>
  </c:chart>
  <c:spPr>
    <a:ln>
      <a:noFill/>
    </a:ln>
    <a:effectLst>
      <a:glow rad="317500">
        <a:schemeClr val="accent2">
          <a:satMod val="175000"/>
          <a:alpha val="40000"/>
        </a:schemeClr>
      </a:glow>
    </a:effectLst>
  </c:sp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0.07885</cdr:x>
      <cdr:y>0.02866</cdr:y>
    </cdr:from>
    <cdr:to>
      <cdr:x>0.97595</cdr:x>
      <cdr:y>0.20761</cdr:y>
    </cdr:to>
    <cdr:sp macro="" textlink="">
      <cdr:nvSpPr>
        <cdr:cNvPr id="14" name="13 CuadroTexto"/>
        <cdr:cNvSpPr txBox="1"/>
      </cdr:nvSpPr>
      <cdr:spPr>
        <a:xfrm xmlns:a="http://schemas.openxmlformats.org/drawingml/2006/main">
          <a:off x="683568" y="180378"/>
          <a:ext cx="7776864" cy="1126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 rtl="0" fontAlgn="base"/>
          <a:r>
            <a:rPr lang="es-ES" sz="2400" i="0" baseline="0" dirty="0" smtClean="0">
              <a:latin typeface="Arial" pitchFamily="34" charset="0"/>
              <a:ea typeface="+mn-ea"/>
              <a:cs typeface="Arial" pitchFamily="34" charset="0"/>
            </a:rPr>
            <a:t>Tendencia de la tasa de incidencia y mortalidad por cáncer de mama en las mujeres</a:t>
          </a:r>
          <a:r>
            <a:rPr lang="es-ES" sz="2400" i="0" dirty="0" smtClean="0">
              <a:latin typeface="Arial" pitchFamily="34" charset="0"/>
              <a:ea typeface="+mn-ea"/>
              <a:cs typeface="Arial" pitchFamily="34" charset="0"/>
            </a:rPr>
            <a:t> de</a:t>
          </a:r>
          <a:r>
            <a:rPr lang="es-ES" sz="2400" i="0" baseline="0" dirty="0" smtClean="0">
              <a:latin typeface="Arial" pitchFamily="34" charset="0"/>
              <a:ea typeface="+mn-ea"/>
              <a:cs typeface="Arial" pitchFamily="34" charset="0"/>
            </a:rPr>
            <a:t> Costa Rica 2000-2013</a:t>
          </a:r>
        </a:p>
        <a:p xmlns:a="http://schemas.openxmlformats.org/drawingml/2006/main">
          <a:pPr algn="ctr" rtl="0" fontAlgn="base"/>
          <a:r>
            <a:rPr lang="es-ES" sz="1400" b="0" i="0" baseline="0" dirty="0" smtClean="0">
              <a:latin typeface="Arial" pitchFamily="34" charset="0"/>
              <a:ea typeface="+mn-ea"/>
              <a:cs typeface="Arial" pitchFamily="34" charset="0"/>
            </a:rPr>
            <a:t>(</a:t>
          </a:r>
          <a:r>
            <a:rPr lang="es-ES" sz="1400" b="0" i="0" baseline="0" dirty="0">
              <a:latin typeface="Arial" pitchFamily="34" charset="0"/>
              <a:ea typeface="+mn-ea"/>
              <a:cs typeface="Arial" pitchFamily="34" charset="0"/>
            </a:rPr>
            <a:t>tasas brutas por 100 000 mujeres)</a:t>
          </a:r>
        </a:p>
        <a:p xmlns:a="http://schemas.openxmlformats.org/drawingml/2006/main">
          <a:pPr algn="ctr"/>
          <a:endParaRPr lang="es-ES" sz="1800" dirty="0"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0.03894</cdr:x>
      <cdr:y>0.23563</cdr:y>
    </cdr:from>
    <cdr:to>
      <cdr:x>0.07232</cdr:x>
      <cdr:y>0.6092</cdr:y>
    </cdr:to>
    <cdr:sp macro="" textlink="">
      <cdr:nvSpPr>
        <cdr:cNvPr id="15" name="14 CuadroTexto"/>
        <cdr:cNvSpPr txBox="1"/>
      </cdr:nvSpPr>
      <cdr:spPr>
        <a:xfrm xmlns:a="http://schemas.openxmlformats.org/drawingml/2006/main">
          <a:off x="337595" y="1483006"/>
          <a:ext cx="289367" cy="2351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es-ES" sz="1100"/>
        </a:p>
      </cdr:txBody>
    </cdr:sp>
  </cdr:relSizeAnchor>
  <cdr:relSizeAnchor xmlns:cdr="http://schemas.openxmlformats.org/drawingml/2006/chartDrawing">
    <cdr:from>
      <cdr:x>0.03732</cdr:x>
      <cdr:y>0.94962</cdr:y>
    </cdr:from>
    <cdr:to>
      <cdr:x>0.98393</cdr:x>
      <cdr:y>0.98842</cdr:y>
    </cdr:to>
    <cdr:sp macro="" textlink="">
      <cdr:nvSpPr>
        <cdr:cNvPr id="16" name="15 CuadroTexto"/>
        <cdr:cNvSpPr txBox="1"/>
      </cdr:nvSpPr>
      <cdr:spPr>
        <a:xfrm xmlns:a="http://schemas.openxmlformats.org/drawingml/2006/main">
          <a:off x="323528" y="5976664"/>
          <a:ext cx="8206121" cy="2441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R" sz="1200" dirty="0"/>
            <a:t>Fuente:</a:t>
          </a:r>
          <a:r>
            <a:rPr lang="es-CR" sz="1200" baseline="0" dirty="0"/>
            <a:t> Proyecto de Fortalecimiento de la atención integral del cáncer </a:t>
          </a:r>
          <a:r>
            <a:rPr lang="es-CR" sz="1200" dirty="0" smtClean="0"/>
            <a:t>en la </a:t>
          </a:r>
          <a:r>
            <a:rPr lang="es-CR" sz="1200" baseline="0" dirty="0" smtClean="0"/>
            <a:t> </a:t>
          </a:r>
          <a:r>
            <a:rPr lang="es-CR" sz="1200" baseline="0" dirty="0"/>
            <a:t>red </a:t>
          </a:r>
          <a:r>
            <a:rPr lang="es-CR" sz="1200" baseline="0" dirty="0" smtClean="0"/>
            <a:t> de </a:t>
          </a:r>
          <a:r>
            <a:rPr lang="es-CR" sz="1200" dirty="0" smtClean="0"/>
            <a:t>la CCSS </a:t>
          </a:r>
          <a:r>
            <a:rPr lang="es-CR" sz="1200" baseline="0" dirty="0" smtClean="0"/>
            <a:t>con </a:t>
          </a:r>
          <a:r>
            <a:rPr lang="es-CR" sz="1200" baseline="0" dirty="0"/>
            <a:t>base de datos de Registro Nacional de Tumores, 2014</a:t>
          </a:r>
          <a:endParaRPr lang="es-CR" sz="1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0.02113</cdr:x>
      <cdr:y>0.93398</cdr:y>
    </cdr:from>
    <cdr:to>
      <cdr:x>0.99577</cdr:x>
      <cdr:y>0.99806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83173" y="5873749"/>
          <a:ext cx="8450385" cy="402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R" sz="1200" dirty="0">
              <a:latin typeface="Arial" pitchFamily="34" charset="0"/>
              <a:cs typeface="Arial" pitchFamily="34" charset="0"/>
            </a:rPr>
            <a:t>Fuente:   Proyecto</a:t>
          </a:r>
          <a:r>
            <a:rPr lang="es-CR" sz="1200" baseline="0" dirty="0">
              <a:latin typeface="Arial" pitchFamily="34" charset="0"/>
              <a:cs typeface="Arial" pitchFamily="34" charset="0"/>
            </a:rPr>
            <a:t> de Fortalecimiento de la atención integral del cáncer en la red con base de datos de Instituto Nacional de </a:t>
          </a:r>
          <a:r>
            <a:rPr lang="es-CR" sz="1200" baseline="0" dirty="0" err="1">
              <a:latin typeface="Arial" pitchFamily="34" charset="0"/>
              <a:cs typeface="Arial" pitchFamily="34" charset="0"/>
            </a:rPr>
            <a:t>estadísiticas</a:t>
          </a:r>
          <a:r>
            <a:rPr lang="es-CR" sz="1200" baseline="0" dirty="0">
              <a:latin typeface="Arial" pitchFamily="34" charset="0"/>
              <a:cs typeface="Arial" pitchFamily="34" charset="0"/>
            </a:rPr>
            <a:t> y censos, 2014</a:t>
          </a:r>
          <a:endParaRPr lang="es-CR" sz="1200" dirty="0">
            <a:latin typeface="Arial" pitchFamily="34" charset="0"/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25402" cy="460849"/>
          </a:xfrm>
          <a:prstGeom prst="rect">
            <a:avLst/>
          </a:prstGeom>
        </p:spPr>
        <p:txBody>
          <a:bodyPr vert="horz" lIns="90105" tIns="45052" rIns="90105" bIns="45052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53257" y="0"/>
            <a:ext cx="3025402" cy="460849"/>
          </a:xfrm>
          <a:prstGeom prst="rect">
            <a:avLst/>
          </a:prstGeom>
        </p:spPr>
        <p:txBody>
          <a:bodyPr vert="horz" lIns="90105" tIns="45052" rIns="90105" bIns="45052" rtlCol="0"/>
          <a:lstStyle>
            <a:lvl1pPr algn="r">
              <a:defRPr sz="1200"/>
            </a:lvl1pPr>
          </a:lstStyle>
          <a:p>
            <a:r>
              <a:rPr lang="es-CR" smtClean="0"/>
              <a:t>15/04/2013</a:t>
            </a:r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1" y="8748253"/>
            <a:ext cx="3025402" cy="460849"/>
          </a:xfrm>
          <a:prstGeom prst="rect">
            <a:avLst/>
          </a:prstGeom>
        </p:spPr>
        <p:txBody>
          <a:bodyPr vert="horz" lIns="90105" tIns="45052" rIns="90105" bIns="45052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53257" y="8748253"/>
            <a:ext cx="3025402" cy="460849"/>
          </a:xfrm>
          <a:prstGeom prst="rect">
            <a:avLst/>
          </a:prstGeom>
        </p:spPr>
        <p:txBody>
          <a:bodyPr vert="horz" lIns="90105" tIns="45052" rIns="90105" bIns="45052" rtlCol="0" anchor="b"/>
          <a:lstStyle>
            <a:lvl1pPr algn="r">
              <a:defRPr sz="1200"/>
            </a:lvl1pPr>
          </a:lstStyle>
          <a:p>
            <a:fld id="{546A18F2-ABB9-413D-BAA2-DD0ECA6857DC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9339721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4770" cy="460534"/>
          </a:xfrm>
          <a:prstGeom prst="rect">
            <a:avLst/>
          </a:prstGeom>
        </p:spPr>
        <p:txBody>
          <a:bodyPr vert="horz" lIns="91817" tIns="45909" rIns="91817" bIns="45909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53853" y="0"/>
            <a:ext cx="3024770" cy="460534"/>
          </a:xfrm>
          <a:prstGeom prst="rect">
            <a:avLst/>
          </a:prstGeom>
        </p:spPr>
        <p:txBody>
          <a:bodyPr vert="horz" lIns="91817" tIns="45909" rIns="91817" bIns="45909" rtlCol="0"/>
          <a:lstStyle>
            <a:lvl1pPr algn="r">
              <a:defRPr sz="1200"/>
            </a:lvl1pPr>
          </a:lstStyle>
          <a:p>
            <a:r>
              <a:rPr lang="es-CR" smtClean="0"/>
              <a:t>15/04/2013</a:t>
            </a:r>
            <a:endParaRPr lang="es-C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690563"/>
            <a:ext cx="4605338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7" tIns="45909" rIns="91817" bIns="45909" rtlCol="0" anchor="ctr"/>
          <a:lstStyle/>
          <a:p>
            <a:endParaRPr lang="es-C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98024" y="4375071"/>
            <a:ext cx="5584190" cy="4144803"/>
          </a:xfrm>
          <a:prstGeom prst="rect">
            <a:avLst/>
          </a:prstGeom>
        </p:spPr>
        <p:txBody>
          <a:bodyPr vert="horz" lIns="91817" tIns="45909" rIns="91817" bIns="45909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748544"/>
            <a:ext cx="3024770" cy="460534"/>
          </a:xfrm>
          <a:prstGeom prst="rect">
            <a:avLst/>
          </a:prstGeom>
        </p:spPr>
        <p:txBody>
          <a:bodyPr vert="horz" lIns="91817" tIns="45909" rIns="91817" bIns="45909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53853" y="8748544"/>
            <a:ext cx="3024770" cy="460534"/>
          </a:xfrm>
          <a:prstGeom prst="rect">
            <a:avLst/>
          </a:prstGeom>
        </p:spPr>
        <p:txBody>
          <a:bodyPr vert="horz" lIns="91817" tIns="45909" rIns="91817" bIns="45909" rtlCol="0" anchor="b"/>
          <a:lstStyle>
            <a:lvl1pPr algn="r">
              <a:defRPr sz="1200"/>
            </a:lvl1pPr>
          </a:lstStyle>
          <a:p>
            <a:fld id="{6CCB7475-592A-45CD-AA27-B9CAE40477B4}" type="slidenum">
              <a:rPr lang="es-CR" smtClean="0"/>
              <a:pPr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48251529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C589-609A-416B-A726-46E2E394279F}" type="datetime1">
              <a:rPr lang="es-ES" smtClean="0"/>
              <a:pPr/>
              <a:t>21/11/2014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F765-A608-40E5-B584-798C2D1598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43E07-08FB-4C9E-BEBE-A6A03233D046}" type="datetime1">
              <a:rPr lang="es-ES" smtClean="0"/>
              <a:pPr/>
              <a:t>21/11/2014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F765-A608-40E5-B584-798C2D1598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3CD35-8D59-4FE4-BE45-628D591C0088}" type="datetime1">
              <a:rPr lang="es-ES" smtClean="0"/>
              <a:pPr/>
              <a:t>21/11/2014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F765-A608-40E5-B584-798C2D1598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18706024"/>
      </p:ext>
    </p:extLst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52720158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4012946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773238"/>
            <a:ext cx="38100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3810000" cy="446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2331024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17938932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42420838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421278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4975900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kumimoji="0" lang="es-ES" dirty="0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 eaLnBrk="1" latinLnBrk="0" hangingPunct="1"/>
            <a:r>
              <a:rPr lang="es-ES" dirty="0" smtClean="0"/>
              <a:t>Haga clic para modificar el estilo de texto del patrón</a:t>
            </a:r>
          </a:p>
          <a:p>
            <a:pPr lvl="1" eaLnBrk="1" latinLnBrk="0" hangingPunct="1"/>
            <a:r>
              <a:rPr lang="es-ES" dirty="0" smtClean="0"/>
              <a:t>Segundo nivel</a:t>
            </a:r>
          </a:p>
          <a:p>
            <a:pPr lvl="2" eaLnBrk="1" latinLnBrk="0" hangingPunct="1"/>
            <a:r>
              <a:rPr lang="es-ES" dirty="0" smtClean="0"/>
              <a:t>Tercer nivel</a:t>
            </a:r>
          </a:p>
          <a:p>
            <a:pPr lvl="3" eaLnBrk="1" latinLnBrk="0" hangingPunct="1"/>
            <a:r>
              <a:rPr lang="es-ES" dirty="0" smtClean="0"/>
              <a:t>Cuarto nivel</a:t>
            </a:r>
          </a:p>
          <a:p>
            <a:pPr lvl="4" eaLnBrk="1" latinLnBrk="0" hangingPunct="1"/>
            <a:r>
              <a:rPr lang="es-ES" dirty="0" smtClean="0"/>
              <a:t>Quinto nivel</a:t>
            </a:r>
            <a:endParaRPr kumimoji="0"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61D3C1-BE99-45C5-B3E9-8AA3C8421CF7}" type="datetime1">
              <a:rPr lang="es-ES" smtClean="0"/>
              <a:pPr/>
              <a:t>21/11/2014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F765-A608-40E5-B584-798C2D15986E}" type="slidenum">
              <a:rPr lang="es-ES" smtClean="0"/>
              <a:pPr/>
              <a:t>‹#›</a:t>
            </a:fld>
            <a:endParaRPr lang="es-ES"/>
          </a:p>
        </p:txBody>
      </p:sp>
      <p:pic>
        <p:nvPicPr>
          <p:cNvPr id="7" name="6 Imagen" descr="logo proyecto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72198" y="6357958"/>
            <a:ext cx="2786082" cy="294635"/>
          </a:xfrm>
          <a:prstGeom prst="rect">
            <a:avLst/>
          </a:prstGeom>
        </p:spPr>
      </p:pic>
      <p:cxnSp>
        <p:nvCxnSpPr>
          <p:cNvPr id="8" name="7 Conector recto"/>
          <p:cNvCxnSpPr/>
          <p:nvPr/>
        </p:nvCxnSpPr>
        <p:spPr>
          <a:xfrm>
            <a:off x="0" y="6286520"/>
            <a:ext cx="9144000" cy="1588"/>
          </a:xfrm>
          <a:prstGeom prst="line">
            <a:avLst/>
          </a:prstGeom>
          <a:ln w="63500" cap="rnd" cmpd="dbl">
            <a:solidFill>
              <a:srgbClr val="4B69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8 Imagen" descr="logo proyecto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072198" y="6357958"/>
            <a:ext cx="2786082" cy="294635"/>
          </a:xfrm>
          <a:prstGeom prst="rect">
            <a:avLst/>
          </a:prstGeom>
        </p:spPr>
      </p:pic>
      <p:cxnSp>
        <p:nvCxnSpPr>
          <p:cNvPr id="10" name="9 Conector recto"/>
          <p:cNvCxnSpPr/>
          <p:nvPr userDrawn="1"/>
        </p:nvCxnSpPr>
        <p:spPr>
          <a:xfrm>
            <a:off x="0" y="6286520"/>
            <a:ext cx="9144000" cy="1588"/>
          </a:xfrm>
          <a:prstGeom prst="line">
            <a:avLst/>
          </a:prstGeom>
          <a:ln w="63500" cap="rnd" cmpd="dbl">
            <a:solidFill>
              <a:srgbClr val="4B69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0185084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44850063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1963" y="290513"/>
            <a:ext cx="2114550" cy="59467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C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8313" y="290513"/>
            <a:ext cx="6191250" cy="59467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51577531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74FA-C98A-4842-BCBC-2AED7DFBFA23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024-B1E2-4F47-8109-13631BAB1FAE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2286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74FA-C98A-4842-BCBC-2AED7DFBFA23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024-B1E2-4F47-8109-13631BAB1FAE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0798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74FA-C98A-4842-BCBC-2AED7DFBFA23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024-B1E2-4F47-8109-13631BAB1FAE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39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74FA-C98A-4842-BCBC-2AED7DFBFA23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024-B1E2-4F47-8109-13631BAB1FAE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188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74FA-C98A-4842-BCBC-2AED7DFBFA23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024-B1E2-4F47-8109-13631BAB1FAE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112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74FA-C98A-4842-BCBC-2AED7DFBFA23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024-B1E2-4F47-8109-13631BAB1FAE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258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74FA-C98A-4842-BCBC-2AED7DFBFA23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024-B1E2-4F47-8109-13631BAB1FAE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6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911A-6FA1-407D-8D04-4FB06215995E}" type="datetime1">
              <a:rPr lang="es-ES" smtClean="0"/>
              <a:pPr/>
              <a:t>21/11/2014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F765-A608-40E5-B584-798C2D1598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74FA-C98A-4842-BCBC-2AED7DFBFA23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024-B1E2-4F47-8109-13631BAB1FAE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105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74FA-C98A-4842-BCBC-2AED7DFBFA23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024-B1E2-4F47-8109-13631BAB1FAE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25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74FA-C98A-4842-BCBC-2AED7DFBFA23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024-B1E2-4F47-8109-13631BAB1FAE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9860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D74FA-C98A-4842-BCBC-2AED7DFBFA23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147024-B1E2-4F47-8109-13631BAB1FAE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73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33F7-C655-450D-A811-2E46AFA696FC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194A-5CC8-491D-B42A-ADA89A76A0DD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290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33F7-C655-450D-A811-2E46AFA696FC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194A-5CC8-491D-B42A-ADA89A76A0DD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8919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33F7-C655-450D-A811-2E46AFA696FC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194A-5CC8-491D-B42A-ADA89A76A0DD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3135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33F7-C655-450D-A811-2E46AFA696FC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194A-5CC8-491D-B42A-ADA89A76A0DD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0571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33F7-C655-450D-A811-2E46AFA696FC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194A-5CC8-491D-B42A-ADA89A76A0DD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933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33F7-C655-450D-A811-2E46AFA696FC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194A-5CC8-491D-B42A-ADA89A76A0DD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2130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FE79C-5F2F-470E-BD7C-1658739859AC}" type="datetime1">
              <a:rPr lang="es-ES" smtClean="0"/>
              <a:pPr/>
              <a:t>21/11/2014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F765-A608-40E5-B584-798C2D1598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33F7-C655-450D-A811-2E46AFA696FC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194A-5CC8-491D-B42A-ADA89A76A0DD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7896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33F7-C655-450D-A811-2E46AFA696FC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194A-5CC8-491D-B42A-ADA89A76A0DD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4861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33F7-C655-450D-A811-2E46AFA696FC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194A-5CC8-491D-B42A-ADA89A76A0DD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7440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33F7-C655-450D-A811-2E46AFA696FC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194A-5CC8-491D-B42A-ADA89A76A0DD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386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D33F7-C655-450D-A811-2E46AFA696FC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D194A-5CC8-491D-B42A-ADA89A76A0DD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676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A27-FE47-4FDC-8CE4-8FF3B1F94BD1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28-7087-4D73-80E4-03FC53623CD1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9581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A27-FE47-4FDC-8CE4-8FF3B1F94BD1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28-7087-4D73-80E4-03FC53623CD1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0076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A27-FE47-4FDC-8CE4-8FF3B1F94BD1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28-7087-4D73-80E4-03FC53623CD1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10959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A27-FE47-4FDC-8CE4-8FF3B1F94BD1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28-7087-4D73-80E4-03FC53623CD1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961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A27-FE47-4FDC-8CE4-8FF3B1F94BD1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28-7087-4D73-80E4-03FC53623CD1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95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BA1AD-E03F-4C2B-9406-9BB88D874F4E}" type="datetime1">
              <a:rPr lang="es-ES" smtClean="0"/>
              <a:pPr/>
              <a:t>21/11/2014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F765-A608-40E5-B584-798C2D1598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A27-FE47-4FDC-8CE4-8FF3B1F94BD1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28-7087-4D73-80E4-03FC53623CD1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76859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A27-FE47-4FDC-8CE4-8FF3B1F94BD1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28-7087-4D73-80E4-03FC53623CD1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1330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A27-FE47-4FDC-8CE4-8FF3B1F94BD1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28-7087-4D73-80E4-03FC53623CD1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0877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A27-FE47-4FDC-8CE4-8FF3B1F94BD1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28-7087-4D73-80E4-03FC53623CD1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700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A27-FE47-4FDC-8CE4-8FF3B1F94BD1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28-7087-4D73-80E4-03FC53623CD1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22032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DBA27-FE47-4FDC-8CE4-8FF3B1F94BD1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38D28-7087-4D73-80E4-03FC53623CD1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777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C076-E694-453C-90BE-6559E65774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0B68-A5E1-42F9-B5A3-BE4F269EB4E2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671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C076-E694-453C-90BE-6559E65774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0B68-A5E1-42F9-B5A3-BE4F269EB4E2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8306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C076-E694-453C-90BE-6559E65774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0B68-A5E1-42F9-B5A3-BE4F269EB4E2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6034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C076-E694-453C-90BE-6559E65774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0B68-A5E1-42F9-B5A3-BE4F269EB4E2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32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43E87-A0BB-40E8-8928-8629AA368AEA}" type="datetime1">
              <a:rPr lang="es-ES" smtClean="0"/>
              <a:pPr/>
              <a:t>21/11/2014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F765-A608-40E5-B584-798C2D1598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C076-E694-453C-90BE-6559E65774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0B68-A5E1-42F9-B5A3-BE4F269EB4E2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7477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C076-E694-453C-90BE-6559E65774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0B68-A5E1-42F9-B5A3-BE4F269EB4E2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9370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C076-E694-453C-90BE-6559E65774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0B68-A5E1-42F9-B5A3-BE4F269EB4E2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5016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C076-E694-453C-90BE-6559E65774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0B68-A5E1-42F9-B5A3-BE4F269EB4E2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27166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C076-E694-453C-90BE-6559E65774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0B68-A5E1-42F9-B5A3-BE4F269EB4E2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2880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C076-E694-453C-90BE-6559E65774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0B68-A5E1-42F9-B5A3-BE4F269EB4E2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9385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FC076-E694-453C-90BE-6559E65774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C0B68-A5E1-42F9-B5A3-BE4F269EB4E2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49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E05E5-9782-4BF8-8E77-065937D84CE1}" type="datetime1">
              <a:rPr lang="es-ES" smtClean="0"/>
              <a:pPr/>
              <a:t>21/11/2014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F765-A608-40E5-B584-798C2D1598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03BE26-2921-477B-ADC7-139554D44A89}" type="datetime1">
              <a:rPr lang="es-ES" smtClean="0"/>
              <a:pPr/>
              <a:t>21/11/2014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F765-A608-40E5-B584-798C2D15986E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189B0-38A4-470C-AF3D-F5D4CD69EAB9}" type="datetime1">
              <a:rPr lang="es-ES" smtClean="0"/>
              <a:pPr/>
              <a:t>21/11/2014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EDF765-A608-40E5-B584-798C2D15986E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BD8A210-5FBE-4B75-95B9-DFCA8D0B0185}" type="datetime1">
              <a:rPr lang="es-ES" smtClean="0"/>
              <a:pPr/>
              <a:t>21/11/2014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EDF765-A608-40E5-B584-798C2D15986E}" type="slidenum">
              <a:rPr lang="es-ES" smtClean="0"/>
              <a:pPr/>
              <a:t>‹#›</a:t>
            </a:fld>
            <a:endParaRPr lang="es-ES"/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90513"/>
            <a:ext cx="8458200" cy="48987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err="1" smtClean="0"/>
              <a:t>Haga</a:t>
            </a:r>
            <a:r>
              <a:rPr lang="en-US" dirty="0" smtClean="0"/>
              <a:t> </a:t>
            </a:r>
            <a:r>
              <a:rPr lang="en-US" dirty="0" err="1" smtClean="0"/>
              <a:t>clic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editar</a:t>
            </a:r>
            <a:r>
              <a:rPr lang="en-US" dirty="0" smtClean="0"/>
              <a:t> el </a:t>
            </a:r>
            <a:r>
              <a:rPr lang="en-US" dirty="0" err="1" smtClean="0"/>
              <a:t>estilo</a:t>
            </a:r>
            <a:r>
              <a:rPr lang="en-US" dirty="0" smtClean="0"/>
              <a:t> del </a:t>
            </a:r>
            <a:r>
              <a:rPr lang="en-US" dirty="0" err="1" smtClean="0"/>
              <a:t>título</a:t>
            </a:r>
            <a:r>
              <a:rPr lang="en-US" dirty="0" smtClean="0"/>
              <a:t> </a:t>
            </a:r>
            <a:r>
              <a:rPr lang="en-US" dirty="0" err="1" smtClean="0"/>
              <a:t>patrón</a:t>
            </a:r>
            <a:endParaRPr lang="en-US" dirty="0" smtClean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73238"/>
            <a:ext cx="7772400" cy="44640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editar el estilo del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052513"/>
            <a:ext cx="9144000" cy="0"/>
          </a:xfrm>
          <a:prstGeom prst="line">
            <a:avLst/>
          </a:prstGeom>
          <a:noFill/>
          <a:ln w="12700">
            <a:solidFill>
              <a:srgbClr val="99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Font typeface="Arial" pitchFamily="34" charset="0"/>
              <a:buNone/>
              <a:defRPr/>
            </a:pPr>
            <a:endParaRPr lang="es-CR" sz="3000">
              <a:solidFill>
                <a:srgbClr val="000000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-34925" y="981075"/>
            <a:ext cx="9178925" cy="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Font typeface="Arial" pitchFamily="34" charset="0"/>
              <a:buNone/>
              <a:defRPr/>
            </a:pPr>
            <a:endParaRPr lang="es-CR" sz="3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821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ransition>
    <p:dissolv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4000"/>
        <a:buFont typeface="Monotype Sorts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D74FA-C98A-4842-BCBC-2AED7DFBFA23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147024-B1E2-4F47-8109-13631BAB1FAE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48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  <p:sldLayoutId id="2147484038" r:id="rId2"/>
    <p:sldLayoutId id="2147484039" r:id="rId3"/>
    <p:sldLayoutId id="2147484040" r:id="rId4"/>
    <p:sldLayoutId id="2147484041" r:id="rId5"/>
    <p:sldLayoutId id="2147484042" r:id="rId6"/>
    <p:sldLayoutId id="2147484043" r:id="rId7"/>
    <p:sldLayoutId id="2147484044" r:id="rId8"/>
    <p:sldLayoutId id="2147484045" r:id="rId9"/>
    <p:sldLayoutId id="2147484046" r:id="rId10"/>
    <p:sldLayoutId id="21474840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D33F7-C655-450D-A811-2E46AFA696FC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D194A-5CC8-491D-B42A-ADA89A76A0DD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46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BA27-FE47-4FDC-8CE4-8FF3B1F94BD1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38D28-7087-4D73-80E4-03FC53623CD1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8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FC076-E694-453C-90BE-6559E65774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21/11/2014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C0B68-A5E1-42F9-B5A3-BE4F269EB4E2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s-C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F765-A608-40E5-B584-798C2D15986E}" type="slidenum">
              <a:rPr lang="es-ES" smtClean="0"/>
              <a:pPr/>
              <a:t>1</a:t>
            </a:fld>
            <a:endParaRPr lang="es-ES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313144"/>
              </p:ext>
            </p:extLst>
          </p:nvPr>
        </p:nvGraphicFramePr>
        <p:xfrm>
          <a:off x="539552" y="1412777"/>
          <a:ext cx="8229600" cy="399986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3999860">
                <a:tc>
                  <a:txBody>
                    <a:bodyPr/>
                    <a:lstStyle/>
                    <a:p>
                      <a:pPr marL="114300" marR="15113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b="1" dirty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WORLD RADIOLOGY DAY </a:t>
                      </a: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marL="114300" marR="151130" algn="ctr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en-US" sz="2400" b="1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“Breast</a:t>
                      </a:r>
                      <a:r>
                        <a:rPr lang="en-US" sz="2400" b="1" baseline="0" dirty="0" smtClean="0"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imaging for women’s health”</a:t>
                      </a:r>
                      <a:endParaRPr lang="es-CR" sz="2400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14300" marR="151130" algn="ctr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s-CR" sz="2000" dirty="0" smtClean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marL="114300" marR="151130" algn="ctr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endParaRPr lang="es-CR" sz="20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kumimoji="0" lang="en-US" sz="2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Imágenes</a:t>
                      </a:r>
                      <a:r>
                        <a:rPr kumimoji="0" lang="en-US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para la </a:t>
                      </a:r>
                      <a:r>
                        <a:rPr kumimoji="0" lang="en-US" sz="2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detección</a:t>
                      </a:r>
                      <a:r>
                        <a:rPr kumimoji="0" lang="en-US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2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temprana</a:t>
                      </a:r>
                      <a:r>
                        <a:rPr kumimoji="0" lang="en-US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lvl="0" algn="ctr"/>
                      <a:r>
                        <a:rPr kumimoji="0" lang="en-US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 </a:t>
                      </a:r>
                      <a:r>
                        <a:rPr kumimoji="0" lang="en-US" sz="2400" b="1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cáncer</a:t>
                      </a:r>
                      <a:r>
                        <a:rPr kumimoji="0" lang="en-US" sz="2400" b="1" kern="12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mama:</a:t>
                      </a:r>
                      <a:endParaRPr kumimoji="0" lang="en-US" sz="2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kumimoji="0" lang="es-CR" sz="2400" b="1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Experiencia de Costa Rica </a:t>
                      </a:r>
                    </a:p>
                    <a:p>
                      <a:pPr lvl="0" algn="ctr"/>
                      <a:endParaRPr kumimoji="0" lang="es-CR" sz="2400" b="1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0" algn="ctr"/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sz="1600" b="1" baseline="30000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th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 </a:t>
                      </a:r>
                      <a:r>
                        <a:rPr lang="en-US" sz="1600" b="1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November </a:t>
                      </a:r>
                      <a:r>
                        <a:rPr lang="en-US" sz="1600" b="1" dirty="0" smtClean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 marL="114300" marR="151130" algn="ctr">
                        <a:spcBef>
                          <a:spcPts val="50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PAHO </a:t>
                      </a:r>
                      <a:r>
                        <a:rPr lang="en-US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Headquarters – Washington D.C., USA</a:t>
                      </a:r>
                      <a:endParaRPr lang="es-CR" sz="18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5264"/>
            <a:ext cx="3175321" cy="50405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9" y="5769457"/>
            <a:ext cx="648071" cy="649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es-CR" sz="3200" dirty="0">
                <a:latin typeface="Arial" panose="020B0604020202020204" pitchFamily="34" charset="0"/>
                <a:cs typeface="Arial" panose="020B0604020202020204" pitchFamily="34" charset="0"/>
              </a:rPr>
              <a:t>Redes para la prestación de servicios de salud en la Seguridad Social</a:t>
            </a:r>
          </a:p>
        </p:txBody>
      </p:sp>
      <p:pic>
        <p:nvPicPr>
          <p:cNvPr id="3" name="2 Imagen" descr="redes y areas salud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8567" y="1124744"/>
            <a:ext cx="7389857" cy="571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5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Organización del primer nivel de atención en la Seguridad Social</a:t>
            </a:r>
            <a:endParaRPr lang="es-C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130301" y="1939646"/>
            <a:ext cx="7417418" cy="3866506"/>
            <a:chOff x="1130301" y="1939646"/>
            <a:chExt cx="7417418" cy="3866506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190494" y="3771291"/>
              <a:ext cx="889987" cy="36933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prstShdw prst="shdw11">
                <a:schemeClr val="bg2"/>
              </a:prstShdw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s-MX" sz="1800" b="1" dirty="0" smtClean="0">
                  <a:solidFill>
                    <a:srgbClr val="CC00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EBAIS</a:t>
              </a:r>
              <a:endParaRPr lang="es-ES" sz="18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pic>
          <p:nvPicPr>
            <p:cNvPr id="6" name="Picture 9" descr="AREA PRESENTACION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1960" y="2996952"/>
              <a:ext cx="1743075" cy="1222375"/>
            </a:xfrm>
            <a:prstGeom prst="rect">
              <a:avLst/>
            </a:prstGeom>
            <a:noFill/>
          </p:spPr>
        </p:pic>
        <p:pic>
          <p:nvPicPr>
            <p:cNvPr id="7" name="Picture 10" descr="EBAIS PRESENTACION"/>
            <p:cNvPicPr>
              <a:picLocks noChangeAspect="1" noChangeArrowheads="1"/>
            </p:cNvPicPr>
            <p:nvPr/>
          </p:nvPicPr>
          <p:blipFill>
            <a:blip r:embed="rId3" cstate="print">
              <a:lum bright="-12000" contrast="6000"/>
            </a:blip>
            <a:srcRect/>
            <a:stretch>
              <a:fillRect/>
            </a:stretch>
          </p:blipFill>
          <p:spPr bwMode="auto">
            <a:xfrm>
              <a:off x="1635670" y="3861048"/>
              <a:ext cx="2178050" cy="1573212"/>
            </a:xfrm>
            <a:prstGeom prst="rect">
              <a:avLst/>
            </a:prstGeom>
            <a:noFill/>
          </p:spPr>
        </p:pic>
        <p:grpSp>
          <p:nvGrpSpPr>
            <p:cNvPr id="8" name="Group 11"/>
            <p:cNvGrpSpPr>
              <a:grpSpLocks/>
            </p:cNvGrpSpPr>
            <p:nvPr/>
          </p:nvGrpSpPr>
          <p:grpSpPr bwMode="auto">
            <a:xfrm>
              <a:off x="5174795" y="2762175"/>
              <a:ext cx="2116591" cy="700693"/>
              <a:chOff x="3600" y="1200"/>
              <a:chExt cx="1632" cy="624"/>
            </a:xfrm>
          </p:grpSpPr>
          <p:sp>
            <p:nvSpPr>
              <p:cNvPr id="19" name="Line 13"/>
              <p:cNvSpPr>
                <a:spLocks noChangeShapeType="1"/>
              </p:cNvSpPr>
              <p:nvPr/>
            </p:nvSpPr>
            <p:spPr bwMode="auto">
              <a:xfrm flipH="1">
                <a:off x="3600" y="1200"/>
                <a:ext cx="1488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14"/>
              <p:cNvSpPr>
                <a:spLocks noChangeShapeType="1"/>
              </p:cNvSpPr>
              <p:nvPr/>
            </p:nvSpPr>
            <p:spPr bwMode="auto">
              <a:xfrm flipH="1">
                <a:off x="3936" y="1200"/>
                <a:ext cx="1248" cy="432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15"/>
              <p:cNvSpPr>
                <a:spLocks noChangeShapeType="1"/>
              </p:cNvSpPr>
              <p:nvPr/>
            </p:nvSpPr>
            <p:spPr bwMode="auto">
              <a:xfrm flipH="1">
                <a:off x="4128" y="1248"/>
                <a:ext cx="1104" cy="480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16"/>
              <p:cNvSpPr>
                <a:spLocks noChangeShapeType="1"/>
              </p:cNvSpPr>
              <p:nvPr/>
            </p:nvSpPr>
            <p:spPr bwMode="auto">
              <a:xfrm flipH="1">
                <a:off x="4272" y="1296"/>
                <a:ext cx="960" cy="52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9"/>
            <p:cNvSpPr txBox="1">
              <a:spLocks noChangeArrowheads="1"/>
            </p:cNvSpPr>
            <p:nvPr/>
          </p:nvSpPr>
          <p:spPr bwMode="auto">
            <a:xfrm>
              <a:off x="7229134" y="3611851"/>
              <a:ext cx="1049679" cy="707886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PAÍS</a:t>
              </a:r>
            </a:p>
            <a:p>
              <a:pPr algn="ctr">
                <a:spcBef>
                  <a:spcPct val="50000"/>
                </a:spcBef>
              </a:pPr>
              <a:r>
                <a:rPr lang="es-MX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(3 redes)</a:t>
              </a:r>
              <a:endParaRPr lang="es-ES" sz="16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sp>
          <p:nvSpPr>
            <p:cNvPr id="10" name="Text Box 25"/>
            <p:cNvSpPr txBox="1">
              <a:spLocks noChangeArrowheads="1"/>
            </p:cNvSpPr>
            <p:nvPr/>
          </p:nvSpPr>
          <p:spPr bwMode="auto">
            <a:xfrm>
              <a:off x="4544094" y="4149080"/>
              <a:ext cx="2116138" cy="369332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1800" b="1" dirty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ÁREA DE </a:t>
              </a:r>
              <a:r>
                <a:rPr lang="es-MX" sz="18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SALUD</a:t>
              </a:r>
              <a:endParaRPr lang="es-MX" sz="18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3377606" y="4022973"/>
              <a:ext cx="1431478" cy="701675"/>
              <a:chOff x="1680" y="2592"/>
              <a:chExt cx="1104" cy="624"/>
            </a:xfrm>
          </p:grpSpPr>
          <p:sp>
            <p:nvSpPr>
              <p:cNvPr id="16" name="Line 28"/>
              <p:cNvSpPr>
                <a:spLocks noChangeShapeType="1"/>
              </p:cNvSpPr>
              <p:nvPr/>
            </p:nvSpPr>
            <p:spPr bwMode="auto">
              <a:xfrm flipH="1">
                <a:off x="1680" y="2592"/>
                <a:ext cx="864" cy="192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29"/>
              <p:cNvSpPr>
                <a:spLocks noChangeShapeType="1"/>
              </p:cNvSpPr>
              <p:nvPr/>
            </p:nvSpPr>
            <p:spPr bwMode="auto">
              <a:xfrm flipH="1">
                <a:off x="1728" y="2640"/>
                <a:ext cx="1056" cy="288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30"/>
              <p:cNvSpPr>
                <a:spLocks noChangeShapeType="1"/>
              </p:cNvSpPr>
              <p:nvPr/>
            </p:nvSpPr>
            <p:spPr bwMode="auto">
              <a:xfrm flipH="1">
                <a:off x="1824" y="2784"/>
                <a:ext cx="912" cy="432"/>
              </a:xfrm>
              <a:prstGeom prst="line">
                <a:avLst/>
              </a:prstGeom>
              <a:noFill/>
              <a:ln w="19050">
                <a:solidFill>
                  <a:srgbClr val="000099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31"/>
            <p:cNvSpPr txBox="1">
              <a:spLocks noChangeArrowheads="1"/>
            </p:cNvSpPr>
            <p:nvPr/>
          </p:nvSpPr>
          <p:spPr bwMode="auto">
            <a:xfrm>
              <a:off x="2096045" y="5467598"/>
              <a:ext cx="1120775" cy="338554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MX" sz="1600" b="1" dirty="0" smtClean="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SECTOR</a:t>
              </a:r>
              <a:endParaRPr lang="es-ES" sz="1200" b="1" dirty="0"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  <p:pic>
          <p:nvPicPr>
            <p:cNvPr id="13" name="Picture 3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96975" y="4381810"/>
              <a:ext cx="500063" cy="534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4" name="Picture 3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30301" y="4973886"/>
              <a:ext cx="633412" cy="493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3690" y="1939646"/>
              <a:ext cx="2294029" cy="1799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37"/>
          <p:cNvSpPr txBox="1">
            <a:spLocks noChangeArrowheads="1"/>
          </p:cNvSpPr>
          <p:nvPr/>
        </p:nvSpPr>
        <p:spPr bwMode="auto">
          <a:xfrm>
            <a:off x="190090" y="6547222"/>
            <a:ext cx="35709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r>
              <a:rPr lang="es-MX" sz="1400" b="1" dirty="0"/>
              <a:t>Fuente: </a:t>
            </a:r>
            <a:r>
              <a:rPr lang="es-MX" sz="1400" b="1" dirty="0" smtClean="0"/>
              <a:t> Adaptado de Carvajal</a:t>
            </a:r>
            <a:r>
              <a:rPr lang="es-MX" sz="1400" b="1" dirty="0"/>
              <a:t>, X; Marín, F. 1996</a:t>
            </a:r>
            <a:endParaRPr lang="es-ES" sz="1400" b="1" dirty="0"/>
          </a:p>
        </p:txBody>
      </p:sp>
    </p:spTree>
    <p:extLst>
      <p:ext uri="{BB962C8B-B14F-4D97-AF65-F5344CB8AC3E}">
        <p14:creationId xmlns:p14="http://schemas.microsoft.com/office/powerpoint/2010/main" val="393729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88640"/>
            <a:ext cx="6696025" cy="644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90840"/>
              </p:ext>
            </p:extLst>
          </p:nvPr>
        </p:nvGraphicFramePr>
        <p:xfrm>
          <a:off x="323528" y="4005064"/>
          <a:ext cx="2438400" cy="13639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38400"/>
              </a:tblGrid>
              <a:tr h="419129">
                <a:tc>
                  <a:txBody>
                    <a:bodyPr/>
                    <a:lstStyle/>
                    <a:p>
                      <a:pPr algn="ctr" fontAlgn="b"/>
                      <a:r>
                        <a:rPr lang="es-CR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20.943</a:t>
                      </a:r>
                      <a:r>
                        <a:rPr lang="es-CR" sz="16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mujeres por mamógrafo de la CCSS (publico)</a:t>
                      </a:r>
                      <a:endParaRPr lang="es-CR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106071">
                <a:tc>
                  <a:txBody>
                    <a:bodyPr/>
                    <a:lstStyle/>
                    <a:p>
                      <a:pPr algn="l" fontAlgn="b"/>
                      <a:r>
                        <a:rPr lang="es-CR" sz="1100" u="none" strike="noStrike" dirty="0">
                          <a:effectLst/>
                        </a:rPr>
                        <a:t> </a:t>
                      </a:r>
                      <a:endParaRPr lang="es-C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33444"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133444">
                <a:tc>
                  <a:txBody>
                    <a:bodyPr/>
                    <a:lstStyle/>
                    <a:p>
                      <a:pPr algn="l" fontAlgn="b"/>
                      <a:endParaRPr lang="es-CR" sz="14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145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Producción de mamografías</a:t>
            </a:r>
            <a:endParaRPr lang="es-C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6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4488514"/>
              </p:ext>
            </p:extLst>
          </p:nvPr>
        </p:nvGraphicFramePr>
        <p:xfrm>
          <a:off x="611560" y="1340768"/>
          <a:ext cx="6624736" cy="5230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7380312" y="6165304"/>
            <a:ext cx="15552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2003: 14 MMG</a:t>
            </a:r>
          </a:p>
          <a:p>
            <a:r>
              <a:rPr lang="es-C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2013: 23 MMG</a:t>
            </a:r>
            <a:endParaRPr lang="es-C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115616" y="6536377"/>
            <a:ext cx="5124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fortalecimiento de atención del cáncer, CCSS. 2014</a:t>
            </a:r>
            <a:endParaRPr lang="es-C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66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R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Estudios por equipo</a:t>
            </a:r>
            <a:endParaRPr lang="es-C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4171505"/>
              </p:ext>
            </p:extLst>
          </p:nvPr>
        </p:nvGraphicFramePr>
        <p:xfrm>
          <a:off x="611560" y="1412776"/>
          <a:ext cx="756084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115616" y="6536377"/>
            <a:ext cx="5124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fortalecimiento de atención del cáncer, CCSS. 2014</a:t>
            </a:r>
            <a:endParaRPr lang="es-C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3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C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Producción de mamografías por equipo, CCSS. </a:t>
            </a:r>
            <a:br>
              <a:rPr lang="es-CR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s-C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7383430"/>
              </p:ext>
            </p:extLst>
          </p:nvPr>
        </p:nvGraphicFramePr>
        <p:xfrm>
          <a:off x="395536" y="1628800"/>
          <a:ext cx="8496944" cy="4583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115616" y="6536377"/>
            <a:ext cx="5124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fortalecimiento de atención del cáncer, CCSS. 2014</a:t>
            </a:r>
            <a:endParaRPr lang="es-C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392" y="1412776"/>
            <a:ext cx="8781104" cy="417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es-C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Proceso de uso de mamografía y otras imágenes para la detección de lesiones de mama</a:t>
            </a:r>
            <a:endParaRPr lang="es-C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Esquina doblada"/>
          <p:cNvSpPr/>
          <p:nvPr/>
        </p:nvSpPr>
        <p:spPr>
          <a:xfrm>
            <a:off x="255392" y="3613843"/>
            <a:ext cx="2120337" cy="689156"/>
          </a:xfrm>
          <a:prstGeom prst="foldedCorner">
            <a:avLst>
              <a:gd name="adj" fmla="val 17522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38100" cap="rnd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Indicaciones para mamografía</a:t>
            </a:r>
            <a:endParaRPr lang="es-CR" sz="9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Esquina doblada"/>
          <p:cNvSpPr/>
          <p:nvPr/>
        </p:nvSpPr>
        <p:spPr>
          <a:xfrm>
            <a:off x="2637894" y="3613843"/>
            <a:ext cx="2120337" cy="689156"/>
          </a:xfrm>
          <a:prstGeom prst="foldedCorner">
            <a:avLst>
              <a:gd name="adj" fmla="val 17522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38100" cap="rnd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Estudios complementarios</a:t>
            </a:r>
            <a:endParaRPr lang="es-CR" sz="9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Esquina doblada"/>
          <p:cNvSpPr/>
          <p:nvPr/>
        </p:nvSpPr>
        <p:spPr>
          <a:xfrm>
            <a:off x="255392" y="5121537"/>
            <a:ext cx="2120337" cy="755735"/>
          </a:xfrm>
          <a:prstGeom prst="foldedCorner">
            <a:avLst>
              <a:gd name="adj" fmla="val 17522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38100" cap="rnd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Tiempos</a:t>
            </a:r>
            <a:r>
              <a:rPr lang="es-CR" sz="2000" b="1" dirty="0" smtClean="0">
                <a:solidFill>
                  <a:srgbClr val="FFFF00"/>
                </a:solidFill>
              </a:rPr>
              <a:t> de espera</a:t>
            </a:r>
            <a:endParaRPr lang="es-CR" sz="1000" b="1" dirty="0">
              <a:solidFill>
                <a:srgbClr val="FFFF00"/>
              </a:solidFill>
            </a:endParaRPr>
          </a:p>
        </p:txBody>
      </p:sp>
      <p:sp>
        <p:nvSpPr>
          <p:cNvPr id="12" name="11 Esquina doblada"/>
          <p:cNvSpPr/>
          <p:nvPr/>
        </p:nvSpPr>
        <p:spPr>
          <a:xfrm>
            <a:off x="2603559" y="5121536"/>
            <a:ext cx="2120337" cy="936103"/>
          </a:xfrm>
          <a:prstGeom prst="foldedCorner">
            <a:avLst>
              <a:gd name="adj" fmla="val 17522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6200000" scaled="0"/>
          </a:gradFill>
          <a:ln w="38100" cap="rnd"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sunrise" dir="t"/>
          </a:scene3d>
          <a:sp3d prstMaterial="softEdg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rgbClr val="FFFF00"/>
                </a:solidFill>
              </a:rPr>
              <a:t>Referencia de los </a:t>
            </a:r>
            <a:r>
              <a:rPr lang="es-C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casos</a:t>
            </a:r>
            <a:r>
              <a:rPr lang="es-CR" sz="2000" b="1" dirty="0" smtClean="0">
                <a:solidFill>
                  <a:srgbClr val="FFFF00"/>
                </a:solidFill>
              </a:rPr>
              <a:t> positivos </a:t>
            </a:r>
            <a:endParaRPr lang="es-CR" sz="1000" b="1" dirty="0">
              <a:solidFill>
                <a:srgbClr val="FFFF00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115616" y="6536377"/>
            <a:ext cx="51246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 de fortalecimiento de atención del cáncer, CCSS. 2014</a:t>
            </a:r>
            <a:endParaRPr lang="es-CR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13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 txBox="1">
            <a:spLocks/>
          </p:cNvSpPr>
          <p:nvPr/>
        </p:nvSpPr>
        <p:spPr>
          <a:xfrm>
            <a:off x="467544" y="116632"/>
            <a:ext cx="8229600" cy="5255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  <a:endParaRPr lang="es-C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Hexágono"/>
          <p:cNvSpPr/>
          <p:nvPr/>
        </p:nvSpPr>
        <p:spPr>
          <a:xfrm>
            <a:off x="2339752" y="1988840"/>
            <a:ext cx="2376264" cy="223224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Políticas</a:t>
            </a:r>
            <a:endParaRPr lang="es-CR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Hexágono"/>
          <p:cNvSpPr/>
          <p:nvPr/>
        </p:nvSpPr>
        <p:spPr>
          <a:xfrm>
            <a:off x="4211960" y="836712"/>
            <a:ext cx="2376264" cy="223224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y guías</a:t>
            </a:r>
            <a:endParaRPr lang="es-CR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Hexágono"/>
          <p:cNvSpPr/>
          <p:nvPr/>
        </p:nvSpPr>
        <p:spPr>
          <a:xfrm>
            <a:off x="2339752" y="4293096"/>
            <a:ext cx="2376264" cy="223224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Dotación de equipos</a:t>
            </a:r>
            <a:endParaRPr lang="es-CR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Hexágono"/>
          <p:cNvSpPr/>
          <p:nvPr/>
        </p:nvSpPr>
        <p:spPr>
          <a:xfrm>
            <a:off x="4211960" y="3140968"/>
            <a:ext cx="2376264" cy="223224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Nacional de Desarrollo 2015-2018</a:t>
            </a:r>
            <a:endParaRPr lang="es-CR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1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Hexágono"/>
          <p:cNvSpPr/>
          <p:nvPr/>
        </p:nvSpPr>
        <p:spPr>
          <a:xfrm>
            <a:off x="3995936" y="764704"/>
            <a:ext cx="2664296" cy="223224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>
                <a:solidFill>
                  <a:srgbClr val="FFFF00"/>
                </a:solidFill>
              </a:rPr>
              <a:t>Múltiples actores</a:t>
            </a:r>
            <a:endParaRPr lang="es-CR" sz="2400" b="1" dirty="0">
              <a:solidFill>
                <a:srgbClr val="FFFF00"/>
              </a:solidFill>
            </a:endParaRPr>
          </a:p>
        </p:txBody>
      </p:sp>
      <p:sp>
        <p:nvSpPr>
          <p:cNvPr id="7" name="6 Hexágono"/>
          <p:cNvSpPr/>
          <p:nvPr/>
        </p:nvSpPr>
        <p:spPr>
          <a:xfrm>
            <a:off x="1835696" y="1988840"/>
            <a:ext cx="2664296" cy="223224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>
                <a:solidFill>
                  <a:srgbClr val="FFFF00"/>
                </a:solidFill>
              </a:rPr>
              <a:t>Cáncer de mama, tema político</a:t>
            </a:r>
            <a:endParaRPr lang="es-CR" sz="2400" b="1" dirty="0">
              <a:solidFill>
                <a:srgbClr val="FFFF00"/>
              </a:solidFill>
            </a:endParaRPr>
          </a:p>
        </p:txBody>
      </p:sp>
      <p:sp>
        <p:nvSpPr>
          <p:cNvPr id="8" name="7 Hexágono"/>
          <p:cNvSpPr/>
          <p:nvPr/>
        </p:nvSpPr>
        <p:spPr>
          <a:xfrm>
            <a:off x="4067944" y="3068960"/>
            <a:ext cx="2592288" cy="223224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>
                <a:solidFill>
                  <a:srgbClr val="FFFF00"/>
                </a:solidFill>
              </a:rPr>
              <a:t>Enfoque integral </a:t>
            </a:r>
            <a:endParaRPr lang="es-CR" sz="2400" b="1" dirty="0">
              <a:solidFill>
                <a:srgbClr val="FFFF00"/>
              </a:solidFill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467544" y="116632"/>
            <a:ext cx="8229600" cy="52553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Lecciones aprendidas (algunas)</a:t>
            </a:r>
            <a:endParaRPr lang="es-C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Hexágono"/>
          <p:cNvSpPr/>
          <p:nvPr/>
        </p:nvSpPr>
        <p:spPr>
          <a:xfrm>
            <a:off x="1907704" y="4293096"/>
            <a:ext cx="2664296" cy="2232248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>
                <a:solidFill>
                  <a:srgbClr val="FFFF00"/>
                </a:solidFill>
              </a:rPr>
              <a:t>Rigurosidad técnica</a:t>
            </a:r>
            <a:endParaRPr lang="es-CR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327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Hexágono"/>
          <p:cNvSpPr/>
          <p:nvPr/>
        </p:nvSpPr>
        <p:spPr>
          <a:xfrm>
            <a:off x="3347864" y="692696"/>
            <a:ext cx="2808312" cy="2376264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Participación de la paciente </a:t>
            </a:r>
            <a:endParaRPr lang="es-CR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67544" y="44624"/>
            <a:ext cx="8229600" cy="52553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R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Retos</a:t>
            </a:r>
            <a:endParaRPr lang="es-CR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Hexágono"/>
          <p:cNvSpPr/>
          <p:nvPr/>
        </p:nvSpPr>
        <p:spPr>
          <a:xfrm>
            <a:off x="3347864" y="3140968"/>
            <a:ext cx="2808312" cy="2376264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Cobertura de los equipos </a:t>
            </a:r>
            <a:r>
              <a:rPr lang="es-C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(mamógrafos) </a:t>
            </a:r>
            <a:endParaRPr lang="es-CR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2 Hexágono"/>
          <p:cNvSpPr/>
          <p:nvPr/>
        </p:nvSpPr>
        <p:spPr>
          <a:xfrm>
            <a:off x="1043608" y="1916832"/>
            <a:ext cx="2808312" cy="2376264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2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Suficiencia de RRHH</a:t>
            </a:r>
            <a:r>
              <a:rPr lang="es-C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CR" sz="22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Hexágono"/>
          <p:cNvSpPr/>
          <p:nvPr/>
        </p:nvSpPr>
        <p:spPr>
          <a:xfrm>
            <a:off x="1043608" y="4365104"/>
            <a:ext cx="2808312" cy="2376264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0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Tiempos de respuesta y productividad</a:t>
            </a:r>
            <a:endParaRPr lang="es-CR" sz="20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Hexágono"/>
          <p:cNvSpPr/>
          <p:nvPr/>
        </p:nvSpPr>
        <p:spPr>
          <a:xfrm>
            <a:off x="5652120" y="1916832"/>
            <a:ext cx="2808312" cy="2376264"/>
          </a:xfrm>
          <a:prstGeom prst="hexago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R" sz="2400" b="1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Garantía de calidad de los equipos</a:t>
            </a:r>
            <a:endParaRPr lang="es-CR" sz="2400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2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6868" y="44624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es-MX" sz="4400" dirty="0">
                <a:latin typeface="Arial" panose="020B0604020202020204" pitchFamily="34" charset="0"/>
                <a:cs typeface="Arial" panose="020B0604020202020204" pitchFamily="34" charset="0"/>
              </a:rPr>
              <a:t>Idea principal </a:t>
            </a:r>
            <a:endParaRPr lang="es-C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DF765-A608-40E5-B584-798C2D15986E}" type="slidenum">
              <a:rPr lang="es-ES" smtClean="0"/>
              <a:pPr/>
              <a:t>2</a:t>
            </a:fld>
            <a:endParaRPr lang="es-ES"/>
          </a:p>
        </p:txBody>
      </p:sp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683568" y="1845246"/>
            <a:ext cx="7772400" cy="374399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Arial" pitchFamily="34" charset="0"/>
              <a:buChar char="●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4000"/>
              <a:buFont typeface="Monotype Sorts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s-CR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Las imágenes como apoyo a la detección del cáncer de mama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Arial" pitchFamily="34" charset="0"/>
              <a:buChar char="●"/>
              <a:tabLst/>
              <a:defRPr/>
            </a:pPr>
            <a:endParaRPr kumimoji="0" lang="es-CR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Arial" pitchFamily="34" charset="0"/>
              <a:buChar char="●"/>
              <a:tabLst/>
              <a:defRPr/>
            </a:pPr>
            <a:r>
              <a:rPr kumimoji="0" lang="es-C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Dimensión del problema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Arial" pitchFamily="34" charset="0"/>
              <a:buChar char="●"/>
              <a:tabLst/>
              <a:defRPr/>
            </a:pPr>
            <a:r>
              <a:rPr kumimoji="0" lang="es-C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Estrategias 2009 – 2018 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Arial" pitchFamily="34" charset="0"/>
              <a:buChar char="●"/>
              <a:tabLst/>
              <a:defRPr/>
            </a:pPr>
            <a:r>
              <a:rPr kumimoji="0" lang="es-C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Lecciones aprendidas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Arial" pitchFamily="34" charset="0"/>
              <a:buChar char="●"/>
              <a:tabLst/>
              <a:defRPr/>
            </a:pPr>
            <a:r>
              <a:rPr kumimoji="0" lang="es-CR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Retos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Arial" pitchFamily="34" charset="0"/>
              <a:buNone/>
              <a:tabLst/>
              <a:defRPr/>
            </a:pPr>
            <a:endParaRPr kumimoji="0" lang="es-C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SzTx/>
              <a:buFont typeface="Arial" pitchFamily="34" charset="0"/>
              <a:buNone/>
              <a:tabLst/>
              <a:defRPr/>
            </a:pPr>
            <a:endParaRPr kumimoji="0" lang="es-CR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05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>
                <a:latin typeface="Arial" panose="020B0604020202020204" pitchFamily="34" charset="0"/>
                <a:cs typeface="Arial" panose="020B0604020202020204" pitchFamily="34" charset="0"/>
              </a:rPr>
              <a:t>Agradecimientos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5536" y="1340768"/>
            <a:ext cx="4040188" cy="4536504"/>
          </a:xfrm>
        </p:spPr>
        <p:txBody>
          <a:bodyPr>
            <a:normAutofit fontScale="77500" lnSpcReduction="20000"/>
          </a:bodyPr>
          <a:lstStyle/>
          <a:p>
            <a:r>
              <a:rPr lang="es-CR" sz="2800" dirty="0">
                <a:latin typeface="Arial" panose="020B0604020202020204" pitchFamily="34" charset="0"/>
                <a:cs typeface="Arial" panose="020B0604020202020204" pitchFamily="34" charset="0"/>
              </a:rPr>
              <a:t>Gonzalo Azúa</a:t>
            </a:r>
          </a:p>
          <a:p>
            <a:r>
              <a:rPr lang="es-CR" sz="2800" dirty="0">
                <a:latin typeface="Arial" panose="020B0604020202020204" pitchFamily="34" charset="0"/>
                <a:cs typeface="Arial" panose="020B0604020202020204" pitchFamily="34" charset="0"/>
              </a:rPr>
              <a:t>Daisy Benítez</a:t>
            </a:r>
          </a:p>
          <a:p>
            <a:r>
              <a:rPr lang="es-CR" sz="2800" dirty="0">
                <a:latin typeface="Arial" panose="020B0604020202020204" pitchFamily="34" charset="0"/>
                <a:cs typeface="Arial" panose="020B0604020202020204" pitchFamily="34" charset="0"/>
              </a:rPr>
              <a:t>Alejandro Calderón</a:t>
            </a:r>
          </a:p>
          <a:p>
            <a:r>
              <a:rPr lang="es-CR" sz="2800" dirty="0">
                <a:latin typeface="Arial" panose="020B0604020202020204" pitchFamily="34" charset="0"/>
                <a:cs typeface="Arial" panose="020B0604020202020204" pitchFamily="34" charset="0"/>
              </a:rPr>
              <a:t>Jacqueline Castillo</a:t>
            </a:r>
          </a:p>
          <a:p>
            <a:r>
              <a:rPr lang="es-CR" sz="2800" dirty="0">
                <a:latin typeface="Arial" panose="020B0604020202020204" pitchFamily="34" charset="0"/>
                <a:cs typeface="Arial" panose="020B0604020202020204" pitchFamily="34" charset="0"/>
              </a:rPr>
              <a:t>Patricia León</a:t>
            </a:r>
          </a:p>
          <a:p>
            <a:r>
              <a:rPr lang="es-CR" sz="2800" dirty="0">
                <a:latin typeface="Arial" panose="020B0604020202020204" pitchFamily="34" charset="0"/>
                <a:cs typeface="Arial" panose="020B0604020202020204" pitchFamily="34" charset="0"/>
              </a:rPr>
              <a:t>Christopher Martínez</a:t>
            </a:r>
          </a:p>
          <a:p>
            <a:r>
              <a:rPr lang="es-CR" sz="2800" dirty="0">
                <a:latin typeface="Arial" panose="020B0604020202020204" pitchFamily="34" charset="0"/>
                <a:cs typeface="Arial" panose="020B0604020202020204" pitchFamily="34" charset="0"/>
              </a:rPr>
              <a:t>Thomas Meoño</a:t>
            </a:r>
          </a:p>
          <a:p>
            <a:r>
              <a:rPr lang="es-CR" sz="2800" dirty="0">
                <a:latin typeface="Arial" panose="020B0604020202020204" pitchFamily="34" charset="0"/>
                <a:cs typeface="Arial" panose="020B0604020202020204" pitchFamily="34" charset="0"/>
              </a:rPr>
              <a:t>Oscar Mora</a:t>
            </a:r>
          </a:p>
          <a:p>
            <a:r>
              <a:rPr lang="es-CR" sz="2800" dirty="0">
                <a:latin typeface="Arial" panose="020B0604020202020204" pitchFamily="34" charset="0"/>
                <a:cs typeface="Arial" panose="020B0604020202020204" pitchFamily="34" charset="0"/>
              </a:rPr>
              <a:t>Patricia Mora</a:t>
            </a:r>
          </a:p>
          <a:p>
            <a:r>
              <a:rPr lang="es-CR" sz="2800" dirty="0" err="1">
                <a:latin typeface="Arial" panose="020B0604020202020204" pitchFamily="34" charset="0"/>
                <a:cs typeface="Arial" panose="020B0604020202020204" pitchFamily="34" charset="0"/>
              </a:rPr>
              <a:t>Zeirith</a:t>
            </a:r>
            <a:r>
              <a:rPr lang="es-CR" sz="2800" dirty="0">
                <a:latin typeface="Arial" panose="020B0604020202020204" pitchFamily="34" charset="0"/>
                <a:cs typeface="Arial" panose="020B0604020202020204" pitchFamily="34" charset="0"/>
              </a:rPr>
              <a:t> Rojas</a:t>
            </a:r>
          </a:p>
          <a:p>
            <a:r>
              <a:rPr lang="es-CR" sz="2800" dirty="0">
                <a:latin typeface="Arial" panose="020B0604020202020204" pitchFamily="34" charset="0"/>
                <a:cs typeface="Arial" panose="020B0604020202020204" pitchFamily="34" charset="0"/>
              </a:rPr>
              <a:t>Rosa María Vargas</a:t>
            </a:r>
          </a:p>
          <a:p>
            <a:r>
              <a:rPr lang="es-CR" sz="2800" dirty="0">
                <a:latin typeface="Arial" panose="020B0604020202020204" pitchFamily="34" charset="0"/>
                <a:cs typeface="Arial" panose="020B0604020202020204" pitchFamily="34" charset="0"/>
              </a:rPr>
              <a:t>José Vega</a:t>
            </a:r>
          </a:p>
          <a:p>
            <a:r>
              <a:rPr lang="es-CR" sz="2800" dirty="0">
                <a:latin typeface="Arial" panose="020B0604020202020204" pitchFamily="34" charset="0"/>
                <a:cs typeface="Arial" panose="020B0604020202020204" pitchFamily="34" charset="0"/>
              </a:rPr>
              <a:t>Mario Urcuyo</a:t>
            </a:r>
          </a:p>
          <a:p>
            <a:endParaRPr lang="es-CR" dirty="0" smtClean="0"/>
          </a:p>
          <a:p>
            <a:endParaRPr lang="es-CR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4008" y="1453355"/>
            <a:ext cx="4041775" cy="3951288"/>
          </a:xfrm>
        </p:spPr>
        <p:txBody>
          <a:bodyPr/>
          <a:lstStyle/>
          <a:p>
            <a:r>
              <a:rPr lang="es-C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Coordinación Técnica del Cáncer, CCSS</a:t>
            </a:r>
          </a:p>
          <a:p>
            <a:r>
              <a:rPr lang="es-C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Proyecto </a:t>
            </a:r>
            <a:r>
              <a:rPr lang="es-CR" sz="2200" dirty="0">
                <a:latin typeface="Arial" panose="020B0604020202020204" pitchFamily="34" charset="0"/>
                <a:cs typeface="Arial" panose="020B0604020202020204" pitchFamily="34" charset="0"/>
              </a:rPr>
              <a:t>de Fortalecimiento de la atención del cáncer, CCSS.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0028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6AB161-6899-4332-9F6C-F8767A3BEE7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90498" name="Picture 2" descr="Mapa de Amér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65831"/>
            <a:ext cx="4017641" cy="6059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osta 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019163" cy="208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4 Conector recto de flecha"/>
          <p:cNvCxnSpPr/>
          <p:nvPr/>
        </p:nvCxnSpPr>
        <p:spPr bwMode="auto">
          <a:xfrm flipH="1">
            <a:off x="2195736" y="2204864"/>
            <a:ext cx="4392488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2 CuadroTexto"/>
          <p:cNvSpPr txBox="1"/>
          <p:nvPr/>
        </p:nvSpPr>
        <p:spPr>
          <a:xfrm>
            <a:off x="4139952" y="3615407"/>
            <a:ext cx="5081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total (2013): 4,7 millones </a:t>
            </a:r>
            <a:endParaRPr lang="es-C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139952" y="4378459"/>
            <a:ext cx="451758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Población femenina de 45 – 69 </a:t>
            </a:r>
          </a:p>
          <a:p>
            <a:r>
              <a:rPr lang="es-C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años: (2014): 550.592 mujeres</a:t>
            </a:r>
            <a:endParaRPr lang="es-C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98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428596" y="110121"/>
            <a:ext cx="8458200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lang="es-CR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Pirámide poblacional. Cifras relativas. </a:t>
            </a:r>
            <a:br>
              <a:rPr lang="es-CR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es-CR" sz="24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Costa Rica, 1950, 2010, 2035</a:t>
            </a:r>
            <a:endParaRPr lang="es-CR" sz="24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2 Imag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686" y="1142984"/>
            <a:ext cx="7249652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Rectángulo"/>
          <p:cNvSpPr/>
          <p:nvPr/>
        </p:nvSpPr>
        <p:spPr>
          <a:xfrm>
            <a:off x="642910" y="6290156"/>
            <a:ext cx="75009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CC99"/>
              </a:buClr>
              <a:buFont typeface="Arial" pitchFamily="34" charset="0"/>
              <a:buNone/>
            </a:pPr>
            <a:r>
              <a:rPr lang="es-CR" sz="1200" dirty="0" smtClean="0">
                <a:solidFill>
                  <a:srgbClr val="0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Fuente: Ministerio de Salud. Dirección Vigilancia de la Salud a partir de las proyecciones oficiales de población, INEC-CCP.</a:t>
            </a:r>
            <a:endParaRPr lang="es-CR" sz="1200" dirty="0">
              <a:solidFill>
                <a:srgbClr val="0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7" name="6 Abrir llave"/>
          <p:cNvSpPr/>
          <p:nvPr/>
        </p:nvSpPr>
        <p:spPr bwMode="auto">
          <a:xfrm flipH="1">
            <a:off x="5868144" y="2564904"/>
            <a:ext cx="504056" cy="994738"/>
          </a:xfrm>
          <a:prstGeom prst="leftBrace">
            <a:avLst>
              <a:gd name="adj1" fmla="val 0"/>
              <a:gd name="adj2" fmla="val 51194"/>
            </a:avLst>
          </a:prstGeom>
          <a:solidFill>
            <a:schemeClr val="bg1"/>
          </a:solidFill>
          <a:ln w="28575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</a:pPr>
            <a:endParaRPr kumimoji="0" lang="es-CR" sz="3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109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068960"/>
            <a:ext cx="4672011" cy="2695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84784"/>
            <a:ext cx="44672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2915816" y="6207695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Fuente: Proyecto de Fortalecimiento de la atención integral del cáncer en la red con base de datos de RNT, 2014</a:t>
            </a:r>
            <a:endParaRPr lang="es-CR" sz="1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437112"/>
            <a:ext cx="12668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s-C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Incidencia y mortalidad por cáncer en las mujeres. Costa Rica 2000-2013</a:t>
            </a:r>
            <a:endParaRPr lang="es-C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26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9633949"/>
              </p:ext>
            </p:extLst>
          </p:nvPr>
        </p:nvGraphicFramePr>
        <p:xfrm>
          <a:off x="0" y="260648"/>
          <a:ext cx="8668956" cy="6293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5499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1718946"/>
              </p:ext>
            </p:extLst>
          </p:nvPr>
        </p:nvGraphicFramePr>
        <p:xfrm>
          <a:off x="236904" y="284528"/>
          <a:ext cx="8670192" cy="6573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7956376" y="2607295"/>
            <a:ext cx="720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2400" b="1" dirty="0" smtClean="0">
                <a:solidFill>
                  <a:srgbClr val="FF0000"/>
                </a:solidFill>
              </a:rPr>
              <a:t>14%</a:t>
            </a:r>
            <a:endParaRPr lang="es-CR" sz="2400" b="1" dirty="0">
              <a:solidFill>
                <a:srgbClr val="FF0000"/>
              </a:solidFill>
            </a:endParaRPr>
          </a:p>
        </p:txBody>
      </p:sp>
      <p:sp>
        <p:nvSpPr>
          <p:cNvPr id="5" name="4 Flecha abajo"/>
          <p:cNvSpPr/>
          <p:nvPr/>
        </p:nvSpPr>
        <p:spPr>
          <a:xfrm rot="10800000">
            <a:off x="7838652" y="2550139"/>
            <a:ext cx="121158" cy="48920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6713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DALYS por cáncer de mama, </a:t>
            </a:r>
            <a:br>
              <a:rPr lang="es-CR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Costa Rica 1990 - 2010</a:t>
            </a:r>
            <a:endParaRPr lang="es-C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89383"/>
            <a:ext cx="7056784" cy="4484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115616" y="6381328"/>
            <a:ext cx="45239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Fuente: </a:t>
            </a:r>
            <a:r>
              <a:rPr lang="es-CR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Institute</a:t>
            </a:r>
            <a:r>
              <a:rPr lang="es-C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C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R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es-C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CR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  <a:r>
              <a:rPr lang="es-C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 </a:t>
            </a:r>
            <a:r>
              <a:rPr lang="es-CR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es-CR" sz="1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s-CR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GBD 2010</a:t>
            </a:r>
          </a:p>
        </p:txBody>
      </p:sp>
      <p:sp>
        <p:nvSpPr>
          <p:cNvPr id="4" name="3 Rectángulo"/>
          <p:cNvSpPr/>
          <p:nvPr/>
        </p:nvSpPr>
        <p:spPr>
          <a:xfrm>
            <a:off x="827584" y="1556792"/>
            <a:ext cx="2880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6" name="5 Flecha abajo"/>
          <p:cNvSpPr/>
          <p:nvPr/>
        </p:nvSpPr>
        <p:spPr>
          <a:xfrm rot="10800000">
            <a:off x="8137811" y="806556"/>
            <a:ext cx="180020" cy="978408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sp>
        <p:nvSpPr>
          <p:cNvPr id="7" name="6 CuadroTexto"/>
          <p:cNvSpPr txBox="1"/>
          <p:nvPr/>
        </p:nvSpPr>
        <p:spPr>
          <a:xfrm>
            <a:off x="8244408" y="121666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b="1" dirty="0" smtClean="0"/>
              <a:t>83%</a:t>
            </a:r>
            <a:endParaRPr lang="es-CR" b="1" dirty="0"/>
          </a:p>
        </p:txBody>
      </p:sp>
    </p:spTree>
    <p:extLst>
      <p:ext uri="{BB962C8B-B14F-4D97-AF65-F5344CB8AC3E}">
        <p14:creationId xmlns:p14="http://schemas.microsoft.com/office/powerpoint/2010/main" val="125975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Tendencia de la incidencia de cáncer de mama en Costa Rica</a:t>
            </a:r>
            <a:endParaRPr lang="es-C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CuadroTexto"/>
          <p:cNvSpPr txBox="1"/>
          <p:nvPr/>
        </p:nvSpPr>
        <p:spPr>
          <a:xfrm>
            <a:off x="251520" y="6309320"/>
            <a:ext cx="4873230" cy="42122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s-CR" sz="1200" dirty="0">
                <a:latin typeface="Arial" pitchFamily="34" charset="0"/>
                <a:cs typeface="Arial" pitchFamily="34" charset="0"/>
              </a:rPr>
              <a:t>Fuente:   </a:t>
            </a:r>
            <a:r>
              <a:rPr lang="es-CR" sz="1200" dirty="0" err="1" smtClean="0">
                <a:latin typeface="Arial" pitchFamily="34" charset="0"/>
                <a:cs typeface="Arial" pitchFamily="34" charset="0"/>
              </a:rPr>
              <a:t>MSc</a:t>
            </a:r>
            <a:r>
              <a:rPr lang="es-CR" sz="1200" dirty="0" smtClean="0">
                <a:latin typeface="Arial" pitchFamily="34" charset="0"/>
                <a:cs typeface="Arial" pitchFamily="34" charset="0"/>
              </a:rPr>
              <a:t>. Jacqueline </a:t>
            </a:r>
            <a:r>
              <a:rPr lang="es-CR" sz="1200" dirty="0" err="1" smtClean="0">
                <a:latin typeface="Arial" pitchFamily="34" charset="0"/>
                <a:cs typeface="Arial" pitchFamily="34" charset="0"/>
              </a:rPr>
              <a:t>Castilllo</a:t>
            </a:r>
            <a:r>
              <a:rPr lang="es-CR" sz="1200" dirty="0" smtClean="0">
                <a:latin typeface="Arial" pitchFamily="34" charset="0"/>
                <a:cs typeface="Arial" pitchFamily="34" charset="0"/>
              </a:rPr>
              <a:t>. Dirección Actuarial, CCSS</a:t>
            </a:r>
            <a:r>
              <a:rPr lang="es-CR" sz="1200" baseline="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s-CR" sz="1200" baseline="0" dirty="0">
                <a:latin typeface="Arial" pitchFamily="34" charset="0"/>
                <a:cs typeface="Arial" pitchFamily="34" charset="0"/>
              </a:rPr>
              <a:t>2014</a:t>
            </a:r>
            <a:endParaRPr lang="es-CR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714489"/>
              </p:ext>
            </p:extLst>
          </p:nvPr>
        </p:nvGraphicFramePr>
        <p:xfrm>
          <a:off x="683568" y="1556792"/>
          <a:ext cx="7788722" cy="46564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73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LANTILLA LOGO PROYECTO">
  <a:themeElements>
    <a:clrScheme name="Personalizado 10">
      <a:dk1>
        <a:srgbClr val="003E6C"/>
      </a:dk1>
      <a:lt1>
        <a:sysClr val="window" lastClr="FFFFFF"/>
      </a:lt1>
      <a:dk2>
        <a:srgbClr val="424456"/>
      </a:dk2>
      <a:lt2>
        <a:srgbClr val="DEDEDE"/>
      </a:lt2>
      <a:accent1>
        <a:srgbClr val="003E6C"/>
      </a:accent1>
      <a:accent2>
        <a:srgbClr val="003E6C"/>
      </a:accent2>
      <a:accent3>
        <a:srgbClr val="005390"/>
      </a:accent3>
      <a:accent4>
        <a:srgbClr val="FFFF00"/>
      </a:accent4>
      <a:accent5>
        <a:srgbClr val="FFC000"/>
      </a:accent5>
      <a:accent6>
        <a:srgbClr val="FFC000"/>
      </a:accent6>
      <a:hlink>
        <a:srgbClr val="003E6C"/>
      </a:hlink>
      <a:folHlink>
        <a:srgbClr val="FFC00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indblec">
  <a:themeElements>
    <a:clrScheme name="lindblec.pp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indblec.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 typeface="Arial" pitchFamily="34" charset="0"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Tx/>
          <a:buFont typeface="Arial" pitchFamily="34" charset="0"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lindblec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dblec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dblec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dblec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dblec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dblec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dblec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dblec.ppt 8">
        <a:dk1>
          <a:srgbClr val="000000"/>
        </a:dk1>
        <a:lt1>
          <a:srgbClr val="57DFFF"/>
        </a:lt1>
        <a:dk2>
          <a:srgbClr val="006B61"/>
        </a:dk2>
        <a:lt2>
          <a:srgbClr val="C0C0C0"/>
        </a:lt2>
        <a:accent1>
          <a:srgbClr val="FF00FF"/>
        </a:accent1>
        <a:accent2>
          <a:srgbClr val="00C0C0"/>
        </a:accent2>
        <a:accent3>
          <a:srgbClr val="B4ECFF"/>
        </a:accent3>
        <a:accent4>
          <a:srgbClr val="000000"/>
        </a:accent4>
        <a:accent5>
          <a:srgbClr val="FFAAFF"/>
        </a:accent5>
        <a:accent6>
          <a:srgbClr val="00AEAE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dblec.ppt 9">
        <a:dk1>
          <a:srgbClr val="000000"/>
        </a:dk1>
        <a:lt1>
          <a:srgbClr val="71E4FF"/>
        </a:lt1>
        <a:dk2>
          <a:srgbClr val="006B61"/>
        </a:dk2>
        <a:lt2>
          <a:srgbClr val="C0C0C0"/>
        </a:lt2>
        <a:accent1>
          <a:srgbClr val="FF00FF"/>
        </a:accent1>
        <a:accent2>
          <a:srgbClr val="00C0C0"/>
        </a:accent2>
        <a:accent3>
          <a:srgbClr val="BBEFFF"/>
        </a:accent3>
        <a:accent4>
          <a:srgbClr val="000000"/>
        </a:accent4>
        <a:accent5>
          <a:srgbClr val="FFAAFF"/>
        </a:accent5>
        <a:accent6>
          <a:srgbClr val="00AEAE"/>
        </a:accent6>
        <a:hlink>
          <a:srgbClr val="00C000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26528</TotalTime>
  <Words>596</Words>
  <Application>Microsoft Office PowerPoint</Application>
  <PresentationFormat>On-screen Show (4:3)</PresentationFormat>
  <Paragraphs>109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PLANTILLA LOGO PROYECTO</vt:lpstr>
      <vt:lpstr>lindblec</vt:lpstr>
      <vt:lpstr>Tema de Office</vt:lpstr>
      <vt:lpstr>1_Tema de Office</vt:lpstr>
      <vt:lpstr>4_Tema de Office</vt:lpstr>
      <vt:lpstr>2_Tema de Office</vt:lpstr>
      <vt:lpstr>PowerPoint Presentation</vt:lpstr>
      <vt:lpstr>Idea principal </vt:lpstr>
      <vt:lpstr>PowerPoint Presentation</vt:lpstr>
      <vt:lpstr>PowerPoint Presentation</vt:lpstr>
      <vt:lpstr>Incidencia y mortalidad por cáncer en las mujeres. Costa Rica 2000-2013</vt:lpstr>
      <vt:lpstr>PowerPoint Presentation</vt:lpstr>
      <vt:lpstr>PowerPoint Presentation</vt:lpstr>
      <vt:lpstr>DALYS por cáncer de mama,  Costa Rica 1990 - 2010</vt:lpstr>
      <vt:lpstr>Tendencia de la incidencia de cáncer de mama en Costa Rica</vt:lpstr>
      <vt:lpstr>Redes para la prestación de servicios de salud en la Seguridad Social</vt:lpstr>
      <vt:lpstr>Organización del primer nivel de atención en la Seguridad Social</vt:lpstr>
      <vt:lpstr>PowerPoint Presentation</vt:lpstr>
      <vt:lpstr>Producción de mamografías</vt:lpstr>
      <vt:lpstr>Estudios por equipo</vt:lpstr>
      <vt:lpstr>Producción de mamografías por equipo, CCSS.  2013</vt:lpstr>
      <vt:lpstr>Proceso de uso de mamografía y otras imágenes para la detección de lesiones de mama</vt:lpstr>
      <vt:lpstr>PowerPoint Presentation</vt:lpstr>
      <vt:lpstr>PowerPoint Presentation</vt:lpstr>
      <vt:lpstr>PowerPoint Presentation</vt:lpstr>
      <vt:lpstr>Agradecimientos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ajcalder</dc:creator>
  <cp:lastModifiedBy>Villegoureix, Ms. Indira (WDC)</cp:lastModifiedBy>
  <cp:revision>708</cp:revision>
  <cp:lastPrinted>2014-11-14T01:58:01Z</cp:lastPrinted>
  <dcterms:created xsi:type="dcterms:W3CDTF">2012-07-13T17:20:34Z</dcterms:created>
  <dcterms:modified xsi:type="dcterms:W3CDTF">2014-11-21T15:07:51Z</dcterms:modified>
</cp:coreProperties>
</file>