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92" r:id="rId2"/>
    <p:sldId id="289" r:id="rId3"/>
    <p:sldId id="290" r:id="rId4"/>
    <p:sldId id="291" r:id="rId5"/>
    <p:sldId id="271" r:id="rId6"/>
    <p:sldId id="273" r:id="rId7"/>
    <p:sldId id="288" r:id="rId8"/>
    <p:sldId id="293" r:id="rId9"/>
    <p:sldId id="275" r:id="rId10"/>
    <p:sldId id="277" r:id="rId11"/>
    <p:sldId id="276" r:id="rId12"/>
    <p:sldId id="279" r:id="rId13"/>
    <p:sldId id="278" r:id="rId14"/>
    <p:sldId id="280" r:id="rId15"/>
    <p:sldId id="282" r:id="rId16"/>
    <p:sldId id="283" r:id="rId17"/>
    <p:sldId id="284" r:id="rId18"/>
    <p:sldId id="285" r:id="rId19"/>
    <p:sldId id="286" r:id="rId20"/>
    <p:sldId id="287" r:id="rId21"/>
    <p:sldId id="272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>
      <p:cViewPr varScale="1">
        <p:scale>
          <a:sx n="74" d="100"/>
          <a:sy n="74" d="100"/>
        </p:scale>
        <p:origin x="-129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daw19\My%20Documents\Dropbox\Research%20-%20active\DoM%20lecture\April%201%20Salt%20Result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daw19\My%20Documents\Dropbox\Research%20-%20active\DoM%20lecture\April%201%20Salt%20Result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daw19\My%20Documents\Dropbox\Research%20-%20active\DoM%20lecture\April%201%20Salt%20Result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daw19\My%20Documents\Dropbox\Research%20-%20active\DoM%20lecture\April%201%20Salt%20Result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'[April 1 Salt Results.xlsx]Cases Averted'!$R$8</c:f>
              <c:strCache>
                <c:ptCount val="1"/>
                <c:pt idx="0">
                  <c:v>CVA</c:v>
                </c:pt>
              </c:strCache>
            </c:strRef>
          </c:tx>
          <c:invertIfNegative val="0"/>
          <c:cat>
            <c:strRef>
              <c:f>'[April 1 Salt Results.xlsx]Cases Averted'!$S$7:$W$7</c:f>
              <c:strCache>
                <c:ptCount val="5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Q4</c:v>
                </c:pt>
                <c:pt idx="4">
                  <c:v>Q5</c:v>
                </c:pt>
              </c:strCache>
            </c:strRef>
          </c:cat>
          <c:val>
            <c:numRef>
              <c:f>'[April 1 Salt Results.xlsx]Cases Averted'!$S$8:$W$8</c:f>
              <c:numCache>
                <c:formatCode>General</c:formatCode>
                <c:ptCount val="5"/>
                <c:pt idx="0">
                  <c:v>84</c:v>
                </c:pt>
                <c:pt idx="1">
                  <c:v>113</c:v>
                </c:pt>
                <c:pt idx="2">
                  <c:v>130</c:v>
                </c:pt>
                <c:pt idx="3">
                  <c:v>101</c:v>
                </c:pt>
                <c:pt idx="4">
                  <c:v>91</c:v>
                </c:pt>
              </c:numCache>
            </c:numRef>
          </c:val>
        </c:ser>
        <c:ser>
          <c:idx val="1"/>
          <c:order val="1"/>
          <c:tx>
            <c:strRef>
              <c:f>'[April 1 Salt Results.xlsx]Cases Averted'!$R$9</c:f>
              <c:strCache>
                <c:ptCount val="1"/>
                <c:pt idx="0">
                  <c:v>IHD</c:v>
                </c:pt>
              </c:strCache>
            </c:strRef>
          </c:tx>
          <c:invertIfNegative val="0"/>
          <c:cat>
            <c:strRef>
              <c:f>'[April 1 Salt Results.xlsx]Cases Averted'!$S$7:$W$7</c:f>
              <c:strCache>
                <c:ptCount val="5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Q4</c:v>
                </c:pt>
                <c:pt idx="4">
                  <c:v>Q5</c:v>
                </c:pt>
              </c:strCache>
            </c:strRef>
          </c:cat>
          <c:val>
            <c:numRef>
              <c:f>'[April 1 Salt Results.xlsx]Cases Averted'!$S$9:$W$9</c:f>
              <c:numCache>
                <c:formatCode>General</c:formatCode>
                <c:ptCount val="5"/>
                <c:pt idx="0">
                  <c:v>32</c:v>
                </c:pt>
                <c:pt idx="1">
                  <c:v>43</c:v>
                </c:pt>
                <c:pt idx="2">
                  <c:v>50</c:v>
                </c:pt>
                <c:pt idx="3">
                  <c:v>39</c:v>
                </c:pt>
                <c:pt idx="4">
                  <c:v>35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4042240"/>
        <c:axId val="34043776"/>
      </c:barChart>
      <c:catAx>
        <c:axId val="340422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34043776"/>
        <c:crosses val="autoZero"/>
        <c:auto val="1"/>
        <c:lblAlgn val="ctr"/>
        <c:lblOffset val="100"/>
        <c:noMultiLvlLbl val="0"/>
      </c:catAx>
      <c:valAx>
        <c:axId val="34043776"/>
        <c:scaling>
          <c:orientation val="minMax"/>
          <c:max val="150"/>
        </c:scaling>
        <c:delete val="0"/>
        <c:axPos val="l"/>
        <c:majorGridlines>
          <c:spPr>
            <a:ln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19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34042240"/>
        <c:crosses val="autoZero"/>
        <c:crossBetween val="between"/>
        <c:majorUnit val="30"/>
      </c:valAx>
    </c:plotArea>
    <c:legend>
      <c:legendPos val="r"/>
      <c:layout/>
      <c:overlay val="0"/>
      <c:spPr>
        <a:ln>
          <a:solidFill>
            <a:schemeClr val="bg1">
              <a:lumMod val="85000"/>
            </a:schemeClr>
          </a:solidFill>
        </a:ln>
      </c:spPr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'[April 1 Salt Results.xlsx]Cases Averted'!$R$13</c:f>
              <c:strCache>
                <c:ptCount val="1"/>
                <c:pt idx="0">
                  <c:v>CVA</c:v>
                </c:pt>
              </c:strCache>
            </c:strRef>
          </c:tx>
          <c:invertIfNegative val="0"/>
          <c:cat>
            <c:strRef>
              <c:f>'[April 1 Salt Results.xlsx]Cases Averted'!$S$12:$W$12</c:f>
              <c:strCache>
                <c:ptCount val="5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Q4</c:v>
                </c:pt>
                <c:pt idx="4">
                  <c:v>Q5</c:v>
                </c:pt>
              </c:strCache>
            </c:strRef>
          </c:cat>
          <c:val>
            <c:numRef>
              <c:f>'[April 1 Salt Results.xlsx]Cases Averted'!$S$13:$W$13</c:f>
              <c:numCache>
                <c:formatCode>General</c:formatCode>
                <c:ptCount val="5"/>
                <c:pt idx="0">
                  <c:v>32</c:v>
                </c:pt>
                <c:pt idx="1">
                  <c:v>43</c:v>
                </c:pt>
                <c:pt idx="2">
                  <c:v>49</c:v>
                </c:pt>
                <c:pt idx="3">
                  <c:v>38</c:v>
                </c:pt>
                <c:pt idx="4">
                  <c:v>35</c:v>
                </c:pt>
              </c:numCache>
            </c:numRef>
          </c:val>
        </c:ser>
        <c:ser>
          <c:idx val="1"/>
          <c:order val="1"/>
          <c:tx>
            <c:strRef>
              <c:f>'[April 1 Salt Results.xlsx]Cases Averted'!$R$14</c:f>
              <c:strCache>
                <c:ptCount val="1"/>
                <c:pt idx="0">
                  <c:v>IHD</c:v>
                </c:pt>
              </c:strCache>
            </c:strRef>
          </c:tx>
          <c:invertIfNegative val="0"/>
          <c:cat>
            <c:strRef>
              <c:f>'[April 1 Salt Results.xlsx]Cases Averted'!$S$12:$W$12</c:f>
              <c:strCache>
                <c:ptCount val="5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Q4</c:v>
                </c:pt>
                <c:pt idx="4">
                  <c:v>Q5</c:v>
                </c:pt>
              </c:strCache>
            </c:strRef>
          </c:cat>
          <c:val>
            <c:numRef>
              <c:f>'[April 1 Salt Results.xlsx]Cases Averted'!$S$14:$W$14</c:f>
              <c:numCache>
                <c:formatCode>General</c:formatCode>
                <c:ptCount val="5"/>
                <c:pt idx="0">
                  <c:v>20</c:v>
                </c:pt>
                <c:pt idx="1">
                  <c:v>27</c:v>
                </c:pt>
                <c:pt idx="2">
                  <c:v>31</c:v>
                </c:pt>
                <c:pt idx="3">
                  <c:v>24</c:v>
                </c:pt>
                <c:pt idx="4">
                  <c:v>21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4057600"/>
        <c:axId val="77657216"/>
      </c:barChart>
      <c:catAx>
        <c:axId val="340576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77657216"/>
        <c:crosses val="autoZero"/>
        <c:auto val="1"/>
        <c:lblAlgn val="ctr"/>
        <c:lblOffset val="100"/>
        <c:noMultiLvlLbl val="0"/>
      </c:catAx>
      <c:valAx>
        <c:axId val="77657216"/>
        <c:scaling>
          <c:orientation val="minMax"/>
          <c:max val="150"/>
        </c:scaling>
        <c:delete val="0"/>
        <c:axPos val="l"/>
        <c:majorGridlines>
          <c:spPr>
            <a:ln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2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34057600"/>
        <c:crosses val="autoZero"/>
        <c:crossBetween val="between"/>
        <c:majorUnit val="30"/>
      </c:valAx>
    </c:plotArea>
    <c:legend>
      <c:legendPos val="r"/>
      <c:layout/>
      <c:overlay val="0"/>
      <c:spPr>
        <a:ln>
          <a:solidFill>
            <a:schemeClr val="bg1">
              <a:lumMod val="85000"/>
            </a:schemeClr>
          </a:solidFill>
        </a:ln>
      </c:spPr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'[April 1 Salt Results.xlsx]Cases Averted'!$R$22</c:f>
              <c:strCache>
                <c:ptCount val="1"/>
                <c:pt idx="0">
                  <c:v>CVA</c:v>
                </c:pt>
              </c:strCache>
            </c:strRef>
          </c:tx>
          <c:invertIfNegative val="0"/>
          <c:cat>
            <c:strRef>
              <c:f>'[April 1 Salt Results.xlsx]Cases Averted'!$S$21:$W$21</c:f>
              <c:strCache>
                <c:ptCount val="5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Q4</c:v>
                </c:pt>
                <c:pt idx="4">
                  <c:v>Q5</c:v>
                </c:pt>
              </c:strCache>
            </c:strRef>
          </c:cat>
          <c:val>
            <c:numRef>
              <c:f>'[April 1 Salt Results.xlsx]Cases Averted'!$S$22:$W$22</c:f>
              <c:numCache>
                <c:formatCode>0</c:formatCode>
                <c:ptCount val="5"/>
                <c:pt idx="0">
                  <c:v>149.25044091710757</c:v>
                </c:pt>
                <c:pt idx="1">
                  <c:v>282.25771638247352</c:v>
                </c:pt>
                <c:pt idx="2">
                  <c:v>2503.8368860055607</c:v>
                </c:pt>
                <c:pt idx="3">
                  <c:v>9243.7041351193948</c:v>
                </c:pt>
                <c:pt idx="4">
                  <c:v>10512.428950359985</c:v>
                </c:pt>
              </c:numCache>
            </c:numRef>
          </c:val>
        </c:ser>
        <c:ser>
          <c:idx val="1"/>
          <c:order val="1"/>
          <c:tx>
            <c:strRef>
              <c:f>'[April 1 Salt Results.xlsx]Cases Averted'!$R$23</c:f>
              <c:strCache>
                <c:ptCount val="1"/>
                <c:pt idx="0">
                  <c:v>IHD</c:v>
                </c:pt>
              </c:strCache>
            </c:strRef>
          </c:tx>
          <c:invertIfNegative val="0"/>
          <c:cat>
            <c:strRef>
              <c:f>'[April 1 Salt Results.xlsx]Cases Averted'!$S$21:$W$21</c:f>
              <c:strCache>
                <c:ptCount val="5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Q4</c:v>
                </c:pt>
                <c:pt idx="4">
                  <c:v>Q5</c:v>
                </c:pt>
              </c:strCache>
            </c:strRef>
          </c:cat>
          <c:val>
            <c:numRef>
              <c:f>'[April 1 Salt Results.xlsx]Cases Averted'!$S$23:$W$23</c:f>
              <c:numCache>
                <c:formatCode>0</c:formatCode>
                <c:ptCount val="5"/>
                <c:pt idx="0">
                  <c:v>168.47993827160494</c:v>
                </c:pt>
                <c:pt idx="1">
                  <c:v>374.78729438457168</c:v>
                </c:pt>
                <c:pt idx="2">
                  <c:v>3488.4819277108436</c:v>
                </c:pt>
                <c:pt idx="3">
                  <c:v>12692.549019607844</c:v>
                </c:pt>
                <c:pt idx="4">
                  <c:v>13868.374384236453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7420032"/>
        <c:axId val="97421568"/>
      </c:barChart>
      <c:catAx>
        <c:axId val="9742003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97421568"/>
        <c:crosses val="autoZero"/>
        <c:auto val="1"/>
        <c:lblAlgn val="ctr"/>
        <c:lblOffset val="100"/>
        <c:noMultiLvlLbl val="0"/>
      </c:catAx>
      <c:valAx>
        <c:axId val="97421568"/>
        <c:scaling>
          <c:orientation val="minMax"/>
          <c:max val="15000"/>
        </c:scaling>
        <c:delete val="0"/>
        <c:axPos val="l"/>
        <c:majorGridlines>
          <c:spPr>
            <a:ln>
              <a:gradFill>
                <a:gsLst>
                  <a:gs pos="0">
                    <a:schemeClr val="accent3">
                      <a:lumMod val="60000"/>
                      <a:lumOff val="40000"/>
                    </a:schemeClr>
                  </a:gs>
                  <a:gs pos="19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</a:ln>
          </c:spPr>
        </c:majorGridlines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97420032"/>
        <c:crosses val="autoZero"/>
        <c:crossBetween val="between"/>
        <c:majorUnit val="3000"/>
      </c:valAx>
    </c:plotArea>
    <c:legend>
      <c:legendPos val="r"/>
      <c:layout/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spPr>
    <a:ln>
      <a:solidFill>
        <a:schemeClr val="bg1">
          <a:lumMod val="75000"/>
        </a:schemeClr>
      </a:solidFill>
    </a:ln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'[April 1 Salt Results.xlsx]Cases Averted'!$R$27</c:f>
              <c:strCache>
                <c:ptCount val="1"/>
                <c:pt idx="0">
                  <c:v>CVA</c:v>
                </c:pt>
              </c:strCache>
            </c:strRef>
          </c:tx>
          <c:invertIfNegative val="0"/>
          <c:cat>
            <c:strRef>
              <c:f>'[April 1 Salt Results.xlsx]Cases Averted'!$S$26:$W$26</c:f>
              <c:strCache>
                <c:ptCount val="5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Q4</c:v>
                </c:pt>
                <c:pt idx="4">
                  <c:v>Q5</c:v>
                </c:pt>
              </c:strCache>
            </c:strRef>
          </c:cat>
          <c:val>
            <c:numRef>
              <c:f>'[April 1 Salt Results.xlsx]Cases Averted'!$S$27:$W$27</c:f>
              <c:numCache>
                <c:formatCode>General</c:formatCode>
                <c:ptCount val="5"/>
                <c:pt idx="0">
                  <c:v>63</c:v>
                </c:pt>
                <c:pt idx="1">
                  <c:v>84</c:v>
                </c:pt>
                <c:pt idx="2">
                  <c:v>97</c:v>
                </c:pt>
                <c:pt idx="3">
                  <c:v>78</c:v>
                </c:pt>
                <c:pt idx="4">
                  <c:v>58</c:v>
                </c:pt>
              </c:numCache>
            </c:numRef>
          </c:val>
        </c:ser>
        <c:ser>
          <c:idx val="1"/>
          <c:order val="1"/>
          <c:tx>
            <c:strRef>
              <c:f>'[April 1 Salt Results.xlsx]Cases Averted'!$R$28</c:f>
              <c:strCache>
                <c:ptCount val="1"/>
                <c:pt idx="0">
                  <c:v>IHD</c:v>
                </c:pt>
              </c:strCache>
            </c:strRef>
          </c:tx>
          <c:invertIfNegative val="0"/>
          <c:cat>
            <c:strRef>
              <c:f>'[April 1 Salt Results.xlsx]Cases Averted'!$S$26:$W$26</c:f>
              <c:strCache>
                <c:ptCount val="5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Q4</c:v>
                </c:pt>
                <c:pt idx="4">
                  <c:v>Q5</c:v>
                </c:pt>
              </c:strCache>
            </c:strRef>
          </c:cat>
          <c:val>
            <c:numRef>
              <c:f>'[April 1 Salt Results.xlsx]Cases Averted'!$S$28:$W$28</c:f>
              <c:numCache>
                <c:formatCode>General</c:formatCode>
                <c:ptCount val="5"/>
                <c:pt idx="0">
                  <c:v>24</c:v>
                </c:pt>
                <c:pt idx="1">
                  <c:v>32</c:v>
                </c:pt>
                <c:pt idx="2">
                  <c:v>38</c:v>
                </c:pt>
                <c:pt idx="3">
                  <c:v>31</c:v>
                </c:pt>
                <c:pt idx="4">
                  <c:v>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7447936"/>
        <c:axId val="97449472"/>
      </c:barChart>
      <c:catAx>
        <c:axId val="974479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97449472"/>
        <c:crosses val="autoZero"/>
        <c:auto val="1"/>
        <c:lblAlgn val="ctr"/>
        <c:lblOffset val="100"/>
        <c:noMultiLvlLbl val="0"/>
      </c:catAx>
      <c:valAx>
        <c:axId val="97449472"/>
        <c:scaling>
          <c:orientation val="minMax"/>
          <c:max val="150"/>
        </c:scaling>
        <c:delete val="0"/>
        <c:axPos val="l"/>
        <c:majorGridlines>
          <c:spPr>
            <a:ln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21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</a:ln>
          </c:spPr>
        </c:majorGridlines>
        <c:numFmt formatCode="General" sourceLinked="1"/>
        <c:majorTickMark val="out"/>
        <c:minorTickMark val="none"/>
        <c:tickLblPos val="nextTo"/>
        <c:crossAx val="97447936"/>
        <c:crosses val="autoZero"/>
        <c:crossBetween val="between"/>
        <c:majorUnit val="30"/>
      </c:valAx>
    </c:plotArea>
    <c:legend>
      <c:legendPos val="r"/>
      <c:layout/>
      <c:overlay val="0"/>
      <c:spPr>
        <a:ln>
          <a:solidFill>
            <a:schemeClr val="bg1">
              <a:lumMod val="85000"/>
            </a:schemeClr>
          </a:solidFill>
        </a:ln>
      </c:spPr>
    </c:legend>
    <c:plotVisOnly val="1"/>
    <c:dispBlanksAs val="gap"/>
    <c:showDLblsOverMax val="0"/>
  </c:chart>
  <c:txPr>
    <a:bodyPr/>
    <a:lstStyle/>
    <a:p>
      <a:pPr>
        <a:defRPr sz="16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EE365E-8A78-466B-ACF3-8065AF63298D}" type="datetimeFigureOut">
              <a:rPr lang="en-US" smtClean="0"/>
              <a:t>6/25/2013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94D408-F7C3-43C6-9E12-CBD333D67C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1082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Ole Norheim: Dashboard is good but will be very difficult for</a:t>
            </a:r>
            <a:r>
              <a:rPr lang="en-US" baseline="0" dirty="0" smtClean="0"/>
              <a:t> policymakers to understand, so we need clear and consistent </a:t>
            </a:r>
            <a:r>
              <a:rPr lang="en-US" baseline="0" smtClean="0"/>
              <a:t>definitions across ECEAs.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98E547-DC2C-42C6-B496-54E9CB3A5578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101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B2D2913-D0D3-4DBD-92C0-0570754D800D}" type="slidenum">
              <a:rPr lang="en-US"/>
              <a:pPr eaLnBrk="1" hangingPunct="1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2936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As shown in slide 5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/>
              <a:t>Excludes outside values?</a:t>
            </a:r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4E00582-C46F-4F47-A1AF-A5DB14109A45}" type="slidenum">
              <a:rPr lang="en-US"/>
              <a:pPr eaLnBrk="1" hangingPunct="1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7318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Step B applied to entire popn, not by race?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/>
              <a:t>New GBD has published CFR?</a:t>
            </a:r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43D0EA7-D0A6-408A-9AA7-BC60D40EBC6D}" type="slidenum">
              <a:rPr lang="en-US"/>
              <a:pPr eaLnBrk="1" hangingPunct="1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6185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Walk through for relevance: everyone seeks Tx in public hospitals. Ignores variable health-seeking behavior and differential access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/>
              <a:t>No costs of policy implementation</a:t>
            </a:r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9B8532B-4127-44EE-B7F6-6342CFB76391}" type="slidenum">
              <a:rPr lang="en-US"/>
              <a:pPr eaLnBrk="1" hangingPunct="1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7273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362200"/>
            <a:ext cx="7772400" cy="1470025"/>
          </a:xfr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add subtitle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(#)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83656"/>
            <a:ext cx="2758866" cy="1645144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5867400" y="457200"/>
            <a:ext cx="27432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600" u="none" dirty="0" smtClean="0">
                <a:solidFill>
                  <a:srgbClr val="002060"/>
                </a:solidFill>
              </a:rPr>
              <a:t>www.dcp-3.org</a:t>
            </a:r>
          </a:p>
          <a:p>
            <a:pPr algn="r"/>
            <a:r>
              <a:rPr lang="en-US" sz="2600" baseline="0" dirty="0" smtClean="0">
                <a:solidFill>
                  <a:srgbClr val="002060"/>
                </a:solidFill>
              </a:rPr>
              <a:t>info@dcp-3.org </a:t>
            </a:r>
            <a:endParaRPr lang="en-US" sz="2600" dirty="0">
              <a:solidFill>
                <a:srgbClr val="002060"/>
              </a:solidFill>
            </a:endParaRP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52400" y="1981200"/>
            <a:ext cx="8610600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2CCDB748-FF0C-4736-ADE1-814AD3BC6195}" type="datetime1">
              <a:rPr lang="en-US" smtClean="0"/>
              <a:t>6/25/2013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8525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987466" y="274638"/>
            <a:ext cx="5699334" cy="1143000"/>
          </a:xfrm>
        </p:spPr>
        <p:txBody>
          <a:bodyPr/>
          <a:lstStyle>
            <a:lvl1pPr algn="r">
              <a:defRPr>
                <a:solidFill>
                  <a:srgbClr val="002060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55641-5DD8-4A4E-9FE5-C4A558FCC6B4}" type="datetime1">
              <a:rPr lang="en-US" smtClean="0"/>
              <a:t>6/25/2013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CFD4A-D6EE-4E99-9A4F-609AB0C64C8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83656"/>
            <a:ext cx="2758866" cy="1645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6203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A05F12-8668-4A81-8EBD-519C27AAB545}" type="datetimeFigureOut">
              <a:rPr lang="en-US"/>
              <a:pPr>
                <a:defRPr/>
              </a:pPr>
              <a:t>6/25/2013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41F33F-99F3-4BD8-961A-C8A138C7016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49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3173A8-8309-45D3-ADA6-2D676907E927}" type="datetimeFigureOut">
              <a:rPr lang="en-US"/>
              <a:pPr>
                <a:defRPr/>
              </a:pPr>
              <a:t>6/25/2013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1DBB52-D69E-401B-AC3D-1F6E5062288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369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902854" y="1770978"/>
            <a:ext cx="3522243" cy="3703767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920350" y="1908586"/>
            <a:ext cx="3441968" cy="3679955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6/25/2013</a:t>
            </a:fld>
            <a:endParaRPr lang="en-US" smtClean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80964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DB674F-D465-4D95-9A61-6B1B72690732}" type="datetime1">
              <a:rPr lang="en-US" smtClean="0"/>
              <a:t>6/25/2013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5CFD4A-D6EE-4E99-9A4F-609AB0C64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442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7364" y="2286001"/>
            <a:ext cx="7772400" cy="1371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Extended </a:t>
            </a:r>
            <a:r>
              <a:rPr lang="en-US" dirty="0"/>
              <a:t>Cost-Effectiveness Analysis	 (ECEA)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/>
              <a:t>June </a:t>
            </a:r>
            <a:r>
              <a:rPr lang="en-US" sz="3600" dirty="0"/>
              <a:t>24th – 25</a:t>
            </a:r>
            <a:r>
              <a:rPr lang="en-US" sz="3600" baseline="30000" dirty="0"/>
              <a:t>th</a:t>
            </a:r>
            <a:r>
              <a:rPr lang="en-US" sz="3600" dirty="0"/>
              <a:t>, 2013 </a:t>
            </a:r>
            <a:br>
              <a:rPr lang="en-US" sz="3600" dirty="0"/>
            </a:br>
            <a:r>
              <a:rPr lang="en-US" sz="3600" dirty="0"/>
              <a:t>Pan American Health Organization 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5638800"/>
            <a:ext cx="7315200" cy="10668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Rachel Nugent, DCP3 Series Editor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University of Washington</a:t>
            </a:r>
          </a:p>
        </p:txBody>
      </p:sp>
    </p:spTree>
    <p:extLst>
      <p:ext uri="{BB962C8B-B14F-4D97-AF65-F5344CB8AC3E}">
        <p14:creationId xmlns:p14="http://schemas.microsoft.com/office/powerpoint/2010/main" val="1596208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Step </a:t>
            </a:r>
            <a:r>
              <a:rPr lang="en-US" sz="3600" dirty="0"/>
              <a:t>1</a:t>
            </a:r>
            <a:r>
              <a:rPr lang="en-US" sz="3600" dirty="0" smtClean="0"/>
              <a:t>: </a:t>
            </a:r>
            <a:r>
              <a:rPr lang="en-US" sz="3600" dirty="0" smtClean="0"/>
              <a:t>Blood pressure by quintile in the NIDS</a:t>
            </a:r>
          </a:p>
        </p:txBody>
      </p:sp>
      <p:sp>
        <p:nvSpPr>
          <p:cNvPr id="15363" name="AutoShape 2" descr="https://ap01.alpine.washington.edu/alpine/alpine/2.0/detach/0/INBOX/8464/2"/>
          <p:cNvSpPr>
            <a:spLocks noChangeAspect="1" noChangeArrowheads="1"/>
          </p:cNvSpPr>
          <p:nvPr/>
        </p:nvSpPr>
        <p:spPr bwMode="auto">
          <a:xfrm>
            <a:off x="63500" y="-136525"/>
            <a:ext cx="5448300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pic>
        <p:nvPicPr>
          <p:cNvPr id="4" name="Picture 3" descr="David_Graph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2913" y="1855788"/>
            <a:ext cx="5514975" cy="4011612"/>
          </a:xfrm>
          <a:prstGeom prst="rect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</a:ln>
        </p:spPr>
      </p:pic>
      <p:cxnSp>
        <p:nvCxnSpPr>
          <p:cNvPr id="6" name="Straight Connector 5"/>
          <p:cNvCxnSpPr/>
          <p:nvPr/>
        </p:nvCxnSpPr>
        <p:spPr>
          <a:xfrm>
            <a:off x="228600" y="3379788"/>
            <a:ext cx="5943600" cy="0"/>
          </a:xfrm>
          <a:prstGeom prst="line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324600" y="1592263"/>
            <a:ext cx="2590800" cy="39703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latin typeface="+mn-lt"/>
              </a:rPr>
              <a:t>Mean systolic BP was calculated separately for</a:t>
            </a:r>
          </a:p>
          <a:p>
            <a:pPr algn="ctr">
              <a:defRPr/>
            </a:pPr>
            <a:endParaRPr lang="en-US" dirty="0">
              <a:latin typeface="+mn-lt"/>
            </a:endParaRPr>
          </a:p>
          <a:p>
            <a:pPr algn="ctr">
              <a:defRPr/>
            </a:pPr>
            <a:r>
              <a:rPr lang="en-US" dirty="0" err="1">
                <a:latin typeface="+mn-lt"/>
              </a:rPr>
              <a:t>hypertensives</a:t>
            </a:r>
            <a:r>
              <a:rPr lang="en-US" dirty="0">
                <a:latin typeface="+mn-lt"/>
              </a:rPr>
              <a:t> (&gt;140mmHg) </a:t>
            </a:r>
          </a:p>
          <a:p>
            <a:pPr algn="ctr">
              <a:defRPr/>
            </a:pPr>
            <a:endParaRPr lang="en-US" dirty="0">
              <a:latin typeface="+mn-lt"/>
            </a:endParaRPr>
          </a:p>
          <a:p>
            <a:pPr algn="ctr">
              <a:defRPr/>
            </a:pPr>
            <a:r>
              <a:rPr lang="en-US" dirty="0">
                <a:latin typeface="+mn-lt"/>
              </a:rPr>
              <a:t>vs.</a:t>
            </a:r>
          </a:p>
          <a:p>
            <a:pPr algn="ctr">
              <a:defRPr/>
            </a:pPr>
            <a:endParaRPr lang="en-US" dirty="0">
              <a:latin typeface="+mn-lt"/>
            </a:endParaRPr>
          </a:p>
          <a:p>
            <a:pPr algn="ctr">
              <a:defRPr/>
            </a:pPr>
            <a:r>
              <a:rPr lang="en-US" dirty="0">
                <a:latin typeface="+mn-lt"/>
              </a:rPr>
              <a:t>non-</a:t>
            </a:r>
            <a:r>
              <a:rPr lang="en-US" dirty="0" err="1">
                <a:latin typeface="+mn-lt"/>
              </a:rPr>
              <a:t>hypertensives</a:t>
            </a:r>
            <a:endParaRPr lang="en-US" dirty="0">
              <a:latin typeface="+mn-lt"/>
            </a:endParaRPr>
          </a:p>
          <a:p>
            <a:pPr algn="ctr">
              <a:defRPr/>
            </a:pPr>
            <a:r>
              <a:rPr lang="en-US" dirty="0">
                <a:latin typeface="+mn-lt"/>
              </a:rPr>
              <a:t>(&lt;140mmHg)</a:t>
            </a:r>
          </a:p>
          <a:p>
            <a:pPr algn="ctr">
              <a:defRPr/>
            </a:pPr>
            <a:endParaRPr lang="en-US" dirty="0">
              <a:latin typeface="+mn-lt"/>
            </a:endParaRPr>
          </a:p>
          <a:p>
            <a:pPr algn="ctr">
              <a:defRPr/>
            </a:pPr>
            <a:r>
              <a:rPr lang="en-US" dirty="0">
                <a:latin typeface="+mn-lt"/>
              </a:rPr>
              <a:t>to capture differential effect sizes from salt reduction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5867400" y="2743200"/>
            <a:ext cx="9144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5867400" y="4191000"/>
            <a:ext cx="9144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8584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 smtClean="0"/>
              <a:t>Step </a:t>
            </a:r>
            <a:r>
              <a:rPr lang="en-US" sz="3600" dirty="0" smtClean="0"/>
              <a:t>2: </a:t>
            </a:r>
            <a:r>
              <a:rPr lang="en-US" sz="3600" dirty="0" smtClean="0"/>
              <a:t>Baseline salt intake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Dietary surveys from South Africa are </a:t>
            </a:r>
            <a:r>
              <a:rPr lang="en-US" sz="2800" b="1" dirty="0" smtClean="0"/>
              <a:t>heterogeneous</a:t>
            </a:r>
            <a:endParaRPr lang="en-US" sz="2800" dirty="0" smtClean="0"/>
          </a:p>
          <a:p>
            <a:pPr eaLnBrk="1" hangingPunct="1"/>
            <a:r>
              <a:rPr lang="en-US" sz="2800" dirty="0" smtClean="0"/>
              <a:t>Our analysis used </a:t>
            </a:r>
            <a:r>
              <a:rPr lang="en-US" sz="2800" b="1" dirty="0" smtClean="0"/>
              <a:t>urban</a:t>
            </a:r>
            <a:r>
              <a:rPr lang="en-US" sz="2800" dirty="0" smtClean="0"/>
              <a:t> consumption patterns from a </a:t>
            </a:r>
            <a:r>
              <a:rPr lang="en-US" sz="2800" b="1" dirty="0" smtClean="0"/>
              <a:t>contemporary</a:t>
            </a:r>
            <a:r>
              <a:rPr lang="en-US" sz="2800" dirty="0" smtClean="0"/>
              <a:t> study in </a:t>
            </a:r>
            <a:r>
              <a:rPr lang="en-US" sz="2800" b="1" dirty="0" smtClean="0"/>
              <a:t>Cape Town </a:t>
            </a:r>
          </a:p>
          <a:p>
            <a:pPr eaLnBrk="1" hangingPunct="1"/>
            <a:r>
              <a:rPr lang="en-US" sz="2800" dirty="0" smtClean="0"/>
              <a:t>Average intake: 7.8g/day in blacks  (vast majority of population), 8.5g/day in mixed ancestry folks, 9.5g/day in whites</a:t>
            </a:r>
          </a:p>
          <a:p>
            <a:pPr eaLnBrk="1" hangingPunct="1"/>
            <a:r>
              <a:rPr lang="en-US" sz="2800" b="1" dirty="0" smtClean="0"/>
              <a:t>CT salt intake data by ethnicity </a:t>
            </a:r>
            <a:r>
              <a:rPr lang="en-US" sz="2800" dirty="0" smtClean="0"/>
              <a:t>were combined with NIDS to construct a </a:t>
            </a:r>
            <a:r>
              <a:rPr lang="en-US" sz="2800" b="1" dirty="0" smtClean="0"/>
              <a:t>weighted average salt intake </a:t>
            </a:r>
            <a:r>
              <a:rPr lang="en-US" sz="2800" dirty="0" smtClean="0"/>
              <a:t>for each quintile</a:t>
            </a:r>
          </a:p>
        </p:txBody>
      </p:sp>
    </p:spTree>
    <p:extLst>
      <p:ext uri="{BB962C8B-B14F-4D97-AF65-F5344CB8AC3E}">
        <p14:creationId xmlns:p14="http://schemas.microsoft.com/office/powerpoint/2010/main" val="1912789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Step </a:t>
            </a:r>
            <a:r>
              <a:rPr lang="en-US" dirty="0" smtClean="0"/>
              <a:t>3: </a:t>
            </a:r>
            <a:r>
              <a:rPr lang="en-US" dirty="0" smtClean="0"/>
              <a:t>Effects of intervention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South Africa’s proposed policy is </a:t>
            </a:r>
            <a:r>
              <a:rPr lang="en-US" sz="2800" b="1" smtClean="0"/>
              <a:t>complex:</a:t>
            </a:r>
            <a:r>
              <a:rPr lang="en-US" sz="2800" smtClean="0"/>
              <a:t> involving </a:t>
            </a:r>
            <a:r>
              <a:rPr lang="en-US" sz="2800" b="1" smtClean="0"/>
              <a:t>many food groups</a:t>
            </a:r>
            <a:r>
              <a:rPr lang="en-US" sz="2800" smtClean="0"/>
              <a:t>, coverage assumptions, and a </a:t>
            </a:r>
            <a:r>
              <a:rPr lang="en-US" sz="2800" b="1" smtClean="0"/>
              <a:t>mass media </a:t>
            </a:r>
            <a:r>
              <a:rPr lang="en-US" sz="2800" smtClean="0"/>
              <a:t>campaign</a:t>
            </a:r>
          </a:p>
          <a:p>
            <a:pPr eaLnBrk="1" hangingPunct="1"/>
            <a:r>
              <a:rPr lang="en-US" sz="2800" smtClean="0"/>
              <a:t>Target consumption is </a:t>
            </a:r>
            <a:r>
              <a:rPr lang="en-US" sz="2800" b="1" smtClean="0"/>
              <a:t>5g/day</a:t>
            </a:r>
            <a:r>
              <a:rPr lang="en-US" sz="2800" smtClean="0"/>
              <a:t> for all ethnic groups</a:t>
            </a:r>
          </a:p>
          <a:p>
            <a:pPr eaLnBrk="1" hangingPunct="1"/>
            <a:r>
              <a:rPr lang="en-US" sz="2800" smtClean="0"/>
              <a:t>Our preliminary intervention is “</a:t>
            </a:r>
            <a:r>
              <a:rPr lang="en-US" sz="2800" b="1" smtClean="0"/>
              <a:t>whatever policy is required</a:t>
            </a:r>
            <a:r>
              <a:rPr lang="en-US" sz="2800" smtClean="0"/>
              <a:t>” to reach 5g/day in each quintile</a:t>
            </a:r>
          </a:p>
          <a:p>
            <a:pPr eaLnBrk="1" hangingPunct="1"/>
            <a:r>
              <a:rPr lang="en-US" sz="2800" smtClean="0"/>
              <a:t>The </a:t>
            </a:r>
            <a:r>
              <a:rPr lang="en-US" sz="2800" b="1" smtClean="0"/>
              <a:t>difference</a:t>
            </a:r>
            <a:r>
              <a:rPr lang="en-US" sz="2800" smtClean="0"/>
              <a:t> between current and target </a:t>
            </a:r>
            <a:r>
              <a:rPr lang="en-US" sz="2800" b="1" smtClean="0"/>
              <a:t>salt consumption levels </a:t>
            </a:r>
            <a:r>
              <a:rPr lang="en-US" sz="2800" smtClean="0"/>
              <a:t>was used to </a:t>
            </a:r>
            <a:r>
              <a:rPr lang="en-US" sz="2800" b="1" smtClean="0"/>
              <a:t>calculate reductions in blood pressure</a:t>
            </a:r>
            <a:r>
              <a:rPr lang="en-US" sz="2800" smtClean="0"/>
              <a:t> (He and MacGregor 2004)</a:t>
            </a:r>
          </a:p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289537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3600" dirty="0" smtClean="0"/>
              <a:t>Step </a:t>
            </a:r>
            <a:r>
              <a:rPr lang="en-US" sz="3600" dirty="0" smtClean="0"/>
              <a:t>4. </a:t>
            </a:r>
            <a:r>
              <a:rPr lang="en-US" sz="3600" dirty="0" smtClean="0"/>
              <a:t>Estimating CVD cases averted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3962400" cy="4267200"/>
          </a:xfrm>
        </p:spPr>
        <p:txBody>
          <a:bodyPr/>
          <a:lstStyle/>
          <a:p>
            <a:pPr eaLnBrk="1" hangingPunct="1">
              <a:buFont typeface="Calibri" panose="020F0502020204030204" pitchFamily="34" charset="0"/>
              <a:buAutoNum type="alphaUcPeriod"/>
            </a:pPr>
            <a:r>
              <a:rPr lang="en-US" sz="1800" b="1" smtClean="0"/>
              <a:t>Baseline age-specific mortality rates </a:t>
            </a:r>
            <a:r>
              <a:rPr lang="en-US" sz="1800" smtClean="0"/>
              <a:t>for southern sub-Saharan Africa were obtained from </a:t>
            </a:r>
            <a:r>
              <a:rPr lang="en-US" sz="1800" b="1" smtClean="0"/>
              <a:t>GBD 2010</a:t>
            </a:r>
          </a:p>
          <a:p>
            <a:pPr eaLnBrk="1" hangingPunct="1">
              <a:buFont typeface="Calibri" panose="020F0502020204030204" pitchFamily="34" charset="0"/>
              <a:buAutoNum type="alphaUcPeriod"/>
            </a:pPr>
            <a:r>
              <a:rPr lang="en-US" sz="1800" b="1" smtClean="0"/>
              <a:t>Incident cases </a:t>
            </a:r>
            <a:r>
              <a:rPr lang="en-US" sz="1800" smtClean="0"/>
              <a:t>of CVD were </a:t>
            </a:r>
            <a:r>
              <a:rPr lang="en-US" sz="1800" b="1" smtClean="0"/>
              <a:t>back-calculated</a:t>
            </a:r>
            <a:r>
              <a:rPr lang="en-US" sz="1800" smtClean="0"/>
              <a:t> from </a:t>
            </a:r>
            <a:r>
              <a:rPr lang="en-US" sz="1800" b="1" smtClean="0"/>
              <a:t>case-fatality rates</a:t>
            </a:r>
            <a:r>
              <a:rPr lang="en-US" sz="1800" smtClean="0"/>
              <a:t> for SSA from </a:t>
            </a:r>
            <a:r>
              <a:rPr lang="en-US" sz="1800" b="1" smtClean="0"/>
              <a:t>GBD 2006</a:t>
            </a:r>
          </a:p>
          <a:p>
            <a:pPr eaLnBrk="1" hangingPunct="1">
              <a:buFont typeface="Calibri" panose="020F0502020204030204" pitchFamily="34" charset="0"/>
              <a:buAutoNum type="alphaUcPeriod"/>
            </a:pPr>
            <a:r>
              <a:rPr lang="en-US" sz="1800" b="1" smtClean="0"/>
              <a:t>Age-specific hazard ratios</a:t>
            </a:r>
            <a:r>
              <a:rPr lang="en-US" sz="1800" smtClean="0"/>
              <a:t> for CVD mortality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sz="1600" smtClean="0"/>
              <a:t>Analysis was performed </a:t>
            </a:r>
            <a:r>
              <a:rPr lang="en-US" sz="1600" b="1" smtClean="0"/>
              <a:t>separately</a:t>
            </a:r>
            <a:r>
              <a:rPr lang="en-US" sz="1600" smtClean="0"/>
              <a:t> for </a:t>
            </a:r>
            <a:r>
              <a:rPr lang="en-US" sz="1600" b="1" smtClean="0"/>
              <a:t>stroke</a:t>
            </a:r>
            <a:r>
              <a:rPr lang="en-US" sz="1600" smtClean="0"/>
              <a:t> and for </a:t>
            </a:r>
            <a:r>
              <a:rPr lang="en-US" sz="1600" b="1" smtClean="0"/>
              <a:t>heart attack</a:t>
            </a:r>
            <a:r>
              <a:rPr lang="en-US" sz="1600" smtClean="0"/>
              <a:t> (IHD)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sz="1600" smtClean="0"/>
              <a:t>Fatal stroke and IHD were assumed to be independent events</a:t>
            </a:r>
          </a:p>
        </p:txBody>
      </p:sp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0088" y="1828800"/>
            <a:ext cx="4405312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9" name="Rectangle 4"/>
          <p:cNvSpPr>
            <a:spLocks noChangeArrowheads="1"/>
          </p:cNvSpPr>
          <p:nvPr/>
        </p:nvSpPr>
        <p:spPr bwMode="auto">
          <a:xfrm>
            <a:off x="495300" y="6165850"/>
            <a:ext cx="8153400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1000"/>
              <a:t>Lewington S et al. Age-specific relevance of usual systolic blood pressure to vascular mortality: a meta-analysis of individual data for 1 million adults in 61 prospective studies. </a:t>
            </a:r>
            <a:r>
              <a:rPr lang="en-US" sz="1000" i="1"/>
              <a:t>Lancet</a:t>
            </a:r>
            <a:r>
              <a:rPr lang="en-US" sz="1000"/>
              <a:t> 2002; 360:1903-13</a:t>
            </a:r>
          </a:p>
          <a:p>
            <a:pPr algn="ctr" eaLnBrk="1" hangingPunct="1"/>
            <a:endParaRPr lang="en-US" sz="400"/>
          </a:p>
          <a:p>
            <a:pPr algn="ctr" eaLnBrk="1" hangingPunct="1"/>
            <a:r>
              <a:rPr lang="en-US" sz="1000"/>
              <a:t>http://www.healthmetricsandevaluation.org/gbd/visualizations/gbd-2010-patterns-broad-cause-group</a:t>
            </a:r>
          </a:p>
        </p:txBody>
      </p:sp>
    </p:spTree>
    <p:extLst>
      <p:ext uri="{BB962C8B-B14F-4D97-AF65-F5344CB8AC3E}">
        <p14:creationId xmlns:p14="http://schemas.microsoft.com/office/powerpoint/2010/main" val="2758508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 smtClean="0"/>
              <a:t>Step 5</a:t>
            </a:r>
            <a:r>
              <a:rPr lang="en-US" sz="3600" dirty="0" smtClean="0"/>
              <a:t>: Types and Costs of treatment</a:t>
            </a:r>
          </a:p>
        </p:txBody>
      </p:sp>
      <p:sp>
        <p:nvSpPr>
          <p:cNvPr id="18435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18436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r>
              <a:rPr lang="en-US" sz="1800" b="1" dirty="0" smtClean="0"/>
              <a:t>Utilization</a:t>
            </a:r>
            <a:r>
              <a:rPr lang="en-US" sz="1800" dirty="0" smtClean="0"/>
              <a:t> of healthcare was </a:t>
            </a:r>
            <a:r>
              <a:rPr lang="en-US" sz="1800" b="1" dirty="0" smtClean="0"/>
              <a:t>modeled over 1 year </a:t>
            </a:r>
            <a:r>
              <a:rPr lang="en-US" sz="1800" dirty="0" smtClean="0"/>
              <a:t>(including short-term follow-up and drug costs)</a:t>
            </a:r>
          </a:p>
          <a:p>
            <a:pPr eaLnBrk="1" hangingPunct="1"/>
            <a:r>
              <a:rPr lang="en-US" sz="1800" b="1" dirty="0" smtClean="0"/>
              <a:t>Model protocols</a:t>
            </a:r>
            <a:r>
              <a:rPr lang="en-US" sz="1800" dirty="0" smtClean="0"/>
              <a:t> for managing acute stroke, acute heart attack, and chronic hypertension were </a:t>
            </a:r>
            <a:r>
              <a:rPr lang="en-US" sz="1800" b="1" dirty="0" smtClean="0"/>
              <a:t>designed in consultation with local physicians</a:t>
            </a:r>
          </a:p>
          <a:p>
            <a:r>
              <a:rPr lang="en-US" sz="1800" dirty="0"/>
              <a:t>Assumed daily </a:t>
            </a:r>
            <a:r>
              <a:rPr lang="en-US" sz="1800" b="1" dirty="0"/>
              <a:t>hospital user fees </a:t>
            </a:r>
            <a:r>
              <a:rPr lang="en-US" sz="1800" dirty="0"/>
              <a:t>and average </a:t>
            </a:r>
            <a:r>
              <a:rPr lang="en-US" sz="1800" b="1" dirty="0"/>
              <a:t>length-of-stay</a:t>
            </a:r>
            <a:r>
              <a:rPr lang="en-US" sz="1800" dirty="0"/>
              <a:t> as reported for </a:t>
            </a:r>
            <a:r>
              <a:rPr lang="en-US" sz="1800" b="1" dirty="0"/>
              <a:t>level 2 hospitals</a:t>
            </a:r>
            <a:r>
              <a:rPr lang="en-US" sz="1800" dirty="0"/>
              <a:t> (middle-range estimates)</a:t>
            </a:r>
          </a:p>
          <a:p>
            <a:pPr eaLnBrk="1" hangingPunct="1"/>
            <a:endParaRPr lang="en-US" sz="1800" b="1" dirty="0" smtClean="0"/>
          </a:p>
        </p:txBody>
      </p:sp>
      <p:sp>
        <p:nvSpPr>
          <p:cNvPr id="18437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18438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The “Uniform Patient Fees Schedule” for the Western Cape Province was used to tally </a:t>
            </a:r>
            <a:r>
              <a:rPr lang="en-US" sz="1800" b="1" dirty="0" smtClean="0"/>
              <a:t>professional fees</a:t>
            </a:r>
          </a:p>
          <a:p>
            <a:r>
              <a:rPr lang="en-US" sz="1800" dirty="0" smtClean="0"/>
              <a:t>Administration at </a:t>
            </a:r>
            <a:r>
              <a:rPr lang="en-US" sz="1800" b="1" dirty="0" smtClean="0"/>
              <a:t>Groote </a:t>
            </a:r>
            <a:r>
              <a:rPr lang="en-US" sz="1800" b="1" dirty="0" err="1" smtClean="0"/>
              <a:t>Schuur</a:t>
            </a:r>
            <a:r>
              <a:rPr lang="en-US" sz="1800" b="1" dirty="0" smtClean="0"/>
              <a:t> Hospital</a:t>
            </a:r>
            <a:r>
              <a:rPr lang="en-US" sz="1800" dirty="0" smtClean="0"/>
              <a:t>, Cape Town (level 3 facility) provided </a:t>
            </a:r>
            <a:r>
              <a:rPr lang="en-US" sz="1800" b="1" dirty="0" smtClean="0"/>
              <a:t>costs for drugs and devices</a:t>
            </a:r>
          </a:p>
          <a:p>
            <a:r>
              <a:rPr lang="en-US" sz="1800" dirty="0" smtClean="0"/>
              <a:t>Assumed 70% of strokes were ischemic and 30% hemorrhagic; no precise data on true proportions, modest effect on treatment costs</a:t>
            </a:r>
          </a:p>
        </p:txBody>
      </p:sp>
    </p:spTree>
    <p:extLst>
      <p:ext uri="{BB962C8B-B14F-4D97-AF65-F5344CB8AC3E}">
        <p14:creationId xmlns:p14="http://schemas.microsoft.com/office/powerpoint/2010/main" val="1063633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98973" rIns="0" bIns="0" rtlCol="0" anchor="ctr">
            <a:noAutofit/>
          </a:bodyPr>
          <a:lstStyle/>
          <a:p>
            <a:pPr marL="66679"/>
            <a:r>
              <a:rPr sz="3177" spc="-22" dirty="0">
                <a:latin typeface="Calibri"/>
                <a:cs typeface="Calibri"/>
              </a:rPr>
              <a:t>A </a:t>
            </a:r>
            <a:r>
              <a:rPr sz="3177" spc="-4" dirty="0">
                <a:latin typeface="Calibri"/>
                <a:cs typeface="Calibri"/>
              </a:rPr>
              <a:t>no</a:t>
            </a:r>
            <a:r>
              <a:rPr sz="3177" spc="-35" dirty="0">
                <a:latin typeface="Calibri"/>
                <a:cs typeface="Calibri"/>
              </a:rPr>
              <a:t>t</a:t>
            </a:r>
            <a:r>
              <a:rPr sz="3177" spc="-18" dirty="0">
                <a:latin typeface="Calibri"/>
                <a:cs typeface="Calibri"/>
              </a:rPr>
              <a:t>e</a:t>
            </a:r>
            <a:r>
              <a:rPr sz="3177" spc="-4" dirty="0">
                <a:latin typeface="Calibri"/>
                <a:cs typeface="Calibri"/>
              </a:rPr>
              <a:t> o</a:t>
            </a:r>
            <a:r>
              <a:rPr sz="3177" dirty="0">
                <a:latin typeface="Calibri"/>
                <a:cs typeface="Calibri"/>
              </a:rPr>
              <a:t>n</a:t>
            </a:r>
            <a:r>
              <a:rPr sz="3177" spc="-4" dirty="0">
                <a:latin typeface="Calibri"/>
                <a:cs typeface="Calibri"/>
              </a:rPr>
              <a:t> </a:t>
            </a:r>
            <a:r>
              <a:rPr sz="3177" spc="-22" dirty="0">
                <a:latin typeface="Calibri"/>
                <a:cs typeface="Calibri"/>
              </a:rPr>
              <a:t>th</a:t>
            </a:r>
            <a:r>
              <a:rPr sz="3177" spc="-18" dirty="0">
                <a:latin typeface="Calibri"/>
                <a:cs typeface="Calibri"/>
              </a:rPr>
              <a:t>e</a:t>
            </a:r>
            <a:r>
              <a:rPr sz="3177" spc="-13" dirty="0">
                <a:latin typeface="Calibri"/>
                <a:cs typeface="Calibri"/>
              </a:rPr>
              <a:t> </a:t>
            </a:r>
            <a:r>
              <a:rPr lang="en-US" sz="3177" spc="-13" dirty="0" smtClean="0">
                <a:latin typeface="Calibri"/>
                <a:cs typeface="Calibri"/>
              </a:rPr>
              <a:t>who pays for health care in the </a:t>
            </a:r>
            <a:r>
              <a:rPr sz="3177" spc="-4" dirty="0" smtClean="0">
                <a:latin typeface="Calibri"/>
                <a:cs typeface="Calibri"/>
              </a:rPr>
              <a:t>Sout</a:t>
            </a:r>
            <a:r>
              <a:rPr sz="3177" dirty="0" smtClean="0">
                <a:latin typeface="Calibri"/>
                <a:cs typeface="Calibri"/>
              </a:rPr>
              <a:t>h</a:t>
            </a:r>
            <a:r>
              <a:rPr sz="3177" spc="-18" dirty="0" smtClean="0">
                <a:latin typeface="Calibri"/>
                <a:cs typeface="Calibri"/>
              </a:rPr>
              <a:t> </a:t>
            </a:r>
            <a:r>
              <a:rPr sz="3177" spc="-18" dirty="0">
                <a:latin typeface="Calibri"/>
                <a:cs typeface="Calibri"/>
              </a:rPr>
              <a:t>Afri</a:t>
            </a:r>
            <a:r>
              <a:rPr sz="3177" spc="-44" dirty="0">
                <a:latin typeface="Calibri"/>
                <a:cs typeface="Calibri"/>
              </a:rPr>
              <a:t>c</a:t>
            </a:r>
            <a:r>
              <a:rPr sz="3177" spc="-4" dirty="0">
                <a:latin typeface="Calibri"/>
                <a:cs typeface="Calibri"/>
              </a:rPr>
              <a:t>a</a:t>
            </a:r>
            <a:r>
              <a:rPr sz="3177" dirty="0">
                <a:latin typeface="Calibri"/>
                <a:cs typeface="Calibri"/>
              </a:rPr>
              <a:t>n health</a:t>
            </a:r>
            <a:r>
              <a:rPr sz="3177" spc="-18" dirty="0">
                <a:latin typeface="Calibri"/>
                <a:cs typeface="Calibri"/>
              </a:rPr>
              <a:t> </a:t>
            </a:r>
            <a:r>
              <a:rPr sz="3177" spc="-71" dirty="0">
                <a:latin typeface="Calibri"/>
                <a:cs typeface="Calibri"/>
              </a:rPr>
              <a:t>s</a:t>
            </a:r>
            <a:r>
              <a:rPr sz="3177" spc="-49" dirty="0">
                <a:latin typeface="Calibri"/>
                <a:cs typeface="Calibri"/>
              </a:rPr>
              <a:t>y</a:t>
            </a:r>
            <a:r>
              <a:rPr sz="3177" spc="-40" dirty="0">
                <a:latin typeface="Calibri"/>
                <a:cs typeface="Calibri"/>
              </a:rPr>
              <a:t>s</a:t>
            </a:r>
            <a:r>
              <a:rPr sz="3177" spc="-49" dirty="0">
                <a:latin typeface="Calibri"/>
                <a:cs typeface="Calibri"/>
              </a:rPr>
              <a:t>t</a:t>
            </a:r>
            <a:r>
              <a:rPr sz="3177" spc="-22" dirty="0">
                <a:latin typeface="Calibri"/>
                <a:cs typeface="Calibri"/>
              </a:rPr>
              <a:t>em</a:t>
            </a:r>
            <a:endParaRPr sz="3177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sz="half" idx="3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13781" marR="15689" indent="-302575">
              <a:buFont typeface="Arial"/>
              <a:buChar char="•"/>
              <a:tabLst>
                <a:tab pos="313781" algn="l"/>
              </a:tabLst>
            </a:pPr>
            <a:r>
              <a:rPr sz="1765" spc="-18" dirty="0">
                <a:latin typeface="Calibri"/>
                <a:cs typeface="Calibri"/>
              </a:rPr>
              <a:t>Ou</a:t>
            </a:r>
            <a:r>
              <a:rPr sz="1765" spc="-9" dirty="0">
                <a:latin typeface="Calibri"/>
                <a:cs typeface="Calibri"/>
              </a:rPr>
              <a:t>t‐of‐poc</a:t>
            </a:r>
            <a:r>
              <a:rPr sz="1765" spc="-71" dirty="0">
                <a:latin typeface="Calibri"/>
                <a:cs typeface="Calibri"/>
              </a:rPr>
              <a:t>k</a:t>
            </a:r>
            <a:r>
              <a:rPr sz="1765" spc="-18" dirty="0">
                <a:latin typeface="Calibri"/>
                <a:cs typeface="Calibri"/>
              </a:rPr>
              <a:t>e</a:t>
            </a:r>
            <a:r>
              <a:rPr sz="1765" spc="-9" dirty="0">
                <a:latin typeface="Calibri"/>
                <a:cs typeface="Calibri"/>
              </a:rPr>
              <a:t>t</a:t>
            </a:r>
            <a:r>
              <a:rPr sz="1765" spc="13" dirty="0">
                <a:latin typeface="Calibri"/>
                <a:cs typeface="Calibri"/>
              </a:rPr>
              <a:t> </a:t>
            </a:r>
            <a:r>
              <a:rPr sz="1765" spc="-9" dirty="0">
                <a:latin typeface="Calibri"/>
                <a:cs typeface="Calibri"/>
              </a:rPr>
              <a:t>user</a:t>
            </a:r>
            <a:r>
              <a:rPr sz="1765" spc="9" dirty="0">
                <a:latin typeface="Calibri"/>
                <a:cs typeface="Calibri"/>
              </a:rPr>
              <a:t> </a:t>
            </a:r>
            <a:r>
              <a:rPr sz="1765" spc="-53" dirty="0">
                <a:latin typeface="Calibri"/>
                <a:cs typeface="Calibri"/>
              </a:rPr>
              <a:t>f</a:t>
            </a:r>
            <a:r>
              <a:rPr sz="1765" spc="-9" dirty="0">
                <a:latin typeface="Calibri"/>
                <a:cs typeface="Calibri"/>
              </a:rPr>
              <a:t>ees</a:t>
            </a:r>
            <a:r>
              <a:rPr sz="1765" spc="4" dirty="0">
                <a:latin typeface="Calibri"/>
                <a:cs typeface="Calibri"/>
              </a:rPr>
              <a:t> </a:t>
            </a:r>
            <a:r>
              <a:rPr sz="1765" spc="-9" dirty="0">
                <a:latin typeface="Calibri"/>
                <a:cs typeface="Calibri"/>
              </a:rPr>
              <a:t>a</a:t>
            </a:r>
            <a:r>
              <a:rPr sz="1765" spc="-31" dirty="0">
                <a:latin typeface="Calibri"/>
                <a:cs typeface="Calibri"/>
              </a:rPr>
              <a:t>r</a:t>
            </a:r>
            <a:r>
              <a:rPr sz="1765" spc="-9" dirty="0">
                <a:latin typeface="Calibri"/>
                <a:cs typeface="Calibri"/>
              </a:rPr>
              <a:t>e</a:t>
            </a:r>
            <a:r>
              <a:rPr sz="1765" spc="-4" dirty="0">
                <a:latin typeface="Calibri"/>
                <a:cs typeface="Calibri"/>
              </a:rPr>
              <a:t> </a:t>
            </a:r>
            <a:r>
              <a:rPr sz="1765" spc="-26" dirty="0">
                <a:latin typeface="Calibri"/>
                <a:cs typeface="Calibri"/>
              </a:rPr>
              <a:t>c</a:t>
            </a:r>
            <a:r>
              <a:rPr sz="1765" spc="-9" dirty="0">
                <a:latin typeface="Calibri"/>
                <a:cs typeface="Calibri"/>
              </a:rPr>
              <a:t>a</a:t>
            </a:r>
            <a:r>
              <a:rPr sz="1765" spc="-4" dirty="0">
                <a:latin typeface="Calibri"/>
                <a:cs typeface="Calibri"/>
              </a:rPr>
              <a:t>l</a:t>
            </a:r>
            <a:r>
              <a:rPr sz="1765" spc="-9" dirty="0">
                <a:latin typeface="Calibri"/>
                <a:cs typeface="Calibri"/>
              </a:rPr>
              <a:t>c</a:t>
            </a:r>
            <a:r>
              <a:rPr sz="1765" spc="-18" dirty="0">
                <a:latin typeface="Calibri"/>
                <a:cs typeface="Calibri"/>
              </a:rPr>
              <a:t>u</a:t>
            </a:r>
            <a:r>
              <a:rPr sz="1765" spc="-4" dirty="0">
                <a:latin typeface="Calibri"/>
                <a:cs typeface="Calibri"/>
              </a:rPr>
              <a:t>l</a:t>
            </a:r>
            <a:r>
              <a:rPr sz="1765" spc="-26" dirty="0">
                <a:latin typeface="Calibri"/>
                <a:cs typeface="Calibri"/>
              </a:rPr>
              <a:t>at</a:t>
            </a:r>
            <a:r>
              <a:rPr sz="1765" spc="-13" dirty="0">
                <a:latin typeface="Calibri"/>
                <a:cs typeface="Calibri"/>
              </a:rPr>
              <a:t>ed</a:t>
            </a:r>
            <a:r>
              <a:rPr sz="1765" spc="26" dirty="0">
                <a:latin typeface="Calibri"/>
                <a:cs typeface="Calibri"/>
              </a:rPr>
              <a:t> </a:t>
            </a:r>
            <a:r>
              <a:rPr sz="1765" spc="-13" dirty="0">
                <a:latin typeface="Calibri"/>
                <a:cs typeface="Calibri"/>
              </a:rPr>
              <a:t>on</a:t>
            </a:r>
            <a:r>
              <a:rPr sz="1765" spc="-9" dirty="0">
                <a:latin typeface="Calibri"/>
                <a:cs typeface="Calibri"/>
              </a:rPr>
              <a:t> a</a:t>
            </a:r>
            <a:r>
              <a:rPr sz="1765" spc="4" dirty="0">
                <a:latin typeface="Calibri"/>
                <a:cs typeface="Calibri"/>
              </a:rPr>
              <a:t> </a:t>
            </a:r>
            <a:r>
              <a:rPr sz="1765" spc="-13" dirty="0">
                <a:latin typeface="Calibri"/>
                <a:cs typeface="Calibri"/>
              </a:rPr>
              <a:t>slidin</a:t>
            </a:r>
            <a:r>
              <a:rPr sz="1765" spc="-9" dirty="0">
                <a:latin typeface="Calibri"/>
                <a:cs typeface="Calibri"/>
              </a:rPr>
              <a:t>g</a:t>
            </a:r>
            <a:r>
              <a:rPr sz="1765" spc="13" dirty="0">
                <a:latin typeface="Calibri"/>
                <a:cs typeface="Calibri"/>
              </a:rPr>
              <a:t> </a:t>
            </a:r>
            <a:r>
              <a:rPr sz="1765" spc="-13" dirty="0">
                <a:latin typeface="Calibri"/>
                <a:cs typeface="Calibri"/>
              </a:rPr>
              <a:t>s</a:t>
            </a:r>
            <a:r>
              <a:rPr sz="1765" spc="-26" dirty="0">
                <a:latin typeface="Calibri"/>
                <a:cs typeface="Calibri"/>
              </a:rPr>
              <a:t>c</a:t>
            </a:r>
            <a:r>
              <a:rPr sz="1765" spc="-13" dirty="0">
                <a:latin typeface="Calibri"/>
                <a:cs typeface="Calibri"/>
              </a:rPr>
              <a:t>al</a:t>
            </a:r>
            <a:r>
              <a:rPr sz="1765" spc="-9" dirty="0">
                <a:latin typeface="Calibri"/>
                <a:cs typeface="Calibri"/>
              </a:rPr>
              <a:t>e</a:t>
            </a:r>
            <a:r>
              <a:rPr sz="1765" spc="26" dirty="0">
                <a:latin typeface="Calibri"/>
                <a:cs typeface="Calibri"/>
              </a:rPr>
              <a:t> </a:t>
            </a:r>
            <a:r>
              <a:rPr sz="1765" spc="-13" dirty="0">
                <a:latin typeface="Calibri"/>
                <a:cs typeface="Calibri"/>
              </a:rPr>
              <a:t>basis</a:t>
            </a:r>
            <a:endParaRPr sz="1765">
              <a:latin typeface="Calibri"/>
              <a:cs typeface="Calibri"/>
            </a:endParaRPr>
          </a:p>
          <a:p>
            <a:pPr marL="313781" marR="216285" indent="-302575">
              <a:spcBef>
                <a:spcPts val="424"/>
              </a:spcBef>
              <a:buFont typeface="Arial"/>
              <a:buChar char="•"/>
              <a:tabLst>
                <a:tab pos="313781" algn="l"/>
              </a:tabLst>
            </a:pPr>
            <a:r>
              <a:rPr sz="1765" spc="-18" dirty="0">
                <a:latin typeface="Calibri"/>
                <a:cs typeface="Calibri"/>
              </a:rPr>
              <a:t>H</a:t>
            </a:r>
            <a:r>
              <a:rPr sz="1765" spc="-9" dirty="0">
                <a:latin typeface="Calibri"/>
                <a:cs typeface="Calibri"/>
              </a:rPr>
              <a:t>0</a:t>
            </a:r>
            <a:r>
              <a:rPr sz="1765" spc="4" dirty="0">
                <a:latin typeface="Calibri"/>
                <a:cs typeface="Calibri"/>
              </a:rPr>
              <a:t> </a:t>
            </a:r>
            <a:r>
              <a:rPr sz="1765" spc="-31" dirty="0">
                <a:latin typeface="Calibri"/>
                <a:cs typeface="Calibri"/>
              </a:rPr>
              <a:t>st</a:t>
            </a:r>
            <a:r>
              <a:rPr sz="1765" spc="-26" dirty="0">
                <a:latin typeface="Calibri"/>
                <a:cs typeface="Calibri"/>
              </a:rPr>
              <a:t>a</a:t>
            </a:r>
            <a:r>
              <a:rPr sz="1765" spc="-9" dirty="0">
                <a:latin typeface="Calibri"/>
                <a:cs typeface="Calibri"/>
              </a:rPr>
              <a:t>t</a:t>
            </a:r>
            <a:r>
              <a:rPr sz="1765" spc="-18" dirty="0">
                <a:latin typeface="Calibri"/>
                <a:cs typeface="Calibri"/>
              </a:rPr>
              <a:t>u</a:t>
            </a:r>
            <a:r>
              <a:rPr sz="1765" spc="-9" dirty="0">
                <a:latin typeface="Calibri"/>
                <a:cs typeface="Calibri"/>
              </a:rPr>
              <a:t>s</a:t>
            </a:r>
            <a:r>
              <a:rPr sz="1765" spc="18" dirty="0">
                <a:latin typeface="Calibri"/>
                <a:cs typeface="Calibri"/>
              </a:rPr>
              <a:t> </a:t>
            </a:r>
            <a:r>
              <a:rPr sz="1765" spc="-9" dirty="0">
                <a:latin typeface="Calibri"/>
                <a:cs typeface="Calibri"/>
              </a:rPr>
              <a:t>is</a:t>
            </a:r>
            <a:r>
              <a:rPr sz="1765" spc="4" dirty="0">
                <a:latin typeface="Calibri"/>
                <a:cs typeface="Calibri"/>
              </a:rPr>
              <a:t> </a:t>
            </a:r>
            <a:r>
              <a:rPr sz="1765" spc="-13" dirty="0">
                <a:latin typeface="Calibri"/>
                <a:cs typeface="Calibri"/>
              </a:rPr>
              <a:t>“full</a:t>
            </a:r>
            <a:r>
              <a:rPr sz="1765" spc="-9" dirty="0">
                <a:latin typeface="Calibri"/>
                <a:cs typeface="Calibri"/>
              </a:rPr>
              <a:t>y</a:t>
            </a:r>
            <a:r>
              <a:rPr sz="1765" spc="9" dirty="0">
                <a:latin typeface="Calibri"/>
                <a:cs typeface="Calibri"/>
              </a:rPr>
              <a:t> </a:t>
            </a:r>
            <a:r>
              <a:rPr sz="1765" spc="-13" dirty="0">
                <a:latin typeface="Calibri"/>
                <a:cs typeface="Calibri"/>
              </a:rPr>
              <a:t>subsidi</a:t>
            </a:r>
            <a:r>
              <a:rPr sz="1765" spc="-49" dirty="0">
                <a:latin typeface="Calibri"/>
                <a:cs typeface="Calibri"/>
              </a:rPr>
              <a:t>z</a:t>
            </a:r>
            <a:r>
              <a:rPr sz="1765" spc="-13" dirty="0">
                <a:latin typeface="Calibri"/>
                <a:cs typeface="Calibri"/>
              </a:rPr>
              <a:t>ed”</a:t>
            </a:r>
            <a:r>
              <a:rPr sz="1765" spc="-9" dirty="0">
                <a:latin typeface="Calibri"/>
                <a:cs typeface="Calibri"/>
              </a:rPr>
              <a:t> </a:t>
            </a:r>
            <a:r>
              <a:rPr sz="1765" spc="-13" dirty="0">
                <a:latin typeface="Calibri"/>
                <a:cs typeface="Calibri"/>
              </a:rPr>
              <a:t>and</a:t>
            </a:r>
            <a:r>
              <a:rPr sz="1765" spc="-4" dirty="0">
                <a:latin typeface="Calibri"/>
                <a:cs typeface="Calibri"/>
              </a:rPr>
              <a:t> </a:t>
            </a:r>
            <a:r>
              <a:rPr sz="1765" spc="-13" dirty="0">
                <a:latin typeface="Calibri"/>
                <a:cs typeface="Calibri"/>
              </a:rPr>
              <a:t>include</a:t>
            </a:r>
            <a:r>
              <a:rPr sz="1765" spc="-9" dirty="0">
                <a:latin typeface="Calibri"/>
                <a:cs typeface="Calibri"/>
              </a:rPr>
              <a:t>s</a:t>
            </a:r>
            <a:r>
              <a:rPr sz="1765" spc="22" dirty="0">
                <a:latin typeface="Calibri"/>
                <a:cs typeface="Calibri"/>
              </a:rPr>
              <a:t> </a:t>
            </a:r>
            <a:r>
              <a:rPr sz="1765" dirty="0">
                <a:latin typeface="Calibri"/>
                <a:cs typeface="Calibri"/>
              </a:rPr>
              <a:t>all</a:t>
            </a:r>
            <a:r>
              <a:rPr sz="1765" spc="9" dirty="0">
                <a:latin typeface="Calibri"/>
                <a:cs typeface="Calibri"/>
              </a:rPr>
              <a:t> </a:t>
            </a:r>
            <a:r>
              <a:rPr sz="1765" spc="-13" dirty="0">
                <a:latin typeface="Calibri"/>
                <a:cs typeface="Calibri"/>
              </a:rPr>
              <a:t>using</a:t>
            </a:r>
            <a:r>
              <a:rPr sz="1765" spc="-9" dirty="0">
                <a:latin typeface="Calibri"/>
                <a:cs typeface="Calibri"/>
              </a:rPr>
              <a:t> </a:t>
            </a:r>
            <a:r>
              <a:rPr sz="1765" spc="-22" dirty="0">
                <a:latin typeface="Calibri"/>
                <a:cs typeface="Calibri"/>
              </a:rPr>
              <a:t>gov</a:t>
            </a:r>
            <a:r>
              <a:rPr sz="1765" spc="-9" dirty="0">
                <a:latin typeface="Calibri"/>
                <a:cs typeface="Calibri"/>
              </a:rPr>
              <a:t>e</a:t>
            </a:r>
            <a:r>
              <a:rPr sz="1765" spc="-22" dirty="0">
                <a:latin typeface="Calibri"/>
                <a:cs typeface="Calibri"/>
              </a:rPr>
              <a:t>r</a:t>
            </a:r>
            <a:r>
              <a:rPr sz="1765" spc="-13" dirty="0">
                <a:latin typeface="Calibri"/>
                <a:cs typeface="Calibri"/>
              </a:rPr>
              <a:t>nme</a:t>
            </a:r>
            <a:r>
              <a:rPr sz="1765" spc="-26" dirty="0">
                <a:latin typeface="Calibri"/>
                <a:cs typeface="Calibri"/>
              </a:rPr>
              <a:t>n</a:t>
            </a:r>
            <a:r>
              <a:rPr sz="1765" spc="-9" dirty="0">
                <a:latin typeface="Calibri"/>
                <a:cs typeface="Calibri"/>
              </a:rPr>
              <a:t>t</a:t>
            </a:r>
            <a:r>
              <a:rPr sz="1765" spc="4" dirty="0">
                <a:latin typeface="Calibri"/>
                <a:cs typeface="Calibri"/>
              </a:rPr>
              <a:t> </a:t>
            </a:r>
            <a:r>
              <a:rPr sz="1765" spc="-9" dirty="0">
                <a:latin typeface="Calibri"/>
                <a:cs typeface="Calibri"/>
              </a:rPr>
              <a:t>g</a:t>
            </a:r>
            <a:r>
              <a:rPr sz="1765" spc="-49" dirty="0">
                <a:latin typeface="Calibri"/>
                <a:cs typeface="Calibri"/>
              </a:rPr>
              <a:t>r</a:t>
            </a:r>
            <a:r>
              <a:rPr sz="1765" spc="-9" dirty="0">
                <a:latin typeface="Calibri"/>
                <a:cs typeface="Calibri"/>
              </a:rPr>
              <a:t>a</a:t>
            </a:r>
            <a:r>
              <a:rPr sz="1765" spc="-31" dirty="0">
                <a:latin typeface="Calibri"/>
                <a:cs typeface="Calibri"/>
              </a:rPr>
              <a:t>n</a:t>
            </a:r>
            <a:r>
              <a:rPr sz="1765" spc="-9" dirty="0">
                <a:latin typeface="Calibri"/>
                <a:cs typeface="Calibri"/>
              </a:rPr>
              <a:t>ts</a:t>
            </a:r>
            <a:r>
              <a:rPr sz="1765" spc="9" dirty="0">
                <a:latin typeface="Calibri"/>
                <a:cs typeface="Calibri"/>
              </a:rPr>
              <a:t> </a:t>
            </a:r>
            <a:r>
              <a:rPr sz="1765" spc="-9" dirty="0">
                <a:latin typeface="Calibri"/>
                <a:cs typeface="Calibri"/>
              </a:rPr>
              <a:t>(e</a:t>
            </a:r>
            <a:r>
              <a:rPr sz="1765" spc="13" dirty="0">
                <a:latin typeface="Calibri"/>
                <a:cs typeface="Calibri"/>
              </a:rPr>
              <a:t>g</a:t>
            </a:r>
            <a:r>
              <a:rPr sz="1765" spc="-4" dirty="0">
                <a:latin typeface="Calibri"/>
                <a:cs typeface="Calibri"/>
              </a:rPr>
              <a:t>,</a:t>
            </a:r>
            <a:r>
              <a:rPr sz="1765" spc="-9" dirty="0">
                <a:latin typeface="Calibri"/>
                <a:cs typeface="Calibri"/>
              </a:rPr>
              <a:t> pensione</a:t>
            </a:r>
            <a:r>
              <a:rPr sz="1765" spc="-44" dirty="0">
                <a:latin typeface="Calibri"/>
                <a:cs typeface="Calibri"/>
              </a:rPr>
              <a:t>r</a:t>
            </a:r>
            <a:r>
              <a:rPr sz="1765" spc="-13" dirty="0">
                <a:latin typeface="Calibri"/>
                <a:cs typeface="Calibri"/>
              </a:rPr>
              <a:t>s</a:t>
            </a:r>
            <a:r>
              <a:rPr sz="1765" spc="-4" dirty="0">
                <a:latin typeface="Calibri"/>
                <a:cs typeface="Calibri"/>
              </a:rPr>
              <a:t>,</a:t>
            </a:r>
            <a:r>
              <a:rPr sz="1765" spc="22" dirty="0">
                <a:latin typeface="Calibri"/>
                <a:cs typeface="Calibri"/>
              </a:rPr>
              <a:t> </a:t>
            </a:r>
            <a:r>
              <a:rPr sz="1765" spc="-31" dirty="0">
                <a:latin typeface="Calibri"/>
                <a:cs typeface="Calibri"/>
              </a:rPr>
              <a:t>v</a:t>
            </a:r>
            <a:r>
              <a:rPr sz="1765" spc="-18" dirty="0">
                <a:latin typeface="Calibri"/>
                <a:cs typeface="Calibri"/>
              </a:rPr>
              <a:t>e</a:t>
            </a:r>
            <a:r>
              <a:rPr sz="1765" spc="-31" dirty="0">
                <a:latin typeface="Calibri"/>
                <a:cs typeface="Calibri"/>
              </a:rPr>
              <a:t>t</a:t>
            </a:r>
            <a:r>
              <a:rPr sz="1765" spc="-9" dirty="0">
                <a:latin typeface="Calibri"/>
                <a:cs typeface="Calibri"/>
              </a:rPr>
              <a:t>e</a:t>
            </a:r>
            <a:r>
              <a:rPr sz="1765" spc="-49" dirty="0">
                <a:latin typeface="Calibri"/>
                <a:cs typeface="Calibri"/>
              </a:rPr>
              <a:t>r</a:t>
            </a:r>
            <a:r>
              <a:rPr sz="1765" spc="-9" dirty="0">
                <a:latin typeface="Calibri"/>
                <a:cs typeface="Calibri"/>
              </a:rPr>
              <a:t>a</a:t>
            </a:r>
            <a:r>
              <a:rPr sz="1765" spc="-18" dirty="0">
                <a:latin typeface="Calibri"/>
                <a:cs typeface="Calibri"/>
              </a:rPr>
              <a:t>n</a:t>
            </a:r>
            <a:r>
              <a:rPr sz="1765" spc="-13" dirty="0">
                <a:latin typeface="Calibri"/>
                <a:cs typeface="Calibri"/>
              </a:rPr>
              <a:t>s</a:t>
            </a:r>
            <a:r>
              <a:rPr sz="1765" spc="-4" dirty="0">
                <a:latin typeface="Calibri"/>
                <a:cs typeface="Calibri"/>
              </a:rPr>
              <a:t>,</a:t>
            </a:r>
            <a:r>
              <a:rPr sz="1765" spc="22" dirty="0">
                <a:latin typeface="Calibri"/>
                <a:cs typeface="Calibri"/>
              </a:rPr>
              <a:t> </a:t>
            </a:r>
            <a:r>
              <a:rPr sz="1765" spc="-13" dirty="0">
                <a:latin typeface="Calibri"/>
                <a:cs typeface="Calibri"/>
              </a:rPr>
              <a:t>disabled, o</a:t>
            </a:r>
            <a:r>
              <a:rPr sz="1765" spc="-26" dirty="0">
                <a:latin typeface="Calibri"/>
                <a:cs typeface="Calibri"/>
              </a:rPr>
              <a:t>f</a:t>
            </a:r>
            <a:r>
              <a:rPr sz="1765" spc="-13" dirty="0">
                <a:latin typeface="Calibri"/>
                <a:cs typeface="Calibri"/>
              </a:rPr>
              <a:t>ficiall</a:t>
            </a:r>
            <a:r>
              <a:rPr sz="1765" spc="-9" dirty="0">
                <a:latin typeface="Calibri"/>
                <a:cs typeface="Calibri"/>
              </a:rPr>
              <a:t>y</a:t>
            </a:r>
            <a:r>
              <a:rPr sz="1765" spc="13" dirty="0">
                <a:latin typeface="Calibri"/>
                <a:cs typeface="Calibri"/>
              </a:rPr>
              <a:t> </a:t>
            </a:r>
            <a:r>
              <a:rPr sz="1765" spc="-18" dirty="0">
                <a:latin typeface="Calibri"/>
                <a:cs typeface="Calibri"/>
              </a:rPr>
              <a:t>unemplo</a:t>
            </a:r>
            <a:r>
              <a:rPr sz="1765" spc="-31" dirty="0">
                <a:latin typeface="Calibri"/>
                <a:cs typeface="Calibri"/>
              </a:rPr>
              <a:t>y</a:t>
            </a:r>
            <a:r>
              <a:rPr sz="1765" spc="-9" dirty="0">
                <a:latin typeface="Calibri"/>
                <a:cs typeface="Calibri"/>
              </a:rPr>
              <a:t>e</a:t>
            </a:r>
            <a:r>
              <a:rPr sz="1765" spc="-18" dirty="0">
                <a:latin typeface="Calibri"/>
                <a:cs typeface="Calibri"/>
              </a:rPr>
              <a:t>d</a:t>
            </a:r>
            <a:r>
              <a:rPr sz="1765" spc="-4" dirty="0">
                <a:latin typeface="Calibri"/>
                <a:cs typeface="Calibri"/>
              </a:rPr>
              <a:t>,</a:t>
            </a:r>
            <a:r>
              <a:rPr sz="1765" spc="4" dirty="0">
                <a:latin typeface="Calibri"/>
                <a:cs typeface="Calibri"/>
              </a:rPr>
              <a:t> </a:t>
            </a:r>
            <a:r>
              <a:rPr sz="1765" spc="-22" dirty="0">
                <a:latin typeface="Calibri"/>
                <a:cs typeface="Calibri"/>
              </a:rPr>
              <a:t>e</a:t>
            </a:r>
            <a:r>
              <a:rPr sz="1765" spc="-31" dirty="0">
                <a:latin typeface="Calibri"/>
                <a:cs typeface="Calibri"/>
              </a:rPr>
              <a:t>t</a:t>
            </a:r>
            <a:r>
              <a:rPr sz="1765" spc="-9" dirty="0">
                <a:latin typeface="Calibri"/>
                <a:cs typeface="Calibri"/>
              </a:rPr>
              <a:t>c)</a:t>
            </a:r>
            <a:endParaRPr sz="1765">
              <a:latin typeface="Calibri"/>
              <a:cs typeface="Calibri"/>
            </a:endParaRPr>
          </a:p>
          <a:p>
            <a:pPr marL="313781" marR="11206" indent="-302575">
              <a:spcBef>
                <a:spcPts val="424"/>
              </a:spcBef>
              <a:buFont typeface="Arial"/>
              <a:buChar char="•"/>
              <a:tabLst>
                <a:tab pos="313781" algn="l"/>
              </a:tabLst>
            </a:pPr>
            <a:r>
              <a:rPr sz="1765" spc="-9" dirty="0">
                <a:latin typeface="Calibri"/>
                <a:cs typeface="Calibri"/>
              </a:rPr>
              <a:t>About </a:t>
            </a:r>
            <a:r>
              <a:rPr sz="1765" spc="-13" dirty="0">
                <a:latin typeface="Calibri"/>
                <a:cs typeface="Calibri"/>
              </a:rPr>
              <a:t>41%</a:t>
            </a:r>
            <a:r>
              <a:rPr sz="1765" spc="-9" dirty="0">
                <a:latin typeface="Calibri"/>
                <a:cs typeface="Calibri"/>
              </a:rPr>
              <a:t> of individuals</a:t>
            </a:r>
            <a:r>
              <a:rPr sz="1765" spc="18" dirty="0">
                <a:latin typeface="Calibri"/>
                <a:cs typeface="Calibri"/>
              </a:rPr>
              <a:t> </a:t>
            </a:r>
            <a:r>
              <a:rPr sz="1765" spc="-9" dirty="0">
                <a:latin typeface="Calibri"/>
                <a:cs typeface="Calibri"/>
              </a:rPr>
              <a:t>with </a:t>
            </a:r>
            <a:r>
              <a:rPr sz="1765" spc="-18" dirty="0">
                <a:latin typeface="Calibri"/>
                <a:cs typeface="Calibri"/>
              </a:rPr>
              <a:t>H0</a:t>
            </a:r>
            <a:r>
              <a:rPr sz="1765" spc="-9" dirty="0">
                <a:latin typeface="Calibri"/>
                <a:cs typeface="Calibri"/>
              </a:rPr>
              <a:t> </a:t>
            </a:r>
            <a:r>
              <a:rPr sz="1765" spc="-31" dirty="0">
                <a:latin typeface="Calibri"/>
                <a:cs typeface="Calibri"/>
              </a:rPr>
              <a:t>st</a:t>
            </a:r>
            <a:r>
              <a:rPr sz="1765" spc="-26" dirty="0">
                <a:latin typeface="Calibri"/>
                <a:cs typeface="Calibri"/>
              </a:rPr>
              <a:t>a</a:t>
            </a:r>
            <a:r>
              <a:rPr sz="1765" spc="-9" dirty="0">
                <a:latin typeface="Calibri"/>
                <a:cs typeface="Calibri"/>
              </a:rPr>
              <a:t>t</a:t>
            </a:r>
            <a:r>
              <a:rPr sz="1765" spc="-18" dirty="0">
                <a:latin typeface="Calibri"/>
                <a:cs typeface="Calibri"/>
              </a:rPr>
              <a:t>u</a:t>
            </a:r>
            <a:r>
              <a:rPr sz="1765" spc="-9" dirty="0">
                <a:latin typeface="Calibri"/>
                <a:cs typeface="Calibri"/>
              </a:rPr>
              <a:t>s</a:t>
            </a:r>
            <a:r>
              <a:rPr sz="1765" spc="18" dirty="0">
                <a:latin typeface="Calibri"/>
                <a:cs typeface="Calibri"/>
              </a:rPr>
              <a:t> </a:t>
            </a:r>
            <a:r>
              <a:rPr sz="1765" spc="-13" dirty="0">
                <a:latin typeface="Calibri"/>
                <a:cs typeface="Calibri"/>
              </a:rPr>
              <a:t>end up</a:t>
            </a:r>
            <a:r>
              <a:rPr sz="1765" spc="-4" dirty="0">
                <a:latin typeface="Calibri"/>
                <a:cs typeface="Calibri"/>
              </a:rPr>
              <a:t> </a:t>
            </a:r>
            <a:r>
              <a:rPr sz="1765" spc="-13" dirty="0">
                <a:latin typeface="Calibri"/>
                <a:cs typeface="Calibri"/>
              </a:rPr>
              <a:t>p</a:t>
            </a:r>
            <a:r>
              <a:rPr sz="1765" spc="-40" dirty="0">
                <a:latin typeface="Calibri"/>
                <a:cs typeface="Calibri"/>
              </a:rPr>
              <a:t>a</a:t>
            </a:r>
            <a:r>
              <a:rPr sz="1765" spc="-9" dirty="0">
                <a:latin typeface="Calibri"/>
                <a:cs typeface="Calibri"/>
              </a:rPr>
              <a:t>ying out‐of‐</a:t>
            </a:r>
            <a:r>
              <a:rPr sz="1765" spc="-4" dirty="0">
                <a:latin typeface="Calibri"/>
                <a:cs typeface="Calibri"/>
              </a:rPr>
              <a:t> </a:t>
            </a:r>
            <a:r>
              <a:rPr sz="1765" spc="-9" dirty="0">
                <a:latin typeface="Calibri"/>
                <a:cs typeface="Calibri"/>
              </a:rPr>
              <a:t>poc</a:t>
            </a:r>
            <a:r>
              <a:rPr sz="1765" spc="-71" dirty="0">
                <a:latin typeface="Calibri"/>
                <a:cs typeface="Calibri"/>
              </a:rPr>
              <a:t>k</a:t>
            </a:r>
            <a:r>
              <a:rPr sz="1765" spc="-18" dirty="0">
                <a:latin typeface="Calibri"/>
                <a:cs typeface="Calibri"/>
              </a:rPr>
              <a:t>e</a:t>
            </a:r>
            <a:r>
              <a:rPr sz="1765" spc="-9" dirty="0">
                <a:latin typeface="Calibri"/>
                <a:cs typeface="Calibri"/>
              </a:rPr>
              <a:t>t</a:t>
            </a:r>
            <a:endParaRPr sz="1765">
              <a:latin typeface="Calibri"/>
              <a:cs typeface="Calibri"/>
            </a:endParaRPr>
          </a:p>
          <a:p>
            <a:pPr marL="313221" marR="103099" indent="-302575" algn="just">
              <a:spcBef>
                <a:spcPts val="424"/>
              </a:spcBef>
              <a:buFont typeface="Arial"/>
              <a:buChar char="•"/>
              <a:tabLst>
                <a:tab pos="313221" algn="l"/>
              </a:tabLst>
            </a:pPr>
            <a:r>
              <a:rPr sz="1765" spc="-18" dirty="0">
                <a:latin typeface="Calibri"/>
                <a:cs typeface="Calibri"/>
              </a:rPr>
              <a:t>H</a:t>
            </a:r>
            <a:r>
              <a:rPr sz="1765" spc="-9" dirty="0">
                <a:latin typeface="Calibri"/>
                <a:cs typeface="Calibri"/>
              </a:rPr>
              <a:t>3</a:t>
            </a:r>
            <a:r>
              <a:rPr sz="1765" spc="4" dirty="0">
                <a:latin typeface="Calibri"/>
                <a:cs typeface="Calibri"/>
              </a:rPr>
              <a:t> </a:t>
            </a:r>
            <a:r>
              <a:rPr sz="1765" spc="-31" dirty="0">
                <a:latin typeface="Calibri"/>
                <a:cs typeface="Calibri"/>
              </a:rPr>
              <a:t>st</a:t>
            </a:r>
            <a:r>
              <a:rPr sz="1765" spc="-26" dirty="0">
                <a:latin typeface="Calibri"/>
                <a:cs typeface="Calibri"/>
              </a:rPr>
              <a:t>a</a:t>
            </a:r>
            <a:r>
              <a:rPr sz="1765" spc="-9" dirty="0">
                <a:latin typeface="Calibri"/>
                <a:cs typeface="Calibri"/>
              </a:rPr>
              <a:t>t</a:t>
            </a:r>
            <a:r>
              <a:rPr sz="1765" spc="-18" dirty="0">
                <a:latin typeface="Calibri"/>
                <a:cs typeface="Calibri"/>
              </a:rPr>
              <a:t>u</a:t>
            </a:r>
            <a:r>
              <a:rPr sz="1765" spc="-9" dirty="0">
                <a:latin typeface="Calibri"/>
                <a:cs typeface="Calibri"/>
              </a:rPr>
              <a:t>s</a:t>
            </a:r>
            <a:r>
              <a:rPr sz="1765" spc="18" dirty="0">
                <a:latin typeface="Calibri"/>
                <a:cs typeface="Calibri"/>
              </a:rPr>
              <a:t> </a:t>
            </a:r>
            <a:r>
              <a:rPr sz="1765" spc="-31" dirty="0">
                <a:latin typeface="Calibri"/>
                <a:cs typeface="Calibri"/>
              </a:rPr>
              <a:t>re</a:t>
            </a:r>
            <a:r>
              <a:rPr sz="1765" spc="-9" dirty="0">
                <a:latin typeface="Calibri"/>
                <a:cs typeface="Calibri"/>
              </a:rPr>
              <a:t>f</a:t>
            </a:r>
            <a:r>
              <a:rPr sz="1765" spc="-4" dirty="0">
                <a:latin typeface="Calibri"/>
                <a:cs typeface="Calibri"/>
              </a:rPr>
              <a:t>l</a:t>
            </a:r>
            <a:r>
              <a:rPr sz="1765" spc="-9" dirty="0">
                <a:latin typeface="Calibri"/>
                <a:cs typeface="Calibri"/>
              </a:rPr>
              <a:t>ects</a:t>
            </a:r>
            <a:r>
              <a:rPr sz="1765" spc="22" dirty="0">
                <a:latin typeface="Calibri"/>
                <a:cs typeface="Calibri"/>
              </a:rPr>
              <a:t> </a:t>
            </a:r>
            <a:r>
              <a:rPr sz="1765" spc="-9" dirty="0">
                <a:latin typeface="Calibri"/>
                <a:cs typeface="Calibri"/>
              </a:rPr>
              <a:t>the</a:t>
            </a:r>
            <a:r>
              <a:rPr sz="1765" spc="9" dirty="0">
                <a:latin typeface="Calibri"/>
                <a:cs typeface="Calibri"/>
              </a:rPr>
              <a:t> </a:t>
            </a:r>
            <a:r>
              <a:rPr sz="1765" spc="-4" dirty="0">
                <a:latin typeface="Calibri"/>
                <a:cs typeface="Calibri"/>
              </a:rPr>
              <a:t>“full</a:t>
            </a:r>
            <a:r>
              <a:rPr sz="1765" dirty="0">
                <a:latin typeface="Calibri"/>
                <a:cs typeface="Calibri"/>
              </a:rPr>
              <a:t>”</a:t>
            </a:r>
            <a:r>
              <a:rPr sz="1765" spc="13" dirty="0">
                <a:latin typeface="Calibri"/>
                <a:cs typeface="Calibri"/>
              </a:rPr>
              <a:t> </a:t>
            </a:r>
            <a:r>
              <a:rPr sz="1765" spc="-9" dirty="0">
                <a:latin typeface="Calibri"/>
                <a:cs typeface="Calibri"/>
              </a:rPr>
              <a:t>out‐</a:t>
            </a:r>
            <a:r>
              <a:rPr sz="1765" spc="-4" dirty="0">
                <a:latin typeface="Calibri"/>
                <a:cs typeface="Calibri"/>
              </a:rPr>
              <a:t> </a:t>
            </a:r>
            <a:r>
              <a:rPr sz="1765" spc="-9" dirty="0">
                <a:latin typeface="Calibri"/>
                <a:cs typeface="Calibri"/>
              </a:rPr>
              <a:t>of‐poc</a:t>
            </a:r>
            <a:r>
              <a:rPr sz="1765" spc="-71" dirty="0">
                <a:latin typeface="Calibri"/>
                <a:cs typeface="Calibri"/>
              </a:rPr>
              <a:t>k</a:t>
            </a:r>
            <a:r>
              <a:rPr sz="1765" spc="-18" dirty="0">
                <a:latin typeface="Calibri"/>
                <a:cs typeface="Calibri"/>
              </a:rPr>
              <a:t>e</a:t>
            </a:r>
            <a:r>
              <a:rPr sz="1765" spc="-9" dirty="0">
                <a:latin typeface="Calibri"/>
                <a:cs typeface="Calibri"/>
              </a:rPr>
              <a:t>t</a:t>
            </a:r>
            <a:r>
              <a:rPr sz="1765" spc="9" dirty="0">
                <a:latin typeface="Calibri"/>
                <a:cs typeface="Calibri"/>
              </a:rPr>
              <a:t> </a:t>
            </a:r>
            <a:r>
              <a:rPr sz="1765" spc="-31" dirty="0">
                <a:latin typeface="Calibri"/>
                <a:cs typeface="Calibri"/>
              </a:rPr>
              <a:t>c</a:t>
            </a:r>
            <a:r>
              <a:rPr sz="1765" spc="-13" dirty="0">
                <a:latin typeface="Calibri"/>
                <a:cs typeface="Calibri"/>
              </a:rPr>
              <a:t>o</a:t>
            </a:r>
            <a:r>
              <a:rPr sz="1765" spc="-31" dirty="0">
                <a:latin typeface="Calibri"/>
                <a:cs typeface="Calibri"/>
              </a:rPr>
              <a:t>s</a:t>
            </a:r>
            <a:r>
              <a:rPr sz="1765" spc="-9" dirty="0">
                <a:latin typeface="Calibri"/>
                <a:cs typeface="Calibri"/>
              </a:rPr>
              <a:t>t</a:t>
            </a:r>
            <a:r>
              <a:rPr sz="1765" spc="9" dirty="0">
                <a:latin typeface="Calibri"/>
                <a:cs typeface="Calibri"/>
              </a:rPr>
              <a:t> </a:t>
            </a:r>
            <a:r>
              <a:rPr sz="1765" spc="-9" dirty="0">
                <a:latin typeface="Calibri"/>
                <a:cs typeface="Calibri"/>
              </a:rPr>
              <a:t>of </a:t>
            </a:r>
            <a:r>
              <a:rPr sz="1765" spc="-31" dirty="0">
                <a:latin typeface="Calibri"/>
                <a:cs typeface="Calibri"/>
              </a:rPr>
              <a:t>c</a:t>
            </a:r>
            <a:r>
              <a:rPr sz="1765" spc="-9" dirty="0">
                <a:latin typeface="Calibri"/>
                <a:cs typeface="Calibri"/>
              </a:rPr>
              <a:t>a</a:t>
            </a:r>
            <a:r>
              <a:rPr sz="1765" spc="-31" dirty="0">
                <a:latin typeface="Calibri"/>
                <a:cs typeface="Calibri"/>
              </a:rPr>
              <a:t>r</a:t>
            </a:r>
            <a:r>
              <a:rPr sz="1765" spc="-9" dirty="0">
                <a:latin typeface="Calibri"/>
                <a:cs typeface="Calibri"/>
              </a:rPr>
              <a:t>e,</a:t>
            </a:r>
            <a:r>
              <a:rPr sz="1765" spc="4" dirty="0">
                <a:latin typeface="Calibri"/>
                <a:cs typeface="Calibri"/>
              </a:rPr>
              <a:t> </a:t>
            </a:r>
            <a:r>
              <a:rPr sz="1765" spc="-13" dirty="0">
                <a:latin typeface="Calibri"/>
                <a:cs typeface="Calibri"/>
              </a:rPr>
              <a:t>ie</a:t>
            </a:r>
            <a:r>
              <a:rPr sz="1765" spc="-4" dirty="0">
                <a:latin typeface="Calibri"/>
                <a:cs typeface="Calibri"/>
              </a:rPr>
              <a:t>,</a:t>
            </a:r>
            <a:r>
              <a:rPr sz="1765" spc="4" dirty="0">
                <a:latin typeface="Calibri"/>
                <a:cs typeface="Calibri"/>
              </a:rPr>
              <a:t> </a:t>
            </a:r>
            <a:r>
              <a:rPr sz="1765" spc="-31" dirty="0">
                <a:latin typeface="Calibri"/>
                <a:cs typeface="Calibri"/>
              </a:rPr>
              <a:t>e</a:t>
            </a:r>
            <a:r>
              <a:rPr sz="1765" spc="-4" dirty="0">
                <a:latin typeface="Calibri"/>
                <a:cs typeface="Calibri"/>
              </a:rPr>
              <a:t>x</a:t>
            </a:r>
            <a:r>
              <a:rPr sz="1765" spc="-31" dirty="0">
                <a:latin typeface="Calibri"/>
                <a:cs typeface="Calibri"/>
              </a:rPr>
              <a:t>t</a:t>
            </a:r>
            <a:r>
              <a:rPr sz="1765" spc="-9" dirty="0">
                <a:latin typeface="Calibri"/>
                <a:cs typeface="Calibri"/>
              </a:rPr>
              <a:t>e</a:t>
            </a:r>
            <a:r>
              <a:rPr sz="1765" spc="-31" dirty="0">
                <a:latin typeface="Calibri"/>
                <a:cs typeface="Calibri"/>
              </a:rPr>
              <a:t>n</a:t>
            </a:r>
            <a:r>
              <a:rPr sz="1765" spc="-9" dirty="0">
                <a:latin typeface="Calibri"/>
                <a:cs typeface="Calibri"/>
              </a:rPr>
              <a:t>t of </a:t>
            </a:r>
            <a:r>
              <a:rPr sz="1765" spc="-22" dirty="0">
                <a:latin typeface="Calibri"/>
                <a:cs typeface="Calibri"/>
              </a:rPr>
              <a:t>gov</a:t>
            </a:r>
            <a:r>
              <a:rPr sz="1765" spc="-9" dirty="0">
                <a:latin typeface="Calibri"/>
                <a:cs typeface="Calibri"/>
              </a:rPr>
              <a:t>e</a:t>
            </a:r>
            <a:r>
              <a:rPr sz="1765" spc="-22" dirty="0">
                <a:latin typeface="Calibri"/>
                <a:cs typeface="Calibri"/>
              </a:rPr>
              <a:t>r</a:t>
            </a:r>
            <a:r>
              <a:rPr sz="1765" spc="-13" dirty="0">
                <a:latin typeface="Calibri"/>
                <a:cs typeface="Calibri"/>
              </a:rPr>
              <a:t>nme</a:t>
            </a:r>
            <a:r>
              <a:rPr sz="1765" spc="-26" dirty="0">
                <a:latin typeface="Calibri"/>
                <a:cs typeface="Calibri"/>
              </a:rPr>
              <a:t>n</a:t>
            </a:r>
            <a:r>
              <a:rPr sz="1765" spc="-9" dirty="0">
                <a:latin typeface="Calibri"/>
                <a:cs typeface="Calibri"/>
              </a:rPr>
              <a:t>t</a:t>
            </a:r>
            <a:r>
              <a:rPr sz="1765" spc="4" dirty="0">
                <a:latin typeface="Calibri"/>
                <a:cs typeface="Calibri"/>
              </a:rPr>
              <a:t> </a:t>
            </a:r>
            <a:r>
              <a:rPr sz="1765" spc="-9" dirty="0">
                <a:latin typeface="Calibri"/>
                <a:cs typeface="Calibri"/>
              </a:rPr>
              <a:t>su</a:t>
            </a:r>
            <a:r>
              <a:rPr sz="1765" spc="-26" dirty="0">
                <a:latin typeface="Calibri"/>
                <a:cs typeface="Calibri"/>
              </a:rPr>
              <a:t>b</a:t>
            </a:r>
            <a:r>
              <a:rPr sz="1765" spc="-13" dirty="0">
                <a:latin typeface="Calibri"/>
                <a:cs typeface="Calibri"/>
              </a:rPr>
              <a:t>s</a:t>
            </a:r>
            <a:r>
              <a:rPr sz="1765" spc="-9" dirty="0">
                <a:latin typeface="Calibri"/>
                <a:cs typeface="Calibri"/>
              </a:rPr>
              <a:t>idies</a:t>
            </a:r>
            <a:endParaRPr sz="1765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401184" y="1871829"/>
            <a:ext cx="2725718" cy="1081144"/>
          </a:xfrm>
          <a:custGeom>
            <a:avLst/>
            <a:gdLst/>
            <a:ahLst/>
            <a:cxnLst/>
            <a:rect l="l" t="t" r="r" b="b"/>
            <a:pathLst>
              <a:path w="3089147" h="1225296">
                <a:moveTo>
                  <a:pt x="3089147" y="1219962"/>
                </a:moveTo>
                <a:lnTo>
                  <a:pt x="3089147" y="5334"/>
                </a:lnTo>
                <a:lnTo>
                  <a:pt x="3083814" y="0"/>
                </a:lnTo>
                <a:lnTo>
                  <a:pt x="5333" y="0"/>
                </a:lnTo>
                <a:lnTo>
                  <a:pt x="0" y="5334"/>
                </a:lnTo>
                <a:lnTo>
                  <a:pt x="0" y="1219962"/>
                </a:lnTo>
                <a:lnTo>
                  <a:pt x="5333" y="1225296"/>
                </a:lnTo>
                <a:lnTo>
                  <a:pt x="12191" y="1225296"/>
                </a:lnTo>
                <a:lnTo>
                  <a:pt x="12191" y="25146"/>
                </a:lnTo>
                <a:lnTo>
                  <a:pt x="25145" y="12192"/>
                </a:lnTo>
                <a:lnTo>
                  <a:pt x="25145" y="25146"/>
                </a:lnTo>
                <a:lnTo>
                  <a:pt x="3064002" y="25146"/>
                </a:lnTo>
                <a:lnTo>
                  <a:pt x="3064002" y="12192"/>
                </a:lnTo>
                <a:lnTo>
                  <a:pt x="3076193" y="25146"/>
                </a:lnTo>
                <a:lnTo>
                  <a:pt x="3076193" y="1225296"/>
                </a:lnTo>
                <a:lnTo>
                  <a:pt x="3083814" y="1225296"/>
                </a:lnTo>
                <a:lnTo>
                  <a:pt x="3089147" y="1219962"/>
                </a:lnTo>
                <a:close/>
              </a:path>
              <a:path w="3089147" h="1225296">
                <a:moveTo>
                  <a:pt x="25145" y="25146"/>
                </a:moveTo>
                <a:lnTo>
                  <a:pt x="25145" y="12192"/>
                </a:lnTo>
                <a:lnTo>
                  <a:pt x="12191" y="25146"/>
                </a:lnTo>
                <a:lnTo>
                  <a:pt x="25145" y="25146"/>
                </a:lnTo>
                <a:close/>
              </a:path>
              <a:path w="3089147" h="1225296">
                <a:moveTo>
                  <a:pt x="25145" y="1200150"/>
                </a:moveTo>
                <a:lnTo>
                  <a:pt x="25145" y="25146"/>
                </a:lnTo>
                <a:lnTo>
                  <a:pt x="12191" y="25146"/>
                </a:lnTo>
                <a:lnTo>
                  <a:pt x="12191" y="1200150"/>
                </a:lnTo>
                <a:lnTo>
                  <a:pt x="25145" y="1200150"/>
                </a:lnTo>
                <a:close/>
              </a:path>
              <a:path w="3089147" h="1225296">
                <a:moveTo>
                  <a:pt x="3076193" y="1200150"/>
                </a:moveTo>
                <a:lnTo>
                  <a:pt x="12191" y="1200150"/>
                </a:lnTo>
                <a:lnTo>
                  <a:pt x="25145" y="1212342"/>
                </a:lnTo>
                <a:lnTo>
                  <a:pt x="25146" y="1225296"/>
                </a:lnTo>
                <a:lnTo>
                  <a:pt x="3064002" y="1225296"/>
                </a:lnTo>
                <a:lnTo>
                  <a:pt x="3064002" y="1212342"/>
                </a:lnTo>
                <a:lnTo>
                  <a:pt x="3076193" y="1200150"/>
                </a:lnTo>
                <a:close/>
              </a:path>
              <a:path w="3089147" h="1225296">
                <a:moveTo>
                  <a:pt x="25146" y="1225296"/>
                </a:moveTo>
                <a:lnTo>
                  <a:pt x="25145" y="1212342"/>
                </a:lnTo>
                <a:lnTo>
                  <a:pt x="12191" y="1200150"/>
                </a:lnTo>
                <a:lnTo>
                  <a:pt x="12191" y="1225296"/>
                </a:lnTo>
                <a:lnTo>
                  <a:pt x="25146" y="1225296"/>
                </a:lnTo>
                <a:close/>
              </a:path>
              <a:path w="3089147" h="1225296">
                <a:moveTo>
                  <a:pt x="3076193" y="25146"/>
                </a:moveTo>
                <a:lnTo>
                  <a:pt x="3064002" y="12192"/>
                </a:lnTo>
                <a:lnTo>
                  <a:pt x="3064002" y="25146"/>
                </a:lnTo>
                <a:lnTo>
                  <a:pt x="3076193" y="25146"/>
                </a:lnTo>
                <a:close/>
              </a:path>
              <a:path w="3089147" h="1225296">
                <a:moveTo>
                  <a:pt x="3076193" y="1200150"/>
                </a:moveTo>
                <a:lnTo>
                  <a:pt x="3076193" y="25146"/>
                </a:lnTo>
                <a:lnTo>
                  <a:pt x="3064002" y="25146"/>
                </a:lnTo>
                <a:lnTo>
                  <a:pt x="3064002" y="1200150"/>
                </a:lnTo>
                <a:lnTo>
                  <a:pt x="3076193" y="1200150"/>
                </a:lnTo>
                <a:close/>
              </a:path>
              <a:path w="3089147" h="1225296">
                <a:moveTo>
                  <a:pt x="3076193" y="1225296"/>
                </a:moveTo>
                <a:lnTo>
                  <a:pt x="3076193" y="1200150"/>
                </a:lnTo>
                <a:lnTo>
                  <a:pt x="3064002" y="1212342"/>
                </a:lnTo>
                <a:lnTo>
                  <a:pt x="3064002" y="1225296"/>
                </a:lnTo>
                <a:lnTo>
                  <a:pt x="3076193" y="1225296"/>
                </a:lnTo>
                <a:close/>
              </a:path>
            </a:pathLst>
          </a:custGeom>
          <a:solidFill>
            <a:srgbClr val="9BBB59"/>
          </a:solidFill>
        </p:spPr>
        <p:txBody>
          <a:bodyPr wrap="square" lIns="0" tIns="0" rIns="0" bIns="0" rtlCol="0">
            <a:noAutofit/>
          </a:bodyPr>
          <a:lstStyle/>
          <a:p>
            <a:endParaRPr sz="1588"/>
          </a:p>
        </p:txBody>
      </p:sp>
      <p:sp>
        <p:nvSpPr>
          <p:cNvPr id="5" name="object 5"/>
          <p:cNvSpPr txBox="1"/>
          <p:nvPr/>
        </p:nvSpPr>
        <p:spPr>
          <a:xfrm>
            <a:off x="1481417" y="1910154"/>
            <a:ext cx="2228850" cy="98947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1206" marR="258309"/>
            <a:r>
              <a:rPr sz="1588" spc="-13" dirty="0">
                <a:latin typeface="Calibri"/>
                <a:cs typeface="Calibri"/>
              </a:rPr>
              <a:t>H0</a:t>
            </a:r>
            <a:r>
              <a:rPr sz="1588" spc="4" dirty="0">
                <a:latin typeface="Calibri"/>
                <a:cs typeface="Calibri"/>
              </a:rPr>
              <a:t> </a:t>
            </a:r>
            <a:r>
              <a:rPr sz="1588" dirty="0">
                <a:latin typeface="Calibri"/>
                <a:cs typeface="Calibri"/>
              </a:rPr>
              <a:t>=</a:t>
            </a:r>
            <a:r>
              <a:rPr sz="1588" spc="9" dirty="0">
                <a:latin typeface="Calibri"/>
                <a:cs typeface="Calibri"/>
              </a:rPr>
              <a:t> </a:t>
            </a:r>
            <a:r>
              <a:rPr sz="1588" spc="-4" dirty="0">
                <a:latin typeface="Calibri"/>
                <a:cs typeface="Calibri"/>
              </a:rPr>
              <a:t>o</a:t>
            </a:r>
            <a:r>
              <a:rPr sz="1588" dirty="0">
                <a:latin typeface="Calibri"/>
                <a:cs typeface="Calibri"/>
              </a:rPr>
              <a:t>n</a:t>
            </a:r>
            <a:r>
              <a:rPr sz="1588" spc="13" dirty="0">
                <a:latin typeface="Calibri"/>
                <a:cs typeface="Calibri"/>
              </a:rPr>
              <a:t> </a:t>
            </a:r>
            <a:r>
              <a:rPr sz="1588" dirty="0">
                <a:latin typeface="Calibri"/>
                <a:cs typeface="Calibri"/>
              </a:rPr>
              <a:t>a</a:t>
            </a:r>
            <a:r>
              <a:rPr sz="1588" spc="-31" dirty="0">
                <a:latin typeface="Calibri"/>
                <a:cs typeface="Calibri"/>
              </a:rPr>
              <a:t>n</a:t>
            </a:r>
            <a:r>
              <a:rPr sz="1588" spc="-9" dirty="0">
                <a:latin typeface="Calibri"/>
                <a:cs typeface="Calibri"/>
              </a:rPr>
              <a:t>y </a:t>
            </a:r>
            <a:r>
              <a:rPr sz="1588" spc="-22" dirty="0">
                <a:latin typeface="Calibri"/>
                <a:cs typeface="Calibri"/>
              </a:rPr>
              <a:t>go</a:t>
            </a:r>
            <a:r>
              <a:rPr sz="1588" spc="40" dirty="0">
                <a:latin typeface="Calibri"/>
                <a:cs typeface="Calibri"/>
              </a:rPr>
              <a:t>v</a:t>
            </a:r>
            <a:r>
              <a:rPr sz="1588" spc="-4" dirty="0">
                <a:latin typeface="Calibri"/>
                <a:cs typeface="Calibri"/>
              </a:rPr>
              <a:t>’</a:t>
            </a:r>
            <a:r>
              <a:rPr sz="1588" spc="-13" dirty="0">
                <a:latin typeface="Calibri"/>
                <a:cs typeface="Calibri"/>
              </a:rPr>
              <a:t>t</a:t>
            </a:r>
            <a:r>
              <a:rPr sz="1588" dirty="0">
                <a:latin typeface="Calibri"/>
                <a:cs typeface="Calibri"/>
              </a:rPr>
              <a:t>. </a:t>
            </a:r>
            <a:r>
              <a:rPr sz="1588" spc="-9" dirty="0">
                <a:latin typeface="Calibri"/>
                <a:cs typeface="Calibri"/>
              </a:rPr>
              <a:t>g</a:t>
            </a:r>
            <a:r>
              <a:rPr sz="1588" spc="-40" dirty="0">
                <a:latin typeface="Calibri"/>
                <a:cs typeface="Calibri"/>
              </a:rPr>
              <a:t>r</a:t>
            </a:r>
            <a:r>
              <a:rPr sz="1588" dirty="0">
                <a:latin typeface="Calibri"/>
                <a:cs typeface="Calibri"/>
              </a:rPr>
              <a:t>a</a:t>
            </a:r>
            <a:r>
              <a:rPr sz="1588" spc="-18" dirty="0">
                <a:latin typeface="Calibri"/>
                <a:cs typeface="Calibri"/>
              </a:rPr>
              <a:t>n</a:t>
            </a:r>
            <a:r>
              <a:rPr sz="1588" spc="-9" dirty="0">
                <a:latin typeface="Calibri"/>
                <a:cs typeface="Calibri"/>
              </a:rPr>
              <a:t>t H1</a:t>
            </a:r>
            <a:r>
              <a:rPr sz="1588" spc="4" dirty="0">
                <a:latin typeface="Calibri"/>
                <a:cs typeface="Calibri"/>
              </a:rPr>
              <a:t> </a:t>
            </a:r>
            <a:r>
              <a:rPr sz="1588" dirty="0">
                <a:latin typeface="Calibri"/>
                <a:cs typeface="Calibri"/>
              </a:rPr>
              <a:t>=</a:t>
            </a:r>
            <a:r>
              <a:rPr sz="1588" spc="9" dirty="0">
                <a:latin typeface="Calibri"/>
                <a:cs typeface="Calibri"/>
              </a:rPr>
              <a:t> </a:t>
            </a:r>
            <a:r>
              <a:rPr sz="1588" spc="-9" dirty="0">
                <a:latin typeface="Calibri"/>
                <a:cs typeface="Calibri"/>
              </a:rPr>
              <a:t>0</a:t>
            </a:r>
            <a:r>
              <a:rPr sz="1588" spc="4" dirty="0">
                <a:latin typeface="Calibri"/>
                <a:cs typeface="Calibri"/>
              </a:rPr>
              <a:t> </a:t>
            </a:r>
            <a:r>
              <a:rPr sz="1588" dirty="0">
                <a:latin typeface="Calibri"/>
                <a:cs typeface="Calibri"/>
              </a:rPr>
              <a:t>–</a:t>
            </a:r>
            <a:r>
              <a:rPr sz="1588" spc="9" dirty="0">
                <a:latin typeface="Calibri"/>
                <a:cs typeface="Calibri"/>
              </a:rPr>
              <a:t> </a:t>
            </a:r>
            <a:r>
              <a:rPr sz="1588" spc="-13" dirty="0">
                <a:latin typeface="Calibri"/>
                <a:cs typeface="Calibri"/>
              </a:rPr>
              <a:t>50,00</a:t>
            </a:r>
            <a:r>
              <a:rPr sz="1588" spc="-9" dirty="0">
                <a:latin typeface="Calibri"/>
                <a:cs typeface="Calibri"/>
              </a:rPr>
              <a:t>0</a:t>
            </a:r>
            <a:r>
              <a:rPr sz="1588" spc="4" dirty="0">
                <a:latin typeface="Calibri"/>
                <a:cs typeface="Calibri"/>
              </a:rPr>
              <a:t> </a:t>
            </a:r>
            <a:r>
              <a:rPr sz="1588" spc="-22" dirty="0">
                <a:latin typeface="Calibri"/>
                <a:cs typeface="Calibri"/>
              </a:rPr>
              <a:t>Z</a:t>
            </a:r>
            <a:r>
              <a:rPr sz="1588" spc="-9" dirty="0">
                <a:latin typeface="Calibri"/>
                <a:cs typeface="Calibri"/>
              </a:rPr>
              <a:t>AR</a:t>
            </a:r>
            <a:endParaRPr sz="1588">
              <a:latin typeface="Calibri"/>
              <a:cs typeface="Calibri"/>
            </a:endParaRPr>
          </a:p>
          <a:p>
            <a:pPr marL="11206" marR="11206"/>
            <a:r>
              <a:rPr sz="1588" spc="-13" dirty="0">
                <a:latin typeface="Calibri"/>
                <a:cs typeface="Calibri"/>
              </a:rPr>
              <a:t>H2</a:t>
            </a:r>
            <a:r>
              <a:rPr sz="1588" spc="4" dirty="0">
                <a:latin typeface="Calibri"/>
                <a:cs typeface="Calibri"/>
              </a:rPr>
              <a:t> </a:t>
            </a:r>
            <a:r>
              <a:rPr sz="1588" dirty="0">
                <a:latin typeface="Calibri"/>
                <a:cs typeface="Calibri"/>
              </a:rPr>
              <a:t>=</a:t>
            </a:r>
            <a:r>
              <a:rPr sz="1588" spc="9" dirty="0">
                <a:latin typeface="Calibri"/>
                <a:cs typeface="Calibri"/>
              </a:rPr>
              <a:t> </a:t>
            </a:r>
            <a:r>
              <a:rPr sz="1588" spc="-13" dirty="0">
                <a:latin typeface="Calibri"/>
                <a:cs typeface="Calibri"/>
              </a:rPr>
              <a:t>50,00</a:t>
            </a:r>
            <a:r>
              <a:rPr sz="1588" spc="-9" dirty="0">
                <a:latin typeface="Calibri"/>
                <a:cs typeface="Calibri"/>
              </a:rPr>
              <a:t>0</a:t>
            </a:r>
            <a:r>
              <a:rPr sz="1588" spc="4" dirty="0">
                <a:latin typeface="Calibri"/>
                <a:cs typeface="Calibri"/>
              </a:rPr>
              <a:t> </a:t>
            </a:r>
            <a:r>
              <a:rPr sz="1588" dirty="0">
                <a:latin typeface="Calibri"/>
                <a:cs typeface="Calibri"/>
              </a:rPr>
              <a:t>–</a:t>
            </a:r>
            <a:r>
              <a:rPr sz="1588" spc="9" dirty="0">
                <a:latin typeface="Calibri"/>
                <a:cs typeface="Calibri"/>
              </a:rPr>
              <a:t> </a:t>
            </a:r>
            <a:r>
              <a:rPr sz="1588" spc="-13" dirty="0">
                <a:latin typeface="Calibri"/>
                <a:cs typeface="Calibri"/>
              </a:rPr>
              <a:t>100,00</a:t>
            </a:r>
            <a:r>
              <a:rPr sz="1588" spc="-9" dirty="0">
                <a:latin typeface="Calibri"/>
                <a:cs typeface="Calibri"/>
              </a:rPr>
              <a:t>0</a:t>
            </a:r>
            <a:r>
              <a:rPr sz="1588" spc="4" dirty="0">
                <a:latin typeface="Calibri"/>
                <a:cs typeface="Calibri"/>
              </a:rPr>
              <a:t> </a:t>
            </a:r>
            <a:r>
              <a:rPr sz="1588" spc="-22" dirty="0">
                <a:latin typeface="Calibri"/>
                <a:cs typeface="Calibri"/>
              </a:rPr>
              <a:t>Z</a:t>
            </a:r>
            <a:r>
              <a:rPr sz="1588" spc="-9" dirty="0">
                <a:latin typeface="Calibri"/>
                <a:cs typeface="Calibri"/>
              </a:rPr>
              <a:t>AR H3</a:t>
            </a:r>
            <a:r>
              <a:rPr sz="1588" spc="4" dirty="0">
                <a:latin typeface="Calibri"/>
                <a:cs typeface="Calibri"/>
              </a:rPr>
              <a:t> </a:t>
            </a:r>
            <a:r>
              <a:rPr sz="1588" dirty="0">
                <a:latin typeface="Calibri"/>
                <a:cs typeface="Calibri"/>
              </a:rPr>
              <a:t>&gt;</a:t>
            </a:r>
            <a:r>
              <a:rPr sz="1588" spc="9" dirty="0">
                <a:latin typeface="Calibri"/>
                <a:cs typeface="Calibri"/>
              </a:rPr>
              <a:t> </a:t>
            </a:r>
            <a:r>
              <a:rPr sz="1588" spc="-13" dirty="0">
                <a:latin typeface="Calibri"/>
                <a:cs typeface="Calibri"/>
              </a:rPr>
              <a:t>100,00</a:t>
            </a:r>
            <a:r>
              <a:rPr sz="1588" spc="-9" dirty="0">
                <a:latin typeface="Calibri"/>
                <a:cs typeface="Calibri"/>
              </a:rPr>
              <a:t>0</a:t>
            </a:r>
            <a:r>
              <a:rPr sz="1588" spc="4" dirty="0">
                <a:latin typeface="Calibri"/>
                <a:cs typeface="Calibri"/>
              </a:rPr>
              <a:t> </a:t>
            </a:r>
            <a:r>
              <a:rPr sz="1588" spc="-22" dirty="0">
                <a:latin typeface="Calibri"/>
                <a:cs typeface="Calibri"/>
              </a:rPr>
              <a:t>Z</a:t>
            </a:r>
            <a:r>
              <a:rPr sz="1588" spc="-9" dirty="0">
                <a:latin typeface="Calibri"/>
                <a:cs typeface="Calibri"/>
              </a:rPr>
              <a:t>AR</a:t>
            </a:r>
            <a:endParaRPr sz="1588">
              <a:latin typeface="Calibri"/>
              <a:cs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870024" y="5569099"/>
            <a:ext cx="3773917" cy="279699"/>
          </a:xfrm>
          <a:custGeom>
            <a:avLst/>
            <a:gdLst/>
            <a:ahLst/>
            <a:cxnLst/>
            <a:rect l="l" t="t" r="r" b="b"/>
            <a:pathLst>
              <a:path w="4277106" h="316992">
                <a:moveTo>
                  <a:pt x="4277106" y="315468"/>
                </a:moveTo>
                <a:lnTo>
                  <a:pt x="4277106" y="2286"/>
                </a:lnTo>
                <a:lnTo>
                  <a:pt x="4274820" y="0"/>
                </a:lnTo>
                <a:lnTo>
                  <a:pt x="2285" y="0"/>
                </a:lnTo>
                <a:lnTo>
                  <a:pt x="0" y="2286"/>
                </a:lnTo>
                <a:lnTo>
                  <a:pt x="0" y="315468"/>
                </a:lnTo>
                <a:lnTo>
                  <a:pt x="2285" y="316992"/>
                </a:lnTo>
                <a:lnTo>
                  <a:pt x="4572" y="316992"/>
                </a:lnTo>
                <a:lnTo>
                  <a:pt x="4571" y="9143"/>
                </a:lnTo>
                <a:lnTo>
                  <a:pt x="9906" y="4571"/>
                </a:lnTo>
                <a:lnTo>
                  <a:pt x="9906" y="9143"/>
                </a:lnTo>
                <a:lnTo>
                  <a:pt x="4267200" y="9143"/>
                </a:lnTo>
                <a:lnTo>
                  <a:pt x="4267200" y="4571"/>
                </a:lnTo>
                <a:lnTo>
                  <a:pt x="4271772" y="9143"/>
                </a:lnTo>
                <a:lnTo>
                  <a:pt x="4271772" y="316992"/>
                </a:lnTo>
                <a:lnTo>
                  <a:pt x="4274820" y="316992"/>
                </a:lnTo>
                <a:lnTo>
                  <a:pt x="4277106" y="315468"/>
                </a:lnTo>
                <a:close/>
              </a:path>
              <a:path w="4277106" h="316992">
                <a:moveTo>
                  <a:pt x="9906" y="9143"/>
                </a:moveTo>
                <a:lnTo>
                  <a:pt x="9906" y="4571"/>
                </a:lnTo>
                <a:lnTo>
                  <a:pt x="4571" y="9143"/>
                </a:lnTo>
                <a:lnTo>
                  <a:pt x="9906" y="9143"/>
                </a:lnTo>
                <a:close/>
              </a:path>
              <a:path w="4277106" h="316992">
                <a:moveTo>
                  <a:pt x="9906" y="307848"/>
                </a:moveTo>
                <a:lnTo>
                  <a:pt x="9906" y="9143"/>
                </a:lnTo>
                <a:lnTo>
                  <a:pt x="4571" y="9143"/>
                </a:lnTo>
                <a:lnTo>
                  <a:pt x="4571" y="307848"/>
                </a:lnTo>
                <a:lnTo>
                  <a:pt x="9906" y="307848"/>
                </a:lnTo>
                <a:close/>
              </a:path>
              <a:path w="4277106" h="316992">
                <a:moveTo>
                  <a:pt x="4271772" y="307848"/>
                </a:moveTo>
                <a:lnTo>
                  <a:pt x="4571" y="307848"/>
                </a:lnTo>
                <a:lnTo>
                  <a:pt x="9906" y="312420"/>
                </a:lnTo>
                <a:lnTo>
                  <a:pt x="9906" y="316992"/>
                </a:lnTo>
                <a:lnTo>
                  <a:pt x="4267200" y="316992"/>
                </a:lnTo>
                <a:lnTo>
                  <a:pt x="4267200" y="312420"/>
                </a:lnTo>
                <a:lnTo>
                  <a:pt x="4271772" y="307848"/>
                </a:lnTo>
                <a:close/>
              </a:path>
              <a:path w="4277106" h="316992">
                <a:moveTo>
                  <a:pt x="9906" y="316992"/>
                </a:moveTo>
                <a:lnTo>
                  <a:pt x="9906" y="312420"/>
                </a:lnTo>
                <a:lnTo>
                  <a:pt x="4571" y="307848"/>
                </a:lnTo>
                <a:lnTo>
                  <a:pt x="4572" y="316992"/>
                </a:lnTo>
                <a:lnTo>
                  <a:pt x="9906" y="316992"/>
                </a:lnTo>
                <a:close/>
              </a:path>
              <a:path w="4277106" h="316992">
                <a:moveTo>
                  <a:pt x="4271772" y="9143"/>
                </a:moveTo>
                <a:lnTo>
                  <a:pt x="4267200" y="4571"/>
                </a:lnTo>
                <a:lnTo>
                  <a:pt x="4267200" y="9143"/>
                </a:lnTo>
                <a:lnTo>
                  <a:pt x="4271772" y="9143"/>
                </a:lnTo>
                <a:close/>
              </a:path>
              <a:path w="4277106" h="316992">
                <a:moveTo>
                  <a:pt x="4271772" y="307848"/>
                </a:moveTo>
                <a:lnTo>
                  <a:pt x="4271772" y="9143"/>
                </a:lnTo>
                <a:lnTo>
                  <a:pt x="4267200" y="9143"/>
                </a:lnTo>
                <a:lnTo>
                  <a:pt x="4267200" y="307848"/>
                </a:lnTo>
                <a:lnTo>
                  <a:pt x="4271772" y="307848"/>
                </a:lnTo>
                <a:close/>
              </a:path>
              <a:path w="4277106" h="316992">
                <a:moveTo>
                  <a:pt x="4271772" y="316992"/>
                </a:moveTo>
                <a:lnTo>
                  <a:pt x="4271772" y="307848"/>
                </a:lnTo>
                <a:lnTo>
                  <a:pt x="4267200" y="312420"/>
                </a:lnTo>
                <a:lnTo>
                  <a:pt x="4267200" y="316992"/>
                </a:lnTo>
                <a:lnTo>
                  <a:pt x="4271772" y="3169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 sz="1588"/>
          </a:p>
        </p:txBody>
      </p:sp>
      <p:sp>
        <p:nvSpPr>
          <p:cNvPr id="8" name="object 8"/>
          <p:cNvSpPr txBox="1"/>
          <p:nvPr/>
        </p:nvSpPr>
        <p:spPr>
          <a:xfrm>
            <a:off x="943535" y="5603164"/>
            <a:ext cx="3530413" cy="20730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1206"/>
            <a:r>
              <a:rPr sz="1235" spc="-31" dirty="0">
                <a:latin typeface="Calibri"/>
                <a:cs typeface="Calibri"/>
              </a:rPr>
              <a:t>A</a:t>
            </a:r>
            <a:r>
              <a:rPr sz="1235" spc="-22" dirty="0">
                <a:latin typeface="Calibri"/>
                <a:cs typeface="Calibri"/>
              </a:rPr>
              <a:t>v</a:t>
            </a:r>
            <a:r>
              <a:rPr sz="1235" spc="-9" dirty="0">
                <a:latin typeface="Calibri"/>
                <a:cs typeface="Calibri"/>
              </a:rPr>
              <a:t>e</a:t>
            </a:r>
            <a:r>
              <a:rPr sz="1235" spc="-35" dirty="0">
                <a:latin typeface="Calibri"/>
                <a:cs typeface="Calibri"/>
              </a:rPr>
              <a:t>r</a:t>
            </a:r>
            <a:r>
              <a:rPr sz="1235" spc="-9" dirty="0">
                <a:latin typeface="Calibri"/>
                <a:cs typeface="Calibri"/>
              </a:rPr>
              <a:t>a</a:t>
            </a:r>
            <a:r>
              <a:rPr sz="1235" spc="-18" dirty="0">
                <a:latin typeface="Calibri"/>
                <a:cs typeface="Calibri"/>
              </a:rPr>
              <a:t>g</a:t>
            </a:r>
            <a:r>
              <a:rPr sz="1235" spc="-9" dirty="0">
                <a:latin typeface="Calibri"/>
                <a:cs typeface="Calibri"/>
              </a:rPr>
              <a:t>e</a:t>
            </a:r>
            <a:r>
              <a:rPr sz="1235" spc="13" dirty="0">
                <a:latin typeface="Calibri"/>
                <a:cs typeface="Calibri"/>
              </a:rPr>
              <a:t> </a:t>
            </a:r>
            <a:r>
              <a:rPr sz="1235" spc="-13" dirty="0">
                <a:latin typeface="Calibri"/>
                <a:cs typeface="Calibri"/>
              </a:rPr>
              <a:t>out</a:t>
            </a:r>
            <a:r>
              <a:rPr sz="1235" spc="-9" dirty="0">
                <a:latin typeface="Calibri"/>
                <a:cs typeface="Calibri"/>
              </a:rPr>
              <a:t>‐of‐</a:t>
            </a:r>
            <a:r>
              <a:rPr sz="1235" spc="-13" dirty="0">
                <a:latin typeface="Calibri"/>
                <a:cs typeface="Calibri"/>
              </a:rPr>
              <a:t>poc</a:t>
            </a:r>
            <a:r>
              <a:rPr sz="1235" spc="-53" dirty="0">
                <a:latin typeface="Calibri"/>
                <a:cs typeface="Calibri"/>
              </a:rPr>
              <a:t>k</a:t>
            </a:r>
            <a:r>
              <a:rPr sz="1235" spc="-13" dirty="0">
                <a:latin typeface="Calibri"/>
                <a:cs typeface="Calibri"/>
              </a:rPr>
              <a:t>e</a:t>
            </a:r>
            <a:r>
              <a:rPr sz="1235" spc="-4" dirty="0">
                <a:latin typeface="Calibri"/>
                <a:cs typeface="Calibri"/>
              </a:rPr>
              <a:t>t</a:t>
            </a:r>
            <a:r>
              <a:rPr sz="1235" spc="18" dirty="0">
                <a:latin typeface="Calibri"/>
                <a:cs typeface="Calibri"/>
              </a:rPr>
              <a:t> </a:t>
            </a:r>
            <a:r>
              <a:rPr sz="1235" spc="-9" dirty="0">
                <a:latin typeface="Calibri"/>
                <a:cs typeface="Calibri"/>
              </a:rPr>
              <a:t>on</a:t>
            </a:r>
            <a:r>
              <a:rPr sz="1235" spc="-4" dirty="0">
                <a:latin typeface="Calibri"/>
                <a:cs typeface="Calibri"/>
              </a:rPr>
              <a:t> </a:t>
            </a:r>
            <a:r>
              <a:rPr sz="1235" spc="-9" dirty="0">
                <a:latin typeface="Calibri"/>
                <a:cs typeface="Calibri"/>
              </a:rPr>
              <a:t>acu</a:t>
            </a:r>
            <a:r>
              <a:rPr sz="1235" spc="-22" dirty="0">
                <a:latin typeface="Calibri"/>
                <a:cs typeface="Calibri"/>
              </a:rPr>
              <a:t>t</a:t>
            </a:r>
            <a:r>
              <a:rPr sz="1235" spc="-9" dirty="0">
                <a:latin typeface="Calibri"/>
                <a:cs typeface="Calibri"/>
              </a:rPr>
              <a:t>e</a:t>
            </a:r>
            <a:r>
              <a:rPr sz="1235" spc="9" dirty="0">
                <a:latin typeface="Calibri"/>
                <a:cs typeface="Calibri"/>
              </a:rPr>
              <a:t> </a:t>
            </a:r>
            <a:r>
              <a:rPr sz="1235" spc="-13" dirty="0">
                <a:latin typeface="Calibri"/>
                <a:cs typeface="Calibri"/>
              </a:rPr>
              <a:t>CV</a:t>
            </a:r>
            <a:r>
              <a:rPr sz="1235" spc="-9" dirty="0">
                <a:latin typeface="Calibri"/>
                <a:cs typeface="Calibri"/>
              </a:rPr>
              <a:t>D</a:t>
            </a:r>
            <a:r>
              <a:rPr sz="1235" spc="9" dirty="0">
                <a:latin typeface="Calibri"/>
                <a:cs typeface="Calibri"/>
              </a:rPr>
              <a:t> </a:t>
            </a:r>
            <a:r>
              <a:rPr sz="1235" spc="-13" dirty="0">
                <a:latin typeface="Calibri"/>
                <a:cs typeface="Calibri"/>
              </a:rPr>
              <a:t>e</a:t>
            </a:r>
            <a:r>
              <a:rPr sz="1235" spc="-22" dirty="0">
                <a:latin typeface="Calibri"/>
                <a:cs typeface="Calibri"/>
              </a:rPr>
              <a:t>v</a:t>
            </a:r>
            <a:r>
              <a:rPr sz="1235" spc="-13" dirty="0">
                <a:latin typeface="Calibri"/>
                <a:cs typeface="Calibri"/>
              </a:rPr>
              <a:t>e</a:t>
            </a:r>
            <a:r>
              <a:rPr sz="1235" spc="-22" dirty="0">
                <a:latin typeface="Calibri"/>
                <a:cs typeface="Calibri"/>
              </a:rPr>
              <a:t>n</a:t>
            </a:r>
            <a:r>
              <a:rPr sz="1235" spc="-9" dirty="0">
                <a:latin typeface="Calibri"/>
                <a:cs typeface="Calibri"/>
              </a:rPr>
              <a:t>ts</a:t>
            </a:r>
            <a:r>
              <a:rPr sz="1235" spc="18" dirty="0">
                <a:latin typeface="Calibri"/>
                <a:cs typeface="Calibri"/>
              </a:rPr>
              <a:t> </a:t>
            </a:r>
            <a:r>
              <a:rPr sz="1235" spc="-9" dirty="0">
                <a:latin typeface="Calibri"/>
                <a:cs typeface="Calibri"/>
              </a:rPr>
              <a:t>(2011</a:t>
            </a:r>
            <a:r>
              <a:rPr sz="1235" spc="9" dirty="0">
                <a:latin typeface="Calibri"/>
                <a:cs typeface="Calibri"/>
              </a:rPr>
              <a:t> </a:t>
            </a:r>
            <a:r>
              <a:rPr sz="1235" spc="-18" dirty="0">
                <a:latin typeface="Calibri"/>
                <a:cs typeface="Calibri"/>
              </a:rPr>
              <a:t>Z</a:t>
            </a:r>
            <a:r>
              <a:rPr sz="1235" spc="-9" dirty="0">
                <a:latin typeface="Calibri"/>
                <a:cs typeface="Calibri"/>
              </a:rPr>
              <a:t>AR)</a:t>
            </a:r>
            <a:endParaRPr sz="1235">
              <a:latin typeface="Calibri"/>
              <a:cs typeface="Calibri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868120" y="3288591"/>
          <a:ext cx="3765175" cy="235390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46412"/>
                <a:gridCol w="1109381"/>
                <a:gridCol w="1109382"/>
              </a:tblGrid>
              <a:tr h="296844">
                <a:tc>
                  <a:txBody>
                    <a:bodyPr/>
                    <a:lstStyle/>
                    <a:p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4223">
                      <a:solidFill>
                        <a:srgbClr val="FFFFFF"/>
                      </a:solidFill>
                      <a:prstDash val="solid"/>
                    </a:lnL>
                    <a:lnR w="14224">
                      <a:solidFill>
                        <a:srgbClr val="FFFFFF"/>
                      </a:solidFill>
                      <a:prstDash val="solid"/>
                    </a:lnR>
                    <a:lnT w="14223">
                      <a:solidFill>
                        <a:srgbClr val="FFFFFF"/>
                      </a:solidFill>
                      <a:prstDash val="solid"/>
                    </a:lnT>
                    <a:lnB w="3937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384810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St</a:t>
                      </a:r>
                      <a:r>
                        <a:rPr sz="1200" b="1" spc="-2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sz="1200" b="1" spc="-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sz="1200" b="1" spc="-3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k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4224">
                      <a:solidFill>
                        <a:srgbClr val="FFFFFF"/>
                      </a:solidFill>
                      <a:prstDash val="solid"/>
                    </a:lnL>
                    <a:lnR w="14223">
                      <a:solidFill>
                        <a:srgbClr val="FFFFFF"/>
                      </a:solidFill>
                      <a:prstDash val="solid"/>
                    </a:lnR>
                    <a:lnT w="14223">
                      <a:solidFill>
                        <a:srgbClr val="FFFFFF"/>
                      </a:solidFill>
                      <a:prstDash val="solid"/>
                    </a:lnT>
                    <a:lnB w="3937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R="1905" algn="ctr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IHD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4223">
                      <a:solidFill>
                        <a:srgbClr val="FFFFFF"/>
                      </a:solidFill>
                      <a:prstDash val="solid"/>
                    </a:lnL>
                    <a:lnR w="14223">
                      <a:solidFill>
                        <a:srgbClr val="FFFFFF"/>
                      </a:solidFill>
                      <a:prstDash val="solid"/>
                    </a:lnR>
                    <a:lnT w="14223">
                      <a:solidFill>
                        <a:srgbClr val="FFFFFF"/>
                      </a:solidFill>
                      <a:prstDash val="solid"/>
                    </a:lnT>
                    <a:lnB w="3937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</a:tr>
              <a:tr h="297179">
                <a:tc>
                  <a:txBody>
                    <a:bodyPr/>
                    <a:lstStyle/>
                    <a:p>
                      <a:pPr marL="906780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PUBLIC H0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4223">
                      <a:solidFill>
                        <a:srgbClr val="FFFFFF"/>
                      </a:solidFill>
                      <a:prstDash val="solid"/>
                    </a:lnL>
                    <a:lnR w="14224">
                      <a:solidFill>
                        <a:srgbClr val="FFFFFF"/>
                      </a:solidFill>
                      <a:prstDash val="solid"/>
                    </a:lnR>
                    <a:lnT w="39370">
                      <a:solidFill>
                        <a:srgbClr val="FFFFFF"/>
                      </a:solidFill>
                      <a:prstDash val="solid"/>
                    </a:lnT>
                    <a:lnB w="13461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R="1905" algn="ctr">
                        <a:lnSpc>
                          <a:spcPct val="100000"/>
                        </a:lnSpc>
                      </a:pPr>
                      <a:r>
                        <a:rPr sz="1200" spc="-5" dirty="0" smtClean="0">
                          <a:latin typeface="Calibri"/>
                          <a:cs typeface="Calibri"/>
                        </a:rPr>
                        <a:t>77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4224">
                      <a:solidFill>
                        <a:srgbClr val="FFFFFF"/>
                      </a:solidFill>
                      <a:prstDash val="solid"/>
                    </a:lnL>
                    <a:lnR w="14223">
                      <a:solidFill>
                        <a:srgbClr val="FFFFFF"/>
                      </a:solidFill>
                      <a:prstDash val="solid"/>
                    </a:lnR>
                    <a:lnT w="39370">
                      <a:solidFill>
                        <a:srgbClr val="FFFFFF"/>
                      </a:solidFill>
                      <a:prstDash val="solid"/>
                    </a:lnT>
                    <a:lnB w="13461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R="1905" algn="ctr">
                        <a:lnSpc>
                          <a:spcPct val="100000"/>
                        </a:lnSpc>
                      </a:pPr>
                      <a:r>
                        <a:rPr sz="1200" spc="-5" dirty="0" smtClean="0">
                          <a:latin typeface="Calibri"/>
                          <a:cs typeface="Calibri"/>
                        </a:rPr>
                        <a:t>85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4223">
                      <a:solidFill>
                        <a:srgbClr val="FFFFFF"/>
                      </a:solidFill>
                      <a:prstDash val="solid"/>
                    </a:lnL>
                    <a:lnR w="14223">
                      <a:solidFill>
                        <a:srgbClr val="FFFFFF"/>
                      </a:solidFill>
                      <a:prstDash val="solid"/>
                    </a:lnR>
                    <a:lnT w="39370">
                      <a:solidFill>
                        <a:srgbClr val="FFFFFF"/>
                      </a:solidFill>
                      <a:prstDash val="solid"/>
                    </a:lnT>
                    <a:lnB w="13461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</a:tr>
              <a:tr h="297180">
                <a:tc>
                  <a:txBody>
                    <a:bodyPr/>
                    <a:lstStyle/>
                    <a:p>
                      <a:pPr marL="906780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PUBLIC H1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4223">
                      <a:solidFill>
                        <a:srgbClr val="FFFFFF"/>
                      </a:solidFill>
                      <a:prstDash val="solid"/>
                    </a:lnL>
                    <a:lnR w="14224">
                      <a:solidFill>
                        <a:srgbClr val="FFFFFF"/>
                      </a:solidFill>
                      <a:prstDash val="solid"/>
                    </a:lnR>
                    <a:lnT w="13461">
                      <a:solidFill>
                        <a:srgbClr val="FFFFFF"/>
                      </a:solidFill>
                      <a:prstDash val="solid"/>
                    </a:lnT>
                    <a:lnB w="13462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R="1905" algn="ctr">
                        <a:lnSpc>
                          <a:spcPct val="100000"/>
                        </a:lnSpc>
                      </a:pPr>
                      <a:r>
                        <a:rPr sz="1200" spc="-5" dirty="0" smtClean="0">
                          <a:latin typeface="Calibri"/>
                          <a:cs typeface="Calibri"/>
                        </a:rPr>
                        <a:t>188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4224">
                      <a:solidFill>
                        <a:srgbClr val="FFFFFF"/>
                      </a:solidFill>
                      <a:prstDash val="solid"/>
                    </a:lnL>
                    <a:lnR w="14223">
                      <a:solidFill>
                        <a:srgbClr val="FFFFFF"/>
                      </a:solidFill>
                      <a:prstDash val="solid"/>
                    </a:lnR>
                    <a:lnT w="13461">
                      <a:solidFill>
                        <a:srgbClr val="FFFFFF"/>
                      </a:solidFill>
                      <a:prstDash val="solid"/>
                    </a:lnT>
                    <a:lnB w="13462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R="1905" algn="ctr">
                        <a:lnSpc>
                          <a:spcPct val="100000"/>
                        </a:lnSpc>
                      </a:pPr>
                      <a:r>
                        <a:rPr sz="1200" spc="-5" dirty="0" smtClean="0">
                          <a:latin typeface="Calibri"/>
                          <a:cs typeface="Calibri"/>
                        </a:rPr>
                        <a:t>208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4223">
                      <a:solidFill>
                        <a:srgbClr val="FFFFFF"/>
                      </a:solidFill>
                      <a:prstDash val="solid"/>
                    </a:lnL>
                    <a:lnR w="14223">
                      <a:solidFill>
                        <a:srgbClr val="FFFFFF"/>
                      </a:solidFill>
                      <a:prstDash val="solid"/>
                    </a:lnR>
                    <a:lnT w="13461">
                      <a:solidFill>
                        <a:srgbClr val="FFFFFF"/>
                      </a:solidFill>
                      <a:prstDash val="solid"/>
                    </a:lnT>
                    <a:lnB w="13462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</a:tr>
              <a:tr h="296843">
                <a:tc>
                  <a:txBody>
                    <a:bodyPr/>
                    <a:lstStyle/>
                    <a:p>
                      <a:pPr marL="906780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PUBLIC H2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4223">
                      <a:solidFill>
                        <a:srgbClr val="FFFFFF"/>
                      </a:solidFill>
                      <a:prstDash val="solid"/>
                    </a:lnL>
                    <a:lnR w="14224">
                      <a:solidFill>
                        <a:srgbClr val="FFFFFF"/>
                      </a:solidFill>
                      <a:prstDash val="solid"/>
                    </a:lnR>
                    <a:lnT w="13462">
                      <a:solidFill>
                        <a:srgbClr val="FFFFFF"/>
                      </a:solidFill>
                      <a:prstDash val="solid"/>
                    </a:lnT>
                    <a:lnB w="14223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R="1905" algn="ctr">
                        <a:lnSpc>
                          <a:spcPct val="100000"/>
                        </a:lnSpc>
                      </a:pPr>
                      <a:r>
                        <a:rPr sz="1200" spc="-5" dirty="0" smtClean="0">
                          <a:latin typeface="Calibri"/>
                          <a:cs typeface="Calibri"/>
                        </a:rPr>
                        <a:t>2846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4224">
                      <a:solidFill>
                        <a:srgbClr val="FFFFFF"/>
                      </a:solidFill>
                      <a:prstDash val="solid"/>
                    </a:lnL>
                    <a:lnR w="14223">
                      <a:solidFill>
                        <a:srgbClr val="FFFFFF"/>
                      </a:solidFill>
                      <a:prstDash val="solid"/>
                    </a:lnR>
                    <a:lnT w="13462">
                      <a:solidFill>
                        <a:srgbClr val="FFFFFF"/>
                      </a:solidFill>
                      <a:prstDash val="solid"/>
                    </a:lnT>
                    <a:lnB w="14223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R="1905" algn="ctr">
                        <a:lnSpc>
                          <a:spcPct val="100000"/>
                        </a:lnSpc>
                      </a:pPr>
                      <a:r>
                        <a:rPr sz="1200" spc="-5" dirty="0" smtClean="0">
                          <a:latin typeface="Calibri"/>
                          <a:cs typeface="Calibri"/>
                        </a:rPr>
                        <a:t>4089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4223">
                      <a:solidFill>
                        <a:srgbClr val="FFFFFF"/>
                      </a:solidFill>
                      <a:prstDash val="solid"/>
                    </a:lnL>
                    <a:lnR w="14223">
                      <a:solidFill>
                        <a:srgbClr val="FFFFFF"/>
                      </a:solidFill>
                      <a:prstDash val="solid"/>
                    </a:lnR>
                    <a:lnT w="13462">
                      <a:solidFill>
                        <a:srgbClr val="FFFFFF"/>
                      </a:solidFill>
                      <a:prstDash val="solid"/>
                    </a:lnT>
                    <a:lnB w="14223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</a:tr>
              <a:tr h="297179">
                <a:tc>
                  <a:txBody>
                    <a:bodyPr/>
                    <a:lstStyle/>
                    <a:p>
                      <a:pPr marL="906780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PUBLIC H3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4223">
                      <a:solidFill>
                        <a:srgbClr val="FFFFFF"/>
                      </a:solidFill>
                      <a:prstDash val="solid"/>
                    </a:lnL>
                    <a:lnR w="14224">
                      <a:solidFill>
                        <a:srgbClr val="FFFFFF"/>
                      </a:solidFill>
                      <a:prstDash val="solid"/>
                    </a:lnR>
                    <a:lnT w="14223">
                      <a:solidFill>
                        <a:srgbClr val="FFFFFF"/>
                      </a:solidFill>
                      <a:prstDash val="solid"/>
                    </a:lnT>
                    <a:lnB w="14223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395605">
                        <a:lnSpc>
                          <a:spcPct val="100000"/>
                        </a:lnSpc>
                      </a:pPr>
                      <a:r>
                        <a:rPr sz="1200" spc="-5" dirty="0" smtClean="0">
                          <a:latin typeface="Calibri"/>
                          <a:cs typeface="Calibri"/>
                        </a:rPr>
                        <a:t>15964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4224">
                      <a:solidFill>
                        <a:srgbClr val="FFFFFF"/>
                      </a:solidFill>
                      <a:prstDash val="solid"/>
                    </a:lnL>
                    <a:lnR w="14223">
                      <a:solidFill>
                        <a:srgbClr val="FFFFFF"/>
                      </a:solidFill>
                      <a:prstDash val="solid"/>
                    </a:lnR>
                    <a:lnT w="14223">
                      <a:solidFill>
                        <a:srgbClr val="FFFFFF"/>
                      </a:solidFill>
                      <a:prstDash val="solid"/>
                    </a:lnT>
                    <a:lnB w="14223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395605">
                        <a:lnSpc>
                          <a:spcPct val="100000"/>
                        </a:lnSpc>
                      </a:pPr>
                      <a:r>
                        <a:rPr sz="1200" spc="-5" dirty="0" smtClean="0">
                          <a:latin typeface="Calibri"/>
                          <a:cs typeface="Calibri"/>
                        </a:rPr>
                        <a:t>17470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4223">
                      <a:solidFill>
                        <a:srgbClr val="FFFFFF"/>
                      </a:solidFill>
                      <a:prstDash val="solid"/>
                    </a:lnL>
                    <a:lnR w="14223">
                      <a:solidFill>
                        <a:srgbClr val="FFFFFF"/>
                      </a:solidFill>
                      <a:prstDash val="solid"/>
                    </a:lnR>
                    <a:lnT w="14223">
                      <a:solidFill>
                        <a:srgbClr val="FFFFFF"/>
                      </a:solidFill>
                      <a:prstDash val="solid"/>
                    </a:lnT>
                    <a:lnB w="14223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</a:tr>
              <a:tr h="297179">
                <a:tc>
                  <a:txBody>
                    <a:bodyPr/>
                    <a:lstStyle/>
                    <a:p>
                      <a:pPr marL="366395">
                        <a:lnSpc>
                          <a:spcPct val="100000"/>
                        </a:lnSpc>
                      </a:pPr>
                      <a:r>
                        <a:rPr sz="1200" b="1" spc="-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PRI</a:t>
                      </a:r>
                      <a:r>
                        <a:rPr sz="1200" b="1" spc="-7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V</a:t>
                      </a:r>
                      <a:r>
                        <a:rPr sz="1200" b="1" spc="-11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200" b="1" spc="-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1200" b="1" spc="1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INSURED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4223">
                      <a:solidFill>
                        <a:srgbClr val="FFFFFF"/>
                      </a:solidFill>
                      <a:prstDash val="solid"/>
                    </a:lnL>
                    <a:lnR w="14224">
                      <a:solidFill>
                        <a:srgbClr val="FFFFFF"/>
                      </a:solidFill>
                      <a:prstDash val="solid"/>
                    </a:lnR>
                    <a:lnT w="14223">
                      <a:solidFill>
                        <a:srgbClr val="FFFFFF"/>
                      </a:solidFill>
                      <a:prstDash val="solid"/>
                    </a:lnT>
                    <a:lnB w="14223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R="1905" algn="ctr">
                        <a:lnSpc>
                          <a:spcPct val="100000"/>
                        </a:lnSpc>
                      </a:pPr>
                      <a:r>
                        <a:rPr sz="1200" spc="-5" dirty="0" smtClean="0">
                          <a:latin typeface="Calibri"/>
                          <a:cs typeface="Calibri"/>
                        </a:rPr>
                        <a:t>6649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4224">
                      <a:solidFill>
                        <a:srgbClr val="FFFFFF"/>
                      </a:solidFill>
                      <a:prstDash val="solid"/>
                    </a:lnL>
                    <a:lnR w="14223">
                      <a:solidFill>
                        <a:srgbClr val="FFFFFF"/>
                      </a:solidFill>
                      <a:prstDash val="solid"/>
                    </a:lnR>
                    <a:lnT w="14223">
                      <a:solidFill>
                        <a:srgbClr val="FFFFFF"/>
                      </a:solidFill>
                      <a:prstDash val="solid"/>
                    </a:lnT>
                    <a:lnB w="14223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R="1905" algn="ctr">
                        <a:lnSpc>
                          <a:spcPct val="100000"/>
                        </a:lnSpc>
                      </a:pPr>
                      <a:r>
                        <a:rPr sz="1200" spc="-5" dirty="0" smtClean="0">
                          <a:latin typeface="Calibri"/>
                          <a:cs typeface="Calibri"/>
                        </a:rPr>
                        <a:t>9291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4223">
                      <a:solidFill>
                        <a:srgbClr val="FFFFFF"/>
                      </a:solidFill>
                      <a:prstDash val="solid"/>
                    </a:lnL>
                    <a:lnR w="14223">
                      <a:solidFill>
                        <a:srgbClr val="FFFFFF"/>
                      </a:solidFill>
                      <a:prstDash val="solid"/>
                    </a:lnR>
                    <a:lnT w="14223">
                      <a:solidFill>
                        <a:srgbClr val="FFFFFF"/>
                      </a:solidFill>
                      <a:prstDash val="solid"/>
                    </a:lnT>
                    <a:lnB w="14223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</a:tr>
              <a:tr h="296844">
                <a:tc>
                  <a:txBody>
                    <a:bodyPr/>
                    <a:lstStyle/>
                    <a:p>
                      <a:pPr marL="133985">
                        <a:lnSpc>
                          <a:spcPct val="100000"/>
                        </a:lnSpc>
                      </a:pPr>
                      <a:r>
                        <a:rPr sz="1200" b="1" spc="-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PRI</a:t>
                      </a:r>
                      <a:r>
                        <a:rPr sz="1200" b="1" spc="-7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V</a:t>
                      </a:r>
                      <a:r>
                        <a:rPr sz="1200" b="1" spc="-11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200" b="1" spc="-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1200" b="1" spc="1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UNINSURED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4223">
                      <a:solidFill>
                        <a:srgbClr val="FFFFFF"/>
                      </a:solidFill>
                      <a:prstDash val="solid"/>
                    </a:lnL>
                    <a:lnR w="14224">
                      <a:solidFill>
                        <a:srgbClr val="FFFFFF"/>
                      </a:solidFill>
                      <a:prstDash val="solid"/>
                    </a:lnR>
                    <a:lnT w="14223">
                      <a:solidFill>
                        <a:srgbClr val="FFFFFF"/>
                      </a:solidFill>
                      <a:prstDash val="solid"/>
                    </a:lnT>
                    <a:lnB w="13462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395605">
                        <a:lnSpc>
                          <a:spcPct val="100000"/>
                        </a:lnSpc>
                      </a:pPr>
                      <a:r>
                        <a:rPr sz="1200" spc="-5" dirty="0" smtClean="0">
                          <a:latin typeface="Calibri"/>
                          <a:cs typeface="Calibri"/>
                        </a:rPr>
                        <a:t>46201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4224">
                      <a:solidFill>
                        <a:srgbClr val="FFFFFF"/>
                      </a:solidFill>
                      <a:prstDash val="solid"/>
                    </a:lnL>
                    <a:lnR w="14223">
                      <a:solidFill>
                        <a:srgbClr val="FFFFFF"/>
                      </a:solidFill>
                      <a:prstDash val="solid"/>
                    </a:lnR>
                    <a:lnT w="14223">
                      <a:solidFill>
                        <a:srgbClr val="FFFFFF"/>
                      </a:solidFill>
                      <a:prstDash val="solid"/>
                    </a:lnT>
                    <a:lnB w="13462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395605">
                        <a:lnSpc>
                          <a:spcPct val="100000"/>
                        </a:lnSpc>
                      </a:pPr>
                      <a:r>
                        <a:rPr sz="1200" spc="-5" dirty="0" smtClean="0">
                          <a:latin typeface="Calibri"/>
                          <a:cs typeface="Calibri"/>
                        </a:rPr>
                        <a:t>63571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4223">
                      <a:solidFill>
                        <a:srgbClr val="FFFFFF"/>
                      </a:solidFill>
                      <a:prstDash val="solid"/>
                    </a:lnL>
                    <a:lnR w="14223">
                      <a:solidFill>
                        <a:srgbClr val="FFFFFF"/>
                      </a:solidFill>
                      <a:prstDash val="solid"/>
                    </a:lnR>
                    <a:lnT w="14223">
                      <a:solidFill>
                        <a:srgbClr val="FFFFFF"/>
                      </a:solidFill>
                      <a:prstDash val="solid"/>
                    </a:lnT>
                    <a:lnB w="13462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198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/>
          <a:lstStyle/>
          <a:p>
            <a:pPr eaLnBrk="1" hangingPunct="1"/>
            <a:r>
              <a:rPr lang="en-US" smtClean="0"/>
              <a:t>Results</a:t>
            </a:r>
          </a:p>
        </p:txBody>
      </p:sp>
    </p:spTree>
    <p:extLst>
      <p:ext uri="{BB962C8B-B14F-4D97-AF65-F5344CB8AC3E}">
        <p14:creationId xmlns:p14="http://schemas.microsoft.com/office/powerpoint/2010/main" val="645964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CVD cases averted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/>
          </p:nvPr>
        </p:nvGraphicFramePr>
        <p:xfrm>
          <a:off x="1143000" y="1371600"/>
          <a:ext cx="68580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64859" y="5867400"/>
            <a:ext cx="72142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8975</a:t>
            </a:r>
            <a:r>
              <a:rPr lang="en-US" sz="2400" dirty="0" smtClean="0"/>
              <a:t> cases of CVD in the entire population (12.5 million)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39868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CVD deaths averted</a:t>
            </a:r>
            <a:endParaRPr lang="en-US" dirty="0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/>
          </p:nvPr>
        </p:nvGraphicFramePr>
        <p:xfrm>
          <a:off x="1143000" y="1371600"/>
          <a:ext cx="68580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039561" y="5867400"/>
            <a:ext cx="70648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4000</a:t>
            </a:r>
            <a:r>
              <a:rPr lang="en-US" sz="2400" dirty="0" smtClean="0"/>
              <a:t> CVD deaths in the entire population (12.5 million)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75343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Average per capita OOP averted</a:t>
            </a:r>
            <a:endParaRPr lang="en-US" dirty="0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/>
          </p:nvPr>
        </p:nvGraphicFramePr>
        <p:xfrm>
          <a:off x="914400" y="1371600"/>
          <a:ext cx="7123176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175749" y="5867400"/>
            <a:ext cx="67925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R36.7M</a:t>
            </a:r>
            <a:r>
              <a:rPr lang="en-US" sz="2400" dirty="0" smtClean="0"/>
              <a:t> (about </a:t>
            </a:r>
            <a:r>
              <a:rPr lang="en-US" sz="2400" b="1" dirty="0" smtClean="0"/>
              <a:t>$4M</a:t>
            </a:r>
            <a:r>
              <a:rPr lang="en-US" sz="2400" dirty="0" smtClean="0"/>
              <a:t>) in total out-of-pocket payments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86007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</a:p>
          <a:p>
            <a:r>
              <a:rPr lang="en-US" dirty="0" smtClean="0"/>
              <a:t>Limits of CEA</a:t>
            </a:r>
          </a:p>
          <a:p>
            <a:r>
              <a:rPr lang="en-US" dirty="0" smtClean="0"/>
              <a:t>Introduction </a:t>
            </a:r>
            <a:r>
              <a:rPr lang="en-US" dirty="0" smtClean="0"/>
              <a:t>to ECEA</a:t>
            </a:r>
          </a:p>
          <a:p>
            <a:pPr lvl="1"/>
            <a:r>
              <a:rPr lang="en-US" dirty="0" smtClean="0"/>
              <a:t>Distributional, equity aspects</a:t>
            </a:r>
            <a:endParaRPr lang="en-US" dirty="0" smtClean="0"/>
          </a:p>
          <a:p>
            <a:pPr lvl="1"/>
            <a:r>
              <a:rPr lang="en-US" dirty="0" smtClean="0"/>
              <a:t>Financial Risk Protection</a:t>
            </a:r>
          </a:p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55641-5DD8-4A4E-9FE5-C4A558FCC6B4}" type="datetime1">
              <a:rPr lang="en-US" smtClean="0"/>
              <a:t>6/25/2013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CFD4A-D6EE-4E99-9A4F-609AB0C64C8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2466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Cases of catastrophic OOP averted</a:t>
            </a:r>
            <a:endParaRPr lang="en-US" dirty="0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/>
          </p:nvPr>
        </p:nvGraphicFramePr>
        <p:xfrm>
          <a:off x="1143000" y="1371600"/>
          <a:ext cx="68580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33691" y="5867400"/>
            <a:ext cx="78766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6600</a:t>
            </a:r>
            <a:r>
              <a:rPr lang="en-US" sz="2400" dirty="0" smtClean="0"/>
              <a:t> cases of potentially impoverishing stroke or heart attack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18471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Health benefits, economic benefits – tradeoffs?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55641-5DD8-4A4E-9FE5-C4A558FCC6B4}" type="datetime1">
              <a:rPr lang="en-US" smtClean="0"/>
              <a:t>6/25/2013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CFD4A-D6EE-4E99-9A4F-609AB0C64C8E}" type="slidenum">
              <a:rPr lang="en-US" smtClean="0"/>
              <a:t>21</a:t>
            </a:fld>
            <a:endParaRPr lang="en-US"/>
          </a:p>
        </p:txBody>
      </p:sp>
      <p:pic>
        <p:nvPicPr>
          <p:cNvPr id="8" name="Content Placeholder 7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797" y="1610678"/>
            <a:ext cx="5105400" cy="46482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096000" y="3611613"/>
            <a:ext cx="28783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Verguet, Olson, Johansson, et al.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89189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0400" y="457200"/>
            <a:ext cx="5562600" cy="1143000"/>
          </a:xfrm>
        </p:spPr>
        <p:txBody>
          <a:bodyPr>
            <a:noAutofit/>
          </a:bodyPr>
          <a:lstStyle/>
          <a:p>
            <a:r>
              <a:rPr lang="en-US" sz="3200" dirty="0"/>
              <a:t>From Cost-Effectiveness Analysis (CEA) to Extended Cost-Effectiveness Analysis (ECEA)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55641-5DD8-4A4E-9FE5-C4A558FCC6B4}" type="datetime1">
              <a:rPr lang="en-US" smtClean="0"/>
              <a:t>6/25/2013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CFD4A-D6EE-4E99-9A4F-609AB0C64C8E}" type="slidenum">
              <a:rPr lang="en-US" sz="1600" smtClean="0">
                <a:solidFill>
                  <a:schemeClr val="tx1"/>
                </a:solidFill>
              </a:rPr>
              <a:t>3</a:t>
            </a:fld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09600" y="2438400"/>
            <a:ext cx="8534400" cy="42211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Traditional economic evaluation focus (CEA)</a:t>
            </a:r>
          </a:p>
          <a:p>
            <a:pPr marL="0" indent="0">
              <a:buNone/>
            </a:pPr>
            <a:r>
              <a:rPr lang="en-US" sz="2600" dirty="0" smtClean="0"/>
              <a:t>	</a:t>
            </a:r>
            <a:r>
              <a:rPr lang="en-US" sz="2400" dirty="0" smtClean="0"/>
              <a:t>Cost-effectiveness of technical health interventions</a:t>
            </a:r>
            <a:endParaRPr lang="en-US" sz="1800" dirty="0" smtClean="0"/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 smtClean="0"/>
              <a:t>(e.g. antiretroviral therapy for HIV/AIDS)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dirty="0" smtClean="0"/>
              <a:t>Policymaking focus (ECEA)</a:t>
            </a:r>
          </a:p>
          <a:p>
            <a:pPr marL="914400" lvl="2" indent="0">
              <a:buNone/>
            </a:pPr>
            <a:r>
              <a:rPr lang="en-US" dirty="0" smtClean="0"/>
              <a:t>Resources allocated across different options</a:t>
            </a:r>
          </a:p>
          <a:p>
            <a:pPr marL="914400" lvl="2" indent="0">
              <a:buNone/>
            </a:pPr>
            <a:r>
              <a:rPr lang="en-US" dirty="0" smtClean="0"/>
              <a:t>	1) Health interventions</a:t>
            </a:r>
          </a:p>
          <a:p>
            <a:pPr marL="914400" lvl="2" indent="0">
              <a:buNone/>
            </a:pPr>
            <a:r>
              <a:rPr lang="en-US" dirty="0" smtClean="0"/>
              <a:t>	2) Health service delivery platforms</a:t>
            </a:r>
          </a:p>
          <a:p>
            <a:pPr marL="914400" lvl="2" indent="0"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FF0000"/>
                </a:solidFill>
              </a:rPr>
              <a:t>3) Health policy levers </a:t>
            </a:r>
            <a:r>
              <a:rPr lang="en-US" sz="2200" dirty="0" smtClean="0">
                <a:solidFill>
                  <a:srgbClr val="FF0000"/>
                </a:solidFill>
              </a:rPr>
              <a:t> </a:t>
            </a:r>
            <a:r>
              <a:rPr lang="en-US" sz="1800" dirty="0" smtClean="0">
                <a:solidFill>
                  <a:srgbClr val="FF0000"/>
                </a:solidFill>
              </a:rPr>
              <a:t>(e.g. universal public finance)</a:t>
            </a:r>
          </a:p>
          <a:p>
            <a:pPr marL="914400" lvl="2" indent="0">
              <a:buNone/>
            </a:pPr>
            <a:endParaRPr lang="en-US" sz="18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8503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1800" y="274638"/>
            <a:ext cx="5715000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Specific Consequences of universal public finance (UPF)</a:t>
            </a:r>
            <a:endParaRPr lang="en-US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55641-5DD8-4A4E-9FE5-C4A558FCC6B4}" type="datetime1">
              <a:rPr lang="en-US" smtClean="0"/>
              <a:t>6/25/2013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CFD4A-D6EE-4E99-9A4F-609AB0C64C8E}" type="slidenum">
              <a:rPr lang="en-US" sz="1600" smtClean="0">
                <a:solidFill>
                  <a:schemeClr val="tx1"/>
                </a:solidFill>
              </a:rPr>
              <a:t>4</a:t>
            </a:fld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221163"/>
          </a:xfrm>
        </p:spPr>
        <p:txBody>
          <a:bodyPr>
            <a:normAutofit lnSpcReduction="10000"/>
          </a:bodyPr>
          <a:lstStyle/>
          <a:p>
            <a:r>
              <a:rPr lang="en-US" sz="3000" dirty="0" smtClean="0"/>
              <a:t>Health gains </a:t>
            </a:r>
            <a:r>
              <a:rPr lang="en-US" sz="2200" dirty="0" smtClean="0"/>
              <a:t>(burden of disease averted)</a:t>
            </a:r>
          </a:p>
          <a:p>
            <a:pPr marL="0" indent="0">
              <a:buNone/>
            </a:pPr>
            <a:endParaRPr lang="en-US" sz="1200" dirty="0"/>
          </a:p>
          <a:p>
            <a:r>
              <a:rPr lang="en-US" sz="3000" dirty="0" smtClean="0"/>
              <a:t>Financial consequences for household expenditures</a:t>
            </a:r>
            <a:endParaRPr lang="en-US" sz="1000" dirty="0" smtClean="0"/>
          </a:p>
          <a:p>
            <a:pPr marL="401638" indent="0">
              <a:buNone/>
            </a:pPr>
            <a:r>
              <a:rPr lang="en-US" sz="2200" dirty="0" smtClean="0"/>
              <a:t>UPF “crowds out” medical expenses privately financed</a:t>
            </a:r>
          </a:p>
          <a:p>
            <a:pPr marL="401638" indent="0">
              <a:buNone/>
            </a:pPr>
            <a:endParaRPr lang="en-US" sz="1200" dirty="0" smtClean="0"/>
          </a:p>
          <a:p>
            <a:r>
              <a:rPr lang="en-US" sz="3000" dirty="0" smtClean="0"/>
              <a:t>Financial protection benefits</a:t>
            </a:r>
            <a:endParaRPr lang="en-US" sz="1300" dirty="0"/>
          </a:p>
          <a:p>
            <a:pPr marL="0" indent="0">
              <a:buNone/>
            </a:pPr>
            <a:r>
              <a:rPr lang="en-US" sz="2200" dirty="0"/>
              <a:t> </a:t>
            </a:r>
            <a:r>
              <a:rPr lang="en-US" sz="2200" dirty="0" smtClean="0"/>
              <a:t>     UPF provides “insurance” to households from medical </a:t>
            </a:r>
            <a:endParaRPr lang="en-US" sz="2200" dirty="0"/>
          </a:p>
          <a:p>
            <a:pPr marL="0" indent="0">
              <a:buNone/>
            </a:pPr>
            <a:r>
              <a:rPr lang="en-US" sz="2200" dirty="0" smtClean="0"/>
              <a:t>      impoverishment</a:t>
            </a:r>
          </a:p>
          <a:p>
            <a:pPr marL="0" indent="0">
              <a:buNone/>
            </a:pPr>
            <a:endParaRPr lang="en-US" sz="1200" dirty="0" smtClean="0"/>
          </a:p>
          <a:p>
            <a:r>
              <a:rPr lang="en-US" sz="3000" dirty="0" smtClean="0"/>
              <a:t>Distributional consequences </a:t>
            </a:r>
            <a:r>
              <a:rPr lang="en-US" sz="2200" dirty="0" smtClean="0"/>
              <a:t>(across income groups)</a:t>
            </a:r>
            <a:endParaRPr lang="en-US" sz="2200" dirty="0"/>
          </a:p>
          <a:p>
            <a:pPr marL="0" indent="0">
              <a:buNone/>
            </a:pPr>
            <a:endParaRPr lang="en-US" sz="3000" dirty="0"/>
          </a:p>
          <a:p>
            <a:pPr marL="0" indent="0">
              <a:buNone/>
            </a:pPr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697764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Distributional Consequences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Traditional CEA often deals in averages for a population. This means not taking into account inequalities in:</a:t>
            </a:r>
          </a:p>
          <a:p>
            <a:pPr lvl="1"/>
            <a:r>
              <a:rPr lang="en-US" dirty="0" smtClean="0"/>
              <a:t>Access</a:t>
            </a:r>
          </a:p>
          <a:p>
            <a:pPr lvl="1"/>
            <a:r>
              <a:rPr lang="en-US" dirty="0" smtClean="0"/>
              <a:t>Coverage</a:t>
            </a:r>
          </a:p>
          <a:p>
            <a:pPr lvl="1"/>
            <a:r>
              <a:rPr lang="en-US" dirty="0" smtClean="0"/>
              <a:t>Cost</a:t>
            </a:r>
          </a:p>
          <a:p>
            <a:pPr lvl="1"/>
            <a:r>
              <a:rPr lang="en-US" dirty="0" smtClean="0"/>
              <a:t>Incidence</a:t>
            </a:r>
          </a:p>
          <a:p>
            <a:pPr lvl="1"/>
            <a:r>
              <a:rPr lang="en-US" dirty="0" smtClean="0"/>
              <a:t>Effectiveness</a:t>
            </a:r>
          </a:p>
          <a:p>
            <a:pPr lvl="1"/>
            <a:r>
              <a:rPr lang="en-US" dirty="0" smtClean="0"/>
              <a:t>Other parameters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55641-5DD8-4A4E-9FE5-C4A558FCC6B4}" type="datetime1">
              <a:rPr lang="en-US" smtClean="0"/>
              <a:t>6/25/2013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CFD4A-D6EE-4E99-9A4F-609AB0C64C8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1284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Financial Risk Protection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FRP can be quantified in many ways</a:t>
            </a:r>
          </a:p>
          <a:p>
            <a:pPr lvl="1"/>
            <a:r>
              <a:rPr lang="en-US" dirty="0" smtClean="0"/>
              <a:t>Money-metric value of insurance</a:t>
            </a:r>
          </a:p>
          <a:p>
            <a:pPr lvl="1"/>
            <a:r>
              <a:rPr lang="en-US" dirty="0" smtClean="0"/>
              <a:t>Impoverishments averted</a:t>
            </a:r>
          </a:p>
          <a:p>
            <a:pPr lvl="1"/>
            <a:r>
              <a:rPr lang="en-US" dirty="0" smtClean="0"/>
              <a:t>Catastrophic Expenditures averted</a:t>
            </a:r>
          </a:p>
          <a:p>
            <a:pPr lvl="1"/>
            <a:r>
              <a:rPr lang="en-US" dirty="0" smtClean="0"/>
              <a:t>Forced borrowing and asset selling</a:t>
            </a:r>
          </a:p>
          <a:p>
            <a:pPr lvl="1"/>
            <a:r>
              <a:rPr lang="en-US" dirty="0" smtClean="0"/>
              <a:t>others?</a:t>
            </a:r>
          </a:p>
          <a:p>
            <a:r>
              <a:rPr lang="en-US" dirty="0" smtClean="0"/>
              <a:t>Can be useful information for policy-makers to have when defining health packages.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55641-5DD8-4A4E-9FE5-C4A558FCC6B4}" type="datetime1">
              <a:rPr lang="en-US" smtClean="0"/>
              <a:t>6/25/2013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CFD4A-D6EE-4E99-9A4F-609AB0C64C8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6275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ECEA of Salt Reduction in South Africa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Preliminary Example – please do not quote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CFD4A-D6EE-4E99-9A4F-609AB0C64C8E}" type="slidenum">
              <a:rPr lang="en-US" smtClean="0"/>
              <a:t>7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55641-5DD8-4A4E-9FE5-C4A558FCC6B4}" type="datetime1">
              <a:rPr lang="en-US" smtClean="0"/>
              <a:t>6/25/2013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3745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Goal: reduce strokes and other health insults due to high blood pressure</a:t>
            </a:r>
          </a:p>
          <a:p>
            <a:r>
              <a:rPr lang="en-US" dirty="0" smtClean="0"/>
              <a:t>Primary target: reduce risk of high blood pressure</a:t>
            </a:r>
          </a:p>
          <a:p>
            <a:r>
              <a:rPr lang="en-US" dirty="0" smtClean="0"/>
              <a:t>Immediate lever: reduce salt consumption at population level</a:t>
            </a:r>
          </a:p>
          <a:p>
            <a:r>
              <a:rPr lang="en-US" dirty="0" smtClean="0"/>
              <a:t>Policy tool: voluntary reduction of salt in selected manufactured foods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55641-5DD8-4A4E-9FE5-C4A558FCC6B4}" type="datetime1">
              <a:rPr lang="en-US" smtClean="0"/>
              <a:t>6/25/2013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CFD4A-D6EE-4E99-9A4F-609AB0C64C8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9937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3600" smtClean="0"/>
              <a:t>Step 1. Data for the reference population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22098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sz="2400" dirty="0" smtClean="0"/>
              <a:t>7300 households, nationally-representative</a:t>
            </a:r>
          </a:p>
          <a:p>
            <a:pPr eaLnBrk="1" hangingPunct="1"/>
            <a:r>
              <a:rPr lang="en-US" sz="2400" dirty="0" smtClean="0"/>
              <a:t>Includes </a:t>
            </a:r>
            <a:r>
              <a:rPr lang="en-US" sz="2400" dirty="0" smtClean="0">
                <a:solidFill>
                  <a:srgbClr val="FF0000"/>
                </a:solidFill>
              </a:rPr>
              <a:t>income</a:t>
            </a:r>
            <a:r>
              <a:rPr lang="en-US" sz="2400" dirty="0" smtClean="0"/>
              <a:t>, consumption, and expenditures</a:t>
            </a:r>
          </a:p>
          <a:p>
            <a:pPr eaLnBrk="1" hangingPunct="1"/>
            <a:r>
              <a:rPr lang="en-US" sz="2400" dirty="0" smtClean="0"/>
              <a:t>Also includes </a:t>
            </a:r>
            <a:r>
              <a:rPr lang="en-US" sz="2400" dirty="0" smtClean="0">
                <a:solidFill>
                  <a:srgbClr val="FF0000"/>
                </a:solidFill>
              </a:rPr>
              <a:t>blood pressure</a:t>
            </a:r>
            <a:r>
              <a:rPr lang="en-US" sz="2400" dirty="0" smtClean="0"/>
              <a:t>, health status, </a:t>
            </a:r>
            <a:r>
              <a:rPr lang="en-US" sz="2400" dirty="0" err="1" smtClean="0"/>
              <a:t>etc</a:t>
            </a:r>
            <a:endParaRPr lang="en-US" sz="2400" dirty="0" smtClean="0"/>
          </a:p>
          <a:p>
            <a:pPr eaLnBrk="1" hangingPunct="1"/>
            <a:r>
              <a:rPr lang="en-US" sz="2400" dirty="0" smtClean="0"/>
              <a:t>All above by </a:t>
            </a:r>
            <a:r>
              <a:rPr lang="en-US" sz="2400" dirty="0" smtClean="0">
                <a:solidFill>
                  <a:srgbClr val="FF0000"/>
                </a:solidFill>
              </a:rPr>
              <a:t>age</a:t>
            </a:r>
            <a:r>
              <a:rPr lang="en-US" sz="2400" dirty="0" smtClean="0"/>
              <a:t> and ethnicity</a:t>
            </a:r>
          </a:p>
          <a:p>
            <a:pPr eaLnBrk="1" hangingPunct="1"/>
            <a:r>
              <a:rPr lang="en-US" sz="2400" dirty="0" smtClean="0"/>
              <a:t>Wave 1 in 2008, wave 2 in 2010, conducted every two years</a:t>
            </a:r>
          </a:p>
        </p:txBody>
      </p:sp>
      <p:sp>
        <p:nvSpPr>
          <p:cNvPr id="4" name="Rectangle 3"/>
          <p:cNvSpPr/>
          <p:nvPr/>
        </p:nvSpPr>
        <p:spPr>
          <a:xfrm>
            <a:off x="438150" y="4572000"/>
            <a:ext cx="82677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latin typeface="+mn-lt"/>
              </a:rPr>
              <a:t>NIDS was used to construct a cohort of 1 million individuals </a:t>
            </a:r>
            <a:r>
              <a:rPr lang="en-US" sz="2400" i="1" dirty="0">
                <a:latin typeface="+mn-lt"/>
              </a:rPr>
              <a:t>over 40 years of age</a:t>
            </a:r>
            <a:r>
              <a:rPr lang="en-US" sz="2400" dirty="0">
                <a:latin typeface="+mn-lt"/>
              </a:rPr>
              <a:t>, separated into income quintiles. </a:t>
            </a:r>
            <a:r>
              <a:rPr lang="en-US" sz="2400" dirty="0" smtClean="0">
                <a:latin typeface="+mn-lt"/>
              </a:rPr>
              <a:t> No dietary intake data in NIDS. </a:t>
            </a:r>
            <a:r>
              <a:rPr lang="en-US" sz="2400" dirty="0" smtClean="0">
                <a:latin typeface="+mn-lt"/>
                <a:sym typeface="Wingdings" pitchFamily="2" charset="2"/>
              </a:rPr>
              <a:t></a:t>
            </a:r>
            <a:endParaRPr lang="en-US" sz="2400" dirty="0">
              <a:latin typeface="+mn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1524000"/>
            <a:ext cx="5818188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>
                <a:latin typeface="+mn-lt"/>
              </a:rPr>
              <a:t>The National Income Dynamics Survey (NIDS)</a:t>
            </a:r>
          </a:p>
        </p:txBody>
      </p:sp>
      <p:sp>
        <p:nvSpPr>
          <p:cNvPr id="13318" name="Rectangle 5"/>
          <p:cNvSpPr>
            <a:spLocks noChangeArrowheads="1"/>
          </p:cNvSpPr>
          <p:nvPr/>
        </p:nvSpPr>
        <p:spPr bwMode="auto">
          <a:xfrm>
            <a:off x="3579813" y="6477000"/>
            <a:ext cx="198437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1000"/>
              <a:t>http://www.nids.uct.ac.za/home/</a:t>
            </a:r>
          </a:p>
        </p:txBody>
      </p:sp>
    </p:spTree>
    <p:extLst>
      <p:ext uri="{BB962C8B-B14F-4D97-AF65-F5344CB8AC3E}">
        <p14:creationId xmlns:p14="http://schemas.microsoft.com/office/powerpoint/2010/main" val="3938039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DCP3 PPT Template_NEW.pptx" id="{57DC6CDC-E007-4880-AC95-23CAB42ACB6E}" vid="{EF819FD4-7F74-4B6C-80CE-FF69E1896A5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DCP3 PPT Template_NEW</Template>
  <TotalTime>766</TotalTime>
  <Words>1030</Words>
  <Application>Microsoft Office PowerPoint</Application>
  <PresentationFormat>On-screen Show (4:3)</PresentationFormat>
  <Paragraphs>167</Paragraphs>
  <Slides>21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  Extended Cost-Effectiveness Analysis  (ECEA)  June 24th – 25th, 2013  Pan American Health Organization  </vt:lpstr>
      <vt:lpstr>Outline</vt:lpstr>
      <vt:lpstr>From Cost-Effectiveness Analysis (CEA) to Extended Cost-Effectiveness Analysis (ECEA)</vt:lpstr>
      <vt:lpstr>Specific Consequences of universal public finance (UPF)</vt:lpstr>
      <vt:lpstr>Distributional Consequences</vt:lpstr>
      <vt:lpstr>Financial Risk Protection</vt:lpstr>
      <vt:lpstr>ECEA of Salt Reduction in South Africa</vt:lpstr>
      <vt:lpstr>Objective</vt:lpstr>
      <vt:lpstr>Step 1. Data for the reference population</vt:lpstr>
      <vt:lpstr>Step 1: Blood pressure by quintile in the NIDS</vt:lpstr>
      <vt:lpstr>Step 2: Baseline salt intake</vt:lpstr>
      <vt:lpstr>Step 3: Effects of intervention</vt:lpstr>
      <vt:lpstr>Step 4. Estimating CVD cases averted</vt:lpstr>
      <vt:lpstr>Step 5: Types and Costs of treatment</vt:lpstr>
      <vt:lpstr>A note on the who pays for health care in the South African health system</vt:lpstr>
      <vt:lpstr>Results</vt:lpstr>
      <vt:lpstr>CVD cases averted</vt:lpstr>
      <vt:lpstr>CVD deaths averted</vt:lpstr>
      <vt:lpstr>Average per capita OOP averted</vt:lpstr>
      <vt:lpstr>Cases of catastrophic OOP averted</vt:lpstr>
      <vt:lpstr>Health benefits, economic benefits – tradeoffs?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Extended Cost-Effectiveness Analysis</dc:title>
  <dc:creator>Zach Olson</dc:creator>
  <cp:lastModifiedBy>Microsoft Office User</cp:lastModifiedBy>
  <cp:revision>16</cp:revision>
  <dcterms:created xsi:type="dcterms:W3CDTF">2013-05-16T21:47:54Z</dcterms:created>
  <dcterms:modified xsi:type="dcterms:W3CDTF">2013-06-25T13:40:53Z</dcterms:modified>
</cp:coreProperties>
</file>