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77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82530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D8896-1323-46DA-AC20-DDFBCF637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1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ABDAB-A471-4ABC-AAC7-22856AF63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9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11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45346" y="1834444"/>
            <a:ext cx="8241454" cy="40640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583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29721-6ACE-4F28-8B2C-84C9B7B22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8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AR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55A42-93B3-4A4B-A820-70C5F5E52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E591-76D4-414A-83AE-A020AE4E0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AA01-A16D-4C43-ACDB-580D47BB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8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D64B-8779-49EF-9A46-39C592253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1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orizontal WHO 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13" y="5715000"/>
            <a:ext cx="388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C037A-CB3D-465C-91D1-38B1B61F9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6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34513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8FC56-09C8-4705-A413-8DE82288C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of the Presentation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DDD6C-9B87-4D95-9C9D-70148B3BE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7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smtClean="0"/>
              <a:t>Click to edit Master text styles</a:t>
            </a:r>
          </a:p>
          <a:p>
            <a:pPr lvl="1"/>
            <a:r>
              <a:rPr lang="en-US" altLang="es-MX" smtClean="0"/>
              <a:t>Second level</a:t>
            </a:r>
          </a:p>
          <a:p>
            <a:pPr lvl="2"/>
            <a:r>
              <a:rPr lang="en-US" altLang="es-MX" smtClean="0"/>
              <a:t>Third level</a:t>
            </a:r>
          </a:p>
          <a:p>
            <a:pPr lvl="3"/>
            <a:r>
              <a:rPr lang="en-US" altLang="es-MX" smtClean="0"/>
              <a:t>Fourth level</a:t>
            </a:r>
          </a:p>
          <a:p>
            <a:pPr lvl="4"/>
            <a:r>
              <a:rPr lang="en-US" altLang="es-MX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250" y="615473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Title of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154738"/>
            <a:ext cx="4095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08B6E3-6CCB-4370-83AE-E2A47531CA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8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MS PGothic" pitchFamily="34" charset="-128"/>
          <a:cs typeface="ＭＳ Ｐゴシック" charset="0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" y="228600"/>
            <a:ext cx="9144000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en-US" sz="3600" b="1" dirty="0" smtClean="0">
                <a:solidFill>
                  <a:srgbClr val="2F5897"/>
                </a:solidFill>
                <a:latin typeface="Arial"/>
              </a:rPr>
              <a:t>Strengthening surveillance systems:</a:t>
            </a:r>
          </a:p>
          <a:p>
            <a:pPr>
              <a:buFont typeface="Arial" charset="0"/>
              <a:buNone/>
            </a:pPr>
            <a:r>
              <a:rPr lang="en-US" altLang="es-MX" sz="3600" b="1" dirty="0">
                <a:solidFill>
                  <a:srgbClr val="2F5897"/>
                </a:solidFill>
                <a:latin typeface="Arial"/>
                <a:cs typeface="Arial" charset="0"/>
              </a:rPr>
              <a:t>t</a:t>
            </a:r>
            <a:r>
              <a:rPr lang="en-US" altLang="es-MX" sz="3600" b="1" dirty="0" smtClean="0">
                <a:solidFill>
                  <a:srgbClr val="2F5897"/>
                </a:solidFill>
                <a:latin typeface="Arial"/>
                <a:cs typeface="Arial" charset="0"/>
              </a:rPr>
              <a:t>he Chilean example</a:t>
            </a:r>
            <a:endParaRPr lang="en-US" altLang="es-MX" sz="3600" b="1" dirty="0">
              <a:solidFill>
                <a:srgbClr val="2F5897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095" y="838200"/>
            <a:ext cx="4044305" cy="571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1700748"/>
            <a:ext cx="358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Due to the low reporting rate of suspected cases by the measles-rubella surveillance system, the Chilean MOH conducted site </a:t>
            </a:r>
            <a:r>
              <a:rPr lang="en-US" sz="2000" dirty="0">
                <a:solidFill>
                  <a:prstClr val="black"/>
                </a:solidFill>
              </a:rPr>
              <a:t>visits to 9 Health </a:t>
            </a:r>
            <a:r>
              <a:rPr lang="en-US" sz="2000" dirty="0" smtClean="0">
                <a:solidFill>
                  <a:prstClr val="black"/>
                </a:solidFill>
              </a:rPr>
              <a:t>Departments. </a:t>
            </a:r>
            <a:endParaRPr lang="en-US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Emphasis was given to </a:t>
            </a:r>
            <a:r>
              <a:rPr lang="en-US" sz="2000" dirty="0" smtClean="0">
                <a:solidFill>
                  <a:prstClr val="black"/>
                </a:solidFill>
              </a:rPr>
              <a:t>increasing the reporting rate, </a:t>
            </a:r>
            <a:r>
              <a:rPr lang="en-US" sz="2000" dirty="0">
                <a:solidFill>
                  <a:prstClr val="black"/>
                </a:solidFill>
              </a:rPr>
              <a:t>and </a:t>
            </a:r>
            <a:r>
              <a:rPr lang="en-US" sz="2000" dirty="0" smtClean="0">
                <a:solidFill>
                  <a:prstClr val="black"/>
                </a:solidFill>
              </a:rPr>
              <a:t>to </a:t>
            </a:r>
            <a:r>
              <a:rPr lang="en-US" sz="2000" dirty="0">
                <a:solidFill>
                  <a:prstClr val="black"/>
                </a:solidFill>
              </a:rPr>
              <a:t>implement active search cases </a:t>
            </a:r>
            <a:r>
              <a:rPr lang="en-US" sz="2000" dirty="0" smtClean="0">
                <a:solidFill>
                  <a:prstClr val="black"/>
                </a:solidFill>
              </a:rPr>
              <a:t>periodically.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6477000"/>
            <a:ext cx="3086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Source</a:t>
            </a:r>
            <a:r>
              <a:rPr lang="en-US" sz="1200" dirty="0" smtClean="0"/>
              <a:t>: Chilean Ministry of Health (MOH)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9373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MapWhiteEnglish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3_MapWhiteEnglish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Revilla, Mr. Fernando (WDC)</cp:lastModifiedBy>
  <cp:revision>6</cp:revision>
  <dcterms:created xsi:type="dcterms:W3CDTF">2014-02-27T19:47:00Z</dcterms:created>
  <dcterms:modified xsi:type="dcterms:W3CDTF">2014-03-07T20:32:53Z</dcterms:modified>
</cp:coreProperties>
</file>