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5"/>
    <p:sldMasterId id="2147483735" r:id="rId6"/>
  </p:sldMasterIdLst>
  <p:notesMasterIdLst>
    <p:notesMasterId r:id="rId16"/>
  </p:notesMasterIdLst>
  <p:handoutMasterIdLst>
    <p:handoutMasterId r:id="rId17"/>
  </p:handoutMasterIdLst>
  <p:sldIdLst>
    <p:sldId id="481" r:id="rId7"/>
    <p:sldId id="690" r:id="rId8"/>
    <p:sldId id="695" r:id="rId9"/>
    <p:sldId id="721" r:id="rId10"/>
    <p:sldId id="733" r:id="rId11"/>
    <p:sldId id="587" r:id="rId12"/>
    <p:sldId id="729" r:id="rId13"/>
    <p:sldId id="595" r:id="rId14"/>
    <p:sldId id="732" r:id="rId15"/>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Palatino Linotype" pitchFamily="18" charset="0"/>
        <a:ea typeface="MS PGothic" pitchFamily="34" charset="-128"/>
        <a:cs typeface="+mn-cs"/>
      </a:defRPr>
    </a:lvl1pPr>
    <a:lvl2pPr marL="457200" algn="l" rtl="0" fontAlgn="base">
      <a:spcBef>
        <a:spcPct val="0"/>
      </a:spcBef>
      <a:spcAft>
        <a:spcPct val="0"/>
      </a:spcAft>
      <a:defRPr kern="1200">
        <a:solidFill>
          <a:schemeClr val="tx1"/>
        </a:solidFill>
        <a:latin typeface="Palatino Linotype" pitchFamily="18" charset="0"/>
        <a:ea typeface="MS PGothic" pitchFamily="34" charset="-128"/>
        <a:cs typeface="+mn-cs"/>
      </a:defRPr>
    </a:lvl2pPr>
    <a:lvl3pPr marL="914400" algn="l" rtl="0" fontAlgn="base">
      <a:spcBef>
        <a:spcPct val="0"/>
      </a:spcBef>
      <a:spcAft>
        <a:spcPct val="0"/>
      </a:spcAft>
      <a:defRPr kern="1200">
        <a:solidFill>
          <a:schemeClr val="tx1"/>
        </a:solidFill>
        <a:latin typeface="Palatino Linotype" pitchFamily="18" charset="0"/>
        <a:ea typeface="MS PGothic" pitchFamily="34" charset="-128"/>
        <a:cs typeface="+mn-cs"/>
      </a:defRPr>
    </a:lvl3pPr>
    <a:lvl4pPr marL="1371600" algn="l" rtl="0" fontAlgn="base">
      <a:spcBef>
        <a:spcPct val="0"/>
      </a:spcBef>
      <a:spcAft>
        <a:spcPct val="0"/>
      </a:spcAft>
      <a:defRPr kern="1200">
        <a:solidFill>
          <a:schemeClr val="tx1"/>
        </a:solidFill>
        <a:latin typeface="Palatino Linotype" pitchFamily="18" charset="0"/>
        <a:ea typeface="MS PGothic" pitchFamily="34" charset="-128"/>
        <a:cs typeface="+mn-cs"/>
      </a:defRPr>
    </a:lvl4pPr>
    <a:lvl5pPr marL="1828800" algn="l" rtl="0" fontAlgn="base">
      <a:spcBef>
        <a:spcPct val="0"/>
      </a:spcBef>
      <a:spcAft>
        <a:spcPct val="0"/>
      </a:spcAft>
      <a:defRPr kern="1200">
        <a:solidFill>
          <a:schemeClr val="tx1"/>
        </a:solidFill>
        <a:latin typeface="Palatino Linotype" pitchFamily="18" charset="0"/>
        <a:ea typeface="MS PGothic" pitchFamily="34" charset="-128"/>
        <a:cs typeface="+mn-cs"/>
      </a:defRPr>
    </a:lvl5pPr>
    <a:lvl6pPr marL="2286000" algn="l" defTabSz="914400" rtl="0" eaLnBrk="1" latinLnBrk="0" hangingPunct="1">
      <a:defRPr kern="1200">
        <a:solidFill>
          <a:schemeClr val="tx1"/>
        </a:solidFill>
        <a:latin typeface="Palatino Linotype" pitchFamily="18" charset="0"/>
        <a:ea typeface="MS PGothic" pitchFamily="34" charset="-128"/>
        <a:cs typeface="+mn-cs"/>
      </a:defRPr>
    </a:lvl6pPr>
    <a:lvl7pPr marL="2743200" algn="l" defTabSz="914400" rtl="0" eaLnBrk="1" latinLnBrk="0" hangingPunct="1">
      <a:defRPr kern="1200">
        <a:solidFill>
          <a:schemeClr val="tx1"/>
        </a:solidFill>
        <a:latin typeface="Palatino Linotype" pitchFamily="18" charset="0"/>
        <a:ea typeface="MS PGothic" pitchFamily="34" charset="-128"/>
        <a:cs typeface="+mn-cs"/>
      </a:defRPr>
    </a:lvl7pPr>
    <a:lvl8pPr marL="3200400" algn="l" defTabSz="914400" rtl="0" eaLnBrk="1" latinLnBrk="0" hangingPunct="1">
      <a:defRPr kern="1200">
        <a:solidFill>
          <a:schemeClr val="tx1"/>
        </a:solidFill>
        <a:latin typeface="Palatino Linotype" pitchFamily="18" charset="0"/>
        <a:ea typeface="MS PGothic" pitchFamily="34" charset="-128"/>
        <a:cs typeface="+mn-cs"/>
      </a:defRPr>
    </a:lvl8pPr>
    <a:lvl9pPr marL="3657600" algn="l" defTabSz="914400" rtl="0" eaLnBrk="1" latinLnBrk="0" hangingPunct="1">
      <a:defRPr kern="1200">
        <a:solidFill>
          <a:schemeClr val="tx1"/>
        </a:solidFill>
        <a:latin typeface="Palatino Linotype" pitchFamily="18"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ralesc"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E3EE"/>
    <a:srgbClr val="00FF00"/>
    <a:srgbClr val="FFFFFF"/>
    <a:srgbClr val="215065"/>
    <a:srgbClr val="E88888"/>
    <a:srgbClr val="94C6DC"/>
    <a:srgbClr val="D52B2B"/>
    <a:srgbClr val="216527"/>
    <a:srgbClr val="60ABCC"/>
    <a:srgbClr val="3787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53" autoAdjust="0"/>
    <p:restoredTop sz="99290" autoAdjust="0"/>
  </p:normalViewPr>
  <p:slideViewPr>
    <p:cSldViewPr snapToGrid="0" snapToObjects="1">
      <p:cViewPr>
        <p:scale>
          <a:sx n="70" d="100"/>
          <a:sy n="70" d="100"/>
        </p:scale>
        <p:origin x="-1434" y="-84"/>
      </p:cViewPr>
      <p:guideLst>
        <p:guide orient="horz" pos="2160"/>
        <p:guide pos="2880"/>
      </p:guideLst>
    </p:cSldViewPr>
  </p:slideViewPr>
  <p:outlineViewPr>
    <p:cViewPr>
      <p:scale>
        <a:sx n="33" d="100"/>
        <a:sy n="33" d="100"/>
      </p:scale>
      <p:origin x="0" y="948"/>
    </p:cViewPr>
  </p:outlineViewPr>
  <p:notesTextViewPr>
    <p:cViewPr>
      <p:scale>
        <a:sx n="100" d="100"/>
        <a:sy n="100" d="100"/>
      </p:scale>
      <p:origin x="0" y="0"/>
    </p:cViewPr>
  </p:notesTextViewPr>
  <p:sorterViewPr>
    <p:cViewPr>
      <p:scale>
        <a:sx n="60" d="100"/>
        <a:sy n="60" d="100"/>
      </p:scale>
      <p:origin x="0" y="0"/>
    </p:cViewPr>
  </p:sorterViewPr>
  <p:notesViewPr>
    <p:cSldViewPr snapToGrid="0" snapToObjects="1">
      <p:cViewPr varScale="1">
        <p:scale>
          <a:sx n="49" d="100"/>
          <a:sy n="49" d="100"/>
        </p:scale>
        <p:origin x="-2922" y="-9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s-VE"/>
          </a:p>
        </p:txBody>
      </p:sp>
      <p:sp>
        <p:nvSpPr>
          <p:cNvPr id="3" name="2 Marcador de fecha"/>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8E484C85-465D-49F7-830E-E58676298DD4}" type="datetimeFigureOut">
              <a:rPr lang="es-VE" smtClean="0"/>
              <a:t>04/12/2013</a:t>
            </a:fld>
            <a:endParaRPr lang="es-VE"/>
          </a:p>
        </p:txBody>
      </p:sp>
      <p:sp>
        <p:nvSpPr>
          <p:cNvPr id="4" name="3 Marcador de pie de página"/>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s-VE"/>
          </a:p>
        </p:txBody>
      </p:sp>
      <p:sp>
        <p:nvSpPr>
          <p:cNvPr id="5" name="4 Marcador de número de diapositiva"/>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68341EF5-7E94-4DBA-98F4-4EB4F62C1CBD}" type="slidenum">
              <a:rPr lang="es-VE" smtClean="0"/>
              <a:t>‹#›</a:t>
            </a:fld>
            <a:endParaRPr lang="es-VE"/>
          </a:p>
        </p:txBody>
      </p:sp>
    </p:spTree>
    <p:extLst>
      <p:ext uri="{BB962C8B-B14F-4D97-AF65-F5344CB8AC3E}">
        <p14:creationId xmlns:p14="http://schemas.microsoft.com/office/powerpoint/2010/main" val="3667979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119" cy="46482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98102" y="0"/>
            <a:ext cx="2982119" cy="464820"/>
          </a:xfrm>
          <a:prstGeom prst="rect">
            <a:avLst/>
          </a:prstGeom>
        </p:spPr>
        <p:txBody>
          <a:bodyPr vert="horz" lIns="91440" tIns="45720" rIns="91440" bIns="45720" rtlCol="0"/>
          <a:lstStyle>
            <a:lvl1pPr algn="r">
              <a:defRPr sz="1200"/>
            </a:lvl1pPr>
          </a:lstStyle>
          <a:p>
            <a:fld id="{9507B1A3-53EB-424F-A2F2-8AC04D487CA6}" type="datetimeFigureOut">
              <a:rPr lang="es-ES" smtClean="0"/>
              <a:t>04/12/2013</a:t>
            </a:fld>
            <a:endParaRPr lang="es-ES"/>
          </a:p>
        </p:txBody>
      </p:sp>
      <p:sp>
        <p:nvSpPr>
          <p:cNvPr id="4" name="3 Marcador de imagen de diapositiva"/>
          <p:cNvSpPr>
            <a:spLocks noGrp="1" noRot="1" noChangeAspect="1"/>
          </p:cNvSpPr>
          <p:nvPr>
            <p:ph type="sldImg" idx="2"/>
          </p:nvPr>
        </p:nvSpPr>
        <p:spPr>
          <a:xfrm>
            <a:off x="1116013" y="696913"/>
            <a:ext cx="4649787" cy="348615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8182" y="4415790"/>
            <a:ext cx="5505450" cy="418338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829967"/>
            <a:ext cx="2982119" cy="46482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98102" y="8829967"/>
            <a:ext cx="2982119" cy="464820"/>
          </a:xfrm>
          <a:prstGeom prst="rect">
            <a:avLst/>
          </a:prstGeom>
        </p:spPr>
        <p:txBody>
          <a:bodyPr vert="horz" lIns="91440" tIns="45720" rIns="91440" bIns="45720" rtlCol="0" anchor="b"/>
          <a:lstStyle>
            <a:lvl1pPr algn="r">
              <a:defRPr sz="1200"/>
            </a:lvl1pPr>
          </a:lstStyle>
          <a:p>
            <a:fld id="{5FD6DAB6-DD5F-413D-91E9-4CA33F199260}" type="slidenum">
              <a:rPr lang="es-ES" smtClean="0"/>
              <a:t>‹#›</a:t>
            </a:fld>
            <a:endParaRPr lang="es-ES"/>
          </a:p>
        </p:txBody>
      </p:sp>
    </p:spTree>
    <p:extLst>
      <p:ext uri="{BB962C8B-B14F-4D97-AF65-F5344CB8AC3E}">
        <p14:creationId xmlns:p14="http://schemas.microsoft.com/office/powerpoint/2010/main" val="1275636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5FD6DAB6-DD5F-413D-91E9-4CA33F199260}" type="slidenum">
              <a:rPr lang="es-ES" smtClean="0"/>
              <a:t>1</a:t>
            </a:fld>
            <a:endParaRPr lang="es-ES" dirty="0"/>
          </a:p>
        </p:txBody>
      </p:sp>
    </p:spTree>
    <p:extLst>
      <p:ext uri="{BB962C8B-B14F-4D97-AF65-F5344CB8AC3E}">
        <p14:creationId xmlns:p14="http://schemas.microsoft.com/office/powerpoint/2010/main" val="1884595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STEERING ROLE corresponds to the exercise of the responsibilities and specific public health skills that are EXCLUSIVE STATE  in the new pattern of relations between government and civil society in the modern state. It is clear and the government must be exercised through the health authority. Its purpose is to define and implement public decisions and actions to satisfy and ensure, as part of a development model adapted to the national context, the legitimate needs and expectations of health of the entire population and actors social</a:t>
            </a:r>
            <a:br>
              <a:rPr lang="en-US" smtClean="0"/>
            </a:br>
            <a:endParaRPr lang="en-US" smtClean="0"/>
          </a:p>
          <a:p>
            <a:pPr eaLnBrk="1" hangingPunct="1">
              <a:spcBef>
                <a:spcPct val="0"/>
              </a:spcBef>
            </a:pPr>
            <a:r>
              <a:rPr lang="en-US" smtClean="0"/>
              <a:t>SECTOR CONDUCTION: ability to guide institutions in the health sector and mobilize institutions and social groups around support for NATIONAL HEALTH POLICY</a:t>
            </a:r>
            <a:br>
              <a:rPr lang="en-US" smtClean="0"/>
            </a:br>
            <a:endParaRPr lang="en-US" smtClean="0"/>
          </a:p>
          <a:p>
            <a:pPr eaLnBrk="1" hangingPunct="1">
              <a:spcBef>
                <a:spcPct val="0"/>
              </a:spcBef>
            </a:pPr>
            <a:r>
              <a:rPr lang="en-US" smtClean="0"/>
              <a:t>CONTROL: ability to design, implement and enforce the health regulatory framework that protects and promotes the health</a:t>
            </a:r>
            <a:br>
              <a:rPr lang="en-US" smtClean="0"/>
            </a:br>
            <a:endParaRPr lang="en-US" smtClean="0"/>
          </a:p>
          <a:p>
            <a:pPr eaLnBrk="1" hangingPunct="1">
              <a:spcBef>
                <a:spcPct val="0"/>
              </a:spcBef>
            </a:pPr>
            <a:r>
              <a:rPr lang="en-US" smtClean="0"/>
              <a:t>MODULATION OF FUNDING: includes skills to ensure, monitor and modulate the complementarity of resources from various sources to ensure equitable access of the population to health services</a:t>
            </a:r>
            <a:br>
              <a:rPr lang="en-US" smtClean="0"/>
            </a:br>
            <a:endParaRPr lang="en-US" smtClean="0"/>
          </a:p>
          <a:p>
            <a:pPr eaLnBrk="1" hangingPunct="1">
              <a:spcBef>
                <a:spcPct val="0"/>
              </a:spcBef>
            </a:pPr>
            <a:r>
              <a:rPr lang="en-US" smtClean="0"/>
              <a:t>GUARANTEE INSURANCE: center its action to ensure access to a range of health benefits for individuals or specific plans for specific population groups</a:t>
            </a:r>
            <a:br>
              <a:rPr lang="en-US" smtClean="0"/>
            </a:br>
            <a:endParaRPr lang="en-US" smtClean="0"/>
          </a:p>
          <a:p>
            <a:pPr eaLnBrk="1" hangingPunct="1">
              <a:spcBef>
                <a:spcPct val="0"/>
              </a:spcBef>
            </a:pPr>
            <a:r>
              <a:rPr lang="en-US" smtClean="0"/>
              <a:t>ALIGNMENT OF THE PROVISION: to promote the complementarity of various providers and user groups to increase the coverage of health services equitably and efficiently.</a:t>
            </a:r>
            <a:br>
              <a:rPr lang="en-US" smtClean="0"/>
            </a:br>
            <a:endParaRPr lang="en-US" smtClean="0"/>
          </a:p>
          <a:p>
            <a:pPr eaLnBrk="1" hangingPunct="1">
              <a:spcBef>
                <a:spcPct val="0"/>
              </a:spcBef>
            </a:pPr>
            <a:r>
              <a:rPr lang="en-US" smtClean="0"/>
              <a:t>Execution ESSENTIAL FUNCTIONS OF PUBLIC HEALTH BY HEALTH AUTHORITY</a:t>
            </a:r>
          </a:p>
          <a:p>
            <a:pPr eaLnBrk="1" hangingPunct="1">
              <a:spcBef>
                <a:spcPct val="0"/>
              </a:spcBef>
            </a:pPr>
            <a:endParaRPr lang="fr-CA" sz="1100"/>
          </a:p>
        </p:txBody>
      </p:sp>
      <p:sp>
        <p:nvSpPr>
          <p:cNvPr id="7168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1162">
              <a:defRPr sz="2400">
                <a:solidFill>
                  <a:schemeClr val="tx1"/>
                </a:solidFill>
                <a:latin typeface="Times" pitchFamily="18" charset="0"/>
              </a:defRPr>
            </a:lvl1pPr>
            <a:lvl2pPr marL="751051" indent="-288866" defTabSz="921162">
              <a:defRPr sz="2400">
                <a:solidFill>
                  <a:schemeClr val="tx1"/>
                </a:solidFill>
                <a:latin typeface="Times" pitchFamily="18" charset="0"/>
              </a:defRPr>
            </a:lvl2pPr>
            <a:lvl3pPr marL="1155464" indent="-231093" defTabSz="921162">
              <a:defRPr sz="2400">
                <a:solidFill>
                  <a:schemeClr val="tx1"/>
                </a:solidFill>
                <a:latin typeface="Times" pitchFamily="18" charset="0"/>
              </a:defRPr>
            </a:lvl3pPr>
            <a:lvl4pPr marL="1617649" indent="-231093" defTabSz="921162">
              <a:defRPr sz="2400">
                <a:solidFill>
                  <a:schemeClr val="tx1"/>
                </a:solidFill>
                <a:latin typeface="Times" pitchFamily="18" charset="0"/>
              </a:defRPr>
            </a:lvl4pPr>
            <a:lvl5pPr marL="2079836" indent="-231093" defTabSz="921162">
              <a:defRPr sz="2400">
                <a:solidFill>
                  <a:schemeClr val="tx1"/>
                </a:solidFill>
                <a:latin typeface="Times" pitchFamily="18" charset="0"/>
              </a:defRPr>
            </a:lvl5pPr>
            <a:lvl6pPr marL="2542021" indent="-231093" defTabSz="921162" eaLnBrk="0" fontAlgn="base" hangingPunct="0">
              <a:spcBef>
                <a:spcPct val="0"/>
              </a:spcBef>
              <a:spcAft>
                <a:spcPct val="0"/>
              </a:spcAft>
              <a:defRPr sz="2400">
                <a:solidFill>
                  <a:schemeClr val="tx1"/>
                </a:solidFill>
                <a:latin typeface="Times" pitchFamily="18" charset="0"/>
              </a:defRPr>
            </a:lvl6pPr>
            <a:lvl7pPr marL="3004207" indent="-231093" defTabSz="921162" eaLnBrk="0" fontAlgn="base" hangingPunct="0">
              <a:spcBef>
                <a:spcPct val="0"/>
              </a:spcBef>
              <a:spcAft>
                <a:spcPct val="0"/>
              </a:spcAft>
              <a:defRPr sz="2400">
                <a:solidFill>
                  <a:schemeClr val="tx1"/>
                </a:solidFill>
                <a:latin typeface="Times" pitchFamily="18" charset="0"/>
              </a:defRPr>
            </a:lvl7pPr>
            <a:lvl8pPr marL="3466392" indent="-231093" defTabSz="921162" eaLnBrk="0" fontAlgn="base" hangingPunct="0">
              <a:spcBef>
                <a:spcPct val="0"/>
              </a:spcBef>
              <a:spcAft>
                <a:spcPct val="0"/>
              </a:spcAft>
              <a:defRPr sz="2400">
                <a:solidFill>
                  <a:schemeClr val="tx1"/>
                </a:solidFill>
                <a:latin typeface="Times" pitchFamily="18" charset="0"/>
              </a:defRPr>
            </a:lvl8pPr>
            <a:lvl9pPr marL="3928578" indent="-231093" defTabSz="921162" eaLnBrk="0" fontAlgn="base" hangingPunct="0">
              <a:spcBef>
                <a:spcPct val="0"/>
              </a:spcBef>
              <a:spcAft>
                <a:spcPct val="0"/>
              </a:spcAft>
              <a:defRPr sz="2400">
                <a:solidFill>
                  <a:schemeClr val="tx1"/>
                </a:solidFill>
                <a:latin typeface="Times" pitchFamily="18" charset="0"/>
              </a:defRPr>
            </a:lvl9pPr>
          </a:lstStyle>
          <a:p>
            <a:pPr eaLnBrk="1" hangingPunct="1"/>
            <a:r>
              <a:rPr lang="en-US" sz="1200">
                <a:latin typeface="Arial" pitchFamily="34" charset="0"/>
                <a:cs typeface="Arial" pitchFamily="34" charset="0"/>
              </a:rPr>
              <a:t>World Health Organization</a:t>
            </a:r>
          </a:p>
        </p:txBody>
      </p:sp>
      <p:sp>
        <p:nvSpPr>
          <p:cNvPr id="7168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1162">
              <a:defRPr sz="2400">
                <a:solidFill>
                  <a:schemeClr val="tx1"/>
                </a:solidFill>
                <a:latin typeface="Times" pitchFamily="18" charset="0"/>
              </a:defRPr>
            </a:lvl1pPr>
            <a:lvl2pPr marL="751051" indent="-288866" defTabSz="921162">
              <a:defRPr sz="2400">
                <a:solidFill>
                  <a:schemeClr val="tx1"/>
                </a:solidFill>
                <a:latin typeface="Times" pitchFamily="18" charset="0"/>
              </a:defRPr>
            </a:lvl2pPr>
            <a:lvl3pPr marL="1155464" indent="-231093" defTabSz="921162">
              <a:defRPr sz="2400">
                <a:solidFill>
                  <a:schemeClr val="tx1"/>
                </a:solidFill>
                <a:latin typeface="Times" pitchFamily="18" charset="0"/>
              </a:defRPr>
            </a:lvl3pPr>
            <a:lvl4pPr marL="1617649" indent="-231093" defTabSz="921162">
              <a:defRPr sz="2400">
                <a:solidFill>
                  <a:schemeClr val="tx1"/>
                </a:solidFill>
                <a:latin typeface="Times" pitchFamily="18" charset="0"/>
              </a:defRPr>
            </a:lvl4pPr>
            <a:lvl5pPr marL="2079836" indent="-231093" defTabSz="921162">
              <a:defRPr sz="2400">
                <a:solidFill>
                  <a:schemeClr val="tx1"/>
                </a:solidFill>
                <a:latin typeface="Times" pitchFamily="18" charset="0"/>
              </a:defRPr>
            </a:lvl5pPr>
            <a:lvl6pPr marL="2542021" indent="-231093" defTabSz="921162" eaLnBrk="0" fontAlgn="base" hangingPunct="0">
              <a:spcBef>
                <a:spcPct val="0"/>
              </a:spcBef>
              <a:spcAft>
                <a:spcPct val="0"/>
              </a:spcAft>
              <a:defRPr sz="2400">
                <a:solidFill>
                  <a:schemeClr val="tx1"/>
                </a:solidFill>
                <a:latin typeface="Times" pitchFamily="18" charset="0"/>
              </a:defRPr>
            </a:lvl6pPr>
            <a:lvl7pPr marL="3004207" indent="-231093" defTabSz="921162" eaLnBrk="0" fontAlgn="base" hangingPunct="0">
              <a:spcBef>
                <a:spcPct val="0"/>
              </a:spcBef>
              <a:spcAft>
                <a:spcPct val="0"/>
              </a:spcAft>
              <a:defRPr sz="2400">
                <a:solidFill>
                  <a:schemeClr val="tx1"/>
                </a:solidFill>
                <a:latin typeface="Times" pitchFamily="18" charset="0"/>
              </a:defRPr>
            </a:lvl7pPr>
            <a:lvl8pPr marL="3466392" indent="-231093" defTabSz="921162" eaLnBrk="0" fontAlgn="base" hangingPunct="0">
              <a:spcBef>
                <a:spcPct val="0"/>
              </a:spcBef>
              <a:spcAft>
                <a:spcPct val="0"/>
              </a:spcAft>
              <a:defRPr sz="2400">
                <a:solidFill>
                  <a:schemeClr val="tx1"/>
                </a:solidFill>
                <a:latin typeface="Times" pitchFamily="18" charset="0"/>
              </a:defRPr>
            </a:lvl8pPr>
            <a:lvl9pPr marL="3928578" indent="-231093" defTabSz="921162" eaLnBrk="0" fontAlgn="base" hangingPunct="0">
              <a:spcBef>
                <a:spcPct val="0"/>
              </a:spcBef>
              <a:spcAft>
                <a:spcPct val="0"/>
              </a:spcAft>
              <a:defRPr sz="2400">
                <a:solidFill>
                  <a:schemeClr val="tx1"/>
                </a:solidFill>
                <a:latin typeface="Times" pitchFamily="18" charset="0"/>
              </a:defRPr>
            </a:lvl9pPr>
          </a:lstStyle>
          <a:p>
            <a:pPr eaLnBrk="1" hangingPunct="1"/>
            <a:fld id="{33AC3504-5441-4159-9152-232A25717747}" type="datetime3">
              <a:rPr lang="en-US" sz="1200">
                <a:latin typeface="Arial" pitchFamily="34" charset="0"/>
                <a:cs typeface="Arial" pitchFamily="34" charset="0"/>
              </a:rPr>
              <a:pPr eaLnBrk="1" hangingPunct="1"/>
              <a:t>4 December 2013</a:t>
            </a:fld>
            <a:endParaRPr lang="en-US" sz="1200">
              <a:latin typeface="Arial" pitchFamily="34" charset="0"/>
              <a:cs typeface="Arial" pitchFamily="34" charset="0"/>
            </a:endParaRPr>
          </a:p>
        </p:txBody>
      </p:sp>
      <p:sp>
        <p:nvSpPr>
          <p:cNvPr id="7168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1162">
              <a:defRPr sz="2400">
                <a:solidFill>
                  <a:schemeClr val="tx1"/>
                </a:solidFill>
                <a:latin typeface="Times" pitchFamily="18" charset="0"/>
              </a:defRPr>
            </a:lvl1pPr>
            <a:lvl2pPr marL="751051" indent="-288866" defTabSz="921162">
              <a:defRPr sz="2400">
                <a:solidFill>
                  <a:schemeClr val="tx1"/>
                </a:solidFill>
                <a:latin typeface="Times" pitchFamily="18" charset="0"/>
              </a:defRPr>
            </a:lvl2pPr>
            <a:lvl3pPr marL="1155464" indent="-231093" defTabSz="921162">
              <a:defRPr sz="2400">
                <a:solidFill>
                  <a:schemeClr val="tx1"/>
                </a:solidFill>
                <a:latin typeface="Times" pitchFamily="18" charset="0"/>
              </a:defRPr>
            </a:lvl3pPr>
            <a:lvl4pPr marL="1617649" indent="-231093" defTabSz="921162">
              <a:defRPr sz="2400">
                <a:solidFill>
                  <a:schemeClr val="tx1"/>
                </a:solidFill>
                <a:latin typeface="Times" pitchFamily="18" charset="0"/>
              </a:defRPr>
            </a:lvl4pPr>
            <a:lvl5pPr marL="2079836" indent="-231093" defTabSz="921162">
              <a:defRPr sz="2400">
                <a:solidFill>
                  <a:schemeClr val="tx1"/>
                </a:solidFill>
                <a:latin typeface="Times" pitchFamily="18" charset="0"/>
              </a:defRPr>
            </a:lvl5pPr>
            <a:lvl6pPr marL="2542021" indent="-231093" defTabSz="921162" eaLnBrk="0" fontAlgn="base" hangingPunct="0">
              <a:spcBef>
                <a:spcPct val="0"/>
              </a:spcBef>
              <a:spcAft>
                <a:spcPct val="0"/>
              </a:spcAft>
              <a:defRPr sz="2400">
                <a:solidFill>
                  <a:schemeClr val="tx1"/>
                </a:solidFill>
                <a:latin typeface="Times" pitchFamily="18" charset="0"/>
              </a:defRPr>
            </a:lvl6pPr>
            <a:lvl7pPr marL="3004207" indent="-231093" defTabSz="921162" eaLnBrk="0" fontAlgn="base" hangingPunct="0">
              <a:spcBef>
                <a:spcPct val="0"/>
              </a:spcBef>
              <a:spcAft>
                <a:spcPct val="0"/>
              </a:spcAft>
              <a:defRPr sz="2400">
                <a:solidFill>
                  <a:schemeClr val="tx1"/>
                </a:solidFill>
                <a:latin typeface="Times" pitchFamily="18" charset="0"/>
              </a:defRPr>
            </a:lvl7pPr>
            <a:lvl8pPr marL="3466392" indent="-231093" defTabSz="921162" eaLnBrk="0" fontAlgn="base" hangingPunct="0">
              <a:spcBef>
                <a:spcPct val="0"/>
              </a:spcBef>
              <a:spcAft>
                <a:spcPct val="0"/>
              </a:spcAft>
              <a:defRPr sz="2400">
                <a:solidFill>
                  <a:schemeClr val="tx1"/>
                </a:solidFill>
                <a:latin typeface="Times" pitchFamily="18" charset="0"/>
              </a:defRPr>
            </a:lvl8pPr>
            <a:lvl9pPr marL="3928578" indent="-231093" defTabSz="921162" eaLnBrk="0" fontAlgn="base" hangingPunct="0">
              <a:spcBef>
                <a:spcPct val="0"/>
              </a:spcBef>
              <a:spcAft>
                <a:spcPct val="0"/>
              </a:spcAft>
              <a:defRPr sz="2400">
                <a:solidFill>
                  <a:schemeClr val="tx1"/>
                </a:solidFill>
                <a:latin typeface="Times" pitchFamily="18" charset="0"/>
              </a:defRPr>
            </a:lvl9pPr>
          </a:lstStyle>
          <a:p>
            <a:pPr eaLnBrk="1" hangingPunct="1"/>
            <a:fld id="{08120052-EB7C-4817-B75A-AA5BD7F28B35}" type="slidenum">
              <a:rPr lang="en-US" sz="1200">
                <a:latin typeface="Arial" pitchFamily="34" charset="0"/>
                <a:cs typeface="Arial" pitchFamily="34" charset="0"/>
              </a:rPr>
              <a:pPr eaLnBrk="1" hangingPunct="1"/>
              <a:t>2</a:t>
            </a:fld>
            <a:endParaRPr lang="en-US" sz="120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STEERING ROLE corresponds to the exercise of the responsibilities and specific public health skills that are EXCLUSIVE STATE  in the new pattern of relations between government and civil society in the modern state. It is clear and the government must be exercised through the health authority. Its purpose is to define and implement public decisions and actions to satisfy and ensure, as part of a development model adapted to the national context, the legitimate needs and expectations of health of the entire population and actors social</a:t>
            </a:r>
            <a:br>
              <a:rPr lang="en-US" smtClean="0"/>
            </a:br>
            <a:endParaRPr lang="en-US" smtClean="0"/>
          </a:p>
          <a:p>
            <a:pPr eaLnBrk="1" hangingPunct="1">
              <a:spcBef>
                <a:spcPct val="0"/>
              </a:spcBef>
            </a:pPr>
            <a:r>
              <a:rPr lang="en-US" smtClean="0"/>
              <a:t>SECTOR CONDUCTION: ability to guide institutions in the health sector and mobilize institutions and social groups around support for NATIONAL HEALTH POLICY</a:t>
            </a:r>
            <a:br>
              <a:rPr lang="en-US" smtClean="0"/>
            </a:br>
            <a:endParaRPr lang="en-US" smtClean="0"/>
          </a:p>
          <a:p>
            <a:pPr eaLnBrk="1" hangingPunct="1">
              <a:spcBef>
                <a:spcPct val="0"/>
              </a:spcBef>
            </a:pPr>
            <a:r>
              <a:rPr lang="en-US" smtClean="0"/>
              <a:t>CONTROL: ability to design, implement and enforce the health regulatory framework that protects and promotes the health</a:t>
            </a:r>
            <a:br>
              <a:rPr lang="en-US" smtClean="0"/>
            </a:br>
            <a:endParaRPr lang="en-US" smtClean="0"/>
          </a:p>
          <a:p>
            <a:pPr eaLnBrk="1" hangingPunct="1">
              <a:spcBef>
                <a:spcPct val="0"/>
              </a:spcBef>
            </a:pPr>
            <a:r>
              <a:rPr lang="en-US" smtClean="0"/>
              <a:t>MODULATION OF FUNDING: includes skills to ensure, monitor and modulate the complementarity of resources from various sources to ensure equitable access of the population to health services</a:t>
            </a:r>
            <a:br>
              <a:rPr lang="en-US" smtClean="0"/>
            </a:br>
            <a:endParaRPr lang="en-US" smtClean="0"/>
          </a:p>
          <a:p>
            <a:pPr eaLnBrk="1" hangingPunct="1">
              <a:spcBef>
                <a:spcPct val="0"/>
              </a:spcBef>
            </a:pPr>
            <a:r>
              <a:rPr lang="en-US" smtClean="0"/>
              <a:t>GUARANTEE INSURANCE: center its action to ensure access to a range of health benefits for individuals or specific plans for specific population groups</a:t>
            </a:r>
            <a:br>
              <a:rPr lang="en-US" smtClean="0"/>
            </a:br>
            <a:endParaRPr lang="en-US" smtClean="0"/>
          </a:p>
          <a:p>
            <a:pPr eaLnBrk="1" hangingPunct="1">
              <a:spcBef>
                <a:spcPct val="0"/>
              </a:spcBef>
            </a:pPr>
            <a:r>
              <a:rPr lang="en-US" smtClean="0"/>
              <a:t>ALIGNMENT OF THE PROVISION: to promote the complementarity of various providers and user groups to increase the coverage of health services equitably and efficiently.</a:t>
            </a:r>
            <a:br>
              <a:rPr lang="en-US" smtClean="0"/>
            </a:br>
            <a:endParaRPr lang="en-US" smtClean="0"/>
          </a:p>
          <a:p>
            <a:pPr eaLnBrk="1" hangingPunct="1">
              <a:spcBef>
                <a:spcPct val="0"/>
              </a:spcBef>
            </a:pPr>
            <a:r>
              <a:rPr lang="en-US" smtClean="0"/>
              <a:t>Execution ESSENTIAL FUNCTIONS OF PUBLIC HEALTH BY HEALTH AUTHORITY</a:t>
            </a:r>
          </a:p>
          <a:p>
            <a:pPr eaLnBrk="1" hangingPunct="1">
              <a:spcBef>
                <a:spcPct val="0"/>
              </a:spcBef>
            </a:pPr>
            <a:endParaRPr lang="fr-CA" sz="1100"/>
          </a:p>
        </p:txBody>
      </p:sp>
      <p:sp>
        <p:nvSpPr>
          <p:cNvPr id="7168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1162">
              <a:defRPr sz="2400">
                <a:solidFill>
                  <a:schemeClr val="tx1"/>
                </a:solidFill>
                <a:latin typeface="Times" pitchFamily="18" charset="0"/>
              </a:defRPr>
            </a:lvl1pPr>
            <a:lvl2pPr marL="751051" indent="-288866" defTabSz="921162">
              <a:defRPr sz="2400">
                <a:solidFill>
                  <a:schemeClr val="tx1"/>
                </a:solidFill>
                <a:latin typeface="Times" pitchFamily="18" charset="0"/>
              </a:defRPr>
            </a:lvl2pPr>
            <a:lvl3pPr marL="1155464" indent="-231093" defTabSz="921162">
              <a:defRPr sz="2400">
                <a:solidFill>
                  <a:schemeClr val="tx1"/>
                </a:solidFill>
                <a:latin typeface="Times" pitchFamily="18" charset="0"/>
              </a:defRPr>
            </a:lvl3pPr>
            <a:lvl4pPr marL="1617649" indent="-231093" defTabSz="921162">
              <a:defRPr sz="2400">
                <a:solidFill>
                  <a:schemeClr val="tx1"/>
                </a:solidFill>
                <a:latin typeface="Times" pitchFamily="18" charset="0"/>
              </a:defRPr>
            </a:lvl4pPr>
            <a:lvl5pPr marL="2079836" indent="-231093" defTabSz="921162">
              <a:defRPr sz="2400">
                <a:solidFill>
                  <a:schemeClr val="tx1"/>
                </a:solidFill>
                <a:latin typeface="Times" pitchFamily="18" charset="0"/>
              </a:defRPr>
            </a:lvl5pPr>
            <a:lvl6pPr marL="2542021" indent="-231093" defTabSz="921162" eaLnBrk="0" fontAlgn="base" hangingPunct="0">
              <a:spcBef>
                <a:spcPct val="0"/>
              </a:spcBef>
              <a:spcAft>
                <a:spcPct val="0"/>
              </a:spcAft>
              <a:defRPr sz="2400">
                <a:solidFill>
                  <a:schemeClr val="tx1"/>
                </a:solidFill>
                <a:latin typeface="Times" pitchFamily="18" charset="0"/>
              </a:defRPr>
            </a:lvl6pPr>
            <a:lvl7pPr marL="3004207" indent="-231093" defTabSz="921162" eaLnBrk="0" fontAlgn="base" hangingPunct="0">
              <a:spcBef>
                <a:spcPct val="0"/>
              </a:spcBef>
              <a:spcAft>
                <a:spcPct val="0"/>
              </a:spcAft>
              <a:defRPr sz="2400">
                <a:solidFill>
                  <a:schemeClr val="tx1"/>
                </a:solidFill>
                <a:latin typeface="Times" pitchFamily="18" charset="0"/>
              </a:defRPr>
            </a:lvl7pPr>
            <a:lvl8pPr marL="3466392" indent="-231093" defTabSz="921162" eaLnBrk="0" fontAlgn="base" hangingPunct="0">
              <a:spcBef>
                <a:spcPct val="0"/>
              </a:spcBef>
              <a:spcAft>
                <a:spcPct val="0"/>
              </a:spcAft>
              <a:defRPr sz="2400">
                <a:solidFill>
                  <a:schemeClr val="tx1"/>
                </a:solidFill>
                <a:latin typeface="Times" pitchFamily="18" charset="0"/>
              </a:defRPr>
            </a:lvl8pPr>
            <a:lvl9pPr marL="3928578" indent="-231093" defTabSz="921162" eaLnBrk="0" fontAlgn="base" hangingPunct="0">
              <a:spcBef>
                <a:spcPct val="0"/>
              </a:spcBef>
              <a:spcAft>
                <a:spcPct val="0"/>
              </a:spcAft>
              <a:defRPr sz="2400">
                <a:solidFill>
                  <a:schemeClr val="tx1"/>
                </a:solidFill>
                <a:latin typeface="Times" pitchFamily="18" charset="0"/>
              </a:defRPr>
            </a:lvl9pPr>
          </a:lstStyle>
          <a:p>
            <a:pPr eaLnBrk="1" hangingPunct="1"/>
            <a:r>
              <a:rPr lang="en-US" sz="1200">
                <a:latin typeface="Arial" pitchFamily="34" charset="0"/>
                <a:cs typeface="Arial" pitchFamily="34" charset="0"/>
              </a:rPr>
              <a:t>World Health Organization</a:t>
            </a:r>
          </a:p>
        </p:txBody>
      </p:sp>
      <p:sp>
        <p:nvSpPr>
          <p:cNvPr id="7168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1162">
              <a:defRPr sz="2400">
                <a:solidFill>
                  <a:schemeClr val="tx1"/>
                </a:solidFill>
                <a:latin typeface="Times" pitchFamily="18" charset="0"/>
              </a:defRPr>
            </a:lvl1pPr>
            <a:lvl2pPr marL="751051" indent="-288866" defTabSz="921162">
              <a:defRPr sz="2400">
                <a:solidFill>
                  <a:schemeClr val="tx1"/>
                </a:solidFill>
                <a:latin typeface="Times" pitchFamily="18" charset="0"/>
              </a:defRPr>
            </a:lvl2pPr>
            <a:lvl3pPr marL="1155464" indent="-231093" defTabSz="921162">
              <a:defRPr sz="2400">
                <a:solidFill>
                  <a:schemeClr val="tx1"/>
                </a:solidFill>
                <a:latin typeface="Times" pitchFamily="18" charset="0"/>
              </a:defRPr>
            </a:lvl3pPr>
            <a:lvl4pPr marL="1617649" indent="-231093" defTabSz="921162">
              <a:defRPr sz="2400">
                <a:solidFill>
                  <a:schemeClr val="tx1"/>
                </a:solidFill>
                <a:latin typeface="Times" pitchFamily="18" charset="0"/>
              </a:defRPr>
            </a:lvl4pPr>
            <a:lvl5pPr marL="2079836" indent="-231093" defTabSz="921162">
              <a:defRPr sz="2400">
                <a:solidFill>
                  <a:schemeClr val="tx1"/>
                </a:solidFill>
                <a:latin typeface="Times" pitchFamily="18" charset="0"/>
              </a:defRPr>
            </a:lvl5pPr>
            <a:lvl6pPr marL="2542021" indent="-231093" defTabSz="921162" eaLnBrk="0" fontAlgn="base" hangingPunct="0">
              <a:spcBef>
                <a:spcPct val="0"/>
              </a:spcBef>
              <a:spcAft>
                <a:spcPct val="0"/>
              </a:spcAft>
              <a:defRPr sz="2400">
                <a:solidFill>
                  <a:schemeClr val="tx1"/>
                </a:solidFill>
                <a:latin typeface="Times" pitchFamily="18" charset="0"/>
              </a:defRPr>
            </a:lvl6pPr>
            <a:lvl7pPr marL="3004207" indent="-231093" defTabSz="921162" eaLnBrk="0" fontAlgn="base" hangingPunct="0">
              <a:spcBef>
                <a:spcPct val="0"/>
              </a:spcBef>
              <a:spcAft>
                <a:spcPct val="0"/>
              </a:spcAft>
              <a:defRPr sz="2400">
                <a:solidFill>
                  <a:schemeClr val="tx1"/>
                </a:solidFill>
                <a:latin typeface="Times" pitchFamily="18" charset="0"/>
              </a:defRPr>
            </a:lvl7pPr>
            <a:lvl8pPr marL="3466392" indent="-231093" defTabSz="921162" eaLnBrk="0" fontAlgn="base" hangingPunct="0">
              <a:spcBef>
                <a:spcPct val="0"/>
              </a:spcBef>
              <a:spcAft>
                <a:spcPct val="0"/>
              </a:spcAft>
              <a:defRPr sz="2400">
                <a:solidFill>
                  <a:schemeClr val="tx1"/>
                </a:solidFill>
                <a:latin typeface="Times" pitchFamily="18" charset="0"/>
              </a:defRPr>
            </a:lvl8pPr>
            <a:lvl9pPr marL="3928578" indent="-231093" defTabSz="921162" eaLnBrk="0" fontAlgn="base" hangingPunct="0">
              <a:spcBef>
                <a:spcPct val="0"/>
              </a:spcBef>
              <a:spcAft>
                <a:spcPct val="0"/>
              </a:spcAft>
              <a:defRPr sz="2400">
                <a:solidFill>
                  <a:schemeClr val="tx1"/>
                </a:solidFill>
                <a:latin typeface="Times" pitchFamily="18" charset="0"/>
              </a:defRPr>
            </a:lvl9pPr>
          </a:lstStyle>
          <a:p>
            <a:pPr eaLnBrk="1" hangingPunct="1"/>
            <a:fld id="{33AC3504-5441-4159-9152-232A25717747}" type="datetime3">
              <a:rPr lang="en-US" sz="1200">
                <a:latin typeface="Arial" pitchFamily="34" charset="0"/>
                <a:cs typeface="Arial" pitchFamily="34" charset="0"/>
              </a:rPr>
              <a:pPr eaLnBrk="1" hangingPunct="1"/>
              <a:t>4 December 2013</a:t>
            </a:fld>
            <a:endParaRPr lang="en-US" sz="1200">
              <a:latin typeface="Arial" pitchFamily="34" charset="0"/>
              <a:cs typeface="Arial" pitchFamily="34" charset="0"/>
            </a:endParaRPr>
          </a:p>
        </p:txBody>
      </p:sp>
      <p:sp>
        <p:nvSpPr>
          <p:cNvPr id="7168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1162">
              <a:defRPr sz="2400">
                <a:solidFill>
                  <a:schemeClr val="tx1"/>
                </a:solidFill>
                <a:latin typeface="Times" pitchFamily="18" charset="0"/>
              </a:defRPr>
            </a:lvl1pPr>
            <a:lvl2pPr marL="751051" indent="-288866" defTabSz="921162">
              <a:defRPr sz="2400">
                <a:solidFill>
                  <a:schemeClr val="tx1"/>
                </a:solidFill>
                <a:latin typeface="Times" pitchFamily="18" charset="0"/>
              </a:defRPr>
            </a:lvl2pPr>
            <a:lvl3pPr marL="1155464" indent="-231093" defTabSz="921162">
              <a:defRPr sz="2400">
                <a:solidFill>
                  <a:schemeClr val="tx1"/>
                </a:solidFill>
                <a:latin typeface="Times" pitchFamily="18" charset="0"/>
              </a:defRPr>
            </a:lvl3pPr>
            <a:lvl4pPr marL="1617649" indent="-231093" defTabSz="921162">
              <a:defRPr sz="2400">
                <a:solidFill>
                  <a:schemeClr val="tx1"/>
                </a:solidFill>
                <a:latin typeface="Times" pitchFamily="18" charset="0"/>
              </a:defRPr>
            </a:lvl4pPr>
            <a:lvl5pPr marL="2079836" indent="-231093" defTabSz="921162">
              <a:defRPr sz="2400">
                <a:solidFill>
                  <a:schemeClr val="tx1"/>
                </a:solidFill>
                <a:latin typeface="Times" pitchFamily="18" charset="0"/>
              </a:defRPr>
            </a:lvl5pPr>
            <a:lvl6pPr marL="2542021" indent="-231093" defTabSz="921162" eaLnBrk="0" fontAlgn="base" hangingPunct="0">
              <a:spcBef>
                <a:spcPct val="0"/>
              </a:spcBef>
              <a:spcAft>
                <a:spcPct val="0"/>
              </a:spcAft>
              <a:defRPr sz="2400">
                <a:solidFill>
                  <a:schemeClr val="tx1"/>
                </a:solidFill>
                <a:latin typeface="Times" pitchFamily="18" charset="0"/>
              </a:defRPr>
            </a:lvl6pPr>
            <a:lvl7pPr marL="3004207" indent="-231093" defTabSz="921162" eaLnBrk="0" fontAlgn="base" hangingPunct="0">
              <a:spcBef>
                <a:spcPct val="0"/>
              </a:spcBef>
              <a:spcAft>
                <a:spcPct val="0"/>
              </a:spcAft>
              <a:defRPr sz="2400">
                <a:solidFill>
                  <a:schemeClr val="tx1"/>
                </a:solidFill>
                <a:latin typeface="Times" pitchFamily="18" charset="0"/>
              </a:defRPr>
            </a:lvl7pPr>
            <a:lvl8pPr marL="3466392" indent="-231093" defTabSz="921162" eaLnBrk="0" fontAlgn="base" hangingPunct="0">
              <a:spcBef>
                <a:spcPct val="0"/>
              </a:spcBef>
              <a:spcAft>
                <a:spcPct val="0"/>
              </a:spcAft>
              <a:defRPr sz="2400">
                <a:solidFill>
                  <a:schemeClr val="tx1"/>
                </a:solidFill>
                <a:latin typeface="Times" pitchFamily="18" charset="0"/>
              </a:defRPr>
            </a:lvl8pPr>
            <a:lvl9pPr marL="3928578" indent="-231093" defTabSz="921162" eaLnBrk="0" fontAlgn="base" hangingPunct="0">
              <a:spcBef>
                <a:spcPct val="0"/>
              </a:spcBef>
              <a:spcAft>
                <a:spcPct val="0"/>
              </a:spcAft>
              <a:defRPr sz="2400">
                <a:solidFill>
                  <a:schemeClr val="tx1"/>
                </a:solidFill>
                <a:latin typeface="Times" pitchFamily="18" charset="0"/>
              </a:defRPr>
            </a:lvl9pPr>
          </a:lstStyle>
          <a:p>
            <a:pPr eaLnBrk="1" hangingPunct="1"/>
            <a:fld id="{08120052-EB7C-4817-B75A-AA5BD7F28B35}" type="slidenum">
              <a:rPr lang="en-US" sz="1200">
                <a:latin typeface="Arial" pitchFamily="34" charset="0"/>
                <a:cs typeface="Arial" pitchFamily="34" charset="0"/>
              </a:rPr>
              <a:pPr eaLnBrk="1" hangingPunct="1"/>
              <a:t>3</a:t>
            </a:fld>
            <a:endParaRPr lang="en-US" sz="120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D97811-0A04-4CFC-B275-53880BF727A6}" type="slidenum">
              <a:rPr lang="fr-CA"/>
              <a:pPr/>
              <a:t>4</a:t>
            </a:fld>
            <a:endParaRPr lang="fr-CA"/>
          </a:p>
        </p:txBody>
      </p:sp>
      <p:sp>
        <p:nvSpPr>
          <p:cNvPr id="1318914" name="Rectangle 2"/>
          <p:cNvSpPr>
            <a:spLocks noGrp="1" noRot="1" noChangeAspect="1" noChangeArrowheads="1" noTextEdit="1"/>
          </p:cNvSpPr>
          <p:nvPr>
            <p:ph type="sldImg"/>
          </p:nvPr>
        </p:nvSpPr>
        <p:spPr>
          <a:xfrm>
            <a:off x="2398713" y="0"/>
            <a:ext cx="1878012" cy="1409700"/>
          </a:xfrm>
          <a:ln/>
        </p:spPr>
      </p:sp>
      <p:sp>
        <p:nvSpPr>
          <p:cNvPr id="1318915" name="Rectangle 3"/>
          <p:cNvSpPr>
            <a:spLocks noGrp="1" noChangeArrowheads="1"/>
          </p:cNvSpPr>
          <p:nvPr>
            <p:ph type="body" idx="1"/>
          </p:nvPr>
        </p:nvSpPr>
        <p:spPr/>
        <p:txBody>
          <a:bodyPr/>
          <a:lstStyle/>
          <a:p>
            <a:endParaRPr lang="es-CL"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98C5C0-491C-4A08-88A1-593182A7AE8C}" type="slidenum">
              <a:rPr lang="fr-CA"/>
              <a:pPr/>
              <a:t>5</a:t>
            </a:fld>
            <a:endParaRPr lang="fr-CA"/>
          </a:p>
        </p:txBody>
      </p:sp>
      <p:sp>
        <p:nvSpPr>
          <p:cNvPr id="1316866" name="Rectangle 2"/>
          <p:cNvSpPr>
            <a:spLocks noGrp="1" noRot="1" noChangeAspect="1" noChangeArrowheads="1" noTextEdit="1"/>
          </p:cNvSpPr>
          <p:nvPr>
            <p:ph type="sldImg"/>
          </p:nvPr>
        </p:nvSpPr>
        <p:spPr>
          <a:xfrm>
            <a:off x="2398713" y="0"/>
            <a:ext cx="1878012" cy="1409700"/>
          </a:xfrm>
          <a:ln/>
        </p:spPr>
      </p:sp>
      <p:sp>
        <p:nvSpPr>
          <p:cNvPr id="1316867" name="Rectangle 3"/>
          <p:cNvSpPr>
            <a:spLocks noGrp="1" noChangeArrowheads="1"/>
          </p:cNvSpPr>
          <p:nvPr>
            <p:ph type="body" idx="1"/>
          </p:nvPr>
        </p:nvSpPr>
        <p:spPr/>
        <p:txBody>
          <a:bodyPr/>
          <a:lstStyle/>
          <a:p>
            <a:endParaRPr lang="es-C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98C5C0-491C-4A08-88A1-593182A7AE8C}" type="slidenum">
              <a:rPr lang="fr-CA"/>
              <a:pPr/>
              <a:t>6</a:t>
            </a:fld>
            <a:endParaRPr lang="fr-CA"/>
          </a:p>
        </p:txBody>
      </p:sp>
      <p:sp>
        <p:nvSpPr>
          <p:cNvPr id="1316866" name="Rectangle 2"/>
          <p:cNvSpPr>
            <a:spLocks noGrp="1" noRot="1" noChangeAspect="1" noChangeArrowheads="1" noTextEdit="1"/>
          </p:cNvSpPr>
          <p:nvPr>
            <p:ph type="sldImg"/>
          </p:nvPr>
        </p:nvSpPr>
        <p:spPr>
          <a:xfrm>
            <a:off x="2398713" y="0"/>
            <a:ext cx="1878012" cy="1409700"/>
          </a:xfrm>
          <a:ln/>
        </p:spPr>
      </p:sp>
      <p:sp>
        <p:nvSpPr>
          <p:cNvPr id="1316867" name="Rectangle 3"/>
          <p:cNvSpPr>
            <a:spLocks noGrp="1" noChangeArrowheads="1"/>
          </p:cNvSpPr>
          <p:nvPr>
            <p:ph type="body" idx="1"/>
          </p:nvPr>
        </p:nvSpPr>
        <p:spPr/>
        <p:txBody>
          <a:bodyPr/>
          <a:lstStyle/>
          <a:p>
            <a:endParaRPr lang="es-C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66124D-83FE-4B47-8FE3-CA2D4EE3DA7E}" type="slidenum">
              <a:rPr lang="fr-CA"/>
              <a:pPr/>
              <a:t>7</a:t>
            </a:fld>
            <a:endParaRPr lang="fr-CA"/>
          </a:p>
        </p:txBody>
      </p:sp>
      <p:sp>
        <p:nvSpPr>
          <p:cNvPr id="437250" name="Rectangle 2"/>
          <p:cNvSpPr>
            <a:spLocks noGrp="1" noRot="1" noChangeAspect="1" noChangeArrowheads="1" noTextEdit="1"/>
          </p:cNvSpPr>
          <p:nvPr>
            <p:ph type="sldImg"/>
          </p:nvPr>
        </p:nvSpPr>
        <p:spPr>
          <a:xfrm>
            <a:off x="1143000" y="714375"/>
            <a:ext cx="4597400" cy="3449638"/>
          </a:xfrm>
          <a:ln/>
        </p:spPr>
      </p:sp>
      <p:sp>
        <p:nvSpPr>
          <p:cNvPr id="437251" name="Rectangle 3"/>
          <p:cNvSpPr>
            <a:spLocks noGrp="1" noChangeArrowheads="1"/>
          </p:cNvSpPr>
          <p:nvPr>
            <p:ph type="body" idx="1"/>
          </p:nvPr>
        </p:nvSpPr>
        <p:spPr/>
        <p:txBody>
          <a:bodyPr lIns="89503" tIns="44751" rIns="89503" bIns="44751"/>
          <a:lstStyle/>
          <a:p>
            <a:endParaRPr lang="es-CL"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ea typeface="MS PGothic" pitchFamily="34" charset="-128"/>
              </a:defRPr>
            </a:lvl1pPr>
            <a:lvl2pPr marL="742882" indent="-285723" eaLnBrk="0" hangingPunct="0">
              <a:defRPr>
                <a:solidFill>
                  <a:schemeClr val="tx1"/>
                </a:solidFill>
                <a:latin typeface="Palatino Linotype" pitchFamily="18" charset="0"/>
                <a:ea typeface="MS PGothic" pitchFamily="34" charset="-128"/>
              </a:defRPr>
            </a:lvl2pPr>
            <a:lvl3pPr marL="1142894" indent="-228579" eaLnBrk="0" hangingPunct="0">
              <a:defRPr>
                <a:solidFill>
                  <a:schemeClr val="tx1"/>
                </a:solidFill>
                <a:latin typeface="Palatino Linotype" pitchFamily="18" charset="0"/>
                <a:ea typeface="MS PGothic" pitchFamily="34" charset="-128"/>
              </a:defRPr>
            </a:lvl3pPr>
            <a:lvl4pPr marL="1600052" indent="-228579" eaLnBrk="0" hangingPunct="0">
              <a:defRPr>
                <a:solidFill>
                  <a:schemeClr val="tx1"/>
                </a:solidFill>
                <a:latin typeface="Palatino Linotype" pitchFamily="18" charset="0"/>
                <a:ea typeface="MS PGothic" pitchFamily="34" charset="-128"/>
              </a:defRPr>
            </a:lvl4pPr>
            <a:lvl5pPr marL="2057209" indent="-228579" eaLnBrk="0" hangingPunct="0">
              <a:defRPr>
                <a:solidFill>
                  <a:schemeClr val="tx1"/>
                </a:solidFill>
                <a:latin typeface="Palatino Linotype" pitchFamily="18" charset="0"/>
                <a:ea typeface="MS PGothic" pitchFamily="34" charset="-128"/>
              </a:defRPr>
            </a:lvl5pPr>
            <a:lvl6pPr marL="2514367" indent="-228579" eaLnBrk="0" fontAlgn="base" hangingPunct="0">
              <a:spcBef>
                <a:spcPct val="0"/>
              </a:spcBef>
              <a:spcAft>
                <a:spcPct val="0"/>
              </a:spcAft>
              <a:defRPr>
                <a:solidFill>
                  <a:schemeClr val="tx1"/>
                </a:solidFill>
                <a:latin typeface="Palatino Linotype" pitchFamily="18" charset="0"/>
                <a:ea typeface="MS PGothic" pitchFamily="34" charset="-128"/>
              </a:defRPr>
            </a:lvl6pPr>
            <a:lvl7pPr marL="2971524" indent="-228579" eaLnBrk="0" fontAlgn="base" hangingPunct="0">
              <a:spcBef>
                <a:spcPct val="0"/>
              </a:spcBef>
              <a:spcAft>
                <a:spcPct val="0"/>
              </a:spcAft>
              <a:defRPr>
                <a:solidFill>
                  <a:schemeClr val="tx1"/>
                </a:solidFill>
                <a:latin typeface="Palatino Linotype" pitchFamily="18" charset="0"/>
                <a:ea typeface="MS PGothic" pitchFamily="34" charset="-128"/>
              </a:defRPr>
            </a:lvl7pPr>
            <a:lvl8pPr marL="3428682" indent="-228579" eaLnBrk="0" fontAlgn="base" hangingPunct="0">
              <a:spcBef>
                <a:spcPct val="0"/>
              </a:spcBef>
              <a:spcAft>
                <a:spcPct val="0"/>
              </a:spcAft>
              <a:defRPr>
                <a:solidFill>
                  <a:schemeClr val="tx1"/>
                </a:solidFill>
                <a:latin typeface="Palatino Linotype" pitchFamily="18" charset="0"/>
                <a:ea typeface="MS PGothic" pitchFamily="34" charset="-128"/>
              </a:defRPr>
            </a:lvl8pPr>
            <a:lvl9pPr marL="3885840" indent="-228579" eaLnBrk="0" fontAlgn="base" hangingPunct="0">
              <a:spcBef>
                <a:spcPct val="0"/>
              </a:spcBef>
              <a:spcAft>
                <a:spcPct val="0"/>
              </a:spcAft>
              <a:defRPr>
                <a:solidFill>
                  <a:schemeClr val="tx1"/>
                </a:solidFill>
                <a:latin typeface="Palatino Linotype" pitchFamily="18" charset="0"/>
                <a:ea typeface="MS PGothic" pitchFamily="34" charset="-128"/>
              </a:defRPr>
            </a:lvl9pPr>
          </a:lstStyle>
          <a:p>
            <a:pPr eaLnBrk="1" hangingPunct="1"/>
            <a:fld id="{440D3B5B-F301-415A-9EAC-CDE2A2F24A36}" type="slidenum">
              <a:rPr lang="fr-CA" smtClean="0"/>
              <a:pPr eaLnBrk="1" hangingPunct="1"/>
              <a:t>8</a:t>
            </a:fld>
            <a:endParaRPr lang="fr-CA" smtClean="0"/>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157" indent="-457157">
              <a:lnSpc>
                <a:spcPct val="80000"/>
              </a:lnSpc>
              <a:spcBef>
                <a:spcPts val="600"/>
              </a:spcBef>
              <a:spcAft>
                <a:spcPts val="600"/>
              </a:spcAft>
              <a:defRPr/>
            </a:pPr>
            <a:r>
              <a:rPr lang="en-CA" sz="2000" dirty="0">
                <a:solidFill>
                  <a:srgbClr val="E20000"/>
                </a:solidFill>
              </a:rPr>
              <a:t>Until the XVIII c., state of the power was expressed as « a right over things, bodies &amp; lives  *Foucault 1976: 179)</a:t>
            </a:r>
          </a:p>
          <a:p>
            <a:pPr marL="457157" indent="-457157">
              <a:lnSpc>
                <a:spcPct val="80000"/>
              </a:lnSpc>
              <a:spcBef>
                <a:spcPts val="600"/>
              </a:spcBef>
              <a:spcAft>
                <a:spcPts val="600"/>
              </a:spcAft>
              <a:defRPr/>
            </a:pPr>
            <a:r>
              <a:rPr lang="en-CA" sz="2000" dirty="0">
                <a:solidFill>
                  <a:srgbClr val="E20000"/>
                </a:solidFill>
              </a:rPr>
              <a:t>From the XVIII c, this right tends to be replaced by a « a non disciplinary technology of power » (Foucault 1997: 216) applied not to the body anymore but to the population</a:t>
            </a:r>
          </a:p>
          <a:p>
            <a:pPr marL="919078" lvl="1" indent="-347630">
              <a:lnSpc>
                <a:spcPct val="80000"/>
              </a:lnSpc>
              <a:spcBef>
                <a:spcPts val="600"/>
              </a:spcBef>
              <a:spcAft>
                <a:spcPts val="600"/>
              </a:spcAft>
              <a:defRPr/>
            </a:pPr>
            <a:r>
              <a:rPr lang="en-CA" sz="1800" dirty="0">
                <a:solidFill>
                  <a:srgbClr val="E20000"/>
                </a:solidFill>
              </a:rPr>
              <a:t>This new technology acts over the birth rate, mortality, life expectancy, morbidity</a:t>
            </a:r>
          </a:p>
          <a:p>
            <a:pPr marL="919078" lvl="1" indent="-347630">
              <a:lnSpc>
                <a:spcPct val="80000"/>
              </a:lnSpc>
              <a:spcBef>
                <a:spcPts val="600"/>
              </a:spcBef>
              <a:spcAft>
                <a:spcPts val="600"/>
              </a:spcAft>
              <a:defRPr/>
            </a:pPr>
            <a:r>
              <a:rPr lang="en-CA" sz="1800" dirty="0">
                <a:solidFill>
                  <a:srgbClr val="E20000"/>
                </a:solidFill>
              </a:rPr>
              <a:t>It is at those years that the concept of </a:t>
            </a:r>
            <a:r>
              <a:rPr lang="en-CA" sz="1800" i="1" dirty="0">
                <a:solidFill>
                  <a:srgbClr val="E20000"/>
                </a:solidFill>
              </a:rPr>
              <a:t>population</a:t>
            </a:r>
            <a:r>
              <a:rPr lang="en-CA" sz="1800" dirty="0">
                <a:solidFill>
                  <a:srgbClr val="E20000"/>
                </a:solidFill>
              </a:rPr>
              <a:t> appears for the very 1st time and, consequently, the 1st demographic statistics starts to be collected.</a:t>
            </a:r>
          </a:p>
          <a:p>
            <a:pPr marL="919078" lvl="1" indent="-347630">
              <a:lnSpc>
                <a:spcPct val="80000"/>
              </a:lnSpc>
              <a:spcBef>
                <a:spcPts val="600"/>
              </a:spcBef>
              <a:spcAft>
                <a:spcPts val="600"/>
              </a:spcAft>
              <a:defRPr/>
            </a:pPr>
            <a:r>
              <a:rPr lang="en-CA" sz="1800" dirty="0">
                <a:solidFill>
                  <a:srgbClr val="E20000"/>
                </a:solidFill>
              </a:rPr>
              <a:t>The population is not either the individual nor the society: « it is a new body not anymore individual but rather a multiple body (Foucault 1997 : 218).  </a:t>
            </a:r>
          </a:p>
          <a:p>
            <a:pPr marL="919078" lvl="1" indent="-347630">
              <a:lnSpc>
                <a:spcPct val="80000"/>
              </a:lnSpc>
              <a:spcBef>
                <a:spcPts val="600"/>
              </a:spcBef>
              <a:spcAft>
                <a:spcPts val="600"/>
              </a:spcAft>
              <a:defRPr/>
            </a:pPr>
            <a:r>
              <a:rPr kumimoji="1" lang="en-CA" sz="1800" u="sng" dirty="0">
                <a:solidFill>
                  <a:srgbClr val="E20000"/>
                </a:solidFill>
                <a:cs typeface="Calibri" pitchFamily="34" charset="0"/>
              </a:rPr>
              <a:t>Source</a:t>
            </a:r>
            <a:r>
              <a:rPr kumimoji="1" lang="en-CA" sz="1800" dirty="0">
                <a:solidFill>
                  <a:srgbClr val="E20000"/>
                </a:solidFill>
                <a:cs typeface="Calibri" pitchFamily="34" charset="0"/>
              </a:rPr>
              <a:t>  A.P. </a:t>
            </a:r>
            <a:r>
              <a:rPr kumimoji="1" lang="en-CA" sz="1800" dirty="0" err="1">
                <a:solidFill>
                  <a:srgbClr val="E20000"/>
                </a:solidFill>
                <a:cs typeface="Calibri" pitchFamily="34" charset="0"/>
              </a:rPr>
              <a:t>Contandriopoulos</a:t>
            </a:r>
            <a:r>
              <a:rPr kumimoji="1" lang="en-CA" sz="1800" dirty="0">
                <a:solidFill>
                  <a:srgbClr val="E20000"/>
                </a:solidFill>
                <a:cs typeface="Calibri" pitchFamily="34" charset="0"/>
              </a:rPr>
              <a:t> </a:t>
            </a:r>
            <a:r>
              <a:rPr kumimoji="1" lang="en-CA" sz="1800" dirty="0" err="1">
                <a:solidFill>
                  <a:srgbClr val="E20000"/>
                </a:solidFill>
                <a:cs typeface="Calibri" pitchFamily="34" charset="0"/>
              </a:rPr>
              <a:t>Pourquoi</a:t>
            </a:r>
            <a:r>
              <a:rPr kumimoji="1" lang="en-CA" sz="1800" dirty="0">
                <a:solidFill>
                  <a:srgbClr val="E20000"/>
                </a:solidFill>
                <a:cs typeface="Calibri" pitchFamily="34" charset="0"/>
              </a:rPr>
              <a:t> </a:t>
            </a:r>
            <a:r>
              <a:rPr kumimoji="1" lang="en-CA" sz="1800" dirty="0" err="1">
                <a:solidFill>
                  <a:srgbClr val="E20000"/>
                </a:solidFill>
                <a:cs typeface="Calibri" pitchFamily="34" charset="0"/>
              </a:rPr>
              <a:t>est-il</a:t>
            </a:r>
            <a:r>
              <a:rPr kumimoji="1" lang="en-CA" sz="1800" dirty="0">
                <a:solidFill>
                  <a:srgbClr val="E20000"/>
                </a:solidFill>
                <a:cs typeface="Calibri" pitchFamily="34" charset="0"/>
              </a:rPr>
              <a:t> </a:t>
            </a:r>
            <a:r>
              <a:rPr kumimoji="1" lang="en-CA" sz="1800" dirty="0" err="1">
                <a:solidFill>
                  <a:srgbClr val="E20000"/>
                </a:solidFill>
                <a:cs typeface="Calibri" pitchFamily="34" charset="0"/>
              </a:rPr>
              <a:t>si</a:t>
            </a:r>
            <a:r>
              <a:rPr kumimoji="1" lang="en-CA" sz="1800" dirty="0">
                <a:solidFill>
                  <a:srgbClr val="E20000"/>
                </a:solidFill>
                <a:cs typeface="Calibri" pitchFamily="34" charset="0"/>
              </a:rPr>
              <a:t> </a:t>
            </a:r>
            <a:r>
              <a:rPr kumimoji="1" lang="en-CA" sz="1800" dirty="0" err="1">
                <a:solidFill>
                  <a:srgbClr val="E20000"/>
                </a:solidFill>
                <a:cs typeface="Calibri" pitchFamily="34" charset="0"/>
              </a:rPr>
              <a:t>difficile</a:t>
            </a:r>
            <a:r>
              <a:rPr kumimoji="1" lang="en-CA" sz="1800" dirty="0">
                <a:solidFill>
                  <a:srgbClr val="E20000"/>
                </a:solidFill>
                <a:cs typeface="Calibri" pitchFamily="34" charset="0"/>
              </a:rPr>
              <a:t> de faire </a:t>
            </a:r>
            <a:r>
              <a:rPr kumimoji="1" lang="en-CA" sz="1800" dirty="0" err="1">
                <a:solidFill>
                  <a:srgbClr val="E20000"/>
                </a:solidFill>
                <a:cs typeface="Calibri" pitchFamily="34" charset="0"/>
              </a:rPr>
              <a:t>ce</a:t>
            </a:r>
            <a:r>
              <a:rPr kumimoji="1" lang="en-CA" sz="1800" dirty="0">
                <a:solidFill>
                  <a:srgbClr val="E20000"/>
                </a:solidFill>
                <a:cs typeface="Calibri" pitchFamily="34" charset="0"/>
              </a:rPr>
              <a:t> qui </a:t>
            </a:r>
            <a:r>
              <a:rPr kumimoji="1" lang="en-CA" sz="1800" dirty="0" err="1">
                <a:solidFill>
                  <a:srgbClr val="E20000"/>
                </a:solidFill>
                <a:cs typeface="Calibri" pitchFamily="34" charset="0"/>
              </a:rPr>
              <a:t>est</a:t>
            </a:r>
            <a:r>
              <a:rPr kumimoji="1" lang="en-CA" sz="1800" dirty="0">
                <a:solidFill>
                  <a:srgbClr val="E20000"/>
                </a:solidFill>
                <a:cs typeface="Calibri" pitchFamily="34" charset="0"/>
              </a:rPr>
              <a:t> </a:t>
            </a:r>
            <a:r>
              <a:rPr kumimoji="1" lang="en-CA" sz="1800" dirty="0" err="1">
                <a:solidFill>
                  <a:srgbClr val="E20000"/>
                </a:solidFill>
                <a:cs typeface="Calibri" pitchFamily="34" charset="0"/>
              </a:rPr>
              <a:t>souhaitable</a:t>
            </a:r>
            <a:r>
              <a:rPr kumimoji="1" lang="en-CA" sz="1800" dirty="0">
                <a:solidFill>
                  <a:srgbClr val="E20000"/>
                </a:solidFill>
                <a:cs typeface="Calibri" pitchFamily="34" charset="0"/>
              </a:rPr>
              <a:t> ?, 2002</a:t>
            </a:r>
            <a:endParaRPr lang="en-CA" sz="1800" dirty="0">
              <a:solidFill>
                <a:srgbClr val="E20000"/>
              </a:solidFill>
            </a:endParaRPr>
          </a:p>
          <a:p>
            <a:pPr marL="457157" indent="-457157" algn="just">
              <a:lnSpc>
                <a:spcPct val="80000"/>
              </a:lnSpc>
              <a:spcBef>
                <a:spcPts val="600"/>
              </a:spcBef>
              <a:spcAft>
                <a:spcPts val="600"/>
              </a:spcAft>
              <a:defRPr/>
            </a:pPr>
            <a:r>
              <a:rPr lang="en-CA" sz="2000" dirty="0">
                <a:solidFill>
                  <a:srgbClr val="E20000"/>
                </a:solidFill>
              </a:rPr>
              <a:t>The State has to answer the population’s problems</a:t>
            </a:r>
          </a:p>
          <a:p>
            <a:pPr marL="457157" indent="-457157" algn="just">
              <a:lnSpc>
                <a:spcPct val="80000"/>
              </a:lnSpc>
              <a:spcBef>
                <a:spcPts val="600"/>
              </a:spcBef>
              <a:spcAft>
                <a:spcPts val="600"/>
              </a:spcAft>
              <a:defRPr/>
            </a:pPr>
            <a:r>
              <a:rPr lang="en-CA" sz="2000" dirty="0">
                <a:solidFill>
                  <a:srgbClr val="E20000"/>
                </a:solidFill>
              </a:rPr>
              <a:t>Building up democracy needs a strong State able to bring all health actors together around </a:t>
            </a:r>
            <a:r>
              <a:rPr lang="en-CA" sz="2000" b="1" dirty="0">
                <a:solidFill>
                  <a:srgbClr val="E20000"/>
                </a:solidFill>
              </a:rPr>
              <a:t>acceptable </a:t>
            </a:r>
            <a:r>
              <a:rPr lang="en-CA" sz="2000" dirty="0">
                <a:solidFill>
                  <a:srgbClr val="E20000"/>
                </a:solidFill>
              </a:rPr>
              <a:t>agreements where the wheels of equity are more or less putted in motion by the organization of the health system</a:t>
            </a:r>
          </a:p>
          <a:p>
            <a:pPr marL="857171" lvl="1" indent="-457157" algn="just">
              <a:lnSpc>
                <a:spcPct val="80000"/>
              </a:lnSpc>
              <a:spcBef>
                <a:spcPts val="600"/>
              </a:spcBef>
              <a:spcAft>
                <a:spcPts val="600"/>
              </a:spcAft>
              <a:defRPr/>
            </a:pPr>
            <a:r>
              <a:rPr lang="en-CA" sz="1800" dirty="0">
                <a:solidFill>
                  <a:srgbClr val="E20000"/>
                </a:solidFill>
              </a:rPr>
              <a:t>The answer, socially organised, it is what we use to call the health system</a:t>
            </a:r>
          </a:p>
          <a:p>
            <a:pPr marL="857171" lvl="1" indent="-457157" algn="just">
              <a:lnSpc>
                <a:spcPct val="80000"/>
              </a:lnSpc>
              <a:spcBef>
                <a:spcPts val="600"/>
              </a:spcBef>
              <a:spcAft>
                <a:spcPts val="600"/>
              </a:spcAft>
              <a:defRPr/>
            </a:pPr>
            <a:r>
              <a:rPr lang="en-CA" sz="1800" dirty="0">
                <a:solidFill>
                  <a:srgbClr val="E20000"/>
                </a:solidFill>
              </a:rPr>
              <a:t>The modern health system needs a strong governance in order to offer efficient and high quality health services and care</a:t>
            </a:r>
          </a:p>
          <a:p>
            <a:pPr marL="857171" lvl="1" indent="-457157" algn="just">
              <a:lnSpc>
                <a:spcPct val="80000"/>
              </a:lnSpc>
              <a:spcBef>
                <a:spcPts val="600"/>
              </a:spcBef>
              <a:spcAft>
                <a:spcPts val="600"/>
              </a:spcAft>
              <a:defRPr/>
            </a:pPr>
            <a:r>
              <a:rPr lang="en-CA" sz="1800" dirty="0">
                <a:solidFill>
                  <a:srgbClr val="E20000"/>
                </a:solidFill>
              </a:rPr>
              <a:t>Developing progressive or universal SPH schemes and reinforcing the NHA steering role are important parts of the equation</a:t>
            </a:r>
            <a:endParaRPr lang="en-CA" dirty="0" smtClean="0">
              <a:solidFill>
                <a:srgbClr val="E2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FE4E86-622B-4113-92E2-2DBB50C8C8AF}" type="slidenum">
              <a:rPr lang="fr-CA"/>
              <a:pPr/>
              <a:t>9</a:t>
            </a:fld>
            <a:endParaRPr lang="fr-CA"/>
          </a:p>
        </p:txBody>
      </p:sp>
      <p:sp>
        <p:nvSpPr>
          <p:cNvPr id="439298" name="Rectangle 2"/>
          <p:cNvSpPr>
            <a:spLocks noGrp="1" noRot="1" noChangeAspect="1" noChangeArrowheads="1" noTextEdit="1"/>
          </p:cNvSpPr>
          <p:nvPr>
            <p:ph type="sldImg"/>
          </p:nvPr>
        </p:nvSpPr>
        <p:spPr>
          <a:xfrm>
            <a:off x="1143000" y="714375"/>
            <a:ext cx="4597400" cy="3449638"/>
          </a:xfrm>
          <a:ln/>
        </p:spPr>
      </p:sp>
      <p:sp>
        <p:nvSpPr>
          <p:cNvPr id="439299" name="Rectangle 3"/>
          <p:cNvSpPr>
            <a:spLocks noGrp="1" noChangeArrowheads="1"/>
          </p:cNvSpPr>
          <p:nvPr>
            <p:ph type="body" idx="1"/>
          </p:nvPr>
        </p:nvSpPr>
        <p:spPr/>
        <p:txBody>
          <a:bodyPr lIns="89503" tIns="44751" rIns="89503" bIns="44751"/>
          <a:lstStyle/>
          <a:p>
            <a:endParaRPr lang="es-C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V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VE"/>
          </a:p>
        </p:txBody>
      </p:sp>
      <p:sp>
        <p:nvSpPr>
          <p:cNvPr id="4" name="3 Marcador de fecha"/>
          <p:cNvSpPr>
            <a:spLocks noGrp="1"/>
          </p:cNvSpPr>
          <p:nvPr>
            <p:ph type="dt" sz="half" idx="10"/>
          </p:nvPr>
        </p:nvSpPr>
        <p:spPr/>
        <p:txBody>
          <a:bodyPr/>
          <a:lstStyle/>
          <a:p>
            <a:fld id="{A575C2FE-E09F-4B62-84AD-ABBC5B24954B}" type="datetimeFigureOut">
              <a:rPr lang="es-VE" smtClean="0"/>
              <a:t>04/12/2013</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38860884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A575C2FE-E09F-4B62-84AD-ABBC5B24954B}" type="datetimeFigureOut">
              <a:rPr lang="es-VE" smtClean="0"/>
              <a:t>04/12/2013</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19246645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A575C2FE-E09F-4B62-84AD-ABBC5B24954B}" type="datetimeFigureOut">
              <a:rPr lang="es-VE" smtClean="0"/>
              <a:t>04/12/2013</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28692450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4" y="-1"/>
            <a:ext cx="9244406" cy="6945631"/>
          </a:xfrm>
          <a:prstGeom prst="rect">
            <a:avLst/>
          </a:prstGeom>
        </p:spPr>
      </p:pic>
      <p:pic>
        <p:nvPicPr>
          <p:cNvPr id="5" name="Picture 4"/>
          <p:cNvPicPr>
            <a:picLocks noChangeAspect="1"/>
          </p:cNvPicPr>
          <p:nvPr/>
        </p:nvPicPr>
        <p:blipFill>
          <a:blip r:embed="rId3"/>
          <a:stretch>
            <a:fillRect/>
          </a:stretch>
        </p:blipFill>
        <p:spPr>
          <a:xfrm>
            <a:off x="3527945" y="5439107"/>
            <a:ext cx="2136762" cy="1398370"/>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056144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136"/>
            <a:ext cx="8229600" cy="1143000"/>
          </a:xfrm>
          <a:prstGeom prst="rect">
            <a:avLst/>
          </a:prstGeom>
        </p:spPr>
        <p:txBody>
          <a:bodyPr/>
          <a:lstStyle>
            <a:lvl1pPr>
              <a:defRPr>
                <a:solidFill>
                  <a:srgbClr val="0070C0"/>
                </a:solidFill>
                <a:effectLst>
                  <a:outerShdw blurRad="38100" dist="38100" dir="2700000" algn="tl">
                    <a:srgbClr val="000000">
                      <a:alpha val="43137"/>
                    </a:srgbClr>
                  </a:outerShdw>
                </a:effectLst>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a:xfrm>
            <a:off x="472966" y="6290441"/>
            <a:ext cx="2349062" cy="5517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41927811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84149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42913" y="1541463"/>
            <a:ext cx="4068762" cy="43100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1541463"/>
            <a:ext cx="4070350" cy="43100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45599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21023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a:noFill/>
          <a:ln w="9525">
            <a:noFill/>
            <a:miter lim="800000"/>
            <a:headEnd/>
            <a:tailEnd/>
          </a:ln>
          <a:effectLst>
            <a:outerShdw blurRad="63500" dist="17961" dir="2700000" algn="ctr" rotWithShape="0">
              <a:srgbClr val="96CCEE">
                <a:alpha val="74998"/>
              </a:srgbClr>
            </a:outerShdw>
          </a:effectLst>
        </p:spPr>
        <p:txBody>
          <a:bodyPr vert="horz" wrap="square" lIns="0" tIns="0" rIns="0" bIns="0" numCol="1" anchor="ctr" anchorCtr="0" compatLnSpc="1">
            <a:prstTxWarp prst="textNoShape">
              <a:avLst/>
            </a:prstTxWarp>
          </a:bodyPr>
          <a:lstStyle>
            <a:lvl1pPr>
              <a:defRPr lang="en-US">
                <a:solidFill>
                  <a:srgbClr val="0070C0"/>
                </a:solidFill>
                <a:effectLst>
                  <a:outerShdw blurRad="38100" dist="38100" dir="2700000" algn="tl">
                    <a:srgbClr val="000000">
                      <a:alpha val="43137"/>
                    </a:srgbClr>
                  </a:outerShdw>
                </a:effectLst>
                <a:latin typeface="+mj-lt"/>
              </a:defRPr>
            </a:lvl1pPr>
          </a:lstStyle>
          <a:p>
            <a:pPr lvl="0"/>
            <a:r>
              <a:rPr lang="en-US" smtClean="0"/>
              <a:t>Click to edit Master title style</a:t>
            </a:r>
            <a:endParaRPr lang="en-US"/>
          </a:p>
        </p:txBody>
      </p:sp>
    </p:spTree>
    <p:extLst>
      <p:ext uri="{BB962C8B-B14F-4D97-AF65-F5344CB8AC3E}">
        <p14:creationId xmlns:p14="http://schemas.microsoft.com/office/powerpoint/2010/main" val="28324251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12750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233867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A575C2FE-E09F-4B62-84AD-ABBC5B24954B}" type="datetimeFigureOut">
              <a:rPr lang="es-VE" smtClean="0"/>
              <a:t>04/12/2013</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21532069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5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42913" y="1541463"/>
            <a:ext cx="8291512" cy="4310062"/>
          </a:xfrm>
          <a:prstGeom prst="rect">
            <a:avLst/>
          </a:prstGeom>
        </p:spPr>
        <p:txBody>
          <a:bodyPr/>
          <a:lstStyle/>
          <a:p>
            <a:r>
              <a:rPr lang="en-US" smtClean="0"/>
              <a:t>Click icon to add table</a:t>
            </a:r>
            <a:endParaRPr lang="en-US"/>
          </a:p>
        </p:txBody>
      </p:sp>
    </p:spTree>
    <p:extLst>
      <p:ext uri="{BB962C8B-B14F-4D97-AF65-F5344CB8AC3E}">
        <p14:creationId xmlns:p14="http://schemas.microsoft.com/office/powerpoint/2010/main" val="9443834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575C2FE-E09F-4B62-84AD-ABBC5B24954B}" type="datetimeFigureOut">
              <a:rPr lang="es-VE" smtClean="0"/>
              <a:t>04/12/2013</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30896938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fecha"/>
          <p:cNvSpPr>
            <a:spLocks noGrp="1"/>
          </p:cNvSpPr>
          <p:nvPr>
            <p:ph type="dt" sz="half" idx="10"/>
          </p:nvPr>
        </p:nvSpPr>
        <p:spPr/>
        <p:txBody>
          <a:bodyPr/>
          <a:lstStyle/>
          <a:p>
            <a:fld id="{A575C2FE-E09F-4B62-84AD-ABBC5B24954B}" type="datetimeFigureOut">
              <a:rPr lang="es-VE" smtClean="0"/>
              <a:t>04/12/2013</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41414918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6 Marcador de fecha"/>
          <p:cNvSpPr>
            <a:spLocks noGrp="1"/>
          </p:cNvSpPr>
          <p:nvPr>
            <p:ph type="dt" sz="half" idx="10"/>
          </p:nvPr>
        </p:nvSpPr>
        <p:spPr/>
        <p:txBody>
          <a:bodyPr/>
          <a:lstStyle/>
          <a:p>
            <a:fld id="{A575C2FE-E09F-4B62-84AD-ABBC5B24954B}" type="datetimeFigureOut">
              <a:rPr lang="es-VE" smtClean="0"/>
              <a:t>04/12/2013</a:t>
            </a:fld>
            <a:endParaRPr lang="es-VE"/>
          </a:p>
        </p:txBody>
      </p:sp>
      <p:sp>
        <p:nvSpPr>
          <p:cNvPr id="8" name="7 Marcador de pie de página"/>
          <p:cNvSpPr>
            <a:spLocks noGrp="1"/>
          </p:cNvSpPr>
          <p:nvPr>
            <p:ph type="ftr" sz="quarter" idx="11"/>
          </p:nvPr>
        </p:nvSpPr>
        <p:spPr/>
        <p:txBody>
          <a:bodyPr/>
          <a:lstStyle/>
          <a:p>
            <a:endParaRPr lang="es-VE"/>
          </a:p>
        </p:txBody>
      </p:sp>
      <p:sp>
        <p:nvSpPr>
          <p:cNvPr id="9" name="8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10522403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fecha"/>
          <p:cNvSpPr>
            <a:spLocks noGrp="1"/>
          </p:cNvSpPr>
          <p:nvPr>
            <p:ph type="dt" sz="half" idx="10"/>
          </p:nvPr>
        </p:nvSpPr>
        <p:spPr/>
        <p:txBody>
          <a:bodyPr/>
          <a:lstStyle/>
          <a:p>
            <a:fld id="{A575C2FE-E09F-4B62-84AD-ABBC5B24954B}" type="datetimeFigureOut">
              <a:rPr lang="es-VE" smtClean="0"/>
              <a:t>04/12/2013</a:t>
            </a:fld>
            <a:endParaRPr lang="es-VE"/>
          </a:p>
        </p:txBody>
      </p:sp>
      <p:sp>
        <p:nvSpPr>
          <p:cNvPr id="4" name="3 Marcador de pie de página"/>
          <p:cNvSpPr>
            <a:spLocks noGrp="1"/>
          </p:cNvSpPr>
          <p:nvPr>
            <p:ph type="ftr" sz="quarter" idx="11"/>
          </p:nvPr>
        </p:nvSpPr>
        <p:spPr/>
        <p:txBody>
          <a:bodyPr/>
          <a:lstStyle/>
          <a:p>
            <a:endParaRPr lang="es-VE"/>
          </a:p>
        </p:txBody>
      </p:sp>
      <p:sp>
        <p:nvSpPr>
          <p:cNvPr id="5" name="4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30209732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575C2FE-E09F-4B62-84AD-ABBC5B24954B}" type="datetimeFigureOut">
              <a:rPr lang="es-VE" smtClean="0"/>
              <a:t>04/12/2013</a:t>
            </a:fld>
            <a:endParaRPr lang="es-VE"/>
          </a:p>
        </p:txBody>
      </p:sp>
      <p:sp>
        <p:nvSpPr>
          <p:cNvPr id="3" name="2 Marcador de pie de página"/>
          <p:cNvSpPr>
            <a:spLocks noGrp="1"/>
          </p:cNvSpPr>
          <p:nvPr>
            <p:ph type="ftr" sz="quarter" idx="11"/>
          </p:nvPr>
        </p:nvSpPr>
        <p:spPr/>
        <p:txBody>
          <a:bodyPr/>
          <a:lstStyle/>
          <a:p>
            <a:endParaRPr lang="es-VE"/>
          </a:p>
        </p:txBody>
      </p:sp>
      <p:sp>
        <p:nvSpPr>
          <p:cNvPr id="4" name="3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28563624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V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575C2FE-E09F-4B62-84AD-ABBC5B24954B}" type="datetimeFigureOut">
              <a:rPr lang="es-VE" smtClean="0"/>
              <a:t>04/12/2013</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42179437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V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575C2FE-E09F-4B62-84AD-ABBC5B24954B}" type="datetimeFigureOut">
              <a:rPr lang="es-VE" smtClean="0"/>
              <a:t>04/12/2013</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38236938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75C2FE-E09F-4B62-84AD-ABBC5B24954B}" type="datetimeFigureOut">
              <a:rPr lang="es-VE" smtClean="0"/>
              <a:t>04/12/2013</a:t>
            </a:fld>
            <a:endParaRPr lang="es-V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4DDDD-A805-408E-A6B8-5814CD1E06DC}" type="slidenum">
              <a:rPr lang="es-VE" smtClean="0"/>
              <a:t>‹#›</a:t>
            </a:fld>
            <a:endParaRPr lang="es-VE"/>
          </a:p>
        </p:txBody>
      </p:sp>
    </p:spTree>
    <p:extLst>
      <p:ext uri="{BB962C8B-B14F-4D97-AF65-F5344CB8AC3E}">
        <p14:creationId xmlns:p14="http://schemas.microsoft.com/office/powerpoint/2010/main" val="358614853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Screen shot 2013-06-06 at 1.56.39 PM.png"/>
          <p:cNvPicPr>
            <a:picLocks noChangeAspect="1"/>
          </p:cNvPicPr>
          <p:nvPr/>
        </p:nvPicPr>
        <p:blipFill>
          <a:blip r:embed="rId11"/>
          <a:stretch>
            <a:fillRect/>
          </a:stretch>
        </p:blipFill>
        <p:spPr>
          <a:xfrm>
            <a:off x="0" y="1219200"/>
            <a:ext cx="9144000" cy="762000"/>
          </a:xfrm>
          <a:prstGeom prst="rect">
            <a:avLst/>
          </a:prstGeom>
        </p:spPr>
      </p:pic>
      <p:sp>
        <p:nvSpPr>
          <p:cNvPr id="13" name="Rectangle 7"/>
          <p:cNvSpPr>
            <a:spLocks noChangeArrowheads="1"/>
          </p:cNvSpPr>
          <p:nvPr/>
        </p:nvSpPr>
        <p:spPr bwMode="auto">
          <a:xfrm>
            <a:off x="360363" y="6399213"/>
            <a:ext cx="355600" cy="331787"/>
          </a:xfrm>
          <a:prstGeom prst="rect">
            <a:avLst/>
          </a:prstGeom>
          <a:noFill/>
          <a:ln w="9525">
            <a:noFill/>
            <a:miter lim="800000"/>
            <a:headEnd/>
            <a:tailEnd/>
          </a:ln>
          <a:effectLst/>
        </p:spPr>
        <p:txBody>
          <a:bodyPr lIns="0" tIns="0" rIns="0" bIns="0">
            <a:prstTxWarp prst="textNoShape">
              <a:avLst/>
            </a:prstTxWarp>
          </a:bodyPr>
          <a:lstStyle/>
          <a:p>
            <a:pPr algn="r" rtl="0"/>
            <a:fld id="{3D35E3A0-7489-5B4A-9178-1EFC836545FF}" type="slidenum">
              <a:rPr lang="ar-SA" sz="1500">
                <a:solidFill>
                  <a:srgbClr val="72BBE8"/>
                </a:solidFill>
                <a:latin typeface="Arial Narrow" charset="0"/>
              </a:rPr>
              <a:pPr algn="r" rtl="0"/>
              <a:t>‹#›</a:t>
            </a:fld>
            <a:r>
              <a:rPr lang="en-US" sz="1500" dirty="0">
                <a:solidFill>
                  <a:srgbClr val="72BBE8"/>
                </a:solidFill>
                <a:latin typeface="Arial Narrow" charset="0"/>
              </a:rPr>
              <a:t> </a:t>
            </a:r>
            <a:r>
              <a:rPr lang="en-US" sz="2100" baseline="14000" dirty="0">
                <a:solidFill>
                  <a:schemeClr val="bg1"/>
                </a:solidFill>
                <a:latin typeface="Arial Narrow" charset="0"/>
              </a:rPr>
              <a:t>|</a:t>
            </a:r>
          </a:p>
        </p:txBody>
      </p:sp>
      <p:pic>
        <p:nvPicPr>
          <p:cNvPr id="14" name="Picture 13"/>
          <p:cNvPicPr>
            <a:picLocks noChangeAspect="1"/>
          </p:cNvPicPr>
          <p:nvPr/>
        </p:nvPicPr>
        <p:blipFill>
          <a:blip r:embed="rId12"/>
          <a:stretch>
            <a:fillRect/>
          </a:stretch>
        </p:blipFill>
        <p:spPr>
          <a:xfrm>
            <a:off x="5220072" y="6021288"/>
            <a:ext cx="3645520" cy="613602"/>
          </a:xfrm>
          <a:prstGeom prst="rect">
            <a:avLst/>
          </a:prstGeom>
        </p:spPr>
      </p:pic>
      <p:sp>
        <p:nvSpPr>
          <p:cNvPr id="15" name="Rectangle 2"/>
          <p:cNvSpPr>
            <a:spLocks noGrp="1" noChangeArrowheads="1"/>
          </p:cNvSpPr>
          <p:nvPr>
            <p:ph type="title"/>
          </p:nvPr>
        </p:nvSpPr>
        <p:spPr bwMode="auto">
          <a:xfrm>
            <a:off x="0" y="0"/>
            <a:ext cx="9144000" cy="1238250"/>
          </a:xfrm>
          <a:prstGeom prst="rect">
            <a:avLst/>
          </a:prstGeom>
          <a:noFill/>
          <a:ln w="9525">
            <a:noFill/>
            <a:miter lim="800000"/>
            <a:headEnd/>
            <a:tailEnd/>
          </a:ln>
          <a:effectLst>
            <a:outerShdw blurRad="63500" dist="17961" dir="2700000" algn="ctr" rotWithShape="0">
              <a:srgbClr val="96CCEE">
                <a:alpha val="74998"/>
              </a:srgbClr>
            </a:outerShdw>
          </a:effectLst>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a:p>
        </p:txBody>
      </p:sp>
      <p:sp>
        <p:nvSpPr>
          <p:cNvPr id="16" name="Rectangle 3"/>
          <p:cNvSpPr>
            <a:spLocks noGrp="1" noChangeArrowheads="1"/>
          </p:cNvSpPr>
          <p:nvPr>
            <p:ph type="body" idx="1"/>
          </p:nvPr>
        </p:nvSpPr>
        <p:spPr bwMode="auto">
          <a:xfrm>
            <a:off x="442913" y="1541463"/>
            <a:ext cx="8291512" cy="43100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07733639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txStyles>
    <p:titleStyle>
      <a:lvl1pPr algn="ctr" defTabSz="914400" rtl="0" eaLnBrk="1" latinLnBrk="0" hangingPunct="1">
        <a:spcBef>
          <a:spcPct val="0"/>
        </a:spcBef>
        <a:buNone/>
        <a:defRPr sz="4400" b="1" kern="1200">
          <a:solidFill>
            <a:schemeClr val="tx2">
              <a:lumMod val="7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20.wmf"/></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1.png"/><Relationship Id="rId3" Type="http://schemas.openxmlformats.org/officeDocument/2006/relationships/image" Target="../media/image22.jpeg"/><Relationship Id="rId7" Type="http://schemas.openxmlformats.org/officeDocument/2006/relationships/image" Target="../media/image26.png"/><Relationship Id="rId12" Type="http://schemas.openxmlformats.org/officeDocument/2006/relationships/image" Target="../media/image30.png"/><Relationship Id="rId17" Type="http://schemas.openxmlformats.org/officeDocument/2006/relationships/image" Target="../media/image9.png"/><Relationship Id="rId2" Type="http://schemas.openxmlformats.org/officeDocument/2006/relationships/notesSlide" Target="../notesSlides/notesSlide8.xml"/><Relationship Id="rId16" Type="http://schemas.openxmlformats.org/officeDocument/2006/relationships/image" Target="../media/image34.png"/><Relationship Id="rId1" Type="http://schemas.openxmlformats.org/officeDocument/2006/relationships/slideLayout" Target="../slideLayouts/slideLayout13.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24.jpeg"/><Relationship Id="rId15" Type="http://schemas.openxmlformats.org/officeDocument/2006/relationships/image" Target="../media/image33.png"/><Relationship Id="rId10" Type="http://schemas.openxmlformats.org/officeDocument/2006/relationships/image" Target="../media/image28.jpeg"/><Relationship Id="rId4" Type="http://schemas.openxmlformats.org/officeDocument/2006/relationships/image" Target="../media/image23.jpeg"/><Relationship Id="rId9" Type="http://schemas.openxmlformats.org/officeDocument/2006/relationships/hyperlink" Target="http://images.google.ca/imgres?imgurl=http://grace.evergreen.edu/~arunc/texts/chile/torre/Allende_files/21-AllendeRally.jfif&amp;imgrefurl=http://grace.evergreen.edu/~arunc/texts/chile/torre/Allende.html&amp;h=298&amp;w=450&amp;sz=55&amp;tbnid=aLLRe5Y9JgcK8M:&amp;tbnh=84&amp;tbnw=127&amp;prev=/images?q=allende+picture&amp;um=1&amp;start=1&amp;sa=X&amp;oi=images&amp;ct=image&amp;cd=1" TargetMode="External"/><Relationship Id="rId1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88732" y="809830"/>
            <a:ext cx="8229600" cy="1901860"/>
          </a:xfrm>
          <a:prstGeom prst="rect">
            <a:avLst/>
          </a:prstGeom>
        </p:spPr>
        <p:txBody>
          <a:bodyPr/>
          <a:lstStyle>
            <a:lvl1pPr algn="ctr" defTabSz="914400" rtl="0" eaLnBrk="1" latinLnBrk="0" hangingPunct="1">
              <a:spcBef>
                <a:spcPct val="0"/>
              </a:spcBef>
              <a:buNone/>
              <a:defRPr sz="4400" b="1" kern="1200">
                <a:solidFill>
                  <a:schemeClr val="tx2">
                    <a:lumMod val="75000"/>
                  </a:schemeClr>
                </a:solidFill>
                <a:latin typeface="Arial" pitchFamily="34" charset="0"/>
                <a:ea typeface="+mj-ea"/>
                <a:cs typeface="Arial" pitchFamily="34" charset="0"/>
              </a:defRPr>
            </a:lvl1pPr>
          </a:lstStyle>
          <a:p>
            <a:pPr fontAlgn="auto">
              <a:spcAft>
                <a:spcPts val="0"/>
              </a:spcAft>
            </a:pPr>
            <a:r>
              <a:rPr lang="es-CL" sz="4800" dirty="0" smtClean="0">
                <a:solidFill>
                  <a:schemeClr val="bg1"/>
                </a:solidFill>
                <a:effectLst>
                  <a:outerShdw blurRad="38100" dist="38100" dir="2700000" algn="tl">
                    <a:srgbClr val="000000">
                      <a:alpha val="43137"/>
                    </a:srgbClr>
                  </a:outerShdw>
                </a:effectLst>
                <a:latin typeface="+mj-lt"/>
              </a:rPr>
              <a:t>Historia y Ámbitos de la Economía de la Salud</a:t>
            </a:r>
            <a:endParaRPr lang="es-CL" sz="1800" dirty="0">
              <a:solidFill>
                <a:schemeClr val="bg1"/>
              </a:solidFill>
              <a:effectLst>
                <a:outerShdw blurRad="38100" dist="38100" dir="2700000" algn="tl">
                  <a:srgbClr val="000000">
                    <a:alpha val="43137"/>
                  </a:srgbClr>
                </a:outerShdw>
              </a:effectLst>
              <a:latin typeface="+mj-lt"/>
            </a:endParaRPr>
          </a:p>
          <a:p>
            <a:pPr fontAlgn="auto">
              <a:spcAft>
                <a:spcPts val="0"/>
              </a:spcAft>
            </a:pPr>
            <a:endParaRPr lang="es-CL" sz="1800" dirty="0" smtClean="0">
              <a:solidFill>
                <a:schemeClr val="bg1"/>
              </a:solidFill>
              <a:effectLst>
                <a:outerShdw blurRad="38100" dist="38100" dir="2700000" algn="tl">
                  <a:srgbClr val="000000">
                    <a:alpha val="43137"/>
                  </a:srgbClr>
                </a:outerShdw>
              </a:effectLst>
              <a:latin typeface="+mj-lt"/>
            </a:endParaRPr>
          </a:p>
          <a:p>
            <a:pPr fontAlgn="auto">
              <a:spcAft>
                <a:spcPts val="0"/>
              </a:spcAft>
            </a:pPr>
            <a:endParaRPr lang="es-CL" sz="1800" dirty="0" smtClean="0">
              <a:solidFill>
                <a:schemeClr val="bg1"/>
              </a:solidFill>
              <a:effectLst>
                <a:outerShdw blurRad="38100" dist="38100" dir="2700000" algn="tl">
                  <a:srgbClr val="000000">
                    <a:alpha val="43137"/>
                  </a:srgbClr>
                </a:outerShdw>
              </a:effectLst>
              <a:latin typeface="+mj-lt"/>
            </a:endParaRPr>
          </a:p>
          <a:p>
            <a:pPr fontAlgn="auto">
              <a:spcAft>
                <a:spcPts val="0"/>
              </a:spcAft>
            </a:pPr>
            <a:endParaRPr lang="es-CL" sz="1800" dirty="0">
              <a:solidFill>
                <a:schemeClr val="bg1"/>
              </a:solidFill>
              <a:effectLst>
                <a:outerShdw blurRad="38100" dist="38100" dir="2700000" algn="tl">
                  <a:srgbClr val="000000">
                    <a:alpha val="43137"/>
                  </a:srgbClr>
                </a:outerShdw>
              </a:effectLst>
              <a:latin typeface="+mj-lt"/>
            </a:endParaRPr>
          </a:p>
          <a:p>
            <a:pPr fontAlgn="auto">
              <a:spcAft>
                <a:spcPts val="0"/>
              </a:spcAft>
            </a:pPr>
            <a:endParaRPr lang="es-CL" sz="1800" dirty="0">
              <a:solidFill>
                <a:schemeClr val="bg1"/>
              </a:solidFill>
              <a:effectLst>
                <a:outerShdw blurRad="38100" dist="38100" dir="2700000" algn="tl">
                  <a:srgbClr val="000000">
                    <a:alpha val="43137"/>
                  </a:srgbClr>
                </a:outerShdw>
              </a:effectLst>
              <a:latin typeface="+mj-lt"/>
            </a:endParaRPr>
          </a:p>
          <a:p>
            <a:pPr fontAlgn="auto">
              <a:spcAft>
                <a:spcPts val="0"/>
              </a:spcAft>
            </a:pPr>
            <a:r>
              <a:rPr lang="es-CL" sz="2400" dirty="0" smtClean="0">
                <a:solidFill>
                  <a:schemeClr val="bg1"/>
                </a:solidFill>
                <a:effectLst>
                  <a:outerShdw blurRad="38100" dist="38100" dir="2700000" algn="tl">
                    <a:srgbClr val="000000">
                      <a:alpha val="43137"/>
                    </a:srgbClr>
                  </a:outerShdw>
                </a:effectLst>
                <a:latin typeface="+mj-lt"/>
              </a:rPr>
              <a:t>Cristian Morales</a:t>
            </a:r>
          </a:p>
          <a:p>
            <a:pPr fontAlgn="auto">
              <a:spcAft>
                <a:spcPts val="0"/>
              </a:spcAft>
            </a:pPr>
            <a:r>
              <a:rPr lang="es-CL" sz="2400" dirty="0" smtClean="0">
                <a:solidFill>
                  <a:schemeClr val="bg1"/>
                </a:solidFill>
                <a:effectLst>
                  <a:outerShdw blurRad="38100" dist="38100" dir="2700000" algn="tl">
                    <a:srgbClr val="000000">
                      <a:alpha val="43137"/>
                    </a:srgbClr>
                  </a:outerShdw>
                </a:effectLst>
                <a:latin typeface="+mj-lt"/>
              </a:rPr>
              <a:t>Financiamiento y Economía de la Salud, HSS/HS</a:t>
            </a:r>
          </a:p>
          <a:p>
            <a:pPr fontAlgn="auto">
              <a:spcAft>
                <a:spcPts val="0"/>
              </a:spcAft>
            </a:pPr>
            <a:r>
              <a:rPr lang="es-CL" sz="2400" dirty="0" smtClean="0">
                <a:solidFill>
                  <a:schemeClr val="bg1"/>
                </a:solidFill>
                <a:effectLst>
                  <a:outerShdw blurRad="38100" dist="38100" dir="2700000" algn="tl">
                    <a:srgbClr val="000000">
                      <a:alpha val="43137"/>
                    </a:srgbClr>
                  </a:outerShdw>
                </a:effectLst>
                <a:latin typeface="+mj-lt"/>
              </a:rPr>
              <a:t>(moralesc@paho.org)</a:t>
            </a:r>
            <a:endParaRPr lang="es-VE" sz="24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674919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bwMode="auto">
          <a:xfrm>
            <a:off x="457200" y="404664"/>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lnSpc>
                <a:spcPct val="70000"/>
              </a:lnSpc>
              <a:spcBef>
                <a:spcPct val="0"/>
              </a:spcBef>
              <a:spcAft>
                <a:spcPct val="0"/>
              </a:spcAft>
              <a:defRPr sz="4000" b="1" i="0">
                <a:solidFill>
                  <a:srgbClr val="004080"/>
                </a:solidFill>
                <a:latin typeface="Cambria" pitchFamily="18" charset="0"/>
                <a:ea typeface="+mj-ea"/>
                <a:cs typeface="+mj-cs"/>
              </a:defRPr>
            </a:lvl1pPr>
            <a:lvl2pPr algn="ctr" rtl="0" eaLnBrk="0" fontAlgn="base" hangingPunct="0">
              <a:lnSpc>
                <a:spcPct val="70000"/>
              </a:lnSpc>
              <a:spcBef>
                <a:spcPct val="0"/>
              </a:spcBef>
              <a:spcAft>
                <a:spcPct val="0"/>
              </a:spcAft>
              <a:defRPr sz="3200">
                <a:solidFill>
                  <a:srgbClr val="004080"/>
                </a:solidFill>
                <a:latin typeface="Arial Black" charset="0"/>
              </a:defRPr>
            </a:lvl2pPr>
            <a:lvl3pPr algn="ctr" rtl="0" eaLnBrk="0" fontAlgn="base" hangingPunct="0">
              <a:lnSpc>
                <a:spcPct val="70000"/>
              </a:lnSpc>
              <a:spcBef>
                <a:spcPct val="0"/>
              </a:spcBef>
              <a:spcAft>
                <a:spcPct val="0"/>
              </a:spcAft>
              <a:defRPr sz="3200">
                <a:solidFill>
                  <a:srgbClr val="004080"/>
                </a:solidFill>
                <a:latin typeface="Arial Black" charset="0"/>
              </a:defRPr>
            </a:lvl3pPr>
            <a:lvl4pPr algn="ctr" rtl="0" eaLnBrk="0" fontAlgn="base" hangingPunct="0">
              <a:lnSpc>
                <a:spcPct val="70000"/>
              </a:lnSpc>
              <a:spcBef>
                <a:spcPct val="0"/>
              </a:spcBef>
              <a:spcAft>
                <a:spcPct val="0"/>
              </a:spcAft>
              <a:defRPr sz="3200">
                <a:solidFill>
                  <a:srgbClr val="004080"/>
                </a:solidFill>
                <a:latin typeface="Arial Black" charset="0"/>
              </a:defRPr>
            </a:lvl4pPr>
            <a:lvl5pPr algn="ctr" rtl="0" eaLnBrk="0" fontAlgn="base" hangingPunct="0">
              <a:lnSpc>
                <a:spcPct val="70000"/>
              </a:lnSpc>
              <a:spcBef>
                <a:spcPct val="0"/>
              </a:spcBef>
              <a:spcAft>
                <a:spcPct val="0"/>
              </a:spcAft>
              <a:defRPr sz="3200">
                <a:solidFill>
                  <a:srgbClr val="004080"/>
                </a:solidFill>
                <a:latin typeface="Arial Black" charset="0"/>
              </a:defRPr>
            </a:lvl5pPr>
            <a:lvl6pPr marL="457200" algn="ctr" rtl="0" fontAlgn="base">
              <a:lnSpc>
                <a:spcPct val="70000"/>
              </a:lnSpc>
              <a:spcBef>
                <a:spcPct val="0"/>
              </a:spcBef>
              <a:spcAft>
                <a:spcPct val="0"/>
              </a:spcAft>
              <a:defRPr sz="3200">
                <a:solidFill>
                  <a:srgbClr val="004080"/>
                </a:solidFill>
                <a:latin typeface="Arial Black" charset="0"/>
              </a:defRPr>
            </a:lvl6pPr>
            <a:lvl7pPr marL="914400" algn="ctr" rtl="0" fontAlgn="base">
              <a:lnSpc>
                <a:spcPct val="70000"/>
              </a:lnSpc>
              <a:spcBef>
                <a:spcPct val="0"/>
              </a:spcBef>
              <a:spcAft>
                <a:spcPct val="0"/>
              </a:spcAft>
              <a:defRPr sz="3200">
                <a:solidFill>
                  <a:srgbClr val="004080"/>
                </a:solidFill>
                <a:latin typeface="Arial Black" charset="0"/>
              </a:defRPr>
            </a:lvl7pPr>
            <a:lvl8pPr marL="1371600" algn="ctr" rtl="0" fontAlgn="base">
              <a:lnSpc>
                <a:spcPct val="70000"/>
              </a:lnSpc>
              <a:spcBef>
                <a:spcPct val="0"/>
              </a:spcBef>
              <a:spcAft>
                <a:spcPct val="0"/>
              </a:spcAft>
              <a:defRPr sz="3200">
                <a:solidFill>
                  <a:srgbClr val="004080"/>
                </a:solidFill>
                <a:latin typeface="Arial Black" charset="0"/>
              </a:defRPr>
            </a:lvl8pPr>
            <a:lvl9pPr marL="1828800" algn="ctr" rtl="0" fontAlgn="base">
              <a:lnSpc>
                <a:spcPct val="70000"/>
              </a:lnSpc>
              <a:spcBef>
                <a:spcPct val="0"/>
              </a:spcBef>
              <a:spcAft>
                <a:spcPct val="0"/>
              </a:spcAft>
              <a:defRPr sz="3200">
                <a:solidFill>
                  <a:srgbClr val="004080"/>
                </a:solidFill>
                <a:latin typeface="Arial Black" charset="0"/>
              </a:defRPr>
            </a:lvl9pPr>
          </a:lstStyle>
          <a:p>
            <a:pPr eaLnBrk="1" hangingPunct="1">
              <a:lnSpc>
                <a:spcPct val="100000"/>
              </a:lnSpc>
              <a:defRPr/>
            </a:pPr>
            <a:r>
              <a:rPr lang="es-CL" sz="3600" kern="0" dirty="0" smtClean="0">
                <a:solidFill>
                  <a:srgbClr val="0070C0"/>
                </a:solidFill>
                <a:latin typeface="Calibri" pitchFamily="34" charset="0"/>
              </a:rPr>
              <a:t>Desarrollo </a:t>
            </a:r>
            <a:r>
              <a:rPr lang="es-CL" sz="3600" kern="0" dirty="0" err="1" smtClean="0">
                <a:solidFill>
                  <a:srgbClr val="0070C0"/>
                </a:solidFill>
                <a:latin typeface="Calibri" pitchFamily="34" charset="0"/>
              </a:rPr>
              <a:t>historico</a:t>
            </a:r>
            <a:r>
              <a:rPr lang="es-CL" sz="3600" kern="0" dirty="0" smtClean="0">
                <a:solidFill>
                  <a:srgbClr val="0070C0"/>
                </a:solidFill>
                <a:latin typeface="Calibri" pitchFamily="34" charset="0"/>
              </a:rPr>
              <a:t> de la disciplina</a:t>
            </a:r>
            <a:endParaRPr lang="es-CL" sz="3600" kern="0" dirty="0">
              <a:solidFill>
                <a:srgbClr val="0070C0"/>
              </a:solidFill>
              <a:latin typeface="Calibri"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3" y="504825"/>
            <a:ext cx="8486775" cy="584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0771" y="-3284"/>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480" y="6496331"/>
            <a:ext cx="2529731" cy="307777"/>
          </a:xfrm>
          <a:prstGeom prst="rect">
            <a:avLst/>
          </a:prstGeom>
          <a:noFill/>
        </p:spPr>
        <p:txBody>
          <a:bodyPr wrap="none" rtlCol="0">
            <a:spAutoFit/>
          </a:bodyPr>
          <a:lstStyle/>
          <a:p>
            <a:r>
              <a:rPr lang="es-CL" sz="1400" dirty="0" smtClean="0">
                <a:latin typeface="+mj-lt"/>
              </a:rPr>
              <a:t>Fuente: </a:t>
            </a:r>
            <a:r>
              <a:rPr lang="es-CL" sz="1400" dirty="0" err="1" smtClean="0">
                <a:latin typeface="+mj-lt"/>
              </a:rPr>
              <a:t>Wagstaff</a:t>
            </a:r>
            <a:r>
              <a:rPr lang="es-CL" sz="1400" dirty="0" smtClean="0">
                <a:latin typeface="+mj-lt"/>
              </a:rPr>
              <a:t> &amp; </a:t>
            </a:r>
            <a:r>
              <a:rPr lang="es-CL" sz="1400" dirty="0" err="1" smtClean="0">
                <a:latin typeface="+mj-lt"/>
              </a:rPr>
              <a:t>Cuyler</a:t>
            </a:r>
            <a:r>
              <a:rPr lang="es-CL" sz="1400" dirty="0" smtClean="0">
                <a:latin typeface="+mj-lt"/>
              </a:rPr>
              <a:t>, 2011</a:t>
            </a:r>
            <a:endParaRPr lang="es-CL" sz="1400" dirty="0">
              <a:latin typeface="+mj-lt"/>
            </a:endParaRPr>
          </a:p>
        </p:txBody>
      </p:sp>
    </p:spTree>
    <p:extLst>
      <p:ext uri="{BB962C8B-B14F-4D97-AF65-F5344CB8AC3E}">
        <p14:creationId xmlns:p14="http://schemas.microsoft.com/office/powerpoint/2010/main" val="13790364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88" y="307757"/>
            <a:ext cx="8682037" cy="630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0771" y="-3284"/>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480" y="6591867"/>
            <a:ext cx="3575915" cy="307777"/>
          </a:xfrm>
          <a:prstGeom prst="rect">
            <a:avLst/>
          </a:prstGeom>
          <a:noFill/>
        </p:spPr>
        <p:txBody>
          <a:bodyPr wrap="none" rtlCol="0">
            <a:spAutoFit/>
          </a:bodyPr>
          <a:lstStyle/>
          <a:p>
            <a:r>
              <a:rPr lang="es-CL" sz="1400" dirty="0" smtClean="0">
                <a:latin typeface="+mj-lt"/>
              </a:rPr>
              <a:t>Fuente: elaboración propia a partir de </a:t>
            </a:r>
            <a:r>
              <a:rPr lang="es-CL" sz="1400" dirty="0" err="1" smtClean="0">
                <a:latin typeface="+mj-lt"/>
              </a:rPr>
              <a:t>econlite</a:t>
            </a:r>
            <a:endParaRPr lang="es-CL" sz="1400" dirty="0">
              <a:latin typeface="+mj-lt"/>
            </a:endParaRPr>
          </a:p>
        </p:txBody>
      </p:sp>
    </p:spTree>
    <p:extLst>
      <p:ext uri="{BB962C8B-B14F-4D97-AF65-F5344CB8AC3E}">
        <p14:creationId xmlns:p14="http://schemas.microsoft.com/office/powerpoint/2010/main" val="3595335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noFill/>
        <a:effectLst/>
      </p:bgPr>
    </p:bg>
    <p:spTree>
      <p:nvGrpSpPr>
        <p:cNvPr id="1" name=""/>
        <p:cNvGrpSpPr/>
        <p:nvPr/>
      </p:nvGrpSpPr>
      <p:grpSpPr>
        <a:xfrm>
          <a:off x="0" y="0"/>
          <a:ext cx="0" cy="0"/>
          <a:chOff x="0" y="0"/>
          <a:chExt cx="0" cy="0"/>
        </a:xfrm>
      </p:grpSpPr>
      <p:cxnSp>
        <p:nvCxnSpPr>
          <p:cNvPr id="37" name="Straight Connector 36"/>
          <p:cNvCxnSpPr/>
          <p:nvPr/>
        </p:nvCxnSpPr>
        <p:spPr>
          <a:xfrm>
            <a:off x="1579179" y="2391945"/>
            <a:ext cx="0" cy="36175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2310" name="Picture 22" descr="http://t0.gstatic.com/images?q=tbn:ANd9GcQen8VaWlBrO0hQ8-7f3xR-srBCSRotHpIsIz1tpUwsVJV-PmC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96" y="1213839"/>
            <a:ext cx="923926" cy="141848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0882" y="-27904"/>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47298" y="5979938"/>
            <a:ext cx="8957575"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8212"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3766" y="598629"/>
            <a:ext cx="1268413" cy="279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20"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4495" y="962782"/>
            <a:ext cx="1765771" cy="2940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95184" y="6032922"/>
            <a:ext cx="957313" cy="369332"/>
          </a:xfrm>
          <a:prstGeom prst="rect">
            <a:avLst/>
          </a:prstGeom>
          <a:solidFill>
            <a:schemeClr val="bg1"/>
          </a:solidFill>
        </p:spPr>
        <p:txBody>
          <a:bodyPr wrap="none" rtlCol="0">
            <a:spAutoFit/>
          </a:bodyPr>
          <a:lstStyle/>
          <a:p>
            <a:r>
              <a:rPr lang="es-CL" b="1" dirty="0" smtClean="0">
                <a:latin typeface="+mj-lt"/>
              </a:rPr>
              <a:t>1930-40</a:t>
            </a:r>
          </a:p>
        </p:txBody>
      </p:sp>
      <p:sp>
        <p:nvSpPr>
          <p:cNvPr id="47" name="TextBox 46"/>
          <p:cNvSpPr txBox="1"/>
          <p:nvPr/>
        </p:nvSpPr>
        <p:spPr>
          <a:xfrm>
            <a:off x="3195422" y="6032922"/>
            <a:ext cx="652743" cy="369332"/>
          </a:xfrm>
          <a:prstGeom prst="rect">
            <a:avLst/>
          </a:prstGeom>
          <a:solidFill>
            <a:schemeClr val="bg1"/>
          </a:solidFill>
        </p:spPr>
        <p:txBody>
          <a:bodyPr wrap="none" rtlCol="0">
            <a:spAutoFit/>
          </a:bodyPr>
          <a:lstStyle/>
          <a:p>
            <a:r>
              <a:rPr lang="es-CL" b="1" dirty="0" smtClean="0">
                <a:latin typeface="+mj-lt"/>
              </a:rPr>
              <a:t>1972</a:t>
            </a:r>
            <a:endParaRPr lang="es-CL" b="1" dirty="0">
              <a:latin typeface="+mj-lt"/>
            </a:endParaRPr>
          </a:p>
        </p:txBody>
      </p:sp>
      <p:sp>
        <p:nvSpPr>
          <p:cNvPr id="48" name="TextBox 47"/>
          <p:cNvSpPr txBox="1"/>
          <p:nvPr/>
        </p:nvSpPr>
        <p:spPr>
          <a:xfrm>
            <a:off x="4089062" y="6032922"/>
            <a:ext cx="652743" cy="369332"/>
          </a:xfrm>
          <a:prstGeom prst="rect">
            <a:avLst/>
          </a:prstGeom>
          <a:solidFill>
            <a:schemeClr val="bg1"/>
          </a:solidFill>
        </p:spPr>
        <p:txBody>
          <a:bodyPr wrap="none" rtlCol="0">
            <a:spAutoFit/>
          </a:bodyPr>
          <a:lstStyle/>
          <a:p>
            <a:r>
              <a:rPr lang="es-CL" b="1" dirty="0" smtClean="0">
                <a:latin typeface="+mj-lt"/>
              </a:rPr>
              <a:t>1976</a:t>
            </a:r>
            <a:endParaRPr lang="es-CL" b="1" dirty="0">
              <a:latin typeface="+mj-lt"/>
            </a:endParaRPr>
          </a:p>
        </p:txBody>
      </p:sp>
      <p:sp>
        <p:nvSpPr>
          <p:cNvPr id="49" name="TextBox 48"/>
          <p:cNvSpPr txBox="1"/>
          <p:nvPr/>
        </p:nvSpPr>
        <p:spPr>
          <a:xfrm>
            <a:off x="5439678" y="6032922"/>
            <a:ext cx="652743" cy="369332"/>
          </a:xfrm>
          <a:prstGeom prst="rect">
            <a:avLst/>
          </a:prstGeom>
          <a:solidFill>
            <a:schemeClr val="bg1"/>
          </a:solidFill>
        </p:spPr>
        <p:txBody>
          <a:bodyPr wrap="none" rtlCol="0">
            <a:spAutoFit/>
          </a:bodyPr>
          <a:lstStyle/>
          <a:p>
            <a:r>
              <a:rPr lang="es-CL" b="1" dirty="0" smtClean="0">
                <a:latin typeface="+mj-lt"/>
              </a:rPr>
              <a:t>1985</a:t>
            </a:r>
            <a:endParaRPr lang="es-CL" b="1" dirty="0">
              <a:latin typeface="+mj-lt"/>
            </a:endParaRPr>
          </a:p>
        </p:txBody>
      </p:sp>
      <p:sp>
        <p:nvSpPr>
          <p:cNvPr id="51" name="TextBox 50"/>
          <p:cNvSpPr txBox="1"/>
          <p:nvPr/>
        </p:nvSpPr>
        <p:spPr>
          <a:xfrm>
            <a:off x="8203974" y="6032922"/>
            <a:ext cx="652743" cy="369332"/>
          </a:xfrm>
          <a:prstGeom prst="rect">
            <a:avLst/>
          </a:prstGeom>
          <a:solidFill>
            <a:schemeClr val="bg1"/>
          </a:solidFill>
        </p:spPr>
        <p:txBody>
          <a:bodyPr wrap="none" rtlCol="0">
            <a:spAutoFit/>
          </a:bodyPr>
          <a:lstStyle/>
          <a:p>
            <a:r>
              <a:rPr lang="es-CL" b="1" dirty="0" smtClean="0">
                <a:latin typeface="+mj-lt"/>
              </a:rPr>
              <a:t>2000</a:t>
            </a:r>
            <a:endParaRPr lang="es-CL" b="1" dirty="0">
              <a:latin typeface="+mj-lt"/>
            </a:endParaRPr>
          </a:p>
        </p:txBody>
      </p:sp>
      <p:cxnSp>
        <p:nvCxnSpPr>
          <p:cNvPr id="19" name="Straight Connector 18"/>
          <p:cNvCxnSpPr/>
          <p:nvPr/>
        </p:nvCxnSpPr>
        <p:spPr>
          <a:xfrm>
            <a:off x="389531" y="2557078"/>
            <a:ext cx="0" cy="34228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932083" y="4057650"/>
            <a:ext cx="0" cy="190126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8221" name="Picture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0961" y="1489791"/>
            <a:ext cx="1533569" cy="2015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5" name="Straight Connector 64"/>
          <p:cNvCxnSpPr/>
          <p:nvPr/>
        </p:nvCxnSpPr>
        <p:spPr>
          <a:xfrm>
            <a:off x="2239399" y="4864426"/>
            <a:ext cx="0" cy="114593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549857" y="4055011"/>
            <a:ext cx="0" cy="193017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8229" name="Picture 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5689" y="3469503"/>
            <a:ext cx="1316136" cy="1547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0" name="Straight Connector 69"/>
          <p:cNvCxnSpPr/>
          <p:nvPr/>
        </p:nvCxnSpPr>
        <p:spPr>
          <a:xfrm>
            <a:off x="5750267" y="4057650"/>
            <a:ext cx="0" cy="193017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508658" y="2632320"/>
            <a:ext cx="0" cy="332659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8206"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6035" y="1611020"/>
            <a:ext cx="1201277" cy="1575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28" name="Picture 3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79346" y="3771223"/>
            <a:ext cx="1182687"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7" name="Straight Connector 76"/>
          <p:cNvCxnSpPr/>
          <p:nvPr/>
        </p:nvCxnSpPr>
        <p:spPr>
          <a:xfrm>
            <a:off x="4457145" y="3133078"/>
            <a:ext cx="0" cy="286261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6238484" y="6032922"/>
            <a:ext cx="1332416" cy="369332"/>
          </a:xfrm>
          <a:prstGeom prst="rect">
            <a:avLst/>
          </a:prstGeom>
          <a:solidFill>
            <a:schemeClr val="bg1"/>
          </a:solidFill>
        </p:spPr>
        <p:txBody>
          <a:bodyPr wrap="none" rtlCol="0">
            <a:spAutoFit/>
          </a:bodyPr>
          <a:lstStyle/>
          <a:p>
            <a:r>
              <a:rPr lang="es-CL" b="1" dirty="0" smtClean="0">
                <a:latin typeface="+mj-lt"/>
              </a:rPr>
              <a:t>1986   </a:t>
            </a:r>
            <a:r>
              <a:rPr lang="es-CL" b="1" dirty="0" smtClean="0">
                <a:latin typeface="+mj-lt"/>
              </a:rPr>
              <a:t> </a:t>
            </a:r>
            <a:r>
              <a:rPr lang="es-CL" b="1" dirty="0" smtClean="0">
                <a:latin typeface="+mj-lt"/>
              </a:rPr>
              <a:t>1987</a:t>
            </a:r>
            <a:endParaRPr lang="es-CL" b="1" dirty="0">
              <a:latin typeface="+mj-lt"/>
            </a:endParaRPr>
          </a:p>
        </p:txBody>
      </p:sp>
      <p:cxnSp>
        <p:nvCxnSpPr>
          <p:cNvPr id="80" name="Straight Connector 79"/>
          <p:cNvCxnSpPr/>
          <p:nvPr/>
        </p:nvCxnSpPr>
        <p:spPr>
          <a:xfrm>
            <a:off x="6921293" y="4838888"/>
            <a:ext cx="24524" cy="11436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8233" name="Picture 4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12037" y="4577369"/>
            <a:ext cx="918769" cy="1212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2" name="Straight Connector 81"/>
          <p:cNvCxnSpPr/>
          <p:nvPr/>
        </p:nvCxnSpPr>
        <p:spPr>
          <a:xfrm>
            <a:off x="8530345" y="2605212"/>
            <a:ext cx="0" cy="332659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Right Brace 1"/>
          <p:cNvSpPr/>
          <p:nvPr/>
        </p:nvSpPr>
        <p:spPr>
          <a:xfrm rot="16200000">
            <a:off x="4062903" y="-2496183"/>
            <a:ext cx="174511" cy="674342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39" name="TextBox 38"/>
          <p:cNvSpPr txBox="1"/>
          <p:nvPr/>
        </p:nvSpPr>
        <p:spPr>
          <a:xfrm>
            <a:off x="2307313" y="429729"/>
            <a:ext cx="3581430" cy="369332"/>
          </a:xfrm>
          <a:prstGeom prst="rect">
            <a:avLst/>
          </a:prstGeom>
          <a:solidFill>
            <a:schemeClr val="bg1"/>
          </a:solidFill>
        </p:spPr>
        <p:txBody>
          <a:bodyPr wrap="none" rtlCol="0">
            <a:spAutoFit/>
          </a:bodyPr>
          <a:lstStyle/>
          <a:p>
            <a:r>
              <a:rPr lang="es-CL" b="1" dirty="0" smtClean="0">
                <a:latin typeface="+mj-lt"/>
              </a:rPr>
              <a:t>RAND Corp. / NBER &amp; </a:t>
            </a:r>
            <a:r>
              <a:rPr lang="es-CL" b="1" dirty="0" err="1" smtClean="0">
                <a:latin typeface="+mj-lt"/>
              </a:rPr>
              <a:t>Public</a:t>
            </a:r>
            <a:r>
              <a:rPr lang="es-CL" b="1" dirty="0" smtClean="0">
                <a:latin typeface="+mj-lt"/>
              </a:rPr>
              <a:t> </a:t>
            </a:r>
            <a:r>
              <a:rPr lang="es-CL" b="1" dirty="0" err="1" smtClean="0">
                <a:latin typeface="+mj-lt"/>
              </a:rPr>
              <a:t>Choice</a:t>
            </a:r>
            <a:endParaRPr lang="es-CL" b="1" dirty="0">
              <a:latin typeface="+mj-lt"/>
            </a:endParaRPr>
          </a:p>
        </p:txBody>
      </p:sp>
      <p:pic>
        <p:nvPicPr>
          <p:cNvPr id="614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4735" y="3587375"/>
            <a:ext cx="905931" cy="125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3472" y="270"/>
            <a:ext cx="5983048" cy="276999"/>
          </a:xfrm>
          <a:prstGeom prst="rect">
            <a:avLst/>
          </a:prstGeom>
          <a:solidFill>
            <a:schemeClr val="bg1"/>
          </a:solidFill>
        </p:spPr>
        <p:txBody>
          <a:bodyPr wrap="none" rtlCol="0">
            <a:spAutoFit/>
          </a:bodyPr>
          <a:lstStyle/>
          <a:p>
            <a:r>
              <a:rPr lang="es-CL" sz="1200" dirty="0" err="1">
                <a:latin typeface="+mj-lt"/>
              </a:rPr>
              <a:t>Ntl</a:t>
            </a:r>
            <a:r>
              <a:rPr lang="es-CL" sz="1200" dirty="0">
                <a:latin typeface="+mj-lt"/>
              </a:rPr>
              <a:t> </a:t>
            </a:r>
            <a:r>
              <a:rPr lang="es-CL" sz="1200" dirty="0" err="1">
                <a:latin typeface="+mj-lt"/>
              </a:rPr>
              <a:t>Health</a:t>
            </a:r>
            <a:r>
              <a:rPr lang="es-CL" sz="1200" dirty="0">
                <a:latin typeface="+mj-lt"/>
              </a:rPr>
              <a:t> </a:t>
            </a:r>
            <a:r>
              <a:rPr lang="es-CL" sz="1200" dirty="0" err="1">
                <a:latin typeface="+mj-lt"/>
              </a:rPr>
              <a:t>Insurance</a:t>
            </a:r>
            <a:r>
              <a:rPr lang="es-CL" sz="1200" dirty="0">
                <a:latin typeface="+mj-lt"/>
              </a:rPr>
              <a:t> (Truman </a:t>
            </a:r>
            <a:r>
              <a:rPr lang="es-CL" sz="1200" dirty="0" err="1">
                <a:latin typeface="+mj-lt"/>
              </a:rPr>
              <a:t>campaign</a:t>
            </a:r>
            <a:r>
              <a:rPr lang="es-CL" sz="1200" dirty="0" smtClean="0">
                <a:latin typeface="+mj-lt"/>
              </a:rPr>
              <a:t>)	Universal </a:t>
            </a:r>
            <a:r>
              <a:rPr lang="es-CL" sz="1200" dirty="0" err="1" smtClean="0">
                <a:latin typeface="+mj-lt"/>
              </a:rPr>
              <a:t>Health</a:t>
            </a:r>
            <a:r>
              <a:rPr lang="es-CL" sz="1200" dirty="0" smtClean="0">
                <a:latin typeface="+mj-lt"/>
              </a:rPr>
              <a:t> </a:t>
            </a:r>
            <a:r>
              <a:rPr lang="es-CL" sz="1200" dirty="0" err="1" smtClean="0">
                <a:latin typeface="+mj-lt"/>
              </a:rPr>
              <a:t>Systems</a:t>
            </a:r>
            <a:r>
              <a:rPr lang="es-CL" sz="1200" dirty="0" smtClean="0">
                <a:latin typeface="+mj-lt"/>
              </a:rPr>
              <a:t> in </a:t>
            </a:r>
            <a:r>
              <a:rPr lang="es-CL" sz="1200" dirty="0" err="1" smtClean="0">
                <a:latin typeface="+mj-lt"/>
              </a:rPr>
              <a:t>developed</a:t>
            </a:r>
            <a:r>
              <a:rPr lang="es-CL" sz="1200" dirty="0" smtClean="0">
                <a:latin typeface="+mj-lt"/>
              </a:rPr>
              <a:t> </a:t>
            </a:r>
            <a:r>
              <a:rPr lang="es-CL" sz="1200" dirty="0" err="1" smtClean="0">
                <a:latin typeface="+mj-lt"/>
              </a:rPr>
              <a:t>countries</a:t>
            </a:r>
            <a:endParaRPr lang="es-CL" sz="1200" dirty="0">
              <a:latin typeface="+mj-lt"/>
            </a:endParaRPr>
          </a:p>
        </p:txBody>
      </p:sp>
      <p:pic>
        <p:nvPicPr>
          <p:cNvPr id="614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91387" y="3583689"/>
            <a:ext cx="1377950"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56496" y="4790116"/>
            <a:ext cx="1122684" cy="892552"/>
          </a:xfrm>
          <a:prstGeom prst="rect">
            <a:avLst/>
          </a:prstGeom>
          <a:solidFill>
            <a:schemeClr val="bg1"/>
          </a:solidFill>
        </p:spPr>
        <p:txBody>
          <a:bodyPr wrap="square" rtlCol="0">
            <a:spAutoFit/>
          </a:bodyPr>
          <a:lstStyle/>
          <a:p>
            <a:r>
              <a:rPr lang="es-CL" sz="1200" dirty="0" err="1" smtClean="0">
                <a:latin typeface="+mj-lt"/>
              </a:rPr>
              <a:t>Mushkin</a:t>
            </a:r>
            <a:r>
              <a:rPr lang="es-CL" sz="1200" dirty="0" smtClean="0">
                <a:latin typeface="+mj-lt"/>
              </a:rPr>
              <a:t> S</a:t>
            </a:r>
          </a:p>
          <a:p>
            <a:r>
              <a:rPr lang="es-CL" sz="1000" dirty="0" smtClean="0">
                <a:latin typeface="+mj-lt"/>
              </a:rPr>
              <a:t>“</a:t>
            </a:r>
            <a:r>
              <a:rPr lang="es-CL" sz="1000" dirty="0" err="1" smtClean="0">
                <a:latin typeface="+mj-lt"/>
              </a:rPr>
              <a:t>Toward</a:t>
            </a:r>
            <a:r>
              <a:rPr lang="es-CL" sz="1000" dirty="0" smtClean="0">
                <a:latin typeface="+mj-lt"/>
              </a:rPr>
              <a:t> a </a:t>
            </a:r>
            <a:r>
              <a:rPr lang="es-CL" sz="1000" dirty="0" err="1" smtClean="0">
                <a:latin typeface="+mj-lt"/>
              </a:rPr>
              <a:t>definition</a:t>
            </a:r>
            <a:r>
              <a:rPr lang="es-CL" sz="1000" dirty="0" smtClean="0">
                <a:latin typeface="+mj-lt"/>
              </a:rPr>
              <a:t> of </a:t>
            </a:r>
            <a:r>
              <a:rPr lang="es-CL" sz="1000" dirty="0" err="1" smtClean="0">
                <a:latin typeface="+mj-lt"/>
              </a:rPr>
              <a:t>health</a:t>
            </a:r>
            <a:r>
              <a:rPr lang="es-CL" sz="1000" dirty="0" smtClean="0">
                <a:latin typeface="+mj-lt"/>
              </a:rPr>
              <a:t> </a:t>
            </a:r>
            <a:r>
              <a:rPr lang="es-CL" sz="1000" dirty="0" err="1" smtClean="0">
                <a:latin typeface="+mj-lt"/>
              </a:rPr>
              <a:t>economics</a:t>
            </a:r>
            <a:r>
              <a:rPr lang="es-CL" sz="1000" dirty="0" smtClean="0">
                <a:latin typeface="+mj-lt"/>
              </a:rPr>
              <a:t>”</a:t>
            </a:r>
            <a:endParaRPr lang="es-CL" sz="1000" dirty="0">
              <a:latin typeface="+mj-lt"/>
            </a:endParaRPr>
          </a:p>
        </p:txBody>
      </p:sp>
      <p:sp>
        <p:nvSpPr>
          <p:cNvPr id="45" name="TextBox 44"/>
          <p:cNvSpPr txBox="1"/>
          <p:nvPr/>
        </p:nvSpPr>
        <p:spPr>
          <a:xfrm>
            <a:off x="1268064" y="248206"/>
            <a:ext cx="3687613" cy="276999"/>
          </a:xfrm>
          <a:prstGeom prst="rect">
            <a:avLst/>
          </a:prstGeom>
          <a:solidFill>
            <a:schemeClr val="bg1"/>
          </a:solidFill>
        </p:spPr>
        <p:txBody>
          <a:bodyPr wrap="none" rtlCol="0">
            <a:spAutoFit/>
          </a:bodyPr>
          <a:lstStyle/>
          <a:p>
            <a:r>
              <a:rPr lang="es-CL" sz="1200" dirty="0" smtClean="0">
                <a:latin typeface="+mj-lt"/>
              </a:rPr>
              <a:t>“Great </a:t>
            </a:r>
            <a:r>
              <a:rPr lang="es-CL" sz="1200" dirty="0" err="1" smtClean="0">
                <a:latin typeface="+mj-lt"/>
              </a:rPr>
              <a:t>Society</a:t>
            </a:r>
            <a:r>
              <a:rPr lang="es-CL" sz="1200" dirty="0" smtClean="0">
                <a:latin typeface="+mj-lt"/>
              </a:rPr>
              <a:t> </a:t>
            </a:r>
            <a:r>
              <a:rPr lang="es-CL" sz="1200" dirty="0" err="1" smtClean="0">
                <a:latin typeface="+mj-lt"/>
              </a:rPr>
              <a:t>Programs</a:t>
            </a:r>
            <a:r>
              <a:rPr lang="es-CL" sz="1200" dirty="0" smtClean="0">
                <a:latin typeface="+mj-lt"/>
              </a:rPr>
              <a:t>” (Johnson) Medicare/</a:t>
            </a:r>
            <a:r>
              <a:rPr lang="es-CL" sz="1200" dirty="0" err="1" smtClean="0">
                <a:latin typeface="+mj-lt"/>
              </a:rPr>
              <a:t>Medicaid</a:t>
            </a:r>
            <a:endParaRPr lang="es-CL" sz="1200" dirty="0">
              <a:latin typeface="+mj-lt"/>
            </a:endParaRPr>
          </a:p>
        </p:txBody>
      </p:sp>
      <p:sp>
        <p:nvSpPr>
          <p:cNvPr id="52" name="TextBox 51"/>
          <p:cNvSpPr txBox="1"/>
          <p:nvPr/>
        </p:nvSpPr>
        <p:spPr>
          <a:xfrm>
            <a:off x="7261808" y="73054"/>
            <a:ext cx="1532407" cy="276999"/>
          </a:xfrm>
          <a:prstGeom prst="rect">
            <a:avLst/>
          </a:prstGeom>
          <a:solidFill>
            <a:schemeClr val="bg1"/>
          </a:solidFill>
        </p:spPr>
        <p:txBody>
          <a:bodyPr wrap="none" rtlCol="0">
            <a:spAutoFit/>
          </a:bodyPr>
          <a:lstStyle/>
          <a:p>
            <a:r>
              <a:rPr lang="es-CL" sz="1200" dirty="0" err="1" smtClean="0">
                <a:latin typeface="+mj-lt"/>
              </a:rPr>
              <a:t>Affordable</a:t>
            </a:r>
            <a:r>
              <a:rPr lang="es-CL" sz="1200" dirty="0" smtClean="0">
                <a:latin typeface="+mj-lt"/>
              </a:rPr>
              <a:t> </a:t>
            </a:r>
            <a:r>
              <a:rPr lang="es-CL" sz="1200" dirty="0" err="1" smtClean="0">
                <a:latin typeface="+mj-lt"/>
              </a:rPr>
              <a:t>Health</a:t>
            </a:r>
            <a:r>
              <a:rPr lang="es-CL" sz="1200" dirty="0" smtClean="0">
                <a:latin typeface="+mj-lt"/>
              </a:rPr>
              <a:t> </a:t>
            </a:r>
            <a:r>
              <a:rPr lang="es-CL" sz="1200" dirty="0" err="1" smtClean="0">
                <a:latin typeface="+mj-lt"/>
              </a:rPr>
              <a:t>Act</a:t>
            </a:r>
            <a:endParaRPr lang="es-CL" sz="1200" dirty="0">
              <a:latin typeface="+mj-lt"/>
            </a:endParaRPr>
          </a:p>
        </p:txBody>
      </p:sp>
      <p:sp>
        <p:nvSpPr>
          <p:cNvPr id="38" name="TextBox 37"/>
          <p:cNvSpPr txBox="1"/>
          <p:nvPr/>
        </p:nvSpPr>
        <p:spPr>
          <a:xfrm>
            <a:off x="862448" y="6048842"/>
            <a:ext cx="957313" cy="369332"/>
          </a:xfrm>
          <a:prstGeom prst="rect">
            <a:avLst/>
          </a:prstGeom>
          <a:solidFill>
            <a:schemeClr val="bg1"/>
          </a:solidFill>
        </p:spPr>
        <p:txBody>
          <a:bodyPr wrap="none" rtlCol="0">
            <a:spAutoFit/>
          </a:bodyPr>
          <a:lstStyle/>
          <a:p>
            <a:r>
              <a:rPr lang="es-CL" b="1" dirty="0" smtClean="0">
                <a:latin typeface="+mj-lt"/>
              </a:rPr>
              <a:t>1962-63</a:t>
            </a:r>
          </a:p>
        </p:txBody>
      </p:sp>
      <p:sp>
        <p:nvSpPr>
          <p:cNvPr id="40" name="TextBox 39"/>
          <p:cNvSpPr txBox="1"/>
          <p:nvPr/>
        </p:nvSpPr>
        <p:spPr>
          <a:xfrm>
            <a:off x="1901134" y="6062490"/>
            <a:ext cx="652743" cy="369332"/>
          </a:xfrm>
          <a:prstGeom prst="rect">
            <a:avLst/>
          </a:prstGeom>
          <a:solidFill>
            <a:schemeClr val="bg1"/>
          </a:solidFill>
        </p:spPr>
        <p:txBody>
          <a:bodyPr wrap="none" rtlCol="0">
            <a:spAutoFit/>
          </a:bodyPr>
          <a:lstStyle/>
          <a:p>
            <a:r>
              <a:rPr lang="es-CL" b="1" dirty="0" smtClean="0">
                <a:latin typeface="+mj-lt"/>
              </a:rPr>
              <a:t>1968</a:t>
            </a:r>
            <a:endParaRPr lang="es-CL" b="1" dirty="0">
              <a:latin typeface="+mj-lt"/>
            </a:endParaRPr>
          </a:p>
        </p:txBody>
      </p:sp>
      <p:sp>
        <p:nvSpPr>
          <p:cNvPr id="4" name="TextBox 3"/>
          <p:cNvSpPr txBox="1"/>
          <p:nvPr/>
        </p:nvSpPr>
        <p:spPr>
          <a:xfrm>
            <a:off x="7690818" y="3519715"/>
            <a:ext cx="887470" cy="2308324"/>
          </a:xfrm>
          <a:prstGeom prst="rect">
            <a:avLst/>
          </a:prstGeom>
          <a:noFill/>
        </p:spPr>
        <p:txBody>
          <a:bodyPr wrap="square" rtlCol="0">
            <a:spAutoFit/>
          </a:bodyPr>
          <a:lstStyle/>
          <a:p>
            <a:r>
              <a:rPr lang="es-CL" sz="800" dirty="0" err="1" smtClean="0">
                <a:latin typeface="+mj-lt"/>
              </a:rPr>
              <a:t>Shleifer</a:t>
            </a:r>
            <a:r>
              <a:rPr lang="es-CL" sz="800" dirty="0" smtClean="0">
                <a:latin typeface="+mj-lt"/>
              </a:rPr>
              <a:t>, 1985 (</a:t>
            </a:r>
            <a:r>
              <a:rPr lang="es-CL" sz="800" dirty="0" err="1" smtClean="0">
                <a:latin typeface="+mj-lt"/>
              </a:rPr>
              <a:t>yardstick</a:t>
            </a:r>
            <a:r>
              <a:rPr lang="es-CL" sz="800" dirty="0" smtClean="0">
                <a:latin typeface="+mj-lt"/>
              </a:rPr>
              <a:t> </a:t>
            </a:r>
            <a:r>
              <a:rPr lang="es-CL" sz="800" dirty="0" err="1" smtClean="0">
                <a:latin typeface="+mj-lt"/>
              </a:rPr>
              <a:t>competition</a:t>
            </a:r>
            <a:r>
              <a:rPr lang="es-CL" sz="800" dirty="0" smtClean="0">
                <a:latin typeface="+mj-lt"/>
              </a:rPr>
              <a:t>)</a:t>
            </a:r>
          </a:p>
          <a:p>
            <a:r>
              <a:rPr lang="es-CL" sz="800" dirty="0" smtClean="0">
                <a:latin typeface="+mj-lt"/>
              </a:rPr>
              <a:t>Ellis y </a:t>
            </a:r>
            <a:r>
              <a:rPr lang="es-CL" sz="800" dirty="0" err="1" smtClean="0">
                <a:latin typeface="+mj-lt"/>
              </a:rPr>
              <a:t>McGuire</a:t>
            </a:r>
            <a:r>
              <a:rPr lang="es-CL" sz="800" dirty="0" smtClean="0">
                <a:latin typeface="+mj-lt"/>
              </a:rPr>
              <a:t>, 1986 (</a:t>
            </a:r>
            <a:r>
              <a:rPr lang="es-CL" sz="800" dirty="0" err="1" smtClean="0">
                <a:latin typeface="+mj-lt"/>
              </a:rPr>
              <a:t>Provider</a:t>
            </a:r>
            <a:r>
              <a:rPr lang="es-CL" sz="800" dirty="0" smtClean="0">
                <a:latin typeface="+mj-lt"/>
              </a:rPr>
              <a:t> </a:t>
            </a:r>
            <a:r>
              <a:rPr lang="es-CL" sz="800" dirty="0" err="1" smtClean="0">
                <a:latin typeface="+mj-lt"/>
              </a:rPr>
              <a:t>behavior</a:t>
            </a:r>
            <a:r>
              <a:rPr lang="es-CL" sz="800" dirty="0" smtClean="0">
                <a:latin typeface="+mj-lt"/>
              </a:rPr>
              <a:t> </a:t>
            </a:r>
            <a:r>
              <a:rPr lang="es-CL" sz="800" dirty="0" err="1" smtClean="0">
                <a:latin typeface="+mj-lt"/>
              </a:rPr>
              <a:t>under</a:t>
            </a:r>
            <a:r>
              <a:rPr lang="es-CL" sz="800" dirty="0" smtClean="0">
                <a:latin typeface="+mj-lt"/>
              </a:rPr>
              <a:t> </a:t>
            </a:r>
            <a:r>
              <a:rPr lang="es-CL" sz="800" dirty="0" err="1" smtClean="0">
                <a:latin typeface="+mj-lt"/>
              </a:rPr>
              <a:t>reimbursement</a:t>
            </a:r>
            <a:r>
              <a:rPr lang="es-CL" sz="800" dirty="0" smtClean="0">
                <a:latin typeface="+mj-lt"/>
              </a:rPr>
              <a:t>)</a:t>
            </a:r>
          </a:p>
          <a:p>
            <a:r>
              <a:rPr lang="es-CL" sz="800" dirty="0" err="1" smtClean="0">
                <a:latin typeface="+mj-lt"/>
              </a:rPr>
              <a:t>Lafintt</a:t>
            </a:r>
            <a:r>
              <a:rPr lang="es-CL" sz="800" dirty="0" smtClean="0">
                <a:latin typeface="+mj-lt"/>
              </a:rPr>
              <a:t> y </a:t>
            </a:r>
            <a:r>
              <a:rPr lang="es-CL" sz="800" dirty="0" err="1" smtClean="0">
                <a:latin typeface="+mj-lt"/>
              </a:rPr>
              <a:t>Tirole</a:t>
            </a:r>
            <a:r>
              <a:rPr lang="es-CL" sz="800" dirty="0" smtClean="0">
                <a:latin typeface="+mj-lt"/>
              </a:rPr>
              <a:t>, 1994 (</a:t>
            </a:r>
            <a:r>
              <a:rPr lang="es-CL" sz="800" dirty="0" err="1" smtClean="0">
                <a:latin typeface="+mj-lt"/>
              </a:rPr>
              <a:t>Teoria</a:t>
            </a:r>
            <a:r>
              <a:rPr lang="es-CL" sz="800" dirty="0" smtClean="0">
                <a:latin typeface="+mj-lt"/>
              </a:rPr>
              <a:t> de los incentivos)</a:t>
            </a:r>
          </a:p>
          <a:p>
            <a:r>
              <a:rPr lang="es-CL" sz="800" dirty="0" err="1" smtClean="0">
                <a:latin typeface="+mj-lt"/>
              </a:rPr>
              <a:t>Newhouse</a:t>
            </a:r>
            <a:r>
              <a:rPr lang="es-CL" sz="800" dirty="0" smtClean="0">
                <a:latin typeface="+mj-lt"/>
              </a:rPr>
              <a:t>, 1996 (</a:t>
            </a:r>
            <a:r>
              <a:rPr lang="es-CL" sz="800" dirty="0" err="1" smtClean="0">
                <a:latin typeface="+mj-lt"/>
              </a:rPr>
              <a:t>Reimbursing</a:t>
            </a:r>
            <a:r>
              <a:rPr lang="es-CL" sz="800" dirty="0" smtClean="0">
                <a:latin typeface="+mj-lt"/>
              </a:rPr>
              <a:t> </a:t>
            </a:r>
            <a:r>
              <a:rPr lang="es-CL" sz="800" dirty="0" err="1" smtClean="0">
                <a:latin typeface="+mj-lt"/>
              </a:rPr>
              <a:t>Health</a:t>
            </a:r>
            <a:r>
              <a:rPr lang="es-CL" sz="800" dirty="0" smtClean="0">
                <a:latin typeface="+mj-lt"/>
              </a:rPr>
              <a:t> </a:t>
            </a:r>
            <a:r>
              <a:rPr lang="es-CL" sz="800" dirty="0" err="1" smtClean="0">
                <a:latin typeface="+mj-lt"/>
              </a:rPr>
              <a:t>Plans</a:t>
            </a:r>
            <a:r>
              <a:rPr lang="es-CL" sz="800" dirty="0" smtClean="0">
                <a:latin typeface="+mj-lt"/>
              </a:rPr>
              <a:t> and </a:t>
            </a:r>
            <a:r>
              <a:rPr lang="es-CL" sz="800" dirty="0" err="1" smtClean="0">
                <a:latin typeface="+mj-lt"/>
              </a:rPr>
              <a:t>Health</a:t>
            </a:r>
            <a:r>
              <a:rPr lang="es-CL" sz="800" dirty="0" smtClean="0">
                <a:latin typeface="+mj-lt"/>
              </a:rPr>
              <a:t> </a:t>
            </a:r>
            <a:r>
              <a:rPr lang="es-CL" sz="800" dirty="0" err="1" smtClean="0">
                <a:latin typeface="+mj-lt"/>
              </a:rPr>
              <a:t>Providers</a:t>
            </a:r>
            <a:r>
              <a:rPr lang="es-CL" sz="800" dirty="0" smtClean="0">
                <a:latin typeface="+mj-lt"/>
              </a:rPr>
              <a:t>: </a:t>
            </a:r>
            <a:r>
              <a:rPr lang="es-CL" sz="800" dirty="0" err="1" smtClean="0">
                <a:latin typeface="+mj-lt"/>
              </a:rPr>
              <a:t>Efficiency</a:t>
            </a:r>
            <a:r>
              <a:rPr lang="es-CL" sz="800" dirty="0" smtClean="0">
                <a:latin typeface="+mj-lt"/>
              </a:rPr>
              <a:t> in </a:t>
            </a:r>
            <a:r>
              <a:rPr lang="es-CL" sz="800" dirty="0" err="1" smtClean="0">
                <a:latin typeface="+mj-lt"/>
              </a:rPr>
              <a:t>Prodicution</a:t>
            </a:r>
            <a:r>
              <a:rPr lang="es-CL" sz="800" dirty="0" smtClean="0">
                <a:latin typeface="+mj-lt"/>
              </a:rPr>
              <a:t> </a:t>
            </a:r>
            <a:r>
              <a:rPr lang="es-CL" sz="800" dirty="0" err="1" smtClean="0">
                <a:latin typeface="+mj-lt"/>
              </a:rPr>
              <a:t>Versis</a:t>
            </a:r>
            <a:r>
              <a:rPr lang="es-CL" sz="800" dirty="0" smtClean="0">
                <a:latin typeface="+mj-lt"/>
              </a:rPr>
              <a:t> </a:t>
            </a:r>
            <a:r>
              <a:rPr lang="es-CL" sz="800" dirty="0" err="1" smtClean="0">
                <a:latin typeface="+mj-lt"/>
              </a:rPr>
              <a:t>Selection</a:t>
            </a:r>
            <a:r>
              <a:rPr lang="es-CL" sz="800" dirty="0" smtClean="0">
                <a:latin typeface="+mj-lt"/>
              </a:rPr>
              <a:t>)</a:t>
            </a:r>
            <a:endParaRPr lang="es-CL" sz="800" dirty="0">
              <a:latin typeface="+mj-lt"/>
            </a:endParaRPr>
          </a:p>
        </p:txBody>
      </p:sp>
    </p:spTree>
    <p:extLst>
      <p:ext uri="{BB962C8B-B14F-4D97-AF65-F5344CB8AC3E}">
        <p14:creationId xmlns:p14="http://schemas.microsoft.com/office/powerpoint/2010/main" val="29378974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2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1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2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2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2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20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23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821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9" grpId="0" animBg="1"/>
      <p:bldP spid="51" grpId="0" animBg="1"/>
      <p:bldP spid="79" grpId="0" animBg="1"/>
      <p:bldP spid="2" grpId="0" animBg="1"/>
      <p:bldP spid="39" grpId="0" animBg="1"/>
      <p:bldP spid="41" grpId="0" animBg="1"/>
      <p:bldP spid="10" grpId="0" animBg="1"/>
      <p:bldP spid="45" grpId="0" animBg="1"/>
      <p:bldP spid="52" grpId="0" animBg="1"/>
      <p:bldP spid="38" grpId="0"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5842" name="Rectangle 2"/>
          <p:cNvSpPr>
            <a:spLocks noGrp="1" noChangeArrowheads="1"/>
          </p:cNvSpPr>
          <p:nvPr>
            <p:ph type="title"/>
          </p:nvPr>
        </p:nvSpPr>
        <p:spPr bwMode="auto">
          <a:xfrm>
            <a:off x="95250" y="366064"/>
            <a:ext cx="8972550" cy="6302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r>
              <a:rPr lang="es-CL" sz="3600" dirty="0" smtClean="0">
                <a:solidFill>
                  <a:srgbClr val="0070C0"/>
                </a:solidFill>
              </a:rPr>
              <a:t>Desarrollos a partir de la tradición marxista</a:t>
            </a:r>
            <a:endParaRPr lang="es-CL" sz="3600" i="1" dirty="0">
              <a:solidFill>
                <a:srgbClr val="0070C0"/>
              </a:solidFill>
            </a:endParaRPr>
          </a:p>
        </p:txBody>
      </p:sp>
      <p:sp>
        <p:nvSpPr>
          <p:cNvPr id="1315843" name="Rectangle 3"/>
          <p:cNvSpPr>
            <a:spLocks noGrp="1" noChangeArrowheads="1"/>
          </p:cNvSpPr>
          <p:nvPr>
            <p:ph idx="1"/>
          </p:nvPr>
        </p:nvSpPr>
        <p:spPr bwMode="auto">
          <a:xfrm>
            <a:off x="35496" y="1458908"/>
            <a:ext cx="9032304" cy="5420364"/>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84150" lvl="1" indent="-184150">
              <a:lnSpc>
                <a:spcPct val="90000"/>
              </a:lnSpc>
              <a:spcBef>
                <a:spcPts val="600"/>
              </a:spcBef>
              <a:spcAft>
                <a:spcPts val="600"/>
              </a:spcAft>
              <a:buFont typeface="Arial" pitchFamily="34" charset="0"/>
              <a:buChar char="•"/>
            </a:pPr>
            <a:r>
              <a:rPr lang="es-CL" sz="1800" dirty="0" smtClean="0">
                <a:solidFill>
                  <a:srgbClr val="0070C0"/>
                </a:solidFill>
              </a:rPr>
              <a:t>El sistema de salud refleja la estructura de clases de la sociedad con el control de las instituciones de salud, la estratificación de los trabajadores de la salud, y la limitada movilidad ocupacional de las profesiones de salud.</a:t>
            </a:r>
          </a:p>
          <a:p>
            <a:pPr marL="184150" lvl="1" indent="-184150">
              <a:lnSpc>
                <a:spcPct val="90000"/>
              </a:lnSpc>
              <a:spcBef>
                <a:spcPts val="600"/>
              </a:spcBef>
              <a:spcAft>
                <a:spcPts val="600"/>
              </a:spcAft>
              <a:buFont typeface="Arial" pitchFamily="34" charset="0"/>
              <a:buChar char="•"/>
            </a:pPr>
            <a:r>
              <a:rPr lang="es-CL" sz="1800" dirty="0" smtClean="0">
                <a:solidFill>
                  <a:srgbClr val="0070C0"/>
                </a:solidFill>
              </a:rPr>
              <a:t>El monopolio del capital se manifiesta en el crecimiento de las instituciones de salud, la penetración financiera por parte de las grandes corporaciones y el “complejo médico industrial”.</a:t>
            </a:r>
          </a:p>
          <a:p>
            <a:pPr marL="184150" lvl="1" indent="-184150">
              <a:lnSpc>
                <a:spcPct val="90000"/>
              </a:lnSpc>
              <a:spcBef>
                <a:spcPts val="600"/>
              </a:spcBef>
              <a:spcAft>
                <a:spcPts val="600"/>
              </a:spcAft>
              <a:buFont typeface="Arial" pitchFamily="34" charset="0"/>
              <a:buChar char="•"/>
            </a:pPr>
            <a:r>
              <a:rPr lang="es-CL" sz="1800" dirty="0" smtClean="0">
                <a:solidFill>
                  <a:srgbClr val="0070C0"/>
                </a:solidFill>
              </a:rPr>
              <a:t>Las recomendaciones de política reflejan los intereses de grupos económicos y políticos. </a:t>
            </a:r>
          </a:p>
          <a:p>
            <a:pPr marL="184150" lvl="1" indent="-184150">
              <a:lnSpc>
                <a:spcPct val="90000"/>
              </a:lnSpc>
              <a:spcBef>
                <a:spcPts val="600"/>
              </a:spcBef>
              <a:spcAft>
                <a:spcPts val="600"/>
              </a:spcAft>
              <a:buFont typeface="Arial" pitchFamily="34" charset="0"/>
              <a:buChar char="•"/>
            </a:pPr>
            <a:r>
              <a:rPr lang="es-CL" sz="1800" dirty="0" smtClean="0">
                <a:solidFill>
                  <a:srgbClr val="0070C0"/>
                </a:solidFill>
              </a:rPr>
              <a:t>La intervención del Estado en salud en general protege el sistema económico capitalista y al sector privado. </a:t>
            </a:r>
          </a:p>
          <a:p>
            <a:pPr marL="184150" lvl="1" indent="-184150">
              <a:lnSpc>
                <a:spcPct val="90000"/>
              </a:lnSpc>
              <a:spcBef>
                <a:spcPts val="600"/>
              </a:spcBef>
              <a:spcAft>
                <a:spcPts val="600"/>
              </a:spcAft>
              <a:buFont typeface="Arial" pitchFamily="34" charset="0"/>
              <a:buChar char="•"/>
            </a:pPr>
            <a:r>
              <a:rPr lang="es-CL" sz="1800" dirty="0" smtClean="0">
                <a:solidFill>
                  <a:srgbClr val="0070C0"/>
                </a:solidFill>
              </a:rPr>
              <a:t>Las investigaciones en comparaciones internacionales analizan los efectos del imperialismo, cambios en países que dicen construir socialismo y contradicciones en las reformas de salud capitalistas.</a:t>
            </a:r>
          </a:p>
          <a:p>
            <a:pPr marL="184150" lvl="1" indent="-184150">
              <a:lnSpc>
                <a:spcPct val="90000"/>
              </a:lnSpc>
              <a:spcBef>
                <a:spcPts val="600"/>
              </a:spcBef>
              <a:spcAft>
                <a:spcPts val="600"/>
              </a:spcAft>
              <a:buFont typeface="Arial" pitchFamily="34" charset="0"/>
              <a:buChar char="•"/>
            </a:pPr>
            <a:r>
              <a:rPr lang="es-CL" sz="1800" dirty="0" smtClean="0">
                <a:solidFill>
                  <a:srgbClr val="0070C0"/>
                </a:solidFill>
              </a:rPr>
              <a:t>El materialismo histórico en epidemiologia se centra en el análisis de los ciclos económicos, el estrés social, las condiciones de trabajo y el sexismo.</a:t>
            </a:r>
          </a:p>
          <a:p>
            <a:pPr marL="184150" lvl="1" indent="-184150">
              <a:lnSpc>
                <a:spcPct val="90000"/>
              </a:lnSpc>
              <a:spcBef>
                <a:spcPts val="600"/>
              </a:spcBef>
              <a:spcAft>
                <a:spcPts val="600"/>
              </a:spcAft>
              <a:buFont typeface="Arial" pitchFamily="34" charset="0"/>
              <a:buChar char="•"/>
            </a:pPr>
            <a:r>
              <a:rPr lang="es-CL" sz="1800" dirty="0" smtClean="0">
                <a:solidFill>
                  <a:srgbClr val="0070C0"/>
                </a:solidFill>
              </a:rPr>
              <a:t>La praxis de la salud implica la abogacía por reformas “no-reformistas” que concreten las luchas políticas.</a:t>
            </a:r>
          </a:p>
          <a:p>
            <a:pPr marL="0" lvl="1" indent="0">
              <a:lnSpc>
                <a:spcPct val="90000"/>
              </a:lnSpc>
              <a:spcBef>
                <a:spcPts val="600"/>
              </a:spcBef>
              <a:spcAft>
                <a:spcPts val="600"/>
              </a:spcAft>
              <a:buNone/>
            </a:pPr>
            <a:r>
              <a:rPr lang="es-CL" sz="1400" dirty="0" smtClean="0"/>
              <a:t> Fuente: </a:t>
            </a:r>
            <a:r>
              <a:rPr lang="es-CL" sz="1400" dirty="0" err="1" smtClean="0"/>
              <a:t>Waitzkin</a:t>
            </a:r>
            <a:r>
              <a:rPr lang="es-CL" sz="1400" dirty="0" smtClean="0"/>
              <a:t>, 1978</a:t>
            </a:r>
            <a:endParaRPr lang="es-CL" sz="1400" dirty="0"/>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0882" y="-27904"/>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24043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15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158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158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158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158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1584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158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5843"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5842" name="Rectangle 2"/>
          <p:cNvSpPr>
            <a:spLocks noGrp="1" noChangeArrowheads="1"/>
          </p:cNvSpPr>
          <p:nvPr>
            <p:ph type="title"/>
          </p:nvPr>
        </p:nvSpPr>
        <p:spPr bwMode="auto">
          <a:xfrm>
            <a:off x="95250" y="188640"/>
            <a:ext cx="8972550" cy="9361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r>
              <a:rPr lang="es-CL" sz="3200" dirty="0" smtClean="0">
                <a:solidFill>
                  <a:srgbClr val="0070C0"/>
                </a:solidFill>
              </a:rPr>
              <a:t>Conceptos de base en </a:t>
            </a:r>
            <a:r>
              <a:rPr lang="es-CL" sz="3200" dirty="0">
                <a:solidFill>
                  <a:srgbClr val="0070C0"/>
                </a:solidFill>
              </a:rPr>
              <a:t>economía de la </a:t>
            </a:r>
            <a:r>
              <a:rPr lang="es-CL" sz="3200" dirty="0" smtClean="0">
                <a:solidFill>
                  <a:srgbClr val="0070C0"/>
                </a:solidFill>
              </a:rPr>
              <a:t>salud. </a:t>
            </a:r>
            <a:r>
              <a:rPr lang="es-CL" sz="3200" i="1" dirty="0" smtClean="0">
                <a:solidFill>
                  <a:srgbClr val="0070C0"/>
                </a:solidFill>
              </a:rPr>
              <a:t>Definición de la economía de la salud</a:t>
            </a:r>
            <a:endParaRPr lang="es-CL" sz="3200" b="1" i="1" dirty="0">
              <a:solidFill>
                <a:srgbClr val="0070C0"/>
              </a:solidFill>
            </a:endParaRPr>
          </a:p>
        </p:txBody>
      </p:sp>
      <p:sp>
        <p:nvSpPr>
          <p:cNvPr id="1315843" name="Rectangle 3"/>
          <p:cNvSpPr>
            <a:spLocks noGrp="1" noChangeArrowheads="1"/>
          </p:cNvSpPr>
          <p:nvPr>
            <p:ph idx="1"/>
          </p:nvPr>
        </p:nvSpPr>
        <p:spPr bwMode="auto">
          <a:xfrm>
            <a:off x="35496" y="1609036"/>
            <a:ext cx="6840760" cy="5420364"/>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lnSpc>
                <a:spcPct val="90000"/>
              </a:lnSpc>
              <a:spcBef>
                <a:spcPts val="600"/>
              </a:spcBef>
              <a:spcAft>
                <a:spcPts val="600"/>
              </a:spcAft>
            </a:pPr>
            <a:r>
              <a:rPr lang="es-CL" sz="2200" b="1" dirty="0" smtClean="0">
                <a:solidFill>
                  <a:srgbClr val="0070C0"/>
                </a:solidFill>
              </a:rPr>
              <a:t>La economía es la ciencia de las decisiones racionales en un contexto de escases de recursos</a:t>
            </a:r>
          </a:p>
          <a:p>
            <a:pPr lvl="1">
              <a:lnSpc>
                <a:spcPct val="90000"/>
              </a:lnSpc>
            </a:pPr>
            <a:r>
              <a:rPr lang="es-CL" sz="2000" dirty="0" smtClean="0">
                <a:solidFill>
                  <a:srgbClr val="0070C0"/>
                </a:solidFill>
              </a:rPr>
              <a:t>Los decisores que examina diferentes acciones posibles bajo restricción de recursos, su objetivo: sacar el máximo de provecho de su punto de vista</a:t>
            </a:r>
          </a:p>
          <a:p>
            <a:pPr marL="457200" indent="-457200">
              <a:lnSpc>
                <a:spcPct val="90000"/>
              </a:lnSpc>
              <a:spcBef>
                <a:spcPts val="600"/>
              </a:spcBef>
              <a:spcAft>
                <a:spcPts val="600"/>
              </a:spcAft>
            </a:pPr>
            <a:r>
              <a:rPr lang="es-CL" sz="2200" b="1" dirty="0" smtClean="0">
                <a:solidFill>
                  <a:srgbClr val="0070C0"/>
                </a:solidFill>
              </a:rPr>
              <a:t>Los economistas postulan que la satisfacción que un individuo saca del consumo de un bien aumento con la cantidad consumida, pero a un ritmo decreciente</a:t>
            </a:r>
          </a:p>
          <a:p>
            <a:pPr lvl="1">
              <a:lnSpc>
                <a:spcPct val="90000"/>
              </a:lnSpc>
            </a:pPr>
            <a:r>
              <a:rPr lang="es-CL" sz="2000" dirty="0" smtClean="0">
                <a:solidFill>
                  <a:srgbClr val="0070C0"/>
                </a:solidFill>
              </a:rPr>
              <a:t>La existencia de un individuo perfectamente racional, soberano de sus decisiones y siempre capaz de calcular el rendimiento de sus decisiones… constituye el postulado de base del razonamiento económico</a:t>
            </a:r>
          </a:p>
          <a:p>
            <a:pPr>
              <a:lnSpc>
                <a:spcPct val="90000"/>
              </a:lnSpc>
            </a:pPr>
            <a:r>
              <a:rPr lang="es-MX" sz="2200" b="1" dirty="0">
                <a:solidFill>
                  <a:srgbClr val="0070C0"/>
                </a:solidFill>
              </a:rPr>
              <a:t>La economía de la salud busca la asignación óptima de los recursos </a:t>
            </a:r>
            <a:r>
              <a:rPr lang="es-MX" sz="2200" b="1" dirty="0" smtClean="0">
                <a:solidFill>
                  <a:srgbClr val="0070C0"/>
                </a:solidFill>
              </a:rPr>
              <a:t>limitados que la sociedad decide consagrar a salud</a:t>
            </a:r>
            <a:endParaRPr lang="es-CL" sz="2200" b="1" dirty="0">
              <a:solidFill>
                <a:srgbClr val="0070C0"/>
              </a:solidFill>
            </a:endParaRPr>
          </a:p>
        </p:txBody>
      </p:sp>
      <p:sp>
        <p:nvSpPr>
          <p:cNvPr id="1315845" name="Text Box 5"/>
          <p:cNvSpPr txBox="1">
            <a:spLocks noChangeArrowheads="1"/>
          </p:cNvSpPr>
          <p:nvPr/>
        </p:nvSpPr>
        <p:spPr bwMode="auto">
          <a:xfrm>
            <a:off x="4860032" y="6536377"/>
            <a:ext cx="419396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sz="1200" dirty="0" smtClean="0">
                <a:solidFill>
                  <a:srgbClr val="000000"/>
                </a:solidFill>
                <a:latin typeface="Calibri" pitchFamily="34" charset="0"/>
              </a:rPr>
              <a:t>Fuente: De </a:t>
            </a:r>
            <a:r>
              <a:rPr lang="es-CL" sz="1200" dirty="0" err="1" smtClean="0">
                <a:solidFill>
                  <a:srgbClr val="000000"/>
                </a:solidFill>
                <a:latin typeface="Calibri" pitchFamily="34" charset="0"/>
              </a:rPr>
              <a:t>Pouvourville</a:t>
            </a:r>
            <a:r>
              <a:rPr lang="es-CL" sz="1200" dirty="0" smtClean="0">
                <a:solidFill>
                  <a:srgbClr val="000000"/>
                </a:solidFill>
                <a:latin typeface="Calibri" pitchFamily="34" charset="0"/>
              </a:rPr>
              <a:t> </a:t>
            </a:r>
            <a:r>
              <a:rPr lang="es-CL" sz="1200" dirty="0" err="1" smtClean="0">
                <a:solidFill>
                  <a:srgbClr val="000000"/>
                </a:solidFill>
                <a:latin typeface="Calibri" pitchFamily="34" charset="0"/>
              </a:rPr>
              <a:t>Contandriopoulos</a:t>
            </a:r>
            <a:r>
              <a:rPr lang="es-CL" sz="1200" dirty="0" smtClean="0">
                <a:solidFill>
                  <a:srgbClr val="000000"/>
                </a:solidFill>
                <a:latin typeface="Calibri" pitchFamily="34" charset="0"/>
              </a:rPr>
              <a:t>, 2000 : 16, p1236-40.</a:t>
            </a:r>
            <a:endParaRPr lang="es-CL" sz="1200" dirty="0">
              <a:solidFill>
                <a:srgbClr val="000000"/>
              </a:solidFill>
              <a:latin typeface="Calibri" pitchFamily="34" charset="0"/>
            </a:endParaRPr>
          </a:p>
        </p:txBody>
      </p:sp>
      <p:pic>
        <p:nvPicPr>
          <p:cNvPr id="7" name="Picture 5" descr="C:\Documents and Settings\cm\Local Settings\Temporary Internet Files\Content.IE5\464ELN1T\MCBS00508_0000[1].wmf"/>
          <p:cNvPicPr>
            <a:picLocks noChangeAspect="1" noChangeArrowheads="1"/>
          </p:cNvPicPr>
          <p:nvPr/>
        </p:nvPicPr>
        <p:blipFill>
          <a:blip r:embed="rId3"/>
          <a:srcRect/>
          <a:stretch>
            <a:fillRect/>
          </a:stretch>
        </p:blipFill>
        <p:spPr bwMode="auto">
          <a:xfrm>
            <a:off x="7623089" y="2485201"/>
            <a:ext cx="621319" cy="655767"/>
          </a:xfrm>
          <a:prstGeom prst="rect">
            <a:avLst/>
          </a:prstGeom>
          <a:noFill/>
        </p:spPr>
      </p:pic>
      <p:pic>
        <p:nvPicPr>
          <p:cNvPr id="8" name="Picture 7" descr="C:\Documents and Settings\cm\Local Settings\Temporary Internet Files\Content.IE5\YPBQ4UE2\MCj04352780000[1].wmf"/>
          <p:cNvPicPr>
            <a:picLocks noChangeAspect="1" noChangeArrowheads="1"/>
          </p:cNvPicPr>
          <p:nvPr/>
        </p:nvPicPr>
        <p:blipFill>
          <a:blip r:embed="rId4"/>
          <a:srcRect/>
          <a:stretch>
            <a:fillRect/>
          </a:stretch>
        </p:blipFill>
        <p:spPr bwMode="auto">
          <a:xfrm>
            <a:off x="6516216" y="2924944"/>
            <a:ext cx="2698678" cy="1872208"/>
          </a:xfrm>
          <a:prstGeom prst="rect">
            <a:avLst/>
          </a:prstGeom>
          <a:noFill/>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0882" y="-27904"/>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6396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58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1584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1584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158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158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584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lowchart: Decision 43"/>
          <p:cNvSpPr/>
          <p:nvPr/>
        </p:nvSpPr>
        <p:spPr>
          <a:xfrm>
            <a:off x="4312000" y="3370502"/>
            <a:ext cx="983385" cy="1282897"/>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8818" y="-3514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121494" y="1657390"/>
            <a:ext cx="3088070" cy="892552"/>
          </a:xfrm>
          <a:prstGeom prst="rect">
            <a:avLst/>
          </a:prstGeom>
          <a:solidFill>
            <a:schemeClr val="bg1"/>
          </a:solidFill>
          <a:ln>
            <a:solidFill>
              <a:schemeClr val="tx1"/>
            </a:solidFill>
          </a:ln>
        </p:spPr>
        <p:txBody>
          <a:bodyPr wrap="square" rtlCol="0">
            <a:spAutoFit/>
          </a:bodyPr>
          <a:lstStyle/>
          <a:p>
            <a:r>
              <a:rPr lang="es-CL" sz="1600" b="1" dirty="0" smtClean="0">
                <a:latin typeface="+mj-lt"/>
              </a:rPr>
              <a:t>A. Qué es Salud? Cual es su valor?</a:t>
            </a:r>
          </a:p>
          <a:p>
            <a:r>
              <a:rPr lang="es-CL" sz="1200" dirty="0" smtClean="0">
                <a:latin typeface="+mj-lt"/>
              </a:rPr>
              <a:t>Atributos percibidos de la salud; indicadores de estado de salud; valor de la vida; escala de utilidad de la salud</a:t>
            </a:r>
            <a:endParaRPr lang="es-CL" sz="1200" dirty="0">
              <a:latin typeface="+mj-lt"/>
            </a:endParaRPr>
          </a:p>
        </p:txBody>
      </p:sp>
      <p:sp>
        <p:nvSpPr>
          <p:cNvPr id="8" name="TextBox 7"/>
          <p:cNvSpPr txBox="1"/>
          <p:nvPr/>
        </p:nvSpPr>
        <p:spPr>
          <a:xfrm>
            <a:off x="900752" y="3210454"/>
            <a:ext cx="3555125" cy="1261884"/>
          </a:xfrm>
          <a:prstGeom prst="rect">
            <a:avLst/>
          </a:prstGeom>
          <a:solidFill>
            <a:schemeClr val="bg1"/>
          </a:solidFill>
          <a:ln>
            <a:solidFill>
              <a:schemeClr val="tx1"/>
            </a:solidFill>
          </a:ln>
        </p:spPr>
        <p:txBody>
          <a:bodyPr wrap="square" rtlCol="0">
            <a:spAutoFit/>
          </a:bodyPr>
          <a:lstStyle/>
          <a:p>
            <a:r>
              <a:rPr lang="es-CL" sz="1600" b="1" dirty="0" smtClean="0">
                <a:latin typeface="+mj-lt"/>
              </a:rPr>
              <a:t>C. Demanda por Servicios de Salud</a:t>
            </a:r>
          </a:p>
          <a:p>
            <a:r>
              <a:rPr lang="es-CL" sz="1200" dirty="0" smtClean="0">
                <a:latin typeface="+mj-lt"/>
              </a:rPr>
              <a:t>Influencia de A y B sobre los comportamientos de búsqueda de salud; barreras para las atenciones (precio, tiempo, psicológicas,  formales); relaciones de agencia; necesidades; altruismo; demanda por y efectos de la demanda de atenciones</a:t>
            </a:r>
            <a:endParaRPr lang="es-CL" sz="1200" dirty="0">
              <a:latin typeface="+mj-lt"/>
            </a:endParaRPr>
          </a:p>
        </p:txBody>
      </p:sp>
      <p:sp>
        <p:nvSpPr>
          <p:cNvPr id="9" name="TextBox 8"/>
          <p:cNvSpPr txBox="1"/>
          <p:nvPr/>
        </p:nvSpPr>
        <p:spPr>
          <a:xfrm>
            <a:off x="5179257" y="3210454"/>
            <a:ext cx="3088070" cy="1261884"/>
          </a:xfrm>
          <a:prstGeom prst="rect">
            <a:avLst/>
          </a:prstGeom>
          <a:solidFill>
            <a:schemeClr val="bg1"/>
          </a:solidFill>
          <a:ln>
            <a:solidFill>
              <a:schemeClr val="tx1"/>
            </a:solidFill>
          </a:ln>
        </p:spPr>
        <p:txBody>
          <a:bodyPr wrap="square" rtlCol="0">
            <a:spAutoFit/>
          </a:bodyPr>
          <a:lstStyle/>
          <a:p>
            <a:r>
              <a:rPr lang="es-CL" sz="1600" b="1" dirty="0">
                <a:latin typeface="+mj-lt"/>
              </a:rPr>
              <a:t>D</a:t>
            </a:r>
            <a:r>
              <a:rPr lang="es-CL" sz="1600" b="1" dirty="0" smtClean="0">
                <a:latin typeface="+mj-lt"/>
              </a:rPr>
              <a:t>. Oferta de Servicios de Salud</a:t>
            </a:r>
          </a:p>
          <a:p>
            <a:r>
              <a:rPr lang="es-CL" sz="1200" dirty="0" smtClean="0">
                <a:latin typeface="+mj-lt"/>
              </a:rPr>
              <a:t>Costos de producción; técnicas alternativas de producción; sustitución de insumos (trabajo, equipos, medicamentos, etc.); modalidades de remuneración e incentivos; organizaciones con y sin fines lucrativas; </a:t>
            </a:r>
            <a:r>
              <a:rPr lang="es-CL" sz="1200" dirty="0" err="1" smtClean="0">
                <a:latin typeface="+mj-lt"/>
              </a:rPr>
              <a:t>HMOs</a:t>
            </a:r>
            <a:r>
              <a:rPr lang="es-CL" sz="1200" dirty="0" smtClean="0">
                <a:latin typeface="+mj-lt"/>
              </a:rPr>
              <a:t>, etc.</a:t>
            </a:r>
            <a:endParaRPr lang="es-CL" sz="1200" dirty="0">
              <a:latin typeface="+mj-lt"/>
            </a:endParaRPr>
          </a:p>
        </p:txBody>
      </p:sp>
      <p:sp>
        <p:nvSpPr>
          <p:cNvPr id="10" name="TextBox 9"/>
          <p:cNvSpPr txBox="1"/>
          <p:nvPr/>
        </p:nvSpPr>
        <p:spPr>
          <a:xfrm>
            <a:off x="409433" y="5103062"/>
            <a:ext cx="4104145" cy="1138773"/>
          </a:xfrm>
          <a:prstGeom prst="rect">
            <a:avLst/>
          </a:prstGeom>
          <a:solidFill>
            <a:schemeClr val="bg1"/>
          </a:solidFill>
          <a:ln>
            <a:solidFill>
              <a:schemeClr val="tx1"/>
            </a:solidFill>
          </a:ln>
        </p:spPr>
        <p:txBody>
          <a:bodyPr wrap="square" rtlCol="0">
            <a:spAutoFit/>
          </a:bodyPr>
          <a:lstStyle/>
          <a:p>
            <a:r>
              <a:rPr lang="es-CL" sz="1600" b="1" dirty="0" smtClean="0">
                <a:latin typeface="+mj-lt"/>
              </a:rPr>
              <a:t>G. Planificación, </a:t>
            </a:r>
            <a:r>
              <a:rPr lang="es-CL" sz="1600" b="1" dirty="0" err="1" smtClean="0">
                <a:latin typeface="+mj-lt"/>
              </a:rPr>
              <a:t>presupuestaci</a:t>
            </a:r>
            <a:r>
              <a:rPr lang="es-CL" sz="1600" b="1" dirty="0" err="1"/>
              <a:t>ó</a:t>
            </a:r>
            <a:r>
              <a:rPr lang="es-CL" sz="1600" b="1" dirty="0" err="1" smtClean="0">
                <a:latin typeface="+mj-lt"/>
              </a:rPr>
              <a:t>n</a:t>
            </a:r>
            <a:r>
              <a:rPr lang="es-CL" sz="1600" b="1" dirty="0" smtClean="0">
                <a:latin typeface="+mj-lt"/>
              </a:rPr>
              <a:t>, regulación y mecanismos de monitoreo</a:t>
            </a:r>
          </a:p>
          <a:p>
            <a:r>
              <a:rPr lang="es-CL" sz="1200" dirty="0" smtClean="0">
                <a:latin typeface="+mj-lt"/>
              </a:rPr>
              <a:t>Evaluación de la efectividad de los instrumento para optimizar el sistema; modelización presupuestaria, asignaciones de RRHH, regulación, y las estructuras de incentivos que generan</a:t>
            </a:r>
            <a:endParaRPr lang="es-CL" sz="1200" dirty="0">
              <a:latin typeface="+mj-lt"/>
            </a:endParaRPr>
          </a:p>
        </p:txBody>
      </p:sp>
      <p:sp>
        <p:nvSpPr>
          <p:cNvPr id="11" name="TextBox 10"/>
          <p:cNvSpPr txBox="1"/>
          <p:nvPr/>
        </p:nvSpPr>
        <p:spPr>
          <a:xfrm>
            <a:off x="5066902" y="5107136"/>
            <a:ext cx="4022506" cy="1138773"/>
          </a:xfrm>
          <a:prstGeom prst="rect">
            <a:avLst/>
          </a:prstGeom>
          <a:solidFill>
            <a:schemeClr val="bg1"/>
          </a:solidFill>
          <a:ln>
            <a:solidFill>
              <a:schemeClr val="tx1"/>
            </a:solidFill>
          </a:ln>
        </p:spPr>
        <p:txBody>
          <a:bodyPr wrap="square" rtlCol="0">
            <a:spAutoFit/>
          </a:bodyPr>
          <a:lstStyle/>
          <a:p>
            <a:r>
              <a:rPr lang="es-CL" sz="1600" b="1" dirty="0">
                <a:latin typeface="+mj-lt"/>
              </a:rPr>
              <a:t>H</a:t>
            </a:r>
            <a:r>
              <a:rPr lang="es-CL" sz="1600" b="1" dirty="0" smtClean="0">
                <a:latin typeface="+mj-lt"/>
              </a:rPr>
              <a:t>. Evaluación del conjunto del sistema de salud</a:t>
            </a:r>
          </a:p>
          <a:p>
            <a:r>
              <a:rPr lang="es-CL" sz="1200" dirty="0" smtClean="0">
                <a:latin typeface="+mj-lt"/>
              </a:rPr>
              <a:t>Equidad y criterios de eficiencia de asignación para alcanzar E y F; comparaciones de desempeño intergeneracionales e internacionales; mecanismos de financiamiento</a:t>
            </a:r>
            <a:endParaRPr lang="es-CL" sz="1200" dirty="0">
              <a:latin typeface="+mj-lt"/>
            </a:endParaRPr>
          </a:p>
        </p:txBody>
      </p:sp>
      <p:cxnSp>
        <p:nvCxnSpPr>
          <p:cNvPr id="12" name="Straight Arrow Connector 11"/>
          <p:cNvCxnSpPr/>
          <p:nvPr/>
        </p:nvCxnSpPr>
        <p:spPr>
          <a:xfrm flipH="1" flipV="1">
            <a:off x="3780430" y="1064525"/>
            <a:ext cx="1341065" cy="103914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665529" y="1098667"/>
            <a:ext cx="0" cy="53716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325218" y="2351284"/>
            <a:ext cx="792445" cy="76233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825390" y="2635583"/>
            <a:ext cx="1" cy="52341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8368108" y="1098667"/>
            <a:ext cx="1" cy="393615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455877" y="3837"/>
            <a:ext cx="4688123" cy="1077218"/>
          </a:xfrm>
          <a:prstGeom prst="rect">
            <a:avLst/>
          </a:prstGeom>
          <a:solidFill>
            <a:schemeClr val="bg1"/>
          </a:solidFill>
          <a:ln>
            <a:solidFill>
              <a:schemeClr val="tx1"/>
            </a:solidFill>
          </a:ln>
        </p:spPr>
        <p:txBody>
          <a:bodyPr wrap="square" rtlCol="0">
            <a:spAutoFit/>
          </a:bodyPr>
          <a:lstStyle/>
          <a:p>
            <a:r>
              <a:rPr lang="es-CL" sz="1600" b="1" dirty="0" smtClean="0">
                <a:latin typeface="+mj-lt"/>
              </a:rPr>
              <a:t>E. Análisis de Mercado</a:t>
            </a:r>
          </a:p>
          <a:p>
            <a:r>
              <a:rPr lang="es-CL" sz="1200" dirty="0" smtClean="0">
                <a:latin typeface="+mj-lt"/>
              </a:rPr>
              <a:t>Precios monetarios, precios en tiempo, listas de espera y modalidades de racionamiento de no precio como mecanismos de equilibrio y sus efectos diferenciales en los mercados para servicios médicos y hospitalarios</a:t>
            </a:r>
            <a:endParaRPr lang="es-CL" sz="1200" dirty="0">
              <a:latin typeface="+mj-lt"/>
            </a:endParaRPr>
          </a:p>
        </p:txBody>
      </p:sp>
      <p:cxnSp>
        <p:nvCxnSpPr>
          <p:cNvPr id="20" name="Straight Arrow Connector 19"/>
          <p:cNvCxnSpPr/>
          <p:nvPr/>
        </p:nvCxnSpPr>
        <p:spPr>
          <a:xfrm flipH="1">
            <a:off x="754923" y="2142920"/>
            <a:ext cx="2" cy="289190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814321" y="6293431"/>
            <a:ext cx="1" cy="24384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6935154" y="6308898"/>
            <a:ext cx="1" cy="24384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544017" y="5603112"/>
            <a:ext cx="396222"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4524117" y="4056839"/>
            <a:ext cx="623114" cy="1"/>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4803692" y="4650049"/>
            <a:ext cx="3468" cy="17742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457673" y="4871768"/>
            <a:ext cx="0" cy="22172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2468329" y="4882065"/>
            <a:ext cx="5899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272955" y="882741"/>
            <a:ext cx="13648" cy="56818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288875" y="6566843"/>
            <a:ext cx="6646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2830" y="58429"/>
            <a:ext cx="4230805" cy="892552"/>
          </a:xfrm>
          <a:prstGeom prst="rect">
            <a:avLst/>
          </a:prstGeom>
          <a:solidFill>
            <a:schemeClr val="bg1"/>
          </a:solidFill>
          <a:ln>
            <a:solidFill>
              <a:schemeClr val="tx1"/>
            </a:solidFill>
          </a:ln>
        </p:spPr>
        <p:txBody>
          <a:bodyPr wrap="square" rtlCol="0">
            <a:spAutoFit/>
          </a:bodyPr>
          <a:lstStyle/>
          <a:p>
            <a:r>
              <a:rPr lang="es-CL" sz="1600" b="1" dirty="0" smtClean="0">
                <a:latin typeface="+mj-lt"/>
              </a:rPr>
              <a:t>F. Evaluación Microeconómica</a:t>
            </a:r>
          </a:p>
          <a:p>
            <a:r>
              <a:rPr lang="es-CL" sz="1200" dirty="0" smtClean="0">
                <a:latin typeface="+mj-lt"/>
              </a:rPr>
              <a:t>CEA, CBA, CUA de diferentes formas de dispensar las atenciones de salud (</a:t>
            </a:r>
            <a:r>
              <a:rPr lang="es-CL" sz="1200" dirty="0" err="1" smtClean="0">
                <a:latin typeface="+mj-lt"/>
              </a:rPr>
              <a:t>ie</a:t>
            </a:r>
            <a:r>
              <a:rPr lang="es-CL" sz="1200" dirty="0" smtClean="0">
                <a:latin typeface="+mj-lt"/>
              </a:rPr>
              <a:t>., modo, lugar, nivel, momento, cantidad( en todas sus fases (detección, diagnósticos, post-atención, etc.)</a:t>
            </a:r>
            <a:endParaRPr lang="es-CL" sz="1200" dirty="0">
              <a:latin typeface="+mj-lt"/>
            </a:endParaRPr>
          </a:p>
        </p:txBody>
      </p:sp>
      <p:cxnSp>
        <p:nvCxnSpPr>
          <p:cNvPr id="49" name="Straight Connector 48"/>
          <p:cNvCxnSpPr/>
          <p:nvPr/>
        </p:nvCxnSpPr>
        <p:spPr>
          <a:xfrm flipV="1">
            <a:off x="4803693" y="1611392"/>
            <a:ext cx="31981" cy="1786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4152978" y="1050877"/>
            <a:ext cx="670534" cy="56373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4850808" y="1098667"/>
            <a:ext cx="567409" cy="51594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4469525" y="2230924"/>
            <a:ext cx="623114"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09433" y="1657390"/>
            <a:ext cx="4117793" cy="954107"/>
          </a:xfrm>
          <a:prstGeom prst="rect">
            <a:avLst/>
          </a:prstGeom>
          <a:solidFill>
            <a:schemeClr val="bg1"/>
          </a:solidFill>
          <a:ln>
            <a:solidFill>
              <a:schemeClr val="tx1"/>
            </a:solidFill>
          </a:ln>
        </p:spPr>
        <p:txBody>
          <a:bodyPr wrap="square" rtlCol="0">
            <a:spAutoFit/>
          </a:bodyPr>
          <a:lstStyle/>
          <a:p>
            <a:r>
              <a:rPr lang="es-CL" sz="1600" b="1" dirty="0">
                <a:latin typeface="+mj-lt"/>
              </a:rPr>
              <a:t>B</a:t>
            </a:r>
            <a:r>
              <a:rPr lang="es-CL" sz="1600" b="1" dirty="0" smtClean="0">
                <a:latin typeface="+mj-lt"/>
              </a:rPr>
              <a:t>. Qué influencia la salud (a parte de los servicios de salud)?</a:t>
            </a:r>
          </a:p>
          <a:p>
            <a:r>
              <a:rPr lang="es-CL" sz="1200" dirty="0" smtClean="0">
                <a:latin typeface="+mj-lt"/>
              </a:rPr>
              <a:t>Genética; riesgos laborales; perfiles de consumo; ingreso; K (Humano / Físico), antecedentes familiares, etc.</a:t>
            </a:r>
            <a:endParaRPr lang="es-CL" sz="1200" dirty="0">
              <a:latin typeface="+mj-lt"/>
            </a:endParaRPr>
          </a:p>
        </p:txBody>
      </p:sp>
      <p:sp>
        <p:nvSpPr>
          <p:cNvPr id="59" name="TextBox 58"/>
          <p:cNvSpPr txBox="1"/>
          <p:nvPr/>
        </p:nvSpPr>
        <p:spPr>
          <a:xfrm>
            <a:off x="7997602" y="6598688"/>
            <a:ext cx="1029449" cy="276999"/>
          </a:xfrm>
          <a:prstGeom prst="rect">
            <a:avLst/>
          </a:prstGeom>
          <a:noFill/>
        </p:spPr>
        <p:txBody>
          <a:bodyPr wrap="none" rtlCol="0">
            <a:spAutoFit/>
          </a:bodyPr>
          <a:lstStyle/>
          <a:p>
            <a:r>
              <a:rPr lang="es-CL" sz="1200" dirty="0" smtClean="0">
                <a:latin typeface="+mj-lt"/>
              </a:rPr>
              <a:t>Fuente: </a:t>
            </a:r>
            <a:r>
              <a:rPr lang="es-CL" sz="1200" dirty="0" err="1" smtClean="0">
                <a:latin typeface="+mj-lt"/>
              </a:rPr>
              <a:t>Pauly</a:t>
            </a:r>
            <a:endParaRPr lang="es-CL" sz="1200" dirty="0">
              <a:latin typeface="+mj-lt"/>
            </a:endParaRPr>
          </a:p>
        </p:txBody>
      </p:sp>
    </p:spTree>
    <p:extLst>
      <p:ext uri="{BB962C8B-B14F-4D97-AF65-F5344CB8AC3E}">
        <p14:creationId xmlns:p14="http://schemas.microsoft.com/office/powerpoint/2010/main" val="18483979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8" grpId="0" animBg="1"/>
      <p:bldP spid="9" grpId="0" animBg="1"/>
      <p:bldP spid="10" grpId="0" animBg="1"/>
      <p:bldP spid="11" grpId="0" animBg="1"/>
      <p:bldP spid="5" grpId="0" animBg="1"/>
      <p:bldP spid="2"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3250" name="Picture 2" descr="http://t1.gstatic.com/images?q=tbn:ANd9GcR_OtQJVVxnPtHmUUXBl8z-AwEIdeRM7M21ZlsHK_5TfvakFvB-7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3247" y="3555009"/>
            <a:ext cx="2089113" cy="145514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7" descr="Chil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3827" y="3510329"/>
            <a:ext cx="2507840" cy="1818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8787" name="Rectangle 3"/>
          <p:cNvSpPr>
            <a:spLocks noGrp="1" noChangeArrowheads="1"/>
          </p:cNvSpPr>
          <p:nvPr>
            <p:ph type="title"/>
          </p:nvPr>
        </p:nvSpPr>
        <p:spPr>
          <a:xfrm>
            <a:off x="35496" y="73025"/>
            <a:ext cx="9144000" cy="9985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p>
            <a:pPr eaLnBrk="1" fontAlgn="auto" hangingPunct="1">
              <a:lnSpc>
                <a:spcPct val="100000"/>
              </a:lnSpc>
              <a:spcAft>
                <a:spcPts val="0"/>
              </a:spcAft>
              <a:defRPr/>
            </a:pPr>
            <a:r>
              <a:rPr lang="es-CL" sz="3600" b="1" dirty="0" smtClean="0">
                <a:solidFill>
                  <a:srgbClr val="0070C0"/>
                </a:solidFill>
              </a:rPr>
              <a:t>Salud: Una responsabilidad del Estado Moderno desde hace 300 años</a:t>
            </a:r>
            <a:endParaRPr lang="es-CL" sz="3600" b="1" dirty="0">
              <a:solidFill>
                <a:srgbClr val="0070C0"/>
              </a:solidFill>
            </a:endParaRPr>
          </a:p>
        </p:txBody>
      </p:sp>
      <p:sp>
        <p:nvSpPr>
          <p:cNvPr id="13316" name="4 Marcador de número de diapositiva"/>
          <p:cNvSpPr>
            <a:spLocks noGrp="1"/>
          </p:cNvSpPr>
          <p:nvPr>
            <p:ph type="sldNum" sz="quarter" idx="4294967295"/>
          </p:nvPr>
        </p:nvSpPr>
        <p:spPr bwMode="auto">
          <a:xfrm>
            <a:off x="8582025" y="6356350"/>
            <a:ext cx="5619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Palatino Linotype" pitchFamily="18" charset="0"/>
                <a:ea typeface="MS PGothic" pitchFamily="34" charset="-128"/>
              </a:defRPr>
            </a:lvl1pPr>
            <a:lvl2pPr marL="742950" indent="-285750" eaLnBrk="0" hangingPunct="0">
              <a:defRPr>
                <a:solidFill>
                  <a:schemeClr val="tx1"/>
                </a:solidFill>
                <a:latin typeface="Palatino Linotype" pitchFamily="18" charset="0"/>
                <a:ea typeface="MS PGothic" pitchFamily="34" charset="-128"/>
              </a:defRPr>
            </a:lvl2pPr>
            <a:lvl3pPr marL="1143000" indent="-228600" eaLnBrk="0" hangingPunct="0">
              <a:defRPr>
                <a:solidFill>
                  <a:schemeClr val="tx1"/>
                </a:solidFill>
                <a:latin typeface="Palatino Linotype" pitchFamily="18" charset="0"/>
                <a:ea typeface="MS PGothic" pitchFamily="34" charset="-128"/>
              </a:defRPr>
            </a:lvl3pPr>
            <a:lvl4pPr marL="1600200" indent="-228600" eaLnBrk="0" hangingPunct="0">
              <a:defRPr>
                <a:solidFill>
                  <a:schemeClr val="tx1"/>
                </a:solidFill>
                <a:latin typeface="Palatino Linotype" pitchFamily="18" charset="0"/>
                <a:ea typeface="MS PGothic" pitchFamily="34" charset="-128"/>
              </a:defRPr>
            </a:lvl4pPr>
            <a:lvl5pPr marL="2057400" indent="-228600" eaLnBrk="0" hangingPunct="0">
              <a:defRPr>
                <a:solidFill>
                  <a:schemeClr val="tx1"/>
                </a:solidFill>
                <a:latin typeface="Palatino Linotype"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MS PGothic" pitchFamily="34" charset="-128"/>
              </a:defRPr>
            </a:lvl9pPr>
          </a:lstStyle>
          <a:p>
            <a:pPr eaLnBrk="1" hangingPunct="1"/>
            <a:fld id="{2A5E25CB-EEB8-4E7E-B92B-26237DD7BDF6}" type="slidenum">
              <a:rPr lang="es-CL" smtClean="0">
                <a:latin typeface="Calibri" pitchFamily="34" charset="0"/>
              </a:rPr>
              <a:pPr eaLnBrk="1" hangingPunct="1"/>
              <a:t>8</a:t>
            </a:fld>
            <a:endParaRPr lang="es-CL" smtClean="0">
              <a:latin typeface="Calibri" pitchFamily="34" charset="0"/>
            </a:endParaRPr>
          </a:p>
        </p:txBody>
      </p:sp>
      <p:pic>
        <p:nvPicPr>
          <p:cNvPr id="13318" name="Picture 6" descr="pag-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89" y="3592513"/>
            <a:ext cx="3255962" cy="2204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5300" y="1863725"/>
            <a:ext cx="2422525" cy="172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63" y="1403350"/>
            <a:ext cx="1722437" cy="218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 descr="F001088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9525" y="5015063"/>
            <a:ext cx="2911475" cy="1939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http://grace.evergreen.edu/~arunc/texts/chile/torre/Allende.html">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39629" y="2170185"/>
            <a:ext cx="1816382" cy="1344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65"/>
          <p:cNvGrpSpPr>
            <a:grpSpLocks/>
          </p:cNvGrpSpPr>
          <p:nvPr/>
        </p:nvGrpSpPr>
        <p:grpSpPr bwMode="auto">
          <a:xfrm>
            <a:off x="6589713" y="5010150"/>
            <a:ext cx="2554288" cy="1874838"/>
            <a:chOff x="4230" y="1430"/>
            <a:chExt cx="1530" cy="1009"/>
          </a:xfrm>
        </p:grpSpPr>
        <p:pic>
          <p:nvPicPr>
            <p:cNvPr id="13324" name="Picture 32" descr="Canad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74" y="2316"/>
              <a:ext cx="48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5" name="Group 64"/>
            <p:cNvGrpSpPr>
              <a:grpSpLocks/>
            </p:cNvGrpSpPr>
            <p:nvPr/>
          </p:nvGrpSpPr>
          <p:grpSpPr bwMode="auto">
            <a:xfrm>
              <a:off x="4230" y="1430"/>
              <a:ext cx="1530" cy="1009"/>
              <a:chOff x="4230" y="1514"/>
              <a:chExt cx="1530" cy="1009"/>
            </a:xfrm>
          </p:grpSpPr>
          <p:sp>
            <p:nvSpPr>
              <p:cNvPr id="13326" name="AutoShape 58"/>
              <p:cNvSpPr>
                <a:spLocks noChangeAspect="1" noChangeArrowheads="1" noTextEdit="1"/>
              </p:cNvSpPr>
              <p:nvPr/>
            </p:nvSpPr>
            <p:spPr bwMode="auto">
              <a:xfrm>
                <a:off x="4230" y="1514"/>
                <a:ext cx="1530" cy="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p>
            </p:txBody>
          </p:sp>
          <p:pic>
            <p:nvPicPr>
              <p:cNvPr id="13327" name="Picture 6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92" y="2382"/>
                <a:ext cx="43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6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31" y="1566"/>
                <a:ext cx="624"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6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30" y="1649"/>
                <a:ext cx="1530" cy="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Picture 6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35" y="2388"/>
                <a:ext cx="4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4345"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46877" y="2170185"/>
            <a:ext cx="1582836" cy="15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740882" y="-27904"/>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94134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3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 y="639763"/>
            <a:ext cx="7808913"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8283" name="Rectangle 11"/>
          <p:cNvSpPr>
            <a:spLocks noChangeArrowheads="1"/>
          </p:cNvSpPr>
          <p:nvPr/>
        </p:nvSpPr>
        <p:spPr bwMode="auto">
          <a:xfrm>
            <a:off x="3995738" y="1052513"/>
            <a:ext cx="4679950" cy="1152525"/>
          </a:xfrm>
          <a:prstGeom prst="rect">
            <a:avLst/>
          </a:prstGeom>
          <a:gradFill flip="none" rotWithShape="1">
            <a:gsLst>
              <a:gs pos="0">
                <a:srgbClr val="FFFF00"/>
              </a:gs>
              <a:gs pos="0">
                <a:srgbClr val="FFFF00">
                  <a:alpha val="75000"/>
                </a:srgbClr>
              </a:gs>
              <a:gs pos="100000">
                <a:srgbClr val="FFC000">
                  <a:tint val="23500"/>
                  <a:satMod val="160000"/>
                </a:srgbClr>
              </a:gs>
            </a:gsLst>
            <a:lin ang="8100000" scaled="1"/>
            <a:tileRect/>
          </a:gradFill>
          <a:ln w="38100">
            <a:noFill/>
            <a:miter lim="800000"/>
            <a:headEnd/>
            <a:tailEnd/>
          </a:ln>
          <a:effectLst/>
          <a:extLst/>
        </p:spPr>
        <p:txBody>
          <a:bodyPr wrap="none" anchor="ctr"/>
          <a:lstStyle/>
          <a:p>
            <a:endParaRPr lang="es-VE"/>
          </a:p>
        </p:txBody>
      </p:sp>
      <p:sp>
        <p:nvSpPr>
          <p:cNvPr id="438281" name="Rectangle 9"/>
          <p:cNvSpPr>
            <a:spLocks noChangeArrowheads="1"/>
          </p:cNvSpPr>
          <p:nvPr/>
        </p:nvSpPr>
        <p:spPr bwMode="auto">
          <a:xfrm>
            <a:off x="539552" y="1628775"/>
            <a:ext cx="2303661" cy="4895850"/>
          </a:xfrm>
          <a:prstGeom prst="rect">
            <a:avLst/>
          </a:prstGeom>
          <a:gradFill flip="none" rotWithShape="1">
            <a:gsLst>
              <a:gs pos="0">
                <a:srgbClr val="FFFF00"/>
              </a:gs>
              <a:gs pos="0">
                <a:srgbClr val="FFFF00">
                  <a:alpha val="75000"/>
                </a:srgbClr>
              </a:gs>
              <a:gs pos="100000">
                <a:srgbClr val="FFC000">
                  <a:tint val="23500"/>
                  <a:satMod val="160000"/>
                </a:srgbClr>
              </a:gs>
            </a:gsLst>
            <a:lin ang="8100000" scaled="1"/>
            <a:tileRect/>
          </a:gradFill>
          <a:ln w="38100">
            <a:noFill/>
            <a:miter lim="800000"/>
            <a:headEnd/>
            <a:tailEnd/>
          </a:ln>
          <a:effectLst/>
          <a:extLst/>
        </p:spPr>
        <p:txBody>
          <a:bodyPr wrap="none" anchor="ctr"/>
          <a:lstStyle/>
          <a:p>
            <a:endParaRPr lang="es-VE"/>
          </a:p>
        </p:txBody>
      </p:sp>
      <p:sp>
        <p:nvSpPr>
          <p:cNvPr id="438280" name="Text Box 8"/>
          <p:cNvSpPr txBox="1">
            <a:spLocks noChangeArrowheads="1"/>
          </p:cNvSpPr>
          <p:nvPr/>
        </p:nvSpPr>
        <p:spPr bwMode="auto">
          <a:xfrm>
            <a:off x="666750" y="2579688"/>
            <a:ext cx="21050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CA" b="1" dirty="0" smtClean="0">
                <a:solidFill>
                  <a:srgbClr val="D52B2B"/>
                </a:solidFill>
                <a:effectLst>
                  <a:outerShdw blurRad="38100" dist="38100" dir="2700000" algn="tl">
                    <a:srgbClr val="000000">
                      <a:alpha val="43137"/>
                    </a:srgbClr>
                  </a:outerShdw>
                </a:effectLst>
                <a:latin typeface="+mj-lt"/>
              </a:rPr>
              <a:t>DET.</a:t>
            </a:r>
            <a:endParaRPr lang="fr-CA" b="1" dirty="0">
              <a:solidFill>
                <a:srgbClr val="D52B2B"/>
              </a:solidFill>
              <a:effectLst>
                <a:outerShdw blurRad="38100" dist="38100" dir="2700000" algn="tl">
                  <a:srgbClr val="000000">
                    <a:alpha val="43137"/>
                  </a:srgbClr>
                </a:outerShdw>
              </a:effectLst>
              <a:latin typeface="+mj-lt"/>
            </a:endParaRPr>
          </a:p>
          <a:p>
            <a:pPr algn="ctr"/>
            <a:r>
              <a:rPr lang="fr-CA" b="1" dirty="0">
                <a:solidFill>
                  <a:srgbClr val="D52B2B"/>
                </a:solidFill>
                <a:effectLst>
                  <a:outerShdw blurRad="38100" dist="38100" dir="2700000" algn="tl">
                    <a:srgbClr val="000000">
                      <a:alpha val="43137"/>
                    </a:srgbClr>
                  </a:outerShdw>
                </a:effectLst>
                <a:latin typeface="+mj-lt"/>
              </a:rPr>
              <a:t>SOCIALES Y </a:t>
            </a:r>
            <a:r>
              <a:rPr lang="fr-CA" b="1" dirty="0" smtClean="0">
                <a:solidFill>
                  <a:srgbClr val="D52B2B"/>
                </a:solidFill>
                <a:effectLst>
                  <a:outerShdw blurRad="38100" dist="38100" dir="2700000" algn="tl">
                    <a:srgbClr val="000000">
                      <a:alpha val="43137"/>
                    </a:srgbClr>
                  </a:outerShdw>
                </a:effectLst>
                <a:latin typeface="+mj-lt"/>
              </a:rPr>
              <a:t>BIOLÓGICOS</a:t>
            </a:r>
            <a:endParaRPr lang="fr-CA" b="1" dirty="0">
              <a:solidFill>
                <a:srgbClr val="D52B2B"/>
              </a:solidFill>
              <a:effectLst>
                <a:outerShdw blurRad="38100" dist="38100" dir="2700000" algn="tl">
                  <a:srgbClr val="000000">
                    <a:alpha val="43137"/>
                  </a:srgbClr>
                </a:outerShdw>
              </a:effectLst>
              <a:latin typeface="+mj-lt"/>
            </a:endParaRPr>
          </a:p>
          <a:p>
            <a:pPr algn="ctr"/>
            <a:r>
              <a:rPr lang="fr-CA" b="1" dirty="0">
                <a:solidFill>
                  <a:srgbClr val="D52B2B"/>
                </a:solidFill>
                <a:effectLst>
                  <a:outerShdw blurRad="38100" dist="38100" dir="2700000" algn="tl">
                    <a:srgbClr val="000000">
                      <a:alpha val="43137"/>
                    </a:srgbClr>
                  </a:outerShdw>
                </a:effectLst>
                <a:latin typeface="+mj-lt"/>
              </a:rPr>
              <a:t>DE LA SALUD</a:t>
            </a:r>
          </a:p>
        </p:txBody>
      </p:sp>
      <p:sp>
        <p:nvSpPr>
          <p:cNvPr id="438282" name="Text Box 10"/>
          <p:cNvSpPr txBox="1">
            <a:spLocks noChangeArrowheads="1"/>
          </p:cNvSpPr>
          <p:nvPr/>
        </p:nvSpPr>
        <p:spPr bwMode="auto">
          <a:xfrm>
            <a:off x="4572000" y="1268413"/>
            <a:ext cx="3816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s-VE"/>
            </a:defPPr>
            <a:lvl1pPr algn="ctr">
              <a:defRPr b="1">
                <a:latin typeface="+mj-lt"/>
              </a:defRPr>
            </a:lvl1pPr>
          </a:lstStyle>
          <a:p>
            <a:r>
              <a:rPr lang="fr-CA" dirty="0">
                <a:solidFill>
                  <a:srgbClr val="D52B2B"/>
                </a:solidFill>
                <a:effectLst>
                  <a:outerShdw blurRad="38100" dist="38100" dir="2700000" algn="tl">
                    <a:srgbClr val="000000">
                      <a:alpha val="43137"/>
                    </a:srgbClr>
                  </a:outerShdw>
                </a:effectLst>
              </a:rPr>
              <a:t>ASIGNACIÓN DE RECURSOS</a:t>
            </a:r>
          </a:p>
        </p:txBody>
      </p:sp>
      <p:sp>
        <p:nvSpPr>
          <p:cNvPr id="438284" name="Text Box 12"/>
          <p:cNvSpPr txBox="1">
            <a:spLocks noChangeArrowheads="1"/>
          </p:cNvSpPr>
          <p:nvPr/>
        </p:nvSpPr>
        <p:spPr bwMode="auto">
          <a:xfrm>
            <a:off x="2987675" y="3573463"/>
            <a:ext cx="1989931" cy="646331"/>
          </a:xfrm>
          <a:prstGeom prst="rect">
            <a:avLst/>
          </a:prstGeom>
          <a:gradFill flip="none" rotWithShape="1">
            <a:gsLst>
              <a:gs pos="0">
                <a:srgbClr val="FFFF00"/>
              </a:gs>
              <a:gs pos="0">
                <a:srgbClr val="FFFF00">
                  <a:alpha val="75000"/>
                </a:srgbClr>
              </a:gs>
              <a:gs pos="100000">
                <a:srgbClr val="FFC000">
                  <a:tint val="23500"/>
                  <a:satMod val="160000"/>
                </a:srgbClr>
              </a:gs>
            </a:gsLst>
            <a:lin ang="8100000" scaled="1"/>
            <a:tileRect/>
          </a:gradFill>
          <a:ln w="38100">
            <a:noFill/>
            <a:miter lim="800000"/>
            <a:headEnd/>
            <a:tailEnd/>
          </a:ln>
          <a:effectLst/>
          <a:extLst/>
        </p:spPr>
        <p:txBody>
          <a:bodyPr wrap="square">
            <a:spAutoFit/>
          </a:bodyPr>
          <a:lstStyle/>
          <a:p>
            <a:pPr algn="ctr"/>
            <a:r>
              <a:rPr lang="fr-CA" b="1" dirty="0">
                <a:solidFill>
                  <a:srgbClr val="D52B2B"/>
                </a:solidFill>
                <a:effectLst>
                  <a:outerShdw blurRad="38100" dist="38100" dir="2700000" algn="tl">
                    <a:srgbClr val="000000">
                      <a:alpha val="43137"/>
                    </a:srgbClr>
                  </a:outerShdw>
                </a:effectLst>
                <a:latin typeface="+mj-lt"/>
              </a:rPr>
              <a:t>DEMANDA DE ATENCIONES</a:t>
            </a:r>
          </a:p>
        </p:txBody>
      </p:sp>
      <p:sp>
        <p:nvSpPr>
          <p:cNvPr id="438285" name="Text Box 13"/>
          <p:cNvSpPr txBox="1">
            <a:spLocks noChangeArrowheads="1"/>
          </p:cNvSpPr>
          <p:nvPr/>
        </p:nvSpPr>
        <p:spPr bwMode="auto">
          <a:xfrm>
            <a:off x="5364163" y="3573463"/>
            <a:ext cx="2376487" cy="646331"/>
          </a:xfrm>
          <a:prstGeom prst="rect">
            <a:avLst/>
          </a:prstGeom>
          <a:gradFill flip="none" rotWithShape="1">
            <a:gsLst>
              <a:gs pos="0">
                <a:srgbClr val="FFFF00"/>
              </a:gs>
              <a:gs pos="0">
                <a:srgbClr val="FFFF00">
                  <a:alpha val="75000"/>
                </a:srgbClr>
              </a:gs>
              <a:gs pos="100000">
                <a:srgbClr val="FFC000">
                  <a:tint val="23500"/>
                  <a:satMod val="160000"/>
                </a:srgbClr>
              </a:gs>
            </a:gsLst>
            <a:lin ang="8100000" scaled="1"/>
            <a:tileRect/>
          </a:gradFill>
          <a:ln w="38100">
            <a:noFill/>
            <a:miter lim="800000"/>
            <a:headEnd/>
            <a:tailEnd/>
          </a:ln>
          <a:effectLst/>
          <a:extLst/>
        </p:spPr>
        <p:txBody>
          <a:bodyPr>
            <a:spAutoFit/>
          </a:bodyPr>
          <a:lstStyle/>
          <a:p>
            <a:pPr algn="ctr"/>
            <a:r>
              <a:rPr lang="fr-CA" b="1" dirty="0">
                <a:solidFill>
                  <a:srgbClr val="D52B2B"/>
                </a:solidFill>
                <a:effectLst>
                  <a:outerShdw blurRad="38100" dist="38100" dir="2700000" algn="tl">
                    <a:srgbClr val="000000">
                      <a:alpha val="43137"/>
                    </a:srgbClr>
                  </a:outerShdw>
                </a:effectLst>
                <a:latin typeface="+mj-lt"/>
              </a:rPr>
              <a:t>OFERTA</a:t>
            </a:r>
            <a:r>
              <a:rPr lang="fr-CA" b="1" dirty="0">
                <a:solidFill>
                  <a:srgbClr val="D52B2B"/>
                </a:solidFill>
                <a:effectLst>
                  <a:outerShdw blurRad="38100" dist="38100" dir="2700000" algn="tl">
                    <a:srgbClr val="000000">
                      <a:alpha val="43137"/>
                    </a:srgbClr>
                  </a:outerShdw>
                </a:effectLst>
              </a:rPr>
              <a:t> </a:t>
            </a:r>
            <a:r>
              <a:rPr lang="fr-CA" b="1" dirty="0">
                <a:solidFill>
                  <a:srgbClr val="D52B2B"/>
                </a:solidFill>
                <a:effectLst>
                  <a:outerShdw blurRad="38100" dist="38100" dir="2700000" algn="tl">
                    <a:srgbClr val="000000">
                      <a:alpha val="43137"/>
                    </a:srgbClr>
                  </a:outerShdw>
                </a:effectLst>
                <a:latin typeface="+mj-lt"/>
              </a:rPr>
              <a:t>DE</a:t>
            </a:r>
            <a:r>
              <a:rPr lang="fr-CA" b="1" dirty="0">
                <a:solidFill>
                  <a:srgbClr val="D52B2B"/>
                </a:solidFill>
                <a:effectLst>
                  <a:outerShdw blurRad="38100" dist="38100" dir="2700000" algn="tl">
                    <a:srgbClr val="000000">
                      <a:alpha val="43137"/>
                    </a:srgbClr>
                  </a:outerShdw>
                </a:effectLst>
              </a:rPr>
              <a:t> </a:t>
            </a:r>
            <a:r>
              <a:rPr lang="fr-CA" b="1" dirty="0">
                <a:solidFill>
                  <a:srgbClr val="D52B2B"/>
                </a:solidFill>
                <a:effectLst>
                  <a:outerShdw blurRad="38100" dist="38100" dir="2700000" algn="tl">
                    <a:srgbClr val="000000">
                      <a:alpha val="43137"/>
                    </a:srgbClr>
                  </a:outerShdw>
                </a:effectLst>
                <a:latin typeface="+mj-lt"/>
              </a:rPr>
              <a:t>ATENCIONES</a:t>
            </a:r>
          </a:p>
        </p:txBody>
      </p:sp>
      <p:sp>
        <p:nvSpPr>
          <p:cNvPr id="438286" name="Text Box 14"/>
          <p:cNvSpPr txBox="1">
            <a:spLocks noChangeArrowheads="1"/>
          </p:cNvSpPr>
          <p:nvPr/>
        </p:nvSpPr>
        <p:spPr bwMode="auto">
          <a:xfrm>
            <a:off x="2987675" y="4981575"/>
            <a:ext cx="5472113" cy="646331"/>
          </a:xfrm>
          <a:prstGeom prst="rect">
            <a:avLst/>
          </a:prstGeom>
          <a:gradFill flip="none" rotWithShape="1">
            <a:gsLst>
              <a:gs pos="0">
                <a:srgbClr val="FFFF00"/>
              </a:gs>
              <a:gs pos="0">
                <a:srgbClr val="FFFF00">
                  <a:alpha val="75000"/>
                </a:srgbClr>
              </a:gs>
              <a:gs pos="100000">
                <a:srgbClr val="FFC000">
                  <a:tint val="23500"/>
                  <a:satMod val="160000"/>
                </a:srgbClr>
              </a:gs>
            </a:gsLst>
            <a:lin ang="8100000" scaled="1"/>
            <a:tileRect/>
          </a:gradFill>
          <a:ln w="38100">
            <a:noFill/>
            <a:miter lim="800000"/>
            <a:headEnd/>
            <a:tailEnd/>
          </a:ln>
          <a:effectLst/>
          <a:extLst/>
        </p:spPr>
        <p:txBody>
          <a:bodyPr wrap="square">
            <a:spAutoFit/>
          </a:bodyPr>
          <a:lstStyle>
            <a:defPPr>
              <a:defRPr lang="es-VE"/>
            </a:defPPr>
            <a:lvl1pPr algn="ctr">
              <a:defRPr b="1">
                <a:latin typeface="+mj-lt"/>
              </a:defRPr>
            </a:lvl1pPr>
          </a:lstStyle>
          <a:p>
            <a:r>
              <a:rPr lang="fr-CA" dirty="0">
                <a:solidFill>
                  <a:srgbClr val="D52B2B"/>
                </a:solidFill>
                <a:effectLst>
                  <a:outerShdw blurRad="38100" dist="38100" dir="2700000" algn="tl">
                    <a:srgbClr val="000000">
                      <a:alpha val="43137"/>
                    </a:srgbClr>
                  </a:outerShdw>
                </a:effectLst>
              </a:rPr>
              <a:t>EVALUACIÓN ECONÓMICA Y AYUDA A LA DECISIÓN</a:t>
            </a:r>
          </a:p>
        </p:txBody>
      </p:sp>
      <p:sp>
        <p:nvSpPr>
          <p:cNvPr id="438287" name="Text Box 15"/>
          <p:cNvSpPr txBox="1">
            <a:spLocks noChangeArrowheads="1"/>
          </p:cNvSpPr>
          <p:nvPr/>
        </p:nvSpPr>
        <p:spPr bwMode="auto">
          <a:xfrm>
            <a:off x="3419475" y="5949950"/>
            <a:ext cx="2305050" cy="646331"/>
          </a:xfrm>
          <a:prstGeom prst="rect">
            <a:avLst/>
          </a:prstGeom>
          <a:gradFill flip="none" rotWithShape="1">
            <a:gsLst>
              <a:gs pos="0">
                <a:srgbClr val="FFFF00"/>
              </a:gs>
              <a:gs pos="0">
                <a:srgbClr val="FFFF00">
                  <a:alpha val="75000"/>
                </a:srgbClr>
              </a:gs>
              <a:gs pos="100000">
                <a:srgbClr val="FFC000">
                  <a:tint val="23500"/>
                  <a:satMod val="160000"/>
                </a:srgbClr>
              </a:gs>
            </a:gsLst>
            <a:lin ang="8100000" scaled="1"/>
            <a:tileRect/>
          </a:gradFill>
          <a:ln w="38100">
            <a:noFill/>
            <a:miter lim="800000"/>
            <a:headEnd/>
            <a:tailEnd/>
          </a:ln>
          <a:effectLst/>
          <a:extLst/>
        </p:spPr>
        <p:txBody>
          <a:bodyPr>
            <a:spAutoFit/>
          </a:bodyPr>
          <a:lstStyle/>
          <a:p>
            <a:pPr algn="ctr"/>
            <a:r>
              <a:rPr lang="fr-CA" b="1" dirty="0">
                <a:solidFill>
                  <a:srgbClr val="D52B2B"/>
                </a:solidFill>
                <a:effectLst>
                  <a:outerShdw blurRad="38100" dist="38100" dir="2700000" algn="tl">
                    <a:srgbClr val="000000">
                      <a:alpha val="43137"/>
                    </a:srgbClr>
                  </a:outerShdw>
                </a:effectLst>
                <a:latin typeface="+mj-lt"/>
              </a:rPr>
              <a:t>MEDIDA/VALOR</a:t>
            </a:r>
            <a:r>
              <a:rPr lang="fr-CA" b="1" dirty="0">
                <a:solidFill>
                  <a:srgbClr val="D52B2B"/>
                </a:solidFill>
                <a:effectLst>
                  <a:outerShdw blurRad="38100" dist="38100" dir="2700000" algn="tl">
                    <a:srgbClr val="000000">
                      <a:alpha val="43137"/>
                    </a:srgbClr>
                  </a:outerShdw>
                </a:effectLst>
              </a:rPr>
              <a:t> </a:t>
            </a:r>
            <a:r>
              <a:rPr lang="fr-CA" b="1" dirty="0">
                <a:solidFill>
                  <a:srgbClr val="D52B2B"/>
                </a:solidFill>
                <a:effectLst>
                  <a:outerShdw blurRad="38100" dist="38100" dir="2700000" algn="tl">
                    <a:srgbClr val="000000">
                      <a:alpha val="43137"/>
                    </a:srgbClr>
                  </a:outerShdw>
                </a:effectLst>
                <a:latin typeface="+mj-lt"/>
              </a:rPr>
              <a:t>DE LA SALUD</a:t>
            </a:r>
          </a:p>
        </p:txBody>
      </p:sp>
      <p:sp>
        <p:nvSpPr>
          <p:cNvPr id="438288" name="Text Box 16"/>
          <p:cNvSpPr txBox="1">
            <a:spLocks noChangeArrowheads="1"/>
          </p:cNvSpPr>
          <p:nvPr/>
        </p:nvSpPr>
        <p:spPr bwMode="auto">
          <a:xfrm>
            <a:off x="6731000" y="5805488"/>
            <a:ext cx="2305050" cy="646331"/>
          </a:xfrm>
          <a:prstGeom prst="rect">
            <a:avLst/>
          </a:prstGeom>
          <a:gradFill flip="none" rotWithShape="1">
            <a:gsLst>
              <a:gs pos="0">
                <a:srgbClr val="FFFF00"/>
              </a:gs>
              <a:gs pos="0">
                <a:srgbClr val="FFFF00">
                  <a:alpha val="75000"/>
                </a:srgbClr>
              </a:gs>
              <a:gs pos="100000">
                <a:srgbClr val="FFC000">
                  <a:tint val="23500"/>
                  <a:satMod val="160000"/>
                </a:srgbClr>
              </a:gs>
            </a:gsLst>
            <a:lin ang="8100000" scaled="1"/>
            <a:tileRect/>
          </a:gradFill>
          <a:ln w="38100">
            <a:noFill/>
            <a:miter lim="800000"/>
            <a:headEnd/>
            <a:tailEnd/>
          </a:ln>
          <a:effectLst/>
          <a:extLst/>
        </p:spPr>
        <p:txBody>
          <a:bodyPr>
            <a:spAutoFit/>
          </a:bodyPr>
          <a:lstStyle/>
          <a:p>
            <a:pPr algn="ctr"/>
            <a:r>
              <a:rPr lang="fr-CA" b="1" dirty="0">
                <a:solidFill>
                  <a:srgbClr val="D52B2B"/>
                </a:solidFill>
                <a:effectLst>
                  <a:outerShdw blurRad="38100" dist="38100" dir="2700000" algn="tl">
                    <a:srgbClr val="000000">
                      <a:alpha val="43137"/>
                    </a:srgbClr>
                  </a:outerShdw>
                </a:effectLst>
                <a:latin typeface="+mj-lt"/>
              </a:rPr>
              <a:t>EVALUACIÓN DEL SISTEMA DE SALUD</a:t>
            </a:r>
          </a:p>
        </p:txBody>
      </p: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8818" y="-3514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4"/>
          <p:cNvSpPr>
            <a:spLocks noChangeArrowheads="1"/>
          </p:cNvSpPr>
          <p:nvPr/>
        </p:nvSpPr>
        <p:spPr bwMode="auto">
          <a:xfrm>
            <a:off x="107504" y="-110914"/>
            <a:ext cx="8912547"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s-CL" sz="3600" b="1" kern="0" dirty="0" smtClean="0">
                <a:solidFill>
                  <a:srgbClr val="0070C0"/>
                </a:solidFill>
                <a:latin typeface="Calibri" pitchFamily="34" charset="0"/>
                <a:ea typeface="+mj-ea"/>
                <a:cs typeface="+mj-cs"/>
              </a:rPr>
              <a:t>Los ámbitos de la economía de la salud</a:t>
            </a:r>
            <a:endParaRPr lang="es-CL" sz="3600" b="1" kern="0" dirty="0">
              <a:solidFill>
                <a:srgbClr val="0070C0"/>
              </a:solidFill>
              <a:latin typeface="Calibri" pitchFamily="34" charset="0"/>
              <a:ea typeface="+mj-ea"/>
              <a:cs typeface="+mj-cs"/>
            </a:endParaRPr>
          </a:p>
        </p:txBody>
      </p:sp>
      <p:sp>
        <p:nvSpPr>
          <p:cNvPr id="14" name="TextBox 13"/>
          <p:cNvSpPr txBox="1"/>
          <p:nvPr/>
        </p:nvSpPr>
        <p:spPr>
          <a:xfrm>
            <a:off x="7369794" y="6598688"/>
            <a:ext cx="1810176" cy="276999"/>
          </a:xfrm>
          <a:prstGeom prst="rect">
            <a:avLst/>
          </a:prstGeom>
          <a:noFill/>
        </p:spPr>
        <p:txBody>
          <a:bodyPr wrap="none" rtlCol="0">
            <a:spAutoFit/>
          </a:bodyPr>
          <a:lstStyle/>
          <a:p>
            <a:r>
              <a:rPr lang="es-CL" sz="1200" dirty="0" smtClean="0">
                <a:latin typeface="+mj-lt"/>
              </a:rPr>
              <a:t>Fuente: </a:t>
            </a:r>
            <a:r>
              <a:rPr lang="es-CL" sz="1200" dirty="0" err="1" smtClean="0">
                <a:latin typeface="+mj-lt"/>
              </a:rPr>
              <a:t>Contandriopoulos</a:t>
            </a:r>
            <a:endParaRPr lang="es-CL" sz="1200" dirty="0">
              <a:latin typeface="+mj-lt"/>
            </a:endParaRPr>
          </a:p>
        </p:txBody>
      </p:sp>
    </p:spTree>
    <p:extLst>
      <p:ext uri="{BB962C8B-B14F-4D97-AF65-F5344CB8AC3E}">
        <p14:creationId xmlns:p14="http://schemas.microsoft.com/office/powerpoint/2010/main" val="14804548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8281"/>
                                        </p:tgtEl>
                                        <p:attrNameLst>
                                          <p:attrName>style.visibility</p:attrName>
                                        </p:attrNameLst>
                                      </p:cBhvr>
                                      <p:to>
                                        <p:strVal val="visible"/>
                                      </p:to>
                                    </p:set>
                                    <p:animEffect transition="in" filter="blinds(horizontal)">
                                      <p:cBhvr>
                                        <p:cTn id="7" dur="500"/>
                                        <p:tgtEl>
                                          <p:spTgt spid="43828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38280"/>
                                        </p:tgtEl>
                                        <p:attrNameLst>
                                          <p:attrName>style.visibility</p:attrName>
                                        </p:attrNameLst>
                                      </p:cBhvr>
                                      <p:to>
                                        <p:strVal val="visible"/>
                                      </p:to>
                                    </p:set>
                                    <p:animEffect transition="in" filter="blinds(horizontal)">
                                      <p:cBhvr>
                                        <p:cTn id="10" dur="500"/>
                                        <p:tgtEl>
                                          <p:spTgt spid="43828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38282"/>
                                        </p:tgtEl>
                                        <p:attrNameLst>
                                          <p:attrName>style.visibility</p:attrName>
                                        </p:attrNameLst>
                                      </p:cBhvr>
                                      <p:to>
                                        <p:strVal val="visible"/>
                                      </p:to>
                                    </p:set>
                                    <p:animEffect transition="in" filter="blinds(horizontal)">
                                      <p:cBhvr>
                                        <p:cTn id="15" dur="500"/>
                                        <p:tgtEl>
                                          <p:spTgt spid="43828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38283"/>
                                        </p:tgtEl>
                                        <p:attrNameLst>
                                          <p:attrName>style.visibility</p:attrName>
                                        </p:attrNameLst>
                                      </p:cBhvr>
                                      <p:to>
                                        <p:strVal val="visible"/>
                                      </p:to>
                                    </p:set>
                                    <p:animEffect transition="in" filter="blinds(horizontal)">
                                      <p:cBhvr>
                                        <p:cTn id="18" dur="500"/>
                                        <p:tgtEl>
                                          <p:spTgt spid="43828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38284"/>
                                        </p:tgtEl>
                                        <p:attrNameLst>
                                          <p:attrName>style.visibility</p:attrName>
                                        </p:attrNameLst>
                                      </p:cBhvr>
                                      <p:to>
                                        <p:strVal val="visible"/>
                                      </p:to>
                                    </p:set>
                                    <p:animEffect transition="in" filter="blinds(horizontal)">
                                      <p:cBhvr>
                                        <p:cTn id="23" dur="500"/>
                                        <p:tgtEl>
                                          <p:spTgt spid="43828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438285"/>
                                        </p:tgtEl>
                                        <p:attrNameLst>
                                          <p:attrName>style.visibility</p:attrName>
                                        </p:attrNameLst>
                                      </p:cBhvr>
                                      <p:to>
                                        <p:strVal val="visible"/>
                                      </p:to>
                                    </p:set>
                                    <p:animEffect transition="in" filter="blinds(horizontal)">
                                      <p:cBhvr>
                                        <p:cTn id="28" dur="500"/>
                                        <p:tgtEl>
                                          <p:spTgt spid="43828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438286"/>
                                        </p:tgtEl>
                                        <p:attrNameLst>
                                          <p:attrName>style.visibility</p:attrName>
                                        </p:attrNameLst>
                                      </p:cBhvr>
                                      <p:to>
                                        <p:strVal val="visible"/>
                                      </p:to>
                                    </p:set>
                                    <p:animEffect transition="in" filter="blinds(horizontal)">
                                      <p:cBhvr>
                                        <p:cTn id="33" dur="500"/>
                                        <p:tgtEl>
                                          <p:spTgt spid="43828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438287"/>
                                        </p:tgtEl>
                                        <p:attrNameLst>
                                          <p:attrName>style.visibility</p:attrName>
                                        </p:attrNameLst>
                                      </p:cBhvr>
                                      <p:to>
                                        <p:strVal val="visible"/>
                                      </p:to>
                                    </p:set>
                                    <p:animEffect transition="in" filter="blinds(horizontal)">
                                      <p:cBhvr>
                                        <p:cTn id="38" dur="500"/>
                                        <p:tgtEl>
                                          <p:spTgt spid="438287"/>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438288"/>
                                        </p:tgtEl>
                                        <p:attrNameLst>
                                          <p:attrName>style.visibility</p:attrName>
                                        </p:attrNameLst>
                                      </p:cBhvr>
                                      <p:to>
                                        <p:strVal val="visible"/>
                                      </p:to>
                                    </p:set>
                                    <p:animEffect transition="in" filter="blinds(horizontal)">
                                      <p:cBhvr>
                                        <p:cTn id="41" dur="500"/>
                                        <p:tgtEl>
                                          <p:spTgt spid="438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83" grpId="0" animBg="1"/>
      <p:bldP spid="438281" grpId="0" animBg="1"/>
      <p:bldP spid="438280" grpId="0"/>
      <p:bldP spid="438282" grpId="0"/>
      <p:bldP spid="438284" grpId="0" animBg="1"/>
      <p:bldP spid="438285" grpId="0" animBg="1"/>
      <p:bldP spid="438286" grpId="0" animBg="1"/>
      <p:bldP spid="438287" grpId="0" animBg="1"/>
      <p:bldP spid="438288" grpId="0" animBg="1"/>
    </p:bldLst>
  </p:timing>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PS-OMS_es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b33c0d84-3b33-4e00-9a0b-b066ee08f7c2">English</Language>
    <Link xmlns="b33c0d84-3b33-4e00-9a0b-b066ee08f7c2">https://intranet.paho.org/IB/Branding%20Materials%20PPT/MapWhiteSpanish110.ppt</Link>
    <Document_x0020_Type xmlns="b33c0d84-3b33-4e00-9a0b-b066ee08f7c2">ppt</Document_x0020_Type>
    <Information xmlns="b33c0d84-3b33-4e00-9a0b-b066ee08f7c2">To download the file, simply click on the above link and save the file to your computer.</Information>
    <Theme xmlns="b33c0d84-3b33-4e00-9a0b-b066ee08f7c2">Powerpoint_presentation</Theme>
    <Color xmlns="b33c0d84-3b33-4e00-9a0b-b066ee08f7c2">CMYK</Color>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CCCCB51AA2174A94255D2A3E2A6245" ma:contentTypeVersion="6" ma:contentTypeDescription="Create a new document." ma:contentTypeScope="" ma:versionID="3f293213b8c43e7076a2fbb31fa1771a">
  <xsd:schema xmlns:xsd="http://www.w3.org/2001/XMLSchema" xmlns:xs="http://www.w3.org/2001/XMLSchema" xmlns:p="http://schemas.microsoft.com/office/2006/metadata/properties" xmlns:ns1="b33c0d84-3b33-4e00-9a0b-b066ee08f7c2" targetNamespace="http://schemas.microsoft.com/office/2006/metadata/properties" ma:root="true" ma:fieldsID="1751314d43097ab6280d759676963506" ns1:_="">
    <xsd:import namespace="b33c0d84-3b33-4e00-9a0b-b066ee08f7c2"/>
    <xsd:element name="properties">
      <xsd:complexType>
        <xsd:sequence>
          <xsd:element name="documentManagement">
            <xsd:complexType>
              <xsd:all>
                <xsd:element ref="ns1:Link" minOccurs="0"/>
                <xsd:element ref="ns1:Theme" minOccurs="0"/>
                <xsd:element ref="ns1:Document_x0020_Type" minOccurs="0"/>
                <xsd:element ref="ns1:Language" minOccurs="0"/>
                <xsd:element ref="ns1:Color" minOccurs="0"/>
                <xsd:element ref="ns1:Inform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3c0d84-3b33-4e00-9a0b-b066ee08f7c2" elementFormDefault="qualified">
    <xsd:import namespace="http://schemas.microsoft.com/office/2006/documentManagement/types"/>
    <xsd:import namespace="http://schemas.microsoft.com/office/infopath/2007/PartnerControls"/>
    <xsd:element name="Link" ma:index="0" nillable="true" ma:displayName="Link" ma:internalName="Link">
      <xsd:simpleType>
        <xsd:restriction base="dms:Text">
          <xsd:maxLength value="255"/>
        </xsd:restriction>
      </xsd:simpleType>
    </xsd:element>
    <xsd:element name="Theme" ma:index="3" nillable="true" ma:displayName="Theme" ma:description="3D logos&#10;4x6 card&#10;Agenda&#10;Binder&#10;Bookcover sample&#10;Brochure&#10;Brochure sample&#10;Bookmark&#10;Business card sample&#10;CD circular label&#10;CD front case&#10;CD back tray&#10;CD_DVD&#10;Complex business card&#10;Simple business card&#10;Courtesy card&#10;Diploma&#10;Envelope&#10;External design sample&#10;Folder&#10;Folder sample&#10;Form&#10;How to&#10;Lettherhead&#10;Manual&#10;Nametag&#10;One inch spine for binder&#10;Two inch spine for binder&#10;Partner logo&#10;Poster sample&#10;Powerpoint_presentation&#10;Standard logo&#10;Standard logo-PMS 288&#10;Standard logo-PMS 306&#10;Official logo&#10;Condensed logo&#10;Logo sample&#10;Logo incorrect use&#10;Sub brand&#10;Typeface sample&#10;not specified" ma:internalName="Theme">
      <xsd:simpleType>
        <xsd:restriction base="dms:Text">
          <xsd:maxLength value="255"/>
        </xsd:restriction>
      </xsd:simpleType>
    </xsd:element>
    <xsd:element name="Document_x0020_Type" ma:index="4" nillable="true" ma:displayName="Document Type" ma:default="ppt" ma:format="Dropdown" ma:internalName="Document_x0020_Type">
      <xsd:simpleType>
        <xsd:restriction base="dms:Choice">
          <xsd:enumeration value="eps"/>
          <xsd:enumeration value="wmf"/>
          <xsd:enumeration value="pdf"/>
          <xsd:enumeration value="ai"/>
          <xsd:enumeration value="psd"/>
          <xsd:enumeration value="tif"/>
          <xsd:enumeration value="zip"/>
          <xsd:enumeration value="png"/>
          <xsd:enumeration value="bmp"/>
          <xsd:enumeration value="gif"/>
          <xsd:enumeration value="doc"/>
          <xsd:enumeration value="xls"/>
          <xsd:enumeration value="txt"/>
          <xsd:enumeration value="jpg"/>
          <xsd:enumeration value="mp3"/>
          <xsd:enumeration value="mp4"/>
          <xsd:enumeration value="mov"/>
          <xsd:enumeration value="swf"/>
          <xsd:enumeration value="flash"/>
          <xsd:enumeration value="ppt"/>
          <xsd:enumeration value="not specified"/>
        </xsd:restriction>
      </xsd:simpleType>
    </xsd:element>
    <xsd:element name="Language" ma:index="5" nillable="true" ma:displayName="Language" ma:default="English" ma:format="Dropdown" ma:internalName="Language">
      <xsd:simpleType>
        <xsd:restriction base="dms:Choice">
          <xsd:enumeration value="English"/>
          <xsd:enumeration value="Spanish"/>
          <xsd:enumeration value="Portuguese"/>
          <xsd:enumeration value="French"/>
          <xsd:enumeration value="All"/>
        </xsd:restriction>
      </xsd:simpleType>
    </xsd:element>
    <xsd:element name="Color" ma:index="6" nillable="true" ma:displayName="Color" ma:default="CMYK" ma:format="Dropdown" ma:internalName="Color">
      <xsd:simpleType>
        <xsd:restriction base="dms:Choice">
          <xsd:enumeration value="CMYK"/>
          <xsd:enumeration value="Black"/>
          <xsd:enumeration value="White"/>
          <xsd:enumeration value="Gray"/>
          <xsd:enumeration value="Lavender"/>
          <xsd:enumeration value="Cyan"/>
          <xsd:enumeration value="Aqua Blue"/>
          <xsd:enumeration value="Blue"/>
          <xsd:enumeration value="Light Blue"/>
          <xsd:enumeration value="Green"/>
          <xsd:enumeration value="Light Green"/>
          <xsd:enumeration value="Orange"/>
          <xsd:enumeration value="Light Orange"/>
          <xsd:enumeration value="Pink"/>
          <xsd:enumeration value="Purple"/>
          <xsd:enumeration value="Red"/>
          <xsd:enumeration value="Yellow"/>
          <xsd:enumeration value="Light Yellow"/>
          <xsd:enumeration value="color"/>
          <xsd:enumeration value="All colors"/>
          <xsd:enumeration value="not specified"/>
        </xsd:restriction>
      </xsd:simpleType>
    </xsd:element>
    <xsd:element name="Information" ma:index="13" nillable="true" ma:displayName="Information" ma:internalName="Informa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AFBDF2CD-6669-44AA-A8D9-70693C50C913}">
  <ds:schemaRefs>
    <ds:schemaRef ds:uri="http://purl.org/dc/terms/"/>
    <ds:schemaRef ds:uri="http://www.w3.org/XML/1998/namespace"/>
    <ds:schemaRef ds:uri="http://schemas.microsoft.com/office/2006/metadata/properties"/>
    <ds:schemaRef ds:uri="b33c0d84-3b33-4e00-9a0b-b066ee08f7c2"/>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65095AF9-E3BA-4F53-8A1D-B17382EA43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3c0d84-3b33-4e00-9a0b-b066ee08f7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B3784E-2212-487D-B4A3-D475F8348336}">
  <ds:schemaRefs>
    <ds:schemaRef ds:uri="http://schemas.microsoft.com/sharepoint/v3/contenttype/forms"/>
  </ds:schemaRefs>
</ds:datastoreItem>
</file>

<file path=customXml/itemProps4.xml><?xml version="1.0" encoding="utf-8"?>
<ds:datastoreItem xmlns:ds="http://schemas.openxmlformats.org/officeDocument/2006/customXml" ds:itemID="{2F04A371-3052-4B68-B733-A83E6CE18048}">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Executive.thmx</Template>
  <TotalTime>11508</TotalTime>
  <Words>1057</Words>
  <Application>Microsoft Office PowerPoint</Application>
  <PresentationFormat>On-screen Show (4:3)</PresentationFormat>
  <Paragraphs>113</Paragraphs>
  <Slides>9</Slides>
  <Notes>9</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Diseño personalizado</vt:lpstr>
      <vt:lpstr>OPS-OMS_esp</vt:lpstr>
      <vt:lpstr>PowerPoint Presentation</vt:lpstr>
      <vt:lpstr>PowerPoint Presentation</vt:lpstr>
      <vt:lpstr>PowerPoint Presentation</vt:lpstr>
      <vt:lpstr>PowerPoint Presentation</vt:lpstr>
      <vt:lpstr>Desarrollos a partir de la tradición marxista</vt:lpstr>
      <vt:lpstr>Conceptos de base en economía de la salud. Definición de la economía de la salud</vt:lpstr>
      <vt:lpstr>PowerPoint Presentation</vt:lpstr>
      <vt:lpstr>Salud: Una responsabilidad del Estado Moderno desde hace 300 años</vt:lpstr>
      <vt:lpstr>PowerPoint Presentation</vt:lpstr>
    </vt:vector>
  </TitlesOfParts>
  <Company>PAHO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GRAPHIX3 PAHO</dc:creator>
  <cp:lastModifiedBy>PAHO</cp:lastModifiedBy>
  <cp:revision>758</cp:revision>
  <cp:lastPrinted>2012-08-02T00:10:55Z</cp:lastPrinted>
  <dcterms:created xsi:type="dcterms:W3CDTF">2012-02-06T16:34:15Z</dcterms:created>
  <dcterms:modified xsi:type="dcterms:W3CDTF">2013-12-04T19:42:28Z</dcterms:modified>
</cp:coreProperties>
</file>