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497076023391818E-2"/>
          <c:y val="5.7939914163090127E-2"/>
          <c:w val="0.92397660818713445"/>
          <c:h val="0.69742489270386265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AFP Rate</c:v>
                </c:pt>
              </c:strCache>
            </c:strRef>
          </c:tx>
          <c:spPr>
            <a:solidFill>
              <a:schemeClr val="hlink"/>
            </a:solidFill>
            <a:ln w="12659">
              <a:solidFill>
                <a:schemeClr val="tx1"/>
              </a:solidFill>
              <a:prstDash val="solid"/>
            </a:ln>
          </c:spPr>
          <c:invertIfNegative val="0"/>
          <c:dPt>
            <c:idx val="22"/>
            <c:invertIfNegative val="0"/>
            <c:bubble3D val="0"/>
            <c:spPr>
              <a:solidFill>
                <a:srgbClr val="FF9900"/>
              </a:solidFill>
              <a:ln w="12659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Sheet1!$A$2:$A$24</c:f>
              <c:strCache>
                <c:ptCount val="23"/>
                <c:pt idx="0">
                  <c:v>SLV</c:v>
                </c:pt>
                <c:pt idx="1">
                  <c:v>CHL</c:v>
                </c:pt>
                <c:pt idx="2">
                  <c:v>MEX</c:v>
                </c:pt>
                <c:pt idx="3">
                  <c:v>ARG</c:v>
                </c:pt>
                <c:pt idx="4">
                  <c:v>HND</c:v>
                </c:pt>
                <c:pt idx="5">
                  <c:v>CRI</c:v>
                </c:pt>
                <c:pt idx="6">
                  <c:v>NIC</c:v>
                </c:pt>
                <c:pt idx="7">
                  <c:v>DOM</c:v>
                </c:pt>
                <c:pt idx="8">
                  <c:v>BOL</c:v>
                </c:pt>
                <c:pt idx="9">
                  <c:v>PAN</c:v>
                </c:pt>
                <c:pt idx="10">
                  <c:v>COL</c:v>
                </c:pt>
                <c:pt idx="11">
                  <c:v>CAREC</c:v>
                </c:pt>
                <c:pt idx="12">
                  <c:v>PER</c:v>
                </c:pt>
                <c:pt idx="13">
                  <c:v>CUB</c:v>
                </c:pt>
                <c:pt idx="14">
                  <c:v>PRY</c:v>
                </c:pt>
                <c:pt idx="15">
                  <c:v>VEN</c:v>
                </c:pt>
                <c:pt idx="16">
                  <c:v>HTI</c:v>
                </c:pt>
                <c:pt idx="17">
                  <c:v>BRA</c:v>
                </c:pt>
                <c:pt idx="18">
                  <c:v>GTM</c:v>
                </c:pt>
                <c:pt idx="19">
                  <c:v>CAN</c:v>
                </c:pt>
                <c:pt idx="20">
                  <c:v>ECU</c:v>
                </c:pt>
                <c:pt idx="21">
                  <c:v>URY</c:v>
                </c:pt>
                <c:pt idx="22">
                  <c:v>Regional Total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5.0999999999999996</c:v>
                </c:pt>
                <c:pt idx="1">
                  <c:v>1.97</c:v>
                </c:pt>
                <c:pt idx="2">
                  <c:v>1.65</c:v>
                </c:pt>
                <c:pt idx="3">
                  <c:v>1.59</c:v>
                </c:pt>
                <c:pt idx="4">
                  <c:v>1.52</c:v>
                </c:pt>
                <c:pt idx="5">
                  <c:v>1.49</c:v>
                </c:pt>
                <c:pt idx="6">
                  <c:v>1.04</c:v>
                </c:pt>
                <c:pt idx="7">
                  <c:v>1.03</c:v>
                </c:pt>
                <c:pt idx="8">
                  <c:v>1.02</c:v>
                </c:pt>
                <c:pt idx="9">
                  <c:v>1</c:v>
                </c:pt>
                <c:pt idx="10">
                  <c:v>0.97</c:v>
                </c:pt>
                <c:pt idx="11">
                  <c:v>0.94</c:v>
                </c:pt>
                <c:pt idx="12">
                  <c:v>0.89</c:v>
                </c:pt>
                <c:pt idx="13">
                  <c:v>0.84</c:v>
                </c:pt>
                <c:pt idx="14">
                  <c:v>0.83</c:v>
                </c:pt>
                <c:pt idx="15">
                  <c:v>0.64</c:v>
                </c:pt>
                <c:pt idx="16">
                  <c:v>0.59</c:v>
                </c:pt>
                <c:pt idx="17">
                  <c:v>0.53</c:v>
                </c:pt>
                <c:pt idx="18">
                  <c:v>0.39</c:v>
                </c:pt>
                <c:pt idx="19">
                  <c:v>0.37</c:v>
                </c:pt>
                <c:pt idx="20">
                  <c:v>0.33</c:v>
                </c:pt>
                <c:pt idx="21">
                  <c:v>0.13</c:v>
                </c:pt>
                <c:pt idx="22">
                  <c:v>1.02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5080320"/>
        <c:axId val="65127168"/>
      </c:barChart>
      <c:catAx>
        <c:axId val="6508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65127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127168"/>
        <c:scaling>
          <c:orientation val="minMax"/>
          <c:min val="0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0.0" sourceLinked="0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65080320"/>
        <c:crosses val="autoZero"/>
        <c:crossBetween val="between"/>
        <c:majorUnit val="1"/>
      </c:valAx>
      <c:spPr>
        <a:noFill/>
        <a:ln w="12659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33105-CD51-4D0D-A573-D16A6D5C2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9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C1F86-5552-48DA-8405-F301CA9D8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0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C2682-E2AB-4E62-AD32-EF3652007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78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FB375-0145-4F1C-A10A-F5AA7A783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9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1E514-B984-4A33-B0D2-5B6750B40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4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F9F84-31D7-43EA-B313-DC9E03244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8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F52FF-FA02-4DDD-82F5-B4C5C6C37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0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059BE-015A-4C2B-8A25-115905E4C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7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A9D2F-46FB-4AB6-B6B3-F22444BE5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7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8761C-DF26-41BF-AFE5-73F0DA110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9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58A27-39A6-4830-98A7-0C0EA2A1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8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123C3-D5F7-45D5-970C-864F1E7A4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7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D2A998-112A-467A-9DE2-CF68A2E63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0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26380352"/>
              </p:ext>
            </p:extLst>
          </p:nvPr>
        </p:nvGraphicFramePr>
        <p:xfrm>
          <a:off x="500063" y="1376680"/>
          <a:ext cx="8110537" cy="4631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0013" y="368618"/>
            <a:ext cx="8731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Acute Flaccid Paralysis Rate per 100,000 children</a:t>
            </a:r>
            <a:br>
              <a:rPr lang="en-US" sz="2400" b="1" dirty="0"/>
            </a:br>
            <a:r>
              <a:rPr lang="en-US" sz="2400" b="1" dirty="0"/>
              <a:t>&lt;15 years of Age, the Americas</a:t>
            </a:r>
            <a:r>
              <a:rPr lang="en-US" sz="2400" b="1" dirty="0" smtClean="0"/>
              <a:t>*. Last 52 weeks**</a:t>
            </a:r>
            <a:endParaRPr lang="en-US" sz="2400" b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5763" y="6058589"/>
            <a:ext cx="41166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7461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461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461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461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461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/>
              <a:t>Source: ISIS, PESS and country reports to </a:t>
            </a:r>
            <a:r>
              <a:rPr lang="en-US" sz="1200" dirty="0" smtClean="0"/>
              <a:t>FGL-IM/PAHO</a:t>
            </a:r>
            <a:endParaRPr lang="en-US" sz="1200" dirty="0"/>
          </a:p>
          <a:p>
            <a:r>
              <a:rPr lang="en-US" sz="1200" dirty="0" smtClean="0"/>
              <a:t> * Excludes </a:t>
            </a:r>
            <a:r>
              <a:rPr lang="en-US" sz="1200" dirty="0"/>
              <a:t>data from </a:t>
            </a:r>
            <a:r>
              <a:rPr lang="en-US" sz="1200" dirty="0" smtClean="0"/>
              <a:t>USA</a:t>
            </a:r>
          </a:p>
          <a:p>
            <a:r>
              <a:rPr lang="en-US" sz="1200" dirty="0" smtClean="0"/>
              <a:t>** EPI weeks from 2012/45 to 2013/44</a:t>
            </a:r>
            <a:endParaRPr lang="en-US" sz="1200" b="1" dirty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8196203" y="5994404"/>
            <a:ext cx="817563" cy="774701"/>
            <a:chOff x="4992" y="3648"/>
            <a:chExt cx="515" cy="488"/>
          </a:xfrm>
        </p:grpSpPr>
        <p:pic>
          <p:nvPicPr>
            <p:cNvPr id="2056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715"/>
            <a:stretch>
              <a:fillRect/>
            </a:stretch>
          </p:blipFill>
          <p:spPr bwMode="auto">
            <a:xfrm>
              <a:off x="5136" y="3648"/>
              <a:ext cx="20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Text Box 7"/>
            <p:cNvSpPr txBox="1">
              <a:spLocks noChangeArrowheads="1"/>
            </p:cNvSpPr>
            <p:nvPr/>
          </p:nvSpPr>
          <p:spPr bwMode="auto">
            <a:xfrm>
              <a:off x="4992" y="4000"/>
              <a:ext cx="51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800" b="1" dirty="0" err="1" smtClean="0">
                  <a:solidFill>
                    <a:srgbClr val="3366CC"/>
                  </a:solidFill>
                </a:rPr>
                <a:t>Inmunization</a:t>
              </a:r>
              <a:endParaRPr lang="en-US" sz="800" b="1" dirty="0">
                <a:solidFill>
                  <a:srgbClr val="3366CC"/>
                </a:solidFill>
              </a:endParaRPr>
            </a:p>
          </p:txBody>
        </p:sp>
      </p:grpSp>
      <p:sp>
        <p:nvSpPr>
          <p:cNvPr id="2054" name="Line 8"/>
          <p:cNvSpPr>
            <a:spLocks noChangeShapeType="1"/>
          </p:cNvSpPr>
          <p:nvPr/>
        </p:nvSpPr>
        <p:spPr bwMode="auto">
          <a:xfrm>
            <a:off x="949325" y="4342505"/>
            <a:ext cx="75739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 rot="16200000">
            <a:off x="-987548" y="3546883"/>
            <a:ext cx="27831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 dirty="0"/>
              <a:t>Rate per </a:t>
            </a:r>
            <a:r>
              <a:rPr lang="en-US" sz="1200" b="1" dirty="0" smtClean="0"/>
              <a:t>100,000 children &lt;15 years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revillaf@paho.org</dc:creator>
  <cp:lastModifiedBy>Revilla, Mr. Fernando (WDC)</cp:lastModifiedBy>
  <cp:revision>32</cp:revision>
  <dcterms:created xsi:type="dcterms:W3CDTF">2009-07-28T18:46:44Z</dcterms:created>
  <dcterms:modified xsi:type="dcterms:W3CDTF">2013-11-11T17:16:21Z</dcterms:modified>
</cp:coreProperties>
</file>