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Bolivia</c:v>
                </c:pt>
                <c:pt idx="1">
                  <c:v>Brasil</c:v>
                </c:pt>
                <c:pt idx="2">
                  <c:v>Canadá</c:v>
                </c:pt>
                <c:pt idx="3">
                  <c:v>Chile</c:v>
                </c:pt>
                <c:pt idx="4">
                  <c:v>Costa Rica</c:v>
                </c:pt>
                <c:pt idx="5">
                  <c:v>Colombia</c:v>
                </c:pt>
                <c:pt idx="6">
                  <c:v>Ecuador</c:v>
                </c:pt>
                <c:pt idx="7">
                  <c:v>Haití*</c:v>
                </c:pt>
                <c:pt idx="8">
                  <c:v>Honduras</c:v>
                </c:pt>
                <c:pt idx="9">
                  <c:v>México</c:v>
                </c:pt>
                <c:pt idx="10">
                  <c:v>Nicaragua*</c:v>
                </c:pt>
                <c:pt idx="11">
                  <c:v>Perú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1">
                  <c:v>98</c:v>
                </c:pt>
                <c:pt idx="2">
                  <c:v>95</c:v>
                </c:pt>
                <c:pt idx="3">
                  <c:v>75</c:v>
                </c:pt>
                <c:pt idx="4">
                  <c:v>93</c:v>
                </c:pt>
                <c:pt idx="5">
                  <c:v>89</c:v>
                </c:pt>
                <c:pt idx="6">
                  <c:v>95</c:v>
                </c:pt>
                <c:pt idx="9">
                  <c:v>99</c:v>
                </c:pt>
                <c:pt idx="11">
                  <c:v>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Bolivia</c:v>
                </c:pt>
                <c:pt idx="1">
                  <c:v>Brasil</c:v>
                </c:pt>
                <c:pt idx="2">
                  <c:v>Canadá</c:v>
                </c:pt>
                <c:pt idx="3">
                  <c:v>Chile</c:v>
                </c:pt>
                <c:pt idx="4">
                  <c:v>Costa Rica</c:v>
                </c:pt>
                <c:pt idx="5">
                  <c:v>Colombia</c:v>
                </c:pt>
                <c:pt idx="6">
                  <c:v>Ecuador</c:v>
                </c:pt>
                <c:pt idx="7">
                  <c:v>Haití*</c:v>
                </c:pt>
                <c:pt idx="8">
                  <c:v>Honduras</c:v>
                </c:pt>
                <c:pt idx="9">
                  <c:v>México</c:v>
                </c:pt>
                <c:pt idx="10">
                  <c:v>Nicaragua*</c:v>
                </c:pt>
                <c:pt idx="11">
                  <c:v>Perú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</c:v>
                </c:pt>
                <c:pt idx="6">
                  <c:v>95</c:v>
                </c:pt>
                <c:pt idx="7">
                  <c:v>117.5</c:v>
                </c:pt>
                <c:pt idx="8">
                  <c:v>82</c:v>
                </c:pt>
                <c:pt idx="10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115410048"/>
        <c:axId val="115411584"/>
      </c:barChart>
      <c:catAx>
        <c:axId val="115410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15411584"/>
        <c:crosses val="autoZero"/>
        <c:auto val="1"/>
        <c:lblAlgn val="ctr"/>
        <c:lblOffset val="100"/>
        <c:noMultiLvlLbl val="0"/>
      </c:catAx>
      <c:valAx>
        <c:axId val="11541158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err="1" smtClean="0"/>
                  <a:t>Cobertura</a:t>
                </a:r>
                <a:r>
                  <a:rPr lang="en-US" sz="1400" b="0" dirty="0" smtClean="0"/>
                  <a:t> </a:t>
                </a:r>
                <a:r>
                  <a:rPr lang="en-US" sz="1400" b="0" dirty="0" err="1" smtClean="0"/>
                  <a:t>reportada</a:t>
                </a:r>
                <a:r>
                  <a:rPr lang="en-US" sz="1400" b="0" dirty="0" smtClean="0"/>
                  <a:t> (%)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Arial" pitchFamily="34" charset="0"/>
              </a:defRPr>
            </a:pPr>
            <a:endParaRPr lang="en-US"/>
          </a:p>
        </c:txPr>
        <c:crossAx val="115410048"/>
        <c:crosses val="autoZero"/>
        <c:crossBetween val="between"/>
        <c:majorUnit val="20"/>
        <c:minorUnit val="10"/>
      </c:valAx>
    </c:plotArea>
    <c:legend>
      <c:legendPos val="b"/>
      <c:legendEntry>
        <c:idx val="0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F716C4-229D-4D9A-AE08-170D85B13A1A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E1F7C0-08B6-40EE-BEF0-EA2769849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67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7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5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0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B6978-99D1-4ABE-8C76-9750DD98FCA8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0CBA-4C78-4164-9B30-45FAFB3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5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7638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Coberturas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administrativas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actividades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suplementarias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vacunación</a:t>
            </a:r>
            <a:r>
              <a:rPr lang="en-US" sz="2800" b="1" dirty="0" smtClean="0"/>
              <a:t> contra </a:t>
            </a:r>
            <a:r>
              <a:rPr lang="en-US" sz="2800" b="1" dirty="0" err="1" smtClean="0"/>
              <a:t>sarampión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rubéola</a:t>
            </a:r>
            <a:r>
              <a:rPr lang="en-US" sz="2800" b="1" dirty="0" smtClean="0"/>
              <a:t> vs. meta de 95% de </a:t>
            </a:r>
            <a:r>
              <a:rPr lang="en-US" sz="2800" b="1" dirty="0" err="1" smtClean="0"/>
              <a:t>cobertura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países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seleccionados</a:t>
            </a:r>
            <a:r>
              <a:rPr lang="en-US" sz="2800" b="1" dirty="0" smtClean="0"/>
              <a:t>, 2011-2012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7265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066800" y="1933775"/>
            <a:ext cx="777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37651" y="1666775"/>
            <a:ext cx="522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Meta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019800"/>
            <a:ext cx="304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* </a:t>
            </a:r>
            <a:r>
              <a:rPr lang="en-US" sz="1200" b="1" dirty="0" err="1" smtClean="0"/>
              <a:t>Países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reportaron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cobertura</a:t>
            </a:r>
            <a:r>
              <a:rPr lang="en-US" sz="1200" b="1" dirty="0" smtClean="0"/>
              <a:t> &gt;100%.</a:t>
            </a:r>
          </a:p>
          <a:p>
            <a:endParaRPr lang="en-US" sz="1200" b="1" dirty="0"/>
          </a:p>
          <a:p>
            <a:r>
              <a:rPr lang="en-US" sz="1200" b="1" dirty="0" err="1" smtClean="0"/>
              <a:t>Fuente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Informe</a:t>
            </a:r>
            <a:r>
              <a:rPr lang="en-US" sz="1200" b="1" dirty="0" smtClean="0"/>
              <a:t> de los </a:t>
            </a:r>
            <a:r>
              <a:rPr lang="en-US" sz="1200" b="1" dirty="0" err="1" smtClean="0"/>
              <a:t>países</a:t>
            </a:r>
            <a:r>
              <a:rPr lang="en-US" sz="1200" b="1" dirty="0" smtClean="0"/>
              <a:t> a FCH-IM/OPS.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209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Coberturas administrativas de actividades suplementarias de vacunación contra sarampión/rubéola vs. meta de 95% de cobertura, países seleccionados, 2011-2012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 Administrative Coverage vs. 95% Coverage Target (2011-2012)</dc:title>
  <dc:creator>Pacis, Ms. Carmelita Lucia (WDC)</dc:creator>
  <cp:lastModifiedBy>Pacis, Ms. Carmelita Lucia (WDC)</cp:lastModifiedBy>
  <cp:revision>12</cp:revision>
  <cp:lastPrinted>2013-02-21T22:42:57Z</cp:lastPrinted>
  <dcterms:created xsi:type="dcterms:W3CDTF">2013-02-21T22:34:31Z</dcterms:created>
  <dcterms:modified xsi:type="dcterms:W3CDTF">2013-02-22T16:50:18Z</dcterms:modified>
</cp:coreProperties>
</file>