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F09F-5DB3-490C-9C59-6364CE5DC6F8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553F1-69BF-4B16-8849-CEE7681B1E17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9DC22-B7ED-4A64-B252-CA1454613E1E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DB20-D5FF-40FE-9413-06E687BA5F36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01D6A-2CFC-4F52-898B-2D5B52DF81BE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5C69-5747-4945-A622-4912EA80805F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9447-EDEC-4581-A9C2-D8E513809137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A0EB0-5E8F-42DF-95FA-7A70DC010B8B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CC85C-4A7D-4919-B7FD-ADF668A1A447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242B3-0C3C-466E-BC97-8983687EA9F7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D6B00-7B77-4CA9-A3F1-C465FE59C98C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52BCC-641E-4DFD-AEF6-19CDAF90F1DF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1D56-838A-483C-82A0-A2F99827AF60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F8B8-1472-4923-95B2-E16A2D989312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FAED-FD91-4945-8BBA-F7B873583EE3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77C6E-A5CA-44C8-96A2-309FAC121B81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889C-4D48-4F10-A50B-48EEC26243CC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EB8FC-4F36-4927-96B7-ADD2E7378243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C515-8149-4016-9D5D-0435BE63E2F5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5CA1A-152B-4B49-AB36-4EE9D983E316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C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EFEB3-F39C-492C-943C-50C36E228DE2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3E954-7F61-450C-B8C4-7A89A2822B25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C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4D1E84-2383-4D5C-A5F0-4F16CEDE6880}" type="datetimeFigureOut">
              <a:rPr lang="es-EC"/>
              <a:pPr>
                <a:defRPr/>
              </a:pPr>
              <a:t>03/11/2009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21B047-F830-47E5-9177-C1721B03F9F4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642938" y="1857375"/>
            <a:ext cx="7772400" cy="1470025"/>
          </a:xfrm>
        </p:spPr>
        <p:txBody>
          <a:bodyPr/>
          <a:lstStyle/>
          <a:p>
            <a:r>
              <a:rPr lang="es-EC" b="1" smtClean="0">
                <a:solidFill>
                  <a:schemeClr val="bg1"/>
                </a:solidFill>
              </a:rPr>
              <a:t>Observatorio del Derecho de las Mujeres a una vida sin violencia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313" y="3786188"/>
            <a:ext cx="6286500" cy="1752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C" dirty="0" smtClean="0">
                <a:solidFill>
                  <a:schemeClr val="bg1"/>
                </a:solidFill>
              </a:rPr>
              <a:t>Reunión de Observatorios de Género y Salud, y el Sector Salud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C" dirty="0" smtClean="0">
                <a:solidFill>
                  <a:schemeClr val="bg1"/>
                </a:solidFill>
              </a:rPr>
              <a:t>Santiago, Chile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C" dirty="0" smtClean="0">
                <a:solidFill>
                  <a:schemeClr val="bg1"/>
                </a:solidFill>
              </a:rPr>
              <a:t>2-3 Noviembre 2009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C" dirty="0" smtClean="0">
              <a:solidFill>
                <a:schemeClr val="bg1"/>
              </a:solidFill>
            </a:endParaRPr>
          </a:p>
        </p:txBody>
      </p:sp>
      <p:pic>
        <p:nvPicPr>
          <p:cNvPr id="13315" name="3 Imagen" descr="Logo Observatorio Violenc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285750"/>
            <a:ext cx="17240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2 Subtítulo"/>
          <p:cNvSpPr txBox="1">
            <a:spLocks/>
          </p:cNvSpPr>
          <p:nvPr/>
        </p:nvSpPr>
        <p:spPr bwMode="auto">
          <a:xfrm>
            <a:off x="1500188" y="5857875"/>
            <a:ext cx="64008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s-EC" sz="3200">
                <a:solidFill>
                  <a:schemeClr val="bg1"/>
                </a:solidFill>
                <a:latin typeface="Calibri" pitchFamily="34" charset="0"/>
              </a:rPr>
              <a:t>Mónica Maldonado Aguirre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s-EC" sz="32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317" name="5 Imagen" descr="logo ceplaes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285750"/>
            <a:ext cx="14478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C" smtClean="0">
                <a:solidFill>
                  <a:schemeClr val="bg1"/>
                </a:solidFill>
              </a:rPr>
              <a:t>Cómo nace el observatorio?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214313" y="1600200"/>
            <a:ext cx="8715375" cy="5257800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es-ES_tradnl" sz="2200" smtClean="0">
                <a:solidFill>
                  <a:schemeClr val="bg1"/>
                </a:solidFill>
              </a:rPr>
              <a:t>     Desde 1978, funciona el Centro de Planificación y Estudios Sociales (CEPLAES) contribuyendo a superar las inequidades económicas, sociales, ambientales, de género y étnicas, mediante la gestión de conocimientos e incidencia en políticas públicas.  </a:t>
            </a:r>
            <a:r>
              <a:rPr lang="es-MX" sz="2200" smtClean="0">
                <a:solidFill>
                  <a:schemeClr val="bg1"/>
                </a:solidFill>
              </a:rPr>
              <a:t>Con el objetivo de atender de forma específica los asuntos relacionados con la situación de las mujeres, en los años ochenta creó se conformó un </a:t>
            </a:r>
            <a:r>
              <a:rPr lang="es-MX" sz="2200" b="1" i="1" smtClean="0">
                <a:solidFill>
                  <a:schemeClr val="bg1"/>
                </a:solidFill>
              </a:rPr>
              <a:t>Colectivo de Mujeres</a:t>
            </a:r>
            <a:r>
              <a:rPr lang="es-MX" sz="2200" smtClean="0">
                <a:solidFill>
                  <a:schemeClr val="bg1"/>
                </a:solidFill>
              </a:rPr>
              <a:t>, trabajando así temas como: violencia contra mujeres y niñas, los derechos de las mujeres y la migración femenina, mujeres indígenas y afrodescendientes, ambiente, trabajo, familia; buscando contribuir al establecimiento de relaciones de equidad de género en el país. </a:t>
            </a:r>
            <a:endParaRPr lang="es-EC" sz="220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es-MX" sz="2200" smtClean="0">
                <a:solidFill>
                  <a:schemeClr val="bg1"/>
                </a:solidFill>
              </a:rPr>
              <a:t> 	</a:t>
            </a:r>
            <a:r>
              <a:rPr lang="es-ES" sz="2200" smtClean="0">
                <a:solidFill>
                  <a:schemeClr val="bg1"/>
                </a:solidFill>
              </a:rPr>
              <a:t>En el año 2003,  el Colectivo de Mujeres inició un proyecto denominado  </a:t>
            </a:r>
            <a:r>
              <a:rPr lang="es-ES" sz="2200" b="1" smtClean="0">
                <a:solidFill>
                  <a:schemeClr val="bg1"/>
                </a:solidFill>
              </a:rPr>
              <a:t>Observatorio del Derecho de las Mujeres y las Niñas a una Vida Sin Violencia</a:t>
            </a:r>
            <a:r>
              <a:rPr lang="es-ES" sz="2200" smtClean="0">
                <a:solidFill>
                  <a:schemeClr val="bg1"/>
                </a:solidFill>
              </a:rPr>
              <a:t>,  el mismo que ha trabajado para contribuir al ejercicio de derechos de las mujeres, y al mejoramiento de la justicia en los casos de delitos sexuales y violencia doméstica, y disminuir así la impunidad. </a:t>
            </a:r>
            <a:endParaRPr lang="es-EC" sz="2200" smtClean="0"/>
          </a:p>
        </p:txBody>
      </p:sp>
      <p:pic>
        <p:nvPicPr>
          <p:cNvPr id="14339" name="3 Imagen" descr="Logo Observatorio Violenc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14313"/>
            <a:ext cx="17240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2143125" y="428625"/>
            <a:ext cx="6586538" cy="19002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sz="2200" smtClean="0">
                <a:solidFill>
                  <a:schemeClr val="bg1"/>
                </a:solidFill>
              </a:rPr>
              <a:t>	Ha venido trabajando desde entonces en una Red conformada por 7 </a:t>
            </a:r>
            <a:r>
              <a:rPr lang="es-ES" sz="2200" b="1" smtClean="0">
                <a:solidFill>
                  <a:schemeClr val="bg1"/>
                </a:solidFill>
              </a:rPr>
              <a:t>PUNTOS FOCALES</a:t>
            </a:r>
            <a:r>
              <a:rPr lang="es-ES" sz="2200" smtClean="0">
                <a:solidFill>
                  <a:schemeClr val="bg1"/>
                </a:solidFill>
              </a:rPr>
              <a:t>, constituida por ONGs de mujeres de larga trayectoria en la lucha contra la violencia de género, en seis provincias del Ecuador.</a:t>
            </a:r>
          </a:p>
        </p:txBody>
      </p:sp>
      <p:pic>
        <p:nvPicPr>
          <p:cNvPr id="15362" name="3 Imagen" descr="MapaPuntosFocal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2928938"/>
            <a:ext cx="371475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571500" y="2071688"/>
            <a:ext cx="45720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>
                <a:solidFill>
                  <a:schemeClr val="bg1"/>
                </a:solidFill>
                <a:latin typeface="+mn-lt"/>
                <a:cs typeface="+mn-cs"/>
              </a:rPr>
              <a:t>	</a:t>
            </a:r>
          </a:p>
          <a:p>
            <a:pPr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>
                <a:solidFill>
                  <a:schemeClr val="bg1"/>
                </a:solidFill>
                <a:latin typeface="+mn-lt"/>
                <a:cs typeface="+mn-cs"/>
              </a:rPr>
              <a:t>Corporación Mujer a Mujer,  Cuenca</a:t>
            </a:r>
          </a:p>
          <a:p>
            <a:pPr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>
                <a:solidFill>
                  <a:schemeClr val="bg1"/>
                </a:solidFill>
                <a:latin typeface="+mn-lt"/>
                <a:cs typeface="+mn-cs"/>
              </a:rPr>
              <a:t>Fundación Nuevos Horizontes, Portoviejo</a:t>
            </a:r>
          </a:p>
          <a:p>
            <a:pPr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>
                <a:solidFill>
                  <a:schemeClr val="bg1"/>
                </a:solidFill>
                <a:latin typeface="+mn-lt"/>
                <a:cs typeface="+mn-cs"/>
              </a:rPr>
              <a:t>Fundación Mujer Identidad y Género, Ibarra</a:t>
            </a:r>
          </a:p>
          <a:p>
            <a:pPr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>
                <a:solidFill>
                  <a:schemeClr val="bg1"/>
                </a:solidFill>
                <a:latin typeface="+mn-lt"/>
                <a:cs typeface="+mn-cs"/>
              </a:rPr>
              <a:t>Fundación Faces, Loja</a:t>
            </a:r>
          </a:p>
          <a:p>
            <a:pPr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>
                <a:solidFill>
                  <a:schemeClr val="bg1"/>
                </a:solidFill>
                <a:latin typeface="+mn-lt"/>
                <a:cs typeface="+mn-cs"/>
              </a:rPr>
              <a:t>CECIM, Quito</a:t>
            </a:r>
          </a:p>
          <a:p>
            <a:pPr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>
                <a:solidFill>
                  <a:schemeClr val="bg1"/>
                </a:solidFill>
                <a:latin typeface="+mn-lt"/>
                <a:cs typeface="+mn-cs"/>
              </a:rPr>
              <a:t>CELOPROYAMU, Loja</a:t>
            </a:r>
          </a:p>
          <a:p>
            <a:pPr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>
                <a:solidFill>
                  <a:schemeClr val="bg1"/>
                </a:solidFill>
                <a:latin typeface="+mn-lt"/>
                <a:cs typeface="+mn-cs"/>
              </a:rPr>
              <a:t>CEDEAL, Esmeraldas</a:t>
            </a:r>
            <a:endParaRPr lang="es-EC" sz="2200" dirty="0">
              <a:latin typeface="+mn-lt"/>
              <a:cs typeface="+mn-cs"/>
            </a:endParaRPr>
          </a:p>
        </p:txBody>
      </p:sp>
      <p:pic>
        <p:nvPicPr>
          <p:cNvPr id="15364" name="7 Imagen" descr="Logo Observatorio Violenci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14313"/>
            <a:ext cx="17240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C" dirty="0" smtClean="0">
                <a:solidFill>
                  <a:schemeClr val="bg1"/>
                </a:solidFill>
              </a:rPr>
              <a:t>Principales temas relacionados a género y salud</a:t>
            </a:r>
          </a:p>
        </p:txBody>
      </p:sp>
      <p:pic>
        <p:nvPicPr>
          <p:cNvPr id="16386" name="3 Marcador de contenido" descr="Logo Observatorio Violenci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14313"/>
            <a:ext cx="1724025" cy="133350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522128"/>
            <a:ext cx="471490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lvl="8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s-ES_tradnl" sz="2200" dirty="0">
                <a:solidFill>
                  <a:schemeClr val="bg1"/>
                </a:solidFill>
                <a:latin typeface="+mn-lt"/>
                <a:ea typeface="Times New Roman" pitchFamily="18" charset="0"/>
                <a:cs typeface="Arial" pitchFamily="34" charset="0"/>
              </a:rPr>
              <a:t>El Observatorio de los Derechos de las Mujeres en Ecuador ha enfocado su trabajo a través de la difusión del conocimiento y promoción del ejercicio del derecho de las mujeres y las niñas a una vida digna y sin violencia</a:t>
            </a:r>
          </a:p>
          <a:p>
            <a:pPr marL="0" lvl="8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s-EC" sz="22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 eaLnBrk="0" hangingPunct="0">
              <a:buFont typeface="Arial" pitchFamily="34" charset="0"/>
              <a:buChar char="•"/>
              <a:defRPr/>
            </a:pPr>
            <a:r>
              <a:rPr lang="es-ES_tradnl" sz="2200" dirty="0">
                <a:solidFill>
                  <a:schemeClr val="bg1"/>
                </a:solidFill>
                <a:latin typeface="+mn-lt"/>
                <a:ea typeface="Times New Roman" pitchFamily="18" charset="0"/>
                <a:cs typeface="Arial" pitchFamily="34" charset="0"/>
              </a:rPr>
              <a:t>Ha desarrollado mecanismos de exigibilidad que aseguren una correcta y equitativa aplicación de la ley para garantizar el acceso oportuno a la administración de justicia y a la reparación de los derechos conculcados a las mujeres y niñas afectadas por violencia.</a:t>
            </a:r>
            <a:endParaRPr lang="es-EC" sz="22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6388" name="4 Imagen" descr="fot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1428750"/>
            <a:ext cx="3389312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5 Imagen" descr="foto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5388" y="3857625"/>
            <a:ext cx="4138612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C" dirty="0" smtClean="0">
                <a:solidFill>
                  <a:schemeClr val="bg1"/>
                </a:solidFill>
              </a:rPr>
              <a:t>Principales temas relacionados a género y salud</a:t>
            </a:r>
          </a:p>
        </p:txBody>
      </p:sp>
      <p:pic>
        <p:nvPicPr>
          <p:cNvPr id="17410" name="3 Marcador de contenido" descr="Logo Observatorio Violenci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85750"/>
            <a:ext cx="1724025" cy="1333500"/>
          </a:xfrm>
        </p:spPr>
      </p:pic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571500" y="1785938"/>
            <a:ext cx="792956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</a:pPr>
            <a:r>
              <a:rPr lang="es-ES_tradnl" sz="220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Ha promovido también el Derecho a la salud sexual y reproductiva como componente de la salud integral a todo lo largo del ciclo de vida de las personas como medida preventiva de la violencia de género.</a:t>
            </a:r>
          </a:p>
          <a:p>
            <a:pPr algn="just" eaLnBrk="0" hangingPunct="0">
              <a:buFontTx/>
              <a:buChar char="•"/>
            </a:pPr>
            <a:endParaRPr lang="es-EC" sz="220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es-ES_tradnl" sz="220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Ha identificado, denunciado y promovido soluciones a los nudos críticos, vacíos y obstáculos que impiden una adecuada atención a las víctimas de violencia, en las diferentes instancias del Estado: poder ejecutivo, legislativo y judicial y en las instituciones que persiguen el delito: Ministerio Público y Policía Judicial.</a:t>
            </a:r>
          </a:p>
          <a:p>
            <a:pPr algn="just" eaLnBrk="0" hangingPunct="0">
              <a:buFontTx/>
              <a:buChar char="•"/>
            </a:pPr>
            <a:endParaRPr lang="es-EC" sz="2200">
              <a:solidFill>
                <a:schemeClr val="bg1"/>
              </a:solidFill>
              <a:latin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s-ES_tradnl" sz="220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Ha diseñado y negociado estrategias para la atención integral de las víctimas que implica capacitación de los Médicos Legistas, Peritos Sociales y Psicológicos en Violencia de Género.</a:t>
            </a:r>
            <a:endParaRPr lang="es-ES_tradnl" sz="2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214313" y="274638"/>
            <a:ext cx="6786562" cy="1143000"/>
          </a:xfrm>
        </p:spPr>
        <p:txBody>
          <a:bodyPr/>
          <a:lstStyle/>
          <a:p>
            <a:r>
              <a:rPr lang="es-EC" sz="4000" smtClean="0">
                <a:solidFill>
                  <a:schemeClr val="bg1"/>
                </a:solidFill>
              </a:rPr>
              <a:t>Productos, evidencias, estudios</a:t>
            </a:r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s-ES_tradnl" sz="2300" smtClean="0">
                <a:solidFill>
                  <a:schemeClr val="bg1"/>
                </a:solidFill>
              </a:rPr>
              <a:t>Informe de seguimiento de 50 casos de delitos sexuales y de violencia intrafamiliar entregado al Ministerio Público</a:t>
            </a:r>
            <a:endParaRPr lang="es-EC" sz="230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</a:pPr>
            <a:endParaRPr lang="es-ES_tradnl" sz="230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</a:pPr>
            <a:r>
              <a:rPr lang="es-ES_tradnl" sz="2300" smtClean="0">
                <a:solidFill>
                  <a:schemeClr val="bg1"/>
                </a:solidFill>
              </a:rPr>
              <a:t>Formación de Equipos de facilitadoras para Alfabetización legal de Mujeres en siete puntos focales del Observatorio (7 provincias).</a:t>
            </a:r>
            <a:endParaRPr lang="es-EC" sz="230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</a:pPr>
            <a:endParaRPr lang="es-ES_tradnl" sz="230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</a:pPr>
            <a:r>
              <a:rPr lang="es-ES_tradnl" sz="2300" smtClean="0">
                <a:solidFill>
                  <a:schemeClr val="bg1"/>
                </a:solidFill>
              </a:rPr>
              <a:t>Alfabetización legal de 1800 lideresas en los 8 puntos focales</a:t>
            </a:r>
            <a:endParaRPr lang="es-EC" sz="230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</a:pPr>
            <a:endParaRPr lang="es-ES_tradnl" sz="230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</a:pPr>
            <a:r>
              <a:rPr lang="es-ES_tradnl" sz="2300" smtClean="0">
                <a:solidFill>
                  <a:schemeClr val="bg1"/>
                </a:solidFill>
              </a:rPr>
              <a:t>Propuesta de Reformas al Código Penal</a:t>
            </a:r>
            <a:endParaRPr lang="es-EC" sz="230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</a:pPr>
            <a:endParaRPr lang="es-ES_tradnl" sz="2300" smtClean="0">
              <a:solidFill>
                <a:schemeClr val="bg1"/>
              </a:solidFill>
            </a:endParaRPr>
          </a:p>
          <a:p>
            <a:pPr algn="just">
              <a:spcBef>
                <a:spcPct val="0"/>
              </a:spcBef>
            </a:pPr>
            <a:r>
              <a:rPr lang="es-ES_tradnl" sz="2300" smtClean="0">
                <a:solidFill>
                  <a:schemeClr val="bg1"/>
                </a:solidFill>
              </a:rPr>
              <a:t>Propuesta difundida y entregada a la Asamblea Constituyente para la protección de derechos de las víctimas de delitos sexuales y de violencia intrafamiliar</a:t>
            </a:r>
            <a:endParaRPr lang="es-EC" sz="2300" smtClean="0">
              <a:solidFill>
                <a:schemeClr val="bg1"/>
              </a:solidFill>
            </a:endParaRPr>
          </a:p>
        </p:txBody>
      </p:sp>
      <p:pic>
        <p:nvPicPr>
          <p:cNvPr id="18435" name="3 Marcador de contenido" descr="Logo Observatorio Violenc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357188"/>
            <a:ext cx="17240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>
          <a:xfrm>
            <a:off x="2000250" y="285750"/>
            <a:ext cx="6786563" cy="1143000"/>
          </a:xfrm>
        </p:spPr>
        <p:txBody>
          <a:bodyPr/>
          <a:lstStyle/>
          <a:p>
            <a:r>
              <a:rPr lang="es-EC" sz="4000" smtClean="0">
                <a:solidFill>
                  <a:schemeClr val="bg1"/>
                </a:solidFill>
              </a:rPr>
              <a:t>Productos, evidencias, estudios</a:t>
            </a:r>
          </a:p>
        </p:txBody>
      </p:sp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214313" y="1643063"/>
            <a:ext cx="5000625" cy="49720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sz="2200" smtClean="0">
                <a:solidFill>
                  <a:schemeClr val="bg1"/>
                </a:solidFill>
              </a:rPr>
              <a:t>Informes de veedurías ciudadanas realizadas en ciudades donde funcionan los puntos focales, entregadas al Ministerio Público y Fiscalías de cada provincia</a:t>
            </a:r>
          </a:p>
          <a:p>
            <a:pPr>
              <a:spcBef>
                <a:spcPct val="0"/>
              </a:spcBef>
            </a:pPr>
            <a:r>
              <a:rPr lang="es-ES_tradnl" sz="2200" smtClean="0">
                <a:solidFill>
                  <a:schemeClr val="bg1"/>
                </a:solidFill>
              </a:rPr>
              <a:t>Cartillas de Alfabetización Legal para mujeres N</a:t>
            </a:r>
            <a:r>
              <a:rPr lang="es-ES_tradnl" sz="2200" baseline="30000" smtClean="0">
                <a:solidFill>
                  <a:schemeClr val="bg1"/>
                </a:solidFill>
              </a:rPr>
              <a:t>o</a:t>
            </a:r>
            <a:r>
              <a:rPr lang="es-ES_tradnl" sz="2200" smtClean="0">
                <a:solidFill>
                  <a:schemeClr val="bg1"/>
                </a:solidFill>
              </a:rPr>
              <a:t>. 1 y 2, materiales para la difusión de los derechos de las mujeres en temas de violencia intrafamiliar y delitos sexuales</a:t>
            </a:r>
          </a:p>
          <a:p>
            <a:pPr>
              <a:spcBef>
                <a:spcPct val="0"/>
              </a:spcBef>
            </a:pPr>
            <a:r>
              <a:rPr lang="es-ES_tradnl" sz="2200" smtClean="0">
                <a:solidFill>
                  <a:schemeClr val="bg1"/>
                </a:solidFill>
                <a:cs typeface="Times New Roman" pitchFamily="18" charset="0"/>
              </a:rPr>
              <a:t>Boletines Alerta, publicación Bimensual</a:t>
            </a:r>
          </a:p>
          <a:p>
            <a:pPr>
              <a:spcBef>
                <a:spcPct val="0"/>
              </a:spcBef>
            </a:pPr>
            <a:r>
              <a:rPr lang="es-ES_tradnl" sz="2200" smtClean="0">
                <a:solidFill>
                  <a:schemeClr val="bg1"/>
                </a:solidFill>
                <a:cs typeface="Times New Roman" pitchFamily="18" charset="0"/>
              </a:rPr>
              <a:t>Sistematización de los cinco años de trabajo del Observatorio (en prensa)</a:t>
            </a:r>
          </a:p>
          <a:p>
            <a:pPr>
              <a:spcBef>
                <a:spcPct val="0"/>
              </a:spcBef>
            </a:pPr>
            <a:r>
              <a:rPr lang="es-ES_tradnl" sz="2200" smtClean="0">
                <a:solidFill>
                  <a:schemeClr val="bg1"/>
                </a:solidFill>
                <a:cs typeface="Times New Roman" pitchFamily="18" charset="0"/>
              </a:rPr>
              <a:t>Página Web</a:t>
            </a:r>
            <a:endParaRPr lang="es-EC" sz="2200" smtClean="0">
              <a:solidFill>
                <a:schemeClr val="bg1"/>
              </a:solidFill>
            </a:endParaRPr>
          </a:p>
          <a:p>
            <a:endParaRPr lang="es-EC" smtClean="0"/>
          </a:p>
        </p:txBody>
      </p:sp>
      <p:pic>
        <p:nvPicPr>
          <p:cNvPr id="19459" name="3 Marcador de contenido" descr="Logo Observatorio Violenc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17240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5 Imagen" descr="foto Pag We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4714875"/>
            <a:ext cx="243840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7 Imagen" descr="img17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10250" y="1500188"/>
            <a:ext cx="3119438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4 Imagen" descr="foto cartill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75" y="2714625"/>
            <a:ext cx="146843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75" cy="1439862"/>
          </a:xfrm>
        </p:spPr>
        <p:txBody>
          <a:bodyPr/>
          <a:lstStyle/>
          <a:p>
            <a:r>
              <a:rPr lang="es-EC" sz="3600" smtClean="0">
                <a:solidFill>
                  <a:schemeClr val="bg1"/>
                </a:solidFill>
              </a:rPr>
              <a:t>Oportunidades para fortalecer la colaboración con el sector salud</a:t>
            </a:r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525963"/>
          </a:xfrm>
        </p:spPr>
        <p:txBody>
          <a:bodyPr/>
          <a:lstStyle/>
          <a:p>
            <a:pPr algn="just"/>
            <a:r>
              <a:rPr lang="es-ES_tradnl" sz="2200" smtClean="0">
                <a:solidFill>
                  <a:schemeClr val="bg1"/>
                </a:solidFill>
              </a:rPr>
              <a:t>Velar por la solidez de las políticas desarrolladas en los procesos de reformas actuales, incluyendo al sistema de salud (Ley de Salud). </a:t>
            </a:r>
            <a:endParaRPr lang="es-EC" sz="2200" smtClean="0">
              <a:solidFill>
                <a:schemeClr val="bg1"/>
              </a:solidFill>
            </a:endParaRPr>
          </a:p>
          <a:p>
            <a:pPr algn="just"/>
            <a:r>
              <a:rPr lang="es-ES_tradnl" sz="2200" smtClean="0">
                <a:solidFill>
                  <a:schemeClr val="bg1"/>
                </a:solidFill>
              </a:rPr>
              <a:t>Documentar las inequidades de género y diseminar estratégicamente esta información, así como propiciar mayor diálogo e interacción entre la sociedad y su Gobierno</a:t>
            </a:r>
          </a:p>
          <a:p>
            <a:pPr algn="just"/>
            <a:r>
              <a:rPr lang="es-ES_tradnl" sz="2200" smtClean="0">
                <a:solidFill>
                  <a:schemeClr val="bg1"/>
                </a:solidFill>
              </a:rPr>
              <a:t>Fortalecer el trabajo entre la Fiscalía General del Estado y el Ministerio de Salud para la atención a víctimas de violencia a través de un convenio</a:t>
            </a:r>
            <a:endParaRPr lang="es-EC" sz="2200" smtClean="0">
              <a:solidFill>
                <a:schemeClr val="bg1"/>
              </a:solidFill>
            </a:endParaRPr>
          </a:p>
          <a:p>
            <a:pPr algn="just"/>
            <a:r>
              <a:rPr lang="es-ES_tradnl" sz="2200" smtClean="0">
                <a:solidFill>
                  <a:schemeClr val="bg1"/>
                </a:solidFill>
              </a:rPr>
              <a:t>Elaboración (en proceso) de los formatos de atención de violencia intrafamiliar para los protocolos médicos.</a:t>
            </a:r>
          </a:p>
          <a:p>
            <a:pPr algn="just"/>
            <a:r>
              <a:rPr lang="es-ES_tradnl" sz="2200" smtClean="0">
                <a:solidFill>
                  <a:schemeClr val="bg1"/>
                </a:solidFill>
              </a:rPr>
              <a:t>Continuar con el trabajo de Alfabetización legal a lideresas en violencia intrafamiliar, VIH y enfermedades venéreas</a:t>
            </a:r>
            <a:endParaRPr lang="es-EC" sz="2200" smtClean="0">
              <a:solidFill>
                <a:schemeClr val="bg1"/>
              </a:solidFill>
            </a:endParaRPr>
          </a:p>
        </p:txBody>
      </p:sp>
      <p:pic>
        <p:nvPicPr>
          <p:cNvPr id="20483" name="3 Marcador de contenido" descr="Logo Observatorio Violenc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214313"/>
            <a:ext cx="17240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>
          <a:xfrm>
            <a:off x="500063" y="1285875"/>
            <a:ext cx="8229600" cy="1725613"/>
          </a:xfrm>
        </p:spPr>
        <p:txBody>
          <a:bodyPr/>
          <a:lstStyle/>
          <a:p>
            <a:r>
              <a:rPr lang="es-EC" smtClean="0"/>
              <a:t/>
            </a:r>
            <a:br>
              <a:rPr lang="es-EC" smtClean="0"/>
            </a:br>
            <a:r>
              <a:rPr lang="es-EC" sz="4000" smtClean="0">
                <a:solidFill>
                  <a:schemeClr val="bg1"/>
                </a:solidFill>
              </a:rPr>
              <a:t>Muchas gracias</a:t>
            </a:r>
            <a:r>
              <a:rPr lang="es-EC" sz="3600" smtClean="0">
                <a:solidFill>
                  <a:schemeClr val="bg1"/>
                </a:solidFill>
              </a:rPr>
              <a:t/>
            </a:r>
            <a:br>
              <a:rPr lang="es-EC" sz="3600" smtClean="0">
                <a:solidFill>
                  <a:schemeClr val="bg1"/>
                </a:solidFill>
              </a:rPr>
            </a:br>
            <a:r>
              <a:rPr lang="es-EC" sz="3600" smtClean="0">
                <a:solidFill>
                  <a:schemeClr val="bg1"/>
                </a:solidFill>
              </a:rPr>
              <a:t/>
            </a:r>
            <a:br>
              <a:rPr lang="es-EC" sz="3600" smtClean="0">
                <a:solidFill>
                  <a:schemeClr val="bg1"/>
                </a:solidFill>
              </a:rPr>
            </a:br>
            <a:r>
              <a:rPr lang="es-EC" sz="3600" smtClean="0">
                <a:solidFill>
                  <a:schemeClr val="bg1"/>
                </a:solidFill>
              </a:rPr>
              <a:t>www. ceplaes.org. ec</a:t>
            </a:r>
            <a:br>
              <a:rPr lang="es-EC" sz="3600" smtClean="0">
                <a:solidFill>
                  <a:schemeClr val="bg1"/>
                </a:solidFill>
              </a:rPr>
            </a:br>
            <a:r>
              <a:rPr lang="es-EC" sz="3600" smtClean="0">
                <a:solidFill>
                  <a:schemeClr val="bg1"/>
                </a:solidFill>
              </a:rPr>
              <a:t> www. ceplaes.org. ec/observatorio.html </a:t>
            </a:r>
            <a:br>
              <a:rPr lang="es-EC" sz="3600" smtClean="0">
                <a:solidFill>
                  <a:schemeClr val="bg1"/>
                </a:solidFill>
              </a:rPr>
            </a:br>
            <a:r>
              <a:rPr lang="es-EC" smtClean="0"/>
              <a:t/>
            </a:r>
            <a:br>
              <a:rPr lang="es-EC" smtClean="0"/>
            </a:br>
            <a:endParaRPr lang="es-EC" smtClean="0"/>
          </a:p>
        </p:txBody>
      </p:sp>
      <p:pic>
        <p:nvPicPr>
          <p:cNvPr id="21506" name="3 Imagen" descr="Logo AECI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071938"/>
            <a:ext cx="4572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4 Imagen" descr="Malos trato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3500438"/>
            <a:ext cx="2262187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5 Imagen" descr="logo ceplaes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50" y="5214938"/>
            <a:ext cx="157162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3 Marcador de contenido" descr="Logo Observatorio Violenci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5" y="5286375"/>
            <a:ext cx="17240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Observator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PresentaciónObservatorio</Template>
  <TotalTime>35</TotalTime>
  <Words>640</Words>
  <Application>Microsoft Office PowerPoint</Application>
  <PresentationFormat>Presentación en pantalla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PresentaciónObservatorio</vt:lpstr>
      <vt:lpstr>Observatorio del Derecho de las Mujeres a una vida sin violencia</vt:lpstr>
      <vt:lpstr>Cómo nace el observatorio?</vt:lpstr>
      <vt:lpstr>Diapositiva 3</vt:lpstr>
      <vt:lpstr>Principales temas relacionados a género y salud</vt:lpstr>
      <vt:lpstr>Principales temas relacionados a género y salud</vt:lpstr>
      <vt:lpstr>Productos, evidencias, estudios</vt:lpstr>
      <vt:lpstr>Productos, evidencias, estudios</vt:lpstr>
      <vt:lpstr>Oportunidades para fortalecer la colaboración con el sector salud</vt:lpstr>
      <vt:lpstr> Muchas gracias  www. ceplaes.org. ec  www. ceplaes.org. ec/observatorio.html 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Observatorio del Derecho de las Mujeres a una vida sin violencia</dc:title>
  <dc:creator>Monica Maldonado</dc:creator>
  <cp:lastModifiedBy>TecnoRenta</cp:lastModifiedBy>
  <cp:revision>13</cp:revision>
  <dcterms:created xsi:type="dcterms:W3CDTF">2009-11-03T00:38:02Z</dcterms:created>
  <dcterms:modified xsi:type="dcterms:W3CDTF">2009-11-03T11:56:32Z</dcterms:modified>
</cp:coreProperties>
</file>