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A60E"/>
    <a:srgbClr val="FF99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DC68-63EE-412B-A28A-970183BB2EB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2193-CEC4-4EC7-9C21-BAF143AE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42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DC68-63EE-412B-A28A-970183BB2EB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2193-CEC4-4EC7-9C21-BAF143AE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91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DC68-63EE-412B-A28A-970183BB2EB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2193-CEC4-4EC7-9C21-BAF143AE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6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DC68-63EE-412B-A28A-970183BB2EB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2193-CEC4-4EC7-9C21-BAF143AE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7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DC68-63EE-412B-A28A-970183BB2EB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2193-CEC4-4EC7-9C21-BAF143AE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7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DC68-63EE-412B-A28A-970183BB2EB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2193-CEC4-4EC7-9C21-BAF143AE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93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DC68-63EE-412B-A28A-970183BB2EB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2193-CEC4-4EC7-9C21-BAF143AE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16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DC68-63EE-412B-A28A-970183BB2EB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2193-CEC4-4EC7-9C21-BAF143AE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17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DC68-63EE-412B-A28A-970183BB2EB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2193-CEC4-4EC7-9C21-BAF143AE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1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DC68-63EE-412B-A28A-970183BB2EB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2193-CEC4-4EC7-9C21-BAF143AE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79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DC68-63EE-412B-A28A-970183BB2EB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2193-CEC4-4EC7-9C21-BAF143AE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6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3DC68-63EE-412B-A28A-970183BB2EBF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C2193-CEC4-4EC7-9C21-BAF143AE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8" t="4019" r="26480" b="4331"/>
          <a:stretch/>
        </p:blipFill>
        <p:spPr>
          <a:xfrm>
            <a:off x="44497" y="1378673"/>
            <a:ext cx="5032969" cy="48933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Distribución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casos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confirmados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sarampión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genotipos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Brasil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, 2013*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043234"/>
              </p:ext>
            </p:extLst>
          </p:nvPr>
        </p:nvGraphicFramePr>
        <p:xfrm>
          <a:off x="4724401" y="3581400"/>
          <a:ext cx="4190998" cy="2697802"/>
        </p:xfrm>
        <a:graphic>
          <a:graphicData uri="http://schemas.openxmlformats.org/drawingml/2006/table">
            <a:tbl>
              <a:tblPr/>
              <a:tblGrid>
                <a:gridCol w="1366630"/>
                <a:gridCol w="1366630"/>
                <a:gridCol w="1457738"/>
              </a:tblGrid>
              <a:tr h="30765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Casos confirmados de sarampión en Brasil, 2013*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6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Estados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N°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casos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confirmados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Genotipo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 São </a:t>
                      </a:r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Paulo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effectLst/>
                          <a:latin typeface="Arial"/>
                        </a:rPr>
                        <a:t>D8 (2); D4 (1), </a:t>
                      </a:r>
                      <a:r>
                        <a:rPr lang="pt-BR" sz="1100" b="0" i="0" u="none" strike="noStrike" dirty="0" smtClean="0">
                          <a:effectLst/>
                          <a:latin typeface="Arial"/>
                        </a:rPr>
                        <a:t>desconocido (2</a:t>
                      </a:r>
                      <a:r>
                        <a:rPr lang="pt-BR" sz="1100" b="0" i="0" u="none" strike="noStrike" dirty="0"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1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effectLst/>
                          <a:latin typeface="Arial"/>
                        </a:rPr>
                        <a:t>Mato</a:t>
                      </a:r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effectLst/>
                          <a:latin typeface="Arial"/>
                        </a:rPr>
                        <a:t>Grosso</a:t>
                      </a:r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 del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Arial"/>
                        </a:rPr>
                        <a:t> Sur</a:t>
                      </a:r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D8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1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 Santa </a:t>
                      </a:r>
                      <a:r>
                        <a:rPr lang="en-US" sz="1100" b="0" i="0" u="none" strike="noStrike" dirty="0" err="1">
                          <a:effectLst/>
                          <a:latin typeface="Arial"/>
                        </a:rPr>
                        <a:t>Catarina</a:t>
                      </a:r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D8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1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effectLst/>
                          <a:latin typeface="Arial"/>
                        </a:rPr>
                        <a:t>Pernambuco</a:t>
                      </a:r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D8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1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effectLst/>
                          <a:latin typeface="Arial"/>
                        </a:rPr>
                        <a:t>Paraíba</a:t>
                      </a:r>
                      <a:endParaRPr lang="en-U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D8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1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effectLst/>
                          <a:latin typeface="Arial"/>
                        </a:rPr>
                        <a:t> Distrito </a:t>
                      </a:r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Federal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B3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8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Brasil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D8, D4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 B3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68">
                <a:tc gridSpan="3"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l" fontAlgn="b"/>
                      <a:endParaRPr lang="pt-BR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29200" y="5867400"/>
            <a:ext cx="2938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</a:t>
            </a:r>
            <a:r>
              <a:rPr lang="en-US" sz="1400" dirty="0" err="1" smtClean="0"/>
              <a:t>Datos</a:t>
            </a:r>
            <a:r>
              <a:rPr lang="en-US" sz="1400" dirty="0" smtClean="0"/>
              <a:t> hasta el 8 de </a:t>
            </a:r>
            <a:r>
              <a:rPr lang="en-US" sz="1400" dirty="0" err="1" smtClean="0"/>
              <a:t>octubre</a:t>
            </a:r>
            <a:r>
              <a:rPr lang="en-US" sz="1400" dirty="0" smtClean="0"/>
              <a:t> del 2013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31260" y="6400800"/>
            <a:ext cx="22453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Fuente</a:t>
            </a:r>
            <a:r>
              <a:rPr lang="en-US" sz="1200" dirty="0" smtClean="0"/>
              <a:t>: </a:t>
            </a:r>
            <a:r>
              <a:rPr lang="en-US" sz="1200" dirty="0" err="1" smtClean="0"/>
              <a:t>Informe</a:t>
            </a:r>
            <a:r>
              <a:rPr lang="en-US" sz="1200" dirty="0" smtClean="0"/>
              <a:t> del </a:t>
            </a:r>
            <a:r>
              <a:rPr lang="en-US" sz="1200" dirty="0" err="1" smtClean="0"/>
              <a:t>país</a:t>
            </a:r>
            <a:r>
              <a:rPr lang="en-US" sz="1200" dirty="0" smtClean="0"/>
              <a:t> a la OPS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4484002"/>
            <a:ext cx="12112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 </a:t>
            </a:r>
            <a:r>
              <a:rPr lang="en-US" sz="1200" dirty="0" err="1" smtClean="0"/>
              <a:t>punto</a:t>
            </a:r>
            <a:r>
              <a:rPr lang="en-US" sz="1200" dirty="0" smtClean="0"/>
              <a:t> = 1 </a:t>
            </a:r>
            <a:r>
              <a:rPr lang="en-US" sz="1200" dirty="0" err="1" smtClean="0"/>
              <a:t>caso</a:t>
            </a:r>
            <a:endParaRPr lang="en-US" sz="1200" dirty="0"/>
          </a:p>
        </p:txBody>
      </p:sp>
      <p:sp>
        <p:nvSpPr>
          <p:cNvPr id="9" name="Oval 8"/>
          <p:cNvSpPr/>
          <p:nvPr/>
        </p:nvSpPr>
        <p:spPr>
          <a:xfrm>
            <a:off x="6078318" y="2315587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78318" y="2691071"/>
            <a:ext cx="76200" cy="76200"/>
          </a:xfrm>
          <a:prstGeom prst="ellipse">
            <a:avLst/>
          </a:prstGeom>
          <a:solidFill>
            <a:srgbClr val="00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078318" y="2503329"/>
            <a:ext cx="76200" cy="76200"/>
          </a:xfrm>
          <a:prstGeom prst="ellipse">
            <a:avLst/>
          </a:prstGeom>
          <a:solidFill>
            <a:srgbClr val="F2A60E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078318" y="2878812"/>
            <a:ext cx="76200" cy="76200"/>
          </a:xfrm>
          <a:prstGeom prst="ellipse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120228" y="2217003"/>
            <a:ext cx="15670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genotipo</a:t>
            </a:r>
            <a:r>
              <a:rPr lang="en-US" sz="1200" dirty="0" smtClean="0"/>
              <a:t> D8</a:t>
            </a:r>
          </a:p>
          <a:p>
            <a:r>
              <a:rPr lang="en-US" sz="1200" dirty="0" err="1" smtClean="0"/>
              <a:t>genotipo</a:t>
            </a:r>
            <a:r>
              <a:rPr lang="en-US" sz="1200" dirty="0" smtClean="0"/>
              <a:t> D4</a:t>
            </a:r>
          </a:p>
          <a:p>
            <a:r>
              <a:rPr lang="en-US" sz="1200" dirty="0" err="1" smtClean="0"/>
              <a:t>genotipo</a:t>
            </a:r>
            <a:r>
              <a:rPr lang="en-US" sz="1200" dirty="0" smtClean="0"/>
              <a:t> B3</a:t>
            </a:r>
          </a:p>
          <a:p>
            <a:r>
              <a:rPr lang="en-US" sz="1200" dirty="0" err="1" smtClean="0"/>
              <a:t>genotipo</a:t>
            </a:r>
            <a:r>
              <a:rPr lang="en-US" sz="1200" dirty="0" smtClean="0"/>
              <a:t> </a:t>
            </a:r>
            <a:r>
              <a:rPr lang="en-US" sz="1200" dirty="0" err="1" smtClean="0"/>
              <a:t>desconocido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6019800" y="2023514"/>
            <a:ext cx="7028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 err="1" smtClean="0"/>
              <a:t>Leyenda</a:t>
            </a:r>
            <a:endParaRPr lang="en-US" sz="1200" u="sng" dirty="0"/>
          </a:p>
        </p:txBody>
      </p:sp>
    </p:spTree>
    <p:extLst>
      <p:ext uri="{BB962C8B-B14F-4D97-AF65-F5344CB8AC3E}">
        <p14:creationId xmlns:p14="http://schemas.microsoft.com/office/powerpoint/2010/main" val="3298288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109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Distribución de casos confirmados de sarampión y genotipos, Brasil, 2013*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 of confirmed measles cases and genotypes, Brazil, 2013*</dc:title>
  <dc:creator>Pacis, Ms. Carmelita Lucia (WDC)</dc:creator>
  <cp:lastModifiedBy>Pacis, Ms. Carmelita Lucia (WDC)</cp:lastModifiedBy>
  <cp:revision>13</cp:revision>
  <dcterms:created xsi:type="dcterms:W3CDTF">2013-10-10T19:02:39Z</dcterms:created>
  <dcterms:modified xsi:type="dcterms:W3CDTF">2013-10-28T19:00:24Z</dcterms:modified>
</cp:coreProperties>
</file>