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3" r:id="rId1"/>
  </p:sldMasterIdLst>
  <p:notesMasterIdLst>
    <p:notesMasterId r:id="rId17"/>
  </p:notesMasterIdLst>
  <p:handoutMasterIdLst>
    <p:handoutMasterId r:id="rId18"/>
  </p:handoutMasterIdLst>
  <p:sldIdLst>
    <p:sldId id="274" r:id="rId2"/>
    <p:sldId id="276" r:id="rId3"/>
    <p:sldId id="275" r:id="rId4"/>
    <p:sldId id="278" r:id="rId5"/>
    <p:sldId id="289" r:id="rId6"/>
    <p:sldId id="290" r:id="rId7"/>
    <p:sldId id="279" r:id="rId8"/>
    <p:sldId id="280" r:id="rId9"/>
    <p:sldId id="282" r:id="rId10"/>
    <p:sldId id="283" r:id="rId11"/>
    <p:sldId id="284" r:id="rId12"/>
    <p:sldId id="281" r:id="rId13"/>
    <p:sldId id="287" r:id="rId14"/>
    <p:sldId id="288" r:id="rId15"/>
    <p:sldId id="29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3023" autoAdjust="0"/>
  </p:normalViewPr>
  <p:slideViewPr>
    <p:cSldViewPr snapToGrid="0">
      <p:cViewPr varScale="1">
        <p:scale>
          <a:sx n="105" d="100"/>
          <a:sy n="105" d="100"/>
        </p:scale>
        <p:origin x="-96" y="-30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672"/>
    </p:cViewPr>
  </p:sorterViewPr>
  <p:notesViewPr>
    <p:cSldViewPr snapToGrid="0">
      <p:cViewPr>
        <p:scale>
          <a:sx n="50" d="100"/>
          <a:sy n="50" d="100"/>
        </p:scale>
        <p:origin x="1980" y="30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563146-E113-4C09-AA76-87973985361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ES"/>
        </a:p>
      </dgm:t>
    </dgm:pt>
    <dgm:pt modelId="{3597DAE6-681D-4615-B198-E5FFE5110098}">
      <dgm:prSet phldrT="[Texto]" custT="1"/>
      <dgm:spPr/>
      <dgm:t>
        <a:bodyPr lIns="182880" rIns="182880"/>
        <a:lstStyle/>
        <a:p>
          <a:pPr>
            <a:lnSpc>
              <a:spcPct val="80000"/>
            </a:lnSpc>
            <a:spcAft>
              <a:spcPts val="0"/>
            </a:spcAft>
          </a:pPr>
          <a:r>
            <a:rPr lang="es-CL" sz="1800" dirty="0" smtClean="0">
              <a:solidFill>
                <a:schemeClr val="bg1"/>
              </a:solidFill>
            </a:rPr>
            <a:t>Health System Reform and Universal Coverage in </a:t>
          </a:r>
          <a:br>
            <a:rPr lang="es-CL" sz="1800" dirty="0" smtClean="0">
              <a:solidFill>
                <a:schemeClr val="bg1"/>
              </a:solidFill>
            </a:rPr>
          </a:br>
          <a:r>
            <a:rPr lang="es-CL" sz="1800" dirty="0" smtClean="0">
              <a:solidFill>
                <a:schemeClr val="bg1"/>
              </a:solidFill>
            </a:rPr>
            <a:t>Latin America</a:t>
          </a:r>
          <a:endParaRPr lang="es-ES" sz="1800" dirty="0">
            <a:solidFill>
              <a:schemeClr val="bg1"/>
            </a:solidFill>
          </a:endParaRPr>
        </a:p>
      </dgm:t>
    </dgm:pt>
    <dgm:pt modelId="{9826B942-222D-4D3E-BDD7-A379ECDE4BBD}" type="parTrans" cxnId="{E5D9C56F-75E5-4F06-AA28-0718A9CDF46B}">
      <dgm:prSet/>
      <dgm:spPr/>
      <dgm:t>
        <a:bodyPr/>
        <a:lstStyle/>
        <a:p>
          <a:endParaRPr lang="es-ES"/>
        </a:p>
      </dgm:t>
    </dgm:pt>
    <dgm:pt modelId="{C943AB69-C207-41F3-ABA8-76230F292DEB}" type="sibTrans" cxnId="{E5D9C56F-75E5-4F06-AA28-0718A9CDF46B}">
      <dgm:prSet/>
      <dgm:spPr/>
      <dgm:t>
        <a:bodyPr/>
        <a:lstStyle/>
        <a:p>
          <a:endParaRPr lang="es-ES"/>
        </a:p>
      </dgm:t>
    </dgm:pt>
    <dgm:pt modelId="{CDF43CAF-DBFE-4D5B-A2AF-7FD74528F9D4}">
      <dgm:prSet phldrT="[Texto]" custT="1"/>
      <dgm:spPr/>
      <dgm:t>
        <a:bodyPr lIns="182880" rIns="182880"/>
        <a:lstStyle/>
        <a:p>
          <a:pPr>
            <a:lnSpc>
              <a:spcPct val="80000"/>
            </a:lnSpc>
            <a:spcAft>
              <a:spcPts val="0"/>
            </a:spcAft>
          </a:pPr>
          <a:r>
            <a:rPr lang="es-CL" sz="1800" dirty="0" smtClean="0">
              <a:solidFill>
                <a:schemeClr val="bg1"/>
              </a:solidFill>
            </a:rPr>
            <a:t>Overcoming Social Segregation in Health </a:t>
          </a:r>
          <a:br>
            <a:rPr lang="es-CL" sz="1800" dirty="0" smtClean="0">
              <a:solidFill>
                <a:schemeClr val="bg1"/>
              </a:solidFill>
            </a:rPr>
          </a:br>
          <a:r>
            <a:rPr lang="es-CL" sz="1800" dirty="0" smtClean="0">
              <a:solidFill>
                <a:schemeClr val="bg1"/>
              </a:solidFill>
            </a:rPr>
            <a:t>Care in Latin America</a:t>
          </a:r>
          <a:endParaRPr lang="es-ES" sz="1800" dirty="0">
            <a:solidFill>
              <a:schemeClr val="bg1"/>
            </a:solidFill>
          </a:endParaRPr>
        </a:p>
      </dgm:t>
    </dgm:pt>
    <dgm:pt modelId="{9D35E5EA-2FC8-4438-A21D-75158ECF6391}" type="parTrans" cxnId="{9872E982-E060-4B70-B653-C04A5237C562}">
      <dgm:prSet/>
      <dgm:spPr/>
      <dgm:t>
        <a:bodyPr/>
        <a:lstStyle/>
        <a:p>
          <a:endParaRPr lang="es-ES"/>
        </a:p>
      </dgm:t>
    </dgm:pt>
    <dgm:pt modelId="{7B4E8C9A-514B-47B4-B48C-D5183BEB9C55}" type="sibTrans" cxnId="{9872E982-E060-4B70-B653-C04A5237C562}">
      <dgm:prSet/>
      <dgm:spPr/>
      <dgm:t>
        <a:bodyPr/>
        <a:lstStyle/>
        <a:p>
          <a:endParaRPr lang="es-ES"/>
        </a:p>
      </dgm:t>
    </dgm:pt>
    <dgm:pt modelId="{6166AFA1-1AB9-4805-A0C1-41CC45B1558A}">
      <dgm:prSet phldrT="[Texto]" custT="1"/>
      <dgm:spPr/>
      <dgm:t>
        <a:bodyPr lIns="182880" rIns="182880"/>
        <a:lstStyle/>
        <a:p>
          <a:pPr>
            <a:lnSpc>
              <a:spcPct val="80000"/>
            </a:lnSpc>
            <a:spcAft>
              <a:spcPts val="0"/>
            </a:spcAft>
          </a:pPr>
          <a:r>
            <a:rPr lang="es-CL" sz="1800" dirty="0" smtClean="0">
              <a:solidFill>
                <a:schemeClr val="bg1"/>
              </a:solidFill>
            </a:rPr>
            <a:t>Social Determinants of Health, Universal Health Coverage, and Sustainable Development: Case Studies from LA Countries</a:t>
          </a:r>
          <a:endParaRPr lang="es-ES" sz="1800" dirty="0">
            <a:solidFill>
              <a:schemeClr val="bg1"/>
            </a:solidFill>
          </a:endParaRPr>
        </a:p>
      </dgm:t>
    </dgm:pt>
    <dgm:pt modelId="{F90C4993-08CD-47D7-AAED-E3B8560B4930}" type="parTrans" cxnId="{63BFD682-4233-45A2-8BF5-AD316B360927}">
      <dgm:prSet/>
      <dgm:spPr/>
      <dgm:t>
        <a:bodyPr/>
        <a:lstStyle/>
        <a:p>
          <a:endParaRPr lang="es-ES"/>
        </a:p>
      </dgm:t>
    </dgm:pt>
    <dgm:pt modelId="{577F1340-2941-45BF-9C9E-809ECAC12701}" type="sibTrans" cxnId="{63BFD682-4233-45A2-8BF5-AD316B360927}">
      <dgm:prSet/>
      <dgm:spPr/>
      <dgm:t>
        <a:bodyPr/>
        <a:lstStyle/>
        <a:p>
          <a:endParaRPr lang="es-ES"/>
        </a:p>
      </dgm:t>
    </dgm:pt>
    <dgm:pt modelId="{C129C178-8F08-4FA2-B3F4-E6304BDC6868}">
      <dgm:prSet phldrT="[Texto]" custT="1"/>
      <dgm:spPr/>
      <dgm:t>
        <a:bodyPr lIns="182880" rIns="182880"/>
        <a:lstStyle/>
        <a:p>
          <a:pPr>
            <a:lnSpc>
              <a:spcPct val="80000"/>
            </a:lnSpc>
            <a:spcAft>
              <a:spcPts val="0"/>
            </a:spcAft>
          </a:pPr>
          <a:r>
            <a:rPr lang="es-CL" sz="1800" dirty="0" smtClean="0">
              <a:solidFill>
                <a:schemeClr val="bg1"/>
              </a:solidFill>
            </a:rPr>
            <a:t>Universal Health Coverage in Latin American Countries: How to Improve </a:t>
          </a:r>
          <a:br>
            <a:rPr lang="es-CL" sz="1800" dirty="0" smtClean="0">
              <a:solidFill>
                <a:schemeClr val="bg1"/>
              </a:solidFill>
            </a:rPr>
          </a:br>
          <a:r>
            <a:rPr lang="es-CL" sz="1800" dirty="0" smtClean="0">
              <a:solidFill>
                <a:schemeClr val="bg1"/>
              </a:solidFill>
            </a:rPr>
            <a:t>Solidarity-based Schemes</a:t>
          </a:r>
          <a:endParaRPr lang="es-ES" sz="1800" dirty="0">
            <a:solidFill>
              <a:schemeClr val="bg1"/>
            </a:solidFill>
          </a:endParaRPr>
        </a:p>
      </dgm:t>
    </dgm:pt>
    <dgm:pt modelId="{6AE918FF-1A3B-4C3A-B634-3DAD7087E697}" type="parTrans" cxnId="{F071688F-14E7-4464-B461-777B9211B7AC}">
      <dgm:prSet/>
      <dgm:spPr/>
      <dgm:t>
        <a:bodyPr/>
        <a:lstStyle/>
        <a:p>
          <a:endParaRPr lang="es-ES"/>
        </a:p>
      </dgm:t>
    </dgm:pt>
    <dgm:pt modelId="{633D43FC-7561-49C9-99A2-7185B07E6495}" type="sibTrans" cxnId="{F071688F-14E7-4464-B461-777B9211B7AC}">
      <dgm:prSet/>
      <dgm:spPr/>
      <dgm:t>
        <a:bodyPr/>
        <a:lstStyle/>
        <a:p>
          <a:endParaRPr lang="es-ES"/>
        </a:p>
      </dgm:t>
    </dgm:pt>
    <dgm:pt modelId="{50106236-2C20-4780-B482-705E5953E95B}">
      <dgm:prSet phldrT="[Texto]" custT="1"/>
      <dgm:spPr/>
      <dgm:t>
        <a:bodyPr lIns="182880" rIns="182880"/>
        <a:lstStyle/>
        <a:p>
          <a:pPr>
            <a:lnSpc>
              <a:spcPct val="80000"/>
            </a:lnSpc>
            <a:spcAft>
              <a:spcPts val="0"/>
            </a:spcAft>
          </a:pPr>
          <a:r>
            <a:rPr lang="es-CL" sz="1800" dirty="0" smtClean="0">
              <a:solidFill>
                <a:schemeClr val="bg1"/>
              </a:solidFill>
            </a:rPr>
            <a:t>Leading the Way Towards Universal Health Coverage: a Call to Action </a:t>
          </a:r>
          <a:endParaRPr lang="es-ES" sz="1800" dirty="0">
            <a:solidFill>
              <a:schemeClr val="bg1"/>
            </a:solidFill>
          </a:endParaRPr>
        </a:p>
      </dgm:t>
    </dgm:pt>
    <dgm:pt modelId="{C089374A-5E41-4D6F-B3AF-4ECA0EB0E727}" type="parTrans" cxnId="{0F633E36-9331-4D9F-9F47-7311E2066C1D}">
      <dgm:prSet/>
      <dgm:spPr/>
      <dgm:t>
        <a:bodyPr/>
        <a:lstStyle/>
        <a:p>
          <a:endParaRPr lang="es-ES"/>
        </a:p>
      </dgm:t>
    </dgm:pt>
    <dgm:pt modelId="{15871B1C-EC11-45F4-AE07-B0A28805D4BD}" type="sibTrans" cxnId="{0F633E36-9331-4D9F-9F47-7311E2066C1D}">
      <dgm:prSet/>
      <dgm:spPr/>
      <dgm:t>
        <a:bodyPr/>
        <a:lstStyle/>
        <a:p>
          <a:endParaRPr lang="es-ES"/>
        </a:p>
      </dgm:t>
    </dgm:pt>
    <dgm:pt modelId="{00F67768-72A1-4C74-BF26-9916EC925B71}" type="pres">
      <dgm:prSet presAssocID="{E4563146-E113-4C09-AA76-879739853617}" presName="diagram" presStyleCnt="0">
        <dgm:presLayoutVars>
          <dgm:dir/>
          <dgm:resizeHandles val="exact"/>
        </dgm:presLayoutVars>
      </dgm:prSet>
      <dgm:spPr/>
      <dgm:t>
        <a:bodyPr/>
        <a:lstStyle/>
        <a:p>
          <a:endParaRPr lang="en-US"/>
        </a:p>
      </dgm:t>
    </dgm:pt>
    <dgm:pt modelId="{C7D8E1DD-2C0D-4B84-A6A5-05E806934273}" type="pres">
      <dgm:prSet presAssocID="{3597DAE6-681D-4615-B198-E5FFE5110098}" presName="node" presStyleLbl="node1" presStyleIdx="0" presStyleCnt="5" custScaleX="103448" custScaleY="70285" custLinFactNeighborX="-4948" custLinFactNeighborY="-7375">
        <dgm:presLayoutVars>
          <dgm:bulletEnabled val="1"/>
        </dgm:presLayoutVars>
      </dgm:prSet>
      <dgm:spPr/>
      <dgm:t>
        <a:bodyPr/>
        <a:lstStyle/>
        <a:p>
          <a:endParaRPr lang="es-ES"/>
        </a:p>
      </dgm:t>
    </dgm:pt>
    <dgm:pt modelId="{44BD6764-B545-46A4-BEC3-1CC6C7080150}" type="pres">
      <dgm:prSet presAssocID="{C943AB69-C207-41F3-ABA8-76230F292DEB}" presName="sibTrans" presStyleCnt="0"/>
      <dgm:spPr/>
    </dgm:pt>
    <dgm:pt modelId="{3C8B075F-CF22-48FA-A910-B6311B7BA132}" type="pres">
      <dgm:prSet presAssocID="{CDF43CAF-DBFE-4D5B-A2AF-7FD74528F9D4}" presName="node" presStyleLbl="node1" presStyleIdx="1" presStyleCnt="5" custScaleX="103448" custScaleY="70285" custLinFactNeighborX="4948" custLinFactNeighborY="-7375">
        <dgm:presLayoutVars>
          <dgm:bulletEnabled val="1"/>
        </dgm:presLayoutVars>
      </dgm:prSet>
      <dgm:spPr/>
      <dgm:t>
        <a:bodyPr/>
        <a:lstStyle/>
        <a:p>
          <a:endParaRPr lang="es-ES"/>
        </a:p>
      </dgm:t>
    </dgm:pt>
    <dgm:pt modelId="{ED1B627B-17BF-442A-83F3-A9DE9023CE46}" type="pres">
      <dgm:prSet presAssocID="{7B4E8C9A-514B-47B4-B48C-D5183BEB9C55}" presName="sibTrans" presStyleCnt="0"/>
      <dgm:spPr/>
    </dgm:pt>
    <dgm:pt modelId="{8BD127BF-2F8F-470F-8603-807C76B6FD99}" type="pres">
      <dgm:prSet presAssocID="{6166AFA1-1AB9-4805-A0C1-41CC45B1558A}" presName="node" presStyleLbl="node1" presStyleIdx="2" presStyleCnt="5" custScaleX="103448" custScaleY="70285" custLinFactNeighborX="-27" custLinFactNeighborY="-9356">
        <dgm:presLayoutVars>
          <dgm:bulletEnabled val="1"/>
        </dgm:presLayoutVars>
      </dgm:prSet>
      <dgm:spPr/>
      <dgm:t>
        <a:bodyPr/>
        <a:lstStyle/>
        <a:p>
          <a:endParaRPr lang="es-ES"/>
        </a:p>
      </dgm:t>
    </dgm:pt>
    <dgm:pt modelId="{3642C587-974F-48A4-8FFC-A5C9109256D2}" type="pres">
      <dgm:prSet presAssocID="{577F1340-2941-45BF-9C9E-809ECAC12701}" presName="sibTrans" presStyleCnt="0"/>
      <dgm:spPr/>
    </dgm:pt>
    <dgm:pt modelId="{F9925905-C865-447D-A197-E8B841766D2B}" type="pres">
      <dgm:prSet presAssocID="{C129C178-8F08-4FA2-B3F4-E6304BDC6868}" presName="node" presStyleLbl="node1" presStyleIdx="3" presStyleCnt="5" custScaleX="103448" custScaleY="70285" custLinFactNeighborX="27" custLinFactNeighborY="-9356">
        <dgm:presLayoutVars>
          <dgm:bulletEnabled val="1"/>
        </dgm:presLayoutVars>
      </dgm:prSet>
      <dgm:spPr/>
      <dgm:t>
        <a:bodyPr/>
        <a:lstStyle/>
        <a:p>
          <a:endParaRPr lang="es-ES"/>
        </a:p>
      </dgm:t>
    </dgm:pt>
    <dgm:pt modelId="{183BA7CD-01D2-44A5-9F54-E70DA36C2CE2}" type="pres">
      <dgm:prSet presAssocID="{633D43FC-7561-49C9-99A2-7185B07E6495}" presName="sibTrans" presStyleCnt="0"/>
      <dgm:spPr/>
    </dgm:pt>
    <dgm:pt modelId="{D59971EA-504E-4A1C-A171-EA8A1EE08F2E}" type="pres">
      <dgm:prSet presAssocID="{50106236-2C20-4780-B482-705E5953E95B}" presName="node" presStyleLbl="node1" presStyleIdx="4" presStyleCnt="5" custScaleX="103448" custScaleY="70285" custLinFactNeighborX="0" custLinFactNeighborY="-11336">
        <dgm:presLayoutVars>
          <dgm:bulletEnabled val="1"/>
        </dgm:presLayoutVars>
      </dgm:prSet>
      <dgm:spPr/>
      <dgm:t>
        <a:bodyPr/>
        <a:lstStyle/>
        <a:p>
          <a:endParaRPr lang="es-ES"/>
        </a:p>
      </dgm:t>
    </dgm:pt>
  </dgm:ptLst>
  <dgm:cxnLst>
    <dgm:cxn modelId="{EB16E50E-3F9E-428E-A181-CAD25C6CF291}" type="presOf" srcId="{E4563146-E113-4C09-AA76-879739853617}" destId="{00F67768-72A1-4C74-BF26-9916EC925B71}" srcOrd="0" destOrd="0" presId="urn:microsoft.com/office/officeart/2005/8/layout/default"/>
    <dgm:cxn modelId="{E5D9C56F-75E5-4F06-AA28-0718A9CDF46B}" srcId="{E4563146-E113-4C09-AA76-879739853617}" destId="{3597DAE6-681D-4615-B198-E5FFE5110098}" srcOrd="0" destOrd="0" parTransId="{9826B942-222D-4D3E-BDD7-A379ECDE4BBD}" sibTransId="{C943AB69-C207-41F3-ABA8-76230F292DEB}"/>
    <dgm:cxn modelId="{4F130896-A176-4D9C-8C4A-D4BCCF1F2575}" type="presOf" srcId="{3597DAE6-681D-4615-B198-E5FFE5110098}" destId="{C7D8E1DD-2C0D-4B84-A6A5-05E806934273}" srcOrd="0" destOrd="0" presId="urn:microsoft.com/office/officeart/2005/8/layout/default"/>
    <dgm:cxn modelId="{F071688F-14E7-4464-B461-777B9211B7AC}" srcId="{E4563146-E113-4C09-AA76-879739853617}" destId="{C129C178-8F08-4FA2-B3F4-E6304BDC6868}" srcOrd="3" destOrd="0" parTransId="{6AE918FF-1A3B-4C3A-B634-3DAD7087E697}" sibTransId="{633D43FC-7561-49C9-99A2-7185B07E6495}"/>
    <dgm:cxn modelId="{63BFD682-4233-45A2-8BF5-AD316B360927}" srcId="{E4563146-E113-4C09-AA76-879739853617}" destId="{6166AFA1-1AB9-4805-A0C1-41CC45B1558A}" srcOrd="2" destOrd="0" parTransId="{F90C4993-08CD-47D7-AAED-E3B8560B4930}" sibTransId="{577F1340-2941-45BF-9C9E-809ECAC12701}"/>
    <dgm:cxn modelId="{6640A200-24B6-4AEC-9C14-060FC3F004A6}" type="presOf" srcId="{C129C178-8F08-4FA2-B3F4-E6304BDC6868}" destId="{F9925905-C865-447D-A197-E8B841766D2B}" srcOrd="0" destOrd="0" presId="urn:microsoft.com/office/officeart/2005/8/layout/default"/>
    <dgm:cxn modelId="{D1D68BFF-CA7A-41C4-B1BD-6320411F1C60}" type="presOf" srcId="{6166AFA1-1AB9-4805-A0C1-41CC45B1558A}" destId="{8BD127BF-2F8F-470F-8603-807C76B6FD99}" srcOrd="0" destOrd="0" presId="urn:microsoft.com/office/officeart/2005/8/layout/default"/>
    <dgm:cxn modelId="{9872E982-E060-4B70-B653-C04A5237C562}" srcId="{E4563146-E113-4C09-AA76-879739853617}" destId="{CDF43CAF-DBFE-4D5B-A2AF-7FD74528F9D4}" srcOrd="1" destOrd="0" parTransId="{9D35E5EA-2FC8-4438-A21D-75158ECF6391}" sibTransId="{7B4E8C9A-514B-47B4-B48C-D5183BEB9C55}"/>
    <dgm:cxn modelId="{FD8331D0-6693-42F5-8DE8-5CCABC5EE139}" type="presOf" srcId="{50106236-2C20-4780-B482-705E5953E95B}" destId="{D59971EA-504E-4A1C-A171-EA8A1EE08F2E}" srcOrd="0" destOrd="0" presId="urn:microsoft.com/office/officeart/2005/8/layout/default"/>
    <dgm:cxn modelId="{191D35DE-59A6-4146-A9AA-57BF9D6FADD6}" type="presOf" srcId="{CDF43CAF-DBFE-4D5B-A2AF-7FD74528F9D4}" destId="{3C8B075F-CF22-48FA-A910-B6311B7BA132}" srcOrd="0" destOrd="0" presId="urn:microsoft.com/office/officeart/2005/8/layout/default"/>
    <dgm:cxn modelId="{0F633E36-9331-4D9F-9F47-7311E2066C1D}" srcId="{E4563146-E113-4C09-AA76-879739853617}" destId="{50106236-2C20-4780-B482-705E5953E95B}" srcOrd="4" destOrd="0" parTransId="{C089374A-5E41-4D6F-B3AF-4ECA0EB0E727}" sibTransId="{15871B1C-EC11-45F4-AE07-B0A28805D4BD}"/>
    <dgm:cxn modelId="{B611B07E-981A-423A-9111-B51A2C96E81B}" type="presParOf" srcId="{00F67768-72A1-4C74-BF26-9916EC925B71}" destId="{C7D8E1DD-2C0D-4B84-A6A5-05E806934273}" srcOrd="0" destOrd="0" presId="urn:microsoft.com/office/officeart/2005/8/layout/default"/>
    <dgm:cxn modelId="{B20491B7-2B6A-4871-8142-C909A8960CED}" type="presParOf" srcId="{00F67768-72A1-4C74-BF26-9916EC925B71}" destId="{44BD6764-B545-46A4-BEC3-1CC6C7080150}" srcOrd="1" destOrd="0" presId="urn:microsoft.com/office/officeart/2005/8/layout/default"/>
    <dgm:cxn modelId="{1D1FAC4E-972D-41C3-9091-E2930C9C50D3}" type="presParOf" srcId="{00F67768-72A1-4C74-BF26-9916EC925B71}" destId="{3C8B075F-CF22-48FA-A910-B6311B7BA132}" srcOrd="2" destOrd="0" presId="urn:microsoft.com/office/officeart/2005/8/layout/default"/>
    <dgm:cxn modelId="{C795DD16-9617-4457-B48A-F42101A3C054}" type="presParOf" srcId="{00F67768-72A1-4C74-BF26-9916EC925B71}" destId="{ED1B627B-17BF-442A-83F3-A9DE9023CE46}" srcOrd="3" destOrd="0" presId="urn:microsoft.com/office/officeart/2005/8/layout/default"/>
    <dgm:cxn modelId="{C9C99FCF-0320-46BA-AEE4-E40E1B7DD773}" type="presParOf" srcId="{00F67768-72A1-4C74-BF26-9916EC925B71}" destId="{8BD127BF-2F8F-470F-8603-807C76B6FD99}" srcOrd="4" destOrd="0" presId="urn:microsoft.com/office/officeart/2005/8/layout/default"/>
    <dgm:cxn modelId="{A230A9A1-17CB-4B25-8CD2-220DBA71665D}" type="presParOf" srcId="{00F67768-72A1-4C74-BF26-9916EC925B71}" destId="{3642C587-974F-48A4-8FFC-A5C9109256D2}" srcOrd="5" destOrd="0" presId="urn:microsoft.com/office/officeart/2005/8/layout/default"/>
    <dgm:cxn modelId="{7630341F-3AC8-4D14-B381-5D7B926BE287}" type="presParOf" srcId="{00F67768-72A1-4C74-BF26-9916EC925B71}" destId="{F9925905-C865-447D-A197-E8B841766D2B}" srcOrd="6" destOrd="0" presId="urn:microsoft.com/office/officeart/2005/8/layout/default"/>
    <dgm:cxn modelId="{797EE82A-9E23-42BE-9652-8FB3A607DAB7}" type="presParOf" srcId="{00F67768-72A1-4C74-BF26-9916EC925B71}" destId="{183BA7CD-01D2-44A5-9F54-E70DA36C2CE2}" srcOrd="7" destOrd="0" presId="urn:microsoft.com/office/officeart/2005/8/layout/default"/>
    <dgm:cxn modelId="{E91BB576-755D-4BE1-BFEA-E8F0E9A9694D}" type="presParOf" srcId="{00F67768-72A1-4C74-BF26-9916EC925B71}" destId="{D59971EA-504E-4A1C-A171-EA8A1EE08F2E}"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D8E1DD-2C0D-4B84-A6A5-05E806934273}">
      <dsp:nvSpPr>
        <dsp:cNvPr id="0" name=""/>
        <dsp:cNvSpPr/>
      </dsp:nvSpPr>
      <dsp:spPr>
        <a:xfrm>
          <a:off x="0" y="25408"/>
          <a:ext cx="3169619" cy="12921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68580" rIns="182880" bIns="68580" numCol="1" spcCol="1270" anchor="ctr" anchorCtr="0">
          <a:noAutofit/>
        </a:bodyPr>
        <a:lstStyle/>
        <a:p>
          <a:pPr lvl="0" algn="ctr" defTabSz="800100">
            <a:lnSpc>
              <a:spcPct val="80000"/>
            </a:lnSpc>
            <a:spcBef>
              <a:spcPct val="0"/>
            </a:spcBef>
            <a:spcAft>
              <a:spcPts val="0"/>
            </a:spcAft>
          </a:pPr>
          <a:r>
            <a:rPr lang="es-CL" sz="1800" kern="1200" dirty="0" smtClean="0">
              <a:solidFill>
                <a:schemeClr val="bg1"/>
              </a:solidFill>
            </a:rPr>
            <a:t>Health System Reform and Universal Coverage in </a:t>
          </a:r>
          <a:br>
            <a:rPr lang="es-CL" sz="1800" kern="1200" dirty="0" smtClean="0">
              <a:solidFill>
                <a:schemeClr val="bg1"/>
              </a:solidFill>
            </a:rPr>
          </a:br>
          <a:r>
            <a:rPr lang="es-CL" sz="1800" kern="1200" dirty="0" smtClean="0">
              <a:solidFill>
                <a:schemeClr val="bg1"/>
              </a:solidFill>
            </a:rPr>
            <a:t>Latin America</a:t>
          </a:r>
          <a:endParaRPr lang="es-ES" sz="1800" kern="1200" dirty="0">
            <a:solidFill>
              <a:schemeClr val="bg1"/>
            </a:solidFill>
          </a:endParaRPr>
        </a:p>
      </dsp:txBody>
      <dsp:txXfrm>
        <a:off x="0" y="25408"/>
        <a:ext cx="3169619" cy="1292108"/>
      </dsp:txXfrm>
    </dsp:sp>
    <dsp:sp modelId="{3C8B075F-CF22-48FA-A910-B6311B7BA132}">
      <dsp:nvSpPr>
        <dsp:cNvPr id="0" name=""/>
        <dsp:cNvSpPr/>
      </dsp:nvSpPr>
      <dsp:spPr>
        <a:xfrm>
          <a:off x="3477645" y="25408"/>
          <a:ext cx="3169619" cy="12921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68580" rIns="182880" bIns="68580" numCol="1" spcCol="1270" anchor="ctr" anchorCtr="0">
          <a:noAutofit/>
        </a:bodyPr>
        <a:lstStyle/>
        <a:p>
          <a:pPr lvl="0" algn="ctr" defTabSz="800100">
            <a:lnSpc>
              <a:spcPct val="80000"/>
            </a:lnSpc>
            <a:spcBef>
              <a:spcPct val="0"/>
            </a:spcBef>
            <a:spcAft>
              <a:spcPts val="0"/>
            </a:spcAft>
          </a:pPr>
          <a:r>
            <a:rPr lang="es-CL" sz="1800" kern="1200" dirty="0" smtClean="0">
              <a:solidFill>
                <a:schemeClr val="bg1"/>
              </a:solidFill>
            </a:rPr>
            <a:t>Overcoming Social Segregation in Health </a:t>
          </a:r>
          <a:br>
            <a:rPr lang="es-CL" sz="1800" kern="1200" dirty="0" smtClean="0">
              <a:solidFill>
                <a:schemeClr val="bg1"/>
              </a:solidFill>
            </a:rPr>
          </a:br>
          <a:r>
            <a:rPr lang="es-CL" sz="1800" kern="1200" dirty="0" smtClean="0">
              <a:solidFill>
                <a:schemeClr val="bg1"/>
              </a:solidFill>
            </a:rPr>
            <a:t>Care in Latin America</a:t>
          </a:r>
          <a:endParaRPr lang="es-ES" sz="1800" kern="1200" dirty="0">
            <a:solidFill>
              <a:schemeClr val="bg1"/>
            </a:solidFill>
          </a:endParaRPr>
        </a:p>
      </dsp:txBody>
      <dsp:txXfrm>
        <a:off x="3477645" y="25408"/>
        <a:ext cx="3169619" cy="1292108"/>
      </dsp:txXfrm>
    </dsp:sp>
    <dsp:sp modelId="{8BD127BF-2F8F-470F-8603-807C76B6FD99}">
      <dsp:nvSpPr>
        <dsp:cNvPr id="0" name=""/>
        <dsp:cNvSpPr/>
      </dsp:nvSpPr>
      <dsp:spPr>
        <a:xfrm>
          <a:off x="0" y="1587496"/>
          <a:ext cx="3169619" cy="12921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68580" rIns="182880" bIns="68580" numCol="1" spcCol="1270" anchor="ctr" anchorCtr="0">
          <a:noAutofit/>
        </a:bodyPr>
        <a:lstStyle/>
        <a:p>
          <a:pPr lvl="0" algn="ctr" defTabSz="800100">
            <a:lnSpc>
              <a:spcPct val="80000"/>
            </a:lnSpc>
            <a:spcBef>
              <a:spcPct val="0"/>
            </a:spcBef>
            <a:spcAft>
              <a:spcPts val="0"/>
            </a:spcAft>
          </a:pPr>
          <a:r>
            <a:rPr lang="es-CL" sz="1800" kern="1200" dirty="0" smtClean="0">
              <a:solidFill>
                <a:schemeClr val="bg1"/>
              </a:solidFill>
            </a:rPr>
            <a:t>Social Determinants of Health, Universal Health Coverage, and Sustainable Development: Case Studies from LA Countries</a:t>
          </a:r>
          <a:endParaRPr lang="es-ES" sz="1800" kern="1200" dirty="0">
            <a:solidFill>
              <a:schemeClr val="bg1"/>
            </a:solidFill>
          </a:endParaRPr>
        </a:p>
      </dsp:txBody>
      <dsp:txXfrm>
        <a:off x="0" y="1587496"/>
        <a:ext cx="3169619" cy="1292108"/>
      </dsp:txXfrm>
    </dsp:sp>
    <dsp:sp modelId="{F9925905-C865-447D-A197-E8B841766D2B}">
      <dsp:nvSpPr>
        <dsp:cNvPr id="0" name=""/>
        <dsp:cNvSpPr/>
      </dsp:nvSpPr>
      <dsp:spPr>
        <a:xfrm>
          <a:off x="3477645" y="1587496"/>
          <a:ext cx="3169619" cy="12921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68580" rIns="182880" bIns="68580" numCol="1" spcCol="1270" anchor="ctr" anchorCtr="0">
          <a:noAutofit/>
        </a:bodyPr>
        <a:lstStyle/>
        <a:p>
          <a:pPr lvl="0" algn="ctr" defTabSz="800100">
            <a:lnSpc>
              <a:spcPct val="80000"/>
            </a:lnSpc>
            <a:spcBef>
              <a:spcPct val="0"/>
            </a:spcBef>
            <a:spcAft>
              <a:spcPts val="0"/>
            </a:spcAft>
          </a:pPr>
          <a:r>
            <a:rPr lang="es-CL" sz="1800" kern="1200" dirty="0" smtClean="0">
              <a:solidFill>
                <a:schemeClr val="bg1"/>
              </a:solidFill>
            </a:rPr>
            <a:t>Universal Health Coverage in Latin American Countries: How to Improve </a:t>
          </a:r>
          <a:br>
            <a:rPr lang="es-CL" sz="1800" kern="1200" dirty="0" smtClean="0">
              <a:solidFill>
                <a:schemeClr val="bg1"/>
              </a:solidFill>
            </a:rPr>
          </a:br>
          <a:r>
            <a:rPr lang="es-CL" sz="1800" kern="1200" dirty="0" smtClean="0">
              <a:solidFill>
                <a:schemeClr val="bg1"/>
              </a:solidFill>
            </a:rPr>
            <a:t>Solidarity-based Schemes</a:t>
          </a:r>
          <a:endParaRPr lang="es-ES" sz="1800" kern="1200" dirty="0">
            <a:solidFill>
              <a:schemeClr val="bg1"/>
            </a:solidFill>
          </a:endParaRPr>
        </a:p>
      </dsp:txBody>
      <dsp:txXfrm>
        <a:off x="3477645" y="1587496"/>
        <a:ext cx="3169619" cy="1292108"/>
      </dsp:txXfrm>
    </dsp:sp>
    <dsp:sp modelId="{D59971EA-504E-4A1C-A171-EA8A1EE08F2E}">
      <dsp:nvSpPr>
        <dsp:cNvPr id="0" name=""/>
        <dsp:cNvSpPr/>
      </dsp:nvSpPr>
      <dsp:spPr>
        <a:xfrm>
          <a:off x="1738822" y="3149601"/>
          <a:ext cx="3169619" cy="1292108"/>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68580" rIns="182880" bIns="68580" numCol="1" spcCol="1270" anchor="ctr" anchorCtr="0">
          <a:noAutofit/>
        </a:bodyPr>
        <a:lstStyle/>
        <a:p>
          <a:pPr lvl="0" algn="ctr" defTabSz="800100">
            <a:lnSpc>
              <a:spcPct val="80000"/>
            </a:lnSpc>
            <a:spcBef>
              <a:spcPct val="0"/>
            </a:spcBef>
            <a:spcAft>
              <a:spcPts val="0"/>
            </a:spcAft>
          </a:pPr>
          <a:r>
            <a:rPr lang="es-CL" sz="1800" kern="1200" dirty="0" smtClean="0">
              <a:solidFill>
                <a:schemeClr val="bg1"/>
              </a:solidFill>
            </a:rPr>
            <a:t>Leading the Way Towards Universal Health Coverage: a Call to Action </a:t>
          </a:r>
          <a:endParaRPr lang="es-ES" sz="1800" kern="1200" dirty="0">
            <a:solidFill>
              <a:schemeClr val="bg1"/>
            </a:solidFill>
          </a:endParaRPr>
        </a:p>
      </dsp:txBody>
      <dsp:txXfrm>
        <a:off x="1738822" y="3149601"/>
        <a:ext cx="3169619" cy="129210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468DFD6-9FD0-423A-8F85-8455A0AFB27D}" type="datetimeFigureOut">
              <a:rPr lang="es-ES" smtClean="0"/>
              <a:t>15/10/2014</a:t>
            </a:fld>
            <a:endParaRPr lang="es-ES" dirty="0"/>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0273B6-BD26-4793-A27F-86F2C78A7B63}" type="slidenum">
              <a:rPr lang="es-ES" smtClean="0"/>
              <a:t>‹#›</a:t>
            </a:fld>
            <a:endParaRPr lang="es-ES" dirty="0"/>
          </a:p>
        </p:txBody>
      </p:sp>
    </p:spTree>
    <p:extLst>
      <p:ext uri="{BB962C8B-B14F-4D97-AF65-F5344CB8AC3E}">
        <p14:creationId xmlns:p14="http://schemas.microsoft.com/office/powerpoint/2010/main" val="9071700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606000-0C9C-4971-B2EC-797B1BDBC898}" type="datetimeFigureOut">
              <a:rPr lang="es-ES" smtClean="0"/>
              <a:t>15/10/2014</a:t>
            </a:fld>
            <a:endParaRPr lang="es-ES" dirty="0"/>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726150-0062-41EA-8881-0627378EBC37}" type="slidenum">
              <a:rPr lang="es-ES" smtClean="0"/>
              <a:t>‹#›</a:t>
            </a:fld>
            <a:endParaRPr lang="es-ES" dirty="0"/>
          </a:p>
        </p:txBody>
      </p:sp>
    </p:spTree>
    <p:extLst>
      <p:ext uri="{BB962C8B-B14F-4D97-AF65-F5344CB8AC3E}">
        <p14:creationId xmlns:p14="http://schemas.microsoft.com/office/powerpoint/2010/main" val="3634912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a:xfrm>
            <a:off x="685800" y="4400550"/>
            <a:ext cx="5486400" cy="3829050"/>
          </a:xfrm>
        </p:spPr>
        <p:txBody>
          <a:bodyPr/>
          <a:lstStyle/>
          <a:p>
            <a:pPr>
              <a:spcBef>
                <a:spcPts val="1200"/>
              </a:spcBef>
            </a:pPr>
            <a:r>
              <a:rPr lang="en-US" sz="1400" dirty="0" smtClean="0"/>
              <a:t>The Lancet series on UHC in Latin America is a call for accelerating action on UHC in the region and globally. But it goes </a:t>
            </a:r>
            <a:r>
              <a:rPr lang="en-US" sz="1400" dirty="0"/>
              <a:t>beyond </a:t>
            </a:r>
            <a:r>
              <a:rPr lang="en-US" sz="1400" dirty="0" smtClean="0"/>
              <a:t>an affirmation of why UHC is important for health and sustainable development or even what the policy options are. The </a:t>
            </a:r>
            <a:r>
              <a:rPr lang="en-US" sz="1400" dirty="0"/>
              <a:t>added </a:t>
            </a:r>
            <a:r>
              <a:rPr lang="en-US" sz="1400" dirty="0" smtClean="0"/>
              <a:t>value of this series </a:t>
            </a:r>
            <a:r>
              <a:rPr lang="en-US" sz="1400" dirty="0"/>
              <a:t>is the focus on </a:t>
            </a:r>
            <a:r>
              <a:rPr lang="en-US" sz="1400" b="1" i="1" dirty="0"/>
              <a:t>how</a:t>
            </a:r>
            <a:r>
              <a:rPr lang="en-US" sz="1400" i="1" dirty="0"/>
              <a:t> </a:t>
            </a:r>
            <a:r>
              <a:rPr lang="en-US" sz="1400" dirty="0"/>
              <a:t>UHC</a:t>
            </a:r>
            <a:r>
              <a:rPr lang="en-US" sz="1400" i="1" dirty="0"/>
              <a:t> </a:t>
            </a:r>
            <a:r>
              <a:rPr lang="en-US" sz="1400" dirty="0"/>
              <a:t>has</a:t>
            </a:r>
            <a:r>
              <a:rPr lang="en-US" sz="1400" i="1" dirty="0"/>
              <a:t> </a:t>
            </a:r>
            <a:r>
              <a:rPr lang="en-US" sz="1400" dirty="0" smtClean="0"/>
              <a:t>been implemented – how countries in the region have moved from discourse to concrete action. The series charts the complex political, economic, and social forces that shape policy making in any context, but particularly in countries with glaring social inequalities, such a those present in Latin America. </a:t>
            </a:r>
            <a:endParaRPr lang="en-US" sz="1400" dirty="0"/>
          </a:p>
          <a:p>
            <a:pPr>
              <a:spcBef>
                <a:spcPts val="1200"/>
              </a:spcBef>
            </a:pPr>
            <a:r>
              <a:rPr lang="en-US" sz="1400" dirty="0" smtClean="0"/>
              <a:t>The collection of papers and comments that comprise the series was written by authors from the region or who have direct experience working in LA countries. The initiative was developed with the support of a Rockefeller Foundation grant to the Economic Commission for Latin America and the Caribbean. After almost two years of hard work, today I am proud to present a summary of highlights and key messages, here in PAHO.</a:t>
            </a:r>
            <a:endParaRPr lang="en-US" dirty="0" smtClean="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1</a:t>
            </a:fld>
            <a:endParaRPr lang="es-ES" dirty="0"/>
          </a:p>
        </p:txBody>
      </p:sp>
    </p:spTree>
    <p:extLst>
      <p:ext uri="{BB962C8B-B14F-4D97-AF65-F5344CB8AC3E}">
        <p14:creationId xmlns:p14="http://schemas.microsoft.com/office/powerpoint/2010/main" val="1992953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a:xfrm>
            <a:off x="685800" y="4400549"/>
            <a:ext cx="5486400" cy="4124325"/>
          </a:xfrm>
        </p:spPr>
        <p:txBody>
          <a:bodyPr/>
          <a:lstStyle/>
          <a:p>
            <a:pPr>
              <a:spcBef>
                <a:spcPts val="1200"/>
              </a:spcBef>
            </a:pPr>
            <a:r>
              <a:rPr lang="en-GB" dirty="0" smtClean="0"/>
              <a:t>This health policy paper examines the association between the financing structure of health systems and UHC. </a:t>
            </a:r>
            <a:endParaRPr lang="en-GB" dirty="0"/>
          </a:p>
          <a:p>
            <a:pPr>
              <a:spcBef>
                <a:spcPts val="1200"/>
              </a:spcBef>
            </a:pPr>
            <a:r>
              <a:rPr lang="en-GB" dirty="0" smtClean="0"/>
              <a:t>Latin </a:t>
            </a:r>
            <a:r>
              <a:rPr lang="en-GB" dirty="0"/>
              <a:t>American health systems encompass a wide range of financial sources, which translate into different solidarity-based schemes that combine contributory (payroll taxes) and non-contributory (general taxes) sources of financing. </a:t>
            </a:r>
            <a:endParaRPr lang="en-GB" dirty="0" smtClean="0"/>
          </a:p>
          <a:p>
            <a:pPr>
              <a:spcBef>
                <a:spcPts val="1200"/>
              </a:spcBef>
            </a:pPr>
            <a:r>
              <a:rPr lang="en-GB" dirty="0" smtClean="0"/>
              <a:t>Improvement </a:t>
            </a:r>
            <a:r>
              <a:rPr lang="en-GB" dirty="0"/>
              <a:t>of solidarity-based schemes will need the expansion of mandatory universal insurance systems and strengthening of the public </a:t>
            </a:r>
            <a:r>
              <a:rPr lang="en-GB" dirty="0" smtClean="0"/>
              <a:t>sector, </a:t>
            </a:r>
            <a:r>
              <a:rPr lang="en-GB" dirty="0"/>
              <a:t>including increased fiscal spending</a:t>
            </a:r>
            <a:r>
              <a:rPr lang="en-GB" dirty="0" smtClean="0"/>
              <a:t>.</a:t>
            </a:r>
          </a:p>
          <a:p>
            <a:pPr>
              <a:spcBef>
                <a:spcPts val="1200"/>
              </a:spcBef>
            </a:pPr>
            <a:r>
              <a:rPr lang="en-GB" dirty="0" smtClean="0"/>
              <a:t>Building solidarity-based </a:t>
            </a:r>
            <a:r>
              <a:rPr lang="en-GB" dirty="0"/>
              <a:t>schemes </a:t>
            </a:r>
            <a:r>
              <a:rPr lang="en-GB" dirty="0" smtClean="0"/>
              <a:t>will heavily </a:t>
            </a:r>
            <a:r>
              <a:rPr lang="en-GB" dirty="0"/>
              <a:t>rely </a:t>
            </a:r>
            <a:r>
              <a:rPr lang="en-GB" dirty="0" smtClean="0"/>
              <a:t>on the </a:t>
            </a:r>
            <a:r>
              <a:rPr lang="en-GB" dirty="0"/>
              <a:t>countries’ capacity to increase public expenditure. </a:t>
            </a:r>
            <a:endParaRPr lang="en-GB" dirty="0" smtClean="0"/>
          </a:p>
          <a:p>
            <a:pPr>
              <a:spcBef>
                <a:spcPts val="1200"/>
              </a:spcBef>
            </a:pPr>
            <a:r>
              <a:rPr lang="en-GB" dirty="0" smtClean="0"/>
              <a:t>They </a:t>
            </a:r>
            <a:r>
              <a:rPr lang="en-GB" dirty="0"/>
              <a:t>demand a new model to integrate different sources of health sector financing, including general tax revenue, social-security contributions, and private expenditure. </a:t>
            </a:r>
            <a:endParaRPr lang="en-GB" dirty="0" smtClean="0"/>
          </a:p>
          <a:p>
            <a:pPr>
              <a:spcBef>
                <a:spcPts val="1200"/>
              </a:spcBef>
            </a:pPr>
            <a:r>
              <a:rPr lang="en-GB" dirty="0" smtClean="0"/>
              <a:t>The </a:t>
            </a:r>
            <a:r>
              <a:rPr lang="en-GB" dirty="0"/>
              <a:t>extent of integration achieved among these sources will be the main determinant of solidarity and UHC. </a:t>
            </a:r>
            <a:endParaRPr lang="en-GB" dirty="0" smtClean="0"/>
          </a:p>
          <a:p>
            <a:pPr>
              <a:spcBef>
                <a:spcPts val="1200"/>
              </a:spcBef>
            </a:pPr>
            <a:r>
              <a:rPr lang="en-GB" dirty="0" smtClean="0"/>
              <a:t>The </a:t>
            </a:r>
            <a:r>
              <a:rPr lang="en-GB" dirty="0"/>
              <a:t>basic challenges for improvement of UHC </a:t>
            </a:r>
            <a:r>
              <a:rPr lang="en-GB" dirty="0" smtClean="0"/>
              <a:t>in LA and many other countries are </a:t>
            </a:r>
            <a:r>
              <a:rPr lang="en-GB" dirty="0"/>
              <a:t>not only to spend more on health, but also to reduce the proportion of out-of-pocket spending, which will need increased fiscal resources</a:t>
            </a:r>
            <a:r>
              <a:rPr lang="en-GB" dirty="0" smtClean="0"/>
              <a:t>.</a:t>
            </a:r>
            <a:endParaRPr lang="en-GB" dirty="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10</a:t>
            </a:fld>
            <a:endParaRPr lang="es-ES" dirty="0"/>
          </a:p>
        </p:txBody>
      </p:sp>
    </p:spTree>
    <p:extLst>
      <p:ext uri="{BB962C8B-B14F-4D97-AF65-F5344CB8AC3E}">
        <p14:creationId xmlns:p14="http://schemas.microsoft.com/office/powerpoint/2010/main" val="3029604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spcBef>
                <a:spcPts val="1200"/>
              </a:spcBef>
            </a:pPr>
            <a:r>
              <a:rPr lang="en-US" sz="1400" dirty="0" smtClean="0"/>
              <a:t>Policy </a:t>
            </a:r>
            <a:r>
              <a:rPr lang="en-US" sz="1400" dirty="0"/>
              <a:t>innovations and lessons associated with the quest for UHC in Latin America are the result of a complex epidemiological transition, an extended process of democratisation, and high economic growth in recent times that </a:t>
            </a:r>
            <a:r>
              <a:rPr lang="en-US" sz="1400" dirty="0" smtClean="0"/>
              <a:t>have </a:t>
            </a:r>
            <a:r>
              <a:rPr lang="en-US" sz="1400" dirty="0"/>
              <a:t>facilitated additional investments in health. </a:t>
            </a:r>
            <a:endParaRPr lang="en-US" sz="1400" dirty="0" smtClean="0"/>
          </a:p>
          <a:p>
            <a:pPr>
              <a:spcBef>
                <a:spcPts val="1200"/>
              </a:spcBef>
            </a:pPr>
            <a:r>
              <a:rPr lang="en-US" sz="1400" dirty="0" smtClean="0"/>
              <a:t>The </a:t>
            </a:r>
            <a:r>
              <a:rPr lang="en-US" sz="1400" dirty="0"/>
              <a:t>goal of UHC is part of a third generation of health-system reforms, which implies a comprehensive scope of policy interventions, including the introduction of explicit ethical frameworks, the enhanced attention to financial arrangements, and the transformation of major dimensions of the organisation of health systems</a:t>
            </a:r>
            <a:r>
              <a:rPr lang="en-US" sz="1400" dirty="0" smtClean="0"/>
              <a:t>.</a:t>
            </a:r>
          </a:p>
          <a:p>
            <a:pPr>
              <a:spcBef>
                <a:spcPts val="1200"/>
              </a:spcBef>
            </a:pPr>
            <a:r>
              <a:rPr lang="en-US" sz="1400" dirty="0" smtClean="0"/>
              <a:t>The </a:t>
            </a:r>
            <a:r>
              <a:rPr lang="en-US" sz="1400" dirty="0"/>
              <a:t>call for action emphasises the next steps that could help reach the goal of universal health coverage both in the Latin American region and the rest of the developing world</a:t>
            </a:r>
            <a:r>
              <a:rPr lang="en-US" sz="1400" dirty="0" smtClean="0"/>
              <a:t>. </a:t>
            </a:r>
            <a:endParaRPr lang="es-ES" sz="1400" dirty="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11</a:t>
            </a:fld>
            <a:endParaRPr lang="es-ES" dirty="0"/>
          </a:p>
        </p:txBody>
      </p:sp>
    </p:spTree>
    <p:extLst>
      <p:ext uri="{BB962C8B-B14F-4D97-AF65-F5344CB8AC3E}">
        <p14:creationId xmlns:p14="http://schemas.microsoft.com/office/powerpoint/2010/main" val="861554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71600" y="1143000"/>
            <a:ext cx="4114800" cy="3086100"/>
          </a:xfrm>
        </p:spPr>
      </p:sp>
      <p:sp>
        <p:nvSpPr>
          <p:cNvPr id="3" name="Marcador de notas 2"/>
          <p:cNvSpPr>
            <a:spLocks noGrp="1"/>
          </p:cNvSpPr>
          <p:nvPr>
            <p:ph type="body" idx="1"/>
          </p:nvPr>
        </p:nvSpPr>
        <p:spPr/>
        <p:txBody>
          <a:bodyPr/>
          <a:lstStyle/>
          <a:p>
            <a:endParaRPr lang="en-US" sz="1400" dirty="0"/>
          </a:p>
          <a:p>
            <a:endParaRPr lang="es-ES" sz="1400" dirty="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12</a:t>
            </a:fld>
            <a:endParaRPr lang="es-ES" dirty="0"/>
          </a:p>
        </p:txBody>
      </p:sp>
      <p:sp>
        <p:nvSpPr>
          <p:cNvPr id="5" name="CuadroTexto 4"/>
          <p:cNvSpPr txBox="1"/>
          <p:nvPr/>
        </p:nvSpPr>
        <p:spPr>
          <a:xfrm>
            <a:off x="1231900" y="4590147"/>
            <a:ext cx="4940300" cy="1384995"/>
          </a:xfrm>
          <a:prstGeom prst="rect">
            <a:avLst/>
          </a:prstGeom>
          <a:noFill/>
        </p:spPr>
        <p:txBody>
          <a:bodyPr wrap="square" rtlCol="0">
            <a:spAutoFit/>
          </a:bodyPr>
          <a:lstStyle/>
          <a:p>
            <a:r>
              <a:rPr lang="es-CL" sz="1400" dirty="0" smtClean="0"/>
              <a:t>The key messages emerging from the series papers</a:t>
            </a:r>
            <a:r>
              <a:rPr lang="es-CL" sz="1400" dirty="0"/>
              <a:t> </a:t>
            </a:r>
            <a:r>
              <a:rPr lang="es-CL" sz="1400" dirty="0" smtClean="0"/>
              <a:t>signal the action points, which are leading towards an emerging health system model and opening novel social policy alternatives that could help reach the common goal of UHC for each and every country in the region, as manifested by the new PAHO strategy</a:t>
            </a:r>
            <a:r>
              <a:rPr lang="es-CL" sz="1400" dirty="0"/>
              <a:t> </a:t>
            </a:r>
            <a:r>
              <a:rPr lang="es-CL" sz="1400" dirty="0" smtClean="0"/>
              <a:t>on UHC. </a:t>
            </a:r>
            <a:endParaRPr lang="es-ES" sz="1400" dirty="0"/>
          </a:p>
        </p:txBody>
      </p:sp>
    </p:spTree>
    <p:extLst>
      <p:ext uri="{BB962C8B-B14F-4D97-AF65-F5344CB8AC3E}">
        <p14:creationId xmlns:p14="http://schemas.microsoft.com/office/powerpoint/2010/main" val="3786857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spcBef>
                <a:spcPts val="1200"/>
              </a:spcBef>
            </a:pPr>
            <a:endParaRPr lang="es-ES" sz="1400" dirty="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13</a:t>
            </a:fld>
            <a:endParaRPr lang="es-ES" dirty="0"/>
          </a:p>
        </p:txBody>
      </p:sp>
    </p:spTree>
    <p:extLst>
      <p:ext uri="{BB962C8B-B14F-4D97-AF65-F5344CB8AC3E}">
        <p14:creationId xmlns:p14="http://schemas.microsoft.com/office/powerpoint/2010/main" val="4208620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spcBef>
                <a:spcPts val="1200"/>
              </a:spcBef>
            </a:pPr>
            <a:endParaRPr lang="es-ES" sz="1400" dirty="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14</a:t>
            </a:fld>
            <a:endParaRPr lang="es-ES" dirty="0"/>
          </a:p>
        </p:txBody>
      </p:sp>
    </p:spTree>
    <p:extLst>
      <p:ext uri="{BB962C8B-B14F-4D97-AF65-F5344CB8AC3E}">
        <p14:creationId xmlns:p14="http://schemas.microsoft.com/office/powerpoint/2010/main" val="16131711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spcBef>
                <a:spcPts val="1200"/>
              </a:spcBef>
            </a:pPr>
            <a:r>
              <a:rPr lang="en-US" sz="1400" dirty="0" smtClean="0"/>
              <a:t>This latest Lancet series on UHC in LA </a:t>
            </a:r>
            <a:r>
              <a:rPr lang="en-US" sz="1400" dirty="0"/>
              <a:t>brings to light important regional evidence on approaches to UHC and </a:t>
            </a:r>
            <a:r>
              <a:rPr lang="en-US" sz="1400" dirty="0" smtClean="0"/>
              <a:t>their </a:t>
            </a:r>
            <a:r>
              <a:rPr lang="en-US" sz="1400" dirty="0"/>
              <a:t>impact on health, which has not been sufficiently present in the global discourse on UHC</a:t>
            </a:r>
            <a:r>
              <a:rPr lang="en-US" sz="1400" dirty="0" smtClean="0"/>
              <a:t>. We saw the series as an opportunity to distill </a:t>
            </a:r>
            <a:r>
              <a:rPr lang="en-US" sz="1400" dirty="0"/>
              <a:t>and present the knowledge and evidence from </a:t>
            </a:r>
            <a:r>
              <a:rPr lang="en-US" sz="1400" dirty="0" smtClean="0"/>
              <a:t>LA, enabling us in the region to </a:t>
            </a:r>
            <a:r>
              <a:rPr lang="en-US" sz="1400" dirty="0"/>
              <a:t>go beyond the ‘advocacy’ focus of the UHC movement </a:t>
            </a:r>
            <a:r>
              <a:rPr lang="en-US" sz="1400" dirty="0" smtClean="0"/>
              <a:t>and </a:t>
            </a:r>
            <a:r>
              <a:rPr lang="en-US" sz="1400" dirty="0"/>
              <a:t>transition toward evidence-based models for action on UHC</a:t>
            </a:r>
            <a:r>
              <a:rPr lang="en-US" sz="1400" dirty="0" smtClean="0"/>
              <a:t>.</a:t>
            </a:r>
            <a:endParaRPr lang="en-US" sz="1400" dirty="0"/>
          </a:p>
          <a:p>
            <a:pPr>
              <a:spcBef>
                <a:spcPts val="1200"/>
              </a:spcBef>
            </a:pPr>
            <a:r>
              <a:rPr lang="en-US" sz="1400" dirty="0" smtClean="0"/>
              <a:t>The dissemination of the series is also an </a:t>
            </a:r>
            <a:r>
              <a:rPr lang="en-US" sz="1400" dirty="0"/>
              <a:t>opportunity </a:t>
            </a:r>
            <a:r>
              <a:rPr lang="en-US" sz="1400" dirty="0" smtClean="0"/>
              <a:t>to push forward the global agenda on UHC </a:t>
            </a:r>
            <a:r>
              <a:rPr lang="en-US" sz="1400" dirty="0"/>
              <a:t>as a core social institution and </a:t>
            </a:r>
            <a:r>
              <a:rPr lang="en-US" sz="1400" dirty="0" smtClean="0"/>
              <a:t>objective for healthy lives at all stages of the life course, contributing to sustainable well-being for all. </a:t>
            </a:r>
            <a:endParaRPr lang="es-ES" sz="1400" dirty="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15</a:t>
            </a:fld>
            <a:endParaRPr lang="es-ES" dirty="0"/>
          </a:p>
        </p:txBody>
      </p:sp>
    </p:spTree>
    <p:extLst>
      <p:ext uri="{BB962C8B-B14F-4D97-AF65-F5344CB8AC3E}">
        <p14:creationId xmlns:p14="http://schemas.microsoft.com/office/powerpoint/2010/main" val="8740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55725" y="490538"/>
            <a:ext cx="4114800" cy="3086100"/>
          </a:xfrm>
        </p:spPr>
      </p:sp>
      <p:sp>
        <p:nvSpPr>
          <p:cNvPr id="3" name="Marcador de notas 2"/>
          <p:cNvSpPr>
            <a:spLocks noGrp="1"/>
          </p:cNvSpPr>
          <p:nvPr>
            <p:ph type="body" idx="1"/>
          </p:nvPr>
        </p:nvSpPr>
        <p:spPr>
          <a:xfrm>
            <a:off x="487136" y="3722914"/>
            <a:ext cx="6093278" cy="4227286"/>
          </a:xfrm>
        </p:spPr>
        <p:txBody>
          <a:bodyPr/>
          <a:lstStyle/>
          <a:p>
            <a:pPr>
              <a:spcBef>
                <a:spcPts val="1200"/>
              </a:spcBef>
            </a:pPr>
            <a:r>
              <a:rPr lang="en-US" sz="1400" dirty="0"/>
              <a:t>Throughout the </a:t>
            </a:r>
            <a:r>
              <a:rPr lang="en-US" sz="1400" dirty="0" smtClean="0"/>
              <a:t>world, </a:t>
            </a:r>
            <a:r>
              <a:rPr lang="en-US" sz="1400" dirty="0"/>
              <a:t>low-and middle-income countries are grappling with political, </a:t>
            </a:r>
            <a:r>
              <a:rPr lang="en-US" sz="1400" dirty="0" smtClean="0"/>
              <a:t>economic, </a:t>
            </a:r>
            <a:r>
              <a:rPr lang="en-US" sz="1400" dirty="0"/>
              <a:t>and technical issues around universal health coverage (UHC), as they aim to improve health outcomes, financial </a:t>
            </a:r>
            <a:r>
              <a:rPr lang="en-US" sz="1400" dirty="0" smtClean="0"/>
              <a:t>protection, </a:t>
            </a:r>
            <a:r>
              <a:rPr lang="en-US" sz="1400" dirty="0"/>
              <a:t>and increase equitable access to affordable, quality health services. These countries face a multitude of challenges and options, which can be illuminated though knowledge gleaned from other experiences</a:t>
            </a:r>
            <a:r>
              <a:rPr lang="en-US" sz="1400" dirty="0" smtClean="0"/>
              <a:t>. </a:t>
            </a:r>
            <a:endParaRPr lang="es-ES" sz="1400" dirty="0"/>
          </a:p>
          <a:p>
            <a:pPr>
              <a:spcBef>
                <a:spcPts val="1200"/>
              </a:spcBef>
            </a:pPr>
            <a:r>
              <a:rPr lang="en-US" sz="1400" dirty="0"/>
              <a:t>Latin America is a region of social, economic, and political diversity with a long commitment to working towards </a:t>
            </a:r>
            <a:r>
              <a:rPr lang="en-US" sz="1400" dirty="0" smtClean="0"/>
              <a:t>UHC, frequently manifested as the Constitutional right to health. </a:t>
            </a:r>
            <a:r>
              <a:rPr lang="en-US" sz="1400" dirty="0"/>
              <a:t>Since the </a:t>
            </a:r>
            <a:r>
              <a:rPr lang="en-US" sz="1400" dirty="0" smtClean="0"/>
              <a:t>1980’s, </a:t>
            </a:r>
            <a:r>
              <a:rPr lang="en-US" sz="1400" dirty="0"/>
              <a:t>numerous Latin American countries have implemented extensive health reforms </a:t>
            </a:r>
            <a:r>
              <a:rPr lang="en-US" sz="1400" dirty="0" smtClean="0"/>
              <a:t>– often </a:t>
            </a:r>
            <a:r>
              <a:rPr lang="en-US" sz="1400" dirty="0"/>
              <a:t>in conjunction with broader structural </a:t>
            </a:r>
            <a:r>
              <a:rPr lang="en-US" sz="1400" dirty="0" smtClean="0"/>
              <a:t>transformations – </a:t>
            </a:r>
            <a:r>
              <a:rPr lang="en-US" sz="1400" dirty="0"/>
              <a:t>whose purported goals were to improve access and financial protection, increase </a:t>
            </a:r>
            <a:r>
              <a:rPr lang="en-US" sz="1400" dirty="0" smtClean="0"/>
              <a:t>efficiency, </a:t>
            </a:r>
            <a:r>
              <a:rPr lang="en-US" sz="1400" dirty="0"/>
              <a:t>and reduce inequities. Notwithstanding common goals, the paths chosen to achieve them </a:t>
            </a:r>
            <a:r>
              <a:rPr lang="en-US" sz="1400" dirty="0" smtClean="0"/>
              <a:t>– between </a:t>
            </a:r>
            <a:r>
              <a:rPr lang="en-US" sz="1400" dirty="0"/>
              <a:t>countries and at different points in time within </a:t>
            </a:r>
            <a:r>
              <a:rPr lang="en-US" sz="1400" dirty="0" smtClean="0"/>
              <a:t>countries – </a:t>
            </a:r>
            <a:r>
              <a:rPr lang="en-US" sz="1400" dirty="0"/>
              <a:t>have ranged from increased </a:t>
            </a:r>
            <a:r>
              <a:rPr lang="en-US" sz="1400" dirty="0" smtClean="0"/>
              <a:t>state </a:t>
            </a:r>
            <a:r>
              <a:rPr lang="en-US" sz="1400" dirty="0"/>
              <a:t>roles to expanded market competition and complex mixed approaches, with varying outcomes. The transformations did not always meet their intended objectives; shortfalls in expected results and inadvertent consequences motivated second and third waves of reform in several countries</a:t>
            </a:r>
            <a:r>
              <a:rPr lang="en-US" sz="1400" dirty="0" smtClean="0"/>
              <a:t>.</a:t>
            </a:r>
            <a:endParaRPr lang="en-US" sz="1400" dirty="0"/>
          </a:p>
          <a:p>
            <a:pPr>
              <a:spcBef>
                <a:spcPts val="1200"/>
              </a:spcBef>
            </a:pPr>
            <a:r>
              <a:rPr lang="en-US" sz="1400" dirty="0" smtClean="0"/>
              <a:t>Moreover, the LA experiences are largely </a:t>
            </a:r>
            <a:r>
              <a:rPr lang="en-US" sz="1400" dirty="0"/>
              <a:t>unpublished, and thus “</a:t>
            </a:r>
            <a:r>
              <a:rPr lang="en-US" sz="1400" dirty="0" smtClean="0"/>
              <a:t>hidden,” </a:t>
            </a:r>
            <a:r>
              <a:rPr lang="en-US" sz="1400" dirty="0"/>
              <a:t>but particularly relevant </a:t>
            </a:r>
            <a:r>
              <a:rPr lang="en-US" sz="1400" dirty="0" smtClean="0"/>
              <a:t>around </a:t>
            </a:r>
            <a:r>
              <a:rPr lang="en-US" sz="1400" dirty="0"/>
              <a:t>the globe </a:t>
            </a:r>
            <a:r>
              <a:rPr lang="en-US" sz="1400" dirty="0" smtClean="0"/>
              <a:t>facing similar predicaments. </a:t>
            </a:r>
            <a:endParaRPr lang="es-ES" sz="1400" dirty="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2</a:t>
            </a:fld>
            <a:endParaRPr lang="es-ES" dirty="0"/>
          </a:p>
        </p:txBody>
      </p:sp>
    </p:spTree>
    <p:extLst>
      <p:ext uri="{BB962C8B-B14F-4D97-AF65-F5344CB8AC3E}">
        <p14:creationId xmlns:p14="http://schemas.microsoft.com/office/powerpoint/2010/main" val="36167369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400" dirty="0" smtClean="0"/>
              <a:t>The series examines </a:t>
            </a:r>
            <a:r>
              <a:rPr lang="en-US" sz="1400" dirty="0"/>
              <a:t>cross-cutting political and technical aspects of three decades of health reform in Latin America, in an effort to disseminate to other parts of the world the distinct features and lessons from the experiences of working towards universal coverage in the </a:t>
            </a:r>
            <a:r>
              <a:rPr lang="en-US" sz="1400" dirty="0" smtClean="0"/>
              <a:t>region through 5 papers and 8 comments. We´ll take a look at the key messages from each of the papers, but first, I´d like to highlight the topics of the comments.</a:t>
            </a:r>
            <a:endParaRPr lang="es-ES" sz="1400" dirty="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3</a:t>
            </a:fld>
            <a:endParaRPr lang="es-ES" dirty="0"/>
          </a:p>
        </p:txBody>
      </p:sp>
    </p:spTree>
    <p:extLst>
      <p:ext uri="{BB962C8B-B14F-4D97-AF65-F5344CB8AC3E}">
        <p14:creationId xmlns:p14="http://schemas.microsoft.com/office/powerpoint/2010/main" val="2043245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spcBef>
                <a:spcPts val="1200"/>
              </a:spcBef>
            </a:pPr>
            <a:r>
              <a:rPr lang="es-CL" sz="1400" dirty="0" smtClean="0"/>
              <a:t>Some of the comments focus on innovative policy approaches. Conditional cash transfer programmes were developed in at least 16 countries in Latin America, reaching a fifth of the population to address poverty in a holistic manner</a:t>
            </a:r>
            <a:r>
              <a:rPr lang="es-CL" sz="1400" dirty="0"/>
              <a:t> </a:t>
            </a:r>
            <a:r>
              <a:rPr lang="es-CL" sz="1400" dirty="0" smtClean="0"/>
              <a:t>through intersectoral action tackling the social determinants of health. They aim to increase resources to meet the basic needs of low-income families through monetary and non-monetary transfers and services and to foster human development to interrupt the intergenerational transmission of poverty. </a:t>
            </a:r>
            <a:endParaRPr lang="es-CL" sz="1400" dirty="0"/>
          </a:p>
          <a:p>
            <a:pPr>
              <a:spcBef>
                <a:spcPts val="1200"/>
              </a:spcBef>
            </a:pPr>
            <a:r>
              <a:rPr lang="es-CL" sz="1400" dirty="0" smtClean="0"/>
              <a:t>The comment on priorities for UHC highlights that LA is the region with the highest density of countries that apply explicit priority setting to define health benefits packages, drawing out key lessons from a diversity of approaches used.</a:t>
            </a:r>
            <a:endParaRPr lang="es-CL" sz="1400" dirty="0"/>
          </a:p>
          <a:p>
            <a:pPr>
              <a:spcBef>
                <a:spcPts val="1200"/>
              </a:spcBef>
            </a:pPr>
            <a:r>
              <a:rPr lang="es-CL" sz="1400" dirty="0" smtClean="0"/>
              <a:t>But the</a:t>
            </a:r>
            <a:r>
              <a:rPr lang="es-CL" sz="1400" dirty="0"/>
              <a:t> </a:t>
            </a:r>
            <a:r>
              <a:rPr lang="es-CL" sz="1400" dirty="0" smtClean="0"/>
              <a:t>force of the series is particularly evident in 5 comments written by political leaders and civil society voices advocating for UHC. </a:t>
            </a:r>
            <a:endParaRPr lang="es-ES" sz="1400" dirty="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4</a:t>
            </a:fld>
            <a:endParaRPr lang="es-ES" dirty="0"/>
          </a:p>
        </p:txBody>
      </p:sp>
    </p:spTree>
    <p:extLst>
      <p:ext uri="{BB962C8B-B14F-4D97-AF65-F5344CB8AC3E}">
        <p14:creationId xmlns:p14="http://schemas.microsoft.com/office/powerpoint/2010/main" val="3251214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55725" y="293688"/>
            <a:ext cx="4114800" cy="3086100"/>
          </a:xfrm>
        </p:spPr>
      </p:sp>
      <p:sp>
        <p:nvSpPr>
          <p:cNvPr id="3" name="Marcador de notas 2"/>
          <p:cNvSpPr>
            <a:spLocks noGrp="1"/>
          </p:cNvSpPr>
          <p:nvPr>
            <p:ph type="body" idx="1"/>
          </p:nvPr>
        </p:nvSpPr>
        <p:spPr>
          <a:xfrm>
            <a:off x="685800" y="3804557"/>
            <a:ext cx="5486400" cy="5092700"/>
          </a:xfrm>
        </p:spPr>
        <p:txBody>
          <a:bodyPr/>
          <a:lstStyle/>
          <a:p>
            <a:pPr>
              <a:spcBef>
                <a:spcPts val="1200"/>
              </a:spcBef>
            </a:pPr>
            <a:r>
              <a:rPr lang="es-CL" sz="1400" dirty="0" smtClean="0"/>
              <a:t>We are honoured to present in this series, perspectives on UHC from three extraordinary leaders from political, health, and economic and social development spheres, </a:t>
            </a:r>
            <a:r>
              <a:rPr lang="en-US" sz="1400" noProof="0" dirty="0" smtClean="0"/>
              <a:t>who</a:t>
            </a:r>
            <a:r>
              <a:rPr lang="es-CL" sz="1400" dirty="0" smtClean="0"/>
              <a:t> are women from our region:</a:t>
            </a:r>
            <a:endParaRPr lang="es-CL" sz="1400" dirty="0"/>
          </a:p>
          <a:p>
            <a:pPr marL="285750" indent="-285750">
              <a:spcBef>
                <a:spcPts val="1200"/>
              </a:spcBef>
              <a:buFont typeface="Arial" panose="020B0604020202020204" pitchFamily="34" charset="0"/>
              <a:buChar char="•"/>
            </a:pPr>
            <a:r>
              <a:rPr lang="es-CL" sz="1400" dirty="0" smtClean="0"/>
              <a:t>Michelle Bachelet, </a:t>
            </a:r>
            <a:r>
              <a:rPr lang="en-US" sz="1400" noProof="0" dirty="0" smtClean="0"/>
              <a:t>two</a:t>
            </a:r>
            <a:r>
              <a:rPr lang="es-CL" sz="1400" dirty="0" smtClean="0"/>
              <a:t>-time President of Chile and first Executive Director of Health of UN Women, </a:t>
            </a:r>
            <a:r>
              <a:rPr lang="en-US" sz="1400" noProof="0" dirty="0" smtClean="0"/>
              <a:t>who</a:t>
            </a:r>
            <a:r>
              <a:rPr lang="es-CL" sz="1400" dirty="0" smtClean="0"/>
              <a:t> highlights health sector and governmental approaches to address the gender dimensions of health equity and UHC </a:t>
            </a:r>
            <a:r>
              <a:rPr lang="en-US" sz="1400" noProof="0" dirty="0" smtClean="0"/>
              <a:t>through</a:t>
            </a:r>
            <a:r>
              <a:rPr lang="es-CL" sz="1400" dirty="0" smtClean="0"/>
              <a:t> investment in girls and women. As she states, “We can no longer afford to waste the potential of half the world´s population.”</a:t>
            </a:r>
            <a:endParaRPr lang="es-CL" sz="1400" dirty="0"/>
          </a:p>
          <a:p>
            <a:pPr marL="285750" indent="-285750">
              <a:spcBef>
                <a:spcPts val="1200"/>
              </a:spcBef>
              <a:buFont typeface="Arial" panose="020B0604020202020204" pitchFamily="34" charset="0"/>
              <a:buChar char="•"/>
            </a:pPr>
            <a:r>
              <a:rPr lang="es-CL" sz="1400" dirty="0" smtClean="0"/>
              <a:t>Carissa Etienne, the Director of PAHO, features obligation to act, given the moral imperative to improve equity and promote health and development. The regional strategy for universal access to health and UHC, adopted this month by ministers throughout the region, is an expression of PAHO member states to guide region towards making this imperative a concrete reality. </a:t>
            </a:r>
            <a:endParaRPr lang="es-CL" sz="1400" dirty="0"/>
          </a:p>
          <a:p>
            <a:pPr marL="285750" indent="-285750">
              <a:spcBef>
                <a:spcPts val="1200"/>
              </a:spcBef>
              <a:buFont typeface="Arial" panose="020B0604020202020204" pitchFamily="34" charset="0"/>
              <a:buChar char="•"/>
            </a:pPr>
            <a:r>
              <a:rPr lang="es-CL" sz="1400" dirty="0" smtClean="0"/>
              <a:t>Alicia Bárcena, the Executive Secretary of ECLAC, focuses on health protection within a wider social protection system, conceived from a rights-based approach, requiring the convergence of social and economic spheres and policy instruments. Thus, achieving UHC and other social rights for all is leading the region towards decoupling access to health from individual income and risks. </a:t>
            </a:r>
            <a:endParaRPr lang="es-ES" sz="1400" dirty="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5</a:t>
            </a:fld>
            <a:endParaRPr lang="es-ES" dirty="0"/>
          </a:p>
        </p:txBody>
      </p:sp>
    </p:spTree>
    <p:extLst>
      <p:ext uri="{BB962C8B-B14F-4D97-AF65-F5344CB8AC3E}">
        <p14:creationId xmlns:p14="http://schemas.microsoft.com/office/powerpoint/2010/main" val="783620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spcBef>
                <a:spcPts val="1200"/>
              </a:spcBef>
            </a:pPr>
            <a:r>
              <a:rPr lang="es-CL" sz="1400" dirty="0" smtClean="0"/>
              <a:t>We are equally proud to include civil society perspectives as an essential part of the shape of series, not just as a token presence. We accept ALAMES’ chiding that the presence should be greater. ALAMES, the Latin American Association of Social Medicine, argues for an unambigous approach to UHC, linked to the right to health and state commitment, citing the examples of Cuba and Brazil. More recently, countries such as Venezuela, Bolivia, and Ecuador are moving beyond the intrinsic restrictions of health insurance models towards decommodified, integrated, and publicly funded health systems. </a:t>
            </a:r>
            <a:endParaRPr lang="es-CL" sz="1400" dirty="0"/>
          </a:p>
          <a:p>
            <a:pPr>
              <a:spcBef>
                <a:spcPts val="1200"/>
              </a:spcBef>
            </a:pPr>
            <a:r>
              <a:rPr lang="es-CL" sz="1400" dirty="0" smtClean="0"/>
              <a:t>Also highlighting rights, Yamin and Frisancho examine one of the cornerstones of human rights based approaches: accountability, including social and judicial aspects and the legal and policy frameworks, strategies, programmes, and monitoring in the region to provide meaningful content to the right to health. </a:t>
            </a:r>
            <a:endParaRPr lang="es-ES" sz="1400" dirty="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6</a:t>
            </a:fld>
            <a:endParaRPr lang="es-ES" dirty="0"/>
          </a:p>
        </p:txBody>
      </p:sp>
    </p:spTree>
    <p:extLst>
      <p:ext uri="{BB962C8B-B14F-4D97-AF65-F5344CB8AC3E}">
        <p14:creationId xmlns:p14="http://schemas.microsoft.com/office/powerpoint/2010/main" val="820756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a:xfrm>
            <a:off x="685800" y="4400550"/>
            <a:ext cx="5486400" cy="4572000"/>
          </a:xfrm>
        </p:spPr>
        <p:txBody>
          <a:bodyPr/>
          <a:lstStyle/>
          <a:p>
            <a:pPr>
              <a:spcBef>
                <a:spcPts val="1200"/>
              </a:spcBef>
            </a:pPr>
            <a:r>
              <a:rPr lang="es-CL" dirty="0" smtClean="0"/>
              <a:t>Now let´s turn to the introductory paper of the series, which examines health system strengthening for UHC in 10 case countries: </a:t>
            </a:r>
            <a:r>
              <a:rPr lang="en-US" dirty="0" smtClean="0"/>
              <a:t>Argentina</a:t>
            </a:r>
            <a:r>
              <a:rPr lang="en-US" dirty="0"/>
              <a:t>, Brazil, Chile, Colombia, Costa Rica, Cuba, Mexico, Peru, </a:t>
            </a:r>
            <a:r>
              <a:rPr lang="en-US" dirty="0" smtClean="0"/>
              <a:t>Uruguay, </a:t>
            </a:r>
            <a:r>
              <a:rPr lang="en-US" dirty="0"/>
              <a:t>and </a:t>
            </a:r>
            <a:r>
              <a:rPr lang="en-US" dirty="0" smtClean="0"/>
              <a:t>Venezuela.</a:t>
            </a:r>
            <a:endParaRPr lang="en-US" dirty="0"/>
          </a:p>
          <a:p>
            <a:pPr>
              <a:spcBef>
                <a:spcPts val="1200"/>
              </a:spcBef>
            </a:pPr>
            <a:r>
              <a:rPr lang="en-US" dirty="0"/>
              <a:t>Starting in the late 1980s, many Latin American countries began social sector reforms to alleviate poverty, reduce socioeconomic inequalities, improve health outcomes, and provide financial risk protection. </a:t>
            </a:r>
          </a:p>
          <a:p>
            <a:pPr>
              <a:spcBef>
                <a:spcPts val="1200"/>
              </a:spcBef>
            </a:pPr>
            <a:r>
              <a:rPr lang="en-US" dirty="0" smtClean="0"/>
              <a:t>In </a:t>
            </a:r>
            <a:r>
              <a:rPr lang="en-US" dirty="0"/>
              <a:t>particular, starting in the 1990s, reforms aimed at strengthening health systems to reduce inequalities in health access and outcomes focused on expansion of universal health coverage, especially for poor citizens. In Latin America, health-system reforms have produced a distinct approach to universal health coverage, underpinned by the principles of equity, solidarity, and collective action to overcome social inequalities. </a:t>
            </a:r>
          </a:p>
          <a:p>
            <a:pPr>
              <a:spcBef>
                <a:spcPts val="1200"/>
              </a:spcBef>
            </a:pPr>
            <a:r>
              <a:rPr lang="en-US" dirty="0" smtClean="0"/>
              <a:t>In </a:t>
            </a:r>
            <a:r>
              <a:rPr lang="en-US" dirty="0"/>
              <a:t>most of the countries studied, government financing enabled the introduction of supply-side interventions to expand insurance coverage for uninsured citizens—with defined and enlarged benefits packages—and to scale up delivery of health services. Countries such as Brazil and Cuba introduced tax-financed universal health systems. These changes were combined with demand-side interventions aimed at alleviating poverty (targeting many social determinants of health) and improving access of the most disadvantaged populations. </a:t>
            </a:r>
          </a:p>
          <a:p>
            <a:pPr>
              <a:spcBef>
                <a:spcPts val="1200"/>
              </a:spcBef>
            </a:pPr>
            <a:r>
              <a:rPr lang="en-US" dirty="0" smtClean="0"/>
              <a:t>Hence</a:t>
            </a:r>
            <a:r>
              <a:rPr lang="en-US" dirty="0"/>
              <a:t>, the distinguishing features of health-system strengthening for universal health coverage and lessons from the Latin American experience are relevant for countries advancing universal health coverage</a:t>
            </a:r>
            <a:r>
              <a:rPr lang="en-US" dirty="0" smtClean="0"/>
              <a:t>.</a:t>
            </a:r>
            <a:endParaRPr lang="es-ES" dirty="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7</a:t>
            </a:fld>
            <a:endParaRPr lang="es-ES" dirty="0"/>
          </a:p>
        </p:txBody>
      </p:sp>
    </p:spTree>
    <p:extLst>
      <p:ext uri="{BB962C8B-B14F-4D97-AF65-F5344CB8AC3E}">
        <p14:creationId xmlns:p14="http://schemas.microsoft.com/office/powerpoint/2010/main" val="24386478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a:xfrm>
            <a:off x="685800" y="4400550"/>
            <a:ext cx="5486400" cy="3981450"/>
          </a:xfrm>
        </p:spPr>
        <p:txBody>
          <a:bodyPr/>
          <a:lstStyle/>
          <a:p>
            <a:pPr>
              <a:spcBef>
                <a:spcPts val="1200"/>
              </a:spcBef>
            </a:pPr>
            <a:r>
              <a:rPr lang="en-US" dirty="0"/>
              <a:t>Latin America continues to segregate different social groups into separate health-system segments, including </a:t>
            </a:r>
            <a:r>
              <a:rPr lang="en-US" dirty="0" smtClean="0"/>
              <a:t>in some countries, two </a:t>
            </a:r>
            <a:r>
              <a:rPr lang="en-US" dirty="0"/>
              <a:t>separate public sector blocks: Social Security and Ministry of Health </a:t>
            </a:r>
            <a:r>
              <a:rPr lang="en-US" dirty="0" smtClean="0"/>
              <a:t>facilities serving </a:t>
            </a:r>
            <a:r>
              <a:rPr lang="en-US" dirty="0"/>
              <a:t>the poor and vulnerable. </a:t>
            </a:r>
            <a:endParaRPr lang="en-US" dirty="0" smtClean="0"/>
          </a:p>
          <a:p>
            <a:pPr>
              <a:spcBef>
                <a:spcPts val="1200"/>
              </a:spcBef>
            </a:pPr>
            <a:r>
              <a:rPr lang="en-US" dirty="0" smtClean="0"/>
              <a:t>This </a:t>
            </a:r>
            <a:r>
              <a:rPr lang="en-US" dirty="0"/>
              <a:t>segregation reflects longstanding economic and social inequality, cemented by an economic framework that predicted that economic growth would lead to rapid formalisation of the economy. </a:t>
            </a:r>
            <a:endParaRPr lang="en-US" dirty="0" smtClean="0"/>
          </a:p>
          <a:p>
            <a:pPr>
              <a:spcBef>
                <a:spcPts val="1200"/>
              </a:spcBef>
            </a:pPr>
            <a:r>
              <a:rPr lang="en-US" dirty="0" smtClean="0"/>
              <a:t>Today</a:t>
            </a:r>
            <a:r>
              <a:rPr lang="en-US" dirty="0"/>
              <a:t>, the institutional setup that organises the social segregation in health care is perceived as a barrier to fulfilling the right to health. </a:t>
            </a:r>
            <a:endParaRPr lang="en-US" dirty="0" smtClean="0"/>
          </a:p>
          <a:p>
            <a:pPr>
              <a:spcBef>
                <a:spcPts val="1200"/>
              </a:spcBef>
            </a:pPr>
            <a:r>
              <a:rPr lang="en-US" dirty="0" smtClean="0"/>
              <a:t>This series </a:t>
            </a:r>
            <a:r>
              <a:rPr lang="en-US" dirty="0"/>
              <a:t>paper outlines four phases in the history of Latin American countries that explain the roots of segmentation in health care</a:t>
            </a:r>
            <a:r>
              <a:rPr lang="en-US" dirty="0" smtClean="0"/>
              <a:t>.</a:t>
            </a:r>
            <a:endParaRPr lang="en-US" dirty="0"/>
          </a:p>
          <a:p>
            <a:pPr>
              <a:spcBef>
                <a:spcPts val="1200"/>
              </a:spcBef>
            </a:pPr>
            <a:r>
              <a:rPr lang="en-US" dirty="0" smtClean="0"/>
              <a:t>Countries in the region are </a:t>
            </a:r>
            <a:r>
              <a:rPr lang="en-US" dirty="0"/>
              <a:t>converging in the desire to overcome segregation but are following different paths to overcome it: </a:t>
            </a:r>
            <a:r>
              <a:rPr lang="es-CL" dirty="0" smtClean="0"/>
              <a:t>Single-public payer</a:t>
            </a:r>
            <a:r>
              <a:rPr lang="es-CL" dirty="0"/>
              <a:t>, Choice of </a:t>
            </a:r>
            <a:r>
              <a:rPr lang="es-CL" dirty="0" smtClean="0"/>
              <a:t>payer, </a:t>
            </a:r>
            <a:r>
              <a:rPr lang="es-CL" dirty="0"/>
              <a:t>and Explicit benefits. </a:t>
            </a:r>
            <a:endParaRPr lang="es-CL" dirty="0" smtClean="0"/>
          </a:p>
          <a:p>
            <a:pPr>
              <a:spcBef>
                <a:spcPts val="1200"/>
              </a:spcBef>
            </a:pPr>
            <a:r>
              <a:rPr lang="es-CL" dirty="0" smtClean="0"/>
              <a:t>Each </a:t>
            </a:r>
            <a:r>
              <a:rPr lang="es-CL" dirty="0"/>
              <a:t>of the paths has merits and shortcomings and can offer lessons to the rest of the world</a:t>
            </a:r>
            <a:r>
              <a:rPr lang="es-CL" dirty="0" smtClean="0"/>
              <a:t>. </a:t>
            </a:r>
            <a:r>
              <a:rPr lang="en-US" dirty="0"/>
              <a:t>The </a:t>
            </a:r>
            <a:r>
              <a:rPr lang="en-US" dirty="0" smtClean="0"/>
              <a:t>analysis considers some </a:t>
            </a:r>
            <a:r>
              <a:rPr lang="en-US" dirty="0"/>
              <a:t>of the controversial issues on the global agenda</a:t>
            </a:r>
            <a:r>
              <a:rPr lang="en-US" dirty="0" smtClean="0"/>
              <a:t>: market-reforms</a:t>
            </a:r>
            <a:r>
              <a:rPr lang="en-US" dirty="0"/>
              <a:t>, competition, decentralization, </a:t>
            </a:r>
            <a:r>
              <a:rPr lang="en-US" dirty="0" smtClean="0"/>
              <a:t>fragmentation, </a:t>
            </a:r>
            <a:r>
              <a:rPr lang="en-US" dirty="0"/>
              <a:t>and segmentation. </a:t>
            </a:r>
            <a:endParaRPr lang="es-ES" dirty="0"/>
          </a:p>
        </p:txBody>
      </p:sp>
      <p:sp>
        <p:nvSpPr>
          <p:cNvPr id="4" name="Marcador de número de diapositiva 3"/>
          <p:cNvSpPr>
            <a:spLocks noGrp="1"/>
          </p:cNvSpPr>
          <p:nvPr>
            <p:ph type="sldNum" sz="quarter" idx="10"/>
          </p:nvPr>
        </p:nvSpPr>
        <p:spPr/>
        <p:txBody>
          <a:bodyPr/>
          <a:lstStyle/>
          <a:p>
            <a:fld id="{61726150-0062-41EA-8881-0627378EBC37}" type="slidenum">
              <a:rPr lang="es-ES" smtClean="0"/>
              <a:t>8</a:t>
            </a:fld>
            <a:endParaRPr lang="es-ES" dirty="0"/>
          </a:p>
        </p:txBody>
      </p:sp>
    </p:spTree>
    <p:extLst>
      <p:ext uri="{BB962C8B-B14F-4D97-AF65-F5344CB8AC3E}">
        <p14:creationId xmlns:p14="http://schemas.microsoft.com/office/powerpoint/2010/main" val="1991508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1371600" y="473075"/>
            <a:ext cx="4114800" cy="3086100"/>
          </a:xfrm>
        </p:spPr>
      </p:sp>
      <p:sp>
        <p:nvSpPr>
          <p:cNvPr id="3" name="Marcador de notas 2"/>
          <p:cNvSpPr>
            <a:spLocks noGrp="1"/>
          </p:cNvSpPr>
          <p:nvPr>
            <p:ph type="body" idx="1"/>
          </p:nvPr>
        </p:nvSpPr>
        <p:spPr>
          <a:xfrm>
            <a:off x="685800" y="3755571"/>
            <a:ext cx="5543550" cy="5283653"/>
          </a:xfrm>
        </p:spPr>
        <p:txBody>
          <a:bodyPr/>
          <a:lstStyle/>
          <a:p>
            <a:pPr>
              <a:spcBef>
                <a:spcPts val="1200"/>
              </a:spcBef>
            </a:pPr>
            <a:r>
              <a:rPr lang="en-US" dirty="0" smtClean="0"/>
              <a:t>Social </a:t>
            </a:r>
            <a:r>
              <a:rPr lang="en-US" dirty="0"/>
              <a:t>determinants of health are especially important in Latin American countries, which are characterised by adverse colonial legacies, tremendous social injustice, huge socioeconomic disparities, and wide health inequities. </a:t>
            </a:r>
            <a:endParaRPr lang="en-US" dirty="0" smtClean="0"/>
          </a:p>
          <a:p>
            <a:pPr>
              <a:spcBef>
                <a:spcPts val="1200"/>
              </a:spcBef>
            </a:pPr>
            <a:r>
              <a:rPr lang="en-US" dirty="0" smtClean="0"/>
              <a:t>The LA social medicine movement decades ago recognized that </a:t>
            </a:r>
            <a:r>
              <a:rPr lang="en-US" dirty="0"/>
              <a:t>Biomedical models of health care decrease adverse consequences of disease, but are not enough to effectively improve individual and population health and advance health equity. </a:t>
            </a:r>
          </a:p>
          <a:p>
            <a:pPr marL="228600" indent="-228600">
              <a:spcBef>
                <a:spcPts val="1200"/>
              </a:spcBef>
              <a:buFont typeface="Wingdings" panose="05000000000000000000" pitchFamily="2" charset="2"/>
              <a:buChar char="§"/>
            </a:pPr>
            <a:r>
              <a:rPr lang="en-US" dirty="0"/>
              <a:t>Poverty and inequality worsened substantially in the 1980s, 1990s, and early 2000s in </a:t>
            </a:r>
            <a:r>
              <a:rPr lang="en-US" dirty="0" smtClean="0"/>
              <a:t>the region. </a:t>
            </a:r>
            <a:r>
              <a:rPr lang="en-US" dirty="0"/>
              <a:t>Many Latin American </a:t>
            </a:r>
            <a:r>
              <a:rPr lang="en-US" dirty="0" smtClean="0"/>
              <a:t>countries </a:t>
            </a:r>
            <a:r>
              <a:rPr lang="en-US" dirty="0"/>
              <a:t>introduced public policies that </a:t>
            </a:r>
            <a:r>
              <a:rPr lang="en-US" dirty="0" smtClean="0"/>
              <a:t>integrated </a:t>
            </a:r>
            <a:r>
              <a:rPr lang="en-US" dirty="0"/>
              <a:t>health, social, and economic actions, and have sought to develop health systems that incorporate multisectoral interventions when introducing universal health coverage to improve health and its upstream determinants. </a:t>
            </a:r>
          </a:p>
          <a:p>
            <a:pPr marL="228600" indent="-228600">
              <a:spcBef>
                <a:spcPts val="1200"/>
              </a:spcBef>
              <a:buFont typeface="Wingdings" panose="05000000000000000000" pitchFamily="2" charset="2"/>
              <a:buChar char="§"/>
            </a:pPr>
            <a:r>
              <a:rPr lang="en-US" dirty="0" smtClean="0"/>
              <a:t>This paper presents </a:t>
            </a:r>
            <a:r>
              <a:rPr lang="en-US" dirty="0"/>
              <a:t>case studies from four Latin American countries to show the design and implementation of health programmes underpinned by intersectoral action and social participation that have reached national scale to effectively address social determinants of health, improve health outcomes, and reduce health inequities. Investment in managerial and political capacity, strong political and managerial commitment, and state programmes, not just time-limited government actions, have been crucial in underpinning the success of these policies</a:t>
            </a:r>
            <a:r>
              <a:rPr lang="en-US" dirty="0" smtClean="0"/>
              <a:t>. The policies encompass CCT for poverty alleviation and social inclusion – Bolsa Familia from Brazil, early child </a:t>
            </a:r>
            <a:r>
              <a:rPr lang="en-US" dirty="0"/>
              <a:t>development </a:t>
            </a:r>
            <a:r>
              <a:rPr lang="en-US" dirty="0" smtClean="0"/>
              <a:t>– Chile Crece Contigo and Colombia´s De Cero a </a:t>
            </a:r>
            <a:r>
              <a:rPr lang="en-US" dirty="0"/>
              <a:t>Siempre – </a:t>
            </a:r>
            <a:r>
              <a:rPr lang="en-US" dirty="0" smtClean="0"/>
              <a:t>and Dengue Prevention in Cuba. The analysis provides insight into the ways in which integrated ISA are developed and implemented and the need for demand-side and supply-side interventions. In addition, the challenges related to institutional constraints, such as rigid budgeting and sectoral performance targets, and limited capacity for collaborative work. </a:t>
            </a:r>
            <a:endParaRPr lang="es-ES" dirty="0"/>
          </a:p>
          <a:p>
            <a:pPr>
              <a:spcBef>
                <a:spcPts val="1200"/>
              </a:spcBef>
              <a:buFont typeface="Wingdings" panose="05000000000000000000" pitchFamily="2" charset="2"/>
              <a:buChar char="§"/>
            </a:pPr>
            <a:endParaRPr lang="es-ES" dirty="0"/>
          </a:p>
          <a:p>
            <a:pPr>
              <a:spcBef>
                <a:spcPts val="1200"/>
              </a:spcBef>
            </a:pPr>
            <a:endParaRPr lang="es-ES" dirty="0"/>
          </a:p>
        </p:txBody>
      </p:sp>
    </p:spTree>
    <p:extLst>
      <p:ext uri="{BB962C8B-B14F-4D97-AF65-F5344CB8AC3E}">
        <p14:creationId xmlns:p14="http://schemas.microsoft.com/office/powerpoint/2010/main" val="1055054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1"/>
            <a:ext cx="9144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0000"/>
                    <a:lumOff val="10000"/>
                  </a:schemeClr>
                </a:solidFill>
              </a:defRPr>
            </a:lvl1pPr>
            <a:lvl2pPr marL="457189" indent="0" algn="ctr">
              <a:buNone/>
              <a:defRPr sz="1600"/>
            </a:lvl2pPr>
            <a:lvl3pPr marL="914377" indent="0" algn="ctr">
              <a:buNone/>
              <a:defRPr sz="16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smtClean="0"/>
              <a:pPr/>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4752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77198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095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8058404"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39017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1"/>
            <a:ext cx="9144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457189" indent="0">
              <a:buNone/>
              <a:defRPr sz="16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909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51544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2">
                    <a:lumMod val="75000"/>
                  </a:schemeClr>
                </a:solidFill>
                <a:latin typeface="+mn-lt"/>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68096" y="2967788"/>
            <a:ext cx="356616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2">
                    <a:lumMod val="75000"/>
                  </a:schemeClr>
                </a:solidFill>
                <a:latin typeface="+mn-lt"/>
                <a:ea typeface="+mn-ea"/>
                <a:cs typeface="+mn-cs"/>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marL="0" lvl="0" indent="0" algn="l" defTabSz="914377"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4491990" y="2967788"/>
            <a:ext cx="356616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10/15/2014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38085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10/15/2014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66900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10/15/2014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02271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smtClean="0"/>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37367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9141714" cy="4572000"/>
          </a:xfrm>
          <a:solidFill>
            <a:schemeClr val="accent2">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0000"/>
                    <a:lumOff val="10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16CA0-919D-4A49-9C8A-62FDFB3A5183}" type="datetimeFigureOut">
              <a:rPr lang="en-US" smtClean="0"/>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cxnSp>
        <p:nvCxnSpPr>
          <p:cNvPr id="9" name="Straight Connector 8"/>
          <p:cNvCxnSpPr/>
          <p:nvPr/>
        </p:nvCxnSpPr>
        <p:spPr>
          <a:xfrm flipV="1">
            <a:off x="629013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1523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smtClean="0"/>
              <a:pPr/>
              <a:t>10/15/2014</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smtClean="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914892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p:titleStyle>
    <p:body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dx.doi.org/10.1016/S0140-6736(13)61051-X"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ítulo 1"/>
          <p:cNvSpPr txBox="1">
            <a:spLocks/>
          </p:cNvSpPr>
          <p:nvPr/>
        </p:nvSpPr>
        <p:spPr>
          <a:xfrm>
            <a:off x="213517" y="4877770"/>
            <a:ext cx="5707450" cy="1463040"/>
          </a:xfrm>
          <a:prstGeom prst="rect">
            <a:avLst/>
          </a:prstGeom>
        </p:spPr>
        <p:txBody>
          <a:bodyPr anchor="ctr" anchorCtr="0">
            <a:normAutofit fontScale="97500"/>
          </a:bodyPr>
          <a:lstStyle>
            <a:lvl1pPr algn="l" defTabSz="914377" rtl="0" eaLnBrk="1" latinLnBrk="0" hangingPunct="1">
              <a:lnSpc>
                <a:spcPct val="80000"/>
              </a:lnSpc>
              <a:spcBef>
                <a:spcPct val="0"/>
              </a:spcBef>
              <a:buNone/>
              <a:defRPr sz="4400" kern="1200" cap="all" spc="100" baseline="0">
                <a:solidFill>
                  <a:schemeClr val="tx1">
                    <a:lumMod val="90000"/>
                    <a:lumOff val="10000"/>
                  </a:schemeClr>
                </a:solidFill>
                <a:latin typeface="+mj-lt"/>
                <a:ea typeface="+mj-ea"/>
                <a:cs typeface="+mj-cs"/>
              </a:defRPr>
            </a:lvl1pPr>
          </a:lstStyle>
          <a:p>
            <a:pPr algn="ctr"/>
            <a:r>
              <a:rPr lang="en-US" sz="2400" dirty="0" smtClean="0"/>
              <a:t>The Lancet series on </a:t>
            </a:r>
            <a:r>
              <a:rPr lang="en-US" sz="2400" dirty="0" err="1" smtClean="0"/>
              <a:t>uNiversal</a:t>
            </a:r>
            <a:r>
              <a:rPr lang="en-US" sz="2400" dirty="0" smtClean="0"/>
              <a:t> health coverage </a:t>
            </a:r>
            <a:endParaRPr lang="en-US" sz="2400" dirty="0" smtClean="0"/>
          </a:p>
          <a:p>
            <a:pPr algn="ctr"/>
            <a:r>
              <a:rPr lang="en-US" sz="2400" dirty="0" smtClean="0"/>
              <a:t>In latin america</a:t>
            </a:r>
            <a:endParaRPr lang="es-ES" sz="2400" dirty="0"/>
          </a:p>
        </p:txBody>
      </p:sp>
      <p:sp>
        <p:nvSpPr>
          <p:cNvPr id="12" name="Subtítulo 2"/>
          <p:cNvSpPr txBox="1">
            <a:spLocks/>
          </p:cNvSpPr>
          <p:nvPr/>
        </p:nvSpPr>
        <p:spPr>
          <a:xfrm>
            <a:off x="6192570" y="5433331"/>
            <a:ext cx="2395957" cy="880584"/>
          </a:xfrm>
          <a:prstGeom prst="rect">
            <a:avLst/>
          </a:prstGeom>
        </p:spPr>
        <p:txBody>
          <a:bodyPr anchor="ctr" anchorCtr="0"/>
          <a:lstStyle>
            <a:lvl1pPr marL="91440" indent="-91440" algn="l" defTabSz="914377"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600" kern="1200">
                <a:solidFill>
                  <a:schemeClr val="tx1"/>
                </a:solidFill>
                <a:latin typeface="+mn-lt"/>
                <a:ea typeface="+mn-ea"/>
                <a:cs typeface="+mn-cs"/>
              </a:defRPr>
            </a:lvl2pPr>
            <a:lvl3pPr marL="4480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3pPr>
            <a:lvl4pPr marL="59436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4pPr>
            <a:lvl5pPr marL="77724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5pPr>
            <a:lvl6pPr marL="914400"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6pPr>
            <a:lvl7pPr marL="1060704"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7pPr>
            <a:lvl8pPr marL="1216152"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8pPr>
            <a:lvl9pPr marL="1362456" indent="-137157" algn="l" defTabSz="914377" rtl="0" eaLnBrk="1" latinLnBrk="0" hangingPunct="1">
              <a:lnSpc>
                <a:spcPct val="90000"/>
              </a:lnSpc>
              <a:spcBef>
                <a:spcPts val="200"/>
              </a:spcBef>
              <a:spcAft>
                <a:spcPts val="400"/>
              </a:spcAft>
              <a:buClr>
                <a:schemeClr val="accent2"/>
              </a:buClr>
              <a:buFont typeface="Wingdings 3" pitchFamily="18" charset="2"/>
              <a:buChar char=""/>
              <a:defRPr sz="1200" kern="1200">
                <a:solidFill>
                  <a:schemeClr val="tx1"/>
                </a:solidFill>
                <a:latin typeface="+mn-lt"/>
                <a:ea typeface="+mn-ea"/>
                <a:cs typeface="+mn-cs"/>
              </a:defRPr>
            </a:lvl9pPr>
          </a:lstStyle>
          <a:p>
            <a:pPr>
              <a:lnSpc>
                <a:spcPct val="100000"/>
              </a:lnSpc>
              <a:spcBef>
                <a:spcPts val="0"/>
              </a:spcBef>
              <a:spcAft>
                <a:spcPts val="0"/>
              </a:spcAft>
            </a:pPr>
            <a:r>
              <a:rPr lang="es-CL" dirty="0" smtClean="0"/>
              <a:t>Dr. Jeanette Vega </a:t>
            </a:r>
          </a:p>
          <a:p>
            <a:pPr>
              <a:lnSpc>
                <a:spcPct val="100000"/>
              </a:lnSpc>
              <a:spcBef>
                <a:spcPts val="0"/>
              </a:spcBef>
              <a:spcAft>
                <a:spcPts val="0"/>
              </a:spcAft>
            </a:pPr>
            <a:r>
              <a:rPr lang="es-CL" dirty="0" smtClean="0"/>
              <a:t>Senior Editor </a:t>
            </a:r>
            <a:endParaRPr lang="es-ES" dirty="0"/>
          </a:p>
        </p:txBody>
      </p:sp>
      <p:cxnSp>
        <p:nvCxnSpPr>
          <p:cNvPr id="8" name="Conector recto 7"/>
          <p:cNvCxnSpPr/>
          <p:nvPr/>
        </p:nvCxnSpPr>
        <p:spPr>
          <a:xfrm>
            <a:off x="6011938" y="5208325"/>
            <a:ext cx="0" cy="1330596"/>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9" name="CuadroTexto 8"/>
          <p:cNvSpPr txBox="1"/>
          <p:nvPr/>
        </p:nvSpPr>
        <p:spPr>
          <a:xfrm>
            <a:off x="213517" y="2481918"/>
            <a:ext cx="8589170" cy="2086725"/>
          </a:xfrm>
          <a:prstGeom prst="rect">
            <a:avLst/>
          </a:prstGeom>
          <a:noFill/>
        </p:spPr>
        <p:txBody>
          <a:bodyPr wrap="square" rtlCol="0">
            <a:spAutoFit/>
          </a:bodyPr>
          <a:lstStyle/>
          <a:p>
            <a:pPr algn="ctr">
              <a:lnSpc>
                <a:spcPct val="90000"/>
              </a:lnSpc>
            </a:pPr>
            <a:r>
              <a:rPr lang="es-CL" sz="3600" spc="100" dirty="0" smtClean="0">
                <a:solidFill>
                  <a:schemeClr val="bg2">
                    <a:lumMod val="50000"/>
                  </a:schemeClr>
                </a:solidFill>
                <a:latin typeface="+mj-lt"/>
                <a:ea typeface="+mj-ea"/>
                <a:cs typeface="+mj-cs"/>
              </a:rPr>
              <a:t>Universal Health Coverage: </a:t>
            </a:r>
          </a:p>
          <a:p>
            <a:pPr algn="ctr">
              <a:lnSpc>
                <a:spcPct val="90000"/>
              </a:lnSpc>
            </a:pPr>
            <a:r>
              <a:rPr lang="es-CL" sz="3600" spc="100" dirty="0" smtClean="0">
                <a:solidFill>
                  <a:schemeClr val="bg2">
                    <a:lumMod val="50000"/>
                  </a:schemeClr>
                </a:solidFill>
                <a:latin typeface="+mj-lt"/>
                <a:ea typeface="+mj-ea"/>
                <a:cs typeface="+mj-cs"/>
              </a:rPr>
              <a:t>Not Why, </a:t>
            </a:r>
            <a:r>
              <a:rPr lang="en-US" sz="3600" spc="100" dirty="0" smtClean="0">
                <a:solidFill>
                  <a:schemeClr val="bg2">
                    <a:lumMod val="50000"/>
                  </a:schemeClr>
                </a:solidFill>
                <a:latin typeface="+mj-lt"/>
                <a:ea typeface="+mj-ea"/>
                <a:cs typeface="+mj-cs"/>
              </a:rPr>
              <a:t>What</a:t>
            </a:r>
            <a:r>
              <a:rPr lang="es-CL" sz="3600" spc="100" dirty="0" smtClean="0">
                <a:solidFill>
                  <a:schemeClr val="bg2">
                    <a:lumMod val="50000"/>
                  </a:schemeClr>
                </a:solidFill>
                <a:latin typeface="+mj-lt"/>
                <a:ea typeface="+mj-ea"/>
                <a:cs typeface="+mj-cs"/>
              </a:rPr>
              <a:t> or When – </a:t>
            </a:r>
            <a:r>
              <a:rPr lang="en-US" sz="3600" spc="100" dirty="0" smtClean="0">
                <a:solidFill>
                  <a:schemeClr val="bg2">
                    <a:lumMod val="50000"/>
                  </a:schemeClr>
                </a:solidFill>
                <a:latin typeface="+mj-lt"/>
                <a:ea typeface="+mj-ea"/>
                <a:cs typeface="+mj-cs"/>
              </a:rPr>
              <a:t>But</a:t>
            </a:r>
            <a:r>
              <a:rPr lang="es-CL" sz="3600" spc="100" dirty="0" smtClean="0">
                <a:solidFill>
                  <a:schemeClr val="bg2">
                    <a:lumMod val="50000"/>
                  </a:schemeClr>
                </a:solidFill>
                <a:latin typeface="+mj-lt"/>
                <a:ea typeface="+mj-ea"/>
                <a:cs typeface="+mj-cs"/>
              </a:rPr>
              <a:t> How?</a:t>
            </a:r>
          </a:p>
          <a:p>
            <a:pPr algn="ctr">
              <a:lnSpc>
                <a:spcPct val="90000"/>
              </a:lnSpc>
            </a:pPr>
            <a:r>
              <a:rPr lang="es-CL" sz="3600" spc="100" dirty="0">
                <a:solidFill>
                  <a:schemeClr val="bg2">
                    <a:lumMod val="50000"/>
                  </a:schemeClr>
                </a:solidFill>
                <a:latin typeface="+mj-lt"/>
                <a:ea typeface="+mj-ea"/>
                <a:cs typeface="+mj-cs"/>
              </a:rPr>
              <a:t>D</a:t>
            </a:r>
            <a:r>
              <a:rPr lang="es-CL" sz="3600" spc="100" dirty="0" smtClean="0">
                <a:solidFill>
                  <a:schemeClr val="bg2">
                    <a:lumMod val="50000"/>
                  </a:schemeClr>
                </a:solidFill>
                <a:latin typeface="+mj-lt"/>
                <a:ea typeface="+mj-ea"/>
                <a:cs typeface="+mj-cs"/>
              </a:rPr>
              <a:t>istinctive Knowledge from Latin America</a:t>
            </a:r>
            <a:endParaRPr lang="es-ES" sz="3600" spc="100" dirty="0">
              <a:solidFill>
                <a:schemeClr val="bg2">
                  <a:lumMod val="50000"/>
                </a:schemeClr>
              </a:solidFill>
              <a:latin typeface="+mj-lt"/>
              <a:ea typeface="+mj-ea"/>
              <a:cs typeface="+mj-cs"/>
            </a:endParaRPr>
          </a:p>
        </p:txBody>
      </p:sp>
      <p:pic>
        <p:nvPicPr>
          <p:cNvPr id="1028"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t="5247"/>
          <a:stretch/>
        </p:blipFill>
        <p:spPr bwMode="auto">
          <a:xfrm>
            <a:off x="584866" y="452975"/>
            <a:ext cx="1444350" cy="128645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27" name="Picture 7"/>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730686" y="901874"/>
            <a:ext cx="2197180" cy="26339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26" name="Picture 1" descr="logoeclacnegro 3cm150ppi"/>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601144" y="494823"/>
            <a:ext cx="849760" cy="1027392"/>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025" name="Picture 2" descr="RF logo July 200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21717" y="773802"/>
            <a:ext cx="1558612" cy="519538"/>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0" y="0"/>
            <a:ext cx="9144000" cy="33820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1755858"/>
            <a:ext cx="9144000" cy="338203"/>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293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bwMode="gray">
          <a:xfrm>
            <a:off x="804233" y="340772"/>
            <a:ext cx="7290054" cy="1499616"/>
          </a:xfrm>
        </p:spPr>
        <p:txBody>
          <a:bodyPr>
            <a:normAutofit fontScale="90000"/>
          </a:bodyPr>
          <a:lstStyle/>
          <a:p>
            <a:r>
              <a:rPr lang="en-GB" sz="3600" dirty="0" smtClean="0"/>
              <a:t>Financing universal health coverage in Latin American countries: How to improve financing and solidarity</a:t>
            </a:r>
            <a:br>
              <a:rPr lang="en-GB" sz="3600" dirty="0" smtClean="0"/>
            </a:br>
            <a:r>
              <a:rPr lang="en-GB" sz="2700" dirty="0"/>
              <a:t>by Mr Daniel Titelman et al </a:t>
            </a:r>
            <a:endParaRPr lang="es-ES" sz="2700" dirty="0"/>
          </a:p>
        </p:txBody>
      </p:sp>
      <p:grpSp>
        <p:nvGrpSpPr>
          <p:cNvPr id="141" name="Group 140"/>
          <p:cNvGrpSpPr/>
          <p:nvPr/>
        </p:nvGrpSpPr>
        <p:grpSpPr bwMode="gray">
          <a:xfrm>
            <a:off x="492836" y="2682348"/>
            <a:ext cx="8158327" cy="3877154"/>
            <a:chOff x="549987" y="2363033"/>
            <a:chExt cx="8158327" cy="3877154"/>
          </a:xfrm>
        </p:grpSpPr>
        <p:sp>
          <p:nvSpPr>
            <p:cNvPr id="97" name="Rectangle 96"/>
            <p:cNvSpPr/>
            <p:nvPr/>
          </p:nvSpPr>
          <p:spPr bwMode="gray">
            <a:xfrm>
              <a:off x="7014978" y="5168367"/>
              <a:ext cx="358140" cy="60378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97"/>
            <p:cNvSpPr/>
            <p:nvPr/>
          </p:nvSpPr>
          <p:spPr bwMode="gray">
            <a:xfrm>
              <a:off x="7014978" y="4663156"/>
              <a:ext cx="358140" cy="499050"/>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95"/>
            <p:cNvSpPr/>
            <p:nvPr/>
          </p:nvSpPr>
          <p:spPr bwMode="gray">
            <a:xfrm>
              <a:off x="5932938" y="5285429"/>
              <a:ext cx="358140" cy="486728"/>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Rectangle 98"/>
            <p:cNvSpPr/>
            <p:nvPr/>
          </p:nvSpPr>
          <p:spPr bwMode="gray">
            <a:xfrm>
              <a:off x="5932938" y="4805901"/>
              <a:ext cx="358140" cy="474406"/>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94"/>
            <p:cNvSpPr/>
            <p:nvPr/>
          </p:nvSpPr>
          <p:spPr bwMode="gray">
            <a:xfrm>
              <a:off x="4873758" y="5433296"/>
              <a:ext cx="358140" cy="33886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99"/>
            <p:cNvSpPr/>
            <p:nvPr/>
          </p:nvSpPr>
          <p:spPr bwMode="gray">
            <a:xfrm>
              <a:off x="4873758" y="5063628"/>
              <a:ext cx="358140" cy="357344"/>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93"/>
            <p:cNvSpPr/>
            <p:nvPr/>
          </p:nvSpPr>
          <p:spPr bwMode="gray">
            <a:xfrm>
              <a:off x="3799338" y="4262684"/>
              <a:ext cx="358140" cy="1509473"/>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bwMode="gray">
            <a:xfrm>
              <a:off x="3799338" y="2931883"/>
              <a:ext cx="358140" cy="1318479"/>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92"/>
            <p:cNvSpPr/>
            <p:nvPr/>
          </p:nvSpPr>
          <p:spPr bwMode="gray">
            <a:xfrm>
              <a:off x="2717298" y="4675478"/>
              <a:ext cx="358140" cy="1096679"/>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bwMode="gray">
            <a:xfrm>
              <a:off x="2717298" y="4244200"/>
              <a:ext cx="358140" cy="415875"/>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p:cNvSpPr/>
            <p:nvPr/>
          </p:nvSpPr>
          <p:spPr bwMode="gray">
            <a:xfrm>
              <a:off x="1635258" y="4552256"/>
              <a:ext cx="358140" cy="1219901"/>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p:cNvSpPr/>
            <p:nvPr/>
          </p:nvSpPr>
          <p:spPr bwMode="gray">
            <a:xfrm>
              <a:off x="1635258" y="4133300"/>
              <a:ext cx="358140" cy="403553"/>
            </a:xfrm>
            <a:prstGeom prst="rect">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12"/>
            <p:cNvSpPr>
              <a:spLocks noChangeArrowheads="1"/>
            </p:cNvSpPr>
            <p:nvPr/>
          </p:nvSpPr>
          <p:spPr bwMode="gray">
            <a:xfrm>
              <a:off x="1280611" y="5764455"/>
              <a:ext cx="6451600" cy="7702"/>
            </a:xfrm>
            <a:prstGeom prst="rect">
              <a:avLst/>
            </a:prstGeom>
            <a:solidFill>
              <a:srgbClr val="7F8FA9"/>
            </a:solidFill>
            <a:ln w="1588">
              <a:solidFill>
                <a:srgbClr val="7F8FA9"/>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5" name="Rectangle 13"/>
            <p:cNvSpPr>
              <a:spLocks noChangeArrowheads="1"/>
            </p:cNvSpPr>
            <p:nvPr/>
          </p:nvSpPr>
          <p:spPr bwMode="gray">
            <a:xfrm>
              <a:off x="1691733" y="5038472"/>
              <a:ext cx="270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bg1"/>
                  </a:solidFill>
                  <a:effectLst/>
                  <a:latin typeface="+mn-lt"/>
                </a:rPr>
                <a:t>7.8</a:t>
              </a:r>
              <a:endParaRPr kumimoji="0" lang="en-US" altLang="en-US" sz="1800" b="1" i="0" u="none" strike="noStrike" cap="none" normalizeH="0" baseline="0" dirty="0" smtClean="0">
                <a:ln>
                  <a:noFill/>
                </a:ln>
                <a:solidFill>
                  <a:schemeClr val="bg1"/>
                </a:solidFill>
                <a:effectLst/>
                <a:latin typeface="+mn-lt"/>
              </a:endParaRPr>
            </a:p>
          </p:txBody>
        </p:sp>
        <p:sp>
          <p:nvSpPr>
            <p:cNvPr id="26" name="Rectangle 14"/>
            <p:cNvSpPr>
              <a:spLocks noChangeArrowheads="1"/>
            </p:cNvSpPr>
            <p:nvPr/>
          </p:nvSpPr>
          <p:spPr bwMode="gray">
            <a:xfrm>
              <a:off x="2751230" y="5065170"/>
              <a:ext cx="270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bg1"/>
                  </a:solidFill>
                  <a:effectLst/>
                  <a:latin typeface="+mn-lt"/>
                </a:rPr>
                <a:t>6.9</a:t>
              </a:r>
              <a:endParaRPr kumimoji="0" lang="en-US" altLang="en-US" sz="1800" b="1" i="0" u="none" strike="noStrike" cap="none" normalizeH="0" baseline="0" dirty="0" smtClean="0">
                <a:ln>
                  <a:noFill/>
                </a:ln>
                <a:solidFill>
                  <a:schemeClr val="bg1"/>
                </a:solidFill>
                <a:effectLst/>
                <a:latin typeface="+mn-lt"/>
              </a:endParaRPr>
            </a:p>
          </p:txBody>
        </p:sp>
        <p:sp>
          <p:nvSpPr>
            <p:cNvPr id="27" name="Rectangle 15"/>
            <p:cNvSpPr>
              <a:spLocks noChangeArrowheads="1"/>
            </p:cNvSpPr>
            <p:nvPr/>
          </p:nvSpPr>
          <p:spPr bwMode="gray">
            <a:xfrm>
              <a:off x="3847875" y="4785866"/>
              <a:ext cx="270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bg1"/>
                  </a:solidFill>
                  <a:effectLst/>
                  <a:latin typeface="+mn-lt"/>
                </a:rPr>
                <a:t>7.8</a:t>
              </a:r>
              <a:endParaRPr kumimoji="0" lang="en-US" altLang="en-US" sz="1800" b="1" i="0" u="none" strike="noStrike" cap="none" normalizeH="0" baseline="0" dirty="0" smtClean="0">
                <a:ln>
                  <a:noFill/>
                </a:ln>
                <a:solidFill>
                  <a:schemeClr val="bg1"/>
                </a:solidFill>
                <a:effectLst/>
                <a:latin typeface="+mn-lt"/>
              </a:endParaRPr>
            </a:p>
          </p:txBody>
        </p:sp>
        <p:sp>
          <p:nvSpPr>
            <p:cNvPr id="28" name="Rectangle 16"/>
            <p:cNvSpPr>
              <a:spLocks noChangeArrowheads="1"/>
            </p:cNvSpPr>
            <p:nvPr/>
          </p:nvSpPr>
          <p:spPr bwMode="gray">
            <a:xfrm>
              <a:off x="4917533" y="5487666"/>
              <a:ext cx="270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bg1"/>
                  </a:solidFill>
                  <a:effectLst/>
                  <a:latin typeface="+mn-lt"/>
                </a:rPr>
                <a:t>7.8</a:t>
              </a:r>
              <a:endParaRPr kumimoji="0" lang="en-US" altLang="en-US" sz="1800" b="1" i="0" u="none" strike="noStrike" cap="none" normalizeH="0" baseline="0" dirty="0" smtClean="0">
                <a:ln>
                  <a:noFill/>
                </a:ln>
                <a:solidFill>
                  <a:schemeClr val="bg1"/>
                </a:solidFill>
                <a:effectLst/>
                <a:latin typeface="+mn-lt"/>
              </a:endParaRPr>
            </a:p>
          </p:txBody>
        </p:sp>
        <p:sp>
          <p:nvSpPr>
            <p:cNvPr id="29" name="Rectangle 17"/>
            <p:cNvSpPr>
              <a:spLocks noChangeArrowheads="1"/>
            </p:cNvSpPr>
            <p:nvPr/>
          </p:nvSpPr>
          <p:spPr bwMode="gray">
            <a:xfrm>
              <a:off x="6001478" y="5426621"/>
              <a:ext cx="270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bg1"/>
                  </a:solidFill>
                  <a:effectLst/>
                  <a:latin typeface="+mn-lt"/>
                </a:rPr>
                <a:t>7.8</a:t>
              </a:r>
              <a:endParaRPr kumimoji="0" lang="en-US" altLang="en-US" sz="1800" b="1" i="0" u="none" strike="noStrike" cap="none" normalizeH="0" baseline="0" dirty="0" smtClean="0">
                <a:ln>
                  <a:noFill/>
                </a:ln>
                <a:solidFill>
                  <a:schemeClr val="bg1"/>
                </a:solidFill>
                <a:effectLst/>
                <a:latin typeface="+mn-lt"/>
              </a:endParaRPr>
            </a:p>
          </p:txBody>
        </p:sp>
        <p:sp>
          <p:nvSpPr>
            <p:cNvPr id="30" name="Rectangle 18"/>
            <p:cNvSpPr>
              <a:spLocks noChangeArrowheads="1"/>
            </p:cNvSpPr>
            <p:nvPr/>
          </p:nvSpPr>
          <p:spPr bwMode="gray">
            <a:xfrm>
              <a:off x="7076215" y="5352688"/>
              <a:ext cx="270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bg1"/>
                  </a:solidFill>
                  <a:effectLst/>
                  <a:latin typeface="+mn-lt"/>
                </a:rPr>
                <a:t>7.8</a:t>
              </a:r>
              <a:endParaRPr kumimoji="0" lang="en-US" altLang="en-US" sz="1800" b="1" i="0" u="none" strike="noStrike" cap="none" normalizeH="0" baseline="0" dirty="0" smtClean="0">
                <a:ln>
                  <a:noFill/>
                </a:ln>
                <a:solidFill>
                  <a:schemeClr val="bg1"/>
                </a:solidFill>
                <a:effectLst/>
                <a:latin typeface="+mn-lt"/>
              </a:endParaRPr>
            </a:p>
          </p:txBody>
        </p:sp>
        <p:sp>
          <p:nvSpPr>
            <p:cNvPr id="31" name="Rectangle 19"/>
            <p:cNvSpPr>
              <a:spLocks noChangeArrowheads="1"/>
            </p:cNvSpPr>
            <p:nvPr/>
          </p:nvSpPr>
          <p:spPr bwMode="gray">
            <a:xfrm>
              <a:off x="1668873" y="4226487"/>
              <a:ext cx="270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effectLst/>
                  <a:latin typeface="+mn-lt"/>
                </a:rPr>
                <a:t>2.4</a:t>
              </a:r>
              <a:endParaRPr kumimoji="0" lang="en-US" altLang="en-US" sz="1800" b="1" i="0" u="none" strike="noStrike" cap="none" normalizeH="0" baseline="0" dirty="0" smtClean="0">
                <a:ln>
                  <a:noFill/>
                </a:ln>
                <a:effectLst/>
                <a:latin typeface="+mn-lt"/>
              </a:endParaRPr>
            </a:p>
          </p:txBody>
        </p:sp>
        <p:sp>
          <p:nvSpPr>
            <p:cNvPr id="32" name="Rectangle 20"/>
            <p:cNvSpPr>
              <a:spLocks noChangeArrowheads="1"/>
            </p:cNvSpPr>
            <p:nvPr/>
          </p:nvSpPr>
          <p:spPr bwMode="gray">
            <a:xfrm>
              <a:off x="2758850" y="4336104"/>
              <a:ext cx="270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effectLst/>
                  <a:latin typeface="+mn-lt"/>
                </a:rPr>
                <a:t>2.6</a:t>
              </a:r>
              <a:endParaRPr kumimoji="0" lang="en-US" altLang="en-US" sz="1800" b="1" i="0" u="none" strike="noStrike" cap="none" normalizeH="0" baseline="0" dirty="0" smtClean="0">
                <a:ln>
                  <a:noFill/>
                </a:ln>
                <a:effectLst/>
                <a:latin typeface="+mn-lt"/>
              </a:endParaRPr>
            </a:p>
          </p:txBody>
        </p:sp>
        <p:sp>
          <p:nvSpPr>
            <p:cNvPr id="33" name="Rectangle 21"/>
            <p:cNvSpPr>
              <a:spLocks noChangeArrowheads="1"/>
            </p:cNvSpPr>
            <p:nvPr/>
          </p:nvSpPr>
          <p:spPr bwMode="gray">
            <a:xfrm>
              <a:off x="3835175" y="3375226"/>
              <a:ext cx="270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effectLst/>
                  <a:latin typeface="+mn-lt"/>
                </a:rPr>
                <a:t>8.4</a:t>
              </a:r>
              <a:endParaRPr kumimoji="0" lang="en-US" altLang="en-US" sz="1800" b="1" i="0" u="none" strike="noStrike" cap="none" normalizeH="0" baseline="0" dirty="0" smtClean="0">
                <a:ln>
                  <a:noFill/>
                </a:ln>
                <a:effectLst/>
                <a:latin typeface="+mn-lt"/>
              </a:endParaRPr>
            </a:p>
          </p:txBody>
        </p:sp>
        <p:sp>
          <p:nvSpPr>
            <p:cNvPr id="34" name="Rectangle 22"/>
            <p:cNvSpPr>
              <a:spLocks noChangeArrowheads="1"/>
            </p:cNvSpPr>
            <p:nvPr/>
          </p:nvSpPr>
          <p:spPr bwMode="gray">
            <a:xfrm>
              <a:off x="4909913" y="5119849"/>
              <a:ext cx="270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effectLst/>
                  <a:latin typeface="+mn-lt"/>
                </a:rPr>
                <a:t>2.4</a:t>
              </a:r>
              <a:endParaRPr kumimoji="0" lang="en-US" altLang="en-US" sz="1800" b="1" i="0" u="none" strike="noStrike" cap="none" normalizeH="0" baseline="0" dirty="0" smtClean="0">
                <a:ln>
                  <a:noFill/>
                </a:ln>
                <a:effectLst/>
                <a:latin typeface="+mn-lt"/>
              </a:endParaRPr>
            </a:p>
          </p:txBody>
        </p:sp>
        <p:sp>
          <p:nvSpPr>
            <p:cNvPr id="35" name="Rectangle 23"/>
            <p:cNvSpPr>
              <a:spLocks noChangeArrowheads="1"/>
            </p:cNvSpPr>
            <p:nvPr/>
          </p:nvSpPr>
          <p:spPr bwMode="gray">
            <a:xfrm>
              <a:off x="5986238" y="4960699"/>
              <a:ext cx="270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effectLst/>
                  <a:latin typeface="+mn-lt"/>
                </a:rPr>
                <a:t>2.4</a:t>
              </a:r>
              <a:endParaRPr kumimoji="0" lang="en-US" altLang="en-US" sz="1800" b="1" i="0" u="none" strike="noStrike" cap="none" normalizeH="0" baseline="0" dirty="0" smtClean="0">
                <a:ln>
                  <a:noFill/>
                </a:ln>
                <a:effectLst/>
                <a:latin typeface="+mn-lt"/>
              </a:endParaRPr>
            </a:p>
          </p:txBody>
        </p:sp>
        <p:sp>
          <p:nvSpPr>
            <p:cNvPr id="36" name="Rectangle 24"/>
            <p:cNvSpPr>
              <a:spLocks noChangeArrowheads="1"/>
            </p:cNvSpPr>
            <p:nvPr/>
          </p:nvSpPr>
          <p:spPr bwMode="gray">
            <a:xfrm>
              <a:off x="7068595" y="4793310"/>
              <a:ext cx="2709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effectLst/>
                  <a:latin typeface="+mn-lt"/>
                </a:rPr>
                <a:t>2.4</a:t>
              </a:r>
              <a:endParaRPr kumimoji="0" lang="en-US" altLang="en-US" sz="1800" b="1" i="0" u="none" strike="noStrike" cap="none" normalizeH="0" baseline="0" dirty="0" smtClean="0">
                <a:ln>
                  <a:noFill/>
                </a:ln>
                <a:effectLst/>
                <a:latin typeface="+mn-lt"/>
              </a:endParaRPr>
            </a:p>
          </p:txBody>
        </p:sp>
        <p:sp>
          <p:nvSpPr>
            <p:cNvPr id="37" name="Rectangle 25"/>
            <p:cNvSpPr>
              <a:spLocks noChangeArrowheads="1"/>
            </p:cNvSpPr>
            <p:nvPr/>
          </p:nvSpPr>
          <p:spPr bwMode="gray">
            <a:xfrm>
              <a:off x="7960129" y="5664056"/>
              <a:ext cx="3863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0.05</a:t>
              </a:r>
              <a:endParaRPr kumimoji="0" lang="en-US" altLang="en-US" sz="1800" b="0" i="0" u="none" strike="noStrike" cap="none" normalizeH="0" baseline="0" dirty="0" smtClean="0">
                <a:ln>
                  <a:noFill/>
                </a:ln>
                <a:effectLst/>
                <a:latin typeface="+mn-lt"/>
              </a:endParaRPr>
            </a:p>
          </p:txBody>
        </p:sp>
        <p:sp>
          <p:nvSpPr>
            <p:cNvPr id="38" name="Rectangle 26"/>
            <p:cNvSpPr>
              <a:spLocks noChangeArrowheads="1"/>
            </p:cNvSpPr>
            <p:nvPr/>
          </p:nvSpPr>
          <p:spPr bwMode="gray">
            <a:xfrm>
              <a:off x="7960129" y="5020991"/>
              <a:ext cx="3863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0.15</a:t>
              </a:r>
              <a:endParaRPr kumimoji="0" lang="en-US" altLang="en-US" sz="1800" b="0" i="0" u="none" strike="noStrike" cap="none" normalizeH="0" baseline="0" dirty="0" smtClean="0">
                <a:ln>
                  <a:noFill/>
                </a:ln>
                <a:effectLst/>
                <a:latin typeface="+mn-lt"/>
              </a:endParaRPr>
            </a:p>
          </p:txBody>
        </p:sp>
        <p:sp>
          <p:nvSpPr>
            <p:cNvPr id="39" name="Rectangle 27"/>
            <p:cNvSpPr>
              <a:spLocks noChangeArrowheads="1"/>
            </p:cNvSpPr>
            <p:nvPr/>
          </p:nvSpPr>
          <p:spPr bwMode="gray">
            <a:xfrm>
              <a:off x="7960129" y="4386163"/>
              <a:ext cx="3863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0.25</a:t>
              </a:r>
              <a:endParaRPr kumimoji="0" lang="en-US" altLang="en-US" sz="1800" b="0" i="0" u="none" strike="noStrike" cap="none" normalizeH="0" baseline="0" dirty="0" smtClean="0">
                <a:ln>
                  <a:noFill/>
                </a:ln>
                <a:effectLst/>
                <a:latin typeface="+mn-lt"/>
              </a:endParaRPr>
            </a:p>
          </p:txBody>
        </p:sp>
        <p:sp>
          <p:nvSpPr>
            <p:cNvPr id="40" name="Rectangle 28"/>
            <p:cNvSpPr>
              <a:spLocks noChangeArrowheads="1"/>
            </p:cNvSpPr>
            <p:nvPr/>
          </p:nvSpPr>
          <p:spPr bwMode="gray">
            <a:xfrm>
              <a:off x="7960129" y="3728696"/>
              <a:ext cx="3863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0.35</a:t>
              </a:r>
              <a:endParaRPr kumimoji="0" lang="en-US" altLang="en-US" sz="1800" b="0" i="0" u="none" strike="noStrike" cap="none" normalizeH="0" baseline="0" dirty="0" smtClean="0">
                <a:ln>
                  <a:noFill/>
                </a:ln>
                <a:effectLst/>
                <a:latin typeface="+mn-lt"/>
              </a:endParaRPr>
            </a:p>
          </p:txBody>
        </p:sp>
        <p:sp>
          <p:nvSpPr>
            <p:cNvPr id="41" name="Rectangle 29"/>
            <p:cNvSpPr>
              <a:spLocks noChangeArrowheads="1"/>
            </p:cNvSpPr>
            <p:nvPr/>
          </p:nvSpPr>
          <p:spPr bwMode="gray">
            <a:xfrm>
              <a:off x="7960129" y="3103869"/>
              <a:ext cx="3863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0.45</a:t>
              </a:r>
              <a:endParaRPr kumimoji="0" lang="en-US" altLang="en-US" sz="1800" b="0" i="0" u="none" strike="noStrike" cap="none" normalizeH="0" baseline="0" dirty="0" smtClean="0">
                <a:ln>
                  <a:noFill/>
                </a:ln>
                <a:effectLst/>
                <a:latin typeface="+mn-lt"/>
              </a:endParaRPr>
            </a:p>
          </p:txBody>
        </p:sp>
        <p:sp>
          <p:nvSpPr>
            <p:cNvPr id="42" name="Rectangle 30"/>
            <p:cNvSpPr>
              <a:spLocks noChangeArrowheads="1"/>
            </p:cNvSpPr>
            <p:nvPr/>
          </p:nvSpPr>
          <p:spPr bwMode="gray">
            <a:xfrm>
              <a:off x="7960129" y="2461842"/>
              <a:ext cx="3863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0.55</a:t>
              </a:r>
              <a:endParaRPr kumimoji="0" lang="en-US" altLang="en-US" sz="1800" b="0" i="0" u="none" strike="noStrike" cap="none" normalizeH="0" baseline="0" dirty="0" smtClean="0">
                <a:ln>
                  <a:noFill/>
                </a:ln>
                <a:effectLst/>
                <a:latin typeface="+mn-lt"/>
              </a:endParaRPr>
            </a:p>
          </p:txBody>
        </p:sp>
        <p:sp>
          <p:nvSpPr>
            <p:cNvPr id="43" name="Rectangle 31"/>
            <p:cNvSpPr>
              <a:spLocks noChangeArrowheads="1"/>
            </p:cNvSpPr>
            <p:nvPr/>
          </p:nvSpPr>
          <p:spPr bwMode="gray">
            <a:xfrm>
              <a:off x="947271" y="5664056"/>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0</a:t>
              </a:r>
              <a:endParaRPr kumimoji="0" lang="en-US" altLang="en-US" sz="1800" b="0" i="0" u="none" strike="noStrike" cap="none" normalizeH="0" baseline="0" dirty="0" smtClean="0">
                <a:ln>
                  <a:noFill/>
                </a:ln>
                <a:effectLst/>
                <a:latin typeface="+mn-lt"/>
              </a:endParaRPr>
            </a:p>
          </p:txBody>
        </p:sp>
        <p:sp>
          <p:nvSpPr>
            <p:cNvPr id="44" name="Rectangle 32"/>
            <p:cNvSpPr>
              <a:spLocks noChangeArrowheads="1"/>
            </p:cNvSpPr>
            <p:nvPr/>
          </p:nvSpPr>
          <p:spPr bwMode="gray">
            <a:xfrm>
              <a:off x="947271" y="4871864"/>
              <a:ext cx="1138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5</a:t>
              </a:r>
              <a:endParaRPr kumimoji="0" lang="en-US" altLang="en-US" sz="1800" b="0" i="0" u="none" strike="noStrike" cap="none" normalizeH="0" baseline="0" dirty="0" smtClean="0">
                <a:ln>
                  <a:noFill/>
                </a:ln>
                <a:effectLst/>
                <a:latin typeface="+mn-lt"/>
              </a:endParaRPr>
            </a:p>
          </p:txBody>
        </p:sp>
        <p:sp>
          <p:nvSpPr>
            <p:cNvPr id="45" name="Rectangle 33"/>
            <p:cNvSpPr>
              <a:spLocks noChangeArrowheads="1"/>
            </p:cNvSpPr>
            <p:nvPr/>
          </p:nvSpPr>
          <p:spPr bwMode="gray">
            <a:xfrm>
              <a:off x="833459" y="4076555"/>
              <a:ext cx="227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10</a:t>
              </a:r>
              <a:endParaRPr kumimoji="0" lang="en-US" altLang="en-US" sz="1800" b="0" i="0" u="none" strike="noStrike" cap="none" normalizeH="0" baseline="0" dirty="0" smtClean="0">
                <a:ln>
                  <a:noFill/>
                </a:ln>
                <a:effectLst/>
                <a:latin typeface="+mn-lt"/>
              </a:endParaRPr>
            </a:p>
          </p:txBody>
        </p:sp>
        <p:sp>
          <p:nvSpPr>
            <p:cNvPr id="46" name="Rectangle 34"/>
            <p:cNvSpPr>
              <a:spLocks noChangeArrowheads="1"/>
            </p:cNvSpPr>
            <p:nvPr/>
          </p:nvSpPr>
          <p:spPr bwMode="gray">
            <a:xfrm>
              <a:off x="833459" y="3255073"/>
              <a:ext cx="227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15</a:t>
              </a:r>
              <a:endParaRPr kumimoji="0" lang="en-US" altLang="en-US" sz="1800" b="0" i="0" u="none" strike="noStrike" cap="none" normalizeH="0" baseline="0" dirty="0" smtClean="0">
                <a:ln>
                  <a:noFill/>
                </a:ln>
                <a:effectLst/>
                <a:latin typeface="+mn-lt"/>
              </a:endParaRPr>
            </a:p>
          </p:txBody>
        </p:sp>
        <p:sp>
          <p:nvSpPr>
            <p:cNvPr id="47" name="Rectangle 35"/>
            <p:cNvSpPr>
              <a:spLocks noChangeArrowheads="1"/>
            </p:cNvSpPr>
            <p:nvPr/>
          </p:nvSpPr>
          <p:spPr bwMode="gray">
            <a:xfrm>
              <a:off x="833459" y="2482403"/>
              <a:ext cx="22762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20</a:t>
              </a:r>
              <a:endParaRPr kumimoji="0" lang="en-US" altLang="en-US" sz="1800" b="0" i="0" u="none" strike="noStrike" cap="none" normalizeH="0" baseline="0" dirty="0" smtClean="0">
                <a:ln>
                  <a:noFill/>
                </a:ln>
                <a:effectLst/>
                <a:latin typeface="+mn-lt"/>
              </a:endParaRPr>
            </a:p>
          </p:txBody>
        </p:sp>
        <p:sp>
          <p:nvSpPr>
            <p:cNvPr id="48" name="Rectangle 36"/>
            <p:cNvSpPr>
              <a:spLocks noChangeArrowheads="1"/>
            </p:cNvSpPr>
            <p:nvPr/>
          </p:nvSpPr>
          <p:spPr bwMode="gray">
            <a:xfrm>
              <a:off x="1342523" y="5815549"/>
              <a:ext cx="95930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Europe (15)</a:t>
              </a:r>
              <a:endParaRPr kumimoji="0" lang="en-US" altLang="en-US" sz="1800" b="0" i="0" u="none" strike="noStrike" cap="none" normalizeH="0" baseline="0" dirty="0" smtClean="0">
                <a:ln>
                  <a:noFill/>
                </a:ln>
                <a:effectLst/>
                <a:latin typeface="+mn-lt"/>
              </a:endParaRPr>
            </a:p>
          </p:txBody>
        </p:sp>
        <p:sp>
          <p:nvSpPr>
            <p:cNvPr id="49" name="Rectangle 37"/>
            <p:cNvSpPr>
              <a:spLocks noChangeArrowheads="1"/>
            </p:cNvSpPr>
            <p:nvPr/>
          </p:nvSpPr>
          <p:spPr bwMode="gray">
            <a:xfrm>
              <a:off x="2647448" y="5815549"/>
              <a:ext cx="49532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OECD</a:t>
              </a:r>
              <a:endParaRPr kumimoji="0" lang="en-US" altLang="en-US" sz="1800" b="0" i="0" u="none" strike="noStrike" cap="none" normalizeH="0" baseline="0" dirty="0" smtClean="0">
                <a:ln>
                  <a:noFill/>
                </a:ln>
                <a:effectLst/>
                <a:latin typeface="+mn-lt"/>
              </a:endParaRPr>
            </a:p>
          </p:txBody>
        </p:sp>
        <p:sp>
          <p:nvSpPr>
            <p:cNvPr id="50" name="Rectangle 38"/>
            <p:cNvSpPr>
              <a:spLocks noChangeArrowheads="1"/>
            </p:cNvSpPr>
            <p:nvPr/>
          </p:nvSpPr>
          <p:spPr bwMode="gray">
            <a:xfrm>
              <a:off x="3795211" y="5815549"/>
              <a:ext cx="34945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USA</a:t>
              </a:r>
              <a:endParaRPr kumimoji="0" lang="en-US" altLang="en-US" sz="1800" b="0" i="0" u="none" strike="noStrike" cap="none" normalizeH="0" baseline="0" dirty="0" smtClean="0">
                <a:ln>
                  <a:noFill/>
                </a:ln>
                <a:effectLst/>
                <a:latin typeface="+mn-lt"/>
              </a:endParaRPr>
            </a:p>
          </p:txBody>
        </p:sp>
        <p:sp>
          <p:nvSpPr>
            <p:cNvPr id="51" name="Rectangle 39"/>
            <p:cNvSpPr>
              <a:spLocks noChangeArrowheads="1"/>
            </p:cNvSpPr>
            <p:nvPr/>
          </p:nvSpPr>
          <p:spPr bwMode="gray">
            <a:xfrm>
              <a:off x="4658811" y="5815549"/>
              <a:ext cx="78226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Southeast</a:t>
              </a:r>
              <a:endParaRPr kumimoji="0" lang="en-US" altLang="en-US" sz="1800" b="0" i="0" u="none" strike="noStrike" cap="none" normalizeH="0" baseline="0" dirty="0" smtClean="0">
                <a:ln>
                  <a:noFill/>
                </a:ln>
                <a:effectLst/>
                <a:latin typeface="+mn-lt"/>
              </a:endParaRPr>
            </a:p>
          </p:txBody>
        </p:sp>
        <p:sp>
          <p:nvSpPr>
            <p:cNvPr id="52" name="Rectangle 40"/>
            <p:cNvSpPr>
              <a:spLocks noChangeArrowheads="1"/>
            </p:cNvSpPr>
            <p:nvPr/>
          </p:nvSpPr>
          <p:spPr bwMode="gray">
            <a:xfrm>
              <a:off x="4869948" y="5993966"/>
              <a:ext cx="35105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Asia</a:t>
              </a:r>
              <a:endParaRPr kumimoji="0" lang="en-US" altLang="en-US" sz="1800" b="0" i="0" u="none" strike="noStrike" cap="none" normalizeH="0" baseline="0" dirty="0" smtClean="0">
                <a:ln>
                  <a:noFill/>
                </a:ln>
                <a:effectLst/>
                <a:latin typeface="+mn-lt"/>
              </a:endParaRPr>
            </a:p>
          </p:txBody>
        </p:sp>
        <p:sp>
          <p:nvSpPr>
            <p:cNvPr id="53" name="Rectangle 41"/>
            <p:cNvSpPr>
              <a:spLocks noChangeArrowheads="1"/>
            </p:cNvSpPr>
            <p:nvPr/>
          </p:nvSpPr>
          <p:spPr bwMode="gray">
            <a:xfrm>
              <a:off x="5873248" y="5815549"/>
              <a:ext cx="49853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Africa</a:t>
              </a:r>
              <a:endParaRPr kumimoji="0" lang="en-US" altLang="en-US" sz="1800" b="0" i="0" u="none" strike="noStrike" cap="none" normalizeH="0" baseline="0" dirty="0" smtClean="0">
                <a:ln>
                  <a:noFill/>
                </a:ln>
                <a:effectLst/>
                <a:latin typeface="+mn-lt"/>
              </a:endParaRPr>
            </a:p>
          </p:txBody>
        </p:sp>
        <p:sp>
          <p:nvSpPr>
            <p:cNvPr id="54" name="Rectangle 42"/>
            <p:cNvSpPr>
              <a:spLocks noChangeArrowheads="1"/>
            </p:cNvSpPr>
            <p:nvPr/>
          </p:nvSpPr>
          <p:spPr bwMode="gray">
            <a:xfrm>
              <a:off x="7005136" y="5815549"/>
              <a:ext cx="38311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Latin</a:t>
              </a:r>
              <a:endParaRPr kumimoji="0" lang="en-US" altLang="en-US" sz="1800" b="0" i="0" u="none" strike="noStrike" cap="none" normalizeH="0" baseline="0" dirty="0" smtClean="0">
                <a:ln>
                  <a:noFill/>
                </a:ln>
                <a:effectLst/>
                <a:latin typeface="+mn-lt"/>
              </a:endParaRPr>
            </a:p>
          </p:txBody>
        </p:sp>
        <p:sp>
          <p:nvSpPr>
            <p:cNvPr id="55" name="Rectangle 43"/>
            <p:cNvSpPr>
              <a:spLocks noChangeArrowheads="1"/>
            </p:cNvSpPr>
            <p:nvPr/>
          </p:nvSpPr>
          <p:spPr bwMode="gray">
            <a:xfrm>
              <a:off x="6863848" y="5993966"/>
              <a:ext cx="66845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America</a:t>
              </a:r>
              <a:endParaRPr kumimoji="0" lang="en-US" altLang="en-US" sz="1800" b="0" i="0" u="none" strike="noStrike" cap="none" normalizeH="0" baseline="0" dirty="0" smtClean="0">
                <a:ln>
                  <a:noFill/>
                </a:ln>
                <a:effectLst/>
                <a:latin typeface="+mn-lt"/>
              </a:endParaRPr>
            </a:p>
          </p:txBody>
        </p:sp>
        <p:sp>
          <p:nvSpPr>
            <p:cNvPr id="83" name="Rectangle 71"/>
            <p:cNvSpPr>
              <a:spLocks noChangeArrowheads="1"/>
            </p:cNvSpPr>
            <p:nvPr/>
          </p:nvSpPr>
          <p:spPr bwMode="gray">
            <a:xfrm>
              <a:off x="1464307" y="2394703"/>
              <a:ext cx="182880" cy="182880"/>
            </a:xfrm>
            <a:prstGeom prst="rect">
              <a:avLst/>
            </a:prstGeom>
            <a:solidFill>
              <a:srgbClr val="4A66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4" name="Rectangle 72"/>
            <p:cNvSpPr>
              <a:spLocks noChangeArrowheads="1"/>
            </p:cNvSpPr>
            <p:nvPr/>
          </p:nvSpPr>
          <p:spPr bwMode="gray">
            <a:xfrm>
              <a:off x="1729048" y="2372548"/>
              <a:ext cx="202619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Public and social security</a:t>
              </a:r>
              <a:endParaRPr kumimoji="0" lang="en-US" altLang="en-US" sz="1800" b="0" i="0" u="none" strike="noStrike" cap="none" normalizeH="0" baseline="0" dirty="0" smtClean="0">
                <a:ln>
                  <a:noFill/>
                </a:ln>
                <a:effectLst/>
                <a:latin typeface="+mn-lt"/>
              </a:endParaRPr>
            </a:p>
          </p:txBody>
        </p:sp>
        <p:sp>
          <p:nvSpPr>
            <p:cNvPr id="85" name="Rectangle 73"/>
            <p:cNvSpPr>
              <a:spLocks noChangeArrowheads="1"/>
            </p:cNvSpPr>
            <p:nvPr/>
          </p:nvSpPr>
          <p:spPr bwMode="gray">
            <a:xfrm>
              <a:off x="4296934" y="2394703"/>
              <a:ext cx="182880" cy="182880"/>
            </a:xfrm>
            <a:prstGeom prst="rect">
              <a:avLst/>
            </a:prstGeom>
            <a:solidFill>
              <a:srgbClr val="A6A6A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6" name="Rectangle 74"/>
            <p:cNvSpPr>
              <a:spLocks noChangeArrowheads="1"/>
            </p:cNvSpPr>
            <p:nvPr/>
          </p:nvSpPr>
          <p:spPr bwMode="gray">
            <a:xfrm>
              <a:off x="4561675" y="2372548"/>
              <a:ext cx="57458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Private</a:t>
              </a:r>
              <a:endParaRPr kumimoji="0" lang="en-US" altLang="en-US" sz="1800" b="0" i="0" u="none" strike="noStrike" cap="none" normalizeH="0" baseline="0" dirty="0" smtClean="0">
                <a:ln>
                  <a:noFill/>
                </a:ln>
                <a:effectLst/>
                <a:latin typeface="+mn-lt"/>
              </a:endParaRPr>
            </a:p>
          </p:txBody>
        </p:sp>
        <p:sp>
          <p:nvSpPr>
            <p:cNvPr id="88" name="Freeform 76"/>
            <p:cNvSpPr>
              <a:spLocks/>
            </p:cNvSpPr>
            <p:nvPr/>
          </p:nvSpPr>
          <p:spPr bwMode="gray">
            <a:xfrm>
              <a:off x="5700811" y="2394703"/>
              <a:ext cx="182880" cy="182880"/>
            </a:xfrm>
            <a:custGeom>
              <a:avLst/>
              <a:gdLst>
                <a:gd name="T0" fmla="*/ 81 w 81"/>
                <a:gd name="T1" fmla="*/ 40 h 81"/>
                <a:gd name="T2" fmla="*/ 77 w 81"/>
                <a:gd name="T3" fmla="*/ 56 h 81"/>
                <a:gd name="T4" fmla="*/ 67 w 81"/>
                <a:gd name="T5" fmla="*/ 67 h 81"/>
                <a:gd name="T6" fmla="*/ 56 w 81"/>
                <a:gd name="T7" fmla="*/ 77 h 81"/>
                <a:gd name="T8" fmla="*/ 40 w 81"/>
                <a:gd name="T9" fmla="*/ 81 h 81"/>
                <a:gd name="T10" fmla="*/ 23 w 81"/>
                <a:gd name="T11" fmla="*/ 77 h 81"/>
                <a:gd name="T12" fmla="*/ 11 w 81"/>
                <a:gd name="T13" fmla="*/ 67 h 81"/>
                <a:gd name="T14" fmla="*/ 2 w 81"/>
                <a:gd name="T15" fmla="*/ 56 h 81"/>
                <a:gd name="T16" fmla="*/ 0 w 81"/>
                <a:gd name="T17" fmla="*/ 40 h 81"/>
                <a:gd name="T18" fmla="*/ 2 w 81"/>
                <a:gd name="T19" fmla="*/ 23 h 81"/>
                <a:gd name="T20" fmla="*/ 11 w 81"/>
                <a:gd name="T21" fmla="*/ 11 h 81"/>
                <a:gd name="T22" fmla="*/ 23 w 81"/>
                <a:gd name="T23" fmla="*/ 2 h 81"/>
                <a:gd name="T24" fmla="*/ 40 w 81"/>
                <a:gd name="T25" fmla="*/ 0 h 81"/>
                <a:gd name="T26" fmla="*/ 56 w 81"/>
                <a:gd name="T27" fmla="*/ 2 h 81"/>
                <a:gd name="T28" fmla="*/ 67 w 81"/>
                <a:gd name="T29" fmla="*/ 11 h 81"/>
                <a:gd name="T30" fmla="*/ 77 w 81"/>
                <a:gd name="T31" fmla="*/ 23 h 81"/>
                <a:gd name="T32" fmla="*/ 81 w 81"/>
                <a:gd name="T33" fmla="*/ 40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1" h="81">
                  <a:moveTo>
                    <a:pt x="81" y="40"/>
                  </a:moveTo>
                  <a:lnTo>
                    <a:pt x="77" y="56"/>
                  </a:lnTo>
                  <a:lnTo>
                    <a:pt x="67" y="67"/>
                  </a:lnTo>
                  <a:lnTo>
                    <a:pt x="56" y="77"/>
                  </a:lnTo>
                  <a:lnTo>
                    <a:pt x="40" y="81"/>
                  </a:lnTo>
                  <a:lnTo>
                    <a:pt x="23" y="77"/>
                  </a:lnTo>
                  <a:lnTo>
                    <a:pt x="11" y="67"/>
                  </a:lnTo>
                  <a:lnTo>
                    <a:pt x="2" y="56"/>
                  </a:lnTo>
                  <a:lnTo>
                    <a:pt x="0" y="40"/>
                  </a:lnTo>
                  <a:lnTo>
                    <a:pt x="2" y="23"/>
                  </a:lnTo>
                  <a:lnTo>
                    <a:pt x="11" y="11"/>
                  </a:lnTo>
                  <a:lnTo>
                    <a:pt x="23" y="2"/>
                  </a:lnTo>
                  <a:lnTo>
                    <a:pt x="40" y="0"/>
                  </a:lnTo>
                  <a:lnTo>
                    <a:pt x="56" y="2"/>
                  </a:lnTo>
                  <a:lnTo>
                    <a:pt x="67" y="11"/>
                  </a:lnTo>
                  <a:lnTo>
                    <a:pt x="77" y="23"/>
                  </a:lnTo>
                  <a:lnTo>
                    <a:pt x="81" y="40"/>
                  </a:lnTo>
                </a:path>
              </a:pathLst>
            </a:custGeom>
            <a:solidFill>
              <a:srgbClr val="C00000"/>
            </a:solidFill>
            <a:ln w="9525">
              <a:solidFill>
                <a:srgbClr val="C00000"/>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9" name="Rectangle 77"/>
            <p:cNvSpPr>
              <a:spLocks noChangeArrowheads="1"/>
            </p:cNvSpPr>
            <p:nvPr/>
          </p:nvSpPr>
          <p:spPr bwMode="gray">
            <a:xfrm>
              <a:off x="5952851" y="2363033"/>
              <a:ext cx="12327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Gini coefficient</a:t>
              </a:r>
              <a:endParaRPr kumimoji="0" lang="en-US" altLang="en-US" sz="1800" b="0" i="0" u="none" strike="noStrike" cap="none" normalizeH="0" baseline="0" dirty="0" smtClean="0">
                <a:ln>
                  <a:noFill/>
                </a:ln>
                <a:effectLst/>
                <a:latin typeface="+mn-lt"/>
              </a:endParaRPr>
            </a:p>
          </p:txBody>
        </p:sp>
        <p:sp>
          <p:nvSpPr>
            <p:cNvPr id="104" name="Oval 103"/>
            <p:cNvSpPr/>
            <p:nvPr/>
          </p:nvSpPr>
          <p:spPr bwMode="gray">
            <a:xfrm>
              <a:off x="1764798" y="4151784"/>
              <a:ext cx="106680" cy="86256"/>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Oval 104"/>
            <p:cNvSpPr/>
            <p:nvPr/>
          </p:nvSpPr>
          <p:spPr bwMode="gray">
            <a:xfrm>
              <a:off x="2823978" y="4071689"/>
              <a:ext cx="106680" cy="86256"/>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Oval 105"/>
            <p:cNvSpPr/>
            <p:nvPr/>
          </p:nvSpPr>
          <p:spPr bwMode="gray">
            <a:xfrm>
              <a:off x="3921258" y="3615766"/>
              <a:ext cx="106680" cy="86256"/>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val 106"/>
            <p:cNvSpPr/>
            <p:nvPr/>
          </p:nvSpPr>
          <p:spPr bwMode="gray">
            <a:xfrm>
              <a:off x="4988058" y="3400127"/>
              <a:ext cx="106680" cy="86256"/>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Oval 107"/>
            <p:cNvSpPr/>
            <p:nvPr/>
          </p:nvSpPr>
          <p:spPr bwMode="gray">
            <a:xfrm>
              <a:off x="6062478" y="3104394"/>
              <a:ext cx="106680" cy="86256"/>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Oval 108"/>
            <p:cNvSpPr/>
            <p:nvPr/>
          </p:nvSpPr>
          <p:spPr bwMode="gray">
            <a:xfrm>
              <a:off x="7129278" y="2740888"/>
              <a:ext cx="106680" cy="86256"/>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Freeform 109"/>
            <p:cNvSpPr/>
            <p:nvPr/>
          </p:nvSpPr>
          <p:spPr bwMode="gray">
            <a:xfrm>
              <a:off x="1810518" y="2777854"/>
              <a:ext cx="5379720" cy="1417056"/>
            </a:xfrm>
            <a:custGeom>
              <a:avLst/>
              <a:gdLst>
                <a:gd name="connsiteX0" fmla="*/ 0 w 5379720"/>
                <a:gd name="connsiteY0" fmla="*/ 1752600 h 1752600"/>
                <a:gd name="connsiteX1" fmla="*/ 1074420 w 5379720"/>
                <a:gd name="connsiteY1" fmla="*/ 1661160 h 1752600"/>
                <a:gd name="connsiteX2" fmla="*/ 2171700 w 5379720"/>
                <a:gd name="connsiteY2" fmla="*/ 1082040 h 1752600"/>
                <a:gd name="connsiteX3" fmla="*/ 3238500 w 5379720"/>
                <a:gd name="connsiteY3" fmla="*/ 822960 h 1752600"/>
                <a:gd name="connsiteX4" fmla="*/ 4305300 w 5379720"/>
                <a:gd name="connsiteY4" fmla="*/ 449580 h 1752600"/>
                <a:gd name="connsiteX5" fmla="*/ 5379720 w 5379720"/>
                <a:gd name="connsiteY5"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79720" h="1752600">
                  <a:moveTo>
                    <a:pt x="0" y="1752600"/>
                  </a:moveTo>
                  <a:lnTo>
                    <a:pt x="1074420" y="1661160"/>
                  </a:lnTo>
                  <a:lnTo>
                    <a:pt x="2171700" y="1082040"/>
                  </a:lnTo>
                  <a:lnTo>
                    <a:pt x="3238500" y="822960"/>
                  </a:lnTo>
                  <a:lnTo>
                    <a:pt x="4305300" y="449580"/>
                  </a:lnTo>
                  <a:lnTo>
                    <a:pt x="5379720" y="0"/>
                  </a:lnTo>
                </a:path>
              </a:pathLst>
            </a:cu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9"/>
            <p:cNvSpPr>
              <a:spLocks noChangeArrowheads="1"/>
            </p:cNvSpPr>
            <p:nvPr/>
          </p:nvSpPr>
          <p:spPr bwMode="gray">
            <a:xfrm>
              <a:off x="1611166" y="3829481"/>
              <a:ext cx="3863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10.3</a:t>
              </a:r>
              <a:endParaRPr kumimoji="0" lang="en-US" altLang="en-US" sz="1800" b="0" i="0" u="none" strike="noStrike" cap="none" normalizeH="0" baseline="0" dirty="0" smtClean="0">
                <a:ln>
                  <a:noFill/>
                </a:ln>
                <a:effectLst/>
                <a:latin typeface="+mn-lt"/>
              </a:endParaRPr>
            </a:p>
          </p:txBody>
        </p:sp>
        <p:sp>
          <p:nvSpPr>
            <p:cNvPr id="112" name="Rectangle 19"/>
            <p:cNvSpPr>
              <a:spLocks noChangeArrowheads="1"/>
            </p:cNvSpPr>
            <p:nvPr/>
          </p:nvSpPr>
          <p:spPr bwMode="gray">
            <a:xfrm>
              <a:off x="2734873" y="3829481"/>
              <a:ext cx="2725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9.5</a:t>
              </a:r>
              <a:endParaRPr kumimoji="0" lang="en-US" altLang="en-US" sz="1800" b="0" i="0" u="none" strike="noStrike" cap="none" normalizeH="0" baseline="0" dirty="0" smtClean="0">
                <a:ln>
                  <a:noFill/>
                </a:ln>
                <a:effectLst/>
                <a:latin typeface="+mn-lt"/>
              </a:endParaRPr>
            </a:p>
          </p:txBody>
        </p:sp>
        <p:sp>
          <p:nvSpPr>
            <p:cNvPr id="113" name="Rectangle 19"/>
            <p:cNvSpPr>
              <a:spLocks noChangeArrowheads="1"/>
            </p:cNvSpPr>
            <p:nvPr/>
          </p:nvSpPr>
          <p:spPr bwMode="gray">
            <a:xfrm>
              <a:off x="3790487" y="2670028"/>
              <a:ext cx="38632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17.9</a:t>
              </a:r>
              <a:endParaRPr kumimoji="0" lang="en-US" altLang="en-US" sz="1800" b="0" i="0" u="none" strike="noStrike" cap="none" normalizeH="0" baseline="0" dirty="0" smtClean="0">
                <a:ln>
                  <a:noFill/>
                </a:ln>
                <a:effectLst/>
                <a:latin typeface="+mn-lt"/>
              </a:endParaRPr>
            </a:p>
          </p:txBody>
        </p:sp>
        <p:sp>
          <p:nvSpPr>
            <p:cNvPr id="114" name="Rectangle 19"/>
            <p:cNvSpPr>
              <a:spLocks noChangeArrowheads="1"/>
            </p:cNvSpPr>
            <p:nvPr/>
          </p:nvSpPr>
          <p:spPr bwMode="gray">
            <a:xfrm>
              <a:off x="4921814" y="4795816"/>
              <a:ext cx="2725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4.5</a:t>
              </a:r>
              <a:endParaRPr kumimoji="0" lang="en-US" altLang="en-US" sz="1800" b="0" i="0" u="none" strike="noStrike" cap="none" normalizeH="0" baseline="0" dirty="0" smtClean="0">
                <a:ln>
                  <a:noFill/>
                </a:ln>
                <a:effectLst/>
                <a:latin typeface="+mn-lt"/>
              </a:endParaRPr>
            </a:p>
          </p:txBody>
        </p:sp>
        <p:sp>
          <p:nvSpPr>
            <p:cNvPr id="115" name="Rectangle 19"/>
            <p:cNvSpPr>
              <a:spLocks noChangeArrowheads="1"/>
            </p:cNvSpPr>
            <p:nvPr/>
          </p:nvSpPr>
          <p:spPr bwMode="gray">
            <a:xfrm>
              <a:off x="5996234" y="4537049"/>
              <a:ext cx="2725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6.1</a:t>
              </a:r>
              <a:endParaRPr kumimoji="0" lang="en-US" altLang="en-US" sz="1800" b="0" i="0" u="none" strike="noStrike" cap="none" normalizeH="0" baseline="0" dirty="0" smtClean="0">
                <a:ln>
                  <a:noFill/>
                </a:ln>
                <a:effectLst/>
                <a:latin typeface="+mn-lt"/>
              </a:endParaRPr>
            </a:p>
          </p:txBody>
        </p:sp>
        <p:sp>
          <p:nvSpPr>
            <p:cNvPr id="116" name="Rectangle 19"/>
            <p:cNvSpPr>
              <a:spLocks noChangeArrowheads="1"/>
            </p:cNvSpPr>
            <p:nvPr/>
          </p:nvSpPr>
          <p:spPr bwMode="gray">
            <a:xfrm>
              <a:off x="7055414" y="4407666"/>
              <a:ext cx="27251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effectLst/>
                  <a:latin typeface="+mn-lt"/>
                </a:rPr>
                <a:t>7.0</a:t>
              </a:r>
              <a:endParaRPr kumimoji="0" lang="en-US" altLang="en-US" sz="1800" b="0" i="0" u="none" strike="noStrike" cap="none" normalizeH="0" baseline="0" dirty="0" smtClean="0">
                <a:ln>
                  <a:noFill/>
                </a:ln>
                <a:effectLst/>
                <a:latin typeface="+mn-lt"/>
              </a:endParaRPr>
            </a:p>
          </p:txBody>
        </p:sp>
        <p:grpSp>
          <p:nvGrpSpPr>
            <p:cNvPr id="139" name="Group 138"/>
            <p:cNvGrpSpPr/>
            <p:nvPr/>
          </p:nvGrpSpPr>
          <p:grpSpPr bwMode="gray">
            <a:xfrm>
              <a:off x="1152658" y="2580698"/>
              <a:ext cx="137160" cy="3291370"/>
              <a:chOff x="1178058" y="2580698"/>
              <a:chExt cx="137160" cy="3291370"/>
            </a:xfrm>
          </p:grpSpPr>
          <p:sp>
            <p:nvSpPr>
              <p:cNvPr id="22" name="Rectangle 10"/>
              <p:cNvSpPr>
                <a:spLocks noChangeArrowheads="1"/>
              </p:cNvSpPr>
              <p:nvPr/>
            </p:nvSpPr>
            <p:spPr bwMode="gray">
              <a:xfrm>
                <a:off x="1305693" y="2580698"/>
                <a:ext cx="9525" cy="3291370"/>
              </a:xfrm>
              <a:prstGeom prst="rect">
                <a:avLst/>
              </a:prstGeom>
              <a:solidFill>
                <a:srgbClr val="7F8FA9"/>
              </a:solidFill>
              <a:ln w="1588">
                <a:solidFill>
                  <a:srgbClr val="7F8FA9"/>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8" name="Freeform 117"/>
              <p:cNvSpPr/>
              <p:nvPr/>
            </p:nvSpPr>
            <p:spPr bwMode="gray">
              <a:xfrm>
                <a:off x="1178058" y="5772156"/>
                <a:ext cx="137160" cy="0"/>
              </a:xfrm>
              <a:custGeom>
                <a:avLst/>
                <a:gdLst>
                  <a:gd name="connsiteX0" fmla="*/ 0 w 243840"/>
                  <a:gd name="connsiteY0" fmla="*/ 0 h 0"/>
                  <a:gd name="connsiteX1" fmla="*/ 243840 w 243840"/>
                  <a:gd name="connsiteY1" fmla="*/ 0 h 0"/>
                </a:gdLst>
                <a:ahLst/>
                <a:cxnLst>
                  <a:cxn ang="0">
                    <a:pos x="connsiteX0" y="connsiteY0"/>
                  </a:cxn>
                  <a:cxn ang="0">
                    <a:pos x="connsiteX1" y="connsiteY1"/>
                  </a:cxn>
                </a:cxnLst>
                <a:rect l="l" t="t" r="r" b="b"/>
                <a:pathLst>
                  <a:path w="243840">
                    <a:moveTo>
                      <a:pt x="0" y="0"/>
                    </a:moveTo>
                    <a:lnTo>
                      <a:pt x="24384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9" name="Freeform 118"/>
              <p:cNvSpPr/>
              <p:nvPr/>
            </p:nvSpPr>
            <p:spPr bwMode="gray">
              <a:xfrm>
                <a:off x="1178058" y="4182589"/>
                <a:ext cx="137160" cy="0"/>
              </a:xfrm>
              <a:custGeom>
                <a:avLst/>
                <a:gdLst>
                  <a:gd name="connsiteX0" fmla="*/ 0 w 243840"/>
                  <a:gd name="connsiteY0" fmla="*/ 0 h 0"/>
                  <a:gd name="connsiteX1" fmla="*/ 243840 w 243840"/>
                  <a:gd name="connsiteY1" fmla="*/ 0 h 0"/>
                </a:gdLst>
                <a:ahLst/>
                <a:cxnLst>
                  <a:cxn ang="0">
                    <a:pos x="connsiteX0" y="connsiteY0"/>
                  </a:cxn>
                  <a:cxn ang="0">
                    <a:pos x="connsiteX1" y="connsiteY1"/>
                  </a:cxn>
                </a:cxnLst>
                <a:rect l="l" t="t" r="r" b="b"/>
                <a:pathLst>
                  <a:path w="243840">
                    <a:moveTo>
                      <a:pt x="0" y="0"/>
                    </a:moveTo>
                    <a:lnTo>
                      <a:pt x="24384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0" name="Freeform 119"/>
              <p:cNvSpPr/>
              <p:nvPr/>
            </p:nvSpPr>
            <p:spPr bwMode="gray">
              <a:xfrm>
                <a:off x="1178058" y="4971212"/>
                <a:ext cx="137160" cy="0"/>
              </a:xfrm>
              <a:custGeom>
                <a:avLst/>
                <a:gdLst>
                  <a:gd name="connsiteX0" fmla="*/ 0 w 243840"/>
                  <a:gd name="connsiteY0" fmla="*/ 0 h 0"/>
                  <a:gd name="connsiteX1" fmla="*/ 243840 w 243840"/>
                  <a:gd name="connsiteY1" fmla="*/ 0 h 0"/>
                </a:gdLst>
                <a:ahLst/>
                <a:cxnLst>
                  <a:cxn ang="0">
                    <a:pos x="connsiteX0" y="connsiteY0"/>
                  </a:cxn>
                  <a:cxn ang="0">
                    <a:pos x="connsiteX1" y="connsiteY1"/>
                  </a:cxn>
                </a:cxnLst>
                <a:rect l="l" t="t" r="r" b="b"/>
                <a:pathLst>
                  <a:path w="243840">
                    <a:moveTo>
                      <a:pt x="0" y="0"/>
                    </a:moveTo>
                    <a:lnTo>
                      <a:pt x="24384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1" name="Freeform 120"/>
              <p:cNvSpPr/>
              <p:nvPr/>
            </p:nvSpPr>
            <p:spPr bwMode="gray">
              <a:xfrm>
                <a:off x="1178058" y="3381644"/>
                <a:ext cx="137160" cy="0"/>
              </a:xfrm>
              <a:custGeom>
                <a:avLst/>
                <a:gdLst>
                  <a:gd name="connsiteX0" fmla="*/ 0 w 243840"/>
                  <a:gd name="connsiteY0" fmla="*/ 0 h 0"/>
                  <a:gd name="connsiteX1" fmla="*/ 243840 w 243840"/>
                  <a:gd name="connsiteY1" fmla="*/ 0 h 0"/>
                </a:gdLst>
                <a:ahLst/>
                <a:cxnLst>
                  <a:cxn ang="0">
                    <a:pos x="connsiteX0" y="connsiteY0"/>
                  </a:cxn>
                  <a:cxn ang="0">
                    <a:pos x="connsiteX1" y="connsiteY1"/>
                  </a:cxn>
                </a:cxnLst>
                <a:rect l="l" t="t" r="r" b="b"/>
                <a:pathLst>
                  <a:path w="243840">
                    <a:moveTo>
                      <a:pt x="0" y="0"/>
                    </a:moveTo>
                    <a:lnTo>
                      <a:pt x="24384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3" name="Freeform 122"/>
              <p:cNvSpPr/>
              <p:nvPr/>
            </p:nvSpPr>
            <p:spPr bwMode="gray">
              <a:xfrm>
                <a:off x="1178058" y="2580699"/>
                <a:ext cx="137160" cy="0"/>
              </a:xfrm>
              <a:custGeom>
                <a:avLst/>
                <a:gdLst>
                  <a:gd name="connsiteX0" fmla="*/ 0 w 243840"/>
                  <a:gd name="connsiteY0" fmla="*/ 0 h 0"/>
                  <a:gd name="connsiteX1" fmla="*/ 243840 w 243840"/>
                  <a:gd name="connsiteY1" fmla="*/ 0 h 0"/>
                </a:gdLst>
                <a:ahLst/>
                <a:cxnLst>
                  <a:cxn ang="0">
                    <a:pos x="connsiteX0" y="connsiteY0"/>
                  </a:cxn>
                  <a:cxn ang="0">
                    <a:pos x="connsiteX1" y="connsiteY1"/>
                  </a:cxn>
                </a:cxnLst>
                <a:rect l="l" t="t" r="r" b="b"/>
                <a:pathLst>
                  <a:path w="243840">
                    <a:moveTo>
                      <a:pt x="0" y="0"/>
                    </a:moveTo>
                    <a:lnTo>
                      <a:pt x="24384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24" name="Freeform 123"/>
            <p:cNvSpPr/>
            <p:nvPr/>
          </p:nvSpPr>
          <p:spPr bwMode="gray">
            <a:xfrm>
              <a:off x="7731258" y="5137562"/>
              <a:ext cx="137160" cy="0"/>
            </a:xfrm>
            <a:custGeom>
              <a:avLst/>
              <a:gdLst>
                <a:gd name="connsiteX0" fmla="*/ 0 w 243840"/>
                <a:gd name="connsiteY0" fmla="*/ 0 h 0"/>
                <a:gd name="connsiteX1" fmla="*/ 243840 w 243840"/>
                <a:gd name="connsiteY1" fmla="*/ 0 h 0"/>
              </a:gdLst>
              <a:ahLst/>
              <a:cxnLst>
                <a:cxn ang="0">
                  <a:pos x="connsiteX0" y="connsiteY0"/>
                </a:cxn>
                <a:cxn ang="0">
                  <a:pos x="connsiteX1" y="connsiteY1"/>
                </a:cxn>
              </a:cxnLst>
              <a:rect l="l" t="t" r="r" b="b"/>
              <a:pathLst>
                <a:path w="243840">
                  <a:moveTo>
                    <a:pt x="0" y="0"/>
                  </a:moveTo>
                  <a:lnTo>
                    <a:pt x="24384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138" name="Group 137"/>
            <p:cNvGrpSpPr/>
            <p:nvPr/>
          </p:nvGrpSpPr>
          <p:grpSpPr bwMode="gray">
            <a:xfrm>
              <a:off x="7723638" y="2461842"/>
              <a:ext cx="137160" cy="3310314"/>
              <a:chOff x="7723638" y="2461842"/>
              <a:chExt cx="137160" cy="3310314"/>
            </a:xfrm>
          </p:grpSpPr>
          <p:sp>
            <p:nvSpPr>
              <p:cNvPr id="20" name="Rectangle 8"/>
              <p:cNvSpPr>
                <a:spLocks noChangeArrowheads="1"/>
              </p:cNvSpPr>
              <p:nvPr/>
            </p:nvSpPr>
            <p:spPr bwMode="gray">
              <a:xfrm>
                <a:off x="7723638" y="2461842"/>
                <a:ext cx="9525" cy="3291370"/>
              </a:xfrm>
              <a:prstGeom prst="rect">
                <a:avLst/>
              </a:prstGeom>
              <a:solidFill>
                <a:srgbClr val="7F8FA9"/>
              </a:solidFill>
              <a:ln w="1588">
                <a:solidFill>
                  <a:srgbClr val="7F8FA9"/>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7" name="Freeform 116"/>
              <p:cNvSpPr/>
              <p:nvPr/>
            </p:nvSpPr>
            <p:spPr bwMode="gray">
              <a:xfrm>
                <a:off x="7723638" y="5137562"/>
                <a:ext cx="137160" cy="0"/>
              </a:xfrm>
              <a:custGeom>
                <a:avLst/>
                <a:gdLst>
                  <a:gd name="connsiteX0" fmla="*/ 0 w 243840"/>
                  <a:gd name="connsiteY0" fmla="*/ 0 h 0"/>
                  <a:gd name="connsiteX1" fmla="*/ 243840 w 243840"/>
                  <a:gd name="connsiteY1" fmla="*/ 0 h 0"/>
                </a:gdLst>
                <a:ahLst/>
                <a:cxnLst>
                  <a:cxn ang="0">
                    <a:pos x="connsiteX0" y="connsiteY0"/>
                  </a:cxn>
                  <a:cxn ang="0">
                    <a:pos x="connsiteX1" y="connsiteY1"/>
                  </a:cxn>
                </a:cxnLst>
                <a:rect l="l" t="t" r="r" b="b"/>
                <a:pathLst>
                  <a:path w="243840">
                    <a:moveTo>
                      <a:pt x="0" y="0"/>
                    </a:moveTo>
                    <a:lnTo>
                      <a:pt x="24384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5" name="Freeform 124"/>
              <p:cNvSpPr/>
              <p:nvPr/>
            </p:nvSpPr>
            <p:spPr bwMode="gray">
              <a:xfrm>
                <a:off x="7723638" y="5772156"/>
                <a:ext cx="137160" cy="0"/>
              </a:xfrm>
              <a:custGeom>
                <a:avLst/>
                <a:gdLst>
                  <a:gd name="connsiteX0" fmla="*/ 0 w 243840"/>
                  <a:gd name="connsiteY0" fmla="*/ 0 h 0"/>
                  <a:gd name="connsiteX1" fmla="*/ 243840 w 243840"/>
                  <a:gd name="connsiteY1" fmla="*/ 0 h 0"/>
                </a:gdLst>
                <a:ahLst/>
                <a:cxnLst>
                  <a:cxn ang="0">
                    <a:pos x="connsiteX0" y="connsiteY0"/>
                  </a:cxn>
                  <a:cxn ang="0">
                    <a:pos x="connsiteX1" y="connsiteY1"/>
                  </a:cxn>
                </a:cxnLst>
                <a:rect l="l" t="t" r="r" b="b"/>
                <a:pathLst>
                  <a:path w="243840">
                    <a:moveTo>
                      <a:pt x="0" y="0"/>
                    </a:moveTo>
                    <a:lnTo>
                      <a:pt x="24384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6" name="Freeform 125"/>
              <p:cNvSpPr/>
              <p:nvPr/>
            </p:nvSpPr>
            <p:spPr bwMode="gray">
              <a:xfrm>
                <a:off x="7723638" y="4496806"/>
                <a:ext cx="137160" cy="0"/>
              </a:xfrm>
              <a:custGeom>
                <a:avLst/>
                <a:gdLst>
                  <a:gd name="connsiteX0" fmla="*/ 0 w 243840"/>
                  <a:gd name="connsiteY0" fmla="*/ 0 h 0"/>
                  <a:gd name="connsiteX1" fmla="*/ 243840 w 243840"/>
                  <a:gd name="connsiteY1" fmla="*/ 0 h 0"/>
                </a:gdLst>
                <a:ahLst/>
                <a:cxnLst>
                  <a:cxn ang="0">
                    <a:pos x="connsiteX0" y="connsiteY0"/>
                  </a:cxn>
                  <a:cxn ang="0">
                    <a:pos x="connsiteX1" y="connsiteY1"/>
                  </a:cxn>
                </a:cxnLst>
                <a:rect l="l" t="t" r="r" b="b"/>
                <a:pathLst>
                  <a:path w="243840">
                    <a:moveTo>
                      <a:pt x="0" y="0"/>
                    </a:moveTo>
                    <a:lnTo>
                      <a:pt x="24384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7" name="Freeform 126"/>
              <p:cNvSpPr/>
              <p:nvPr/>
            </p:nvSpPr>
            <p:spPr bwMode="gray">
              <a:xfrm>
                <a:off x="7723638" y="3849889"/>
                <a:ext cx="137160" cy="0"/>
              </a:xfrm>
              <a:custGeom>
                <a:avLst/>
                <a:gdLst>
                  <a:gd name="connsiteX0" fmla="*/ 0 w 243840"/>
                  <a:gd name="connsiteY0" fmla="*/ 0 h 0"/>
                  <a:gd name="connsiteX1" fmla="*/ 243840 w 243840"/>
                  <a:gd name="connsiteY1" fmla="*/ 0 h 0"/>
                </a:gdLst>
                <a:ahLst/>
                <a:cxnLst>
                  <a:cxn ang="0">
                    <a:pos x="connsiteX0" y="connsiteY0"/>
                  </a:cxn>
                  <a:cxn ang="0">
                    <a:pos x="connsiteX1" y="connsiteY1"/>
                  </a:cxn>
                </a:cxnLst>
                <a:rect l="l" t="t" r="r" b="b"/>
                <a:pathLst>
                  <a:path w="243840">
                    <a:moveTo>
                      <a:pt x="0" y="0"/>
                    </a:moveTo>
                    <a:lnTo>
                      <a:pt x="24384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8" name="Freeform 127"/>
              <p:cNvSpPr/>
              <p:nvPr/>
            </p:nvSpPr>
            <p:spPr bwMode="gray">
              <a:xfrm>
                <a:off x="7723638" y="3215294"/>
                <a:ext cx="137160" cy="0"/>
              </a:xfrm>
              <a:custGeom>
                <a:avLst/>
                <a:gdLst>
                  <a:gd name="connsiteX0" fmla="*/ 0 w 243840"/>
                  <a:gd name="connsiteY0" fmla="*/ 0 h 0"/>
                  <a:gd name="connsiteX1" fmla="*/ 243840 w 243840"/>
                  <a:gd name="connsiteY1" fmla="*/ 0 h 0"/>
                </a:gdLst>
                <a:ahLst/>
                <a:cxnLst>
                  <a:cxn ang="0">
                    <a:pos x="connsiteX0" y="connsiteY0"/>
                  </a:cxn>
                  <a:cxn ang="0">
                    <a:pos x="connsiteX1" y="connsiteY1"/>
                  </a:cxn>
                </a:cxnLst>
                <a:rect l="l" t="t" r="r" b="b"/>
                <a:pathLst>
                  <a:path w="243840">
                    <a:moveTo>
                      <a:pt x="0" y="0"/>
                    </a:moveTo>
                    <a:lnTo>
                      <a:pt x="24384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9" name="Freeform 128"/>
              <p:cNvSpPr/>
              <p:nvPr/>
            </p:nvSpPr>
            <p:spPr bwMode="gray">
              <a:xfrm>
                <a:off x="7723638" y="2580699"/>
                <a:ext cx="137160" cy="0"/>
              </a:xfrm>
              <a:custGeom>
                <a:avLst/>
                <a:gdLst>
                  <a:gd name="connsiteX0" fmla="*/ 0 w 243840"/>
                  <a:gd name="connsiteY0" fmla="*/ 0 h 0"/>
                  <a:gd name="connsiteX1" fmla="*/ 243840 w 243840"/>
                  <a:gd name="connsiteY1" fmla="*/ 0 h 0"/>
                </a:gdLst>
                <a:ahLst/>
                <a:cxnLst>
                  <a:cxn ang="0">
                    <a:pos x="connsiteX0" y="connsiteY0"/>
                  </a:cxn>
                  <a:cxn ang="0">
                    <a:pos x="connsiteX1" y="connsiteY1"/>
                  </a:cxn>
                </a:cxnLst>
                <a:rect l="l" t="t" r="r" b="b"/>
                <a:pathLst>
                  <a:path w="243840">
                    <a:moveTo>
                      <a:pt x="0" y="0"/>
                    </a:moveTo>
                    <a:lnTo>
                      <a:pt x="24384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33" name="Rectangle 77"/>
            <p:cNvSpPr>
              <a:spLocks noChangeArrowheads="1"/>
            </p:cNvSpPr>
            <p:nvPr/>
          </p:nvSpPr>
          <p:spPr bwMode="gray">
            <a:xfrm rot="16200000">
              <a:off x="293186" y="4066022"/>
              <a:ext cx="75982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effectLst/>
                  <a:latin typeface="+mn-lt"/>
                </a:rPr>
                <a:t>GDP (%)</a:t>
              </a:r>
              <a:endParaRPr kumimoji="0" lang="en-US" altLang="en-US" sz="1800" b="1" i="0" u="none" strike="noStrike" cap="none" normalizeH="0" baseline="0" dirty="0" smtClean="0">
                <a:ln>
                  <a:noFill/>
                </a:ln>
                <a:effectLst/>
                <a:latin typeface="+mn-lt"/>
              </a:endParaRPr>
            </a:p>
          </p:txBody>
        </p:sp>
        <p:sp>
          <p:nvSpPr>
            <p:cNvPr id="134" name="Rectangle 77"/>
            <p:cNvSpPr>
              <a:spLocks noChangeArrowheads="1"/>
            </p:cNvSpPr>
            <p:nvPr/>
          </p:nvSpPr>
          <p:spPr bwMode="gray">
            <a:xfrm rot="5400000" flipH="1">
              <a:off x="7734970" y="4051999"/>
              <a:ext cx="170046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effectLst/>
                  <a:latin typeface="+mn-lt"/>
                </a:rPr>
                <a:t>Gini</a:t>
              </a:r>
              <a:r>
                <a:rPr kumimoji="0" lang="en-US" altLang="en-US" sz="1600" b="1" i="0" u="none" strike="noStrike" cap="none" normalizeH="0" dirty="0" smtClean="0">
                  <a:ln>
                    <a:noFill/>
                  </a:ln>
                  <a:effectLst/>
                  <a:latin typeface="+mn-lt"/>
                </a:rPr>
                <a:t> </a:t>
              </a:r>
              <a:r>
                <a:rPr kumimoji="0" lang="en-US" altLang="en-US" sz="1600" b="1" i="0" u="none" strike="noStrike" cap="none" normalizeH="0" baseline="0" dirty="0" smtClean="0">
                  <a:ln>
                    <a:noFill/>
                  </a:ln>
                  <a:effectLst/>
                  <a:latin typeface="+mn-lt"/>
                </a:rPr>
                <a:t>Coefficient (%)</a:t>
              </a:r>
              <a:endParaRPr kumimoji="0" lang="en-US" altLang="en-US" sz="1800" b="1" i="0" u="none" strike="noStrike" cap="none" normalizeH="0" baseline="0" dirty="0" smtClean="0">
                <a:ln>
                  <a:noFill/>
                </a:ln>
                <a:effectLst/>
                <a:latin typeface="+mn-lt"/>
              </a:endParaRPr>
            </a:p>
          </p:txBody>
        </p:sp>
      </p:grpSp>
      <p:sp>
        <p:nvSpPr>
          <p:cNvPr id="140" name="Rectangle 77"/>
          <p:cNvSpPr>
            <a:spLocks noChangeArrowheads="1"/>
          </p:cNvSpPr>
          <p:nvPr/>
        </p:nvSpPr>
        <p:spPr bwMode="gray">
          <a:xfrm>
            <a:off x="408393" y="2272318"/>
            <a:ext cx="6448240" cy="400110"/>
          </a:xfrm>
          <a:prstGeom prst="rect">
            <a:avLst/>
          </a:prstGeom>
          <a:noFill/>
          <a:extLst/>
        </p:spPr>
        <p:txBody>
          <a:bodyPr wrap="none" rtlCol="0">
            <a:spAutoFit/>
          </a:bodyPr>
          <a:lstStyle/>
          <a:p>
            <a:r>
              <a:rPr lang="en-US" altLang="en-US" sz="2000" b="1" dirty="0"/>
              <a:t>Figure: Health Expenditure and Gini Coefficient, by Region</a:t>
            </a:r>
          </a:p>
        </p:txBody>
      </p:sp>
      <p:sp>
        <p:nvSpPr>
          <p:cNvPr id="142" name="Rectangle 77"/>
          <p:cNvSpPr>
            <a:spLocks noChangeArrowheads="1"/>
          </p:cNvSpPr>
          <p:nvPr/>
        </p:nvSpPr>
        <p:spPr bwMode="gray">
          <a:xfrm>
            <a:off x="466449" y="6645617"/>
            <a:ext cx="5158463" cy="161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i="0" u="none" strike="noStrike" cap="none" normalizeH="0" baseline="0" dirty="0" smtClean="0">
                <a:ln>
                  <a:noFill/>
                </a:ln>
                <a:effectLst/>
                <a:latin typeface="+mn-lt"/>
              </a:rPr>
              <a:t>Data are</a:t>
            </a:r>
            <a:r>
              <a:rPr kumimoji="0" lang="en-US" altLang="en-US" sz="1050" i="0" u="none" strike="noStrike" cap="none" normalizeH="0" dirty="0" smtClean="0">
                <a:ln>
                  <a:noFill/>
                </a:ln>
                <a:effectLst/>
                <a:latin typeface="+mn-lt"/>
              </a:rPr>
              <a:t> from reference 8. OECD = Organisation for Economic Co-operation and Development</a:t>
            </a:r>
            <a:endParaRPr kumimoji="0" lang="en-US" altLang="en-US" sz="1050" i="0" u="none" strike="noStrike" cap="none" normalizeH="0" baseline="0" dirty="0" smtClean="0">
              <a:ln>
                <a:noFill/>
              </a:ln>
              <a:effectLst/>
              <a:latin typeface="+mn-lt"/>
            </a:endParaRPr>
          </a:p>
        </p:txBody>
      </p:sp>
    </p:spTree>
    <p:extLst>
      <p:ext uri="{BB962C8B-B14F-4D97-AF65-F5344CB8AC3E}">
        <p14:creationId xmlns:p14="http://schemas.microsoft.com/office/powerpoint/2010/main" val="2234065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3800" dirty="0" smtClean="0"/>
              <a:t>Leading the way towards universal health coverage: a call to action </a:t>
            </a:r>
            <a:r>
              <a:rPr lang="en-US" sz="3600" dirty="0" smtClean="0"/>
              <a:t/>
            </a:r>
            <a:br>
              <a:rPr lang="en-US" sz="3600" dirty="0" smtClean="0"/>
            </a:br>
            <a:r>
              <a:rPr lang="en-US" sz="2000" dirty="0" smtClean="0"/>
              <a:t>by Dr J Frenk </a:t>
            </a:r>
            <a:endParaRPr lang="es-ES" sz="2000" dirty="0"/>
          </a:p>
        </p:txBody>
      </p:sp>
      <p:sp>
        <p:nvSpPr>
          <p:cNvPr id="3" name="Marcador de contenido 2"/>
          <p:cNvSpPr>
            <a:spLocks noGrp="1"/>
          </p:cNvSpPr>
          <p:nvPr>
            <p:ph idx="1"/>
          </p:nvPr>
        </p:nvSpPr>
        <p:spPr>
          <a:xfrm>
            <a:off x="768096" y="2540000"/>
            <a:ext cx="7867904" cy="4013200"/>
          </a:xfrm>
        </p:spPr>
        <p:txBody>
          <a:bodyPr>
            <a:noAutofit/>
          </a:bodyPr>
          <a:lstStyle/>
          <a:p>
            <a:pPr>
              <a:spcBef>
                <a:spcPts val="1800"/>
              </a:spcBef>
              <a:spcAft>
                <a:spcPts val="0"/>
              </a:spcAft>
            </a:pPr>
            <a:r>
              <a:rPr lang="es-CL" sz="2800" i="1" dirty="0" smtClean="0">
                <a:solidFill>
                  <a:schemeClr val="bg2">
                    <a:lumMod val="50000"/>
                  </a:schemeClr>
                </a:solidFill>
              </a:rPr>
              <a:t>“</a:t>
            </a:r>
            <a:r>
              <a:rPr lang="es-CL" sz="2400" i="1" dirty="0" smtClean="0">
                <a:solidFill>
                  <a:schemeClr val="bg2">
                    <a:lumMod val="50000"/>
                  </a:schemeClr>
                </a:solidFill>
              </a:rPr>
              <a:t>In the quest for universal health coverage, Latin American societies are designing policies to guarantee three types of protection to all their members: protection against public health risk…protection through quality assurance of health care, and financial protection…”</a:t>
            </a:r>
          </a:p>
          <a:p>
            <a:pPr>
              <a:spcBef>
                <a:spcPts val="1800"/>
              </a:spcBef>
              <a:spcAft>
                <a:spcPts val="0"/>
              </a:spcAft>
            </a:pPr>
            <a:r>
              <a:rPr lang="es-CL" sz="2400" i="1" dirty="0" smtClean="0">
                <a:solidFill>
                  <a:schemeClr val="bg2">
                    <a:lumMod val="50000"/>
                  </a:schemeClr>
                </a:solidFill>
              </a:rPr>
              <a:t>“Recent progress in several Latin American countries shows that universal health coverage is a reachable objective, and that the time to achieve it is now.”</a:t>
            </a:r>
            <a:endParaRPr lang="es-ES" sz="2400" i="1" dirty="0">
              <a:solidFill>
                <a:schemeClr val="bg2">
                  <a:lumMod val="50000"/>
                </a:schemeClr>
              </a:solidFill>
            </a:endParaRPr>
          </a:p>
        </p:txBody>
      </p:sp>
    </p:spTree>
    <p:extLst>
      <p:ext uri="{BB962C8B-B14F-4D97-AF65-F5344CB8AC3E}">
        <p14:creationId xmlns:p14="http://schemas.microsoft.com/office/powerpoint/2010/main" val="3656930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4310" y="250238"/>
            <a:ext cx="8058404" cy="1499616"/>
          </a:xfrm>
        </p:spPr>
        <p:txBody>
          <a:bodyPr>
            <a:normAutofit/>
          </a:bodyPr>
          <a:lstStyle/>
          <a:p>
            <a:r>
              <a:rPr lang="es-CL" sz="3800" dirty="0" smtClean="0"/>
              <a:t>Action points for moving forward </a:t>
            </a:r>
            <a:endParaRPr lang="es-ES" sz="3800" dirty="0"/>
          </a:p>
        </p:txBody>
      </p:sp>
      <p:sp>
        <p:nvSpPr>
          <p:cNvPr id="3" name="Marcador de contenido 2"/>
          <p:cNvSpPr>
            <a:spLocks noGrp="1"/>
          </p:cNvSpPr>
          <p:nvPr>
            <p:ph idx="1"/>
          </p:nvPr>
        </p:nvSpPr>
        <p:spPr>
          <a:xfrm>
            <a:off x="650401" y="1901856"/>
            <a:ext cx="8274304" cy="4163060"/>
          </a:xfrm>
        </p:spPr>
        <p:txBody>
          <a:bodyPr>
            <a:noAutofit/>
          </a:bodyPr>
          <a:lstStyle/>
          <a:p>
            <a:pPr marL="265113" lvl="1" indent="-265113">
              <a:lnSpc>
                <a:spcPct val="85000"/>
              </a:lnSpc>
              <a:spcBef>
                <a:spcPts val="1200"/>
              </a:spcBef>
              <a:spcAft>
                <a:spcPts val="0"/>
              </a:spcAft>
            </a:pPr>
            <a:r>
              <a:rPr lang="es-CL" sz="2000" dirty="0" smtClean="0">
                <a:solidFill>
                  <a:schemeClr val="bg2">
                    <a:lumMod val="50000"/>
                  </a:schemeClr>
                </a:solidFill>
              </a:rPr>
              <a:t>Traditional social insurance is leaving the poor and individuals without salaries behind</a:t>
            </a:r>
            <a:r>
              <a:rPr lang="es-CL" sz="2000" dirty="0" smtClean="0"/>
              <a:t>.</a:t>
            </a:r>
          </a:p>
          <a:p>
            <a:pPr marL="265113" lvl="1" indent="-265113">
              <a:lnSpc>
                <a:spcPct val="85000"/>
              </a:lnSpc>
              <a:spcBef>
                <a:spcPts val="1200"/>
              </a:spcBef>
              <a:spcAft>
                <a:spcPts val="0"/>
              </a:spcAft>
            </a:pPr>
            <a:r>
              <a:rPr lang="es-CL" sz="2000" dirty="0" smtClean="0"/>
              <a:t>Democratization is pushing health systems built on </a:t>
            </a:r>
            <a:r>
              <a:rPr lang="es-CL" sz="2000" dirty="0" smtClean="0">
                <a:solidFill>
                  <a:schemeClr val="bg2">
                    <a:lumMod val="50000"/>
                  </a:schemeClr>
                </a:solidFill>
              </a:rPr>
              <a:t>value platforms that asume health is a social right</a:t>
            </a:r>
            <a:r>
              <a:rPr lang="es-CL" sz="2000" dirty="0" smtClean="0"/>
              <a:t>.</a:t>
            </a:r>
          </a:p>
          <a:p>
            <a:pPr marL="265113" lvl="1" indent="-265113">
              <a:lnSpc>
                <a:spcPct val="85000"/>
              </a:lnSpc>
              <a:spcBef>
                <a:spcPts val="1200"/>
              </a:spcBef>
              <a:spcAft>
                <a:spcPts val="0"/>
              </a:spcAft>
            </a:pPr>
            <a:r>
              <a:rPr lang="es-CL" sz="2000" dirty="0" smtClean="0"/>
              <a:t>To finance UHC, countries are </a:t>
            </a:r>
            <a:r>
              <a:rPr lang="es-CL" sz="2000" dirty="0" smtClean="0">
                <a:solidFill>
                  <a:schemeClr val="bg2">
                    <a:lumMod val="50000"/>
                  </a:schemeClr>
                </a:solidFill>
              </a:rPr>
              <a:t>moving beyond traditional contributory schemes</a:t>
            </a:r>
            <a:r>
              <a:rPr lang="es-CL" sz="2000" dirty="0" smtClean="0"/>
              <a:t>.</a:t>
            </a:r>
          </a:p>
          <a:p>
            <a:pPr marL="265113" lvl="1" indent="-265113">
              <a:lnSpc>
                <a:spcPct val="85000"/>
              </a:lnSpc>
              <a:spcBef>
                <a:spcPts val="1200"/>
              </a:spcBef>
              <a:spcAft>
                <a:spcPts val="0"/>
              </a:spcAft>
            </a:pPr>
            <a:r>
              <a:rPr lang="es-CL" sz="2000" dirty="0">
                <a:solidFill>
                  <a:schemeClr val="bg2">
                    <a:lumMod val="50000"/>
                  </a:schemeClr>
                </a:solidFill>
              </a:rPr>
              <a:t>I</a:t>
            </a:r>
            <a:r>
              <a:rPr lang="es-CL" sz="2000" dirty="0" smtClean="0">
                <a:solidFill>
                  <a:schemeClr val="bg2">
                    <a:lumMod val="50000"/>
                  </a:schemeClr>
                </a:solidFill>
              </a:rPr>
              <a:t>nitiatives to strengthen health systems are needed </a:t>
            </a:r>
            <a:r>
              <a:rPr lang="es-CL" sz="2000" dirty="0" smtClean="0"/>
              <a:t>to expand effective coverage, enhance efficiency, and improve equity. </a:t>
            </a:r>
          </a:p>
          <a:p>
            <a:pPr marL="265113" lvl="1" indent="-265113">
              <a:lnSpc>
                <a:spcPct val="85000"/>
              </a:lnSpc>
              <a:spcBef>
                <a:spcPts val="1200"/>
              </a:spcBef>
              <a:spcAft>
                <a:spcPts val="0"/>
              </a:spcAft>
            </a:pPr>
            <a:r>
              <a:rPr lang="es-CL" sz="2000" dirty="0" smtClean="0">
                <a:solidFill>
                  <a:schemeClr val="bg2">
                    <a:lumMod val="50000"/>
                  </a:schemeClr>
                </a:solidFill>
              </a:rPr>
              <a:t>Intersectoral action to address health risks and social determinants </a:t>
            </a:r>
            <a:r>
              <a:rPr lang="es-CL" sz="2000" dirty="0" smtClean="0"/>
              <a:t>of health has been a crucial component of UHC efforts.</a:t>
            </a:r>
          </a:p>
          <a:p>
            <a:pPr marL="265113" lvl="1" indent="-265113">
              <a:lnSpc>
                <a:spcPct val="85000"/>
              </a:lnSpc>
              <a:spcBef>
                <a:spcPts val="1200"/>
              </a:spcBef>
              <a:spcAft>
                <a:spcPts val="0"/>
              </a:spcAft>
            </a:pPr>
            <a:r>
              <a:rPr lang="es-CL" sz="2000" dirty="0" smtClean="0">
                <a:solidFill>
                  <a:schemeClr val="bg2">
                    <a:lumMod val="50000"/>
                  </a:schemeClr>
                </a:solidFill>
              </a:rPr>
              <a:t>Transparency, accountability, and social participation are key elements </a:t>
            </a:r>
            <a:r>
              <a:rPr lang="es-CL" sz="2000" dirty="0" smtClean="0"/>
              <a:t>of effective and equitable UHC.</a:t>
            </a:r>
            <a:endParaRPr lang="es-CL" sz="2000" dirty="0"/>
          </a:p>
        </p:txBody>
      </p:sp>
    </p:spTree>
    <p:extLst>
      <p:ext uri="{BB962C8B-B14F-4D97-AF65-F5344CB8AC3E}">
        <p14:creationId xmlns:p14="http://schemas.microsoft.com/office/powerpoint/2010/main" val="109166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86615" y="313612"/>
            <a:ext cx="8058404" cy="1499616"/>
          </a:xfrm>
        </p:spPr>
        <p:txBody>
          <a:bodyPr>
            <a:normAutofit/>
          </a:bodyPr>
          <a:lstStyle/>
          <a:p>
            <a:r>
              <a:rPr lang="es-CL" sz="3800" dirty="0" smtClean="0"/>
              <a:t>From these lessons emerge 10 </a:t>
            </a:r>
            <a:br>
              <a:rPr lang="es-CL" sz="3800" dirty="0" smtClean="0"/>
            </a:br>
            <a:r>
              <a:rPr lang="es-CL" sz="3800" dirty="0" smtClean="0"/>
              <a:t>specific actions</a:t>
            </a:r>
            <a:endParaRPr lang="es-ES" sz="3800" dirty="0"/>
          </a:p>
        </p:txBody>
      </p:sp>
      <p:sp>
        <p:nvSpPr>
          <p:cNvPr id="3" name="Marcador de contenido 2"/>
          <p:cNvSpPr>
            <a:spLocks noGrp="1"/>
          </p:cNvSpPr>
          <p:nvPr>
            <p:ph idx="1"/>
          </p:nvPr>
        </p:nvSpPr>
        <p:spPr>
          <a:xfrm>
            <a:off x="1847850" y="2286000"/>
            <a:ext cx="6743700" cy="4023360"/>
          </a:xfrm>
        </p:spPr>
        <p:txBody>
          <a:bodyPr>
            <a:noAutofit/>
          </a:bodyPr>
          <a:lstStyle/>
          <a:p>
            <a:pPr>
              <a:spcBef>
                <a:spcPts val="1800"/>
              </a:spcBef>
              <a:spcAft>
                <a:spcPts val="0"/>
              </a:spcAft>
            </a:pPr>
            <a:r>
              <a:rPr lang="es-CL" sz="2200" dirty="0" smtClean="0"/>
              <a:t>Avoid separate coverage schemes for different population groups. </a:t>
            </a:r>
          </a:p>
          <a:p>
            <a:pPr>
              <a:spcBef>
                <a:spcPts val="1800"/>
              </a:spcBef>
              <a:spcAft>
                <a:spcPts val="0"/>
              </a:spcAft>
            </a:pPr>
            <a:r>
              <a:rPr lang="es-CL" sz="2200" dirty="0" smtClean="0"/>
              <a:t>Reduce the burden of out-of-pocket payments.</a:t>
            </a:r>
          </a:p>
          <a:p>
            <a:pPr>
              <a:spcBef>
                <a:spcPts val="1800"/>
              </a:spcBef>
              <a:spcAft>
                <a:spcPts val="0"/>
              </a:spcAft>
            </a:pPr>
            <a:r>
              <a:rPr lang="es-CL" sz="2200" dirty="0" smtClean="0"/>
              <a:t>Increase financing for health and the proportion from general government revenues.</a:t>
            </a:r>
          </a:p>
          <a:p>
            <a:pPr>
              <a:spcBef>
                <a:spcPts val="1800"/>
              </a:spcBef>
              <a:spcAft>
                <a:spcPts val="0"/>
              </a:spcAft>
            </a:pPr>
            <a:r>
              <a:rPr lang="es-CL" sz="2200" dirty="0" smtClean="0"/>
              <a:t>Design upstream interventions to address the social determinants of health and downstream initiatives to deal with the burden of disease. </a:t>
            </a:r>
          </a:p>
          <a:p>
            <a:pPr>
              <a:spcBef>
                <a:spcPts val="1800"/>
              </a:spcBef>
              <a:spcAft>
                <a:spcPts val="0"/>
              </a:spcAft>
            </a:pPr>
            <a:r>
              <a:rPr lang="es-CL" sz="2200" dirty="0" smtClean="0"/>
              <a:t>Establish effective mechanisms to monitor and ensure quality of care.</a:t>
            </a:r>
            <a:endParaRPr lang="es-ES" sz="2200" dirty="0"/>
          </a:p>
        </p:txBody>
      </p:sp>
      <p:sp>
        <p:nvSpPr>
          <p:cNvPr id="6" name="Pentagon 5"/>
          <p:cNvSpPr/>
          <p:nvPr/>
        </p:nvSpPr>
        <p:spPr bwMode="gray">
          <a:xfrm>
            <a:off x="419100" y="2362200"/>
            <a:ext cx="1371600" cy="484632"/>
          </a:xfrm>
          <a:prstGeom prst="homePlate">
            <a:avLst/>
          </a:prstGeom>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5720" tIns="45720" rIns="0" bIns="45720" numCol="1" spcCol="0" rtlCol="0" fromWordArt="0" anchor="ctr" anchorCtr="0" forceAA="0" compatLnSpc="1">
            <a:prstTxWarp prst="textNoShape">
              <a:avLst/>
            </a:prstTxWarp>
            <a:noAutofit/>
          </a:bodyPr>
          <a:lstStyle/>
          <a:p>
            <a:pPr algn="ctr"/>
            <a:r>
              <a:rPr lang="en-US" sz="2200" b="1" dirty="0"/>
              <a:t>Action 1</a:t>
            </a:r>
          </a:p>
        </p:txBody>
      </p:sp>
      <p:sp>
        <p:nvSpPr>
          <p:cNvPr id="9" name="Pentagon 8"/>
          <p:cNvSpPr/>
          <p:nvPr/>
        </p:nvSpPr>
        <p:spPr bwMode="gray">
          <a:xfrm>
            <a:off x="419100" y="3143250"/>
            <a:ext cx="1371600" cy="484632"/>
          </a:xfrm>
          <a:prstGeom prst="homePlate">
            <a:avLst/>
          </a:prstGeom>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5720" tIns="45720" rIns="0" bIns="45720" numCol="1" spcCol="0" rtlCol="0" fromWordArt="0" anchor="ctr" anchorCtr="0" forceAA="0" compatLnSpc="1">
            <a:prstTxWarp prst="textNoShape">
              <a:avLst/>
            </a:prstTxWarp>
            <a:noAutofit/>
          </a:bodyPr>
          <a:lstStyle/>
          <a:p>
            <a:pPr algn="ctr"/>
            <a:r>
              <a:rPr lang="en-US" sz="2200" b="1" dirty="0"/>
              <a:t>Action 2</a:t>
            </a:r>
          </a:p>
        </p:txBody>
      </p:sp>
      <p:sp>
        <p:nvSpPr>
          <p:cNvPr id="10" name="Pentagon 9"/>
          <p:cNvSpPr/>
          <p:nvPr/>
        </p:nvSpPr>
        <p:spPr bwMode="gray">
          <a:xfrm>
            <a:off x="419100" y="3790950"/>
            <a:ext cx="1371600" cy="484632"/>
          </a:xfrm>
          <a:prstGeom prst="homePlate">
            <a:avLst/>
          </a:prstGeom>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5720" tIns="45720" rIns="0" bIns="45720" numCol="1" spcCol="0" rtlCol="0" fromWordArt="0" anchor="ctr" anchorCtr="0" forceAA="0" compatLnSpc="1">
            <a:prstTxWarp prst="textNoShape">
              <a:avLst/>
            </a:prstTxWarp>
            <a:noAutofit/>
          </a:bodyPr>
          <a:lstStyle/>
          <a:p>
            <a:pPr algn="ctr"/>
            <a:r>
              <a:rPr lang="en-US" sz="2200" b="1" dirty="0"/>
              <a:t>Action 3</a:t>
            </a:r>
          </a:p>
        </p:txBody>
      </p:sp>
      <p:sp>
        <p:nvSpPr>
          <p:cNvPr id="11" name="Pentagon 10"/>
          <p:cNvSpPr/>
          <p:nvPr/>
        </p:nvSpPr>
        <p:spPr bwMode="gray">
          <a:xfrm>
            <a:off x="419100" y="4686300"/>
            <a:ext cx="1371600" cy="484632"/>
          </a:xfrm>
          <a:prstGeom prst="homePlate">
            <a:avLst/>
          </a:prstGeom>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5720" tIns="45720" rIns="0" bIns="45720" numCol="1" spcCol="0" rtlCol="0" fromWordArt="0" anchor="ctr" anchorCtr="0" forceAA="0" compatLnSpc="1">
            <a:prstTxWarp prst="textNoShape">
              <a:avLst/>
            </a:prstTxWarp>
            <a:noAutofit/>
          </a:bodyPr>
          <a:lstStyle/>
          <a:p>
            <a:pPr algn="ctr"/>
            <a:r>
              <a:rPr lang="en-US" sz="2200" b="1" dirty="0"/>
              <a:t>Action 4</a:t>
            </a:r>
          </a:p>
        </p:txBody>
      </p:sp>
      <p:sp>
        <p:nvSpPr>
          <p:cNvPr id="12" name="Pentagon 11"/>
          <p:cNvSpPr/>
          <p:nvPr/>
        </p:nvSpPr>
        <p:spPr bwMode="gray">
          <a:xfrm>
            <a:off x="419100" y="5663184"/>
            <a:ext cx="1371600" cy="484632"/>
          </a:xfrm>
          <a:prstGeom prst="homePlate">
            <a:avLst/>
          </a:prstGeom>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45720" tIns="45720" rIns="0" bIns="45720" numCol="1" spcCol="0" rtlCol="0" fromWordArt="0" anchor="ctr" anchorCtr="0" forceAA="0" compatLnSpc="1">
            <a:prstTxWarp prst="textNoShape">
              <a:avLst/>
            </a:prstTxWarp>
            <a:noAutofit/>
          </a:bodyPr>
          <a:lstStyle/>
          <a:p>
            <a:pPr algn="ctr"/>
            <a:r>
              <a:rPr lang="en-US" sz="2200" b="1" dirty="0"/>
              <a:t>Action 5</a:t>
            </a:r>
          </a:p>
        </p:txBody>
      </p:sp>
    </p:spTree>
    <p:extLst>
      <p:ext uri="{BB962C8B-B14F-4D97-AF65-F5344CB8AC3E}">
        <p14:creationId xmlns:p14="http://schemas.microsoft.com/office/powerpoint/2010/main" val="2248372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3800" dirty="0" smtClean="0"/>
              <a:t>From these lessons emerge 10 </a:t>
            </a:r>
            <a:br>
              <a:rPr lang="es-CL" sz="3800" dirty="0" smtClean="0"/>
            </a:br>
            <a:r>
              <a:rPr lang="es-CL" sz="3800" dirty="0" smtClean="0"/>
              <a:t>specific actions (cont’d)</a:t>
            </a:r>
            <a:endParaRPr lang="es-ES" sz="3800" dirty="0"/>
          </a:p>
        </p:txBody>
      </p:sp>
      <p:sp>
        <p:nvSpPr>
          <p:cNvPr id="3" name="Marcador de contenido 2"/>
          <p:cNvSpPr>
            <a:spLocks noGrp="1"/>
          </p:cNvSpPr>
          <p:nvPr>
            <p:ph idx="1"/>
          </p:nvPr>
        </p:nvSpPr>
        <p:spPr>
          <a:xfrm>
            <a:off x="1828800" y="2286000"/>
            <a:ext cx="6858000" cy="4023360"/>
          </a:xfrm>
        </p:spPr>
        <p:txBody>
          <a:bodyPr>
            <a:noAutofit/>
          </a:bodyPr>
          <a:lstStyle/>
          <a:p>
            <a:pPr>
              <a:spcBef>
                <a:spcPts val="1800"/>
              </a:spcBef>
              <a:spcAft>
                <a:spcPts val="0"/>
              </a:spcAft>
            </a:pPr>
            <a:r>
              <a:rPr lang="es-CL" sz="2200" dirty="0" smtClean="0"/>
              <a:t>Improve the training, availability, and distribution of human resources for health.</a:t>
            </a:r>
          </a:p>
          <a:p>
            <a:pPr>
              <a:spcBef>
                <a:spcPts val="1800"/>
              </a:spcBef>
              <a:spcAft>
                <a:spcPts val="0"/>
              </a:spcAft>
            </a:pPr>
            <a:r>
              <a:rPr lang="es-CL" sz="2200" dirty="0" smtClean="0"/>
              <a:t>Strengthen the key health system functions. </a:t>
            </a:r>
          </a:p>
          <a:p>
            <a:pPr>
              <a:spcBef>
                <a:spcPts val="1800"/>
              </a:spcBef>
              <a:spcAft>
                <a:spcPts val="0"/>
              </a:spcAft>
            </a:pPr>
            <a:r>
              <a:rPr lang="es-CL" sz="2200" dirty="0" smtClean="0"/>
              <a:t>Strengthen the role of the state as the key steward of the national health system.</a:t>
            </a:r>
          </a:p>
          <a:p>
            <a:pPr>
              <a:spcBef>
                <a:spcPts val="1800"/>
              </a:spcBef>
              <a:spcAft>
                <a:spcPts val="0"/>
              </a:spcAft>
            </a:pPr>
            <a:r>
              <a:rPr lang="es-CL" sz="2200" dirty="0" smtClean="0"/>
              <a:t>Invest in information systems, health system research, and rigorous assessment. </a:t>
            </a:r>
          </a:p>
          <a:p>
            <a:pPr>
              <a:spcBef>
                <a:spcPts val="1800"/>
              </a:spcBef>
              <a:spcAft>
                <a:spcPts val="0"/>
              </a:spcAft>
            </a:pPr>
            <a:r>
              <a:rPr lang="es-CL" sz="2200" dirty="0" smtClean="0"/>
              <a:t>Stimulate transparency, accountability, and social participation in the design, implementation, and monitoring of UHC initiatives. </a:t>
            </a:r>
            <a:endParaRPr lang="es-ES" sz="2200" dirty="0"/>
          </a:p>
        </p:txBody>
      </p:sp>
      <p:sp>
        <p:nvSpPr>
          <p:cNvPr id="8" name="Pentagon 7"/>
          <p:cNvSpPr/>
          <p:nvPr/>
        </p:nvSpPr>
        <p:spPr bwMode="gray">
          <a:xfrm>
            <a:off x="419100" y="2362200"/>
            <a:ext cx="1371600" cy="484632"/>
          </a:xfrm>
          <a:prstGeom prst="homePlate">
            <a:avLst/>
          </a:prstGeom>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45720" rIns="0" rtlCol="0" anchor="ctr"/>
          <a:lstStyle/>
          <a:p>
            <a:pPr algn="ctr"/>
            <a:r>
              <a:rPr lang="en-US" sz="2200" b="1" dirty="0" smtClean="0"/>
              <a:t>Action 6</a:t>
            </a:r>
            <a:endParaRPr lang="en-US" sz="2200" b="1" dirty="0"/>
          </a:p>
        </p:txBody>
      </p:sp>
      <p:sp>
        <p:nvSpPr>
          <p:cNvPr id="9" name="Pentagon 8"/>
          <p:cNvSpPr/>
          <p:nvPr/>
        </p:nvSpPr>
        <p:spPr bwMode="gray">
          <a:xfrm>
            <a:off x="419100" y="3143250"/>
            <a:ext cx="1371600" cy="484632"/>
          </a:xfrm>
          <a:prstGeom prst="homePlate">
            <a:avLst/>
          </a:prstGeom>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45720" rIns="0" rtlCol="0" anchor="ctr"/>
          <a:lstStyle/>
          <a:p>
            <a:pPr algn="ctr"/>
            <a:r>
              <a:rPr lang="en-US" sz="2200" b="1" dirty="0" smtClean="0"/>
              <a:t>Action 7</a:t>
            </a:r>
            <a:endParaRPr lang="en-US" sz="2200" b="1" dirty="0"/>
          </a:p>
        </p:txBody>
      </p:sp>
      <p:sp>
        <p:nvSpPr>
          <p:cNvPr id="10" name="Pentagon 9"/>
          <p:cNvSpPr/>
          <p:nvPr/>
        </p:nvSpPr>
        <p:spPr bwMode="gray">
          <a:xfrm>
            <a:off x="419100" y="3790950"/>
            <a:ext cx="1371600" cy="484632"/>
          </a:xfrm>
          <a:prstGeom prst="homePlate">
            <a:avLst/>
          </a:prstGeom>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45720" rIns="0" rtlCol="0" anchor="ctr"/>
          <a:lstStyle/>
          <a:p>
            <a:pPr algn="ctr"/>
            <a:r>
              <a:rPr lang="en-US" sz="2200" b="1" dirty="0" smtClean="0"/>
              <a:t>Action 8</a:t>
            </a:r>
            <a:endParaRPr lang="en-US" sz="2200" b="1" dirty="0"/>
          </a:p>
        </p:txBody>
      </p:sp>
      <p:sp>
        <p:nvSpPr>
          <p:cNvPr id="11" name="Pentagon 10"/>
          <p:cNvSpPr/>
          <p:nvPr/>
        </p:nvSpPr>
        <p:spPr bwMode="gray">
          <a:xfrm>
            <a:off x="419100" y="4686300"/>
            <a:ext cx="1371600" cy="484632"/>
          </a:xfrm>
          <a:prstGeom prst="homePlate">
            <a:avLst/>
          </a:prstGeom>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45720" rIns="0" rtlCol="0" anchor="ctr"/>
          <a:lstStyle/>
          <a:p>
            <a:pPr algn="ctr"/>
            <a:r>
              <a:rPr lang="en-US" sz="2200" b="1" dirty="0" smtClean="0"/>
              <a:t>Action 9</a:t>
            </a:r>
            <a:endParaRPr lang="en-US" sz="2200" b="1" dirty="0"/>
          </a:p>
        </p:txBody>
      </p:sp>
      <p:sp>
        <p:nvSpPr>
          <p:cNvPr id="12" name="Pentagon 11"/>
          <p:cNvSpPr/>
          <p:nvPr/>
        </p:nvSpPr>
        <p:spPr bwMode="gray">
          <a:xfrm>
            <a:off x="419100" y="5656771"/>
            <a:ext cx="1371600" cy="484632"/>
          </a:xfrm>
          <a:prstGeom prst="homePlate">
            <a:avLst/>
          </a:prstGeom>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45720" rIns="0" rtlCol="0" anchor="ctr"/>
          <a:lstStyle/>
          <a:p>
            <a:pPr algn="ctr"/>
            <a:r>
              <a:rPr lang="en-US" sz="2200" b="1" dirty="0" smtClean="0"/>
              <a:t>Action 10</a:t>
            </a:r>
            <a:endParaRPr lang="en-US" sz="2200" b="1" dirty="0"/>
          </a:p>
        </p:txBody>
      </p:sp>
    </p:spTree>
    <p:extLst>
      <p:ext uri="{BB962C8B-B14F-4D97-AF65-F5344CB8AC3E}">
        <p14:creationId xmlns:p14="http://schemas.microsoft.com/office/powerpoint/2010/main" val="2157862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3800" dirty="0" smtClean="0"/>
              <a:t>An addition to the global evidence base for UHC</a:t>
            </a:r>
            <a:endParaRPr lang="es-ES" sz="3800" dirty="0"/>
          </a:p>
        </p:txBody>
      </p:sp>
      <p:sp>
        <p:nvSpPr>
          <p:cNvPr id="3" name="Rectangle 2"/>
          <p:cNvSpPr/>
          <p:nvPr/>
        </p:nvSpPr>
        <p:spPr bwMode="gray">
          <a:xfrm>
            <a:off x="571500" y="2730500"/>
            <a:ext cx="8001000" cy="23749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spcBef>
                <a:spcPts val="2400"/>
              </a:spcBef>
            </a:pPr>
            <a:r>
              <a:rPr lang="es-CL" sz="3600" b="1" dirty="0"/>
              <a:t>Health for </a:t>
            </a:r>
            <a:r>
              <a:rPr lang="es-CL" sz="3600" b="1" dirty="0" smtClean="0"/>
              <a:t>all….for real, </a:t>
            </a:r>
            <a:r>
              <a:rPr lang="es-CL" sz="3600" b="1" dirty="0"/>
              <a:t>now</a:t>
            </a:r>
            <a:r>
              <a:rPr lang="es-CL" sz="3600" b="1" dirty="0" smtClean="0"/>
              <a:t>. </a:t>
            </a:r>
          </a:p>
          <a:p>
            <a:pPr algn="ctr">
              <a:lnSpc>
                <a:spcPct val="80000"/>
              </a:lnSpc>
              <a:spcBef>
                <a:spcPts val="2400"/>
              </a:spcBef>
            </a:pPr>
            <a:r>
              <a:rPr lang="es-CL" sz="3600" b="1" dirty="0" smtClean="0"/>
              <a:t>In </a:t>
            </a:r>
            <a:r>
              <a:rPr lang="es-CL" sz="3600" b="1" dirty="0"/>
              <a:t>every </a:t>
            </a:r>
            <a:r>
              <a:rPr lang="es-CL" sz="3600" b="1" dirty="0" smtClean="0"/>
              <a:t>country, </a:t>
            </a:r>
            <a:r>
              <a:rPr lang="es-CL" sz="3600" b="1" dirty="0"/>
              <a:t>and for everyone.</a:t>
            </a:r>
          </a:p>
        </p:txBody>
      </p:sp>
    </p:spTree>
    <p:extLst>
      <p:ext uri="{BB962C8B-B14F-4D97-AF65-F5344CB8AC3E}">
        <p14:creationId xmlns:p14="http://schemas.microsoft.com/office/powerpoint/2010/main" val="2326427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duotone>
              <a:schemeClr val="accent3">
                <a:shade val="45000"/>
                <a:satMod val="135000"/>
              </a:schemeClr>
              <a:prstClr val="white"/>
            </a:duotone>
          </a:blip>
          <a:stretch>
            <a:fillRect/>
          </a:stretch>
        </p:blipFill>
        <p:spPr>
          <a:xfrm>
            <a:off x="197988" y="2452915"/>
            <a:ext cx="4393738" cy="3606800"/>
          </a:xfrm>
          <a:prstGeom prst="rect">
            <a:avLst/>
          </a:prstGeom>
        </p:spPr>
      </p:pic>
      <p:sp>
        <p:nvSpPr>
          <p:cNvPr id="4" name="Título 3"/>
          <p:cNvSpPr>
            <a:spLocks noGrp="1"/>
          </p:cNvSpPr>
          <p:nvPr>
            <p:ph type="title"/>
          </p:nvPr>
        </p:nvSpPr>
        <p:spPr>
          <a:xfrm>
            <a:off x="768096" y="585216"/>
            <a:ext cx="8007604" cy="1499616"/>
          </a:xfrm>
        </p:spPr>
        <p:txBody>
          <a:bodyPr>
            <a:noAutofit/>
          </a:bodyPr>
          <a:lstStyle/>
          <a:p>
            <a:r>
              <a:rPr lang="es-CL" sz="4000" dirty="0" smtClean="0"/>
              <a:t>Why is the experience of Latin American nations of global importance?</a:t>
            </a:r>
            <a:endParaRPr lang="es-ES" sz="4000" dirty="0"/>
          </a:p>
        </p:txBody>
      </p:sp>
      <p:sp>
        <p:nvSpPr>
          <p:cNvPr id="6" name="CuadroTexto 5"/>
          <p:cNvSpPr txBox="1"/>
          <p:nvPr/>
        </p:nvSpPr>
        <p:spPr>
          <a:xfrm>
            <a:off x="4484914" y="2348332"/>
            <a:ext cx="4397830" cy="3293209"/>
          </a:xfrm>
          <a:prstGeom prst="rect">
            <a:avLst/>
          </a:prstGeom>
          <a:noFill/>
        </p:spPr>
        <p:txBody>
          <a:bodyPr wrap="square" rtlCol="0">
            <a:spAutoFit/>
          </a:bodyPr>
          <a:lstStyle/>
          <a:p>
            <a:r>
              <a:rPr lang="es-CL" sz="2400" dirty="0" smtClean="0"/>
              <a:t>A long commitment and difficult quest for UHC</a:t>
            </a:r>
            <a:r>
              <a:rPr lang="es-ES" sz="2400" dirty="0" smtClean="0"/>
              <a:t>:</a:t>
            </a:r>
            <a:endParaRPr lang="es-CL" sz="2400" dirty="0"/>
          </a:p>
          <a:p>
            <a:pPr marL="457200" indent="-457200">
              <a:spcBef>
                <a:spcPts val="1200"/>
              </a:spcBef>
              <a:buClr>
                <a:schemeClr val="accent2"/>
              </a:buClr>
              <a:buFont typeface="Wingdings" panose="05000000000000000000" pitchFamily="2" charset="2"/>
              <a:buChar char="§"/>
            </a:pPr>
            <a:r>
              <a:rPr lang="es-CL" sz="2400" dirty="0" smtClean="0"/>
              <a:t>Profound inequalities</a:t>
            </a:r>
          </a:p>
          <a:p>
            <a:pPr marL="457200" indent="-457200">
              <a:spcBef>
                <a:spcPts val="1200"/>
              </a:spcBef>
              <a:buClr>
                <a:schemeClr val="accent2"/>
              </a:buClr>
              <a:buFont typeface="Wingdings" panose="05000000000000000000" pitchFamily="2" charset="2"/>
              <a:buChar char="§"/>
            </a:pPr>
            <a:r>
              <a:rPr lang="en-US" sz="2400" dirty="0" smtClean="0"/>
              <a:t>Policy</a:t>
            </a:r>
            <a:r>
              <a:rPr lang="es-CL" sz="2400" dirty="0" smtClean="0"/>
              <a:t> experimentation</a:t>
            </a:r>
            <a:r>
              <a:rPr lang="es-CL" sz="2400" dirty="0"/>
              <a:t> </a:t>
            </a:r>
            <a:endParaRPr lang="es-CL" sz="2400" dirty="0" smtClean="0"/>
          </a:p>
          <a:p>
            <a:pPr marL="457200" indent="-457200">
              <a:spcBef>
                <a:spcPts val="1200"/>
              </a:spcBef>
              <a:buClr>
                <a:schemeClr val="accent2"/>
              </a:buClr>
              <a:buFont typeface="Wingdings" panose="05000000000000000000" pitchFamily="2" charset="2"/>
              <a:buChar char="§"/>
            </a:pPr>
            <a:r>
              <a:rPr lang="es-CL" sz="2400" dirty="0" smtClean="0"/>
              <a:t>Shortfalls in results and unintended consequences</a:t>
            </a:r>
          </a:p>
          <a:p>
            <a:pPr marL="457200" indent="-457200">
              <a:spcBef>
                <a:spcPts val="1200"/>
              </a:spcBef>
              <a:buClr>
                <a:schemeClr val="accent2"/>
              </a:buClr>
              <a:buFont typeface="Wingdings" panose="05000000000000000000" pitchFamily="2" charset="2"/>
              <a:buChar char="§"/>
            </a:pPr>
            <a:r>
              <a:rPr lang="es-CL" sz="2400" dirty="0" smtClean="0"/>
              <a:t>Continued innovation</a:t>
            </a:r>
          </a:p>
        </p:txBody>
      </p:sp>
    </p:spTree>
    <p:extLst>
      <p:ext uri="{BB962C8B-B14F-4D97-AF65-F5344CB8AC3E}">
        <p14:creationId xmlns:p14="http://schemas.microsoft.com/office/powerpoint/2010/main" val="279338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40936" y="431307"/>
            <a:ext cx="7290054" cy="1499616"/>
          </a:xfrm>
        </p:spPr>
        <p:txBody>
          <a:bodyPr>
            <a:normAutofit/>
          </a:bodyPr>
          <a:lstStyle/>
          <a:p>
            <a:r>
              <a:rPr lang="es-CL" sz="3600" dirty="0" smtClean="0"/>
              <a:t>cross-cutting political and technical themes and a call to action</a:t>
            </a:r>
            <a:endParaRPr lang="es-ES" sz="3600" dirty="0"/>
          </a:p>
        </p:txBody>
      </p:sp>
      <p:graphicFrame>
        <p:nvGraphicFramePr>
          <p:cNvPr id="8" name="Diagrama 7"/>
          <p:cNvGraphicFramePr/>
          <p:nvPr>
            <p:extLst>
              <p:ext uri="{D42A27DB-BD31-4B8C-83A1-F6EECF244321}">
                <p14:modId xmlns:p14="http://schemas.microsoft.com/office/powerpoint/2010/main" val="2297921448"/>
              </p:ext>
            </p:extLst>
          </p:nvPr>
        </p:nvGraphicFramePr>
        <p:xfrm>
          <a:off x="1248367" y="1955800"/>
          <a:ext cx="6647265" cy="48110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43819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8096" y="585216"/>
            <a:ext cx="7944104" cy="1499616"/>
          </a:xfrm>
        </p:spPr>
        <p:txBody>
          <a:bodyPr>
            <a:normAutofit/>
          </a:bodyPr>
          <a:lstStyle/>
          <a:p>
            <a:r>
              <a:rPr lang="es-CL" sz="4000" dirty="0" smtClean="0"/>
              <a:t>8 comments from leaders and experts </a:t>
            </a:r>
            <a:endParaRPr lang="es-ES" sz="4000" dirty="0"/>
          </a:p>
        </p:txBody>
      </p:sp>
      <p:sp>
        <p:nvSpPr>
          <p:cNvPr id="6" name="Content Placeholder 5"/>
          <p:cNvSpPr>
            <a:spLocks noGrp="1"/>
          </p:cNvSpPr>
          <p:nvPr>
            <p:ph idx="1"/>
          </p:nvPr>
        </p:nvSpPr>
        <p:spPr>
          <a:xfrm>
            <a:off x="768096" y="1830614"/>
            <a:ext cx="8375904" cy="5027386"/>
          </a:xfrm>
        </p:spPr>
        <p:txBody>
          <a:bodyPr>
            <a:noAutofit/>
          </a:bodyPr>
          <a:lstStyle/>
          <a:p>
            <a:pPr marL="265113" lvl="1" indent="-265113">
              <a:lnSpc>
                <a:spcPct val="80000"/>
              </a:lnSpc>
              <a:spcBef>
                <a:spcPts val="600"/>
              </a:spcBef>
              <a:spcAft>
                <a:spcPts val="0"/>
              </a:spcAft>
            </a:pPr>
            <a:r>
              <a:rPr lang="es-CL" sz="2000" b="1" spc="-30" dirty="0" smtClean="0">
                <a:solidFill>
                  <a:schemeClr val="bg2">
                    <a:lumMod val="50000"/>
                  </a:schemeClr>
                </a:solidFill>
              </a:rPr>
              <a:t>Universal Health Coverage: Not Why, What Or When – But How? </a:t>
            </a:r>
            <a:br>
              <a:rPr lang="es-CL" sz="2000" b="1" spc="-30" dirty="0" smtClean="0">
                <a:solidFill>
                  <a:schemeClr val="bg2">
                    <a:lumMod val="50000"/>
                  </a:schemeClr>
                </a:solidFill>
              </a:rPr>
            </a:br>
            <a:r>
              <a:rPr lang="es-CL" sz="1800" i="1" spc="-30" dirty="0" smtClean="0"/>
              <a:t>Richard Horton, Pamela Das</a:t>
            </a:r>
          </a:p>
          <a:p>
            <a:pPr marL="265113" lvl="1" indent="-265113">
              <a:lnSpc>
                <a:spcPct val="80000"/>
              </a:lnSpc>
              <a:spcBef>
                <a:spcPts val="900"/>
              </a:spcBef>
              <a:spcAft>
                <a:spcPts val="0"/>
              </a:spcAft>
            </a:pPr>
            <a:r>
              <a:rPr lang="es-CL" sz="2000" b="1" spc="-30" dirty="0" smtClean="0">
                <a:solidFill>
                  <a:schemeClr val="bg2">
                    <a:lumMod val="50000"/>
                  </a:schemeClr>
                </a:solidFill>
              </a:rPr>
              <a:t>Achieving Universal Health Coverage is a Moral Imperative</a:t>
            </a:r>
            <a:br>
              <a:rPr lang="es-CL" sz="2000" b="1" spc="-30" dirty="0" smtClean="0">
                <a:solidFill>
                  <a:schemeClr val="bg2">
                    <a:lumMod val="50000"/>
                  </a:schemeClr>
                </a:solidFill>
              </a:rPr>
            </a:br>
            <a:r>
              <a:rPr lang="es-CL" sz="1800" i="1" spc="-30" dirty="0" smtClean="0"/>
              <a:t>Carissa F. Etienne</a:t>
            </a:r>
          </a:p>
          <a:p>
            <a:pPr marL="265113" lvl="1" indent="-265113">
              <a:lnSpc>
                <a:spcPct val="80000"/>
              </a:lnSpc>
              <a:spcBef>
                <a:spcPts val="900"/>
              </a:spcBef>
              <a:spcAft>
                <a:spcPts val="0"/>
              </a:spcAft>
            </a:pPr>
            <a:r>
              <a:rPr lang="es-CL" sz="2000" b="1" spc="-30" dirty="0" smtClean="0">
                <a:solidFill>
                  <a:schemeClr val="bg2">
                    <a:lumMod val="50000"/>
                  </a:schemeClr>
                </a:solidFill>
              </a:rPr>
              <a:t>Human-rights-based Approaches to Health in Latin America</a:t>
            </a:r>
            <a:br>
              <a:rPr lang="es-CL" sz="2000" b="1" spc="-30" dirty="0" smtClean="0">
                <a:solidFill>
                  <a:schemeClr val="bg2">
                    <a:lumMod val="50000"/>
                  </a:schemeClr>
                </a:solidFill>
              </a:rPr>
            </a:br>
            <a:r>
              <a:rPr lang="es-CL" sz="1800" i="1" spc="-30" dirty="0" smtClean="0"/>
              <a:t>Alicia Ely Yamin, Ariel Frisancho</a:t>
            </a:r>
          </a:p>
          <a:p>
            <a:pPr marL="265113" lvl="1" indent="-265113">
              <a:lnSpc>
                <a:spcPct val="80000"/>
              </a:lnSpc>
              <a:spcBef>
                <a:spcPts val="900"/>
              </a:spcBef>
              <a:spcAft>
                <a:spcPts val="0"/>
              </a:spcAft>
            </a:pPr>
            <a:r>
              <a:rPr lang="es-CL" sz="2000" b="1" spc="-30" dirty="0" smtClean="0">
                <a:solidFill>
                  <a:schemeClr val="bg2">
                    <a:lumMod val="50000"/>
                  </a:schemeClr>
                </a:solidFill>
              </a:rPr>
              <a:t>Health Protection as a Citizen´s Right </a:t>
            </a:r>
            <a:r>
              <a:rPr lang="es-CL" sz="2000" spc="-30" dirty="0"/>
              <a:t/>
            </a:r>
            <a:br>
              <a:rPr lang="es-CL" sz="2000" spc="-30" dirty="0"/>
            </a:br>
            <a:r>
              <a:rPr lang="es-CL" sz="1800" i="1" spc="-30" dirty="0" smtClean="0"/>
              <a:t>Alicia Bárcena</a:t>
            </a:r>
          </a:p>
          <a:p>
            <a:pPr marL="265113" lvl="1" indent="-265113">
              <a:lnSpc>
                <a:spcPct val="80000"/>
              </a:lnSpc>
              <a:spcBef>
                <a:spcPts val="900"/>
              </a:spcBef>
              <a:spcAft>
                <a:spcPts val="0"/>
              </a:spcAft>
            </a:pPr>
            <a:r>
              <a:rPr lang="es-CL" sz="2000" b="1" spc="-30" dirty="0" smtClean="0">
                <a:solidFill>
                  <a:schemeClr val="bg2">
                    <a:lumMod val="50000"/>
                  </a:schemeClr>
                </a:solidFill>
              </a:rPr>
              <a:t>Conditional Cash Transfers and Health in Latin America</a:t>
            </a:r>
            <a:br>
              <a:rPr lang="es-CL" sz="2000" b="1" spc="-30" dirty="0" smtClean="0">
                <a:solidFill>
                  <a:schemeClr val="bg2">
                    <a:lumMod val="50000"/>
                  </a:schemeClr>
                </a:solidFill>
              </a:rPr>
            </a:br>
            <a:r>
              <a:rPr lang="es-CL" sz="1800" i="1" spc="-30" dirty="0" smtClean="0"/>
              <a:t>Simone Cecchini, Fabio Veras</a:t>
            </a:r>
          </a:p>
          <a:p>
            <a:pPr marL="265113" lvl="1" indent="-265113">
              <a:lnSpc>
                <a:spcPct val="80000"/>
              </a:lnSpc>
              <a:spcBef>
                <a:spcPts val="900"/>
              </a:spcBef>
              <a:spcAft>
                <a:spcPts val="0"/>
              </a:spcAft>
            </a:pPr>
            <a:r>
              <a:rPr lang="es-CL" sz="2000" b="1" spc="-30" dirty="0" smtClean="0">
                <a:solidFill>
                  <a:schemeClr val="bg2">
                    <a:lumMod val="50000"/>
                  </a:schemeClr>
                </a:solidFill>
              </a:rPr>
              <a:t>Latin America: Priorities for Universal Health Coverage</a:t>
            </a:r>
            <a:br>
              <a:rPr lang="es-CL" sz="2000" b="1" spc="-30" dirty="0" smtClean="0">
                <a:solidFill>
                  <a:schemeClr val="bg2">
                    <a:lumMod val="50000"/>
                  </a:schemeClr>
                </a:solidFill>
              </a:rPr>
            </a:br>
            <a:r>
              <a:rPr lang="es-CL" sz="1800" i="1" spc="-30" dirty="0" smtClean="0"/>
              <a:t>Jeanette Vega, Patricia Frenz</a:t>
            </a:r>
          </a:p>
          <a:p>
            <a:pPr marL="265113" lvl="1" indent="-265113">
              <a:lnSpc>
                <a:spcPct val="80000"/>
              </a:lnSpc>
              <a:spcBef>
                <a:spcPts val="900"/>
              </a:spcBef>
              <a:spcAft>
                <a:spcPts val="0"/>
              </a:spcAft>
            </a:pPr>
            <a:r>
              <a:rPr lang="es-CL" sz="2000" b="1" spc="-30" dirty="0" smtClean="0">
                <a:solidFill>
                  <a:schemeClr val="bg2">
                    <a:lumMod val="50000"/>
                  </a:schemeClr>
                </a:solidFill>
              </a:rPr>
              <a:t>The Right to Health: What Model for Latin America?</a:t>
            </a:r>
            <a:br>
              <a:rPr lang="es-CL" sz="2000" b="1" spc="-30" dirty="0" smtClean="0">
                <a:solidFill>
                  <a:schemeClr val="bg2">
                    <a:lumMod val="50000"/>
                  </a:schemeClr>
                </a:solidFill>
              </a:rPr>
            </a:br>
            <a:r>
              <a:rPr lang="es-CL" sz="1800" i="1" spc="-30" dirty="0" smtClean="0"/>
              <a:t>Nila Heredia et al. ALAMES</a:t>
            </a:r>
          </a:p>
          <a:p>
            <a:pPr marL="265113" lvl="1" indent="-265113">
              <a:lnSpc>
                <a:spcPct val="80000"/>
              </a:lnSpc>
              <a:spcBef>
                <a:spcPts val="900"/>
              </a:spcBef>
              <a:spcAft>
                <a:spcPts val="0"/>
              </a:spcAft>
            </a:pPr>
            <a:r>
              <a:rPr lang="es-CL" sz="2000" b="1" spc="-30" dirty="0" smtClean="0">
                <a:solidFill>
                  <a:schemeClr val="bg2">
                    <a:lumMod val="50000"/>
                  </a:schemeClr>
                </a:solidFill>
              </a:rPr>
              <a:t>Towards Universal Health Coverage: Applying a Gender Lens </a:t>
            </a:r>
            <a:br>
              <a:rPr lang="es-CL" sz="2000" b="1" spc="-30" dirty="0" smtClean="0">
                <a:solidFill>
                  <a:schemeClr val="bg2">
                    <a:lumMod val="50000"/>
                  </a:schemeClr>
                </a:solidFill>
              </a:rPr>
            </a:br>
            <a:r>
              <a:rPr lang="es-CL" sz="1800" i="1" spc="-30" dirty="0" smtClean="0"/>
              <a:t>Michelle Bachelet</a:t>
            </a:r>
          </a:p>
        </p:txBody>
      </p:sp>
    </p:spTree>
    <p:extLst>
      <p:ext uri="{BB962C8B-B14F-4D97-AF65-F5344CB8AC3E}">
        <p14:creationId xmlns:p14="http://schemas.microsoft.com/office/powerpoint/2010/main" val="3044995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CL" sz="4000" dirty="0" smtClean="0"/>
              <a:t>3 global leaders</a:t>
            </a:r>
            <a:endParaRPr lang="es-ES" sz="4000" dirty="0"/>
          </a:p>
        </p:txBody>
      </p:sp>
      <p:sp>
        <p:nvSpPr>
          <p:cNvPr id="3" name="Marcador de contenido 2"/>
          <p:cNvSpPr>
            <a:spLocks noGrp="1"/>
          </p:cNvSpPr>
          <p:nvPr>
            <p:ph idx="4294967295"/>
          </p:nvPr>
        </p:nvSpPr>
        <p:spPr>
          <a:xfrm>
            <a:off x="495300" y="2061029"/>
            <a:ext cx="6018234" cy="4426857"/>
          </a:xfrm>
        </p:spPr>
        <p:txBody>
          <a:bodyPr>
            <a:noAutofit/>
          </a:bodyPr>
          <a:lstStyle/>
          <a:p>
            <a:pPr>
              <a:lnSpc>
                <a:spcPct val="80000"/>
              </a:lnSpc>
              <a:spcBef>
                <a:spcPts val="1800"/>
              </a:spcBef>
              <a:spcAft>
                <a:spcPts val="0"/>
              </a:spcAft>
            </a:pPr>
            <a:r>
              <a:rPr lang="es-CL" b="1" dirty="0" smtClean="0"/>
              <a:t>Michelle Bachelet, President of the Republic </a:t>
            </a:r>
            <a:br>
              <a:rPr lang="es-CL" b="1" dirty="0" smtClean="0"/>
            </a:br>
            <a:r>
              <a:rPr lang="es-CL" b="1" dirty="0" smtClean="0"/>
              <a:t>of Chile: </a:t>
            </a:r>
            <a:r>
              <a:rPr lang="es-CL" i="1" dirty="0" smtClean="0">
                <a:solidFill>
                  <a:schemeClr val="bg2">
                    <a:lumMod val="50000"/>
                  </a:schemeClr>
                </a:solidFill>
              </a:rPr>
              <a:t>“</a:t>
            </a:r>
            <a:r>
              <a:rPr lang="en-US" i="1" dirty="0">
                <a:solidFill>
                  <a:schemeClr val="bg2">
                    <a:lumMod val="50000"/>
                  </a:schemeClr>
                </a:solidFill>
              </a:rPr>
              <a:t>Investment in the health and wellbeing of women </a:t>
            </a:r>
            <a:r>
              <a:rPr lang="en-US" i="1" dirty="0" smtClean="0">
                <a:solidFill>
                  <a:schemeClr val="bg2">
                    <a:lumMod val="50000"/>
                  </a:schemeClr>
                </a:solidFill>
              </a:rPr>
              <a:t>and girls </a:t>
            </a:r>
            <a:r>
              <a:rPr lang="en-US" i="1" dirty="0">
                <a:solidFill>
                  <a:schemeClr val="bg2">
                    <a:lumMod val="50000"/>
                  </a:schemeClr>
                </a:solidFill>
              </a:rPr>
              <a:t>is not only the right thing to do from a moral </a:t>
            </a:r>
            <a:r>
              <a:rPr lang="en-US" i="1" dirty="0" smtClean="0">
                <a:solidFill>
                  <a:schemeClr val="bg2">
                    <a:lumMod val="50000"/>
                  </a:schemeClr>
                </a:solidFill>
              </a:rPr>
              <a:t>and human </a:t>
            </a:r>
            <a:r>
              <a:rPr lang="en-US" i="1" dirty="0">
                <a:solidFill>
                  <a:schemeClr val="bg2">
                    <a:lumMod val="50000"/>
                  </a:schemeClr>
                </a:solidFill>
              </a:rPr>
              <a:t>rights perspective, but it is also smart, </a:t>
            </a:r>
            <a:r>
              <a:rPr lang="en-US" i="1" dirty="0" smtClean="0">
                <a:solidFill>
                  <a:schemeClr val="bg2">
                    <a:lumMod val="50000"/>
                  </a:schemeClr>
                </a:solidFill>
              </a:rPr>
              <a:t>strategic, </a:t>
            </a:r>
            <a:r>
              <a:rPr lang="es-ES" i="1" dirty="0" smtClean="0">
                <a:solidFill>
                  <a:schemeClr val="bg2">
                    <a:lumMod val="50000"/>
                  </a:schemeClr>
                </a:solidFill>
              </a:rPr>
              <a:t>and </a:t>
            </a:r>
            <a:r>
              <a:rPr lang="es-ES" i="1" dirty="0">
                <a:solidFill>
                  <a:schemeClr val="bg2">
                    <a:lumMod val="50000"/>
                  </a:schemeClr>
                </a:solidFill>
              </a:rPr>
              <a:t>cost-effective</a:t>
            </a:r>
            <a:r>
              <a:rPr lang="es-ES" i="1" dirty="0" smtClean="0">
                <a:solidFill>
                  <a:schemeClr val="bg2">
                    <a:lumMod val="50000"/>
                  </a:schemeClr>
                </a:solidFill>
              </a:rPr>
              <a:t>.”</a:t>
            </a:r>
          </a:p>
          <a:p>
            <a:pPr>
              <a:lnSpc>
                <a:spcPct val="80000"/>
              </a:lnSpc>
              <a:spcBef>
                <a:spcPts val="1800"/>
              </a:spcBef>
              <a:spcAft>
                <a:spcPts val="0"/>
              </a:spcAft>
            </a:pPr>
            <a:r>
              <a:rPr lang="es-CL" b="1" dirty="0" smtClean="0"/>
              <a:t>Carissa Etienne, Director Pan American Health Organization: </a:t>
            </a:r>
            <a:r>
              <a:rPr lang="es-CL" i="1" dirty="0" smtClean="0">
                <a:solidFill>
                  <a:schemeClr val="bg2">
                    <a:lumMod val="50000"/>
                  </a:schemeClr>
                </a:solidFill>
              </a:rPr>
              <a:t>“</a:t>
            </a:r>
            <a:r>
              <a:rPr lang="en-US" i="1" dirty="0" smtClean="0">
                <a:solidFill>
                  <a:schemeClr val="bg2">
                    <a:lumMod val="50000"/>
                  </a:schemeClr>
                </a:solidFill>
              </a:rPr>
              <a:t>Universal </a:t>
            </a:r>
            <a:r>
              <a:rPr lang="en-US" i="1" dirty="0">
                <a:solidFill>
                  <a:schemeClr val="bg2">
                    <a:lumMod val="50000"/>
                  </a:schemeClr>
                </a:solidFill>
              </a:rPr>
              <a:t>health coverage requires </a:t>
            </a:r>
            <a:r>
              <a:rPr lang="en-US" i="1" dirty="0" smtClean="0">
                <a:solidFill>
                  <a:schemeClr val="bg2">
                    <a:lumMod val="50000"/>
                  </a:schemeClr>
                </a:solidFill>
              </a:rPr>
              <a:t>the engagement </a:t>
            </a:r>
            <a:r>
              <a:rPr lang="en-US" i="1" dirty="0">
                <a:solidFill>
                  <a:schemeClr val="bg2">
                    <a:lumMod val="50000"/>
                  </a:schemeClr>
                </a:solidFill>
              </a:rPr>
              <a:t>of the whole of society, and the </a:t>
            </a:r>
            <a:r>
              <a:rPr lang="en-US" i="1" dirty="0" smtClean="0">
                <a:solidFill>
                  <a:schemeClr val="bg2">
                    <a:lumMod val="50000"/>
                  </a:schemeClr>
                </a:solidFill>
              </a:rPr>
              <a:t>long-term </a:t>
            </a:r>
            <a:r>
              <a:rPr lang="es-ES" i="1" dirty="0" smtClean="0">
                <a:solidFill>
                  <a:schemeClr val="bg2">
                    <a:lumMod val="50000"/>
                  </a:schemeClr>
                </a:solidFill>
              </a:rPr>
              <a:t>political </a:t>
            </a:r>
            <a:r>
              <a:rPr lang="es-ES" i="1" dirty="0">
                <a:solidFill>
                  <a:schemeClr val="bg2">
                    <a:lumMod val="50000"/>
                  </a:schemeClr>
                </a:solidFill>
              </a:rPr>
              <a:t>commitment of </a:t>
            </a:r>
            <a:r>
              <a:rPr lang="es-ES" i="1" dirty="0" smtClean="0">
                <a:solidFill>
                  <a:schemeClr val="bg2">
                    <a:lumMod val="50000"/>
                  </a:schemeClr>
                </a:solidFill>
              </a:rPr>
              <a:t>governments…”</a:t>
            </a:r>
          </a:p>
          <a:p>
            <a:pPr>
              <a:lnSpc>
                <a:spcPct val="80000"/>
              </a:lnSpc>
              <a:spcBef>
                <a:spcPts val="1800"/>
              </a:spcBef>
              <a:spcAft>
                <a:spcPts val="0"/>
              </a:spcAft>
            </a:pPr>
            <a:r>
              <a:rPr lang="es-CL" b="1" dirty="0" smtClean="0"/>
              <a:t>Alicia Bárcena, Executive Secretary, Economic Commission for Latin America and the Caribbean: </a:t>
            </a:r>
            <a:br>
              <a:rPr lang="es-CL" b="1" dirty="0" smtClean="0"/>
            </a:br>
            <a:r>
              <a:rPr lang="es-CL" i="1" dirty="0" smtClean="0">
                <a:solidFill>
                  <a:schemeClr val="bg2">
                    <a:lumMod val="50000"/>
                  </a:schemeClr>
                </a:solidFill>
              </a:rPr>
              <a:t>“</a:t>
            </a:r>
            <a:r>
              <a:rPr lang="en-US" i="1" dirty="0" smtClean="0">
                <a:solidFill>
                  <a:schemeClr val="bg2">
                    <a:lumMod val="50000"/>
                  </a:schemeClr>
                </a:solidFill>
              </a:rPr>
              <a:t>New </a:t>
            </a:r>
            <a:r>
              <a:rPr lang="en-US" i="1" dirty="0">
                <a:solidFill>
                  <a:schemeClr val="bg2">
                    <a:lumMod val="50000"/>
                  </a:schemeClr>
                </a:solidFill>
              </a:rPr>
              <a:t>social agreements, in both </a:t>
            </a:r>
            <a:r>
              <a:rPr lang="en-US" i="1" dirty="0" smtClean="0">
                <a:solidFill>
                  <a:schemeClr val="bg2">
                    <a:lumMod val="50000"/>
                  </a:schemeClr>
                </a:solidFill>
              </a:rPr>
              <a:t>the social </a:t>
            </a:r>
            <a:r>
              <a:rPr lang="en-US" i="1" dirty="0">
                <a:solidFill>
                  <a:schemeClr val="bg2">
                    <a:lumMod val="50000"/>
                  </a:schemeClr>
                </a:solidFill>
              </a:rPr>
              <a:t>and the economic spheres, are the </a:t>
            </a:r>
            <a:r>
              <a:rPr lang="en-US" i="1" dirty="0" smtClean="0">
                <a:solidFill>
                  <a:schemeClr val="bg2">
                    <a:lumMod val="50000"/>
                  </a:schemeClr>
                </a:solidFill>
              </a:rPr>
              <a:t>political instruments </a:t>
            </a:r>
            <a:r>
              <a:rPr lang="en-US" i="1" dirty="0">
                <a:solidFill>
                  <a:schemeClr val="bg2">
                    <a:lumMod val="50000"/>
                  </a:schemeClr>
                </a:solidFill>
              </a:rPr>
              <a:t>that will drive advances towards </a:t>
            </a:r>
            <a:r>
              <a:rPr lang="en-US" i="1" dirty="0" smtClean="0">
                <a:solidFill>
                  <a:schemeClr val="bg2">
                    <a:lumMod val="50000"/>
                  </a:schemeClr>
                </a:solidFill>
              </a:rPr>
              <a:t>universal </a:t>
            </a:r>
            <a:r>
              <a:rPr lang="es-ES" i="1" dirty="0" smtClean="0">
                <a:solidFill>
                  <a:schemeClr val="bg2">
                    <a:lumMod val="50000"/>
                  </a:schemeClr>
                </a:solidFill>
              </a:rPr>
              <a:t>health </a:t>
            </a:r>
            <a:r>
              <a:rPr lang="es-ES" i="1" dirty="0">
                <a:solidFill>
                  <a:schemeClr val="bg2">
                    <a:lumMod val="50000"/>
                  </a:schemeClr>
                </a:solidFill>
              </a:rPr>
              <a:t>coverage</a:t>
            </a:r>
            <a:r>
              <a:rPr lang="es-ES" i="1" dirty="0" smtClean="0">
                <a:solidFill>
                  <a:schemeClr val="bg2">
                    <a:lumMod val="50000"/>
                  </a:schemeClr>
                </a:solidFill>
              </a:rPr>
              <a:t>.”</a:t>
            </a:r>
            <a:endParaRPr lang="es-CL" i="1" dirty="0" smtClean="0">
              <a:solidFill>
                <a:schemeClr val="bg2">
                  <a:lumMod val="50000"/>
                </a:schemeClr>
              </a:solidFill>
            </a:endParaRPr>
          </a:p>
        </p:txBody>
      </p:sp>
      <p:grpSp>
        <p:nvGrpSpPr>
          <p:cNvPr id="12" name="Group 11"/>
          <p:cNvGrpSpPr/>
          <p:nvPr/>
        </p:nvGrpSpPr>
        <p:grpSpPr>
          <a:xfrm>
            <a:off x="6914367" y="1778697"/>
            <a:ext cx="1741690" cy="4862210"/>
            <a:chOff x="6914367" y="1778697"/>
            <a:chExt cx="1741690" cy="4862210"/>
          </a:xfrm>
        </p:grpSpPr>
        <p:pic>
          <p:nvPicPr>
            <p:cNvPr id="4" name="Imagen 3"/>
            <p:cNvPicPr>
              <a:picLocks noChangeAspect="1"/>
            </p:cNvPicPr>
            <p:nvPr/>
          </p:nvPicPr>
          <p:blipFill rotWithShape="1">
            <a:blip r:embed="rId3"/>
            <a:srcRect t="4558" r="8740" b="43088"/>
            <a:stretch/>
          </p:blipFill>
          <p:spPr>
            <a:xfrm>
              <a:off x="6916371" y="1778697"/>
              <a:ext cx="1737682" cy="1599857"/>
            </a:xfrm>
            <a:prstGeom prst="rect">
              <a:avLst/>
            </a:prstGeom>
            <a:noFill/>
            <a:ln>
              <a:noFill/>
            </a:ln>
          </p:spPr>
        </p:pic>
        <p:pic>
          <p:nvPicPr>
            <p:cNvPr id="9" name="Picture 8"/>
            <p:cNvPicPr>
              <a:picLocks noChangeAspect="1"/>
            </p:cNvPicPr>
            <p:nvPr/>
          </p:nvPicPr>
          <p:blipFill rotWithShape="1">
            <a:blip r:embed="rId4"/>
            <a:srcRect l="15034" r="15616"/>
            <a:stretch/>
          </p:blipFill>
          <p:spPr>
            <a:xfrm>
              <a:off x="6914367" y="5041050"/>
              <a:ext cx="1741690" cy="1599857"/>
            </a:xfrm>
            <a:prstGeom prst="rect">
              <a:avLst/>
            </a:prstGeom>
          </p:spPr>
        </p:pic>
        <p:pic>
          <p:nvPicPr>
            <p:cNvPr id="11" name="Picture 10"/>
            <p:cNvPicPr>
              <a:picLocks noChangeAspect="1"/>
            </p:cNvPicPr>
            <p:nvPr/>
          </p:nvPicPr>
          <p:blipFill rotWithShape="1">
            <a:blip r:embed="rId5"/>
            <a:srcRect l="2000" r="7000" b="34920"/>
            <a:stretch/>
          </p:blipFill>
          <p:spPr>
            <a:xfrm>
              <a:off x="6918437" y="3428751"/>
              <a:ext cx="1733550" cy="1562101"/>
            </a:xfrm>
            <a:prstGeom prst="rect">
              <a:avLst/>
            </a:prstGeom>
          </p:spPr>
        </p:pic>
      </p:grpSp>
    </p:spTree>
    <p:extLst>
      <p:ext uri="{BB962C8B-B14F-4D97-AF65-F5344CB8AC3E}">
        <p14:creationId xmlns:p14="http://schemas.microsoft.com/office/powerpoint/2010/main" val="421790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bwMode="gray">
          <a:xfrm>
            <a:off x="763431" y="474325"/>
            <a:ext cx="7660680" cy="1499616"/>
          </a:xfrm>
        </p:spPr>
        <p:txBody>
          <a:bodyPr>
            <a:normAutofit/>
          </a:bodyPr>
          <a:lstStyle/>
          <a:p>
            <a:r>
              <a:rPr lang="es-CL" sz="3600" dirty="0" smtClean="0"/>
              <a:t>The right to health from civil society perspectives</a:t>
            </a:r>
            <a:endParaRPr lang="es-ES" sz="3600" dirty="0"/>
          </a:p>
        </p:txBody>
      </p:sp>
      <p:sp>
        <p:nvSpPr>
          <p:cNvPr id="6" name="Rectangle 5"/>
          <p:cNvSpPr/>
          <p:nvPr/>
        </p:nvSpPr>
        <p:spPr bwMode="gray">
          <a:xfrm>
            <a:off x="653143" y="1973941"/>
            <a:ext cx="7881257" cy="1508295"/>
          </a:xfrm>
          <a:prstGeom prst="rect">
            <a:avLst/>
          </a:prstGeom>
          <a:solidFill>
            <a:schemeClr val="accent2">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91440" lvl="0" indent="-91440" defTabSz="914377">
              <a:lnSpc>
                <a:spcPct val="80000"/>
              </a:lnSpc>
              <a:spcBef>
                <a:spcPts val="600"/>
              </a:spcBef>
              <a:buClr>
                <a:srgbClr val="629DD1"/>
              </a:buClr>
              <a:buSzPct val="100000"/>
              <a:buFont typeface="Tw Cen MT" panose="020B0602020104020603" pitchFamily="34" charset="0"/>
              <a:buChar char=" "/>
            </a:pPr>
            <a:r>
              <a:rPr lang="es-CL" sz="2200" b="1" dirty="0">
                <a:solidFill>
                  <a:schemeClr val="tx1"/>
                </a:solidFill>
              </a:rPr>
              <a:t>The </a:t>
            </a:r>
            <a:r>
              <a:rPr lang="es-CL" sz="2200" b="1" dirty="0" smtClean="0">
                <a:solidFill>
                  <a:schemeClr val="tx1"/>
                </a:solidFill>
              </a:rPr>
              <a:t>Right to Health: What Model for </a:t>
            </a:r>
            <a:r>
              <a:rPr lang="es-CL" sz="2200" b="1" dirty="0">
                <a:solidFill>
                  <a:schemeClr val="tx1"/>
                </a:solidFill>
              </a:rPr>
              <a:t>Latin America</a:t>
            </a:r>
            <a:r>
              <a:rPr lang="es-CL" sz="2200" b="1" dirty="0" smtClean="0">
                <a:solidFill>
                  <a:schemeClr val="tx1"/>
                </a:solidFill>
              </a:rPr>
              <a:t>?</a:t>
            </a:r>
          </a:p>
          <a:p>
            <a:pPr marL="91440" lvl="0" indent="-91440" defTabSz="914377">
              <a:lnSpc>
                <a:spcPct val="80000"/>
              </a:lnSpc>
              <a:spcBef>
                <a:spcPts val="200"/>
              </a:spcBef>
              <a:buClr>
                <a:srgbClr val="629DD1"/>
              </a:buClr>
              <a:buSzPct val="100000"/>
              <a:buFont typeface="Tw Cen MT" panose="020B0602020104020603" pitchFamily="34" charset="0"/>
              <a:buChar char=" "/>
            </a:pPr>
            <a:r>
              <a:rPr lang="es-CL" dirty="0" smtClean="0">
                <a:solidFill>
                  <a:schemeClr val="tx1"/>
                </a:solidFill>
              </a:rPr>
              <a:t>By </a:t>
            </a:r>
            <a:r>
              <a:rPr lang="es-CL" dirty="0">
                <a:solidFill>
                  <a:schemeClr val="tx1"/>
                </a:solidFill>
              </a:rPr>
              <a:t>Nila Heredia et al. ALAMES</a:t>
            </a:r>
          </a:p>
          <a:p>
            <a:pPr marL="342900" indent="-342900" defTabSz="914377">
              <a:lnSpc>
                <a:spcPct val="80000"/>
              </a:lnSpc>
              <a:spcBef>
                <a:spcPts val="900"/>
              </a:spcBef>
              <a:buClr>
                <a:schemeClr val="bg2">
                  <a:lumMod val="50000"/>
                </a:schemeClr>
              </a:buClr>
              <a:buSzPct val="100000"/>
              <a:buFont typeface="Wingdings" panose="05000000000000000000" pitchFamily="2" charset="2"/>
              <a:buChar char="Ø"/>
            </a:pPr>
            <a:r>
              <a:rPr lang="es-CL" sz="2000" i="1" dirty="0">
                <a:solidFill>
                  <a:schemeClr val="bg2">
                    <a:lumMod val="50000"/>
                  </a:schemeClr>
                </a:solidFill>
              </a:rPr>
              <a:t>“…the Latin American Association of Social Medicine – ALAMES – argues for the right to health for all citizens, without distinction, with the state as the guarantor...” </a:t>
            </a:r>
          </a:p>
        </p:txBody>
      </p:sp>
      <p:sp>
        <p:nvSpPr>
          <p:cNvPr id="7" name="Rectangle 6"/>
          <p:cNvSpPr/>
          <p:nvPr/>
        </p:nvSpPr>
        <p:spPr bwMode="gray">
          <a:xfrm>
            <a:off x="653143" y="3576119"/>
            <a:ext cx="7881257" cy="2899838"/>
          </a:xfrm>
          <a:prstGeom prst="rect">
            <a:avLst/>
          </a:prstGeom>
          <a:solidFill>
            <a:schemeClr val="accent2">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marL="91440" lvl="0" indent="-91440" defTabSz="914377">
              <a:lnSpc>
                <a:spcPct val="80000"/>
              </a:lnSpc>
              <a:spcBef>
                <a:spcPts val="900"/>
              </a:spcBef>
              <a:buClr>
                <a:srgbClr val="629DD1"/>
              </a:buClr>
              <a:buSzPct val="100000"/>
              <a:buFont typeface="Tw Cen MT" panose="020B0602020104020603" pitchFamily="34" charset="0"/>
              <a:buChar char=" "/>
            </a:pPr>
            <a:r>
              <a:rPr lang="en-US" sz="2200" b="1" dirty="0">
                <a:solidFill>
                  <a:schemeClr val="tx1"/>
                </a:solidFill>
              </a:rPr>
              <a:t>Human-rights-based </a:t>
            </a:r>
            <a:r>
              <a:rPr lang="en-US" sz="2200" b="1" dirty="0" smtClean="0">
                <a:solidFill>
                  <a:schemeClr val="tx1"/>
                </a:solidFill>
              </a:rPr>
              <a:t>Approaches to Health in </a:t>
            </a:r>
            <a:r>
              <a:rPr lang="en-US" sz="2200" b="1" dirty="0">
                <a:solidFill>
                  <a:schemeClr val="tx1"/>
                </a:solidFill>
              </a:rPr>
              <a:t>Latin America</a:t>
            </a:r>
            <a:r>
              <a:rPr lang="en-US" sz="2200" b="1" dirty="0" smtClean="0">
                <a:solidFill>
                  <a:schemeClr val="tx1"/>
                </a:solidFill>
              </a:rPr>
              <a:t>.</a:t>
            </a:r>
          </a:p>
          <a:p>
            <a:pPr marL="91440" lvl="0" indent="-91440" defTabSz="914377">
              <a:lnSpc>
                <a:spcPct val="80000"/>
              </a:lnSpc>
              <a:spcBef>
                <a:spcPts val="200"/>
              </a:spcBef>
              <a:buClr>
                <a:srgbClr val="629DD1"/>
              </a:buClr>
              <a:buSzPct val="100000"/>
              <a:buFont typeface="Tw Cen MT" panose="020B0602020104020603" pitchFamily="34" charset="0"/>
              <a:buChar char=" "/>
            </a:pPr>
            <a:r>
              <a:rPr lang="en-US" dirty="0" smtClean="0">
                <a:solidFill>
                  <a:schemeClr val="tx1"/>
                </a:solidFill>
              </a:rPr>
              <a:t>By </a:t>
            </a:r>
            <a:r>
              <a:rPr lang="en-US" dirty="0">
                <a:solidFill>
                  <a:schemeClr val="tx1"/>
                </a:solidFill>
              </a:rPr>
              <a:t>Alicia Ely Yamin (Harvard University), Ariel Frisancho (Health Workforce Advocacy Initiative)</a:t>
            </a:r>
          </a:p>
          <a:p>
            <a:pPr marL="342900" lvl="0" indent="-342900" defTabSz="914377">
              <a:lnSpc>
                <a:spcPct val="80000"/>
              </a:lnSpc>
              <a:spcBef>
                <a:spcPts val="900"/>
              </a:spcBef>
              <a:buClr>
                <a:schemeClr val="bg2">
                  <a:lumMod val="50000"/>
                </a:schemeClr>
              </a:buClr>
              <a:buSzPct val="100000"/>
              <a:buFont typeface="Wingdings" panose="05000000000000000000" pitchFamily="2" charset="2"/>
              <a:buChar char="Ø"/>
            </a:pPr>
            <a:r>
              <a:rPr lang="en-US" sz="2100" i="1" dirty="0">
                <a:solidFill>
                  <a:schemeClr val="bg2">
                    <a:lumMod val="50000"/>
                  </a:schemeClr>
                </a:solidFill>
              </a:rPr>
              <a:t>“</a:t>
            </a:r>
            <a:r>
              <a:rPr lang="en-US" sz="2000" i="1" dirty="0">
                <a:solidFill>
                  <a:schemeClr val="bg2">
                    <a:lumMod val="50000"/>
                  </a:schemeClr>
                </a:solidFill>
              </a:rPr>
              <a:t>The explicit use of human rights frameworks and strategies in the region has led to the exposure of systematic discrimination against marginalized populations; the reallocation of health budgets to improve equity; the enhancement of quality of care...increased oversight of health systems; and, perhaps most importantly in the long term, to the appropriation of access to quality care as a political and legal entitlement by the public.”</a:t>
            </a:r>
            <a:endParaRPr lang="es-CL" sz="2000" i="1" dirty="0">
              <a:solidFill>
                <a:schemeClr val="bg2">
                  <a:lumMod val="50000"/>
                </a:schemeClr>
              </a:solidFill>
            </a:endParaRPr>
          </a:p>
        </p:txBody>
      </p:sp>
    </p:spTree>
    <p:extLst>
      <p:ext uri="{BB962C8B-B14F-4D97-AF65-F5344CB8AC3E}">
        <p14:creationId xmlns:p14="http://schemas.microsoft.com/office/powerpoint/2010/main" val="3428933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bwMode="gray">
          <a:xfrm>
            <a:off x="709281" y="358879"/>
            <a:ext cx="8312531" cy="1499616"/>
          </a:xfrm>
        </p:spPr>
        <p:txBody>
          <a:bodyPr>
            <a:normAutofit fontScale="90000"/>
          </a:bodyPr>
          <a:lstStyle/>
          <a:p>
            <a:r>
              <a:rPr lang="en-US" sz="4000" dirty="0" smtClean="0"/>
              <a:t/>
            </a:r>
            <a:br>
              <a:rPr lang="en-US" sz="4000" dirty="0" smtClean="0"/>
            </a:br>
            <a:r>
              <a:rPr lang="en-US" sz="4000" dirty="0" smtClean="0"/>
              <a:t>Health system reform and universal health coverage in Latin America </a:t>
            </a:r>
            <a:br>
              <a:rPr lang="en-US" sz="4000" dirty="0" smtClean="0"/>
            </a:br>
            <a:r>
              <a:rPr lang="en-US" sz="2200" dirty="0" smtClean="0"/>
              <a:t>by Professor R Atun et al</a:t>
            </a:r>
            <a:r>
              <a:rPr lang="es-ES" sz="4000" dirty="0" smtClean="0"/>
              <a:t/>
            </a:r>
            <a:br>
              <a:rPr lang="es-ES" sz="4000" dirty="0" smtClean="0"/>
            </a:br>
            <a:endParaRPr lang="es-ES" dirty="0"/>
          </a:p>
        </p:txBody>
      </p:sp>
      <p:sp>
        <p:nvSpPr>
          <p:cNvPr id="5" name="CuadroTexto 4"/>
          <p:cNvSpPr txBox="1"/>
          <p:nvPr/>
        </p:nvSpPr>
        <p:spPr bwMode="gray">
          <a:xfrm>
            <a:off x="595742" y="6292983"/>
            <a:ext cx="5034392" cy="415498"/>
          </a:xfrm>
          <a:prstGeom prst="rect">
            <a:avLst/>
          </a:prstGeom>
          <a:noFill/>
        </p:spPr>
        <p:txBody>
          <a:bodyPr wrap="none" lIns="0" rtlCol="0">
            <a:spAutoFit/>
          </a:bodyPr>
          <a:lstStyle/>
          <a:p>
            <a:r>
              <a:rPr lang="en-US" sz="1050" b="1" dirty="0"/>
              <a:t> </a:t>
            </a:r>
            <a:r>
              <a:rPr lang="en-US" sz="1050" b="1" dirty="0" smtClean="0"/>
              <a:t>Source</a:t>
            </a:r>
            <a:r>
              <a:rPr lang="en-US" sz="1050" b="1" dirty="0"/>
              <a:t>:</a:t>
            </a:r>
            <a:r>
              <a:rPr lang="en-US" sz="1050" dirty="0"/>
              <a:t> Atun R, Aydin S, Chakraborty S, et al. </a:t>
            </a:r>
            <a:r>
              <a:rPr lang="en-US" sz="1050" i="1" dirty="0"/>
              <a:t>Lancet</a:t>
            </a:r>
            <a:r>
              <a:rPr lang="en-US" sz="1050" dirty="0"/>
              <a:t> 2013; Published online June 27, </a:t>
            </a:r>
            <a:r>
              <a:rPr lang="en-US" sz="1050" dirty="0" smtClean="0"/>
              <a:t>2013</a:t>
            </a:r>
          </a:p>
          <a:p>
            <a:r>
              <a:rPr lang="en-US" sz="1050" dirty="0" smtClean="0">
                <a:solidFill>
                  <a:schemeClr val="bg2">
                    <a:lumMod val="50000"/>
                  </a:schemeClr>
                </a:solidFill>
              </a:rPr>
              <a:t> </a:t>
            </a:r>
            <a:r>
              <a:rPr lang="en-US" sz="1050" u="sng" dirty="0">
                <a:solidFill>
                  <a:schemeClr val="bg2">
                    <a:lumMod val="50000"/>
                  </a:schemeClr>
                </a:solidFill>
                <a:hlinkClick r:id="rId3"/>
              </a:rPr>
              <a:t>http://</a:t>
            </a:r>
            <a:r>
              <a:rPr lang="en-US" sz="1050" u="sng" dirty="0" smtClean="0">
                <a:solidFill>
                  <a:schemeClr val="bg2">
                    <a:lumMod val="50000"/>
                  </a:schemeClr>
                </a:solidFill>
                <a:hlinkClick r:id="rId3"/>
              </a:rPr>
              <a:t>dx.doi.org/10.1016/S0140-6736(13)61051-X</a:t>
            </a:r>
            <a:endParaRPr lang="es-ES" sz="1050" dirty="0">
              <a:solidFill>
                <a:schemeClr val="bg2">
                  <a:lumMod val="50000"/>
                </a:schemeClr>
              </a:solidFill>
            </a:endParaRPr>
          </a:p>
        </p:txBody>
      </p:sp>
      <p:sp>
        <p:nvSpPr>
          <p:cNvPr id="6" name="CuadroTexto 5"/>
          <p:cNvSpPr txBox="1"/>
          <p:nvPr/>
        </p:nvSpPr>
        <p:spPr bwMode="gray">
          <a:xfrm>
            <a:off x="566234" y="2089064"/>
            <a:ext cx="6118598" cy="400110"/>
          </a:xfrm>
          <a:prstGeom prst="rect">
            <a:avLst/>
          </a:prstGeom>
          <a:noFill/>
        </p:spPr>
        <p:txBody>
          <a:bodyPr wrap="none" rtlCol="0">
            <a:spAutoFit/>
          </a:bodyPr>
          <a:lstStyle>
            <a:defPPr>
              <a:defRPr lang="en-US"/>
            </a:defPPr>
            <a:lvl1pPr>
              <a:defRPr sz="2000" b="1"/>
            </a:lvl1pPr>
          </a:lstStyle>
          <a:p>
            <a:r>
              <a:rPr lang="es-CL" dirty="0"/>
              <a:t>Framework for Analysis of Context and Health Systems</a:t>
            </a:r>
            <a:endParaRPr lang="es-ES" dirty="0"/>
          </a:p>
        </p:txBody>
      </p:sp>
      <p:sp>
        <p:nvSpPr>
          <p:cNvPr id="7" name="CuadroTexto 6"/>
          <p:cNvSpPr txBox="1"/>
          <p:nvPr/>
        </p:nvSpPr>
        <p:spPr bwMode="gray">
          <a:xfrm>
            <a:off x="6972300" y="2606727"/>
            <a:ext cx="1892299" cy="2943883"/>
          </a:xfrm>
          <a:prstGeom prst="rect">
            <a:avLst/>
          </a:prstGeom>
          <a:noFill/>
        </p:spPr>
        <p:txBody>
          <a:bodyPr wrap="square" rtlCol="0">
            <a:spAutoFit/>
          </a:bodyPr>
          <a:lstStyle/>
          <a:p>
            <a:pPr>
              <a:lnSpc>
                <a:spcPct val="85000"/>
              </a:lnSpc>
            </a:pPr>
            <a:r>
              <a:rPr lang="es-CL" dirty="0" smtClean="0"/>
              <a:t>Since the 1990s a distinct approach to UHC has emerged, underpinned by principles of equity, solidarity, and collective action to overcome social inequalities</a:t>
            </a:r>
            <a:r>
              <a:rPr lang="es-CL" sz="2000" dirty="0" smtClean="0"/>
              <a:t>. </a:t>
            </a:r>
            <a:endParaRPr lang="es-ES" sz="2000" dirty="0"/>
          </a:p>
        </p:txBody>
      </p:sp>
      <p:grpSp>
        <p:nvGrpSpPr>
          <p:cNvPr id="86" name="Group 85"/>
          <p:cNvGrpSpPr/>
          <p:nvPr/>
        </p:nvGrpSpPr>
        <p:grpSpPr bwMode="gray">
          <a:xfrm>
            <a:off x="642434" y="2470327"/>
            <a:ext cx="6149425" cy="3766065"/>
            <a:chOff x="642434" y="2448627"/>
            <a:chExt cx="6149425" cy="3766065"/>
          </a:xfrm>
        </p:grpSpPr>
        <p:sp>
          <p:nvSpPr>
            <p:cNvPr id="35" name="Rectangle 34"/>
            <p:cNvSpPr/>
            <p:nvPr/>
          </p:nvSpPr>
          <p:spPr bwMode="gray">
            <a:xfrm>
              <a:off x="642434" y="2453927"/>
              <a:ext cx="6149425" cy="3760765"/>
            </a:xfrm>
            <a:prstGeom prst="rect">
              <a:avLst/>
            </a:prstGeom>
            <a:solidFill>
              <a:schemeClr val="accent1">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ounded Rectangle 2"/>
            <p:cNvSpPr/>
            <p:nvPr/>
          </p:nvSpPr>
          <p:spPr bwMode="gray">
            <a:xfrm>
              <a:off x="769710" y="2733328"/>
              <a:ext cx="5894873" cy="3407080"/>
            </a:xfrm>
            <a:prstGeom prst="roundRect">
              <a:avLst>
                <a:gd name="adj" fmla="val 14803"/>
              </a:avLst>
            </a:prstGeom>
            <a:solidFill>
              <a:schemeClr val="accent6">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p>
          </p:txBody>
        </p:sp>
        <p:sp>
          <p:nvSpPr>
            <p:cNvPr id="10" name="Rounded Rectangle 9"/>
            <p:cNvSpPr/>
            <p:nvPr/>
          </p:nvSpPr>
          <p:spPr bwMode="gray">
            <a:xfrm>
              <a:off x="1389820" y="3109110"/>
              <a:ext cx="4654653" cy="2655517"/>
            </a:xfrm>
            <a:prstGeom prst="round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p>
          </p:txBody>
        </p:sp>
        <p:sp>
          <p:nvSpPr>
            <p:cNvPr id="36" name="Rectangle 35"/>
            <p:cNvSpPr/>
            <p:nvPr/>
          </p:nvSpPr>
          <p:spPr bwMode="gray">
            <a:xfrm>
              <a:off x="2855942" y="3632200"/>
              <a:ext cx="1722408" cy="1609336"/>
            </a:xfrm>
            <a:prstGeom prst="rect">
              <a:avLst/>
            </a:prstGeom>
            <a:solidFill>
              <a:schemeClr val="accent2">
                <a:lumMod val="20000"/>
                <a:lumOff val="80000"/>
              </a:schemeClr>
            </a:solidFill>
            <a:ln w="19050">
              <a:solidFill>
                <a:schemeClr val="bg1">
                  <a:lumMod val="6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p>
          </p:txBody>
        </p:sp>
        <p:sp>
          <p:nvSpPr>
            <p:cNvPr id="13" name="Rectangle 12"/>
            <p:cNvSpPr/>
            <p:nvPr/>
          </p:nvSpPr>
          <p:spPr bwMode="gray">
            <a:xfrm>
              <a:off x="1639234" y="3293047"/>
              <a:ext cx="910374" cy="474173"/>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0" tIns="9144" rIns="0" bIns="0" rtlCol="0" anchor="ctr"/>
            <a:lstStyle/>
            <a:p>
              <a:pPr algn="ctr">
                <a:lnSpc>
                  <a:spcPct val="75000"/>
                </a:lnSpc>
              </a:pPr>
              <a:r>
                <a:rPr lang="en-US" sz="1100" b="1" dirty="0" smtClean="0">
                  <a:solidFill>
                    <a:schemeClr val="bg1"/>
                  </a:solidFill>
                </a:rPr>
                <a:t>Governance and Organisation</a:t>
              </a:r>
              <a:endParaRPr lang="en-US" sz="1100" b="1" dirty="0">
                <a:solidFill>
                  <a:schemeClr val="bg1"/>
                </a:solidFill>
              </a:endParaRPr>
            </a:p>
          </p:txBody>
        </p:sp>
        <p:sp>
          <p:nvSpPr>
            <p:cNvPr id="14" name="Rectangle 13"/>
            <p:cNvSpPr/>
            <p:nvPr/>
          </p:nvSpPr>
          <p:spPr bwMode="gray">
            <a:xfrm>
              <a:off x="1639234" y="4340798"/>
              <a:ext cx="910374" cy="26643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0" tIns="9144" rIns="0" bIns="0" rtlCol="0" anchor="ctr"/>
            <a:lstStyle/>
            <a:p>
              <a:pPr algn="ctr">
                <a:lnSpc>
                  <a:spcPct val="75000"/>
                </a:lnSpc>
              </a:pPr>
              <a:r>
                <a:rPr lang="en-US" sz="1100" b="1" dirty="0" smtClean="0">
                  <a:solidFill>
                    <a:schemeClr val="bg1"/>
                  </a:solidFill>
                </a:rPr>
                <a:t>Financing</a:t>
              </a:r>
              <a:endParaRPr lang="en-US" sz="1100" b="1" dirty="0">
                <a:solidFill>
                  <a:schemeClr val="bg1"/>
                </a:solidFill>
              </a:endParaRPr>
            </a:p>
          </p:txBody>
        </p:sp>
        <p:sp>
          <p:nvSpPr>
            <p:cNvPr id="15" name="Rectangle 14"/>
            <p:cNvSpPr/>
            <p:nvPr/>
          </p:nvSpPr>
          <p:spPr bwMode="gray">
            <a:xfrm>
              <a:off x="1639234" y="5315978"/>
              <a:ext cx="910374" cy="26643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0" tIns="9144" rIns="0" bIns="0" rtlCol="0" anchor="ctr"/>
            <a:lstStyle/>
            <a:p>
              <a:pPr algn="ctr">
                <a:lnSpc>
                  <a:spcPct val="75000"/>
                </a:lnSpc>
              </a:pPr>
              <a:r>
                <a:rPr lang="en-US" sz="1100" b="1" dirty="0" smtClean="0">
                  <a:solidFill>
                    <a:schemeClr val="bg1"/>
                  </a:solidFill>
                </a:rPr>
                <a:t>Resource Management</a:t>
              </a:r>
              <a:endParaRPr lang="en-US" sz="1100" b="1" dirty="0">
                <a:solidFill>
                  <a:schemeClr val="bg1"/>
                </a:solidFill>
              </a:endParaRPr>
            </a:p>
          </p:txBody>
        </p:sp>
        <p:sp>
          <p:nvSpPr>
            <p:cNvPr id="16" name="Rectangle 15"/>
            <p:cNvSpPr/>
            <p:nvPr/>
          </p:nvSpPr>
          <p:spPr bwMode="gray">
            <a:xfrm>
              <a:off x="3265700" y="4029648"/>
              <a:ext cx="896726" cy="26643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0" tIns="9144" rIns="0" bIns="0" rtlCol="0" anchor="ctr"/>
            <a:lstStyle/>
            <a:p>
              <a:pPr algn="ctr">
                <a:lnSpc>
                  <a:spcPct val="75000"/>
                </a:lnSpc>
              </a:pPr>
              <a:r>
                <a:rPr lang="en-US" sz="1100" b="1" dirty="0" smtClean="0">
                  <a:solidFill>
                    <a:schemeClr val="bg1"/>
                  </a:solidFill>
                </a:rPr>
                <a:t>Public Health</a:t>
              </a:r>
              <a:endParaRPr lang="en-US" sz="1100" b="1" dirty="0">
                <a:solidFill>
                  <a:schemeClr val="bg1"/>
                </a:solidFill>
              </a:endParaRPr>
            </a:p>
          </p:txBody>
        </p:sp>
        <p:sp>
          <p:nvSpPr>
            <p:cNvPr id="17" name="Rectangle 16"/>
            <p:cNvSpPr/>
            <p:nvPr/>
          </p:nvSpPr>
          <p:spPr bwMode="gray">
            <a:xfrm>
              <a:off x="3265700" y="4632900"/>
              <a:ext cx="896726" cy="26643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0" tIns="9144" rIns="0" bIns="0" rtlCol="0" anchor="ctr"/>
            <a:lstStyle/>
            <a:p>
              <a:pPr algn="ctr">
                <a:lnSpc>
                  <a:spcPct val="75000"/>
                </a:lnSpc>
              </a:pPr>
              <a:r>
                <a:rPr lang="en-US" sz="1100" b="1" dirty="0" smtClean="0">
                  <a:solidFill>
                    <a:schemeClr val="bg1"/>
                  </a:solidFill>
                </a:rPr>
                <a:t>Health Care Services</a:t>
              </a:r>
              <a:endParaRPr lang="en-US" sz="1100" b="1" dirty="0">
                <a:solidFill>
                  <a:schemeClr val="bg1"/>
                </a:solidFill>
              </a:endParaRPr>
            </a:p>
          </p:txBody>
        </p:sp>
        <p:sp>
          <p:nvSpPr>
            <p:cNvPr id="18" name="Rectangle 17"/>
            <p:cNvSpPr/>
            <p:nvPr/>
          </p:nvSpPr>
          <p:spPr bwMode="gray">
            <a:xfrm>
              <a:off x="4971522" y="3662256"/>
              <a:ext cx="896726" cy="26643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0" tIns="9144" rIns="0" bIns="0" rtlCol="0" anchor="ctr"/>
            <a:lstStyle/>
            <a:p>
              <a:pPr algn="ctr">
                <a:lnSpc>
                  <a:spcPct val="75000"/>
                </a:lnSpc>
              </a:pPr>
              <a:r>
                <a:rPr lang="en-US" sz="1100" b="1" dirty="0" smtClean="0">
                  <a:solidFill>
                    <a:schemeClr val="bg1"/>
                  </a:solidFill>
                </a:rPr>
                <a:t>Health</a:t>
              </a:r>
              <a:endParaRPr lang="en-US" sz="1100" b="1" dirty="0">
                <a:solidFill>
                  <a:schemeClr val="bg1"/>
                </a:solidFill>
              </a:endParaRPr>
            </a:p>
          </p:txBody>
        </p:sp>
        <p:sp>
          <p:nvSpPr>
            <p:cNvPr id="19" name="Rectangle 18"/>
            <p:cNvSpPr/>
            <p:nvPr/>
          </p:nvSpPr>
          <p:spPr bwMode="gray">
            <a:xfrm>
              <a:off x="4971522" y="4290906"/>
              <a:ext cx="896726" cy="26643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0" tIns="9144" rIns="0" bIns="0" rtlCol="0" anchor="ctr"/>
            <a:lstStyle/>
            <a:p>
              <a:pPr algn="ctr">
                <a:lnSpc>
                  <a:spcPct val="75000"/>
                </a:lnSpc>
              </a:pPr>
              <a:r>
                <a:rPr lang="en-US" sz="1100" b="1" dirty="0" smtClean="0">
                  <a:solidFill>
                    <a:schemeClr val="bg1"/>
                  </a:solidFill>
                </a:rPr>
                <a:t>Financial Protection</a:t>
              </a:r>
              <a:endParaRPr lang="en-US" sz="1100" b="1" dirty="0">
                <a:solidFill>
                  <a:schemeClr val="bg1"/>
                </a:solidFill>
              </a:endParaRPr>
            </a:p>
          </p:txBody>
        </p:sp>
        <p:sp>
          <p:nvSpPr>
            <p:cNvPr id="20" name="Rectangle 19"/>
            <p:cNvSpPr/>
            <p:nvPr/>
          </p:nvSpPr>
          <p:spPr bwMode="gray">
            <a:xfrm>
              <a:off x="4971522" y="4995756"/>
              <a:ext cx="896726" cy="266438"/>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lIns="0" tIns="9144" rIns="0" bIns="0" rtlCol="0" anchor="ctr"/>
            <a:lstStyle/>
            <a:p>
              <a:pPr algn="ctr">
                <a:lnSpc>
                  <a:spcPct val="75000"/>
                </a:lnSpc>
              </a:pPr>
              <a:r>
                <a:rPr lang="en-US" sz="1100" b="1" dirty="0" smtClean="0">
                  <a:solidFill>
                    <a:schemeClr val="bg1"/>
                  </a:solidFill>
                </a:rPr>
                <a:t>User Satisfaction</a:t>
              </a:r>
              <a:endParaRPr lang="en-US" sz="1100" b="1" dirty="0">
                <a:solidFill>
                  <a:schemeClr val="bg1"/>
                </a:solidFill>
              </a:endParaRPr>
            </a:p>
          </p:txBody>
        </p:sp>
        <p:sp>
          <p:nvSpPr>
            <p:cNvPr id="22" name="Rectangle 21"/>
            <p:cNvSpPr/>
            <p:nvPr/>
          </p:nvSpPr>
          <p:spPr bwMode="gray">
            <a:xfrm>
              <a:off x="2913488" y="5049405"/>
              <a:ext cx="686085" cy="153888"/>
            </a:xfrm>
            <a:prstGeom prst="rect">
              <a:avLst/>
            </a:prstGeom>
          </p:spPr>
          <p:txBody>
            <a:bodyPr wrap="none" lIns="0" tIns="0" rIns="0" bIns="0">
              <a:spAutoFit/>
            </a:bodyPr>
            <a:lstStyle/>
            <a:p>
              <a:pPr algn="ctr"/>
              <a:r>
                <a:rPr lang="en-US" sz="1000" b="1" dirty="0" smtClean="0"/>
                <a:t>Effectiveness</a:t>
              </a:r>
              <a:endParaRPr lang="en-US" sz="1000" b="1" dirty="0"/>
            </a:p>
          </p:txBody>
        </p:sp>
        <p:sp>
          <p:nvSpPr>
            <p:cNvPr id="23" name="Rectangle 22"/>
            <p:cNvSpPr/>
            <p:nvPr/>
          </p:nvSpPr>
          <p:spPr bwMode="gray">
            <a:xfrm>
              <a:off x="3686948" y="5049405"/>
              <a:ext cx="846386" cy="153888"/>
            </a:xfrm>
            <a:prstGeom prst="rect">
              <a:avLst/>
            </a:prstGeom>
          </p:spPr>
          <p:txBody>
            <a:bodyPr wrap="none" lIns="0" tIns="0" rIns="0" bIns="0">
              <a:spAutoFit/>
            </a:bodyPr>
            <a:lstStyle/>
            <a:p>
              <a:pPr algn="r"/>
              <a:r>
                <a:rPr lang="en-US" sz="1000" b="1" dirty="0" smtClean="0"/>
                <a:t>Responsiveness</a:t>
              </a:r>
              <a:endParaRPr lang="en-US" sz="1000" b="1" dirty="0"/>
            </a:p>
          </p:txBody>
        </p:sp>
        <p:sp>
          <p:nvSpPr>
            <p:cNvPr id="24" name="Rectangle 23"/>
            <p:cNvSpPr/>
            <p:nvPr/>
          </p:nvSpPr>
          <p:spPr bwMode="gray">
            <a:xfrm>
              <a:off x="4026785" y="3651498"/>
              <a:ext cx="506549" cy="153888"/>
            </a:xfrm>
            <a:prstGeom prst="rect">
              <a:avLst/>
            </a:prstGeom>
          </p:spPr>
          <p:txBody>
            <a:bodyPr wrap="none" lIns="0" tIns="0" rIns="0" bIns="0">
              <a:spAutoFit/>
            </a:bodyPr>
            <a:lstStyle/>
            <a:p>
              <a:pPr algn="r"/>
              <a:r>
                <a:rPr lang="en-US" sz="1000" b="1" dirty="0" smtClean="0"/>
                <a:t>Efficiency</a:t>
              </a:r>
              <a:endParaRPr lang="en-US" sz="1000" b="1" dirty="0"/>
            </a:p>
          </p:txBody>
        </p:sp>
        <p:sp>
          <p:nvSpPr>
            <p:cNvPr id="25" name="Rectangle 24"/>
            <p:cNvSpPr/>
            <p:nvPr/>
          </p:nvSpPr>
          <p:spPr bwMode="gray">
            <a:xfrm>
              <a:off x="2913488" y="3651498"/>
              <a:ext cx="330219" cy="153888"/>
            </a:xfrm>
            <a:prstGeom prst="rect">
              <a:avLst/>
            </a:prstGeom>
          </p:spPr>
          <p:txBody>
            <a:bodyPr wrap="none" lIns="0" tIns="0" rIns="0" bIns="0">
              <a:spAutoFit/>
            </a:bodyPr>
            <a:lstStyle/>
            <a:p>
              <a:pPr algn="ctr"/>
              <a:r>
                <a:rPr lang="en-US" sz="1000" b="1" dirty="0" smtClean="0"/>
                <a:t>Equity</a:t>
              </a:r>
              <a:endParaRPr lang="en-US" sz="1000" b="1" dirty="0"/>
            </a:p>
          </p:txBody>
        </p:sp>
        <p:sp>
          <p:nvSpPr>
            <p:cNvPr id="26" name="Rectangle 25"/>
            <p:cNvSpPr/>
            <p:nvPr/>
          </p:nvSpPr>
          <p:spPr bwMode="gray">
            <a:xfrm>
              <a:off x="997591" y="2801959"/>
              <a:ext cx="894797" cy="261610"/>
            </a:xfrm>
            <a:prstGeom prst="rect">
              <a:avLst/>
            </a:prstGeom>
          </p:spPr>
          <p:txBody>
            <a:bodyPr wrap="none">
              <a:spAutoFit/>
            </a:bodyPr>
            <a:lstStyle/>
            <a:p>
              <a:r>
                <a:rPr lang="en-US" sz="1100" b="1" i="1" dirty="0" smtClean="0"/>
                <a:t>Demographic</a:t>
              </a:r>
              <a:endParaRPr lang="en-US" sz="1100" b="1" i="1" dirty="0"/>
            </a:p>
          </p:txBody>
        </p:sp>
        <p:sp>
          <p:nvSpPr>
            <p:cNvPr id="27" name="Rectangle 26"/>
            <p:cNvSpPr/>
            <p:nvPr/>
          </p:nvSpPr>
          <p:spPr bwMode="gray">
            <a:xfrm>
              <a:off x="3207231" y="2737552"/>
              <a:ext cx="1019830" cy="261610"/>
            </a:xfrm>
            <a:prstGeom prst="rect">
              <a:avLst/>
            </a:prstGeom>
          </p:spPr>
          <p:txBody>
            <a:bodyPr wrap="none">
              <a:spAutoFit/>
            </a:bodyPr>
            <a:lstStyle/>
            <a:p>
              <a:pPr algn="ctr"/>
              <a:r>
                <a:rPr lang="en-US" sz="1100" b="1" i="1" dirty="0" smtClean="0"/>
                <a:t>Epidemiological</a:t>
              </a:r>
              <a:endParaRPr lang="en-US" sz="1100" b="1" i="1" dirty="0"/>
            </a:p>
          </p:txBody>
        </p:sp>
        <p:sp>
          <p:nvSpPr>
            <p:cNvPr id="28" name="Rectangle 27"/>
            <p:cNvSpPr/>
            <p:nvPr/>
          </p:nvSpPr>
          <p:spPr bwMode="gray">
            <a:xfrm>
              <a:off x="5798473" y="2801959"/>
              <a:ext cx="603049" cy="261610"/>
            </a:xfrm>
            <a:prstGeom prst="rect">
              <a:avLst/>
            </a:prstGeom>
          </p:spPr>
          <p:txBody>
            <a:bodyPr wrap="none">
              <a:spAutoFit/>
            </a:bodyPr>
            <a:lstStyle/>
            <a:p>
              <a:pPr algn="r"/>
              <a:r>
                <a:rPr lang="en-US" sz="1100" b="1" i="1" dirty="0" smtClean="0"/>
                <a:t>Political</a:t>
              </a:r>
              <a:endParaRPr lang="en-US" sz="1100" b="1" i="1" dirty="0"/>
            </a:p>
          </p:txBody>
        </p:sp>
        <p:sp>
          <p:nvSpPr>
            <p:cNvPr id="29" name="Rectangle 28"/>
            <p:cNvSpPr/>
            <p:nvPr/>
          </p:nvSpPr>
          <p:spPr bwMode="gray">
            <a:xfrm>
              <a:off x="5666542" y="2448627"/>
              <a:ext cx="1064330" cy="307777"/>
            </a:xfrm>
            <a:prstGeom prst="rect">
              <a:avLst/>
            </a:prstGeom>
          </p:spPr>
          <p:txBody>
            <a:bodyPr wrap="none">
              <a:spAutoFit/>
            </a:bodyPr>
            <a:lstStyle/>
            <a:p>
              <a:pPr algn="ctr"/>
              <a:r>
                <a:rPr lang="en-US" sz="1400" b="1" dirty="0" smtClean="0"/>
                <a:t>The Context</a:t>
              </a:r>
              <a:endParaRPr lang="en-US" sz="1400" b="1" dirty="0"/>
            </a:p>
          </p:txBody>
        </p:sp>
        <p:sp>
          <p:nvSpPr>
            <p:cNvPr id="30" name="Rectangle 29"/>
            <p:cNvSpPr/>
            <p:nvPr/>
          </p:nvSpPr>
          <p:spPr bwMode="gray">
            <a:xfrm>
              <a:off x="997591" y="5835445"/>
              <a:ext cx="909223" cy="261610"/>
            </a:xfrm>
            <a:prstGeom prst="rect">
              <a:avLst/>
            </a:prstGeom>
          </p:spPr>
          <p:txBody>
            <a:bodyPr wrap="none">
              <a:spAutoFit/>
            </a:bodyPr>
            <a:lstStyle/>
            <a:p>
              <a:pPr algn="ctr"/>
              <a:r>
                <a:rPr lang="en-US" sz="1100" b="1" i="1" dirty="0" smtClean="0"/>
                <a:t>Technological</a:t>
              </a:r>
              <a:endParaRPr lang="en-US" sz="1100" b="1" i="1" dirty="0"/>
            </a:p>
          </p:txBody>
        </p:sp>
        <p:sp>
          <p:nvSpPr>
            <p:cNvPr id="31" name="Rectangle 30"/>
            <p:cNvSpPr/>
            <p:nvPr/>
          </p:nvSpPr>
          <p:spPr bwMode="gray">
            <a:xfrm>
              <a:off x="3314685" y="5874903"/>
              <a:ext cx="920444" cy="261610"/>
            </a:xfrm>
            <a:prstGeom prst="rect">
              <a:avLst/>
            </a:prstGeom>
          </p:spPr>
          <p:txBody>
            <a:bodyPr wrap="none">
              <a:spAutoFit/>
            </a:bodyPr>
            <a:lstStyle/>
            <a:p>
              <a:pPr algn="ctr"/>
              <a:r>
                <a:rPr lang="en-US" sz="1100" b="1" i="1" dirty="0" smtClean="0"/>
                <a:t>Socio-cultural</a:t>
              </a:r>
              <a:endParaRPr lang="en-US" sz="1100" b="1" i="1" dirty="0"/>
            </a:p>
          </p:txBody>
        </p:sp>
        <p:sp>
          <p:nvSpPr>
            <p:cNvPr id="32" name="Rectangle 31"/>
            <p:cNvSpPr/>
            <p:nvPr/>
          </p:nvSpPr>
          <p:spPr bwMode="gray">
            <a:xfrm>
              <a:off x="5798473" y="5835445"/>
              <a:ext cx="688009" cy="261610"/>
            </a:xfrm>
            <a:prstGeom prst="rect">
              <a:avLst/>
            </a:prstGeom>
          </p:spPr>
          <p:txBody>
            <a:bodyPr wrap="none">
              <a:spAutoFit/>
            </a:bodyPr>
            <a:lstStyle/>
            <a:p>
              <a:pPr algn="r"/>
              <a:r>
                <a:rPr lang="en-US" sz="1100" b="1" i="1" dirty="0" smtClean="0"/>
                <a:t>Economic</a:t>
              </a:r>
              <a:endParaRPr lang="en-US" sz="1100" b="1" i="1" dirty="0"/>
            </a:p>
          </p:txBody>
        </p:sp>
        <p:sp>
          <p:nvSpPr>
            <p:cNvPr id="33" name="Rectangle 32"/>
            <p:cNvSpPr/>
            <p:nvPr/>
          </p:nvSpPr>
          <p:spPr bwMode="gray">
            <a:xfrm>
              <a:off x="801866" y="4221425"/>
              <a:ext cx="581528" cy="430887"/>
            </a:xfrm>
            <a:prstGeom prst="rect">
              <a:avLst/>
            </a:prstGeom>
          </p:spPr>
          <p:txBody>
            <a:bodyPr wrap="square">
              <a:spAutoFit/>
            </a:bodyPr>
            <a:lstStyle/>
            <a:p>
              <a:r>
                <a:rPr lang="en-US" sz="1100" b="1" i="1" dirty="0" smtClean="0"/>
                <a:t>Ecolog</a:t>
              </a:r>
              <a:r>
                <a:rPr lang="en-US" sz="1100" b="1" i="1" dirty="0"/>
                <a:t>-</a:t>
              </a:r>
              <a:r>
                <a:rPr lang="en-US" sz="1100" b="1" i="1" dirty="0" smtClean="0"/>
                <a:t>ical</a:t>
              </a:r>
              <a:endParaRPr lang="en-US" sz="1100" b="1" i="1" dirty="0"/>
            </a:p>
          </p:txBody>
        </p:sp>
        <p:sp>
          <p:nvSpPr>
            <p:cNvPr id="34" name="Rectangle 33"/>
            <p:cNvSpPr/>
            <p:nvPr/>
          </p:nvSpPr>
          <p:spPr bwMode="gray">
            <a:xfrm>
              <a:off x="6040526" y="4136786"/>
              <a:ext cx="633324" cy="600164"/>
            </a:xfrm>
            <a:prstGeom prst="rect">
              <a:avLst/>
            </a:prstGeom>
          </p:spPr>
          <p:txBody>
            <a:bodyPr wrap="square">
              <a:spAutoFit/>
            </a:bodyPr>
            <a:lstStyle/>
            <a:p>
              <a:r>
                <a:rPr lang="en-US" sz="1100" b="1" i="1" dirty="0" smtClean="0"/>
                <a:t>Legal/</a:t>
              </a:r>
              <a:br>
                <a:rPr lang="en-US" sz="1100" b="1" i="1" dirty="0" smtClean="0"/>
              </a:br>
              <a:r>
                <a:rPr lang="en-US" sz="1100" b="1" i="1" dirty="0" smtClean="0"/>
                <a:t>Regu-</a:t>
              </a:r>
              <a:br>
                <a:rPr lang="en-US" sz="1100" b="1" i="1" dirty="0" smtClean="0"/>
              </a:br>
              <a:r>
                <a:rPr lang="en-US" sz="1100" b="1" i="1" dirty="0" smtClean="0"/>
                <a:t>latory</a:t>
              </a:r>
              <a:endParaRPr lang="en-US" sz="1100" b="1" i="1" dirty="0"/>
            </a:p>
          </p:txBody>
        </p:sp>
        <p:cxnSp>
          <p:nvCxnSpPr>
            <p:cNvPr id="39" name="Straight Arrow Connector 38"/>
            <p:cNvCxnSpPr/>
            <p:nvPr/>
          </p:nvCxnSpPr>
          <p:spPr bwMode="gray">
            <a:xfrm>
              <a:off x="2094420" y="3767220"/>
              <a:ext cx="0" cy="573578"/>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15" idx="0"/>
            </p:cNvCxnSpPr>
            <p:nvPr/>
          </p:nvCxnSpPr>
          <p:spPr bwMode="gray">
            <a:xfrm>
              <a:off x="2092481" y="4607236"/>
              <a:ext cx="1940" cy="708742"/>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8" idx="2"/>
              <a:endCxn id="19" idx="0"/>
            </p:cNvCxnSpPr>
            <p:nvPr/>
          </p:nvCxnSpPr>
          <p:spPr bwMode="gray">
            <a:xfrm>
              <a:off x="5419885" y="3928694"/>
              <a:ext cx="0" cy="362212"/>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bwMode="gray">
            <a:xfrm>
              <a:off x="5419885" y="4557344"/>
              <a:ext cx="0" cy="438412"/>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bwMode="gray">
            <a:xfrm>
              <a:off x="3714062" y="4296086"/>
              <a:ext cx="0" cy="336814"/>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bwMode="gray">
            <a:xfrm>
              <a:off x="4803330" y="3132854"/>
              <a:ext cx="1021434" cy="261610"/>
            </a:xfrm>
            <a:prstGeom prst="rect">
              <a:avLst/>
            </a:prstGeom>
          </p:spPr>
          <p:txBody>
            <a:bodyPr wrap="none">
              <a:spAutoFit/>
            </a:bodyPr>
            <a:lstStyle/>
            <a:p>
              <a:pPr algn="r"/>
              <a:r>
                <a:rPr lang="en-US" sz="1100" b="1" dirty="0" smtClean="0"/>
                <a:t>Health System</a:t>
              </a:r>
              <a:endParaRPr lang="en-US" sz="1100" b="1" dirty="0"/>
            </a:p>
          </p:txBody>
        </p:sp>
        <p:cxnSp>
          <p:nvCxnSpPr>
            <p:cNvPr id="63" name="Elbow Connector 62"/>
            <p:cNvCxnSpPr>
              <a:stCxn id="17" idx="1"/>
              <a:endCxn id="16" idx="1"/>
            </p:cNvCxnSpPr>
            <p:nvPr/>
          </p:nvCxnSpPr>
          <p:spPr bwMode="gray">
            <a:xfrm rot="10800000">
              <a:off x="3265700" y="4162867"/>
              <a:ext cx="12700" cy="603252"/>
            </a:xfrm>
            <a:prstGeom prst="bentConnector3">
              <a:avLst>
                <a:gd name="adj1" fmla="val 1800000"/>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68" name="Elbow Connector 67"/>
            <p:cNvCxnSpPr>
              <a:stCxn id="20" idx="1"/>
              <a:endCxn id="18" idx="1"/>
            </p:cNvCxnSpPr>
            <p:nvPr/>
          </p:nvCxnSpPr>
          <p:spPr bwMode="gray">
            <a:xfrm rot="10800000">
              <a:off x="4971522" y="3795475"/>
              <a:ext cx="12700" cy="1333500"/>
            </a:xfrm>
            <a:prstGeom prst="bentConnector3">
              <a:avLst>
                <a:gd name="adj1" fmla="val 1800000"/>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bwMode="gray">
            <a:xfrm rot="16200000">
              <a:off x="2632391" y="5334898"/>
              <a:ext cx="0" cy="228600"/>
            </a:xfrm>
            <a:prstGeom prst="straightConnector1">
              <a:avLst/>
            </a:prstGeom>
            <a:ln>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bwMode="gray">
            <a:xfrm rot="16200000">
              <a:off x="2632391" y="4349737"/>
              <a:ext cx="0" cy="228600"/>
            </a:xfrm>
            <a:prstGeom prst="straightConnector1">
              <a:avLst/>
            </a:prstGeom>
            <a:ln>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bwMode="gray">
            <a:xfrm rot="16200000">
              <a:off x="2632391" y="3415834"/>
              <a:ext cx="0" cy="228600"/>
            </a:xfrm>
            <a:prstGeom prst="straightConnector1">
              <a:avLst/>
            </a:prstGeom>
            <a:ln>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bwMode="gray">
            <a:xfrm rot="16200000">
              <a:off x="4865547" y="4349738"/>
              <a:ext cx="0" cy="228600"/>
            </a:xfrm>
            <a:prstGeom prst="straightConnector1">
              <a:avLst/>
            </a:prstGeom>
            <a:ln>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bwMode="gray">
            <a:xfrm rot="16200000">
              <a:off x="4284522" y="4048568"/>
              <a:ext cx="0" cy="228600"/>
            </a:xfrm>
            <a:prstGeom prst="straightConnector1">
              <a:avLst/>
            </a:prstGeom>
            <a:ln>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bwMode="gray">
            <a:xfrm rot="16200000">
              <a:off x="4284522" y="4651820"/>
              <a:ext cx="0" cy="228600"/>
            </a:xfrm>
            <a:prstGeom prst="straightConnector1">
              <a:avLst/>
            </a:prstGeom>
            <a:ln>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bwMode="gray">
            <a:xfrm>
              <a:off x="4389945" y="4157745"/>
              <a:ext cx="0" cy="603504"/>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bwMode="gray">
            <a:xfrm rot="16200000">
              <a:off x="4581311" y="4281158"/>
              <a:ext cx="0" cy="365760"/>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bwMode="gray">
            <a:xfrm>
              <a:off x="2732595" y="3529095"/>
              <a:ext cx="0" cy="1920240"/>
            </a:xfrm>
            <a:prstGeom prst="straightConnector1">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bwMode="gray">
            <a:xfrm rot="16200000">
              <a:off x="2901101" y="4304017"/>
              <a:ext cx="0" cy="320040"/>
            </a:xfrm>
            <a:prstGeom prst="straightConnector1">
              <a:avLst/>
            </a:prstGeom>
            <a:ln>
              <a:headEnd type="triangle" w="lg" len="lg"/>
              <a:tailEnd type="triangle" w="lg" len="lg"/>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33624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13774" y="177809"/>
            <a:ext cx="8249155" cy="1499616"/>
          </a:xfrm>
        </p:spPr>
        <p:txBody>
          <a:bodyPr>
            <a:normAutofit fontScale="90000"/>
          </a:bodyPr>
          <a:lstStyle/>
          <a:p>
            <a:r>
              <a:rPr lang="en-US" sz="4000" dirty="0" smtClean="0"/>
              <a:t>Overcoming social segregation in health care in Latin America </a:t>
            </a:r>
            <a:br>
              <a:rPr lang="en-US" sz="4000" dirty="0" smtClean="0"/>
            </a:br>
            <a:r>
              <a:rPr lang="en-US" sz="2700" dirty="0" smtClean="0"/>
              <a:t>by Dr D Cotlear et al</a:t>
            </a:r>
            <a:endParaRPr lang="es-ES" sz="2700" dirty="0"/>
          </a:p>
        </p:txBody>
      </p:sp>
      <p:sp>
        <p:nvSpPr>
          <p:cNvPr id="7" name="TextBox 6"/>
          <p:cNvSpPr txBox="1"/>
          <p:nvPr/>
        </p:nvSpPr>
        <p:spPr>
          <a:xfrm>
            <a:off x="351649" y="2689116"/>
            <a:ext cx="8180958" cy="276999"/>
          </a:xfrm>
          <a:prstGeom prst="rect">
            <a:avLst/>
          </a:prstGeom>
          <a:noFill/>
        </p:spPr>
        <p:txBody>
          <a:bodyPr wrap="none" rtlCol="0">
            <a:spAutoFit/>
          </a:bodyPr>
          <a:lstStyle>
            <a:defPPr>
              <a:defRPr lang="en-US"/>
            </a:defPPr>
            <a:lvl1pPr>
              <a:defRPr sz="2000" b="1"/>
            </a:lvl1pPr>
          </a:lstStyle>
          <a:p>
            <a:r>
              <a:rPr lang="en-US" sz="1200" dirty="0"/>
              <a:t>Table 2: Historical Milestones for Four Phases of Health System History in Selected Latin American Countries</a:t>
            </a:r>
          </a:p>
        </p:txBody>
      </p:sp>
      <p:graphicFrame>
        <p:nvGraphicFramePr>
          <p:cNvPr id="8" name="Table 7"/>
          <p:cNvGraphicFramePr>
            <a:graphicFrameLocks noGrp="1"/>
          </p:cNvGraphicFramePr>
          <p:nvPr>
            <p:extLst>
              <p:ext uri="{D42A27DB-BD31-4B8C-83A1-F6EECF244321}">
                <p14:modId xmlns:p14="http://schemas.microsoft.com/office/powerpoint/2010/main" val="3638307948"/>
              </p:ext>
            </p:extLst>
          </p:nvPr>
        </p:nvGraphicFramePr>
        <p:xfrm>
          <a:off x="351649" y="2966115"/>
          <a:ext cx="8679545" cy="3919220"/>
        </p:xfrm>
        <a:graphic>
          <a:graphicData uri="http://schemas.openxmlformats.org/drawingml/2006/table">
            <a:tbl>
              <a:tblPr firstRow="1" bandRow="1">
                <a:tableStyleId>{5C22544A-7EE6-4342-B048-85BDC9FD1C3A}</a:tableStyleId>
              </a:tblPr>
              <a:tblGrid>
                <a:gridCol w="1391451"/>
                <a:gridCol w="977709"/>
                <a:gridCol w="925324"/>
                <a:gridCol w="1266822"/>
                <a:gridCol w="1036492"/>
                <a:gridCol w="1036491"/>
                <a:gridCol w="1036491"/>
                <a:gridCol w="1008765"/>
              </a:tblGrid>
              <a:tr h="182067">
                <a:tc>
                  <a:txBody>
                    <a:bodyPr/>
                    <a:lstStyle/>
                    <a:p>
                      <a:pPr>
                        <a:lnSpc>
                          <a:spcPct val="78000"/>
                        </a:lnSpc>
                      </a:pPr>
                      <a:endParaRPr lang="en-US" sz="1050" dirty="0"/>
                    </a:p>
                  </a:txBody>
                  <a:tcPr>
                    <a:noFill/>
                  </a:tcPr>
                </a:tc>
                <a:tc>
                  <a:txBody>
                    <a:bodyPr/>
                    <a:lstStyle/>
                    <a:p>
                      <a:pPr algn="ctr">
                        <a:lnSpc>
                          <a:spcPct val="78000"/>
                        </a:lnSpc>
                      </a:pPr>
                      <a:r>
                        <a:rPr lang="en-US" sz="1200" dirty="0" smtClean="0"/>
                        <a:t>Argentina</a:t>
                      </a:r>
                      <a:endParaRPr lang="en-US" sz="1200" dirty="0"/>
                    </a:p>
                  </a:txBody>
                  <a:tcPr/>
                </a:tc>
                <a:tc>
                  <a:txBody>
                    <a:bodyPr/>
                    <a:lstStyle/>
                    <a:p>
                      <a:pPr algn="ctr">
                        <a:lnSpc>
                          <a:spcPct val="78000"/>
                        </a:lnSpc>
                      </a:pPr>
                      <a:r>
                        <a:rPr lang="en-US" sz="1200" dirty="0" smtClean="0"/>
                        <a:t>Brazil</a:t>
                      </a:r>
                      <a:endParaRPr lang="en-US" sz="1200" dirty="0"/>
                    </a:p>
                  </a:txBody>
                  <a:tcPr/>
                </a:tc>
                <a:tc>
                  <a:txBody>
                    <a:bodyPr/>
                    <a:lstStyle/>
                    <a:p>
                      <a:pPr algn="ctr">
                        <a:lnSpc>
                          <a:spcPct val="78000"/>
                        </a:lnSpc>
                      </a:pPr>
                      <a:r>
                        <a:rPr lang="en-US" sz="1200" dirty="0" smtClean="0"/>
                        <a:t>Chile</a:t>
                      </a:r>
                      <a:endParaRPr lang="en-US" sz="1200" dirty="0"/>
                    </a:p>
                  </a:txBody>
                  <a:tcPr/>
                </a:tc>
                <a:tc>
                  <a:txBody>
                    <a:bodyPr/>
                    <a:lstStyle/>
                    <a:p>
                      <a:pPr algn="ctr">
                        <a:lnSpc>
                          <a:spcPct val="78000"/>
                        </a:lnSpc>
                      </a:pPr>
                      <a:r>
                        <a:rPr lang="en-US" sz="1200" dirty="0" smtClean="0"/>
                        <a:t>Colombia</a:t>
                      </a:r>
                      <a:endParaRPr lang="en-US" sz="1200" dirty="0"/>
                    </a:p>
                  </a:txBody>
                  <a:tcPr/>
                </a:tc>
                <a:tc>
                  <a:txBody>
                    <a:bodyPr/>
                    <a:lstStyle/>
                    <a:p>
                      <a:pPr algn="ctr">
                        <a:lnSpc>
                          <a:spcPct val="78000"/>
                        </a:lnSpc>
                      </a:pPr>
                      <a:r>
                        <a:rPr lang="en-US" sz="1200" dirty="0" smtClean="0"/>
                        <a:t>Costa Rica</a:t>
                      </a:r>
                      <a:endParaRPr lang="en-US" sz="1200" dirty="0"/>
                    </a:p>
                  </a:txBody>
                  <a:tcPr/>
                </a:tc>
                <a:tc>
                  <a:txBody>
                    <a:bodyPr/>
                    <a:lstStyle/>
                    <a:p>
                      <a:pPr algn="ctr">
                        <a:lnSpc>
                          <a:spcPct val="78000"/>
                        </a:lnSpc>
                      </a:pPr>
                      <a:r>
                        <a:rPr lang="en-US" sz="1200" dirty="0" smtClean="0"/>
                        <a:t>Mexico</a:t>
                      </a:r>
                      <a:endParaRPr lang="en-US" sz="1200" dirty="0"/>
                    </a:p>
                  </a:txBody>
                  <a:tcPr/>
                </a:tc>
                <a:tc>
                  <a:txBody>
                    <a:bodyPr/>
                    <a:lstStyle/>
                    <a:p>
                      <a:pPr algn="ctr">
                        <a:lnSpc>
                          <a:spcPct val="78000"/>
                        </a:lnSpc>
                      </a:pPr>
                      <a:r>
                        <a:rPr lang="en-US" sz="1200" dirty="0" smtClean="0"/>
                        <a:t>Peru</a:t>
                      </a:r>
                      <a:endParaRPr lang="en-US" sz="1200" dirty="0"/>
                    </a:p>
                  </a:txBody>
                  <a:tcPr/>
                </a:tc>
              </a:tr>
              <a:tr h="263781">
                <a:tc>
                  <a:txBody>
                    <a:bodyPr/>
                    <a:lstStyle/>
                    <a:p>
                      <a:pPr>
                        <a:lnSpc>
                          <a:spcPct val="78000"/>
                        </a:lnSpc>
                      </a:pPr>
                      <a:r>
                        <a:rPr lang="en-US" sz="1050" b="1" dirty="0" smtClean="0"/>
                        <a:t>Start of Phase 1: Independence</a:t>
                      </a:r>
                      <a:endParaRPr lang="en-US" sz="1050" b="1" dirty="0"/>
                    </a:p>
                  </a:txBody>
                  <a:tcPr/>
                </a:tc>
                <a:tc>
                  <a:txBody>
                    <a:bodyPr/>
                    <a:lstStyle/>
                    <a:p>
                      <a:pPr algn="ctr">
                        <a:lnSpc>
                          <a:spcPct val="78000"/>
                        </a:lnSpc>
                      </a:pPr>
                      <a:r>
                        <a:rPr lang="en-US" sz="1050" dirty="0" smtClean="0"/>
                        <a:t>1816</a:t>
                      </a:r>
                      <a:endParaRPr lang="en-US" sz="1050" dirty="0"/>
                    </a:p>
                  </a:txBody>
                  <a:tcPr/>
                </a:tc>
                <a:tc>
                  <a:txBody>
                    <a:bodyPr/>
                    <a:lstStyle/>
                    <a:p>
                      <a:pPr algn="ctr">
                        <a:lnSpc>
                          <a:spcPct val="78000"/>
                        </a:lnSpc>
                      </a:pPr>
                      <a:r>
                        <a:rPr lang="en-US" sz="1050" dirty="0" smtClean="0"/>
                        <a:t>1822</a:t>
                      </a:r>
                      <a:endParaRPr lang="en-US" sz="1050" dirty="0"/>
                    </a:p>
                  </a:txBody>
                  <a:tcPr/>
                </a:tc>
                <a:tc>
                  <a:txBody>
                    <a:bodyPr/>
                    <a:lstStyle/>
                    <a:p>
                      <a:pPr algn="ctr">
                        <a:lnSpc>
                          <a:spcPct val="78000"/>
                        </a:lnSpc>
                      </a:pPr>
                      <a:r>
                        <a:rPr lang="en-US" sz="1050" dirty="0" smtClean="0"/>
                        <a:t>1818</a:t>
                      </a:r>
                      <a:endParaRPr lang="en-US" sz="1050" dirty="0"/>
                    </a:p>
                  </a:txBody>
                  <a:tcPr/>
                </a:tc>
                <a:tc>
                  <a:txBody>
                    <a:bodyPr/>
                    <a:lstStyle/>
                    <a:p>
                      <a:pPr algn="ctr">
                        <a:lnSpc>
                          <a:spcPct val="78000"/>
                        </a:lnSpc>
                      </a:pPr>
                      <a:r>
                        <a:rPr lang="en-US" sz="1050" dirty="0" smtClean="0"/>
                        <a:t>1810</a:t>
                      </a:r>
                      <a:endParaRPr lang="en-US" sz="1050" dirty="0"/>
                    </a:p>
                  </a:txBody>
                  <a:tcPr/>
                </a:tc>
                <a:tc>
                  <a:txBody>
                    <a:bodyPr/>
                    <a:lstStyle/>
                    <a:p>
                      <a:pPr algn="ctr">
                        <a:lnSpc>
                          <a:spcPct val="78000"/>
                        </a:lnSpc>
                      </a:pPr>
                      <a:r>
                        <a:rPr lang="en-US" sz="1050" dirty="0" smtClean="0"/>
                        <a:t>1821</a:t>
                      </a:r>
                      <a:endParaRPr lang="en-US" sz="1050" dirty="0"/>
                    </a:p>
                  </a:txBody>
                  <a:tcPr/>
                </a:tc>
                <a:tc>
                  <a:txBody>
                    <a:bodyPr/>
                    <a:lstStyle/>
                    <a:p>
                      <a:pPr algn="ctr">
                        <a:lnSpc>
                          <a:spcPct val="78000"/>
                        </a:lnSpc>
                      </a:pPr>
                      <a:r>
                        <a:rPr lang="en-US" sz="1050" dirty="0" smtClean="0"/>
                        <a:t>1810</a:t>
                      </a:r>
                      <a:endParaRPr lang="en-US" sz="1050" dirty="0"/>
                    </a:p>
                  </a:txBody>
                  <a:tcPr/>
                </a:tc>
                <a:tc>
                  <a:txBody>
                    <a:bodyPr/>
                    <a:lstStyle/>
                    <a:p>
                      <a:pPr algn="ctr">
                        <a:lnSpc>
                          <a:spcPct val="78000"/>
                        </a:lnSpc>
                      </a:pPr>
                      <a:r>
                        <a:rPr lang="en-US" sz="1050" dirty="0" smtClean="0"/>
                        <a:t>1821</a:t>
                      </a:r>
                      <a:endParaRPr lang="en-US" sz="1050" dirty="0"/>
                    </a:p>
                  </a:txBody>
                  <a:tcPr/>
                </a:tc>
              </a:tr>
              <a:tr h="359462">
                <a:tc>
                  <a:txBody>
                    <a:bodyPr/>
                    <a:lstStyle/>
                    <a:p>
                      <a:pPr>
                        <a:lnSpc>
                          <a:spcPct val="78000"/>
                        </a:lnSpc>
                      </a:pPr>
                      <a:r>
                        <a:rPr lang="en-US" sz="1050" b="1" dirty="0" smtClean="0"/>
                        <a:t>Start of Phase 2: Creation of Ministry of Public Health</a:t>
                      </a:r>
                      <a:endParaRPr lang="en-US" sz="1050" b="1" dirty="0"/>
                    </a:p>
                  </a:txBody>
                  <a:tcPr/>
                </a:tc>
                <a:tc>
                  <a:txBody>
                    <a:bodyPr/>
                    <a:lstStyle/>
                    <a:p>
                      <a:pPr algn="ctr">
                        <a:lnSpc>
                          <a:spcPct val="78000"/>
                        </a:lnSpc>
                      </a:pPr>
                      <a:r>
                        <a:rPr lang="en-US" sz="1050" dirty="0" smtClean="0"/>
                        <a:t>1946</a:t>
                      </a:r>
                      <a:endParaRPr lang="en-US" sz="1050" dirty="0"/>
                    </a:p>
                  </a:txBody>
                  <a:tcPr/>
                </a:tc>
                <a:tc>
                  <a:txBody>
                    <a:bodyPr/>
                    <a:lstStyle/>
                    <a:p>
                      <a:pPr algn="ctr">
                        <a:lnSpc>
                          <a:spcPct val="78000"/>
                        </a:lnSpc>
                      </a:pPr>
                      <a:r>
                        <a:rPr lang="en-US" sz="1050" dirty="0" smtClean="0"/>
                        <a:t>1930</a:t>
                      </a:r>
                      <a:endParaRPr lang="en-US" sz="1050" dirty="0"/>
                    </a:p>
                  </a:txBody>
                  <a:tcPr/>
                </a:tc>
                <a:tc>
                  <a:txBody>
                    <a:bodyPr/>
                    <a:lstStyle/>
                    <a:p>
                      <a:pPr algn="ctr">
                        <a:lnSpc>
                          <a:spcPct val="78000"/>
                        </a:lnSpc>
                      </a:pPr>
                      <a:r>
                        <a:rPr lang="en-US" sz="1050" dirty="0" smtClean="0"/>
                        <a:t>1924</a:t>
                      </a:r>
                      <a:endParaRPr lang="en-US" sz="1050" dirty="0"/>
                    </a:p>
                  </a:txBody>
                  <a:tcPr/>
                </a:tc>
                <a:tc>
                  <a:txBody>
                    <a:bodyPr/>
                    <a:lstStyle/>
                    <a:p>
                      <a:pPr algn="ctr">
                        <a:lnSpc>
                          <a:spcPct val="78000"/>
                        </a:lnSpc>
                      </a:pPr>
                      <a:r>
                        <a:rPr lang="en-US" sz="1050" dirty="0" smtClean="0"/>
                        <a:t>1938</a:t>
                      </a:r>
                      <a:endParaRPr lang="en-US" sz="1050" dirty="0"/>
                    </a:p>
                  </a:txBody>
                  <a:tcPr/>
                </a:tc>
                <a:tc>
                  <a:txBody>
                    <a:bodyPr/>
                    <a:lstStyle/>
                    <a:p>
                      <a:pPr algn="ctr">
                        <a:lnSpc>
                          <a:spcPct val="78000"/>
                        </a:lnSpc>
                      </a:pPr>
                      <a:r>
                        <a:rPr lang="en-US" sz="1050" dirty="0" smtClean="0"/>
                        <a:t>1927</a:t>
                      </a:r>
                      <a:endParaRPr lang="en-US" sz="1050" dirty="0"/>
                    </a:p>
                  </a:txBody>
                  <a:tcPr/>
                </a:tc>
                <a:tc>
                  <a:txBody>
                    <a:bodyPr/>
                    <a:lstStyle/>
                    <a:p>
                      <a:pPr algn="ctr">
                        <a:lnSpc>
                          <a:spcPct val="78000"/>
                        </a:lnSpc>
                      </a:pPr>
                      <a:r>
                        <a:rPr lang="en-US" sz="1050" dirty="0" smtClean="0"/>
                        <a:t>1943</a:t>
                      </a:r>
                      <a:endParaRPr lang="en-US" sz="1050" dirty="0"/>
                    </a:p>
                  </a:txBody>
                  <a:tcPr/>
                </a:tc>
                <a:tc>
                  <a:txBody>
                    <a:bodyPr/>
                    <a:lstStyle/>
                    <a:p>
                      <a:pPr algn="ctr">
                        <a:lnSpc>
                          <a:spcPct val="78000"/>
                        </a:lnSpc>
                      </a:pPr>
                      <a:r>
                        <a:rPr lang="en-US" sz="1050" dirty="0" smtClean="0"/>
                        <a:t>1935</a:t>
                      </a:r>
                      <a:endParaRPr lang="en-US" sz="1050" dirty="0"/>
                    </a:p>
                  </a:txBody>
                  <a:tcPr/>
                </a:tc>
              </a:tr>
              <a:tr h="646506">
                <a:tc>
                  <a:txBody>
                    <a:bodyPr/>
                    <a:lstStyle/>
                    <a:p>
                      <a:pPr>
                        <a:lnSpc>
                          <a:spcPct val="78000"/>
                        </a:lnSpc>
                      </a:pPr>
                      <a:r>
                        <a:rPr lang="en-US" sz="1050" b="1" dirty="0" smtClean="0"/>
                        <a:t>Start of Phase 3: Merger of social security agencies for the exclusive benefit of salaried workers and their families</a:t>
                      </a:r>
                      <a:endParaRPr lang="en-US" sz="1050" b="1" dirty="0"/>
                    </a:p>
                  </a:txBody>
                  <a:tcPr/>
                </a:tc>
                <a:tc>
                  <a:txBody>
                    <a:bodyPr/>
                    <a:lstStyle/>
                    <a:p>
                      <a:pPr algn="ctr">
                        <a:lnSpc>
                          <a:spcPct val="78000"/>
                        </a:lnSpc>
                      </a:pPr>
                      <a:r>
                        <a:rPr lang="en-US" sz="1050" dirty="0" smtClean="0"/>
                        <a:t>1971</a:t>
                      </a:r>
                    </a:p>
                    <a:p>
                      <a:pPr algn="ctr">
                        <a:lnSpc>
                          <a:spcPct val="78000"/>
                        </a:lnSpc>
                      </a:pPr>
                      <a:r>
                        <a:rPr lang="en-US" sz="1050" dirty="0" smtClean="0"/>
                        <a:t>(compulsory</a:t>
                      </a:r>
                      <a:r>
                        <a:rPr lang="en-US" sz="1050" baseline="0" dirty="0" smtClean="0"/>
                        <a:t> affiliation to </a:t>
                      </a:r>
                      <a:r>
                        <a:rPr lang="en-US" sz="1050" i="1" baseline="0" dirty="0" smtClean="0"/>
                        <a:t>Obras Sociales </a:t>
                      </a:r>
                      <a:r>
                        <a:rPr lang="en-US" sz="1050" baseline="0" dirty="0" smtClean="0"/>
                        <a:t>and creation</a:t>
                      </a:r>
                      <a:br>
                        <a:rPr lang="en-US" sz="1050" baseline="0" dirty="0" smtClean="0"/>
                      </a:br>
                      <a:r>
                        <a:rPr lang="en-US" sz="1050" baseline="0" dirty="0" smtClean="0"/>
                        <a:t>of PAMI)</a:t>
                      </a:r>
                      <a:endParaRPr lang="en-US" sz="1050" dirty="0"/>
                    </a:p>
                  </a:txBody>
                  <a:tcPr/>
                </a:tc>
                <a:tc>
                  <a:txBody>
                    <a:bodyPr/>
                    <a:lstStyle/>
                    <a:p>
                      <a:pPr algn="ctr">
                        <a:lnSpc>
                          <a:spcPct val="78000"/>
                        </a:lnSpc>
                      </a:pPr>
                      <a:r>
                        <a:rPr lang="en-US" sz="1050" dirty="0" smtClean="0"/>
                        <a:t>1967</a:t>
                      </a:r>
                    </a:p>
                    <a:p>
                      <a:pPr algn="ctr">
                        <a:lnSpc>
                          <a:spcPct val="78000"/>
                        </a:lnSpc>
                      </a:pPr>
                      <a:r>
                        <a:rPr lang="en-US" sz="1050" dirty="0" smtClean="0"/>
                        <a:t>(creation</a:t>
                      </a:r>
                      <a:r>
                        <a:rPr lang="en-US" sz="1050" baseline="0" dirty="0" smtClean="0"/>
                        <a:t/>
                      </a:r>
                      <a:br>
                        <a:rPr lang="en-US" sz="1050" baseline="0" dirty="0" smtClean="0"/>
                      </a:br>
                      <a:r>
                        <a:rPr lang="en-US" sz="1050" baseline="0" dirty="0" smtClean="0"/>
                        <a:t>of INPS)</a:t>
                      </a:r>
                      <a:endParaRPr lang="en-US" sz="1050" dirty="0"/>
                    </a:p>
                  </a:txBody>
                  <a:tcPr/>
                </a:tc>
                <a:tc>
                  <a:txBody>
                    <a:bodyPr/>
                    <a:lstStyle/>
                    <a:p>
                      <a:pPr algn="ctr">
                        <a:lnSpc>
                          <a:spcPct val="78000"/>
                        </a:lnSpc>
                      </a:pPr>
                      <a:r>
                        <a:rPr lang="en-US" sz="1050" dirty="0" smtClean="0"/>
                        <a:t>-- </a:t>
                      </a:r>
                      <a:endParaRPr lang="en-US" sz="1050" dirty="0"/>
                    </a:p>
                  </a:txBody>
                  <a:tcPr/>
                </a:tc>
                <a:tc>
                  <a:txBody>
                    <a:bodyPr/>
                    <a:lstStyle/>
                    <a:p>
                      <a:pPr algn="ctr">
                        <a:lnSpc>
                          <a:spcPct val="78000"/>
                        </a:lnSpc>
                      </a:pPr>
                      <a:r>
                        <a:rPr lang="en-US" sz="1050" dirty="0" smtClean="0"/>
                        <a:t>1946</a:t>
                      </a:r>
                      <a:br>
                        <a:rPr lang="en-US" sz="1050" dirty="0" smtClean="0"/>
                      </a:br>
                      <a:r>
                        <a:rPr lang="en-US" sz="1050" dirty="0" smtClean="0"/>
                        <a:t>(creation</a:t>
                      </a:r>
                      <a:br>
                        <a:rPr lang="en-US" sz="1050" dirty="0" smtClean="0"/>
                      </a:br>
                      <a:r>
                        <a:rPr lang="en-US" sz="1050" dirty="0" smtClean="0"/>
                        <a:t>of ISS)</a:t>
                      </a:r>
                      <a:endParaRPr lang="en-US" sz="1050" dirty="0"/>
                    </a:p>
                  </a:txBody>
                  <a:tcPr/>
                </a:tc>
                <a:tc>
                  <a:txBody>
                    <a:bodyPr/>
                    <a:lstStyle/>
                    <a:p>
                      <a:pPr algn="ctr">
                        <a:lnSpc>
                          <a:spcPct val="78000"/>
                        </a:lnSpc>
                      </a:pPr>
                      <a:r>
                        <a:rPr lang="en-US" sz="1050" dirty="0" smtClean="0"/>
                        <a:t>1973</a:t>
                      </a:r>
                    </a:p>
                    <a:p>
                      <a:pPr algn="ctr">
                        <a:lnSpc>
                          <a:spcPct val="78000"/>
                        </a:lnSpc>
                      </a:pPr>
                      <a:r>
                        <a:rPr lang="en-US" sz="1050" dirty="0" smtClean="0"/>
                        <a:t>(Integration of social security and Ministry</a:t>
                      </a:r>
                      <a:br>
                        <a:rPr lang="en-US" sz="1050" dirty="0" smtClean="0"/>
                      </a:br>
                      <a:r>
                        <a:rPr lang="en-US" sz="1050" dirty="0" smtClean="0"/>
                        <a:t>of Health</a:t>
                      </a:r>
                      <a:r>
                        <a:rPr lang="en-US" sz="1050" baseline="0" dirty="0" smtClean="0"/>
                        <a:t> hospitals)</a:t>
                      </a:r>
                      <a:endParaRPr lang="en-US" sz="1050" dirty="0"/>
                    </a:p>
                  </a:txBody>
                  <a:tcPr/>
                </a:tc>
                <a:tc>
                  <a:txBody>
                    <a:bodyPr/>
                    <a:lstStyle/>
                    <a:p>
                      <a:pPr algn="ctr">
                        <a:lnSpc>
                          <a:spcPct val="78000"/>
                        </a:lnSpc>
                      </a:pPr>
                      <a:r>
                        <a:rPr lang="en-US" sz="1050" dirty="0" smtClean="0"/>
                        <a:t>1982</a:t>
                      </a:r>
                    </a:p>
                    <a:p>
                      <a:pPr algn="ctr">
                        <a:lnSpc>
                          <a:spcPct val="78000"/>
                        </a:lnSpc>
                      </a:pPr>
                      <a:r>
                        <a:rPr lang="en-US" sz="1050" dirty="0" smtClean="0"/>
                        <a:t>(railroad</a:t>
                      </a:r>
                      <a:r>
                        <a:rPr lang="en-US" sz="1050" baseline="0" dirty="0" smtClean="0"/>
                        <a:t> workers </a:t>
                      </a:r>
                      <a:br>
                        <a:rPr lang="en-US" sz="1050" baseline="0" dirty="0" smtClean="0"/>
                      </a:br>
                      <a:r>
                        <a:rPr lang="en-US" sz="1050" baseline="0" dirty="0" smtClean="0"/>
                        <a:t>join IMSS)</a:t>
                      </a:r>
                      <a:endParaRPr lang="en-US" sz="1050" dirty="0"/>
                    </a:p>
                  </a:txBody>
                  <a:tcPr/>
                </a:tc>
                <a:tc>
                  <a:txBody>
                    <a:bodyPr/>
                    <a:lstStyle/>
                    <a:p>
                      <a:pPr algn="ctr">
                        <a:lnSpc>
                          <a:spcPct val="78000"/>
                        </a:lnSpc>
                      </a:pPr>
                      <a:r>
                        <a:rPr lang="en-US" sz="1050" dirty="0" smtClean="0"/>
                        <a:t>1973</a:t>
                      </a:r>
                    </a:p>
                    <a:p>
                      <a:pPr algn="ctr">
                        <a:lnSpc>
                          <a:spcPct val="78000"/>
                        </a:lnSpc>
                      </a:pPr>
                      <a:r>
                        <a:rPr lang="en-US" sz="1050" dirty="0" smtClean="0"/>
                        <a:t>(creation</a:t>
                      </a:r>
                      <a:r>
                        <a:rPr lang="en-US" sz="1050" baseline="0" dirty="0" smtClean="0"/>
                        <a:t/>
                      </a:r>
                      <a:br>
                        <a:rPr lang="en-US" sz="1050" baseline="0" dirty="0" smtClean="0"/>
                      </a:br>
                      <a:r>
                        <a:rPr lang="en-US" sz="1050" baseline="0" dirty="0" smtClean="0"/>
                        <a:t>of IPSS)</a:t>
                      </a:r>
                      <a:endParaRPr lang="en-US" sz="1050" dirty="0"/>
                    </a:p>
                  </a:txBody>
                  <a:tcPr/>
                </a:tc>
              </a:tr>
              <a:tr h="837868">
                <a:tc>
                  <a:txBody>
                    <a:bodyPr/>
                    <a:lstStyle/>
                    <a:p>
                      <a:pPr>
                        <a:lnSpc>
                          <a:spcPct val="78000"/>
                        </a:lnSpc>
                      </a:pPr>
                      <a:r>
                        <a:rPr lang="en-US" sz="1050" b="1" dirty="0" smtClean="0"/>
                        <a:t>Start of</a:t>
                      </a:r>
                      <a:r>
                        <a:rPr lang="en-US" sz="1050" b="1" baseline="0" dirty="0" smtClean="0"/>
                        <a:t> Phase 4: Either integration of social security and Ministry of Health or implementation of actions to equalize Ministry of Health with social security</a:t>
                      </a:r>
                      <a:endParaRPr lang="en-US" sz="1050" b="1" dirty="0"/>
                    </a:p>
                  </a:txBody>
                  <a:tcPr/>
                </a:tc>
                <a:tc>
                  <a:txBody>
                    <a:bodyPr/>
                    <a:lstStyle/>
                    <a:p>
                      <a:pPr algn="ctr">
                        <a:lnSpc>
                          <a:spcPct val="78000"/>
                        </a:lnSpc>
                      </a:pPr>
                      <a:r>
                        <a:rPr lang="en-US" sz="1050" dirty="0" smtClean="0"/>
                        <a:t>--</a:t>
                      </a:r>
                      <a:endParaRPr lang="en-US" sz="1050" dirty="0"/>
                    </a:p>
                  </a:txBody>
                  <a:tcPr/>
                </a:tc>
                <a:tc>
                  <a:txBody>
                    <a:bodyPr/>
                    <a:lstStyle/>
                    <a:p>
                      <a:pPr algn="ctr">
                        <a:lnSpc>
                          <a:spcPct val="78000"/>
                        </a:lnSpc>
                      </a:pPr>
                      <a:r>
                        <a:rPr lang="en-US" sz="1050" dirty="0" smtClean="0"/>
                        <a:t>1989</a:t>
                      </a:r>
                    </a:p>
                    <a:p>
                      <a:pPr algn="ctr">
                        <a:lnSpc>
                          <a:spcPct val="78000"/>
                        </a:lnSpc>
                      </a:pPr>
                      <a:r>
                        <a:rPr lang="en-US" sz="1050" dirty="0" smtClean="0"/>
                        <a:t>(creation</a:t>
                      </a:r>
                      <a:r>
                        <a:rPr lang="en-US" sz="1050" baseline="0" dirty="0" smtClean="0"/>
                        <a:t/>
                      </a:r>
                      <a:br>
                        <a:rPr lang="en-US" sz="1050" baseline="0" dirty="0" smtClean="0"/>
                      </a:br>
                      <a:r>
                        <a:rPr lang="en-US" sz="1050" baseline="0" dirty="0" smtClean="0"/>
                        <a:t>of SUS)</a:t>
                      </a:r>
                      <a:endParaRPr lang="en-US" sz="1050" dirty="0"/>
                    </a:p>
                  </a:txBody>
                  <a:tcPr/>
                </a:tc>
                <a:tc>
                  <a:txBody>
                    <a:bodyPr/>
                    <a:lstStyle/>
                    <a:p>
                      <a:pPr algn="ctr">
                        <a:lnSpc>
                          <a:spcPct val="78000"/>
                        </a:lnSpc>
                      </a:pPr>
                      <a:r>
                        <a:rPr lang="en-US" sz="1050" dirty="0" smtClean="0"/>
                        <a:t>1952</a:t>
                      </a:r>
                    </a:p>
                    <a:p>
                      <a:pPr algn="ctr">
                        <a:lnSpc>
                          <a:spcPct val="78000"/>
                        </a:lnSpc>
                      </a:pPr>
                      <a:r>
                        <a:rPr lang="en-US" sz="1050" dirty="0" smtClean="0"/>
                        <a:t>(creation of SNS; 1979 creation of Fonasa as one public payer; and 2005 [AUGE])</a:t>
                      </a:r>
                      <a:endParaRPr lang="en-US" sz="1050" dirty="0"/>
                    </a:p>
                  </a:txBody>
                  <a:tcPr/>
                </a:tc>
                <a:tc>
                  <a:txBody>
                    <a:bodyPr/>
                    <a:lstStyle/>
                    <a:p>
                      <a:pPr algn="ctr">
                        <a:lnSpc>
                          <a:spcPct val="78000"/>
                        </a:lnSpc>
                      </a:pPr>
                      <a:r>
                        <a:rPr lang="en-US" sz="1050" dirty="0" smtClean="0"/>
                        <a:t>2012</a:t>
                      </a:r>
                      <a:br>
                        <a:rPr lang="en-US" sz="1050" dirty="0" smtClean="0"/>
                      </a:br>
                      <a:r>
                        <a:rPr lang="en-US" sz="1050" dirty="0" smtClean="0"/>
                        <a:t>(equal benefit plans mandated by constitutional court are implemented)</a:t>
                      </a:r>
                      <a:endParaRPr lang="en-US" sz="1050" dirty="0"/>
                    </a:p>
                  </a:txBody>
                  <a:tcPr/>
                </a:tc>
                <a:tc>
                  <a:txBody>
                    <a:bodyPr/>
                    <a:lstStyle/>
                    <a:p>
                      <a:pPr algn="ctr">
                        <a:lnSpc>
                          <a:spcPct val="78000"/>
                        </a:lnSpc>
                      </a:pPr>
                      <a:r>
                        <a:rPr lang="en-US" sz="1050" dirty="0" smtClean="0"/>
                        <a:t>1984</a:t>
                      </a:r>
                      <a:br>
                        <a:rPr lang="en-US" sz="1050" dirty="0" smtClean="0"/>
                      </a:br>
                      <a:r>
                        <a:rPr lang="en-US" sz="1050" dirty="0" smtClean="0"/>
                        <a:t>(integrated informal workers </a:t>
                      </a:r>
                      <a:br>
                        <a:rPr lang="en-US" sz="1050" dirty="0" smtClean="0"/>
                      </a:br>
                      <a:r>
                        <a:rPr lang="en-US" sz="1050" dirty="0" smtClean="0"/>
                        <a:t>to CCSS)</a:t>
                      </a:r>
                      <a:endParaRPr lang="en-US" sz="1050" dirty="0"/>
                    </a:p>
                  </a:txBody>
                  <a:tcPr/>
                </a:tc>
                <a:tc>
                  <a:txBody>
                    <a:bodyPr/>
                    <a:lstStyle/>
                    <a:p>
                      <a:pPr algn="ctr">
                        <a:lnSpc>
                          <a:spcPct val="78000"/>
                        </a:lnSpc>
                      </a:pPr>
                      <a:r>
                        <a:rPr lang="en-US" sz="1050" dirty="0" smtClean="0"/>
                        <a:t>2004</a:t>
                      </a:r>
                      <a:br>
                        <a:rPr lang="en-US" sz="1050" dirty="0" smtClean="0"/>
                      </a:br>
                      <a:r>
                        <a:rPr lang="en-US" sz="1050" dirty="0" smtClean="0"/>
                        <a:t>(</a:t>
                      </a:r>
                      <a:r>
                        <a:rPr lang="en-US" sz="1050" i="1" dirty="0" smtClean="0"/>
                        <a:t>Seguro</a:t>
                      </a:r>
                      <a:r>
                        <a:rPr lang="en-US" sz="1050" i="1" baseline="0" dirty="0" smtClean="0"/>
                        <a:t> Popular</a:t>
                      </a:r>
                      <a:r>
                        <a:rPr lang="en-US" sz="1050" baseline="0" dirty="0" smtClean="0"/>
                        <a:t>)</a:t>
                      </a:r>
                      <a:endParaRPr lang="en-US" sz="1050" dirty="0"/>
                    </a:p>
                  </a:txBody>
                  <a:tcPr/>
                </a:tc>
                <a:tc>
                  <a:txBody>
                    <a:bodyPr/>
                    <a:lstStyle/>
                    <a:p>
                      <a:pPr algn="ctr">
                        <a:lnSpc>
                          <a:spcPct val="78000"/>
                        </a:lnSpc>
                      </a:pPr>
                      <a:r>
                        <a:rPr lang="en-US" sz="1050" dirty="0" smtClean="0"/>
                        <a:t>2010</a:t>
                      </a:r>
                      <a:br>
                        <a:rPr lang="en-US" sz="1050" dirty="0" smtClean="0"/>
                      </a:br>
                      <a:r>
                        <a:rPr lang="en-US" sz="1050" dirty="0" smtClean="0"/>
                        <a:t>(legislated, </a:t>
                      </a:r>
                      <a:br>
                        <a:rPr lang="en-US" sz="1050" dirty="0" smtClean="0"/>
                      </a:br>
                      <a:r>
                        <a:rPr lang="en-US" sz="1050" dirty="0" smtClean="0"/>
                        <a:t>not yet implemented)</a:t>
                      </a:r>
                      <a:endParaRPr lang="en-US" sz="1050" dirty="0"/>
                    </a:p>
                  </a:txBody>
                  <a:tcPr/>
                </a:tc>
              </a:tr>
              <a:tr h="359462">
                <a:tc gridSpan="8">
                  <a:txBody>
                    <a:bodyPr/>
                    <a:lstStyle/>
                    <a:p>
                      <a:pPr>
                        <a:lnSpc>
                          <a:spcPct val="78000"/>
                        </a:lnSpc>
                      </a:pPr>
                      <a:r>
                        <a:rPr lang="en-US" sz="1000" dirty="0" smtClean="0"/>
                        <a:t>PAMI = </a:t>
                      </a:r>
                      <a:r>
                        <a:rPr lang="en-US" sz="1000" i="1" dirty="0" smtClean="0"/>
                        <a:t>Programa de Atención Médica Integral</a:t>
                      </a:r>
                      <a:r>
                        <a:rPr lang="en-US" sz="1000" dirty="0" smtClean="0"/>
                        <a:t>. INPS = </a:t>
                      </a:r>
                      <a:r>
                        <a:rPr lang="en-US" sz="1000" i="1" dirty="0" smtClean="0"/>
                        <a:t>Instituto Nacional de Previdência Social</a:t>
                      </a:r>
                      <a:r>
                        <a:rPr lang="en-US" sz="1000" dirty="0" smtClean="0"/>
                        <a:t>. ISS = </a:t>
                      </a:r>
                      <a:r>
                        <a:rPr lang="en-US" sz="1000" i="1" dirty="0" smtClean="0"/>
                        <a:t>Instituto de Seguridad Social</a:t>
                      </a:r>
                      <a:r>
                        <a:rPr lang="en-US" sz="1000" dirty="0" smtClean="0"/>
                        <a:t>. </a:t>
                      </a:r>
                      <a:br>
                        <a:rPr lang="en-US" sz="1000" dirty="0" smtClean="0"/>
                      </a:br>
                      <a:r>
                        <a:rPr lang="en-US" sz="1000" dirty="0" smtClean="0"/>
                        <a:t>IMSS = </a:t>
                      </a:r>
                      <a:r>
                        <a:rPr lang="en-US" sz="1000" i="1" dirty="0" smtClean="0"/>
                        <a:t>Instituto Mexicano del Seguro Social</a:t>
                      </a:r>
                      <a:r>
                        <a:rPr lang="en-US" sz="1000" dirty="0" smtClean="0"/>
                        <a:t>. IPSS = </a:t>
                      </a:r>
                      <a:r>
                        <a:rPr lang="en-US" sz="1000" i="1" dirty="0" smtClean="0"/>
                        <a:t>Instituto Peruano de Seguridad Social</a:t>
                      </a:r>
                      <a:r>
                        <a:rPr lang="en-US" sz="1000" dirty="0" smtClean="0"/>
                        <a:t>. SUS = </a:t>
                      </a:r>
                      <a:r>
                        <a:rPr lang="en-US" sz="1000" i="1" dirty="0" smtClean="0"/>
                        <a:t>Sistema Unico de Saúde</a:t>
                      </a:r>
                      <a:r>
                        <a:rPr lang="en-US" sz="1000" dirty="0" smtClean="0"/>
                        <a:t>. </a:t>
                      </a:r>
                      <a:br>
                        <a:rPr lang="en-US" sz="1000" dirty="0" smtClean="0"/>
                      </a:br>
                      <a:r>
                        <a:rPr lang="en-US" sz="1000" dirty="0" smtClean="0"/>
                        <a:t>SNS = </a:t>
                      </a:r>
                      <a:r>
                        <a:rPr lang="en-US" sz="1000" i="1" dirty="0" smtClean="0"/>
                        <a:t>Servicio Nacional de Salud</a:t>
                      </a:r>
                      <a:r>
                        <a:rPr lang="en-US" sz="1000" dirty="0" smtClean="0"/>
                        <a:t>. AUGE = </a:t>
                      </a:r>
                      <a:r>
                        <a:rPr lang="en-US" sz="1000" i="1" dirty="0" smtClean="0"/>
                        <a:t>Acceso</a:t>
                      </a:r>
                      <a:r>
                        <a:rPr lang="en-US" sz="1000" i="1" baseline="0" dirty="0" smtClean="0"/>
                        <a:t> Universal con Garantías Explícitas</a:t>
                      </a:r>
                      <a:r>
                        <a:rPr lang="en-US" sz="1000" baseline="0" dirty="0" smtClean="0"/>
                        <a:t>. CCSS = </a:t>
                      </a:r>
                      <a:r>
                        <a:rPr lang="en-US" sz="1000" i="1" baseline="0" dirty="0" smtClean="0"/>
                        <a:t>Caja Costarricense de Seguridad Social</a:t>
                      </a:r>
                      <a:r>
                        <a:rPr lang="en-US" sz="1000" baseline="0" dirty="0" smtClean="0"/>
                        <a:t>.</a:t>
                      </a:r>
                      <a:endParaRPr lang="en-US"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bl>
          </a:graphicData>
        </a:graphic>
      </p:graphicFrame>
      <p:sp>
        <p:nvSpPr>
          <p:cNvPr id="11" name="Rectangle 10"/>
          <p:cNvSpPr/>
          <p:nvPr/>
        </p:nvSpPr>
        <p:spPr bwMode="gray">
          <a:xfrm>
            <a:off x="254000" y="1851218"/>
            <a:ext cx="8636000" cy="725715"/>
          </a:xfrm>
          <a:prstGeom prst="rect">
            <a:avLst/>
          </a:prstGeom>
          <a:solidFill>
            <a:schemeClr val="accent2">
              <a:lumMod val="20000"/>
              <a:lumOff val="8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7432" rIns="27432" rtlCol="0" anchor="ctr"/>
          <a:lstStyle/>
          <a:p>
            <a:pPr algn="ctr"/>
            <a:r>
              <a:rPr lang="es-CL" sz="1700" b="1" i="1" dirty="0">
                <a:solidFill>
                  <a:schemeClr val="tx1"/>
                </a:solidFill>
              </a:rPr>
              <a:t>“</a:t>
            </a:r>
            <a:r>
              <a:rPr lang="es-CL" sz="1700" b="1" i="1" dirty="0" smtClean="0">
                <a:solidFill>
                  <a:schemeClr val="tx1"/>
                </a:solidFill>
              </a:rPr>
              <a:t>Today, </a:t>
            </a:r>
            <a:r>
              <a:rPr lang="es-CL" sz="1700" b="1" i="1" dirty="0">
                <a:solidFill>
                  <a:schemeClr val="tx1"/>
                </a:solidFill>
              </a:rPr>
              <a:t>the institutional setup that </a:t>
            </a:r>
            <a:r>
              <a:rPr lang="es-CL" sz="1700" b="1" i="1" dirty="0" smtClean="0">
                <a:solidFill>
                  <a:schemeClr val="tx1"/>
                </a:solidFill>
              </a:rPr>
              <a:t>organises </a:t>
            </a:r>
            <a:r>
              <a:rPr lang="es-CL" sz="1700" b="1" i="1" dirty="0">
                <a:solidFill>
                  <a:schemeClr val="tx1"/>
                </a:solidFill>
              </a:rPr>
              <a:t>the social segregation in health care is perceived, despite improved life expectancy and other advances, as a barrier to fulfilling the right to health..”</a:t>
            </a:r>
            <a:endParaRPr lang="es-ES" sz="1700" b="1" i="1" dirty="0">
              <a:solidFill>
                <a:schemeClr val="tx1"/>
              </a:solidFill>
            </a:endParaRPr>
          </a:p>
        </p:txBody>
      </p:sp>
    </p:spTree>
    <p:extLst>
      <p:ext uri="{BB962C8B-B14F-4D97-AF65-F5344CB8AC3E}">
        <p14:creationId xmlns:p14="http://schemas.microsoft.com/office/powerpoint/2010/main" val="4205416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bwMode="gray">
          <a:xfrm>
            <a:off x="768095" y="585216"/>
            <a:ext cx="8000123" cy="1499616"/>
          </a:xfrm>
        </p:spPr>
        <p:txBody>
          <a:bodyPr>
            <a:normAutofit fontScale="90000"/>
          </a:bodyPr>
          <a:lstStyle/>
          <a:p>
            <a:r>
              <a:rPr lang="en-US" sz="3300" dirty="0" smtClean="0"/>
              <a:t>Social determinants of health, universal health coverage, and sustainable development: case studies from Latin American countries </a:t>
            </a:r>
            <a:r>
              <a:rPr lang="en-US" dirty="0" smtClean="0"/>
              <a:t/>
            </a:r>
            <a:br>
              <a:rPr lang="en-US" dirty="0" smtClean="0"/>
            </a:br>
            <a:r>
              <a:rPr lang="en-US" sz="2700" dirty="0" smtClean="0"/>
              <a:t>by Professor R Atun et al</a:t>
            </a:r>
            <a:endParaRPr lang="es-ES" sz="2700" dirty="0"/>
          </a:p>
        </p:txBody>
      </p:sp>
      <p:sp>
        <p:nvSpPr>
          <p:cNvPr id="9" name="CuadroTexto 8"/>
          <p:cNvSpPr txBox="1"/>
          <p:nvPr/>
        </p:nvSpPr>
        <p:spPr bwMode="gray">
          <a:xfrm>
            <a:off x="419100" y="2516706"/>
            <a:ext cx="4558877" cy="400110"/>
          </a:xfrm>
          <a:prstGeom prst="rect">
            <a:avLst/>
          </a:prstGeom>
          <a:noFill/>
        </p:spPr>
        <p:txBody>
          <a:bodyPr wrap="none" rtlCol="0">
            <a:spAutoFit/>
          </a:bodyPr>
          <a:lstStyle/>
          <a:p>
            <a:r>
              <a:rPr lang="es-CL" sz="2000" b="1" dirty="0" smtClean="0"/>
              <a:t>Panel 1: Domains of Intersectoral Action </a:t>
            </a:r>
            <a:endParaRPr lang="es-ES" sz="2000" b="1" dirty="0"/>
          </a:p>
        </p:txBody>
      </p:sp>
      <p:grpSp>
        <p:nvGrpSpPr>
          <p:cNvPr id="3" name="Group 2"/>
          <p:cNvGrpSpPr/>
          <p:nvPr/>
        </p:nvGrpSpPr>
        <p:grpSpPr>
          <a:xfrm>
            <a:off x="508001" y="3058887"/>
            <a:ext cx="8331194" cy="3399064"/>
            <a:chOff x="508001" y="3058886"/>
            <a:chExt cx="8331194" cy="3741415"/>
          </a:xfrm>
        </p:grpSpPr>
        <p:sp>
          <p:nvSpPr>
            <p:cNvPr id="26" name="Freeform 25"/>
            <p:cNvSpPr/>
            <p:nvPr/>
          </p:nvSpPr>
          <p:spPr bwMode="gray">
            <a:xfrm>
              <a:off x="508001" y="3164114"/>
              <a:ext cx="1030514" cy="3425372"/>
            </a:xfrm>
            <a:custGeom>
              <a:avLst/>
              <a:gdLst>
                <a:gd name="connsiteX0" fmla="*/ 14514 w 827324"/>
                <a:gd name="connsiteY0" fmla="*/ 0 h 2583543"/>
                <a:gd name="connsiteX1" fmla="*/ 827314 w 827324"/>
                <a:gd name="connsiteY1" fmla="*/ 1277257 h 2583543"/>
                <a:gd name="connsiteX2" fmla="*/ 0 w 827324"/>
                <a:gd name="connsiteY2" fmla="*/ 2583543 h 2583543"/>
              </a:gdLst>
              <a:ahLst/>
              <a:cxnLst>
                <a:cxn ang="0">
                  <a:pos x="connsiteX0" y="connsiteY0"/>
                </a:cxn>
                <a:cxn ang="0">
                  <a:pos x="connsiteX1" y="connsiteY1"/>
                </a:cxn>
                <a:cxn ang="0">
                  <a:pos x="connsiteX2" y="connsiteY2"/>
                </a:cxn>
              </a:cxnLst>
              <a:rect l="l" t="t" r="r" b="b"/>
              <a:pathLst>
                <a:path w="827324" h="2583543">
                  <a:moveTo>
                    <a:pt x="14514" y="0"/>
                  </a:moveTo>
                  <a:cubicBezTo>
                    <a:pt x="422123" y="423333"/>
                    <a:pt x="829733" y="846667"/>
                    <a:pt x="827314" y="1277257"/>
                  </a:cubicBezTo>
                  <a:cubicBezTo>
                    <a:pt x="824895" y="1707848"/>
                    <a:pt x="412447" y="2145695"/>
                    <a:pt x="0" y="2583543"/>
                  </a:cubicBez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bwMode="gray">
            <a:xfrm>
              <a:off x="1582057" y="3196046"/>
              <a:ext cx="702491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lvl="0">
                <a:lnSpc>
                  <a:spcPct val="80000"/>
                </a:lnSpc>
              </a:pPr>
              <a:r>
                <a:rPr lang="es-CL" sz="2600" dirty="0">
                  <a:solidFill>
                    <a:schemeClr val="bg1"/>
                  </a:solidFill>
                </a:rPr>
                <a:t>Design of intersectoral action: scope and target (general versus targeted)</a:t>
              </a:r>
              <a:endParaRPr lang="es-ES" sz="2600" dirty="0">
                <a:solidFill>
                  <a:schemeClr val="bg1"/>
                </a:solidFill>
              </a:endParaRPr>
            </a:p>
          </p:txBody>
        </p:sp>
        <p:sp>
          <p:nvSpPr>
            <p:cNvPr id="16" name="Oval 15"/>
            <p:cNvSpPr/>
            <p:nvPr/>
          </p:nvSpPr>
          <p:spPr bwMode="gray">
            <a:xfrm>
              <a:off x="754742" y="3058886"/>
              <a:ext cx="1188720" cy="1188720"/>
            </a:xfrm>
            <a:prstGeom prst="ellipse">
              <a:avLst/>
            </a:prstGeom>
            <a:solidFill>
              <a:schemeClr val="bg1"/>
            </a:solidFill>
            <a:ln w="28575"/>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182880" rIns="0" bIns="0" rtlCol="0" anchor="ctr"/>
            <a:lstStyle/>
            <a:p>
              <a:pPr algn="ctr">
                <a:lnSpc>
                  <a:spcPct val="80000"/>
                </a:lnSpc>
              </a:pPr>
              <a:r>
                <a:rPr lang="es-CL" sz="2400" b="1" dirty="0">
                  <a:solidFill>
                    <a:sysClr val="windowText" lastClr="000000"/>
                  </a:solidFill>
                </a:rPr>
                <a:t>Domain</a:t>
              </a:r>
              <a:br>
                <a:rPr lang="es-CL" sz="2400" b="1" dirty="0">
                  <a:solidFill>
                    <a:sysClr val="windowText" lastClr="000000"/>
                  </a:solidFill>
                </a:rPr>
              </a:br>
              <a:r>
                <a:rPr lang="es-CL" sz="2400" b="1" dirty="0">
                  <a:solidFill>
                    <a:sysClr val="windowText" lastClr="000000"/>
                  </a:solidFill>
                </a:rPr>
                <a:t>1</a:t>
              </a:r>
              <a:endParaRPr lang="es-ES" sz="2400" b="1" dirty="0">
                <a:solidFill>
                  <a:sysClr val="windowText" lastClr="000000"/>
                </a:solidFill>
              </a:endParaRPr>
            </a:p>
          </p:txBody>
        </p:sp>
        <p:sp>
          <p:nvSpPr>
            <p:cNvPr id="13" name="Rectangle 12"/>
            <p:cNvSpPr/>
            <p:nvPr/>
          </p:nvSpPr>
          <p:spPr bwMode="gray">
            <a:xfrm>
              <a:off x="1582057" y="5748741"/>
              <a:ext cx="702491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lvl="0">
                <a:lnSpc>
                  <a:spcPct val="80000"/>
                </a:lnSpc>
              </a:pPr>
              <a:r>
                <a:rPr lang="es-CL" sz="2400" dirty="0"/>
                <a:t>Success of intersectoral action in reduction of health inequities (coverage and outcomes) </a:t>
              </a:r>
              <a:endParaRPr lang="es-ES" sz="2400" dirty="0"/>
            </a:p>
          </p:txBody>
        </p:sp>
        <p:sp>
          <p:nvSpPr>
            <p:cNvPr id="17" name="Oval 16"/>
            <p:cNvSpPr/>
            <p:nvPr/>
          </p:nvSpPr>
          <p:spPr bwMode="gray">
            <a:xfrm>
              <a:off x="754742" y="5611581"/>
              <a:ext cx="1188720" cy="1188720"/>
            </a:xfrm>
            <a:prstGeom prst="ellipse">
              <a:avLst/>
            </a:prstGeom>
            <a:solidFill>
              <a:schemeClr val="bg1"/>
            </a:solidFill>
            <a:ln w="28575"/>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182880" rIns="0" bIns="0" rtlCol="0" anchor="ctr"/>
            <a:lstStyle/>
            <a:p>
              <a:pPr algn="ctr">
                <a:lnSpc>
                  <a:spcPct val="80000"/>
                </a:lnSpc>
              </a:pPr>
              <a:r>
                <a:rPr lang="es-CL" sz="2400" b="1" dirty="0">
                  <a:solidFill>
                    <a:sysClr val="windowText" lastClr="000000"/>
                  </a:solidFill>
                </a:rPr>
                <a:t>Domain</a:t>
              </a:r>
              <a:br>
                <a:rPr lang="es-CL" sz="2400" b="1" dirty="0">
                  <a:solidFill>
                    <a:sysClr val="windowText" lastClr="000000"/>
                  </a:solidFill>
                </a:rPr>
              </a:br>
              <a:r>
                <a:rPr lang="es-CL" sz="2400" b="1" dirty="0" smtClean="0">
                  <a:solidFill>
                    <a:sysClr val="windowText" lastClr="000000"/>
                  </a:solidFill>
                </a:rPr>
                <a:t>3</a:t>
              </a:r>
              <a:endParaRPr lang="es-ES" sz="2400" b="1" dirty="0">
                <a:solidFill>
                  <a:sysClr val="windowText" lastClr="000000"/>
                </a:solidFill>
              </a:endParaRPr>
            </a:p>
          </p:txBody>
        </p:sp>
        <p:sp>
          <p:nvSpPr>
            <p:cNvPr id="12" name="Rectangle 11"/>
            <p:cNvSpPr/>
            <p:nvPr/>
          </p:nvSpPr>
          <p:spPr bwMode="gray">
            <a:xfrm>
              <a:off x="1814281" y="4472394"/>
              <a:ext cx="702491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548640" rtlCol="0" anchor="ctr"/>
            <a:lstStyle/>
            <a:p>
              <a:pPr lvl="0">
                <a:lnSpc>
                  <a:spcPct val="80000"/>
                </a:lnSpc>
              </a:pPr>
              <a:r>
                <a:rPr lang="es-CL" sz="2400" dirty="0"/>
                <a:t>Organization, management and financing of intersectoral action</a:t>
              </a:r>
              <a:endParaRPr lang="es-ES" sz="2400" dirty="0"/>
            </a:p>
          </p:txBody>
        </p:sp>
        <p:sp>
          <p:nvSpPr>
            <p:cNvPr id="18" name="Oval 17"/>
            <p:cNvSpPr/>
            <p:nvPr/>
          </p:nvSpPr>
          <p:spPr bwMode="gray">
            <a:xfrm>
              <a:off x="986966" y="4335234"/>
              <a:ext cx="1188720" cy="1188720"/>
            </a:xfrm>
            <a:prstGeom prst="ellipse">
              <a:avLst/>
            </a:prstGeom>
            <a:solidFill>
              <a:schemeClr val="bg1"/>
            </a:solidFill>
            <a:ln w="28575"/>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lIns="0" tIns="182880" rIns="0" bIns="0" rtlCol="0" anchor="ctr"/>
            <a:lstStyle/>
            <a:p>
              <a:pPr algn="ctr">
                <a:lnSpc>
                  <a:spcPct val="80000"/>
                </a:lnSpc>
              </a:pPr>
              <a:r>
                <a:rPr lang="es-CL" sz="2400" b="1" dirty="0">
                  <a:solidFill>
                    <a:sysClr val="windowText" lastClr="000000"/>
                  </a:solidFill>
                </a:rPr>
                <a:t>Domain</a:t>
              </a:r>
              <a:br>
                <a:rPr lang="es-CL" sz="2400" b="1" dirty="0">
                  <a:solidFill>
                    <a:sysClr val="windowText" lastClr="000000"/>
                  </a:solidFill>
                </a:rPr>
              </a:br>
              <a:r>
                <a:rPr lang="es-CL" sz="2400" b="1" dirty="0" smtClean="0">
                  <a:solidFill>
                    <a:sysClr val="windowText" lastClr="000000"/>
                  </a:solidFill>
                </a:rPr>
                <a:t>2</a:t>
              </a:r>
              <a:endParaRPr lang="es-ES" sz="2400" b="1" dirty="0">
                <a:solidFill>
                  <a:sysClr val="windowText" lastClr="000000"/>
                </a:solidFill>
              </a:endParaRPr>
            </a:p>
          </p:txBody>
        </p:sp>
      </p:grpSp>
    </p:spTree>
    <p:extLst>
      <p:ext uri="{BB962C8B-B14F-4D97-AF65-F5344CB8AC3E}">
        <p14:creationId xmlns:p14="http://schemas.microsoft.com/office/powerpoint/2010/main" val="3045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090DCB5F-146D-478A-852A-34B16FE9F3A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TC103457452[[fn=Celestial]]</Template>
  <TotalTime>10678</TotalTime>
  <Words>3389</Words>
  <Application>Microsoft Office PowerPoint</Application>
  <PresentationFormat>On-screen Show (4:3)</PresentationFormat>
  <Paragraphs>261</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Integral</vt:lpstr>
      <vt:lpstr>PowerPoint Presentation</vt:lpstr>
      <vt:lpstr>Why is the experience of Latin American nations of global importance?</vt:lpstr>
      <vt:lpstr>cross-cutting political and technical themes and a call to action</vt:lpstr>
      <vt:lpstr>8 comments from leaders and experts </vt:lpstr>
      <vt:lpstr>3 global leaders</vt:lpstr>
      <vt:lpstr>The right to health from civil society perspectives</vt:lpstr>
      <vt:lpstr> Health system reform and universal health coverage in Latin America  by Professor R Atun et al </vt:lpstr>
      <vt:lpstr>Overcoming social segregation in health care in Latin America  by Dr D Cotlear et al</vt:lpstr>
      <vt:lpstr>Social determinants of health, universal health coverage, and sustainable development: case studies from Latin American countries  by Professor R Atun et al</vt:lpstr>
      <vt:lpstr>Financing universal health coverage in Latin American countries: How to improve financing and solidarity by Mr Daniel Titelman et al </vt:lpstr>
      <vt:lpstr>Leading the way towards universal health coverage: a call to action  by Dr J Frenk </vt:lpstr>
      <vt:lpstr>Action points for moving forward </vt:lpstr>
      <vt:lpstr>From these lessons emerge 10  specific actions</vt:lpstr>
      <vt:lpstr>From these lessons emerge 10  specific actions (cont’d)</vt:lpstr>
      <vt:lpstr>An addition to the global evidence base for UHC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Integrating Social Determinants of Health in the Universal Health Coverage Monitoring Framework</dc:title>
  <dc:creator>PF</dc:creator>
  <cp:lastModifiedBy>Bolanos , Mrs. Brenda (WDC)</cp:lastModifiedBy>
  <cp:revision>211</cp:revision>
  <dcterms:created xsi:type="dcterms:W3CDTF">2014-01-26T23:05:57Z</dcterms:created>
  <dcterms:modified xsi:type="dcterms:W3CDTF">2014-10-15T18:14:39Z</dcterms:modified>
</cp:coreProperties>
</file>