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71026538349371E-2"/>
          <c:y val="3.8007601918089037E-2"/>
          <c:w val="0.87057341790609521"/>
          <c:h val="0.821545823507615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BRA (2010-2014)</c:v>
                </c:pt>
              </c:strCache>
            </c:strRef>
          </c:tx>
          <c:spPr>
            <a:ln w="3175">
              <a:noFill/>
            </a:ln>
          </c:spPr>
          <c:invertIfNegative val="0"/>
          <c:cat>
            <c:strRef>
              <c:f>Sheet1!$B$1:$J$1</c:f>
              <c:strCache>
                <c:ptCount val="8"/>
                <c:pt idx="0">
                  <c:v>&lt; 6 months</c:v>
                </c:pt>
                <c:pt idx="1">
                  <c:v>6-11 months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over 40</c:v>
                </c:pt>
                <c:pt idx="7">
                  <c:v>Unclassified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8"/>
                <c:pt idx="0">
                  <c:v>45</c:v>
                </c:pt>
                <c:pt idx="1">
                  <c:v>152</c:v>
                </c:pt>
                <c:pt idx="2">
                  <c:v>102</c:v>
                </c:pt>
                <c:pt idx="3">
                  <c:v>20</c:v>
                </c:pt>
                <c:pt idx="4">
                  <c:v>69</c:v>
                </c:pt>
                <c:pt idx="5">
                  <c:v>117</c:v>
                </c:pt>
                <c:pt idx="6">
                  <c:v>22</c:v>
                </c:pt>
                <c:pt idx="7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CAN (2010-2014)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months</c:v>
                </c:pt>
                <c:pt idx="1">
                  <c:v>6-11 months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over 40</c:v>
                </c:pt>
                <c:pt idx="7">
                  <c:v>Unclassified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8"/>
                <c:pt idx="0">
                  <c:v>15</c:v>
                </c:pt>
                <c:pt idx="1">
                  <c:v>41</c:v>
                </c:pt>
                <c:pt idx="2">
                  <c:v>123</c:v>
                </c:pt>
                <c:pt idx="3">
                  <c:v>94</c:v>
                </c:pt>
                <c:pt idx="4">
                  <c:v>570</c:v>
                </c:pt>
                <c:pt idx="5">
                  <c:v>211</c:v>
                </c:pt>
                <c:pt idx="6">
                  <c:v>53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ECU (2011-2012)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months</c:v>
                </c:pt>
                <c:pt idx="1">
                  <c:v>6-11 months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over 40</c:v>
                </c:pt>
                <c:pt idx="7">
                  <c:v>Unclassified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8"/>
                <c:pt idx="0">
                  <c:v>31</c:v>
                </c:pt>
                <c:pt idx="1">
                  <c:v>66</c:v>
                </c:pt>
                <c:pt idx="2">
                  <c:v>109</c:v>
                </c:pt>
                <c:pt idx="3">
                  <c:v>37</c:v>
                </c:pt>
                <c:pt idx="4">
                  <c:v>58</c:v>
                </c:pt>
                <c:pt idx="5">
                  <c:v>23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US (2006-2014)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months</c:v>
                </c:pt>
                <c:pt idx="1">
                  <c:v>6-11 months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over 40</c:v>
                </c:pt>
                <c:pt idx="7">
                  <c:v>Unclassified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8"/>
                <c:pt idx="0">
                  <c:v>26</c:v>
                </c:pt>
                <c:pt idx="1">
                  <c:v>109</c:v>
                </c:pt>
                <c:pt idx="2">
                  <c:v>275</c:v>
                </c:pt>
                <c:pt idx="3">
                  <c:v>146</c:v>
                </c:pt>
                <c:pt idx="4">
                  <c:v>266</c:v>
                </c:pt>
                <c:pt idx="5">
                  <c:v>374</c:v>
                </c:pt>
                <c:pt idx="6">
                  <c:v>157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 Countries (2006-2014)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months</c:v>
                </c:pt>
                <c:pt idx="1">
                  <c:v>6-11 months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over 40</c:v>
                </c:pt>
                <c:pt idx="7">
                  <c:v>Unclassified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8"/>
                <c:pt idx="0">
                  <c:v>20</c:v>
                </c:pt>
                <c:pt idx="1">
                  <c:v>19</c:v>
                </c:pt>
                <c:pt idx="2">
                  <c:v>63</c:v>
                </c:pt>
                <c:pt idx="3">
                  <c:v>23</c:v>
                </c:pt>
                <c:pt idx="4">
                  <c:v>45</c:v>
                </c:pt>
                <c:pt idx="5">
                  <c:v>51</c:v>
                </c:pt>
                <c:pt idx="6">
                  <c:v>15</c:v>
                </c:pt>
                <c:pt idx="7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months</c:v>
                </c:pt>
                <c:pt idx="1">
                  <c:v>6-11 months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over 40</c:v>
                </c:pt>
                <c:pt idx="7">
                  <c:v>Unclassified</c:v>
                </c:pt>
              </c:strCache>
            </c:strRef>
          </c:cat>
          <c:val>
            <c:numRef>
              <c:f>Sheet1!$B$7:$J$7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431616"/>
        <c:axId val="108458368"/>
      </c:barChart>
      <c:catAx>
        <c:axId val="10843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8458368"/>
        <c:crosses val="autoZero"/>
        <c:auto val="1"/>
        <c:lblAlgn val="ctr"/>
        <c:lblOffset val="100"/>
        <c:noMultiLvlLbl val="0"/>
      </c:catAx>
      <c:valAx>
        <c:axId val="108458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8431616"/>
        <c:crosses val="autoZero"/>
        <c:crossBetween val="between"/>
      </c:valAx>
    </c:plotArea>
    <c:legend>
      <c:legendPos val="b"/>
      <c:layout/>
      <c:overlay val="1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29968-C6BF-4FDF-B35D-27860523E9D5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DD146-0C03-4E1F-9B93-41355D72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34027-0C60-4EA3-9050-1CE9E8E25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0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3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3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3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4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7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1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3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9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7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Distribution of confirmed measles cases by age </a:t>
            </a:r>
            <a:r>
              <a:rPr lang="en-US" sz="2800" b="1" dirty="0" smtClean="0"/>
              <a:t>group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Region of the Americas, </a:t>
            </a:r>
            <a:r>
              <a:rPr lang="en-US" sz="2800" b="1" dirty="0" smtClean="0"/>
              <a:t>2006-2014*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247334"/>
              </p:ext>
            </p:extLst>
          </p:nvPr>
        </p:nvGraphicFramePr>
        <p:xfrm>
          <a:off x="536377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12912" y="304651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Measles confirmed cases</a:t>
            </a:r>
            <a:endParaRPr lang="en-US" sz="1400" dirty="0"/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372276" y="6174557"/>
            <a:ext cx="6815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100" b="1" dirty="0" err="1"/>
              <a:t>Source</a:t>
            </a:r>
            <a:r>
              <a:rPr lang="es-ES_tradnl" sz="1100" b="1" dirty="0"/>
              <a:t>: Country </a:t>
            </a:r>
            <a:r>
              <a:rPr lang="es-ES_tradnl" sz="1100" b="1" dirty="0" err="1"/>
              <a:t>reports</a:t>
            </a:r>
            <a:r>
              <a:rPr lang="es-ES_tradnl" sz="1100" b="1" dirty="0"/>
              <a:t> </a:t>
            </a:r>
            <a:r>
              <a:rPr lang="es-ES_tradnl" sz="1100" b="1" dirty="0" smtClean="0"/>
              <a:t> </a:t>
            </a:r>
            <a:r>
              <a:rPr lang="es-ES_tradnl" sz="1100" b="1" dirty="0" err="1" smtClean="0"/>
              <a:t>to</a:t>
            </a:r>
            <a:r>
              <a:rPr lang="es-ES_tradnl" sz="1100" b="1" dirty="0" smtClean="0"/>
              <a:t> PAHO.</a:t>
            </a:r>
          </a:p>
          <a:p>
            <a:r>
              <a:rPr lang="es-ES_tradnl" sz="1100" b="1" dirty="0" smtClean="0"/>
              <a:t>* Data as of 27 June 2014</a:t>
            </a:r>
            <a:endParaRPr lang="es-ES_tradnl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728793" y="1732002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N=3,582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54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confirmed measles cases by age group Region of the Americas, 2006-2014*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 casos confirmados de sarampión por grupo de edad. Las Américas, 2006-2014*</dc:title>
  <dc:creator>Bravo, Ms. Pamela (WDC)</dc:creator>
  <cp:lastModifiedBy>Pacis, Ms. Carmelita Lucia (WDC)</cp:lastModifiedBy>
  <cp:revision>7</cp:revision>
  <dcterms:created xsi:type="dcterms:W3CDTF">2014-07-17T16:46:19Z</dcterms:created>
  <dcterms:modified xsi:type="dcterms:W3CDTF">2014-07-17T21:44:21Z</dcterms:modified>
</cp:coreProperties>
</file>