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</p:sldMasterIdLst>
  <p:notesMasterIdLst>
    <p:notesMasterId r:id="rId31"/>
  </p:notesMasterIdLst>
  <p:sldIdLst>
    <p:sldId id="425" r:id="rId5"/>
    <p:sldId id="427" r:id="rId6"/>
    <p:sldId id="487" r:id="rId7"/>
    <p:sldId id="430" r:id="rId8"/>
    <p:sldId id="457" r:id="rId9"/>
    <p:sldId id="474" r:id="rId10"/>
    <p:sldId id="470" r:id="rId11"/>
    <p:sldId id="471" r:id="rId12"/>
    <p:sldId id="472" r:id="rId13"/>
    <p:sldId id="473" r:id="rId14"/>
    <p:sldId id="479" r:id="rId15"/>
    <p:sldId id="480" r:id="rId16"/>
    <p:sldId id="434" r:id="rId17"/>
    <p:sldId id="484" r:id="rId18"/>
    <p:sldId id="490" r:id="rId19"/>
    <p:sldId id="485" r:id="rId20"/>
    <p:sldId id="432" r:id="rId21"/>
    <p:sldId id="431" r:id="rId22"/>
    <p:sldId id="412" r:id="rId23"/>
    <p:sldId id="414" r:id="rId24"/>
    <p:sldId id="492" r:id="rId25"/>
    <p:sldId id="493" r:id="rId26"/>
    <p:sldId id="494" r:id="rId27"/>
    <p:sldId id="451" r:id="rId28"/>
    <p:sldId id="496" r:id="rId29"/>
    <p:sldId id="514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92AB86-EB9D-4F7E-892F-C1A52DAF749C}">
          <p14:sldIdLst>
            <p14:sldId id="425"/>
          </p14:sldIdLst>
        </p14:section>
        <p14:section name="Mission Objectives" id="{3D0CB88D-B6E6-4E6C-ABE1-FA278CF2F0B9}">
          <p14:sldIdLst>
            <p14:sldId id="427"/>
            <p14:sldId id="487"/>
          </p14:sldIdLst>
        </p14:section>
        <p14:section name="Key Concepts" id="{45FBEBDC-F183-41D7-9F0E-E858C5C2FEF1}">
          <p14:sldIdLst>
            <p14:sldId id="430"/>
            <p14:sldId id="457"/>
            <p14:sldId id="474"/>
            <p14:sldId id="470"/>
            <p14:sldId id="471"/>
            <p14:sldId id="472"/>
            <p14:sldId id="473"/>
            <p14:sldId id="479"/>
            <p14:sldId id="480"/>
            <p14:sldId id="434"/>
            <p14:sldId id="484"/>
            <p14:sldId id="490"/>
            <p14:sldId id="485"/>
            <p14:sldId id="432"/>
          </p14:sldIdLst>
        </p14:section>
        <p14:section name="IS4H Maturity Model" id="{40C64FB2-7ABE-4E04-A874-DCE3538366D8}">
          <p14:sldIdLst>
            <p14:sldId id="431"/>
            <p14:sldId id="412"/>
            <p14:sldId id="414"/>
            <p14:sldId id="492"/>
            <p14:sldId id="493"/>
            <p14:sldId id="494"/>
            <p14:sldId id="451"/>
            <p14:sldId id="496"/>
            <p14:sldId id="5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1066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FFFFFF"/>
    <a:srgbClr val="42BA97"/>
    <a:srgbClr val="403152"/>
    <a:srgbClr val="4F6228"/>
    <a:srgbClr val="632523"/>
    <a:srgbClr val="CCC1DA"/>
    <a:srgbClr val="B7DEE8"/>
    <a:srgbClr val="C3D69B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BF6C1-44DF-43CD-BF28-108F7B34B8F3}" v="2" dt="2019-10-21T17:43:18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69" autoAdjust="0"/>
  </p:normalViewPr>
  <p:slideViewPr>
    <p:cSldViewPr>
      <p:cViewPr varScale="1">
        <p:scale>
          <a:sx n="93" d="100"/>
          <a:sy n="93" d="100"/>
        </p:scale>
        <p:origin x="1016" y="64"/>
      </p:cViewPr>
      <p:guideLst>
        <p:guide orient="horz" pos="4110"/>
        <p:guide pos="1066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, Ms. Myrna (WDC)" userId="310ce7ed-47c1-4ab2-bfff-9241f041a128" providerId="ADAL" clId="{3A0BF6C1-44DF-43CD-BF28-108F7B34B8F3}"/>
    <pc:docChg chg="custSel delSld modSld modSection">
      <pc:chgData name="Marti, Ms. Myrna (WDC)" userId="310ce7ed-47c1-4ab2-bfff-9241f041a128" providerId="ADAL" clId="{3A0BF6C1-44DF-43CD-BF28-108F7B34B8F3}" dt="2019-10-21T17:43:37.241" v="133" actId="478"/>
      <pc:docMkLst>
        <pc:docMk/>
      </pc:docMkLst>
      <pc:sldChg chg="addSp delSp modSp">
        <pc:chgData name="Marti, Ms. Myrna (WDC)" userId="310ce7ed-47c1-4ab2-bfff-9241f041a128" providerId="ADAL" clId="{3A0BF6C1-44DF-43CD-BF28-108F7B34B8F3}" dt="2019-10-21T17:43:37.241" v="133" actId="478"/>
        <pc:sldMkLst>
          <pc:docMk/>
          <pc:sldMk cId="1464462831" sldId="425"/>
        </pc:sldMkLst>
        <pc:spChg chg="mod">
          <ac:chgData name="Marti, Ms. Myrna (WDC)" userId="310ce7ed-47c1-4ab2-bfff-9241f041a128" providerId="ADAL" clId="{3A0BF6C1-44DF-43CD-BF28-108F7B34B8F3}" dt="2019-10-21T17:38:36.992" v="77" actId="20577"/>
          <ac:spMkLst>
            <pc:docMk/>
            <pc:sldMk cId="1464462831" sldId="425"/>
            <ac:spMk id="2" creationId="{37B791D5-FE2F-4C8C-836A-C1D76BCDADA8}"/>
          </ac:spMkLst>
        </pc:spChg>
        <pc:spChg chg="del mod">
          <ac:chgData name="Marti, Ms. Myrna (WDC)" userId="310ce7ed-47c1-4ab2-bfff-9241f041a128" providerId="ADAL" clId="{3A0BF6C1-44DF-43CD-BF28-108F7B34B8F3}" dt="2019-10-21T17:43:37.241" v="133" actId="478"/>
          <ac:spMkLst>
            <pc:docMk/>
            <pc:sldMk cId="1464462831" sldId="425"/>
            <ac:spMk id="3" creationId="{E35E0DE9-8DD6-4B58-8C11-9325C33E2A55}"/>
          </ac:spMkLst>
        </pc:spChg>
        <pc:picChg chg="add mod">
          <ac:chgData name="Marti, Ms. Myrna (WDC)" userId="310ce7ed-47c1-4ab2-bfff-9241f041a128" providerId="ADAL" clId="{3A0BF6C1-44DF-43CD-BF28-108F7B34B8F3}" dt="2019-10-21T17:43:33.251" v="132" actId="1076"/>
          <ac:picMkLst>
            <pc:docMk/>
            <pc:sldMk cId="1464462831" sldId="425"/>
            <ac:picMk id="9" creationId="{6E410B36-09B1-4016-A975-1833193A5BF7}"/>
          </ac:picMkLst>
        </pc:picChg>
        <pc:picChg chg="del">
          <ac:chgData name="Marti, Ms. Myrna (WDC)" userId="310ce7ed-47c1-4ab2-bfff-9241f041a128" providerId="ADAL" clId="{3A0BF6C1-44DF-43CD-BF28-108F7B34B8F3}" dt="2019-10-21T17:34:46.952" v="0" actId="478"/>
          <ac:picMkLst>
            <pc:docMk/>
            <pc:sldMk cId="1464462831" sldId="425"/>
            <ac:picMk id="11" creationId="{2E075C5D-7105-4956-B3A0-A4E1133769B3}"/>
          </ac:picMkLst>
        </pc:picChg>
      </pc:sldChg>
      <pc:sldChg chg="addSp delSp modSp del">
        <pc:chgData name="Marti, Ms. Myrna (WDC)" userId="310ce7ed-47c1-4ab2-bfff-9241f041a128" providerId="ADAL" clId="{3A0BF6C1-44DF-43CD-BF28-108F7B34B8F3}" dt="2019-10-21T17:38:55.509" v="78" actId="47"/>
        <pc:sldMkLst>
          <pc:docMk/>
          <pc:sldMk cId="3670316256" sldId="426"/>
        </pc:sldMkLst>
        <pc:spChg chg="mod">
          <ac:chgData name="Marti, Ms. Myrna (WDC)" userId="310ce7ed-47c1-4ab2-bfff-9241f041a128" providerId="ADAL" clId="{3A0BF6C1-44DF-43CD-BF28-108F7B34B8F3}" dt="2019-10-21T17:35:35.732" v="60" actId="6549"/>
          <ac:spMkLst>
            <pc:docMk/>
            <pc:sldMk cId="3670316256" sldId="426"/>
            <ac:spMk id="2" creationId="{A05C9B80-F454-4C5F-8304-3F9E4089857D}"/>
          </ac:spMkLst>
        </pc:spChg>
        <pc:spChg chg="mod">
          <ac:chgData name="Marti, Ms. Myrna (WDC)" userId="310ce7ed-47c1-4ab2-bfff-9241f041a128" providerId="ADAL" clId="{3A0BF6C1-44DF-43CD-BF28-108F7B34B8F3}" dt="2019-10-21T17:35:21.432" v="43" actId="20577"/>
          <ac:spMkLst>
            <pc:docMk/>
            <pc:sldMk cId="3670316256" sldId="426"/>
            <ac:spMk id="3" creationId="{964AE3E2-EA8F-43E7-ABCD-6A17C50902F2}"/>
          </ac:spMkLst>
        </pc:spChg>
        <pc:spChg chg="del">
          <ac:chgData name="Marti, Ms. Myrna (WDC)" userId="310ce7ed-47c1-4ab2-bfff-9241f041a128" providerId="ADAL" clId="{3A0BF6C1-44DF-43CD-BF28-108F7B34B8F3}" dt="2019-10-21T17:35:39.912" v="61" actId="478"/>
          <ac:spMkLst>
            <pc:docMk/>
            <pc:sldMk cId="3670316256" sldId="426"/>
            <ac:spMk id="4" creationId="{6A8A41E3-8448-4D49-8B7D-0B47B801D2E3}"/>
          </ac:spMkLst>
        </pc:spChg>
        <pc:spChg chg="add mod">
          <ac:chgData name="Marti, Ms. Myrna (WDC)" userId="310ce7ed-47c1-4ab2-bfff-9241f041a128" providerId="ADAL" clId="{3A0BF6C1-44DF-43CD-BF28-108F7B34B8F3}" dt="2019-10-21T17:35:39.912" v="61" actId="478"/>
          <ac:spMkLst>
            <pc:docMk/>
            <pc:sldMk cId="3670316256" sldId="426"/>
            <ac:spMk id="7" creationId="{5CD1A799-E0F2-40BF-B79B-68B5D05FD7A2}"/>
          </ac:spMkLst>
        </pc:spChg>
      </pc:sldChg>
      <pc:sldChg chg="addSp delSp modSp">
        <pc:chgData name="Marti, Ms. Myrna (WDC)" userId="310ce7ed-47c1-4ab2-bfff-9241f041a128" providerId="ADAL" clId="{3A0BF6C1-44DF-43CD-BF28-108F7B34B8F3}" dt="2019-10-21T17:39:14.972" v="88" actId="20577"/>
        <pc:sldMkLst>
          <pc:docMk/>
          <pc:sldMk cId="4074490954" sldId="427"/>
        </pc:sldMkLst>
        <pc:spChg chg="mod">
          <ac:chgData name="Marti, Ms. Myrna (WDC)" userId="310ce7ed-47c1-4ab2-bfff-9241f041a128" providerId="ADAL" clId="{3A0BF6C1-44DF-43CD-BF28-108F7B34B8F3}" dt="2019-10-21T17:39:14.972" v="88" actId="20577"/>
          <ac:spMkLst>
            <pc:docMk/>
            <pc:sldMk cId="4074490954" sldId="427"/>
            <ac:spMk id="2" creationId="{1D09E139-49EB-4E8A-B5B8-58236E6F8DA1}"/>
          </ac:spMkLst>
        </pc:spChg>
        <pc:spChg chg="del">
          <ac:chgData name="Marti, Ms. Myrna (WDC)" userId="310ce7ed-47c1-4ab2-bfff-9241f041a128" providerId="ADAL" clId="{3A0BF6C1-44DF-43CD-BF28-108F7B34B8F3}" dt="2019-10-21T17:35:47.704" v="62" actId="478"/>
          <ac:spMkLst>
            <pc:docMk/>
            <pc:sldMk cId="4074490954" sldId="427"/>
            <ac:spMk id="4" creationId="{2ECBEEE8-1ECE-4281-8071-F057D4AE4B0A}"/>
          </ac:spMkLst>
        </pc:spChg>
        <pc:spChg chg="add mod">
          <ac:chgData name="Marti, Ms. Myrna (WDC)" userId="310ce7ed-47c1-4ab2-bfff-9241f041a128" providerId="ADAL" clId="{3A0BF6C1-44DF-43CD-BF28-108F7B34B8F3}" dt="2019-10-21T17:35:47.704" v="62" actId="478"/>
          <ac:spMkLst>
            <pc:docMk/>
            <pc:sldMk cId="4074490954" sldId="427"/>
            <ac:spMk id="5" creationId="{F7F0B2E5-DDFB-42C9-B510-CC89299E85FE}"/>
          </ac:spMkLst>
        </pc:spChg>
      </pc:sldChg>
      <pc:sldChg chg="del">
        <pc:chgData name="Marti, Ms. Myrna (WDC)" userId="310ce7ed-47c1-4ab2-bfff-9241f041a128" providerId="ADAL" clId="{3A0BF6C1-44DF-43CD-BF28-108F7B34B8F3}" dt="2019-10-21T17:35:55.093" v="63" actId="47"/>
        <pc:sldMkLst>
          <pc:docMk/>
          <pc:sldMk cId="1205430645" sldId="452"/>
        </pc:sldMkLst>
      </pc:sldChg>
      <pc:sldChg chg="modSp del">
        <pc:chgData name="Marti, Ms. Myrna (WDC)" userId="310ce7ed-47c1-4ab2-bfff-9241f041a128" providerId="ADAL" clId="{3A0BF6C1-44DF-43CD-BF28-108F7B34B8F3}" dt="2019-10-21T17:40:02.824" v="103" actId="47"/>
        <pc:sldMkLst>
          <pc:docMk/>
          <pc:sldMk cId="985620636" sldId="453"/>
        </pc:sldMkLst>
        <pc:spChg chg="mod">
          <ac:chgData name="Marti, Ms. Myrna (WDC)" userId="310ce7ed-47c1-4ab2-bfff-9241f041a128" providerId="ADAL" clId="{3A0BF6C1-44DF-43CD-BF28-108F7B34B8F3}" dt="2019-10-21T17:39:52.098" v="102" actId="20577"/>
          <ac:spMkLst>
            <pc:docMk/>
            <pc:sldMk cId="985620636" sldId="453"/>
            <ac:spMk id="2" creationId="{C75C5D12-C115-4745-AA73-AF5611BACCF0}"/>
          </ac:spMkLst>
        </pc:spChg>
      </pc:sldChg>
      <pc:sldChg chg="del">
        <pc:chgData name="Marti, Ms. Myrna (WDC)" userId="310ce7ed-47c1-4ab2-bfff-9241f041a128" providerId="ADAL" clId="{3A0BF6C1-44DF-43CD-BF28-108F7B34B8F3}" dt="2019-10-21T17:40:08.439" v="104" actId="47"/>
        <pc:sldMkLst>
          <pc:docMk/>
          <pc:sldMk cId="2653857941" sldId="456"/>
        </pc:sldMkLst>
      </pc:sldChg>
      <pc:sldChg chg="addSp delSp modSp">
        <pc:chgData name="Marti, Ms. Myrna (WDC)" userId="310ce7ed-47c1-4ab2-bfff-9241f041a128" providerId="ADAL" clId="{3A0BF6C1-44DF-43CD-BF28-108F7B34B8F3}" dt="2019-10-21T17:42:09.534" v="128" actId="478"/>
        <pc:sldMkLst>
          <pc:docMk/>
          <pc:sldMk cId="3393128808" sldId="487"/>
        </pc:sldMkLst>
        <pc:spChg chg="del">
          <ac:chgData name="Marti, Ms. Myrna (WDC)" userId="310ce7ed-47c1-4ab2-bfff-9241f041a128" providerId="ADAL" clId="{3A0BF6C1-44DF-43CD-BF28-108F7B34B8F3}" dt="2019-10-21T17:41:05.551" v="106" actId="478"/>
          <ac:spMkLst>
            <pc:docMk/>
            <pc:sldMk cId="3393128808" sldId="487"/>
            <ac:spMk id="3" creationId="{262B951B-C950-42F2-ADC1-4B05BB0C340E}"/>
          </ac:spMkLst>
        </pc:spChg>
        <pc:spChg chg="del mod">
          <ac:chgData name="Marti, Ms. Myrna (WDC)" userId="310ce7ed-47c1-4ab2-bfff-9241f041a128" providerId="ADAL" clId="{3A0BF6C1-44DF-43CD-BF28-108F7B34B8F3}" dt="2019-10-21T17:42:09.534" v="128" actId="478"/>
          <ac:spMkLst>
            <pc:docMk/>
            <pc:sldMk cId="3393128808" sldId="487"/>
            <ac:spMk id="4" creationId="{04198861-3931-4A7F-A676-A076F4BD5B75}"/>
          </ac:spMkLst>
        </pc:spChg>
        <pc:spChg chg="add mod">
          <ac:chgData name="Marti, Ms. Myrna (WDC)" userId="310ce7ed-47c1-4ab2-bfff-9241f041a128" providerId="ADAL" clId="{3A0BF6C1-44DF-43CD-BF28-108F7B34B8F3}" dt="2019-10-21T17:42:03.143" v="126" actId="20577"/>
          <ac:spMkLst>
            <pc:docMk/>
            <pc:sldMk cId="3393128808" sldId="487"/>
            <ac:spMk id="8" creationId="{F46D720C-8548-4A51-89B9-FFDF057C49F3}"/>
          </ac:spMkLst>
        </pc:spChg>
        <pc:spChg chg="add mod">
          <ac:chgData name="Marti, Ms. Myrna (WDC)" userId="310ce7ed-47c1-4ab2-bfff-9241f041a128" providerId="ADAL" clId="{3A0BF6C1-44DF-43CD-BF28-108F7B34B8F3}" dt="2019-10-21T17:42:09.534" v="128" actId="478"/>
          <ac:spMkLst>
            <pc:docMk/>
            <pc:sldMk cId="3393128808" sldId="487"/>
            <ac:spMk id="10" creationId="{F6A61FEB-0CF4-4727-8F8E-129ACB2E850B}"/>
          </ac:spMkLst>
        </pc:spChg>
        <pc:picChg chg="del">
          <ac:chgData name="Marti, Ms. Myrna (WDC)" userId="310ce7ed-47c1-4ab2-bfff-9241f041a128" providerId="ADAL" clId="{3A0BF6C1-44DF-43CD-BF28-108F7B34B8F3}" dt="2019-10-21T17:41:02.013" v="105" actId="478"/>
          <ac:picMkLst>
            <pc:docMk/>
            <pc:sldMk cId="3393128808" sldId="487"/>
            <ac:picMk id="6" creationId="{14E491E5-B77D-422A-B4E8-6B8CA77DB0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6EC823-E47E-4F16-9CEC-C96371910849}" type="datetimeFigureOut">
              <a:rPr lang="en-US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263534-78D7-4FA2-80DB-ACC5221E999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4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3534-78D7-4FA2-80DB-ACC5221E99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3534-78D7-4FA2-80DB-ACC5221E9991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3534-78D7-4FA2-80DB-ACC5221E99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3534-78D7-4FA2-80DB-ACC5221E99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3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3534-78D7-4FA2-80DB-ACC5221E99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1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3534-78D7-4FA2-80DB-ACC5221E99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1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3534-78D7-4FA2-80DB-ACC5221E99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3534-78D7-4FA2-80DB-ACC5221E99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4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3534-78D7-4FA2-80DB-ACC5221E99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12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3534-78D7-4FA2-80DB-ACC5221E9991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9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3534-78D7-4FA2-80DB-ACC5221E99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3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0594" y="6468586"/>
            <a:ext cx="984019" cy="365125"/>
          </a:xfrm>
        </p:spPr>
        <p:txBody>
          <a:bodyPr/>
          <a:lstStyle/>
          <a:p>
            <a:fld id="{888880B5-0A68-4C21-BAE9-B6077BC75AD6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880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56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83" y="1277644"/>
            <a:ext cx="7543801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0469" y="6459786"/>
            <a:ext cx="984019" cy="365125"/>
          </a:xfrm>
        </p:spPr>
        <p:txBody>
          <a:bodyPr/>
          <a:lstStyle/>
          <a:p>
            <a:fld id="{888880B5-0A68-4C21-BAE9-B6077BC75AD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467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2477" y="6459786"/>
            <a:ext cx="984019" cy="365125"/>
          </a:xfrm>
        </p:spPr>
        <p:txBody>
          <a:bodyPr/>
          <a:lstStyle/>
          <a:p>
            <a:fld id="{888880B5-0A68-4C21-BAE9-B6077BC75AD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8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8384" y="6459786"/>
            <a:ext cx="984019" cy="365125"/>
          </a:xfrm>
        </p:spPr>
        <p:txBody>
          <a:bodyPr/>
          <a:lstStyle/>
          <a:p>
            <a:fld id="{888880B5-0A68-4C21-BAE9-B6077BC75AD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82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4D19CC-360A-4BA1-AC23-809D98BDD000}"/>
              </a:ext>
            </a:extLst>
          </p:cNvPr>
          <p:cNvSpPr/>
          <p:nvPr userDrawn="1"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022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620" y="6458387"/>
            <a:ext cx="984019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8880B5-0A68-4C21-BAE9-B6077BC75AD6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F6441F-2949-491D-8323-437560B6C333}"/>
              </a:ext>
            </a:extLst>
          </p:cNvPr>
          <p:cNvSpPr/>
          <p:nvPr userDrawn="1"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567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2477" y="6459786"/>
            <a:ext cx="984019" cy="365125"/>
          </a:xfrm>
        </p:spPr>
        <p:txBody>
          <a:bodyPr/>
          <a:lstStyle/>
          <a:p>
            <a:fld id="{888880B5-0A68-4C21-BAE9-B6077BC75AD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47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57200"/>
            <a:ext cx="7543800" cy="725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583" y="127764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8880B5-0A68-4C21-BAE9-B6077BC75AD6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27584" y="1196752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11BF793-6B8C-4C01-9DC4-FB82B8060F1E}"/>
              </a:ext>
            </a:extLst>
          </p:cNvPr>
          <p:cNvSpPr/>
          <p:nvPr userDrawn="1"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196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19" r:id="rId4"/>
    <p:sldLayoutId id="2147483720" r:id="rId5"/>
    <p:sldLayoutId id="2147483721" r:id="rId6"/>
    <p:sldLayoutId id="2147483722" r:id="rId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ductfocus.com/product-management-maturity-model-2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obertkaplinsky.com/content-and-language-objectives-using-the-standards-for-mathematical-practic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evergreenleaf.blogspot.com/2013/04/my-first-blog-award-liebster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35hmi.wordpress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91D5-FE2F-4C8C-836A-C1D76BCDAD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267" dirty="0"/>
              <a:t>Information Systems for Health: Concept and Maturity Model Assessment</a:t>
            </a:r>
            <a:br>
              <a:rPr lang="en-US" sz="4267" dirty="0"/>
            </a:br>
            <a:endParaRPr lang="en-US" sz="4267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896ED-FFF9-46BA-AFFF-C87D66791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0" y="5574996"/>
            <a:ext cx="3191952" cy="524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26D69E-CC0C-4F84-8C67-9C99B3481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462" y="3419233"/>
            <a:ext cx="39075" cy="19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41577-4EA2-4A63-BB9F-6938FFD07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862" y="3571633"/>
            <a:ext cx="39075" cy="19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87C678-9E19-419B-B759-A4117BDA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262" y="3724033"/>
            <a:ext cx="39075" cy="1953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E410B36-09B1-4016-A975-1833193A5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55696"/>
            <a:ext cx="1783162" cy="17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614FB-BE34-44EE-AB45-502B308A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10</a:t>
            </a:fld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98021-86AA-49DE-AC58-FD5967C91423}"/>
              </a:ext>
            </a:extLst>
          </p:cNvPr>
          <p:cNvSpPr txBox="1"/>
          <p:nvPr/>
        </p:nvSpPr>
        <p:spPr>
          <a:xfrm>
            <a:off x="365638" y="3502749"/>
            <a:ext cx="808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6A6A6"/>
                </a:solidFill>
                <a:latin typeface="Arial Black" panose="020B0A04020102020204" pitchFamily="34" charset="0"/>
              </a:rPr>
              <a:t>Information</a:t>
            </a:r>
            <a:r>
              <a:rPr lang="en-US" sz="3600" dirty="0">
                <a:solidFill>
                  <a:srgbClr val="C3CC5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rgbClr val="A6A6A6"/>
                </a:solidFill>
                <a:latin typeface="Arial Black" panose="020B0A04020102020204" pitchFamily="34" charset="0"/>
              </a:rPr>
              <a:t>Systems</a:t>
            </a:r>
            <a:r>
              <a:rPr lang="en-US" sz="3600" dirty="0">
                <a:solidFill>
                  <a:srgbClr val="ED9A38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rgbClr val="1482AC"/>
                </a:solidFill>
                <a:latin typeface="Arial Black" panose="020B0A04020102020204" pitchFamily="34" charset="0"/>
              </a:rPr>
              <a:t>for 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21F912-CF65-4C26-A55C-697115304BF9}"/>
              </a:ext>
            </a:extLst>
          </p:cNvPr>
          <p:cNvSpPr txBox="1"/>
          <p:nvPr/>
        </p:nvSpPr>
        <p:spPr>
          <a:xfrm>
            <a:off x="6643856" y="1470198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For better health outcomes and well-being for individuals and populations</a:t>
            </a:r>
          </a:p>
        </p:txBody>
      </p:sp>
      <p:grpSp>
        <p:nvGrpSpPr>
          <p:cNvPr id="15" name="Group 31">
            <a:extLst>
              <a:ext uri="{FF2B5EF4-FFF2-40B4-BE49-F238E27FC236}">
                <a16:creationId xmlns:a16="http://schemas.microsoft.com/office/drawing/2014/main" id="{467F9034-A69D-4DF9-A3E6-FD5DD2950C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444460" y="1121295"/>
            <a:ext cx="1694937" cy="2516343"/>
            <a:chOff x="0" y="-1"/>
            <a:chExt cx="2410601" cy="3578348"/>
          </a:xfrm>
        </p:grpSpPr>
        <p:sp>
          <p:nvSpPr>
            <p:cNvPr id="16" name="AutoShape 32">
              <a:extLst>
                <a:ext uri="{FF2B5EF4-FFF2-40B4-BE49-F238E27FC236}">
                  <a16:creationId xmlns:a16="http://schemas.microsoft.com/office/drawing/2014/main" id="{3F62E475-7C61-433A-8019-C84303869F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0" y="1167746"/>
              <a:ext cx="2410601" cy="2410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266" y="0"/>
                  </a:moveTo>
                  <a:cubicBezTo>
                    <a:pt x="4463" y="0"/>
                    <a:pt x="3552" y="2"/>
                    <a:pt x="2589" y="307"/>
                  </a:cubicBezTo>
                  <a:cubicBezTo>
                    <a:pt x="1528" y="693"/>
                    <a:pt x="693" y="1528"/>
                    <a:pt x="307" y="2589"/>
                  </a:cubicBezTo>
                  <a:cubicBezTo>
                    <a:pt x="0" y="3558"/>
                    <a:pt x="0" y="4470"/>
                    <a:pt x="0" y="6266"/>
                  </a:cubicBezTo>
                  <a:lnTo>
                    <a:pt x="0" y="15306"/>
                  </a:lnTo>
                  <a:cubicBezTo>
                    <a:pt x="0" y="17130"/>
                    <a:pt x="0" y="18042"/>
                    <a:pt x="307" y="19011"/>
                  </a:cubicBezTo>
                  <a:cubicBezTo>
                    <a:pt x="693" y="20072"/>
                    <a:pt x="1528" y="20907"/>
                    <a:pt x="2589" y="21293"/>
                  </a:cubicBezTo>
                  <a:cubicBezTo>
                    <a:pt x="3558" y="21600"/>
                    <a:pt x="4470" y="21600"/>
                    <a:pt x="6266" y="21600"/>
                  </a:cubicBezTo>
                  <a:lnTo>
                    <a:pt x="15306" y="21600"/>
                  </a:lnTo>
                  <a:cubicBezTo>
                    <a:pt x="17130" y="21600"/>
                    <a:pt x="18042" y="21600"/>
                    <a:pt x="19011" y="21293"/>
                  </a:cubicBezTo>
                  <a:cubicBezTo>
                    <a:pt x="20072" y="20907"/>
                    <a:pt x="20907" y="20072"/>
                    <a:pt x="21293" y="19011"/>
                  </a:cubicBezTo>
                  <a:cubicBezTo>
                    <a:pt x="21600" y="18042"/>
                    <a:pt x="21600" y="17130"/>
                    <a:pt x="21600" y="15334"/>
                  </a:cubicBezTo>
                  <a:lnTo>
                    <a:pt x="21600" y="6294"/>
                  </a:lnTo>
                  <a:cubicBezTo>
                    <a:pt x="21600" y="4470"/>
                    <a:pt x="21600" y="3558"/>
                    <a:pt x="21293" y="2589"/>
                  </a:cubicBezTo>
                  <a:cubicBezTo>
                    <a:pt x="20907" y="1528"/>
                    <a:pt x="20072" y="693"/>
                    <a:pt x="19011" y="307"/>
                  </a:cubicBezTo>
                  <a:cubicBezTo>
                    <a:pt x="18042" y="0"/>
                    <a:pt x="17130" y="0"/>
                    <a:pt x="15334" y="0"/>
                  </a:cubicBezTo>
                  <a:lnTo>
                    <a:pt x="6294" y="0"/>
                  </a:lnTo>
                  <a:lnTo>
                    <a:pt x="6266" y="0"/>
                  </a:lnTo>
                  <a:close/>
                  <a:moveTo>
                    <a:pt x="4978" y="2695"/>
                  </a:moveTo>
                  <a:lnTo>
                    <a:pt x="4987" y="2695"/>
                  </a:lnTo>
                  <a:lnTo>
                    <a:pt x="16622" y="2695"/>
                  </a:lnTo>
                  <a:cubicBezTo>
                    <a:pt x="17277" y="2695"/>
                    <a:pt x="17610" y="2695"/>
                    <a:pt x="17963" y="2806"/>
                  </a:cubicBezTo>
                  <a:cubicBezTo>
                    <a:pt x="18349" y="2947"/>
                    <a:pt x="18653" y="3251"/>
                    <a:pt x="18794" y="3637"/>
                  </a:cubicBezTo>
                  <a:cubicBezTo>
                    <a:pt x="18905" y="3990"/>
                    <a:pt x="18905" y="4323"/>
                    <a:pt x="18905" y="4987"/>
                  </a:cubicBezTo>
                  <a:lnTo>
                    <a:pt x="18905" y="16622"/>
                  </a:lnTo>
                  <a:cubicBezTo>
                    <a:pt x="18905" y="17277"/>
                    <a:pt x="18905" y="17610"/>
                    <a:pt x="18794" y="17963"/>
                  </a:cubicBezTo>
                  <a:cubicBezTo>
                    <a:pt x="18653" y="18349"/>
                    <a:pt x="18349" y="18653"/>
                    <a:pt x="17963" y="18794"/>
                  </a:cubicBezTo>
                  <a:cubicBezTo>
                    <a:pt x="17610" y="18905"/>
                    <a:pt x="17277" y="18905"/>
                    <a:pt x="16613" y="18905"/>
                  </a:cubicBezTo>
                  <a:lnTo>
                    <a:pt x="4978" y="18905"/>
                  </a:lnTo>
                  <a:cubicBezTo>
                    <a:pt x="4323" y="18905"/>
                    <a:pt x="3990" y="18905"/>
                    <a:pt x="3637" y="18794"/>
                  </a:cubicBezTo>
                  <a:cubicBezTo>
                    <a:pt x="3251" y="18653"/>
                    <a:pt x="2947" y="18349"/>
                    <a:pt x="2806" y="17963"/>
                  </a:cubicBezTo>
                  <a:cubicBezTo>
                    <a:pt x="2695" y="17610"/>
                    <a:pt x="2695" y="17277"/>
                    <a:pt x="2695" y="16613"/>
                  </a:cubicBezTo>
                  <a:lnTo>
                    <a:pt x="2695" y="4976"/>
                  </a:lnTo>
                  <a:cubicBezTo>
                    <a:pt x="2695" y="4322"/>
                    <a:pt x="2695" y="3990"/>
                    <a:pt x="2806" y="3637"/>
                  </a:cubicBezTo>
                  <a:cubicBezTo>
                    <a:pt x="2947" y="3251"/>
                    <a:pt x="3251" y="2947"/>
                    <a:pt x="3637" y="2806"/>
                  </a:cubicBezTo>
                  <a:cubicBezTo>
                    <a:pt x="3988" y="2695"/>
                    <a:pt x="4321" y="2695"/>
                    <a:pt x="4978" y="2695"/>
                  </a:cubicBezTo>
                  <a:close/>
                </a:path>
              </a:pathLst>
            </a:custGeom>
            <a:solidFill>
              <a:srgbClr val="1482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7" name="AutoShape 33">
              <a:extLst>
                <a:ext uri="{FF2B5EF4-FFF2-40B4-BE49-F238E27FC236}">
                  <a16:creationId xmlns:a16="http://schemas.microsoft.com/office/drawing/2014/main" id="{A93A7853-A16B-4DB5-B6DE-13B72FDB65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5984" y="1166666"/>
              <a:ext cx="759105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"/>
                  </a:moveTo>
                  <a:lnTo>
                    <a:pt x="11877" y="0"/>
                  </a:lnTo>
                  <a:cubicBezTo>
                    <a:pt x="14856" y="259"/>
                    <a:pt x="17643" y="3782"/>
                    <a:pt x="19512" y="9652"/>
                  </a:cubicBezTo>
                  <a:cubicBezTo>
                    <a:pt x="20600" y="13069"/>
                    <a:pt x="21320" y="17141"/>
                    <a:pt x="21600" y="21471"/>
                  </a:cubicBezTo>
                  <a:lnTo>
                    <a:pt x="9230" y="2160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>
                <a:alpha val="39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" name="AutoShape 34">
              <a:extLst>
                <a:ext uri="{FF2B5EF4-FFF2-40B4-BE49-F238E27FC236}">
                  <a16:creationId xmlns:a16="http://schemas.microsoft.com/office/drawing/2014/main" id="{95D4BC76-6D51-4B80-AF2D-EC0483D42A5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9533" y="1166666"/>
              <a:ext cx="759105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"/>
                  </a:moveTo>
                  <a:lnTo>
                    <a:pt x="11877" y="0"/>
                  </a:lnTo>
                  <a:cubicBezTo>
                    <a:pt x="14856" y="259"/>
                    <a:pt x="17643" y="3782"/>
                    <a:pt x="19512" y="9652"/>
                  </a:cubicBezTo>
                  <a:cubicBezTo>
                    <a:pt x="20600" y="13069"/>
                    <a:pt x="21320" y="17141"/>
                    <a:pt x="21600" y="21471"/>
                  </a:cubicBezTo>
                  <a:lnTo>
                    <a:pt x="9230" y="2160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>
                <a:alpha val="63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AutoShape 35">
              <a:extLst>
                <a:ext uri="{FF2B5EF4-FFF2-40B4-BE49-F238E27FC236}">
                  <a16:creationId xmlns:a16="http://schemas.microsoft.com/office/drawing/2014/main" id="{A0E0F023-2F49-4D62-910E-2D0C5F59D0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23878" y="1166666"/>
              <a:ext cx="705959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40" y="0"/>
                  </a:lnTo>
                  <a:cubicBezTo>
                    <a:pt x="14015" y="514"/>
                    <a:pt x="16971" y="3989"/>
                    <a:pt x="19050" y="9652"/>
                  </a:cubicBezTo>
                  <a:cubicBezTo>
                    <a:pt x="20296" y="13046"/>
                    <a:pt x="21171" y="17102"/>
                    <a:pt x="21600" y="21471"/>
                  </a:cubicBezTo>
                  <a:lnTo>
                    <a:pt x="7994" y="2160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>
                <a:alpha val="635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AutoShape 36">
              <a:extLst>
                <a:ext uri="{FF2B5EF4-FFF2-40B4-BE49-F238E27FC236}">
                  <a16:creationId xmlns:a16="http://schemas.microsoft.com/office/drawing/2014/main" id="{CAE64172-2CD1-4FEB-9E13-F49F7ACCEE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73201" y="1166666"/>
              <a:ext cx="705959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40" y="0"/>
                  </a:lnTo>
                  <a:cubicBezTo>
                    <a:pt x="13893" y="886"/>
                    <a:pt x="16711" y="4308"/>
                    <a:pt x="18783" y="9651"/>
                  </a:cubicBezTo>
                  <a:cubicBezTo>
                    <a:pt x="19439" y="11341"/>
                    <a:pt x="20007" y="13198"/>
                    <a:pt x="20479" y="15181"/>
                  </a:cubicBezTo>
                  <a:cubicBezTo>
                    <a:pt x="20952" y="17164"/>
                    <a:pt x="21329" y="19273"/>
                    <a:pt x="21600" y="21471"/>
                  </a:cubicBezTo>
                  <a:lnTo>
                    <a:pt x="7994" y="2160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>
                <a:alpha val="434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" name="AutoShape 37">
              <a:extLst>
                <a:ext uri="{FF2B5EF4-FFF2-40B4-BE49-F238E27FC236}">
                  <a16:creationId xmlns:a16="http://schemas.microsoft.com/office/drawing/2014/main" id="{FE3605C0-531D-4C7E-8168-357D0A1CD9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9564" y="-1"/>
              <a:ext cx="816520" cy="14680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44" y="0"/>
                  </a:moveTo>
                  <a:lnTo>
                    <a:pt x="148" y="5"/>
                  </a:lnTo>
                  <a:lnTo>
                    <a:pt x="0" y="4404"/>
                  </a:lnTo>
                  <a:lnTo>
                    <a:pt x="4576" y="4404"/>
                  </a:lnTo>
                  <a:cubicBezTo>
                    <a:pt x="5487" y="4408"/>
                    <a:pt x="6184" y="4406"/>
                    <a:pt x="6781" y="4425"/>
                  </a:cubicBezTo>
                  <a:cubicBezTo>
                    <a:pt x="7380" y="4444"/>
                    <a:pt x="7877" y="4483"/>
                    <a:pt x="8389" y="4565"/>
                  </a:cubicBezTo>
                  <a:cubicBezTo>
                    <a:pt x="8959" y="4680"/>
                    <a:pt x="9466" y="4863"/>
                    <a:pt x="9885" y="5097"/>
                  </a:cubicBezTo>
                  <a:cubicBezTo>
                    <a:pt x="10304" y="5330"/>
                    <a:pt x="10634" y="5614"/>
                    <a:pt x="10841" y="5931"/>
                  </a:cubicBezTo>
                  <a:cubicBezTo>
                    <a:pt x="11006" y="6221"/>
                    <a:pt x="11089" y="6501"/>
                    <a:pt x="11130" y="6846"/>
                  </a:cubicBezTo>
                  <a:cubicBezTo>
                    <a:pt x="11171" y="7191"/>
                    <a:pt x="11171" y="7601"/>
                    <a:pt x="11171" y="8146"/>
                  </a:cubicBezTo>
                  <a:lnTo>
                    <a:pt x="11171" y="14263"/>
                  </a:lnTo>
                  <a:lnTo>
                    <a:pt x="8409" y="14263"/>
                  </a:lnTo>
                  <a:lnTo>
                    <a:pt x="15005" y="21600"/>
                  </a:lnTo>
                  <a:lnTo>
                    <a:pt x="21600" y="14263"/>
                  </a:lnTo>
                  <a:lnTo>
                    <a:pt x="19040" y="14263"/>
                  </a:lnTo>
                  <a:lnTo>
                    <a:pt x="19040" y="10366"/>
                  </a:lnTo>
                  <a:cubicBezTo>
                    <a:pt x="19040" y="8868"/>
                    <a:pt x="19038" y="7744"/>
                    <a:pt x="18925" y="6796"/>
                  </a:cubicBezTo>
                  <a:cubicBezTo>
                    <a:pt x="18811" y="5848"/>
                    <a:pt x="18587" y="5076"/>
                    <a:pt x="18133" y="4281"/>
                  </a:cubicBezTo>
                  <a:cubicBezTo>
                    <a:pt x="17564" y="3410"/>
                    <a:pt x="16662" y="2632"/>
                    <a:pt x="15512" y="1992"/>
                  </a:cubicBezTo>
                  <a:cubicBezTo>
                    <a:pt x="14361" y="1353"/>
                    <a:pt x="12963" y="851"/>
                    <a:pt x="11398" y="534"/>
                  </a:cubicBezTo>
                  <a:cubicBezTo>
                    <a:pt x="9966" y="285"/>
                    <a:pt x="8576" y="161"/>
                    <a:pt x="6884" y="94"/>
                  </a:cubicBezTo>
                  <a:cubicBezTo>
                    <a:pt x="5187" y="27"/>
                    <a:pt x="3189" y="19"/>
                    <a:pt x="544" y="0"/>
                  </a:cubicBezTo>
                  <a:close/>
                </a:path>
              </a:pathLst>
            </a:custGeom>
            <a:solidFill>
              <a:srgbClr val="1482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330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614FB-BE34-44EE-AB45-502B308A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11</a:t>
            </a:fld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98021-86AA-49DE-AC58-FD5967C91423}"/>
              </a:ext>
            </a:extLst>
          </p:cNvPr>
          <p:cNvSpPr txBox="1"/>
          <p:nvPr/>
        </p:nvSpPr>
        <p:spPr>
          <a:xfrm>
            <a:off x="365638" y="3502749"/>
            <a:ext cx="808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Information Systems for Health</a:t>
            </a:r>
          </a:p>
        </p:txBody>
      </p:sp>
    </p:spTree>
    <p:extLst>
      <p:ext uri="{BB962C8B-B14F-4D97-AF65-F5344CB8AC3E}">
        <p14:creationId xmlns:p14="http://schemas.microsoft.com/office/powerpoint/2010/main" val="2224032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614FB-BE34-44EE-AB45-502B308A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12</a:t>
            </a:fld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98021-86AA-49DE-AC58-FD5967C91423}"/>
              </a:ext>
            </a:extLst>
          </p:cNvPr>
          <p:cNvSpPr txBox="1"/>
          <p:nvPr/>
        </p:nvSpPr>
        <p:spPr>
          <a:xfrm>
            <a:off x="0" y="27823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IS4H</a:t>
            </a:r>
          </a:p>
        </p:txBody>
      </p:sp>
    </p:spTree>
    <p:extLst>
      <p:ext uri="{BB962C8B-B14F-4D97-AF65-F5344CB8AC3E}">
        <p14:creationId xmlns:p14="http://schemas.microsoft.com/office/powerpoint/2010/main" val="376274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5996-B088-4CF7-A90A-4FA5457E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/>
              <a:t>IS4H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A4C4F-50B5-417C-8D09-4771036FA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2926081"/>
            <a:ext cx="2596919" cy="3379124"/>
          </a:xfrm>
        </p:spPr>
        <p:txBody>
          <a:bodyPr/>
          <a:lstStyle/>
          <a:p>
            <a:r>
              <a:rPr lang="en-US" sz="2133" dirty="0"/>
              <a:t>The IS4H Framework is built around four strategic domains.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05AF3-541A-47CA-A220-8BB648B4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13</a:t>
            </a:fld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04A8BC-FB46-4E7D-94B0-A3ACF97BA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85" y="6406792"/>
            <a:ext cx="984019" cy="161555"/>
          </a:xfrm>
          <a:prstGeom prst="rect">
            <a:avLst/>
          </a:prstGeom>
        </p:spPr>
      </p:pic>
      <p:pic>
        <p:nvPicPr>
          <p:cNvPr id="10" name="Picture 9" descr="A picture containing compact disk, electronics&#10;&#10;Description automatically generated">
            <a:extLst>
              <a:ext uri="{FF2B5EF4-FFF2-40B4-BE49-F238E27FC236}">
                <a16:creationId xmlns:a16="http://schemas.microsoft.com/office/drawing/2014/main" id="{08F21B86-9BE6-4DA1-8349-02CCC88FA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3307924" cy="32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5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5996-B088-4CF7-A90A-4FA5457E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/>
              <a:t>IS4H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A4C4F-50B5-417C-8D09-4771036FA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2926081"/>
            <a:ext cx="2596919" cy="3379124"/>
          </a:xfrm>
        </p:spPr>
        <p:txBody>
          <a:bodyPr/>
          <a:lstStyle/>
          <a:p>
            <a:r>
              <a:rPr lang="en-US" sz="2133" dirty="0"/>
              <a:t>Each domain focuses on key components or capacities that are required for effective IS4H.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05AF3-541A-47CA-A220-8BB648B4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14</a:t>
            </a:fld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D7A26-0F2A-4B02-A7FE-C3FE207FE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85" y="6406792"/>
            <a:ext cx="984019" cy="16155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33554DF-981B-4EB7-A5D3-BB829363D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72" y="1556792"/>
            <a:ext cx="4799422" cy="46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47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5644A-EE27-4268-958C-87D7EA1D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15</a:t>
            </a:fld>
            <a:endParaRPr lang="pt-BR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5181C8-3B70-4F35-B919-1A1A269B1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182757"/>
            <a:ext cx="4569906" cy="3154411"/>
          </a:xfrm>
          <a:prstGeom prst="rect">
            <a:avLst/>
          </a:prstGeom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DB96B1E-EFB1-4444-B55B-265AC6DB9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" y="3322633"/>
            <a:ext cx="4559176" cy="3154411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DE766A-86CD-4113-B79C-B42CB15C3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13" y="3336747"/>
            <a:ext cx="4602678" cy="3184189"/>
          </a:xfrm>
          <a:prstGeom prst="rect">
            <a:avLst/>
          </a:prstGeom>
        </p:spPr>
      </p:pic>
      <p:pic>
        <p:nvPicPr>
          <p:cNvPr id="16" name="Picture 15" descr="A screenshot of text&#10;&#10;Description automatically generated">
            <a:extLst>
              <a:ext uri="{FF2B5EF4-FFF2-40B4-BE49-F238E27FC236}">
                <a16:creationId xmlns:a16="http://schemas.microsoft.com/office/drawing/2014/main" id="{670721FD-27FB-4092-977B-C714C4B61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758"/>
            <a:ext cx="4600326" cy="3184189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CCE53EC-3429-4A78-880C-ED0F7D80C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29" y="1799521"/>
            <a:ext cx="3151314" cy="307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95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5996-B088-4CF7-A90A-4FA5457E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/>
              <a:t>IS4H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A4C4F-50B5-417C-8D09-4771036FA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2926081"/>
            <a:ext cx="2596919" cy="3379124"/>
          </a:xfrm>
        </p:spPr>
        <p:txBody>
          <a:bodyPr/>
          <a:lstStyle/>
          <a:p>
            <a:r>
              <a:rPr lang="en-US" sz="2400" dirty="0"/>
              <a:t>The Framework provides guidance to national health authorities on investment and capacity building.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05AF3-541A-47CA-A220-8BB648B4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16</a:t>
            </a:fld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D7A26-0F2A-4B02-A7FE-C3FE207FE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85" y="6406792"/>
            <a:ext cx="984019" cy="161555"/>
          </a:xfrm>
          <a:prstGeom prst="rect">
            <a:avLst/>
          </a:prstGeom>
        </p:spPr>
      </p:pic>
      <p:grpSp>
        <p:nvGrpSpPr>
          <p:cNvPr id="58" name="Group 1">
            <a:extLst>
              <a:ext uri="{FF2B5EF4-FFF2-40B4-BE49-F238E27FC236}">
                <a16:creationId xmlns:a16="http://schemas.microsoft.com/office/drawing/2014/main" id="{85775D02-7181-49D3-9A3B-56B07C26FBA7}"/>
              </a:ext>
            </a:extLst>
          </p:cNvPr>
          <p:cNvGrpSpPr>
            <a:grpSpLocks/>
          </p:cNvGrpSpPr>
          <p:nvPr/>
        </p:nvGrpSpPr>
        <p:grpSpPr bwMode="auto">
          <a:xfrm>
            <a:off x="2850289" y="1111854"/>
            <a:ext cx="6366763" cy="4115601"/>
            <a:chOff x="785557" y="386655"/>
            <a:chExt cx="10584149" cy="6842015"/>
          </a:xfrm>
        </p:grpSpPr>
        <p:sp>
          <p:nvSpPr>
            <p:cNvPr id="59" name="AutoShape 2">
              <a:extLst>
                <a:ext uri="{FF2B5EF4-FFF2-40B4-BE49-F238E27FC236}">
                  <a16:creationId xmlns:a16="http://schemas.microsoft.com/office/drawing/2014/main" id="{FC6C2215-E916-450E-80BF-0C81BC7E9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125" y="3090609"/>
              <a:ext cx="4135064" cy="1385670"/>
            </a:xfrm>
            <a:custGeom>
              <a:avLst/>
              <a:gdLst>
                <a:gd name="T0" fmla="*/ 10800 w 21600"/>
                <a:gd name="T1" fmla="+- 0 12261 2923"/>
                <a:gd name="T2" fmla="*/ 12261 h 18677"/>
                <a:gd name="T3" fmla="*/ 10800 w 21600"/>
                <a:gd name="T4" fmla="+- 0 12261 2923"/>
                <a:gd name="T5" fmla="*/ 12261 h 18677"/>
                <a:gd name="T6" fmla="*/ 10800 w 21600"/>
                <a:gd name="T7" fmla="+- 0 12261 2923"/>
                <a:gd name="T8" fmla="*/ 12261 h 18677"/>
                <a:gd name="T9" fmla="*/ 10800 w 21600"/>
                <a:gd name="T10" fmla="+- 0 12261 2923"/>
                <a:gd name="T11" fmla="*/ 12261 h 1867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677">
                  <a:moveTo>
                    <a:pt x="0" y="18677"/>
                  </a:moveTo>
                  <a:cubicBezTo>
                    <a:pt x="565" y="14923"/>
                    <a:pt x="1448" y="11555"/>
                    <a:pt x="2560" y="8730"/>
                  </a:cubicBezTo>
                  <a:cubicBezTo>
                    <a:pt x="7135" y="-2897"/>
                    <a:pt x="14475" y="-2923"/>
                    <a:pt x="19040" y="8730"/>
                  </a:cubicBezTo>
                  <a:cubicBezTo>
                    <a:pt x="20185" y="11651"/>
                    <a:pt x="21048" y="15035"/>
                    <a:pt x="21600" y="18677"/>
                  </a:cubicBezTo>
                </a:path>
              </a:pathLst>
            </a:custGeom>
            <a:noFill/>
            <a:ln w="12700" cap="flat" cmpd="sng">
              <a:solidFill>
                <a:srgbClr val="A6AAA9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0" name="Oval 3">
              <a:extLst>
                <a:ext uri="{FF2B5EF4-FFF2-40B4-BE49-F238E27FC236}">
                  <a16:creationId xmlns:a16="http://schemas.microsoft.com/office/drawing/2014/main" id="{077DE1A7-C938-4888-B7CD-780255A26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0565" y="2862476"/>
              <a:ext cx="442185" cy="442184"/>
            </a:xfrm>
            <a:prstGeom prst="ellipse">
              <a:avLst/>
            </a:prstGeom>
            <a:solidFill>
              <a:srgbClr val="F5C0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1" name="Oval 4">
              <a:extLst>
                <a:ext uri="{FF2B5EF4-FFF2-40B4-BE49-F238E27FC236}">
                  <a16:creationId xmlns:a16="http://schemas.microsoft.com/office/drawing/2014/main" id="{D7AB4EC7-38F2-4AA2-8502-5D0FDF40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689" y="2967600"/>
              <a:ext cx="231936" cy="2319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2" name="Oval 5">
              <a:extLst>
                <a:ext uri="{FF2B5EF4-FFF2-40B4-BE49-F238E27FC236}">
                  <a16:creationId xmlns:a16="http://schemas.microsoft.com/office/drawing/2014/main" id="{143195DF-12EA-4495-B73D-D677DAF0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809" y="3286513"/>
              <a:ext cx="442184" cy="442184"/>
            </a:xfrm>
            <a:prstGeom prst="ellipse">
              <a:avLst/>
            </a:prstGeom>
            <a:solidFill>
              <a:srgbClr val="4DA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3" name="Oval 6">
              <a:extLst>
                <a:ext uri="{FF2B5EF4-FFF2-40B4-BE49-F238E27FC236}">
                  <a16:creationId xmlns:a16="http://schemas.microsoft.com/office/drawing/2014/main" id="{AFBAA72B-60F6-4FF5-BB65-46282C28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933" y="3391637"/>
              <a:ext cx="231936" cy="2319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4" name="Oval 7">
              <a:extLst>
                <a:ext uri="{FF2B5EF4-FFF2-40B4-BE49-F238E27FC236}">
                  <a16:creationId xmlns:a16="http://schemas.microsoft.com/office/drawing/2014/main" id="{AEA87F86-5B32-4942-BE0D-3F6DBA9EB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320" y="3286513"/>
              <a:ext cx="442185" cy="442184"/>
            </a:xfrm>
            <a:prstGeom prst="ellipse">
              <a:avLst/>
            </a:prstGeom>
            <a:solidFill>
              <a:srgbClr val="E680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5" name="Oval 8">
              <a:extLst>
                <a:ext uri="{FF2B5EF4-FFF2-40B4-BE49-F238E27FC236}">
                  <a16:creationId xmlns:a16="http://schemas.microsoft.com/office/drawing/2014/main" id="{5CA1E265-2AE7-451E-9091-739434B1A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445" y="3391637"/>
              <a:ext cx="231936" cy="2319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6" name="Oval 9">
              <a:extLst>
                <a:ext uri="{FF2B5EF4-FFF2-40B4-BE49-F238E27FC236}">
                  <a16:creationId xmlns:a16="http://schemas.microsoft.com/office/drawing/2014/main" id="{5D2B264A-D578-4773-B3A3-38B384B9A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358" y="4390275"/>
              <a:ext cx="442184" cy="442184"/>
            </a:xfrm>
            <a:prstGeom prst="ellipse">
              <a:avLst/>
            </a:prstGeom>
            <a:solidFill>
              <a:srgbClr val="AE47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7" name="Oval 10">
              <a:extLst>
                <a:ext uri="{FF2B5EF4-FFF2-40B4-BE49-F238E27FC236}">
                  <a16:creationId xmlns:a16="http://schemas.microsoft.com/office/drawing/2014/main" id="{AAAF5490-4E9C-4B38-B93F-643383C47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483" y="4495399"/>
              <a:ext cx="231936" cy="2319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8" name="Oval 11">
              <a:extLst>
                <a:ext uri="{FF2B5EF4-FFF2-40B4-BE49-F238E27FC236}">
                  <a16:creationId xmlns:a16="http://schemas.microsoft.com/office/drawing/2014/main" id="{26AE808C-C5B8-47A2-8391-DA8B45DD4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771" y="4390275"/>
              <a:ext cx="442185" cy="442184"/>
            </a:xfrm>
            <a:prstGeom prst="ellipse">
              <a:avLst/>
            </a:prstGeom>
            <a:solidFill>
              <a:srgbClr val="584E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9" name="Oval 12">
              <a:extLst>
                <a:ext uri="{FF2B5EF4-FFF2-40B4-BE49-F238E27FC236}">
                  <a16:creationId xmlns:a16="http://schemas.microsoft.com/office/drawing/2014/main" id="{D887E9CB-919B-487A-959A-4F9B4BF5C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895" y="4495399"/>
              <a:ext cx="231936" cy="2319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1" name="AutoShape 14">
              <a:extLst>
                <a:ext uri="{FF2B5EF4-FFF2-40B4-BE49-F238E27FC236}">
                  <a16:creationId xmlns:a16="http://schemas.microsoft.com/office/drawing/2014/main" id="{B5104638-6353-4F9D-B4B7-027625D9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810" y="5319651"/>
              <a:ext cx="3825828" cy="1909019"/>
            </a:xfrm>
            <a:custGeom>
              <a:avLst/>
              <a:gdLst>
                <a:gd name="T0" fmla="*/ 10800 w 21600"/>
                <a:gd name="T1" fmla="*/ 9837 h 19675"/>
                <a:gd name="T2" fmla="*/ 10800 w 21600"/>
                <a:gd name="T3" fmla="*/ 9837 h 19675"/>
                <a:gd name="T4" fmla="*/ 10800 w 21600"/>
                <a:gd name="T5" fmla="*/ 9837 h 19675"/>
                <a:gd name="T6" fmla="*/ 10800 w 21600"/>
                <a:gd name="T7" fmla="*/ 9837 h 19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19675">
                  <a:moveTo>
                    <a:pt x="0" y="0"/>
                  </a:moveTo>
                  <a:cubicBezTo>
                    <a:pt x="5" y="5032"/>
                    <a:pt x="1060" y="10062"/>
                    <a:pt x="3164" y="13901"/>
                  </a:cubicBezTo>
                  <a:cubicBezTo>
                    <a:pt x="7381" y="21600"/>
                    <a:pt x="14219" y="21600"/>
                    <a:pt x="18436" y="13901"/>
                  </a:cubicBezTo>
                  <a:cubicBezTo>
                    <a:pt x="20540" y="10062"/>
                    <a:pt x="21595" y="5032"/>
                    <a:pt x="21600" y="0"/>
                  </a:cubicBezTo>
                  <a:lnTo>
                    <a:pt x="21304" y="0"/>
                  </a:lnTo>
                  <a:cubicBezTo>
                    <a:pt x="21298" y="4894"/>
                    <a:pt x="20273" y="9783"/>
                    <a:pt x="18227" y="13517"/>
                  </a:cubicBezTo>
                  <a:cubicBezTo>
                    <a:pt x="14125" y="21005"/>
                    <a:pt x="7475" y="21005"/>
                    <a:pt x="3373" y="13517"/>
                  </a:cubicBezTo>
                  <a:cubicBezTo>
                    <a:pt x="1327" y="9783"/>
                    <a:pt x="302" y="4894"/>
                    <a:pt x="29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EEF3">
                <a:alpha val="4045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2" name="AutoShape 15">
              <a:extLst>
                <a:ext uri="{FF2B5EF4-FFF2-40B4-BE49-F238E27FC236}">
                  <a16:creationId xmlns:a16="http://schemas.microsoft.com/office/drawing/2014/main" id="{B31DA230-C790-406F-ADC7-9E71567A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068" y="1186239"/>
              <a:ext cx="1425178" cy="1601769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9" y="0"/>
                  </a:moveTo>
                  <a:cubicBezTo>
                    <a:pt x="7321" y="0"/>
                    <a:pt x="4803" y="937"/>
                    <a:pt x="2882" y="2813"/>
                  </a:cubicBezTo>
                  <a:cubicBezTo>
                    <a:pt x="-961" y="6566"/>
                    <a:pt x="-961" y="12653"/>
                    <a:pt x="2882" y="16406"/>
                  </a:cubicBezTo>
                  <a:cubicBezTo>
                    <a:pt x="4480" y="17967"/>
                    <a:pt x="6493" y="18867"/>
                    <a:pt x="8574" y="19129"/>
                  </a:cubicBezTo>
                  <a:lnTo>
                    <a:pt x="9839" y="21600"/>
                  </a:lnTo>
                  <a:lnTo>
                    <a:pt x="11104" y="19129"/>
                  </a:lnTo>
                  <a:cubicBezTo>
                    <a:pt x="13185" y="18867"/>
                    <a:pt x="15198" y="17967"/>
                    <a:pt x="16796" y="16406"/>
                  </a:cubicBezTo>
                  <a:cubicBezTo>
                    <a:pt x="20639" y="12653"/>
                    <a:pt x="20639" y="6566"/>
                    <a:pt x="16796" y="2813"/>
                  </a:cubicBezTo>
                  <a:cubicBezTo>
                    <a:pt x="14875" y="937"/>
                    <a:pt x="12357" y="0"/>
                    <a:pt x="9839" y="0"/>
                  </a:cubicBezTo>
                  <a:close/>
                  <a:moveTo>
                    <a:pt x="9839" y="2266"/>
                  </a:moveTo>
                  <a:cubicBezTo>
                    <a:pt x="11763" y="2266"/>
                    <a:pt x="13686" y="2983"/>
                    <a:pt x="15154" y="4417"/>
                  </a:cubicBezTo>
                  <a:cubicBezTo>
                    <a:pt x="18090" y="7284"/>
                    <a:pt x="18090" y="11935"/>
                    <a:pt x="15154" y="14802"/>
                  </a:cubicBezTo>
                  <a:cubicBezTo>
                    <a:pt x="12218" y="17670"/>
                    <a:pt x="7460" y="17670"/>
                    <a:pt x="4524" y="14802"/>
                  </a:cubicBezTo>
                  <a:cubicBezTo>
                    <a:pt x="1588" y="11935"/>
                    <a:pt x="1588" y="7284"/>
                    <a:pt x="4524" y="4417"/>
                  </a:cubicBezTo>
                  <a:cubicBezTo>
                    <a:pt x="5992" y="2983"/>
                    <a:pt x="7915" y="2266"/>
                    <a:pt x="9839" y="2266"/>
                  </a:cubicBezTo>
                  <a:close/>
                </a:path>
              </a:pathLst>
            </a:custGeom>
            <a:solidFill>
              <a:srgbClr val="F5C0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3" name="AutoShape 16">
              <a:extLst>
                <a:ext uri="{FF2B5EF4-FFF2-40B4-BE49-F238E27FC236}">
                  <a16:creationId xmlns:a16="http://schemas.microsoft.com/office/drawing/2014/main" id="{1F6891EC-944F-45B9-8F0F-8B0EC55F7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562" y="1822429"/>
              <a:ext cx="1425506" cy="1439298"/>
            </a:xfrm>
            <a:custGeom>
              <a:avLst/>
              <a:gdLst>
                <a:gd name="T0" fmla="+- 0 10800 792"/>
                <a:gd name="T1" fmla="*/ T0 w 20016"/>
                <a:gd name="T2" fmla="+- 0 10781 17"/>
                <a:gd name="T3" fmla="*/ 10781 h 21529"/>
                <a:gd name="T4" fmla="+- 0 10800 792"/>
                <a:gd name="T5" fmla="*/ T4 w 20016"/>
                <a:gd name="T6" fmla="+- 0 10781 17"/>
                <a:gd name="T7" fmla="*/ 10781 h 21529"/>
                <a:gd name="T8" fmla="+- 0 10800 792"/>
                <a:gd name="T9" fmla="*/ T8 w 20016"/>
                <a:gd name="T10" fmla="+- 0 10781 17"/>
                <a:gd name="T11" fmla="*/ 10781 h 21529"/>
                <a:gd name="T12" fmla="+- 0 10800 792"/>
                <a:gd name="T13" fmla="*/ T12 w 20016"/>
                <a:gd name="T14" fmla="+- 0 10781 17"/>
                <a:gd name="T15" fmla="*/ 10781 h 215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016" h="21529">
                  <a:moveTo>
                    <a:pt x="10331" y="5"/>
                  </a:moveTo>
                  <a:cubicBezTo>
                    <a:pt x="9667" y="-17"/>
                    <a:pt x="8989" y="33"/>
                    <a:pt x="8308" y="158"/>
                  </a:cubicBezTo>
                  <a:cubicBezTo>
                    <a:pt x="2862" y="1158"/>
                    <a:pt x="-792" y="6675"/>
                    <a:pt x="147" y="12476"/>
                  </a:cubicBezTo>
                  <a:cubicBezTo>
                    <a:pt x="538" y="14890"/>
                    <a:pt x="1668" y="16959"/>
                    <a:pt x="3240" y="18497"/>
                  </a:cubicBezTo>
                  <a:lnTo>
                    <a:pt x="2807" y="21529"/>
                  </a:lnTo>
                  <a:lnTo>
                    <a:pt x="5343" y="20080"/>
                  </a:lnTo>
                  <a:cubicBezTo>
                    <a:pt x="7229" y="21143"/>
                    <a:pt x="9442" y="21583"/>
                    <a:pt x="11708" y="21167"/>
                  </a:cubicBezTo>
                  <a:cubicBezTo>
                    <a:pt x="17154" y="20166"/>
                    <a:pt x="20808" y="14650"/>
                    <a:pt x="19869" y="8848"/>
                  </a:cubicBezTo>
                  <a:cubicBezTo>
                    <a:pt x="19399" y="5947"/>
                    <a:pt x="17869" y="3527"/>
                    <a:pt x="15777" y="1954"/>
                  </a:cubicBezTo>
                  <a:cubicBezTo>
                    <a:pt x="14207" y="774"/>
                    <a:pt x="12325" y="71"/>
                    <a:pt x="10331" y="5"/>
                  </a:cubicBezTo>
                  <a:close/>
                  <a:moveTo>
                    <a:pt x="10255" y="2519"/>
                  </a:moveTo>
                  <a:cubicBezTo>
                    <a:pt x="13809" y="2636"/>
                    <a:pt x="16915" y="5399"/>
                    <a:pt x="17543" y="9278"/>
                  </a:cubicBezTo>
                  <a:cubicBezTo>
                    <a:pt x="18260" y="13710"/>
                    <a:pt x="15469" y="17924"/>
                    <a:pt x="11308" y="18689"/>
                  </a:cubicBezTo>
                  <a:cubicBezTo>
                    <a:pt x="7147" y="19453"/>
                    <a:pt x="3191" y="16479"/>
                    <a:pt x="2473" y="12047"/>
                  </a:cubicBezTo>
                  <a:cubicBezTo>
                    <a:pt x="1756" y="7614"/>
                    <a:pt x="4547" y="3400"/>
                    <a:pt x="8708" y="2636"/>
                  </a:cubicBezTo>
                  <a:cubicBezTo>
                    <a:pt x="9228" y="2540"/>
                    <a:pt x="9747" y="2502"/>
                    <a:pt x="10255" y="2519"/>
                  </a:cubicBezTo>
                  <a:close/>
                </a:path>
              </a:pathLst>
            </a:custGeom>
            <a:solidFill>
              <a:srgbClr val="E680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4" name="AutoShape 17">
              <a:extLst>
                <a:ext uri="{FF2B5EF4-FFF2-40B4-BE49-F238E27FC236}">
                  <a16:creationId xmlns:a16="http://schemas.microsoft.com/office/drawing/2014/main" id="{5E5C7D6A-3EED-4573-8219-5DA13914A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056" y="1838795"/>
              <a:ext cx="1425446" cy="1425366"/>
            </a:xfrm>
            <a:custGeom>
              <a:avLst/>
              <a:gdLst>
                <a:gd name="T0" fmla="+- 0 10800 687"/>
                <a:gd name="T1" fmla="*/ T0 w 20226"/>
                <a:gd name="T2" fmla="+- 0 10727 93"/>
                <a:gd name="T3" fmla="*/ 10727 h 21268"/>
                <a:gd name="T4" fmla="+- 0 10800 687"/>
                <a:gd name="T5" fmla="*/ T4 w 20226"/>
                <a:gd name="T6" fmla="+- 0 10727 93"/>
                <a:gd name="T7" fmla="*/ 10727 h 21268"/>
                <a:gd name="T8" fmla="+- 0 10800 687"/>
                <a:gd name="T9" fmla="*/ T8 w 20226"/>
                <a:gd name="T10" fmla="+- 0 10727 93"/>
                <a:gd name="T11" fmla="*/ 10727 h 21268"/>
                <a:gd name="T12" fmla="+- 0 10800 687"/>
                <a:gd name="T13" fmla="*/ T12 w 20226"/>
                <a:gd name="T14" fmla="+- 0 10727 93"/>
                <a:gd name="T15" fmla="*/ 10727 h 212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226" h="21268">
                  <a:moveTo>
                    <a:pt x="10512" y="9"/>
                  </a:moveTo>
                  <a:cubicBezTo>
                    <a:pt x="8123" y="-93"/>
                    <a:pt x="5858" y="702"/>
                    <a:pt x="4046" y="2130"/>
                  </a:cubicBezTo>
                  <a:cubicBezTo>
                    <a:pt x="1976" y="3763"/>
                    <a:pt x="497" y="6225"/>
                    <a:pt x="103" y="9132"/>
                  </a:cubicBezTo>
                  <a:cubicBezTo>
                    <a:pt x="-687" y="14945"/>
                    <a:pt x="3158" y="20331"/>
                    <a:pt x="8687" y="21162"/>
                  </a:cubicBezTo>
                  <a:cubicBezTo>
                    <a:pt x="10987" y="21507"/>
                    <a:pt x="13209" y="21001"/>
                    <a:pt x="15085" y="19883"/>
                  </a:cubicBezTo>
                  <a:lnTo>
                    <a:pt x="17685" y="21250"/>
                  </a:lnTo>
                  <a:lnTo>
                    <a:pt x="17163" y="18244"/>
                  </a:lnTo>
                  <a:cubicBezTo>
                    <a:pt x="18709" y="16662"/>
                    <a:pt x="19795" y="14560"/>
                    <a:pt x="20123" y="12142"/>
                  </a:cubicBezTo>
                  <a:cubicBezTo>
                    <a:pt x="20913" y="6328"/>
                    <a:pt x="17071" y="939"/>
                    <a:pt x="11543" y="108"/>
                  </a:cubicBezTo>
                  <a:cubicBezTo>
                    <a:pt x="11197" y="56"/>
                    <a:pt x="10853" y="24"/>
                    <a:pt x="10512" y="9"/>
                  </a:cubicBezTo>
                  <a:close/>
                  <a:moveTo>
                    <a:pt x="10418" y="2516"/>
                  </a:moveTo>
                  <a:cubicBezTo>
                    <a:pt x="10679" y="2527"/>
                    <a:pt x="10942" y="2555"/>
                    <a:pt x="11206" y="2594"/>
                  </a:cubicBezTo>
                  <a:cubicBezTo>
                    <a:pt x="15430" y="3229"/>
                    <a:pt x="18366" y="7342"/>
                    <a:pt x="17763" y="11784"/>
                  </a:cubicBezTo>
                  <a:cubicBezTo>
                    <a:pt x="17159" y="16226"/>
                    <a:pt x="13244" y="19313"/>
                    <a:pt x="9020" y="18679"/>
                  </a:cubicBezTo>
                  <a:cubicBezTo>
                    <a:pt x="4796" y="18045"/>
                    <a:pt x="1863" y="13928"/>
                    <a:pt x="2467" y="9486"/>
                  </a:cubicBezTo>
                  <a:cubicBezTo>
                    <a:pt x="3032" y="5321"/>
                    <a:pt x="6505" y="2349"/>
                    <a:pt x="10418" y="2516"/>
                  </a:cubicBezTo>
                  <a:close/>
                </a:path>
              </a:pathLst>
            </a:custGeom>
            <a:solidFill>
              <a:srgbClr val="4DA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5" name="AutoShape 18">
              <a:extLst>
                <a:ext uri="{FF2B5EF4-FFF2-40B4-BE49-F238E27FC236}">
                  <a16:creationId xmlns:a16="http://schemas.microsoft.com/office/drawing/2014/main" id="{F6864CDC-4F3D-438C-A727-F2BF1421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241" y="3521893"/>
              <a:ext cx="1556326" cy="1425598"/>
            </a:xfrm>
            <a:custGeom>
              <a:avLst/>
              <a:gdLst>
                <a:gd name="T0" fmla="+- 0 10943 286"/>
                <a:gd name="T1" fmla="*/ T0 w 21314"/>
                <a:gd name="T2" fmla="+- 0 10114 50"/>
                <a:gd name="T3" fmla="*/ 10114 h 20129"/>
                <a:gd name="T4" fmla="+- 0 10943 286"/>
                <a:gd name="T5" fmla="*/ T4 w 21314"/>
                <a:gd name="T6" fmla="+- 0 10114 50"/>
                <a:gd name="T7" fmla="*/ 10114 h 20129"/>
                <a:gd name="T8" fmla="+- 0 10943 286"/>
                <a:gd name="T9" fmla="*/ T8 w 21314"/>
                <a:gd name="T10" fmla="+- 0 10114 50"/>
                <a:gd name="T11" fmla="*/ 10114 h 20129"/>
                <a:gd name="T12" fmla="+- 0 10943 286"/>
                <a:gd name="T13" fmla="*/ T12 w 21314"/>
                <a:gd name="T14" fmla="+- 0 10114 50"/>
                <a:gd name="T15" fmla="*/ 10114 h 201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314" h="20129">
                  <a:moveTo>
                    <a:pt x="10091" y="6"/>
                  </a:moveTo>
                  <a:cubicBezTo>
                    <a:pt x="8517" y="-50"/>
                    <a:pt x="6911" y="286"/>
                    <a:pt x="5404" y="1062"/>
                  </a:cubicBezTo>
                  <a:cubicBezTo>
                    <a:pt x="2992" y="2303"/>
                    <a:pt x="1297" y="4433"/>
                    <a:pt x="505" y="6876"/>
                  </a:cubicBezTo>
                  <a:cubicBezTo>
                    <a:pt x="-286" y="9319"/>
                    <a:pt x="-175" y="12074"/>
                    <a:pt x="1029" y="14560"/>
                  </a:cubicBezTo>
                  <a:cubicBezTo>
                    <a:pt x="3436" y="19532"/>
                    <a:pt x="9302" y="21550"/>
                    <a:pt x="14124" y="19068"/>
                  </a:cubicBezTo>
                  <a:cubicBezTo>
                    <a:pt x="16130" y="18035"/>
                    <a:pt x="17628" y="16381"/>
                    <a:pt x="18535" y="14450"/>
                  </a:cubicBezTo>
                  <a:lnTo>
                    <a:pt x="21314" y="14041"/>
                  </a:lnTo>
                  <a:lnTo>
                    <a:pt x="19331" y="11997"/>
                  </a:lnTo>
                  <a:cubicBezTo>
                    <a:pt x="19733" y="9891"/>
                    <a:pt x="19498" y="7641"/>
                    <a:pt x="18496" y="5572"/>
                  </a:cubicBezTo>
                  <a:cubicBezTo>
                    <a:pt x="16841" y="2154"/>
                    <a:pt x="13551" y="130"/>
                    <a:pt x="10091" y="6"/>
                  </a:cubicBezTo>
                  <a:close/>
                  <a:moveTo>
                    <a:pt x="10013" y="2379"/>
                  </a:moveTo>
                  <a:cubicBezTo>
                    <a:pt x="12656" y="2473"/>
                    <a:pt x="15171" y="4020"/>
                    <a:pt x="16435" y="6631"/>
                  </a:cubicBezTo>
                  <a:cubicBezTo>
                    <a:pt x="18275" y="10430"/>
                    <a:pt x="16778" y="15046"/>
                    <a:pt x="13094" y="16943"/>
                  </a:cubicBezTo>
                  <a:cubicBezTo>
                    <a:pt x="9409" y="18840"/>
                    <a:pt x="4929" y="17297"/>
                    <a:pt x="3089" y="13498"/>
                  </a:cubicBezTo>
                  <a:cubicBezTo>
                    <a:pt x="1250" y="9699"/>
                    <a:pt x="2746" y="5083"/>
                    <a:pt x="6431" y="3186"/>
                  </a:cubicBezTo>
                  <a:cubicBezTo>
                    <a:pt x="7582" y="2594"/>
                    <a:pt x="8811" y="2336"/>
                    <a:pt x="10013" y="2379"/>
                  </a:cubicBezTo>
                  <a:close/>
                </a:path>
              </a:pathLst>
            </a:custGeom>
            <a:solidFill>
              <a:srgbClr val="584E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6" name="AutoShape 19">
              <a:extLst>
                <a:ext uri="{FF2B5EF4-FFF2-40B4-BE49-F238E27FC236}">
                  <a16:creationId xmlns:a16="http://schemas.microsoft.com/office/drawing/2014/main" id="{446F7351-176D-469F-9655-39B7D1B74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62" y="3521766"/>
              <a:ext cx="1557619" cy="1425578"/>
            </a:xfrm>
            <a:custGeom>
              <a:avLst/>
              <a:gdLst>
                <a:gd name="T0" fmla="*/ 10655 w 21311"/>
                <a:gd name="T1" fmla="+- 0 10110 44"/>
                <a:gd name="T2" fmla="*/ 10110 h 20133"/>
                <a:gd name="T3" fmla="*/ 10655 w 21311"/>
                <a:gd name="T4" fmla="+- 0 10110 44"/>
                <a:gd name="T5" fmla="*/ 10110 h 20133"/>
                <a:gd name="T6" fmla="*/ 10655 w 21311"/>
                <a:gd name="T7" fmla="+- 0 10110 44"/>
                <a:gd name="T8" fmla="*/ 10110 h 20133"/>
                <a:gd name="T9" fmla="*/ 10655 w 21311"/>
                <a:gd name="T10" fmla="+- 0 10110 44"/>
                <a:gd name="T11" fmla="*/ 10110 h 201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311" h="20133">
                  <a:moveTo>
                    <a:pt x="11277" y="4"/>
                  </a:moveTo>
                  <a:cubicBezTo>
                    <a:pt x="7820" y="111"/>
                    <a:pt x="4524" y="2117"/>
                    <a:pt x="2854" y="5528"/>
                  </a:cubicBezTo>
                  <a:cubicBezTo>
                    <a:pt x="1844" y="7592"/>
                    <a:pt x="1599" y="9842"/>
                    <a:pt x="1991" y="11950"/>
                  </a:cubicBezTo>
                  <a:lnTo>
                    <a:pt x="0" y="13988"/>
                  </a:lnTo>
                  <a:lnTo>
                    <a:pt x="2773" y="14410"/>
                  </a:lnTo>
                  <a:cubicBezTo>
                    <a:pt x="3670" y="16347"/>
                    <a:pt x="5161" y="18007"/>
                    <a:pt x="7160" y="19049"/>
                  </a:cubicBezTo>
                  <a:cubicBezTo>
                    <a:pt x="11966" y="21556"/>
                    <a:pt x="17834" y="19566"/>
                    <a:pt x="20262" y="14605"/>
                  </a:cubicBezTo>
                  <a:cubicBezTo>
                    <a:pt x="21477" y="12124"/>
                    <a:pt x="21600" y="9373"/>
                    <a:pt x="20821" y="6926"/>
                  </a:cubicBezTo>
                  <a:cubicBezTo>
                    <a:pt x="20042" y="4479"/>
                    <a:pt x="18360" y="2337"/>
                    <a:pt x="15957" y="1084"/>
                  </a:cubicBezTo>
                  <a:cubicBezTo>
                    <a:pt x="14455" y="300"/>
                    <a:pt x="12849" y="-44"/>
                    <a:pt x="11277" y="4"/>
                  </a:cubicBezTo>
                  <a:close/>
                  <a:moveTo>
                    <a:pt x="11342" y="2381"/>
                  </a:moveTo>
                  <a:cubicBezTo>
                    <a:pt x="12543" y="2344"/>
                    <a:pt x="13770" y="2607"/>
                    <a:pt x="14917" y="3205"/>
                  </a:cubicBezTo>
                  <a:cubicBezTo>
                    <a:pt x="18590" y="5121"/>
                    <a:pt x="20062" y="9745"/>
                    <a:pt x="18207" y="13536"/>
                  </a:cubicBezTo>
                  <a:cubicBezTo>
                    <a:pt x="16352" y="17326"/>
                    <a:pt x="11871" y="18846"/>
                    <a:pt x="8199" y="16931"/>
                  </a:cubicBezTo>
                  <a:cubicBezTo>
                    <a:pt x="4527" y="15016"/>
                    <a:pt x="3054" y="10391"/>
                    <a:pt x="4910" y="6601"/>
                  </a:cubicBezTo>
                  <a:cubicBezTo>
                    <a:pt x="6185" y="3995"/>
                    <a:pt x="8701" y="2462"/>
                    <a:pt x="11342" y="2381"/>
                  </a:cubicBezTo>
                  <a:close/>
                </a:path>
              </a:pathLst>
            </a:custGeom>
            <a:solidFill>
              <a:srgbClr val="AE47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4" name="Text Box 21">
              <a:extLst>
                <a:ext uri="{FF2B5EF4-FFF2-40B4-BE49-F238E27FC236}">
                  <a16:creationId xmlns:a16="http://schemas.microsoft.com/office/drawing/2014/main" id="{8B22F68F-D81E-40E7-B53E-5403F2FA75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835405" y="5316206"/>
              <a:ext cx="2534301" cy="44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defTabSz="58578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AE479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Networks and Communities of Practice</a:t>
              </a:r>
            </a:p>
          </p:txBody>
        </p:sp>
        <p:sp>
          <p:nvSpPr>
            <p:cNvPr id="102" name="Text Box 24">
              <a:extLst>
                <a:ext uri="{FF2B5EF4-FFF2-40B4-BE49-F238E27FC236}">
                  <a16:creationId xmlns:a16="http://schemas.microsoft.com/office/drawing/2014/main" id="{4C6FD263-63E6-443A-A756-07B4F22212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1542" y="1345646"/>
              <a:ext cx="2246551" cy="44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defTabSz="58578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E6803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Tools and Templates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id="{9E685174-13CB-42B3-B45B-44D0F11D45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79080" y="5001317"/>
              <a:ext cx="2522332" cy="499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584E9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Assessments</a:t>
              </a:r>
            </a:p>
          </p:txBody>
        </p:sp>
        <p:sp>
          <p:nvSpPr>
            <p:cNvPr id="98" name="Text Box 30">
              <a:extLst>
                <a:ext uri="{FF2B5EF4-FFF2-40B4-BE49-F238E27FC236}">
                  <a16:creationId xmlns:a16="http://schemas.microsoft.com/office/drawing/2014/main" id="{590DF385-FD09-4A5F-88D5-5E22AB6A70C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5557" y="1336436"/>
              <a:ext cx="3328569" cy="9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4DAAB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National IS4H  Strategic Plan</a:t>
              </a:r>
            </a:p>
          </p:txBody>
        </p:sp>
        <p:sp>
          <p:nvSpPr>
            <p:cNvPr id="96" name="Text Box 33">
              <a:extLst>
                <a:ext uri="{FF2B5EF4-FFF2-40B4-BE49-F238E27FC236}">
                  <a16:creationId xmlns:a16="http://schemas.microsoft.com/office/drawing/2014/main" id="{CD2235A8-9A97-412C-B636-A94A64538E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56808" y="386655"/>
              <a:ext cx="2894360" cy="725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F5C04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Learning Resources</a:t>
              </a:r>
            </a:p>
          </p:txBody>
        </p:sp>
        <p:sp>
          <p:nvSpPr>
            <p:cNvPr id="82" name="Text Box 35">
              <a:extLst>
                <a:ext uri="{FF2B5EF4-FFF2-40B4-BE49-F238E27FC236}">
                  <a16:creationId xmlns:a16="http://schemas.microsoft.com/office/drawing/2014/main" id="{31B7B084-1517-4B9E-8585-6C2ECD560B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90095" y="3982994"/>
              <a:ext cx="1322180" cy="503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584E9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83" name="Text Box 36">
              <a:extLst>
                <a:ext uri="{FF2B5EF4-FFF2-40B4-BE49-F238E27FC236}">
                  <a16:creationId xmlns:a16="http://schemas.microsoft.com/office/drawing/2014/main" id="{8BB6A140-02A2-43AD-AB67-645E6FFDF9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43445" y="3977931"/>
              <a:ext cx="1322180" cy="503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AE479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84" name="Text Box 37">
              <a:extLst>
                <a:ext uri="{FF2B5EF4-FFF2-40B4-BE49-F238E27FC236}">
                  <a16:creationId xmlns:a16="http://schemas.microsoft.com/office/drawing/2014/main" id="{9A3BF81B-BB3F-4C9D-B13F-20C7EC105E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13225" y="2290380"/>
              <a:ext cx="1322180" cy="503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E6803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85" name="Text Box 38">
              <a:extLst>
                <a:ext uri="{FF2B5EF4-FFF2-40B4-BE49-F238E27FC236}">
                  <a16:creationId xmlns:a16="http://schemas.microsoft.com/office/drawing/2014/main" id="{CBB5C07E-1F0B-4F04-B957-54517D33E4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23284" y="2299780"/>
              <a:ext cx="1322180" cy="503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4DAAB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86" name="Text Box 39">
              <a:extLst>
                <a:ext uri="{FF2B5EF4-FFF2-40B4-BE49-F238E27FC236}">
                  <a16:creationId xmlns:a16="http://schemas.microsoft.com/office/drawing/2014/main" id="{41F97FDB-3C14-4F64-9AF5-4440C4BD1F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12968" y="1636695"/>
              <a:ext cx="1322181" cy="503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algn="ctr" defTabSz="58578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5C04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6665B45-C60C-4903-B239-9AA029D18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81" y="3025295"/>
            <a:ext cx="2480698" cy="24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14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C3E321-2B2E-4A64-8DD6-A23A60E1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IS4H Resources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C8047D-7862-4AD7-859F-F5D580304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/>
              <a:t>Framework</a:t>
            </a:r>
          </a:p>
          <a:p>
            <a:r>
              <a:rPr lang="en-US" sz="3000" dirty="0"/>
              <a:t>Toolkit</a:t>
            </a:r>
          </a:p>
          <a:p>
            <a:r>
              <a:rPr lang="en-US" sz="3000" dirty="0"/>
              <a:t>Maturity Model</a:t>
            </a:r>
          </a:p>
          <a:p>
            <a:r>
              <a:rPr lang="en-US" sz="3000" dirty="0"/>
              <a:t>Factsheets</a:t>
            </a:r>
          </a:p>
          <a:p>
            <a:r>
              <a:rPr lang="en-US" sz="3000" dirty="0"/>
              <a:t>Links to additional resources</a:t>
            </a:r>
          </a:p>
          <a:p>
            <a:endParaRPr lang="en-US" dirty="0"/>
          </a:p>
          <a:p>
            <a:r>
              <a:rPr lang="en-US" sz="3600" b="1" dirty="0"/>
              <a:t>PAHO.org/</a:t>
            </a:r>
            <a:r>
              <a:rPr lang="en-US" sz="3600" b="1" dirty="0" err="1"/>
              <a:t>ish</a:t>
            </a:r>
            <a:endParaRPr lang="en-US" sz="36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B7E93-EFDB-49BC-9003-F35AE1C1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DFB-A1CB-4094-B90D-C063D47A6E86}" type="slidenum">
              <a:rPr lang="en-CA" sz="1000">
                <a:solidFill>
                  <a:prstClr val="white">
                    <a:lumMod val="50000"/>
                  </a:prstClr>
                </a:solidFill>
              </a:rPr>
              <a:pPr/>
              <a:t>17</a:t>
            </a:fld>
            <a:endParaRPr lang="en-CA" sz="100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ABF1F7-18D2-4946-836C-EB2740A80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4035035" cy="530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80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224F-CE47-4B76-821F-C66100DC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IS4H Maturity Model</a:t>
            </a:r>
          </a:p>
        </p:txBody>
      </p:sp>
      <p:pic>
        <p:nvPicPr>
          <p:cNvPr id="7" name="Picture Placeholder 6" descr="A close up of a flower&#10;&#10;Description automatically generated">
            <a:extLst>
              <a:ext uri="{FF2B5EF4-FFF2-40B4-BE49-F238E27FC236}">
                <a16:creationId xmlns:a16="http://schemas.microsoft.com/office/drawing/2014/main" id="{0A68EEDF-8BD1-4895-80CA-4B91EB9175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222" r="1422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9AAB0-1C1D-430E-BC20-2F21DD657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D2C40-D65D-4B98-BE6D-485A676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36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IS4H-Maturity Model </a:t>
            </a:r>
            <a:endParaRPr lang="pt-B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88BD6-2F8A-4AEA-A763-CA7A1D5BE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992" y="2926080"/>
            <a:ext cx="2802849" cy="374327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IS4H-MM is a tool for assessing an organization's maturity level  for Information Systems for Health. </a:t>
            </a:r>
          </a:p>
          <a:p>
            <a:r>
              <a:rPr lang="en-CA" sz="2400" dirty="0">
                <a:solidFill>
                  <a:schemeClr val="bg1"/>
                </a:solidFill>
              </a:rPr>
              <a:t>Maturity is measured across the four strategic goals of the IS4H Framework.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1EA07-B1D2-4B81-A54D-61C77111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19</a:t>
            </a:fld>
            <a:endParaRPr lang="pt-BR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B43A2C-739F-4539-BDBE-7B527B3BD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6752"/>
            <a:ext cx="5796136" cy="39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0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9E139-49EB-4E8A-B5B8-58236E6F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Background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DAF948-18FE-439D-A943-800B36E8D5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478" r="8478"/>
          <a:stretch>
            <a:fillRect/>
          </a:stretch>
        </p:blipFill>
        <p:spPr/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32B8B6-0FD6-48AF-9B65-842D8878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2</a:t>
            </a:fld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0B2E5-DDFB-42C9-B510-CC89299E8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90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IS4H-MM Purpose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Provides a benchmark of IS4H maturity against other health authorities in the Caribbean and Latin American Region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Provides the basis for establishing strategic priorities and work plans for IS4H capacity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Provides input and focus for process improvement across the various IS4H domains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Provides a basis for ongoing monitoring of IS4H capacity and process improvement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3B30E-18D5-469B-B0A9-2CC29F426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can the results of the IS4H-MM be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A4B1D-24CE-4318-AF66-E58224A2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2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2D0AC9DE-F643-42C2-877C-A2D0DCC1CE8C}"/>
              </a:ext>
            </a:extLst>
          </p:cNvPr>
          <p:cNvSpPr/>
          <p:nvPr/>
        </p:nvSpPr>
        <p:spPr>
          <a:xfrm>
            <a:off x="5220298" y="1225232"/>
            <a:ext cx="1442329" cy="1008308"/>
          </a:xfrm>
          <a:prstGeom prst="arc">
            <a:avLst>
              <a:gd name="adj1" fmla="val 11406737"/>
              <a:gd name="adj2" fmla="val 17644311"/>
            </a:avLst>
          </a:prstGeom>
          <a:ln w="76200">
            <a:solidFill>
              <a:srgbClr val="2B5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44C3B2-D845-4E06-B662-4130EFEC8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8" y="4339306"/>
            <a:ext cx="3327505" cy="1848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59181-FAED-4A0C-96EA-8D2285418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08" y="139553"/>
            <a:ext cx="3070952" cy="1706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ED642-96E7-457F-976D-C8CDA02BD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1" y="224151"/>
            <a:ext cx="3070951" cy="170608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731D31A-5C00-41D4-987F-C3F40D898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62" y="1573906"/>
            <a:ext cx="3509465" cy="34238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7E256-335C-4B08-8FFA-CB6F5D71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21</a:t>
            </a:fld>
            <a:endParaRPr lang="pt-BR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3CFAA5B-D437-4200-8E08-E2744796FB5D}"/>
              </a:ext>
            </a:extLst>
          </p:cNvPr>
          <p:cNvSpPr/>
          <p:nvPr/>
        </p:nvSpPr>
        <p:spPr>
          <a:xfrm>
            <a:off x="2582228" y="1225232"/>
            <a:ext cx="1728192" cy="936104"/>
          </a:xfrm>
          <a:prstGeom prst="arc">
            <a:avLst>
              <a:gd name="adj1" fmla="val 15518171"/>
              <a:gd name="adj2" fmla="val 21414826"/>
            </a:avLst>
          </a:prstGeom>
          <a:ln w="76200">
            <a:solidFill>
              <a:srgbClr val="632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95F6A755-20B0-4DAF-ADC6-8AE82B639242}"/>
              </a:ext>
            </a:extLst>
          </p:cNvPr>
          <p:cNvSpPr/>
          <p:nvPr/>
        </p:nvSpPr>
        <p:spPr>
          <a:xfrm rot="10800000">
            <a:off x="5355028" y="4027319"/>
            <a:ext cx="2398006" cy="1741948"/>
          </a:xfrm>
          <a:prstGeom prst="arc">
            <a:avLst>
              <a:gd name="adj1" fmla="val 18482344"/>
              <a:gd name="adj2" fmla="val 32974"/>
            </a:avLst>
          </a:prstGeom>
          <a:ln w="76200">
            <a:solidFill>
              <a:srgbClr val="403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CE80A1CC-6964-49D0-BEFF-4926758825C0}"/>
              </a:ext>
            </a:extLst>
          </p:cNvPr>
          <p:cNvSpPr/>
          <p:nvPr/>
        </p:nvSpPr>
        <p:spPr>
          <a:xfrm rot="8599316">
            <a:off x="2673678" y="4284892"/>
            <a:ext cx="1714410" cy="1384355"/>
          </a:xfrm>
          <a:prstGeom prst="arc">
            <a:avLst>
              <a:gd name="adj1" fmla="val 12680475"/>
              <a:gd name="adj2" fmla="val 18143359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096F49-531E-4709-B514-40D41AF96390}"/>
              </a:ext>
            </a:extLst>
          </p:cNvPr>
          <p:cNvSpPr/>
          <p:nvPr/>
        </p:nvSpPr>
        <p:spPr>
          <a:xfrm>
            <a:off x="107504" y="6381328"/>
            <a:ext cx="6830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Maturity is measured over each COMPONENT of each STRATEGIC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72B28B-DB4D-4764-9957-8D5956ADA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08" y="4413120"/>
            <a:ext cx="3135506" cy="17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89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0AD2-4327-4819-973B-99756232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err="1"/>
              <a:t>The</a:t>
            </a:r>
            <a:r>
              <a:rPr lang="es-AR" sz="3200" dirty="0"/>
              <a:t> </a:t>
            </a:r>
            <a:r>
              <a:rPr lang="es-AR" sz="3200" dirty="0" err="1"/>
              <a:t>tool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D80A5-ABDF-4B1D-93C8-9F643778B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/>
              <a:t>Home </a:t>
            </a:r>
            <a:r>
              <a:rPr lang="es-AR" dirty="0" err="1"/>
              <a:t>institutional</a:t>
            </a:r>
            <a:r>
              <a:rPr lang="es-AR" dirty="0"/>
              <a:t> data and </a:t>
            </a:r>
            <a:r>
              <a:rPr lang="es-AR" dirty="0" err="1"/>
              <a:t>guidance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complete</a:t>
            </a:r>
          </a:p>
          <a:p>
            <a:r>
              <a:rPr lang="es-AR" dirty="0" err="1"/>
              <a:t>Glossary</a:t>
            </a:r>
            <a:r>
              <a:rPr lang="es-AR" dirty="0"/>
              <a:t>: of </a:t>
            </a:r>
            <a:r>
              <a:rPr lang="es-AR" dirty="0" err="1"/>
              <a:t>terms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82DF1-CE3A-4AE1-9E71-C5726D31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22</a:t>
            </a:fld>
            <a:endParaRPr lang="pt-BR"/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872C6EE-D051-4FDA-80DC-C5B410BB1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5459"/>
            <a:ext cx="6070600" cy="3117850"/>
          </a:xfrm>
          <a:prstGeom prst="rect">
            <a:avLst/>
          </a:prstGeom>
        </p:spPr>
      </p:pic>
      <p:pic>
        <p:nvPicPr>
          <p:cNvPr id="16" name="Picture 1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7193E8E-4FE9-4D6F-86C3-0375B1B4A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9" y="2824272"/>
            <a:ext cx="6047785" cy="39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69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99249-7729-407A-B157-F8F35AD41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err="1"/>
              <a:t>Questions</a:t>
            </a:r>
            <a:r>
              <a:rPr lang="es-AR" dirty="0"/>
              <a:t> Likert </a:t>
            </a:r>
            <a:r>
              <a:rPr lang="es-AR" dirty="0" err="1"/>
              <a:t>scale</a:t>
            </a:r>
            <a:endParaRPr lang="es-AR" dirty="0"/>
          </a:p>
          <a:p>
            <a:r>
              <a:rPr lang="es-AR" dirty="0" err="1"/>
              <a:t>Organized</a:t>
            </a:r>
            <a:r>
              <a:rPr lang="es-AR" dirty="0"/>
              <a:t> </a:t>
            </a:r>
            <a:r>
              <a:rPr lang="es-AR" dirty="0" err="1"/>
              <a:t>by</a:t>
            </a:r>
            <a:r>
              <a:rPr lang="es-AR" dirty="0"/>
              <a:t> </a:t>
            </a:r>
            <a:r>
              <a:rPr lang="es-AR" dirty="0" err="1"/>
              <a:t>strategic</a:t>
            </a:r>
            <a:r>
              <a:rPr lang="es-AR" dirty="0"/>
              <a:t> </a:t>
            </a:r>
            <a:r>
              <a:rPr lang="es-AR" dirty="0" err="1"/>
              <a:t>area</a:t>
            </a:r>
            <a:endParaRPr lang="es-AR" dirty="0"/>
          </a:p>
          <a:p>
            <a:r>
              <a:rPr lang="es-AR" dirty="0" err="1"/>
              <a:t>Organized</a:t>
            </a:r>
            <a:r>
              <a:rPr lang="es-AR" dirty="0"/>
              <a:t> </a:t>
            </a:r>
            <a:r>
              <a:rPr lang="es-AR" dirty="0" err="1"/>
              <a:t>by</a:t>
            </a:r>
            <a:r>
              <a:rPr lang="es-AR" dirty="0"/>
              <a:t> </a:t>
            </a:r>
            <a:r>
              <a:rPr lang="es-AR" dirty="0" err="1"/>
              <a:t>component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DBF6D-56EB-40C0-AE07-3A0D1BC0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23</a:t>
            </a:fld>
            <a:endParaRPr lang="pt-BR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774482-CBD3-423D-B843-3CE5956A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3725"/>
            <a:ext cx="2400300" cy="2286000"/>
          </a:xfrm>
        </p:spPr>
        <p:txBody>
          <a:bodyPr>
            <a:normAutofit/>
          </a:bodyPr>
          <a:lstStyle/>
          <a:p>
            <a:r>
              <a:rPr lang="es-AR" sz="3200" dirty="0" err="1"/>
              <a:t>The</a:t>
            </a:r>
            <a:r>
              <a:rPr lang="es-AR" sz="3200" dirty="0"/>
              <a:t> </a:t>
            </a:r>
            <a:r>
              <a:rPr lang="es-AR" sz="3200" dirty="0" err="1"/>
              <a:t>tool</a:t>
            </a:r>
            <a:endParaRPr lang="en-US" sz="3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3D93577-8B05-4A08-A107-622A0CE0F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01" y="270141"/>
            <a:ext cx="3206853" cy="3128637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DFC8761-7BAE-4968-94E5-5E0B68F2B67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563888" y="1412776"/>
            <a:ext cx="2952328" cy="2376264"/>
          </a:xfrm>
          <a:prstGeom prst="bentConnector3">
            <a:avLst>
              <a:gd name="adj1" fmla="val 100766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D2DB9592-B15B-47B1-920B-992288E1A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65" y="3736957"/>
            <a:ext cx="6060235" cy="28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1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04481-38CB-4DE9-A2CD-CA3C377F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24</a:t>
            </a:fld>
            <a:endParaRPr lang="pt-BR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E64A1B-12E2-4D99-A57F-EE13D4CE9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088"/>
            <a:ext cx="8392255" cy="62762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DA8E86-21B6-4B4F-98DD-15CC5F0B0C47}"/>
              </a:ext>
            </a:extLst>
          </p:cNvPr>
          <p:cNvSpPr/>
          <p:nvPr/>
        </p:nvSpPr>
        <p:spPr>
          <a:xfrm>
            <a:off x="107504" y="6427702"/>
            <a:ext cx="1741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err="1">
                <a:solidFill>
                  <a:schemeClr val="bg1"/>
                </a:solidFill>
              </a:rPr>
              <a:t>The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dirty="0" err="1">
                <a:solidFill>
                  <a:schemeClr val="bg1"/>
                </a:solidFill>
              </a:rPr>
              <a:t>tool</a:t>
            </a:r>
            <a:r>
              <a:rPr lang="es-AR" dirty="0">
                <a:solidFill>
                  <a:schemeClr val="bg1"/>
                </a:solidFill>
              </a:rPr>
              <a:t>: </a:t>
            </a:r>
            <a:r>
              <a:rPr lang="es-AR" dirty="0" err="1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05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IS4H-MM Purpose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Provides a benchmark of IS4H maturity against other health authorities in the Caribbean and Latin American Region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Provides the basis for establishing strategic priorities and work plans for IS4H capacity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Provides input and focus for process improvement across the various IS4H domains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Provides a basis for ongoing monitoring of IS4H capacity and process improvement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3B30E-18D5-469B-B0A9-2CC29F426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can the results of the IS4H-MM be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A4B1D-24CE-4318-AF66-E58224A2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313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224F-CE47-4B76-821F-C66100DC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Thanks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9AAB0-1C1D-430E-BC20-2F21DD657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D2C40-D65D-4B98-BE6D-485A676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26</a:t>
            </a:fld>
            <a:endParaRPr lang="pt-BR"/>
          </a:p>
        </p:txBody>
      </p:sp>
      <p:pic>
        <p:nvPicPr>
          <p:cNvPr id="14" name="Picture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0C1675-B918-41BA-8BBE-465F5E50AC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209" b="15209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32EAB4-DC6F-49DF-B577-DEF1B8DDCB10}"/>
              </a:ext>
            </a:extLst>
          </p:cNvPr>
          <p:cNvSpPr txBox="1"/>
          <p:nvPr/>
        </p:nvSpPr>
        <p:spPr>
          <a:xfrm>
            <a:off x="12" y="4915076"/>
            <a:ext cx="9143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evergreenleaf.blogspot.com/2013/04/my-first-blog-award-liebste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7100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6F5F-D4CC-41B5-BD12-000945A8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D049-48A0-446A-A645-326B46D8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3</a:t>
            </a:fld>
            <a:endParaRPr lang="pt-BR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6D720C-8548-4A51-89B9-FFDF057C4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en-US" sz="1800" dirty="0"/>
              <a:t>- High-level meetings with the Caribbean Sub-regions (November 2016), Central America (December 2017) and South America (August 2018)</a:t>
            </a:r>
          </a:p>
          <a:p>
            <a:pPr>
              <a:lnSpc>
                <a:spcPts val="2400"/>
              </a:lnSpc>
            </a:pPr>
            <a:r>
              <a:rPr lang="en-US" sz="1800" dirty="0"/>
              <a:t>- Sustainable health agenda for the </a:t>
            </a:r>
            <a:r>
              <a:rPr lang="en-US" sz="1800" dirty="0" err="1"/>
              <a:t>americas</a:t>
            </a:r>
            <a:r>
              <a:rPr lang="en-US" sz="1800" dirty="0"/>
              <a:t> 2018-2030: a call to action for health and well-being in the Region (ASSA2030): Strengthen health information systems in order to support policy formulation and policy making evidence-based decisions</a:t>
            </a:r>
          </a:p>
          <a:p>
            <a:pPr>
              <a:lnSpc>
                <a:spcPts val="2400"/>
              </a:lnSpc>
            </a:pPr>
            <a:r>
              <a:rPr lang="en-US" sz="1800" dirty="0"/>
              <a:t>- Action Plan for the Strengthening of Health Information Systems approved by PAHO Directing Council in October 2019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A61FEB-0CF4-4727-8F8E-129ACB2E8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49D7-2E92-420F-86DB-52BC30A0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CD1A154-A4E4-459B-B085-A049AD8875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824" r="1382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FF762-283D-4F38-86E6-6EBCD6A4E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822960"/>
          </a:xfrm>
        </p:spPr>
        <p:txBody>
          <a:bodyPr>
            <a:normAutofit/>
          </a:bodyPr>
          <a:lstStyle/>
          <a:p>
            <a:pPr marL="228594" indent="-228594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Information Systems for Health</a:t>
            </a:r>
          </a:p>
          <a:p>
            <a:pPr marL="228594" indent="-228594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IS4H Framework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F75B49-8BB8-46E9-98DC-F360EDEA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36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614FB-BE34-44EE-AB45-502B308A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5</a:t>
            </a:fld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98021-86AA-49DE-AC58-FD5967C91423}"/>
              </a:ext>
            </a:extLst>
          </p:cNvPr>
          <p:cNvSpPr txBox="1"/>
          <p:nvPr/>
        </p:nvSpPr>
        <p:spPr>
          <a:xfrm>
            <a:off x="365638" y="3502749"/>
            <a:ext cx="808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Information Systems for Health</a:t>
            </a:r>
          </a:p>
        </p:txBody>
      </p:sp>
    </p:spTree>
    <p:extLst>
      <p:ext uri="{BB962C8B-B14F-4D97-AF65-F5344CB8AC3E}">
        <p14:creationId xmlns:p14="http://schemas.microsoft.com/office/powerpoint/2010/main" val="253281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614FB-BE34-44EE-AB45-502B308A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6</a:t>
            </a:fld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98021-86AA-49DE-AC58-FD5967C91423}"/>
              </a:ext>
            </a:extLst>
          </p:cNvPr>
          <p:cNvSpPr txBox="1"/>
          <p:nvPr/>
        </p:nvSpPr>
        <p:spPr>
          <a:xfrm>
            <a:off x="365638" y="3502749"/>
            <a:ext cx="808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8AB354"/>
                </a:solidFill>
                <a:latin typeface="Arial Black" panose="020B0A04020102020204" pitchFamily="34" charset="0"/>
              </a:rPr>
              <a:t>Information</a:t>
            </a:r>
            <a:r>
              <a:rPr lang="en-US" sz="3600">
                <a:solidFill>
                  <a:srgbClr val="403152"/>
                </a:solidFill>
                <a:latin typeface="Arial Black" panose="020B0A04020102020204" pitchFamily="34" charset="0"/>
              </a:rPr>
              <a:t> </a:t>
            </a:r>
            <a:r>
              <a:rPr lang="en-US" sz="360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Systems for Health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7167E-0628-4FA3-BBED-0491751A6CAC}"/>
              </a:ext>
            </a:extLst>
          </p:cNvPr>
          <p:cNvSpPr txBox="1"/>
          <p:nvPr/>
        </p:nvSpPr>
        <p:spPr>
          <a:xfrm>
            <a:off x="1330036" y="1267090"/>
            <a:ext cx="130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Generating quality information for better clinical, management and policy decision-making</a:t>
            </a:r>
          </a:p>
        </p:txBody>
      </p:sp>
      <p:grpSp>
        <p:nvGrpSpPr>
          <p:cNvPr id="13" name="Group 31">
            <a:extLst>
              <a:ext uri="{FF2B5EF4-FFF2-40B4-BE49-F238E27FC236}">
                <a16:creationId xmlns:a16="http://schemas.microsoft.com/office/drawing/2014/main" id="{A7EF6BA3-2854-4008-BCE5-C52338A914D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42786" y="1121295"/>
            <a:ext cx="1694937" cy="2516343"/>
            <a:chOff x="0" y="-1"/>
            <a:chExt cx="2410601" cy="3578348"/>
          </a:xfrm>
          <a:solidFill>
            <a:srgbClr val="8AB354"/>
          </a:solidFill>
        </p:grpSpPr>
        <p:sp>
          <p:nvSpPr>
            <p:cNvPr id="14" name="AutoShape 32">
              <a:extLst>
                <a:ext uri="{FF2B5EF4-FFF2-40B4-BE49-F238E27FC236}">
                  <a16:creationId xmlns:a16="http://schemas.microsoft.com/office/drawing/2014/main" id="{37CFF7E8-5879-4654-8A4E-8EEA5D748A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0" y="1167746"/>
              <a:ext cx="2410601" cy="2410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266" y="0"/>
                  </a:moveTo>
                  <a:cubicBezTo>
                    <a:pt x="4463" y="0"/>
                    <a:pt x="3552" y="2"/>
                    <a:pt x="2589" y="307"/>
                  </a:cubicBezTo>
                  <a:cubicBezTo>
                    <a:pt x="1528" y="693"/>
                    <a:pt x="693" y="1528"/>
                    <a:pt x="307" y="2589"/>
                  </a:cubicBezTo>
                  <a:cubicBezTo>
                    <a:pt x="0" y="3558"/>
                    <a:pt x="0" y="4470"/>
                    <a:pt x="0" y="6266"/>
                  </a:cubicBezTo>
                  <a:lnTo>
                    <a:pt x="0" y="15306"/>
                  </a:lnTo>
                  <a:cubicBezTo>
                    <a:pt x="0" y="17130"/>
                    <a:pt x="0" y="18042"/>
                    <a:pt x="307" y="19011"/>
                  </a:cubicBezTo>
                  <a:cubicBezTo>
                    <a:pt x="693" y="20072"/>
                    <a:pt x="1528" y="20907"/>
                    <a:pt x="2589" y="21293"/>
                  </a:cubicBezTo>
                  <a:cubicBezTo>
                    <a:pt x="3558" y="21600"/>
                    <a:pt x="4470" y="21600"/>
                    <a:pt x="6266" y="21600"/>
                  </a:cubicBezTo>
                  <a:lnTo>
                    <a:pt x="15306" y="21600"/>
                  </a:lnTo>
                  <a:cubicBezTo>
                    <a:pt x="17130" y="21600"/>
                    <a:pt x="18042" y="21600"/>
                    <a:pt x="19011" y="21293"/>
                  </a:cubicBezTo>
                  <a:cubicBezTo>
                    <a:pt x="20072" y="20907"/>
                    <a:pt x="20907" y="20072"/>
                    <a:pt x="21293" y="19011"/>
                  </a:cubicBezTo>
                  <a:cubicBezTo>
                    <a:pt x="21600" y="18042"/>
                    <a:pt x="21600" y="17130"/>
                    <a:pt x="21600" y="15334"/>
                  </a:cubicBezTo>
                  <a:lnTo>
                    <a:pt x="21600" y="6294"/>
                  </a:lnTo>
                  <a:cubicBezTo>
                    <a:pt x="21600" y="4470"/>
                    <a:pt x="21600" y="3558"/>
                    <a:pt x="21293" y="2589"/>
                  </a:cubicBezTo>
                  <a:cubicBezTo>
                    <a:pt x="20907" y="1528"/>
                    <a:pt x="20072" y="693"/>
                    <a:pt x="19011" y="307"/>
                  </a:cubicBezTo>
                  <a:cubicBezTo>
                    <a:pt x="18042" y="0"/>
                    <a:pt x="17130" y="0"/>
                    <a:pt x="15334" y="0"/>
                  </a:cubicBezTo>
                  <a:lnTo>
                    <a:pt x="6294" y="0"/>
                  </a:lnTo>
                  <a:lnTo>
                    <a:pt x="6266" y="0"/>
                  </a:lnTo>
                  <a:close/>
                  <a:moveTo>
                    <a:pt x="4978" y="2695"/>
                  </a:moveTo>
                  <a:lnTo>
                    <a:pt x="4987" y="2695"/>
                  </a:lnTo>
                  <a:lnTo>
                    <a:pt x="16622" y="2695"/>
                  </a:lnTo>
                  <a:cubicBezTo>
                    <a:pt x="17277" y="2695"/>
                    <a:pt x="17610" y="2695"/>
                    <a:pt x="17963" y="2806"/>
                  </a:cubicBezTo>
                  <a:cubicBezTo>
                    <a:pt x="18349" y="2947"/>
                    <a:pt x="18653" y="3251"/>
                    <a:pt x="18794" y="3637"/>
                  </a:cubicBezTo>
                  <a:cubicBezTo>
                    <a:pt x="18905" y="3990"/>
                    <a:pt x="18905" y="4323"/>
                    <a:pt x="18905" y="4987"/>
                  </a:cubicBezTo>
                  <a:lnTo>
                    <a:pt x="18905" y="16622"/>
                  </a:lnTo>
                  <a:cubicBezTo>
                    <a:pt x="18905" y="17277"/>
                    <a:pt x="18905" y="17610"/>
                    <a:pt x="18794" y="17963"/>
                  </a:cubicBezTo>
                  <a:cubicBezTo>
                    <a:pt x="18653" y="18349"/>
                    <a:pt x="18349" y="18653"/>
                    <a:pt x="17963" y="18794"/>
                  </a:cubicBezTo>
                  <a:cubicBezTo>
                    <a:pt x="17610" y="18905"/>
                    <a:pt x="17277" y="18905"/>
                    <a:pt x="16613" y="18905"/>
                  </a:cubicBezTo>
                  <a:lnTo>
                    <a:pt x="4978" y="18905"/>
                  </a:lnTo>
                  <a:cubicBezTo>
                    <a:pt x="4323" y="18905"/>
                    <a:pt x="3990" y="18905"/>
                    <a:pt x="3637" y="18794"/>
                  </a:cubicBezTo>
                  <a:cubicBezTo>
                    <a:pt x="3251" y="18653"/>
                    <a:pt x="2947" y="18349"/>
                    <a:pt x="2806" y="17963"/>
                  </a:cubicBezTo>
                  <a:cubicBezTo>
                    <a:pt x="2695" y="17610"/>
                    <a:pt x="2695" y="17277"/>
                    <a:pt x="2695" y="16613"/>
                  </a:cubicBezTo>
                  <a:lnTo>
                    <a:pt x="2695" y="4976"/>
                  </a:lnTo>
                  <a:cubicBezTo>
                    <a:pt x="2695" y="4322"/>
                    <a:pt x="2695" y="3990"/>
                    <a:pt x="2806" y="3637"/>
                  </a:cubicBezTo>
                  <a:cubicBezTo>
                    <a:pt x="2947" y="3251"/>
                    <a:pt x="3251" y="2947"/>
                    <a:pt x="3637" y="2806"/>
                  </a:cubicBezTo>
                  <a:cubicBezTo>
                    <a:pt x="3988" y="2695"/>
                    <a:pt x="4321" y="2695"/>
                    <a:pt x="4978" y="269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" name="AutoShape 33">
              <a:extLst>
                <a:ext uri="{FF2B5EF4-FFF2-40B4-BE49-F238E27FC236}">
                  <a16:creationId xmlns:a16="http://schemas.microsoft.com/office/drawing/2014/main" id="{01820D91-8195-4063-810C-69183BF79D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5984" y="1166666"/>
              <a:ext cx="759105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"/>
                  </a:moveTo>
                  <a:lnTo>
                    <a:pt x="11877" y="0"/>
                  </a:lnTo>
                  <a:cubicBezTo>
                    <a:pt x="14856" y="259"/>
                    <a:pt x="17643" y="3782"/>
                    <a:pt x="19512" y="9652"/>
                  </a:cubicBezTo>
                  <a:cubicBezTo>
                    <a:pt x="20600" y="13069"/>
                    <a:pt x="21320" y="17141"/>
                    <a:pt x="21600" y="21471"/>
                  </a:cubicBezTo>
                  <a:lnTo>
                    <a:pt x="9230" y="2160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124CD72E-E003-4322-891B-CC99A16A9F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9533" y="1166666"/>
              <a:ext cx="759105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"/>
                  </a:moveTo>
                  <a:lnTo>
                    <a:pt x="11877" y="0"/>
                  </a:lnTo>
                  <a:cubicBezTo>
                    <a:pt x="14856" y="259"/>
                    <a:pt x="17643" y="3782"/>
                    <a:pt x="19512" y="9652"/>
                  </a:cubicBezTo>
                  <a:cubicBezTo>
                    <a:pt x="20600" y="13069"/>
                    <a:pt x="21320" y="17141"/>
                    <a:pt x="21600" y="21471"/>
                  </a:cubicBezTo>
                  <a:lnTo>
                    <a:pt x="9230" y="2160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" name="AutoShape 35">
              <a:extLst>
                <a:ext uri="{FF2B5EF4-FFF2-40B4-BE49-F238E27FC236}">
                  <a16:creationId xmlns:a16="http://schemas.microsoft.com/office/drawing/2014/main" id="{37618953-5F7B-40E2-8BD1-D097CC0E14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23878" y="1166666"/>
              <a:ext cx="705959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40" y="0"/>
                  </a:lnTo>
                  <a:cubicBezTo>
                    <a:pt x="14015" y="514"/>
                    <a:pt x="16971" y="3989"/>
                    <a:pt x="19050" y="9652"/>
                  </a:cubicBezTo>
                  <a:cubicBezTo>
                    <a:pt x="20296" y="13046"/>
                    <a:pt x="21171" y="17102"/>
                    <a:pt x="21600" y="21471"/>
                  </a:cubicBezTo>
                  <a:lnTo>
                    <a:pt x="7994" y="2160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5" name="AutoShape 36">
              <a:extLst>
                <a:ext uri="{FF2B5EF4-FFF2-40B4-BE49-F238E27FC236}">
                  <a16:creationId xmlns:a16="http://schemas.microsoft.com/office/drawing/2014/main" id="{B9FC1378-AE2F-4C15-85DC-383F2F51C7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73201" y="1166666"/>
              <a:ext cx="705959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40" y="0"/>
                  </a:lnTo>
                  <a:cubicBezTo>
                    <a:pt x="13893" y="886"/>
                    <a:pt x="16711" y="4308"/>
                    <a:pt x="18783" y="9651"/>
                  </a:cubicBezTo>
                  <a:cubicBezTo>
                    <a:pt x="19439" y="11341"/>
                    <a:pt x="20007" y="13198"/>
                    <a:pt x="20479" y="15181"/>
                  </a:cubicBezTo>
                  <a:cubicBezTo>
                    <a:pt x="20952" y="17164"/>
                    <a:pt x="21329" y="19273"/>
                    <a:pt x="21600" y="21471"/>
                  </a:cubicBezTo>
                  <a:lnTo>
                    <a:pt x="7994" y="2160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6" name="AutoShape 37">
              <a:extLst>
                <a:ext uri="{FF2B5EF4-FFF2-40B4-BE49-F238E27FC236}">
                  <a16:creationId xmlns:a16="http://schemas.microsoft.com/office/drawing/2014/main" id="{EE600F85-325D-44C9-9173-A782B732CB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9564" y="-1"/>
              <a:ext cx="816520" cy="14680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44" y="0"/>
                  </a:moveTo>
                  <a:lnTo>
                    <a:pt x="148" y="5"/>
                  </a:lnTo>
                  <a:lnTo>
                    <a:pt x="0" y="4404"/>
                  </a:lnTo>
                  <a:lnTo>
                    <a:pt x="4576" y="4404"/>
                  </a:lnTo>
                  <a:cubicBezTo>
                    <a:pt x="5487" y="4408"/>
                    <a:pt x="6184" y="4406"/>
                    <a:pt x="6781" y="4425"/>
                  </a:cubicBezTo>
                  <a:cubicBezTo>
                    <a:pt x="7380" y="4444"/>
                    <a:pt x="7877" y="4483"/>
                    <a:pt x="8389" y="4565"/>
                  </a:cubicBezTo>
                  <a:cubicBezTo>
                    <a:pt x="8959" y="4680"/>
                    <a:pt x="9466" y="4863"/>
                    <a:pt x="9885" y="5097"/>
                  </a:cubicBezTo>
                  <a:cubicBezTo>
                    <a:pt x="10304" y="5330"/>
                    <a:pt x="10634" y="5614"/>
                    <a:pt x="10841" y="5931"/>
                  </a:cubicBezTo>
                  <a:cubicBezTo>
                    <a:pt x="11006" y="6221"/>
                    <a:pt x="11089" y="6501"/>
                    <a:pt x="11130" y="6846"/>
                  </a:cubicBezTo>
                  <a:cubicBezTo>
                    <a:pt x="11171" y="7191"/>
                    <a:pt x="11171" y="7601"/>
                    <a:pt x="11171" y="8146"/>
                  </a:cubicBezTo>
                  <a:lnTo>
                    <a:pt x="11171" y="14263"/>
                  </a:lnTo>
                  <a:lnTo>
                    <a:pt x="8409" y="14263"/>
                  </a:lnTo>
                  <a:lnTo>
                    <a:pt x="15005" y="21600"/>
                  </a:lnTo>
                  <a:lnTo>
                    <a:pt x="21600" y="14263"/>
                  </a:lnTo>
                  <a:lnTo>
                    <a:pt x="19040" y="14263"/>
                  </a:lnTo>
                  <a:lnTo>
                    <a:pt x="19040" y="10366"/>
                  </a:lnTo>
                  <a:cubicBezTo>
                    <a:pt x="19040" y="8868"/>
                    <a:pt x="19038" y="7744"/>
                    <a:pt x="18925" y="6796"/>
                  </a:cubicBezTo>
                  <a:cubicBezTo>
                    <a:pt x="18811" y="5848"/>
                    <a:pt x="18587" y="5076"/>
                    <a:pt x="18133" y="4281"/>
                  </a:cubicBezTo>
                  <a:cubicBezTo>
                    <a:pt x="17564" y="3410"/>
                    <a:pt x="16662" y="2632"/>
                    <a:pt x="15512" y="1992"/>
                  </a:cubicBezTo>
                  <a:cubicBezTo>
                    <a:pt x="14361" y="1353"/>
                    <a:pt x="12963" y="851"/>
                    <a:pt x="11398" y="534"/>
                  </a:cubicBezTo>
                  <a:cubicBezTo>
                    <a:pt x="9966" y="285"/>
                    <a:pt x="8576" y="161"/>
                    <a:pt x="6884" y="94"/>
                  </a:cubicBezTo>
                  <a:cubicBezTo>
                    <a:pt x="5187" y="27"/>
                    <a:pt x="3189" y="19"/>
                    <a:pt x="5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448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614FB-BE34-44EE-AB45-502B308A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7</a:t>
            </a:fld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98021-86AA-49DE-AC58-FD5967C91423}"/>
              </a:ext>
            </a:extLst>
          </p:cNvPr>
          <p:cNvSpPr txBox="1"/>
          <p:nvPr/>
        </p:nvSpPr>
        <p:spPr>
          <a:xfrm>
            <a:off x="365638" y="3502749"/>
            <a:ext cx="808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Information Systems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for Health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BEDF50-B6E6-4CF0-815B-87A4E9E6C1D2}"/>
              </a:ext>
            </a:extLst>
          </p:cNvPr>
          <p:cNvSpPr txBox="1"/>
          <p:nvPr/>
        </p:nvSpPr>
        <p:spPr>
          <a:xfrm>
            <a:off x="2784072" y="1283277"/>
            <a:ext cx="1330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Produced through effective Information Management and the use of Information Technology</a:t>
            </a: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id="{E8A6083C-8609-4385-A72C-E1D96E26F63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602125" y="1121295"/>
            <a:ext cx="1694937" cy="2516343"/>
            <a:chOff x="0" y="-1"/>
            <a:chExt cx="2410601" cy="3578348"/>
          </a:xfrm>
          <a:solidFill>
            <a:srgbClr val="1E9399"/>
          </a:solidFill>
        </p:grpSpPr>
        <p:sp>
          <p:nvSpPr>
            <p:cNvPr id="29" name="AutoShape 32">
              <a:extLst>
                <a:ext uri="{FF2B5EF4-FFF2-40B4-BE49-F238E27FC236}">
                  <a16:creationId xmlns:a16="http://schemas.microsoft.com/office/drawing/2014/main" id="{9092AEEB-92D9-4C97-87FB-2E1C49631A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0" y="1167746"/>
              <a:ext cx="2410601" cy="2410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266" y="0"/>
                  </a:moveTo>
                  <a:cubicBezTo>
                    <a:pt x="4463" y="0"/>
                    <a:pt x="3552" y="2"/>
                    <a:pt x="2589" y="307"/>
                  </a:cubicBezTo>
                  <a:cubicBezTo>
                    <a:pt x="1528" y="693"/>
                    <a:pt x="693" y="1528"/>
                    <a:pt x="307" y="2589"/>
                  </a:cubicBezTo>
                  <a:cubicBezTo>
                    <a:pt x="0" y="3558"/>
                    <a:pt x="0" y="4470"/>
                    <a:pt x="0" y="6266"/>
                  </a:cubicBezTo>
                  <a:lnTo>
                    <a:pt x="0" y="15306"/>
                  </a:lnTo>
                  <a:cubicBezTo>
                    <a:pt x="0" y="17130"/>
                    <a:pt x="0" y="18042"/>
                    <a:pt x="307" y="19011"/>
                  </a:cubicBezTo>
                  <a:cubicBezTo>
                    <a:pt x="693" y="20072"/>
                    <a:pt x="1528" y="20907"/>
                    <a:pt x="2589" y="21293"/>
                  </a:cubicBezTo>
                  <a:cubicBezTo>
                    <a:pt x="3558" y="21600"/>
                    <a:pt x="4470" y="21600"/>
                    <a:pt x="6266" y="21600"/>
                  </a:cubicBezTo>
                  <a:lnTo>
                    <a:pt x="15306" y="21600"/>
                  </a:lnTo>
                  <a:cubicBezTo>
                    <a:pt x="17130" y="21600"/>
                    <a:pt x="18042" y="21600"/>
                    <a:pt x="19011" y="21293"/>
                  </a:cubicBezTo>
                  <a:cubicBezTo>
                    <a:pt x="20072" y="20907"/>
                    <a:pt x="20907" y="20072"/>
                    <a:pt x="21293" y="19011"/>
                  </a:cubicBezTo>
                  <a:cubicBezTo>
                    <a:pt x="21600" y="18042"/>
                    <a:pt x="21600" y="17130"/>
                    <a:pt x="21600" y="15334"/>
                  </a:cubicBezTo>
                  <a:lnTo>
                    <a:pt x="21600" y="6294"/>
                  </a:lnTo>
                  <a:cubicBezTo>
                    <a:pt x="21600" y="4470"/>
                    <a:pt x="21600" y="3558"/>
                    <a:pt x="21293" y="2589"/>
                  </a:cubicBezTo>
                  <a:cubicBezTo>
                    <a:pt x="20907" y="1528"/>
                    <a:pt x="20072" y="693"/>
                    <a:pt x="19011" y="307"/>
                  </a:cubicBezTo>
                  <a:cubicBezTo>
                    <a:pt x="18042" y="0"/>
                    <a:pt x="17130" y="0"/>
                    <a:pt x="15334" y="0"/>
                  </a:cubicBezTo>
                  <a:lnTo>
                    <a:pt x="6294" y="0"/>
                  </a:lnTo>
                  <a:lnTo>
                    <a:pt x="6266" y="0"/>
                  </a:lnTo>
                  <a:close/>
                  <a:moveTo>
                    <a:pt x="4978" y="2695"/>
                  </a:moveTo>
                  <a:lnTo>
                    <a:pt x="4987" y="2695"/>
                  </a:lnTo>
                  <a:lnTo>
                    <a:pt x="16622" y="2695"/>
                  </a:lnTo>
                  <a:cubicBezTo>
                    <a:pt x="17277" y="2695"/>
                    <a:pt x="17610" y="2695"/>
                    <a:pt x="17963" y="2806"/>
                  </a:cubicBezTo>
                  <a:cubicBezTo>
                    <a:pt x="18349" y="2947"/>
                    <a:pt x="18653" y="3251"/>
                    <a:pt x="18794" y="3637"/>
                  </a:cubicBezTo>
                  <a:cubicBezTo>
                    <a:pt x="18905" y="3990"/>
                    <a:pt x="18905" y="4323"/>
                    <a:pt x="18905" y="4987"/>
                  </a:cubicBezTo>
                  <a:lnTo>
                    <a:pt x="18905" y="16622"/>
                  </a:lnTo>
                  <a:cubicBezTo>
                    <a:pt x="18905" y="17277"/>
                    <a:pt x="18905" y="17610"/>
                    <a:pt x="18794" y="17963"/>
                  </a:cubicBezTo>
                  <a:cubicBezTo>
                    <a:pt x="18653" y="18349"/>
                    <a:pt x="18349" y="18653"/>
                    <a:pt x="17963" y="18794"/>
                  </a:cubicBezTo>
                  <a:cubicBezTo>
                    <a:pt x="17610" y="18905"/>
                    <a:pt x="17277" y="18905"/>
                    <a:pt x="16613" y="18905"/>
                  </a:cubicBezTo>
                  <a:lnTo>
                    <a:pt x="4978" y="18905"/>
                  </a:lnTo>
                  <a:cubicBezTo>
                    <a:pt x="4323" y="18905"/>
                    <a:pt x="3990" y="18905"/>
                    <a:pt x="3637" y="18794"/>
                  </a:cubicBezTo>
                  <a:cubicBezTo>
                    <a:pt x="3251" y="18653"/>
                    <a:pt x="2947" y="18349"/>
                    <a:pt x="2806" y="17963"/>
                  </a:cubicBezTo>
                  <a:cubicBezTo>
                    <a:pt x="2695" y="17610"/>
                    <a:pt x="2695" y="17277"/>
                    <a:pt x="2695" y="16613"/>
                  </a:cubicBezTo>
                  <a:lnTo>
                    <a:pt x="2695" y="4976"/>
                  </a:lnTo>
                  <a:cubicBezTo>
                    <a:pt x="2695" y="4322"/>
                    <a:pt x="2695" y="3990"/>
                    <a:pt x="2806" y="3637"/>
                  </a:cubicBezTo>
                  <a:cubicBezTo>
                    <a:pt x="2947" y="3251"/>
                    <a:pt x="3251" y="2947"/>
                    <a:pt x="3637" y="2806"/>
                  </a:cubicBezTo>
                  <a:cubicBezTo>
                    <a:pt x="3988" y="2695"/>
                    <a:pt x="4321" y="2695"/>
                    <a:pt x="4978" y="269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0" name="AutoShape 33">
              <a:extLst>
                <a:ext uri="{FF2B5EF4-FFF2-40B4-BE49-F238E27FC236}">
                  <a16:creationId xmlns:a16="http://schemas.microsoft.com/office/drawing/2014/main" id="{7840F3A4-9EFF-4F5E-B56B-D82FD69B7B3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5984" y="1166666"/>
              <a:ext cx="759105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"/>
                  </a:moveTo>
                  <a:lnTo>
                    <a:pt x="11877" y="0"/>
                  </a:lnTo>
                  <a:cubicBezTo>
                    <a:pt x="14856" y="259"/>
                    <a:pt x="17643" y="3782"/>
                    <a:pt x="19512" y="9652"/>
                  </a:cubicBezTo>
                  <a:cubicBezTo>
                    <a:pt x="20600" y="13069"/>
                    <a:pt x="21320" y="17141"/>
                    <a:pt x="21600" y="21471"/>
                  </a:cubicBezTo>
                  <a:lnTo>
                    <a:pt x="9230" y="2160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1" name="AutoShape 34">
              <a:extLst>
                <a:ext uri="{FF2B5EF4-FFF2-40B4-BE49-F238E27FC236}">
                  <a16:creationId xmlns:a16="http://schemas.microsoft.com/office/drawing/2014/main" id="{1FDE3E49-3344-4264-A193-5220A59A9B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9533" y="1166666"/>
              <a:ext cx="759105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"/>
                  </a:moveTo>
                  <a:lnTo>
                    <a:pt x="11877" y="0"/>
                  </a:lnTo>
                  <a:cubicBezTo>
                    <a:pt x="14856" y="259"/>
                    <a:pt x="17643" y="3782"/>
                    <a:pt x="19512" y="9652"/>
                  </a:cubicBezTo>
                  <a:cubicBezTo>
                    <a:pt x="20600" y="13069"/>
                    <a:pt x="21320" y="17141"/>
                    <a:pt x="21600" y="21471"/>
                  </a:cubicBezTo>
                  <a:lnTo>
                    <a:pt x="9230" y="2160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2" name="AutoShape 35">
              <a:extLst>
                <a:ext uri="{FF2B5EF4-FFF2-40B4-BE49-F238E27FC236}">
                  <a16:creationId xmlns:a16="http://schemas.microsoft.com/office/drawing/2014/main" id="{2F4090D7-B8E6-4C65-8AAC-F38FE32DFA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23878" y="1166666"/>
              <a:ext cx="705959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40" y="0"/>
                  </a:lnTo>
                  <a:cubicBezTo>
                    <a:pt x="14015" y="514"/>
                    <a:pt x="16971" y="3989"/>
                    <a:pt x="19050" y="9652"/>
                  </a:cubicBezTo>
                  <a:cubicBezTo>
                    <a:pt x="20296" y="13046"/>
                    <a:pt x="21171" y="17102"/>
                    <a:pt x="21600" y="21471"/>
                  </a:cubicBezTo>
                  <a:lnTo>
                    <a:pt x="7994" y="2160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AutoShape 36">
              <a:extLst>
                <a:ext uri="{FF2B5EF4-FFF2-40B4-BE49-F238E27FC236}">
                  <a16:creationId xmlns:a16="http://schemas.microsoft.com/office/drawing/2014/main" id="{7C4D4CDD-A344-4EC0-BFDC-8B80293EB9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73201" y="1166666"/>
              <a:ext cx="705959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40" y="0"/>
                  </a:lnTo>
                  <a:cubicBezTo>
                    <a:pt x="13893" y="886"/>
                    <a:pt x="16711" y="4308"/>
                    <a:pt x="18783" y="9651"/>
                  </a:cubicBezTo>
                  <a:cubicBezTo>
                    <a:pt x="19439" y="11341"/>
                    <a:pt x="20007" y="13198"/>
                    <a:pt x="20479" y="15181"/>
                  </a:cubicBezTo>
                  <a:cubicBezTo>
                    <a:pt x="20952" y="17164"/>
                    <a:pt x="21329" y="19273"/>
                    <a:pt x="21600" y="21471"/>
                  </a:cubicBezTo>
                  <a:lnTo>
                    <a:pt x="7994" y="2160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AutoShape 37">
              <a:extLst>
                <a:ext uri="{FF2B5EF4-FFF2-40B4-BE49-F238E27FC236}">
                  <a16:creationId xmlns:a16="http://schemas.microsoft.com/office/drawing/2014/main" id="{C228F034-021A-4A95-9ABB-BCD5B36910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9564" y="-1"/>
              <a:ext cx="816520" cy="14680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44" y="0"/>
                  </a:moveTo>
                  <a:lnTo>
                    <a:pt x="148" y="5"/>
                  </a:lnTo>
                  <a:lnTo>
                    <a:pt x="0" y="4404"/>
                  </a:lnTo>
                  <a:lnTo>
                    <a:pt x="4576" y="4404"/>
                  </a:lnTo>
                  <a:cubicBezTo>
                    <a:pt x="5487" y="4408"/>
                    <a:pt x="6184" y="4406"/>
                    <a:pt x="6781" y="4425"/>
                  </a:cubicBezTo>
                  <a:cubicBezTo>
                    <a:pt x="7380" y="4444"/>
                    <a:pt x="7877" y="4483"/>
                    <a:pt x="8389" y="4565"/>
                  </a:cubicBezTo>
                  <a:cubicBezTo>
                    <a:pt x="8959" y="4680"/>
                    <a:pt x="9466" y="4863"/>
                    <a:pt x="9885" y="5097"/>
                  </a:cubicBezTo>
                  <a:cubicBezTo>
                    <a:pt x="10304" y="5330"/>
                    <a:pt x="10634" y="5614"/>
                    <a:pt x="10841" y="5931"/>
                  </a:cubicBezTo>
                  <a:cubicBezTo>
                    <a:pt x="11006" y="6221"/>
                    <a:pt x="11089" y="6501"/>
                    <a:pt x="11130" y="6846"/>
                  </a:cubicBezTo>
                  <a:cubicBezTo>
                    <a:pt x="11171" y="7191"/>
                    <a:pt x="11171" y="7601"/>
                    <a:pt x="11171" y="8146"/>
                  </a:cubicBezTo>
                  <a:lnTo>
                    <a:pt x="11171" y="14263"/>
                  </a:lnTo>
                  <a:lnTo>
                    <a:pt x="8409" y="14263"/>
                  </a:lnTo>
                  <a:lnTo>
                    <a:pt x="15005" y="21600"/>
                  </a:lnTo>
                  <a:lnTo>
                    <a:pt x="21600" y="14263"/>
                  </a:lnTo>
                  <a:lnTo>
                    <a:pt x="19040" y="14263"/>
                  </a:lnTo>
                  <a:lnTo>
                    <a:pt x="19040" y="10366"/>
                  </a:lnTo>
                  <a:cubicBezTo>
                    <a:pt x="19040" y="8868"/>
                    <a:pt x="19038" y="7744"/>
                    <a:pt x="18925" y="6796"/>
                  </a:cubicBezTo>
                  <a:cubicBezTo>
                    <a:pt x="18811" y="5848"/>
                    <a:pt x="18587" y="5076"/>
                    <a:pt x="18133" y="4281"/>
                  </a:cubicBezTo>
                  <a:cubicBezTo>
                    <a:pt x="17564" y="3410"/>
                    <a:pt x="16662" y="2632"/>
                    <a:pt x="15512" y="1992"/>
                  </a:cubicBezTo>
                  <a:cubicBezTo>
                    <a:pt x="14361" y="1353"/>
                    <a:pt x="12963" y="851"/>
                    <a:pt x="11398" y="534"/>
                  </a:cubicBezTo>
                  <a:cubicBezTo>
                    <a:pt x="9966" y="285"/>
                    <a:pt x="8576" y="161"/>
                    <a:pt x="6884" y="94"/>
                  </a:cubicBezTo>
                  <a:cubicBezTo>
                    <a:pt x="5187" y="27"/>
                    <a:pt x="3189" y="19"/>
                    <a:pt x="5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485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614FB-BE34-44EE-AB45-502B308A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8</a:t>
            </a:fld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98021-86AA-49DE-AC58-FD5967C91423}"/>
              </a:ext>
            </a:extLst>
          </p:cNvPr>
          <p:cNvSpPr txBox="1"/>
          <p:nvPr/>
        </p:nvSpPr>
        <p:spPr>
          <a:xfrm>
            <a:off x="365638" y="3502749"/>
            <a:ext cx="808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6A6A6"/>
                </a:solidFill>
                <a:latin typeface="Arial Black" panose="020B0A04020102020204" pitchFamily="34" charset="0"/>
              </a:rPr>
              <a:t>Information</a:t>
            </a:r>
            <a:r>
              <a:rPr lang="en-US" sz="3600" dirty="0">
                <a:solidFill>
                  <a:srgbClr val="C3CC5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rgbClr val="EFBA45"/>
                </a:solidFill>
                <a:latin typeface="Arial Black" panose="020B0A04020102020204" pitchFamily="34" charset="0"/>
              </a:rPr>
              <a:t>Systems</a:t>
            </a:r>
            <a:r>
              <a:rPr lang="en-US" sz="3600" dirty="0">
                <a:solidFill>
                  <a:srgbClr val="C3CC5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for 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8FB56-1BC1-475D-B3FA-4C4EF4EB7B68}"/>
              </a:ext>
            </a:extLst>
          </p:cNvPr>
          <p:cNvSpPr txBox="1"/>
          <p:nvPr/>
        </p:nvSpPr>
        <p:spPr>
          <a:xfrm>
            <a:off x="3923927" y="1279829"/>
            <a:ext cx="1296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Enabled through systems of governance, management,  knowledge management and innovation</a:t>
            </a: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id="{F954E177-E2B7-421F-8D4A-E2B6CAF71BE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719723" y="1121295"/>
            <a:ext cx="1694937" cy="2516343"/>
            <a:chOff x="0" y="-1"/>
            <a:chExt cx="2410601" cy="3578348"/>
          </a:xfrm>
          <a:solidFill>
            <a:srgbClr val="EFBA45"/>
          </a:solidFill>
        </p:grpSpPr>
        <p:sp>
          <p:nvSpPr>
            <p:cNvPr id="29" name="AutoShape 32">
              <a:extLst>
                <a:ext uri="{FF2B5EF4-FFF2-40B4-BE49-F238E27FC236}">
                  <a16:creationId xmlns:a16="http://schemas.microsoft.com/office/drawing/2014/main" id="{C293147D-E449-4148-B2CF-09FE3F92D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0" y="1167746"/>
              <a:ext cx="2410601" cy="2410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266" y="0"/>
                  </a:moveTo>
                  <a:cubicBezTo>
                    <a:pt x="4463" y="0"/>
                    <a:pt x="3552" y="2"/>
                    <a:pt x="2589" y="307"/>
                  </a:cubicBezTo>
                  <a:cubicBezTo>
                    <a:pt x="1528" y="693"/>
                    <a:pt x="693" y="1528"/>
                    <a:pt x="307" y="2589"/>
                  </a:cubicBezTo>
                  <a:cubicBezTo>
                    <a:pt x="0" y="3558"/>
                    <a:pt x="0" y="4470"/>
                    <a:pt x="0" y="6266"/>
                  </a:cubicBezTo>
                  <a:lnTo>
                    <a:pt x="0" y="15306"/>
                  </a:lnTo>
                  <a:cubicBezTo>
                    <a:pt x="0" y="17130"/>
                    <a:pt x="0" y="18042"/>
                    <a:pt x="307" y="19011"/>
                  </a:cubicBezTo>
                  <a:cubicBezTo>
                    <a:pt x="693" y="20072"/>
                    <a:pt x="1528" y="20907"/>
                    <a:pt x="2589" y="21293"/>
                  </a:cubicBezTo>
                  <a:cubicBezTo>
                    <a:pt x="3558" y="21600"/>
                    <a:pt x="4470" y="21600"/>
                    <a:pt x="6266" y="21600"/>
                  </a:cubicBezTo>
                  <a:lnTo>
                    <a:pt x="15306" y="21600"/>
                  </a:lnTo>
                  <a:cubicBezTo>
                    <a:pt x="17130" y="21600"/>
                    <a:pt x="18042" y="21600"/>
                    <a:pt x="19011" y="21293"/>
                  </a:cubicBezTo>
                  <a:cubicBezTo>
                    <a:pt x="20072" y="20907"/>
                    <a:pt x="20907" y="20072"/>
                    <a:pt x="21293" y="19011"/>
                  </a:cubicBezTo>
                  <a:cubicBezTo>
                    <a:pt x="21600" y="18042"/>
                    <a:pt x="21600" y="17130"/>
                    <a:pt x="21600" y="15334"/>
                  </a:cubicBezTo>
                  <a:lnTo>
                    <a:pt x="21600" y="6294"/>
                  </a:lnTo>
                  <a:cubicBezTo>
                    <a:pt x="21600" y="4470"/>
                    <a:pt x="21600" y="3558"/>
                    <a:pt x="21293" y="2589"/>
                  </a:cubicBezTo>
                  <a:cubicBezTo>
                    <a:pt x="20907" y="1528"/>
                    <a:pt x="20072" y="693"/>
                    <a:pt x="19011" y="307"/>
                  </a:cubicBezTo>
                  <a:cubicBezTo>
                    <a:pt x="18042" y="0"/>
                    <a:pt x="17130" y="0"/>
                    <a:pt x="15334" y="0"/>
                  </a:cubicBezTo>
                  <a:lnTo>
                    <a:pt x="6294" y="0"/>
                  </a:lnTo>
                  <a:lnTo>
                    <a:pt x="6266" y="0"/>
                  </a:lnTo>
                  <a:close/>
                  <a:moveTo>
                    <a:pt x="4978" y="2695"/>
                  </a:moveTo>
                  <a:lnTo>
                    <a:pt x="4987" y="2695"/>
                  </a:lnTo>
                  <a:lnTo>
                    <a:pt x="16622" y="2695"/>
                  </a:lnTo>
                  <a:cubicBezTo>
                    <a:pt x="17277" y="2695"/>
                    <a:pt x="17610" y="2695"/>
                    <a:pt x="17963" y="2806"/>
                  </a:cubicBezTo>
                  <a:cubicBezTo>
                    <a:pt x="18349" y="2947"/>
                    <a:pt x="18653" y="3251"/>
                    <a:pt x="18794" y="3637"/>
                  </a:cubicBezTo>
                  <a:cubicBezTo>
                    <a:pt x="18905" y="3990"/>
                    <a:pt x="18905" y="4323"/>
                    <a:pt x="18905" y="4987"/>
                  </a:cubicBezTo>
                  <a:lnTo>
                    <a:pt x="18905" y="16622"/>
                  </a:lnTo>
                  <a:cubicBezTo>
                    <a:pt x="18905" y="17277"/>
                    <a:pt x="18905" y="17610"/>
                    <a:pt x="18794" y="17963"/>
                  </a:cubicBezTo>
                  <a:cubicBezTo>
                    <a:pt x="18653" y="18349"/>
                    <a:pt x="18349" y="18653"/>
                    <a:pt x="17963" y="18794"/>
                  </a:cubicBezTo>
                  <a:cubicBezTo>
                    <a:pt x="17610" y="18905"/>
                    <a:pt x="17277" y="18905"/>
                    <a:pt x="16613" y="18905"/>
                  </a:cubicBezTo>
                  <a:lnTo>
                    <a:pt x="4978" y="18905"/>
                  </a:lnTo>
                  <a:cubicBezTo>
                    <a:pt x="4323" y="18905"/>
                    <a:pt x="3990" y="18905"/>
                    <a:pt x="3637" y="18794"/>
                  </a:cubicBezTo>
                  <a:cubicBezTo>
                    <a:pt x="3251" y="18653"/>
                    <a:pt x="2947" y="18349"/>
                    <a:pt x="2806" y="17963"/>
                  </a:cubicBezTo>
                  <a:cubicBezTo>
                    <a:pt x="2695" y="17610"/>
                    <a:pt x="2695" y="17277"/>
                    <a:pt x="2695" y="16613"/>
                  </a:cubicBezTo>
                  <a:lnTo>
                    <a:pt x="2695" y="4976"/>
                  </a:lnTo>
                  <a:cubicBezTo>
                    <a:pt x="2695" y="4322"/>
                    <a:pt x="2695" y="3990"/>
                    <a:pt x="2806" y="3637"/>
                  </a:cubicBezTo>
                  <a:cubicBezTo>
                    <a:pt x="2947" y="3251"/>
                    <a:pt x="3251" y="2947"/>
                    <a:pt x="3637" y="2806"/>
                  </a:cubicBezTo>
                  <a:cubicBezTo>
                    <a:pt x="3988" y="2695"/>
                    <a:pt x="4321" y="2695"/>
                    <a:pt x="4978" y="269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0" name="AutoShape 33">
              <a:extLst>
                <a:ext uri="{FF2B5EF4-FFF2-40B4-BE49-F238E27FC236}">
                  <a16:creationId xmlns:a16="http://schemas.microsoft.com/office/drawing/2014/main" id="{19778CA0-855A-4A29-B96E-DF73B7F306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5984" y="1166666"/>
              <a:ext cx="759105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"/>
                  </a:moveTo>
                  <a:lnTo>
                    <a:pt x="11877" y="0"/>
                  </a:lnTo>
                  <a:cubicBezTo>
                    <a:pt x="14856" y="259"/>
                    <a:pt x="17643" y="3782"/>
                    <a:pt x="19512" y="9652"/>
                  </a:cubicBezTo>
                  <a:cubicBezTo>
                    <a:pt x="20600" y="13069"/>
                    <a:pt x="21320" y="17141"/>
                    <a:pt x="21600" y="21471"/>
                  </a:cubicBezTo>
                  <a:lnTo>
                    <a:pt x="9230" y="2160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1" name="AutoShape 34">
              <a:extLst>
                <a:ext uri="{FF2B5EF4-FFF2-40B4-BE49-F238E27FC236}">
                  <a16:creationId xmlns:a16="http://schemas.microsoft.com/office/drawing/2014/main" id="{94939D3C-33D3-4B83-B3AB-AD7FADF876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9533" y="1166666"/>
              <a:ext cx="759105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"/>
                  </a:moveTo>
                  <a:lnTo>
                    <a:pt x="11877" y="0"/>
                  </a:lnTo>
                  <a:cubicBezTo>
                    <a:pt x="14856" y="259"/>
                    <a:pt x="17643" y="3782"/>
                    <a:pt x="19512" y="9652"/>
                  </a:cubicBezTo>
                  <a:cubicBezTo>
                    <a:pt x="20600" y="13069"/>
                    <a:pt x="21320" y="17141"/>
                    <a:pt x="21600" y="21471"/>
                  </a:cubicBezTo>
                  <a:lnTo>
                    <a:pt x="9230" y="2160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2" name="AutoShape 35">
              <a:extLst>
                <a:ext uri="{FF2B5EF4-FFF2-40B4-BE49-F238E27FC236}">
                  <a16:creationId xmlns:a16="http://schemas.microsoft.com/office/drawing/2014/main" id="{B27E71C3-228F-4997-946D-C6CCBE00F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23878" y="1166666"/>
              <a:ext cx="705959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40" y="0"/>
                  </a:lnTo>
                  <a:cubicBezTo>
                    <a:pt x="14015" y="514"/>
                    <a:pt x="16971" y="3989"/>
                    <a:pt x="19050" y="9652"/>
                  </a:cubicBezTo>
                  <a:cubicBezTo>
                    <a:pt x="20296" y="13046"/>
                    <a:pt x="21171" y="17102"/>
                    <a:pt x="21600" y="21471"/>
                  </a:cubicBezTo>
                  <a:lnTo>
                    <a:pt x="7994" y="2160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AutoShape 36">
              <a:extLst>
                <a:ext uri="{FF2B5EF4-FFF2-40B4-BE49-F238E27FC236}">
                  <a16:creationId xmlns:a16="http://schemas.microsoft.com/office/drawing/2014/main" id="{B113C7C1-3FBA-4115-A3F2-4413CBF437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73201" y="1166666"/>
              <a:ext cx="705959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40" y="0"/>
                  </a:lnTo>
                  <a:cubicBezTo>
                    <a:pt x="13893" y="886"/>
                    <a:pt x="16711" y="4308"/>
                    <a:pt x="18783" y="9651"/>
                  </a:cubicBezTo>
                  <a:cubicBezTo>
                    <a:pt x="19439" y="11341"/>
                    <a:pt x="20007" y="13198"/>
                    <a:pt x="20479" y="15181"/>
                  </a:cubicBezTo>
                  <a:cubicBezTo>
                    <a:pt x="20952" y="17164"/>
                    <a:pt x="21329" y="19273"/>
                    <a:pt x="21600" y="21471"/>
                  </a:cubicBezTo>
                  <a:lnTo>
                    <a:pt x="7994" y="2160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AutoShape 37">
              <a:extLst>
                <a:ext uri="{FF2B5EF4-FFF2-40B4-BE49-F238E27FC236}">
                  <a16:creationId xmlns:a16="http://schemas.microsoft.com/office/drawing/2014/main" id="{DA9E4971-0E29-4375-9544-5556F8F42EA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9564" y="-1"/>
              <a:ext cx="816520" cy="14680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44" y="0"/>
                  </a:moveTo>
                  <a:lnTo>
                    <a:pt x="148" y="5"/>
                  </a:lnTo>
                  <a:lnTo>
                    <a:pt x="0" y="4404"/>
                  </a:lnTo>
                  <a:lnTo>
                    <a:pt x="4576" y="4404"/>
                  </a:lnTo>
                  <a:cubicBezTo>
                    <a:pt x="5487" y="4408"/>
                    <a:pt x="6184" y="4406"/>
                    <a:pt x="6781" y="4425"/>
                  </a:cubicBezTo>
                  <a:cubicBezTo>
                    <a:pt x="7380" y="4444"/>
                    <a:pt x="7877" y="4483"/>
                    <a:pt x="8389" y="4565"/>
                  </a:cubicBezTo>
                  <a:cubicBezTo>
                    <a:pt x="8959" y="4680"/>
                    <a:pt x="9466" y="4863"/>
                    <a:pt x="9885" y="5097"/>
                  </a:cubicBezTo>
                  <a:cubicBezTo>
                    <a:pt x="10304" y="5330"/>
                    <a:pt x="10634" y="5614"/>
                    <a:pt x="10841" y="5931"/>
                  </a:cubicBezTo>
                  <a:cubicBezTo>
                    <a:pt x="11006" y="6221"/>
                    <a:pt x="11089" y="6501"/>
                    <a:pt x="11130" y="6846"/>
                  </a:cubicBezTo>
                  <a:cubicBezTo>
                    <a:pt x="11171" y="7191"/>
                    <a:pt x="11171" y="7601"/>
                    <a:pt x="11171" y="8146"/>
                  </a:cubicBezTo>
                  <a:lnTo>
                    <a:pt x="11171" y="14263"/>
                  </a:lnTo>
                  <a:lnTo>
                    <a:pt x="8409" y="14263"/>
                  </a:lnTo>
                  <a:lnTo>
                    <a:pt x="15005" y="21600"/>
                  </a:lnTo>
                  <a:lnTo>
                    <a:pt x="21600" y="14263"/>
                  </a:lnTo>
                  <a:lnTo>
                    <a:pt x="19040" y="14263"/>
                  </a:lnTo>
                  <a:lnTo>
                    <a:pt x="19040" y="10366"/>
                  </a:lnTo>
                  <a:cubicBezTo>
                    <a:pt x="19040" y="8868"/>
                    <a:pt x="19038" y="7744"/>
                    <a:pt x="18925" y="6796"/>
                  </a:cubicBezTo>
                  <a:cubicBezTo>
                    <a:pt x="18811" y="5848"/>
                    <a:pt x="18587" y="5076"/>
                    <a:pt x="18133" y="4281"/>
                  </a:cubicBezTo>
                  <a:cubicBezTo>
                    <a:pt x="17564" y="3410"/>
                    <a:pt x="16662" y="2632"/>
                    <a:pt x="15512" y="1992"/>
                  </a:cubicBezTo>
                  <a:cubicBezTo>
                    <a:pt x="14361" y="1353"/>
                    <a:pt x="12963" y="851"/>
                    <a:pt x="11398" y="534"/>
                  </a:cubicBezTo>
                  <a:cubicBezTo>
                    <a:pt x="9966" y="285"/>
                    <a:pt x="8576" y="161"/>
                    <a:pt x="6884" y="94"/>
                  </a:cubicBezTo>
                  <a:cubicBezTo>
                    <a:pt x="5187" y="27"/>
                    <a:pt x="3189" y="19"/>
                    <a:pt x="5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779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614FB-BE34-44EE-AB45-502B308A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80B5-0A68-4C21-BAE9-B6077BC75AD6}" type="slidenum">
              <a:rPr lang="pt-BR" smtClean="0"/>
              <a:t>9</a:t>
            </a:fld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98021-86AA-49DE-AC58-FD5967C91423}"/>
              </a:ext>
            </a:extLst>
          </p:cNvPr>
          <p:cNvSpPr txBox="1"/>
          <p:nvPr/>
        </p:nvSpPr>
        <p:spPr>
          <a:xfrm>
            <a:off x="365638" y="3502749"/>
            <a:ext cx="808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6A6A6"/>
                </a:solidFill>
                <a:latin typeface="Arial Black" panose="020B0A04020102020204" pitchFamily="34" charset="0"/>
              </a:rPr>
              <a:t>Information</a:t>
            </a:r>
            <a:r>
              <a:rPr lang="en-US" sz="3600" dirty="0">
                <a:solidFill>
                  <a:srgbClr val="C3CC5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Systems for Health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F71DB-33F9-4680-8465-237FD9C47DDB}"/>
              </a:ext>
            </a:extLst>
          </p:cNvPr>
          <p:cNvSpPr txBox="1"/>
          <p:nvPr/>
        </p:nvSpPr>
        <p:spPr>
          <a:xfrm>
            <a:off x="5482311" y="1477862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collaboration with multi-sectoral partners working in health</a:t>
            </a:r>
          </a:p>
        </p:txBody>
      </p:sp>
      <p:grpSp>
        <p:nvGrpSpPr>
          <p:cNvPr id="14" name="Group 31">
            <a:extLst>
              <a:ext uri="{FF2B5EF4-FFF2-40B4-BE49-F238E27FC236}">
                <a16:creationId xmlns:a16="http://schemas.microsoft.com/office/drawing/2014/main" id="{23B91C52-0344-4CF7-8466-8AA54DC20F1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282915" y="1121295"/>
            <a:ext cx="1694937" cy="2516343"/>
            <a:chOff x="0" y="-1"/>
            <a:chExt cx="2410601" cy="3578348"/>
          </a:xfrm>
          <a:solidFill>
            <a:srgbClr val="318B71"/>
          </a:solidFill>
        </p:grpSpPr>
        <p:sp>
          <p:nvSpPr>
            <p:cNvPr id="22" name="AutoShape 32">
              <a:extLst>
                <a:ext uri="{FF2B5EF4-FFF2-40B4-BE49-F238E27FC236}">
                  <a16:creationId xmlns:a16="http://schemas.microsoft.com/office/drawing/2014/main" id="{2119B907-F5AE-4F59-BB81-D793BB028F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0" y="1167746"/>
              <a:ext cx="2410601" cy="2410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266" y="0"/>
                  </a:moveTo>
                  <a:cubicBezTo>
                    <a:pt x="4463" y="0"/>
                    <a:pt x="3552" y="2"/>
                    <a:pt x="2589" y="307"/>
                  </a:cubicBezTo>
                  <a:cubicBezTo>
                    <a:pt x="1528" y="693"/>
                    <a:pt x="693" y="1528"/>
                    <a:pt x="307" y="2589"/>
                  </a:cubicBezTo>
                  <a:cubicBezTo>
                    <a:pt x="0" y="3558"/>
                    <a:pt x="0" y="4470"/>
                    <a:pt x="0" y="6266"/>
                  </a:cubicBezTo>
                  <a:lnTo>
                    <a:pt x="0" y="15306"/>
                  </a:lnTo>
                  <a:cubicBezTo>
                    <a:pt x="0" y="17130"/>
                    <a:pt x="0" y="18042"/>
                    <a:pt x="307" y="19011"/>
                  </a:cubicBezTo>
                  <a:cubicBezTo>
                    <a:pt x="693" y="20072"/>
                    <a:pt x="1528" y="20907"/>
                    <a:pt x="2589" y="21293"/>
                  </a:cubicBezTo>
                  <a:cubicBezTo>
                    <a:pt x="3558" y="21600"/>
                    <a:pt x="4470" y="21600"/>
                    <a:pt x="6266" y="21600"/>
                  </a:cubicBezTo>
                  <a:lnTo>
                    <a:pt x="15306" y="21600"/>
                  </a:lnTo>
                  <a:cubicBezTo>
                    <a:pt x="17130" y="21600"/>
                    <a:pt x="18042" y="21600"/>
                    <a:pt x="19011" y="21293"/>
                  </a:cubicBezTo>
                  <a:cubicBezTo>
                    <a:pt x="20072" y="20907"/>
                    <a:pt x="20907" y="20072"/>
                    <a:pt x="21293" y="19011"/>
                  </a:cubicBezTo>
                  <a:cubicBezTo>
                    <a:pt x="21600" y="18042"/>
                    <a:pt x="21600" y="17130"/>
                    <a:pt x="21600" y="15334"/>
                  </a:cubicBezTo>
                  <a:lnTo>
                    <a:pt x="21600" y="6294"/>
                  </a:lnTo>
                  <a:cubicBezTo>
                    <a:pt x="21600" y="4470"/>
                    <a:pt x="21600" y="3558"/>
                    <a:pt x="21293" y="2589"/>
                  </a:cubicBezTo>
                  <a:cubicBezTo>
                    <a:pt x="20907" y="1528"/>
                    <a:pt x="20072" y="693"/>
                    <a:pt x="19011" y="307"/>
                  </a:cubicBezTo>
                  <a:cubicBezTo>
                    <a:pt x="18042" y="0"/>
                    <a:pt x="17130" y="0"/>
                    <a:pt x="15334" y="0"/>
                  </a:cubicBezTo>
                  <a:lnTo>
                    <a:pt x="6294" y="0"/>
                  </a:lnTo>
                  <a:lnTo>
                    <a:pt x="6266" y="0"/>
                  </a:lnTo>
                  <a:close/>
                  <a:moveTo>
                    <a:pt x="4978" y="2695"/>
                  </a:moveTo>
                  <a:lnTo>
                    <a:pt x="4987" y="2695"/>
                  </a:lnTo>
                  <a:lnTo>
                    <a:pt x="16622" y="2695"/>
                  </a:lnTo>
                  <a:cubicBezTo>
                    <a:pt x="17277" y="2695"/>
                    <a:pt x="17610" y="2695"/>
                    <a:pt x="17963" y="2806"/>
                  </a:cubicBezTo>
                  <a:cubicBezTo>
                    <a:pt x="18349" y="2947"/>
                    <a:pt x="18653" y="3251"/>
                    <a:pt x="18794" y="3637"/>
                  </a:cubicBezTo>
                  <a:cubicBezTo>
                    <a:pt x="18905" y="3990"/>
                    <a:pt x="18905" y="4323"/>
                    <a:pt x="18905" y="4987"/>
                  </a:cubicBezTo>
                  <a:lnTo>
                    <a:pt x="18905" y="16622"/>
                  </a:lnTo>
                  <a:cubicBezTo>
                    <a:pt x="18905" y="17277"/>
                    <a:pt x="18905" y="17610"/>
                    <a:pt x="18794" y="17963"/>
                  </a:cubicBezTo>
                  <a:cubicBezTo>
                    <a:pt x="18653" y="18349"/>
                    <a:pt x="18349" y="18653"/>
                    <a:pt x="17963" y="18794"/>
                  </a:cubicBezTo>
                  <a:cubicBezTo>
                    <a:pt x="17610" y="18905"/>
                    <a:pt x="17277" y="18905"/>
                    <a:pt x="16613" y="18905"/>
                  </a:cubicBezTo>
                  <a:lnTo>
                    <a:pt x="4978" y="18905"/>
                  </a:lnTo>
                  <a:cubicBezTo>
                    <a:pt x="4323" y="18905"/>
                    <a:pt x="3990" y="18905"/>
                    <a:pt x="3637" y="18794"/>
                  </a:cubicBezTo>
                  <a:cubicBezTo>
                    <a:pt x="3251" y="18653"/>
                    <a:pt x="2947" y="18349"/>
                    <a:pt x="2806" y="17963"/>
                  </a:cubicBezTo>
                  <a:cubicBezTo>
                    <a:pt x="2695" y="17610"/>
                    <a:pt x="2695" y="17277"/>
                    <a:pt x="2695" y="16613"/>
                  </a:cubicBezTo>
                  <a:lnTo>
                    <a:pt x="2695" y="4976"/>
                  </a:lnTo>
                  <a:cubicBezTo>
                    <a:pt x="2695" y="4322"/>
                    <a:pt x="2695" y="3990"/>
                    <a:pt x="2806" y="3637"/>
                  </a:cubicBezTo>
                  <a:cubicBezTo>
                    <a:pt x="2947" y="3251"/>
                    <a:pt x="3251" y="2947"/>
                    <a:pt x="3637" y="2806"/>
                  </a:cubicBezTo>
                  <a:cubicBezTo>
                    <a:pt x="3988" y="2695"/>
                    <a:pt x="4321" y="2695"/>
                    <a:pt x="4978" y="269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AutoShape 33">
              <a:extLst>
                <a:ext uri="{FF2B5EF4-FFF2-40B4-BE49-F238E27FC236}">
                  <a16:creationId xmlns:a16="http://schemas.microsoft.com/office/drawing/2014/main" id="{B60B598F-ABDC-48FB-8000-A983801A0B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5984" y="1166666"/>
              <a:ext cx="759105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"/>
                  </a:moveTo>
                  <a:lnTo>
                    <a:pt x="11877" y="0"/>
                  </a:lnTo>
                  <a:cubicBezTo>
                    <a:pt x="14856" y="259"/>
                    <a:pt x="17643" y="3782"/>
                    <a:pt x="19512" y="9652"/>
                  </a:cubicBezTo>
                  <a:cubicBezTo>
                    <a:pt x="20600" y="13069"/>
                    <a:pt x="21320" y="17141"/>
                    <a:pt x="21600" y="21471"/>
                  </a:cubicBezTo>
                  <a:lnTo>
                    <a:pt x="9230" y="2160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" name="AutoShape 34">
              <a:extLst>
                <a:ext uri="{FF2B5EF4-FFF2-40B4-BE49-F238E27FC236}">
                  <a16:creationId xmlns:a16="http://schemas.microsoft.com/office/drawing/2014/main" id="{622440E9-6947-4DA6-AA91-A6F4BC885D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9533" y="1166666"/>
              <a:ext cx="759105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"/>
                  </a:moveTo>
                  <a:lnTo>
                    <a:pt x="11877" y="0"/>
                  </a:lnTo>
                  <a:cubicBezTo>
                    <a:pt x="14856" y="259"/>
                    <a:pt x="17643" y="3782"/>
                    <a:pt x="19512" y="9652"/>
                  </a:cubicBezTo>
                  <a:cubicBezTo>
                    <a:pt x="20600" y="13069"/>
                    <a:pt x="21320" y="17141"/>
                    <a:pt x="21600" y="21471"/>
                  </a:cubicBezTo>
                  <a:lnTo>
                    <a:pt x="9230" y="2160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5" name="AutoShape 35">
              <a:extLst>
                <a:ext uri="{FF2B5EF4-FFF2-40B4-BE49-F238E27FC236}">
                  <a16:creationId xmlns:a16="http://schemas.microsoft.com/office/drawing/2014/main" id="{EE39D98D-E3EB-4D08-A19F-9EE2DF8AFD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23878" y="1166666"/>
              <a:ext cx="705959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40" y="0"/>
                  </a:lnTo>
                  <a:cubicBezTo>
                    <a:pt x="14015" y="514"/>
                    <a:pt x="16971" y="3989"/>
                    <a:pt x="19050" y="9652"/>
                  </a:cubicBezTo>
                  <a:cubicBezTo>
                    <a:pt x="20296" y="13046"/>
                    <a:pt x="21171" y="17102"/>
                    <a:pt x="21600" y="21471"/>
                  </a:cubicBezTo>
                  <a:lnTo>
                    <a:pt x="7994" y="2160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6" name="AutoShape 36">
              <a:extLst>
                <a:ext uri="{FF2B5EF4-FFF2-40B4-BE49-F238E27FC236}">
                  <a16:creationId xmlns:a16="http://schemas.microsoft.com/office/drawing/2014/main" id="{7003B61E-35B3-42B2-A8F5-04F3A4713B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73201" y="1166666"/>
              <a:ext cx="705959" cy="300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40" y="0"/>
                  </a:lnTo>
                  <a:cubicBezTo>
                    <a:pt x="13893" y="886"/>
                    <a:pt x="16711" y="4308"/>
                    <a:pt x="18783" y="9651"/>
                  </a:cubicBezTo>
                  <a:cubicBezTo>
                    <a:pt x="19439" y="11341"/>
                    <a:pt x="20007" y="13198"/>
                    <a:pt x="20479" y="15181"/>
                  </a:cubicBezTo>
                  <a:cubicBezTo>
                    <a:pt x="20952" y="17164"/>
                    <a:pt x="21329" y="19273"/>
                    <a:pt x="21600" y="21471"/>
                  </a:cubicBezTo>
                  <a:lnTo>
                    <a:pt x="7994" y="2160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7" name="AutoShape 37">
              <a:extLst>
                <a:ext uri="{FF2B5EF4-FFF2-40B4-BE49-F238E27FC236}">
                  <a16:creationId xmlns:a16="http://schemas.microsoft.com/office/drawing/2014/main" id="{DC09C84D-4B5B-4DA5-B4DB-D8BCF168FE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9564" y="-1"/>
              <a:ext cx="816520" cy="14680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44" y="0"/>
                  </a:moveTo>
                  <a:lnTo>
                    <a:pt x="148" y="5"/>
                  </a:lnTo>
                  <a:lnTo>
                    <a:pt x="0" y="4404"/>
                  </a:lnTo>
                  <a:lnTo>
                    <a:pt x="4576" y="4404"/>
                  </a:lnTo>
                  <a:cubicBezTo>
                    <a:pt x="5487" y="4408"/>
                    <a:pt x="6184" y="4406"/>
                    <a:pt x="6781" y="4425"/>
                  </a:cubicBezTo>
                  <a:cubicBezTo>
                    <a:pt x="7380" y="4444"/>
                    <a:pt x="7877" y="4483"/>
                    <a:pt x="8389" y="4565"/>
                  </a:cubicBezTo>
                  <a:cubicBezTo>
                    <a:pt x="8959" y="4680"/>
                    <a:pt x="9466" y="4863"/>
                    <a:pt x="9885" y="5097"/>
                  </a:cubicBezTo>
                  <a:cubicBezTo>
                    <a:pt x="10304" y="5330"/>
                    <a:pt x="10634" y="5614"/>
                    <a:pt x="10841" y="5931"/>
                  </a:cubicBezTo>
                  <a:cubicBezTo>
                    <a:pt x="11006" y="6221"/>
                    <a:pt x="11089" y="6501"/>
                    <a:pt x="11130" y="6846"/>
                  </a:cubicBezTo>
                  <a:cubicBezTo>
                    <a:pt x="11171" y="7191"/>
                    <a:pt x="11171" y="7601"/>
                    <a:pt x="11171" y="8146"/>
                  </a:cubicBezTo>
                  <a:lnTo>
                    <a:pt x="11171" y="14263"/>
                  </a:lnTo>
                  <a:lnTo>
                    <a:pt x="8409" y="14263"/>
                  </a:lnTo>
                  <a:lnTo>
                    <a:pt x="15005" y="21600"/>
                  </a:lnTo>
                  <a:lnTo>
                    <a:pt x="21600" y="14263"/>
                  </a:lnTo>
                  <a:lnTo>
                    <a:pt x="19040" y="14263"/>
                  </a:lnTo>
                  <a:lnTo>
                    <a:pt x="19040" y="10366"/>
                  </a:lnTo>
                  <a:cubicBezTo>
                    <a:pt x="19040" y="8868"/>
                    <a:pt x="19038" y="7744"/>
                    <a:pt x="18925" y="6796"/>
                  </a:cubicBezTo>
                  <a:cubicBezTo>
                    <a:pt x="18811" y="5848"/>
                    <a:pt x="18587" y="5076"/>
                    <a:pt x="18133" y="4281"/>
                  </a:cubicBezTo>
                  <a:cubicBezTo>
                    <a:pt x="17564" y="3410"/>
                    <a:pt x="16662" y="2632"/>
                    <a:pt x="15512" y="1992"/>
                  </a:cubicBezTo>
                  <a:cubicBezTo>
                    <a:pt x="14361" y="1353"/>
                    <a:pt x="12963" y="851"/>
                    <a:pt x="11398" y="534"/>
                  </a:cubicBezTo>
                  <a:cubicBezTo>
                    <a:pt x="9966" y="285"/>
                    <a:pt x="8576" y="161"/>
                    <a:pt x="6884" y="94"/>
                  </a:cubicBezTo>
                  <a:cubicBezTo>
                    <a:pt x="5187" y="27"/>
                    <a:pt x="3189" y="19"/>
                    <a:pt x="5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41186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4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00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F447961D02BC4CA02C3DCF642F2EFC" ma:contentTypeVersion="6" ma:contentTypeDescription="Create a new document." ma:contentTypeScope="" ma:versionID="c4870b24915fad51ecfaef79c9445101">
  <xsd:schema xmlns:xsd="http://www.w3.org/2001/XMLSchema" xmlns:xs="http://www.w3.org/2001/XMLSchema" xmlns:p="http://schemas.microsoft.com/office/2006/metadata/properties" xmlns:ns2="b41bea99-eaf2-4875-8647-9ef9a4fa0d31" targetNamespace="http://schemas.microsoft.com/office/2006/metadata/properties" ma:root="true" ma:fieldsID="0a9f036af665cd721f6fd9b9a49d5c8d" ns2:_="">
    <xsd:import namespace="b41bea99-eaf2-4875-8647-9ef9a4fa0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bea99-eaf2-4875-8647-9ef9a4fa0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BC7433-8EAA-4047-985B-D6DDAB47700C}"/>
</file>

<file path=customXml/itemProps2.xml><?xml version="1.0" encoding="utf-8"?>
<ds:datastoreItem xmlns:ds="http://schemas.openxmlformats.org/officeDocument/2006/customXml" ds:itemID="{BBF074EC-631A-4D61-9200-C985B95F4619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b63560f3-b412-4a9b-9506-8599d5c22b3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32D113A-B2D8-4813-9128-B7398AA755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9661</TotalTime>
  <Words>519</Words>
  <Application>Microsoft Office PowerPoint</Application>
  <PresentationFormat>On-screen Show (4:3)</PresentationFormat>
  <Paragraphs>109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Helvetica Light</vt:lpstr>
      <vt:lpstr>Wingdings</vt:lpstr>
      <vt:lpstr>Retrospect</vt:lpstr>
      <vt:lpstr>Information Systems for Health: Concept and Maturity Model Assessment </vt:lpstr>
      <vt:lpstr>1. Background</vt:lpstr>
      <vt:lpstr>Background</vt:lpstr>
      <vt:lpstr>Key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IS4H Framework</vt:lpstr>
      <vt:lpstr>IS4H Framework</vt:lpstr>
      <vt:lpstr>PowerPoint Presentation</vt:lpstr>
      <vt:lpstr>IS4H Framework</vt:lpstr>
      <vt:lpstr>IS4H Resources</vt:lpstr>
      <vt:lpstr>IS4H Maturity Model</vt:lpstr>
      <vt:lpstr>IS4H-Maturity Model </vt:lpstr>
      <vt:lpstr>IS4H-MM Purpose</vt:lpstr>
      <vt:lpstr>PowerPoint Presentation</vt:lpstr>
      <vt:lpstr>The tool</vt:lpstr>
      <vt:lpstr>The tool</vt:lpstr>
      <vt:lpstr>PowerPoint Presentation</vt:lpstr>
      <vt:lpstr>IS4H-MM Purpose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salm</dc:creator>
  <cp:lastModifiedBy>Marti, Ms. Myrna (WDC)</cp:lastModifiedBy>
  <cp:revision>277</cp:revision>
  <cp:lastPrinted>2019-01-22T21:14:54Z</cp:lastPrinted>
  <dcterms:created xsi:type="dcterms:W3CDTF">2017-02-15T00:09:51Z</dcterms:created>
  <dcterms:modified xsi:type="dcterms:W3CDTF">2019-10-21T17:43:39Z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0x0101002AF447961D02BC4CA02C3DCF642F2EFC</vt:lpwstr>
  </property>
  <property fmtid="{D5CDD505-2E9C-101B-9397-08002B2CF9AE}" pid="3" name="AuthorIds_UIVersion_512">
    <vt:lpwstr>6</vt:lpwstr>
  </property>
</Properties>
</file>