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76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paho-my.sharepoint.com/personal/bravopam_paho_org/Documents/Surveillance/Surveillance%20Analysis/Data-Graph2020-23MRBulletin_2015-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Sheet3!$C$3</c:f>
              <c:strCache>
                <c:ptCount val="1"/>
                <c:pt idx="0">
                  <c:v>Median of cases by EW 23/2015-2019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Sheet3!$B$4:$B$12</c:f>
              <c:strCache>
                <c:ptCount val="9"/>
                <c:pt idx="0">
                  <c:v>Colombia</c:v>
                </c:pt>
                <c:pt idx="1">
                  <c:v>Paraguay</c:v>
                </c:pt>
                <c:pt idx="2">
                  <c:v>Peru</c:v>
                </c:pt>
                <c:pt idx="3">
                  <c:v>Venezuela</c:v>
                </c:pt>
                <c:pt idx="4">
                  <c:v>Argentina</c:v>
                </c:pt>
                <c:pt idx="5">
                  <c:v>Chile</c:v>
                </c:pt>
                <c:pt idx="6">
                  <c:v>Ecuador</c:v>
                </c:pt>
                <c:pt idx="7">
                  <c:v>Bolivia</c:v>
                </c:pt>
                <c:pt idx="8">
                  <c:v>Uruguay</c:v>
                </c:pt>
              </c:strCache>
            </c:strRef>
          </c:cat>
          <c:val>
            <c:numRef>
              <c:f>Sheet3!$C$4:$C$12</c:f>
              <c:numCache>
                <c:formatCode>0</c:formatCode>
                <c:ptCount val="9"/>
                <c:pt idx="0">
                  <c:v>701</c:v>
                </c:pt>
                <c:pt idx="1">
                  <c:v>328</c:v>
                </c:pt>
                <c:pt idx="2">
                  <c:v>170</c:v>
                </c:pt>
                <c:pt idx="3">
                  <c:v>134.5</c:v>
                </c:pt>
                <c:pt idx="4">
                  <c:v>119.5</c:v>
                </c:pt>
                <c:pt idx="5">
                  <c:v>78.5</c:v>
                </c:pt>
                <c:pt idx="6">
                  <c:v>49.5</c:v>
                </c:pt>
                <c:pt idx="7">
                  <c:v>33</c:v>
                </c:pt>
                <c:pt idx="8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35-46B7-B37A-86FBA1F15BE8}"/>
            </c:ext>
          </c:extLst>
        </c:ser>
        <c:ser>
          <c:idx val="1"/>
          <c:order val="1"/>
          <c:tx>
            <c:strRef>
              <c:f>Sheet3!$D$3</c:f>
              <c:strCache>
                <c:ptCount val="1"/>
                <c:pt idx="0">
                  <c:v>Reported cases by EW 23/2020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Sheet3!$B$4:$B$12</c:f>
              <c:strCache>
                <c:ptCount val="9"/>
                <c:pt idx="0">
                  <c:v>Colombia</c:v>
                </c:pt>
                <c:pt idx="1">
                  <c:v>Paraguay</c:v>
                </c:pt>
                <c:pt idx="2">
                  <c:v>Peru</c:v>
                </c:pt>
                <c:pt idx="3">
                  <c:v>Venezuela</c:v>
                </c:pt>
                <c:pt idx="4">
                  <c:v>Argentina</c:v>
                </c:pt>
                <c:pt idx="5">
                  <c:v>Chile</c:v>
                </c:pt>
                <c:pt idx="6">
                  <c:v>Ecuador</c:v>
                </c:pt>
                <c:pt idx="7">
                  <c:v>Bolivia</c:v>
                </c:pt>
                <c:pt idx="8">
                  <c:v>Uruguay</c:v>
                </c:pt>
              </c:strCache>
            </c:strRef>
          </c:cat>
          <c:val>
            <c:numRef>
              <c:f>Sheet3!$D$4:$D$12</c:f>
              <c:numCache>
                <c:formatCode>General</c:formatCode>
                <c:ptCount val="9"/>
                <c:pt idx="0">
                  <c:v>489</c:v>
                </c:pt>
                <c:pt idx="1">
                  <c:v>455</c:v>
                </c:pt>
                <c:pt idx="2">
                  <c:v>41</c:v>
                </c:pt>
                <c:pt idx="3">
                  <c:v>258</c:v>
                </c:pt>
                <c:pt idx="4">
                  <c:v>134</c:v>
                </c:pt>
                <c:pt idx="5">
                  <c:v>38</c:v>
                </c:pt>
                <c:pt idx="6">
                  <c:v>0</c:v>
                </c:pt>
                <c:pt idx="7">
                  <c:v>29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35-46B7-B37A-86FBA1F15BE8}"/>
            </c:ext>
          </c:extLst>
        </c:ser>
        <c:ser>
          <c:idx val="2"/>
          <c:order val="2"/>
          <c:tx>
            <c:strRef>
              <c:f>Sheet3!$E$3</c:f>
              <c:strCache>
                <c:ptCount val="1"/>
                <c:pt idx="0">
                  <c:v>Expected cases by EW 23/2020</c:v>
                </c:pt>
              </c:strCache>
            </c:strRef>
          </c:tx>
          <c:spPr>
            <a:pattFill prst="pct10">
              <a:fgClr>
                <a:srgbClr val="00B0F0"/>
              </a:fgClr>
              <a:bgClr>
                <a:schemeClr val="bg1"/>
              </a:bgClr>
            </a:patt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/>
          </c:spPr>
          <c:invertIfNegative val="0"/>
          <c:cat>
            <c:strRef>
              <c:f>Sheet3!$B$4:$B$12</c:f>
              <c:strCache>
                <c:ptCount val="9"/>
                <c:pt idx="0">
                  <c:v>Colombia</c:v>
                </c:pt>
                <c:pt idx="1">
                  <c:v>Paraguay</c:v>
                </c:pt>
                <c:pt idx="2">
                  <c:v>Peru</c:v>
                </c:pt>
                <c:pt idx="3">
                  <c:v>Venezuela</c:v>
                </c:pt>
                <c:pt idx="4">
                  <c:v>Argentina</c:v>
                </c:pt>
                <c:pt idx="5">
                  <c:v>Chile</c:v>
                </c:pt>
                <c:pt idx="6">
                  <c:v>Ecuador</c:v>
                </c:pt>
                <c:pt idx="7">
                  <c:v>Bolivia</c:v>
                </c:pt>
                <c:pt idx="8">
                  <c:v>Uruguay</c:v>
                </c:pt>
              </c:strCache>
            </c:strRef>
          </c:cat>
          <c:val>
            <c:numRef>
              <c:f>Sheet3!$E$4:$E$12</c:f>
              <c:numCache>
                <c:formatCode>0</c:formatCode>
                <c:ptCount val="9"/>
                <c:pt idx="0">
                  <c:v>387.22648461538472</c:v>
                </c:pt>
                <c:pt idx="1">
                  <c:v>54.18953076923075</c:v>
                </c:pt>
                <c:pt idx="2">
                  <c:v>250.08047692307693</c:v>
                </c:pt>
                <c:pt idx="3">
                  <c:v>219.35253076923078</c:v>
                </c:pt>
                <c:pt idx="4">
                  <c:v>344.46673076923071</c:v>
                </c:pt>
                <c:pt idx="5">
                  <c:v>145.78488461538458</c:v>
                </c:pt>
                <c:pt idx="6">
                  <c:v>133.6435153846154</c:v>
                </c:pt>
                <c:pt idx="7">
                  <c:v>88.562323076923093</c:v>
                </c:pt>
                <c:pt idx="8">
                  <c:v>26.628700000000002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35-46B7-B37A-86FBA1F15B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7032496"/>
        <c:axId val="1932625152"/>
      </c:barChart>
      <c:catAx>
        <c:axId val="177032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625152"/>
        <c:crosses val="autoZero"/>
        <c:auto val="1"/>
        <c:lblAlgn val="ctr"/>
        <c:lblOffset val="100"/>
        <c:noMultiLvlLbl val="0"/>
      </c:catAx>
      <c:valAx>
        <c:axId val="1932625152"/>
        <c:scaling>
          <c:orientation val="minMax"/>
          <c:max val="7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032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790448019389651"/>
          <c:y val="7.7976764582700711E-2"/>
          <c:w val="0.6534570005340502"/>
          <c:h val="5.12027805856900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59B86-42BC-4B27-B1C9-8ABD80748D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EA732F-C43F-4D7E-88CB-69663E5B28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B585D-14FF-471A-93CF-9F5591449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42EC-AF54-40CF-92FC-D7FE3B9E671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FC2B3-3A7C-4BB7-AE72-64CA641F8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72338-E79F-41AB-9290-C2071C463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0973-F0FF-4CC5-B178-95D83BFCC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18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CCCD3-008B-48A0-BD32-8546B35FF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C6A97F-1278-4E72-BF75-B48953E75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B5ADC-86A8-4BBE-9786-B5CC106DA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42EC-AF54-40CF-92FC-D7FE3B9E671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C332E-654C-4E09-A32B-61BFA153F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E2B45-D708-400F-AE57-F5E5A78AE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0973-F0FF-4CC5-B178-95D83BFCC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607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14B962-E81F-46A8-A386-E328226DA8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6DF2C2-2C3A-4EDF-84F3-5655AAE4AB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DFF7D2-0F7D-459D-9452-9EA07CB48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42EC-AF54-40CF-92FC-D7FE3B9E671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9E4D3-0AD3-4903-B86B-DAD735B58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6B5182-A2CB-4044-9752-8EF80B9E3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0973-F0FF-4CC5-B178-95D83BFCC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067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263A3-91B4-41C5-86A6-F90920C9D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4C875-C896-4AC8-9230-E190C4B89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D021D-736D-4C72-B123-55CEFADD8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42EC-AF54-40CF-92FC-D7FE3B9E671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F00C6-2B90-4642-8182-2028B5EC0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90EC60-178F-4AAC-99EA-14694716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0973-F0FF-4CC5-B178-95D83BFCC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59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ED6E0-807A-47F3-9A08-B47881A75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EE49C-E0F1-433C-942F-DB17F949F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F1D0F-9555-4506-B1C5-5DB1D8990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42EC-AF54-40CF-92FC-D7FE3B9E671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BF959-E704-4B3E-A6CF-AFA5CBF3C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43BAA1-E557-42E8-A9EE-B20A37257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0973-F0FF-4CC5-B178-95D83BFCC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574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662B7-D119-4BF5-B002-8E2A6F41D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C101A-2628-43AD-94A7-0A7E82E0E9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9AB04C-55B1-4C3F-A235-076CFE368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FA652F-021E-4A2F-8602-CB500875D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42EC-AF54-40CF-92FC-D7FE3B9E671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F1CCDB-E1DE-4D5F-BAF5-8DFBD3DAD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3678AF-CA15-4498-8208-F0F031A64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0973-F0FF-4CC5-B178-95D83BFCC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006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BFEC4-7D2F-482C-A6AA-441556566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792F8-EF3F-402A-B3DA-49CA934B0E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D3CC1E-42C1-4421-86FD-5794AB2B80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5DA4BE-AE6A-4E40-BE02-93419464F5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C5B831-B66B-416B-BB0E-5FD7240F36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DD19DD-C9FE-4182-B084-1A3885704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42EC-AF54-40CF-92FC-D7FE3B9E671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5DFE7B-AF49-4427-9BC4-77C3E29F9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1F0788-BB74-4EF3-BB30-806C19BFC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0973-F0FF-4CC5-B178-95D83BFCC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683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71C2E-66DC-4489-B4DA-3BDB1075B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CBCEA9-8045-4D91-BB82-B551293AC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42EC-AF54-40CF-92FC-D7FE3B9E671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DAFA84-ED16-427D-A1B9-4D09A1ECC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FB4494-F21B-4FB1-B11E-D0B0CDBB3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0973-F0FF-4CC5-B178-95D83BFCC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570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E06180-8B7D-4E4E-BFD7-408606FD0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42EC-AF54-40CF-92FC-D7FE3B9E671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86AFF4-6F25-4FE0-A876-C8871027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1D44EC-F61D-4E76-8CC6-65544A9C5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0973-F0FF-4CC5-B178-95D83BFCC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68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DF7A6-AD4D-4ED6-A833-2EEFD2E24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7C552-32AD-4A2E-AAFC-D80576E1E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D0F77E-18ED-48C2-ABBF-C1E57FE37D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351BAA-C440-4BB1-B74D-66EBFF61A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42EC-AF54-40CF-92FC-D7FE3B9E671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6FDA99-95E8-48BF-A992-1DF3728A6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CAAF17-889E-4619-9891-011535110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0973-F0FF-4CC5-B178-95D83BFCC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821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10472-36F8-45C6-9D40-018314EC5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DA0250-4369-4174-823C-0FA809C54B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F0F13E-5B87-4E63-9B8E-EBC0AAE802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CAA51F-A940-4D8E-B19E-A59844B61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42EC-AF54-40CF-92FC-D7FE3B9E671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455C8D-1475-4323-A605-C8EE0C508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B0794E-F1E5-4C24-8145-0EF1664C9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0973-F0FF-4CC5-B178-95D83BFCC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385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9D0691-0335-4350-A617-7CCCB33A5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8E724-836D-46D7-80F5-7C2204D1DA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691BD2-E2E1-4178-9602-A3075654E4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A42EC-AF54-40CF-92FC-D7FE3B9E671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F0D55-C37D-4509-A021-8187315F80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7EE9D-BC78-4570-A1F3-A5319C1E7F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60973-F0FF-4CC5-B178-95D83BFCCD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86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963DA37-8F78-47AC-A309-D0AAE2FEB7D2}"/>
              </a:ext>
            </a:extLst>
          </p:cNvPr>
          <p:cNvSpPr/>
          <p:nvPr/>
        </p:nvSpPr>
        <p:spPr>
          <a:xfrm>
            <a:off x="193479" y="83884"/>
            <a:ext cx="1125239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Palatino Linotype" panose="02040502050505030304" pitchFamily="18" charset="0"/>
              </a:rPr>
              <a:t>Analysis of the notification of suspected measles and rubella cases by country. South America*, 2015-2020**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5CAFA4-5BE9-4FB7-AF3E-10B1222957A6}"/>
              </a:ext>
            </a:extLst>
          </p:cNvPr>
          <p:cNvSpPr txBox="1"/>
          <p:nvPr/>
        </p:nvSpPr>
        <p:spPr>
          <a:xfrm>
            <a:off x="486864" y="6057172"/>
            <a:ext cx="98996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*The graph does not include Brazil. </a:t>
            </a:r>
          </a:p>
          <a:p>
            <a:r>
              <a:rPr lang="en-US" sz="1200" dirty="0"/>
              <a:t>**Data reported as of epidemiological week (EW) 23 of each year through the Integrated Surveillance Information System  (ISIS); Measles Elimination Surveillance System (MESS) and country reports to FPL-IM/PAHO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7AB889-4B99-4635-8995-7E926896A155}"/>
              </a:ext>
            </a:extLst>
          </p:cNvPr>
          <p:cNvSpPr txBox="1"/>
          <p:nvPr/>
        </p:nvSpPr>
        <p:spPr>
          <a:xfrm>
            <a:off x="132921" y="1834469"/>
            <a:ext cx="369332" cy="284964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1200" dirty="0"/>
              <a:t>Suspected MR cases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93D5576-49F6-4E57-98C1-DF34710EB8D2}"/>
              </a:ext>
            </a:extLst>
          </p:cNvPr>
          <p:cNvSpPr txBox="1"/>
          <p:nvPr/>
        </p:nvSpPr>
        <p:spPr>
          <a:xfrm>
            <a:off x="9671296" y="2511500"/>
            <a:ext cx="977052" cy="369332"/>
          </a:xfrm>
          <a:prstGeom prst="rect">
            <a:avLst/>
          </a:prstGeom>
          <a:noFill/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N=4,710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B77AE16D-A6FD-43FE-95AA-C6A0A7906F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9730732"/>
              </p:ext>
            </p:extLst>
          </p:nvPr>
        </p:nvGraphicFramePr>
        <p:xfrm>
          <a:off x="598140" y="1154771"/>
          <a:ext cx="11392188" cy="4723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334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69FE739999C447A76F1EF8B3FD66E4" ma:contentTypeVersion="13" ma:contentTypeDescription="Create a new document." ma:contentTypeScope="" ma:versionID="cbd048430c8551c34c2c3c8571f1b260">
  <xsd:schema xmlns:xsd="http://www.w3.org/2001/XMLSchema" xmlns:xs="http://www.w3.org/2001/XMLSchema" xmlns:p="http://schemas.microsoft.com/office/2006/metadata/properties" xmlns:ns3="4655c133-e14e-4d88-8fbc-c3b347145ec5" xmlns:ns4="64ced670-a384-4657-ba0f-fc07d30f5a44" targetNamespace="http://schemas.microsoft.com/office/2006/metadata/properties" ma:root="true" ma:fieldsID="5457dbb80d17598a17de4d439e456cf2" ns3:_="" ns4:_="">
    <xsd:import namespace="4655c133-e14e-4d88-8fbc-c3b347145ec5"/>
    <xsd:import namespace="64ced670-a384-4657-ba0f-fc07d30f5a4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55c133-e14e-4d88-8fbc-c3b347145e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ced670-a384-4657-ba0f-fc07d30f5a4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A934D0-0A26-499D-99F1-E3500D95308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BEB1B48-1945-4C1B-A3CD-533098CAE6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55c133-e14e-4d88-8fbc-c3b347145ec5"/>
    <ds:schemaRef ds:uri="64ced670-a384-4657-ba0f-fc07d30f5a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17B15BF-A30A-49D1-9E60-89C7C9BEA1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69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Palatino Linotype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Bravo, Ms. Pamela (WDC)</dc:creator>
  <cp:lastModifiedBy>Pacis, Ms. Carmelita Lucia (WDC)</cp:lastModifiedBy>
  <cp:revision>7</cp:revision>
  <dcterms:created xsi:type="dcterms:W3CDTF">2020-06-11T20:15:43Z</dcterms:created>
  <dcterms:modified xsi:type="dcterms:W3CDTF">2020-06-19T15:33:50Z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0x0101007C69FE739999C447A76F1EF8B3FD66E4</vt:lpwstr>
  </property>
</Properties>
</file>