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92" r:id="rId3"/>
    <p:sldId id="477" r:id="rId4"/>
    <p:sldId id="655" r:id="rId5"/>
    <p:sldId id="690" r:id="rId6"/>
    <p:sldId id="649" r:id="rId7"/>
    <p:sldId id="691" r:id="rId8"/>
    <p:sldId id="650" r:id="rId9"/>
    <p:sldId id="651" r:id="rId10"/>
    <p:sldId id="694" r:id="rId11"/>
    <p:sldId id="654" r:id="rId12"/>
    <p:sldId id="636" r:id="rId13"/>
    <p:sldId id="639" r:id="rId14"/>
    <p:sldId id="693" r:id="rId15"/>
    <p:sldId id="61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'Figura 5'!$L$4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12 122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43-4140-94FB-C71E58B560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18 064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43-4140-94FB-C71E58B560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25 061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43-4140-94FB-C71E58B560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27 581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943-4140-94FB-C71E58B560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36 520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943-4140-94FB-C71E58B560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72 893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943-4140-94FB-C71E58B560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103 774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943-4140-94FB-C71E58B5606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117 803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943-4140-94FB-C71E58B5606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160 848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943-4140-94FB-C71E58B56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5'!$L$5:$L$13</c:f>
              <c:numCache>
                <c:formatCode>#,##0</c:formatCode>
                <c:ptCount val="9"/>
                <c:pt idx="0">
                  <c:v>12122</c:v>
                </c:pt>
                <c:pt idx="1">
                  <c:v>18064</c:v>
                </c:pt>
                <c:pt idx="2">
                  <c:v>25061</c:v>
                </c:pt>
                <c:pt idx="3">
                  <c:v>27581</c:v>
                </c:pt>
                <c:pt idx="4">
                  <c:v>36520</c:v>
                </c:pt>
                <c:pt idx="5">
                  <c:v>72893</c:v>
                </c:pt>
                <c:pt idx="6">
                  <c:v>103774</c:v>
                </c:pt>
                <c:pt idx="7">
                  <c:v>117803</c:v>
                </c:pt>
                <c:pt idx="8">
                  <c:v>160848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43-4140-94FB-C71E58B56067}"/>
            </c:ext>
          </c:extLst>
        </c:ser>
        <c:ser>
          <c:idx val="1"/>
          <c:order val="1"/>
          <c:tx>
            <c:strRef>
              <c:f>'Figura 5'!$M$4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5'!$M$5:$M$13</c:f>
              <c:numCache>
                <c:formatCode>0</c:formatCode>
                <c:ptCount val="9"/>
                <c:pt idx="0">
                  <c:v>2762</c:v>
                </c:pt>
                <c:pt idx="1">
                  <c:v>3838</c:v>
                </c:pt>
                <c:pt idx="2">
                  <c:v>4139</c:v>
                </c:pt>
                <c:pt idx="3" formatCode="#,##0">
                  <c:v>13829</c:v>
                </c:pt>
                <c:pt idx="4" formatCode="#,##0">
                  <c:v>16128</c:v>
                </c:pt>
                <c:pt idx="5" formatCode="#,##0">
                  <c:v>21696</c:v>
                </c:pt>
                <c:pt idx="6" formatCode="#,##0">
                  <c:v>43964</c:v>
                </c:pt>
                <c:pt idx="7" formatCode="#,##0">
                  <c:v>37842</c:v>
                </c:pt>
                <c:pt idx="8" formatCode="#,##0">
                  <c:v>22617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43-4140-94FB-C71E58B560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937088"/>
        <c:axId val="32938624"/>
      </c:barChart>
      <c:catAx>
        <c:axId val="3293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38624"/>
        <c:crosses val="autoZero"/>
        <c:auto val="1"/>
        <c:lblAlgn val="ctr"/>
        <c:lblOffset val="100"/>
        <c:noMultiLvlLbl val="0"/>
      </c:catAx>
      <c:valAx>
        <c:axId val="32938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93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'Figura 5'!$L$4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12 122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43-4140-94FB-C71E58B560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18 064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43-4140-94FB-C71E58B560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25 061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43-4140-94FB-C71E58B560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27 581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943-4140-94FB-C71E58B560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36 520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943-4140-94FB-C71E58B560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72 893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943-4140-94FB-C71E58B560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103 774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943-4140-94FB-C71E58B5606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117 803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943-4140-94FB-C71E58B5606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160 848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943-4140-94FB-C71E58B56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5'!$L$5:$L$13</c:f>
              <c:numCache>
                <c:formatCode>#,##0</c:formatCode>
                <c:ptCount val="9"/>
                <c:pt idx="0">
                  <c:v>12122</c:v>
                </c:pt>
                <c:pt idx="1">
                  <c:v>18064</c:v>
                </c:pt>
                <c:pt idx="2">
                  <c:v>25061</c:v>
                </c:pt>
                <c:pt idx="3">
                  <c:v>27581</c:v>
                </c:pt>
                <c:pt idx="4">
                  <c:v>36520</c:v>
                </c:pt>
                <c:pt idx="5">
                  <c:v>72893</c:v>
                </c:pt>
                <c:pt idx="6">
                  <c:v>103774</c:v>
                </c:pt>
                <c:pt idx="7">
                  <c:v>117803</c:v>
                </c:pt>
                <c:pt idx="8">
                  <c:v>160848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43-4140-94FB-C71E58B56067}"/>
            </c:ext>
          </c:extLst>
        </c:ser>
        <c:ser>
          <c:idx val="1"/>
          <c:order val="1"/>
          <c:tx>
            <c:strRef>
              <c:f>'Figura 5'!$M$4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5'!$K$5:$K$13</c:f>
              <c:strCache>
                <c:ptCount val="9"/>
                <c:pt idx="0">
                  <c:v>Exposure to mechanical forces</c:v>
                </c:pt>
                <c:pt idx="1">
                  <c:v>Drowning</c:v>
                </c:pt>
                <c:pt idx="2">
                  <c:v>Alcohol consumption</c:v>
                </c:pt>
                <c:pt idx="3">
                  <c:v>Drug consumption</c:v>
                </c:pt>
                <c:pt idx="4">
                  <c:v>HIV/AIDS</c:v>
                </c:pt>
                <c:pt idx="5">
                  <c:v>Suicides</c:v>
                </c:pt>
                <c:pt idx="6">
                  <c:v>Cirrhosis of the liver</c:v>
                </c:pt>
                <c:pt idx="7">
                  <c:v>Road injuries</c:v>
                </c:pt>
                <c:pt idx="8">
                  <c:v>Homicides</c:v>
                </c:pt>
              </c:strCache>
            </c:strRef>
          </c:cat>
          <c:val>
            <c:numRef>
              <c:f>'Figura 5'!$M$5:$M$13</c:f>
              <c:numCache>
                <c:formatCode>0</c:formatCode>
                <c:ptCount val="9"/>
                <c:pt idx="0">
                  <c:v>2762</c:v>
                </c:pt>
                <c:pt idx="1">
                  <c:v>3838</c:v>
                </c:pt>
                <c:pt idx="2">
                  <c:v>4139</c:v>
                </c:pt>
                <c:pt idx="3" formatCode="#,##0">
                  <c:v>13829</c:v>
                </c:pt>
                <c:pt idx="4" formatCode="#,##0">
                  <c:v>16128</c:v>
                </c:pt>
                <c:pt idx="5" formatCode="#,##0">
                  <c:v>21696</c:v>
                </c:pt>
                <c:pt idx="6" formatCode="#,##0">
                  <c:v>43964</c:v>
                </c:pt>
                <c:pt idx="7" formatCode="#,##0">
                  <c:v>37842</c:v>
                </c:pt>
                <c:pt idx="8" formatCode="#,##0">
                  <c:v>22617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43-4140-94FB-C71E58B560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937088"/>
        <c:axId val="32938624"/>
      </c:barChart>
      <c:catAx>
        <c:axId val="3293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38624"/>
        <c:crosses val="autoZero"/>
        <c:auto val="1"/>
        <c:lblAlgn val="ctr"/>
        <c:lblOffset val="100"/>
        <c:noMultiLvlLbl val="0"/>
      </c:catAx>
      <c:valAx>
        <c:axId val="32938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293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709016760702218E-2"/>
          <c:y val="5.0925925925925923E-2"/>
          <c:w val="0.93811559186599558"/>
          <c:h val="0.68889690871974341"/>
        </c:manualLayout>
      </c:layout>
      <c:lineChart>
        <c:grouping val="standard"/>
        <c:varyColors val="0"/>
        <c:ser>
          <c:idx val="0"/>
          <c:order val="0"/>
          <c:tx>
            <c:strRef>
              <c:f>'Figura 9'!$T$26</c:f>
              <c:strCache>
                <c:ptCount val="1"/>
                <c:pt idx="0">
                  <c:v>Percentage of total YLLs in men, by age group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'Figura 9'!$S$27:$S$34</c:f>
              <c:strCache>
                <c:ptCount val="8"/>
                <c:pt idx="0">
                  <c:v>0-28 days</c:v>
                </c:pt>
                <c:pt idx="1">
                  <c:v>1-59 months</c:v>
                </c:pt>
                <c:pt idx="2">
                  <c:v>5-14 years</c:v>
                </c:pt>
                <c:pt idx="3">
                  <c:v>15-29 years</c:v>
                </c:pt>
                <c:pt idx="4">
                  <c:v>30-49 years</c:v>
                </c:pt>
                <c:pt idx="5">
                  <c:v>50-59 years</c:v>
                </c:pt>
                <c:pt idx="6">
                  <c:v>60-69 years</c:v>
                </c:pt>
                <c:pt idx="7">
                  <c:v>70 years or more</c:v>
                </c:pt>
              </c:strCache>
            </c:strRef>
          </c:cat>
          <c:val>
            <c:numRef>
              <c:f>'Figura 9'!$T$27:$T$34</c:f>
              <c:numCache>
                <c:formatCode>General</c:formatCode>
                <c:ptCount val="8"/>
                <c:pt idx="0">
                  <c:v>5.82</c:v>
                </c:pt>
                <c:pt idx="1">
                  <c:v>5.0199999999999996</c:v>
                </c:pt>
                <c:pt idx="2">
                  <c:v>2.2400000000000002</c:v>
                </c:pt>
                <c:pt idx="3">
                  <c:v>14.26</c:v>
                </c:pt>
                <c:pt idx="4">
                  <c:v>19.57</c:v>
                </c:pt>
                <c:pt idx="5">
                  <c:v>15.26</c:v>
                </c:pt>
                <c:pt idx="6">
                  <c:v>16.350000000000001</c:v>
                </c:pt>
                <c:pt idx="7">
                  <c:v>21.45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8B-48BC-8F06-CC5D630340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34148352"/>
        <c:axId val="34149888"/>
      </c:lineChart>
      <c:catAx>
        <c:axId val="341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9888"/>
        <c:crosses val="autoZero"/>
        <c:auto val="1"/>
        <c:lblAlgn val="ctr"/>
        <c:lblOffset val="100"/>
        <c:noMultiLvlLbl val="0"/>
      </c:catAx>
      <c:valAx>
        <c:axId val="34149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Porcentaje</a:t>
                </a:r>
              </a:p>
            </c:rich>
          </c:tx>
          <c:layout>
            <c:manualLayout>
              <c:xMode val="edge"/>
              <c:yMode val="edge"/>
              <c:x val="3.3552689971724546E-3"/>
              <c:y val="0.22448307597913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FE3E0-0C8C-4719-9C9B-C499EEBBE3C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EAFE7A4-5E18-4517-BF55-7BF721B56D05}">
      <dgm:prSet phldrT="[Texto]" custT="1"/>
      <dgm:spPr/>
      <dgm:t>
        <a:bodyPr/>
        <a:lstStyle/>
        <a:p>
          <a:r>
            <a:rPr lang="es-MX" sz="1800" dirty="0" err="1"/>
            <a:t>The</a:t>
          </a:r>
          <a:r>
            <a:rPr lang="es-MX" sz="1800" dirty="0"/>
            <a:t> media</a:t>
          </a:r>
        </a:p>
      </dgm:t>
    </dgm:pt>
    <dgm:pt modelId="{8E8D670D-4106-4FA5-96A7-04CD6E8208C9}" type="parTrans" cxnId="{9FCAB9CE-55F9-4B41-A5E1-F1461B9A3986}">
      <dgm:prSet/>
      <dgm:spPr/>
      <dgm:t>
        <a:bodyPr/>
        <a:lstStyle/>
        <a:p>
          <a:endParaRPr lang="es-MX"/>
        </a:p>
      </dgm:t>
    </dgm:pt>
    <dgm:pt modelId="{1DBAF493-AC57-4054-8EE4-6AFFD2FBFD06}" type="sibTrans" cxnId="{9FCAB9CE-55F9-4B41-A5E1-F1461B9A3986}">
      <dgm:prSet/>
      <dgm:spPr/>
      <dgm:t>
        <a:bodyPr/>
        <a:lstStyle/>
        <a:p>
          <a:r>
            <a:rPr lang="es-MX" dirty="0" err="1"/>
            <a:t>Education</a:t>
          </a:r>
          <a:r>
            <a:rPr lang="es-MX" dirty="0"/>
            <a:t> </a:t>
          </a:r>
          <a:r>
            <a:rPr lang="es-MX" dirty="0" err="1"/>
            <a:t>system</a:t>
          </a:r>
          <a:endParaRPr lang="es-MX" dirty="0"/>
        </a:p>
      </dgm:t>
    </dgm:pt>
    <dgm:pt modelId="{CFB64829-A6CB-473C-8362-8D3252369D2C}">
      <dgm:prSet phldrT="[Texto]" phldr="1"/>
      <dgm:spPr/>
      <dgm:t>
        <a:bodyPr/>
        <a:lstStyle/>
        <a:p>
          <a:endParaRPr lang="es-MX"/>
        </a:p>
      </dgm:t>
    </dgm:pt>
    <dgm:pt modelId="{526D4391-7EBF-4746-A345-A1EB4527607B}" type="parTrans" cxnId="{BF7AFF65-C812-41E2-9A3D-3E6CD06A831F}">
      <dgm:prSet/>
      <dgm:spPr/>
      <dgm:t>
        <a:bodyPr/>
        <a:lstStyle/>
        <a:p>
          <a:endParaRPr lang="es-MX"/>
        </a:p>
      </dgm:t>
    </dgm:pt>
    <dgm:pt modelId="{62FB7826-C411-4E9F-9937-EBE180801ADF}" type="sibTrans" cxnId="{BF7AFF65-C812-41E2-9A3D-3E6CD06A831F}">
      <dgm:prSet/>
      <dgm:spPr/>
      <dgm:t>
        <a:bodyPr/>
        <a:lstStyle/>
        <a:p>
          <a:endParaRPr lang="es-MX"/>
        </a:p>
      </dgm:t>
    </dgm:pt>
    <dgm:pt modelId="{8342AAF4-DDDA-45AF-8D85-976F88C91877}">
      <dgm:prSet phldrT="[Texto]" custT="1"/>
      <dgm:spPr/>
      <dgm:t>
        <a:bodyPr/>
        <a:lstStyle/>
        <a:p>
          <a:r>
            <a:rPr lang="es-MX" sz="1400" dirty="0" err="1"/>
            <a:t>Health</a:t>
          </a:r>
          <a:r>
            <a:rPr lang="es-MX" sz="1400" dirty="0"/>
            <a:t> </a:t>
          </a:r>
          <a:r>
            <a:rPr lang="es-MX" sz="1400" dirty="0" err="1"/>
            <a:t>personnel</a:t>
          </a:r>
          <a:r>
            <a:rPr lang="es-MX" sz="1400" dirty="0"/>
            <a:t> ando </a:t>
          </a:r>
          <a:r>
            <a:rPr lang="es-MX" sz="1400" dirty="0" err="1"/>
            <a:t>our</a:t>
          </a:r>
          <a:r>
            <a:rPr lang="es-MX" sz="1400" dirty="0"/>
            <a:t> training</a:t>
          </a:r>
        </a:p>
      </dgm:t>
    </dgm:pt>
    <dgm:pt modelId="{D067ED6A-59D4-4A17-BF38-75C5C9B66A48}" type="parTrans" cxnId="{8CFDF92A-5F3D-4A08-82A3-BC7571A32B6B}">
      <dgm:prSet/>
      <dgm:spPr/>
      <dgm:t>
        <a:bodyPr/>
        <a:lstStyle/>
        <a:p>
          <a:endParaRPr lang="es-MX"/>
        </a:p>
      </dgm:t>
    </dgm:pt>
    <dgm:pt modelId="{83A84FAD-3393-49C8-97FC-2623AD943102}" type="sibTrans" cxnId="{8CFDF92A-5F3D-4A08-82A3-BC7571A32B6B}">
      <dgm:prSet custT="1"/>
      <dgm:spPr/>
      <dgm:t>
        <a:bodyPr/>
        <a:lstStyle/>
        <a:p>
          <a:r>
            <a:rPr lang="es-MX" sz="1600" dirty="0" err="1"/>
            <a:t>Functioning</a:t>
          </a:r>
          <a:r>
            <a:rPr lang="es-MX" sz="1600" baseline="0" dirty="0"/>
            <a:t> </a:t>
          </a:r>
          <a:r>
            <a:rPr lang="es-MX" sz="1600" baseline="0" dirty="0" err="1"/>
            <a:t>of</a:t>
          </a:r>
          <a:r>
            <a:rPr lang="es-MX" sz="1600" baseline="0" dirty="0"/>
            <a:t> </a:t>
          </a:r>
          <a:r>
            <a:rPr lang="es-MX" sz="1600" baseline="0" dirty="0" err="1"/>
            <a:t>institutions</a:t>
          </a:r>
          <a:endParaRPr lang="es-MX" sz="1600" dirty="0"/>
        </a:p>
      </dgm:t>
    </dgm:pt>
    <dgm:pt modelId="{07D243EF-91CE-43DF-AB31-F113651A50A5}">
      <dgm:prSet phldrT="[Texto]" phldr="1"/>
      <dgm:spPr/>
      <dgm:t>
        <a:bodyPr/>
        <a:lstStyle/>
        <a:p>
          <a:endParaRPr lang="es-MX"/>
        </a:p>
      </dgm:t>
    </dgm:pt>
    <dgm:pt modelId="{C2F71599-ABAE-44F1-A1F6-A14171EB0B7A}" type="parTrans" cxnId="{1C523B2B-EC43-439D-A43F-9568B79BDEE4}">
      <dgm:prSet/>
      <dgm:spPr/>
      <dgm:t>
        <a:bodyPr/>
        <a:lstStyle/>
        <a:p>
          <a:endParaRPr lang="es-MX"/>
        </a:p>
      </dgm:t>
    </dgm:pt>
    <dgm:pt modelId="{16808713-39AA-43E9-B8E3-C3A59E07FBFC}" type="sibTrans" cxnId="{1C523B2B-EC43-439D-A43F-9568B79BDEE4}">
      <dgm:prSet/>
      <dgm:spPr/>
      <dgm:t>
        <a:bodyPr/>
        <a:lstStyle/>
        <a:p>
          <a:endParaRPr lang="es-MX"/>
        </a:p>
      </dgm:t>
    </dgm:pt>
    <dgm:pt modelId="{6FC9F139-F6B5-4305-AA33-C862B8B654B2}">
      <dgm:prSet phldrT="[Texto]"/>
      <dgm:spPr/>
      <dgm:t>
        <a:bodyPr/>
        <a:lstStyle/>
        <a:p>
          <a:r>
            <a:rPr lang="es-MX" dirty="0" err="1"/>
            <a:t>Policies</a:t>
          </a:r>
          <a:r>
            <a:rPr lang="es-MX" baseline="0" dirty="0"/>
            <a:t> and </a:t>
          </a:r>
          <a:r>
            <a:rPr lang="es-MX" baseline="0" dirty="0" err="1"/>
            <a:t>programs</a:t>
          </a:r>
          <a:r>
            <a:rPr lang="es-MX" baseline="0" dirty="0"/>
            <a:t> </a:t>
          </a:r>
          <a:endParaRPr lang="es-MX" dirty="0"/>
        </a:p>
      </dgm:t>
    </dgm:pt>
    <dgm:pt modelId="{676217BB-EC13-4468-94B2-CB7AAC598C32}" type="parTrans" cxnId="{ACEFF700-C85E-4A0F-9B8E-C5DD2C577A69}">
      <dgm:prSet/>
      <dgm:spPr/>
      <dgm:t>
        <a:bodyPr/>
        <a:lstStyle/>
        <a:p>
          <a:endParaRPr lang="es-MX"/>
        </a:p>
      </dgm:t>
    </dgm:pt>
    <dgm:pt modelId="{69614456-7E5B-4F72-BB14-6D42EB480A00}" type="sibTrans" cxnId="{ACEFF700-C85E-4A0F-9B8E-C5DD2C577A69}">
      <dgm:prSet custT="1"/>
      <dgm:spPr/>
      <dgm:t>
        <a:bodyPr/>
        <a:lstStyle/>
        <a:p>
          <a:r>
            <a:rPr lang="es-MX" sz="1600" dirty="0" err="1"/>
            <a:t>Laws</a:t>
          </a:r>
          <a:r>
            <a:rPr lang="es-MX" sz="1600" baseline="0" dirty="0"/>
            <a:t> and </a:t>
          </a:r>
          <a:r>
            <a:rPr lang="es-MX" sz="1600" baseline="0" dirty="0" err="1"/>
            <a:t>regulations</a:t>
          </a:r>
          <a:endParaRPr lang="es-MX" sz="1600" dirty="0"/>
        </a:p>
      </dgm:t>
    </dgm:pt>
    <dgm:pt modelId="{B7F9846C-1B66-4971-A42D-C2FEC1CABE10}">
      <dgm:prSet phldrT="[Texto]" phldr="1"/>
      <dgm:spPr/>
      <dgm:t>
        <a:bodyPr/>
        <a:lstStyle/>
        <a:p>
          <a:endParaRPr lang="es-MX"/>
        </a:p>
      </dgm:t>
    </dgm:pt>
    <dgm:pt modelId="{953896DD-2025-45DC-952C-89AD3A7F1BFB}" type="parTrans" cxnId="{065B3CF6-F9F2-45E4-BCA0-0A834B8282F8}">
      <dgm:prSet/>
      <dgm:spPr/>
      <dgm:t>
        <a:bodyPr/>
        <a:lstStyle/>
        <a:p>
          <a:endParaRPr lang="es-MX"/>
        </a:p>
      </dgm:t>
    </dgm:pt>
    <dgm:pt modelId="{B8C450A1-277F-466F-B4FF-1BDC2AFA5180}" type="sibTrans" cxnId="{065B3CF6-F9F2-45E4-BCA0-0A834B8282F8}">
      <dgm:prSet/>
      <dgm:spPr/>
      <dgm:t>
        <a:bodyPr/>
        <a:lstStyle/>
        <a:p>
          <a:endParaRPr lang="es-MX"/>
        </a:p>
      </dgm:t>
    </dgm:pt>
    <dgm:pt modelId="{D9E7CA71-F8C6-49BC-9B8D-04828DD73CFC}" type="pres">
      <dgm:prSet presAssocID="{24BFE3E0-0C8C-4719-9C9B-C499EEBBE3C6}" presName="Name0" presStyleCnt="0">
        <dgm:presLayoutVars>
          <dgm:chMax/>
          <dgm:chPref/>
          <dgm:dir/>
          <dgm:animLvl val="lvl"/>
        </dgm:presLayoutVars>
      </dgm:prSet>
      <dgm:spPr/>
    </dgm:pt>
    <dgm:pt modelId="{07A4805E-233C-4FD9-A061-0A49E2D2B44A}" type="pres">
      <dgm:prSet presAssocID="{5EAFE7A4-5E18-4517-BF55-7BF721B56D05}" presName="composite" presStyleCnt="0"/>
      <dgm:spPr/>
    </dgm:pt>
    <dgm:pt modelId="{5E289D12-C937-4DCE-B81E-520234B09083}" type="pres">
      <dgm:prSet presAssocID="{5EAFE7A4-5E18-4517-BF55-7BF721B56D05}" presName="Parent1" presStyleLbl="node1" presStyleIdx="0" presStyleCnt="6" custScaleX="155859">
        <dgm:presLayoutVars>
          <dgm:chMax val="1"/>
          <dgm:chPref val="1"/>
          <dgm:bulletEnabled val="1"/>
        </dgm:presLayoutVars>
      </dgm:prSet>
      <dgm:spPr/>
    </dgm:pt>
    <dgm:pt modelId="{40FA191B-1FFB-46B0-8D10-25CAC141A611}" type="pres">
      <dgm:prSet presAssocID="{5EAFE7A4-5E18-4517-BF55-7BF721B56D0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59613B6-4534-4A1C-AC73-0370DAB0EC3F}" type="pres">
      <dgm:prSet presAssocID="{5EAFE7A4-5E18-4517-BF55-7BF721B56D05}" presName="BalanceSpacing" presStyleCnt="0"/>
      <dgm:spPr/>
    </dgm:pt>
    <dgm:pt modelId="{1D50A7AB-E967-45CE-9371-8E6B9921E369}" type="pres">
      <dgm:prSet presAssocID="{5EAFE7A4-5E18-4517-BF55-7BF721B56D05}" presName="BalanceSpacing1" presStyleCnt="0"/>
      <dgm:spPr/>
    </dgm:pt>
    <dgm:pt modelId="{7E6359B3-C2B0-4997-B65F-E8D71936C511}" type="pres">
      <dgm:prSet presAssocID="{1DBAF493-AC57-4054-8EE4-6AFFD2FBFD06}" presName="Accent1Text" presStyleLbl="node1" presStyleIdx="1" presStyleCnt="6"/>
      <dgm:spPr/>
    </dgm:pt>
    <dgm:pt modelId="{40E268E5-68BD-4542-AC2E-AC62EE3508FF}" type="pres">
      <dgm:prSet presAssocID="{1DBAF493-AC57-4054-8EE4-6AFFD2FBFD06}" presName="spaceBetweenRectangles" presStyleCnt="0"/>
      <dgm:spPr/>
    </dgm:pt>
    <dgm:pt modelId="{64DEDEE2-CA86-4DE8-8DBD-8EB4546FBFAC}" type="pres">
      <dgm:prSet presAssocID="{8342AAF4-DDDA-45AF-8D85-976F88C91877}" presName="composite" presStyleCnt="0"/>
      <dgm:spPr/>
    </dgm:pt>
    <dgm:pt modelId="{D69C8BDF-0BC2-4CEC-8FA6-281A1C2828F8}" type="pres">
      <dgm:prSet presAssocID="{8342AAF4-DDDA-45AF-8D85-976F88C9187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88E62A3-F4D3-40E3-91D6-AAAEE92A0D1E}" type="pres">
      <dgm:prSet presAssocID="{8342AAF4-DDDA-45AF-8D85-976F88C9187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59526FA-6DB1-4477-8BBD-4EDC5BD71748}" type="pres">
      <dgm:prSet presAssocID="{8342AAF4-DDDA-45AF-8D85-976F88C91877}" presName="BalanceSpacing" presStyleCnt="0"/>
      <dgm:spPr/>
    </dgm:pt>
    <dgm:pt modelId="{4F08B857-3A5D-4946-8661-A4364BE7DA60}" type="pres">
      <dgm:prSet presAssocID="{8342AAF4-DDDA-45AF-8D85-976F88C91877}" presName="BalanceSpacing1" presStyleCnt="0"/>
      <dgm:spPr/>
    </dgm:pt>
    <dgm:pt modelId="{4CB969BD-1271-4C72-AAAD-B820F282922D}" type="pres">
      <dgm:prSet presAssocID="{83A84FAD-3393-49C8-97FC-2623AD943102}" presName="Accent1Text" presStyleLbl="node1" presStyleIdx="3" presStyleCnt="6" custScaleX="132080"/>
      <dgm:spPr/>
    </dgm:pt>
    <dgm:pt modelId="{3F25D044-B87B-4CDA-8D40-64BBC2D2FB87}" type="pres">
      <dgm:prSet presAssocID="{83A84FAD-3393-49C8-97FC-2623AD943102}" presName="spaceBetweenRectangles" presStyleCnt="0"/>
      <dgm:spPr/>
    </dgm:pt>
    <dgm:pt modelId="{C28D66E0-B600-40DD-94A4-C08B34F9A56F}" type="pres">
      <dgm:prSet presAssocID="{6FC9F139-F6B5-4305-AA33-C862B8B654B2}" presName="composite" presStyleCnt="0"/>
      <dgm:spPr/>
    </dgm:pt>
    <dgm:pt modelId="{459E90E7-3188-4FD4-BB0C-DCB9F6F00677}" type="pres">
      <dgm:prSet presAssocID="{6FC9F139-F6B5-4305-AA33-C862B8B654B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BDAAC93-C15D-47C0-8166-7248FF530292}" type="pres">
      <dgm:prSet presAssocID="{6FC9F139-F6B5-4305-AA33-C862B8B654B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791A63F-925C-4077-A190-BBE0353685DF}" type="pres">
      <dgm:prSet presAssocID="{6FC9F139-F6B5-4305-AA33-C862B8B654B2}" presName="BalanceSpacing" presStyleCnt="0"/>
      <dgm:spPr/>
    </dgm:pt>
    <dgm:pt modelId="{FB2ED40E-2EF7-4046-A575-9126F5C81B67}" type="pres">
      <dgm:prSet presAssocID="{6FC9F139-F6B5-4305-AA33-C862B8B654B2}" presName="BalanceSpacing1" presStyleCnt="0"/>
      <dgm:spPr/>
    </dgm:pt>
    <dgm:pt modelId="{2DCE1D60-BDE0-47A5-80EE-9CD225C63386}" type="pres">
      <dgm:prSet presAssocID="{69614456-7E5B-4F72-BB14-6D42EB480A00}" presName="Accent1Text" presStyleLbl="node1" presStyleIdx="5" presStyleCnt="6" custScaleX="112800"/>
      <dgm:spPr/>
    </dgm:pt>
  </dgm:ptLst>
  <dgm:cxnLst>
    <dgm:cxn modelId="{ACEFF700-C85E-4A0F-9B8E-C5DD2C577A69}" srcId="{24BFE3E0-0C8C-4719-9C9B-C499EEBBE3C6}" destId="{6FC9F139-F6B5-4305-AA33-C862B8B654B2}" srcOrd="2" destOrd="0" parTransId="{676217BB-EC13-4468-94B2-CB7AAC598C32}" sibTransId="{69614456-7E5B-4F72-BB14-6D42EB480A00}"/>
    <dgm:cxn modelId="{1ECECE06-8707-496B-936B-F46FB0CB7266}" type="presOf" srcId="{CFB64829-A6CB-473C-8362-8D3252369D2C}" destId="{40FA191B-1FFB-46B0-8D10-25CAC141A611}" srcOrd="0" destOrd="0" presId="urn:microsoft.com/office/officeart/2008/layout/AlternatingHexagons"/>
    <dgm:cxn modelId="{E2BC1D22-9389-4603-87F9-31C84AC09952}" type="presOf" srcId="{6FC9F139-F6B5-4305-AA33-C862B8B654B2}" destId="{459E90E7-3188-4FD4-BB0C-DCB9F6F00677}" srcOrd="0" destOrd="0" presId="urn:microsoft.com/office/officeart/2008/layout/AlternatingHexagons"/>
    <dgm:cxn modelId="{FC7E2823-DC14-46BC-8977-35DA4FD00E84}" type="presOf" srcId="{24BFE3E0-0C8C-4719-9C9B-C499EEBBE3C6}" destId="{D9E7CA71-F8C6-49BC-9B8D-04828DD73CFC}" srcOrd="0" destOrd="0" presId="urn:microsoft.com/office/officeart/2008/layout/AlternatingHexagons"/>
    <dgm:cxn modelId="{8CFDF92A-5F3D-4A08-82A3-BC7571A32B6B}" srcId="{24BFE3E0-0C8C-4719-9C9B-C499EEBBE3C6}" destId="{8342AAF4-DDDA-45AF-8D85-976F88C91877}" srcOrd="1" destOrd="0" parTransId="{D067ED6A-59D4-4A17-BF38-75C5C9B66A48}" sibTransId="{83A84FAD-3393-49C8-97FC-2623AD943102}"/>
    <dgm:cxn modelId="{1C523B2B-EC43-439D-A43F-9568B79BDEE4}" srcId="{8342AAF4-DDDA-45AF-8D85-976F88C91877}" destId="{07D243EF-91CE-43DF-AB31-F113651A50A5}" srcOrd="0" destOrd="0" parTransId="{C2F71599-ABAE-44F1-A1F6-A14171EB0B7A}" sibTransId="{16808713-39AA-43E9-B8E3-C3A59E07FBFC}"/>
    <dgm:cxn modelId="{9180BE30-85AF-4760-91BB-5D72F6DA94C1}" type="presOf" srcId="{B7F9846C-1B66-4971-A42D-C2FEC1CABE10}" destId="{4BDAAC93-C15D-47C0-8166-7248FF530292}" srcOrd="0" destOrd="0" presId="urn:microsoft.com/office/officeart/2008/layout/AlternatingHexagons"/>
    <dgm:cxn modelId="{8480B940-7326-4C26-B69A-40F77872AF05}" type="presOf" srcId="{5EAFE7A4-5E18-4517-BF55-7BF721B56D05}" destId="{5E289D12-C937-4DCE-B81E-520234B09083}" srcOrd="0" destOrd="0" presId="urn:microsoft.com/office/officeart/2008/layout/AlternatingHexagons"/>
    <dgm:cxn modelId="{BF7AFF65-C812-41E2-9A3D-3E6CD06A831F}" srcId="{5EAFE7A4-5E18-4517-BF55-7BF721B56D05}" destId="{CFB64829-A6CB-473C-8362-8D3252369D2C}" srcOrd="0" destOrd="0" parTransId="{526D4391-7EBF-4746-A345-A1EB4527607B}" sibTransId="{62FB7826-C411-4E9F-9937-EBE180801ADF}"/>
    <dgm:cxn modelId="{189ECB83-CC43-4DE3-8008-841F6538BB08}" type="presOf" srcId="{07D243EF-91CE-43DF-AB31-F113651A50A5}" destId="{688E62A3-F4D3-40E3-91D6-AAAEE92A0D1E}" srcOrd="0" destOrd="0" presId="urn:microsoft.com/office/officeart/2008/layout/AlternatingHexagons"/>
    <dgm:cxn modelId="{0BA39F98-5DC5-4112-A0CD-D24DAAB43B6F}" type="presOf" srcId="{83A84FAD-3393-49C8-97FC-2623AD943102}" destId="{4CB969BD-1271-4C72-AAAD-B820F282922D}" srcOrd="0" destOrd="0" presId="urn:microsoft.com/office/officeart/2008/layout/AlternatingHexagons"/>
    <dgm:cxn modelId="{F81824A8-7EAC-4BEC-92A5-BB9726814C75}" type="presOf" srcId="{69614456-7E5B-4F72-BB14-6D42EB480A00}" destId="{2DCE1D60-BDE0-47A5-80EE-9CD225C63386}" srcOrd="0" destOrd="0" presId="urn:microsoft.com/office/officeart/2008/layout/AlternatingHexagons"/>
    <dgm:cxn modelId="{0840B3B9-4F74-42D6-B63A-DC436361B431}" type="presOf" srcId="{1DBAF493-AC57-4054-8EE4-6AFFD2FBFD06}" destId="{7E6359B3-C2B0-4997-B65F-E8D71936C511}" srcOrd="0" destOrd="0" presId="urn:microsoft.com/office/officeart/2008/layout/AlternatingHexagons"/>
    <dgm:cxn modelId="{9FCAB9CE-55F9-4B41-A5E1-F1461B9A3986}" srcId="{24BFE3E0-0C8C-4719-9C9B-C499EEBBE3C6}" destId="{5EAFE7A4-5E18-4517-BF55-7BF721B56D05}" srcOrd="0" destOrd="0" parTransId="{8E8D670D-4106-4FA5-96A7-04CD6E8208C9}" sibTransId="{1DBAF493-AC57-4054-8EE4-6AFFD2FBFD06}"/>
    <dgm:cxn modelId="{33513BF6-E8B3-430F-AFF0-F1CE17449F63}" type="presOf" srcId="{8342AAF4-DDDA-45AF-8D85-976F88C91877}" destId="{D69C8BDF-0BC2-4CEC-8FA6-281A1C2828F8}" srcOrd="0" destOrd="0" presId="urn:microsoft.com/office/officeart/2008/layout/AlternatingHexagons"/>
    <dgm:cxn modelId="{065B3CF6-F9F2-45E4-BCA0-0A834B8282F8}" srcId="{6FC9F139-F6B5-4305-AA33-C862B8B654B2}" destId="{B7F9846C-1B66-4971-A42D-C2FEC1CABE10}" srcOrd="0" destOrd="0" parTransId="{953896DD-2025-45DC-952C-89AD3A7F1BFB}" sibTransId="{B8C450A1-277F-466F-B4FF-1BDC2AFA5180}"/>
    <dgm:cxn modelId="{76AFDB17-55E4-4D78-81F1-81E4403CC251}" type="presParOf" srcId="{D9E7CA71-F8C6-49BC-9B8D-04828DD73CFC}" destId="{07A4805E-233C-4FD9-A061-0A49E2D2B44A}" srcOrd="0" destOrd="0" presId="urn:microsoft.com/office/officeart/2008/layout/AlternatingHexagons"/>
    <dgm:cxn modelId="{E7BADFC3-BA7C-47E0-917B-DB3F0317B241}" type="presParOf" srcId="{07A4805E-233C-4FD9-A061-0A49E2D2B44A}" destId="{5E289D12-C937-4DCE-B81E-520234B09083}" srcOrd="0" destOrd="0" presId="urn:microsoft.com/office/officeart/2008/layout/AlternatingHexagons"/>
    <dgm:cxn modelId="{B2CF192A-FF00-497E-A80E-975B880B91C3}" type="presParOf" srcId="{07A4805E-233C-4FD9-A061-0A49E2D2B44A}" destId="{40FA191B-1FFB-46B0-8D10-25CAC141A611}" srcOrd="1" destOrd="0" presId="urn:microsoft.com/office/officeart/2008/layout/AlternatingHexagons"/>
    <dgm:cxn modelId="{3A6AA1A8-EE55-485D-ADC3-9EF45AA05FB2}" type="presParOf" srcId="{07A4805E-233C-4FD9-A061-0A49E2D2B44A}" destId="{F59613B6-4534-4A1C-AC73-0370DAB0EC3F}" srcOrd="2" destOrd="0" presId="urn:microsoft.com/office/officeart/2008/layout/AlternatingHexagons"/>
    <dgm:cxn modelId="{5E0D1839-0A72-4D25-AAA0-9F3D51F86AAF}" type="presParOf" srcId="{07A4805E-233C-4FD9-A061-0A49E2D2B44A}" destId="{1D50A7AB-E967-45CE-9371-8E6B9921E369}" srcOrd="3" destOrd="0" presId="urn:microsoft.com/office/officeart/2008/layout/AlternatingHexagons"/>
    <dgm:cxn modelId="{E4CED23E-6D73-4284-89C0-F716ECE681AB}" type="presParOf" srcId="{07A4805E-233C-4FD9-A061-0A49E2D2B44A}" destId="{7E6359B3-C2B0-4997-B65F-E8D71936C511}" srcOrd="4" destOrd="0" presId="urn:microsoft.com/office/officeart/2008/layout/AlternatingHexagons"/>
    <dgm:cxn modelId="{284D45D8-1969-4058-A5BB-04C399F7B0A8}" type="presParOf" srcId="{D9E7CA71-F8C6-49BC-9B8D-04828DD73CFC}" destId="{40E268E5-68BD-4542-AC2E-AC62EE3508FF}" srcOrd="1" destOrd="0" presId="urn:microsoft.com/office/officeart/2008/layout/AlternatingHexagons"/>
    <dgm:cxn modelId="{6430BB3A-F7A6-4A00-B5E2-2FEF97B47723}" type="presParOf" srcId="{D9E7CA71-F8C6-49BC-9B8D-04828DD73CFC}" destId="{64DEDEE2-CA86-4DE8-8DBD-8EB4546FBFAC}" srcOrd="2" destOrd="0" presId="urn:microsoft.com/office/officeart/2008/layout/AlternatingHexagons"/>
    <dgm:cxn modelId="{9769EC8A-7C9A-4DF5-A7CD-47DB42CCC574}" type="presParOf" srcId="{64DEDEE2-CA86-4DE8-8DBD-8EB4546FBFAC}" destId="{D69C8BDF-0BC2-4CEC-8FA6-281A1C2828F8}" srcOrd="0" destOrd="0" presId="urn:microsoft.com/office/officeart/2008/layout/AlternatingHexagons"/>
    <dgm:cxn modelId="{5362ADE2-AC1B-40F6-B6D8-C39793947B5D}" type="presParOf" srcId="{64DEDEE2-CA86-4DE8-8DBD-8EB4546FBFAC}" destId="{688E62A3-F4D3-40E3-91D6-AAAEE92A0D1E}" srcOrd="1" destOrd="0" presId="urn:microsoft.com/office/officeart/2008/layout/AlternatingHexagons"/>
    <dgm:cxn modelId="{123A1A20-EF93-4B70-9C12-48214DED13A1}" type="presParOf" srcId="{64DEDEE2-CA86-4DE8-8DBD-8EB4546FBFAC}" destId="{359526FA-6DB1-4477-8BBD-4EDC5BD71748}" srcOrd="2" destOrd="0" presId="urn:microsoft.com/office/officeart/2008/layout/AlternatingHexagons"/>
    <dgm:cxn modelId="{A546BC11-7DB4-41E7-899C-9A757B7D1C74}" type="presParOf" srcId="{64DEDEE2-CA86-4DE8-8DBD-8EB4546FBFAC}" destId="{4F08B857-3A5D-4946-8661-A4364BE7DA60}" srcOrd="3" destOrd="0" presId="urn:microsoft.com/office/officeart/2008/layout/AlternatingHexagons"/>
    <dgm:cxn modelId="{94830D80-1F4E-4F59-8C00-15104BBBFE54}" type="presParOf" srcId="{64DEDEE2-CA86-4DE8-8DBD-8EB4546FBFAC}" destId="{4CB969BD-1271-4C72-AAAD-B820F282922D}" srcOrd="4" destOrd="0" presId="urn:microsoft.com/office/officeart/2008/layout/AlternatingHexagons"/>
    <dgm:cxn modelId="{1C2E0D1D-7ABB-4907-8E9D-63226E191900}" type="presParOf" srcId="{D9E7CA71-F8C6-49BC-9B8D-04828DD73CFC}" destId="{3F25D044-B87B-4CDA-8D40-64BBC2D2FB87}" srcOrd="3" destOrd="0" presId="urn:microsoft.com/office/officeart/2008/layout/AlternatingHexagons"/>
    <dgm:cxn modelId="{00ADEB30-E94B-4A91-8F21-3C587B0297FC}" type="presParOf" srcId="{D9E7CA71-F8C6-49BC-9B8D-04828DD73CFC}" destId="{C28D66E0-B600-40DD-94A4-C08B34F9A56F}" srcOrd="4" destOrd="0" presId="urn:microsoft.com/office/officeart/2008/layout/AlternatingHexagons"/>
    <dgm:cxn modelId="{264E99C4-113E-4578-BF58-ACBA5AF41954}" type="presParOf" srcId="{C28D66E0-B600-40DD-94A4-C08B34F9A56F}" destId="{459E90E7-3188-4FD4-BB0C-DCB9F6F00677}" srcOrd="0" destOrd="0" presId="urn:microsoft.com/office/officeart/2008/layout/AlternatingHexagons"/>
    <dgm:cxn modelId="{9745961B-F962-4DDB-96FE-AA2CFF8682B5}" type="presParOf" srcId="{C28D66E0-B600-40DD-94A4-C08B34F9A56F}" destId="{4BDAAC93-C15D-47C0-8166-7248FF530292}" srcOrd="1" destOrd="0" presId="urn:microsoft.com/office/officeart/2008/layout/AlternatingHexagons"/>
    <dgm:cxn modelId="{5EE8FCBF-8E7C-4112-962D-C89FD26C12DC}" type="presParOf" srcId="{C28D66E0-B600-40DD-94A4-C08B34F9A56F}" destId="{1791A63F-925C-4077-A190-BBE0353685DF}" srcOrd="2" destOrd="0" presId="urn:microsoft.com/office/officeart/2008/layout/AlternatingHexagons"/>
    <dgm:cxn modelId="{5812AA84-FF54-4B3E-BE04-45268E271F3C}" type="presParOf" srcId="{C28D66E0-B600-40DD-94A4-C08B34F9A56F}" destId="{FB2ED40E-2EF7-4046-A575-9126F5C81B67}" srcOrd="3" destOrd="0" presId="urn:microsoft.com/office/officeart/2008/layout/AlternatingHexagons"/>
    <dgm:cxn modelId="{4D55FFD2-586A-463E-A270-E653747DECA4}" type="presParOf" srcId="{C28D66E0-B600-40DD-94A4-C08B34F9A56F}" destId="{2DCE1D60-BDE0-47A5-80EE-9CD225C6338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89D12-C937-4DCE-B81E-520234B09083}">
      <dsp:nvSpPr>
        <dsp:cNvPr id="0" name=""/>
        <dsp:cNvSpPr/>
      </dsp:nvSpPr>
      <dsp:spPr>
        <a:xfrm rot="5400000">
          <a:off x="3316874" y="-313821"/>
          <a:ext cx="1777669" cy="241047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 err="1"/>
            <a:t>The</a:t>
          </a:r>
          <a:r>
            <a:rPr lang="es-MX" sz="1800" kern="1200" dirty="0"/>
            <a:t> media</a:t>
          </a:r>
        </a:p>
      </dsp:txBody>
      <dsp:txXfrm rot="-5400000">
        <a:off x="3402218" y="298858"/>
        <a:ext cx="1606982" cy="1185113"/>
      </dsp:txXfrm>
    </dsp:sp>
    <dsp:sp modelId="{40FA191B-1FFB-46B0-8D10-25CAC141A611}">
      <dsp:nvSpPr>
        <dsp:cNvPr id="0" name=""/>
        <dsp:cNvSpPr/>
      </dsp:nvSpPr>
      <dsp:spPr>
        <a:xfrm>
          <a:off x="5025925" y="358113"/>
          <a:ext cx="1983878" cy="106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025925" y="358113"/>
        <a:ext cx="1983878" cy="1066601"/>
      </dsp:txXfrm>
    </dsp:sp>
    <dsp:sp modelId="{7E6359B3-C2B0-4997-B65F-E8D71936C511}">
      <dsp:nvSpPr>
        <dsp:cNvPr id="0" name=""/>
        <dsp:cNvSpPr/>
      </dsp:nvSpPr>
      <dsp:spPr>
        <a:xfrm rot="5400000">
          <a:off x="1646576" y="118128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Education</a:t>
          </a:r>
          <a:r>
            <a:rPr lang="es-MX" sz="1600" kern="1200" dirty="0"/>
            <a:t> </a:t>
          </a:r>
          <a:r>
            <a:rPr lang="es-MX" sz="1600" kern="1200" dirty="0" err="1"/>
            <a:t>system</a:t>
          </a:r>
          <a:endParaRPr lang="es-MX" sz="1600" kern="1200" dirty="0"/>
        </a:p>
      </dsp:txBody>
      <dsp:txXfrm rot="-5400000">
        <a:off x="2003131" y="279600"/>
        <a:ext cx="1064558" cy="1223629"/>
      </dsp:txXfrm>
    </dsp:sp>
    <dsp:sp modelId="{D69C8BDF-0BC2-4CEC-8FA6-281A1C2828F8}">
      <dsp:nvSpPr>
        <dsp:cNvPr id="0" name=""/>
        <dsp:cNvSpPr/>
      </dsp:nvSpPr>
      <dsp:spPr>
        <a:xfrm rot="5400000">
          <a:off x="2478525" y="1627013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 err="1"/>
            <a:t>Health</a:t>
          </a:r>
          <a:r>
            <a:rPr lang="es-MX" sz="1400" kern="1200" dirty="0"/>
            <a:t> </a:t>
          </a:r>
          <a:r>
            <a:rPr lang="es-MX" sz="1400" kern="1200" dirty="0" err="1"/>
            <a:t>personnel</a:t>
          </a:r>
          <a:r>
            <a:rPr lang="es-MX" sz="1400" kern="1200" dirty="0"/>
            <a:t> ando </a:t>
          </a:r>
          <a:r>
            <a:rPr lang="es-MX" sz="1400" kern="1200" dirty="0" err="1"/>
            <a:t>our</a:t>
          </a:r>
          <a:r>
            <a:rPr lang="es-MX" sz="1400" kern="1200" dirty="0"/>
            <a:t> training</a:t>
          </a:r>
        </a:p>
      </dsp:txBody>
      <dsp:txXfrm rot="-5400000">
        <a:off x="2835080" y="1788485"/>
        <a:ext cx="1064558" cy="1223629"/>
      </dsp:txXfrm>
    </dsp:sp>
    <dsp:sp modelId="{688E62A3-F4D3-40E3-91D6-AAAEE92A0D1E}">
      <dsp:nvSpPr>
        <dsp:cNvPr id="0" name=""/>
        <dsp:cNvSpPr/>
      </dsp:nvSpPr>
      <dsp:spPr>
        <a:xfrm>
          <a:off x="610195" y="1866999"/>
          <a:ext cx="1919882" cy="106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610195" y="1866999"/>
        <a:ext cx="1919882" cy="1066601"/>
      </dsp:txXfrm>
    </dsp:sp>
    <dsp:sp modelId="{4CB969BD-1271-4C72-AAAD-B820F282922D}">
      <dsp:nvSpPr>
        <dsp:cNvPr id="0" name=""/>
        <dsp:cNvSpPr/>
      </dsp:nvSpPr>
      <dsp:spPr>
        <a:xfrm rot="5400000">
          <a:off x="4148823" y="1378943"/>
          <a:ext cx="1777669" cy="204271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Functioning</a:t>
          </a:r>
          <a:r>
            <a:rPr lang="es-MX" sz="1600" kern="1200" baseline="0" dirty="0"/>
            <a:t> </a:t>
          </a:r>
          <a:r>
            <a:rPr lang="es-MX" sz="1600" kern="1200" baseline="0" dirty="0" err="1"/>
            <a:t>of</a:t>
          </a:r>
          <a:r>
            <a:rPr lang="es-MX" sz="1600" kern="1200" baseline="0" dirty="0"/>
            <a:t> </a:t>
          </a:r>
          <a:r>
            <a:rPr lang="es-MX" sz="1600" kern="1200" baseline="0" dirty="0" err="1"/>
            <a:t>institutions</a:t>
          </a:r>
          <a:endParaRPr lang="es-MX" sz="1600" kern="1200" dirty="0"/>
        </a:p>
      </dsp:txBody>
      <dsp:txXfrm rot="-5400000">
        <a:off x="4356754" y="1807742"/>
        <a:ext cx="1361808" cy="1185113"/>
      </dsp:txXfrm>
    </dsp:sp>
    <dsp:sp modelId="{459E90E7-3188-4FD4-BB0C-DCB9F6F00677}">
      <dsp:nvSpPr>
        <dsp:cNvPr id="0" name=""/>
        <dsp:cNvSpPr/>
      </dsp:nvSpPr>
      <dsp:spPr>
        <a:xfrm rot="5400000">
          <a:off x="3316874" y="3135899"/>
          <a:ext cx="1777669" cy="154657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Policies</a:t>
          </a:r>
          <a:r>
            <a:rPr lang="es-MX" sz="1600" kern="1200" baseline="0" dirty="0"/>
            <a:t> and </a:t>
          </a:r>
          <a:r>
            <a:rPr lang="es-MX" sz="1600" kern="1200" baseline="0" dirty="0" err="1"/>
            <a:t>programs</a:t>
          </a:r>
          <a:r>
            <a:rPr lang="es-MX" sz="1600" kern="1200" baseline="0" dirty="0"/>
            <a:t> </a:t>
          </a:r>
          <a:endParaRPr lang="es-MX" sz="1600" kern="1200" dirty="0"/>
        </a:p>
      </dsp:txBody>
      <dsp:txXfrm rot="-5400000">
        <a:off x="3673429" y="3297371"/>
        <a:ext cx="1064558" cy="1223629"/>
      </dsp:txXfrm>
    </dsp:sp>
    <dsp:sp modelId="{4BDAAC93-C15D-47C0-8166-7248FF530292}">
      <dsp:nvSpPr>
        <dsp:cNvPr id="0" name=""/>
        <dsp:cNvSpPr/>
      </dsp:nvSpPr>
      <dsp:spPr>
        <a:xfrm>
          <a:off x="5025925" y="3375884"/>
          <a:ext cx="1983878" cy="1066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025925" y="3375884"/>
        <a:ext cx="1983878" cy="1066601"/>
      </dsp:txXfrm>
    </dsp:sp>
    <dsp:sp modelId="{2DCE1D60-BDE0-47A5-80EE-9CD225C63386}">
      <dsp:nvSpPr>
        <dsp:cNvPr id="0" name=""/>
        <dsp:cNvSpPr/>
      </dsp:nvSpPr>
      <dsp:spPr>
        <a:xfrm rot="5400000">
          <a:off x="1646576" y="3036918"/>
          <a:ext cx="1777669" cy="174453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 err="1"/>
            <a:t>Laws</a:t>
          </a:r>
          <a:r>
            <a:rPr lang="es-MX" sz="1600" kern="1200" baseline="0" dirty="0"/>
            <a:t> and </a:t>
          </a:r>
          <a:r>
            <a:rPr lang="es-MX" sz="1600" kern="1200" baseline="0" dirty="0" err="1"/>
            <a:t>regulations</a:t>
          </a:r>
          <a:endParaRPr lang="es-MX" sz="1600" kern="1200" dirty="0"/>
        </a:p>
      </dsp:txBody>
      <dsp:txXfrm rot="-5400000">
        <a:off x="1951190" y="3313867"/>
        <a:ext cx="1168441" cy="119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0.64346</cdr:x>
      <cdr:y>0.01902</cdr:y>
    </cdr:from>
    <cdr:to>
      <cdr:x>0.73665</cdr:x>
      <cdr:y>0.05813</cdr:y>
    </cdr:to>
    <cdr:sp macro="" textlink="">
      <cdr:nvSpPr>
        <cdr:cNvPr id="2" name="1 CuadroTexto">
          <a:extLst xmlns:a="http://schemas.openxmlformats.org/drawingml/2006/main">
            <a:ext uri="{FF2B5EF4-FFF2-40B4-BE49-F238E27FC236}">
              <a16:creationId xmlns:a16="http://schemas.microsoft.com/office/drawing/2014/main" id="{88F14EA5-6E88-4A89-B5BF-FEAA2E946B29}"/>
            </a:ext>
          </a:extLst>
        </cdr:cNvPr>
        <cdr:cNvSpPr txBox="1"/>
      </cdr:nvSpPr>
      <cdr:spPr>
        <a:xfrm xmlns:a="http://schemas.openxmlformats.org/drawingml/2006/main">
          <a:off x="4740903" y="106311"/>
          <a:ext cx="686607" cy="21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88%</a:t>
          </a:r>
          <a:r>
            <a:rPr lang="en-US" sz="900" dirty="0">
              <a:solidFill>
                <a:schemeClr val="bg1"/>
              </a:solidFill>
            </a:rPr>
            <a:t>)</a:t>
          </a:r>
          <a:endParaRPr lang="en-US" sz="7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0.59181</cdr:x>
      <cdr:y>0.12042</cdr:y>
    </cdr:from>
    <cdr:to>
      <cdr:x>0.68502</cdr:x>
      <cdr:y>0.17768</cdr:y>
    </cdr:to>
    <cdr:sp macro="" textlink="">
      <cdr:nvSpPr>
        <cdr:cNvPr id="3" name="1 CuadroTexto">
          <a:extLst xmlns:a="http://schemas.openxmlformats.org/drawingml/2006/main">
            <a:ext uri="{FF2B5EF4-FFF2-40B4-BE49-F238E27FC236}">
              <a16:creationId xmlns:a16="http://schemas.microsoft.com/office/drawing/2014/main" id="{2795AA24-7B6A-4C4C-91FE-1A1B03996D11}"/>
            </a:ext>
          </a:extLst>
        </cdr:cNvPr>
        <cdr:cNvSpPr txBox="1"/>
      </cdr:nvSpPr>
      <cdr:spPr>
        <a:xfrm xmlns:a="http://schemas.openxmlformats.org/drawingml/2006/main">
          <a:off x="4360354" y="673101"/>
          <a:ext cx="686756" cy="32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76%)</a:t>
          </a:r>
        </a:p>
      </cdr:txBody>
    </cdr:sp>
  </cdr:relSizeAnchor>
  <cdr:relSizeAnchor xmlns:cdr="http://schemas.openxmlformats.org/drawingml/2006/chartDrawing">
    <cdr:from>
      <cdr:x>0.58903</cdr:x>
      <cdr:y>0.21285</cdr:y>
    </cdr:from>
    <cdr:to>
      <cdr:x>0.68174</cdr:x>
      <cdr:y>0.25151</cdr:y>
    </cdr:to>
    <cdr:sp macro="" textlink="">
      <cdr:nvSpPr>
        <cdr:cNvPr id="13" name="1 CuadroTexto">
          <a:extLst xmlns:a="http://schemas.openxmlformats.org/drawingml/2006/main">
            <a:ext uri="{FF2B5EF4-FFF2-40B4-BE49-F238E27FC236}">
              <a16:creationId xmlns:a16="http://schemas.microsoft.com/office/drawing/2014/main" id="{A1D85D1A-2009-4767-A4F7-77A9CAE27D75}"/>
            </a:ext>
          </a:extLst>
        </cdr:cNvPr>
        <cdr:cNvSpPr txBox="1"/>
      </cdr:nvSpPr>
      <cdr:spPr>
        <a:xfrm xmlns:a="http://schemas.openxmlformats.org/drawingml/2006/main">
          <a:off x="4339842" y="1189767"/>
          <a:ext cx="683072" cy="21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(70%)</a:t>
          </a:r>
        </a:p>
      </cdr:txBody>
    </cdr:sp>
  </cdr:relSizeAnchor>
  <cdr:relSizeAnchor xmlns:cdr="http://schemas.openxmlformats.org/drawingml/2006/chartDrawing">
    <cdr:from>
      <cdr:x>0.5999</cdr:x>
      <cdr:y>0.30918</cdr:y>
    </cdr:from>
    <cdr:to>
      <cdr:x>0.6931</cdr:x>
      <cdr:y>0.34822</cdr:y>
    </cdr:to>
    <cdr:sp macro="" textlink="">
      <cdr:nvSpPr>
        <cdr:cNvPr id="32" name="1 CuadroTexto">
          <a:extLst xmlns:a="http://schemas.openxmlformats.org/drawingml/2006/main">
            <a:ext uri="{FF2B5EF4-FFF2-40B4-BE49-F238E27FC236}">
              <a16:creationId xmlns:a16="http://schemas.microsoft.com/office/drawing/2014/main" id="{7AC06981-852D-4F3A-8B4D-B04C91EC0B43}"/>
            </a:ext>
          </a:extLst>
        </cdr:cNvPr>
        <cdr:cNvSpPr txBox="1"/>
      </cdr:nvSpPr>
      <cdr:spPr>
        <a:xfrm xmlns:a="http://schemas.openxmlformats.org/drawingml/2006/main">
          <a:off x="4419941" y="1728233"/>
          <a:ext cx="686681" cy="218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(77%)</a:t>
          </a:r>
        </a:p>
      </cdr:txBody>
    </cdr:sp>
  </cdr:relSizeAnchor>
  <cdr:relSizeAnchor xmlns:cdr="http://schemas.openxmlformats.org/drawingml/2006/chartDrawing">
    <cdr:from>
      <cdr:x>0.57185</cdr:x>
      <cdr:y>0.42116</cdr:y>
    </cdr:from>
    <cdr:to>
      <cdr:x>0.66479</cdr:x>
      <cdr:y>0.46039</cdr:y>
    </cdr:to>
    <cdr:sp macro="" textlink="">
      <cdr:nvSpPr>
        <cdr:cNvPr id="33" name="1 CuadroTexto">
          <a:extLst xmlns:a="http://schemas.openxmlformats.org/drawingml/2006/main">
            <a:ext uri="{FF2B5EF4-FFF2-40B4-BE49-F238E27FC236}">
              <a16:creationId xmlns:a16="http://schemas.microsoft.com/office/drawing/2014/main" id="{84247C04-688B-42C8-9B48-96438E848C45}"/>
            </a:ext>
          </a:extLst>
        </cdr:cNvPr>
        <cdr:cNvSpPr txBox="1"/>
      </cdr:nvSpPr>
      <cdr:spPr>
        <a:xfrm xmlns:a="http://schemas.openxmlformats.org/drawingml/2006/main">
          <a:off x="3027363" y="1874837"/>
          <a:ext cx="524626" cy="17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(69%)</a:t>
          </a:r>
        </a:p>
      </cdr:txBody>
    </cdr:sp>
  </cdr:relSizeAnchor>
  <cdr:relSizeAnchor xmlns:cdr="http://schemas.openxmlformats.org/drawingml/2006/chartDrawing">
    <cdr:from>
      <cdr:x>0.56771</cdr:x>
      <cdr:y>0.51333</cdr:y>
    </cdr:from>
    <cdr:to>
      <cdr:x>0.66013</cdr:x>
      <cdr:y>0.5526</cdr:y>
    </cdr:to>
    <cdr:sp macro="" textlink="">
      <cdr:nvSpPr>
        <cdr:cNvPr id="34" name="1 CuadroTexto">
          <a:extLst xmlns:a="http://schemas.openxmlformats.org/drawingml/2006/main">
            <a:ext uri="{FF2B5EF4-FFF2-40B4-BE49-F238E27FC236}">
              <a16:creationId xmlns:a16="http://schemas.microsoft.com/office/drawing/2014/main" id="{C2C9EF07-2BD9-454E-BEF0-FCFC7CACF436}"/>
            </a:ext>
          </a:extLst>
        </cdr:cNvPr>
        <cdr:cNvSpPr txBox="1"/>
      </cdr:nvSpPr>
      <cdr:spPr>
        <a:xfrm xmlns:a="http://schemas.openxmlformats.org/drawingml/2006/main">
          <a:off x="3003550" y="2284412"/>
          <a:ext cx="521748" cy="17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67%)</a:t>
          </a:r>
        </a:p>
      </cdr:txBody>
    </cdr:sp>
  </cdr:relSizeAnchor>
  <cdr:relSizeAnchor xmlns:cdr="http://schemas.openxmlformats.org/drawingml/2006/chartDrawing">
    <cdr:from>
      <cdr:x>0.61818</cdr:x>
      <cdr:y>0.60133</cdr:y>
    </cdr:from>
    <cdr:to>
      <cdr:x>0.70231</cdr:x>
      <cdr:y>0.64036</cdr:y>
    </cdr:to>
    <cdr:sp macro="" textlink="">
      <cdr:nvSpPr>
        <cdr:cNvPr id="35" name="1 CuadroTexto">
          <a:extLst xmlns:a="http://schemas.openxmlformats.org/drawingml/2006/main">
            <a:ext uri="{FF2B5EF4-FFF2-40B4-BE49-F238E27FC236}">
              <a16:creationId xmlns:a16="http://schemas.microsoft.com/office/drawing/2014/main" id="{2697AD25-0C85-42B9-979F-7BEFFAC17A51}"/>
            </a:ext>
          </a:extLst>
        </cdr:cNvPr>
        <cdr:cNvSpPr txBox="1"/>
      </cdr:nvSpPr>
      <cdr:spPr>
        <a:xfrm xmlns:a="http://schemas.openxmlformats.org/drawingml/2006/main">
          <a:off x="3608387" y="2674938"/>
          <a:ext cx="521749" cy="17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(86%)</a:t>
          </a:r>
        </a:p>
      </cdr:txBody>
    </cdr:sp>
  </cdr:relSizeAnchor>
  <cdr:relSizeAnchor xmlns:cdr="http://schemas.openxmlformats.org/drawingml/2006/chartDrawing">
    <cdr:from>
      <cdr:x>0.60348</cdr:x>
      <cdr:y>0.69874</cdr:y>
    </cdr:from>
    <cdr:to>
      <cdr:x>0.68809</cdr:x>
      <cdr:y>0.73781</cdr:y>
    </cdr:to>
    <cdr:sp macro="" textlink="">
      <cdr:nvSpPr>
        <cdr:cNvPr id="36" name="1 CuadroTexto">
          <a:extLst xmlns:a="http://schemas.openxmlformats.org/drawingml/2006/main">
            <a:ext uri="{FF2B5EF4-FFF2-40B4-BE49-F238E27FC236}">
              <a16:creationId xmlns:a16="http://schemas.microsoft.com/office/drawing/2014/main" id="{B1A34506-90F3-4782-8C13-83914222F478}"/>
            </a:ext>
          </a:extLst>
        </cdr:cNvPr>
        <cdr:cNvSpPr txBox="1"/>
      </cdr:nvSpPr>
      <cdr:spPr>
        <a:xfrm xmlns:a="http://schemas.openxmlformats.org/drawingml/2006/main">
          <a:off x="3517900" y="3108325"/>
          <a:ext cx="524568" cy="172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(82%)</a:t>
          </a:r>
        </a:p>
      </cdr:txBody>
    </cdr:sp>
  </cdr:relSizeAnchor>
  <cdr:relSizeAnchor xmlns:cdr="http://schemas.openxmlformats.org/drawingml/2006/chartDrawing">
    <cdr:from>
      <cdr:x>0.60611</cdr:x>
      <cdr:y>0.79391</cdr:y>
    </cdr:from>
    <cdr:to>
      <cdr:x>0.69096</cdr:x>
      <cdr:y>0.83289</cdr:y>
    </cdr:to>
    <cdr:sp macro="" textlink="">
      <cdr:nvSpPr>
        <cdr:cNvPr id="37" name="1 CuadroTexto">
          <a:extLst xmlns:a="http://schemas.openxmlformats.org/drawingml/2006/main">
            <a:ext uri="{FF2B5EF4-FFF2-40B4-BE49-F238E27FC236}">
              <a16:creationId xmlns:a16="http://schemas.microsoft.com/office/drawing/2014/main" id="{2FB0DC24-9AD0-4DBB-8DDE-1F36A167590D}"/>
            </a:ext>
          </a:extLst>
        </cdr:cNvPr>
        <cdr:cNvSpPr txBox="1"/>
      </cdr:nvSpPr>
      <cdr:spPr>
        <a:xfrm xmlns:a="http://schemas.openxmlformats.org/drawingml/2006/main">
          <a:off x="4465748" y="4437659"/>
          <a:ext cx="625160" cy="217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81%)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0.64346</cdr:x>
      <cdr:y>0.01902</cdr:y>
    </cdr:from>
    <cdr:to>
      <cdr:x>0.73665</cdr:x>
      <cdr:y>0.05813</cdr:y>
    </cdr:to>
    <cdr:sp macro="" textlink="">
      <cdr:nvSpPr>
        <cdr:cNvPr id="2" name="1 CuadroTexto">
          <a:extLst xmlns:a="http://schemas.openxmlformats.org/drawingml/2006/main">
            <a:ext uri="{FF2B5EF4-FFF2-40B4-BE49-F238E27FC236}">
              <a16:creationId xmlns:a16="http://schemas.microsoft.com/office/drawing/2014/main" id="{88F14EA5-6E88-4A89-B5BF-FEAA2E946B29}"/>
            </a:ext>
          </a:extLst>
        </cdr:cNvPr>
        <cdr:cNvSpPr txBox="1"/>
      </cdr:nvSpPr>
      <cdr:spPr>
        <a:xfrm xmlns:a="http://schemas.openxmlformats.org/drawingml/2006/main">
          <a:off x="4740903" y="106311"/>
          <a:ext cx="686607" cy="21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88%</a:t>
          </a:r>
          <a:r>
            <a:rPr lang="en-US" sz="900" dirty="0">
              <a:solidFill>
                <a:schemeClr val="bg1"/>
              </a:solidFill>
            </a:rPr>
            <a:t>)</a:t>
          </a:r>
          <a:endParaRPr lang="en-US" sz="7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0.59181</cdr:x>
      <cdr:y>0.12042</cdr:y>
    </cdr:from>
    <cdr:to>
      <cdr:x>0.68502</cdr:x>
      <cdr:y>0.17768</cdr:y>
    </cdr:to>
    <cdr:sp macro="" textlink="">
      <cdr:nvSpPr>
        <cdr:cNvPr id="3" name="1 CuadroTexto">
          <a:extLst xmlns:a="http://schemas.openxmlformats.org/drawingml/2006/main">
            <a:ext uri="{FF2B5EF4-FFF2-40B4-BE49-F238E27FC236}">
              <a16:creationId xmlns:a16="http://schemas.microsoft.com/office/drawing/2014/main" id="{2795AA24-7B6A-4C4C-91FE-1A1B03996D11}"/>
            </a:ext>
          </a:extLst>
        </cdr:cNvPr>
        <cdr:cNvSpPr txBox="1"/>
      </cdr:nvSpPr>
      <cdr:spPr>
        <a:xfrm xmlns:a="http://schemas.openxmlformats.org/drawingml/2006/main">
          <a:off x="4360354" y="673101"/>
          <a:ext cx="686756" cy="32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76%)</a:t>
          </a:r>
        </a:p>
      </cdr:txBody>
    </cdr:sp>
  </cdr:relSizeAnchor>
  <cdr:relSizeAnchor xmlns:cdr="http://schemas.openxmlformats.org/drawingml/2006/chartDrawing">
    <cdr:from>
      <cdr:x>0.58903</cdr:x>
      <cdr:y>0.21285</cdr:y>
    </cdr:from>
    <cdr:to>
      <cdr:x>0.68174</cdr:x>
      <cdr:y>0.25151</cdr:y>
    </cdr:to>
    <cdr:sp macro="" textlink="">
      <cdr:nvSpPr>
        <cdr:cNvPr id="13" name="1 CuadroTexto">
          <a:extLst xmlns:a="http://schemas.openxmlformats.org/drawingml/2006/main">
            <a:ext uri="{FF2B5EF4-FFF2-40B4-BE49-F238E27FC236}">
              <a16:creationId xmlns:a16="http://schemas.microsoft.com/office/drawing/2014/main" id="{A1D85D1A-2009-4767-A4F7-77A9CAE27D75}"/>
            </a:ext>
          </a:extLst>
        </cdr:cNvPr>
        <cdr:cNvSpPr txBox="1"/>
      </cdr:nvSpPr>
      <cdr:spPr>
        <a:xfrm xmlns:a="http://schemas.openxmlformats.org/drawingml/2006/main">
          <a:off x="4339842" y="1189767"/>
          <a:ext cx="683072" cy="216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(70%)</a:t>
          </a:r>
        </a:p>
      </cdr:txBody>
    </cdr:sp>
  </cdr:relSizeAnchor>
  <cdr:relSizeAnchor xmlns:cdr="http://schemas.openxmlformats.org/drawingml/2006/chartDrawing">
    <cdr:from>
      <cdr:x>0.5999</cdr:x>
      <cdr:y>0.30918</cdr:y>
    </cdr:from>
    <cdr:to>
      <cdr:x>0.6931</cdr:x>
      <cdr:y>0.34822</cdr:y>
    </cdr:to>
    <cdr:sp macro="" textlink="">
      <cdr:nvSpPr>
        <cdr:cNvPr id="32" name="1 CuadroTexto">
          <a:extLst xmlns:a="http://schemas.openxmlformats.org/drawingml/2006/main">
            <a:ext uri="{FF2B5EF4-FFF2-40B4-BE49-F238E27FC236}">
              <a16:creationId xmlns:a16="http://schemas.microsoft.com/office/drawing/2014/main" id="{7AC06981-852D-4F3A-8B4D-B04C91EC0B43}"/>
            </a:ext>
          </a:extLst>
        </cdr:cNvPr>
        <cdr:cNvSpPr txBox="1"/>
      </cdr:nvSpPr>
      <cdr:spPr>
        <a:xfrm xmlns:a="http://schemas.openxmlformats.org/drawingml/2006/main">
          <a:off x="4419941" y="1728233"/>
          <a:ext cx="686681" cy="218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(77%)</a:t>
          </a:r>
        </a:p>
      </cdr:txBody>
    </cdr:sp>
  </cdr:relSizeAnchor>
  <cdr:relSizeAnchor xmlns:cdr="http://schemas.openxmlformats.org/drawingml/2006/chartDrawing">
    <cdr:from>
      <cdr:x>0.57185</cdr:x>
      <cdr:y>0.42116</cdr:y>
    </cdr:from>
    <cdr:to>
      <cdr:x>0.66479</cdr:x>
      <cdr:y>0.46039</cdr:y>
    </cdr:to>
    <cdr:sp macro="" textlink="">
      <cdr:nvSpPr>
        <cdr:cNvPr id="33" name="1 CuadroTexto">
          <a:extLst xmlns:a="http://schemas.openxmlformats.org/drawingml/2006/main">
            <a:ext uri="{FF2B5EF4-FFF2-40B4-BE49-F238E27FC236}">
              <a16:creationId xmlns:a16="http://schemas.microsoft.com/office/drawing/2014/main" id="{84247C04-688B-42C8-9B48-96438E848C45}"/>
            </a:ext>
          </a:extLst>
        </cdr:cNvPr>
        <cdr:cNvSpPr txBox="1"/>
      </cdr:nvSpPr>
      <cdr:spPr>
        <a:xfrm xmlns:a="http://schemas.openxmlformats.org/drawingml/2006/main">
          <a:off x="3027363" y="1874837"/>
          <a:ext cx="524626" cy="17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(69%)</a:t>
          </a:r>
        </a:p>
      </cdr:txBody>
    </cdr:sp>
  </cdr:relSizeAnchor>
  <cdr:relSizeAnchor xmlns:cdr="http://schemas.openxmlformats.org/drawingml/2006/chartDrawing">
    <cdr:from>
      <cdr:x>0.56771</cdr:x>
      <cdr:y>0.51333</cdr:y>
    </cdr:from>
    <cdr:to>
      <cdr:x>0.66013</cdr:x>
      <cdr:y>0.5526</cdr:y>
    </cdr:to>
    <cdr:sp macro="" textlink="">
      <cdr:nvSpPr>
        <cdr:cNvPr id="34" name="1 CuadroTexto">
          <a:extLst xmlns:a="http://schemas.openxmlformats.org/drawingml/2006/main">
            <a:ext uri="{FF2B5EF4-FFF2-40B4-BE49-F238E27FC236}">
              <a16:creationId xmlns:a16="http://schemas.microsoft.com/office/drawing/2014/main" id="{C2C9EF07-2BD9-454E-BEF0-FCFC7CACF436}"/>
            </a:ext>
          </a:extLst>
        </cdr:cNvPr>
        <cdr:cNvSpPr txBox="1"/>
      </cdr:nvSpPr>
      <cdr:spPr>
        <a:xfrm xmlns:a="http://schemas.openxmlformats.org/drawingml/2006/main">
          <a:off x="3003550" y="2284412"/>
          <a:ext cx="521748" cy="1743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67%)</a:t>
          </a:r>
        </a:p>
      </cdr:txBody>
    </cdr:sp>
  </cdr:relSizeAnchor>
  <cdr:relSizeAnchor xmlns:cdr="http://schemas.openxmlformats.org/drawingml/2006/chartDrawing">
    <cdr:from>
      <cdr:x>0.61818</cdr:x>
      <cdr:y>0.60133</cdr:y>
    </cdr:from>
    <cdr:to>
      <cdr:x>0.70231</cdr:x>
      <cdr:y>0.64036</cdr:y>
    </cdr:to>
    <cdr:sp macro="" textlink="">
      <cdr:nvSpPr>
        <cdr:cNvPr id="35" name="1 CuadroTexto">
          <a:extLst xmlns:a="http://schemas.openxmlformats.org/drawingml/2006/main">
            <a:ext uri="{FF2B5EF4-FFF2-40B4-BE49-F238E27FC236}">
              <a16:creationId xmlns:a16="http://schemas.microsoft.com/office/drawing/2014/main" id="{2697AD25-0C85-42B9-979F-7BEFFAC17A51}"/>
            </a:ext>
          </a:extLst>
        </cdr:cNvPr>
        <cdr:cNvSpPr txBox="1"/>
      </cdr:nvSpPr>
      <cdr:spPr>
        <a:xfrm xmlns:a="http://schemas.openxmlformats.org/drawingml/2006/main">
          <a:off x="3608387" y="2674938"/>
          <a:ext cx="521749" cy="17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(86%)</a:t>
          </a:r>
        </a:p>
      </cdr:txBody>
    </cdr:sp>
  </cdr:relSizeAnchor>
  <cdr:relSizeAnchor xmlns:cdr="http://schemas.openxmlformats.org/drawingml/2006/chartDrawing">
    <cdr:from>
      <cdr:x>0.60348</cdr:x>
      <cdr:y>0.69874</cdr:y>
    </cdr:from>
    <cdr:to>
      <cdr:x>0.68809</cdr:x>
      <cdr:y>0.73781</cdr:y>
    </cdr:to>
    <cdr:sp macro="" textlink="">
      <cdr:nvSpPr>
        <cdr:cNvPr id="36" name="1 CuadroTexto">
          <a:extLst xmlns:a="http://schemas.openxmlformats.org/drawingml/2006/main">
            <a:ext uri="{FF2B5EF4-FFF2-40B4-BE49-F238E27FC236}">
              <a16:creationId xmlns:a16="http://schemas.microsoft.com/office/drawing/2014/main" id="{B1A34506-90F3-4782-8C13-83914222F478}"/>
            </a:ext>
          </a:extLst>
        </cdr:cNvPr>
        <cdr:cNvSpPr txBox="1"/>
      </cdr:nvSpPr>
      <cdr:spPr>
        <a:xfrm xmlns:a="http://schemas.openxmlformats.org/drawingml/2006/main">
          <a:off x="3517900" y="3108325"/>
          <a:ext cx="524568" cy="172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(82%)</a:t>
          </a:r>
        </a:p>
      </cdr:txBody>
    </cdr:sp>
  </cdr:relSizeAnchor>
  <cdr:relSizeAnchor xmlns:cdr="http://schemas.openxmlformats.org/drawingml/2006/chartDrawing">
    <cdr:from>
      <cdr:x>0.60611</cdr:x>
      <cdr:y>0.79391</cdr:y>
    </cdr:from>
    <cdr:to>
      <cdr:x>0.69096</cdr:x>
      <cdr:y>0.83289</cdr:y>
    </cdr:to>
    <cdr:sp macro="" textlink="">
      <cdr:nvSpPr>
        <cdr:cNvPr id="37" name="1 CuadroTexto">
          <a:extLst xmlns:a="http://schemas.openxmlformats.org/drawingml/2006/main">
            <a:ext uri="{FF2B5EF4-FFF2-40B4-BE49-F238E27FC236}">
              <a16:creationId xmlns:a16="http://schemas.microsoft.com/office/drawing/2014/main" id="{2FB0DC24-9AD0-4DBB-8DDE-1F36A167590D}"/>
            </a:ext>
          </a:extLst>
        </cdr:cNvPr>
        <cdr:cNvSpPr txBox="1"/>
      </cdr:nvSpPr>
      <cdr:spPr>
        <a:xfrm xmlns:a="http://schemas.openxmlformats.org/drawingml/2006/main">
          <a:off x="4465748" y="4437659"/>
          <a:ext cx="625160" cy="217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bg1"/>
              </a:solidFill>
            </a:rPr>
            <a:t>(</a:t>
          </a:r>
          <a:r>
            <a:rPr lang="en-US" b="1" dirty="0">
              <a:solidFill>
                <a:schemeClr val="bg1"/>
              </a:solidFill>
            </a:rPr>
            <a:t>81%)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0.85137</cdr:x>
      <cdr:y>0.46987</cdr:y>
    </cdr:from>
    <cdr:to>
      <cdr:x>0.93859</cdr:x>
      <cdr:y>0.8837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8BB6D23-517E-4F1E-BA34-F45480A1AE77}"/>
            </a:ext>
          </a:extLst>
        </cdr:cNvPr>
        <cdr:cNvSpPr txBox="1"/>
      </cdr:nvSpPr>
      <cdr:spPr>
        <a:xfrm xmlns:a="http://schemas.openxmlformats.org/drawingml/2006/main">
          <a:off x="8926270" y="10382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600" b="1" dirty="0">
              <a:solidFill>
                <a:schemeClr val="tx1"/>
              </a:solidFill>
            </a:rPr>
            <a:t>¡5.8 </a:t>
          </a:r>
          <a:r>
            <a:rPr lang="es-MX" sz="1600" b="1" dirty="0" err="1">
              <a:solidFill>
                <a:schemeClr val="tx1"/>
              </a:solidFill>
            </a:rPr>
            <a:t>less</a:t>
          </a:r>
          <a:r>
            <a:rPr lang="es-MX" sz="1600" b="1" dirty="0">
              <a:solidFill>
                <a:schemeClr val="tx1"/>
              </a:solidFill>
            </a:rPr>
            <a:t> </a:t>
          </a:r>
          <a:r>
            <a:rPr lang="es-MX" sz="1600" b="1" dirty="0" err="1">
              <a:solidFill>
                <a:schemeClr val="tx1"/>
              </a:solidFill>
            </a:rPr>
            <a:t>years</a:t>
          </a:r>
          <a:r>
            <a:rPr lang="es-MX" sz="1600" b="1" dirty="0">
              <a:solidFill>
                <a:schemeClr val="tx1"/>
              </a:solidFill>
            </a:rPr>
            <a:t>!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80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242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43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74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97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654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11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919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84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60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650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93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96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82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055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95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68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90744B-E5BB-4A7B-9134-5F8FAF6FC52D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FDB0-4CB2-48F4-A2F8-A148588A7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130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ixabay.com/es/photos/ventana-vieja-ventana-pared-96719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PAHO/WHO | 1 in 5 men will not reach the age of 50 in the Americas, due to  issues relating to toxic masculinity">
            <a:extLst>
              <a:ext uri="{FF2B5EF4-FFF2-40B4-BE49-F238E27FC236}">
                <a16:creationId xmlns:a16="http://schemas.microsoft.com/office/drawing/2014/main" id="{2BEA8902-DFB6-4E20-BF23-2DB3C9E0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56" y="837027"/>
            <a:ext cx="6020973" cy="60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E666044-253C-488A-9595-FEF16F45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9" y="157297"/>
            <a:ext cx="9404723" cy="1400530"/>
          </a:xfrm>
        </p:spPr>
        <p:txBody>
          <a:bodyPr/>
          <a:lstStyle/>
          <a:p>
            <a:r>
              <a:rPr lang="es-MX" sz="3200" dirty="0" err="1"/>
              <a:t>Masculinities</a:t>
            </a:r>
            <a:r>
              <a:rPr lang="es-MX" sz="3200" dirty="0"/>
              <a:t> and </a:t>
            </a:r>
            <a:r>
              <a:rPr lang="es-MX" sz="3200" dirty="0" err="1"/>
              <a:t>health</a:t>
            </a:r>
            <a:r>
              <a:rPr lang="es-MX" sz="3200" dirty="0"/>
              <a:t> in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Americas</a:t>
            </a:r>
            <a:r>
              <a:rPr lang="es-MX" sz="3200" dirty="0"/>
              <a:t> </a:t>
            </a:r>
            <a:r>
              <a:rPr lang="es-MX" sz="1400" dirty="0"/>
              <a:t>(</a:t>
            </a:r>
            <a:r>
              <a:rPr lang="es-MX" sz="1400" dirty="0" err="1"/>
              <a:t>Paho</a:t>
            </a:r>
            <a:r>
              <a:rPr lang="es-MX" sz="1400" dirty="0"/>
              <a:t>, 2019) 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8A71170-98D4-49E8-9C47-54359D66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19" y="1557827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/>
              <a:t>PAHO - APHA </a:t>
            </a:r>
            <a:r>
              <a:rPr lang="es-MX" b="1" dirty="0" err="1"/>
              <a:t>Equity</a:t>
            </a:r>
            <a:r>
              <a:rPr lang="es-MX" b="1" dirty="0"/>
              <a:t> Panel</a:t>
            </a:r>
          </a:p>
          <a:p>
            <a:endParaRPr lang="es-MX" b="1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Benno de Keijzer </a:t>
            </a:r>
          </a:p>
          <a:p>
            <a:r>
              <a:rPr lang="es-MX" dirty="0" err="1"/>
              <a:t>Public</a:t>
            </a:r>
            <a:r>
              <a:rPr lang="es-MX" dirty="0"/>
              <a:t> </a:t>
            </a:r>
            <a:r>
              <a:rPr lang="es-MX" dirty="0" err="1"/>
              <a:t>Health</a:t>
            </a:r>
            <a:r>
              <a:rPr lang="es-MX" dirty="0"/>
              <a:t> </a:t>
            </a:r>
            <a:r>
              <a:rPr lang="es-MX" dirty="0" err="1"/>
              <a:t>Institute</a:t>
            </a:r>
            <a:r>
              <a:rPr lang="es-MX" dirty="0"/>
              <a:t> / Veracruz </a:t>
            </a:r>
            <a:r>
              <a:rPr lang="es-MX" dirty="0" err="1"/>
              <a:t>University</a:t>
            </a:r>
            <a:r>
              <a:rPr lang="es-MX" dirty="0"/>
              <a:t> </a:t>
            </a:r>
          </a:p>
          <a:p>
            <a:r>
              <a:rPr lang="es-MX" dirty="0"/>
              <a:t>PROITH/CIGU/UNAM</a:t>
            </a:r>
          </a:p>
          <a:p>
            <a:endParaRPr lang="es-MX" dirty="0"/>
          </a:p>
          <a:p>
            <a:r>
              <a:rPr lang="es-MX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311957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attachment.outlook.live.net/owa/bennodek@hotmail.com/service.svc/s/GetAttachmentThumbnail?id=AQMkADAwATE0OTQwLTUyNDUtMWVjZi0wMAItMDAKAEYAAANQTyUwM3nvQaoTic8wfz9hBwDoEzh2dPPzAEO8zlGmQ3BPMgAAAgEPAAAARSPcYRvYNEaNrZLXAb%2BiZgAB6maVBgAAAAESABAAmJ3J7cX8ZEOCf%2FQ%2BbvjrKg%3D%3D&amp;thumbnailType=2&amp;owa=outlook.live.com&amp;scriptVer=2019031801.05&amp;isc=1&amp;X-OWA-CANARY=8abBejHgRkGKbH7LV3MMPgDq_tzpuNYYEarpl6cRnhMovNtnZcqTSw-22FmQJ-W_omGJXzGUK8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yODgtMTM4MDI2MTU4M1wiLFwicHVpZFwiOlwiMzYyMDE1NTgzNzA2ODMxXCIsXCJvaWRcIjpcIjAwMDE0OTQwLTUyNDUtMWVjZi0wMDAwLTAwMDAwMDAwMDAwMFwiLFwic2NvcGVcIjpcIk93YURvd25sb2FkXCJ9IiwibmJmIjoxNTU0Mzc0Mjk2LCJleHAiOjE1NTQzNzQ4OTYsImlzcyI6IjAwMDAwMDAyLTAwMDAtMGZmMS1jZTAwLTAwMDAwMDAwMDAwMEA4NGRmOWU3Zi1lOWY2LTQwYWYtYjQzNS1hYWFhYWFhYWFhYWEiLCJhdWQiOiIwMDAwMDAwMi0wMDAwLTBmZjEtY2UwMC0wMDAwMDAwMDAwMDAvYXR0YWNobWVudC5vdXRsb29rLmxpdmUubmV0QDg0ZGY5ZTdmLWU5ZjYtNDBhZi1iNDM1LWFhYWFhYWFhYWFhYSJ9.BRcrbHT6tE_RadrUK3TOrBZPuFMO9JKCVxY2MCd2Bl5c8OmpPHVoCqdebscvqQ1lX_a15OrqO_eRZxQxmGolQMgjePOwrWWo2ZxmV6M0__AzUzr1rDnRoQB3VXJ77nHdeUD4tQLtjbcCpbm_Wco7k_3sikZLnsCRzyn2ibYOsqw4HfIVHHZit9UemeMre5TUbDMExOAzv0h1sqrzdGDZvQg0G6BwUvsILFvs13n2VMrvBUwiwlxI5uKtSp1wTAGDu5ogQyyC9IeIpASYC4r9D_sCgA7b-7wSoYv2bJQycbF6pGeIQPqxEzE1fKNnXQWpEzJBct-SnbpCr197XBKxmQ&amp;animation=true">
            <a:extLst>
              <a:ext uri="{FF2B5EF4-FFF2-40B4-BE49-F238E27FC236}">
                <a16:creationId xmlns:a16="http://schemas.microsoft.com/office/drawing/2014/main" id="{943E9F4D-8ABB-4A89-8253-659D0F3D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620230"/>
            <a:ext cx="110886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3 CuadroTexto">
            <a:extLst>
              <a:ext uri="{FF2B5EF4-FFF2-40B4-BE49-F238E27FC236}">
                <a16:creationId xmlns:a16="http://schemas.microsoft.com/office/drawing/2014/main" id="{0439A91C-FAED-4B81-A025-612A4BEAE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738" y="5732464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1800">
                <a:latin typeface="Arial" panose="020B0604020202020204" pitchFamily="34" charset="0"/>
              </a:rPr>
              <a:t>Malestar </a:t>
            </a:r>
          </a:p>
        </p:txBody>
      </p:sp>
      <p:pic>
        <p:nvPicPr>
          <p:cNvPr id="63492" name="3 Imagen" descr="IMG_828382159556060">
            <a:extLst>
              <a:ext uri="{FF2B5EF4-FFF2-40B4-BE49-F238E27FC236}">
                <a16:creationId xmlns:a16="http://schemas.microsoft.com/office/drawing/2014/main" id="{A8037263-5FA2-4BCF-BEFC-135968BC27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"/>
            <a:ext cx="1476375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1 CuadroTexto">
            <a:extLst>
              <a:ext uri="{FF2B5EF4-FFF2-40B4-BE49-F238E27FC236}">
                <a16:creationId xmlns:a16="http://schemas.microsoft.com/office/drawing/2014/main" id="{289AF231-7FC2-46DB-AE47-8EA0E2C73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6381750"/>
            <a:ext cx="303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i="1"/>
              <a:t>Oculto a plena vista </a:t>
            </a:r>
            <a:r>
              <a:rPr lang="es-MX" altLang="es-MX"/>
              <a:t>(Baker)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45367BA-1450-D36E-A307-BDBF14100966}"/>
              </a:ext>
            </a:extLst>
          </p:cNvPr>
          <p:cNvSpPr txBox="1"/>
          <p:nvPr/>
        </p:nvSpPr>
        <p:spPr>
          <a:xfrm>
            <a:off x="3216274" y="6565384"/>
            <a:ext cx="254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>
                <a:solidFill>
                  <a:schemeClr val="bg1"/>
                </a:solidFill>
              </a:rPr>
              <a:t>Hidden</a:t>
            </a:r>
            <a:r>
              <a:rPr lang="es-MX" b="1" dirty="0">
                <a:solidFill>
                  <a:schemeClr val="bg1"/>
                </a:solidFill>
              </a:rPr>
              <a:t> at </a:t>
            </a:r>
            <a:r>
              <a:rPr lang="es-MX" b="1" dirty="0" err="1">
                <a:solidFill>
                  <a:schemeClr val="bg1"/>
                </a:solidFill>
              </a:rPr>
              <a:t>plain</a:t>
            </a:r>
            <a:r>
              <a:rPr lang="es-MX" b="1" dirty="0">
                <a:solidFill>
                  <a:schemeClr val="bg1"/>
                </a:solidFill>
              </a:rPr>
              <a:t> </a:t>
            </a:r>
            <a:r>
              <a:rPr lang="es-MX" b="1" dirty="0" err="1">
                <a:solidFill>
                  <a:schemeClr val="bg1"/>
                </a:solidFill>
              </a:rPr>
              <a:t>sight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>
            <a:extLst>
              <a:ext uri="{FF2B5EF4-FFF2-40B4-BE49-F238E27FC236}">
                <a16:creationId xmlns:a16="http://schemas.microsoft.com/office/drawing/2014/main" id="{7C5BD343-D706-44A0-943D-35F69D13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7" y="0"/>
            <a:ext cx="40716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2 CuadroTexto">
            <a:extLst>
              <a:ext uri="{FF2B5EF4-FFF2-40B4-BE49-F238E27FC236}">
                <a16:creationId xmlns:a16="http://schemas.microsoft.com/office/drawing/2014/main" id="{412FB13F-1B2B-4B58-AD1C-E8B445D85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15" y="1484659"/>
            <a:ext cx="5147563" cy="60939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In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most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of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our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countries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you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have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different</a:t>
            </a: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programs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attending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or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trying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to</a:t>
            </a: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prevent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problems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like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Accidents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Violences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Suicide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Substance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abuse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HIV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Sexual and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reproductive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health</a:t>
            </a: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When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all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these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issues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are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interconnected</a:t>
            </a:r>
            <a:endParaRPr lang="es-MX" altLang="es-MX" sz="1800" b="1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None/>
              <a:defRPr/>
            </a:pP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Lacking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 a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gender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perspective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es-MX" altLang="es-MX" sz="1800" b="1" dirty="0" err="1">
                <a:solidFill>
                  <a:srgbClr val="FFC000"/>
                </a:solidFill>
                <a:latin typeface="Arial" charset="0"/>
              </a:rPr>
              <a:t>Programs</a:t>
            </a:r>
            <a:r>
              <a:rPr lang="es-MX" altLang="es-MX" sz="1800" b="1" dirty="0">
                <a:solidFill>
                  <a:srgbClr val="FFC000"/>
                </a:solidFill>
                <a:latin typeface="Arial" charset="0"/>
              </a:rPr>
              <a:t> are: </a:t>
            </a:r>
          </a:p>
          <a:p>
            <a:pPr lvl="5">
              <a:spcBef>
                <a:spcPct val="0"/>
              </a:spcBef>
              <a:buClrTx/>
              <a:buNone/>
              <a:defRPr/>
            </a:pP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   </a:t>
            </a:r>
            <a:r>
              <a:rPr lang="es-MX" altLang="es-MX" sz="1600" b="1" dirty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arginal </a:t>
            </a:r>
          </a:p>
          <a:p>
            <a:pPr lvl="5">
              <a:spcBef>
                <a:spcPct val="0"/>
              </a:spcBef>
              <a:buClrTx/>
              <a:buNone/>
              <a:defRPr/>
            </a:pPr>
            <a:r>
              <a:rPr lang="es-MX" altLang="es-MX" sz="1600" b="1" dirty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s-MX" altLang="es-MX" sz="1600" b="1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s-MX" altLang="es-MX" sz="1600" b="1" dirty="0" err="1">
                <a:solidFill>
                  <a:srgbClr val="FFC000"/>
                </a:solidFill>
                <a:latin typeface="Arial" charset="0"/>
              </a:rPr>
              <a:t>nsufficient</a:t>
            </a: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</a:t>
            </a:r>
          </a:p>
          <a:p>
            <a:pPr lvl="5">
              <a:spcBef>
                <a:spcPct val="0"/>
              </a:spcBef>
              <a:buClrTx/>
              <a:buNone/>
              <a:defRPr/>
            </a:pP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   </a:t>
            </a:r>
            <a:r>
              <a:rPr lang="es-MX" altLang="es-MX" sz="1600" b="1" dirty="0" err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s-MX" altLang="es-MX" sz="1600" b="1" dirty="0" err="1">
                <a:solidFill>
                  <a:srgbClr val="FFC000"/>
                </a:solidFill>
                <a:latin typeface="Arial" charset="0"/>
              </a:rPr>
              <a:t>ardy</a:t>
            </a:r>
            <a:r>
              <a:rPr lang="es-MX" altLang="es-MX" sz="1600" b="1" dirty="0">
                <a:solidFill>
                  <a:srgbClr val="FFC000"/>
                </a:solidFill>
                <a:latin typeface="Arial" charset="0"/>
              </a:rPr>
              <a:t> 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endParaRPr lang="es-MX" altLang="es-MX" sz="18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45C02C-084A-495B-9F80-D268BF3A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8567" cy="1400530"/>
          </a:xfrm>
        </p:spPr>
        <p:txBody>
          <a:bodyPr/>
          <a:lstStyle/>
          <a:p>
            <a:pPr algn="r"/>
            <a:r>
              <a:rPr lang="es-MX" dirty="0" err="1"/>
              <a:t>The</a:t>
            </a:r>
            <a:r>
              <a:rPr lang="es-MX" dirty="0"/>
              <a:t> social response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5C106F-6121-4C33-87EC-B1F4B9869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9BCD5E-AEA2-491F-AF5C-8AD65C156EC3}"/>
              </a:ext>
            </a:extLst>
          </p:cNvPr>
          <p:cNvSpPr txBox="1"/>
          <p:nvPr/>
        </p:nvSpPr>
        <p:spPr>
          <a:xfrm>
            <a:off x="4505739" y="6488668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MyS</a:t>
            </a:r>
            <a:r>
              <a:rPr lang="es-MX" dirty="0"/>
              <a:t> </a:t>
            </a:r>
            <a:r>
              <a:rPr lang="es-MX" dirty="0" err="1"/>
              <a:t>Survey</a:t>
            </a:r>
            <a:r>
              <a:rPr lang="es-MX" dirty="0"/>
              <a:t>- </a:t>
            </a:r>
            <a:r>
              <a:rPr lang="es-MX" dirty="0" err="1"/>
              <a:t>experts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12 </a:t>
            </a:r>
            <a:r>
              <a:rPr lang="es-MX" dirty="0" err="1"/>
              <a:t>countries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062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592ADEF-FDB0-4770-9B1F-2968C4C4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sz="2800" dirty="0" err="1">
                <a:solidFill>
                  <a:schemeClr val="tx1"/>
                </a:solidFill>
              </a:rPr>
              <a:t>Recommendations</a:t>
            </a:r>
            <a:r>
              <a:rPr lang="es-MX" sz="2800" dirty="0">
                <a:solidFill>
                  <a:schemeClr val="tx1"/>
                </a:solidFill>
              </a:rPr>
              <a:t>: </a:t>
            </a:r>
            <a:r>
              <a:rPr lang="es-MX" sz="2800" dirty="0" err="1">
                <a:solidFill>
                  <a:schemeClr val="tx1"/>
                </a:solidFill>
              </a:rPr>
              <a:t>Masculinities</a:t>
            </a:r>
            <a:r>
              <a:rPr lang="es-MX" sz="2800" dirty="0">
                <a:solidFill>
                  <a:schemeClr val="tx1"/>
                </a:solidFill>
              </a:rPr>
              <a:t> and </a:t>
            </a:r>
            <a:r>
              <a:rPr lang="es-MX" sz="2800" dirty="0" err="1">
                <a:solidFill>
                  <a:schemeClr val="tx1"/>
                </a:solidFill>
              </a:rPr>
              <a:t>gender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equality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have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to</a:t>
            </a:r>
            <a:r>
              <a:rPr lang="es-MX" sz="2800" dirty="0">
                <a:solidFill>
                  <a:schemeClr val="tx1"/>
                </a:solidFill>
              </a:rPr>
              <a:t> be </a:t>
            </a:r>
            <a:r>
              <a:rPr lang="es-MX" sz="2800" dirty="0" err="1">
                <a:solidFill>
                  <a:schemeClr val="tx1"/>
                </a:solidFill>
              </a:rPr>
              <a:t>addressed</a:t>
            </a:r>
            <a:r>
              <a:rPr lang="es-MX" sz="2800" dirty="0">
                <a:solidFill>
                  <a:schemeClr val="tx1"/>
                </a:solidFill>
              </a:rPr>
              <a:t> in </a:t>
            </a:r>
            <a:r>
              <a:rPr lang="es-MX" sz="2800" dirty="0" err="1">
                <a:solidFill>
                  <a:schemeClr val="tx1"/>
                </a:solidFill>
              </a:rPr>
              <a:t>multiple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levels</a:t>
            </a:r>
            <a:r>
              <a:rPr lang="es-MX" sz="2800" dirty="0">
                <a:solidFill>
                  <a:schemeClr val="tx1"/>
                </a:solidFill>
              </a:rPr>
              <a:t>: </a:t>
            </a: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9AFBAE38-5655-4487-83F1-9F3C2DAFF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848061"/>
              </p:ext>
            </p:extLst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4 CuadroTexto">
            <a:extLst>
              <a:ext uri="{FF2B5EF4-FFF2-40B4-BE49-F238E27FC236}">
                <a16:creationId xmlns:a16="http://schemas.microsoft.com/office/drawing/2014/main" id="{43B58D30-48E8-4A10-BCA9-FD227D8D1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941888"/>
            <a:ext cx="4775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dirty="0" err="1">
                <a:solidFill>
                  <a:srgbClr val="FFC000"/>
                </a:solidFill>
              </a:rPr>
              <a:t>From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the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  <a:r>
              <a:rPr lang="es-MX" altLang="es-MX" b="1" dirty="0" err="1">
                <a:solidFill>
                  <a:srgbClr val="FFC000"/>
                </a:solidFill>
              </a:rPr>
              <a:t>interseccionality</a:t>
            </a:r>
            <a:r>
              <a:rPr lang="es-MX" altLang="es-MX" b="1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of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vulnerabilities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</a:p>
          <a:p>
            <a:r>
              <a:rPr lang="es-MX" altLang="es-MX" b="1" dirty="0">
                <a:solidFill>
                  <a:srgbClr val="FFC000"/>
                </a:solidFill>
              </a:rPr>
              <a:t> </a:t>
            </a:r>
            <a:r>
              <a:rPr lang="es-MX" altLang="es-MX" dirty="0" err="1">
                <a:solidFill>
                  <a:srgbClr val="FFC000"/>
                </a:solidFill>
              </a:rPr>
              <a:t>to</a:t>
            </a:r>
            <a:r>
              <a:rPr lang="es-MX" altLang="es-MX" b="1" dirty="0">
                <a:solidFill>
                  <a:srgbClr val="FFC000"/>
                </a:solidFill>
              </a:rPr>
              <a:t> intersectorial </a:t>
            </a:r>
            <a:r>
              <a:rPr lang="es-MX" altLang="es-MX" b="1" dirty="0" err="1">
                <a:solidFill>
                  <a:srgbClr val="FFC000"/>
                </a:solidFill>
              </a:rPr>
              <a:t>action</a:t>
            </a:r>
            <a:r>
              <a:rPr lang="es-MX" altLang="es-MX" b="1" dirty="0">
                <a:solidFill>
                  <a:srgbClr val="FFC000"/>
                </a:solidFill>
              </a:rPr>
              <a:t> </a:t>
            </a:r>
            <a:r>
              <a:rPr lang="es-MX" altLang="es-MX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4">
            <a:extLst>
              <a:ext uri="{FF2B5EF4-FFF2-40B4-BE49-F238E27FC236}">
                <a16:creationId xmlns:a16="http://schemas.microsoft.com/office/drawing/2014/main" id="{A6E75FE4-6960-499D-9E9C-198798B406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71676" y="388938"/>
            <a:ext cx="7800975" cy="2544762"/>
          </a:xfrm>
          <a:gradFill>
            <a:gsLst>
              <a:gs pos="0">
                <a:srgbClr val="FF8080"/>
              </a:gs>
              <a:gs pos="100000">
                <a:srgbClr val="FFB3B3"/>
              </a:gs>
            </a:gsLst>
            <a:lin ang="2700000"/>
          </a:gradFill>
        </p:spPr>
        <p:txBody>
          <a:bodyPr/>
          <a:lstStyle/>
          <a:p>
            <a:pPr marL="0" indent="0">
              <a:buNone/>
              <a:defRPr/>
            </a:pPr>
            <a:endParaRPr lang="es-MX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marL="0" indent="0" algn="ctr">
              <a:buNone/>
              <a:defRPr/>
            </a:pPr>
            <a:r>
              <a:rPr lang="es-MX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  </a:t>
            </a:r>
          </a:p>
          <a:p>
            <a:pPr marL="0" indent="0" algn="ctr">
              <a:buNone/>
              <a:defRPr/>
            </a:pPr>
            <a:r>
              <a:rPr lang="es-MX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s-MX" sz="4000" dirty="0" err="1"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Pathogenesis</a:t>
            </a:r>
            <a:endParaRPr lang="es-MX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1747" name="CuadroTexto 6">
            <a:extLst>
              <a:ext uri="{FF2B5EF4-FFF2-40B4-BE49-F238E27FC236}">
                <a16:creationId xmlns:a16="http://schemas.microsoft.com/office/drawing/2014/main" id="{5B1CECE4-877A-4E8A-945D-BE17EEC5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6" y="3187700"/>
            <a:ext cx="780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defTabSz="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3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Public</a:t>
            </a:r>
            <a:r>
              <a:rPr lang="es-MX" altLang="es-MX" sz="32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es-MX" altLang="es-MX" sz="3200" b="1" dirty="0" err="1">
                <a:solidFill>
                  <a:srgbClr val="FFC000"/>
                </a:solidFill>
                <a:latin typeface="Arial" panose="020B0604020202020204" pitchFamily="34" charset="0"/>
              </a:rPr>
              <a:t>health</a:t>
            </a:r>
            <a:endParaRPr lang="es-MX" altLang="es-MX" sz="32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6BF81EC8-1E25-4294-8C2C-2104F35AFFB1}"/>
              </a:ext>
            </a:extLst>
          </p:cNvPr>
          <p:cNvSpPr txBox="1"/>
          <p:nvPr/>
        </p:nvSpPr>
        <p:spPr>
          <a:xfrm>
            <a:off x="1971676" y="4152901"/>
            <a:ext cx="7800975" cy="2185214"/>
          </a:xfrm>
          <a:prstGeom prst="rect">
            <a:avLst/>
          </a:prstGeom>
          <a:solidFill>
            <a:srgbClr val="50B4C8"/>
          </a:solidFill>
          <a:ln>
            <a:noFill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40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000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             </a:t>
            </a:r>
            <a:r>
              <a:rPr lang="es-MX" sz="4000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Salutogenesis</a:t>
            </a:r>
            <a:r>
              <a:rPr lang="es-MX" sz="4000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: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                   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men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taking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care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for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themselves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and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others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                 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stopping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gender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inequalities</a:t>
            </a:r>
            <a:r>
              <a:rPr lang="es-MX" kern="0" dirty="0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 and </a:t>
            </a:r>
            <a:r>
              <a:rPr lang="es-MX" kern="0" dirty="0" err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Arial" pitchFamily="34"/>
                <a:cs typeface="Arial" pitchFamily="34"/>
              </a:rPr>
              <a:t>violence</a:t>
            </a:r>
            <a:endParaRPr lang="es-MX" sz="40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Aarón </a:t>
            </a:r>
            <a:r>
              <a:rPr lang="es-MX" sz="2000" kern="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Antonovsky</a:t>
            </a:r>
            <a:endParaRPr lang="es-MX" sz="2000" kern="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4D82A-6C0E-862F-83F2-5AB47AB8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97953-BCB2-5F50-C0F0-8778C2A2E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No victimas sino responsables </a:t>
            </a:r>
          </a:p>
        </p:txBody>
      </p:sp>
    </p:spTree>
    <p:extLst>
      <p:ext uri="{BB962C8B-B14F-4D97-AF65-F5344CB8AC3E}">
        <p14:creationId xmlns:p14="http://schemas.microsoft.com/office/powerpoint/2010/main" val="25956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0" name="Oval 13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1 Título">
            <a:extLst>
              <a:ext uri="{FF2B5EF4-FFF2-40B4-BE49-F238E27FC236}">
                <a16:creationId xmlns:a16="http://schemas.microsoft.com/office/drawing/2014/main" id="{FACDEF4D-5935-41C9-998C-C4ADEA62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794" y="3648346"/>
            <a:ext cx="4044185" cy="306650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solidFill>
                  <a:srgbClr val="EBEBEB"/>
                </a:solidFill>
              </a:rPr>
              <a:t>Thank you</a:t>
            </a: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br>
              <a:rPr lang="en-US" sz="2400" dirty="0">
                <a:solidFill>
                  <a:srgbClr val="EBEBEB"/>
                </a:solidFill>
              </a:rPr>
            </a:br>
            <a:r>
              <a:rPr lang="en-US" sz="2400" dirty="0">
                <a:solidFill>
                  <a:srgbClr val="EBEBEB"/>
                </a:solidFill>
              </a:rPr>
              <a:t>bennodek@hotmail.com  </a:t>
            </a:r>
          </a:p>
        </p:txBody>
      </p:sp>
      <p:sp>
        <p:nvSpPr>
          <p:cNvPr id="150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5" name="Picture 2" descr="E:\Mis documentos\Mis imágenes\Morski\Insight.jpg">
            <a:extLst>
              <a:ext uri="{FF2B5EF4-FFF2-40B4-BE49-F238E27FC236}">
                <a16:creationId xmlns:a16="http://schemas.microsoft.com/office/drawing/2014/main" id="{2FE46CD3-FF07-4AE2-84C7-80B0C69D8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r="-2" b="5938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F1CEB-A44E-932E-45E7-48B87C892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A595E-15CC-8621-C23D-C48035ED3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/>
              <a:t>Yourcenar?</a:t>
            </a:r>
          </a:p>
          <a:p>
            <a:r>
              <a:rPr lang="es-MX" dirty="0" err="1"/>
              <a:t>Manbox</a:t>
            </a:r>
            <a:r>
              <a:rPr lang="es-MX" dirty="0"/>
              <a:t> English?</a:t>
            </a:r>
          </a:p>
          <a:p>
            <a:pPr marL="0" indent="0">
              <a:buNone/>
            </a:pPr>
            <a:r>
              <a:rPr lang="es-MX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 descr="IMG_830783858044586">
            <a:extLst>
              <a:ext uri="{FF2B5EF4-FFF2-40B4-BE49-F238E27FC236}">
                <a16:creationId xmlns:a16="http://schemas.microsoft.com/office/drawing/2014/main" id="{DD86B66A-1220-457A-B1BE-45723C0F3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765176"/>
            <a:ext cx="4200525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DABDF851-8AC9-4E85-A8A7-58E5BE0AE15E}"/>
              </a:ext>
            </a:extLst>
          </p:cNvPr>
          <p:cNvSpPr txBox="1"/>
          <p:nvPr/>
        </p:nvSpPr>
        <p:spPr>
          <a:xfrm>
            <a:off x="2208213" y="765175"/>
            <a:ext cx="1392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It´s</a:t>
            </a:r>
            <a:r>
              <a:rPr lang="es-MX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MX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MX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es-MX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genes… </a:t>
            </a:r>
          </a:p>
        </p:txBody>
      </p:sp>
      <p:sp>
        <p:nvSpPr>
          <p:cNvPr id="30724" name="3 CuadroTexto">
            <a:extLst>
              <a:ext uri="{FF2B5EF4-FFF2-40B4-BE49-F238E27FC236}">
                <a16:creationId xmlns:a16="http://schemas.microsoft.com/office/drawing/2014/main" id="{12CA9E66-23C7-452B-A3AE-8C0336CB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2997200"/>
            <a:ext cx="1979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MX" altLang="es-MX" sz="2000" b="1" dirty="0" err="1">
                <a:solidFill>
                  <a:srgbClr val="FFC000"/>
                </a:solidFill>
              </a:rPr>
              <a:t>With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socialization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we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incorporate</a:t>
            </a:r>
            <a:r>
              <a:rPr lang="es-MX" altLang="es-MX" sz="2000" b="1" dirty="0">
                <a:solidFill>
                  <a:srgbClr val="FFC000"/>
                </a:solidFill>
              </a:rPr>
              <a:t> (in corpus) mandates </a:t>
            </a:r>
            <a:r>
              <a:rPr lang="es-MX" altLang="es-MX" sz="2000" b="1" dirty="0" err="1">
                <a:solidFill>
                  <a:srgbClr val="FFC000"/>
                </a:solidFill>
              </a:rPr>
              <a:t>through</a:t>
            </a:r>
            <a:r>
              <a:rPr lang="es-MX" altLang="es-MX" sz="2000" b="1" dirty="0">
                <a:solidFill>
                  <a:srgbClr val="FFC000"/>
                </a:solidFill>
              </a:rPr>
              <a:t> formal and informal </a:t>
            </a:r>
            <a:r>
              <a:rPr lang="es-MX" altLang="es-MX" sz="2000" b="1" dirty="0" err="1">
                <a:solidFill>
                  <a:srgbClr val="FFC000"/>
                </a:solidFill>
              </a:rPr>
              <a:t>educational</a:t>
            </a:r>
            <a:r>
              <a:rPr lang="es-MX" altLang="es-MX" sz="2000" b="1" dirty="0">
                <a:solidFill>
                  <a:srgbClr val="FFC000"/>
                </a:solidFill>
              </a:rPr>
              <a:t> </a:t>
            </a:r>
            <a:r>
              <a:rPr lang="es-MX" altLang="es-MX" sz="2000" b="1" dirty="0" err="1">
                <a:solidFill>
                  <a:srgbClr val="FFC000"/>
                </a:solidFill>
              </a:rPr>
              <a:t>processes</a:t>
            </a:r>
            <a:endParaRPr lang="es-MX" altLang="es-MX" sz="2000" b="1" dirty="0">
              <a:solidFill>
                <a:srgbClr val="FFC000"/>
              </a:solidFill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D3311B7B-6647-4B11-8E46-3D88DBDD13C2}"/>
              </a:ext>
            </a:extLst>
          </p:cNvPr>
          <p:cNvSpPr txBox="1"/>
          <p:nvPr/>
        </p:nvSpPr>
        <p:spPr>
          <a:xfrm>
            <a:off x="4727576" y="290513"/>
            <a:ext cx="19672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b="1" dirty="0" err="1">
                <a:solidFill>
                  <a:schemeClr val="accent3"/>
                </a:solidFill>
              </a:rPr>
              <a:t>Gender</a:t>
            </a:r>
            <a:r>
              <a:rPr lang="es-MX" b="1" dirty="0">
                <a:solidFill>
                  <a:schemeClr val="accent3"/>
                </a:solidFill>
              </a:rPr>
              <a:t> Culture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eaking Out of the 'Man Box' - New Study - ManKind Project">
            <a:extLst>
              <a:ext uri="{FF2B5EF4-FFF2-40B4-BE49-F238E27FC236}">
                <a16:creationId xmlns:a16="http://schemas.microsoft.com/office/drawing/2014/main" id="{07DA204C-A36A-4D56-99B0-7E27E6CE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0"/>
            <a:ext cx="6362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3BEC60-19DC-45C9-BE9A-7A5B0990D5F8}"/>
              </a:ext>
            </a:extLst>
          </p:cNvPr>
          <p:cNvSpPr txBox="1"/>
          <p:nvPr/>
        </p:nvSpPr>
        <p:spPr>
          <a:xfrm>
            <a:off x="450166" y="1167619"/>
            <a:ext cx="227017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THE MAN BOX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Instituto </a:t>
            </a:r>
            <a:r>
              <a:rPr lang="es-MX" dirty="0" err="1"/>
              <a:t>Promundo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292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imagenes ventana vieja">
            <a:hlinkClick r:id="rId2"/>
            <a:extLst>
              <a:ext uri="{FF2B5EF4-FFF2-40B4-BE49-F238E27FC236}">
                <a16:creationId xmlns:a16="http://schemas.microsoft.com/office/drawing/2014/main" id="{5B40516E-0237-473F-A826-0E31BFCD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24109" r="19072" b="17630"/>
          <a:stretch>
            <a:fillRect/>
          </a:stretch>
        </p:blipFill>
        <p:spPr bwMode="auto">
          <a:xfrm>
            <a:off x="4362450" y="2133601"/>
            <a:ext cx="385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3 CuadroTexto">
            <a:extLst>
              <a:ext uri="{FF2B5EF4-FFF2-40B4-BE49-F238E27FC236}">
                <a16:creationId xmlns:a16="http://schemas.microsoft.com/office/drawing/2014/main" id="{6A6D8DA6-EBDE-4599-8C7A-36198311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14" y="617537"/>
            <a:ext cx="54248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4000" dirty="0" err="1">
                <a:solidFill>
                  <a:srgbClr val="FFC000"/>
                </a:solidFill>
                <a:latin typeface="Algerian" panose="04020705040A02060702" pitchFamily="82" charset="0"/>
              </a:rPr>
              <a:t>PrivilEDgEs</a:t>
            </a:r>
            <a:r>
              <a:rPr lang="es-MX" altLang="es-MX" sz="4000" dirty="0">
                <a:solidFill>
                  <a:srgbClr val="FFC000"/>
                </a:solidFill>
                <a:latin typeface="Algerian" panose="04020705040A02060702" pitchFamily="82" charset="0"/>
              </a:rPr>
              <a:t> OF MEN  </a:t>
            </a:r>
          </a:p>
        </p:txBody>
      </p:sp>
      <p:sp>
        <p:nvSpPr>
          <p:cNvPr id="20484" name="4 CuadroTexto">
            <a:extLst>
              <a:ext uri="{FF2B5EF4-FFF2-40B4-BE49-F238E27FC236}">
                <a16:creationId xmlns:a16="http://schemas.microsoft.com/office/drawing/2014/main" id="{F29F1D91-CDE9-427C-8FFD-96D10A18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5516564"/>
            <a:ext cx="19944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2400" b="1" dirty="0" err="1">
                <a:solidFill>
                  <a:srgbClr val="FFC000"/>
                </a:solidFill>
              </a:rPr>
              <a:t>For</a:t>
            </a:r>
            <a:r>
              <a:rPr lang="es-MX" altLang="es-MX" sz="2400" b="1" dirty="0">
                <a:solidFill>
                  <a:srgbClr val="FFC000"/>
                </a:solidFill>
              </a:rPr>
              <a:t> </a:t>
            </a:r>
            <a:r>
              <a:rPr lang="es-MX" altLang="es-MX" sz="2400" b="1" dirty="0" err="1">
                <a:solidFill>
                  <a:srgbClr val="FFC000"/>
                </a:solidFill>
              </a:rPr>
              <a:t>women</a:t>
            </a:r>
            <a:r>
              <a:rPr lang="es-MX" altLang="es-MX" sz="2400" b="1" dirty="0">
                <a:solidFill>
                  <a:srgbClr val="FFC000"/>
                </a:solidFill>
              </a:rPr>
              <a:t>  </a:t>
            </a:r>
          </a:p>
          <a:p>
            <a:r>
              <a:rPr lang="es-MX" altLang="es-MX" sz="2400" b="1" dirty="0" err="1">
                <a:solidFill>
                  <a:srgbClr val="FFC000"/>
                </a:solidFill>
              </a:rPr>
              <a:t>Other</a:t>
            </a:r>
            <a:r>
              <a:rPr lang="es-MX" altLang="es-MX" sz="2400" b="1" dirty="0">
                <a:solidFill>
                  <a:srgbClr val="FFC000"/>
                </a:solidFill>
              </a:rPr>
              <a:t> </a:t>
            </a:r>
            <a:r>
              <a:rPr lang="es-MX" altLang="es-MX" sz="2400" b="1" dirty="0" err="1">
                <a:solidFill>
                  <a:srgbClr val="FFC000"/>
                </a:solidFill>
              </a:rPr>
              <a:t>men</a:t>
            </a:r>
            <a:endParaRPr lang="es-MX" altLang="es-MX" sz="2400" b="1" dirty="0">
              <a:solidFill>
                <a:srgbClr val="FFC000"/>
              </a:solidFill>
            </a:endParaRPr>
          </a:p>
          <a:p>
            <a:r>
              <a:rPr lang="es-MX" altLang="es-MX" sz="2400" b="1" dirty="0" err="1">
                <a:solidFill>
                  <a:srgbClr val="FFC000"/>
                </a:solidFill>
              </a:rPr>
              <a:t>Ourselves</a:t>
            </a:r>
            <a:r>
              <a:rPr lang="es-MX" altLang="es-MX" sz="24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0485" name="5 CuadroTexto">
            <a:extLst>
              <a:ext uri="{FF2B5EF4-FFF2-40B4-BE49-F238E27FC236}">
                <a16:creationId xmlns:a16="http://schemas.microsoft.com/office/drawing/2014/main" id="{0F374A61-9481-478F-A862-1BEBA422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5840413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2000" b="1" dirty="0">
                <a:solidFill>
                  <a:srgbClr val="FFC000"/>
                </a:solidFill>
              </a:rPr>
              <a:t>COSTS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5EBC84-61E4-4EC4-87C8-AEFD17CDFC43}"/>
              </a:ext>
            </a:extLst>
          </p:cNvPr>
          <p:cNvSpPr txBox="1"/>
          <p:nvPr/>
        </p:nvSpPr>
        <p:spPr>
          <a:xfrm>
            <a:off x="9968847" y="6040468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/>
              <a:t>Inspired</a:t>
            </a:r>
            <a:r>
              <a:rPr lang="es-MX" sz="1200" dirty="0"/>
              <a:t> </a:t>
            </a:r>
            <a:r>
              <a:rPr lang="es-MX" sz="1200" dirty="0" err="1"/>
              <a:t>by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</a:p>
          <a:p>
            <a:r>
              <a:rPr lang="es-MX" sz="1200" dirty="0" err="1"/>
              <a:t>violence</a:t>
            </a:r>
            <a:r>
              <a:rPr lang="es-MX" sz="1200" dirty="0"/>
              <a:t> triad</a:t>
            </a:r>
          </a:p>
          <a:p>
            <a:r>
              <a:rPr lang="es-MX" sz="1200" dirty="0"/>
              <a:t>Michael Kaufmann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BE0B32-4226-4F0A-86A3-6399B5B44EE0}"/>
              </a:ext>
            </a:extLst>
          </p:cNvPr>
          <p:cNvSpPr/>
          <p:nvPr/>
        </p:nvSpPr>
        <p:spPr>
          <a:xfrm>
            <a:off x="2309024" y="309655"/>
            <a:ext cx="736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ntonSans"/>
              </a:rPr>
              <a:t>Percentage distribution of mortality in men and women, according to selected causes that mainly affect men, Region of the Americas, 2011-2015</a:t>
            </a:r>
            <a:endParaRPr lang="en-US" dirty="0"/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07ED78E2-656E-4D66-817D-7FB0879DA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33632"/>
              </p:ext>
            </p:extLst>
          </p:nvPr>
        </p:nvGraphicFramePr>
        <p:xfrm>
          <a:off x="2309024" y="1155699"/>
          <a:ext cx="7367828" cy="558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BFBD71D-0986-4A8C-97FD-27D8AF8723E9}"/>
              </a:ext>
            </a:extLst>
          </p:cNvPr>
          <p:cNvSpPr txBox="1"/>
          <p:nvPr/>
        </p:nvSpPr>
        <p:spPr>
          <a:xfrm>
            <a:off x="516835" y="4678017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FFC000"/>
                </a:solidFill>
              </a:rPr>
              <a:t>COVID</a:t>
            </a:r>
            <a:r>
              <a:rPr lang="es-MX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" name="Flecha: hacia arriba 5">
            <a:extLst>
              <a:ext uri="{FF2B5EF4-FFF2-40B4-BE49-F238E27FC236}">
                <a16:creationId xmlns:a16="http://schemas.microsoft.com/office/drawing/2014/main" id="{3CFE692B-ADEA-4B4A-BAE9-0038F3200569}"/>
              </a:ext>
            </a:extLst>
          </p:cNvPr>
          <p:cNvSpPr/>
          <p:nvPr/>
        </p:nvSpPr>
        <p:spPr>
          <a:xfrm>
            <a:off x="1439816" y="396404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B1E282-F40E-AF04-515A-E753229D32D9}"/>
              </a:ext>
            </a:extLst>
          </p:cNvPr>
          <p:cNvSpPr txBox="1"/>
          <p:nvPr/>
        </p:nvSpPr>
        <p:spPr>
          <a:xfrm>
            <a:off x="9968401" y="4704522"/>
            <a:ext cx="222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5.8 </a:t>
            </a:r>
            <a:r>
              <a:rPr lang="es-MX" b="1" dirty="0" err="1"/>
              <a:t>years</a:t>
            </a:r>
            <a:r>
              <a:rPr lang="es-MX" b="1" dirty="0"/>
              <a:t> </a:t>
            </a:r>
            <a:r>
              <a:rPr lang="es-MX" b="1" dirty="0" err="1"/>
              <a:t>less</a:t>
            </a:r>
            <a:r>
              <a:rPr lang="es-MX" b="1" dirty="0"/>
              <a:t> </a:t>
            </a:r>
            <a:r>
              <a:rPr lang="es-MX" b="1" dirty="0" err="1"/>
              <a:t>life</a:t>
            </a:r>
            <a:r>
              <a:rPr lang="es-MX" b="1" dirty="0"/>
              <a:t> </a:t>
            </a:r>
            <a:r>
              <a:rPr lang="es-MX" b="1" dirty="0" err="1"/>
              <a:t>expectancy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0913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BE0B32-4226-4F0A-86A3-6399B5B44EE0}"/>
              </a:ext>
            </a:extLst>
          </p:cNvPr>
          <p:cNvSpPr/>
          <p:nvPr/>
        </p:nvSpPr>
        <p:spPr>
          <a:xfrm>
            <a:off x="2309024" y="309655"/>
            <a:ext cx="736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ntonSans"/>
              </a:rPr>
              <a:t>Percentage distribution of mortality in men and women, according to selected causes that mainly affect men, Region of the Americas, 2011-2015</a:t>
            </a:r>
            <a:endParaRPr lang="en-US" dirty="0"/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07ED78E2-656E-4D66-817D-7FB0879DAD3A}"/>
              </a:ext>
            </a:extLst>
          </p:cNvPr>
          <p:cNvGraphicFramePr>
            <a:graphicFrameLocks/>
          </p:cNvGraphicFramePr>
          <p:nvPr/>
        </p:nvGraphicFramePr>
        <p:xfrm>
          <a:off x="2309024" y="1155699"/>
          <a:ext cx="7367828" cy="558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979C659E-275C-42CA-A995-18610CE4DF46}"/>
              </a:ext>
            </a:extLst>
          </p:cNvPr>
          <p:cNvSpPr/>
          <p:nvPr/>
        </p:nvSpPr>
        <p:spPr>
          <a:xfrm>
            <a:off x="9882976" y="1444486"/>
            <a:ext cx="484632" cy="43334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2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 Grupo">
            <a:extLst>
              <a:ext uri="{FF2B5EF4-FFF2-40B4-BE49-F238E27FC236}">
                <a16:creationId xmlns:a16="http://schemas.microsoft.com/office/drawing/2014/main" id="{1DD77B0B-3978-4E35-BB21-D6F8ED73F76D}"/>
              </a:ext>
            </a:extLst>
          </p:cNvPr>
          <p:cNvGrpSpPr>
            <a:grpSpLocks/>
          </p:cNvGrpSpPr>
          <p:nvPr/>
        </p:nvGrpSpPr>
        <p:grpSpPr bwMode="auto">
          <a:xfrm>
            <a:off x="667121" y="630076"/>
            <a:ext cx="10633827" cy="4107354"/>
            <a:chOff x="106651" y="130784"/>
            <a:chExt cx="13096875" cy="5667375"/>
          </a:xfrm>
        </p:grpSpPr>
        <p:sp>
          <p:nvSpPr>
            <p:cNvPr id="6" name="2 Rectángulo">
              <a:extLst>
                <a:ext uri="{FF2B5EF4-FFF2-40B4-BE49-F238E27FC236}">
                  <a16:creationId xmlns:a16="http://schemas.microsoft.com/office/drawing/2014/main" id="{D987AC73-41DD-479D-9E5C-BA25E3792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51" y="130784"/>
              <a:ext cx="13096875" cy="5667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3 Forma libre">
              <a:extLst>
                <a:ext uri="{FF2B5EF4-FFF2-40B4-BE49-F238E27FC236}">
                  <a16:creationId xmlns:a16="http://schemas.microsoft.com/office/drawing/2014/main" id="{1B1D4A80-B03A-4035-988E-1424FCAD762C}"/>
                </a:ext>
              </a:extLst>
            </p:cNvPr>
            <p:cNvSpPr/>
            <p:nvPr/>
          </p:nvSpPr>
          <p:spPr>
            <a:xfrm rot="16200000">
              <a:off x="-1997595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0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28 ias</a:t>
              </a:r>
            </a:p>
          </p:txBody>
        </p:sp>
        <p:sp>
          <p:nvSpPr>
            <p:cNvPr id="8" name="4 Forma libre">
              <a:extLst>
                <a:ext uri="{FF2B5EF4-FFF2-40B4-BE49-F238E27FC236}">
                  <a16:creationId xmlns:a16="http://schemas.microsoft.com/office/drawing/2014/main" id="{87BF45DD-7B8E-4371-9620-7D08140D2C6D}"/>
                </a:ext>
              </a:extLst>
            </p:cNvPr>
            <p:cNvSpPr/>
            <p:nvPr/>
          </p:nvSpPr>
          <p:spPr>
            <a:xfrm>
              <a:off x="287961" y="772258"/>
              <a:ext cx="1258495" cy="4421798"/>
            </a:xfrm>
            <a:custGeom>
              <a:avLst/>
              <a:gdLst>
                <a:gd name="connsiteX0" fmla="*/ 0 w 1149426"/>
                <a:gd name="connsiteY0" fmla="*/ 0 h 4420552"/>
                <a:gd name="connsiteX1" fmla="*/ 1149426 w 1149426"/>
                <a:gd name="connsiteY1" fmla="*/ 0 h 4420552"/>
                <a:gd name="connsiteX2" fmla="*/ 1149426 w 1149426"/>
                <a:gd name="connsiteY2" fmla="*/ 4420552 h 4420552"/>
                <a:gd name="connsiteX3" fmla="*/ 0 w 1149426"/>
                <a:gd name="connsiteY3" fmla="*/ 4420552 h 4420552"/>
                <a:gd name="connsiteX4" fmla="*/ 0 w 1149426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9426" h="4420552">
                  <a:moveTo>
                    <a:pt x="0" y="0"/>
                  </a:moveTo>
                  <a:lnTo>
                    <a:pt x="1149426" y="0"/>
                  </a:lnTo>
                  <a:lnTo>
                    <a:pt x="1149426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191212" rIns="85344" bIns="85344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Preterm delivery</a:t>
              </a:r>
              <a:endParaRPr lang="en-US" sz="1000" kern="1200" dirty="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Asphyxiation and trauma at birth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Neonatal infections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Congenital cardiac anomalies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Lower respiratory tract infections </a:t>
              </a:r>
              <a:endParaRPr lang="en-US" sz="1000" baseline="0" dirty="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Neural tube defects</a:t>
              </a:r>
            </a:p>
          </p:txBody>
        </p:sp>
        <p:sp>
          <p:nvSpPr>
            <p:cNvPr id="9" name="5 Rectángulo">
              <a:extLst>
                <a:ext uri="{FF2B5EF4-FFF2-40B4-BE49-F238E27FC236}">
                  <a16:creationId xmlns:a16="http://schemas.microsoft.com/office/drawing/2014/main" id="{62D90683-CE22-40E9-94F8-B497EA545534}"/>
                </a:ext>
              </a:extLst>
            </p:cNvPr>
            <p:cNvSpPr/>
            <p:nvPr/>
          </p:nvSpPr>
          <p:spPr>
            <a:xfrm>
              <a:off x="106652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0" name="6 Forma libre">
              <a:extLst>
                <a:ext uri="{FF2B5EF4-FFF2-40B4-BE49-F238E27FC236}">
                  <a16:creationId xmlns:a16="http://schemas.microsoft.com/office/drawing/2014/main" id="{0E9E320C-13AF-420B-9E2C-E8860DF4B4DF}"/>
                </a:ext>
              </a:extLst>
            </p:cNvPr>
            <p:cNvSpPr/>
            <p:nvPr/>
          </p:nvSpPr>
          <p:spPr>
            <a:xfrm rot="16200000">
              <a:off x="-414707" y="2857821"/>
              <a:ext cx="4434254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1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59 months</a:t>
              </a:r>
            </a:p>
          </p:txBody>
        </p:sp>
        <p:sp>
          <p:nvSpPr>
            <p:cNvPr id="11" name="7 Forma libre">
              <a:extLst>
                <a:ext uri="{FF2B5EF4-FFF2-40B4-BE49-F238E27FC236}">
                  <a16:creationId xmlns:a16="http://schemas.microsoft.com/office/drawing/2014/main" id="{4A09AF47-C8BB-4B00-8FA6-813797DF3F36}"/>
                </a:ext>
              </a:extLst>
            </p:cNvPr>
            <p:cNvSpPr/>
            <p:nvPr/>
          </p:nvSpPr>
          <p:spPr>
            <a:xfrm>
              <a:off x="1877077" y="772258"/>
              <a:ext cx="1290490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Lower respiratory  tract infections </a:t>
              </a:r>
              <a:endParaRPr lang="en-US" sz="1000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Congenital cardiac anomalies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Diarrheal diseases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Malnutrition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Preterm delivery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</p:txBody>
        </p:sp>
        <p:sp>
          <p:nvSpPr>
            <p:cNvPr id="12" name="8 Rectángulo">
              <a:extLst>
                <a:ext uri="{FF2B5EF4-FFF2-40B4-BE49-F238E27FC236}">
                  <a16:creationId xmlns:a16="http://schemas.microsoft.com/office/drawing/2014/main" id="{37635E1A-0B7B-4A67-A91A-57618A4DD190}"/>
                </a:ext>
              </a:extLst>
            </p:cNvPr>
            <p:cNvSpPr/>
            <p:nvPr/>
          </p:nvSpPr>
          <p:spPr>
            <a:xfrm>
              <a:off x="1727764" y="473319"/>
              <a:ext cx="426608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9 Forma libre">
              <a:extLst>
                <a:ext uri="{FF2B5EF4-FFF2-40B4-BE49-F238E27FC236}">
                  <a16:creationId xmlns:a16="http://schemas.microsoft.com/office/drawing/2014/main" id="{B4ED9D69-1ADF-4823-B49B-B5EEADBCA478}"/>
                </a:ext>
              </a:extLst>
            </p:cNvPr>
            <p:cNvSpPr/>
            <p:nvPr/>
          </p:nvSpPr>
          <p:spPr>
            <a:xfrm rot="16200000">
              <a:off x="1228630" y="2871172"/>
              <a:ext cx="4421798" cy="223969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5</a:t>
              </a:r>
              <a:r>
                <a:rPr lang="en-US" sz="1100" baseline="0"/>
                <a:t> to 1 </a:t>
              </a:r>
              <a:r>
                <a:rPr lang="en-US" sz="1200" kern="1200">
                  <a:solidFill>
                    <a:schemeClr val="tx2"/>
                  </a:solidFill>
                </a:rPr>
                <a:t>4 years</a:t>
              </a:r>
            </a:p>
          </p:txBody>
        </p:sp>
        <p:sp>
          <p:nvSpPr>
            <p:cNvPr id="14" name="10 Forma libre">
              <a:extLst>
                <a:ext uri="{FF2B5EF4-FFF2-40B4-BE49-F238E27FC236}">
                  <a16:creationId xmlns:a16="http://schemas.microsoft.com/office/drawing/2014/main" id="{5283E71D-8EA6-4FF4-A6FE-5929828B3A2F}"/>
                </a:ext>
              </a:extLst>
            </p:cNvPr>
            <p:cNvSpPr/>
            <p:nvPr/>
          </p:nvSpPr>
          <p:spPr>
            <a:xfrm>
              <a:off x="3519519" y="772258"/>
              <a:ext cx="130115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Interpersonal violence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Drowning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Lower</a:t>
              </a:r>
              <a:r>
                <a:rPr lang="en-US" sz="1000" b="0" i="0" u="none" kern="1200" baseline="0" dirty="0"/>
                <a:t> r</a:t>
              </a:r>
              <a:r>
                <a:rPr lang="en-US" sz="1000" b="0" i="0" u="none" kern="1200" dirty="0"/>
                <a:t>espiratory  tract infections 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Leukemia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Congenital cardiac anomalies</a:t>
              </a:r>
            </a:p>
          </p:txBody>
        </p:sp>
        <p:sp>
          <p:nvSpPr>
            <p:cNvPr id="15" name="11 Rectángulo">
              <a:extLst>
                <a:ext uri="{FF2B5EF4-FFF2-40B4-BE49-F238E27FC236}">
                  <a16:creationId xmlns:a16="http://schemas.microsoft.com/office/drawing/2014/main" id="{CDBB0FB4-0998-44A7-9198-F14D6BB37339}"/>
                </a:ext>
              </a:extLst>
            </p:cNvPr>
            <p:cNvSpPr/>
            <p:nvPr/>
          </p:nvSpPr>
          <p:spPr>
            <a:xfrm>
              <a:off x="3370206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12 Forma libre">
              <a:extLst>
                <a:ext uri="{FF2B5EF4-FFF2-40B4-BE49-F238E27FC236}">
                  <a16:creationId xmlns:a16="http://schemas.microsoft.com/office/drawing/2014/main" id="{DFEDB6B3-4C51-490C-8744-72B03C6A407A}"/>
                </a:ext>
              </a:extLst>
            </p:cNvPr>
            <p:cNvSpPr/>
            <p:nvPr/>
          </p:nvSpPr>
          <p:spPr>
            <a:xfrm rot="16200000">
              <a:off x="2876404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15 to 29 years</a:t>
              </a:r>
            </a:p>
          </p:txBody>
        </p:sp>
        <p:sp>
          <p:nvSpPr>
            <p:cNvPr id="17" name="13 Forma libre">
              <a:extLst>
                <a:ext uri="{FF2B5EF4-FFF2-40B4-BE49-F238E27FC236}">
                  <a16:creationId xmlns:a16="http://schemas.microsoft.com/office/drawing/2014/main" id="{F1F9B8F2-5A72-4C76-8AC5-4E486972AF1B}"/>
                </a:ext>
              </a:extLst>
            </p:cNvPr>
            <p:cNvSpPr/>
            <p:nvPr/>
          </p:nvSpPr>
          <p:spPr>
            <a:xfrm>
              <a:off x="5172626" y="772258"/>
              <a:ext cx="130115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Interpersonal violence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Suicide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Disorders due</a:t>
              </a:r>
              <a:r>
                <a:rPr lang="en-US" sz="1000" b="1" i="0" u="none" kern="1200" baseline="0" dirty="0"/>
                <a:t> to drug use</a:t>
              </a:r>
              <a:r>
                <a:rPr lang="en-US" sz="1000" b="1" i="0" u="none" kern="1200" dirty="0"/>
                <a:t>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Drowning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Disorders due to use of opiates</a:t>
              </a:r>
            </a:p>
          </p:txBody>
        </p:sp>
        <p:sp>
          <p:nvSpPr>
            <p:cNvPr id="18" name="14 Rectángulo">
              <a:extLst>
                <a:ext uri="{FF2B5EF4-FFF2-40B4-BE49-F238E27FC236}">
                  <a16:creationId xmlns:a16="http://schemas.microsoft.com/office/drawing/2014/main" id="{1D2EAB16-B641-4D5C-AA91-03B70F1A2CD0}"/>
                </a:ext>
              </a:extLst>
            </p:cNvPr>
            <p:cNvSpPr/>
            <p:nvPr/>
          </p:nvSpPr>
          <p:spPr>
            <a:xfrm>
              <a:off x="5023313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15 Forma libre">
              <a:extLst>
                <a:ext uri="{FF2B5EF4-FFF2-40B4-BE49-F238E27FC236}">
                  <a16:creationId xmlns:a16="http://schemas.microsoft.com/office/drawing/2014/main" id="{63D88445-C747-4BF6-B48E-14506A254681}"/>
                </a:ext>
              </a:extLst>
            </p:cNvPr>
            <p:cNvSpPr/>
            <p:nvPr/>
          </p:nvSpPr>
          <p:spPr>
            <a:xfrm rot="16200000">
              <a:off x="4529512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30 to 49 years</a:t>
              </a:r>
            </a:p>
          </p:txBody>
        </p:sp>
        <p:sp>
          <p:nvSpPr>
            <p:cNvPr id="20" name="16 Forma libre">
              <a:extLst>
                <a:ext uri="{FF2B5EF4-FFF2-40B4-BE49-F238E27FC236}">
                  <a16:creationId xmlns:a16="http://schemas.microsoft.com/office/drawing/2014/main" id="{05444557-C165-46F8-95B5-04C4D5651A17}"/>
                </a:ext>
              </a:extLst>
            </p:cNvPr>
            <p:cNvSpPr/>
            <p:nvPr/>
          </p:nvSpPr>
          <p:spPr>
            <a:xfrm>
              <a:off x="6825733" y="772258"/>
              <a:ext cx="1290490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Interpersonal violence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Ischemic heart disease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Suicide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Cirrhosis of the liver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HIV/AIDS</a:t>
              </a:r>
            </a:p>
          </p:txBody>
        </p:sp>
        <p:sp>
          <p:nvSpPr>
            <p:cNvPr id="21" name="17 Rectángulo">
              <a:extLst>
                <a:ext uri="{FF2B5EF4-FFF2-40B4-BE49-F238E27FC236}">
                  <a16:creationId xmlns:a16="http://schemas.microsoft.com/office/drawing/2014/main" id="{7181D887-CDE1-4DDD-9198-23573586DE98}"/>
                </a:ext>
              </a:extLst>
            </p:cNvPr>
            <p:cNvSpPr/>
            <p:nvPr/>
          </p:nvSpPr>
          <p:spPr>
            <a:xfrm>
              <a:off x="6676420" y="473319"/>
              <a:ext cx="426608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18 Forma libre">
              <a:extLst>
                <a:ext uri="{FF2B5EF4-FFF2-40B4-BE49-F238E27FC236}">
                  <a16:creationId xmlns:a16="http://schemas.microsoft.com/office/drawing/2014/main" id="{1C743B41-8116-4771-B9B9-6A5A71C71ED0}"/>
                </a:ext>
              </a:extLst>
            </p:cNvPr>
            <p:cNvSpPr/>
            <p:nvPr/>
          </p:nvSpPr>
          <p:spPr>
            <a:xfrm rot="16200000">
              <a:off x="6177287" y="2871172"/>
              <a:ext cx="4421798" cy="223969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50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59 years</a:t>
              </a:r>
            </a:p>
          </p:txBody>
        </p:sp>
        <p:sp>
          <p:nvSpPr>
            <p:cNvPr id="23" name="19 Forma libre">
              <a:extLst>
                <a:ext uri="{FF2B5EF4-FFF2-40B4-BE49-F238E27FC236}">
                  <a16:creationId xmlns:a16="http://schemas.microsoft.com/office/drawing/2014/main" id="{3577BDF5-C6FC-4BF4-B8A6-BBF254833E01}"/>
                </a:ext>
              </a:extLst>
            </p:cNvPr>
            <p:cNvSpPr/>
            <p:nvPr/>
          </p:nvSpPr>
          <p:spPr>
            <a:xfrm>
              <a:off x="8468175" y="772258"/>
              <a:ext cx="1269160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Ischemic heart disease</a:t>
              </a:r>
              <a:endParaRPr lang="en-US" sz="1000" b="1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Cirrhosis of the liver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Respiratory cancers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Hemorrhagic 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1" i="0" u="none" kern="1200" dirty="0"/>
                <a:t>Road injuries</a:t>
              </a:r>
            </a:p>
          </p:txBody>
        </p:sp>
        <p:sp>
          <p:nvSpPr>
            <p:cNvPr id="24" name="20 Rectángulo">
              <a:extLst>
                <a:ext uri="{FF2B5EF4-FFF2-40B4-BE49-F238E27FC236}">
                  <a16:creationId xmlns:a16="http://schemas.microsoft.com/office/drawing/2014/main" id="{E6BE268D-7995-4620-A02C-820D016ECEBA}"/>
                </a:ext>
              </a:extLst>
            </p:cNvPr>
            <p:cNvSpPr/>
            <p:nvPr/>
          </p:nvSpPr>
          <p:spPr>
            <a:xfrm>
              <a:off x="8329527" y="473319"/>
              <a:ext cx="426608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21 Forma libre">
              <a:extLst>
                <a:ext uri="{FF2B5EF4-FFF2-40B4-BE49-F238E27FC236}">
                  <a16:creationId xmlns:a16="http://schemas.microsoft.com/office/drawing/2014/main" id="{29133DB9-189B-469E-A2BD-E06DE85C28F7}"/>
                </a:ext>
              </a:extLst>
            </p:cNvPr>
            <p:cNvSpPr/>
            <p:nvPr/>
          </p:nvSpPr>
          <p:spPr>
            <a:xfrm rot="16200000">
              <a:off x="7825061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60</a:t>
              </a:r>
              <a:r>
                <a:rPr lang="en-US" sz="1100" baseline="0"/>
                <a:t> to </a:t>
              </a:r>
              <a:r>
                <a:rPr lang="en-US" sz="1200" kern="1200">
                  <a:solidFill>
                    <a:schemeClr val="tx2"/>
                  </a:solidFill>
                </a:rPr>
                <a:t>69 years</a:t>
              </a:r>
            </a:p>
          </p:txBody>
        </p:sp>
        <p:sp>
          <p:nvSpPr>
            <p:cNvPr id="26" name="22 Forma libre">
              <a:extLst>
                <a:ext uri="{FF2B5EF4-FFF2-40B4-BE49-F238E27FC236}">
                  <a16:creationId xmlns:a16="http://schemas.microsoft.com/office/drawing/2014/main" id="{A15204CE-960A-434C-B1C7-E91AD96926A4}"/>
                </a:ext>
              </a:extLst>
            </p:cNvPr>
            <p:cNvSpPr/>
            <p:nvPr/>
          </p:nvSpPr>
          <p:spPr>
            <a:xfrm>
              <a:off x="10121282" y="772258"/>
              <a:ext cx="125849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Ischemic heart disease</a:t>
              </a:r>
              <a:endParaRPr lang="en-US" sz="1000" kern="1200" dirty="0">
                <a:solidFill>
                  <a:schemeClr val="tx1"/>
                </a:solidFill>
              </a:endParaRP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Respiratory cancers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COPD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Cirrhosis of the liver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>
                  <a:solidFill>
                    <a:schemeClr val="tx1"/>
                  </a:solidFill>
                </a:rPr>
                <a:t>Hemorrhagic stroke</a:t>
              </a:r>
            </a:p>
          </p:txBody>
        </p:sp>
        <p:sp>
          <p:nvSpPr>
            <p:cNvPr id="27" name="23 Rectángulo">
              <a:extLst>
                <a:ext uri="{FF2B5EF4-FFF2-40B4-BE49-F238E27FC236}">
                  <a16:creationId xmlns:a16="http://schemas.microsoft.com/office/drawing/2014/main" id="{1DD3C250-0D41-48E5-BF43-59ACEA92B2BF}"/>
                </a:ext>
              </a:extLst>
            </p:cNvPr>
            <p:cNvSpPr/>
            <p:nvPr/>
          </p:nvSpPr>
          <p:spPr>
            <a:xfrm>
              <a:off x="9971969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24 Forma libre">
              <a:extLst>
                <a:ext uri="{FF2B5EF4-FFF2-40B4-BE49-F238E27FC236}">
                  <a16:creationId xmlns:a16="http://schemas.microsoft.com/office/drawing/2014/main" id="{F1AAB4FF-D706-4308-97DE-C011A136740C}"/>
                </a:ext>
              </a:extLst>
            </p:cNvPr>
            <p:cNvSpPr/>
            <p:nvPr/>
          </p:nvSpPr>
          <p:spPr>
            <a:xfrm rot="16200000">
              <a:off x="9478168" y="2876505"/>
              <a:ext cx="4421798" cy="213304"/>
            </a:xfrm>
            <a:custGeom>
              <a:avLst/>
              <a:gdLst>
                <a:gd name="connsiteX0" fmla="*/ 0 w 4420552"/>
                <a:gd name="connsiteY0" fmla="*/ 0 h 216807"/>
                <a:gd name="connsiteX1" fmla="*/ 4420552 w 4420552"/>
                <a:gd name="connsiteY1" fmla="*/ 0 h 216807"/>
                <a:gd name="connsiteX2" fmla="*/ 4420552 w 4420552"/>
                <a:gd name="connsiteY2" fmla="*/ 216807 h 216807"/>
                <a:gd name="connsiteX3" fmla="*/ 0 w 4420552"/>
                <a:gd name="connsiteY3" fmla="*/ 216807 h 216807"/>
                <a:gd name="connsiteX4" fmla="*/ 0 w 4420552"/>
                <a:gd name="connsiteY4" fmla="*/ 0 h 21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0552" h="216807">
                  <a:moveTo>
                    <a:pt x="0" y="0"/>
                  </a:moveTo>
                  <a:lnTo>
                    <a:pt x="4420552" y="0"/>
                  </a:lnTo>
                  <a:lnTo>
                    <a:pt x="4420552" y="216807"/>
                  </a:lnTo>
                  <a:lnTo>
                    <a:pt x="0" y="2168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191212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>
                  <a:solidFill>
                    <a:schemeClr val="tx2"/>
                  </a:solidFill>
                </a:rPr>
                <a:t>70 years or more</a:t>
              </a:r>
            </a:p>
          </p:txBody>
        </p:sp>
        <p:sp>
          <p:nvSpPr>
            <p:cNvPr id="29" name="25 Forma libre">
              <a:extLst>
                <a:ext uri="{FF2B5EF4-FFF2-40B4-BE49-F238E27FC236}">
                  <a16:creationId xmlns:a16="http://schemas.microsoft.com/office/drawing/2014/main" id="{16F21164-98FD-49EB-95E1-5B90D012E82A}"/>
                </a:ext>
              </a:extLst>
            </p:cNvPr>
            <p:cNvSpPr/>
            <p:nvPr/>
          </p:nvSpPr>
          <p:spPr>
            <a:xfrm>
              <a:off x="11774389" y="772258"/>
              <a:ext cx="1258495" cy="4421798"/>
            </a:xfrm>
            <a:custGeom>
              <a:avLst/>
              <a:gdLst>
                <a:gd name="connsiteX0" fmla="*/ 0 w 1216068"/>
                <a:gd name="connsiteY0" fmla="*/ 0 h 4420552"/>
                <a:gd name="connsiteX1" fmla="*/ 1216068 w 1216068"/>
                <a:gd name="connsiteY1" fmla="*/ 0 h 4420552"/>
                <a:gd name="connsiteX2" fmla="*/ 1216068 w 1216068"/>
                <a:gd name="connsiteY2" fmla="*/ 4420552 h 4420552"/>
                <a:gd name="connsiteX3" fmla="*/ 0 w 1216068"/>
                <a:gd name="connsiteY3" fmla="*/ 4420552 h 4420552"/>
                <a:gd name="connsiteX4" fmla="*/ 0 w 1216068"/>
                <a:gd name="connsiteY4" fmla="*/ 0 h 44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068" h="4420552">
                  <a:moveTo>
                    <a:pt x="0" y="0"/>
                  </a:moveTo>
                  <a:lnTo>
                    <a:pt x="1216068" y="0"/>
                  </a:lnTo>
                  <a:lnTo>
                    <a:pt x="1216068" y="4420552"/>
                  </a:lnTo>
                  <a:lnTo>
                    <a:pt x="0" y="4420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456" tIns="191212" rIns="92456" bIns="92456" numCol="1" spcCol="1270" anchor="t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Ischemic heart disease</a:t>
              </a:r>
              <a:endParaRPr lang="en-US" sz="1000" kern="1200" dirty="0"/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COPD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Stroke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Respiratory cancers 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Alzheimer and other dementias</a:t>
              </a:r>
            </a:p>
            <a:p>
              <a:pPr marL="114300" lvl="1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000" b="0" i="0" u="none" kern="1200" dirty="0"/>
                <a:t>Lower</a:t>
              </a:r>
              <a:r>
                <a:rPr lang="en-US" sz="1000" b="0" i="0" u="none" kern="1200" baseline="0" dirty="0"/>
                <a:t> r</a:t>
              </a:r>
              <a:r>
                <a:rPr lang="en-US" sz="1000" b="0" i="0" u="none" kern="1200" dirty="0"/>
                <a:t>espiratory   tract infections  </a:t>
              </a:r>
              <a:endParaRPr lang="en-US" sz="1000" baseline="0" dirty="0"/>
            </a:p>
          </p:txBody>
        </p:sp>
        <p:sp>
          <p:nvSpPr>
            <p:cNvPr id="30" name="26 Rectángulo">
              <a:extLst>
                <a:ext uri="{FF2B5EF4-FFF2-40B4-BE49-F238E27FC236}">
                  <a16:creationId xmlns:a16="http://schemas.microsoft.com/office/drawing/2014/main" id="{D220309D-59FA-48B1-B934-5CFDA1F2E1BE}"/>
                </a:ext>
              </a:extLst>
            </p:cNvPr>
            <p:cNvSpPr/>
            <p:nvPr/>
          </p:nvSpPr>
          <p:spPr>
            <a:xfrm>
              <a:off x="11625076" y="473319"/>
              <a:ext cx="437274" cy="4484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lvl1pPr marL="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1 Título">
            <a:extLst>
              <a:ext uri="{FF2B5EF4-FFF2-40B4-BE49-F238E27FC236}">
                <a16:creationId xmlns:a16="http://schemas.microsoft.com/office/drawing/2014/main" id="{37F82C88-6A70-42E7-8C62-AB4E7492959D}"/>
              </a:ext>
            </a:extLst>
          </p:cNvPr>
          <p:cNvSpPr>
            <a:spLocks noGrp="1"/>
          </p:cNvSpPr>
          <p:nvPr/>
        </p:nvSpPr>
        <p:spPr>
          <a:xfrm>
            <a:off x="840312" y="-80715"/>
            <a:ext cx="9544274" cy="7837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Leading causes of years of life lost (YLL) in men throughout the life cycle, `Region of the Americas`, 2015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2" name="Gráfico 1">
            <a:extLst>
              <a:ext uri="{FF2B5EF4-FFF2-40B4-BE49-F238E27FC236}">
                <a16:creationId xmlns:a16="http://schemas.microsoft.com/office/drawing/2014/main" id="{79FE96D3-9693-44B9-B830-34DD31E60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305410"/>
              </p:ext>
            </p:extLst>
          </p:nvPr>
        </p:nvGraphicFramePr>
        <p:xfrm>
          <a:off x="687834" y="4416402"/>
          <a:ext cx="10484576" cy="220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14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1B2C8A-07CD-4B6C-81AC-D4C59950A4E1}"/>
              </a:ext>
            </a:extLst>
          </p:cNvPr>
          <p:cNvSpPr/>
          <p:nvPr/>
        </p:nvSpPr>
        <p:spPr>
          <a:xfrm>
            <a:off x="426254" y="257351"/>
            <a:ext cx="3306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BentonSans"/>
              </a:rPr>
              <a:t>Intersectionality: Vulnerabilities caused and experienced in relation to masculinities </a:t>
            </a:r>
            <a:endParaRPr lang="en-US" dirty="0"/>
          </a:p>
        </p:txBody>
      </p:sp>
      <p:sp>
        <p:nvSpPr>
          <p:cNvPr id="6" name="Elipse 24">
            <a:extLst>
              <a:ext uri="{FF2B5EF4-FFF2-40B4-BE49-F238E27FC236}">
                <a16:creationId xmlns:a16="http://schemas.microsoft.com/office/drawing/2014/main" id="{73402AB7-B4C3-4056-A96C-36D0EF0F5813}"/>
              </a:ext>
            </a:extLst>
          </p:cNvPr>
          <p:cNvSpPr/>
          <p:nvPr/>
        </p:nvSpPr>
        <p:spPr>
          <a:xfrm>
            <a:off x="3733005" y="4913649"/>
            <a:ext cx="2736850" cy="1839626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</a:rPr>
              <a:t>Not being </a:t>
            </a:r>
            <a:r>
              <a:rPr lang="en-US" sz="2000" b="1" dirty="0">
                <a:solidFill>
                  <a:schemeClr val="tx1"/>
                </a:solidFill>
              </a:rPr>
              <a:t>heterosexual </a:t>
            </a:r>
            <a:r>
              <a:rPr lang="en-US" sz="1600" b="0" dirty="0">
                <a:solidFill>
                  <a:schemeClr val="tx1"/>
                </a:solidFill>
              </a:rPr>
              <a:t>Harassment, stress, and social stigma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Elipse 25">
            <a:extLst>
              <a:ext uri="{FF2B5EF4-FFF2-40B4-BE49-F238E27FC236}">
                <a16:creationId xmlns:a16="http://schemas.microsoft.com/office/drawing/2014/main" id="{6E096373-BA69-4EA3-879D-4C49767C0523}"/>
              </a:ext>
            </a:extLst>
          </p:cNvPr>
          <p:cNvSpPr/>
          <p:nvPr/>
        </p:nvSpPr>
        <p:spPr>
          <a:xfrm>
            <a:off x="2099565" y="1163124"/>
            <a:ext cx="2640777" cy="2143125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tx1"/>
                </a:solidFill>
              </a:rPr>
              <a:t>Being</a:t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sz="2100" b="1" dirty="0">
                <a:solidFill>
                  <a:schemeClr val="tx1"/>
                </a:solidFill>
              </a:rPr>
              <a:t>unemployed </a:t>
            </a: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Causes</a:t>
            </a:r>
            <a:r>
              <a:rPr lang="en-US" sz="1600" b="0" baseline="0" dirty="0">
                <a:solidFill>
                  <a:schemeClr val="tx1"/>
                </a:solidFill>
              </a:rPr>
              <a:t> emotional wear and tear</a:t>
            </a:r>
            <a:r>
              <a:rPr lang="en-US" sz="1600" dirty="0">
                <a:solidFill>
                  <a:schemeClr val="tx1"/>
                </a:solidFill>
              </a:rPr>
              <a:t>, stress, social shame, and social and family detachment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Elipse 26">
            <a:extLst>
              <a:ext uri="{FF2B5EF4-FFF2-40B4-BE49-F238E27FC236}">
                <a16:creationId xmlns:a16="http://schemas.microsoft.com/office/drawing/2014/main" id="{D8E5963B-BC41-4D7A-8F40-666DE26799C4}"/>
              </a:ext>
            </a:extLst>
          </p:cNvPr>
          <p:cNvSpPr/>
          <p:nvPr/>
        </p:nvSpPr>
        <p:spPr>
          <a:xfrm>
            <a:off x="5256266" y="2510867"/>
            <a:ext cx="2245697" cy="16036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dirty="0">
                <a:solidFill>
                  <a:schemeClr val="tx1"/>
                </a:solidFill>
              </a:rPr>
              <a:t>Men</a:t>
            </a:r>
          </a:p>
        </p:txBody>
      </p:sp>
      <p:sp>
        <p:nvSpPr>
          <p:cNvPr id="9" name="Elipse 27">
            <a:extLst>
              <a:ext uri="{FF2B5EF4-FFF2-40B4-BE49-F238E27FC236}">
                <a16:creationId xmlns:a16="http://schemas.microsoft.com/office/drawing/2014/main" id="{75E47555-1313-4ED8-BEC1-7189217E796D}"/>
              </a:ext>
            </a:extLst>
          </p:cNvPr>
          <p:cNvSpPr/>
          <p:nvPr/>
        </p:nvSpPr>
        <p:spPr>
          <a:xfrm>
            <a:off x="9151268" y="4844718"/>
            <a:ext cx="2547938" cy="1490498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</a:rPr>
              <a:t>Being 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indigenous or </a:t>
            </a:r>
            <a:r>
              <a:rPr lang="en-US" sz="2000" b="1" dirty="0">
                <a:solidFill>
                  <a:schemeClr val="tx1"/>
                </a:solidFill>
              </a:rPr>
              <a:t>Afro-descendent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Elipse 28">
            <a:extLst>
              <a:ext uri="{FF2B5EF4-FFF2-40B4-BE49-F238E27FC236}">
                <a16:creationId xmlns:a16="http://schemas.microsoft.com/office/drawing/2014/main" id="{08681D50-5484-4972-93E5-99AB338868CD}"/>
              </a:ext>
            </a:extLst>
          </p:cNvPr>
          <p:cNvSpPr/>
          <p:nvPr/>
        </p:nvSpPr>
        <p:spPr>
          <a:xfrm>
            <a:off x="9106750" y="2503888"/>
            <a:ext cx="2152490" cy="2049463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tx1"/>
                </a:solidFill>
              </a:rPr>
              <a:t>Being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young </a:t>
            </a:r>
          </a:p>
          <a:p>
            <a:pPr algn="ctr">
              <a:lnSpc>
                <a:spcPts val="1600"/>
              </a:lnSpc>
            </a:pPr>
            <a:r>
              <a:rPr lang="en-US" sz="1600" b="0" dirty="0">
                <a:solidFill>
                  <a:schemeClr val="tx1"/>
                </a:solidFill>
              </a:rPr>
              <a:t>Exposure to interpersonal violence,  road injuries,</a:t>
            </a:r>
            <a:r>
              <a:rPr lang="en-US" sz="1600" b="0" baseline="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and  suicide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Elipse 29">
            <a:extLst>
              <a:ext uri="{FF2B5EF4-FFF2-40B4-BE49-F238E27FC236}">
                <a16:creationId xmlns:a16="http://schemas.microsoft.com/office/drawing/2014/main" id="{EE7426F1-C14F-44CA-9811-2D3B277E8668}"/>
              </a:ext>
            </a:extLst>
          </p:cNvPr>
          <p:cNvSpPr/>
          <p:nvPr/>
        </p:nvSpPr>
        <p:spPr>
          <a:xfrm>
            <a:off x="4986988" y="257351"/>
            <a:ext cx="2515044" cy="1603631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1"/>
                </a:solidFill>
              </a:rPr>
              <a:t>Being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poor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Increased</a:t>
            </a:r>
            <a:r>
              <a:rPr lang="en-US" sz="1600" baseline="0" dirty="0">
                <a:solidFill>
                  <a:schemeClr val="tx1"/>
                </a:solidFill>
              </a:rPr>
              <a:t> vulnerability in work and socially</a:t>
            </a:r>
            <a:r>
              <a:rPr lang="en-US" sz="1100" baseline="0" dirty="0"/>
              <a:t>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Elipse 30">
            <a:extLst>
              <a:ext uri="{FF2B5EF4-FFF2-40B4-BE49-F238E27FC236}">
                <a16:creationId xmlns:a16="http://schemas.microsoft.com/office/drawing/2014/main" id="{1FF163DE-A569-4CA5-840E-C3043F360498}"/>
              </a:ext>
            </a:extLst>
          </p:cNvPr>
          <p:cNvSpPr/>
          <p:nvPr/>
        </p:nvSpPr>
        <p:spPr>
          <a:xfrm>
            <a:off x="6682784" y="4761023"/>
            <a:ext cx="2245697" cy="1839626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US" sz="2200" b="1" i="1" dirty="0">
                <a:solidFill>
                  <a:schemeClr val="tx1"/>
                </a:solidFill>
              </a:rPr>
              <a:t>Hidden morbidity </a:t>
            </a:r>
          </a:p>
          <a:p>
            <a:pPr algn="ctr">
              <a:lnSpc>
                <a:spcPts val="1800"/>
              </a:lnSpc>
            </a:pPr>
            <a:r>
              <a:rPr lang="en-US" sz="1600" i="1" dirty="0">
                <a:solidFill>
                  <a:schemeClr val="tx1"/>
                </a:solidFill>
              </a:rPr>
              <a:t>Lack of self-care, failure to seek help, </a:t>
            </a:r>
            <a:r>
              <a:rPr lang="en-US" sz="1600" dirty="0">
                <a:solidFill>
                  <a:schemeClr val="tx1"/>
                </a:solidFill>
              </a:rPr>
              <a:t>and inadequate health services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3" name="Elipse 31">
            <a:extLst>
              <a:ext uri="{FF2B5EF4-FFF2-40B4-BE49-F238E27FC236}">
                <a16:creationId xmlns:a16="http://schemas.microsoft.com/office/drawing/2014/main" id="{73BF0152-B082-4697-917C-D229A751BC50}"/>
              </a:ext>
            </a:extLst>
          </p:cNvPr>
          <p:cNvSpPr/>
          <p:nvPr/>
        </p:nvSpPr>
        <p:spPr>
          <a:xfrm>
            <a:off x="7683826" y="536520"/>
            <a:ext cx="2499169" cy="2049463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chemeClr val="tx1"/>
                </a:solidFill>
              </a:rPr>
              <a:t>Being a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migrant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Precariousness in work, health, housing, and exposure to illegal drugs  and STIs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Elipse 32">
            <a:extLst>
              <a:ext uri="{FF2B5EF4-FFF2-40B4-BE49-F238E27FC236}">
                <a16:creationId xmlns:a16="http://schemas.microsoft.com/office/drawing/2014/main" id="{A1BE6C63-F5E3-4912-A3AC-08BAD12E9B1A}"/>
              </a:ext>
            </a:extLst>
          </p:cNvPr>
          <p:cNvSpPr/>
          <p:nvPr/>
        </p:nvSpPr>
        <p:spPr>
          <a:xfrm>
            <a:off x="1217961" y="3528619"/>
            <a:ext cx="2515044" cy="2049463"/>
          </a:xfrm>
          <a:prstGeom prst="ellipse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Risk</a:t>
            </a:r>
            <a:r>
              <a:rPr lang="en-US" sz="2000" b="1" baseline="0" dirty="0">
                <a:solidFill>
                  <a:schemeClr val="tx1"/>
                </a:solidFill>
              </a:rPr>
              <a:t> p</a:t>
            </a:r>
            <a:r>
              <a:rPr lang="en-US" sz="2000" b="1" dirty="0">
                <a:solidFill>
                  <a:schemeClr val="tx1"/>
                </a:solidFill>
              </a:rPr>
              <a:t>ractices </a:t>
            </a:r>
            <a:r>
              <a:rPr lang="en-US" sz="1600" b="0" dirty="0">
                <a:solidFill>
                  <a:schemeClr val="tx1"/>
                </a:solidFill>
              </a:rPr>
              <a:t>and greater probability of dying prematurely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DB0668-919E-E2AC-5CE7-F52DC3DCB5EE}"/>
              </a:ext>
            </a:extLst>
          </p:cNvPr>
          <p:cNvSpPr txBox="1"/>
          <p:nvPr/>
        </p:nvSpPr>
        <p:spPr>
          <a:xfrm flipH="1">
            <a:off x="414105" y="5735051"/>
            <a:ext cx="251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Presence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social </a:t>
            </a:r>
            <a:r>
              <a:rPr lang="es-MX" b="1" dirty="0" err="1"/>
              <a:t>determinants</a:t>
            </a:r>
            <a:r>
              <a:rPr lang="es-MX" b="1" dirty="0"/>
              <a:t> </a:t>
            </a:r>
            <a:r>
              <a:rPr lang="es-MX" b="1" dirty="0" err="1"/>
              <a:t>of</a:t>
            </a:r>
            <a:r>
              <a:rPr lang="es-MX" b="1" dirty="0"/>
              <a:t> </a:t>
            </a:r>
            <a:r>
              <a:rPr lang="es-MX" b="1" dirty="0" err="1"/>
              <a:t>health</a:t>
            </a:r>
            <a:r>
              <a:rPr lang="es-MX" b="1" dirty="0"/>
              <a:t>: </a:t>
            </a:r>
            <a:r>
              <a:rPr lang="es-MX" b="1"/>
              <a:t>hegemonic</a:t>
            </a:r>
            <a:r>
              <a:rPr lang="es-MX" b="1" dirty="0"/>
              <a:t> </a:t>
            </a:r>
            <a:r>
              <a:rPr lang="es-MX" b="1" dirty="0" err="1"/>
              <a:t>masculinity</a:t>
            </a:r>
            <a:r>
              <a:rPr lang="es-MX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19679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690</Words>
  <Application>Microsoft Office PowerPoint</Application>
  <PresentationFormat>Panorámica</PresentationFormat>
  <Paragraphs>205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Algerian</vt:lpstr>
      <vt:lpstr>Arial</vt:lpstr>
      <vt:lpstr>BentonSans</vt:lpstr>
      <vt:lpstr>Calibri</vt:lpstr>
      <vt:lpstr>Century Gothic</vt:lpstr>
      <vt:lpstr>Wingdings 3</vt:lpstr>
      <vt:lpstr>Ion</vt:lpstr>
      <vt:lpstr>Masculinities and health in the Americas (Paho, 2019)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social response </vt:lpstr>
      <vt:lpstr>Recommendations: Masculinities and gender equality have to be addressed in multiple levels: </vt:lpstr>
      <vt:lpstr>Presentación de PowerPoint</vt:lpstr>
      <vt:lpstr>Presentación de PowerPoint</vt:lpstr>
      <vt:lpstr>Thank you               bennodek@hotmail.com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Masculinities and health in the Americas (Paho, 2019)</dc:title>
  <dc:creator>De Keijzer Fokker Benno</dc:creator>
  <cp:lastModifiedBy>Benno de Keijzer</cp:lastModifiedBy>
  <cp:revision>7</cp:revision>
  <dcterms:created xsi:type="dcterms:W3CDTF">2020-10-26T15:29:57Z</dcterms:created>
  <dcterms:modified xsi:type="dcterms:W3CDTF">2022-06-30T02:17:16Z</dcterms:modified>
</cp:coreProperties>
</file>