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67" r:id="rId3"/>
    <p:sldId id="2147479953" r:id="rId4"/>
    <p:sldId id="2147479950" r:id="rId5"/>
    <p:sldId id="2147479955" r:id="rId6"/>
    <p:sldId id="27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2000"/>
  </p:normalViewPr>
  <p:slideViewPr>
    <p:cSldViewPr snapToGrid="0">
      <p:cViewPr>
        <p:scale>
          <a:sx n="97" d="100"/>
          <a:sy n="97" d="100"/>
        </p:scale>
        <p:origin x="144" y="-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BF1089-C59A-6642-9C83-2D32BCB8D531}" type="datetimeFigureOut">
              <a:rPr lang="en-US" smtClean="0"/>
              <a:t>2/8/23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AD7CE-CB6B-6B4F-81CF-6C1F5196C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270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eforum.org/agenda/2021/06/6-steps-to-protecting-healthcare-workers-improving-pandemic-preparedness-jobs-reset-summit-2021/" TargetMode="External"/><Relationship Id="rId3" Type="http://schemas.openxmlformats.org/officeDocument/2006/relationships/hyperlink" Target="https://www.nbcnews.com/health/health-news/who-bought-all-toilet-paper-study-suggests-who-was-most-n1230586" TargetMode="External"/><Relationship Id="rId7" Type="http://schemas.openxmlformats.org/officeDocument/2006/relationships/hyperlink" Target="https://www.theguardian.com/world/2020/apr/25/rio-favelas-coronavirus-brazil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dw.com/en/coronavirus-south-africas-social-divide-and-economic-woes-exposed/a-53739914" TargetMode="External"/><Relationship Id="rId5" Type="http://schemas.openxmlformats.org/officeDocument/2006/relationships/hyperlink" Target="https://www.cbc.ca/news/canada/manitoba/march-to-unmask-rally-manitoba-1.5655566" TargetMode="External"/><Relationship Id="rId4" Type="http://schemas.openxmlformats.org/officeDocument/2006/relationships/hyperlink" Target="https://www.swissinfo.ch/eng/politics/covid-protesters-rally-in-zurich-and-lausanne/47127560" TargetMode="External"/><Relationship Id="rId9" Type="http://schemas.openxmlformats.org/officeDocument/2006/relationships/hyperlink" Target="https://salud-america.org/study-latinos-asians-experience-covid-19-related-discrimination/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mj.com/content/369/bmj.m2015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ardiffandvale.art/2021/07/02/nathan-wyburn-vaccination-art/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publications/m/item/10-proposals-to-build-a-safer-world-together---strengthening-the-global-architecture-for-health-emergency-preparedness--response-andresilience--white-paper-for-consultation--june-2022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AD7CE-CB6B-6B4F-81CF-6C1F5196C8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271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Health emergencies are social events as much as they are biomedical </a:t>
            </a:r>
          </a:p>
          <a:p>
            <a:r>
              <a:rPr lang="en-US" dirty="0"/>
              <a:t>To </a:t>
            </a:r>
          </a:p>
          <a:p>
            <a:endParaRPr lang="en-US" dirty="0"/>
          </a:p>
          <a:p>
            <a:r>
              <a:rPr lang="en-US" dirty="0"/>
              <a:t>References: </a:t>
            </a:r>
          </a:p>
          <a:p>
            <a:endParaRPr lang="en-US" dirty="0"/>
          </a:p>
          <a:p>
            <a:r>
              <a:rPr lang="en-US" dirty="0"/>
              <a:t>Who bought all the toilet paper: </a:t>
            </a:r>
            <a:r>
              <a:rPr lang="en-GB" dirty="0">
                <a:hlinkClick r:id="rId3"/>
              </a:rPr>
              <a:t>Who bought all the toilet paper? Study suggests who was most likely to stockpile during COVID-19 (nbcnews.com)</a:t>
            </a:r>
            <a:endParaRPr lang="en-GB" dirty="0"/>
          </a:p>
          <a:p>
            <a:r>
              <a:rPr lang="en-GB" dirty="0"/>
              <a:t>COVID-19 protests: </a:t>
            </a:r>
            <a:r>
              <a:rPr lang="en-GB" dirty="0">
                <a:hlinkClick r:id="rId4"/>
              </a:rPr>
              <a:t>Covid protesters rally in Zurich and Lausanne - SWI swissinfo.ch</a:t>
            </a:r>
            <a:endParaRPr lang="en-GB" dirty="0"/>
          </a:p>
          <a:p>
            <a:r>
              <a:rPr lang="en-GB" dirty="0"/>
              <a:t>Canada protest: </a:t>
            </a:r>
            <a:r>
              <a:rPr lang="en-GB" dirty="0">
                <a:hlinkClick r:id="rId5"/>
              </a:rPr>
              <a:t>Protesters tell the Manitoba government they want the right to not wear masks | CBC News</a:t>
            </a:r>
            <a:endParaRPr lang="en-GB" dirty="0"/>
          </a:p>
          <a:p>
            <a:r>
              <a:rPr lang="en-GB" dirty="0"/>
              <a:t>Economic divide: </a:t>
            </a:r>
            <a:r>
              <a:rPr lang="en-GB" dirty="0">
                <a:hlinkClick r:id="rId6"/>
              </a:rPr>
              <a:t>COVID-19 exposes S. Africa's social and economic divide – DW – 06/09/2020</a:t>
            </a:r>
            <a:endParaRPr lang="en-US" dirty="0"/>
          </a:p>
          <a:p>
            <a:r>
              <a:rPr lang="en-US" dirty="0"/>
              <a:t>Aid donation to resident of Rocinha favela in Rio </a:t>
            </a:r>
            <a:r>
              <a:rPr lang="en-GB" dirty="0">
                <a:hlinkClick r:id="rId7"/>
              </a:rPr>
              <a:t>Rio's favelas count the cost as deadly spread of Covid-19 hits city's poor | Brazil | The Guardian</a:t>
            </a:r>
            <a:endParaRPr lang="en-US" dirty="0"/>
          </a:p>
          <a:p>
            <a:r>
              <a:rPr lang="en-US" dirty="0"/>
              <a:t>Health workers: </a:t>
            </a:r>
            <a:r>
              <a:rPr lang="en-GB" dirty="0">
                <a:hlinkClick r:id="rId8"/>
              </a:rPr>
              <a:t>6 steps to protecting and supporting our healthcare workers | World Economic Forum (weforum.org)</a:t>
            </a:r>
            <a:endParaRPr lang="en-GB" dirty="0"/>
          </a:p>
          <a:p>
            <a:r>
              <a:rPr lang="en-GB" dirty="0"/>
              <a:t>Stigma: </a:t>
            </a:r>
            <a:r>
              <a:rPr lang="en-GB" dirty="0">
                <a:hlinkClick r:id="rId9"/>
              </a:rPr>
              <a:t>Study: Latinos, Asians Experience COVID-19-Related Discrimination - Salud America (salud-america.org)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AD7CE-CB6B-6B4F-81CF-6C1F5196C8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53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hlinkClick r:id="rId3"/>
            </a:endParaRPr>
          </a:p>
          <a:p>
            <a:endParaRPr lang="en-GB" dirty="0">
              <a:hlinkClick r:id="rId3"/>
            </a:endParaRPr>
          </a:p>
          <a:p>
            <a:r>
              <a:rPr lang="en-GB" dirty="0">
                <a:hlinkClick r:id="rId3"/>
              </a:rPr>
              <a:t>Covid-19: Two hundred thank yous | The BMJ</a:t>
            </a:r>
            <a:endParaRPr lang="en-GB" dirty="0"/>
          </a:p>
          <a:p>
            <a:endParaRPr lang="en-GB" dirty="0"/>
          </a:p>
          <a:p>
            <a:r>
              <a:rPr lang="en-GB" dirty="0">
                <a:hlinkClick r:id="rId4"/>
              </a:rPr>
              <a:t>Nathan Wyburn: Vaccination Art (cardiffandvale.art)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AD7CE-CB6B-6B4F-81CF-6C1F5196C8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72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10 proposals to build a safer world together – Strengthening the Global Architecture for Health Emergency Preparedness, Response and Resilience: draft for consultation (who.int)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AD7CE-CB6B-6B4F-81CF-6C1F5196C8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47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Ref: </a:t>
            </a:r>
            <a:r>
              <a:rPr lang="en-US" dirty="0">
                <a:latin typeface="+mj-lt"/>
              </a:rPr>
              <a:t>Terry et al. Health Research Policy and Systems (2018) 16:116 Page 4 of 11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AD7CE-CB6B-6B4F-81CF-6C1F5196C8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111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AD7CE-CB6B-6B4F-81CF-6C1F5196C8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721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6A6B0-F8F1-3B7D-D7EA-DC19022052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6DD029-46B6-AE72-6249-CB7B119230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A0367-1A02-82F2-4E71-73DE6AB12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834D-24AF-A24C-8E29-1EEB336EF598}" type="datetimeFigureOut">
              <a:rPr lang="en-US" smtClean="0"/>
              <a:t>2/8/23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32A55-A8AD-4CEA-E52B-9C5CA067A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08CA56-649B-8B33-49BA-DDA4A34AB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0D0FF-B4CE-5947-A64A-FD1E4D3AF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145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2398E-BAC8-DF0A-4B72-FE3A0A776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4181A3-D3C1-1181-BAE1-777E14E5DC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3569C-171E-10B8-6821-DD02E70A8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834D-24AF-A24C-8E29-1EEB336EF598}" type="datetimeFigureOut">
              <a:rPr lang="en-US" smtClean="0"/>
              <a:t>2/8/23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F5BB3-833A-47FE-915D-8E68994AA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DAB2F-EA4E-AB89-7989-B137E55DE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0D0FF-B4CE-5947-A64A-FD1E4D3AF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759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C15304-CAF2-5861-C480-528EDBC0E3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8E8D72-21D9-4EB8-9EB3-E1D615C0E9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166DC-3D7A-772B-D92F-4902A3EF9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834D-24AF-A24C-8E29-1EEB336EF598}" type="datetimeFigureOut">
              <a:rPr lang="en-US" smtClean="0"/>
              <a:t>2/8/23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94366-DDDB-CF3F-1219-4186ED13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0C77F8-DB25-D39B-9B33-C17B1A164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0D0FF-B4CE-5947-A64A-FD1E4D3AF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29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9C7A3-7012-B0DA-136E-9298ECFAB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040F0-DFCC-9920-A698-CFC48BF1C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53780-393D-9646-960B-33CCA2642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834D-24AF-A24C-8E29-1EEB336EF598}" type="datetimeFigureOut">
              <a:rPr lang="en-US" smtClean="0"/>
              <a:t>2/8/23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094E52-B2F3-91D6-6D64-7023C8477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13FC-B16A-FABB-13C2-711FA052C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0D0FF-B4CE-5947-A64A-FD1E4D3AF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31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BE1B0-DBFA-F8BB-451B-4A2963AA7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776F2-2A2F-7C4F-BAAF-59A8225CC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1BC48-2D59-F9C2-7FA1-95C7AB1BE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834D-24AF-A24C-8E29-1EEB336EF598}" type="datetimeFigureOut">
              <a:rPr lang="en-US" smtClean="0"/>
              <a:t>2/8/23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78791-4EAE-FC53-FF8E-EE0973D64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30A7D-0086-C828-1A0B-6DD272D94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0D0FF-B4CE-5947-A64A-FD1E4D3AF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735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3F297-70BC-9537-6CD6-8837F3724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424E7-41CF-9860-FE88-89D8376C16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144EA9-1917-CA19-6DF5-AF5547E389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1BB6EF-573E-697E-C352-1FE6AD40E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834D-24AF-A24C-8E29-1EEB336EF598}" type="datetimeFigureOut">
              <a:rPr lang="en-US" smtClean="0"/>
              <a:t>2/8/23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A79B4A-4052-C743-30AB-007CD7665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91A83-CB26-6CC2-3BB4-65CD7A714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0D0FF-B4CE-5947-A64A-FD1E4D3AF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617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F1DC7-0037-7A23-C1D7-A989034FA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CAD3AA-60A7-0FAA-DBF8-BA2E482E7C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68E0D5-CB67-7071-1B9E-2CC87803A5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FF4ACE-A72E-8F8D-8998-61F52D3F8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457DF9-5BD2-039E-D5FC-DA13A2E67A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36B7DA-9975-401B-5976-FC6A8D83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834D-24AF-A24C-8E29-1EEB336EF598}" type="datetimeFigureOut">
              <a:rPr lang="en-US" smtClean="0"/>
              <a:t>2/8/23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05E0CF-3445-F91F-935E-29F71BFCD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D4D669-4848-49D5-C391-18CB770A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0D0FF-B4CE-5947-A64A-FD1E4D3AF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773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57AD7-09A7-E5CD-FED9-5F0D54A83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C0D066-6EAA-3882-BAB3-F5EAE1586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834D-24AF-A24C-8E29-1EEB336EF598}" type="datetimeFigureOut">
              <a:rPr lang="en-US" smtClean="0"/>
              <a:t>2/8/23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A557E3-EE62-30EA-857E-F2F55FDD2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C13B0A-C478-528A-4B02-734748F3D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0D0FF-B4CE-5947-A64A-FD1E4D3AF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856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8C7222-C709-285D-97C1-96EED27D2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834D-24AF-A24C-8E29-1EEB336EF598}" type="datetimeFigureOut">
              <a:rPr lang="en-US" smtClean="0"/>
              <a:t>2/8/23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9100D1-0BA8-D238-E461-63CB64FC2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A39E50-9795-8C43-7BB7-7076FC681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0D0FF-B4CE-5947-A64A-FD1E4D3AF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606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00B20-5F64-07B9-E80A-CA2EC649F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435BF-A0E6-023C-FD4C-73C2E2DD4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2D3F67-283B-E9C4-845E-A81284398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453D9C-E140-041B-97DD-4291F047B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834D-24AF-A24C-8E29-1EEB336EF598}" type="datetimeFigureOut">
              <a:rPr lang="en-US" smtClean="0"/>
              <a:t>2/8/23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02D82E-1709-DA20-6275-64C62161D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8E216D-0184-3BD6-B767-B901E334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0D0FF-B4CE-5947-A64A-FD1E4D3AF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351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AEC71-2635-E667-B6DB-6C4F318C2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038840-F5E4-5ACB-B234-1052CC1C5A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E737F2-B7E8-E3CE-740C-A166B88B99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76927-1780-E667-8E8B-E609BBC49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834D-24AF-A24C-8E29-1EEB336EF598}" type="datetimeFigureOut">
              <a:rPr lang="en-US" smtClean="0"/>
              <a:t>2/8/23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554110-55D0-4730-6944-07E8E53AC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6896EF-7599-5721-1EFF-4E679739B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0D0FF-B4CE-5947-A64A-FD1E4D3AF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718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551953-9A90-9500-28B3-7E3EA9444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71C129-4B1C-B534-82E1-C3186DD70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EC43D-40BF-B148-445B-D863CBF36F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6834D-24AF-A24C-8E29-1EEB336EF598}" type="datetimeFigureOut">
              <a:rPr lang="en-US" smtClean="0"/>
              <a:t>2/8/23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6312F-5726-DB40-A848-FF0154FE5F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C5D53-DB13-B318-B1C6-3C35812F93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0D0FF-B4CE-5947-A64A-FD1E4D3AF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65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D71D1-7EB7-28B1-7CB1-7DA22AE257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4232" y="1041400"/>
            <a:ext cx="9930581" cy="2387600"/>
          </a:xfrm>
        </p:spPr>
        <p:txBody>
          <a:bodyPr>
            <a:normAutofit/>
          </a:bodyPr>
          <a:lstStyle/>
          <a:p>
            <a:r>
              <a:rPr lang="en-US" dirty="0"/>
              <a:t>Communication and </a:t>
            </a:r>
            <a:r>
              <a:rPr lang="en-US" dirty="0" err="1"/>
              <a:t>behaviour</a:t>
            </a:r>
            <a:r>
              <a:rPr lang="en-US" dirty="0"/>
              <a:t>: Using data to drive action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1E5F39-DB33-5207-6166-C30EE8B4DE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7523" y="3720026"/>
            <a:ext cx="9144000" cy="209657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Webinar: Respiratory Pathogen Pandemic Preparedness and Response: Risk Communication – PAHO</a:t>
            </a:r>
          </a:p>
          <a:p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dirty="0"/>
              <a:t>Dr. Nina Gobat -- </a:t>
            </a:r>
            <a:r>
              <a:rPr lang="en-US" dirty="0" err="1"/>
              <a:t>gobatn@who.int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522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7646D8-1D79-9696-9663-9077EF2978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242095" y="0"/>
            <a:ext cx="4697315" cy="4351338"/>
          </a:xfrm>
        </p:spPr>
      </p:pic>
      <p:pic>
        <p:nvPicPr>
          <p:cNvPr id="11" name="Picture 10" descr="A person holding a sign&#10;&#10;Description automatically generated">
            <a:extLst>
              <a:ext uri="{FF2B5EF4-FFF2-40B4-BE49-F238E27FC236}">
                <a16:creationId xmlns:a16="http://schemas.microsoft.com/office/drawing/2014/main" id="{4FF37791-B0AF-E777-AB45-719C288F6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4098" y="3655374"/>
            <a:ext cx="5138814" cy="31764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1BE4E8-2673-7BD0-1432-37B6ABA152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6080" y="-14469"/>
            <a:ext cx="3665920" cy="36579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63CEB4-A0A1-3A5D-E572-E0225963A8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79466"/>
            <a:ext cx="4213126" cy="2878533"/>
          </a:xfrm>
          <a:prstGeom prst="rect">
            <a:avLst/>
          </a:prstGeom>
        </p:spPr>
      </p:pic>
      <p:pic>
        <p:nvPicPr>
          <p:cNvPr id="3" name="Picture 2" descr="A picture containing person, outdoor, standing&#10;&#10;Description automatically generated">
            <a:extLst>
              <a:ext uri="{FF2B5EF4-FFF2-40B4-BE49-F238E27FC236}">
                <a16:creationId xmlns:a16="http://schemas.microsoft.com/office/drawing/2014/main" id="{1BE05CED-7B7D-CA4F-A9E3-5C4507BF92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9245" y="0"/>
            <a:ext cx="6113667" cy="3655374"/>
          </a:xfrm>
          <a:prstGeom prst="rect">
            <a:avLst/>
          </a:prstGeom>
        </p:spPr>
      </p:pic>
      <p:pic>
        <p:nvPicPr>
          <p:cNvPr id="7" name="Picture 6" descr="A person holding a flag&#10;&#10;Description automatically generated with medium confidence">
            <a:extLst>
              <a:ext uri="{FF2B5EF4-FFF2-40B4-BE49-F238E27FC236}">
                <a16:creationId xmlns:a16="http://schemas.microsoft.com/office/drawing/2014/main" id="{88DA76E6-74AF-E145-C0B1-9D80573585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7474" y="3105784"/>
            <a:ext cx="3484499" cy="37260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DF3506-8A52-AD6F-847F-F9C1534A3E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7474" y="-14469"/>
            <a:ext cx="3726593" cy="31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41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-up of a person&#10;&#10;Description automatically generated with low confidence">
            <a:extLst>
              <a:ext uri="{FF2B5EF4-FFF2-40B4-BE49-F238E27FC236}">
                <a16:creationId xmlns:a16="http://schemas.microsoft.com/office/drawing/2014/main" id="{7321FD68-DAF2-8F92-1760-745400D2C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550" y="643467"/>
            <a:ext cx="4261865" cy="557106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mosaic, building material, stone&#10;&#10;Description automatically generated">
            <a:extLst>
              <a:ext uri="{FF2B5EF4-FFF2-40B4-BE49-F238E27FC236}">
                <a16:creationId xmlns:a16="http://schemas.microsoft.com/office/drawing/2014/main" id="{3B0A839D-B37A-0E4A-E44F-0326614176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26438" y="643467"/>
            <a:ext cx="420615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171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, radar chart&#10;&#10;Description automatically generated">
            <a:extLst>
              <a:ext uri="{FF2B5EF4-FFF2-40B4-BE49-F238E27FC236}">
                <a16:creationId xmlns:a16="http://schemas.microsoft.com/office/drawing/2014/main" id="{A110AC43-0253-483A-5E59-E2E3459F3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22574" y="1628433"/>
            <a:ext cx="5618922" cy="466162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11AD98-E7F7-EA77-9FD9-14F5B0BCF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226" y="219701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Global strategic frameworks and initiatives</a:t>
            </a:r>
          </a:p>
        </p:txBody>
      </p:sp>
      <p:pic>
        <p:nvPicPr>
          <p:cNvPr id="7" name="Picture 6" descr="A picture containing text, ground, outdoor, shore&#10;&#10;Description automatically generated">
            <a:extLst>
              <a:ext uri="{FF2B5EF4-FFF2-40B4-BE49-F238E27FC236}">
                <a16:creationId xmlns:a16="http://schemas.microsoft.com/office/drawing/2014/main" id="{EC2AA546-E1CF-774D-B6B7-3B7CCF598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365" y="1545264"/>
            <a:ext cx="3725682" cy="492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341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1AD98-E7F7-EA77-9FD9-14F5B0BCF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226" y="219701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How to use </a:t>
            </a:r>
            <a:r>
              <a:rPr lang="en-US" sz="4000" dirty="0" err="1"/>
              <a:t>behavioural</a:t>
            </a:r>
            <a:r>
              <a:rPr lang="en-US" sz="4000" dirty="0"/>
              <a:t> science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B1E641-9362-6845-8161-2B56ADB71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261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WHAT WILL YOU USE DATA FOR?</a:t>
            </a:r>
            <a:endParaRPr lang="en-US" sz="2400" b="1" dirty="0">
              <a:solidFill>
                <a:srgbClr val="00B0F0"/>
              </a:solidFill>
              <a:latin typeface="+mj-lt"/>
            </a:endParaRPr>
          </a:p>
          <a:p>
            <a:pPr marL="514350" indent="-514350">
              <a:buAutoNum type="arabicPeriod"/>
            </a:pPr>
            <a:r>
              <a:rPr lang="en-US" sz="2000" dirty="0">
                <a:latin typeface="+mj-lt"/>
              </a:rPr>
              <a:t>To understand what is happening and what is needed</a:t>
            </a:r>
          </a:p>
          <a:p>
            <a:pPr marL="514350" indent="-514350">
              <a:buAutoNum type="arabicPeriod"/>
            </a:pPr>
            <a:r>
              <a:rPr lang="en-US" sz="2000" dirty="0">
                <a:latin typeface="+mj-lt"/>
              </a:rPr>
              <a:t>To co-develop a workable solution/ intervention </a:t>
            </a:r>
          </a:p>
          <a:p>
            <a:pPr marL="514350" indent="-514350">
              <a:buAutoNum type="arabicPeriod"/>
            </a:pPr>
            <a:r>
              <a:rPr lang="en-US" sz="2000" dirty="0">
                <a:latin typeface="+mj-lt"/>
              </a:rPr>
              <a:t>To assess how a solution is working – both intended and unintended impacts 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HOW? METHODS</a:t>
            </a:r>
          </a:p>
          <a:p>
            <a:r>
              <a:rPr lang="en-US" sz="2000" dirty="0">
                <a:latin typeface="+mj-lt"/>
              </a:rPr>
              <a:t>Quantitative, qualitative, mixed methods </a:t>
            </a:r>
          </a:p>
          <a:p>
            <a:r>
              <a:rPr lang="en-US" sz="2000" dirty="0">
                <a:latin typeface="+mj-lt"/>
              </a:rPr>
              <a:t>Can be done rapidly, as a snapshot or over time</a:t>
            </a:r>
          </a:p>
          <a:p>
            <a:r>
              <a:rPr lang="en-US" sz="2000" dirty="0">
                <a:latin typeface="+mj-lt"/>
              </a:rPr>
              <a:t>Innovative approaches to data collection and analysis during COVID-19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178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743AA-1917-D42E-A2DB-23B5210F4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ready….. </a:t>
            </a:r>
          </a:p>
        </p:txBody>
      </p:sp>
      <p:pic>
        <p:nvPicPr>
          <p:cNvPr id="8" name="Picture 7" descr="Male runner leaving starting block">
            <a:extLst>
              <a:ext uri="{FF2B5EF4-FFF2-40B4-BE49-F238E27FC236}">
                <a16:creationId xmlns:a16="http://schemas.microsoft.com/office/drawing/2014/main" id="{C15AAD33-16D7-8BF7-FC71-5AFC2A11E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822724" y="655985"/>
            <a:ext cx="7103806" cy="58368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84F70-982A-9F24-5DDF-62EB37275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03258" cy="4351338"/>
          </a:xfrm>
        </p:spPr>
        <p:txBody>
          <a:bodyPr>
            <a:normAutofit/>
          </a:bodyPr>
          <a:lstStyle/>
          <a:p>
            <a:pPr marL="342900" lvl="0" indent="-342900" algn="just">
              <a:buFont typeface="+mj-lt"/>
              <a:buAutoNum type="arabicPeriod"/>
            </a:pPr>
            <a:r>
              <a:rPr lang="en-GB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What do you need in your area of work to be able to access and to use behavioural data that can inform action? </a:t>
            </a:r>
          </a:p>
          <a:p>
            <a:pPr marL="0" lvl="0" indent="0" algn="just">
              <a:buNone/>
            </a:pPr>
            <a:endParaRPr lang="en-GB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GB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What can you be doing now to make sure that in the next health emergency you will have the tools and technologies available to you?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9221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3625</TotalTime>
  <Words>393</Words>
  <Application>Microsoft Macintosh PowerPoint</Application>
  <PresentationFormat>Widescreen</PresentationFormat>
  <Paragraphs>44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Communication and behaviour: Using data to drive action</vt:lpstr>
      <vt:lpstr>PowerPoint Presentation</vt:lpstr>
      <vt:lpstr>PowerPoint Presentation</vt:lpstr>
      <vt:lpstr>Global strategic frameworks and initiatives</vt:lpstr>
      <vt:lpstr>How to use behavioural science </vt:lpstr>
      <vt:lpstr>Getting ready…..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Cross cutting themes</dc:title>
  <dc:creator>Nina Gobat</dc:creator>
  <cp:lastModifiedBy>Nina Gobat</cp:lastModifiedBy>
  <cp:revision>5</cp:revision>
  <dcterms:created xsi:type="dcterms:W3CDTF">2023-02-01T08:03:19Z</dcterms:created>
  <dcterms:modified xsi:type="dcterms:W3CDTF">2023-02-08T14:41:24Z</dcterms:modified>
</cp:coreProperties>
</file>