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 /><Relationship Id="rId2" Type="http://schemas.openxmlformats.org/package/2006/relationships/metadata/core-properties" Target="docProps/core.xml" /><Relationship Id="rId1" Type="http://schemas.openxmlformats.org/officeDocument/2006/relationships/officeDocument" Target="ppt/presentation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4" r:id="rId5"/>
    <p:sldId id="259" r:id="rId6"/>
    <p:sldId id="260" r:id="rId7"/>
    <p:sldId id="261" r:id="rId8"/>
    <p:sldId id="262" r:id="rId9"/>
    <p:sldId id="265" r:id="rId10"/>
    <p:sldId id="263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1" autoAdjust="0"/>
    <p:restoredTop sz="94660"/>
  </p:normalViewPr>
  <p:slideViewPr>
    <p:cSldViewPr snapToGrid="0">
      <p:cViewPr varScale="1">
        <p:scale>
          <a:sx n="72" d="100"/>
          <a:sy n="72" d="100"/>
        </p:scale>
        <p:origin x="72" y="4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viewProps" Target="viewProps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presProps" Target="presProp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5" Type="http://schemas.openxmlformats.org/officeDocument/2006/relationships/slide" Target="slides/slide4.xml" /><Relationship Id="rId15" Type="http://schemas.openxmlformats.org/officeDocument/2006/relationships/tableStyles" Target="tableStyles.xml" /><Relationship Id="rId10" Type="http://schemas.openxmlformats.org/officeDocument/2006/relationships/slide" Target="slides/slide9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theme" Target="theme/theme1.xml" 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 /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56F1FCBB-CE2B-4E69-804B-C25A465AE212}" type="datetimeFigureOut">
              <a:rPr lang="en-US" smtClean="0"/>
              <a:t>3/19/2021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E48A0A5F-9F2C-4E17-956E-48A5C584CA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160157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1FCBB-CE2B-4E69-804B-C25A465AE212}" type="datetimeFigureOut">
              <a:rPr lang="en-US" smtClean="0"/>
              <a:t>3/19/2021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A0A5F-9F2C-4E17-956E-48A5C584CA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28660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1FCBB-CE2B-4E69-804B-C25A465AE212}" type="datetimeFigureOut">
              <a:rPr lang="en-US" smtClean="0"/>
              <a:t>3/19/2021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A0A5F-9F2C-4E17-956E-48A5C584CA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98413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1FCBB-CE2B-4E69-804B-C25A465AE212}" type="datetimeFigureOut">
              <a:rPr lang="en-US" smtClean="0"/>
              <a:t>3/19/2021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A0A5F-9F2C-4E17-956E-48A5C584CA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22844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1FCBB-CE2B-4E69-804B-C25A465AE212}" type="datetimeFigureOut">
              <a:rPr lang="en-US" smtClean="0"/>
              <a:t>3/19/2021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A0A5F-9F2C-4E17-956E-48A5C584CA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1674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1FCBB-CE2B-4E69-804B-C25A465AE212}" type="datetimeFigureOut">
              <a:rPr lang="en-US" smtClean="0"/>
              <a:t>3/19/2021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A0A5F-9F2C-4E17-956E-48A5C584CA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58460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1FCBB-CE2B-4E69-804B-C25A465AE212}" type="datetimeFigureOut">
              <a:rPr lang="en-US" smtClean="0"/>
              <a:t>3/19/2021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A0A5F-9F2C-4E17-956E-48A5C584CA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500999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1FCBB-CE2B-4E69-804B-C25A465AE212}" type="datetimeFigureOut">
              <a:rPr lang="en-US" smtClean="0"/>
              <a:t>3/19/2021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A0A5F-9F2C-4E17-956E-48A5C584CAB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143811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1FCBB-CE2B-4E69-804B-C25A465AE212}" type="datetimeFigureOut">
              <a:rPr lang="en-US" smtClean="0"/>
              <a:t>3/19/2021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A0A5F-9F2C-4E17-956E-48A5C584CA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51411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1FCBB-CE2B-4E69-804B-C25A465AE212}" type="datetimeFigureOut">
              <a:rPr lang="en-US" smtClean="0"/>
              <a:t>3/19/2021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A0A5F-9F2C-4E17-956E-48A5C584CA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87310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1FCBB-CE2B-4E69-804B-C25A465AE212}" type="datetimeFigureOut">
              <a:rPr lang="en-US" smtClean="0"/>
              <a:t>3/19/2021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A0A5F-9F2C-4E17-956E-48A5C584CA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6408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1FCBB-CE2B-4E69-804B-C25A465AE212}" type="datetimeFigureOut">
              <a:rPr lang="en-US" smtClean="0"/>
              <a:t>3/19/2021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A0A5F-9F2C-4E17-956E-48A5C584CA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2008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1FCBB-CE2B-4E69-804B-C25A465AE212}" type="datetimeFigureOut">
              <a:rPr lang="en-US" smtClean="0"/>
              <a:t>3/19/2021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A0A5F-9F2C-4E17-956E-48A5C584CA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2832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1FCBB-CE2B-4E69-804B-C25A465AE212}" type="datetimeFigureOut">
              <a:rPr lang="en-US" smtClean="0"/>
              <a:t>3/19/2021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A0A5F-9F2C-4E17-956E-48A5C584CA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19267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1FCBB-CE2B-4E69-804B-C25A465AE212}" type="datetimeFigureOut">
              <a:rPr lang="en-US" smtClean="0"/>
              <a:t>3/19/2021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A0A5F-9F2C-4E17-956E-48A5C584CA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8551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1FCBB-CE2B-4E69-804B-C25A465AE212}" type="datetimeFigureOut">
              <a:rPr lang="en-US" smtClean="0"/>
              <a:t>3/19/2021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A0A5F-9F2C-4E17-956E-48A5C584CA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3573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1FCBB-CE2B-4E69-804B-C25A465AE212}" type="datetimeFigureOut">
              <a:rPr lang="en-US" smtClean="0"/>
              <a:t>3/19/2021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8A0A5F-9F2C-4E17-956E-48A5C584CA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61020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slideLayout" Target="../slideLayouts/slideLayout13.xml" /><Relationship Id="rId18" Type="http://schemas.openxmlformats.org/officeDocument/2006/relationships/theme" Target="../theme/theme1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slideLayout" Target="../slideLayouts/slideLayout12.xml" /><Relationship Id="rId17" Type="http://schemas.openxmlformats.org/officeDocument/2006/relationships/slideLayout" Target="../slideLayouts/slideLayout17.xml" /><Relationship Id="rId2" Type="http://schemas.openxmlformats.org/officeDocument/2006/relationships/slideLayout" Target="../slideLayouts/slideLayout2.xml" /><Relationship Id="rId16" Type="http://schemas.openxmlformats.org/officeDocument/2006/relationships/slideLayout" Target="../slideLayouts/slideLayout16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5" Type="http://schemas.openxmlformats.org/officeDocument/2006/relationships/slideLayout" Target="../slideLayouts/slideLayout1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Relationship Id="rId14" Type="http://schemas.openxmlformats.org/officeDocument/2006/relationships/slideLayout" Target="../slideLayouts/slideLayout14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56F1FCBB-CE2B-4E69-804B-C25A465AE212}" type="datetimeFigureOut">
              <a:rPr lang="en-US" smtClean="0"/>
              <a:t>3/19/2021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E48A0A5F-9F2C-4E17-956E-48A5C584CA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00379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 /><Relationship Id="rId2" Type="http://schemas.openxmlformats.org/officeDocument/2006/relationships/image" Target="../media/image2.png" /><Relationship Id="rId1" Type="http://schemas.openxmlformats.org/officeDocument/2006/relationships/slideLayout" Target="../slideLayouts/slideLayout6.xml" /><Relationship Id="rId4" Type="http://schemas.openxmlformats.org/officeDocument/2006/relationships/image" Target="../media/image5.svg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5F97D2-9C54-48C9-B6EE-5E7F90847B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902742" y="1892830"/>
            <a:ext cx="7197726" cy="2421464"/>
          </a:xfrm>
        </p:spPr>
        <p:txBody>
          <a:bodyPr>
            <a:normAutofit/>
          </a:bodyPr>
          <a:lstStyle/>
          <a:p>
            <a:r>
              <a:rPr lang="en-US" dirty="0"/>
              <a:t>COVID 19 Management </a:t>
            </a:r>
            <a:r>
              <a:rPr lang="en-US"/>
              <a:t>in acute care setting in Antigua and Barbuda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9AD80CC-11B9-4176-85E7-8BD52B75B88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Dr. Sneha Shanbhag</a:t>
            </a:r>
          </a:p>
          <a:p>
            <a:r>
              <a:rPr lang="en-US" dirty="0"/>
              <a:t>Consultant Internist</a:t>
            </a:r>
          </a:p>
          <a:p>
            <a:r>
              <a:rPr lang="en-US" dirty="0"/>
              <a:t>Department of Internal Medicine</a:t>
            </a:r>
          </a:p>
          <a:p>
            <a:r>
              <a:rPr lang="en-US" dirty="0"/>
              <a:t>Mount Saint John’s Medical Centre, Antigua</a:t>
            </a:r>
          </a:p>
        </p:txBody>
      </p:sp>
    </p:spTree>
    <p:extLst>
      <p:ext uri="{BB962C8B-B14F-4D97-AF65-F5344CB8AC3E}">
        <p14:creationId xmlns:p14="http://schemas.microsoft.com/office/powerpoint/2010/main" val="13528570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6AF6706C-CF07-43A1-BCC4-CBA5D33820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09C946AC-2072-4946-A2B8-39F09D0944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A748C8C8-F348-4D00-852A-26DD9EBCC2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555"/>
          <a:stretch/>
        </p:blipFill>
        <p:spPr>
          <a:xfrm>
            <a:off x="0" y="0"/>
            <a:ext cx="6026763" cy="6856214"/>
          </a:xfrm>
          <a:prstGeom prst="rect">
            <a:avLst/>
          </a:prstGeom>
        </p:spPr>
      </p:pic>
      <p:sp>
        <p:nvSpPr>
          <p:cNvPr id="4" name="Title 3">
            <a:extLst>
              <a:ext uri="{FF2B5EF4-FFF2-40B4-BE49-F238E27FC236}">
                <a16:creationId xmlns:a16="http://schemas.microsoft.com/office/drawing/2014/main" id="{B07829A4-EB00-476C-8DDC-E74BD9BA4D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6876" y="2032000"/>
            <a:ext cx="4513792" cy="2819398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r"/>
            <a:r>
              <a:rPr lang="en-US" sz="4800">
                <a:solidFill>
                  <a:srgbClr val="FFFFFF"/>
                </a:solidFill>
              </a:rPr>
              <a:t>Thank You!</a:t>
            </a:r>
          </a:p>
        </p:txBody>
      </p:sp>
      <p:sp useBgFill="1">
        <p:nvSpPr>
          <p:cNvPr id="17" name="Freeform 5">
            <a:extLst>
              <a:ext uri="{FF2B5EF4-FFF2-40B4-BE49-F238E27FC236}">
                <a16:creationId xmlns:a16="http://schemas.microsoft.com/office/drawing/2014/main" id="{559FD8B5-8CC4-4CFE-BD2A-1216B1F2C3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5827529" y="660400"/>
            <a:ext cx="6381405" cy="6214533"/>
          </a:xfrm>
          <a:custGeom>
            <a:avLst/>
            <a:gdLst>
              <a:gd name="T0" fmla="*/ 1333 w 1333"/>
              <a:gd name="T1" fmla="*/ 1031 h 1298"/>
              <a:gd name="T2" fmla="*/ 1333 w 1333"/>
              <a:gd name="T3" fmla="*/ 380 h 1298"/>
              <a:gd name="T4" fmla="*/ 706 w 1333"/>
              <a:gd name="T5" fmla="*/ 0 h 1298"/>
              <a:gd name="T6" fmla="*/ 0 w 1333"/>
              <a:gd name="T7" fmla="*/ 706 h 1298"/>
              <a:gd name="T8" fmla="*/ 323 w 1333"/>
              <a:gd name="T9" fmla="*/ 1298 h 1298"/>
              <a:gd name="T10" fmla="*/ 1090 w 1333"/>
              <a:gd name="T11" fmla="*/ 1298 h 1298"/>
              <a:gd name="T12" fmla="*/ 1333 w 1333"/>
              <a:gd name="T13" fmla="*/ 1031 h 12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333" h="1298">
                <a:moveTo>
                  <a:pt x="1333" y="1031"/>
                </a:moveTo>
                <a:cubicBezTo>
                  <a:pt x="1333" y="380"/>
                  <a:pt x="1333" y="380"/>
                  <a:pt x="1333" y="380"/>
                </a:cubicBezTo>
                <a:cubicBezTo>
                  <a:pt x="1215" y="154"/>
                  <a:pt x="979" y="0"/>
                  <a:pt x="706" y="0"/>
                </a:cubicBezTo>
                <a:cubicBezTo>
                  <a:pt x="317" y="0"/>
                  <a:pt x="0" y="316"/>
                  <a:pt x="0" y="706"/>
                </a:cubicBezTo>
                <a:cubicBezTo>
                  <a:pt x="0" y="954"/>
                  <a:pt x="129" y="1172"/>
                  <a:pt x="323" y="1298"/>
                </a:cubicBezTo>
                <a:cubicBezTo>
                  <a:pt x="1090" y="1298"/>
                  <a:pt x="1090" y="1298"/>
                  <a:pt x="1090" y="1298"/>
                </a:cubicBezTo>
                <a:cubicBezTo>
                  <a:pt x="1193" y="1232"/>
                  <a:pt x="1276" y="1140"/>
                  <a:pt x="1333" y="1031"/>
                </a:cubicBezTo>
                <a:close/>
              </a:path>
            </a:pathLst>
          </a:cu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vert="horz" lIns="91440" tIns="45720" rIns="91440" bIns="45720" rtlCol="0" anchor="t">
            <a:normAutofit/>
          </a:bodyPr>
          <a:lstStyle/>
          <a:p>
            <a:pPr algn="ctr"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</a:pPr>
            <a:endParaRPr lang="en-US" sz="1600" cap="all"/>
          </a:p>
        </p:txBody>
      </p:sp>
      <p:sp>
        <p:nvSpPr>
          <p:cNvPr id="19" name="Freeform 14">
            <a:extLst>
              <a:ext uri="{FF2B5EF4-FFF2-40B4-BE49-F238E27FC236}">
                <a16:creationId xmlns:a16="http://schemas.microsoft.com/office/drawing/2014/main" id="{9ECF13F4-3D2A-4F2E-9BBD-3038670D21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281603" y="104899"/>
            <a:ext cx="6896713" cy="6005491"/>
          </a:xfrm>
          <a:custGeom>
            <a:avLst/>
            <a:gdLst>
              <a:gd name="connsiteX0" fmla="*/ 3912717 w 6896713"/>
              <a:gd name="connsiteY0" fmla="*/ 0 h 6005491"/>
              <a:gd name="connsiteX1" fmla="*/ 6679426 w 6896713"/>
              <a:gd name="connsiteY1" fmla="*/ 1146008 h 6005491"/>
              <a:gd name="connsiteX2" fmla="*/ 6896713 w 6896713"/>
              <a:gd name="connsiteY2" fmla="*/ 1385085 h 6005491"/>
              <a:gd name="connsiteX3" fmla="*/ 6896713 w 6896713"/>
              <a:gd name="connsiteY3" fmla="*/ 1431256 h 6005491"/>
              <a:gd name="connsiteX4" fmla="*/ 6657442 w 6896713"/>
              <a:gd name="connsiteY4" fmla="*/ 1167992 h 6005491"/>
              <a:gd name="connsiteX5" fmla="*/ 3912717 w 6896713"/>
              <a:gd name="connsiteY5" fmla="*/ 31089 h 6005491"/>
              <a:gd name="connsiteX6" fmla="*/ 31089 w 6896713"/>
              <a:gd name="connsiteY6" fmla="*/ 3912717 h 6005491"/>
              <a:gd name="connsiteX7" fmla="*/ 593046 w 6896713"/>
              <a:gd name="connsiteY7" fmla="*/ 5925483 h 6005491"/>
              <a:gd name="connsiteX8" fmla="*/ 633874 w 6896713"/>
              <a:gd name="connsiteY8" fmla="*/ 5989169 h 6005491"/>
              <a:gd name="connsiteX9" fmla="*/ 607415 w 6896713"/>
              <a:gd name="connsiteY9" fmla="*/ 6005491 h 6005491"/>
              <a:gd name="connsiteX10" fmla="*/ 566458 w 6896713"/>
              <a:gd name="connsiteY10" fmla="*/ 5941603 h 6005491"/>
              <a:gd name="connsiteX11" fmla="*/ 0 w 6896713"/>
              <a:gd name="connsiteY11" fmla="*/ 3912717 h 6005491"/>
              <a:gd name="connsiteX12" fmla="*/ 3912717 w 6896713"/>
              <a:gd name="connsiteY12" fmla="*/ 0 h 60054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896713" h="6005491">
                <a:moveTo>
                  <a:pt x="3912717" y="0"/>
                </a:moveTo>
                <a:cubicBezTo>
                  <a:pt x="4993184" y="0"/>
                  <a:pt x="5971363" y="437946"/>
                  <a:pt x="6679426" y="1146008"/>
                </a:cubicBezTo>
                <a:lnTo>
                  <a:pt x="6896713" y="1385085"/>
                </a:lnTo>
                <a:lnTo>
                  <a:pt x="6896713" y="1431256"/>
                </a:lnTo>
                <a:lnTo>
                  <a:pt x="6657442" y="1167992"/>
                </a:lnTo>
                <a:cubicBezTo>
                  <a:pt x="5955006" y="465555"/>
                  <a:pt x="4984599" y="31089"/>
                  <a:pt x="3912717" y="31089"/>
                </a:cubicBezTo>
                <a:cubicBezTo>
                  <a:pt x="1768953" y="31089"/>
                  <a:pt x="31089" y="1768953"/>
                  <a:pt x="31089" y="3912717"/>
                </a:cubicBezTo>
                <a:cubicBezTo>
                  <a:pt x="31089" y="4649636"/>
                  <a:pt x="236442" y="5338592"/>
                  <a:pt x="593046" y="5925483"/>
                </a:cubicBezTo>
                <a:lnTo>
                  <a:pt x="633874" y="5989169"/>
                </a:lnTo>
                <a:lnTo>
                  <a:pt x="607415" y="6005491"/>
                </a:lnTo>
                <a:lnTo>
                  <a:pt x="566458" y="5941603"/>
                </a:lnTo>
                <a:cubicBezTo>
                  <a:pt x="206998" y="5350013"/>
                  <a:pt x="0" y="4655538"/>
                  <a:pt x="0" y="3912717"/>
                </a:cubicBezTo>
                <a:cubicBezTo>
                  <a:pt x="0" y="1751783"/>
                  <a:pt x="1751783" y="0"/>
                  <a:pt x="3912717" y="0"/>
                </a:cubicBezTo>
                <a:close/>
              </a:path>
            </a:pathLst>
          </a:custGeom>
          <a:solidFill>
            <a:srgbClr val="FFFFFF">
              <a:alpha val="41961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19660E16-DCC0-4B6C-8E84-4C29258005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516018" y="331504"/>
            <a:ext cx="6675982" cy="5235326"/>
            <a:chOff x="5516018" y="331504"/>
            <a:chExt cx="6675982" cy="5235326"/>
          </a:xfrm>
        </p:grpSpPr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29130F79-611E-4458-B53E-36A2572171A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9266830" y="331504"/>
              <a:ext cx="3394" cy="182880"/>
            </a:xfrm>
            <a:prstGeom prst="line">
              <a:avLst/>
            </a:prstGeom>
            <a:ln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2EA78691-46E9-469A-921B-9D16933EE1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120000" flipH="1">
              <a:off x="9408861" y="338328"/>
              <a:ext cx="3394" cy="182880"/>
            </a:xfrm>
            <a:prstGeom prst="line">
              <a:avLst/>
            </a:prstGeom>
            <a:ln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CA4AA196-3090-4283-ADF0-893F810858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240000" flipH="1">
              <a:off x="9551700" y="347636"/>
              <a:ext cx="3394" cy="182880"/>
            </a:xfrm>
            <a:prstGeom prst="line">
              <a:avLst/>
            </a:prstGeom>
            <a:ln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1FD33794-9D71-4B08-AE11-8B589EFBA2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360000" flipH="1">
              <a:off x="9688748" y="368088"/>
              <a:ext cx="3394" cy="182880"/>
            </a:xfrm>
            <a:prstGeom prst="line">
              <a:avLst/>
            </a:prstGeom>
            <a:ln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38AFBF0E-867E-4181-93DF-9A13F334B01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540000" flipH="1">
              <a:off x="9824866" y="389224"/>
              <a:ext cx="3394" cy="182880"/>
            </a:xfrm>
            <a:prstGeom prst="line">
              <a:avLst/>
            </a:prstGeom>
            <a:ln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C7EA8258-0459-4037-BABC-B1A0A5D705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660000" flipH="1">
              <a:off x="9966867" y="417549"/>
              <a:ext cx="3394" cy="182880"/>
            </a:xfrm>
            <a:prstGeom prst="line">
              <a:avLst/>
            </a:prstGeom>
            <a:ln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E8BB355F-363A-4046-90AF-3DDB7AA1845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780000" flipH="1">
              <a:off x="10104425" y="445874"/>
              <a:ext cx="3394" cy="182880"/>
            </a:xfrm>
            <a:prstGeom prst="line">
              <a:avLst/>
            </a:prstGeom>
            <a:ln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A9334308-B9EC-41CF-8B6C-23FB134BA58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900000" flipH="1">
              <a:off x="10240513" y="479483"/>
              <a:ext cx="3394" cy="182880"/>
            </a:xfrm>
            <a:prstGeom prst="line">
              <a:avLst/>
            </a:prstGeom>
            <a:ln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30781133-0656-4918-BE6A-703C148ED9D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1080000" flipH="1">
              <a:off x="10373882" y="524355"/>
              <a:ext cx="3394" cy="182880"/>
            </a:xfrm>
            <a:prstGeom prst="line">
              <a:avLst/>
            </a:prstGeom>
            <a:ln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6B4F93AD-8044-447B-8CAC-8A069716034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1200000" flipH="1">
              <a:off x="10505632" y="570628"/>
              <a:ext cx="3394" cy="182880"/>
            </a:xfrm>
            <a:prstGeom prst="line">
              <a:avLst/>
            </a:prstGeom>
            <a:ln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EAA78689-5B7A-4420-A3DC-0EA08158353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1320000" flipH="1">
              <a:off x="10637382" y="621344"/>
              <a:ext cx="3394" cy="182880"/>
            </a:xfrm>
            <a:prstGeom prst="line">
              <a:avLst/>
            </a:prstGeom>
            <a:ln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F09CC934-4D78-4334-8B7F-4D0C13D6C9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1440000" flipH="1">
              <a:off x="10760965" y="690439"/>
              <a:ext cx="3394" cy="182880"/>
            </a:xfrm>
            <a:prstGeom prst="line">
              <a:avLst/>
            </a:prstGeom>
            <a:ln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068DA411-6F43-42CF-8A08-B2871E38225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1620000" flipH="1">
              <a:off x="10888991" y="755091"/>
              <a:ext cx="3394" cy="182880"/>
            </a:xfrm>
            <a:prstGeom prst="line">
              <a:avLst/>
            </a:prstGeom>
            <a:ln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3417563A-04A5-4952-AA6D-E503558C543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1740000" flipH="1">
              <a:off x="11010193" y="819743"/>
              <a:ext cx="3394" cy="182880"/>
            </a:xfrm>
            <a:prstGeom prst="line">
              <a:avLst/>
            </a:prstGeom>
            <a:ln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4A41B232-E630-4AC7-9A97-763529D7051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1860000" flipH="1">
              <a:off x="11129014" y="895662"/>
              <a:ext cx="3394" cy="182880"/>
            </a:xfrm>
            <a:prstGeom prst="line">
              <a:avLst/>
            </a:prstGeom>
            <a:ln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7EABA1A2-F7BA-4FB5-AD0A-A4DBBCF6F7D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1980000" flipH="1">
              <a:off x="11249872" y="968091"/>
              <a:ext cx="3394" cy="182880"/>
            </a:xfrm>
            <a:prstGeom prst="line">
              <a:avLst/>
            </a:prstGeom>
            <a:ln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7EA99E51-908F-4D65-AC2B-A8E75A1FE4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2160000" flipH="1">
              <a:off x="11366875" y="1048084"/>
              <a:ext cx="3394" cy="182880"/>
            </a:xfrm>
            <a:prstGeom prst="line">
              <a:avLst/>
            </a:prstGeom>
            <a:ln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5F2D126B-7D1C-4D2C-97D5-2D8C686B78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2280000" flipH="1">
              <a:off x="11474058" y="1131525"/>
              <a:ext cx="3394" cy="182880"/>
            </a:xfrm>
            <a:prstGeom prst="line">
              <a:avLst/>
            </a:prstGeom>
            <a:ln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74B20164-1C4E-4FA3-A2E5-389E740773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2400000" flipH="1">
              <a:off x="11583303" y="1221790"/>
              <a:ext cx="3394" cy="182880"/>
            </a:xfrm>
            <a:prstGeom prst="line">
              <a:avLst/>
            </a:prstGeom>
            <a:ln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C54E7AD9-228F-47CD-A598-CB579B489AF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2520000" flipH="1">
              <a:off x="11685344" y="1321772"/>
              <a:ext cx="3394" cy="182880"/>
            </a:xfrm>
            <a:prstGeom prst="line">
              <a:avLst/>
            </a:prstGeom>
            <a:ln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D7D2B81A-6082-4668-8AA7-F2757C8EC2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2700000" flipH="1">
              <a:off x="11787704" y="1417630"/>
              <a:ext cx="3394" cy="182880"/>
            </a:xfrm>
            <a:prstGeom prst="line">
              <a:avLst/>
            </a:prstGeom>
            <a:ln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1469BD5F-3BFE-4BA0-A24F-7F80A73B82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2820000" flipH="1">
              <a:off x="11880859" y="1517931"/>
              <a:ext cx="3394" cy="182880"/>
            </a:xfrm>
            <a:prstGeom prst="line">
              <a:avLst/>
            </a:prstGeom>
            <a:ln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224D532A-F49F-4BB9-AAA6-8B2B89CB6F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2940000" flipH="1">
              <a:off x="11969252" y="1627437"/>
              <a:ext cx="3394" cy="182880"/>
            </a:xfrm>
            <a:prstGeom prst="line">
              <a:avLst/>
            </a:prstGeom>
            <a:ln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EB2224AE-40A4-483D-991E-9490A01B76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3060000" flipH="1">
              <a:off x="12062016" y="1736011"/>
              <a:ext cx="3394" cy="182880"/>
            </a:xfrm>
            <a:prstGeom prst="line">
              <a:avLst/>
            </a:prstGeom>
            <a:ln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DD3DE117-F3FA-4657-B4A7-40DE41238FA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2074680" y="1910249"/>
              <a:ext cx="117320" cy="82912"/>
            </a:xfrm>
            <a:prstGeom prst="line">
              <a:avLst/>
            </a:prstGeom>
            <a:ln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id="{D85EA1EB-1126-463C-AD87-4FB126C6FF4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2149943" y="2083594"/>
              <a:ext cx="39676" cy="21436"/>
            </a:xfrm>
            <a:prstGeom prst="line">
              <a:avLst/>
            </a:prstGeom>
            <a:ln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>
              <a:extLst>
                <a:ext uri="{FF2B5EF4-FFF2-40B4-BE49-F238E27FC236}">
                  <a16:creationId xmlns:a16="http://schemas.microsoft.com/office/drawing/2014/main" id="{90336723-7646-4B25-9EE9-519CC83342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-180000" flipH="1">
              <a:off x="9127990" y="334251"/>
              <a:ext cx="3394" cy="182880"/>
            </a:xfrm>
            <a:prstGeom prst="line">
              <a:avLst/>
            </a:prstGeom>
            <a:ln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>
              <a:extLst>
                <a:ext uri="{FF2B5EF4-FFF2-40B4-BE49-F238E27FC236}">
                  <a16:creationId xmlns:a16="http://schemas.microsoft.com/office/drawing/2014/main" id="{652B6D8B-5579-4262-9376-B702382B0E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-300000" flipH="1">
              <a:off x="8987576" y="336633"/>
              <a:ext cx="3394" cy="182880"/>
            </a:xfrm>
            <a:prstGeom prst="line">
              <a:avLst/>
            </a:prstGeom>
            <a:ln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>
              <a:extLst>
                <a:ext uri="{FF2B5EF4-FFF2-40B4-BE49-F238E27FC236}">
                  <a16:creationId xmlns:a16="http://schemas.microsoft.com/office/drawing/2014/main" id="{B07893BD-D1AE-48C1-91A9-D4787937628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-420000" flipH="1">
              <a:off x="8844859" y="351176"/>
              <a:ext cx="3394" cy="182880"/>
            </a:xfrm>
            <a:prstGeom prst="line">
              <a:avLst/>
            </a:prstGeom>
            <a:ln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>
              <a:extLst>
                <a:ext uri="{FF2B5EF4-FFF2-40B4-BE49-F238E27FC236}">
                  <a16:creationId xmlns:a16="http://schemas.microsoft.com/office/drawing/2014/main" id="{0C6FEEA5-8E66-4C31-92AD-01305FF4887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-540000" flipH="1">
              <a:off x="8706904" y="365719"/>
              <a:ext cx="3394" cy="182880"/>
            </a:xfrm>
            <a:prstGeom prst="line">
              <a:avLst/>
            </a:prstGeom>
            <a:ln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>
              <a:extLst>
                <a:ext uri="{FF2B5EF4-FFF2-40B4-BE49-F238E27FC236}">
                  <a16:creationId xmlns:a16="http://schemas.microsoft.com/office/drawing/2014/main" id="{D3E18335-591C-4354-9390-DD371BB3F92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-720000" flipH="1">
              <a:off x="8568008" y="387891"/>
              <a:ext cx="3394" cy="182880"/>
            </a:xfrm>
            <a:prstGeom prst="line">
              <a:avLst/>
            </a:prstGeom>
            <a:ln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>
              <a:extLst>
                <a:ext uri="{FF2B5EF4-FFF2-40B4-BE49-F238E27FC236}">
                  <a16:creationId xmlns:a16="http://schemas.microsoft.com/office/drawing/2014/main" id="{151098D0-C2B4-4D61-92D5-C81DDBDA22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-840000" flipH="1">
              <a:off x="8429112" y="410063"/>
              <a:ext cx="3394" cy="182880"/>
            </a:xfrm>
            <a:prstGeom prst="line">
              <a:avLst/>
            </a:prstGeom>
            <a:ln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>
              <a:extLst>
                <a:ext uri="{FF2B5EF4-FFF2-40B4-BE49-F238E27FC236}">
                  <a16:creationId xmlns:a16="http://schemas.microsoft.com/office/drawing/2014/main" id="{3EACD9C3-3E01-47CF-BC68-BDAE22E30B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-960000" flipH="1">
              <a:off x="8294968" y="446219"/>
              <a:ext cx="3394" cy="182880"/>
            </a:xfrm>
            <a:prstGeom prst="line">
              <a:avLst/>
            </a:prstGeom>
            <a:ln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>
              <a:extLst>
                <a:ext uri="{FF2B5EF4-FFF2-40B4-BE49-F238E27FC236}">
                  <a16:creationId xmlns:a16="http://schemas.microsoft.com/office/drawing/2014/main" id="{80A5C950-6480-44E0-9D50-F193147D55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-1080000" flipH="1">
              <a:off x="8160824" y="482375"/>
              <a:ext cx="3394" cy="182880"/>
            </a:xfrm>
            <a:prstGeom prst="line">
              <a:avLst/>
            </a:prstGeom>
            <a:ln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>
              <a:extLst>
                <a:ext uri="{FF2B5EF4-FFF2-40B4-BE49-F238E27FC236}">
                  <a16:creationId xmlns:a16="http://schemas.microsoft.com/office/drawing/2014/main" id="{C68F1BDE-24EB-4308-AB69-F353C8598B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-1260000" flipH="1">
              <a:off x="8027689" y="531848"/>
              <a:ext cx="3394" cy="182880"/>
            </a:xfrm>
            <a:prstGeom prst="line">
              <a:avLst/>
            </a:prstGeom>
            <a:ln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>
              <a:extLst>
                <a:ext uri="{FF2B5EF4-FFF2-40B4-BE49-F238E27FC236}">
                  <a16:creationId xmlns:a16="http://schemas.microsoft.com/office/drawing/2014/main" id="{D83E12EF-845B-41E6-BA82-F6CD46C0FEA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-1380000" flipH="1">
              <a:off x="7894554" y="581321"/>
              <a:ext cx="3394" cy="182880"/>
            </a:xfrm>
            <a:prstGeom prst="line">
              <a:avLst/>
            </a:prstGeom>
            <a:ln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>
              <a:extLst>
                <a:ext uri="{FF2B5EF4-FFF2-40B4-BE49-F238E27FC236}">
                  <a16:creationId xmlns:a16="http://schemas.microsoft.com/office/drawing/2014/main" id="{E646EE72-4D70-46B4-B655-74722AAC2A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-1500000" flipH="1">
              <a:off x="7761419" y="630794"/>
              <a:ext cx="3394" cy="182880"/>
            </a:xfrm>
            <a:prstGeom prst="line">
              <a:avLst/>
            </a:prstGeom>
            <a:ln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>
              <a:extLst>
                <a:ext uri="{FF2B5EF4-FFF2-40B4-BE49-F238E27FC236}">
                  <a16:creationId xmlns:a16="http://schemas.microsoft.com/office/drawing/2014/main" id="{72BB073B-89FD-4B47-814B-A8EE7A1EE18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-1620000" flipH="1">
              <a:off x="7636645" y="689804"/>
              <a:ext cx="3394" cy="182880"/>
            </a:xfrm>
            <a:prstGeom prst="line">
              <a:avLst/>
            </a:prstGeom>
            <a:ln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>
              <a:extLst>
                <a:ext uri="{FF2B5EF4-FFF2-40B4-BE49-F238E27FC236}">
                  <a16:creationId xmlns:a16="http://schemas.microsoft.com/office/drawing/2014/main" id="{EEE25488-63A9-43E5-A03F-2E628C3B211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-1800000" flipH="1">
              <a:off x="7511871" y="751195"/>
              <a:ext cx="3394" cy="182880"/>
            </a:xfrm>
            <a:prstGeom prst="line">
              <a:avLst/>
            </a:prstGeom>
            <a:ln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>
              <a:extLst>
                <a:ext uri="{FF2B5EF4-FFF2-40B4-BE49-F238E27FC236}">
                  <a16:creationId xmlns:a16="http://schemas.microsoft.com/office/drawing/2014/main" id="{2BE7FDEE-BD70-4D8F-B5CE-4D03F1D00E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-1920000" flipH="1">
              <a:off x="7387899" y="819771"/>
              <a:ext cx="3394" cy="182880"/>
            </a:xfrm>
            <a:prstGeom prst="line">
              <a:avLst/>
            </a:prstGeom>
            <a:ln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>
              <a:extLst>
                <a:ext uri="{FF2B5EF4-FFF2-40B4-BE49-F238E27FC236}">
                  <a16:creationId xmlns:a16="http://schemas.microsoft.com/office/drawing/2014/main" id="{3039673A-8522-4BFC-B8B2-7F2FEAED418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-2040000" flipH="1">
              <a:off x="7268530" y="893163"/>
              <a:ext cx="3394" cy="182880"/>
            </a:xfrm>
            <a:prstGeom prst="line">
              <a:avLst/>
            </a:prstGeom>
            <a:ln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>
              <a:extLst>
                <a:ext uri="{FF2B5EF4-FFF2-40B4-BE49-F238E27FC236}">
                  <a16:creationId xmlns:a16="http://schemas.microsoft.com/office/drawing/2014/main" id="{47AB08C4-AF01-4D1D-90EA-A4113CFF99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-2160000" flipH="1">
              <a:off x="7152030" y="976584"/>
              <a:ext cx="3394" cy="182880"/>
            </a:xfrm>
            <a:prstGeom prst="line">
              <a:avLst/>
            </a:prstGeom>
            <a:ln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>
              <a:extLst>
                <a:ext uri="{FF2B5EF4-FFF2-40B4-BE49-F238E27FC236}">
                  <a16:creationId xmlns:a16="http://schemas.microsoft.com/office/drawing/2014/main" id="{FC8E7B06-FF45-4365-9DF4-E8E315A5B34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-2340000" flipH="1">
              <a:off x="7041695" y="1060025"/>
              <a:ext cx="3394" cy="182880"/>
            </a:xfrm>
            <a:prstGeom prst="line">
              <a:avLst/>
            </a:prstGeom>
            <a:ln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>
              <a:extLst>
                <a:ext uri="{FF2B5EF4-FFF2-40B4-BE49-F238E27FC236}">
                  <a16:creationId xmlns:a16="http://schemas.microsoft.com/office/drawing/2014/main" id="{08F00765-F5EC-427C-A7A1-CDFA0406F2A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-2460000" flipH="1">
              <a:off x="6931360" y="1143466"/>
              <a:ext cx="3394" cy="182880"/>
            </a:xfrm>
            <a:prstGeom prst="line">
              <a:avLst/>
            </a:prstGeom>
            <a:ln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>
              <a:extLst>
                <a:ext uri="{FF2B5EF4-FFF2-40B4-BE49-F238E27FC236}">
                  <a16:creationId xmlns:a16="http://schemas.microsoft.com/office/drawing/2014/main" id="{2FE1EF8A-C81D-4879-9142-3697CA0BCBD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-2580000" flipH="1">
              <a:off x="6819070" y="1235864"/>
              <a:ext cx="3394" cy="182880"/>
            </a:xfrm>
            <a:prstGeom prst="line">
              <a:avLst/>
            </a:prstGeom>
            <a:ln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>
              <a:extLst>
                <a:ext uri="{FF2B5EF4-FFF2-40B4-BE49-F238E27FC236}">
                  <a16:creationId xmlns:a16="http://schemas.microsoft.com/office/drawing/2014/main" id="{D80C0B62-6F07-4DD2-B308-F3C29F29443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-2700000" flipH="1">
              <a:off x="6721359" y="1332746"/>
              <a:ext cx="3394" cy="182880"/>
            </a:xfrm>
            <a:prstGeom prst="line">
              <a:avLst/>
            </a:prstGeom>
            <a:ln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>
              <a:extLst>
                <a:ext uri="{FF2B5EF4-FFF2-40B4-BE49-F238E27FC236}">
                  <a16:creationId xmlns:a16="http://schemas.microsoft.com/office/drawing/2014/main" id="{E9C7C8CB-2D13-4138-B3C1-B78EC19B59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-2880000" flipH="1">
              <a:off x="6617467" y="1429423"/>
              <a:ext cx="3394" cy="182880"/>
            </a:xfrm>
            <a:prstGeom prst="line">
              <a:avLst/>
            </a:prstGeom>
            <a:ln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>
              <a:extLst>
                <a:ext uri="{FF2B5EF4-FFF2-40B4-BE49-F238E27FC236}">
                  <a16:creationId xmlns:a16="http://schemas.microsoft.com/office/drawing/2014/main" id="{8EB1BC7E-04BC-423C-843D-7C149C25A1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-3000000" flipH="1">
              <a:off x="6520032" y="1527285"/>
              <a:ext cx="3394" cy="182880"/>
            </a:xfrm>
            <a:prstGeom prst="line">
              <a:avLst/>
            </a:prstGeom>
            <a:ln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>
              <a:extLst>
                <a:ext uri="{FF2B5EF4-FFF2-40B4-BE49-F238E27FC236}">
                  <a16:creationId xmlns:a16="http://schemas.microsoft.com/office/drawing/2014/main" id="{A8BA62C3-B17C-4AD0-B585-1C42ED7456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-3120000" flipH="1">
              <a:off x="6429579" y="1641610"/>
              <a:ext cx="3394" cy="182880"/>
            </a:xfrm>
            <a:prstGeom prst="line">
              <a:avLst/>
            </a:prstGeom>
            <a:ln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>
              <a:extLst>
                <a:ext uri="{FF2B5EF4-FFF2-40B4-BE49-F238E27FC236}">
                  <a16:creationId xmlns:a16="http://schemas.microsoft.com/office/drawing/2014/main" id="{1B6F8BD1-22F9-4EE2-93C7-F859F3B9908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-3240000" flipH="1">
              <a:off x="6340532" y="1750423"/>
              <a:ext cx="3394" cy="182880"/>
            </a:xfrm>
            <a:prstGeom prst="line">
              <a:avLst/>
            </a:prstGeom>
            <a:ln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>
              <a:extLst>
                <a:ext uri="{FF2B5EF4-FFF2-40B4-BE49-F238E27FC236}">
                  <a16:creationId xmlns:a16="http://schemas.microsoft.com/office/drawing/2014/main" id="{B173F2AA-33AE-4A43-AFA9-50C60D6F68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-3420000" flipH="1">
              <a:off x="6261757" y="1860178"/>
              <a:ext cx="3394" cy="182880"/>
            </a:xfrm>
            <a:prstGeom prst="line">
              <a:avLst/>
            </a:prstGeom>
            <a:ln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>
              <a:extLst>
                <a:ext uri="{FF2B5EF4-FFF2-40B4-BE49-F238E27FC236}">
                  <a16:creationId xmlns:a16="http://schemas.microsoft.com/office/drawing/2014/main" id="{16339DB1-5BB0-42C5-B12D-7555AD403DA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-3540000" flipH="1">
              <a:off x="6184144" y="1979619"/>
              <a:ext cx="3394" cy="182880"/>
            </a:xfrm>
            <a:prstGeom prst="line">
              <a:avLst/>
            </a:prstGeom>
            <a:ln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>
              <a:extLst>
                <a:ext uri="{FF2B5EF4-FFF2-40B4-BE49-F238E27FC236}">
                  <a16:creationId xmlns:a16="http://schemas.microsoft.com/office/drawing/2014/main" id="{1413BF1A-CE02-41EB-8977-EBE39AE0DAB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-3660000" flipH="1">
              <a:off x="6106531" y="2099060"/>
              <a:ext cx="3394" cy="182880"/>
            </a:xfrm>
            <a:prstGeom prst="line">
              <a:avLst/>
            </a:prstGeom>
            <a:ln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>
              <a:extLst>
                <a:ext uri="{FF2B5EF4-FFF2-40B4-BE49-F238E27FC236}">
                  <a16:creationId xmlns:a16="http://schemas.microsoft.com/office/drawing/2014/main" id="{7899680C-3DC7-4B71-8D34-7EE8306FEC2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-3780000" flipH="1">
              <a:off x="6043206" y="2222556"/>
              <a:ext cx="3394" cy="182880"/>
            </a:xfrm>
            <a:prstGeom prst="line">
              <a:avLst/>
            </a:prstGeom>
            <a:ln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>
              <a:extLst>
                <a:ext uri="{FF2B5EF4-FFF2-40B4-BE49-F238E27FC236}">
                  <a16:creationId xmlns:a16="http://schemas.microsoft.com/office/drawing/2014/main" id="{13B57EA5-419A-4EE0-BB93-356B12F6D03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-3960000" flipH="1">
              <a:off x="5978913" y="2344301"/>
              <a:ext cx="3394" cy="182880"/>
            </a:xfrm>
            <a:prstGeom prst="line">
              <a:avLst/>
            </a:prstGeom>
            <a:ln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>
              <a:extLst>
                <a:ext uri="{FF2B5EF4-FFF2-40B4-BE49-F238E27FC236}">
                  <a16:creationId xmlns:a16="http://schemas.microsoft.com/office/drawing/2014/main" id="{37A79B15-73B1-417F-A985-25FBC893F7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-4080000" flipH="1">
              <a:off x="5912438" y="2470678"/>
              <a:ext cx="3394" cy="182880"/>
            </a:xfrm>
            <a:prstGeom prst="line">
              <a:avLst/>
            </a:prstGeom>
            <a:ln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>
              <a:extLst>
                <a:ext uri="{FF2B5EF4-FFF2-40B4-BE49-F238E27FC236}">
                  <a16:creationId xmlns:a16="http://schemas.microsoft.com/office/drawing/2014/main" id="{566DE9DC-92E2-44D8-B7D0-D1295DD8F03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-4200000" flipH="1">
              <a:off x="5858875" y="2600922"/>
              <a:ext cx="3394" cy="182880"/>
            </a:xfrm>
            <a:prstGeom prst="line">
              <a:avLst/>
            </a:prstGeom>
            <a:ln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>
              <a:extLst>
                <a:ext uri="{FF2B5EF4-FFF2-40B4-BE49-F238E27FC236}">
                  <a16:creationId xmlns:a16="http://schemas.microsoft.com/office/drawing/2014/main" id="{A9A1F3CD-685D-4541-8715-91E39B1E23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-4320000" flipH="1">
              <a:off x="5808182" y="2734040"/>
              <a:ext cx="3394" cy="182880"/>
            </a:xfrm>
            <a:prstGeom prst="line">
              <a:avLst/>
            </a:prstGeom>
            <a:ln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>
              <a:extLst>
                <a:ext uri="{FF2B5EF4-FFF2-40B4-BE49-F238E27FC236}">
                  <a16:creationId xmlns:a16="http://schemas.microsoft.com/office/drawing/2014/main" id="{C63E90F9-BD80-4805-A68E-CA56D524961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-4500000" flipH="1">
              <a:off x="5773263" y="2866860"/>
              <a:ext cx="3394" cy="182880"/>
            </a:xfrm>
            <a:prstGeom prst="line">
              <a:avLst/>
            </a:prstGeom>
            <a:ln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>
              <a:extLst>
                <a:ext uri="{FF2B5EF4-FFF2-40B4-BE49-F238E27FC236}">
                  <a16:creationId xmlns:a16="http://schemas.microsoft.com/office/drawing/2014/main" id="{1014402D-979B-4D18-9E85-4D8F6C986F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-4620000" flipH="1">
              <a:off x="5735963" y="3002061"/>
              <a:ext cx="3394" cy="182880"/>
            </a:xfrm>
            <a:prstGeom prst="line">
              <a:avLst/>
            </a:prstGeom>
            <a:ln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>
              <a:extLst>
                <a:ext uri="{FF2B5EF4-FFF2-40B4-BE49-F238E27FC236}">
                  <a16:creationId xmlns:a16="http://schemas.microsoft.com/office/drawing/2014/main" id="{2A04AE49-4B0B-4908-B1DB-480F568D284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-4740000" flipH="1">
              <a:off x="5700105" y="3138910"/>
              <a:ext cx="3394" cy="182880"/>
            </a:xfrm>
            <a:prstGeom prst="line">
              <a:avLst/>
            </a:prstGeom>
            <a:ln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>
              <a:extLst>
                <a:ext uri="{FF2B5EF4-FFF2-40B4-BE49-F238E27FC236}">
                  <a16:creationId xmlns:a16="http://schemas.microsoft.com/office/drawing/2014/main" id="{3293E6AC-4EF0-4B88-AC7E-BCB112010B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-4860000" flipH="1">
              <a:off x="5665939" y="3275489"/>
              <a:ext cx="3394" cy="182880"/>
            </a:xfrm>
            <a:prstGeom prst="line">
              <a:avLst/>
            </a:prstGeom>
            <a:ln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>
              <a:extLst>
                <a:ext uri="{FF2B5EF4-FFF2-40B4-BE49-F238E27FC236}">
                  <a16:creationId xmlns:a16="http://schemas.microsoft.com/office/drawing/2014/main" id="{6344B49D-AFCD-4426-AC08-F3128282C3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-5040000" flipH="1">
              <a:off x="5644476" y="3414251"/>
              <a:ext cx="3394" cy="182880"/>
            </a:xfrm>
            <a:prstGeom prst="line">
              <a:avLst/>
            </a:prstGeom>
            <a:ln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>
              <a:extLst>
                <a:ext uri="{FF2B5EF4-FFF2-40B4-BE49-F238E27FC236}">
                  <a16:creationId xmlns:a16="http://schemas.microsoft.com/office/drawing/2014/main" id="{83B776AB-0884-47E4-AC8D-69A19A6103D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-5160000" flipH="1">
              <a:off x="5626530" y="3554628"/>
              <a:ext cx="3394" cy="182880"/>
            </a:xfrm>
            <a:prstGeom prst="line">
              <a:avLst/>
            </a:prstGeom>
            <a:ln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>
              <a:extLst>
                <a:ext uri="{FF2B5EF4-FFF2-40B4-BE49-F238E27FC236}">
                  <a16:creationId xmlns:a16="http://schemas.microsoft.com/office/drawing/2014/main" id="{01EC5397-87DB-4803-855B-44DFE9BBB81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-5280000" flipH="1">
              <a:off x="5616429" y="3691831"/>
              <a:ext cx="3394" cy="182880"/>
            </a:xfrm>
            <a:prstGeom prst="line">
              <a:avLst/>
            </a:prstGeom>
            <a:ln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>
              <a:extLst>
                <a:ext uri="{FF2B5EF4-FFF2-40B4-BE49-F238E27FC236}">
                  <a16:creationId xmlns:a16="http://schemas.microsoft.com/office/drawing/2014/main" id="{18EF0075-59DA-4C16-BF01-C65EE2DDD8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-5400000" flipH="1">
              <a:off x="5611319" y="3835374"/>
              <a:ext cx="3394" cy="182880"/>
            </a:xfrm>
            <a:prstGeom prst="line">
              <a:avLst/>
            </a:prstGeom>
            <a:ln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>
              <a:extLst>
                <a:ext uri="{FF2B5EF4-FFF2-40B4-BE49-F238E27FC236}">
                  <a16:creationId xmlns:a16="http://schemas.microsoft.com/office/drawing/2014/main" id="{9ABF3642-CC62-4EA5-8A59-1AFF97A560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-5580000" flipH="1">
              <a:off x="5608540" y="3975726"/>
              <a:ext cx="3394" cy="182880"/>
            </a:xfrm>
            <a:prstGeom prst="line">
              <a:avLst/>
            </a:prstGeom>
            <a:ln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>
              <a:extLst>
                <a:ext uri="{FF2B5EF4-FFF2-40B4-BE49-F238E27FC236}">
                  <a16:creationId xmlns:a16="http://schemas.microsoft.com/office/drawing/2014/main" id="{F7715913-AE6D-4FFC-A6EC-E7EE027D271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-5700000" flipH="1">
              <a:off x="5605761" y="4116078"/>
              <a:ext cx="3394" cy="182880"/>
            </a:xfrm>
            <a:prstGeom prst="line">
              <a:avLst/>
            </a:prstGeom>
            <a:ln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>
              <a:extLst>
                <a:ext uri="{FF2B5EF4-FFF2-40B4-BE49-F238E27FC236}">
                  <a16:creationId xmlns:a16="http://schemas.microsoft.com/office/drawing/2014/main" id="{46B78CB6-17D0-445E-A523-FD18D3BE29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-5820000" flipH="1">
              <a:off x="5624195" y="4254218"/>
              <a:ext cx="3394" cy="182880"/>
            </a:xfrm>
            <a:prstGeom prst="line">
              <a:avLst/>
            </a:prstGeom>
            <a:ln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Connector 90">
              <a:extLst>
                <a:ext uri="{FF2B5EF4-FFF2-40B4-BE49-F238E27FC236}">
                  <a16:creationId xmlns:a16="http://schemas.microsoft.com/office/drawing/2014/main" id="{783E7655-41DA-4DFA-9DEC-FD37064F0A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-5940000" flipH="1">
              <a:off x="5642629" y="4392358"/>
              <a:ext cx="3394" cy="182880"/>
            </a:xfrm>
            <a:prstGeom prst="line">
              <a:avLst/>
            </a:prstGeom>
            <a:ln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Connector 91">
              <a:extLst>
                <a:ext uri="{FF2B5EF4-FFF2-40B4-BE49-F238E27FC236}">
                  <a16:creationId xmlns:a16="http://schemas.microsoft.com/office/drawing/2014/main" id="{5E953697-F897-4DE0-B735-80C721129E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-6120000" flipH="1">
              <a:off x="5654818" y="4536385"/>
              <a:ext cx="3394" cy="182880"/>
            </a:xfrm>
            <a:prstGeom prst="line">
              <a:avLst/>
            </a:prstGeom>
            <a:ln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Straight Connector 92">
              <a:extLst>
                <a:ext uri="{FF2B5EF4-FFF2-40B4-BE49-F238E27FC236}">
                  <a16:creationId xmlns:a16="http://schemas.microsoft.com/office/drawing/2014/main" id="{7C7CED19-0566-4D81-A59A-5A3561F1B7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-6240000" flipH="1">
              <a:off x="5684446" y="4671367"/>
              <a:ext cx="3394" cy="182880"/>
            </a:xfrm>
            <a:prstGeom prst="line">
              <a:avLst/>
            </a:prstGeom>
            <a:ln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Connector 93">
              <a:extLst>
                <a:ext uri="{FF2B5EF4-FFF2-40B4-BE49-F238E27FC236}">
                  <a16:creationId xmlns:a16="http://schemas.microsoft.com/office/drawing/2014/main" id="{CE247A59-B18F-4331-BC8D-07C3DA5E8E8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-6360000" flipH="1">
              <a:off x="5714074" y="4808730"/>
              <a:ext cx="3394" cy="182880"/>
            </a:xfrm>
            <a:prstGeom prst="line">
              <a:avLst/>
            </a:prstGeom>
            <a:ln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Connector 94">
              <a:extLst>
                <a:ext uri="{FF2B5EF4-FFF2-40B4-BE49-F238E27FC236}">
                  <a16:creationId xmlns:a16="http://schemas.microsoft.com/office/drawing/2014/main" id="{F21C3132-6A07-4EB5-A00C-2176067CB11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-6480000" flipH="1">
              <a:off x="5748464" y="4948474"/>
              <a:ext cx="3394" cy="182880"/>
            </a:xfrm>
            <a:prstGeom prst="line">
              <a:avLst/>
            </a:prstGeom>
            <a:ln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Connector 95">
              <a:extLst>
                <a:ext uri="{FF2B5EF4-FFF2-40B4-BE49-F238E27FC236}">
                  <a16:creationId xmlns:a16="http://schemas.microsoft.com/office/drawing/2014/main" id="{4067D677-3FA9-4187-B1CA-F6298A917C2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-6660000" flipH="1">
              <a:off x="5792091" y="5077607"/>
              <a:ext cx="3394" cy="182880"/>
            </a:xfrm>
            <a:prstGeom prst="line">
              <a:avLst/>
            </a:prstGeom>
            <a:ln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Connector 96">
              <a:extLst>
                <a:ext uri="{FF2B5EF4-FFF2-40B4-BE49-F238E27FC236}">
                  <a16:creationId xmlns:a16="http://schemas.microsoft.com/office/drawing/2014/main" id="{82E9FC80-B3E8-47CE-862C-9F6E9E598A4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-6780000" flipH="1">
              <a:off x="5847441" y="5211223"/>
              <a:ext cx="3394" cy="182880"/>
            </a:xfrm>
            <a:prstGeom prst="line">
              <a:avLst/>
            </a:prstGeom>
            <a:ln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>
              <a:extLst>
                <a:ext uri="{FF2B5EF4-FFF2-40B4-BE49-F238E27FC236}">
                  <a16:creationId xmlns:a16="http://schemas.microsoft.com/office/drawing/2014/main" id="{2D383F3C-A57C-472A-9E05-CCD8A4F8E5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-6900000" flipH="1">
              <a:off x="5900410" y="5342458"/>
              <a:ext cx="3394" cy="182880"/>
            </a:xfrm>
            <a:prstGeom prst="line">
              <a:avLst/>
            </a:prstGeom>
            <a:ln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Connector 98">
              <a:extLst>
                <a:ext uri="{FF2B5EF4-FFF2-40B4-BE49-F238E27FC236}">
                  <a16:creationId xmlns:a16="http://schemas.microsoft.com/office/drawing/2014/main" id="{E534D376-6ABA-4DF9-BBEA-EB5A8818043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rot="-7020000" flipH="1">
              <a:off x="5955760" y="5473693"/>
              <a:ext cx="3394" cy="182880"/>
            </a:xfrm>
            <a:prstGeom prst="line">
              <a:avLst/>
            </a:prstGeom>
            <a:ln>
              <a:solidFill>
                <a:srgbClr val="FFFFFF">
                  <a:alpha val="30196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8" name="Graphic 7" descr="Handshake">
            <a:extLst>
              <a:ext uri="{FF2B5EF4-FFF2-40B4-BE49-F238E27FC236}">
                <a16:creationId xmlns:a16="http://schemas.microsoft.com/office/drawing/2014/main" id="{F6F01E83-0F65-47C7-A5F0-4A05CA4A049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355001" y="2191639"/>
            <a:ext cx="3686910" cy="36869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454027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4780AA-72B2-4906-B8E5-E1972C6C7E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Scheme of presentation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8BBFE3-70B6-498B-8856-FF9DAF914A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Breakdown of cases on severity</a:t>
            </a:r>
          </a:p>
          <a:p>
            <a:r>
              <a:rPr lang="en-US" dirty="0"/>
              <a:t>Hospital admission guidelines</a:t>
            </a:r>
          </a:p>
          <a:p>
            <a:r>
              <a:rPr lang="en-US" dirty="0"/>
              <a:t>Management of moderate to severe cases</a:t>
            </a:r>
          </a:p>
          <a:p>
            <a:r>
              <a:rPr lang="en-US" dirty="0"/>
              <a:t>Recovery rates and length of stay</a:t>
            </a:r>
          </a:p>
        </p:txBody>
      </p:sp>
    </p:spTree>
    <p:extLst>
      <p:ext uri="{BB962C8B-B14F-4D97-AF65-F5344CB8AC3E}">
        <p14:creationId xmlns:p14="http://schemas.microsoft.com/office/powerpoint/2010/main" val="42633416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2AF85A-AEDD-496C-BB5E-917AC1DA00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Breakdown of cases as per severity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1F18DD-8E95-4610-B0E4-F715A49961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Total cases :1007</a:t>
            </a:r>
          </a:p>
          <a:p>
            <a:r>
              <a:rPr lang="en-US" dirty="0" err="1"/>
              <a:t>Hospitalised</a:t>
            </a:r>
            <a:r>
              <a:rPr lang="en-US" dirty="0"/>
              <a:t> cases:  160</a:t>
            </a:r>
          </a:p>
          <a:p>
            <a:r>
              <a:rPr lang="en-US" dirty="0"/>
              <a:t>Mild to moderate disease:  100</a:t>
            </a:r>
          </a:p>
          <a:p>
            <a:r>
              <a:rPr lang="en-US" dirty="0"/>
              <a:t>Severe disease:  60</a:t>
            </a:r>
          </a:p>
          <a:p>
            <a:r>
              <a:rPr lang="en-US" dirty="0"/>
              <a:t>Total deaths: 27</a:t>
            </a:r>
          </a:p>
          <a:p>
            <a:r>
              <a:rPr lang="en-US" dirty="0"/>
              <a:t>Factors for severe disease: age, co morbidities (diabetes, hypertension, chronic lung disease, dementia, CKD, obesity, smoking)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76870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997443-46C1-4D64-879B-58AF2ED3DE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Hospital admission and discharge guidelines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751EB5-3208-48AD-9B8A-0A2341B32D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1926454"/>
            <a:ext cx="10131425" cy="4438835"/>
          </a:xfrm>
        </p:spPr>
        <p:txBody>
          <a:bodyPr>
            <a:normAutofit fontScale="70000" lnSpcReduction="20000"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sz="2200" dirty="0"/>
              <a:t>Admission to ward :1. Tested positive for </a:t>
            </a:r>
            <a:r>
              <a:rPr lang="en-US" sz="2200" dirty="0" err="1"/>
              <a:t>covid</a:t>
            </a:r>
            <a:r>
              <a:rPr lang="en-US" sz="2200" dirty="0"/>
              <a:t> 19, assessed to have moderate to severe</a:t>
            </a:r>
          </a:p>
          <a:p>
            <a:pPr marL="0" indent="0">
              <a:buNone/>
            </a:pPr>
            <a:r>
              <a:rPr lang="en-US" sz="2200" dirty="0"/>
              <a:t>                                         2. Mild disease with co morbidities</a:t>
            </a:r>
          </a:p>
          <a:p>
            <a:pPr marL="0" indent="0">
              <a:buNone/>
            </a:pPr>
            <a:r>
              <a:rPr lang="en-US" sz="2200" dirty="0"/>
              <a:t>                                          3. Mild disease who cannot self isolate</a:t>
            </a:r>
          </a:p>
          <a:p>
            <a:r>
              <a:rPr lang="en-US" sz="2200" dirty="0"/>
              <a:t>Admission to ICU: 1. Tested positive for Covid19 with critical illness</a:t>
            </a:r>
          </a:p>
          <a:p>
            <a:pPr marL="0" indent="0">
              <a:buNone/>
            </a:pPr>
            <a:r>
              <a:rPr lang="en-US" sz="2200" dirty="0"/>
              <a:t>                                         2. Tested positive for </a:t>
            </a:r>
            <a:r>
              <a:rPr lang="en-US" sz="2200" dirty="0" err="1"/>
              <a:t>covid</a:t>
            </a:r>
            <a:r>
              <a:rPr lang="en-US" sz="2200" dirty="0"/>
              <a:t> with mild/moderate illness with rapid </a:t>
            </a:r>
            <a:r>
              <a:rPr lang="en-US" sz="2200" dirty="0" err="1"/>
              <a:t>detoriation</a:t>
            </a:r>
            <a:endParaRPr lang="en-US" sz="2200" dirty="0"/>
          </a:p>
          <a:p>
            <a:r>
              <a:rPr lang="en-US" sz="2200" dirty="0"/>
              <a:t>Shift to IDC : 1.  Mild cases who have not worsened</a:t>
            </a:r>
          </a:p>
          <a:p>
            <a:pPr marL="0" indent="0">
              <a:buNone/>
            </a:pPr>
            <a:r>
              <a:rPr lang="en-US" sz="2200" dirty="0"/>
              <a:t>                              2. Moderate / severe cases who have improved clinically </a:t>
            </a:r>
          </a:p>
          <a:p>
            <a:r>
              <a:rPr lang="en-US" sz="2200" dirty="0"/>
              <a:t>Discharge : 1. Clinically improved case with a negative swab test</a:t>
            </a:r>
          </a:p>
          <a:p>
            <a:pPr marL="0" indent="0">
              <a:buNone/>
            </a:pPr>
            <a:r>
              <a:rPr lang="en-US" sz="2200" dirty="0"/>
              <a:t>                           2. Clinically improved case who is asymptomatic but still tests positive who can self isolate</a:t>
            </a:r>
          </a:p>
          <a:p>
            <a:pPr marL="0" indent="0">
              <a:buNone/>
            </a:pPr>
            <a:endParaRPr lang="en-US" sz="2200" dirty="0"/>
          </a:p>
          <a:p>
            <a:pPr marL="0" indent="0">
              <a:buNone/>
            </a:pPr>
            <a:r>
              <a:rPr lang="en-US" sz="2200" dirty="0"/>
              <a:t>Challenges: number of beds , nursing staff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77142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606B62-250D-41EA-AD6D-D3CDE220BA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Therapeutic management of covid19 : mild/Moderate/SEVERE </a:t>
            </a:r>
            <a:r>
              <a:rPr lang="en-US" dirty="0" err="1"/>
              <a:t>diseASE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89A193-53BD-4808-B2D5-3E52F22C0B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NIH Guidelines</a:t>
            </a:r>
          </a:p>
          <a:p>
            <a:r>
              <a:rPr lang="en-US" dirty="0"/>
              <a:t>Mild/ Moderate disease: Ivermectin, Multivitamins (vitamin C and Vitamin D) , Zinc, Antibiotics (case based), colchicine, Paracetamol. Management of comorbidities as per individual case.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  <a:p>
            <a:r>
              <a:rPr lang="en-US" dirty="0"/>
              <a:t>Severe disease: Supplemental O2 therapy, Dexamethasone(12mg iv stat followed by 6mg iv per day for 10 days) plus </a:t>
            </a:r>
            <a:r>
              <a:rPr lang="en-US" dirty="0" err="1"/>
              <a:t>Remdesivir</a:t>
            </a:r>
            <a:r>
              <a:rPr lang="en-US" dirty="0"/>
              <a:t> (200mg iv stat followed by 100mg iv OD per day for 5 days)</a:t>
            </a:r>
          </a:p>
          <a:p>
            <a:endParaRPr lang="en-US" dirty="0"/>
          </a:p>
          <a:p>
            <a:r>
              <a:rPr lang="en-US" dirty="0"/>
              <a:t>Challenges : </a:t>
            </a:r>
            <a:r>
              <a:rPr lang="en-US" dirty="0" err="1"/>
              <a:t>Remdesivir</a:t>
            </a:r>
            <a:r>
              <a:rPr lang="en-US" dirty="0"/>
              <a:t> supply is limited. Used only in those cases who require more than 5litres of O2 for more than 2 days. DKA cases were not given Dexamethasone</a:t>
            </a:r>
          </a:p>
        </p:txBody>
      </p:sp>
    </p:spTree>
    <p:extLst>
      <p:ext uri="{BB962C8B-B14F-4D97-AF65-F5344CB8AC3E}">
        <p14:creationId xmlns:p14="http://schemas.microsoft.com/office/powerpoint/2010/main" val="22199347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9664AE-D17B-4521-8647-FB373A54FA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Therapeutic management of </a:t>
            </a:r>
            <a:r>
              <a:rPr lang="en-US" dirty="0" err="1"/>
              <a:t>Covid</a:t>
            </a:r>
            <a:r>
              <a:rPr lang="en-US" dirty="0"/>
              <a:t> 19 in </a:t>
            </a:r>
            <a:r>
              <a:rPr lang="en-US" dirty="0" err="1"/>
              <a:t>icu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2BB737-7583-411F-A910-21EB4947CF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Non invasive ventilation (CPAP) : Dexamethasone plus </a:t>
            </a:r>
            <a:r>
              <a:rPr lang="en-US" dirty="0" err="1"/>
              <a:t>remdesivir</a:t>
            </a:r>
            <a:endParaRPr lang="en-US" dirty="0"/>
          </a:p>
          <a:p>
            <a:r>
              <a:rPr lang="en-US" dirty="0"/>
              <a:t>Invasive mechanical ventilation: Dexamethasone plus </a:t>
            </a:r>
            <a:r>
              <a:rPr lang="en-US" dirty="0" err="1"/>
              <a:t>remdesivir</a:t>
            </a:r>
            <a:endParaRPr lang="en-US" dirty="0"/>
          </a:p>
          <a:p>
            <a:r>
              <a:rPr lang="en-US" dirty="0"/>
              <a:t>Other considerations:</a:t>
            </a:r>
          </a:p>
          <a:p>
            <a:pPr marL="0" indent="0">
              <a:buNone/>
            </a:pPr>
            <a:r>
              <a:rPr lang="en-US" dirty="0"/>
              <a:t>     1. Infection control: N95 masks plus PPE, avoiding aerosol generating procedures, Intubation by      intensivists only</a:t>
            </a:r>
          </a:p>
          <a:p>
            <a:pPr marL="0" indent="0">
              <a:buNone/>
            </a:pPr>
            <a:r>
              <a:rPr lang="en-US" dirty="0"/>
              <a:t>      2. Hemodynamics:  fluid resuscitation, Nor epinephrine for shock, Dobutamine for Cardiogenic shock</a:t>
            </a:r>
          </a:p>
          <a:p>
            <a:pPr marL="0" indent="0">
              <a:buNone/>
            </a:pPr>
            <a:r>
              <a:rPr lang="en-US" dirty="0"/>
              <a:t>      3. Oxygenation and ventilation: NIPPV, no awake </a:t>
            </a:r>
            <a:r>
              <a:rPr lang="en-US" dirty="0" err="1"/>
              <a:t>proning</a:t>
            </a:r>
            <a:r>
              <a:rPr lang="en-US" dirty="0"/>
              <a:t>, Endotracheal intubation ( low tidal volume, conservative fluid strategy, prone ventilation 12 to 16 hours, High PEEP)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33795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355B49-31CE-47BB-BE3E-80A46D5659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486E66-D3D1-4C14-96A3-27256D2F35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4. Acute kidney injury and Renal Replacement Therapy: Intermittent hemodialysis</a:t>
            </a:r>
          </a:p>
          <a:p>
            <a:r>
              <a:rPr lang="en-US" dirty="0"/>
              <a:t>5.Antimicrobial therapy: Broad spectrum antibiotics,  case based approach</a:t>
            </a:r>
          </a:p>
          <a:p>
            <a:r>
              <a:rPr lang="en-US" dirty="0"/>
              <a:t>6. Anti thrombotic therapy: full dose anticoagulation : LMWH </a:t>
            </a:r>
          </a:p>
          <a:p>
            <a:r>
              <a:rPr lang="en-US" dirty="0"/>
              <a:t>7. Immunomodulators: Tocilizumab </a:t>
            </a:r>
          </a:p>
          <a:p>
            <a:r>
              <a:rPr lang="en-US" dirty="0"/>
              <a:t>8. Pregnant women: </a:t>
            </a:r>
          </a:p>
          <a:p>
            <a:endParaRPr lang="en-US" dirty="0"/>
          </a:p>
          <a:p>
            <a:r>
              <a:rPr lang="en-US" dirty="0"/>
              <a:t>Challenges:  HFNO, CRRT, ECMO, Tocilizumab not available</a:t>
            </a:r>
          </a:p>
        </p:txBody>
      </p:sp>
    </p:spTree>
    <p:extLst>
      <p:ext uri="{BB962C8B-B14F-4D97-AF65-F5344CB8AC3E}">
        <p14:creationId xmlns:p14="http://schemas.microsoft.com/office/powerpoint/2010/main" val="12469710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7ECE3A-F556-4179-933B-9EAC6AE47D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Recovery rates and length of stay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209340-EAEB-43E5-9710-28AB93BAF7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Mild to moderate cases : recovered with supportive care. 10 cases progressed and 1 died</a:t>
            </a:r>
          </a:p>
          <a:p>
            <a:r>
              <a:rPr lang="en-US" dirty="0"/>
              <a:t>Severe cases : 50 % cases improved</a:t>
            </a:r>
          </a:p>
          <a:p>
            <a:r>
              <a:rPr lang="en-US" dirty="0"/>
              <a:t>Critical cases : 25 cases were treated with CPAP: 22 improved and were successfully weaned</a:t>
            </a:r>
          </a:p>
          <a:p>
            <a:r>
              <a:rPr lang="en-US" dirty="0"/>
              <a:t>Mechanically ventilated cases:  2 improved</a:t>
            </a:r>
          </a:p>
          <a:p>
            <a:endParaRPr lang="en-US" dirty="0"/>
          </a:p>
          <a:p>
            <a:r>
              <a:rPr lang="en-US" dirty="0"/>
              <a:t>Length of stay: Mild to moderate cases : 10 to 14 days </a:t>
            </a:r>
          </a:p>
          <a:p>
            <a:pPr marL="0" indent="0">
              <a:buNone/>
            </a:pPr>
            <a:r>
              <a:rPr lang="en-US" dirty="0"/>
              <a:t>                                 Severe cases : 14 to 21 days</a:t>
            </a:r>
          </a:p>
          <a:p>
            <a:pPr marL="0" indent="0">
              <a:buNone/>
            </a:pPr>
            <a:r>
              <a:rPr lang="en-US" dirty="0"/>
              <a:t>                                 critical cases: CPAP: 1 month</a:t>
            </a:r>
          </a:p>
          <a:p>
            <a:pPr marL="0" indent="0">
              <a:buNone/>
            </a:pPr>
            <a:r>
              <a:rPr lang="en-US" dirty="0"/>
              <a:t>                                                         Invasive ventilation: 1 month to 4 months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75197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06D4A9-AA1E-400F-81B9-B29E509C21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Interesting cases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BFD617-D805-4E9C-8190-C0591C31BE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Case 1: 32 year old male, juvenile diabetic, assessed to have critical illness, intubated and mechanically ventilated from day 1. remained on the ventilator for 2 months, tested negative for </a:t>
            </a:r>
            <a:r>
              <a:rPr lang="en-US" dirty="0" err="1"/>
              <a:t>covid</a:t>
            </a:r>
            <a:r>
              <a:rPr lang="en-US" dirty="0"/>
              <a:t>, tracheostomy done, patient recovered and was discharged home on Day 90. He continues to have balance issues and still needs physiotherapy for his post </a:t>
            </a:r>
            <a:r>
              <a:rPr lang="en-US" dirty="0" err="1"/>
              <a:t>covid</a:t>
            </a:r>
            <a:r>
              <a:rPr lang="en-US" dirty="0"/>
              <a:t> sequelae.</a:t>
            </a:r>
          </a:p>
          <a:p>
            <a:endParaRPr lang="en-US" dirty="0"/>
          </a:p>
          <a:p>
            <a:r>
              <a:rPr lang="en-US" dirty="0"/>
              <a:t>Case 2: 73 year old male, DM, HTN, hypoxemic </a:t>
            </a:r>
            <a:r>
              <a:rPr lang="en-US" dirty="0" err="1"/>
              <a:t>respi</a:t>
            </a:r>
            <a:r>
              <a:rPr lang="en-US" dirty="0"/>
              <a:t> failure with SPO2 of 70% on room air on presentation. Intubated and mechanically ventilated from day 1 to day 90. He had 3 cardiac arrests, Multiple infections (CAUTI , </a:t>
            </a:r>
            <a:r>
              <a:rPr lang="en-US" dirty="0" err="1"/>
              <a:t>Acenitobacter</a:t>
            </a:r>
            <a:r>
              <a:rPr lang="en-US" dirty="0"/>
              <a:t> Pneumonia), bilateral pleural effusions, </a:t>
            </a:r>
            <a:r>
              <a:rPr lang="en-US"/>
              <a:t>ICU delirium. </a:t>
            </a:r>
            <a:r>
              <a:rPr lang="en-US" dirty="0"/>
              <a:t>Tracheostomy done on day 80. Patient was successfully weaned from ventilator and was discharged home. Patient has developed mild renal dysfunction as a part of </a:t>
            </a:r>
            <a:r>
              <a:rPr lang="en-US" dirty="0" err="1"/>
              <a:t>covid</a:t>
            </a:r>
            <a:r>
              <a:rPr lang="en-US" dirty="0"/>
              <a:t> sequelae. </a:t>
            </a:r>
          </a:p>
        </p:txBody>
      </p:sp>
    </p:spTree>
    <p:extLst>
      <p:ext uri="{BB962C8B-B14F-4D97-AF65-F5344CB8AC3E}">
        <p14:creationId xmlns:p14="http://schemas.microsoft.com/office/powerpoint/2010/main" val="23055179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 /></Relationships>
</file>

<file path=ppt/theme/theme1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</TotalTime>
  <Words>754</Words>
  <Application>Microsoft Office PowerPoint</Application>
  <PresentationFormat>Widescreen</PresentationFormat>
  <Paragraphs>73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Celestial</vt:lpstr>
      <vt:lpstr>COVID 19 Management in acute care setting in Antigua and Barbuda</vt:lpstr>
      <vt:lpstr>Scheme of presentation</vt:lpstr>
      <vt:lpstr>Breakdown of cases as per severity</vt:lpstr>
      <vt:lpstr>Hospital admission and discharge guidelines</vt:lpstr>
      <vt:lpstr>Therapeutic management of covid19 : mild/Moderate/SEVERE diseASE</vt:lpstr>
      <vt:lpstr>Therapeutic management of Covid 19 in icu</vt:lpstr>
      <vt:lpstr>PowerPoint Presentation</vt:lpstr>
      <vt:lpstr>Recovery rates and length of stay</vt:lpstr>
      <vt:lpstr>Interesting cases</vt:lpstr>
      <vt:lpstr>Thank You!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COVID 19 Management in acute/non acute care settings</dc:title>
  <dc:creator>Shanbhag, Sneha</dc:creator>
  <cp:lastModifiedBy>Unknown User</cp:lastModifiedBy>
  <cp:revision>20</cp:revision>
  <dcterms:created xsi:type="dcterms:W3CDTF">2021-03-15T15:08:10Z</dcterms:created>
  <dcterms:modified xsi:type="dcterms:W3CDTF">2021-03-19T20:40:19Z</dcterms:modified>
</cp:coreProperties>
</file>