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7" r:id="rId9"/>
    <p:sldId id="260" r:id="rId10"/>
    <p:sldId id="261" r:id="rId11"/>
    <p:sldId id="262" r:id="rId12"/>
    <p:sldId id="269" r:id="rId13"/>
    <p:sldId id="265" r:id="rId14"/>
    <p:sldId id="264" r:id="rId15"/>
    <p:sldId id="26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4"/>
  </p:normalViewPr>
  <p:slideViewPr>
    <p:cSldViewPr>
      <p:cViewPr varScale="1">
        <p:scale>
          <a:sx n="60" d="100"/>
          <a:sy n="60" d="100"/>
        </p:scale>
        <p:origin x="114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840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A01FE-F9A1-41AE-98A9-CDE86EFBE341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802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705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744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3410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976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50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430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5030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4452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0497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341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000" dirty="0"/>
              <a:t>IHAN:  Componente primordial para una atención de calidad de la madre y el recién nacido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1/1</a:t>
            </a:r>
          </a:p>
        </p:txBody>
      </p:sp>
      <p:pic>
        <p:nvPicPr>
          <p:cNvPr id="5" name="Picture 4" descr="F5_11102016_MY_4986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81000"/>
            <a:ext cx="4419600" cy="294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7600" y="6550223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Abordemos:</a:t>
            </a:r>
            <a:br>
              <a:rPr lang="es-ES" dirty="0"/>
            </a:br>
            <a:r>
              <a:rPr lang="es-ES" dirty="0"/>
              <a:t>Su contexto local y 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Hoja de puntuación mundial sobre la lactancia </a:t>
            </a:r>
            <a:r>
              <a:rPr lang="es-ES" dirty="0">
                <a:solidFill>
                  <a:srgbClr val="FF0000"/>
                </a:solidFill>
              </a:rPr>
              <a:t>materna</a:t>
            </a:r>
          </a:p>
          <a:p>
            <a:pPr lvl="1"/>
            <a:r>
              <a:rPr lang="es-ES" dirty="0"/>
              <a:t>Sírvase encontrar la información de su país.</a:t>
            </a:r>
          </a:p>
          <a:p>
            <a:pPr lvl="1"/>
            <a:r>
              <a:rPr lang="es-ES" dirty="0">
                <a:hlinkClick r:id="rId3"/>
              </a:rPr>
              <a:t>https://www.who.int/nutrition/publications/infantfeeding/global-bf-scorecard-2019/en/ </a:t>
            </a:r>
            <a:endParaRPr lang="es-ES" dirty="0"/>
          </a:p>
          <a:p>
            <a:r>
              <a:rPr lang="es-ES" dirty="0"/>
              <a:t>Preguntas para la discusión</a:t>
            </a:r>
          </a:p>
          <a:p>
            <a:pPr lvl="1"/>
            <a:r>
              <a:rPr lang="es-ES" dirty="0"/>
              <a:t>¿Qué aprendió sobre la situación de su propio país?</a:t>
            </a:r>
          </a:p>
          <a:p>
            <a:pPr lvl="1"/>
            <a:r>
              <a:rPr lang="es-ES" dirty="0"/>
              <a:t>¿Cómo se refleja esto en su entorno local?</a:t>
            </a:r>
          </a:p>
          <a:p>
            <a:pPr lvl="1"/>
            <a:r>
              <a:rPr lang="es-ES" dirty="0"/>
              <a:t>¿Cuáles son los aspectos exitosos?</a:t>
            </a:r>
          </a:p>
          <a:p>
            <a:pPr lvl="1"/>
            <a:r>
              <a:rPr lang="es-ES" dirty="0"/>
              <a:t>¿Qué aspectos pueden mejorarse?</a:t>
            </a:r>
          </a:p>
          <a:p>
            <a:pPr marL="2057400" lvl="8" indent="0">
              <a:buNone/>
            </a:pP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Abordemos:</a:t>
            </a:r>
            <a:br>
              <a:rPr lang="es-ES" dirty="0"/>
            </a:br>
            <a:r>
              <a:rPr lang="es-ES" dirty="0"/>
              <a:t>Su contexto local y 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Tasas de lactancia materna</a:t>
            </a:r>
          </a:p>
          <a:p>
            <a:pPr lvl="1"/>
            <a:r>
              <a:rPr lang="es-ES" dirty="0"/>
              <a:t>Inicio temprano en &lt; 1 hora.</a:t>
            </a:r>
          </a:p>
          <a:p>
            <a:pPr lvl="1"/>
            <a:r>
              <a:rPr lang="es-ES" dirty="0"/>
              <a:t>Exclusiva: 0-6 meses.</a:t>
            </a:r>
          </a:p>
          <a:p>
            <a:pPr lvl="1"/>
            <a:r>
              <a:rPr lang="es-ES" dirty="0"/>
              <a:t>Continuada hasta 1 año.</a:t>
            </a:r>
          </a:p>
          <a:p>
            <a:pPr lvl="1"/>
            <a:r>
              <a:rPr lang="es-ES" dirty="0"/>
              <a:t>Continuada hasta 2 años.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Abordemos:</a:t>
            </a:r>
            <a:br>
              <a:rPr lang="es-ES" dirty="0"/>
            </a:br>
            <a:r>
              <a:rPr lang="es-ES" dirty="0"/>
              <a:t>Su contexto local y 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s-ES" sz="1800" dirty="0"/>
              <a:t>Entorno favorable y notificación: </a:t>
            </a:r>
          </a:p>
          <a:p>
            <a:r>
              <a:rPr lang="es-ES" sz="1800" dirty="0"/>
              <a:t>Sírvase incluir la información de los temas enumerados en la hoja de puntuación de la lactancia materna para su país.</a:t>
            </a:r>
          </a:p>
          <a:p>
            <a:pPr lvl="1">
              <a:buNone/>
            </a:pPr>
            <a:endParaRPr lang="es-ES" b="1" dirty="0"/>
          </a:p>
          <a:p>
            <a:pPr lvl="1"/>
            <a:endParaRPr lang="es-E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1/12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31446"/>
              </p:ext>
            </p:extLst>
          </p:nvPr>
        </p:nvGraphicFramePr>
        <p:xfrm>
          <a:off x="876299" y="2574695"/>
          <a:ext cx="7391401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000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Datos de su país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Financiamiento de donantes por nacidos vivos (USD)</a:t>
                      </a:r>
                    </a:p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Condición jurídica del Código</a:t>
                      </a:r>
                    </a:p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Cumplimiento de C183 y R191</a:t>
                      </a:r>
                    </a:p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Porcentaje de nacimientos en hospitales y centros de maternidad «Amigos del Niño»</a:t>
                      </a:r>
                    </a:p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</a:rPr>
                        <a:t>Porcentaje de establecimientos de atención primaria de salud con asesoramiento individual sobre la alimentación del lactante y el niño pequeño</a:t>
                      </a:r>
                    </a:p>
                    <a:p>
                      <a:endParaRPr lang="es-E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</a:rPr>
                        <a:t>Porcentaje de distritos que ejecutan programas comunitarios</a:t>
                      </a:r>
                    </a:p>
                    <a:p>
                      <a:endParaRPr lang="es-E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</a:rPr>
                        <a:t>Informe más reciente sobre la lactancia materna exclusiva</a:t>
                      </a:r>
                    </a:p>
                    <a:p>
                      <a:endParaRPr lang="es-E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Evaluación más reciente del programa de la Iniciativa Mundial sobre Tendencias de la Lactancia Materna</a:t>
                      </a:r>
                    </a:p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Abordemos:</a:t>
            </a:r>
            <a:br>
              <a:rPr lang="es-ES" dirty="0"/>
            </a:br>
            <a:r>
              <a:rPr lang="es-ES" dirty="0"/>
              <a:t>Su contexto local y 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Recursos</a:t>
            </a:r>
          </a:p>
          <a:p>
            <a:pPr lvl="1"/>
            <a:r>
              <a:rPr lang="es-ES" dirty="0"/>
              <a:t>Hoja de puntuación mundial sobre la lactancia materna</a:t>
            </a:r>
          </a:p>
          <a:p>
            <a:pPr lvl="2"/>
            <a:r>
              <a:rPr lang="es-ES" dirty="0"/>
              <a:t>https://www.who.int/nutrition/publications/infantfeeding/global-bf-scorecard-2019/en/ </a:t>
            </a:r>
          </a:p>
          <a:p>
            <a:pPr lvl="2"/>
            <a:endParaRPr lang="es-ES" dirty="0"/>
          </a:p>
          <a:p>
            <a:pPr lvl="1"/>
            <a:r>
              <a:rPr lang="es-ES" dirty="0" err="1"/>
              <a:t>WBTi</a:t>
            </a:r>
            <a:r>
              <a:rPr lang="es-ES" dirty="0"/>
              <a:t> (Iniciativa mundial de tendencias de la lactancia materna)</a:t>
            </a:r>
          </a:p>
          <a:p>
            <a:pPr lvl="2"/>
            <a:r>
              <a:rPr lang="es-ES" dirty="0"/>
              <a:t>http://worldbreastfeedingtrends.org/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685800"/>
            <a:ext cx="8229600" cy="1676400"/>
          </a:xfrm>
        </p:spPr>
        <p:txBody>
          <a:bodyPr>
            <a:noAutofit/>
          </a:bodyPr>
          <a:lstStyle/>
          <a:p>
            <a:r>
              <a:rPr lang="es-ES" altLang="en-US" sz="3200" dirty="0"/>
              <a:t>Sesión 1. Objetivos </a:t>
            </a:r>
            <a:br>
              <a:rPr lang="es-ES" altLang="en-US" sz="3200" dirty="0"/>
            </a:br>
            <a:r>
              <a:rPr lang="es-ES" altLang="en-US" sz="3200" dirty="0"/>
              <a:t>IHAN: Componente primordial para una atención de calidad de la madre y el recién nacido</a:t>
            </a: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36136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s-ES" altLang="en-US" sz="2600" dirty="0"/>
              <a:t>Después de completar esta sesión, los participantes serán capaces de:</a:t>
            </a:r>
          </a:p>
          <a:p>
            <a:pPr marL="449263" lvl="0" indent="-312738">
              <a:buFont typeface="Arial" panose="020B0604020202020204" pitchFamily="34" charset="0"/>
              <a:buChar char="•"/>
            </a:pPr>
            <a:r>
              <a:rPr lang="es-ES" sz="2600" dirty="0"/>
              <a:t>describir la importancia de la lactancia materna exclusiva y continuada;</a:t>
            </a:r>
          </a:p>
          <a:p>
            <a:pPr marL="449263" lvl="0" indent="-312738">
              <a:buFont typeface="Arial" panose="020B0604020202020204" pitchFamily="34" charset="0"/>
              <a:buChar char="•"/>
            </a:pPr>
            <a:r>
              <a:rPr lang="es-ES" sz="2600" dirty="0"/>
              <a:t>analizar la </a:t>
            </a:r>
            <a:r>
              <a:rPr lang="es-ES" sz="2600" cap="small" dirty="0"/>
              <a:t>Estrategia Mundial para la Alimentación del Lactante y del Niño Pequeño de la OMS/UNICEF; </a:t>
            </a:r>
          </a:p>
          <a:p>
            <a:pPr marL="449263" lvl="0" indent="-312738">
              <a:buFont typeface="Arial" panose="020B0604020202020204" pitchFamily="34" charset="0"/>
              <a:buChar char="•"/>
            </a:pPr>
            <a:r>
              <a:rPr lang="es-ES" sz="2600" dirty="0"/>
              <a:t>describir la </a:t>
            </a:r>
            <a:r>
              <a:rPr lang="es-ES" sz="2600" cap="small" dirty="0"/>
              <a:t>iniciativa «hospital amigo del niño» (</a:t>
            </a:r>
            <a:r>
              <a:rPr lang="es-ES" sz="2600" cap="small" dirty="0" err="1"/>
              <a:t>IHAN</a:t>
            </a:r>
            <a:r>
              <a:rPr lang="es-ES" sz="2600" cap="small" dirty="0"/>
              <a:t>);</a:t>
            </a:r>
          </a:p>
          <a:p>
            <a:pPr marL="449263" lvl="0" indent="-312738">
              <a:buFont typeface="Arial" panose="020B0604020202020204" pitchFamily="34" charset="0"/>
              <a:buChar char="•"/>
            </a:pPr>
            <a:r>
              <a:rPr lang="es-ES" sz="2600" dirty="0"/>
              <a:t>enumerar los </a:t>
            </a:r>
            <a:r>
              <a:rPr lang="es-ES" sz="2600" cap="small" dirty="0"/>
              <a:t>Diez pasos </a:t>
            </a:r>
            <a:r>
              <a:rPr lang="es-ES" sz="2200" cap="small" dirty="0"/>
              <a:t>HACIA UNA FELIZ LACTANCIA NATURAL</a:t>
            </a:r>
            <a:r>
              <a:rPr lang="es-ES" sz="2600" cap="small" dirty="0"/>
              <a:t>, </a:t>
            </a:r>
            <a:r>
              <a:rPr lang="es-ES" sz="2600" dirty="0"/>
              <a:t>y</a:t>
            </a:r>
          </a:p>
          <a:p>
            <a:pPr marL="449263" lvl="0" indent="-312738">
              <a:buFont typeface="Arial" panose="020B0604020202020204" pitchFamily="34" charset="0"/>
              <a:buChar char="•"/>
            </a:pPr>
            <a:r>
              <a:rPr lang="es-ES" sz="2600" dirty="0"/>
              <a:t>describir la manera en que este curso ayuda a mejorar la capacidad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Lactancia materna exclusiva y continuada</a:t>
            </a:r>
          </a:p>
        </p:txBody>
      </p:sp>
      <p:pic>
        <p:nvPicPr>
          <p:cNvPr id="4" name="Content Placeholder 4" descr="A hand holding a baby&#10;&#10;Description automatically generated">
            <a:extLst>
              <a:ext uri="{FF2B5EF4-FFF2-40B4-BE49-F238E27FC236}">
                <a16:creationId xmlns:a16="http://schemas.microsoft.com/office/drawing/2014/main" id="{D1D62ABA-4FEC-C440-933D-779BCD341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3648457" cy="2895600"/>
          </a:xfrm>
        </p:spPr>
      </p:pic>
      <p:sp>
        <p:nvSpPr>
          <p:cNvPr id="7" name="Rectangle 6"/>
          <p:cNvSpPr/>
          <p:nvPr/>
        </p:nvSpPr>
        <p:spPr>
          <a:xfrm>
            <a:off x="306956" y="5724344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+mj-lt"/>
              </a:rPr>
              <a:t>Izquierda: © UNICEF/UN041252/Pirozzi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1/3</a:t>
            </a:r>
          </a:p>
        </p:txBody>
      </p:sp>
      <p:pic>
        <p:nvPicPr>
          <p:cNvPr id="6" name="Picture 5" descr="UN0281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828800"/>
            <a:ext cx="3505200" cy="2336800"/>
          </a:xfrm>
          <a:prstGeom prst="rect">
            <a:avLst/>
          </a:prstGeom>
        </p:spPr>
      </p:pic>
      <p:pic>
        <p:nvPicPr>
          <p:cNvPr id="1026" name="Picture 2" descr="C:\Users\Dana\Desktop\DH Revisions BFHI Curriculum\UNICEF Photos\UN03217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267200"/>
            <a:ext cx="3543300" cy="2362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6956" y="5910590"/>
            <a:ext cx="4158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latin typeface="+mj-lt"/>
              </a:rPr>
              <a:t>Superior derecha: © UNICEF/UN0281006/</a:t>
            </a:r>
            <a:r>
              <a:rPr lang="es-ES" sz="1200" b="1" dirty="0" err="1">
                <a:latin typeface="+mj-lt"/>
              </a:rPr>
              <a:t>Vishwanathan</a:t>
            </a:r>
            <a:endParaRPr lang="es-ES" sz="1200" b="1" dirty="0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9FD5C7-C55F-CA4B-81E9-DC7F729BC285}"/>
              </a:ext>
            </a:extLst>
          </p:cNvPr>
          <p:cNvSpPr/>
          <p:nvPr/>
        </p:nvSpPr>
        <p:spPr>
          <a:xfrm>
            <a:off x="306956" y="606586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200" b="1" dirty="0">
                <a:latin typeface="+mj-lt"/>
              </a:rPr>
              <a:t>Inferior derecha: © UNICEF/UN0321734/Mejía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219200"/>
          </a:xfrm>
        </p:spPr>
        <p:txBody>
          <a:bodyPr>
            <a:noAutofit/>
          </a:bodyPr>
          <a:lstStyle/>
          <a:p>
            <a:pPr lvl="0"/>
            <a:r>
              <a:rPr lang="es-ES" altLang="en-US" sz="28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 el propósito de facultar a las madres, los padres y los cuidadores a establecer la lactancia materna exclusiva y mantenerla durante </a:t>
            </a:r>
            <a:r>
              <a:rPr lang="es-ES" altLang="en-US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seis meses, la OMS y el UNICEF recomiendan:</a:t>
            </a:r>
            <a:br>
              <a:rPr lang="es-ES" altLang="en-US" sz="32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el contacto piel con piel inmediato e ininterrumpido desde el nacimiento y el inicio de lactancia materna en la primera hora de vida; </a:t>
            </a:r>
            <a:endParaRPr lang="es-ES" altLang="en-US" dirty="0">
              <a:cs typeface="Arial" panose="020B0604020202020204" pitchFamily="34" charset="0"/>
            </a:endParaRPr>
          </a:p>
          <a:p>
            <a:pPr lvl="0"/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la lactancia materna exclusiva; el lactante solo recibe leche materna y ningún otro alimento ni líquido;</a:t>
            </a:r>
            <a:endParaRPr lang="es-ES" altLang="en-US" dirty="0">
              <a:cs typeface="Arial" panose="020B0604020202020204" pitchFamily="34" charset="0"/>
            </a:endParaRPr>
          </a:p>
          <a:p>
            <a:pPr lvl="0"/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amamantar de manera perceptiva, esto es, tan temprano, tan a menudo y durante el tiempo como el bebé desee, día y noche, y</a:t>
            </a:r>
            <a:endParaRPr lang="es-ES" altLang="en-US" dirty="0">
              <a:cs typeface="Arial" panose="020B0604020202020204" pitchFamily="34" charset="0"/>
            </a:endParaRPr>
          </a:p>
          <a:p>
            <a:pPr lvl="0"/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Asesorar a las madres sobre los riesgos y el uso de suplementos, biberones, tetinas o chupetes.</a:t>
            </a:r>
            <a:endParaRPr lang="es-ES" altLang="en-US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s-ES" dirty="0"/>
              <a:t>Meta de la estrategia mundial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pPr indent="-254000">
              <a:buFont typeface="Arial" panose="020B0604020202020204" pitchFamily="34" charset="0"/>
              <a:buChar char="•"/>
            </a:pPr>
            <a:r>
              <a:rPr lang="es-ES" dirty="0"/>
              <a:t>Mejorar el estado de nutrición, el crecimiento y el desarrollo, la salud y la supervivencia de los lactantes y los niños pequeños mediante las prácticas óptimas de alimentación.</a:t>
            </a:r>
          </a:p>
          <a:p>
            <a:pPr indent="-254000">
              <a:buFont typeface="Arial" panose="020B0604020202020204" pitchFamily="34" charset="0"/>
              <a:buChar char="•"/>
            </a:pPr>
            <a:r>
              <a:rPr lang="es-ES" dirty="0"/>
              <a:t>Apoyar la lactancia materna exclusiva durante seis meses, seguida de una alimentación complementaria oportuna, adecuada, segura y apropiada. </a:t>
            </a:r>
          </a:p>
          <a:p>
            <a:pPr indent="-254000">
              <a:buFont typeface="Arial" panose="020B0604020202020204" pitchFamily="34" charset="0"/>
              <a:buChar char="•"/>
            </a:pPr>
            <a:r>
              <a:rPr lang="es-ES" dirty="0"/>
              <a:t>La lactancia materna debe continuarse hasta los dos años y más.</a:t>
            </a:r>
          </a:p>
          <a:p>
            <a:pPr indent="-254000">
              <a:buFont typeface="Arial" panose="020B0604020202020204" pitchFamily="34" charset="0"/>
              <a:buChar char="•"/>
            </a:pPr>
            <a:r>
              <a:rPr lang="es-ES" dirty="0"/>
              <a:t>Apoyar la nutrición materna mediante iniciativas de apoyo sociales y comunitarias. 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763000" cy="1066800"/>
          </a:xfrm>
        </p:spPr>
        <p:txBody>
          <a:bodyPr>
            <a:noAutofit/>
          </a:bodyPr>
          <a:lstStyle/>
          <a:p>
            <a:r>
              <a:rPr lang="es-ES" sz="3200" cap="small" dirty="0"/>
              <a:t>Diez pasos HACIA UNA FELIZ LACTANCIA NATURAL: Procedimientos GERENCIALES FUNDAMENTALES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751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1a.	</a:t>
            </a:r>
            <a:r>
              <a:rPr lang="es-ES" dirty="0">
                <a:effectLst/>
              </a:rPr>
              <a:t>Cumplir plenamente con el Código Internacional de Comercialización de Sucedáneos de la Leche Materna y las resoluciones pertinentes de la Asamblea Mundial de la Salud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1b.	Disponer de una política por escrito sobre la 	alimentación del lactante que sistemáticamente se 	ponga en conocimiento del personal y los padres y 	las madres.</a:t>
            </a:r>
            <a:r>
              <a:rPr lang="es-ES" dirty="0">
                <a:effectLst/>
              </a:rPr>
              <a:t> </a:t>
            </a:r>
          </a:p>
          <a:p>
            <a:pPr marL="0" indent="0">
              <a:buNone/>
            </a:pPr>
            <a:r>
              <a:rPr lang="es-ES" dirty="0"/>
              <a:t>1c. 	Establecer sistemas continuos de monitoreo y gestión de 	los datos.</a:t>
            </a:r>
          </a:p>
          <a:p>
            <a:pPr marL="0" indent="0">
              <a:buNone/>
            </a:pPr>
            <a:r>
              <a:rPr lang="es-ES" dirty="0"/>
              <a:t>2. 	Velar por que el personal cuente con los 	conocimientos, las competencias y las habilidades 	necesarios para garantizar el apoyo a la lactancia 	materna.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Autofit/>
          </a:bodyPr>
          <a:lstStyle/>
          <a:p>
            <a:r>
              <a:rPr lang="es-ES" sz="3200" cap="small" dirty="0"/>
              <a:t>Diez pasos hacia una feliz lactancia natural: prácticas clínicas clave</a:t>
            </a: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s-ES" dirty="0"/>
              <a:t>3.	Hablar a las embarazadas y sus familias acerca de la 	importancia de la lactancia materna y la forma de 	ponerla en práctica.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s-ES" dirty="0"/>
              <a:t>4.	Facilitar el contacto piel con piel inmediato  e 	ininterrumpido y ayudar a las madres a iniciar la 	lactancia materna, lo antes posible después del parto.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s-ES" dirty="0"/>
              <a:t>5.	Apoyar a las madres para iniciar y mantener la 	lactancia materna y superar las dificultades más 	comunes.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s-ES" dirty="0"/>
              <a:t>6.	No dar a los recién nacidos amamantados ningún 	alimento ni líquido diferente de la leche materna, a 	menos que exista una indicación médica. 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cap="small" dirty="0"/>
              <a:t>Diez pasos hacia una feliz lactancia natural: prácticas clínicas clave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s-ES" dirty="0"/>
              <a:t>7.	Facilitar que la madre y su recién nacido permanezcan juntos y compartan la habitación las 24 horas al día.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s-ES" sz="2600" dirty="0"/>
              <a:t>8. 	Ayudar a las madres a reconocer las señales de hambre y saciedad de sus bebés y a responder en consecuencia.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s-ES" sz="2600" dirty="0"/>
              <a:t>9. 	Orientar a las madres sobre el uso y los riesgos de 	los biberones, las tetinas y los chupetes. </a:t>
            </a:r>
          </a:p>
          <a:p>
            <a:pPr marL="109728" indent="0">
              <a:buNone/>
            </a:pPr>
            <a:r>
              <a:rPr lang="es-ES" sz="2600" dirty="0"/>
              <a:t>10.   Coordinar el alta del establecimiento para que el padre, la madre y sus bebés sigan teniendo acceso a los servicios de apoyo y atención cuando lo necesiten.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s-ES" sz="2800" dirty="0"/>
              <a:t>Curso sobre la IHAN dirigido al personal de maternidad: Estructura y expectativas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9864"/>
            <a:ext cx="3276600" cy="4821936"/>
          </a:xfrm>
        </p:spPr>
        <p:txBody>
          <a:bodyPr>
            <a:normAutofit/>
          </a:bodyPr>
          <a:lstStyle/>
          <a:p>
            <a:r>
              <a:rPr lang="es-ES" sz="2400" dirty="0"/>
              <a:t>Estructura</a:t>
            </a:r>
          </a:p>
          <a:p>
            <a:pPr lvl="1"/>
            <a:r>
              <a:rPr lang="es-ES" sz="2000" dirty="0"/>
              <a:t>22 horas</a:t>
            </a:r>
          </a:p>
          <a:p>
            <a:pPr lvl="1"/>
            <a:r>
              <a:rPr lang="es-ES" sz="2000" dirty="0"/>
              <a:t>3 días</a:t>
            </a:r>
          </a:p>
          <a:p>
            <a:pPr lvl="1"/>
            <a:r>
              <a:rPr lang="es-ES" sz="2000" dirty="0"/>
              <a:t>Clases, sesiones de actividad práctica y sesiones de práctica clínica</a:t>
            </a:r>
          </a:p>
          <a:p>
            <a:r>
              <a:rPr lang="es-ES" sz="2400" dirty="0"/>
              <a:t>Expectativas</a:t>
            </a:r>
          </a:p>
          <a:p>
            <a:pPr lvl="1"/>
            <a:r>
              <a:rPr lang="es-ES" sz="2000" dirty="0"/>
              <a:t>Conocimientos + Práctica</a:t>
            </a:r>
          </a:p>
          <a:p>
            <a:pPr lvl="1"/>
            <a:r>
              <a:rPr lang="es-ES" sz="2000" dirty="0"/>
              <a:t>Interacción</a:t>
            </a:r>
          </a:p>
          <a:p>
            <a:pPr lvl="1"/>
            <a:r>
              <a:rPr lang="es-ES" sz="2000" dirty="0"/>
              <a:t>Resolución de problemas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1/9</a:t>
            </a:r>
          </a:p>
        </p:txBody>
      </p:sp>
      <p:pic>
        <p:nvPicPr>
          <p:cNvPr id="5" name="Picture 4" descr="F5_11102016_MY_4986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133600"/>
            <a:ext cx="4914900" cy="3276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2600" y="6400800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2C074-F2D5-42E8-96FF-C9CF7DD00A50}">
  <ds:schemaRefs>
    <ds:schemaRef ds:uri="http://purl.org/dc/elements/1.1/"/>
    <ds:schemaRef ds:uri="ce90b564-79aa-47ca-9571-6ba494b773a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dec9b34-e41c-422d-8d52-2fba5a99f27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13F06D-11BD-4D57-8B89-F163A5C4A1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BC3A16-ECE0-4399-BE73-019547A28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6408</TotalTime>
  <Words>1068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Wingdings 2</vt:lpstr>
      <vt:lpstr>Urban</vt:lpstr>
      <vt:lpstr>Sesión 1.</vt:lpstr>
      <vt:lpstr>Sesión 1. Objetivos  IHAN: Componente primordial para una atención de calidad de la madre y el recién nacido</vt:lpstr>
      <vt:lpstr>Lactancia materna exclusiva y continuada</vt:lpstr>
      <vt:lpstr>Con el propósito de facultar a las madres, los padres y los cuidadores a establecer la lactancia materna exclusiva y mantenerla durante seis meses, la OMS y el UNICEF recomiendan: </vt:lpstr>
      <vt:lpstr>Meta de la estrategia mundial</vt:lpstr>
      <vt:lpstr>Diez pasos HACIA UNA FELIZ LACTANCIA NATURAL: Procedimientos GERENCIALES FUNDAMENTALES</vt:lpstr>
      <vt:lpstr>Diez pasos hacia una feliz lactancia natural: prácticas clínicas clave</vt:lpstr>
      <vt:lpstr>Diez pasos hacia una feliz lactancia natural: prácticas clínicas clave</vt:lpstr>
      <vt:lpstr>Curso sobre la IHAN dirigido al personal de maternidad: Estructura y expectativas</vt:lpstr>
      <vt:lpstr>Abordemos: Su contexto local y nacional</vt:lpstr>
      <vt:lpstr>Abordemos: Su contexto local y nacional</vt:lpstr>
      <vt:lpstr>Abordemos: Su contexto local y nacional</vt:lpstr>
      <vt:lpstr>Abordemos: Su contexto local y nacional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 del Carmen Casanovas</cp:lastModifiedBy>
  <cp:revision>94</cp:revision>
  <cp:lastPrinted>2020-03-26T14:25:43Z</cp:lastPrinted>
  <dcterms:created xsi:type="dcterms:W3CDTF">2019-06-16T08:59:06Z</dcterms:created>
  <dcterms:modified xsi:type="dcterms:W3CDTF">2022-04-20T16:09:29Z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0x0101005D06C66B98EF4E43903CD34A859738EE</vt:lpwstr>
  </property>
  <property fmtid="{D5CDD505-2E9C-101B-9397-08002B2CF9AE}" pid="3" name="PAHOMTS_FileType">
    <vt:lpwstr>RAW</vt:lpwstr>
  </property>
  <property fmtid="{D5CDD505-2E9C-101B-9397-08002B2CF9AE}" pid="4" name="PAHOMTS_JobNumber">
    <vt:lpwstr>ES0723</vt:lpwstr>
  </property>
</Properties>
</file>