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57" r:id="rId6"/>
    <p:sldId id="288" r:id="rId7"/>
    <p:sldId id="289" r:id="rId8"/>
    <p:sldId id="290" r:id="rId9"/>
    <p:sldId id="291" r:id="rId10"/>
    <p:sldId id="292" r:id="rId11"/>
    <p:sldId id="307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DF8DF9-9AD0-744A-8262-19AD4875A835}">
          <p14:sldIdLst>
            <p14:sldId id="256"/>
            <p14:sldId id="257"/>
            <p14:sldId id="288"/>
            <p14:sldId id="289"/>
            <p14:sldId id="290"/>
            <p14:sldId id="291"/>
            <p14:sldId id="292"/>
            <p14:sldId id="307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1770"/>
  </p:normalViewPr>
  <p:slideViewPr>
    <p:cSldViewPr>
      <p:cViewPr varScale="1">
        <p:scale>
          <a:sx n="102" d="100"/>
          <a:sy n="102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9A01FE-F9A1-41AE-98A9-CDE86EFBE341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58F907-6F06-448E-86B0-6D8D992A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Esto se marca en la imagen como 11/2. Es de hecho 11/3. Sírvase la imagen de cambio.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F907-6F06-448E-86B0-6D8D992A4243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45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 necesario ajustar los números en las imágenes.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F907-6F06-448E-86B0-6D8D992A4243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21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F907-6F06-448E-86B0-6D8D992A4243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95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 necesario suprimir “28/14” en la esquina superior derecha de la imagen.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F907-6F06-448E-86B0-6D8D992A4243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98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Sesión 11.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Afecciones del pecho y el pezón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11/1</a:t>
            </a:r>
          </a:p>
        </p:txBody>
      </p:sp>
      <p:pic>
        <p:nvPicPr>
          <p:cNvPr id="5" name="Picture 4" descr="F1_28092015_MN_07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7700" y="457200"/>
            <a:ext cx="4343400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6550223"/>
            <a:ext cx="2071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© OMS/Yoshi Shimizu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Congestión mamaria: </a:t>
            </a:r>
            <a:br>
              <a:rPr lang="es-ES" dirty="0"/>
            </a:br>
            <a:r>
              <a:rPr lang="es-ES" dirty="0"/>
              <a:t>Causas y prevención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45998"/>
              </p:ext>
            </p:extLst>
          </p:nvPr>
        </p:nvGraphicFramePr>
        <p:xfrm>
          <a:off x="457200" y="1676400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600" dirty="0">
                          <a:latin typeface="+mn-lt"/>
                        </a:rPr>
                        <a:t>Causas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600" dirty="0">
                          <a:latin typeface="+mn-lt"/>
                        </a:rPr>
                        <a:t>Prevención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2300" dirty="0">
                          <a:latin typeface="+mn-lt"/>
                        </a:rPr>
                        <a:t>Abundancia de leche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2300" dirty="0">
                          <a:latin typeface="+mn-lt"/>
                        </a:rPr>
                        <a:t>Remoción frecuente de la leche, inicio temprano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2300" dirty="0">
                          <a:solidFill>
                            <a:schemeClr val="tx1"/>
                          </a:solidFill>
                          <a:latin typeface="+mn-lt"/>
                        </a:rPr>
                        <a:t>Retraso en iniciar la lactancia materna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2300" dirty="0">
                          <a:solidFill>
                            <a:schemeClr val="tx1"/>
                          </a:solidFill>
                          <a:latin typeface="+mn-lt"/>
                        </a:rPr>
                        <a:t>Iniciar la lactancia materna poco después del parto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2300" dirty="0">
                          <a:solidFill>
                            <a:schemeClr val="tx1"/>
                          </a:solidFill>
                          <a:latin typeface="+mn-lt"/>
                        </a:rPr>
                        <a:t>Agarre inadecuado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2300" dirty="0">
                          <a:solidFill>
                            <a:schemeClr val="tx1"/>
                          </a:solidFill>
                          <a:latin typeface="+mn-lt"/>
                        </a:rPr>
                        <a:t>Lograr un agarre adecuado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2300" dirty="0">
                          <a:latin typeface="+mn-lt"/>
                        </a:rPr>
                        <a:t>Remoción infrecuente de la leche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2300" dirty="0">
                          <a:latin typeface="+mn-lt"/>
                        </a:rPr>
                        <a:t>Promover la lactancia materna sin restricciones</a:t>
                      </a:r>
                    </a:p>
                    <a:p>
                      <a:endParaRPr lang="es-ES" sz="23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2300" dirty="0">
                          <a:latin typeface="+mn-lt"/>
                        </a:rPr>
                        <a:t>Restricción en la duración de las tomas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2300" dirty="0">
                          <a:latin typeface="+mn-lt"/>
                        </a:rPr>
                        <a:t>Promover la lactancia materna sin restricciones</a:t>
                      </a:r>
                    </a:p>
                    <a:p>
                      <a:endParaRPr lang="es-ES" sz="23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Tratamiento: </a:t>
            </a:r>
            <a:br>
              <a:rPr lang="es-ES" dirty="0"/>
            </a:br>
            <a:r>
              <a:rPr lang="es-ES" dirty="0"/>
              <a:t>Congestión mamaria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pPr marL="109728" indent="0" algn="ctr">
              <a:buNone/>
            </a:pPr>
            <a:r>
              <a:rPr lang="es-ES" b="1" dirty="0"/>
              <a:t>No ponga «el pecho a descansar»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11/11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22095"/>
              </p:ext>
            </p:extLst>
          </p:nvPr>
        </p:nvGraphicFramePr>
        <p:xfrm>
          <a:off x="424543" y="2054198"/>
          <a:ext cx="8305800" cy="4790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673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+mn-lt"/>
                        </a:rPr>
                        <a:t>Evaluación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+mn-lt"/>
                        </a:rPr>
                        <a:t>Tratamiento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264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+mn-lt"/>
                        </a:rPr>
                        <a:t>Si el bebé puede succionar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Sostenga al bebé piel con piel, ayude con el agarre y permita que mame con frecuencia. Esto estimula la oxitocina.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71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+mn-lt"/>
                        </a:rPr>
                        <a:t>Si el bebé no puede succionar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Extraerse la leche manualmente o con un sacaleches (extractor).</a:t>
                      </a:r>
                    </a:p>
                    <a:p>
                      <a:endParaRPr lang="es-E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7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Antes de las tomas, para estimular el reflejo de la oxitocina</a:t>
                      </a:r>
                    </a:p>
                    <a:p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Compresas tibias o ducha tibia.</a:t>
                      </a:r>
                    </a:p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Masaje del cuello y la espalda.</a:t>
                      </a:r>
                    </a:p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Masaje suave del pecho.</a:t>
                      </a:r>
                    </a:p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Estimular la piel del pezón.</a:t>
                      </a:r>
                    </a:p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Ayudar a la madre a relajarse.</a:t>
                      </a:r>
                    </a:p>
                    <a:p>
                      <a:endParaRPr lang="es-E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s-E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Después de las tomas para disminuir el edema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alt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Compresas 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latin typeface="+mn-lt"/>
                        </a:rPr>
                        <a:t>frías.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11/12</a:t>
            </a:r>
          </a:p>
        </p:txBody>
      </p:sp>
      <p:pic>
        <p:nvPicPr>
          <p:cNvPr id="5" name="Picture 1029" descr="c107bfm39 editt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3749" r="5005" b="1875"/>
          <a:stretch>
            <a:fillRect/>
          </a:stretch>
        </p:blipFill>
        <p:spPr>
          <a:xfrm>
            <a:off x="1066800" y="1524000"/>
            <a:ext cx="6954330" cy="4800600"/>
          </a:xfr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7F0926-7F6C-B546-B5C9-B6EA34CDF494}"/>
              </a:ext>
            </a:extLst>
          </p:cNvPr>
          <p:cNvSpPr txBox="1"/>
          <p:nvPr/>
        </p:nvSpPr>
        <p:spPr>
          <a:xfrm>
            <a:off x="4114800" y="6611779"/>
            <a:ext cx="1332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UNICEF C107-39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r>
              <a:rPr lang="es-ES" dirty="0"/>
              <a:t>¿Qué observan?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31360-1A06-4057-A690-183AFA8F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79" y="838200"/>
            <a:ext cx="8953500" cy="1066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ES" dirty="0"/>
              <a:t>Síntomas de conducto obstruido y mastitis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201899-977F-4457-9F32-6BBB1AD32D16}"/>
              </a:ext>
            </a:extLst>
          </p:cNvPr>
          <p:cNvSpPr txBox="1"/>
          <p:nvPr/>
        </p:nvSpPr>
        <p:spPr>
          <a:xfrm>
            <a:off x="1371600" y="2285999"/>
            <a:ext cx="12191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400" dirty="0">
                <a:latin typeface="+mj-lt"/>
              </a:rPr>
              <a:t>Conducto obstruido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7A3332C-3C12-4D51-9D9E-F88FE6B53EF5}"/>
              </a:ext>
            </a:extLst>
          </p:cNvPr>
          <p:cNvSpPr txBox="1"/>
          <p:nvPr/>
        </p:nvSpPr>
        <p:spPr>
          <a:xfrm>
            <a:off x="3093524" y="2296180"/>
            <a:ext cx="12363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400" dirty="0">
                <a:latin typeface="+mj-lt"/>
              </a:rPr>
              <a:t>Estasis láctea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F502D8E-832F-4C25-92E9-F781867FC0C2}"/>
              </a:ext>
            </a:extLst>
          </p:cNvPr>
          <p:cNvSpPr txBox="1"/>
          <p:nvPr/>
        </p:nvSpPr>
        <p:spPr>
          <a:xfrm>
            <a:off x="6586893" y="2285999"/>
            <a:ext cx="11855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400" dirty="0">
                <a:latin typeface="+mj-lt"/>
              </a:rPr>
              <a:t>Mastitis infecciosa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4AE1028-376C-4390-BB7A-5F6584523EB0}"/>
              </a:ext>
            </a:extLst>
          </p:cNvPr>
          <p:cNvSpPr txBox="1"/>
          <p:nvPr/>
        </p:nvSpPr>
        <p:spPr>
          <a:xfrm>
            <a:off x="4848772" y="2178277"/>
            <a:ext cx="12192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400" dirty="0">
                <a:latin typeface="+mj-lt"/>
              </a:rPr>
              <a:t>Mastitis no infecciosa</a:t>
            </a:r>
          </a:p>
          <a:p>
            <a:endParaRPr lang="es-ES_tradnl" sz="1400" dirty="0"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F6DE95-D6CC-4DB9-8BCA-7E67B7FBEA1A}"/>
              </a:ext>
            </a:extLst>
          </p:cNvPr>
          <p:cNvSpPr txBox="1"/>
          <p:nvPr/>
        </p:nvSpPr>
        <p:spPr>
          <a:xfrm>
            <a:off x="3929023" y="5334000"/>
            <a:ext cx="14804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400" dirty="0">
                <a:latin typeface="+mj-lt"/>
              </a:rPr>
              <a:t>Progresa hacia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A6E0CE5-CD13-4929-B08C-101474B9FC0C}"/>
              </a:ext>
            </a:extLst>
          </p:cNvPr>
          <p:cNvSpPr txBox="1"/>
          <p:nvPr/>
        </p:nvSpPr>
        <p:spPr>
          <a:xfrm>
            <a:off x="2198810" y="4983648"/>
            <a:ext cx="148041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+mj-lt"/>
              </a:rPr>
              <a:t>Masa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8BA7413-94EF-4AA5-BD94-BB9348DADAB3}"/>
              </a:ext>
            </a:extLst>
          </p:cNvPr>
          <p:cNvSpPr txBox="1"/>
          <p:nvPr/>
        </p:nvSpPr>
        <p:spPr>
          <a:xfrm>
            <a:off x="2176894" y="5260647"/>
            <a:ext cx="9864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+mj-lt"/>
              </a:rPr>
              <a:t>Sensible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5BF8668-1858-4537-9D8E-10650FDD50B4}"/>
              </a:ext>
            </a:extLst>
          </p:cNvPr>
          <p:cNvSpPr txBox="1"/>
          <p:nvPr/>
        </p:nvSpPr>
        <p:spPr>
          <a:xfrm>
            <a:off x="2176894" y="5506868"/>
            <a:ext cx="16615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+mj-lt"/>
              </a:rPr>
              <a:t>Eritema localizado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D3EDAF5-8030-42C6-B161-5E12B9F2F48A}"/>
              </a:ext>
            </a:extLst>
          </p:cNvPr>
          <p:cNvSpPr txBox="1"/>
          <p:nvPr/>
        </p:nvSpPr>
        <p:spPr>
          <a:xfrm>
            <a:off x="5929064" y="5260647"/>
            <a:ext cx="12337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+mj-lt"/>
              </a:rPr>
              <a:t>Siente dolor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83E1253-8B13-4681-8F65-7C308534104F}"/>
              </a:ext>
            </a:extLst>
          </p:cNvPr>
          <p:cNvSpPr txBox="1"/>
          <p:nvPr/>
        </p:nvSpPr>
        <p:spPr>
          <a:xfrm>
            <a:off x="5943600" y="4983647"/>
            <a:ext cx="132801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+mj-lt"/>
              </a:rPr>
              <a:t>Zona indurada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23A0DC9-ECF6-4323-9E31-446360F60E73}"/>
              </a:ext>
            </a:extLst>
          </p:cNvPr>
          <p:cNvSpPr txBox="1"/>
          <p:nvPr/>
        </p:nvSpPr>
        <p:spPr>
          <a:xfrm>
            <a:off x="2172140" y="5753089"/>
            <a:ext cx="9864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+mj-lt"/>
              </a:rPr>
              <a:t>Sin fiebre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F2045D6-68FD-4F34-8AD6-9D520D585F90}"/>
              </a:ext>
            </a:extLst>
          </p:cNvPr>
          <p:cNvSpPr txBox="1"/>
          <p:nvPr/>
        </p:nvSpPr>
        <p:spPr>
          <a:xfrm>
            <a:off x="2176894" y="5968532"/>
            <a:ext cx="11759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+mj-lt"/>
              </a:rPr>
              <a:t>Se siente bien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21F9C6A-D6AA-4487-ACEC-6EFB8C8ADC56}"/>
              </a:ext>
            </a:extLst>
          </p:cNvPr>
          <p:cNvSpPr txBox="1"/>
          <p:nvPr/>
        </p:nvSpPr>
        <p:spPr>
          <a:xfrm>
            <a:off x="5943600" y="5496558"/>
            <a:ext cx="14804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+mj-lt"/>
              </a:rPr>
              <a:t>Zona eritematosa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1E473F8-9825-4B0E-8406-91623CD4077A}"/>
              </a:ext>
            </a:extLst>
          </p:cNvPr>
          <p:cNvSpPr txBox="1"/>
          <p:nvPr/>
        </p:nvSpPr>
        <p:spPr>
          <a:xfrm>
            <a:off x="5945054" y="5732469"/>
            <a:ext cx="9864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+mj-lt"/>
              </a:rPr>
              <a:t>Con fiebre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7EA9307-DF15-4A3C-8E66-BBDCF6637580}"/>
              </a:ext>
            </a:extLst>
          </p:cNvPr>
          <p:cNvSpPr txBox="1"/>
          <p:nvPr/>
        </p:nvSpPr>
        <p:spPr>
          <a:xfrm>
            <a:off x="5932188" y="6022982"/>
            <a:ext cx="161161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+mj-lt"/>
              </a:rPr>
              <a:t>Se siente enferma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Causas:</a:t>
            </a:r>
            <a:br>
              <a:rPr lang="es-ES" dirty="0"/>
            </a:br>
            <a:r>
              <a:rPr lang="es-ES" dirty="0"/>
              <a:t>Conductos obstruidos y mastitis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036520"/>
              </p:ext>
            </p:extLst>
          </p:nvPr>
        </p:nvGraphicFramePr>
        <p:xfrm>
          <a:off x="304800" y="1676400"/>
          <a:ext cx="8610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905">
                <a:tc>
                  <a:txBody>
                    <a:bodyPr/>
                    <a:lstStyle/>
                    <a:p>
                      <a:r>
                        <a:rPr lang="es-ES" dirty="0">
                          <a:latin typeface="+mn-lt"/>
                        </a:rPr>
                        <a:t>Síntoma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+mn-lt"/>
                        </a:rPr>
                        <a:t>Causas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669">
                <a:tc>
                  <a:txBody>
                    <a:bodyPr/>
                    <a:lstStyle/>
                    <a:p>
                      <a:r>
                        <a:rPr lang="es-ES" dirty="0">
                          <a:latin typeface="+mn-lt"/>
                        </a:rPr>
                        <a:t>Amamantamiento infrecuente o corto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altLang="en-US" sz="1800" dirty="0">
                          <a:latin typeface="+mn-lt"/>
                        </a:rPr>
                        <a:t>Madre muy ocupada.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altLang="en-US" sz="1800" dirty="0">
                          <a:latin typeface="+mn-lt"/>
                        </a:rPr>
                        <a:t>El bebé duerme toda la noche.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altLang="en-US" sz="1800" dirty="0">
                          <a:latin typeface="+mn-lt"/>
                        </a:rPr>
                        <a:t>Modificación de la rutina.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altLang="en-US" sz="1800" dirty="0">
                          <a:latin typeface="+mn-lt"/>
                        </a:rPr>
                        <a:t>Madre estresada.</a:t>
                      </a:r>
                      <a:endParaRPr lang="es-E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6296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  <a:latin typeface="+mn-lt"/>
                        </a:rPr>
                        <a:t>Remoción ineficiente de leche de una parte o de todo el pecho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alt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Succión ineficaz.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alt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Compresión por la ropa.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alt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Compresión con los dedos durante la toma.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alt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Pecho grande que se drena mal.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465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  <a:latin typeface="+mn-lt"/>
                        </a:rPr>
                        <a:t>Tejido mamario lesionado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Traumatismo del pecho.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465">
                <a:tc>
                  <a:txBody>
                    <a:bodyPr/>
                    <a:lstStyle/>
                    <a:p>
                      <a:r>
                        <a:rPr lang="es-ES" dirty="0">
                          <a:latin typeface="+mn-lt"/>
                        </a:rPr>
                        <a:t>Bacterias que penetran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800" dirty="0">
                          <a:latin typeface="+mn-lt"/>
                        </a:rPr>
                        <a:t>Fisura del pezón.</a:t>
                      </a:r>
                    </a:p>
                    <a:p>
                      <a:endParaRPr lang="es-E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Tratamiento:</a:t>
            </a:r>
            <a:br>
              <a:rPr lang="es-ES" dirty="0"/>
            </a:br>
            <a:r>
              <a:rPr lang="es-ES" dirty="0"/>
              <a:t>Conductos obstruidos y mastitis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732"/>
            <a:ext cx="8229600" cy="4669536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Mejore la remoción de la leche</a:t>
            </a:r>
          </a:p>
          <a:p>
            <a:r>
              <a:rPr lang="es-ES" dirty="0"/>
              <a:t>Busque la causa y corríjala</a:t>
            </a:r>
          </a:p>
          <a:p>
            <a:pPr lvl="1"/>
            <a:r>
              <a:rPr lang="es-ES" dirty="0"/>
              <a:t>Agarre incorrecto</a:t>
            </a:r>
          </a:p>
          <a:p>
            <a:pPr lvl="1"/>
            <a:r>
              <a:rPr lang="es-ES" dirty="0"/>
              <a:t>Compresión por la ropa</a:t>
            </a:r>
          </a:p>
          <a:p>
            <a:pPr lvl="1"/>
            <a:r>
              <a:rPr lang="es-ES" dirty="0"/>
              <a:t>Pecho grande que se drena mal</a:t>
            </a:r>
          </a:p>
          <a:p>
            <a:r>
              <a:rPr lang="es-ES" dirty="0"/>
              <a:t>Aconseje</a:t>
            </a:r>
          </a:p>
          <a:p>
            <a:pPr lvl="1"/>
            <a:r>
              <a:rPr lang="es-ES" dirty="0"/>
              <a:t>Amamantar con frecuencia</a:t>
            </a:r>
          </a:p>
          <a:p>
            <a:pPr lvl="1"/>
            <a:r>
              <a:rPr lang="es-ES" dirty="0"/>
              <a:t>Masaje suave hacia el pezón</a:t>
            </a:r>
          </a:p>
          <a:p>
            <a:pPr lvl="1"/>
            <a:r>
              <a:rPr lang="es-ES" dirty="0"/>
              <a:t>Compresas tibias</a:t>
            </a:r>
          </a:p>
          <a:p>
            <a:pPr lvl="1"/>
            <a:r>
              <a:rPr lang="es-ES" dirty="0"/>
              <a:t>Analgésicos (ibuprofeno)</a:t>
            </a:r>
          </a:p>
          <a:p>
            <a:r>
              <a:rPr lang="es-ES" dirty="0"/>
              <a:t>Sugiera, en caso de ser útil</a:t>
            </a:r>
          </a:p>
          <a:p>
            <a:pPr lvl="1"/>
            <a:r>
              <a:rPr lang="es-ES" dirty="0"/>
              <a:t>Variar la posición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Tratamiento:</a:t>
            </a:r>
            <a:br>
              <a:rPr lang="es-ES" dirty="0"/>
            </a:br>
            <a:r>
              <a:rPr lang="es-ES" dirty="0"/>
              <a:t>Conductos obstruidos y mastitis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40936"/>
          </a:xfrm>
        </p:spPr>
        <p:txBody>
          <a:bodyPr/>
          <a:lstStyle/>
          <a:p>
            <a:r>
              <a:rPr lang="es-ES" dirty="0"/>
              <a:t>Si alguno de estos síntomas persiste:</a:t>
            </a:r>
          </a:p>
          <a:p>
            <a:pPr lvl="1"/>
            <a:r>
              <a:rPr lang="es-ES" dirty="0"/>
              <a:t>Síntomas graves (fiebre alta, afección de una zona grande)</a:t>
            </a:r>
          </a:p>
          <a:p>
            <a:pPr lvl="1"/>
            <a:r>
              <a:rPr lang="es-ES" dirty="0"/>
              <a:t>Fisura</a:t>
            </a:r>
          </a:p>
          <a:p>
            <a:pPr lvl="1"/>
            <a:r>
              <a:rPr lang="es-ES" dirty="0"/>
              <a:t>Sin mejoría en 24 horas	</a:t>
            </a:r>
          </a:p>
          <a:p>
            <a:r>
              <a:rPr lang="es-ES" dirty="0"/>
              <a:t>Se precisa un tratamiento avanzado</a:t>
            </a:r>
          </a:p>
          <a:p>
            <a:pPr lvl="1"/>
            <a:r>
              <a:rPr lang="es-ES" dirty="0"/>
              <a:t>Descanso total</a:t>
            </a:r>
          </a:p>
          <a:p>
            <a:pPr lvl="1"/>
            <a:r>
              <a:rPr lang="es-ES" dirty="0"/>
              <a:t>Derivar a un proveedor médico apropiado para tratamiento con antibióticos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A close up of a tattoo&#10;&#10;Description automatically generated">
            <a:extLst>
              <a:ext uri="{FF2B5EF4-FFF2-40B4-BE49-F238E27FC236}">
                <a16:creationId xmlns:a16="http://schemas.microsoft.com/office/drawing/2014/main" id="{6B73EF68-BE6F-1544-BBA4-BD5D95A77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352390" cy="50260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3D19A-84FA-D242-A7C5-9EA09C097751}"/>
              </a:ext>
            </a:extLst>
          </p:cNvPr>
          <p:cNvSpPr txBox="1"/>
          <p:nvPr/>
        </p:nvSpPr>
        <p:spPr>
          <a:xfrm>
            <a:off x="4038600" y="6611779"/>
            <a:ext cx="1476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UNICEF C107-32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11/17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s-ES" dirty="0"/>
              <a:t>¿Qué observan?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11/18</a:t>
            </a:r>
          </a:p>
        </p:txBody>
      </p:sp>
      <p:pic>
        <p:nvPicPr>
          <p:cNvPr id="5" name="Picture 2" descr="IMG00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254" r="5167" b="22736"/>
          <a:stretch>
            <a:fillRect/>
          </a:stretch>
        </p:blipFill>
        <p:spPr bwMode="auto">
          <a:xfrm>
            <a:off x="1143000" y="1447800"/>
            <a:ext cx="7086600" cy="5142291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C3D19A-84FA-D242-A7C5-9EA09C097751}"/>
              </a:ext>
            </a:extLst>
          </p:cNvPr>
          <p:cNvSpPr txBox="1"/>
          <p:nvPr/>
        </p:nvSpPr>
        <p:spPr>
          <a:xfrm>
            <a:off x="4038600" y="6611779"/>
            <a:ext cx="1476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r>
              <a:rPr lang="es-ES" dirty="0"/>
              <a:t>¿Qué observan?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3D19A-84FA-D242-A7C5-9EA09C097751}"/>
              </a:ext>
            </a:extLst>
          </p:cNvPr>
          <p:cNvSpPr txBox="1"/>
          <p:nvPr/>
        </p:nvSpPr>
        <p:spPr>
          <a:xfrm>
            <a:off x="3886200" y="6611779"/>
            <a:ext cx="1476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  <p:pic>
        <p:nvPicPr>
          <p:cNvPr id="6" name="Picture 4" descr="Squashed nipple cropp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" t="9601" r="6331" b="9601"/>
          <a:stretch>
            <a:fillRect/>
          </a:stretch>
        </p:blipFill>
        <p:spPr bwMode="auto">
          <a:xfrm>
            <a:off x="914400" y="1905000"/>
            <a:ext cx="7315200" cy="4463104"/>
          </a:xfrm>
          <a:prstGeom prst="rect">
            <a:avLst/>
          </a:prstGeom>
          <a:solidFill>
            <a:schemeClr val="tx2"/>
          </a:solidFill>
          <a:ln w="19050">
            <a:solidFill>
              <a:srgbClr val="666699"/>
            </a:solidFill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s-ES" dirty="0"/>
              <a:t>¿Qué observan?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763000" cy="1371600"/>
          </a:xfrm>
        </p:spPr>
        <p:txBody>
          <a:bodyPr>
            <a:normAutofit fontScale="90000"/>
          </a:bodyPr>
          <a:lstStyle/>
          <a:p>
            <a:r>
              <a:rPr lang="es-ES" altLang="en-US" dirty="0"/>
              <a:t>Sesión 11. </a:t>
            </a:r>
            <a:r>
              <a:rPr lang="es-ES" dirty="0"/>
              <a:t>Objetivos </a:t>
            </a:r>
            <a:br>
              <a:rPr lang="es-ES" altLang="en-US" dirty="0"/>
            </a:br>
            <a:r>
              <a:rPr lang="es-ES" dirty="0"/>
              <a:t>Afecciones del pecho y el pezón</a:t>
            </a:r>
            <a:br>
              <a:rPr lang="es-ES" dirty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 marL="46038" indent="-46038">
              <a:buNone/>
            </a:pPr>
            <a:r>
              <a:rPr lang="es-ES" altLang="en-US" sz="2700" b="1" dirty="0"/>
              <a:t>Después de completar esta sesión, los participantes serán capaces de reconocer y describir cómo tratar estas afecciones comunes del pecho y el pezón:</a:t>
            </a:r>
          </a:p>
          <a:p>
            <a:pPr>
              <a:spcBef>
                <a:spcPts val="900"/>
              </a:spcBef>
            </a:pPr>
            <a:r>
              <a:rPr lang="es-ES" dirty="0"/>
              <a:t>pezones planos o invertidos;</a:t>
            </a:r>
          </a:p>
          <a:p>
            <a:r>
              <a:rPr lang="es-ES" dirty="0"/>
              <a:t>congestión;</a:t>
            </a:r>
          </a:p>
          <a:p>
            <a:r>
              <a:rPr lang="es-ES" dirty="0"/>
              <a:t>mastitis;</a:t>
            </a:r>
          </a:p>
          <a:p>
            <a:pPr lvl="0"/>
            <a:r>
              <a:rPr lang="es-ES" altLang="en-US" dirty="0"/>
              <a:t>pezones dolorosos o fisurados, y</a:t>
            </a:r>
          </a:p>
          <a:p>
            <a:pPr lvl="0"/>
            <a:r>
              <a:rPr lang="es-ES" dirty="0"/>
              <a:t>además, los participantes reconocerán cuándo derivar las madres a médicos con experiencia para tratamiento avanzado.</a:t>
            </a:r>
            <a:endParaRPr lang="es-ES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altLang="en-US" sz="3200" dirty="0"/>
          </a:p>
          <a:p>
            <a:pPr marL="358775" indent="-3127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altLang="en-US" sz="32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11/2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11/20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3F091F5-EF02-C148-9232-3A7E4039D7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233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451A9B-1B14-394D-BDDC-913F708E9C71}"/>
              </a:ext>
            </a:extLst>
          </p:cNvPr>
          <p:cNvSpPr txBox="1"/>
          <p:nvPr/>
        </p:nvSpPr>
        <p:spPr>
          <a:xfrm>
            <a:off x="4038600" y="6611779"/>
            <a:ext cx="1476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Fisher Chloe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s-ES" dirty="0"/>
              <a:t>¿Qué observan?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11/21</a:t>
            </a:r>
          </a:p>
        </p:txBody>
      </p:sp>
      <p:pic>
        <p:nvPicPr>
          <p:cNvPr id="5" name="Content Placeholder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849C32C-650D-D545-9859-DC40DA6DCBB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r="6065" b="-3"/>
          <a:stretch/>
        </p:blipFill>
        <p:spPr bwMode="auto">
          <a:xfrm>
            <a:off x="1143000" y="1371600"/>
            <a:ext cx="6848856" cy="514990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D2BC36-C2C0-4641-BBEF-9651CC0483FB}"/>
              </a:ext>
            </a:extLst>
          </p:cNvPr>
          <p:cNvSpPr txBox="1"/>
          <p:nvPr/>
        </p:nvSpPr>
        <p:spPr>
          <a:xfrm>
            <a:off x="3962400" y="6611779"/>
            <a:ext cx="1374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/>
          <a:lstStyle/>
          <a:p>
            <a:r>
              <a:rPr lang="es-ES" dirty="0"/>
              <a:t>¿Qué observan?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Manejo clínico:</a:t>
            </a:r>
            <a:br>
              <a:rPr lang="es-ES" dirty="0"/>
            </a:br>
            <a:r>
              <a:rPr lang="es-ES" dirty="0"/>
              <a:t>Pezones dolorosos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Busque una causa</a:t>
            </a:r>
          </a:p>
          <a:p>
            <a:pPr lvl="1"/>
            <a:r>
              <a:rPr lang="es-ES" dirty="0"/>
              <a:t>Verifique el agarre</a:t>
            </a:r>
          </a:p>
          <a:p>
            <a:pPr lvl="1"/>
            <a:r>
              <a:rPr lang="es-ES" dirty="0"/>
              <a:t>Examine los pechos (congestión, fisura, candidiasis)</a:t>
            </a:r>
          </a:p>
          <a:p>
            <a:pPr lvl="1"/>
            <a:r>
              <a:rPr lang="es-ES" dirty="0"/>
              <a:t>Examine al bebé en busca de cándida o frenillo lingual</a:t>
            </a:r>
          </a:p>
          <a:p>
            <a:r>
              <a:rPr lang="es-ES" dirty="0"/>
              <a:t>Administre el tratamiento apropiado</a:t>
            </a:r>
          </a:p>
          <a:p>
            <a:pPr lvl="1"/>
            <a:r>
              <a:rPr lang="es-ES" dirty="0"/>
              <a:t>Refuerce la confianza de la madre</a:t>
            </a:r>
          </a:p>
          <a:p>
            <a:pPr lvl="1"/>
            <a:r>
              <a:rPr lang="es-ES" dirty="0"/>
              <a:t>Mejore el agarre y continúe el amamantamiento</a:t>
            </a:r>
          </a:p>
          <a:p>
            <a:pPr lvl="1"/>
            <a:r>
              <a:rPr lang="es-ES" dirty="0"/>
              <a:t>Disminuya la congestión (sugiera tomas frecuentes, extracción)</a:t>
            </a:r>
          </a:p>
          <a:p>
            <a:pPr lvl="1"/>
            <a:r>
              <a:rPr lang="es-ES" altLang="en-US" sz="2800" dirty="0"/>
              <a:t>Aplique curación húmeda de la herida si la fisura está abierta o ulcerada</a:t>
            </a:r>
          </a:p>
          <a:p>
            <a:pPr lvl="1"/>
            <a:r>
              <a:rPr lang="es-ES" altLang="en-US" sz="2800" dirty="0"/>
              <a:t>Trate la candidiasis si se presentan síntomas o si la madre siente dolor entre las tomas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Formas de los pechos y los pezones :</a:t>
            </a:r>
            <a:br>
              <a:rPr lang="es-ES" dirty="0"/>
            </a:br>
            <a:r>
              <a:rPr lang="es-ES" dirty="0"/>
              <a:t>¿Cuál es el mejor pecho para amamantar?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11/3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2057400"/>
            <a:ext cx="5814969" cy="43243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11/4</a:t>
            </a:r>
          </a:p>
        </p:txBody>
      </p:sp>
      <p:pic>
        <p:nvPicPr>
          <p:cNvPr id="5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12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63" y="1589964"/>
            <a:ext cx="4405064" cy="465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72641-24F2-BA42-BF59-B412B27C7FC9}"/>
              </a:ext>
            </a:extLst>
          </p:cNvPr>
          <p:cNvSpPr txBox="1"/>
          <p:nvPr/>
        </p:nvSpPr>
        <p:spPr>
          <a:xfrm>
            <a:off x="533400" y="872197"/>
            <a:ext cx="548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+mj-lt"/>
              </a:rPr>
              <a:t>¿Qué observan?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s-ES" dirty="0"/>
              <a:t>¿Qué observan?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11/5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690594" cy="506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4050C1-D4C9-F141-927A-91BC42590760}"/>
              </a:ext>
            </a:extLst>
          </p:cNvPr>
          <p:cNvSpPr txBox="1"/>
          <p:nvPr/>
        </p:nvSpPr>
        <p:spPr>
          <a:xfrm>
            <a:off x="3962400" y="6611779"/>
            <a:ext cx="1406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Armida Fernandes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s-ES" dirty="0"/>
              <a:t>Manejo clínico:</a:t>
            </a:r>
            <a:br>
              <a:rPr lang="es-ES" dirty="0"/>
            </a:br>
            <a:r>
              <a:rPr lang="es-ES" dirty="0"/>
              <a:t>Pezones planos e invertidos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505688"/>
              </p:ext>
            </p:extLst>
          </p:nvPr>
        </p:nvGraphicFramePr>
        <p:xfrm>
          <a:off x="609600" y="1979201"/>
          <a:ext cx="8229600" cy="385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799">
                <a:tc>
                  <a:txBody>
                    <a:bodyPr/>
                    <a:lstStyle/>
                    <a:p>
                      <a:r>
                        <a:rPr lang="es-ES" dirty="0"/>
                        <a:t>Período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/>
                        <a:t>Manejo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99">
                <a:tc>
                  <a:txBody>
                    <a:bodyPr/>
                    <a:lstStyle/>
                    <a:p>
                      <a:r>
                        <a:rPr lang="es-ES" sz="1600" dirty="0"/>
                        <a:t>Prenatal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/>
                        <a:t>No es útil.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5480">
                <a:tc>
                  <a:txBody>
                    <a:bodyPr/>
                    <a:lstStyle/>
                    <a:p>
                      <a:r>
                        <a:rPr lang="es-ES" sz="1600" dirty="0"/>
                        <a:t>Poco después del parto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Refuerce la confianza de la madre,</a:t>
                      </a:r>
                      <a:r>
                        <a:rPr lang="es-ES" alt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sus pechos </a:t>
                      </a: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mejorarán.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Explique que el bebé succiona del pecho, no el pezón.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Deje al bebé explorar el pecho en contacto piel con piel.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Ayude a la madre a colocar a su bebé el primer día.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Ensaye diferentes posiciones, por ejemplo, bajo el brazo.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Ayude la madre a que haga sobresalir más el pezón.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Use un sacaleches (extractor) o una jeringa.</a:t>
                      </a:r>
                      <a:endParaRPr lang="es-E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197">
                <a:tc>
                  <a:txBody>
                    <a:bodyPr/>
                    <a:lstStyle/>
                    <a:p>
                      <a:r>
                        <a:rPr lang="es-ES" sz="1600" dirty="0"/>
                        <a:t>Primera</a:t>
                      </a:r>
                      <a:r>
                        <a:rPr lang="es-ES" sz="1600" baseline="0" dirty="0"/>
                        <a:t>s semanas, de ser necesario</a:t>
                      </a:r>
                      <a:endParaRPr lang="es-E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Extraiga la leche materna y désela con taza al bebé.</a:t>
                      </a:r>
                    </a:p>
                    <a:p>
                      <a:pPr marL="285750" indent="-285750" fontAlgn="auto">
                        <a:spcAft>
                          <a:spcPts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Exprima la leche materna en la boca del bebé.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4572000" cy="1447800"/>
          </a:xfrm>
        </p:spPr>
        <p:txBody>
          <a:bodyPr>
            <a:normAutofit fontScale="90000"/>
          </a:bodyPr>
          <a:lstStyle/>
          <a:p>
            <a:r>
              <a:rPr lang="es-ES" dirty="0"/>
              <a:t>Manejo Clínico:</a:t>
            </a:r>
            <a:br>
              <a:rPr lang="es-ES" dirty="0"/>
            </a:br>
            <a:r>
              <a:rPr lang="es-ES" dirty="0"/>
              <a:t>Tratamiento con jeringa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477000"/>
            <a:ext cx="1295400" cy="304800"/>
          </a:xfrm>
        </p:spPr>
        <p:txBody>
          <a:bodyPr/>
          <a:lstStyle/>
          <a:p>
            <a:r>
              <a:rPr lang="es-ES" sz="1800" dirty="0"/>
              <a:t>11/7</a:t>
            </a:r>
          </a:p>
        </p:txBody>
      </p:sp>
      <p:pic>
        <p:nvPicPr>
          <p:cNvPr id="5" name="Picture 3" descr="Syringe cut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4518988" cy="49768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</a:t>
            </a:r>
            <a:r>
              <a:rPr lang="es-ES" sz="1000" dirty="0" err="1"/>
              <a:t>Felicity</a:t>
            </a:r>
            <a:r>
              <a:rPr lang="es-ES" sz="1000" dirty="0"/>
              <a:t> </a:t>
            </a:r>
            <a:r>
              <a:rPr lang="es-ES" sz="1000" dirty="0" err="1"/>
              <a:t>Savage</a:t>
            </a:r>
            <a:endParaRPr lang="es-ES" sz="1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D67583-5166-419A-9F9E-9BFACC8E7F32}"/>
              </a:ext>
            </a:extLst>
          </p:cNvPr>
          <p:cNvSpPr txBox="1"/>
          <p:nvPr/>
        </p:nvSpPr>
        <p:spPr>
          <a:xfrm>
            <a:off x="5540829" y="1071146"/>
            <a:ext cx="800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+mj-lt"/>
              </a:rPr>
              <a:t>Paso 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1392426-8D4B-476B-A017-69A1A0911EAE}"/>
              </a:ext>
            </a:extLst>
          </p:cNvPr>
          <p:cNvSpPr txBox="1"/>
          <p:nvPr/>
        </p:nvSpPr>
        <p:spPr>
          <a:xfrm>
            <a:off x="5540829" y="2500692"/>
            <a:ext cx="800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+mj-lt"/>
              </a:rPr>
              <a:t>Paso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04882C-F1FB-4920-8585-565001A6E983}"/>
              </a:ext>
            </a:extLst>
          </p:cNvPr>
          <p:cNvSpPr txBox="1"/>
          <p:nvPr/>
        </p:nvSpPr>
        <p:spPr>
          <a:xfrm>
            <a:off x="5549734" y="4018755"/>
            <a:ext cx="9272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+mj-lt"/>
              </a:rPr>
              <a:t>Paso 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EE7A6F-5568-4A7C-A2CA-AB972021DED2}"/>
              </a:ext>
            </a:extLst>
          </p:cNvPr>
          <p:cNvSpPr txBox="1"/>
          <p:nvPr/>
        </p:nvSpPr>
        <p:spPr>
          <a:xfrm>
            <a:off x="6629400" y="1079719"/>
            <a:ext cx="2133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050" dirty="0">
                <a:latin typeface="+mj-lt"/>
              </a:rPr>
              <a:t>Corte por la línea con un bisturí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E97AD3-8F71-4ADD-9A46-EE546E6D170B}"/>
              </a:ext>
            </a:extLst>
          </p:cNvPr>
          <p:cNvSpPr txBox="1"/>
          <p:nvPr/>
        </p:nvSpPr>
        <p:spPr>
          <a:xfrm>
            <a:off x="5867400" y="3522418"/>
            <a:ext cx="31242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050" dirty="0">
                <a:latin typeface="+mj-lt"/>
              </a:rPr>
              <a:t>Introduzca el émbolo por el extremo seccionado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710A67-E790-4B3D-BAC0-2EDC37A6E673}"/>
              </a:ext>
            </a:extLst>
          </p:cNvPr>
          <p:cNvSpPr txBox="1"/>
          <p:nvPr/>
        </p:nvSpPr>
        <p:spPr>
          <a:xfrm>
            <a:off x="5574474" y="5082463"/>
            <a:ext cx="257892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050" dirty="0">
                <a:latin typeface="+mj-lt"/>
              </a:rPr>
              <a:t>La madre retira lentamente el émbolo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Diferencias: </a:t>
            </a:r>
            <a:br>
              <a:rPr lang="es-ES" dirty="0"/>
            </a:br>
            <a:r>
              <a:rPr lang="es-ES" dirty="0"/>
              <a:t>Pechos llenos y congestionados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163923"/>
              </p:ext>
            </p:extLst>
          </p:nvPr>
        </p:nvGraphicFramePr>
        <p:xfrm>
          <a:off x="533400" y="1828800"/>
          <a:ext cx="8153400" cy="441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298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Llenos (Plétora mamaria)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Pechos congestionados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298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Calientes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Dolorosos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298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Pesados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Edematosos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109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Duros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7620" algn="l"/>
                          <a:tab pos="1150620" algn="l"/>
                          <a:tab pos="2560955" algn="ctr"/>
                        </a:tabLst>
                      </a:pPr>
                      <a:r>
                        <a:rPr lang="es-ES" sz="1800" spc="-1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Tensos, sobre todo el pezón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7620" algn="l"/>
                          <a:tab pos="1150620" algn="l"/>
                          <a:tab pos="2560955" algn="ctr"/>
                        </a:tabLst>
                      </a:pPr>
                      <a:r>
                        <a:rPr lang="es-ES" sz="1800" spc="-1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Brillantes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7620" algn="l"/>
                          <a:tab pos="1150620" algn="l"/>
                          <a:tab pos="2560955" algn="ctr"/>
                        </a:tabLst>
                      </a:pPr>
                      <a:r>
                        <a:rPr lang="es-ES" sz="1800" spc="-1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Pueden tener color rojizo</a:t>
                      </a:r>
                      <a:endParaRPr lang="es-ES" sz="18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298">
                <a:tc>
                  <a:txBody>
                    <a:bodyPr/>
                    <a:lstStyle/>
                    <a:p>
                      <a:r>
                        <a:rPr kumimoji="0" lang="es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leche fluye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7620" algn="l"/>
                          <a:tab pos="1150620" algn="l"/>
                          <a:tab pos="2560955" algn="ctr"/>
                        </a:tabLst>
                      </a:pPr>
                      <a:r>
                        <a:rPr kumimoji="0" lang="es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leche NO fluye</a:t>
                      </a:r>
                      <a:endParaRPr lang="es-ES" sz="1100" dirty="0">
                        <a:latin typeface="CG Times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298">
                <a:tc>
                  <a:txBody>
                    <a:bodyPr/>
                    <a:lstStyle/>
                    <a:p>
                      <a:r>
                        <a:rPr kumimoji="0" lang="es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 fiebre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7620" algn="l"/>
                          <a:tab pos="1150620" algn="l"/>
                          <a:tab pos="2560955" algn="ctr"/>
                        </a:tabLst>
                      </a:pPr>
                      <a:r>
                        <a:rPr kumimoji="0" lang="es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Puede haber fiebre durante 24 horas</a:t>
                      </a:r>
                      <a:endParaRPr lang="es-ES" sz="1100" dirty="0">
                        <a:latin typeface="CG Times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553200"/>
            <a:ext cx="1295400" cy="304800"/>
          </a:xfrm>
        </p:spPr>
        <p:txBody>
          <a:bodyPr/>
          <a:lstStyle/>
          <a:p>
            <a:r>
              <a:rPr lang="es-ES" sz="1800" dirty="0"/>
              <a:t>11/9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F5A5D850-7DCD-8A41-A233-755001EE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9" y="1275300"/>
            <a:ext cx="3978803" cy="52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B56EBC08-ED89-8445-848E-1CA64D72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74165"/>
            <a:ext cx="3390491" cy="537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31A20A-B86E-464B-835F-5A352E9C9ED7}"/>
              </a:ext>
            </a:extLst>
          </p:cNvPr>
          <p:cNvSpPr txBox="1"/>
          <p:nvPr/>
        </p:nvSpPr>
        <p:spPr>
          <a:xfrm>
            <a:off x="3429000" y="6611779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UNICEF/UNI51384/Prensa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81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observan?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C66B98EF4E43903CD34A859738EE" ma:contentTypeVersion="15" ma:contentTypeDescription="Create a new document." ma:contentTypeScope="" ma:versionID="a6cb09a09124ee5368d0dcf33edc44f5">
  <xsd:schema xmlns:xsd="http://www.w3.org/2001/XMLSchema" xmlns:xs="http://www.w3.org/2001/XMLSchema" xmlns:p="http://schemas.microsoft.com/office/2006/metadata/properties" xmlns:ns2="90c77432-d11e-4bcd-b3ef-edfb0845907a" xmlns:ns3="73d0ba8d-d766-4bf6-bcf0-d2eb81301a02" targetNamespace="http://schemas.microsoft.com/office/2006/metadata/properties" ma:root="true" ma:fieldsID="de4b717b127a680e2c16c90b12c17794" ns2:_="" ns3:_="">
    <xsd:import namespace="90c77432-d11e-4bcd-b3ef-edfb0845907a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77432-d11e-4bcd-b3ef-edfb08459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00EFCD-1D1D-4F75-B1C1-2056493D8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77432-d11e-4bcd-b3ef-edfb0845907a"/>
    <ds:schemaRef ds:uri="73d0ba8d-d766-4bf6-bcf0-d2eb81301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BCCF1A-1C87-4587-A2A8-E6701B382D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B2741B-A1D8-490C-B031-C7B1D59600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5812</TotalTime>
  <Words>940</Words>
  <Application>Microsoft Macintosh PowerPoint</Application>
  <PresentationFormat>On-screen Show (4:3)</PresentationFormat>
  <Paragraphs>195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CG Times</vt:lpstr>
      <vt:lpstr>Georgia</vt:lpstr>
      <vt:lpstr>Trebuchet MS</vt:lpstr>
      <vt:lpstr>Wingdings 2</vt:lpstr>
      <vt:lpstr>Urban</vt:lpstr>
      <vt:lpstr>Sesión 11. </vt:lpstr>
      <vt:lpstr>Sesión 11. Objetivos  Afecciones del pecho y el pezón </vt:lpstr>
      <vt:lpstr>Formas de los pechos y los pezones : ¿Cuál es el mejor pecho para amamantar?</vt:lpstr>
      <vt:lpstr>PowerPoint Presentation</vt:lpstr>
      <vt:lpstr>¿Qué observan?</vt:lpstr>
      <vt:lpstr>Manejo clínico: Pezones planos e invertidos</vt:lpstr>
      <vt:lpstr>Manejo Clínico: Tratamiento con jeringa</vt:lpstr>
      <vt:lpstr>Diferencias:  Pechos llenos y congestionados</vt:lpstr>
      <vt:lpstr>PowerPoint Presentation</vt:lpstr>
      <vt:lpstr>Congestión mamaria:  Causas y prevención</vt:lpstr>
      <vt:lpstr>Tratamiento:  Congestión mamaria</vt:lpstr>
      <vt:lpstr>¿Qué observan?</vt:lpstr>
      <vt:lpstr>Síntomas de conducto obstruido y mastitis</vt:lpstr>
      <vt:lpstr>Causas: Conductos obstruidos y mastitis</vt:lpstr>
      <vt:lpstr>Tratamiento: Conductos obstruidos y mastitis</vt:lpstr>
      <vt:lpstr>Tratamiento: Conductos obstruidos y mastitis</vt:lpstr>
      <vt:lpstr>¿Qué observan?</vt:lpstr>
      <vt:lpstr>¿Qué observan?</vt:lpstr>
      <vt:lpstr>¿Qué observan?</vt:lpstr>
      <vt:lpstr>¿Qué observan?</vt:lpstr>
      <vt:lpstr>¿Qué observan?</vt:lpstr>
      <vt:lpstr>Manejo clínico: Pezones dolorosos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</dc:title>
  <dc:creator>MUSTAFA, Thahira</dc:creator>
  <cp:lastModifiedBy>maria martinez</cp:lastModifiedBy>
  <cp:revision>105</cp:revision>
  <dcterms:created xsi:type="dcterms:W3CDTF">2019-06-16T08:59:06Z</dcterms:created>
  <dcterms:modified xsi:type="dcterms:W3CDTF">2022-09-19T15:31:55Z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HOMTS_FileType">
    <vt:lpwstr>RAW</vt:lpwstr>
  </property>
  <property fmtid="{D5CDD505-2E9C-101B-9397-08002B2CF9AE}" pid="3" name="PAHOMTS_JobNumber">
    <vt:lpwstr>ES0723</vt:lpwstr>
  </property>
  <property fmtid="{D5CDD505-2E9C-101B-9397-08002B2CF9AE}" pid="4" name="ContentTypeId">
    <vt:lpwstr>0x0101005D06C66B98EF4E43903CD34A859738EE</vt:lpwstr>
  </property>
</Properties>
</file>