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319" r:id="rId7"/>
    <p:sldId id="323" r:id="rId8"/>
    <p:sldId id="324" r:id="rId9"/>
    <p:sldId id="321" r:id="rId10"/>
    <p:sldId id="322" r:id="rId11"/>
    <p:sldId id="325" r:id="rId12"/>
    <p:sldId id="327" r:id="rId13"/>
    <p:sldId id="328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4643"/>
  </p:normalViewPr>
  <p:slideViewPr>
    <p:cSldViewPr>
      <p:cViewPr varScale="1">
        <p:scale>
          <a:sx n="105" d="100"/>
          <a:sy n="105" d="100"/>
        </p:scale>
        <p:origin x="18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9A01FE-F9A1-41AE-98A9-CDE86EFBE341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8F907-6F06-448E-86B0-6D8D992A4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F907-6F06-448E-86B0-6D8D992A4243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12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B45E2-D697-4A18-9CE8-A8225B980B0B}" type="datetimeFigureOut">
              <a:rPr lang="en-US" smtClean="0"/>
              <a:pPr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526D3D-B73D-4C24-8E8C-F88328A8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13.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553200" cy="1752600"/>
          </a:xfrm>
        </p:spPr>
        <p:txBody>
          <a:bodyPr>
            <a:normAutofit/>
          </a:bodyPr>
          <a:lstStyle/>
          <a:p>
            <a:r>
              <a:rPr lang="es-ES" sz="3600" dirty="0"/>
              <a:t>Dificultades con la alimentación al pecho y otros métodos de alimentación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13/1</a:t>
            </a:r>
          </a:p>
        </p:txBody>
      </p:sp>
      <p:pic>
        <p:nvPicPr>
          <p:cNvPr id="5" name="Picture 4" descr="F2_01102015_MN_08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457200"/>
            <a:ext cx="445770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6550223"/>
            <a:ext cx="2071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© OMS/Yoshi Shimizu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/>
              <a:t>Extracción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3962400" cy="2246376"/>
          </a:xfrm>
        </p:spPr>
        <p:txBody>
          <a:bodyPr/>
          <a:lstStyle/>
          <a:p>
            <a:r>
              <a:rPr lang="es-ES" dirty="0"/>
              <a:t>¿Cómo puede ayudar a esta madre a poner en la taza la cantidad correcta para </a:t>
            </a:r>
            <a:r>
              <a:rPr lang="es-ES"/>
              <a:t>la toma?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5A679-9FE0-074D-8D8C-F2B62A95CFF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/>
          <a:stretch/>
        </p:blipFill>
        <p:spPr bwMode="auto">
          <a:xfrm>
            <a:off x="4724400" y="685800"/>
            <a:ext cx="3350588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49CDA8-5AF8-1F47-8165-41387E14F3BF}"/>
              </a:ext>
            </a:extLst>
          </p:cNvPr>
          <p:cNvSpPr txBox="1"/>
          <p:nvPr/>
        </p:nvSpPr>
        <p:spPr>
          <a:xfrm>
            <a:off x="5257800" y="63246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UNICEF/UNI51380/Prensa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248400"/>
            <a:ext cx="1295400" cy="457200"/>
          </a:xfrm>
        </p:spPr>
        <p:txBody>
          <a:bodyPr/>
          <a:lstStyle/>
          <a:p>
            <a:r>
              <a:rPr lang="es-ES" sz="1800" dirty="0"/>
              <a:t>13/10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371600"/>
          </a:xfrm>
        </p:spPr>
        <p:txBody>
          <a:bodyPr>
            <a:normAutofit/>
          </a:bodyPr>
          <a:lstStyle/>
          <a:p>
            <a:r>
              <a:rPr lang="es-ES" altLang="en-US" dirty="0"/>
              <a:t>Sesión 13 </a:t>
            </a:r>
            <a:r>
              <a:rPr lang="es-ES" dirty="0"/>
              <a:t>objetivos </a:t>
            </a:r>
            <a:br>
              <a:rPr lang="es-ES" altLang="en-US" dirty="0"/>
            </a:br>
            <a:r>
              <a:rPr lang="es-ES" dirty="0"/>
              <a:t>Obstáculos a la lactancia materna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5105400"/>
          </a:xfrm>
        </p:spPr>
        <p:txBody>
          <a:bodyPr>
            <a:normAutofit lnSpcReduction="10000"/>
          </a:bodyPr>
          <a:lstStyle/>
          <a:p>
            <a:pPr marL="46038" indent="-46038">
              <a:buNone/>
            </a:pPr>
            <a:r>
              <a:rPr lang="es-ES" altLang="en-US" sz="2700" b="1" dirty="0"/>
              <a:t>Después de completar esta sesión, los participantes serán capaces de:</a:t>
            </a:r>
          </a:p>
          <a:p>
            <a:r>
              <a:rPr lang="es-ES" dirty="0"/>
              <a:t>describir las dificultades de un bebé para alimentarse al pecho; </a:t>
            </a:r>
          </a:p>
          <a:p>
            <a:r>
              <a:rPr lang="es-ES" dirty="0"/>
              <a:t>enumerar diferentes razones por las cuales un bebé llora con frecuencia; </a:t>
            </a:r>
          </a:p>
          <a:p>
            <a:r>
              <a:rPr lang="es-ES" dirty="0"/>
              <a:t>abordar los demás métodos de alimentación que se pueden utilizar hasta que el bebé pueda alimentarse al pecho de nuevo, y </a:t>
            </a:r>
          </a:p>
          <a:p>
            <a:r>
              <a:rPr lang="es-ES" dirty="0"/>
              <a:t>ayudar a una madre a superar estas dificultades y alimentar a su bebé usando métodos diferentes.</a:t>
            </a:r>
          </a:p>
          <a:p>
            <a:pPr marL="358775" indent="-312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n-US" sz="32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13/2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066800"/>
          </a:xfrm>
        </p:spPr>
        <p:txBody>
          <a:bodyPr>
            <a:noAutofit/>
          </a:bodyPr>
          <a:lstStyle/>
          <a:p>
            <a:r>
              <a:rPr lang="es-ES" sz="2800" dirty="0"/>
              <a:t>¿Por qué los bebés pueden ser renuentes a alimentarse al pecho?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100133"/>
              </p:ext>
            </p:extLst>
          </p:nvPr>
        </p:nvGraphicFramePr>
        <p:xfrm>
          <a:off x="152400" y="1510856"/>
          <a:ext cx="8915400" cy="527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28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+mn-lt"/>
                        </a:rPr>
                        <a:t>Posibilidad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+mn-lt"/>
                        </a:rPr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042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+mn-lt"/>
                        </a:rPr>
                        <a:t>Enfermo,</a:t>
                      </a:r>
                      <a:r>
                        <a:rPr lang="es-ES" sz="1600" baseline="0" dirty="0">
                          <a:latin typeface="+mn-lt"/>
                        </a:rPr>
                        <a:t> pequeño o débil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Parto difícil (por ejemplo, lesión cerebral).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Infección.</a:t>
                      </a:r>
                    </a:p>
                    <a:p>
                      <a:pPr marL="285750" indent="-285750">
                        <a:buClr>
                          <a:schemeClr val="accent3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Prematuridad.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952">
                <a:tc>
                  <a:txBody>
                    <a:bodyPr/>
                    <a:lstStyle/>
                    <a:p>
                      <a:r>
                        <a:rPr kumimoji="0"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Dolor o sedación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</a:pPr>
                      <a:r>
                        <a:rPr lang="es-ES" sz="1600" spc="-1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Dolor por magulladura (vacío, fórceps).</a:t>
                      </a:r>
                      <a:endParaRPr lang="es-E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</a:pPr>
                      <a:r>
                        <a:rPr lang="es-ES" sz="1600" spc="-1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Congestión nasal.</a:t>
                      </a:r>
                      <a:endParaRPr lang="es-E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</a:pPr>
                      <a:r>
                        <a:rPr lang="es-ES" sz="1600" spc="-1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Candidiasis oral (algodoncillo).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  <a:defRPr/>
                      </a:pPr>
                      <a:r>
                        <a:rPr lang="es-ES" sz="1600" spc="-1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Sedación (por medicamentos administrados a la madre durante el trabajo de parto).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8481">
                <a:tc>
                  <a:txBody>
                    <a:bodyPr/>
                    <a:lstStyle/>
                    <a:p>
                      <a:r>
                        <a:rPr kumimoji="0"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Dificultad con la técnica de amamantamiento</a:t>
                      </a:r>
                      <a:endParaRPr lang="es-E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</a:pPr>
                      <a:r>
                        <a:rPr lang="es-ES" sz="1600" spc="-1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Separación de la madre después del parto.</a:t>
                      </a:r>
                      <a:endParaRPr lang="es-E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</a:pPr>
                      <a:r>
                        <a:rPr lang="es-ES" sz="1600" spc="-1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 se obtiene mucha leche (por ejemplo, agarre inadecuado).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  <a:defRPr/>
                      </a:pPr>
                      <a:r>
                        <a:rPr lang="es-ES" sz="1600" spc="-1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Técnica deficiente de colocación y agarre.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</a:pPr>
                      <a:r>
                        <a:rPr lang="es-ES" sz="1600" spc="-1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Afecciones como la congestión mamaria o la mastitis.</a:t>
                      </a:r>
                      <a:endParaRPr lang="es-E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</a:pPr>
                      <a:r>
                        <a:rPr lang="es-ES" sz="1600" spc="-1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Sobreproducción de leche.</a:t>
                      </a:r>
                      <a:endParaRPr lang="es-E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</a:pPr>
                      <a:r>
                        <a:rPr lang="es-ES" sz="1600" spc="-1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Uso de biberones o tetinas artificiales con los lactantes prematuros.</a:t>
                      </a:r>
                      <a:endParaRPr lang="es-ES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441">
                <a:tc>
                  <a:txBody>
                    <a:bodyPr/>
                    <a:lstStyle/>
                    <a:p>
                      <a:r>
                        <a:rPr lang="es-ES" sz="1600" baseline="0" dirty="0">
                          <a:latin typeface="+mn-lt"/>
                        </a:rPr>
                        <a:t>Renuencia </a:t>
                      </a:r>
                      <a:r>
                        <a:rPr lang="es-ES" sz="1600" dirty="0">
                          <a:latin typeface="+mn-lt"/>
                        </a:rPr>
                        <a:t>percibida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</a:tabLst>
                      </a:pPr>
                      <a:r>
                        <a:rPr kumimoji="0" lang="es-E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Reflejos del recién nacido - de búsqueda.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6995725"/>
            <a:ext cx="1030605" cy="457200"/>
          </a:xfrm>
        </p:spPr>
        <p:txBody>
          <a:bodyPr/>
          <a:lstStyle/>
          <a:p>
            <a:r>
              <a:rPr lang="es-ES" sz="1800" dirty="0"/>
              <a:t>13/3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Razones por las cuales un bebé llora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909147"/>
              </p:ext>
            </p:extLst>
          </p:nvPr>
        </p:nvGraphicFramePr>
        <p:xfrm>
          <a:off x="533400" y="1600200"/>
          <a:ext cx="8229600" cy="450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Razón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Malestar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Pañal sucio, calor,</a:t>
                      </a:r>
                      <a:r>
                        <a:rPr lang="es-ES" sz="1800" baseline="0" dirty="0">
                          <a:latin typeface="+mn-lt"/>
                        </a:rPr>
                        <a:t> frío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7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Cansancio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Demasiados visitantes y exceso de estimulación. 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Enfermedad o dolor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457200" algn="l"/>
                        </a:tabLst>
                        <a:defRPr/>
                      </a:pPr>
                      <a:r>
                        <a:rPr lang="es-ES" sz="2000" spc="-10" dirty="0">
                          <a:latin typeface="+mn-lt"/>
                          <a:ea typeface="Times New Roman"/>
                          <a:cs typeface="Times New Roman"/>
                        </a:rPr>
                        <a:t>Dolor desde el parto, reflujo </a:t>
                      </a:r>
                      <a:r>
                        <a:rPr kumimoji="0" lang="es-E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los bebés que han sido alimentados con sonda.</a:t>
                      </a:r>
                      <a:endParaRPr lang="es-ES" sz="2000" dirty="0"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1143000" algn="l"/>
                          <a:tab pos="-685800" algn="l"/>
                          <a:tab pos="-228600" algn="l"/>
                          <a:tab pos="228600" algn="l"/>
                          <a:tab pos="429260" algn="l"/>
                          <a:tab pos="502920" algn="l"/>
                          <a:tab pos="685800" algn="l"/>
                          <a:tab pos="868680" algn="l"/>
                          <a:tab pos="1143000" algn="l"/>
                          <a:tab pos="1600200" algn="l"/>
                          <a:tab pos="1783080" algn="l"/>
                          <a:tab pos="2057400" algn="l"/>
                          <a:tab pos="2514600" algn="l"/>
                          <a:tab pos="2971800" algn="l"/>
                          <a:tab pos="3328035" algn="l"/>
                          <a:tab pos="3429000" algn="l"/>
                          <a:tab pos="3886200" algn="l"/>
                          <a:tab pos="4343400" algn="l"/>
                          <a:tab pos="4800600" algn="l"/>
                          <a:tab pos="5257800" algn="l"/>
                          <a:tab pos="457200" algn="l"/>
                        </a:tabLst>
                      </a:pPr>
                      <a:endParaRPr lang="es-E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37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Hambre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Agarre inadecuado, no obtener suficiente leche.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737">
                <a:tc>
                  <a:txBody>
                    <a:bodyPr/>
                    <a:lstStyle/>
                    <a:p>
                      <a:r>
                        <a:rPr kumimoji="0" lang="es-E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Alimentos de la madre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Cualquier</a:t>
                      </a:r>
                      <a:r>
                        <a:rPr lang="es-ES" sz="1800" baseline="0" dirty="0">
                          <a:latin typeface="+mn-lt"/>
                        </a:rPr>
                        <a:t> alimento, verificar la ingesta de leche de vaca de la madre.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  <a:latin typeface="+mn-lt"/>
                        </a:rPr>
                        <a:t>Sustancias</a:t>
                      </a:r>
                      <a:r>
                        <a:rPr lang="es-ES" sz="2000" dirty="0">
                          <a:latin typeface="+mn-lt"/>
                        </a:rPr>
                        <a:t> consumidas por la madre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Cafeína, cigarrillos.</a:t>
                      </a:r>
                      <a:endParaRPr lang="es-ES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172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¿Pueden pensar en otras razones?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13/4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s-ES" dirty="0"/>
              <a:t>Un bebé que llora mucho:  </a:t>
            </a:r>
            <a:br>
              <a:rPr lang="es-ES" dirty="0"/>
            </a:br>
            <a:r>
              <a:rPr lang="es-ES" dirty="0"/>
              <a:t>Apoyar a la madre, el padre y el cuidador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s-ES" dirty="0"/>
              <a:t>Escuche y aprenda.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/>
              <a:t>Si el bebé llora con frecuencia, busque una causa.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/>
              <a:t>Realice la historia clínica.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/>
              <a:t>Evalúe una sesión de amamantamiento.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/>
              <a:t>Examine al bebé.</a:t>
            </a:r>
          </a:p>
          <a:p>
            <a:pPr marL="624078" lvl="0" indent="-514350">
              <a:buFont typeface="+mj-lt"/>
              <a:buAutoNum type="arabicPeriod"/>
            </a:pPr>
            <a:r>
              <a:rPr lang="es-ES" dirty="0"/>
              <a:t>Refuerce la confianza de la madre y brinde apoyo sobre su capacidad de cuidar a su bebé.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/>
              <a:t>Acepte lo que siente la madre.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/>
              <a:t>Elogie lo que hacen bien la madre y el bebé.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/>
              <a:t>Dé información pertinente, según la situación.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/>
              <a:t>Haga un par de sugerencias sencillas.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/>
              <a:t>Dé ayuda práctica.</a:t>
            </a:r>
          </a:p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13/5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Autofit/>
          </a:bodyPr>
          <a:lstStyle/>
          <a:p>
            <a:r>
              <a:rPr lang="es-ES" sz="2800" dirty="0"/>
              <a:t>Manejo de las dificultades para alimentarse al pecho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050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1600" b="1" dirty="0"/>
              <a:t>Trate la causa, cuando sea posible</a:t>
            </a:r>
            <a:endParaRPr lang="es-ES" sz="1600" dirty="0"/>
          </a:p>
          <a:p>
            <a:pPr lvl="0"/>
            <a:r>
              <a:rPr lang="es-ES" sz="1600" dirty="0"/>
              <a:t>Afecciones del pecho o el pezón (cándida, mastitis, congestión mamaria y otras)  y otras dificultades tratadas en la sesión 11.</a:t>
            </a:r>
          </a:p>
          <a:p>
            <a:pPr lvl="0"/>
            <a:r>
              <a:rPr lang="es-ES" sz="1600" dirty="0"/>
              <a:t>Trate una candidiasis oral o una congestión nasal.</a:t>
            </a:r>
          </a:p>
          <a:p>
            <a:pPr lvl="0"/>
            <a:r>
              <a:rPr lang="es-ES" sz="1600" dirty="0"/>
              <a:t>Interrumpa el uso de todo lo que confiera un gusto o un olor desagradable al pecho.</a:t>
            </a:r>
          </a:p>
          <a:p>
            <a:pPr>
              <a:buNone/>
            </a:pPr>
            <a:r>
              <a:rPr lang="es-ES" sz="1600" dirty="0"/>
              <a:t> </a:t>
            </a:r>
          </a:p>
          <a:p>
            <a:pPr>
              <a:buNone/>
            </a:pPr>
            <a:r>
              <a:rPr lang="es-ES" sz="1600" b="1" dirty="0"/>
              <a:t>Ayude a la madre a hacer lo siguiente:</a:t>
            </a:r>
            <a:endParaRPr lang="es-ES" sz="1600" dirty="0"/>
          </a:p>
          <a:p>
            <a:r>
              <a:rPr lang="es-ES" sz="1600" dirty="0"/>
              <a:t>Déjela sostener a su bebé en contacto piel con piel, tanto tiempo como sea posible. </a:t>
            </a:r>
          </a:p>
          <a:p>
            <a:r>
              <a:rPr lang="es-ES" sz="1600" dirty="0"/>
              <a:t>Permita que el bebé explore el pecho y aprenda a sentirse cómodo allí, pero no trate de que él se prenda demasiado pronto. </a:t>
            </a:r>
          </a:p>
          <a:p>
            <a:r>
              <a:rPr lang="es-ES" sz="1600" dirty="0"/>
              <a:t>Extraerse su leche para alimentar al bebé </a:t>
            </a:r>
            <a:r>
              <a:rPr lang="es-ES" sz="1600" i="1" dirty="0"/>
              <a:t>y mantener su producción láctea.</a:t>
            </a:r>
            <a:endParaRPr lang="es-ES" sz="1600" dirty="0"/>
          </a:p>
          <a:p>
            <a:r>
              <a:rPr lang="es-ES" sz="1600" dirty="0"/>
              <a:t>Alimentar al bebé con la leche extraída con taza o cuchara, NO con un biberón.</a:t>
            </a:r>
          </a:p>
          <a:p>
            <a:pPr lvl="0"/>
            <a:r>
              <a:rPr lang="es-ES" sz="1600" dirty="0"/>
              <a:t>Cuidar al bebé de manera suave y con confianza.</a:t>
            </a:r>
          </a:p>
          <a:p>
            <a:pPr lvl="0"/>
            <a:r>
              <a:rPr lang="es-ES" sz="1600" dirty="0"/>
              <a:t>Ofrecer el pecho cuando su bebé esté dispuesto a succionar.</a:t>
            </a:r>
          </a:p>
          <a:p>
            <a:pPr lvl="1"/>
            <a:r>
              <a:rPr lang="es-ES" sz="1600" dirty="0"/>
              <a:t>Cuando su bebé está somnoliento o después de alimentarlo con taza.</a:t>
            </a:r>
          </a:p>
          <a:p>
            <a:pPr lvl="1"/>
            <a:r>
              <a:rPr lang="es-ES" sz="1600" dirty="0"/>
              <a:t>En diferentes posiciones.</a:t>
            </a:r>
          </a:p>
          <a:p>
            <a:pPr lvl="1"/>
            <a:r>
              <a:rPr lang="es-ES" sz="1600" dirty="0"/>
              <a:t>Cuando ella siente los efectos del reflejo de la oxitocina («de subida de la leche»)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13/6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fontScale="92500"/>
          </a:bodyPr>
          <a:lstStyle/>
          <a:p>
            <a:pPr lvl="0"/>
            <a:r>
              <a:rPr lang="es-ES" dirty="0"/>
              <a:t>Ayudar a su bebé a tomar el pecho</a:t>
            </a:r>
          </a:p>
          <a:p>
            <a:pPr lvl="1"/>
            <a:r>
              <a:rPr lang="es-ES" dirty="0"/>
              <a:t>Deje que ella coloque a su bebé con calma y sin prisa.</a:t>
            </a:r>
          </a:p>
          <a:p>
            <a:pPr lvl="1"/>
            <a:r>
              <a:rPr lang="es-ES" dirty="0"/>
              <a:t>Muéstrele la posición reclinada. </a:t>
            </a:r>
          </a:p>
          <a:p>
            <a:pPr lvl="1"/>
            <a:r>
              <a:rPr lang="es-ES" dirty="0"/>
              <a:t>Evite hacer presión por detrás de la cabeza del bebé o sobre un punto doloroso.</a:t>
            </a:r>
          </a:p>
          <a:p>
            <a:pPr lvl="1"/>
            <a:r>
              <a:rPr lang="es-ES" dirty="0"/>
              <a:t>Si el bebé está buscando, permítale que continúe y explique que el bebé está tratando de encontrar el pecho.</a:t>
            </a:r>
          </a:p>
          <a:p>
            <a:pPr lvl="1"/>
            <a:r>
              <a:rPr lang="es-ES" dirty="0"/>
              <a:t>Cuando el bebé está cerca del pecho, exprima un poco de leche en su boca.</a:t>
            </a:r>
          </a:p>
          <a:p>
            <a:pPr lvl="1"/>
            <a:r>
              <a:rPr lang="es-ES" dirty="0"/>
              <a:t>Cuando el bebé parezca interesado, ayude al bebé para que agarre el pecho, con paciencia, sin prisa.</a:t>
            </a:r>
          </a:p>
          <a:p>
            <a:pPr marL="411480" lvl="1" indent="0">
              <a:buNone/>
            </a:pPr>
            <a:endParaRPr lang="es-E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066800"/>
          </a:xfrm>
        </p:spPr>
        <p:txBody>
          <a:bodyPr>
            <a:noAutofit/>
          </a:bodyPr>
          <a:lstStyle/>
          <a:p>
            <a:r>
              <a:rPr lang="es-ES" sz="3200" dirty="0"/>
              <a:t>Manejo de las dificultades de la alimentación al pecho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172200"/>
            <a:ext cx="1295400" cy="457200"/>
          </a:xfrm>
        </p:spPr>
        <p:txBody>
          <a:bodyPr/>
          <a:lstStyle/>
          <a:p>
            <a:r>
              <a:rPr lang="es-ES" sz="1800" dirty="0"/>
              <a:t>13/7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s-ES" dirty="0"/>
              <a:t>Extracción manual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96200" y="6400800"/>
            <a:ext cx="1295400" cy="457200"/>
          </a:xfrm>
        </p:spPr>
        <p:txBody>
          <a:bodyPr/>
          <a:lstStyle/>
          <a:p>
            <a:r>
              <a:rPr lang="es-ES" sz="1800" dirty="0"/>
              <a:t>13/8</a:t>
            </a:r>
          </a:p>
        </p:txBody>
      </p:sp>
      <p:pic>
        <p:nvPicPr>
          <p:cNvPr id="8" name="Picture 7" descr="F7_05052016_PH_06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6743700" cy="449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49CDA8-5AF8-1F47-8165-41387E14F3BF}"/>
              </a:ext>
            </a:extLst>
          </p:cNvPr>
          <p:cNvSpPr txBox="1"/>
          <p:nvPr/>
        </p:nvSpPr>
        <p:spPr>
          <a:xfrm>
            <a:off x="3657600" y="62484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© OMS/Yoshi Shimizu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s-ES" dirty="0"/>
              <a:t>Alimentación con taza</a:t>
            </a:r>
          </a:p>
        </p:txBody>
      </p:sp>
      <p:pic>
        <p:nvPicPr>
          <p:cNvPr id="4" name="Content Placeholder 4" descr="A hand holding a baby&#10;&#10;Description automatically generated">
            <a:extLst>
              <a:ext uri="{FF2B5EF4-FFF2-40B4-BE49-F238E27FC236}">
                <a16:creationId xmlns:a16="http://schemas.microsoft.com/office/drawing/2014/main" id="{811AA1F9-13A8-6047-82D9-84F528D91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296596" cy="4864397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383178"/>
            <a:ext cx="1143000" cy="398622"/>
          </a:xfrm>
        </p:spPr>
        <p:txBody>
          <a:bodyPr/>
          <a:lstStyle/>
          <a:p>
            <a:r>
              <a:rPr lang="es-ES" sz="1800" dirty="0"/>
              <a:t>13/9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75A41-B1AA-6647-9739-148DCD4BE96A}"/>
              </a:ext>
            </a:extLst>
          </p:cNvPr>
          <p:cNvSpPr txBox="1"/>
          <p:nvPr/>
        </p:nvSpPr>
        <p:spPr>
          <a:xfrm>
            <a:off x="3657600" y="6400800"/>
            <a:ext cx="218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© UNICEF/UNI11841/Pirozzi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5" ma:contentTypeDescription="Create a new document." ma:contentTypeScope="" ma:versionID="a6cb09a09124ee5368d0dcf33edc44f5">
  <xsd:schema xmlns:xsd="http://www.w3.org/2001/XMLSchema" xmlns:xs="http://www.w3.org/2001/XMLSchema" xmlns:p="http://schemas.microsoft.com/office/2006/metadata/properties" xmlns:ns2="90c77432-d11e-4bcd-b3ef-edfb0845907a" xmlns:ns3="73d0ba8d-d766-4bf6-bcf0-d2eb81301a02" targetNamespace="http://schemas.microsoft.com/office/2006/metadata/properties" ma:root="true" ma:fieldsID="de4b717b127a680e2c16c90b12c17794" ns2:_="" ns3:_="">
    <xsd:import namespace="90c77432-d11e-4bcd-b3ef-edfb0845907a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C924B6-2672-4E7B-B6FB-39992737F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77432-d11e-4bcd-b3ef-edfb0845907a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7F3B70-A83A-4591-BA8A-3AB54A2862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07C19B-762F-46CC-92B3-BBB24F47BD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4688</TotalTime>
  <Words>789</Words>
  <Application>Microsoft Macintosh PowerPoint</Application>
  <PresentationFormat>On-screen Show (4:3)</PresentationFormat>
  <Paragraphs>101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Trebuchet MS</vt:lpstr>
      <vt:lpstr>Wingdings 2</vt:lpstr>
      <vt:lpstr>Urban</vt:lpstr>
      <vt:lpstr>Sesión 13. </vt:lpstr>
      <vt:lpstr>Sesión 13 objetivos  Obstáculos a la lactancia materna</vt:lpstr>
      <vt:lpstr>¿Por qué los bebés pueden ser renuentes a alimentarse al pecho?</vt:lpstr>
      <vt:lpstr>Razones por las cuales un bebé llora</vt:lpstr>
      <vt:lpstr>Un bebé que llora mucho:   Apoyar a la madre, el padre y el cuidador</vt:lpstr>
      <vt:lpstr>Manejo de las dificultades para alimentarse al pecho</vt:lpstr>
      <vt:lpstr>Manejo de las dificultades de la alimentación al pecho</vt:lpstr>
      <vt:lpstr>Extracción manual</vt:lpstr>
      <vt:lpstr>Alimentación con taza</vt:lpstr>
      <vt:lpstr>Extracción manual</vt:lpstr>
    </vt:vector>
  </TitlesOfParts>
  <Manager/>
  <Company>Windows User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subject/>
  <dc:creator>MUSTAFA, Thahira</dc:creator>
  <cp:keywords/>
  <dc:description/>
  <cp:lastModifiedBy>maria martinez</cp:lastModifiedBy>
  <cp:revision>101</cp:revision>
  <dcterms:created xsi:type="dcterms:W3CDTF">2019-06-16T08:59:06Z</dcterms:created>
  <dcterms:modified xsi:type="dcterms:W3CDTF">2022-09-19T15:31:21Z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HOMTS_FileType">
    <vt:lpwstr>RAW</vt:lpwstr>
  </property>
  <property fmtid="{D5CDD505-2E9C-101B-9397-08002B2CF9AE}" pid="3" name="PAHOMTS_JobNumber">
    <vt:lpwstr>ES0723</vt:lpwstr>
  </property>
  <property fmtid="{D5CDD505-2E9C-101B-9397-08002B2CF9AE}" pid="4" name="ContentTypeId">
    <vt:lpwstr>0x0101005D06C66B98EF4E43903CD34A859738EE</vt:lpwstr>
  </property>
</Properties>
</file>