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57" r:id="rId6"/>
    <p:sldId id="328" r:id="rId7"/>
    <p:sldId id="329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43"/>
  </p:normalViewPr>
  <p:slideViewPr>
    <p:cSldViewPr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99A01FE-F9A1-41AE-98A9-CDE86EFBE341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E58F907-6F06-448E-86B0-6D8D992A4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Sesión 16.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Salud materna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16/1</a:t>
            </a:r>
          </a:p>
        </p:txBody>
      </p:sp>
      <p:pic>
        <p:nvPicPr>
          <p:cNvPr id="5" name="Picture 4" descr="F7_08102015_KH_09305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304800"/>
            <a:ext cx="4257735" cy="3097124"/>
          </a:xfrm>
          <a:prstGeom prst="rect">
            <a:avLst/>
          </a:prstGeom>
        </p:spPr>
      </p:pic>
      <p:sp>
        <p:nvSpPr>
          <p:cNvPr id="7" name="TextBox 5">
            <a:extLst>
              <a:ext uri="{FF2B5EF4-FFF2-40B4-BE49-F238E27FC236}">
                <a16:creationId xmlns:a16="http://schemas.microsoft.com/office/drawing/2014/main" id="{7649CDA8-5AF8-1F47-8165-41387E14F3BF}"/>
              </a:ext>
            </a:extLst>
          </p:cNvPr>
          <p:cNvSpPr txBox="1"/>
          <p:nvPr/>
        </p:nvSpPr>
        <p:spPr>
          <a:xfrm>
            <a:off x="3505200" y="6581001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dirty="0"/>
              <a:t>© OMS/Yoshi Shimizu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763000" cy="1371600"/>
          </a:xfrm>
        </p:spPr>
        <p:txBody>
          <a:bodyPr>
            <a:normAutofit/>
          </a:bodyPr>
          <a:lstStyle/>
          <a:p>
            <a:r>
              <a:rPr lang="es-ES" altLang="en-US" dirty="0"/>
              <a:t>Sesión 16. </a:t>
            </a:r>
            <a:r>
              <a:rPr lang="es-ES" dirty="0"/>
              <a:t>Objetivos </a:t>
            </a:r>
            <a:br>
              <a:rPr lang="es-ES" altLang="en-US" dirty="0"/>
            </a:br>
            <a:r>
              <a:rPr lang="es-ES" dirty="0"/>
              <a:t>Salud materna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543800" cy="4267200"/>
          </a:xfrm>
        </p:spPr>
        <p:txBody>
          <a:bodyPr>
            <a:normAutofit/>
          </a:bodyPr>
          <a:lstStyle/>
          <a:p>
            <a:pPr marL="46038" indent="-46038">
              <a:buNone/>
            </a:pPr>
            <a:r>
              <a:rPr lang="es-ES" altLang="en-US" sz="2700" b="1" dirty="0"/>
              <a:t>Después de completar esta sesión, los participantes serán capaces de:</a:t>
            </a:r>
          </a:p>
          <a:p>
            <a:r>
              <a:rPr lang="es-ES" dirty="0"/>
              <a:t>ayudar a una madre que está demasiado enferma para seguir amamantando, y </a:t>
            </a:r>
          </a:p>
          <a:p>
            <a:r>
              <a:rPr lang="es-ES" dirty="0"/>
              <a:t>describir cómo ayudar una madre que toma medicamentos durante la lactancia.</a:t>
            </a:r>
          </a:p>
          <a:p>
            <a:pPr marL="317500" indent="-317500">
              <a:buFont typeface="Arial" panose="020B0604020202020204" pitchFamily="34" charset="0"/>
              <a:buChar char="•"/>
            </a:pPr>
            <a:endParaRPr lang="es-ES" dirty="0"/>
          </a:p>
          <a:p>
            <a:pPr marL="358775" indent="-312738">
              <a:spcAft>
                <a:spcPts val="600"/>
              </a:spcAft>
              <a:buNone/>
            </a:pPr>
            <a:endParaRPr lang="es-ES" altLang="en-US" sz="3200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16/2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Cómo ayudar a una madre que está enferma para que amamante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s-ES" sz="2000" dirty="0"/>
              <a:t>Toda mujer enferma</a:t>
            </a:r>
          </a:p>
          <a:p>
            <a:pPr lvl="1"/>
            <a:r>
              <a:rPr lang="es-ES" altLang="en-US" sz="2000" dirty="0"/>
              <a:t>Convénzala de que puede seguir amamantando y que usted le ayudará. Anímela a que continúe.</a:t>
            </a:r>
            <a:endParaRPr lang="es-ES" sz="2000" dirty="0"/>
          </a:p>
          <a:p>
            <a:r>
              <a:rPr lang="es-ES" sz="2000" dirty="0"/>
              <a:t>Si ingresa a un establecimiento de atención de salud</a:t>
            </a:r>
          </a:p>
          <a:p>
            <a:pPr lvl="1"/>
            <a:r>
              <a:rPr lang="es-ES" altLang="en-US" sz="2000" dirty="0"/>
              <a:t>Ingrese al bebé con ella.</a:t>
            </a:r>
            <a:endParaRPr lang="es-ES" sz="2000" dirty="0"/>
          </a:p>
          <a:p>
            <a:r>
              <a:rPr lang="es-ES" sz="2000" dirty="0"/>
              <a:t>Fiebre</a:t>
            </a:r>
          </a:p>
          <a:p>
            <a:pPr lvl="1"/>
            <a:r>
              <a:rPr lang="es-ES" altLang="en-US" sz="2100" dirty="0"/>
              <a:t>Dele líquidos en abundancia.</a:t>
            </a:r>
            <a:endParaRPr lang="es-ES" sz="2100" dirty="0"/>
          </a:p>
          <a:p>
            <a:r>
              <a:rPr lang="es-ES" sz="2000" dirty="0"/>
              <a:t>Si se siente indispuesta o renuente a amamantar</a:t>
            </a:r>
          </a:p>
          <a:p>
            <a:pPr lvl="1"/>
            <a:r>
              <a:rPr lang="es-ES" altLang="en-US" sz="2000" dirty="0"/>
              <a:t>Ayúdele a extraerse la leche y alimentar al bebé con taza.</a:t>
            </a:r>
            <a:endParaRPr lang="es-ES" sz="2000" dirty="0"/>
          </a:p>
          <a:p>
            <a:r>
              <a:rPr lang="es-ES" sz="2000" dirty="0"/>
              <a:t>Extremadamente enferma</a:t>
            </a:r>
          </a:p>
          <a:p>
            <a:pPr lvl="1"/>
            <a:r>
              <a:rPr lang="es-ES" altLang="en-US" sz="2000" dirty="0"/>
              <a:t>Considere la posibilidad de extraer su leche y alimentar al bebé con taza.</a:t>
            </a:r>
            <a:endParaRPr lang="es-ES" sz="2000" dirty="0"/>
          </a:p>
          <a:p>
            <a:r>
              <a:rPr lang="es-ES" sz="2000" dirty="0"/>
              <a:t>Con enfermedad mental</a:t>
            </a:r>
          </a:p>
          <a:p>
            <a:pPr lvl="1"/>
            <a:r>
              <a:rPr lang="es-ES" sz="2000" dirty="0"/>
              <a:t>Encontrar un acompañante que cuide al bebé y la madre juntos.</a:t>
            </a:r>
          </a:p>
          <a:p>
            <a:r>
              <a:rPr lang="es-ES" sz="2000" dirty="0"/>
              <a:t>Cuando la madre se recupera</a:t>
            </a:r>
          </a:p>
          <a:p>
            <a:pPr lvl="1"/>
            <a:r>
              <a:rPr lang="es-ES" altLang="en-US" sz="2000" dirty="0"/>
              <a:t>Ayúdele a aumentar su producción de leche.</a:t>
            </a:r>
            <a:endParaRPr lang="es-E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324600"/>
            <a:ext cx="1295400" cy="533400"/>
          </a:xfrm>
        </p:spPr>
        <p:txBody>
          <a:bodyPr/>
          <a:lstStyle/>
          <a:p>
            <a:r>
              <a:rPr lang="es-ES" sz="1800" dirty="0"/>
              <a:t>16/3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La lactancia materna y los medicamentos de la madre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455561"/>
              </p:ext>
            </p:extLst>
          </p:nvPr>
        </p:nvGraphicFramePr>
        <p:xfrm>
          <a:off x="304800" y="1686560"/>
          <a:ext cx="8458200" cy="471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5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2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700" dirty="0"/>
                        <a:t>Tipo</a:t>
                      </a:r>
                      <a:r>
                        <a:rPr lang="es-ES" sz="1700" baseline="0" dirty="0"/>
                        <a:t> de medicamento</a:t>
                      </a:r>
                      <a:endParaRPr lang="es-E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700" dirty="0"/>
                        <a:t>Manejo de la lactancia materna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700" dirty="0"/>
                        <a:t>-Algunos fármacos anticancerosos</a:t>
                      </a:r>
                    </a:p>
                    <a:p>
                      <a:r>
                        <a:rPr lang="es-ES" sz="1700" dirty="0"/>
                        <a:t>-Sustancias radioactivas (transitoriamente)</a:t>
                      </a:r>
                    </a:p>
                    <a:p>
                      <a:endParaRPr lang="es-E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700" dirty="0"/>
                        <a:t>Amamantamiento contraindicado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dirty="0"/>
                        <a:t>-</a:t>
                      </a:r>
                      <a:r>
                        <a:rPr lang="es-ES" sz="1700" baseline="0" dirty="0"/>
                        <a:t> Medicamentos </a:t>
                      </a:r>
                      <a:r>
                        <a:rPr lang="es-ES" sz="1700" dirty="0"/>
                        <a:t>psiquiátricos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aseline="0" dirty="0"/>
                        <a:t>-Anticonvulsivos</a:t>
                      </a:r>
                      <a:endParaRPr lang="es-ES" sz="1700" dirty="0"/>
                    </a:p>
                    <a:p>
                      <a:endParaRPr lang="es-E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dirty="0"/>
                        <a:t>-Seguir amamantando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dirty="0"/>
                        <a:t>-Efectos colaterales posibles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dirty="0"/>
                        <a:t>-</a:t>
                      </a:r>
                      <a:r>
                        <a:rPr lang="es-ES" sz="1700" baseline="0" dirty="0"/>
                        <a:t> Supervisar en el bebé </a:t>
                      </a:r>
                      <a:r>
                        <a:rPr lang="es-ES" sz="1700" dirty="0"/>
                        <a:t>la </a:t>
                      </a:r>
                      <a:r>
                        <a:rPr lang="es-ES" sz="1700" baseline="0" dirty="0"/>
                        <a:t>somnolencia</a:t>
                      </a:r>
                      <a:endParaRPr lang="es-ES" sz="1700" dirty="0"/>
                    </a:p>
                    <a:p>
                      <a:endParaRPr lang="es-E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700" dirty="0"/>
                        <a:t>-Cloranfenicol, tetraciclina, metronidazol, sulfonamidas, cotrimoxazol, </a:t>
                      </a:r>
                      <a:r>
                        <a:rPr lang="es-ES" sz="1700" baseline="0" dirty="0"/>
                        <a:t>dapsona</a:t>
                      </a:r>
                      <a:endParaRPr lang="es-ES" sz="1700" dirty="0"/>
                    </a:p>
                    <a:p>
                      <a:endParaRPr lang="es-E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700" dirty="0"/>
                        <a:t>-Usar</a:t>
                      </a:r>
                      <a:r>
                        <a:rPr lang="es-ES" sz="1700" baseline="0" dirty="0"/>
                        <a:t> otro fármaco de ser posible</a:t>
                      </a:r>
                    </a:p>
                    <a:p>
                      <a:r>
                        <a:rPr lang="es-ES" sz="1700" baseline="0" dirty="0"/>
                        <a:t>-Supervisar en el bebé </a:t>
                      </a:r>
                      <a:r>
                        <a:rPr lang="es-ES" sz="1700" dirty="0"/>
                        <a:t>la </a:t>
                      </a:r>
                      <a:r>
                        <a:rPr lang="es-ES" sz="1700" baseline="0" dirty="0"/>
                        <a:t>ictericia</a:t>
                      </a:r>
                      <a:endParaRPr lang="es-ES" sz="1700" dirty="0"/>
                    </a:p>
                    <a:p>
                      <a:endParaRPr lang="es-E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700" dirty="0"/>
                        <a:t>-Anticonceptivos que contienen estrógenos</a:t>
                      </a:r>
                    </a:p>
                    <a:p>
                      <a:r>
                        <a:rPr lang="es-ES" sz="1700" dirty="0"/>
                        <a:t>-Diuréticos tiazídicos</a:t>
                      </a:r>
                    </a:p>
                    <a:p>
                      <a:endParaRPr lang="es-E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700" dirty="0"/>
                        <a:t>-Usar</a:t>
                      </a:r>
                      <a:r>
                        <a:rPr lang="es-ES" sz="1700" baseline="0" dirty="0"/>
                        <a:t> otro fármaco </a:t>
                      </a:r>
                      <a:endParaRPr lang="es-ES" sz="1700" dirty="0"/>
                    </a:p>
                    <a:p>
                      <a:r>
                        <a:rPr lang="es-ES" sz="1700" dirty="0"/>
                        <a:t>-Puede disminuir la producción láctea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/>
                        <a:t>-Medicamentos </a:t>
                      </a:r>
                      <a:r>
                        <a:rPr lang="es-ES" sz="1700" dirty="0"/>
                        <a:t>de </a:t>
                      </a:r>
                      <a:r>
                        <a:rPr lang="es-ES" sz="1700"/>
                        <a:t>utilización corriente</a:t>
                      </a:r>
                      <a:endParaRPr lang="es-ES" sz="1700" dirty="0"/>
                    </a:p>
                    <a:p>
                      <a:endParaRPr lang="es-E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700" dirty="0"/>
                        <a:t>Seguros durante el amamantamiento en la posología usual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A9D4AB8-C643-BE4B-81BD-59D78414668C}"/>
              </a:ext>
            </a:extLst>
          </p:cNvPr>
          <p:cNvSpPr txBox="1"/>
          <p:nvPr/>
        </p:nvSpPr>
        <p:spPr>
          <a:xfrm>
            <a:off x="8229600" y="648693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2"/>
                </a:solidFill>
              </a:rPr>
              <a:t>16/4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06C66B98EF4E43903CD34A859738EE" ma:contentTypeVersion="15" ma:contentTypeDescription="Create a new document." ma:contentTypeScope="" ma:versionID="a6cb09a09124ee5368d0dcf33edc44f5">
  <xsd:schema xmlns:xsd="http://www.w3.org/2001/XMLSchema" xmlns:xs="http://www.w3.org/2001/XMLSchema" xmlns:p="http://schemas.microsoft.com/office/2006/metadata/properties" xmlns:ns2="90c77432-d11e-4bcd-b3ef-edfb0845907a" xmlns:ns3="73d0ba8d-d766-4bf6-bcf0-d2eb81301a02" targetNamespace="http://schemas.microsoft.com/office/2006/metadata/properties" ma:root="true" ma:fieldsID="de4b717b127a680e2c16c90b12c17794" ns2:_="" ns3:_="">
    <xsd:import namespace="90c77432-d11e-4bcd-b3ef-edfb0845907a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c77432-d11e-4bcd-b3ef-edfb084590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C79A89-CF45-4468-AC36-78D995C524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c77432-d11e-4bcd-b3ef-edfb0845907a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A22DFC-69D0-40E1-BEF8-7C7131911F3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0DE30AD-57B0-4C9B-8AEF-42C00E5606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792</TotalTime>
  <Words>279</Words>
  <Application>Microsoft Macintosh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Georgia</vt:lpstr>
      <vt:lpstr>Trebuchet MS</vt:lpstr>
      <vt:lpstr>Wingdings 2</vt:lpstr>
      <vt:lpstr>Urban</vt:lpstr>
      <vt:lpstr>Sesión 16. </vt:lpstr>
      <vt:lpstr>Sesión 16. Objetivos  Salud materna</vt:lpstr>
      <vt:lpstr>Cómo ayudar a una madre que está enferma para que amamante</vt:lpstr>
      <vt:lpstr>La lactancia materna y los medicamentos de la madre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</dc:title>
  <dc:creator>MUSTAFA, Thahira</dc:creator>
  <cp:lastModifiedBy>maria martinez</cp:lastModifiedBy>
  <cp:revision>76</cp:revision>
  <dcterms:created xsi:type="dcterms:W3CDTF">2019-06-16T08:59:06Z</dcterms:created>
  <dcterms:modified xsi:type="dcterms:W3CDTF">2022-09-19T15:30:48Z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AHOMTS_FileType">
    <vt:lpwstr>RAW</vt:lpwstr>
  </property>
  <property fmtid="{D5CDD505-2E9C-101B-9397-08002B2CF9AE}" pid="3" name="PAHOMTS_JobNumber">
    <vt:lpwstr>ES0723</vt:lpwstr>
  </property>
  <property fmtid="{D5CDD505-2E9C-101B-9397-08002B2CF9AE}" pid="4" name="ContentTypeId">
    <vt:lpwstr>0x0101005D06C66B98EF4E43903CD34A859738EE</vt:lpwstr>
  </property>
</Properties>
</file>