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85326139788084E-2"/>
          <c:y val="9.6067237989373219E-3"/>
          <c:w val="0.92703424224749686"/>
          <c:h val="0.925755910168055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MMR2-2015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9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4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8"/>
            <c:invertIfNegative val="0"/>
            <c:bubble3D val="0"/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Sheet1!$A$2:$A$44</c:f>
              <c:strCache>
                <c:ptCount val="43"/>
                <c:pt idx="0">
                  <c:v>USA</c:v>
                </c:pt>
                <c:pt idx="1">
                  <c:v>NIC</c:v>
                </c:pt>
                <c:pt idx="2">
                  <c:v>HTI</c:v>
                </c:pt>
                <c:pt idx="3">
                  <c:v>HND</c:v>
                </c:pt>
                <c:pt idx="4">
                  <c:v>GTM</c:v>
                </c:pt>
                <c:pt idx="5">
                  <c:v>DOM</c:v>
                </c:pt>
                <c:pt idx="6">
                  <c:v>CAN</c:v>
                </c:pt>
                <c:pt idx="7">
                  <c:v>BOL</c:v>
                </c:pt>
                <c:pt idx="8">
                  <c:v>ATG</c:v>
                </c:pt>
                <c:pt idx="9">
                  <c:v>SUR</c:v>
                </c:pt>
                <c:pt idx="10">
                  <c:v>VEN</c:v>
                </c:pt>
                <c:pt idx="11">
                  <c:v>PER</c:v>
                </c:pt>
                <c:pt idx="12">
                  <c:v>PRY</c:v>
                </c:pt>
                <c:pt idx="13">
                  <c:v>BHS</c:v>
                </c:pt>
                <c:pt idx="14">
                  <c:v>ECU</c:v>
                </c:pt>
                <c:pt idx="15">
                  <c:v>TTO</c:v>
                </c:pt>
                <c:pt idx="16">
                  <c:v>BRA</c:v>
                </c:pt>
                <c:pt idx="17">
                  <c:v>JAM</c:v>
                </c:pt>
                <c:pt idx="18">
                  <c:v>BMU</c:v>
                </c:pt>
                <c:pt idx="19">
                  <c:v>TCA</c:v>
                </c:pt>
                <c:pt idx="20">
                  <c:v>COL</c:v>
                </c:pt>
                <c:pt idx="21">
                  <c:v>SXM</c:v>
                </c:pt>
                <c:pt idx="22">
                  <c:v>ARG</c:v>
                </c:pt>
                <c:pt idx="23">
                  <c:v>SLV</c:v>
                </c:pt>
                <c:pt idx="24">
                  <c:v>VGB</c:v>
                </c:pt>
                <c:pt idx="25">
                  <c:v>URY</c:v>
                </c:pt>
                <c:pt idx="26">
                  <c:v>GRD</c:v>
                </c:pt>
                <c:pt idx="27">
                  <c:v>BRB</c:v>
                </c:pt>
                <c:pt idx="28">
                  <c:v>CHL</c:v>
                </c:pt>
                <c:pt idx="29">
                  <c:v>CRI</c:v>
                </c:pt>
                <c:pt idx="30">
                  <c:v>KNA</c:v>
                </c:pt>
                <c:pt idx="31">
                  <c:v>ABW</c:v>
                </c:pt>
                <c:pt idx="32">
                  <c:v>PAN</c:v>
                </c:pt>
                <c:pt idx="33">
                  <c:v>CYM</c:v>
                </c:pt>
                <c:pt idx="34">
                  <c:v>DMA</c:v>
                </c:pt>
                <c:pt idx="35">
                  <c:v>BLZ</c:v>
                </c:pt>
                <c:pt idx="36">
                  <c:v>GUY</c:v>
                </c:pt>
                <c:pt idx="37">
                  <c:v>LCA</c:v>
                </c:pt>
                <c:pt idx="38">
                  <c:v>MEX</c:v>
                </c:pt>
                <c:pt idx="39">
                  <c:v>VCT</c:v>
                </c:pt>
                <c:pt idx="40">
                  <c:v>MSR</c:v>
                </c:pt>
                <c:pt idx="41">
                  <c:v>CUB</c:v>
                </c:pt>
                <c:pt idx="42">
                  <c:v>AIA</c:v>
                </c:pt>
              </c:strCache>
            </c:strRef>
          </c:cat>
          <c:val>
            <c:numRef>
              <c:f>Sheet1!$B$2:$B$44</c:f>
              <c:numCache>
                <c:formatCode>General</c:formatCode>
                <c:ptCount val="43"/>
                <c:pt idx="9" formatCode="#,##0">
                  <c:v>27.8</c:v>
                </c:pt>
                <c:pt idx="10" formatCode="#,##0">
                  <c:v>52</c:v>
                </c:pt>
                <c:pt idx="11" formatCode="#,##0">
                  <c:v>63.042097614955203</c:v>
                </c:pt>
                <c:pt idx="12" formatCode="#,##0">
                  <c:v>66</c:v>
                </c:pt>
                <c:pt idx="13" formatCode="#,##0">
                  <c:v>76</c:v>
                </c:pt>
                <c:pt idx="14" formatCode="#,##0">
                  <c:v>76.246607894620993</c:v>
                </c:pt>
                <c:pt idx="15" formatCode="#,##0">
                  <c:v>78.610317503099594</c:v>
                </c:pt>
                <c:pt idx="16" formatCode="#,##0">
                  <c:v>79.940431555906002</c:v>
                </c:pt>
                <c:pt idx="17" formatCode="#,##0">
                  <c:v>83.124124626727607</c:v>
                </c:pt>
                <c:pt idx="18" formatCode="#,##0">
                  <c:v>84.107946026986497</c:v>
                </c:pt>
                <c:pt idx="19" formatCode="#,##0">
                  <c:v>84.901960784313701</c:v>
                </c:pt>
                <c:pt idx="20" formatCode="#,##0">
                  <c:v>85.647261535906495</c:v>
                </c:pt>
                <c:pt idx="21" formatCode="#,##0">
                  <c:v>86.4</c:v>
                </c:pt>
                <c:pt idx="22" formatCode="#,##0">
                  <c:v>86.564370078176196</c:v>
                </c:pt>
                <c:pt idx="23" formatCode="#,##0">
                  <c:v>87.549382606693001</c:v>
                </c:pt>
                <c:pt idx="24" formatCode="#,##0">
                  <c:v>87.6</c:v>
                </c:pt>
                <c:pt idx="25" formatCode="#,##0">
                  <c:v>87.964338781574995</c:v>
                </c:pt>
                <c:pt idx="26" formatCode="#,##0">
                  <c:v>88.801350590883501</c:v>
                </c:pt>
                <c:pt idx="27" formatCode="#,##0">
                  <c:v>88.971499380421307</c:v>
                </c:pt>
                <c:pt idx="28" formatCode="#,##0">
                  <c:v>89</c:v>
                </c:pt>
                <c:pt idx="29" formatCode="#,##0">
                  <c:v>90</c:v>
                </c:pt>
                <c:pt idx="30" formatCode="#,##0">
                  <c:v>90.448625180897295</c:v>
                </c:pt>
                <c:pt idx="31" formatCode="#,##0">
                  <c:v>92</c:v>
                </c:pt>
                <c:pt idx="32" formatCode="#,##0">
                  <c:v>92.198572005927502</c:v>
                </c:pt>
                <c:pt idx="33" formatCode="#,##0">
                  <c:v>93.029150823827607</c:v>
                </c:pt>
                <c:pt idx="34" formatCode="#,##0">
                  <c:v>94.474539544962099</c:v>
                </c:pt>
                <c:pt idx="35" formatCode="#,##0">
                  <c:v>94.966775060087699</c:v>
                </c:pt>
                <c:pt idx="36" formatCode="#,##0">
                  <c:v>95.011292679686505</c:v>
                </c:pt>
                <c:pt idx="37" formatCode="#,##0">
                  <c:v>95.111583421891595</c:v>
                </c:pt>
                <c:pt idx="38" formatCode="#,##0">
                  <c:v>96.129560613802298</c:v>
                </c:pt>
                <c:pt idx="39" formatCode="#,##0">
                  <c:v>99.4</c:v>
                </c:pt>
                <c:pt idx="40" formatCode="#,##0">
                  <c:v>100</c:v>
                </c:pt>
                <c:pt idx="41" formatCode="#,##0">
                  <c:v>100</c:v>
                </c:pt>
                <c:pt idx="42" formatCode="#,##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axId val="138674176"/>
        <c:axId val="127941376"/>
      </c:barChart>
      <c:catAx>
        <c:axId val="1386741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7941376"/>
        <c:crosses val="autoZero"/>
        <c:auto val="1"/>
        <c:lblAlgn val="ctr"/>
        <c:lblOffset val="100"/>
        <c:noMultiLvlLbl val="0"/>
      </c:catAx>
      <c:valAx>
        <c:axId val="127941376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3867417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1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6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263687"/>
              </p:ext>
            </p:extLst>
          </p:nvPr>
        </p:nvGraphicFramePr>
        <p:xfrm>
          <a:off x="457200" y="533400"/>
          <a:ext cx="8229600" cy="582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8060009" y="540746"/>
            <a:ext cx="0" cy="5682759"/>
          </a:xfrm>
          <a:prstGeom prst="line">
            <a:avLst/>
          </a:prstGeom>
          <a:ln w="1905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"/>
          <p:cNvSpPr txBox="1"/>
          <p:nvPr/>
        </p:nvSpPr>
        <p:spPr>
          <a:xfrm>
            <a:off x="7817665" y="6223505"/>
            <a:ext cx="508710" cy="2608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95%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 rot="10800000" flipV="1">
            <a:off x="2971801" y="6157664"/>
            <a:ext cx="3489325" cy="24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000" dirty="0" smtClean="0"/>
              <a:t>Coverage (%)</a:t>
            </a:r>
            <a:endParaRPr lang="en-US" sz="1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81000" y="6400800"/>
            <a:ext cx="73310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i="1" dirty="0"/>
              <a:t>Source: </a:t>
            </a:r>
            <a:r>
              <a:rPr lang="en-US" sz="1000" dirty="0"/>
              <a:t>Country report through the </a:t>
            </a:r>
            <a:r>
              <a:rPr lang="en-US" sz="1000" dirty="0" smtClean="0"/>
              <a:t>PAHO-WHO/UNICEF Joint </a:t>
            </a:r>
            <a:r>
              <a:rPr lang="en-US" sz="1000" dirty="0"/>
              <a:t>Reporting Forms (JRF), 2016.</a:t>
            </a:r>
          </a:p>
          <a:p>
            <a:pPr eaLnBrk="1" hangingPunct="1"/>
            <a:r>
              <a:rPr lang="es-PE" sz="1000" dirty="0" smtClean="0"/>
              <a:t>* No data </a:t>
            </a:r>
            <a:r>
              <a:rPr lang="es-PE" sz="1000" dirty="0" err="1" smtClean="0"/>
              <a:t>but</a:t>
            </a:r>
            <a:r>
              <a:rPr lang="es-PE" sz="1000" dirty="0" smtClean="0"/>
              <a:t> in </a:t>
            </a:r>
            <a:r>
              <a:rPr lang="es-PE" sz="1000" dirty="0" err="1" smtClean="0"/>
              <a:t>schedule</a:t>
            </a:r>
            <a:r>
              <a:rPr lang="es-PE" sz="1000" dirty="0" smtClean="0"/>
              <a:t>; NA-</a:t>
            </a:r>
            <a:r>
              <a:rPr lang="es-PE" sz="1000" dirty="0" err="1" smtClean="0"/>
              <a:t>not</a:t>
            </a:r>
            <a:r>
              <a:rPr lang="es-PE" sz="1000" dirty="0" smtClean="0"/>
              <a:t> </a:t>
            </a:r>
            <a:r>
              <a:rPr lang="es-PE" sz="1000" dirty="0" err="1" smtClean="0"/>
              <a:t>applicable</a:t>
            </a:r>
            <a:r>
              <a:rPr lang="es-PE" sz="1000" dirty="0" smtClean="0"/>
              <a:t>.</a:t>
            </a:r>
            <a:endParaRPr lang="es-PE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99346" y="4835642"/>
            <a:ext cx="2295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*</a:t>
            </a:r>
            <a:endParaRPr lang="en-US" sz="700" dirty="0"/>
          </a:p>
        </p:txBody>
      </p:sp>
      <p:sp>
        <p:nvSpPr>
          <p:cNvPr id="13" name="TextBox 12"/>
          <p:cNvSpPr txBox="1"/>
          <p:nvPr/>
        </p:nvSpPr>
        <p:spPr>
          <a:xfrm>
            <a:off x="767286" y="4937640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4" name="TextBox 13"/>
          <p:cNvSpPr txBox="1"/>
          <p:nvPr/>
        </p:nvSpPr>
        <p:spPr>
          <a:xfrm>
            <a:off x="799346" y="5062787"/>
            <a:ext cx="2295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*</a:t>
            </a:r>
            <a:endParaRPr lang="en-US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767286" y="5187934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767286" y="5313081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7" name="TextBox 16"/>
          <p:cNvSpPr txBox="1"/>
          <p:nvPr/>
        </p:nvSpPr>
        <p:spPr>
          <a:xfrm>
            <a:off x="767286" y="5438228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8" name="TextBox 17"/>
          <p:cNvSpPr txBox="1"/>
          <p:nvPr/>
        </p:nvSpPr>
        <p:spPr>
          <a:xfrm>
            <a:off x="767286" y="5563375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9" name="TextBox 18"/>
          <p:cNvSpPr txBox="1"/>
          <p:nvPr/>
        </p:nvSpPr>
        <p:spPr>
          <a:xfrm>
            <a:off x="767286" y="5688521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20" name="TextBox 19"/>
          <p:cNvSpPr txBox="1"/>
          <p:nvPr/>
        </p:nvSpPr>
        <p:spPr>
          <a:xfrm>
            <a:off x="799346" y="5825240"/>
            <a:ext cx="2295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*</a:t>
            </a:r>
            <a:endParaRPr lang="en-US" sz="700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-6036" y="109396"/>
            <a:ext cx="9144000" cy="42400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MMR2 vaccination coverage in the Americas,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789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MMR2 vaccination coverage in the Americas,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of municipalities with MMR1 vaccination coverage ≥95% in children 1 year of age, Latin America, 2014</dc:title>
  <dc:creator>Pacis, Ms. Carmelita Lucia (WDC)</dc:creator>
  <cp:lastModifiedBy>Pacis, Ms. Carmelita Lucia (WDC)</cp:lastModifiedBy>
  <cp:revision>24</cp:revision>
  <cp:lastPrinted>2015-11-06T19:37:46Z</cp:lastPrinted>
  <dcterms:created xsi:type="dcterms:W3CDTF">2015-11-04T23:19:39Z</dcterms:created>
  <dcterms:modified xsi:type="dcterms:W3CDTF">2016-12-09T21:51:52Z</dcterms:modified>
</cp:coreProperties>
</file>