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>
    <p:restoredLeft sz="6936" autoAdjust="0"/>
    <p:restoredTop sz="94660"/>
  </p:normalViewPr>
  <p:slideViewPr>
    <p:cSldViewPr>
      <p:cViewPr varScale="1">
        <p:scale>
          <a:sx n="115" d="100"/>
          <a:sy n="115" d="100"/>
        </p:scale>
        <p:origin x="-1685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36298932384342E-2"/>
          <c:y val="3.2051282051282E-2"/>
          <c:w val="0.89234875444839801"/>
          <c:h val="0.70833333333333304"/>
        </c:manualLayout>
      </c:layout>
      <c:barChart>
        <c:barDir val="col"/>
        <c:grouping val="clustered"/>
        <c:varyColors val="0"/>
        <c:ser>
          <c:idx val="10"/>
          <c:order val="0"/>
          <c:tx>
            <c:strRef>
              <c:f>Sheet1!$A$2</c:f>
              <c:strCache>
                <c:ptCount val="1"/>
                <c:pt idx="0">
                  <c:v>2009</c:v>
                </c:pt>
              </c:strCache>
            </c:strRef>
          </c:tx>
          <c:spPr>
            <a:solidFill>
              <a:srgbClr val="00FF00"/>
            </a:solidFill>
            <a:ln w="12207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2.66226703263807E-3"/>
                  <c:y val="3.580414902856919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4843295660424299E-3"/>
                  <c:y val="-7.894144011883449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06084125979083E-3"/>
                  <c:y val="-1.8042731873517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5.2703266884190404E-4"/>
                  <c:y val="9.573977381849179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4414">
                <a:noFill/>
              </a:ln>
            </c:spPr>
            <c:txPr>
              <a:bodyPr/>
              <a:lstStyle/>
              <a:p>
                <a:pPr>
                  <a:defRPr sz="1274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Sheet1!$B$1:$F$1</c:f>
              <c:strCache>
                <c:ptCount val="5"/>
                <c:pt idx="0">
                  <c:v>%Unidades notificadoras</c:v>
                </c:pt>
                <c:pt idx="1">
                  <c:v>% casos con investigación adecuada</c:v>
                </c:pt>
                <c:pt idx="2">
                  <c:v>% casos con muestra adecuada</c:v>
                </c:pt>
                <c:pt idx="3">
                  <c:v>% muestras en laboratorios &lt;=5 días</c:v>
                </c:pt>
                <c:pt idx="4">
                  <c:v>% resultados de laboratorio reportados  &lt;=4 días</c:v>
                </c:pt>
              </c:strCache>
            </c:strRef>
          </c:cat>
          <c:val>
            <c:numRef>
              <c:f>Sheet1!$B$2:$F$2</c:f>
            </c:numRef>
          </c:val>
        </c:ser>
        <c:ser>
          <c:idx val="11"/>
          <c:order val="1"/>
          <c:tx>
            <c:strRef>
              <c:f>Sheet1!$A$3</c:f>
              <c:strCache>
                <c:ptCount val="1"/>
                <c:pt idx="0">
                  <c:v>2010</c:v>
                </c:pt>
              </c:strCache>
            </c:strRef>
          </c:tx>
          <c:spPr>
            <a:solidFill>
              <a:srgbClr val="00FFFF"/>
            </a:solidFill>
            <a:ln w="12207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1"/>
              <c:layout>
                <c:manualLayout>
                  <c:x val="7.1724221021478198E-4"/>
                  <c:y val="6.721331485492700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3.7421524804756401E-3"/>
                  <c:y val="-9.080014183183420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2.3186641742242099E-3"/>
                  <c:y val="-1.674013427045250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8.8418356263237599E-4"/>
                  <c:y val="-5.009401392479880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4414">
                <a:noFill/>
              </a:ln>
            </c:spPr>
            <c:txPr>
              <a:bodyPr/>
              <a:lstStyle/>
              <a:p>
                <a:pPr>
                  <a:defRPr sz="1274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Sheet1!$B$1:$F$1</c:f>
              <c:strCache>
                <c:ptCount val="5"/>
                <c:pt idx="0">
                  <c:v>%Unidades notificadoras</c:v>
                </c:pt>
                <c:pt idx="1">
                  <c:v>% casos con investigación adecuada</c:v>
                </c:pt>
                <c:pt idx="2">
                  <c:v>% casos con muestra adecuada</c:v>
                </c:pt>
                <c:pt idx="3">
                  <c:v>% muestras en laboratorios &lt;=5 días</c:v>
                </c:pt>
                <c:pt idx="4">
                  <c:v>% resultados de laboratorio reportados  &lt;=4 días</c:v>
                </c:pt>
              </c:strCache>
            </c:strRef>
          </c:cat>
          <c:val>
            <c:numRef>
              <c:f>Sheet1!$B$3:$F$3</c:f>
              <c:numCache>
                <c:formatCode>General</c:formatCode>
                <c:ptCount val="5"/>
                <c:pt idx="0">
                  <c:v>81</c:v>
                </c:pt>
                <c:pt idx="1">
                  <c:v>75</c:v>
                </c:pt>
                <c:pt idx="2">
                  <c:v>97</c:v>
                </c:pt>
                <c:pt idx="3">
                  <c:v>86</c:v>
                </c:pt>
                <c:pt idx="4">
                  <c:v>85</c:v>
                </c:pt>
              </c:numCache>
            </c:numRef>
          </c:val>
        </c:ser>
        <c:ser>
          <c:idx val="12"/>
          <c:order val="2"/>
          <c:tx>
            <c:strRef>
              <c:f>Sheet1!$A$4</c:f>
              <c:strCache>
                <c:ptCount val="1"/>
                <c:pt idx="0">
                  <c:v>2011</c:v>
                </c:pt>
              </c:strCache>
            </c:strRef>
          </c:tx>
          <c:spPr>
            <a:solidFill>
              <a:srgbClr val="993300"/>
            </a:solidFill>
            <a:ln w="12207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1"/>
              <c:layout>
                <c:manualLayout>
                  <c:x val="1.08538540934553E-3"/>
                  <c:y val="-2.744529882837730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3309362490014801E-3"/>
                  <c:y val="2.2586272177303401E-5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9.07447942749926E-4"/>
                  <c:y val="-1.1163265722724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2.1529987824059202E-3"/>
                  <c:y val="-5.426095323744050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4414">
                <a:noFill/>
              </a:ln>
            </c:spPr>
            <c:txPr>
              <a:bodyPr/>
              <a:lstStyle/>
              <a:p>
                <a:pPr>
                  <a:defRPr sz="1274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Sheet1!$B$1:$F$1</c:f>
              <c:strCache>
                <c:ptCount val="5"/>
                <c:pt idx="0">
                  <c:v>%Unidades notificadoras</c:v>
                </c:pt>
                <c:pt idx="1">
                  <c:v>% casos con investigación adecuada</c:v>
                </c:pt>
                <c:pt idx="2">
                  <c:v>% casos con muestra adecuada</c:v>
                </c:pt>
                <c:pt idx="3">
                  <c:v>% muestras en laboratorios &lt;=5 días</c:v>
                </c:pt>
                <c:pt idx="4">
                  <c:v>% resultados de laboratorio reportados  &lt;=4 días</c:v>
                </c:pt>
              </c:strCache>
            </c:strRef>
          </c:cat>
          <c:val>
            <c:numRef>
              <c:f>Sheet1!$B$4:$F$4</c:f>
              <c:numCache>
                <c:formatCode>General</c:formatCode>
                <c:ptCount val="5"/>
                <c:pt idx="0">
                  <c:v>83</c:v>
                </c:pt>
                <c:pt idx="1">
                  <c:v>80</c:v>
                </c:pt>
                <c:pt idx="2">
                  <c:v>92</c:v>
                </c:pt>
                <c:pt idx="3">
                  <c:v>76</c:v>
                </c:pt>
                <c:pt idx="4">
                  <c:v>86</c:v>
                </c:pt>
              </c:numCache>
            </c:numRef>
          </c:val>
        </c:ser>
        <c:ser>
          <c:idx val="13"/>
          <c:order val="3"/>
          <c:tx>
            <c:strRef>
              <c:f>Sheet1!$A$5</c:f>
              <c:strCache>
                <c:ptCount val="1"/>
                <c:pt idx="0">
                  <c:v>2012</c:v>
                </c:pt>
              </c:strCache>
            </c:strRef>
          </c:tx>
          <c:spPr>
            <a:solidFill>
              <a:srgbClr val="FF9900"/>
            </a:solidFill>
            <a:ln w="12207">
              <a:solidFill>
                <a:schemeClr val="tx1"/>
              </a:solidFill>
              <a:prstDash val="solid"/>
            </a:ln>
          </c:spPr>
          <c:invertIfNegative val="0"/>
          <c:dLbls>
            <c:spPr>
              <a:noFill/>
              <a:ln w="24414">
                <a:noFill/>
              </a:ln>
            </c:spPr>
            <c:txPr>
              <a:bodyPr/>
              <a:lstStyle/>
              <a:p>
                <a:pPr>
                  <a:defRPr sz="1274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Sheet1!$B$1:$F$1</c:f>
              <c:strCache>
                <c:ptCount val="5"/>
                <c:pt idx="0">
                  <c:v>%Unidades notificadoras</c:v>
                </c:pt>
                <c:pt idx="1">
                  <c:v>% casos con investigación adecuada</c:v>
                </c:pt>
                <c:pt idx="2">
                  <c:v>% casos con muestra adecuada</c:v>
                </c:pt>
                <c:pt idx="3">
                  <c:v>% muestras en laboratorios &lt;=5 días</c:v>
                </c:pt>
                <c:pt idx="4">
                  <c:v>% resultados de laboratorio reportados  &lt;=4 días</c:v>
                </c:pt>
              </c:strCache>
            </c:strRef>
          </c:cat>
          <c:val>
            <c:numRef>
              <c:f>Sheet1!$B$5:$F$5</c:f>
              <c:numCache>
                <c:formatCode>General</c:formatCode>
                <c:ptCount val="5"/>
                <c:pt idx="0">
                  <c:v>79</c:v>
                </c:pt>
                <c:pt idx="1">
                  <c:v>79</c:v>
                </c:pt>
                <c:pt idx="2">
                  <c:v>97</c:v>
                </c:pt>
                <c:pt idx="3">
                  <c:v>85</c:v>
                </c:pt>
                <c:pt idx="4">
                  <c:v>83</c:v>
                </c:pt>
              </c:numCache>
            </c:numRef>
          </c:val>
        </c:ser>
        <c:ser>
          <c:idx val="14"/>
          <c:order val="4"/>
          <c:tx>
            <c:strRef>
              <c:f>Sheet1!$A$6</c:f>
              <c:strCache>
                <c:ptCount val="1"/>
                <c:pt idx="0">
                  <c:v>2013</c:v>
                </c:pt>
              </c:strCache>
            </c:strRef>
          </c:tx>
          <c:spPr>
            <a:solidFill>
              <a:srgbClr val="008080"/>
            </a:solidFill>
            <a:ln w="12207">
              <a:solidFill>
                <a:schemeClr val="tx1"/>
              </a:solidFill>
              <a:prstDash val="solid"/>
            </a:ln>
          </c:spPr>
          <c:invertIfNegative val="0"/>
          <c:dLbls>
            <c:spPr>
              <a:noFill/>
              <a:ln w="24414">
                <a:noFill/>
              </a:ln>
            </c:spPr>
            <c:txPr>
              <a:bodyPr/>
              <a:lstStyle/>
              <a:p>
                <a:pPr>
                  <a:defRPr sz="1274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Sheet1!$B$1:$F$1</c:f>
              <c:strCache>
                <c:ptCount val="5"/>
                <c:pt idx="0">
                  <c:v>%Unidades notificadoras</c:v>
                </c:pt>
                <c:pt idx="1">
                  <c:v>% casos con investigación adecuada</c:v>
                </c:pt>
                <c:pt idx="2">
                  <c:v>% casos con muestra adecuada</c:v>
                </c:pt>
                <c:pt idx="3">
                  <c:v>% muestras en laboratorios &lt;=5 días</c:v>
                </c:pt>
                <c:pt idx="4">
                  <c:v>% resultados de laboratorio reportados  &lt;=4 días</c:v>
                </c:pt>
              </c:strCache>
            </c:strRef>
          </c:cat>
          <c:val>
            <c:numRef>
              <c:f>Sheet1!$B$6:$F$6</c:f>
              <c:numCache>
                <c:formatCode>General</c:formatCode>
                <c:ptCount val="5"/>
                <c:pt idx="0">
                  <c:v>70</c:v>
                </c:pt>
                <c:pt idx="1">
                  <c:v>77</c:v>
                </c:pt>
                <c:pt idx="2">
                  <c:v>95</c:v>
                </c:pt>
                <c:pt idx="3">
                  <c:v>66</c:v>
                </c:pt>
                <c:pt idx="4">
                  <c:v>67</c:v>
                </c:pt>
              </c:numCache>
            </c:numRef>
          </c:val>
        </c:ser>
        <c:ser>
          <c:idx val="0"/>
          <c:order val="5"/>
          <c:tx>
            <c:strRef>
              <c:f>Sheet1!$A$7</c:f>
              <c:strCache>
                <c:ptCount val="1"/>
                <c:pt idx="0">
                  <c:v>2014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200" b="1">
                    <a:solidFill>
                      <a:schemeClr val="tx1"/>
                    </a:solidFill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Sheet1!$B$1:$F$1</c:f>
              <c:strCache>
                <c:ptCount val="5"/>
                <c:pt idx="0">
                  <c:v>%Unidades notificadoras</c:v>
                </c:pt>
                <c:pt idx="1">
                  <c:v>% casos con investigación adecuada</c:v>
                </c:pt>
                <c:pt idx="2">
                  <c:v>% casos con muestra adecuada</c:v>
                </c:pt>
                <c:pt idx="3">
                  <c:v>% muestras en laboratorios &lt;=5 días</c:v>
                </c:pt>
                <c:pt idx="4">
                  <c:v>% resultados de laboratorio reportados  &lt;=4 días</c:v>
                </c:pt>
              </c:strCache>
            </c:strRef>
          </c:cat>
          <c:val>
            <c:numRef>
              <c:f>Sheet1!$B$7:$F$7</c:f>
              <c:numCache>
                <c:formatCode>0</c:formatCode>
                <c:ptCount val="5"/>
                <c:pt idx="0">
                  <c:v>70.31304406980324</c:v>
                </c:pt>
                <c:pt idx="1">
                  <c:v>81.910921961907974</c:v>
                </c:pt>
                <c:pt idx="2">
                  <c:v>86.051096872284973</c:v>
                </c:pt>
                <c:pt idx="3">
                  <c:v>77.650358384013884</c:v>
                </c:pt>
                <c:pt idx="4">
                  <c:v>69.915453953084267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80"/>
        <c:axId val="93173248"/>
        <c:axId val="93174784"/>
      </c:barChart>
      <c:catAx>
        <c:axId val="931732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12207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74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3174784"/>
        <c:crosses val="autoZero"/>
        <c:auto val="1"/>
        <c:lblAlgn val="ctr"/>
        <c:lblOffset val="20"/>
        <c:tickLblSkip val="1"/>
        <c:tickMarkSkip val="1"/>
        <c:noMultiLvlLbl val="0"/>
      </c:catAx>
      <c:valAx>
        <c:axId val="93174784"/>
        <c:scaling>
          <c:orientation val="minMax"/>
          <c:max val="100"/>
        </c:scaling>
        <c:delete val="0"/>
        <c:axPos val="l"/>
        <c:title>
          <c:tx>
            <c:rich>
              <a:bodyPr/>
              <a:lstStyle/>
              <a:p>
                <a:pPr>
                  <a:defRPr sz="1274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dirty="0" err="1" smtClean="0"/>
                  <a:t>Porcentaje</a:t>
                </a:r>
                <a:endParaRPr lang="en-US" dirty="0"/>
              </a:p>
            </c:rich>
          </c:tx>
          <c:layout>
            <c:manualLayout>
              <c:xMode val="edge"/>
              <c:yMode val="edge"/>
              <c:x val="0"/>
              <c:y val="0.28685897435897401"/>
            </c:manualLayout>
          </c:layout>
          <c:overlay val="0"/>
          <c:spPr>
            <a:noFill/>
            <a:ln w="24414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12207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74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3173248"/>
        <c:crosses val="autoZero"/>
        <c:crossBetween val="between"/>
        <c:majorUnit val="20"/>
      </c:valAx>
      <c:spPr>
        <a:noFill/>
        <a:ln w="24414">
          <a:noFill/>
        </a:ln>
      </c:spPr>
    </c:plotArea>
    <c:legend>
      <c:legendPos val="b"/>
      <c:layout>
        <c:manualLayout>
          <c:xMode val="edge"/>
          <c:yMode val="edge"/>
          <c:x val="0.27262840665250099"/>
          <c:y val="0.91286670883591003"/>
          <c:w val="0.41363669445122297"/>
          <c:h val="5.9909045302855103E-2"/>
        </c:manualLayout>
      </c:layout>
      <c:overlay val="0"/>
      <c:spPr>
        <a:noFill/>
        <a:ln w="3052">
          <a:solidFill>
            <a:schemeClr val="tx1"/>
          </a:solidFill>
          <a:prstDash val="solid"/>
        </a:ln>
      </c:spPr>
      <c:txPr>
        <a:bodyPr/>
        <a:lstStyle/>
        <a:p>
          <a:pPr>
            <a:defRPr sz="1413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06" b="1" i="0" u="none" strike="noStrike" baseline="0">
          <a:solidFill>
            <a:srgbClr val="FFFFFF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950CE9-5063-4BCB-B55E-C87303A8DAA6}" type="datetimeFigureOut">
              <a:rPr lang="en-US" smtClean="0"/>
              <a:t>3/16/2015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E786A2-0809-4F33-B2F7-141E005D2B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086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868" indent="-28571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2874" indent="-228574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023" indent="-228574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173" indent="-228574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322" indent="-2285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471" indent="-2285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8620" indent="-2285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5770" indent="-2285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4A89F2A-15F7-4365-B77E-C398A18EE0FB}" type="slidenum">
              <a:rPr lang="en-US"/>
              <a:pPr eaLnBrk="1" hangingPunct="1"/>
              <a:t>1</a:t>
            </a:fld>
            <a:endParaRPr lang="en-US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4988"/>
            <a:ext cx="5029200" cy="4113212"/>
          </a:xfrm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0A80F-EE0B-4AC1-8534-A5EC907407B6}" type="datetimeFigureOut">
              <a:rPr lang="en-US" smtClean="0"/>
              <a:t>3/16/2015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0E117-258A-4196-A3AC-92394021DA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20691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0A80F-EE0B-4AC1-8534-A5EC907407B6}" type="datetimeFigureOut">
              <a:rPr lang="en-US" smtClean="0"/>
              <a:t>3/16/2015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0E117-258A-4196-A3AC-92394021DA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1655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0A80F-EE0B-4AC1-8534-A5EC907407B6}" type="datetimeFigureOut">
              <a:rPr lang="en-US" smtClean="0"/>
              <a:t>3/16/2015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0E117-258A-4196-A3AC-92394021DA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2430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0A80F-EE0B-4AC1-8534-A5EC907407B6}" type="datetimeFigureOut">
              <a:rPr lang="en-US" smtClean="0"/>
              <a:t>3/16/2015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0E117-258A-4196-A3AC-92394021DA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8889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0A80F-EE0B-4AC1-8534-A5EC907407B6}" type="datetimeFigureOut">
              <a:rPr lang="en-US" smtClean="0"/>
              <a:t>3/16/2015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0E117-258A-4196-A3AC-92394021DA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7306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0A80F-EE0B-4AC1-8534-A5EC907407B6}" type="datetimeFigureOut">
              <a:rPr lang="en-US" smtClean="0"/>
              <a:t>3/16/2015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0E117-258A-4196-A3AC-92394021DA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7066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0A80F-EE0B-4AC1-8534-A5EC907407B6}" type="datetimeFigureOut">
              <a:rPr lang="en-US" smtClean="0"/>
              <a:t>3/16/2015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0E117-258A-4196-A3AC-92394021DA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3527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0A80F-EE0B-4AC1-8534-A5EC907407B6}" type="datetimeFigureOut">
              <a:rPr lang="en-US" smtClean="0"/>
              <a:t>3/16/2015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0E117-258A-4196-A3AC-92394021DA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33459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0A80F-EE0B-4AC1-8534-A5EC907407B6}" type="datetimeFigureOut">
              <a:rPr lang="en-US" smtClean="0"/>
              <a:t>3/16/2015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0E117-258A-4196-A3AC-92394021DA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9676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0A80F-EE0B-4AC1-8534-A5EC907407B6}" type="datetimeFigureOut">
              <a:rPr lang="en-US" smtClean="0"/>
              <a:t>3/16/2015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0E117-258A-4196-A3AC-92394021DA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1347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0A80F-EE0B-4AC1-8534-A5EC907407B6}" type="datetimeFigureOut">
              <a:rPr lang="en-US" smtClean="0"/>
              <a:t>3/16/2015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0E117-258A-4196-A3AC-92394021DA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8400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E0A80F-EE0B-4AC1-8534-A5EC907407B6}" type="datetimeFigureOut">
              <a:rPr lang="en-US" smtClean="0"/>
              <a:t>3/16/2015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70E117-258A-4196-A3AC-92394021DA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9592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4"/>
          <p:cNvSpPr txBox="1">
            <a:spLocks noChangeArrowheads="1"/>
          </p:cNvSpPr>
          <p:nvPr/>
        </p:nvSpPr>
        <p:spPr bwMode="auto">
          <a:xfrm>
            <a:off x="177800" y="762000"/>
            <a:ext cx="1841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sz="1600" b="1"/>
          </a:p>
        </p:txBody>
      </p:sp>
      <p:grpSp>
        <p:nvGrpSpPr>
          <p:cNvPr id="2051" name="Group 10"/>
          <p:cNvGrpSpPr>
            <a:grpSpLocks/>
          </p:cNvGrpSpPr>
          <p:nvPr/>
        </p:nvGrpSpPr>
        <p:grpSpPr bwMode="auto">
          <a:xfrm>
            <a:off x="355600" y="1498600"/>
            <a:ext cx="8408988" cy="4584700"/>
            <a:chOff x="213" y="963"/>
            <a:chExt cx="5297" cy="2888"/>
          </a:xfrm>
        </p:grpSpPr>
        <p:graphicFrame>
          <p:nvGraphicFramePr>
            <p:cNvPr id="2" name="Object 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916244634"/>
                </p:ext>
              </p:extLst>
            </p:nvPr>
          </p:nvGraphicFramePr>
          <p:xfrm>
            <a:off x="213" y="963"/>
            <a:ext cx="5297" cy="2888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2057" name="Line 5"/>
            <p:cNvSpPr>
              <a:spLocks noChangeShapeType="1"/>
            </p:cNvSpPr>
            <p:nvPr/>
          </p:nvSpPr>
          <p:spPr bwMode="auto">
            <a:xfrm>
              <a:off x="612" y="1449"/>
              <a:ext cx="4848" cy="10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560663" y="228600"/>
            <a:ext cx="8326125" cy="9540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376" tIns="45688" rIns="91376" bIns="45688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s-PE" sz="2800" b="1" dirty="0">
                <a:solidFill>
                  <a:srgbClr val="333399"/>
                </a:solidFill>
                <a:latin typeface="Arial"/>
              </a:rPr>
              <a:t>Indicadores del Sistema de Vigilancia Integrado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s-PE" sz="2800" b="1" dirty="0">
                <a:solidFill>
                  <a:srgbClr val="333399"/>
                </a:solidFill>
                <a:latin typeface="Arial"/>
              </a:rPr>
              <a:t>Sarampión-Rubeola, Las Américas</a:t>
            </a:r>
            <a:r>
              <a:rPr lang="en-US" altLang="en-US" sz="2800" b="1" dirty="0">
                <a:solidFill>
                  <a:srgbClr val="333399"/>
                </a:solidFill>
                <a:latin typeface="Arial"/>
              </a:rPr>
              <a:t>, </a:t>
            </a:r>
            <a:r>
              <a:rPr lang="en-US" altLang="en-US" sz="2800" b="1" dirty="0" smtClean="0">
                <a:solidFill>
                  <a:srgbClr val="333399"/>
                </a:solidFill>
                <a:latin typeface="Arial"/>
              </a:rPr>
              <a:t>2010-2014*</a:t>
            </a:r>
            <a:endParaRPr lang="en-US" altLang="en-US" sz="2800" b="1" dirty="0">
              <a:solidFill>
                <a:srgbClr val="333399"/>
              </a:solidFill>
              <a:latin typeface="Arial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361950" y="6386377"/>
            <a:ext cx="3449363" cy="3692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360" tIns="45680" rIns="91360" bIns="45680">
            <a:spAutoFit/>
          </a:bodyPr>
          <a:lstStyle>
            <a:lvl1pPr eaLnBrk="0" hangingPunct="0">
              <a:defRPr sz="3900" b="1">
                <a:solidFill>
                  <a:srgbClr val="000066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3900" b="1">
                <a:solidFill>
                  <a:srgbClr val="000066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3900" b="1">
                <a:solidFill>
                  <a:srgbClr val="000066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3900" b="1">
                <a:solidFill>
                  <a:srgbClr val="000066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3900" b="1">
                <a:solidFill>
                  <a:srgbClr val="000066"/>
                </a:solidFill>
                <a:latin typeface="Arial" charset="0"/>
                <a:cs typeface="Arial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rgbClr val="000066"/>
                </a:solidFill>
                <a:latin typeface="Arial" charset="0"/>
                <a:cs typeface="Arial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rgbClr val="000066"/>
                </a:solidFill>
                <a:latin typeface="Arial" charset="0"/>
                <a:cs typeface="Arial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rgbClr val="000066"/>
                </a:solidFill>
                <a:latin typeface="Arial" charset="0"/>
                <a:cs typeface="Arial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rgbClr val="000066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900" dirty="0" err="1" smtClean="0">
                <a:solidFill>
                  <a:schemeClr val="tx1"/>
                </a:solidFill>
              </a:rPr>
              <a:t>Fuente</a:t>
            </a:r>
            <a:r>
              <a:rPr lang="en-US" altLang="en-US" sz="900" dirty="0" smtClean="0">
                <a:solidFill>
                  <a:schemeClr val="tx1"/>
                </a:solidFill>
              </a:rPr>
              <a:t>: </a:t>
            </a:r>
            <a:r>
              <a:rPr lang="en-US" altLang="en-US" sz="900" dirty="0">
                <a:solidFill>
                  <a:schemeClr val="tx1"/>
                </a:solidFill>
              </a:rPr>
              <a:t>MESS, ISIS </a:t>
            </a:r>
            <a:r>
              <a:rPr lang="en-US" altLang="en-US" sz="900" dirty="0" smtClean="0">
                <a:solidFill>
                  <a:schemeClr val="tx1"/>
                </a:solidFill>
              </a:rPr>
              <a:t>e </a:t>
            </a:r>
            <a:r>
              <a:rPr lang="en-US" altLang="en-US" sz="900" dirty="0" err="1" smtClean="0">
                <a:solidFill>
                  <a:schemeClr val="tx1"/>
                </a:solidFill>
              </a:rPr>
              <a:t>informe</a:t>
            </a:r>
            <a:r>
              <a:rPr lang="en-US" altLang="en-US" sz="900" dirty="0" smtClean="0">
                <a:solidFill>
                  <a:schemeClr val="tx1"/>
                </a:solidFill>
              </a:rPr>
              <a:t> de los </a:t>
            </a:r>
            <a:r>
              <a:rPr lang="en-US" altLang="en-US" sz="900" dirty="0" err="1" smtClean="0">
                <a:solidFill>
                  <a:schemeClr val="tx1"/>
                </a:solidFill>
              </a:rPr>
              <a:t>países</a:t>
            </a:r>
            <a:r>
              <a:rPr lang="en-US" altLang="en-US" sz="900" dirty="0" smtClean="0">
                <a:solidFill>
                  <a:schemeClr val="tx1"/>
                </a:solidFill>
              </a:rPr>
              <a:t>.</a:t>
            </a:r>
          </a:p>
          <a:p>
            <a:pPr eaLnBrk="1" hangingPunct="1"/>
            <a:r>
              <a:rPr lang="en-US" altLang="en-US" sz="900" dirty="0" smtClean="0">
                <a:solidFill>
                  <a:schemeClr val="tx1"/>
                </a:solidFill>
              </a:rPr>
              <a:t>* </a:t>
            </a:r>
            <a:r>
              <a:rPr lang="en-US" altLang="en-US" sz="900" dirty="0" err="1" smtClean="0">
                <a:solidFill>
                  <a:schemeClr val="tx1"/>
                </a:solidFill>
              </a:rPr>
              <a:t>Datos</a:t>
            </a:r>
            <a:r>
              <a:rPr lang="en-US" altLang="en-US" sz="900" dirty="0" smtClean="0">
                <a:solidFill>
                  <a:schemeClr val="tx1"/>
                </a:solidFill>
              </a:rPr>
              <a:t> </a:t>
            </a:r>
            <a:r>
              <a:rPr lang="en-US" altLang="en-US" sz="900" dirty="0" err="1" smtClean="0">
                <a:solidFill>
                  <a:schemeClr val="tx1"/>
                </a:solidFill>
              </a:rPr>
              <a:t>preliminares</a:t>
            </a:r>
            <a:r>
              <a:rPr lang="en-US" altLang="en-US" sz="900" dirty="0" smtClean="0">
                <a:solidFill>
                  <a:schemeClr val="tx1"/>
                </a:solidFill>
              </a:rPr>
              <a:t>.</a:t>
            </a:r>
            <a:endParaRPr lang="en-US" altLang="en-US" sz="9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6649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38</Words>
  <Application>Microsoft Office PowerPoint</Application>
  <PresentationFormat>On-screen Show (4:3)</PresentationFormat>
  <Paragraphs>14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Pacis, Ms. Carmelita Lucia (WDC)</dc:creator>
  <cp:lastModifiedBy>Revilla, Mr. Fernando (WDC)</cp:lastModifiedBy>
  <cp:revision>7</cp:revision>
  <dcterms:created xsi:type="dcterms:W3CDTF">2014-07-03T18:31:43Z</dcterms:created>
  <dcterms:modified xsi:type="dcterms:W3CDTF">2015-03-16T18:07:57Z</dcterms:modified>
</cp:coreProperties>
</file>