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3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6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5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6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9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7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8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6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1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49B5-1758-4BE1-8FA3-2494CF95CE4E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DAD4-DAB8-41EA-B45D-BD5064036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821981"/>
              </p:ext>
            </p:extLst>
          </p:nvPr>
        </p:nvGraphicFramePr>
        <p:xfrm>
          <a:off x="223985" y="1572315"/>
          <a:ext cx="8805988" cy="3174870"/>
        </p:xfrm>
        <a:graphic>
          <a:graphicData uri="http://schemas.openxmlformats.org/drawingml/2006/table">
            <a:tbl>
              <a:tblPr/>
              <a:tblGrid>
                <a:gridCol w="766615"/>
                <a:gridCol w="230280"/>
                <a:gridCol w="230280"/>
                <a:gridCol w="230280"/>
                <a:gridCol w="230280"/>
                <a:gridCol w="230280"/>
                <a:gridCol w="230280"/>
                <a:gridCol w="230280"/>
                <a:gridCol w="230280"/>
                <a:gridCol w="230280"/>
                <a:gridCol w="230280"/>
                <a:gridCol w="230280"/>
                <a:gridCol w="230280"/>
                <a:gridCol w="230280"/>
                <a:gridCol w="230280"/>
                <a:gridCol w="226851"/>
                <a:gridCol w="288721"/>
                <a:gridCol w="237164"/>
                <a:gridCol w="237164"/>
                <a:gridCol w="247475"/>
                <a:gridCol w="237164"/>
                <a:gridCol w="226851"/>
                <a:gridCol w="237164"/>
                <a:gridCol w="237164"/>
                <a:gridCol w="237164"/>
                <a:gridCol w="226851"/>
                <a:gridCol w="237164"/>
                <a:gridCol w="237164"/>
                <a:gridCol w="237164"/>
                <a:gridCol w="288721"/>
                <a:gridCol w="237164"/>
                <a:gridCol w="237164"/>
                <a:gridCol w="226851"/>
                <a:gridCol w="237164"/>
                <a:gridCol w="237164"/>
              </a:tblGrid>
              <a:tr h="325231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23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523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0974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Brazil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0974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0974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0974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Colombia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0974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Ecuador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523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523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42136" rtl="0" eaLnBrk="1" fontAlgn="b" latinLnBrk="0" hangingPunct="1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23928" name="Rectangle 3"/>
          <p:cNvSpPr>
            <a:spLocks noChangeArrowheads="1"/>
          </p:cNvSpPr>
          <p:nvPr/>
        </p:nvSpPr>
        <p:spPr bwMode="auto">
          <a:xfrm>
            <a:off x="164798" y="6269982"/>
            <a:ext cx="6921802" cy="29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/>
          <a:p>
            <a:r>
              <a:rPr lang="en-US" altLang="es-MX" sz="1400" dirty="0">
                <a:latin typeface="Calibri" pitchFamily="34" charset="0"/>
              </a:rPr>
              <a:t>*Source: </a:t>
            </a:r>
            <a:r>
              <a:rPr lang="en-US" altLang="es-MX" sz="1400" dirty="0" err="1">
                <a:latin typeface="Calibri" pitchFamily="34" charset="0"/>
              </a:rPr>
              <a:t>MeaNS</a:t>
            </a:r>
            <a:r>
              <a:rPr lang="en-US" altLang="es-MX" sz="1400" dirty="0">
                <a:latin typeface="Calibri" pitchFamily="34" charset="0"/>
              </a:rPr>
              <a:t> Data until 17 April </a:t>
            </a:r>
            <a:r>
              <a:rPr lang="en-US" altLang="es-MX" sz="1400" dirty="0" smtClean="0">
                <a:latin typeface="Calibri" pitchFamily="34" charset="0"/>
              </a:rPr>
              <a:t>2014 and country reports to FGL/IM.</a:t>
            </a:r>
            <a:endParaRPr lang="en-US" altLang="es-MX" sz="1400" dirty="0">
              <a:latin typeface="Calibri" pitchFamily="34" charset="0"/>
            </a:endParaRPr>
          </a:p>
        </p:txBody>
      </p:sp>
      <p:sp>
        <p:nvSpPr>
          <p:cNvPr id="23929" name="Rectangle 11"/>
          <p:cNvSpPr>
            <a:spLocks noChangeArrowheads="1"/>
          </p:cNvSpPr>
          <p:nvPr/>
        </p:nvSpPr>
        <p:spPr bwMode="auto">
          <a:xfrm>
            <a:off x="971957" y="233256"/>
            <a:ext cx="7648055" cy="98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2" rIns="91424" bIns="45712">
            <a:spAutoFit/>
          </a:bodyPr>
          <a:lstStyle/>
          <a:p>
            <a:pPr algn="ctr"/>
            <a:r>
              <a:rPr lang="en-US" altLang="es-MX" sz="28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Measles Genotypes identified in Confirmed Cases </a:t>
            </a:r>
          </a:p>
          <a:p>
            <a:pPr algn="ctr"/>
            <a:r>
              <a:rPr lang="en-US" altLang="es-MX" sz="28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Americas, 2008-2014*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4023"/>
              </p:ext>
            </p:extLst>
          </p:nvPr>
        </p:nvGraphicFramePr>
        <p:xfrm>
          <a:off x="457199" y="5062508"/>
          <a:ext cx="8375940" cy="62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870719"/>
                <a:gridCol w="930660"/>
                <a:gridCol w="930660"/>
                <a:gridCol w="930660"/>
                <a:gridCol w="930660"/>
                <a:gridCol w="930660"/>
                <a:gridCol w="930660"/>
                <a:gridCol w="930660"/>
              </a:tblGrid>
              <a:tr h="30388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D4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D7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D8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D9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G3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H1</a:t>
                      </a:r>
                      <a:endParaRPr lang="en-US" sz="15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</a:tr>
              <a:tr h="30388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Quantity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306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182" marR="78182" marT="41363" marB="4136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34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205</Words>
  <Application>Microsoft Office PowerPoint</Application>
  <PresentationFormat>On-screen Show (4:3)</PresentationFormat>
  <Paragraphs>342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PAHO</dc:creator>
  <cp:lastModifiedBy>Pacis, Ms. Carmelita Lucia (WDC)</cp:lastModifiedBy>
  <cp:revision>7</cp:revision>
  <dcterms:created xsi:type="dcterms:W3CDTF">2014-05-01T14:24:09Z</dcterms:created>
  <dcterms:modified xsi:type="dcterms:W3CDTF">2014-05-02T21:50:35Z</dcterms:modified>
</cp:coreProperties>
</file>