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sldIdLst>
    <p:sldId id="260" r:id="rId2"/>
    <p:sldId id="368" r:id="rId3"/>
    <p:sldId id="353" r:id="rId4"/>
    <p:sldId id="262" r:id="rId5"/>
    <p:sldId id="354" r:id="rId6"/>
    <p:sldId id="372" r:id="rId7"/>
    <p:sldId id="373" r:id="rId8"/>
    <p:sldId id="358" r:id="rId9"/>
    <p:sldId id="263" r:id="rId10"/>
    <p:sldId id="333" r:id="rId11"/>
    <p:sldId id="338" r:id="rId12"/>
    <p:sldId id="273" r:id="rId13"/>
    <p:sldId id="365" r:id="rId14"/>
    <p:sldId id="351" r:id="rId15"/>
    <p:sldId id="352" r:id="rId16"/>
    <p:sldId id="337" r:id="rId17"/>
    <p:sldId id="344" r:id="rId18"/>
    <p:sldId id="369" r:id="rId19"/>
    <p:sldId id="370" r:id="rId20"/>
    <p:sldId id="371" r:id="rId21"/>
    <p:sldId id="359" r:id="rId22"/>
    <p:sldId id="366" r:id="rId23"/>
    <p:sldId id="335" r:id="rId24"/>
    <p:sldId id="341" r:id="rId2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DC495852-3542-C54A-970F-3AAC9BABAC6B}">
          <p14:sldIdLst>
            <p14:sldId id="260"/>
          </p14:sldIdLst>
        </p14:section>
        <p14:section name="Why?" id="{CFDAD7EB-A2FB-0249-9D08-79D12A7C4C0E}">
          <p14:sldIdLst>
            <p14:sldId id="368"/>
            <p14:sldId id="353"/>
            <p14:sldId id="262"/>
            <p14:sldId id="354"/>
            <p14:sldId id="372"/>
            <p14:sldId id="373"/>
            <p14:sldId id="358"/>
            <p14:sldId id="263"/>
          </p14:sldIdLst>
        </p14:section>
        <p14:section name="Oportunidades" id="{C4A6D436-D4D7-544B-92AD-7F497EA7BEED}">
          <p14:sldIdLst>
            <p14:sldId id="333"/>
            <p14:sldId id="338"/>
            <p14:sldId id="273"/>
            <p14:sldId id="365"/>
            <p14:sldId id="351"/>
            <p14:sldId id="352"/>
          </p14:sldIdLst>
        </p14:section>
        <p14:section name="How?" id="{D894C27E-EF13-6348-A26A-5ABEEA605762}">
          <p14:sldIdLst>
            <p14:sldId id="337"/>
            <p14:sldId id="344"/>
            <p14:sldId id="369"/>
            <p14:sldId id="370"/>
            <p14:sldId id="371"/>
            <p14:sldId id="359"/>
            <p14:sldId id="366"/>
            <p14:sldId id="335"/>
          </p14:sldIdLst>
        </p14:section>
        <p14:section name="What?" id="{A7047BF0-1285-6E49-9AFD-A43B156F9960}">
          <p14:sldIdLst/>
        </p14:section>
        <p14:section name="Final" id="{58AF477D-B338-2046-ACC3-F85517CF74D3}">
          <p14:sldIdLst>
            <p14:sldId id="34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8385"/>
    <a:srgbClr val="7897AB"/>
    <a:srgbClr val="3C5677"/>
    <a:srgbClr val="2D3C54"/>
    <a:srgbClr val="D38B38"/>
    <a:srgbClr val="394D6A"/>
    <a:srgbClr val="A64F55"/>
    <a:srgbClr val="FCC230"/>
    <a:srgbClr val="6C6674"/>
    <a:srgbClr val="635D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2" autoAdjust="0"/>
    <p:restoredTop sz="53846" autoAdjust="0"/>
  </p:normalViewPr>
  <p:slideViewPr>
    <p:cSldViewPr snapToGrid="0" snapToObjects="1">
      <p:cViewPr>
        <p:scale>
          <a:sx n="81" d="100"/>
          <a:sy n="81" d="100"/>
        </p:scale>
        <p:origin x="-1288" y="1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Cazzola_p\AppData\Local\Microsoft\Windows\INetCache\Content.Outlook\WL5250PT\GFEI%20LDV%20Stock%20to%202050%20(4DS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csc\Dropbox\UNEP%20DTU\0-Emission%20LAC\Transport\Battery\Battery%20Cost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Sheet1!$A$8</c:f>
              <c:strCache>
                <c:ptCount val="1"/>
                <c:pt idx="0">
                  <c:v>OECD</c:v>
                </c:pt>
              </c:strCache>
            </c:strRef>
          </c:tx>
          <c:spPr>
            <a:solidFill>
              <a:srgbClr val="6F8EAA"/>
            </a:solidFill>
          </c:spPr>
          <c:cat>
            <c:numRef>
              <c:f>Sheet1!$B$5:$L$5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2005.0</c:v>
                </c:pt>
                <c:pt idx="2">
                  <c:v>2010.0</c:v>
                </c:pt>
                <c:pt idx="3">
                  <c:v>2015.0</c:v>
                </c:pt>
                <c:pt idx="4">
                  <c:v>2020.0</c:v>
                </c:pt>
                <c:pt idx="5">
                  <c:v>2025.0</c:v>
                </c:pt>
                <c:pt idx="6">
                  <c:v>2030.0</c:v>
                </c:pt>
                <c:pt idx="7">
                  <c:v>2035.0</c:v>
                </c:pt>
                <c:pt idx="8">
                  <c:v>2040.0</c:v>
                </c:pt>
                <c:pt idx="9">
                  <c:v>2045.0</c:v>
                </c:pt>
                <c:pt idx="10">
                  <c:v>2050.0</c:v>
                </c:pt>
              </c:numCache>
            </c:numRef>
          </c:cat>
          <c:val>
            <c:numRef>
              <c:f>Sheet1!$B$8:$L$8</c:f>
              <c:numCache>
                <c:formatCode>General</c:formatCode>
                <c:ptCount val="11"/>
                <c:pt idx="0">
                  <c:v>0.495806627787334</c:v>
                </c:pt>
                <c:pt idx="1">
                  <c:v>0.552393952245235</c:v>
                </c:pt>
                <c:pt idx="2">
                  <c:v>0.584485254092072</c:v>
                </c:pt>
                <c:pt idx="3">
                  <c:v>0.625260071028535</c:v>
                </c:pt>
                <c:pt idx="4">
                  <c:v>0.656414092304222</c:v>
                </c:pt>
                <c:pt idx="5">
                  <c:v>0.679987965006942</c:v>
                </c:pt>
                <c:pt idx="6">
                  <c:v>0.702490575116974</c:v>
                </c:pt>
                <c:pt idx="7">
                  <c:v>0.720837154918072</c:v>
                </c:pt>
                <c:pt idx="8">
                  <c:v>0.729810878645921</c:v>
                </c:pt>
                <c:pt idx="9">
                  <c:v>0.735808478030413</c:v>
                </c:pt>
                <c:pt idx="10">
                  <c:v>0.738490077013201</c:v>
                </c:pt>
              </c:numCache>
            </c:numRef>
          </c:val>
        </c:ser>
        <c:ser>
          <c:idx val="1"/>
          <c:order val="1"/>
          <c:tx>
            <c:strRef>
              <c:f>Sheet1!$A$9</c:f>
              <c:strCache>
                <c:ptCount val="1"/>
                <c:pt idx="0">
                  <c:v>Non-OECD</c:v>
                </c:pt>
              </c:strCache>
            </c:strRef>
          </c:tx>
          <c:spPr>
            <a:solidFill>
              <a:srgbClr val="635D70"/>
            </a:solidFill>
          </c:spPr>
          <c:cat>
            <c:numRef>
              <c:f>Sheet1!$B$5:$L$5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2005.0</c:v>
                </c:pt>
                <c:pt idx="2">
                  <c:v>2010.0</c:v>
                </c:pt>
                <c:pt idx="3">
                  <c:v>2015.0</c:v>
                </c:pt>
                <c:pt idx="4">
                  <c:v>2020.0</c:v>
                </c:pt>
                <c:pt idx="5">
                  <c:v>2025.0</c:v>
                </c:pt>
                <c:pt idx="6">
                  <c:v>2030.0</c:v>
                </c:pt>
                <c:pt idx="7">
                  <c:v>2035.0</c:v>
                </c:pt>
                <c:pt idx="8">
                  <c:v>2040.0</c:v>
                </c:pt>
                <c:pt idx="9">
                  <c:v>2045.0</c:v>
                </c:pt>
                <c:pt idx="10">
                  <c:v>2050.0</c:v>
                </c:pt>
              </c:numCache>
            </c:numRef>
          </c:cat>
          <c:val>
            <c:numRef>
              <c:f>Sheet1!$B$9:$L$9</c:f>
              <c:numCache>
                <c:formatCode>General</c:formatCode>
                <c:ptCount val="11"/>
                <c:pt idx="0">
                  <c:v>0.126834656727969</c:v>
                </c:pt>
                <c:pt idx="1">
                  <c:v>0.171251898063571</c:v>
                </c:pt>
                <c:pt idx="2">
                  <c:v>0.270631655593205</c:v>
                </c:pt>
                <c:pt idx="3">
                  <c:v>0.413096429801458</c:v>
                </c:pt>
                <c:pt idx="4">
                  <c:v>0.582484282573744</c:v>
                </c:pt>
                <c:pt idx="5">
                  <c:v>0.738966006984953</c:v>
                </c:pt>
                <c:pt idx="6">
                  <c:v>0.87758943356184</c:v>
                </c:pt>
                <c:pt idx="7">
                  <c:v>1.035787282410115</c:v>
                </c:pt>
                <c:pt idx="8">
                  <c:v>1.212636448529035</c:v>
                </c:pt>
                <c:pt idx="9">
                  <c:v>1.371029027197782</c:v>
                </c:pt>
                <c:pt idx="10">
                  <c:v>1.511631690187033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8824904"/>
        <c:axId val="-2134101240"/>
      </c:areaChart>
      <c:catAx>
        <c:axId val="-2138824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rgbClr val="394D6A"/>
                </a:solidFill>
                <a:latin typeface="Roboto Condensed Light"/>
                <a:ea typeface="Times New Roman" charset="0"/>
                <a:cs typeface="Times New Roman" charset="0"/>
              </a:defRPr>
            </a:pPr>
            <a:endParaRPr lang="es-ES"/>
          </a:p>
        </c:txPr>
        <c:crossAx val="-2134101240"/>
        <c:crosses val="autoZero"/>
        <c:auto val="1"/>
        <c:lblAlgn val="ctr"/>
        <c:lblOffset val="100"/>
        <c:noMultiLvlLbl val="0"/>
      </c:catAx>
      <c:valAx>
        <c:axId val="-213410124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 b="0" i="0">
                    <a:solidFill>
                      <a:srgbClr val="394D6A"/>
                    </a:solidFill>
                    <a:latin typeface="Roboto Light" charset="0"/>
                    <a:ea typeface="Roboto Light" charset="0"/>
                    <a:cs typeface="Roboto Light" charset="0"/>
                  </a:defRPr>
                </a:pPr>
                <a:r>
                  <a:rPr lang="es-ES_tradnl" sz="1400" b="0" i="0" noProof="0" dirty="0" smtClean="0">
                    <a:solidFill>
                      <a:srgbClr val="394D6A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Miles de millones de vehículos</a:t>
                </a:r>
              </a:p>
              <a:p>
                <a:pPr>
                  <a:defRPr sz="1800" b="0" i="0">
                    <a:solidFill>
                      <a:srgbClr val="394D6A"/>
                    </a:solidFill>
                    <a:latin typeface="Roboto Light" charset="0"/>
                    <a:ea typeface="Roboto Light" charset="0"/>
                    <a:cs typeface="Roboto Light" charset="0"/>
                  </a:defRPr>
                </a:pPr>
                <a:r>
                  <a:rPr lang="es-ES_tradnl" sz="1400" b="0" i="0" noProof="0" dirty="0" smtClean="0">
                    <a:solidFill>
                      <a:srgbClr val="394D6A"/>
                    </a:solidFill>
                    <a:latin typeface="Roboto Light" charset="0"/>
                    <a:ea typeface="Roboto Light" charset="0"/>
                    <a:cs typeface="Roboto Light" charset="0"/>
                  </a:rPr>
                  <a:t> de pasajeros ligeros</a:t>
                </a:r>
                <a:endParaRPr lang="es-ES_tradnl" sz="1400" b="0" i="0" noProof="0" dirty="0">
                  <a:solidFill>
                    <a:srgbClr val="394D6A"/>
                  </a:solidFill>
                  <a:latin typeface="Roboto Light" charset="0"/>
                  <a:ea typeface="Roboto Light" charset="0"/>
                  <a:cs typeface="Roboto Light" charset="0"/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0" i="0">
                <a:solidFill>
                  <a:srgbClr val="394D6A"/>
                </a:solidFill>
                <a:latin typeface="Roboto Condensed Light"/>
                <a:ea typeface="Times New Roman" charset="0"/>
                <a:cs typeface="Times New Roman" charset="0"/>
              </a:defRPr>
            </a:pPr>
            <a:endParaRPr lang="es-ES"/>
          </a:p>
        </c:txPr>
        <c:crossAx val="-2138824904"/>
        <c:crosses val="autoZero"/>
        <c:crossBetween val="midCat"/>
      </c:valAx>
    </c:plotArea>
    <c:legend>
      <c:legendPos val="b"/>
      <c:layout/>
      <c:overlay val="0"/>
      <c:txPr>
        <a:bodyPr/>
        <a:lstStyle/>
        <a:p>
          <a:pPr>
            <a:defRPr sz="1100" b="0" i="0">
              <a:solidFill>
                <a:srgbClr val="394D6A"/>
              </a:solidFill>
              <a:latin typeface="Roboto Light" charset="0"/>
              <a:ea typeface="Roboto Light" charset="0"/>
              <a:cs typeface="Roboto Light" charset="0"/>
            </a:defRPr>
          </a:pPr>
          <a:endParaRPr lang="es-ES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lang="es-PA" sz="1400" kern="1200" spc="-2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Arial" pitchFamily="34" charset="0"/>
        </a:defRPr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451672707578"/>
          <c:y val="0.0322099068826588"/>
          <c:w val="0.856966238888337"/>
          <c:h val="0.755059603617659"/>
        </c:manualLayout>
      </c:layout>
      <c:areaChart>
        <c:grouping val="stacked"/>
        <c:varyColors val="0"/>
        <c:ser>
          <c:idx val="0"/>
          <c:order val="0"/>
          <c:tx>
            <c:strRef>
              <c:f>Costs!$M$1</c:f>
              <c:strCache>
                <c:ptCount val="1"/>
                <c:pt idx="0">
                  <c:v>Low</c:v>
                </c:pt>
              </c:strCache>
            </c:strRef>
          </c:tx>
          <c:spPr>
            <a:noFill/>
          </c:spPr>
          <c:cat>
            <c:numRef>
              <c:f>Costs!$H$2:$H$13</c:f>
              <c:numCache>
                <c:formatCode>0</c:formatCode>
                <c:ptCount val="12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 formatCode="General">
                  <c:v>2015.0</c:v>
                </c:pt>
                <c:pt idx="9" formatCode="General">
                  <c:v>2020.0</c:v>
                </c:pt>
                <c:pt idx="10" formatCode="General">
                  <c:v>2025.0</c:v>
                </c:pt>
                <c:pt idx="11" formatCode="General">
                  <c:v>2030.0</c:v>
                </c:pt>
              </c:numCache>
            </c:numRef>
          </c:cat>
          <c:val>
            <c:numRef>
              <c:f>Costs!$M$2:$M$13</c:f>
              <c:numCache>
                <c:formatCode>0</c:formatCode>
                <c:ptCount val="12"/>
                <c:pt idx="0">
                  <c:v>900.0</c:v>
                </c:pt>
                <c:pt idx="1">
                  <c:v>900.0</c:v>
                </c:pt>
                <c:pt idx="2">
                  <c:v>550.0</c:v>
                </c:pt>
                <c:pt idx="3" formatCode="General">
                  <c:v>550.0</c:v>
                </c:pt>
                <c:pt idx="4">
                  <c:v>537.5</c:v>
                </c:pt>
                <c:pt idx="5">
                  <c:v>450.0</c:v>
                </c:pt>
                <c:pt idx="6">
                  <c:v>500.0</c:v>
                </c:pt>
                <c:pt idx="7">
                  <c:v>500.0</c:v>
                </c:pt>
                <c:pt idx="8" formatCode="General">
                  <c:v>400.0</c:v>
                </c:pt>
                <c:pt idx="9" formatCode="General">
                  <c:v>195.0</c:v>
                </c:pt>
                <c:pt idx="10" formatCode="General">
                  <c:v>160.0</c:v>
                </c:pt>
                <c:pt idx="11" formatCode="General">
                  <c:v>160.0</c:v>
                </c:pt>
              </c:numCache>
            </c:numRef>
          </c:val>
        </c:ser>
        <c:ser>
          <c:idx val="1"/>
          <c:order val="1"/>
          <c:tx>
            <c:strRef>
              <c:f>Costs!$L$1</c:f>
              <c:strCache>
                <c:ptCount val="1"/>
                <c:pt idx="0">
                  <c:v>Range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25400">
              <a:noFill/>
            </a:ln>
          </c:spPr>
          <c:cat>
            <c:numRef>
              <c:f>Costs!$H$2:$H$13</c:f>
              <c:numCache>
                <c:formatCode>0</c:formatCode>
                <c:ptCount val="12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 formatCode="General">
                  <c:v>2015.0</c:v>
                </c:pt>
                <c:pt idx="9" formatCode="General">
                  <c:v>2020.0</c:v>
                </c:pt>
                <c:pt idx="10" formatCode="General">
                  <c:v>2025.0</c:v>
                </c:pt>
                <c:pt idx="11" formatCode="General">
                  <c:v>2030.0</c:v>
                </c:pt>
              </c:numCache>
            </c:numRef>
          </c:cat>
          <c:val>
            <c:numRef>
              <c:f>Costs!$L$2:$L$13</c:f>
              <c:numCache>
                <c:formatCode>0</c:formatCode>
                <c:ptCount val="12"/>
                <c:pt idx="0">
                  <c:v>600.0</c:v>
                </c:pt>
                <c:pt idx="1">
                  <c:v>647.0</c:v>
                </c:pt>
                <c:pt idx="2">
                  <c:v>813.0</c:v>
                </c:pt>
                <c:pt idx="3">
                  <c:v>723.046015999999</c:v>
                </c:pt>
                <c:pt idx="4">
                  <c:v>415.0120208</c:v>
                </c:pt>
                <c:pt idx="5">
                  <c:v>642.992988047809</c:v>
                </c:pt>
                <c:pt idx="6">
                  <c:v>100.0</c:v>
                </c:pt>
                <c:pt idx="7">
                  <c:v>10.0</c:v>
                </c:pt>
                <c:pt idx="8">
                  <c:v>206.0</c:v>
                </c:pt>
                <c:pt idx="9">
                  <c:v>280.0</c:v>
                </c:pt>
                <c:pt idx="10">
                  <c:v>98.0</c:v>
                </c:pt>
                <c:pt idx="11">
                  <c:v>140.0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3480680"/>
        <c:axId val="-2133477736"/>
      </c:areaChart>
      <c:lineChart>
        <c:grouping val="stacked"/>
        <c:varyColors val="0"/>
        <c:ser>
          <c:idx val="2"/>
          <c:order val="2"/>
          <c:tx>
            <c:strRef>
              <c:f>Costs!$I$1</c:f>
              <c:strCache>
                <c:ptCount val="1"/>
                <c:pt idx="0">
                  <c:v>Range Average</c:v>
                </c:pt>
              </c:strCache>
            </c:strRef>
          </c:tx>
          <c:spPr>
            <a:ln>
              <a:solidFill>
                <a:schemeClr val="tx1"/>
              </a:solidFill>
              <a:prstDash val="solid"/>
            </a:ln>
          </c:spPr>
          <c:marker>
            <c:symbol val="x"/>
            <c:size val="8"/>
            <c:spPr>
              <a:ln>
                <a:solidFill>
                  <a:schemeClr val="tx1"/>
                </a:solidFill>
                <a:prstDash val="solid"/>
              </a:ln>
            </c:spPr>
          </c:marker>
          <c:dPt>
            <c:idx val="8"/>
            <c:marker>
              <c:spPr>
                <a:ln>
                  <a:solidFill>
                    <a:schemeClr val="tx1"/>
                  </a:solidFill>
                  <a:prstDash val="dash"/>
                </a:ln>
              </c:spPr>
            </c:marker>
            <c:bubble3D val="0"/>
            <c:spPr>
              <a:ln>
                <a:solidFill>
                  <a:schemeClr val="tx1"/>
                </a:solidFill>
                <a:prstDash val="dash"/>
              </a:ln>
            </c:spPr>
          </c:dPt>
          <c:val>
            <c:numRef>
              <c:f>Costs!$I$2:$I$10</c:f>
              <c:numCache>
                <c:formatCode>0</c:formatCode>
                <c:ptCount val="9"/>
                <c:pt idx="0">
                  <c:v>1200.0</c:v>
                </c:pt>
                <c:pt idx="1">
                  <c:v>1136.89684272875</c:v>
                </c:pt>
                <c:pt idx="2">
                  <c:v>932.0</c:v>
                </c:pt>
                <c:pt idx="3">
                  <c:v>867.7435232941691</c:v>
                </c:pt>
                <c:pt idx="4">
                  <c:v>766.2530052</c:v>
                </c:pt>
                <c:pt idx="5">
                  <c:v>739.6596380193512</c:v>
                </c:pt>
                <c:pt idx="6">
                  <c:v>532.5</c:v>
                </c:pt>
                <c:pt idx="7">
                  <c:v>505.0</c:v>
                </c:pt>
                <c:pt idx="8">
                  <c:v>488.8604210285715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3480680"/>
        <c:axId val="-2133477736"/>
      </c:lineChart>
      <c:scatterChart>
        <c:scatterStyle val="lineMarker"/>
        <c:varyColors val="0"/>
        <c:ser>
          <c:idx val="3"/>
          <c:order val="3"/>
          <c:tx>
            <c:strRef>
              <c:f>Costs!$N$1</c:f>
              <c:strCache>
                <c:ptCount val="1"/>
                <c:pt idx="0">
                  <c:v>Tesla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9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1"/>
            <c:marker>
              <c:spPr>
                <a:noFill/>
                <a:ln>
                  <a:noFill/>
                </a:ln>
              </c:spPr>
            </c:marker>
            <c:bubble3D val="0"/>
          </c:dPt>
          <c:yVal>
            <c:numRef>
              <c:f>Costs!$N$2:$N$13</c:f>
              <c:numCache>
                <c:formatCode>0</c:formatCode>
                <c:ptCount val="12"/>
                <c:pt idx="0">
                  <c:v>0.0</c:v>
                </c:pt>
                <c:pt idx="1">
                  <c:v>500.0</c:v>
                </c:pt>
                <c:pt idx="2">
                  <c:v>643.0</c:v>
                </c:pt>
                <c:pt idx="3" formatCode="General">
                  <c:v>200.0</c:v>
                </c:pt>
                <c:pt idx="4" formatCode="General">
                  <c:v>380.0</c:v>
                </c:pt>
                <c:pt idx="5">
                  <c:v>265.0</c:v>
                </c:pt>
                <c:pt idx="6">
                  <c:v>313.0</c:v>
                </c:pt>
                <c:pt idx="7">
                  <c:v>340.0</c:v>
                </c:pt>
                <c:pt idx="8">
                  <c:v>350.0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Costs!$O$1</c:f>
              <c:strCache>
                <c:ptCount val="1"/>
                <c:pt idx="0">
                  <c:v>Tesla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8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9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1"/>
            <c:marker>
              <c:spPr>
                <a:noFill/>
                <a:ln>
                  <a:noFill/>
                </a:ln>
              </c:spPr>
            </c:marker>
            <c:bubble3D val="0"/>
          </c:dPt>
          <c:yVal>
            <c:numRef>
              <c:f>Costs!$O$2:$O$13</c:f>
              <c:numCache>
                <c:formatCode>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 formatCode="General">
                  <c:v>386.0</c:v>
                </c:pt>
                <c:pt idx="4" formatCode="General">
                  <c:v>300.0</c:v>
                </c:pt>
                <c:pt idx="5" formatCode="General">
                  <c:v>593.0</c:v>
                </c:pt>
                <c:pt idx="6" formatCode="General">
                  <c:v>390.0</c:v>
                </c:pt>
                <c:pt idx="7">
                  <c:v>250.0</c:v>
                </c:pt>
                <c:pt idx="8" formatCode="General">
                  <c:v>0.0</c:v>
                </c:pt>
                <c:pt idx="9" formatCode="General">
                  <c:v>0.0</c:v>
                </c:pt>
                <c:pt idx="10" formatCode="General">
                  <c:v>0.0</c:v>
                </c:pt>
                <c:pt idx="11" formatCode="General">
                  <c:v>0.0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Costs!$P$1</c:f>
              <c:strCache>
                <c:ptCount val="1"/>
                <c:pt idx="0">
                  <c:v>Tesla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noFill/>
              </a:ln>
            </c:spPr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3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5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6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8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9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1"/>
            <c:marker>
              <c:spPr>
                <a:noFill/>
                <a:ln>
                  <a:noFill/>
                </a:ln>
              </c:spPr>
            </c:marker>
            <c:bubble3D val="0"/>
          </c:dPt>
          <c:yVal>
            <c:numRef>
              <c:f>Costs!$P$2:$P$13</c:f>
              <c:numCache>
                <c:formatCode>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 formatCode="General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317.0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Costs!$Q$1</c:f>
              <c:strCache>
                <c:ptCount val="1"/>
                <c:pt idx="0">
                  <c:v>Nissan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ln>
                <a:noFill/>
              </a:ln>
            </c:spPr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3"/>
            <c:marker>
              <c:spPr>
                <a:solidFill>
                  <a:schemeClr val="accent1">
                    <a:lumMod val="75000"/>
                  </a:schemeClr>
                </a:solidFill>
                <a:ln>
                  <a:noFill/>
                </a:ln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5"/>
            <c:marker>
              <c:spPr>
                <a:solidFill>
                  <a:schemeClr val="accent1">
                    <a:lumMod val="75000"/>
                  </a:schemeClr>
                </a:solidFill>
                <a:ln>
                  <a:noFill/>
                </a:ln>
              </c:spPr>
            </c:marker>
            <c:bubble3D val="0"/>
          </c:dPt>
          <c:dPt>
            <c:idx val="6"/>
            <c:marker>
              <c:spPr>
                <a:solidFill>
                  <a:schemeClr val="accent1">
                    <a:lumMod val="75000"/>
                  </a:schemeClr>
                </a:solidFill>
                <a:ln>
                  <a:noFill/>
                </a:ln>
              </c:spPr>
            </c:marker>
            <c:bubble3D val="0"/>
          </c:dPt>
          <c:dPt>
            <c:idx val="7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8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9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1"/>
            <c:marker>
              <c:spPr>
                <a:noFill/>
                <a:ln>
                  <a:noFill/>
                </a:ln>
              </c:spPr>
            </c:marker>
            <c:bubble3D val="0"/>
          </c:dPt>
          <c:yVal>
            <c:numRef>
              <c:f>Costs!$Q$2:$Q$13</c:f>
              <c:numCache>
                <c:formatCode>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 formatCode="General">
                  <c:v>375.0</c:v>
                </c:pt>
                <c:pt idx="4">
                  <c:v>0.0</c:v>
                </c:pt>
                <c:pt idx="5" formatCode="General">
                  <c:v>500.0</c:v>
                </c:pt>
                <c:pt idx="6" formatCode="General">
                  <c:v>271.0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Costs!$R$1</c:f>
              <c:strCache>
                <c:ptCount val="1"/>
                <c:pt idx="0">
                  <c:v>Nissan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noFill/>
              <a:ln>
                <a:noFill/>
              </a:ln>
            </c:spPr>
          </c:marker>
          <c:dPt>
            <c:idx val="3"/>
            <c:marker>
              <c:spPr>
                <a:solidFill>
                  <a:schemeClr val="accent1">
                    <a:lumMod val="75000"/>
                  </a:schemeClr>
                </a:solidFill>
                <a:ln>
                  <a:noFill/>
                </a:ln>
              </c:spPr>
            </c:marker>
            <c:bubble3D val="0"/>
          </c:dPt>
          <c:yVal>
            <c:numRef>
              <c:f>Costs!$R$2:$R$13</c:f>
              <c:numCache>
                <c:formatCode>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 formatCode="General">
                  <c:v>667.0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Costs!$S$1</c:f>
              <c:strCache>
                <c:ptCount val="1"/>
                <c:pt idx="0">
                  <c:v>MiEV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</c:spPr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3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5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7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8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9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1"/>
            <c:marker>
              <c:spPr>
                <a:noFill/>
                <a:ln>
                  <a:noFill/>
                </a:ln>
              </c:spPr>
            </c:marker>
            <c:bubble3D val="0"/>
          </c:dPt>
          <c:yVal>
            <c:numRef>
              <c:f>Costs!$S$2:$S$13</c:f>
              <c:numCache>
                <c:formatCode>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699.0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Costs!$T$1</c:f>
              <c:strCache>
                <c:ptCount val="1"/>
                <c:pt idx="0">
                  <c:v>Ford Focus elect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7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</c:spPr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3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6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7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8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9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1"/>
            <c:marker>
              <c:spPr>
                <a:noFill/>
                <a:ln>
                  <a:noFill/>
                </a:ln>
              </c:spPr>
            </c:marker>
            <c:bubble3D val="0"/>
          </c:dPt>
          <c:yVal>
            <c:numRef>
              <c:f>Costs!$T$2:$T$13</c:f>
              <c:numCache>
                <c:formatCode>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 formatCode="General">
                  <c:v>587.0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yVal>
          <c:smooth val="0"/>
        </c:ser>
        <c:ser>
          <c:idx val="10"/>
          <c:order val="10"/>
          <c:tx>
            <c:strRef>
              <c:f>Costs!$U$1</c:f>
              <c:strCache>
                <c:ptCount val="1"/>
                <c:pt idx="0">
                  <c:v>BMW i3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c:spPr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3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5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7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8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9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1"/>
            <c:marker>
              <c:spPr>
                <a:noFill/>
                <a:ln>
                  <a:noFill/>
                </a:ln>
              </c:spPr>
            </c:marker>
            <c:bubble3D val="0"/>
          </c:dPt>
          <c:yVal>
            <c:numRef>
              <c:f>Costs!$U$2:$U$13</c:f>
              <c:numCache>
                <c:formatCode>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500.0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</c:numCache>
            </c:numRef>
          </c:yVal>
          <c:smooth val="0"/>
        </c:ser>
        <c:ser>
          <c:idx val="11"/>
          <c:order val="11"/>
          <c:tx>
            <c:strRef>
              <c:f>Costs!$I$1</c:f>
              <c:strCache>
                <c:ptCount val="1"/>
                <c:pt idx="0">
                  <c:v>Range Average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7"/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2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3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4"/>
            <c:marker>
              <c:spPr>
                <a:ln>
                  <a:noFill/>
                </a:ln>
              </c:spPr>
            </c:marker>
            <c:bubble3D val="0"/>
          </c:dPt>
          <c:dPt>
            <c:idx val="5"/>
            <c:marker>
              <c:spPr>
                <a:ln>
                  <a:noFill/>
                </a:ln>
              </c:spPr>
            </c:marker>
            <c:bubble3D val="0"/>
          </c:dPt>
          <c:dPt>
            <c:idx val="6"/>
            <c:marker>
              <c:spPr>
                <a:ln>
                  <a:noFill/>
                </a:ln>
              </c:spPr>
            </c:marker>
            <c:bubble3D val="0"/>
          </c:dPt>
          <c:dPt>
            <c:idx val="7"/>
            <c:marker>
              <c:spPr>
                <a:ln>
                  <a:noFill/>
                </a:ln>
              </c:spPr>
            </c:marker>
            <c:bubble3D val="0"/>
          </c:dPt>
          <c:dPt>
            <c:idx val="8"/>
            <c:marker>
              <c:spPr>
                <a:ln>
                  <a:noFill/>
                </a:ln>
              </c:spPr>
            </c:marker>
            <c:bubble3D val="0"/>
          </c:dPt>
          <c:dPt>
            <c:idx val="9"/>
            <c:marker>
              <c:spPr>
                <a:ln>
                  <a:solidFill>
                    <a:schemeClr val="tx1"/>
                  </a:solidFill>
                  <a:prstDash val="dash"/>
                </a:ln>
              </c:spPr>
            </c:marker>
            <c:bubble3D val="0"/>
            <c:spPr>
              <a:ln w="28575">
                <a:solidFill>
                  <a:schemeClr val="tx1"/>
                </a:solidFill>
                <a:prstDash val="dash"/>
              </a:ln>
            </c:spPr>
          </c:dPt>
          <c:dPt>
            <c:idx val="10"/>
            <c:marker>
              <c:spPr>
                <a:ln>
                  <a:solidFill>
                    <a:sysClr val="windowText" lastClr="000000"/>
                  </a:solidFill>
                  <a:prstDash val="dash"/>
                </a:ln>
              </c:spPr>
            </c:marker>
            <c:bubble3D val="0"/>
            <c:spPr>
              <a:ln w="28575">
                <a:solidFill>
                  <a:sysClr val="windowText" lastClr="000000"/>
                </a:solidFill>
                <a:prstDash val="dash"/>
              </a:ln>
            </c:spPr>
          </c:dPt>
          <c:dPt>
            <c:idx val="11"/>
            <c:marker>
              <c:spPr>
                <a:ln>
                  <a:solidFill>
                    <a:sysClr val="windowText" lastClr="000000"/>
                  </a:solidFill>
                  <a:prstDash val="dash"/>
                </a:ln>
              </c:spPr>
            </c:marker>
            <c:bubble3D val="0"/>
            <c:spPr>
              <a:ln w="28575">
                <a:solidFill>
                  <a:sysClr val="windowText" lastClr="000000"/>
                </a:solidFill>
                <a:prstDash val="dash"/>
              </a:ln>
            </c:spPr>
          </c:dPt>
          <c:yVal>
            <c:numRef>
              <c:f>Costs!$J$2:$J$13</c:f>
              <c:numCache>
                <c:formatCode>General</c:formatCode>
                <c:ptCount val="12"/>
                <c:pt idx="0">
                  <c:v>100.0</c:v>
                </c:pt>
                <c:pt idx="1">
                  <c:v>100.0</c:v>
                </c:pt>
                <c:pt idx="2">
                  <c:v>100.0</c:v>
                </c:pt>
                <c:pt idx="3">
                  <c:v>100.0</c:v>
                </c:pt>
                <c:pt idx="4">
                  <c:v>100.0</c:v>
                </c:pt>
                <c:pt idx="5">
                  <c:v>100.0</c:v>
                </c:pt>
                <c:pt idx="6">
                  <c:v>100.0</c:v>
                </c:pt>
                <c:pt idx="7">
                  <c:v>100.0</c:v>
                </c:pt>
                <c:pt idx="8" formatCode="0">
                  <c:v>489.0</c:v>
                </c:pt>
                <c:pt idx="9" formatCode="0">
                  <c:v>342.5725607677227</c:v>
                </c:pt>
                <c:pt idx="10" formatCode="0">
                  <c:v>214.2432304116865</c:v>
                </c:pt>
                <c:pt idx="11" formatCode="0">
                  <c:v>245.5492304610131</c:v>
                </c:pt>
              </c:numCache>
            </c:numRef>
          </c:yVal>
          <c:smooth val="0"/>
        </c:ser>
        <c:ser>
          <c:idx val="12"/>
          <c:order val="12"/>
          <c:tx>
            <c:strRef>
              <c:f>Costs!$V$1</c:f>
              <c:strCache>
                <c:ptCount val="1"/>
                <c:pt idx="0">
                  <c:v>Bloomberg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7"/>
            <c:spPr>
              <a:solidFill>
                <a:srgbClr val="00B050"/>
              </a:solidFill>
              <a:ln>
                <a:noFill/>
              </a:ln>
            </c:spPr>
          </c:marker>
          <c:dPt>
            <c:idx val="0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3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4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7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8"/>
            <c:marker>
              <c:spPr>
                <a:noFill/>
                <a:ln>
                  <a:noFill/>
                </a:ln>
              </c:spPr>
            </c:marker>
            <c:bubble3D val="0"/>
          </c:dPt>
          <c:dPt>
            <c:idx val="10"/>
            <c:marker>
              <c:spPr>
                <a:noFill/>
                <a:ln>
                  <a:noFill/>
                </a:ln>
              </c:spPr>
            </c:marker>
            <c:bubble3D val="0"/>
          </c:dPt>
          <c:yVal>
            <c:numRef>
              <c:f>Costs!$V$2:$V$13</c:f>
              <c:numCache>
                <c:formatCode>0</c:formatCode>
                <c:ptCount val="12"/>
                <c:pt idx="0">
                  <c:v>0.0</c:v>
                </c:pt>
                <c:pt idx="1">
                  <c:v>0.0</c:v>
                </c:pt>
                <c:pt idx="2">
                  <c:v>1000.0</c:v>
                </c:pt>
                <c:pt idx="3">
                  <c:v>0.0</c:v>
                </c:pt>
                <c:pt idx="4">
                  <c:v>0.0</c:v>
                </c:pt>
                <c:pt idx="5">
                  <c:v>663.5</c:v>
                </c:pt>
                <c:pt idx="6">
                  <c:v>599.0</c:v>
                </c:pt>
                <c:pt idx="7">
                  <c:v>0.0</c:v>
                </c:pt>
                <c:pt idx="8">
                  <c:v>0.0</c:v>
                </c:pt>
                <c:pt idx="9">
                  <c:v>335.0</c:v>
                </c:pt>
                <c:pt idx="10">
                  <c:v>0.0</c:v>
                </c:pt>
                <c:pt idx="11">
                  <c:v>150.0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3480680"/>
        <c:axId val="-2133477736"/>
      </c:scatterChart>
      <c:catAx>
        <c:axId val="-2133480680"/>
        <c:scaling>
          <c:orientation val="minMax"/>
        </c:scaling>
        <c:delete val="0"/>
        <c:axPos val="b"/>
        <c:majorGridlines/>
        <c:numFmt formatCode="0" sourceLinked="1"/>
        <c:majorTickMark val="out"/>
        <c:minorTickMark val="none"/>
        <c:tickLblPos val="nextTo"/>
        <c:crossAx val="-2133477736"/>
        <c:crosses val="autoZero"/>
        <c:auto val="1"/>
        <c:lblAlgn val="ctr"/>
        <c:lblOffset val="100"/>
        <c:tickLblSkip val="1"/>
        <c:noMultiLvlLbl val="0"/>
      </c:catAx>
      <c:valAx>
        <c:axId val="-21334777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da-DK" sz="1100"/>
                  <a:t>2014 US$ per kWh</a:t>
                </a:r>
              </a:p>
            </c:rich>
          </c:tx>
          <c:layout>
            <c:manualLayout>
              <c:xMode val="edge"/>
              <c:yMode val="edge"/>
              <c:x val="0.00137582905871206"/>
              <c:y val="0.265173935301431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-2133480680"/>
        <c:crosses val="autoZero"/>
        <c:crossBetween val="midCat"/>
      </c:valAx>
    </c:plotArea>
    <c:legend>
      <c:legendPos val="b"/>
      <c:legendEntry>
        <c:idx val="0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0486240075799653"/>
          <c:y val="0.872921457573222"/>
          <c:w val="0.943077189338872"/>
          <c:h val="0.110316937936937"/>
        </c:manualLayout>
      </c:layout>
      <c:overlay val="0"/>
      <c:txPr>
        <a:bodyPr/>
        <a:lstStyle/>
        <a:p>
          <a:pPr>
            <a:defRPr sz="1050"/>
          </a:pPr>
          <a:endParaRPr lang="es-E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09A8B-1806-4574-9BE1-00EC601B0BA1}" type="datetimeFigureOut">
              <a:rPr lang="en-US" smtClean="0"/>
              <a:t>10/18/17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F95F8-D003-4A2D-B5CF-D7DEA50D4EC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5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27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Traditional automotive market is on the verge of being disrupted, and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source of it is one upstart player — Tesla. Disruption is frequently fueled by one player,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triggers a sea-change in outlook among consumers and, in turn, traditional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incumbents, who further validate the shift.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see many parallels and common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ingredients between Tesla and other historical disrupters, such as AAPL, Amazon,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Netflix, namely: (1) A visionary and exacting founder; (2) breakthrough products that have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 created with limited resources; (3) initial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skepticism and dismissal by industry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incumbents, followed by a hastened response; (4) end-to-end control of the product and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resultant ecosystem; and (5) a category defining brand, reinforced by a novel direct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system.</a:t>
            </a:r>
          </a:p>
          <a:p>
            <a:endParaRPr lang="es-P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it is unclear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Tesla will capture the full fruits of the EV industry, it has arguably impacted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automotive industry more than any other player since Ford and the Model T over 100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years ago. We suspect that not only will EVs become more mainstream over time, but that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prevailing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distribution, service, and ownership models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dramatically change as a result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its disruption.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3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penetración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actual de VEs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Latinoamérica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modesta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~4.000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unidades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 que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&lt;0,3% de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cuota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PA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Estamos en la etapa de definir quienes van a ser los lideres</a:t>
            </a:r>
            <a:r>
              <a:rPr lang="es-PA" baseline="0" dirty="0" smtClean="0"/>
              <a:t> que van a dominar el periodo de alto crecimiento. De ahí que los países con visión están estableciendo políticas e incentivos para acelerar la movilidad eléctrica.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Muchas compañías se están posicionando en el mercado, aprovechando las políticas publicas para poner modelos en el mercado y posicionarse, como TESLA, Chevrolet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Se trata de </a:t>
            </a:r>
            <a:r>
              <a:rPr lang="es-PA" b="1" baseline="0" dirty="0" smtClean="0"/>
              <a:t>competitividad!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PA" baseline="0" dirty="0" smtClean="0"/>
              <a:t>UE y países donde hay mayor núm. de ventas de VE</a:t>
            </a:r>
            <a:r>
              <a:rPr lang="en-US" baseline="0" dirty="0" smtClean="0"/>
              <a:t> </a:t>
            </a:r>
            <a:r>
              <a:rPr lang="es-PA" baseline="0" dirty="0" smtClean="0"/>
              <a:t>tienen estándares muy estrictos de emisiones. Ya se está negociando nueva etapa para hacerlas mas estrictas, UE. Esto genera </a:t>
            </a:r>
            <a:r>
              <a:rPr lang="es-PA" b="1" baseline="0" dirty="0" smtClean="0"/>
              <a:t>incentivos FUERTES para que los fabricantes saquen nuevos modelos ELECTRICOS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Cuando las ventas de VE se masifiquen, estas ayudas van a ser insostenibles. En ese momento el impulso va a ser en las condiciones que se den para que los VE puedan operar. Esto es la </a:t>
            </a:r>
            <a:r>
              <a:rPr lang="es-PA" b="1" baseline="0" dirty="0" smtClean="0"/>
              <a:t>creación de infraestructura de recarga</a:t>
            </a:r>
            <a:r>
              <a:rPr lang="es-PA" baseline="0" dirty="0" smtClean="0"/>
              <a:t>, que permitirán que el crecimiento pueda sostenerse en el largo plazo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45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 smtClean="0"/>
              <a:t>Costos</a:t>
            </a:r>
            <a:r>
              <a:rPr lang="en-US" dirty="0" smtClean="0"/>
              <a:t> de </a:t>
            </a:r>
            <a:r>
              <a:rPr lang="en-US" dirty="0" err="1" smtClean="0"/>
              <a:t>almacenamiento</a:t>
            </a:r>
            <a:r>
              <a:rPr lang="en-US" dirty="0" smtClean="0"/>
              <a:t> de </a:t>
            </a:r>
            <a:r>
              <a:rPr lang="en-US" dirty="0" err="1" smtClean="0"/>
              <a:t>energia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caen</a:t>
            </a:r>
            <a:r>
              <a:rPr lang="en-US" baseline="0" dirty="0" smtClean="0"/>
              <a:t> un </a:t>
            </a:r>
            <a:r>
              <a:rPr lang="en-US" b="1" baseline="0" dirty="0" smtClean="0"/>
              <a:t>14% al </a:t>
            </a:r>
            <a:r>
              <a:rPr lang="en-US" b="1" baseline="0" dirty="0" err="1" smtClean="0"/>
              <a:t>año</a:t>
            </a:r>
            <a:endParaRPr lang="en-US" b="1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Projected to come down 50% more by 2025. </a:t>
            </a:r>
            <a:r>
              <a:rPr lang="en-US" baseline="0" dirty="0" err="1" smtClean="0"/>
              <a:t>Esto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posible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logre</a:t>
            </a:r>
            <a:r>
              <a:rPr lang="en-US" baseline="0" dirty="0" smtClean="0"/>
              <a:t> antes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Los </a:t>
            </a:r>
            <a:r>
              <a:rPr lang="en-US" baseline="0" dirty="0" err="1" smtClean="0"/>
              <a:t>vehiculos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electricos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tienen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menor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mantenimiento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año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Las </a:t>
            </a:r>
            <a:r>
              <a:rPr lang="en-US" baseline="0" dirty="0" err="1" smtClean="0"/>
              <a:t>estaciones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carga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disponibles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El </a:t>
            </a:r>
            <a:r>
              <a:rPr lang="en-US" baseline="0" dirty="0" err="1" smtClean="0"/>
              <a:t>cambio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tecnologico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pasando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Noruega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Japon</a:t>
            </a:r>
            <a:r>
              <a:rPr lang="en-US" baseline="0" dirty="0" smtClean="0"/>
              <a:t>, China, USA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err="1" smtClean="0"/>
              <a:t>Necesitamos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transportar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desarrollo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tecnologico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adaptarlo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circuns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2,1 </a:t>
            </a:r>
            <a:r>
              <a:rPr lang="en-US" b="1" baseline="0" dirty="0" err="1" smtClean="0"/>
              <a:t>millones</a:t>
            </a:r>
            <a:r>
              <a:rPr lang="en-US" b="1" baseline="0" dirty="0" smtClean="0"/>
              <a:t> de buses en AL</a:t>
            </a:r>
            <a:r>
              <a:rPr lang="en-US" baseline="0" dirty="0" smtClean="0"/>
              <a:t>: no hay </a:t>
            </a:r>
            <a:r>
              <a:rPr lang="en-US" baseline="0" dirty="0" err="1" smtClean="0"/>
              <a:t>otra</a:t>
            </a:r>
            <a:r>
              <a:rPr lang="en-US" baseline="0" dirty="0" smtClean="0"/>
              <a:t> parte del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tasa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transporte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publico</a:t>
            </a:r>
            <a:r>
              <a:rPr lang="en-US" baseline="0" dirty="0" smtClean="0"/>
              <a:t>, el </a:t>
            </a:r>
            <a:r>
              <a:rPr lang="en-US" baseline="0" dirty="0" err="1" smtClean="0"/>
              <a:t>mercado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ahi</a:t>
            </a:r>
            <a:r>
              <a:rPr lang="en-US" baseline="0" dirty="0" smtClean="0"/>
              <a:t>!!!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La </a:t>
            </a:r>
            <a:r>
              <a:rPr lang="en-US" baseline="0" dirty="0" err="1" smtClean="0"/>
              <a:t>opcion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competitiva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año</a:t>
            </a:r>
            <a:r>
              <a:rPr lang="en-US" baseline="0" dirty="0" smtClean="0"/>
              <a:t> 2025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81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La industria</a:t>
            </a:r>
            <a:r>
              <a:rPr lang="es-PA" baseline="0" dirty="0" smtClean="0"/>
              <a:t> del automóvil esta siendo afectada por la 4ª Revolución Industrial que genera una </a:t>
            </a:r>
            <a:r>
              <a:rPr lang="es-PA" b="1" baseline="0" dirty="0" smtClean="0"/>
              <a:t>participación mayor de la virtualidad en toda la economía</a:t>
            </a:r>
            <a:r>
              <a:rPr lang="es-PA" baseline="0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Según Bosch, estos son los 3 drivers de la industria automotriz.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Esta transformación ya esta ocurriendo. En los 70s ya se conocía VH, pero no había ningún modelo en el mercado. Solo en la </a:t>
            </a:r>
            <a:r>
              <a:rPr lang="es-PA" b="1" baseline="0" dirty="0" smtClean="0"/>
              <a:t>década pasada habían 2 modelos</a:t>
            </a:r>
            <a:r>
              <a:rPr lang="es-PA" baseline="0" dirty="0" smtClean="0"/>
              <a:t>: </a:t>
            </a:r>
            <a:r>
              <a:rPr lang="es-PA" baseline="0" dirty="0" err="1" smtClean="0"/>
              <a:t>Prius</a:t>
            </a:r>
            <a:r>
              <a:rPr lang="es-PA" baseline="0" dirty="0" smtClean="0"/>
              <a:t>, </a:t>
            </a:r>
            <a:r>
              <a:rPr lang="es-PA" baseline="0" dirty="0" err="1" smtClean="0"/>
              <a:t>Civic</a:t>
            </a:r>
            <a:r>
              <a:rPr lang="es-PA" baseline="0" dirty="0" smtClean="0"/>
              <a:t>. Ahora </a:t>
            </a:r>
            <a:r>
              <a:rPr lang="es-PA" b="1" baseline="0" dirty="0" smtClean="0"/>
              <a:t>hay mas de 50 modelos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Lo que nos MOTIVA: </a:t>
            </a:r>
            <a:r>
              <a:rPr lang="es-PA" b="1" baseline="0" dirty="0" smtClean="0"/>
              <a:t>como usar y construir las políticas publicas para que estos vehículos lleguen a nuestros mercados lo antes que se pueda y los ciudadanos puedan disfrutar de esta tecnología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Señales ya hay muchas: </a:t>
            </a:r>
            <a:r>
              <a:rPr lang="es-PA" b="1" baseline="0" dirty="0" smtClean="0"/>
              <a:t>MOTOR WEEK </a:t>
            </a:r>
            <a:r>
              <a:rPr lang="es-PA" baseline="0" dirty="0" smtClean="0"/>
              <a:t>a inicios de año, elige </a:t>
            </a:r>
            <a:r>
              <a:rPr lang="es-PA" b="1" baseline="0" dirty="0" smtClean="0"/>
              <a:t>vehiculo del año 2016 al Chevrolet Volt</a:t>
            </a:r>
            <a:r>
              <a:rPr lang="es-PA" baseline="0" dirty="0" smtClean="0"/>
              <a:t>, que lo califican el mas </a:t>
            </a:r>
            <a:r>
              <a:rPr lang="es-PA" baseline="0" dirty="0" smtClean="0"/>
              <a:t>competitivo </a:t>
            </a:r>
            <a:r>
              <a:rPr lang="es-PA" baseline="0" dirty="0" smtClean="0"/>
              <a:t>en mercado USA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1" baseline="0" dirty="0" err="1" smtClean="0"/>
              <a:t>Consumer</a:t>
            </a:r>
            <a:r>
              <a:rPr lang="es-PA" b="1" baseline="0" dirty="0" smtClean="0"/>
              <a:t> </a:t>
            </a:r>
            <a:r>
              <a:rPr lang="es-PA" b="1" baseline="0" dirty="0" err="1" smtClean="0"/>
              <a:t>Report</a:t>
            </a:r>
            <a:r>
              <a:rPr lang="es-PA" b="1" baseline="0" dirty="0" smtClean="0"/>
              <a:t>: mejor coche del año: TESLA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A nivel mundial Noruega 40% de sus ventas VE, Sri Lanka 25% VH, VH.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PA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err="1" smtClean="0"/>
              <a:t>Vehiculos</a:t>
            </a:r>
            <a:r>
              <a:rPr lang="es-PA" baseline="0" dirty="0" smtClean="0"/>
              <a:t> conducidos desde la nube, el conductor solo va a manipular en condiciones mas </a:t>
            </a:r>
            <a:r>
              <a:rPr lang="es-PA" baseline="0" dirty="0" err="1" smtClean="0"/>
              <a:t>dificiles</a:t>
            </a:r>
            <a:r>
              <a:rPr lang="es-PA" baseline="0" dirty="0" smtClean="0"/>
              <a:t>, como la lluvia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66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Que esta pasando en los mercados automotrices por las transformaciones tecnológicas?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1" dirty="0" smtClean="0"/>
              <a:t>2015</a:t>
            </a:r>
            <a:r>
              <a:rPr lang="es-PA" dirty="0" smtClean="0"/>
              <a:t> se supera </a:t>
            </a:r>
            <a:r>
              <a:rPr lang="es-PA" b="1" dirty="0" smtClean="0"/>
              <a:t>1M VE globalmente</a:t>
            </a:r>
            <a:r>
              <a:rPr lang="es-PA" dirty="0" smtClean="0"/>
              <a:t>. Esto</a:t>
            </a:r>
            <a:r>
              <a:rPr lang="es-PA" baseline="0" dirty="0" smtClean="0"/>
              <a:t> pasa en la segunda columna. En este periodo de gestación hay empresas que están compitiendo por desarrollar la tecnología y ser grandes </a:t>
            </a:r>
            <a:r>
              <a:rPr lang="es-PA" baseline="0" dirty="0" err="1" smtClean="0"/>
              <a:t>players</a:t>
            </a:r>
            <a:r>
              <a:rPr lang="es-PA" baseline="0" dirty="0" smtClean="0"/>
              <a:t> en los mercados de vehículos.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La tecnología de </a:t>
            </a:r>
            <a:r>
              <a:rPr lang="es-PA" b="1" baseline="0" dirty="0" smtClean="0"/>
              <a:t>VE es disruptiva</a:t>
            </a:r>
            <a:r>
              <a:rPr lang="es-PA" baseline="0" dirty="0" smtClean="0"/>
              <a:t>. </a:t>
            </a:r>
            <a:r>
              <a:rPr lang="es-PA" b="1" i="1" baseline="0" dirty="0" smtClean="0"/>
              <a:t>Crea</a:t>
            </a:r>
            <a:r>
              <a:rPr lang="es-PA" baseline="0" dirty="0" smtClean="0"/>
              <a:t> nuevas tecnologías, productos, industrias, por ejemplo la de los VE, la de las baterías, y de todos los servicios entorno a estos – y </a:t>
            </a:r>
            <a:r>
              <a:rPr lang="es-PA" b="1" i="1" baseline="0" dirty="0" smtClean="0"/>
              <a:t>destruye</a:t>
            </a:r>
            <a:r>
              <a:rPr lang="es-PA" baseline="0" dirty="0" smtClean="0"/>
              <a:t> otras. Y esto se esta definiendo ahora mismo: periodo de gestación.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En este periodo de </a:t>
            </a:r>
            <a:r>
              <a:rPr lang="es-PA" b="1" baseline="0" dirty="0" smtClean="0"/>
              <a:t>creación de condiciones para el futuro periodo de crecimiento</a:t>
            </a:r>
            <a:r>
              <a:rPr lang="es-PA" baseline="0" dirty="0" smtClean="0"/>
              <a:t>. Esto se da a nivel de </a:t>
            </a:r>
            <a:r>
              <a:rPr lang="es-PA" b="1" baseline="0" dirty="0" smtClean="0"/>
              <a:t>empresas</a:t>
            </a:r>
            <a:r>
              <a:rPr lang="es-PA" baseline="0" dirty="0" smtClean="0"/>
              <a:t> y también a nivel de </a:t>
            </a:r>
            <a:r>
              <a:rPr lang="es-PA" b="1" baseline="0" dirty="0" smtClean="0"/>
              <a:t>países</a:t>
            </a:r>
            <a:r>
              <a:rPr lang="es-PA" baseline="0" dirty="0" smtClean="0"/>
              <a:t>. Por eso se están dando toda una serie de incentivos para apoyar la venta de VE en países como USA, China, Europa…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Escandalo VW descubierto por EPA – desarrolla practicas inapropiadas que vulneraba normativa de emisiones, sobre todo </a:t>
            </a:r>
            <a:r>
              <a:rPr lang="es-PA" baseline="0" dirty="0" err="1" smtClean="0"/>
              <a:t>NOx</a:t>
            </a:r>
            <a:r>
              <a:rPr lang="es-PA" baseline="0" dirty="0" smtClean="0"/>
              <a:t>. Las exigencias aplicadas esta llevando a VCI a condiciones donde es difícil de competir a precios como los que habían hace unos años. Eso favorece el despliegue de los VE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49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2016-2020 – 5% flotilla vehicular</a:t>
            </a:r>
          </a:p>
          <a:p>
            <a:r>
              <a:rPr lang="es-ES_tradnl" dirty="0" smtClean="0"/>
              <a:t>2021-2025 – 10% flotilla vehicular</a:t>
            </a:r>
          </a:p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29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s-ES_tradnl" b="1" dirty="0" smtClean="0"/>
              <a:t>Acelerar</a:t>
            </a:r>
            <a:r>
              <a:rPr lang="es-ES_tradnl" b="1" baseline="0" dirty="0" smtClean="0"/>
              <a:t> la eficiencia energética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_tradnl" baseline="0" dirty="0" smtClean="0"/>
              <a:t>Desarrollo de normas de EE para mercados vehiculares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_tradnl" baseline="0" dirty="0" smtClean="0"/>
              <a:t>Fortalecimiento de sistemas de cumplimiento (“</a:t>
            </a:r>
            <a:r>
              <a:rPr lang="es-ES_tradnl" baseline="0" dirty="0" err="1" smtClean="0"/>
              <a:t>Dieselgate</a:t>
            </a:r>
            <a:r>
              <a:rPr lang="es-ES_tradnl" baseline="0" dirty="0" smtClean="0"/>
              <a:t>”)</a:t>
            </a:r>
            <a:br>
              <a:rPr lang="es-ES_tradnl" baseline="0" dirty="0" smtClean="0"/>
            </a:br>
            <a:r>
              <a:rPr lang="es-ES_tradnl" baseline="0" dirty="0" smtClean="0"/>
              <a:t>RDC a través de </a:t>
            </a:r>
            <a:r>
              <a:rPr lang="es-ES_tradnl" baseline="0" dirty="0" err="1" smtClean="0"/>
              <a:t>PEMs</a:t>
            </a:r>
            <a:endParaRPr lang="es-ES_tradnl" baseline="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s-ES_tradnl" dirty="0" smtClean="0"/>
              <a:t>Políticas</a:t>
            </a:r>
            <a:r>
              <a:rPr lang="es-ES_tradnl" baseline="0" dirty="0" smtClean="0"/>
              <a:t> de fomento a la EE: </a:t>
            </a:r>
            <a:r>
              <a:rPr lang="es-ES_tradnl" baseline="0" dirty="0" err="1" smtClean="0"/>
              <a:t>feebate</a:t>
            </a:r>
            <a:r>
              <a:rPr lang="es-ES_tradnl" baseline="0" dirty="0" smtClean="0"/>
              <a:t>, impuesto al registro, etiquetado</a:t>
            </a:r>
            <a:br>
              <a:rPr lang="es-ES_tradnl" baseline="0" dirty="0" smtClean="0"/>
            </a:br>
            <a:endParaRPr lang="es-ES_tradnl" baseline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s-ES_tradnl" b="1" baseline="0" dirty="0" smtClean="0"/>
              <a:t>Eliminar </a:t>
            </a:r>
            <a:r>
              <a:rPr lang="es-ES_tradnl" b="1" baseline="0" dirty="0" err="1" smtClean="0"/>
              <a:t>distorisones</a:t>
            </a:r>
            <a:r>
              <a:rPr lang="es-ES_tradnl" b="1" baseline="0" dirty="0" smtClean="0"/>
              <a:t> del mercado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_tradnl" b="0" dirty="0" smtClean="0"/>
              <a:t>Eliminar</a:t>
            </a:r>
            <a:r>
              <a:rPr lang="es-ES_tradnl" b="0" baseline="0" dirty="0" smtClean="0"/>
              <a:t> subsidios a combustibles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_tradnl" b="0" baseline="0" dirty="0" smtClean="0"/>
              <a:t>Eliminar medidas que favorecen a vehículos menos eficientes</a:t>
            </a:r>
            <a:br>
              <a:rPr lang="es-ES_tradnl" b="0" baseline="0" dirty="0" smtClean="0"/>
            </a:br>
            <a:r>
              <a:rPr lang="es-ES_tradnl" b="0" baseline="0" dirty="0" smtClean="0"/>
              <a:t>(importación usados, incentivos a HEV con gran huella eco)</a:t>
            </a:r>
          </a:p>
          <a:p>
            <a:pPr marL="228600" lvl="0" indent="-228600">
              <a:buFont typeface="+mj-lt"/>
              <a:buAutoNum type="arabicPeriod"/>
            </a:pPr>
            <a:r>
              <a:rPr lang="es-ES_tradnl" b="1" baseline="0" dirty="0" smtClean="0"/>
              <a:t>Crear incentivos (transitorios) para vehículos eléctricos</a:t>
            </a:r>
            <a:endParaRPr lang="es-ES_tradnl" b="0" baseline="0" dirty="0" smtClean="0"/>
          </a:p>
          <a:p>
            <a:pPr marL="685800" lvl="1" indent="-228600">
              <a:buFont typeface="+mj-lt"/>
              <a:buAutoNum type="arabicPeriod"/>
            </a:pPr>
            <a:r>
              <a:rPr lang="es-ES_tradnl" b="0" baseline="0" dirty="0" smtClean="0"/>
              <a:t>Adoptar incentivos fiscales transitorios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_tradnl" b="0" baseline="0" dirty="0" smtClean="0"/>
              <a:t>Difusión de información y concientización</a:t>
            </a:r>
          </a:p>
          <a:p>
            <a:pPr marL="685800" lvl="1" indent="-228600">
              <a:buFont typeface="+mj-lt"/>
              <a:buAutoNum type="arabicPeriod"/>
            </a:pPr>
            <a:r>
              <a:rPr lang="es-ES_tradnl" b="0" baseline="0" dirty="0" smtClean="0"/>
              <a:t>Desarrollar planes piloto en sectores/mercados clave </a:t>
            </a:r>
            <a:r>
              <a:rPr lang="mr-IN" b="0" baseline="0" dirty="0" smtClean="0"/>
              <a:t>–</a:t>
            </a:r>
            <a:r>
              <a:rPr lang="es-ES_tradnl" b="0" baseline="0" dirty="0" smtClean="0"/>
              <a:t> </a:t>
            </a:r>
            <a:r>
              <a:rPr lang="es-ES_tradnl" b="0" baseline="0" dirty="0" err="1" smtClean="0"/>
              <a:t>T.Público</a:t>
            </a:r>
            <a:endParaRPr lang="es-ES_tradnl" b="0" baseline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s-ES_tradnl" b="1" baseline="0" dirty="0" smtClean="0"/>
              <a:t>Desarrollar infraestructura de recarga VE</a:t>
            </a:r>
          </a:p>
          <a:p>
            <a:pPr marL="228600" lvl="0" indent="-228600">
              <a:buFont typeface="+mj-lt"/>
              <a:buAutoNum type="arabicPeriod"/>
            </a:pPr>
            <a:endParaRPr lang="es-ES_tradnl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5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b="1" dirty="0" smtClean="0"/>
              <a:t>Oportunidad</a:t>
            </a:r>
            <a:r>
              <a:rPr lang="es-PA" b="1" baseline="0" dirty="0" smtClean="0"/>
              <a:t> transporte publico eléctrico (bus)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0" baseline="0" dirty="0" smtClean="0"/>
              <a:t>La región que usa mas transporte publico en el mundo. 1,2 millones de buses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0" baseline="0" dirty="0" smtClean="0"/>
              <a:t>Flotas de buses son muy grandes </a:t>
            </a:r>
            <a:endParaRPr lang="es-PA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Bus en LAC recorre </a:t>
            </a:r>
            <a:r>
              <a:rPr lang="es-PA" b="1" dirty="0" smtClean="0"/>
              <a:t>100,000 km/año</a:t>
            </a:r>
            <a:r>
              <a:rPr lang="es-PA" dirty="0" smtClean="0"/>
              <a:t>,</a:t>
            </a:r>
            <a:r>
              <a:rPr lang="es-PA" baseline="0" dirty="0" smtClean="0"/>
              <a:t> los </a:t>
            </a:r>
            <a:r>
              <a:rPr lang="es-PA" b="1" baseline="0" dirty="0" smtClean="0"/>
              <a:t>ahorros respecto a operar en diésel comportan un retorno de la inversión muy rápido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1" baseline="0" dirty="0" smtClean="0"/>
              <a:t>Muy baja incertidumbre </a:t>
            </a:r>
            <a:r>
              <a:rPr lang="es-PA" baseline="0" dirty="0" smtClean="0"/>
              <a:t>respecto a las redes de recarga pues tienen rutas fijas.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Con vehículo privado es distinto: ansiedad – riesgo de no poder recargar porque no hay estaciones de recarga, rutas distintas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Resolver la instalación de redes de recarga para buses, cuanto tiempo necesita para recargar, es simple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1" baseline="0" dirty="0" err="1" smtClean="0"/>
              <a:t>Comfort</a:t>
            </a:r>
            <a:r>
              <a:rPr lang="es-PA" baseline="0" dirty="0" smtClean="0"/>
              <a:t> para pasajeros: silenciosos, sin vibración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1" baseline="0" dirty="0" smtClean="0"/>
              <a:t>Operación de VE entre ciudades</a:t>
            </a:r>
            <a:r>
              <a:rPr lang="es-PA" baseline="0" dirty="0" smtClean="0"/>
              <a:t>: la red de infraestructura de recarga entre países europeos – van a poder operar en toda la región 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31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PA" b="1" baseline="0" dirty="0" smtClean="0"/>
              <a:t>Estructuras del ciclo de vida para un bus 10 años en Finlandia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Las 3 barras de la izq. son buses motor combustión, base y Euro VI (3ª barra). Costo expresado en Euro/km, es mayor que un e-Bus, como lo que están en columnas 6 y 7 que tiene baterías de litio/titanio que se pueden recargar muy rápidamente. 3-5 min tiene carga suficiente a través de un </a:t>
            </a:r>
            <a:r>
              <a:rPr lang="es-PA" b="1" baseline="0" dirty="0" smtClean="0"/>
              <a:t>sistema de pantógrafos</a:t>
            </a:r>
            <a:r>
              <a:rPr lang="es-PA" baseline="0" dirty="0" smtClean="0"/>
              <a:t>, para poder recorrer 40-50 km.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Los que están en medio son e-Buses con </a:t>
            </a:r>
            <a:r>
              <a:rPr lang="es-PA" baseline="0" dirty="0" err="1" smtClean="0"/>
              <a:t>autonomia</a:t>
            </a:r>
            <a:r>
              <a:rPr lang="es-PA" baseline="0" dirty="0" smtClean="0"/>
              <a:t> de mas 250 km, con un gran pack de </a:t>
            </a:r>
            <a:r>
              <a:rPr lang="es-PA" baseline="0" dirty="0" err="1" smtClean="0"/>
              <a:t>bateria</a:t>
            </a:r>
            <a:r>
              <a:rPr lang="es-PA" baseline="0" dirty="0" smtClean="0"/>
              <a:t> de mas de 300Kw/h.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Esto demuestra a </a:t>
            </a:r>
            <a:r>
              <a:rPr lang="es-PA" baseline="0" dirty="0" err="1" smtClean="0"/>
              <a:t>dia</a:t>
            </a:r>
            <a:r>
              <a:rPr lang="es-PA" baseline="0" dirty="0" smtClean="0"/>
              <a:t> de hoy la competitividad de los buses </a:t>
            </a:r>
            <a:r>
              <a:rPr lang="es-PA" baseline="0" dirty="0" err="1" smtClean="0"/>
              <a:t>electricos</a:t>
            </a:r>
            <a:r>
              <a:rPr lang="es-PA" baseline="0" dirty="0" smtClean="0"/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A" baseline="0" dirty="0" smtClean="0"/>
          </a:p>
          <a:p>
            <a:r>
              <a:rPr lang="es-PA" b="1" baseline="0" dirty="0" smtClean="0"/>
              <a:t>Transporte publico eléctrico (e-buses): punta de lanza de la movilidad eléctrica en América Latina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0" baseline="0" dirty="0" smtClean="0"/>
              <a:t>La región que usa más transporte publico en el mundo. 1,2 millones de buses. Flotas de buses son muy grandes </a:t>
            </a:r>
            <a:endParaRPr lang="es-PA" b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Bus en LAC recorre </a:t>
            </a:r>
            <a:r>
              <a:rPr lang="es-PA" b="1" dirty="0" smtClean="0"/>
              <a:t>100,000 km/año</a:t>
            </a:r>
            <a:r>
              <a:rPr lang="es-PA" dirty="0" smtClean="0"/>
              <a:t>,</a:t>
            </a:r>
            <a:r>
              <a:rPr lang="es-PA" baseline="0" dirty="0" smtClean="0"/>
              <a:t> los </a:t>
            </a:r>
            <a:r>
              <a:rPr lang="es-PA" b="1" baseline="0" dirty="0" smtClean="0"/>
              <a:t>ahorros respecto a operar en diésel comportan un retorno de la inversión muy rápido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1" baseline="0" dirty="0" smtClean="0"/>
              <a:t>Muy baja incertidumbre </a:t>
            </a:r>
            <a:r>
              <a:rPr lang="es-PA" baseline="0" dirty="0" smtClean="0"/>
              <a:t>respecto a las redes de recarga pues tienen rutas fijas.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Con vehículo privado es distinto: ansiedad – riesgo de no poder recargar porque no hay estaciones de recarga, rutas distintas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Resolver la instalación de redes de recarga para buses es simple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1" baseline="0" dirty="0" err="1" smtClean="0"/>
              <a:t>Comfort</a:t>
            </a:r>
            <a:r>
              <a:rPr lang="es-PA" baseline="0" dirty="0" smtClean="0"/>
              <a:t> para pasajeros: silenciosos, sin vibración, sin contaminación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1" baseline="0" dirty="0" smtClean="0"/>
              <a:t>Operación de VE entre ciudades</a:t>
            </a:r>
            <a:r>
              <a:rPr lang="es-PA" baseline="0" dirty="0" smtClean="0"/>
              <a:t>: la red de infraestructura de recarga entre países europeos – van a poder operar en toda la región y conectar </a:t>
            </a:r>
            <a:r>
              <a:rPr lang="es-PA" baseline="0" dirty="0" err="1" smtClean="0"/>
              <a:t>paises</a:t>
            </a:r>
            <a:r>
              <a:rPr lang="es-PA" baseline="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PA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07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Ejemplo de la competitividad movilidad </a:t>
            </a:r>
            <a:r>
              <a:rPr lang="es-PA" dirty="0" err="1" smtClean="0"/>
              <a:t>electrica</a:t>
            </a:r>
            <a:r>
              <a:rPr lang="es-PA" dirty="0" smtClean="0"/>
              <a:t> </a:t>
            </a:r>
          </a:p>
          <a:p>
            <a:r>
              <a:rPr lang="es-PA" dirty="0" smtClean="0"/>
              <a:t>Beneficio muy grande en </a:t>
            </a:r>
            <a:r>
              <a:rPr lang="es-PA" dirty="0" err="1" smtClean="0"/>
              <a:t>terminos</a:t>
            </a:r>
            <a:r>
              <a:rPr lang="es-PA" dirty="0" smtClean="0"/>
              <a:t> de </a:t>
            </a:r>
            <a:r>
              <a:rPr lang="es-PA" dirty="0" err="1" smtClean="0"/>
              <a:t>reduccion</a:t>
            </a:r>
            <a:r>
              <a:rPr lang="es-PA" dirty="0" smtClean="0"/>
              <a:t> de costo de operación </a:t>
            </a:r>
          </a:p>
          <a:p>
            <a:r>
              <a:rPr lang="es-PA" dirty="0" smtClean="0"/>
              <a:t>Columna vertebral de la movilidad en ciudades </a:t>
            </a:r>
          </a:p>
          <a:p>
            <a:r>
              <a:rPr lang="es-PA" dirty="0" smtClean="0"/>
              <a:t>Costos</a:t>
            </a:r>
            <a:r>
              <a:rPr lang="es-PA" baseline="0" dirty="0" smtClean="0"/>
              <a:t> en salud: </a:t>
            </a:r>
            <a:r>
              <a:rPr lang="es-PA" baseline="0" dirty="0" err="1" smtClean="0"/>
              <a:t>Nox</a:t>
            </a:r>
            <a:r>
              <a:rPr lang="es-PA" baseline="0" dirty="0" smtClean="0"/>
              <a:t>, PM </a:t>
            </a:r>
            <a:endParaRPr lang="es-PA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1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Acuerdo de Paris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Montos de reducción comprometidos, muchos de ellos vinculados a apoyo internacional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Considerando el apoyo económico esperado de la región, las emisiones de vehículos van a aumentar. Por eso es necesario focalizarse</a:t>
            </a:r>
            <a:r>
              <a:rPr lang="es-PA" baseline="0" dirty="0" smtClean="0"/>
              <a:t> en el transporte </a:t>
            </a:r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25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sz="1200" b="1" dirty="0" smtClean="0"/>
              <a:t>FORMULA E </a:t>
            </a:r>
            <a:r>
              <a:rPr lang="es-ES_tradnl" sz="1200" dirty="0" smtClean="0">
                <a:latin typeface="Roboto Light" charset="0"/>
                <a:ea typeface="Roboto Light" charset="0"/>
                <a:cs typeface="Roboto Light" charset="0"/>
              </a:rPr>
              <a:t>(Santiago, Sao Paulo, México)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ES_tradnl" sz="1200" dirty="0" smtClean="0">
                <a:latin typeface="Roboto Light" charset="0"/>
                <a:ea typeface="Roboto Light" charset="0"/>
                <a:cs typeface="Roboto Light" charset="0"/>
              </a:rPr>
              <a:t>Junto a Automóvil Clubes locales</a:t>
            </a:r>
            <a:endParaRPr lang="es-AR" sz="1200" dirty="0" smtClean="0"/>
          </a:p>
          <a:p>
            <a:pPr marL="285750" lvl="0" indent="-285750" fontAlgn="base">
              <a:buFont typeface="Arial" charset="0"/>
              <a:buChar char="•"/>
            </a:pPr>
            <a:r>
              <a:rPr lang="es-AR" sz="1200" dirty="0" smtClean="0"/>
              <a:t>Participación de la Oficina Regional de ONU Medio Ambiente en la Fórmula E</a:t>
            </a:r>
          </a:p>
          <a:p>
            <a:pPr marL="285750" lvl="0" indent="-285750" fontAlgn="base">
              <a:buFont typeface="Arial" charset="0"/>
              <a:buChar char="•"/>
            </a:pPr>
            <a:r>
              <a:rPr lang="es-AR" sz="1200" dirty="0" smtClean="0"/>
              <a:t>Branding masivo de MOVE a través de la Fórmula E y promoción en medios masivos en los países y Automovil clubes de FIA Región IV. </a:t>
            </a:r>
          </a:p>
          <a:p>
            <a:pPr marL="0" lvl="0" indent="0" fontAlgn="base">
              <a:buFont typeface="Arial" charset="0"/>
              <a:buNone/>
            </a:pPr>
            <a:endParaRPr lang="es-AR" sz="1200" b="1" dirty="0" smtClean="0"/>
          </a:p>
          <a:p>
            <a:pPr marL="0" lvl="0" indent="0" fontAlgn="base">
              <a:buFont typeface="Arial" charset="0"/>
              <a:buNone/>
            </a:pPr>
            <a:r>
              <a:rPr lang="es-AR" sz="1200" b="1" dirty="0" smtClean="0"/>
              <a:t>APROVECHAMIENTO</a:t>
            </a:r>
            <a:r>
              <a:rPr lang="es-AR" sz="1200" b="1" baseline="0" dirty="0" smtClean="0"/>
              <a:t> DE RECURSOS EXISTENTES:</a:t>
            </a:r>
            <a:endParaRPr lang="es-AR" sz="1200" b="1" dirty="0" smtClean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AR" sz="1200" dirty="0" smtClean="0"/>
              <a:t>Utilización de los Automovil clubes miembros de FIA Región IV y de las instalaciones y personal de Oficina de ONU Medio ambiente en América Latina para promover actividades MOVE en los países y ciudades seleccionados.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s-AR" sz="1200" b="1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AR" sz="1200" b="1" dirty="0" smtClean="0"/>
              <a:t>APOYO</a:t>
            </a:r>
            <a:r>
              <a:rPr lang="es-AR" sz="1200" b="1" baseline="0" dirty="0" smtClean="0"/>
              <a:t> EN CAPACITACIÓN</a:t>
            </a:r>
            <a:endParaRPr lang="es-AR" sz="1200" dirty="0" smtClean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AR" sz="1200" dirty="0" smtClean="0"/>
              <a:t>Especialistas del equipo FIA Región IV se incorporarán a las sesiones de capacitación de MOVE asumiendo un rol de consumidores líderes.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s-AR" sz="120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AR" sz="1200" b="1" dirty="0" smtClean="0"/>
              <a:t>ESTRATEGIAS DE MOVILIDAD ELÉCTRICA</a:t>
            </a:r>
          </a:p>
          <a:p>
            <a:pPr marL="285750" lvl="0" indent="-285750" fontAlgn="base">
              <a:buFont typeface="Arial" charset="0"/>
              <a:buChar char="•"/>
            </a:pPr>
            <a:r>
              <a:rPr lang="es-AR" sz="1200" dirty="0" smtClean="0"/>
              <a:t>Desarrollo de estrategias de e-mobility en países y ciudades seleccionados.</a:t>
            </a:r>
          </a:p>
          <a:p>
            <a:pPr marL="0" lvl="0" indent="0" fontAlgn="base">
              <a:buFont typeface="Arial" charset="0"/>
              <a:buNone/>
            </a:pPr>
            <a:endParaRPr lang="es-AR" sz="1200" dirty="0" smtClean="0"/>
          </a:p>
          <a:p>
            <a:pPr marL="0" lvl="0" indent="0" fontAlgn="base">
              <a:buFont typeface="Arial" charset="0"/>
              <a:buNone/>
            </a:pPr>
            <a:r>
              <a:rPr lang="es-AR" sz="1200" b="1" dirty="0" smtClean="0"/>
              <a:t>ELECTRIC</a:t>
            </a:r>
            <a:r>
              <a:rPr lang="es-AR" sz="1200" b="1" baseline="0" dirty="0" smtClean="0"/>
              <a:t> MOBILITY CITY ASSESSMENTS</a:t>
            </a:r>
            <a:endParaRPr lang="es-AR" sz="1200" b="1" dirty="0" smtClean="0"/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s-AR" sz="1200" dirty="0" smtClean="0"/>
              <a:t>Realización de evaluaciones de las ciudades a través de los clubes miembro de FIA Región IV con el fin de persuadir a las partes interesadas.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80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http://</a:t>
            </a:r>
            <a:r>
              <a:rPr lang="es-ES_tradnl" dirty="0" err="1" smtClean="0"/>
              <a:t>movelatam.org</a:t>
            </a:r>
            <a:r>
              <a:rPr lang="es-ES_tradnl" dirty="0" smtClean="0"/>
              <a:t>/</a:t>
            </a:r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8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Flota de vehículos se triplica en 2 </a:t>
            </a:r>
            <a:r>
              <a:rPr lang="es-PA" dirty="0" err="1" smtClean="0"/>
              <a:t>decadas</a:t>
            </a:r>
            <a:r>
              <a:rPr lang="es-PA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Mayor crecimiento flota de </a:t>
            </a:r>
            <a:r>
              <a:rPr lang="es-PA" dirty="0" err="1" smtClean="0"/>
              <a:t>vehiculos</a:t>
            </a:r>
            <a:r>
              <a:rPr lang="es-PA" dirty="0" smtClean="0"/>
              <a:t> en </a:t>
            </a:r>
            <a:r>
              <a:rPr lang="es-PA" dirty="0" err="1" smtClean="0"/>
              <a:t>paises</a:t>
            </a:r>
            <a:r>
              <a:rPr lang="es-PA" dirty="0" smtClean="0"/>
              <a:t> en desarrollo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Como pueden las politicas publicas intervenir </a:t>
            </a:r>
            <a:r>
              <a:rPr lang="es-PA" dirty="0" smtClean="0"/>
              <a:t>para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PA" dirty="0" smtClean="0"/>
              <a:t>1. Disminuir</a:t>
            </a:r>
            <a:r>
              <a:rPr lang="es-PA" baseline="0" dirty="0" smtClean="0"/>
              <a:t> la tendencia: NO deber</a:t>
            </a:r>
            <a:r>
              <a:rPr lang="es-PA" baseline="0" dirty="0" smtClean="0"/>
              <a:t>íamos tener más coches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2.</a:t>
            </a:r>
            <a:r>
              <a:rPr lang="es-PA" dirty="0" smtClean="0"/>
              <a:t>Que </a:t>
            </a:r>
            <a:r>
              <a:rPr lang="es-PA" dirty="0" smtClean="0"/>
              <a:t>los </a:t>
            </a:r>
            <a:r>
              <a:rPr lang="es-PA" dirty="0" smtClean="0"/>
              <a:t>vehiculos en circulaci</a:t>
            </a:r>
            <a:r>
              <a:rPr lang="es-PA" dirty="0" smtClean="0"/>
              <a:t>ón </a:t>
            </a:r>
            <a:r>
              <a:rPr lang="es-PA" dirty="0" smtClean="0"/>
              <a:t>sean</a:t>
            </a:r>
            <a:r>
              <a:rPr lang="es-PA" baseline="0" dirty="0" smtClean="0"/>
              <a:t> </a:t>
            </a:r>
            <a:r>
              <a:rPr lang="es-PA" baseline="0" dirty="0" smtClean="0"/>
              <a:t>mas limpios y mas eficientes puedan competir mejor?</a:t>
            </a:r>
            <a:endParaRPr lang="es-PA" dirty="0" smtClean="0"/>
          </a:p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5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Se duplican o triplican las flotas</a:t>
            </a:r>
            <a:r>
              <a:rPr lang="es-PA" baseline="0" dirty="0" smtClean="0"/>
              <a:t> de vehículos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Aumenta la contaminación urbana relacionada con el transporte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Pone en tela de juicio la sustentabilidad del suministro energético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PA" b="1" dirty="0" smtClean="0"/>
              <a:t>Madurez de las políticas eficiencia en los mercados automotrices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UE tiene incentivos: fija promedios de eficiencia y emisiones de CO2 de cumplimiento</a:t>
            </a:r>
            <a:r>
              <a:rPr lang="es-PA" baseline="0" dirty="0" smtClean="0"/>
              <a:t> obligatorio para </a:t>
            </a:r>
            <a:r>
              <a:rPr lang="es-PA" dirty="0" smtClean="0"/>
              <a:t>fabricantes. Son promedios corporativos</a:t>
            </a:r>
            <a:r>
              <a:rPr lang="es-PA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El VE descuenta mas emisiones y se contabiliza por 2. </a:t>
            </a:r>
            <a:r>
              <a:rPr lang="es-PA" baseline="0" dirty="0" smtClean="0"/>
              <a:t> </a:t>
            </a:r>
            <a:endParaRPr lang="es-PA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En</a:t>
            </a:r>
            <a:r>
              <a:rPr lang="es-PA" baseline="0" dirty="0" smtClean="0"/>
              <a:t> la región MX y Chile son el ejemplo a seguir, Colombia ya tiene un impuesto emisiones CO2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Potencial enorme en el resto de los países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Oportunidad para promover la armonización de estándares 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18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s-PA" b="1" dirty="0" smtClean="0"/>
              <a:t>Requisitos</a:t>
            </a:r>
            <a:r>
              <a:rPr lang="es-PA" b="1" baseline="0" dirty="0" smtClean="0"/>
              <a:t> para los fabricantes de vehículos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La región es muy </a:t>
            </a:r>
            <a:r>
              <a:rPr lang="es-PA" baseline="0" dirty="0" err="1" smtClean="0"/>
              <a:t>desarmónica</a:t>
            </a:r>
            <a:r>
              <a:rPr lang="es-PA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Niveles de las emisiones de escape: </a:t>
            </a:r>
            <a:r>
              <a:rPr lang="es-PA" baseline="0" dirty="0" err="1" smtClean="0"/>
              <a:t>NOx</a:t>
            </a:r>
            <a:r>
              <a:rPr lang="es-PA" baseline="0" dirty="0" smtClean="0"/>
              <a:t>, Material </a:t>
            </a:r>
            <a:r>
              <a:rPr lang="es-PA" baseline="0" dirty="0" err="1" smtClean="0"/>
              <a:t>Particulado</a:t>
            </a:r>
            <a:r>
              <a:rPr lang="es-PA" baseline="0" dirty="0" smtClean="0"/>
              <a:t>… están muy rezagados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Euro 4 y 5, Brasil, Chile, MX, </a:t>
            </a:r>
            <a:r>
              <a:rPr lang="es-PA" baseline="0" dirty="0" err="1" smtClean="0"/>
              <a:t>Arg</a:t>
            </a:r>
            <a:r>
              <a:rPr lang="es-PA" baseline="0" dirty="0" smtClean="0"/>
              <a:t>, Colombia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="1" baseline="0" dirty="0" smtClean="0"/>
              <a:t>Si no aumentamos estándares va a haber un impacto muy fuerte en la contaminación local</a:t>
            </a:r>
            <a:endParaRPr lang="en-US" b="1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58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A" dirty="0" smtClean="0"/>
              <a:t>Los subsidios a los</a:t>
            </a:r>
            <a:r>
              <a:rPr lang="es-PA" baseline="0" dirty="0" smtClean="0"/>
              <a:t> combustibles fósiles obstaculizan la penetración de los VE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26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Datos IEA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El </a:t>
            </a:r>
            <a:r>
              <a:rPr lang="en-US" sz="1200" dirty="0" err="1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transporte</a:t>
            </a:r>
            <a:r>
              <a:rPr lang="en-US" sz="12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 </a:t>
            </a:r>
            <a:r>
              <a:rPr lang="en-US" sz="1200" dirty="0" err="1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representa</a:t>
            </a:r>
            <a:r>
              <a:rPr lang="en-US" sz="12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 el </a:t>
            </a:r>
            <a:r>
              <a:rPr lang="en-US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23% </a:t>
            </a:r>
            <a:r>
              <a:rPr lang="en-US" sz="12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de las </a:t>
            </a:r>
            <a:r>
              <a:rPr lang="en-US" sz="1200" dirty="0" err="1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emisiones</a:t>
            </a:r>
            <a:r>
              <a:rPr lang="en-US" sz="12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 de CO</a:t>
            </a:r>
            <a:r>
              <a:rPr lang="en-US" sz="1200" baseline="-250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2eq</a:t>
            </a:r>
            <a:r>
              <a:rPr lang="en-US" sz="12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 </a:t>
            </a:r>
            <a:r>
              <a:rPr lang="en-US" sz="1200" dirty="0" err="1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globales</a:t>
            </a:r>
            <a:endParaRPr lang="es-PA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dirty="0" smtClean="0"/>
              <a:t>Escenarios</a:t>
            </a:r>
            <a:r>
              <a:rPr lang="es-PA" baseline="0" dirty="0" smtClean="0"/>
              <a:t> para 2 y 1,5 grados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Si queremos conseguir los objetivos del AP hace falta una </a:t>
            </a:r>
            <a:r>
              <a:rPr lang="es-PA" baseline="0" dirty="0" err="1" smtClean="0"/>
              <a:t>reduccion</a:t>
            </a:r>
            <a:r>
              <a:rPr lang="es-PA" baseline="0" dirty="0" smtClean="0"/>
              <a:t> muy fuerte en las emisiones del sector transporte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Hay que generar condiciones para la transformación de las </a:t>
            </a:r>
            <a:r>
              <a:rPr lang="es-PA" baseline="0" dirty="0" err="1" smtClean="0"/>
              <a:t>tecnologias</a:t>
            </a:r>
            <a:r>
              <a:rPr lang="es-PA" baseline="0" dirty="0" smtClean="0"/>
              <a:t> automotrices. Y hay que hacerlo de forma MUY ACELERADA – el ESFUERZO ES MUY GRANDE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En los </a:t>
            </a:r>
            <a:r>
              <a:rPr lang="es-PA" baseline="0" dirty="0" err="1" smtClean="0"/>
              <a:t>paises</a:t>
            </a:r>
            <a:r>
              <a:rPr lang="es-PA" baseline="0" dirty="0" smtClean="0"/>
              <a:t> en desarrollo las exigencias existentes no son apropiadas: normativa de EE, emisiones de CO2.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PA" baseline="0" dirty="0" smtClean="0"/>
              <a:t>La movilidad eléctrica puede hacer un aporte fundamental al cumplimiento de estos escenarios, refrendados por los Compromisos Nacionales adoptados en el 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PA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46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3F95F8-D003-4A2D-B5CF-D7DEA50D4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95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89FF-73CC-5B42-AA35-44F9AD5F45DE}" type="datetime1">
              <a:rPr lang="en-US" smtClean="0"/>
              <a:t>10/18/17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17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75043-CD17-7B4B-9934-EF48BAE05572}" type="datetime1">
              <a:rPr lang="en-US" smtClean="0"/>
              <a:t>10/18/17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36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D061-5C05-D346-B55F-5D1700D03F10}" type="datetime1">
              <a:rPr lang="en-US" smtClean="0"/>
              <a:t>10/18/17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812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4114B-3F87-CE4B-B329-04371B533EE4}" type="datetime1">
              <a:rPr lang="en-US" smtClean="0"/>
              <a:t>10/18/17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999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A1E7-7AB2-3749-AF06-94D99292DBD3}" type="datetime1">
              <a:rPr lang="en-US" smtClean="0"/>
              <a:t>10/18/17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530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9DA46-46CB-0A48-ADC3-35A0DB349270}" type="datetime1">
              <a:rPr lang="en-US" smtClean="0"/>
              <a:t>10/18/17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13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A9650-C7DA-324A-904D-3B771BEF3F0B}" type="datetime1">
              <a:rPr lang="en-US" smtClean="0"/>
              <a:t>10/18/17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84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EBBF9-AF8F-8244-80C3-E24673A3BC27}" type="datetime1">
              <a:rPr lang="en-US" smtClean="0"/>
              <a:t>10/18/17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7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8408F-1751-274F-AA37-2A707542FC38}" type="datetime1">
              <a:rPr lang="en-US" smtClean="0"/>
              <a:t>10/18/17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747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DEC03-4BF6-D847-9886-9B6FB3E9EF14}" type="datetime1">
              <a:rPr lang="en-US" smtClean="0"/>
              <a:t>10/18/17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4799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5B30A-1A61-CF4E-9641-20CB0909FC79}" type="datetime1">
              <a:rPr lang="en-US" smtClean="0"/>
              <a:t>10/18/17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91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7466" y="360115"/>
            <a:ext cx="8229600" cy="409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92054"/>
            <a:ext cx="8229600" cy="4734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  <a:p>
            <a:pPr lvl="3"/>
            <a:r>
              <a:rPr lang="es-ES_tradnl" dirty="0" smtClean="0"/>
              <a:t>Cuarto nivel</a:t>
            </a:r>
          </a:p>
          <a:p>
            <a:pPr lvl="4"/>
            <a:r>
              <a:rPr lang="es-ES_tradnl" dirty="0" smtClean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A07AD-E9FC-5948-AB08-7B0CA36D1071}" type="datetime1">
              <a:rPr lang="en-US" smtClean="0"/>
              <a:t>10/18/17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C6F6-C74A-5742-BC73-56525379699F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23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Roboto Regular"/>
          <a:ea typeface="+mj-ea"/>
          <a:cs typeface="Roboto Regular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45000"/>
        <a:buFont typeface="Wingdings" charset="2"/>
        <a:buNone/>
        <a:defRPr sz="2400" kern="1200">
          <a:solidFill>
            <a:schemeClr val="tx1"/>
          </a:solidFill>
          <a:latin typeface="Roboto Light"/>
          <a:ea typeface="+mn-ea"/>
          <a:cs typeface="Roboto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Roboto Light"/>
          <a:ea typeface="+mn-ea"/>
          <a:cs typeface="Roboto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Roboto Light"/>
          <a:ea typeface="+mn-ea"/>
          <a:cs typeface="Roboto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Roboto Light"/>
          <a:ea typeface="+mn-ea"/>
          <a:cs typeface="Roboto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Roboto Light"/>
          <a:ea typeface="+mn-ea"/>
          <a:cs typeface="Roboto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5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1.wdp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tiff"/><Relationship Id="rId6" Type="http://schemas.openxmlformats.org/officeDocument/2006/relationships/image" Target="../media/image34.tiff"/><Relationship Id="rId7" Type="http://schemas.openxmlformats.org/officeDocument/2006/relationships/image" Target="../media/image35.tiff"/><Relationship Id="rId8" Type="http://schemas.openxmlformats.org/officeDocument/2006/relationships/image" Target="../media/image36.tiff"/><Relationship Id="rId9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3"/>
          <p:cNvSpPr txBox="1"/>
          <p:nvPr/>
        </p:nvSpPr>
        <p:spPr>
          <a:xfrm>
            <a:off x="-1" y="0"/>
            <a:ext cx="9144001" cy="6126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>
                <a:srgbClr val="FCC230"/>
              </a:buClr>
              <a:buSzPct val="92000"/>
            </a:pPr>
            <a:endParaRPr lang="es-ES" sz="1200" spc="-20" dirty="0" smtClean="0">
              <a:solidFill>
                <a:schemeClr val="bg1"/>
              </a:solidFill>
              <a:latin typeface="Roboto Regular"/>
              <a:ea typeface="Times New Roman" charset="0"/>
              <a:cs typeface="Roboto Regular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12834" y="419703"/>
            <a:ext cx="5645202" cy="6506262"/>
            <a:chOff x="1712835" y="788647"/>
            <a:chExt cx="5645202" cy="6506262"/>
          </a:xfrm>
        </p:grpSpPr>
        <p:pic>
          <p:nvPicPr>
            <p:cNvPr id="9" name="Imagen 1" descr="templates-03.jpg"/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5960" y="788647"/>
              <a:ext cx="5572077" cy="5577840"/>
            </a:xfrm>
            <a:prstGeom prst="ellipse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1712835" y="2132914"/>
              <a:ext cx="55673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600" dirty="0" smtClean="0">
                  <a:solidFill>
                    <a:srgbClr val="FCC230"/>
                  </a:solidFill>
                  <a:latin typeface="Roboto Regular"/>
                  <a:cs typeface="Roboto Regular"/>
                </a:rPr>
                <a:t>Movilidad Eléctrica: Oportunidades para LAC</a:t>
              </a:r>
            </a:p>
            <a:p>
              <a:pPr algn="ctr"/>
              <a:r>
                <a:rPr lang="es-ES_tradnl" sz="2000" dirty="0" smtClean="0">
                  <a:solidFill>
                    <a:srgbClr val="FFFFFF"/>
                  </a:solidFill>
                  <a:latin typeface="Roboto Regular"/>
                  <a:cs typeface="Roboto Regular"/>
                </a:rPr>
                <a:t>Taller Regional </a:t>
              </a:r>
              <a:r>
                <a:rPr lang="es-ES_tradnl" sz="2000" dirty="0" err="1" smtClean="0">
                  <a:solidFill>
                    <a:srgbClr val="FFFFFF"/>
                  </a:solidFill>
                  <a:latin typeface="Roboto Regular"/>
                  <a:cs typeface="Roboto Regular"/>
                </a:rPr>
                <a:t>BreatheLife</a:t>
              </a:r>
              <a:endParaRPr lang="en-US" sz="2000" dirty="0" smtClean="0">
                <a:solidFill>
                  <a:srgbClr val="FFFFFF"/>
                </a:solidFill>
                <a:latin typeface="Roboto Regular"/>
                <a:cs typeface="Roboto Regular"/>
              </a:endParaRPr>
            </a:p>
            <a:p>
              <a:pPr algn="ctr"/>
              <a:endParaRPr lang="es-ES" sz="2000" dirty="0">
                <a:solidFill>
                  <a:srgbClr val="FFFFFF"/>
                </a:solidFill>
                <a:latin typeface="Roboto Regular"/>
                <a:cs typeface="Roboto Regular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981200" y="4371032"/>
              <a:ext cx="5181600" cy="2923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dirty="0" smtClean="0">
                  <a:solidFill>
                    <a:srgbClr val="FFFFFF"/>
                  </a:solidFill>
                  <a:latin typeface="Roboto Light"/>
                  <a:cs typeface="Roboto Light"/>
                </a:rPr>
                <a:t>Marisela Ricárdez García</a:t>
              </a:r>
            </a:p>
            <a:p>
              <a:pPr algn="ctr"/>
              <a:endParaRPr lang="es-CL" sz="1600" b="1" dirty="0" smtClean="0">
                <a:solidFill>
                  <a:srgbClr val="FFFFFF"/>
                </a:solidFill>
                <a:latin typeface="Roboto Light"/>
                <a:cs typeface="Roboto Light"/>
              </a:endParaRPr>
            </a:p>
            <a:p>
              <a:pPr algn="ctr"/>
              <a:endParaRPr lang="es-CL" sz="1600" b="1" dirty="0">
                <a:solidFill>
                  <a:srgbClr val="FFFFFF"/>
                </a:solidFill>
                <a:latin typeface="Roboto Light"/>
                <a:cs typeface="Roboto Light"/>
              </a:endParaRPr>
            </a:p>
            <a:p>
              <a:pPr algn="ctr"/>
              <a:endParaRPr lang="es-CL" sz="1600" b="1" dirty="0" smtClean="0">
                <a:solidFill>
                  <a:srgbClr val="FFFFFF"/>
                </a:solidFill>
                <a:latin typeface="Roboto Light"/>
                <a:cs typeface="Roboto Light"/>
              </a:endParaRPr>
            </a:p>
            <a:p>
              <a:pPr algn="ctr"/>
              <a:endParaRPr lang="es-CL" sz="1600" b="1" dirty="0">
                <a:solidFill>
                  <a:srgbClr val="FFFFFF"/>
                </a:solidFill>
                <a:latin typeface="Roboto Light"/>
                <a:cs typeface="Roboto Light"/>
              </a:endParaRPr>
            </a:p>
            <a:p>
              <a:pPr algn="ctr"/>
              <a:r>
                <a:rPr lang="es-CL" sz="1600" b="1" dirty="0" smtClean="0">
                  <a:solidFill>
                    <a:srgbClr val="FFC000"/>
                  </a:solidFill>
                  <a:latin typeface="Roboto Light"/>
                  <a:cs typeface="Roboto Light"/>
                </a:rPr>
                <a:t>www.movelatam.org </a:t>
              </a:r>
              <a:r>
                <a:rPr lang="es-CL" sz="1600" b="1" dirty="0" smtClean="0">
                  <a:solidFill>
                    <a:srgbClr val="FFFFFF"/>
                  </a:solidFill>
                  <a:latin typeface="Roboto Light"/>
                  <a:cs typeface="Roboto Light"/>
                </a:rPr>
                <a:t> </a:t>
              </a:r>
              <a:r>
                <a:rPr lang="es-CL" sz="2400" dirty="0" smtClean="0">
                  <a:solidFill>
                    <a:srgbClr val="FFFFFF"/>
                  </a:solidFill>
                  <a:latin typeface="Roboto Light"/>
                  <a:cs typeface="Roboto Light"/>
                </a:rPr>
                <a:t/>
              </a:r>
              <a:br>
                <a:rPr lang="es-CL" sz="2400" dirty="0" smtClean="0">
                  <a:solidFill>
                    <a:srgbClr val="FFFFFF"/>
                  </a:solidFill>
                  <a:latin typeface="Roboto Light"/>
                  <a:cs typeface="Roboto Light"/>
                </a:rPr>
              </a:br>
              <a:r>
                <a:rPr lang="es-ES" sz="2000" dirty="0" smtClean="0">
                  <a:solidFill>
                    <a:srgbClr val="FFFFFF"/>
                  </a:solidFill>
                  <a:latin typeface="Roboto Light"/>
                  <a:cs typeface="Roboto Light"/>
                </a:rPr>
                <a:t/>
              </a:r>
              <a:br>
                <a:rPr lang="es-ES" sz="2000" dirty="0" smtClean="0">
                  <a:solidFill>
                    <a:srgbClr val="FFFFFF"/>
                  </a:solidFill>
                  <a:latin typeface="Roboto Light"/>
                  <a:cs typeface="Roboto Light"/>
                </a:rPr>
              </a:br>
              <a:r>
                <a:rPr lang="es-CL" sz="2000" b="1" dirty="0" smtClean="0">
                  <a:solidFill>
                    <a:srgbClr val="FFFFFF"/>
                  </a:solidFill>
                  <a:latin typeface="Roboto Light"/>
                  <a:cs typeface="Roboto Light"/>
                </a:rPr>
                <a:t/>
              </a:r>
              <a:br>
                <a:rPr lang="es-CL" sz="2000" b="1" dirty="0" smtClean="0">
                  <a:solidFill>
                    <a:srgbClr val="FFFFFF"/>
                  </a:solidFill>
                  <a:latin typeface="Roboto Light"/>
                  <a:cs typeface="Roboto Light"/>
                </a:rPr>
              </a:br>
              <a:r>
                <a:rPr lang="es-CL" sz="2000" b="1" dirty="0" smtClean="0">
                  <a:solidFill>
                    <a:srgbClr val="FFFFFF"/>
                  </a:solidFill>
                  <a:latin typeface="Roboto Light"/>
                  <a:cs typeface="Roboto Light"/>
                </a:rPr>
                <a:t/>
              </a:r>
              <a:br>
                <a:rPr lang="es-CL" sz="2000" b="1" dirty="0" smtClean="0">
                  <a:solidFill>
                    <a:srgbClr val="FFFFFF"/>
                  </a:solidFill>
                  <a:latin typeface="Roboto Light"/>
                  <a:cs typeface="Roboto Light"/>
                </a:rPr>
              </a:br>
              <a:endParaRPr lang="es-ES" sz="2400" dirty="0">
                <a:solidFill>
                  <a:srgbClr val="FFFFFF"/>
                </a:solidFill>
                <a:latin typeface="Roboto Light"/>
                <a:cs typeface="Roboto Light"/>
              </a:endParaRPr>
            </a:p>
          </p:txBody>
        </p:sp>
      </p:grpSp>
      <p:pic>
        <p:nvPicPr>
          <p:cNvPr id="7" name="Imagen 6" descr="UNEnvironment_Logo_Spanish_Short_colo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41" y="4390108"/>
            <a:ext cx="2115051" cy="11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2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79"/>
            <a:ext cx="9144000" cy="6072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58334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Crédito: </a:t>
            </a:r>
            <a:r>
              <a:rPr lang="es-ES_tradnl" sz="1000" dirty="0" smtClean="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rPr>
              <a:t>t13.cl</a:t>
            </a:r>
            <a:endParaRPr lang="es-ES_tradnl" sz="1000" dirty="0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pic>
        <p:nvPicPr>
          <p:cNvPr id="16" name="Imagen 1" descr="templates-03.jpg"/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461" y="357196"/>
            <a:ext cx="4114800" cy="4119056"/>
          </a:xfrm>
          <a:prstGeom prst="ellipse">
            <a:avLst/>
          </a:prstGeom>
        </p:spPr>
      </p:pic>
      <p:sp>
        <p:nvSpPr>
          <p:cNvPr id="17" name="CuadroTexto 2"/>
          <p:cNvSpPr txBox="1"/>
          <p:nvPr/>
        </p:nvSpPr>
        <p:spPr>
          <a:xfrm>
            <a:off x="2664617" y="1689562"/>
            <a:ext cx="3900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dirty="0" smtClean="0">
                <a:solidFill>
                  <a:srgbClr val="FCC230"/>
                </a:solidFill>
                <a:latin typeface="Roboto Regular"/>
                <a:cs typeface="Roboto Regular"/>
              </a:rPr>
              <a:t>Oportunidades</a:t>
            </a:r>
            <a:r>
              <a:rPr lang="es-ES_tradnl" sz="3600" dirty="0">
                <a:solidFill>
                  <a:srgbClr val="FCC230"/>
                </a:solidFill>
                <a:latin typeface="Roboto Regular"/>
                <a:cs typeface="Roboto Regular"/>
              </a:rPr>
              <a:t/>
            </a:r>
            <a:br>
              <a:rPr lang="es-ES_tradnl" sz="3600" dirty="0">
                <a:solidFill>
                  <a:srgbClr val="FCC230"/>
                </a:solidFill>
                <a:latin typeface="Roboto Regular"/>
                <a:cs typeface="Roboto Regular"/>
              </a:rPr>
            </a:br>
            <a:r>
              <a:rPr lang="es-ES_tradnl" sz="2800" dirty="0" smtClean="0">
                <a:solidFill>
                  <a:schemeClr val="bg1"/>
                </a:solidFill>
                <a:latin typeface="Roboto Regular"/>
                <a:cs typeface="Roboto Regular"/>
              </a:rPr>
              <a:t>Mercado e Innovación Tecnológica</a:t>
            </a:r>
            <a:endParaRPr lang="es-ES" sz="2000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53715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sz="2000" dirty="0" smtClean="0">
                <a:solidFill>
                  <a:srgbClr val="FFFFFF"/>
                </a:solidFill>
                <a:ea typeface="Times New Roman" charset="0"/>
              </a:rPr>
              <a:t>¿</a:t>
            </a:r>
            <a:r>
              <a:rPr lang="es-ES_tradnl" b="1" dirty="0" smtClean="0">
                <a:solidFill>
                  <a:srgbClr val="FCC230"/>
                </a:solidFill>
                <a:ea typeface="Times New Roman" charset="0"/>
              </a:rPr>
              <a:t>Disrupción</a:t>
            </a:r>
            <a:r>
              <a:rPr lang="es-ES_tradnl" sz="2000" dirty="0" smtClean="0">
                <a:solidFill>
                  <a:srgbClr val="FFFFFF"/>
                </a:solidFill>
                <a:ea typeface="Times New Roman" charset="0"/>
              </a:rPr>
              <a:t> en el mercado automovilístico? </a:t>
            </a:r>
            <a:endParaRPr lang="es-ES_tradnl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20800" y="545253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7" name="6 CuadroTexto"/>
          <p:cNvSpPr txBox="1"/>
          <p:nvPr/>
        </p:nvSpPr>
        <p:spPr>
          <a:xfrm>
            <a:off x="431805" y="1300889"/>
            <a:ext cx="7797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>
                <a:solidFill>
                  <a:srgbClr val="394D6A"/>
                </a:solidFill>
                <a:latin typeface="Roboto Regular"/>
                <a:cs typeface="Roboto Regular"/>
              </a:rPr>
              <a:t>Primeras reservas de Teslas “</a:t>
            </a:r>
            <a:r>
              <a:rPr lang="es-ES_tradnl" sz="1600" dirty="0" err="1" smtClean="0">
                <a:solidFill>
                  <a:srgbClr val="394D6A"/>
                </a:solidFill>
                <a:latin typeface="Roboto Regular"/>
                <a:cs typeface="Roboto Regular"/>
              </a:rPr>
              <a:t>Model</a:t>
            </a:r>
            <a:r>
              <a:rPr lang="es-ES_tradnl" sz="1600" dirty="0" smtClean="0">
                <a:solidFill>
                  <a:srgbClr val="394D6A"/>
                </a:solidFill>
                <a:latin typeface="Roboto Regular"/>
                <a:cs typeface="Roboto Regular"/>
              </a:rPr>
              <a:t> 3” (a las 24hrs) como % de los sedanes vendidos por año, excede el % de ventas de “</a:t>
            </a:r>
            <a:r>
              <a:rPr lang="es-ES_tradnl" sz="1600" dirty="0" err="1" smtClean="0">
                <a:solidFill>
                  <a:srgbClr val="394D6A"/>
                </a:solidFill>
                <a:latin typeface="Roboto Regular"/>
                <a:cs typeface="Roboto Regular"/>
              </a:rPr>
              <a:t>iPhones</a:t>
            </a:r>
            <a:r>
              <a:rPr lang="es-ES_tradnl" sz="1600" dirty="0" smtClean="0">
                <a:solidFill>
                  <a:srgbClr val="394D6A"/>
                </a:solidFill>
                <a:latin typeface="Roboto Regular"/>
                <a:cs typeface="Roboto Regular"/>
              </a:rPr>
              <a:t>” en mismas condiciones </a:t>
            </a:r>
            <a:endParaRPr lang="es-ES_tradnl" sz="1600" dirty="0">
              <a:solidFill>
                <a:srgbClr val="394D6A"/>
              </a:solidFill>
              <a:latin typeface="Roboto Regular"/>
              <a:cs typeface="Roboto Regular"/>
            </a:endParaRPr>
          </a:p>
        </p:txBody>
      </p:sp>
      <p:sp>
        <p:nvSpPr>
          <p:cNvPr id="8" name="CuadroTexto 6"/>
          <p:cNvSpPr txBox="1"/>
          <p:nvPr/>
        </p:nvSpPr>
        <p:spPr>
          <a:xfrm>
            <a:off x="6654110" y="2437352"/>
            <a:ext cx="1932750" cy="2862322"/>
          </a:xfrm>
          <a:prstGeom prst="rect">
            <a:avLst/>
          </a:prstGeom>
          <a:solidFill>
            <a:srgbClr val="3C5677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>
                <a:srgbClr val="FCC230"/>
              </a:buClr>
              <a:buSzPct val="92000"/>
            </a:pPr>
            <a:endParaRPr lang="es-ES_tradnl" altLang="en-US" sz="1200" spc="-20" dirty="0" smtClean="0">
              <a:solidFill>
                <a:schemeClr val="bg1"/>
              </a:solidFill>
              <a:latin typeface="Roboto Regular"/>
              <a:ea typeface="Times New Roman" charset="0"/>
              <a:cs typeface="Roboto Regular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_tradnl" sz="1200" dirty="0" smtClean="0">
                <a:solidFill>
                  <a:schemeClr val="bg1"/>
                </a:solidFill>
                <a:latin typeface="Roboto Regular" pitchFamily="2" charset="0"/>
                <a:ea typeface="Roboto Regular" pitchFamily="2" charset="0"/>
              </a:rPr>
              <a:t>Liderazgo en reducción del costo de </a:t>
            </a:r>
            <a:r>
              <a:rPr lang="es-ES_tradnl" sz="1200" dirty="0" err="1" smtClean="0">
                <a:solidFill>
                  <a:schemeClr val="bg1"/>
                </a:solidFill>
                <a:latin typeface="Roboto Regular" pitchFamily="2" charset="0"/>
                <a:ea typeface="Roboto Regular" pitchFamily="2" charset="0"/>
              </a:rPr>
              <a:t>baterias</a:t>
            </a:r>
            <a:r>
              <a:rPr lang="es-ES_tradnl" sz="1200" dirty="0" smtClean="0">
                <a:solidFill>
                  <a:schemeClr val="bg1"/>
                </a:solidFill>
                <a:latin typeface="Roboto Regular" pitchFamily="2" charset="0"/>
                <a:ea typeface="Roboto Regular" pitchFamily="2" charset="0"/>
              </a:rPr>
              <a:t> 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_tradnl" sz="1200" dirty="0" smtClean="0">
              <a:solidFill>
                <a:schemeClr val="bg1"/>
              </a:solidFill>
              <a:latin typeface="Roboto Regular" pitchFamily="2" charset="0"/>
              <a:ea typeface="Roboto Regular" pitchFamily="2" charset="0"/>
            </a:endParaRPr>
          </a:p>
          <a:p>
            <a:pPr>
              <a:buClr>
                <a:srgbClr val="FFC000"/>
              </a:buClr>
            </a:pPr>
            <a:endParaRPr lang="es-ES_tradnl" sz="1200" dirty="0" smtClean="0">
              <a:solidFill>
                <a:schemeClr val="bg1"/>
              </a:solidFill>
              <a:latin typeface="Roboto Regular" pitchFamily="2" charset="0"/>
              <a:ea typeface="Roboto Regular" pitchFamily="2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_tradnl" sz="1200" dirty="0" smtClean="0">
                <a:solidFill>
                  <a:schemeClr val="bg1"/>
                </a:solidFill>
                <a:latin typeface="Roboto Regular" pitchFamily="2" charset="0"/>
                <a:ea typeface="Roboto Regular" pitchFamily="2" charset="0"/>
              </a:rPr>
              <a:t>“</a:t>
            </a:r>
            <a:r>
              <a:rPr lang="es-ES_tradnl" sz="1200" dirty="0" err="1" smtClean="0">
                <a:solidFill>
                  <a:schemeClr val="bg1"/>
                </a:solidFill>
                <a:latin typeface="Roboto Regular" pitchFamily="2" charset="0"/>
                <a:ea typeface="Roboto Regular" pitchFamily="2" charset="0"/>
              </a:rPr>
              <a:t>Branding</a:t>
            </a:r>
            <a:r>
              <a:rPr lang="es-ES_tradnl" sz="1200" dirty="0" smtClean="0">
                <a:solidFill>
                  <a:schemeClr val="bg1"/>
                </a:solidFill>
                <a:latin typeface="Roboto Regular" pitchFamily="2" charset="0"/>
                <a:ea typeface="Roboto Regular" pitchFamily="2" charset="0"/>
              </a:rPr>
              <a:t>” y motivación de consumidores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_tradnl" sz="1200" dirty="0" smtClean="0">
              <a:solidFill>
                <a:schemeClr val="bg1"/>
              </a:solidFill>
              <a:latin typeface="Roboto Regular" pitchFamily="2" charset="0"/>
              <a:ea typeface="Roboto Regular" pitchFamily="2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s-ES_tradnl" sz="1200" dirty="0" smtClean="0">
              <a:solidFill>
                <a:schemeClr val="bg1"/>
              </a:solidFill>
              <a:latin typeface="Roboto Regular" pitchFamily="2" charset="0"/>
              <a:ea typeface="Roboto Regular" pitchFamily="2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s-ES_tradnl" sz="1200" dirty="0" smtClean="0">
                <a:solidFill>
                  <a:schemeClr val="bg1"/>
                </a:solidFill>
                <a:latin typeface="Roboto Regular" pitchFamily="2" charset="0"/>
                <a:ea typeface="Roboto Regular" pitchFamily="2" charset="0"/>
              </a:rPr>
              <a:t>Integración vertical ahorrando costos en materiales </a:t>
            </a: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charset="2"/>
              <a:buChar char="ü"/>
            </a:pPr>
            <a:endParaRPr lang="es-ES_tradnl" sz="1200" spc="-20" dirty="0" smtClean="0">
              <a:solidFill>
                <a:schemeClr val="bg1"/>
              </a:solidFill>
              <a:latin typeface="Roboto Regular"/>
              <a:ea typeface="Times New Roman" charset="0"/>
              <a:cs typeface="Roboto Regular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13807" y="5912917"/>
            <a:ext cx="9130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 smtClean="0">
                <a:latin typeface="Roboto" charset="0"/>
                <a:ea typeface="Roboto" charset="0"/>
                <a:cs typeface="Roboto" charset="0"/>
              </a:rPr>
              <a:t>Fuente:</a:t>
            </a:r>
            <a:r>
              <a:rPr lang="es-ES_tradnl" sz="1000" dirty="0" smtClean="0">
                <a:latin typeface="Roboto Thin" charset="0"/>
                <a:ea typeface="Roboto Thin" charset="0"/>
                <a:cs typeface="Roboto Thin" charset="0"/>
              </a:rPr>
              <a:t> IHS, </a:t>
            </a:r>
            <a:r>
              <a:rPr lang="es-ES_tradnl" sz="1000" dirty="0" err="1" smtClean="0">
                <a:latin typeface="Roboto Thin" charset="0"/>
                <a:ea typeface="Roboto Thin" charset="0"/>
                <a:cs typeface="Roboto Thin" charset="0"/>
              </a:rPr>
              <a:t>Strategy</a:t>
            </a:r>
            <a:r>
              <a:rPr lang="es-ES_tradnl" sz="1000" dirty="0" smtClean="0">
                <a:latin typeface="Roboto Thin" charset="0"/>
                <a:ea typeface="Roboto Thin" charset="0"/>
                <a:cs typeface="Roboto Thin" charset="0"/>
              </a:rPr>
              <a:t> </a:t>
            </a:r>
            <a:r>
              <a:rPr lang="es-ES_tradnl" sz="1000" dirty="0" err="1" smtClean="0">
                <a:latin typeface="Roboto Thin" charset="0"/>
                <a:ea typeface="Roboto Thin" charset="0"/>
                <a:cs typeface="Roboto Thin" charset="0"/>
              </a:rPr>
              <a:t>Analytics</a:t>
            </a:r>
            <a:r>
              <a:rPr lang="es-ES_tradnl" sz="1000" dirty="0" smtClean="0">
                <a:latin typeface="Roboto Thin" charset="0"/>
                <a:ea typeface="Roboto Thin" charset="0"/>
                <a:cs typeface="Roboto Thin" charset="0"/>
              </a:rPr>
              <a:t>, datos de empresas, </a:t>
            </a:r>
            <a:r>
              <a:rPr lang="es-ES_tradnl" sz="1000" dirty="0" err="1" smtClean="0">
                <a:latin typeface="Roboto Thin" charset="0"/>
                <a:ea typeface="Roboto Thin" charset="0"/>
                <a:cs typeface="Roboto Thin" charset="0"/>
              </a:rPr>
              <a:t>analisis</a:t>
            </a:r>
            <a:r>
              <a:rPr lang="es-ES_tradnl" sz="1000" dirty="0" smtClean="0">
                <a:latin typeface="Roboto Thin" charset="0"/>
                <a:ea typeface="Roboto Thin" charset="0"/>
                <a:cs typeface="Roboto Thin" charset="0"/>
              </a:rPr>
              <a:t> de </a:t>
            </a:r>
            <a:r>
              <a:rPr lang="es-ES_tradnl" sz="1000" dirty="0" err="1" smtClean="0">
                <a:latin typeface="Roboto Thin" charset="0"/>
                <a:ea typeface="Roboto Thin" charset="0"/>
                <a:cs typeface="Roboto Thin" charset="0"/>
              </a:rPr>
              <a:t>Bernstein</a:t>
            </a:r>
            <a:r>
              <a:rPr lang="es-ES_tradnl" sz="1000" dirty="0" smtClean="0">
                <a:latin typeface="Roboto Thin" charset="0"/>
                <a:ea typeface="Roboto Thin" charset="0"/>
                <a:cs typeface="Roboto Thin" charset="0"/>
              </a:rPr>
              <a:t>, 2017</a:t>
            </a:r>
            <a:endParaRPr lang="es-ES_tradnl" sz="1000" dirty="0">
              <a:latin typeface="Roboto Thin" charset="0"/>
              <a:ea typeface="Roboto Thin" charset="0"/>
              <a:cs typeface="Roboto Thin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00500" y="2369353"/>
            <a:ext cx="5990429" cy="2908797"/>
            <a:chOff x="641444" y="2369353"/>
            <a:chExt cx="5990429" cy="2908797"/>
          </a:xfrm>
        </p:grpSpPr>
        <p:sp>
          <p:nvSpPr>
            <p:cNvPr id="5" name="4 CuadroTexto"/>
            <p:cNvSpPr txBox="1"/>
            <p:nvPr/>
          </p:nvSpPr>
          <p:spPr>
            <a:xfrm>
              <a:off x="2694880" y="4836640"/>
              <a:ext cx="3936993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dirty="0" smtClean="0">
                  <a:latin typeface="Roboto Light" charset="0"/>
                  <a:ea typeface="Roboto Light" charset="0"/>
                  <a:cs typeface="Roboto Light" charset="0"/>
                </a:rPr>
                <a:t>Reservas en las primeras 24hrs como </a:t>
              </a:r>
            </a:p>
            <a:p>
              <a:pPr algn="ctr"/>
              <a:r>
                <a:rPr lang="es-ES_tradnl" sz="1100" dirty="0" smtClean="0">
                  <a:latin typeface="Roboto Light" charset="0"/>
                  <a:ea typeface="Roboto Light" charset="0"/>
                  <a:cs typeface="Roboto Light" charset="0"/>
                </a:rPr>
                <a:t>% de ventas de todos los </a:t>
              </a:r>
              <a:r>
                <a:rPr lang="es-ES_tradnl" sz="1100" dirty="0" err="1" smtClean="0">
                  <a:latin typeface="Roboto Light" charset="0"/>
                  <a:ea typeface="Roboto Light" charset="0"/>
                  <a:cs typeface="Roboto Light" charset="0"/>
                </a:rPr>
                <a:t>smartphones</a:t>
              </a:r>
              <a:endParaRPr lang="es-ES_tradnl" sz="11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30" name="CuadroTexto 6"/>
            <p:cNvSpPr txBox="1"/>
            <p:nvPr/>
          </p:nvSpPr>
          <p:spPr>
            <a:xfrm>
              <a:off x="1269103" y="2650965"/>
              <a:ext cx="457200" cy="1920240"/>
            </a:xfrm>
            <a:prstGeom prst="rect">
              <a:avLst/>
            </a:prstGeom>
            <a:solidFill>
              <a:srgbClr val="DB764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CC230"/>
                </a:buClr>
                <a:buSzPct val="92000"/>
                <a:buFont typeface="Wingdings" charset="2"/>
                <a:buNone/>
                <a:tabLst/>
                <a:defRPr/>
              </a:pPr>
              <a:endParaRPr lang="es-ES_tradnl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endParaRPr>
            </a:p>
          </p:txBody>
        </p:sp>
        <p:sp>
          <p:nvSpPr>
            <p:cNvPr id="31" name="CuadroTexto 6"/>
            <p:cNvSpPr txBox="1"/>
            <p:nvPr/>
          </p:nvSpPr>
          <p:spPr>
            <a:xfrm>
              <a:off x="3043727" y="3611085"/>
              <a:ext cx="457200" cy="9601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CC230"/>
                </a:buClr>
                <a:buSzPct val="92000"/>
                <a:buFont typeface="Wingdings" charset="2"/>
                <a:buNone/>
                <a:tabLst/>
                <a:defRPr/>
              </a:pPr>
              <a:endParaRPr lang="es-ES_tradnl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endParaRPr>
            </a:p>
          </p:txBody>
        </p:sp>
        <p:sp>
          <p:nvSpPr>
            <p:cNvPr id="32" name="CuadroTexto 6"/>
            <p:cNvSpPr txBox="1"/>
            <p:nvPr/>
          </p:nvSpPr>
          <p:spPr>
            <a:xfrm>
              <a:off x="3935642" y="3656805"/>
              <a:ext cx="457200" cy="9144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CC230"/>
                </a:buClr>
                <a:buSzPct val="92000"/>
                <a:buFont typeface="Wingdings" charset="2"/>
                <a:buNone/>
                <a:tabLst/>
                <a:defRPr/>
              </a:pPr>
              <a:endParaRPr lang="es-ES_tradnl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endParaRPr>
            </a:p>
          </p:txBody>
        </p:sp>
        <p:sp>
          <p:nvSpPr>
            <p:cNvPr id="33" name="CuadroTexto 6"/>
            <p:cNvSpPr txBox="1"/>
            <p:nvPr/>
          </p:nvSpPr>
          <p:spPr>
            <a:xfrm>
              <a:off x="4827557" y="3245325"/>
              <a:ext cx="457200" cy="13258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CC230"/>
                </a:buClr>
                <a:buSzPct val="92000"/>
                <a:buFont typeface="Wingdings" charset="2"/>
                <a:buNone/>
                <a:tabLst/>
                <a:defRPr/>
              </a:pPr>
              <a:endParaRPr lang="es-ES_tradnl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endParaRPr>
            </a:p>
          </p:txBody>
        </p:sp>
        <p:sp>
          <p:nvSpPr>
            <p:cNvPr id="34" name="CuadroTexto 6"/>
            <p:cNvSpPr txBox="1"/>
            <p:nvPr/>
          </p:nvSpPr>
          <p:spPr>
            <a:xfrm>
              <a:off x="5719472" y="3108165"/>
              <a:ext cx="457200" cy="14630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CC230"/>
                </a:buClr>
                <a:buSzPct val="92000"/>
                <a:buFont typeface="Wingdings" charset="2"/>
                <a:buNone/>
                <a:tabLst/>
                <a:defRPr/>
              </a:pPr>
              <a:endParaRPr lang="es-ES_tradnl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641444" y="4571205"/>
              <a:ext cx="5669280" cy="0"/>
            </a:xfrm>
            <a:prstGeom prst="line">
              <a:avLst/>
            </a:prstGeom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761770" y="4625041"/>
              <a:ext cx="10195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dirty="0" smtClean="0">
                  <a:latin typeface="Roboto" charset="0"/>
                  <a:ea typeface="Roboto" charset="0"/>
                  <a:cs typeface="Roboto" charset="0"/>
                </a:rPr>
                <a:t>iPhone 4</a:t>
              </a:r>
              <a:endParaRPr lang="es-ES_tradnl" sz="12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57838" y="4621525"/>
              <a:ext cx="10195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dirty="0" smtClean="0">
                  <a:latin typeface="Roboto" charset="0"/>
                  <a:ea typeface="Roboto" charset="0"/>
                  <a:cs typeface="Roboto" charset="0"/>
                </a:rPr>
                <a:t>iPhone 4S</a:t>
              </a:r>
              <a:endParaRPr lang="es-ES_tradnl" sz="12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548076" y="4625713"/>
              <a:ext cx="10195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dirty="0" smtClean="0">
                  <a:latin typeface="Roboto" charset="0"/>
                  <a:ea typeface="Roboto" charset="0"/>
                  <a:cs typeface="Roboto" charset="0"/>
                </a:rPr>
                <a:t>iPhone 5</a:t>
              </a:r>
              <a:endParaRPr lang="es-ES_tradnl" sz="12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438314" y="4623277"/>
              <a:ext cx="10195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200" dirty="0" smtClean="0">
                  <a:latin typeface="Roboto" charset="0"/>
                  <a:ea typeface="Roboto" charset="0"/>
                  <a:cs typeface="Roboto" charset="0"/>
                </a:rPr>
                <a:t>iPhone 6/6+</a:t>
              </a:r>
              <a:endParaRPr lang="es-ES_tradnl" sz="12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1" name="4 CuadroTexto"/>
            <p:cNvSpPr txBox="1"/>
            <p:nvPr/>
          </p:nvSpPr>
          <p:spPr>
            <a:xfrm>
              <a:off x="1182327" y="2369353"/>
              <a:ext cx="6307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smtClean="0">
                  <a:latin typeface="Roboto Light" charset="0"/>
                  <a:ea typeface="Roboto Light" charset="0"/>
                  <a:cs typeface="Roboto Light" charset="0"/>
                </a:rPr>
                <a:t>0.42%</a:t>
              </a:r>
              <a:endParaRPr lang="es-ES_tradnl" sz="11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2" name="4 CuadroTexto"/>
            <p:cNvSpPr txBox="1"/>
            <p:nvPr/>
          </p:nvSpPr>
          <p:spPr>
            <a:xfrm>
              <a:off x="2956152" y="3351424"/>
              <a:ext cx="6307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smtClean="0">
                  <a:latin typeface="Roboto Light" charset="0"/>
                  <a:ea typeface="Roboto Light" charset="0"/>
                  <a:cs typeface="Roboto Light" charset="0"/>
                </a:rPr>
                <a:t>0.21%</a:t>
              </a:r>
              <a:endParaRPr lang="es-ES_tradnl" sz="11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3" name="4 CuadroTexto"/>
            <p:cNvSpPr txBox="1"/>
            <p:nvPr/>
          </p:nvSpPr>
          <p:spPr>
            <a:xfrm>
              <a:off x="3853231" y="3380866"/>
              <a:ext cx="6307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dirty="0" smtClean="0">
                  <a:latin typeface="Roboto Light" charset="0"/>
                  <a:ea typeface="Roboto Light" charset="0"/>
                  <a:cs typeface="Roboto Light" charset="0"/>
                </a:rPr>
                <a:t>0.20%</a:t>
              </a:r>
              <a:endParaRPr lang="es-ES_tradnl" sz="11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4" name="4 CuadroTexto"/>
            <p:cNvSpPr txBox="1"/>
            <p:nvPr/>
          </p:nvSpPr>
          <p:spPr>
            <a:xfrm>
              <a:off x="4740781" y="2986195"/>
              <a:ext cx="6307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dirty="0" smtClean="0">
                  <a:latin typeface="Roboto Light" charset="0"/>
                  <a:ea typeface="Roboto Light" charset="0"/>
                  <a:cs typeface="Roboto Light" charset="0"/>
                </a:rPr>
                <a:t>0.29%</a:t>
              </a:r>
              <a:endParaRPr lang="es-ES_tradnl" sz="11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5" name="4 CuadroTexto"/>
            <p:cNvSpPr txBox="1"/>
            <p:nvPr/>
          </p:nvSpPr>
          <p:spPr>
            <a:xfrm>
              <a:off x="5632696" y="2847584"/>
              <a:ext cx="6307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100" dirty="0" smtClean="0">
                  <a:latin typeface="Roboto Light" charset="0"/>
                  <a:ea typeface="Roboto Light" charset="0"/>
                  <a:cs typeface="Roboto Light" charset="0"/>
                </a:rPr>
                <a:t>0.32%</a:t>
              </a:r>
              <a:endParaRPr lang="es-ES_tradnl" sz="11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8273" y="4616430"/>
              <a:ext cx="1618860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500" dirty="0" smtClean="0">
                  <a:latin typeface="Roboto" charset="0"/>
                  <a:ea typeface="Roboto" charset="0"/>
                  <a:cs typeface="Roboto" charset="0"/>
                </a:rPr>
                <a:t>Tesla </a:t>
              </a:r>
              <a:r>
                <a:rPr lang="es-ES_tradnl" sz="1500" dirty="0" err="1" smtClean="0">
                  <a:latin typeface="Roboto" charset="0"/>
                  <a:ea typeface="Roboto" charset="0"/>
                  <a:cs typeface="Roboto" charset="0"/>
                </a:rPr>
                <a:t>Model</a:t>
              </a:r>
              <a:r>
                <a:rPr lang="es-ES_tradnl" sz="1500" dirty="0" smtClean="0">
                  <a:latin typeface="Roboto" charset="0"/>
                  <a:ea typeface="Roboto" charset="0"/>
                  <a:cs typeface="Roboto" charset="0"/>
                </a:rPr>
                <a:t> 3</a:t>
              </a:r>
            </a:p>
            <a:p>
              <a:pPr algn="ctr"/>
              <a:r>
                <a:rPr lang="es-ES_tradnl" sz="1100" dirty="0" smtClean="0">
                  <a:latin typeface="Roboto Light" charset="0"/>
                  <a:ea typeface="Roboto Light" charset="0"/>
                  <a:cs typeface="Roboto Light" charset="0"/>
                </a:rPr>
                <a:t>% de ventas globales de vehículos sedan</a:t>
              </a:r>
              <a:endParaRPr lang="es-ES_tradnl" sz="1100" dirty="0">
                <a:latin typeface="Roboto Light" charset="0"/>
                <a:ea typeface="Roboto Light" charset="0"/>
                <a:cs typeface="Roboto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49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Stock global de vehículos eléctricos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3" name="Rectangle 8"/>
          <p:cNvSpPr>
            <a:spLocks noChangeAspect="1"/>
          </p:cNvSpPr>
          <p:nvPr/>
        </p:nvSpPr>
        <p:spPr>
          <a:xfrm>
            <a:off x="0" y="1038886"/>
            <a:ext cx="9144000" cy="12350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2700" algn="ctr">
              <a:spcAft>
                <a:spcPts val="600"/>
              </a:spcAft>
              <a:buClr>
                <a:srgbClr val="FCC230"/>
              </a:buClr>
              <a:buSzPct val="92000"/>
            </a:pPr>
            <a:r>
              <a:rPr lang="es-PA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Con ventas por más de </a:t>
            </a:r>
            <a:r>
              <a:rPr lang="es-PA" sz="20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750,000</a:t>
            </a:r>
            <a:r>
              <a:rPr lang="es-PA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 vehículos eléctricos conectables (EV) en el 2016</a:t>
            </a:r>
          </a:p>
          <a:p>
            <a:pPr marL="12700" algn="ctr">
              <a:spcAft>
                <a:spcPts val="600"/>
              </a:spcAft>
              <a:buClr>
                <a:srgbClr val="FCC230"/>
              </a:buClr>
              <a:buSzPct val="92000"/>
            </a:pPr>
            <a:r>
              <a:rPr lang="es-PA" dirty="0" smtClean="0">
                <a:solidFill>
                  <a:srgbClr val="FCC230"/>
                </a:solidFill>
                <a:latin typeface="Roboto Regular"/>
                <a:ea typeface="Times New Roman" charset="0"/>
                <a:cs typeface="Roboto Regular"/>
              </a:rPr>
              <a:t>Flotilla de </a:t>
            </a:r>
            <a:r>
              <a:rPr lang="es-PA" sz="2400" dirty="0" smtClean="0">
                <a:solidFill>
                  <a:srgbClr val="FCC230"/>
                </a:solidFill>
                <a:latin typeface="Roboto Regular"/>
                <a:ea typeface="Times New Roman" charset="0"/>
                <a:cs typeface="Roboto Regular"/>
              </a:rPr>
              <a:t>2 millones </a:t>
            </a:r>
            <a:r>
              <a:rPr lang="es-PA" dirty="0" smtClean="0">
                <a:solidFill>
                  <a:srgbClr val="FCC230"/>
                </a:solidFill>
                <a:latin typeface="Roboto Regular"/>
                <a:ea typeface="Times New Roman" charset="0"/>
                <a:cs typeface="Roboto Regular"/>
              </a:rPr>
              <a:t>de EV en circulación</a:t>
            </a:r>
          </a:p>
          <a:p>
            <a:pPr marL="12700" algn="ctr">
              <a:spcAft>
                <a:spcPts val="600"/>
              </a:spcAft>
              <a:buClr>
                <a:srgbClr val="FCC230"/>
              </a:buClr>
              <a:buSzPct val="92000"/>
            </a:pPr>
            <a:r>
              <a:rPr lang="es-PA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Tendencia en el crecimiento de EV cumple con ambiciones del </a:t>
            </a:r>
            <a:r>
              <a:rPr lang="es-PA" sz="20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Acuerdo de Paris de 2DS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13807" y="5912917"/>
            <a:ext cx="9130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charset="0"/>
                <a:ea typeface="Roboto" charset="0"/>
                <a:cs typeface="Roboto" charset="0"/>
              </a:rPr>
              <a:t>Fuente:</a:t>
            </a:r>
            <a:r>
              <a:rPr lang="en-US" sz="1000" dirty="0">
                <a:latin typeface="Roboto Thin" charset="0"/>
                <a:ea typeface="Roboto Thin" charset="0"/>
                <a:cs typeface="Roboto Thin" charset="0"/>
              </a:rPr>
              <a:t> </a:t>
            </a:r>
            <a:r>
              <a:rPr lang="en-US" sz="1000" dirty="0" smtClean="0">
                <a:latin typeface="Roboto Thin" charset="0"/>
                <a:ea typeface="Roboto Thin" charset="0"/>
                <a:cs typeface="Roboto Thin" charset="0"/>
              </a:rPr>
              <a:t>IEA, 2016</a:t>
            </a:r>
            <a:endParaRPr lang="en-US" sz="1000" dirty="0">
              <a:latin typeface="Roboto Thin" charset="0"/>
              <a:ea typeface="Roboto Thin" charset="0"/>
              <a:cs typeface="Roboto Thi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63" y="2273977"/>
            <a:ext cx="5729880" cy="380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506" y="514067"/>
            <a:ext cx="8229600" cy="409178"/>
          </a:xfrm>
        </p:spPr>
        <p:txBody>
          <a:bodyPr>
            <a:noAutofit/>
          </a:bodyPr>
          <a:lstStyle/>
          <a:p>
            <a:r>
              <a:rPr lang="en-GB" sz="2000" b="1" dirty="0" err="1">
                <a:solidFill>
                  <a:srgbClr val="FFFFFF"/>
                </a:solidFill>
                <a:latin typeface="Calibri Light" panose="020F0302020204030204" pitchFamily="34" charset="0"/>
              </a:rPr>
              <a:t>Costos</a:t>
            </a:r>
            <a:r>
              <a:rPr lang="en-GB" sz="2000" b="1" dirty="0">
                <a:solidFill>
                  <a:srgbClr val="FFFFFF"/>
                </a:solidFill>
                <a:latin typeface="Calibri Light" panose="020F0302020204030204" pitchFamily="34" charset="0"/>
              </a:rPr>
              <a:t> de </a:t>
            </a:r>
            <a:r>
              <a:rPr lang="en-GB" sz="2000" b="1" dirty="0" err="1">
                <a:solidFill>
                  <a:srgbClr val="FFFFFF"/>
                </a:solidFill>
                <a:latin typeface="Calibri Light" panose="020F0302020204030204" pitchFamily="34" charset="0"/>
              </a:rPr>
              <a:t>almacenamiento</a:t>
            </a:r>
            <a:r>
              <a:rPr lang="en-GB" sz="2000" b="1" dirty="0">
                <a:solidFill>
                  <a:srgbClr val="FFFFFF"/>
                </a:solidFill>
                <a:latin typeface="Calibri Light" panose="020F0302020204030204" pitchFamily="34" charset="0"/>
              </a:rPr>
              <a:t> de </a:t>
            </a:r>
            <a:r>
              <a:rPr lang="en-GB" sz="2000" b="1" dirty="0" err="1">
                <a:solidFill>
                  <a:srgbClr val="FFFFFF"/>
                </a:solidFill>
                <a:latin typeface="Calibri Light" panose="020F0302020204030204" pitchFamily="34" charset="0"/>
              </a:rPr>
              <a:t>energía</a:t>
            </a:r>
            <a:r>
              <a:rPr lang="en-GB" sz="2000" b="1" dirty="0">
                <a:solidFill>
                  <a:srgbClr val="FFFFFF"/>
                </a:solidFill>
                <a:latin typeface="Calibri Light" panose="020F0302020204030204" pitchFamily="34" charset="0"/>
              </a:rPr>
              <a:t> en </a:t>
            </a:r>
            <a:r>
              <a:rPr lang="en-GB" sz="2000" b="1" dirty="0" err="1">
                <a:solidFill>
                  <a:srgbClr val="FFFFFF"/>
                </a:solidFill>
                <a:latin typeface="Calibri Light" panose="020F0302020204030204" pitchFamily="34" charset="0"/>
              </a:rPr>
              <a:t>vehículos</a:t>
            </a:r>
            <a:r>
              <a:rPr lang="en-GB" sz="2000" b="1" dirty="0">
                <a:solidFill>
                  <a:srgbClr val="FFFFFF"/>
                </a:solidFill>
                <a:latin typeface="Calibri Light" panose="020F0302020204030204" pitchFamily="34" charset="0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Calibri Light" panose="020F0302020204030204" pitchFamily="34" charset="0"/>
              </a:rPr>
              <a:t>caen</a:t>
            </a:r>
            <a:r>
              <a:rPr lang="en-GB" sz="2000" b="1" dirty="0">
                <a:solidFill>
                  <a:srgbClr val="FFFFFF"/>
                </a:solidFill>
                <a:latin typeface="Calibri Light" panose="020F0302020204030204" pitchFamily="34" charset="0"/>
              </a:rPr>
              <a:t> </a:t>
            </a:r>
            <a:r>
              <a:rPr lang="en-GB" sz="2000" b="1" dirty="0" err="1">
                <a:solidFill>
                  <a:srgbClr val="FFFFFF"/>
                </a:solidFill>
                <a:latin typeface="Calibri Light" panose="020F0302020204030204" pitchFamily="34" charset="0"/>
              </a:rPr>
              <a:t>rápidamente</a:t>
            </a:r>
            <a:r>
              <a:rPr lang="en-US" sz="2000" b="1" dirty="0">
                <a:solidFill>
                  <a:srgbClr val="FFFFFF"/>
                </a:solidFill>
                <a:latin typeface="Calibri Light" panose="020F0302020204030204" pitchFamily="34" charset="0"/>
              </a:rPr>
              <a:t/>
            </a:r>
            <a:br>
              <a:rPr lang="en-US" sz="2000" b="1" dirty="0">
                <a:solidFill>
                  <a:srgbClr val="FFFFFF"/>
                </a:solidFill>
                <a:latin typeface="Calibri Light" panose="020F0302020204030204" pitchFamily="34" charset="0"/>
              </a:rPr>
            </a:br>
            <a:endParaRPr lang="es-ES" sz="2000" dirty="0">
              <a:solidFill>
                <a:srgbClr val="FFFFFF"/>
              </a:solidFill>
            </a:endParaRPr>
          </a:p>
        </p:txBody>
      </p:sp>
      <p:graphicFrame>
        <p:nvGraphicFramePr>
          <p:cNvPr id="4" name="Chart 2"/>
          <p:cNvGraphicFramePr/>
          <p:nvPr>
            <p:extLst>
              <p:ext uri="{D42A27DB-BD31-4B8C-83A1-F6EECF244321}">
                <p14:modId xmlns:p14="http://schemas.microsoft.com/office/powerpoint/2010/main" val="2445845213"/>
              </p:ext>
            </p:extLst>
          </p:nvPr>
        </p:nvGraphicFramePr>
        <p:xfrm>
          <a:off x="50506" y="999937"/>
          <a:ext cx="8854431" cy="5196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3"/>
          <p:cNvSpPr txBox="1"/>
          <p:nvPr/>
        </p:nvSpPr>
        <p:spPr>
          <a:xfrm>
            <a:off x="2144697" y="6412688"/>
            <a:ext cx="379142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Source: (Bloomberg, 2011; RMI, 2014; </a:t>
            </a:r>
            <a:r>
              <a:rPr lang="en-GB" sz="1100" dirty="0" err="1"/>
              <a:t>Nykvist</a:t>
            </a:r>
            <a:r>
              <a:rPr lang="en-GB" sz="1100" dirty="0"/>
              <a:t> &amp; Nilsson, 2015)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8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El futuro de la movilidad según los líderes del sector  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0" y="6596361"/>
            <a:ext cx="51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 Regular"/>
                <a:ea typeface="Times New Roman" charset="0"/>
                <a:cs typeface="Roboto Regular"/>
              </a:rPr>
              <a:t>Fuente: </a:t>
            </a:r>
            <a:r>
              <a:rPr lang="en-US" sz="1000" dirty="0" err="1" smtClean="0">
                <a:latin typeface="Roboto Regular"/>
                <a:ea typeface="Times New Roman" charset="0"/>
                <a:cs typeface="Roboto Regular"/>
              </a:rPr>
              <a:t>Adaptado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 de Bosch, 2016</a:t>
            </a:r>
            <a:endParaRPr lang="en-US" sz="1000" dirty="0">
              <a:latin typeface="Roboto Regular"/>
              <a:ea typeface="Times New Roman" charset="0"/>
              <a:cs typeface="Roboto Regular"/>
            </a:endParaRPr>
          </a:p>
        </p:txBody>
      </p:sp>
      <p:pic>
        <p:nvPicPr>
          <p:cNvPr id="3" name="Imagen 2" descr="elec-aut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107"/>
            <a:ext cx="9144000" cy="265211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275424" y="3695846"/>
            <a:ext cx="2427319" cy="409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800" dirty="0" smtClean="0">
                <a:solidFill>
                  <a:srgbClr val="635D70"/>
                </a:solidFill>
                <a:latin typeface="Roboto Medium"/>
                <a:ea typeface="Times New Roman" charset="0"/>
                <a:cs typeface="Roboto Medium"/>
              </a:rPr>
              <a:t>AUTOMATIZADO</a:t>
            </a:r>
            <a:endParaRPr lang="es-ES_tradnl" altLang="en-US" sz="1800" dirty="0">
              <a:solidFill>
                <a:srgbClr val="635D70"/>
              </a:solidFill>
              <a:latin typeface="Roboto Medium"/>
              <a:ea typeface="Times New Roman" charset="0"/>
              <a:cs typeface="Roboto Medium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3698" y="3695846"/>
            <a:ext cx="2111291" cy="409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800" dirty="0" smtClean="0">
                <a:solidFill>
                  <a:srgbClr val="787F3E"/>
                </a:solidFill>
                <a:latin typeface="Roboto Medium"/>
                <a:ea typeface="Times New Roman" charset="0"/>
                <a:cs typeface="Roboto Medium"/>
              </a:rPr>
              <a:t>ELECTRIFICADO</a:t>
            </a:r>
            <a:endParaRPr lang="es-ES_tradnl" altLang="en-US" sz="1800" dirty="0">
              <a:solidFill>
                <a:srgbClr val="787F3E"/>
              </a:solidFill>
              <a:latin typeface="Roboto Medium"/>
              <a:ea typeface="Times New Roman" charset="0"/>
              <a:cs typeface="Roboto Medium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567338" y="3695846"/>
            <a:ext cx="2111291" cy="409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800" dirty="0" smtClean="0">
                <a:solidFill>
                  <a:srgbClr val="6F8EAA"/>
                </a:solidFill>
                <a:latin typeface="Roboto Medium"/>
                <a:ea typeface="Times New Roman" charset="0"/>
                <a:cs typeface="Roboto Medium"/>
              </a:rPr>
              <a:t>CONECTADO</a:t>
            </a:r>
            <a:endParaRPr lang="es-ES_tradnl" altLang="en-US" sz="1800" dirty="0">
              <a:solidFill>
                <a:srgbClr val="6F8EAA"/>
              </a:solidFill>
              <a:latin typeface="Roboto Medium"/>
              <a:ea typeface="Times New Roman" charset="0"/>
              <a:cs typeface="Roboto Medium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7467" y="4268677"/>
            <a:ext cx="1042966" cy="2140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c</a:t>
            </a:r>
            <a:r>
              <a:rPr lang="es-ES_tradnl" altLang="en-US" sz="1600" dirty="0" smtClean="0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ostos </a:t>
            </a:r>
            <a:endParaRPr lang="es-ES_tradnl" altLang="en-US" sz="1600" dirty="0">
              <a:solidFill>
                <a:srgbClr val="787F3E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678602" y="4607283"/>
            <a:ext cx="983661" cy="180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híbridos</a:t>
            </a:r>
            <a:endParaRPr lang="es-ES_tradnl" altLang="en-US" sz="1600" dirty="0">
              <a:solidFill>
                <a:srgbClr val="787F3E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102563" y="4917596"/>
            <a:ext cx="1715341" cy="250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enchufado</a:t>
            </a:r>
            <a:endParaRPr lang="es-ES_tradnl" altLang="en-US" sz="1600" dirty="0">
              <a:solidFill>
                <a:srgbClr val="787F3E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444369" y="4738374"/>
            <a:ext cx="1355726" cy="288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baterías</a:t>
            </a:r>
            <a:endParaRPr lang="es-ES_tradnl" altLang="en-US" sz="1600" dirty="0">
              <a:solidFill>
                <a:srgbClr val="787F3E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17" name="Título 1"/>
          <p:cNvSpPr txBox="1">
            <a:spLocks/>
          </p:cNvSpPr>
          <p:nvPr/>
        </p:nvSpPr>
        <p:spPr>
          <a:xfrm>
            <a:off x="1209263" y="4287667"/>
            <a:ext cx="1355726" cy="195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err="1" smtClean="0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motorbike</a:t>
            </a:r>
            <a:endParaRPr lang="es-ES_tradnl" altLang="en-US" sz="1600" dirty="0">
              <a:solidFill>
                <a:srgbClr val="787F3E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77663" y="5368635"/>
            <a:ext cx="2295812" cy="3237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electrónica de potencia</a:t>
            </a:r>
            <a:endParaRPr lang="es-ES_tradnl" altLang="en-US" sz="1600" dirty="0">
              <a:solidFill>
                <a:srgbClr val="787F3E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296856" y="5754916"/>
            <a:ext cx="2344829" cy="316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infraestructura de carga</a:t>
            </a:r>
            <a:endParaRPr lang="es-ES_tradnl" altLang="en-US" sz="1600" dirty="0">
              <a:solidFill>
                <a:srgbClr val="787F3E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7591216" y="4976644"/>
            <a:ext cx="1337130" cy="211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6F8EAA"/>
                </a:solidFill>
                <a:latin typeface="Roboto Light"/>
                <a:ea typeface="Times New Roman" charset="0"/>
                <a:cs typeface="Roboto Light"/>
              </a:rPr>
              <a:t>servicios</a:t>
            </a:r>
            <a:endParaRPr lang="es-ES_tradnl" altLang="en-US" sz="1600" dirty="0">
              <a:solidFill>
                <a:srgbClr val="6F8EAA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25" name="Título 1"/>
          <p:cNvSpPr txBox="1">
            <a:spLocks/>
          </p:cNvSpPr>
          <p:nvPr/>
        </p:nvSpPr>
        <p:spPr>
          <a:xfrm>
            <a:off x="1382114" y="5101807"/>
            <a:ext cx="1355726" cy="195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err="1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e</a:t>
            </a:r>
            <a:r>
              <a:rPr lang="es-ES_tradnl" altLang="en-US" sz="1600" dirty="0" err="1" smtClean="0">
                <a:solidFill>
                  <a:srgbClr val="787F3E"/>
                </a:solidFill>
                <a:latin typeface="Roboto Light"/>
                <a:ea typeface="Times New Roman" charset="0"/>
                <a:cs typeface="Roboto Light"/>
              </a:rPr>
              <a:t>bike</a:t>
            </a:r>
            <a:endParaRPr lang="es-ES_tradnl" altLang="en-US" sz="1600" dirty="0">
              <a:solidFill>
                <a:srgbClr val="787F3E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6872145" y="5354964"/>
            <a:ext cx="1715341" cy="250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6F8EAA"/>
                </a:solidFill>
                <a:latin typeface="Roboto Light"/>
                <a:ea typeface="Times New Roman" charset="0"/>
                <a:cs typeface="Roboto Light"/>
              </a:rPr>
              <a:t>comunicación</a:t>
            </a:r>
            <a:endParaRPr lang="es-ES_tradnl" altLang="en-US" sz="1600" dirty="0">
              <a:solidFill>
                <a:srgbClr val="6F8EAA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6558845" y="4531548"/>
            <a:ext cx="2404913" cy="250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>
                <a:solidFill>
                  <a:srgbClr val="6F8EAA"/>
                </a:solidFill>
                <a:latin typeface="Roboto Light"/>
                <a:ea typeface="Times New Roman" charset="0"/>
                <a:cs typeface="Roboto Light"/>
              </a:rPr>
              <a:t>a</a:t>
            </a:r>
            <a:r>
              <a:rPr lang="es-ES_tradnl" altLang="en-US" sz="1600" dirty="0" smtClean="0">
                <a:solidFill>
                  <a:srgbClr val="6F8EAA"/>
                </a:solidFill>
                <a:latin typeface="Roboto Light"/>
                <a:ea typeface="Times New Roman" charset="0"/>
                <a:cs typeface="Roboto Light"/>
              </a:rPr>
              <a:t>dministración de flota</a:t>
            </a:r>
            <a:endParaRPr lang="es-ES_tradnl" altLang="en-US" sz="1600" dirty="0">
              <a:solidFill>
                <a:srgbClr val="6F8EAA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29" name="Título 1"/>
          <p:cNvSpPr txBox="1">
            <a:spLocks/>
          </p:cNvSpPr>
          <p:nvPr/>
        </p:nvSpPr>
        <p:spPr>
          <a:xfrm>
            <a:off x="6641725" y="4223496"/>
            <a:ext cx="1715341" cy="250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6F8EAA"/>
                </a:solidFill>
                <a:latin typeface="Roboto Light"/>
                <a:ea typeface="Times New Roman" charset="0"/>
                <a:cs typeface="Roboto Light"/>
              </a:rPr>
              <a:t>seguridad</a:t>
            </a:r>
            <a:endParaRPr lang="es-ES_tradnl" altLang="en-US" sz="1600" dirty="0">
              <a:solidFill>
                <a:srgbClr val="6F8EAA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30" name="Título 1"/>
          <p:cNvSpPr txBox="1">
            <a:spLocks/>
          </p:cNvSpPr>
          <p:nvPr/>
        </p:nvSpPr>
        <p:spPr>
          <a:xfrm>
            <a:off x="6573688" y="5745274"/>
            <a:ext cx="2303287" cy="250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>
                <a:solidFill>
                  <a:srgbClr val="6F8EAA"/>
                </a:solidFill>
                <a:latin typeface="Roboto Light"/>
                <a:ea typeface="Times New Roman" charset="0"/>
                <a:cs typeface="Roboto Light"/>
              </a:rPr>
              <a:t>h</a:t>
            </a:r>
            <a:r>
              <a:rPr lang="es-ES_tradnl" altLang="en-US" sz="1600" dirty="0" smtClean="0">
                <a:solidFill>
                  <a:srgbClr val="6F8EAA"/>
                </a:solidFill>
                <a:latin typeface="Roboto Light"/>
                <a:ea typeface="Times New Roman" charset="0"/>
                <a:cs typeface="Roboto Light"/>
              </a:rPr>
              <a:t>orizonte electrónico</a:t>
            </a:r>
            <a:endParaRPr lang="es-ES_tradnl" altLang="en-US" sz="1600" dirty="0">
              <a:solidFill>
                <a:srgbClr val="6F8EAA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31" name="Título 1"/>
          <p:cNvSpPr txBox="1">
            <a:spLocks/>
          </p:cNvSpPr>
          <p:nvPr/>
        </p:nvSpPr>
        <p:spPr>
          <a:xfrm>
            <a:off x="6669490" y="4895883"/>
            <a:ext cx="971530" cy="321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6F8EAA"/>
                </a:solidFill>
                <a:latin typeface="Roboto Light"/>
                <a:ea typeface="Times New Roman" charset="0"/>
                <a:cs typeface="Roboto Light"/>
              </a:rPr>
              <a:t>costos</a:t>
            </a:r>
            <a:endParaRPr lang="es-ES_tradnl" altLang="en-US" sz="1600" dirty="0">
              <a:solidFill>
                <a:srgbClr val="6F8EAA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32" name="Título 1"/>
          <p:cNvSpPr txBox="1">
            <a:spLocks/>
          </p:cNvSpPr>
          <p:nvPr/>
        </p:nvSpPr>
        <p:spPr>
          <a:xfrm>
            <a:off x="3653441" y="4561075"/>
            <a:ext cx="1355726" cy="231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635D70"/>
                </a:solidFill>
                <a:latin typeface="Roboto Light"/>
                <a:ea typeface="Times New Roman" charset="0"/>
                <a:cs typeface="Roboto Light"/>
              </a:rPr>
              <a:t>legislación</a:t>
            </a:r>
            <a:endParaRPr lang="es-ES_tradnl" altLang="en-US" sz="1600" dirty="0">
              <a:solidFill>
                <a:srgbClr val="635D70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4058870" y="4277514"/>
            <a:ext cx="1355726" cy="231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635D70"/>
                </a:solidFill>
                <a:latin typeface="Roboto Light"/>
                <a:ea typeface="Times New Roman" charset="0"/>
                <a:cs typeface="Roboto Light"/>
              </a:rPr>
              <a:t>autopiloto</a:t>
            </a:r>
            <a:endParaRPr lang="es-ES_tradnl" altLang="en-US" sz="1600" dirty="0">
              <a:solidFill>
                <a:srgbClr val="635D70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34" name="Título 1"/>
          <p:cNvSpPr txBox="1">
            <a:spLocks/>
          </p:cNvSpPr>
          <p:nvPr/>
        </p:nvSpPr>
        <p:spPr>
          <a:xfrm>
            <a:off x="3275424" y="4804904"/>
            <a:ext cx="2621800" cy="2536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635D70"/>
                </a:solidFill>
                <a:latin typeface="Roboto Light"/>
                <a:ea typeface="Times New Roman" charset="0"/>
                <a:cs typeface="Roboto Light"/>
              </a:rPr>
              <a:t>frenos de emergencia</a:t>
            </a:r>
            <a:endParaRPr lang="es-ES_tradnl" altLang="en-US" sz="1600" dirty="0">
              <a:solidFill>
                <a:srgbClr val="635D70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3920565" y="5167628"/>
            <a:ext cx="1355726" cy="231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635D70"/>
                </a:solidFill>
                <a:latin typeface="Roboto Light"/>
                <a:ea typeface="Times New Roman" charset="0"/>
                <a:cs typeface="Roboto Light"/>
              </a:rPr>
              <a:t>sensores</a:t>
            </a:r>
            <a:endParaRPr lang="es-ES_tradnl" altLang="en-US" sz="1600" dirty="0">
              <a:solidFill>
                <a:srgbClr val="635D70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3466910" y="5468415"/>
            <a:ext cx="2322966" cy="231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>
                <a:solidFill>
                  <a:srgbClr val="635D70"/>
                </a:solidFill>
                <a:latin typeface="Roboto Light"/>
                <a:ea typeface="Times New Roman" charset="0"/>
                <a:cs typeface="Roboto Light"/>
              </a:rPr>
              <a:t>d</a:t>
            </a:r>
            <a:r>
              <a:rPr lang="es-ES_tradnl" altLang="en-US" sz="1600" dirty="0" smtClean="0">
                <a:solidFill>
                  <a:srgbClr val="635D70"/>
                </a:solidFill>
                <a:latin typeface="Roboto Light"/>
                <a:ea typeface="Times New Roman" charset="0"/>
                <a:cs typeface="Roboto Light"/>
              </a:rPr>
              <a:t>irección eléctrica</a:t>
            </a:r>
            <a:endParaRPr lang="es-ES_tradnl" altLang="en-US" sz="1600" dirty="0">
              <a:solidFill>
                <a:srgbClr val="635D70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3379777" y="5814710"/>
            <a:ext cx="2322966" cy="231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>
                <a:solidFill>
                  <a:srgbClr val="635D70"/>
                </a:solidFill>
                <a:latin typeface="Roboto Light"/>
                <a:ea typeface="Times New Roman" charset="0"/>
                <a:cs typeface="Roboto Light"/>
              </a:rPr>
              <a:t>r</a:t>
            </a:r>
            <a:r>
              <a:rPr lang="es-ES_tradnl" altLang="en-US" sz="1600" dirty="0" smtClean="0">
                <a:solidFill>
                  <a:srgbClr val="635D70"/>
                </a:solidFill>
                <a:latin typeface="Roboto Light"/>
                <a:ea typeface="Times New Roman" charset="0"/>
                <a:cs typeface="Roboto Light"/>
              </a:rPr>
              <a:t>edundancia </a:t>
            </a:r>
            <a:endParaRPr lang="es-ES_tradnl" altLang="en-US" sz="1600" dirty="0">
              <a:solidFill>
                <a:srgbClr val="635D70"/>
              </a:solidFill>
              <a:latin typeface="Roboto Light"/>
              <a:ea typeface="Times New Roman" charset="0"/>
              <a:cs typeface="Roboto Light"/>
            </a:endParaRPr>
          </a:p>
        </p:txBody>
      </p:sp>
      <p:sp>
        <p:nvSpPr>
          <p:cNvPr id="38" name="Título 1"/>
          <p:cNvSpPr txBox="1">
            <a:spLocks/>
          </p:cNvSpPr>
          <p:nvPr/>
        </p:nvSpPr>
        <p:spPr>
          <a:xfrm>
            <a:off x="3999673" y="6198412"/>
            <a:ext cx="1657207" cy="231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algn="ctr"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600" dirty="0" smtClean="0">
                <a:solidFill>
                  <a:srgbClr val="635D70"/>
                </a:solidFill>
                <a:latin typeface="Roboto Light"/>
                <a:ea typeface="Times New Roman" charset="0"/>
                <a:cs typeface="Roboto Light"/>
              </a:rPr>
              <a:t>asistencia</a:t>
            </a:r>
            <a:endParaRPr lang="es-ES_tradnl" altLang="en-US" sz="1600" dirty="0">
              <a:solidFill>
                <a:srgbClr val="635D70"/>
              </a:solidFill>
              <a:latin typeface="Roboto Light"/>
              <a:ea typeface="Times New Roman" charset="0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0471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AFI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8" y="1281211"/>
            <a:ext cx="8003728" cy="48094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Cambio de paradigma en el mercado automotriz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0" y="6596361"/>
            <a:ext cx="51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 Regular"/>
                <a:ea typeface="Times New Roman" charset="0"/>
                <a:cs typeface="Roboto Regular"/>
              </a:rPr>
              <a:t>Fuente: 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Carlota Pérez, 2005</a:t>
            </a:r>
            <a:endParaRPr lang="en-US" sz="1000" dirty="0">
              <a:latin typeface="Roboto Regular"/>
              <a:ea typeface="Times New Roman" charset="0"/>
              <a:cs typeface="Roboto Regular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20691" y="1171140"/>
            <a:ext cx="4376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394D6A"/>
                </a:solidFill>
                <a:latin typeface="Roboto Regular"/>
                <a:cs typeface="Roboto Regular"/>
              </a:rPr>
              <a:t>Difusión y despliegue de una revolución tecnológica</a:t>
            </a:r>
            <a:endParaRPr lang="es-ES" sz="1400" dirty="0">
              <a:solidFill>
                <a:srgbClr val="394D6A"/>
              </a:solidFill>
              <a:latin typeface="Roboto Regular"/>
              <a:cs typeface="Roboto Regular"/>
            </a:endParaRPr>
          </a:p>
        </p:txBody>
      </p:sp>
      <p:pic>
        <p:nvPicPr>
          <p:cNvPr id="5" name="Imagen 4" descr="the economi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88900"/>
            <a:ext cx="5080000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278206" y="1094616"/>
            <a:ext cx="1736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Cambio climático y salud</a:t>
            </a:r>
            <a:endParaRPr lang="es-ES_tradnl" sz="1600" b="1" dirty="0">
              <a:solidFill>
                <a:srgbClr val="00206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308792" y="2390760"/>
            <a:ext cx="170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1pPr>
              <a:defRPr sz="1400">
                <a:solidFill>
                  <a:srgbClr val="0070C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sz="1600" b="1" dirty="0" smtClean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Momento y lugar adecuado</a:t>
            </a:r>
            <a:endParaRPr lang="es-ES_tradnl" sz="1600" b="1" dirty="0">
              <a:solidFill>
                <a:srgbClr val="00206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40022" y="4305747"/>
            <a:ext cx="16666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Solicitudes de apoyo en </a:t>
            </a:r>
            <a:br>
              <a:rPr lang="es-ES_tradnl" sz="1600" b="1" dirty="0" smtClean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</a:br>
            <a:r>
              <a:rPr lang="es-ES_tradnl" sz="1600" b="1" dirty="0" smtClean="0">
                <a:solidFill>
                  <a:srgbClr val="002060"/>
                </a:solidFill>
                <a:latin typeface="Roboto" charset="0"/>
                <a:ea typeface="Roboto" charset="0"/>
                <a:cs typeface="Roboto" charset="0"/>
              </a:rPr>
              <a:t>e-movilidad a ONU Medio ambiente</a:t>
            </a:r>
            <a:endParaRPr lang="es-ES_tradnl" sz="1600" b="1" dirty="0">
              <a:solidFill>
                <a:srgbClr val="00206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977094" y="1089435"/>
            <a:ext cx="56693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 defTabSz="330200">
              <a:spcAft>
                <a:spcPts val="600"/>
              </a:spcAft>
              <a:buSzPct val="75000"/>
              <a:buFont typeface="Wingdings" panose="05000000000000000000" pitchFamily="2" charset="2"/>
              <a:buChar char="§"/>
              <a:tabLst>
                <a:tab pos="385763" algn="l"/>
                <a:tab pos="758825" algn="l"/>
                <a:tab pos="1146175" algn="l"/>
                <a:tab pos="1519238" algn="l"/>
                <a:tab pos="1905000" algn="l"/>
                <a:tab pos="8521700" algn="r"/>
              </a:tabLst>
            </a:pPr>
            <a:r>
              <a:rPr lang="es-ES_tradnl" sz="1400" spc="-20" dirty="0" smtClean="0">
                <a:latin typeface="Roboto Light" charset="0"/>
                <a:ea typeface="Roboto Light" charset="0"/>
                <a:cs typeface="Roboto Light" charset="0"/>
              </a:rPr>
              <a:t>Prioridad en 11 </a:t>
            </a:r>
            <a:r>
              <a:rPr lang="es-ES_tradnl" sz="1400" spc="-20" dirty="0" err="1" smtClean="0">
                <a:latin typeface="Roboto Light" charset="0"/>
                <a:ea typeface="Roboto Light" charset="0"/>
                <a:cs typeface="Roboto Light" charset="0"/>
              </a:rPr>
              <a:t>NDCs</a:t>
            </a:r>
            <a:r>
              <a:rPr lang="es-ES_tradnl" sz="1400" spc="-20" dirty="0" smtClean="0">
                <a:latin typeface="Roboto Light" charset="0"/>
                <a:ea typeface="Roboto Light" charset="0"/>
                <a:cs typeface="Roboto Light" charset="0"/>
              </a:rPr>
              <a:t> de la región</a:t>
            </a:r>
          </a:p>
          <a:p>
            <a:pPr marL="285750" lvl="1" indent="-285750" defTabSz="330200">
              <a:spcAft>
                <a:spcPts val="600"/>
              </a:spcAft>
              <a:buSzPct val="75000"/>
              <a:buFont typeface="Wingdings" panose="05000000000000000000" pitchFamily="2" charset="2"/>
              <a:buChar char="§"/>
              <a:tabLst>
                <a:tab pos="385763" algn="l"/>
                <a:tab pos="758825" algn="l"/>
                <a:tab pos="1146175" algn="l"/>
                <a:tab pos="1519238" algn="l"/>
                <a:tab pos="1905000" algn="l"/>
                <a:tab pos="8521700" algn="r"/>
              </a:tabLst>
            </a:pPr>
            <a:r>
              <a:rPr lang="es-ES_tradnl" sz="1400" spc="-20" dirty="0" smtClean="0">
                <a:latin typeface="Roboto Light" charset="0"/>
                <a:ea typeface="Roboto Light" charset="0"/>
                <a:cs typeface="Roboto Light" charset="0"/>
              </a:rPr>
              <a:t>Sector con mayor crecimiento en emisiones de CO</a:t>
            </a:r>
            <a:r>
              <a:rPr lang="es-ES_tradnl" sz="1400" spc="-20" baseline="-25000" dirty="0" smtClean="0">
                <a:latin typeface="Roboto Light" charset="0"/>
                <a:ea typeface="Roboto Light" charset="0"/>
                <a:cs typeface="Roboto Light" charset="0"/>
              </a:rPr>
              <a:t>2eq</a:t>
            </a:r>
          </a:p>
          <a:p>
            <a:pPr marL="285750" lvl="1" indent="-285750" defTabSz="330200">
              <a:spcAft>
                <a:spcPts val="600"/>
              </a:spcAft>
              <a:buSzPct val="75000"/>
              <a:buFont typeface="Wingdings" panose="05000000000000000000" pitchFamily="2" charset="2"/>
              <a:buChar char="§"/>
              <a:tabLst>
                <a:tab pos="385763" algn="l"/>
                <a:tab pos="758825" algn="l"/>
                <a:tab pos="1146175" algn="l"/>
                <a:tab pos="1519238" algn="l"/>
                <a:tab pos="1905000" algn="l"/>
                <a:tab pos="8521700" algn="r"/>
              </a:tabLst>
            </a:pPr>
            <a:r>
              <a:rPr lang="es-ES_tradnl" sz="1400" spc="-20" dirty="0" smtClean="0">
                <a:latin typeface="Roboto Light" charset="0"/>
                <a:ea typeface="Roboto Light" charset="0"/>
                <a:cs typeface="Roboto Light" charset="0"/>
              </a:rPr>
              <a:t>Gran interrelación con calidad del aire/contaminación/salud</a:t>
            </a:r>
            <a:endParaRPr lang="es-ES_tradnl" sz="1400" spc="-20" dirty="0"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977094" y="2300739"/>
            <a:ext cx="56001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A"/>
            </a:defPPr>
            <a:lvl2pPr marL="285750" lvl="1" indent="-285750" defTabSz="330200">
              <a:lnSpc>
                <a:spcPct val="90000"/>
              </a:lnSpc>
              <a:buSzPct val="75000"/>
              <a:buFont typeface="Wingdings" panose="05000000000000000000" pitchFamily="2" charset="2"/>
              <a:buChar char="§"/>
              <a:tabLst>
                <a:tab pos="385763" algn="l"/>
                <a:tab pos="758825" algn="l"/>
                <a:tab pos="1146175" algn="l"/>
                <a:tab pos="1519238" algn="l"/>
                <a:tab pos="1905000" algn="l"/>
                <a:tab pos="8521700" algn="r"/>
              </a:tabLst>
              <a:defRPr sz="1300" spc="-20">
                <a:latin typeface="Calibri Light" panose="020F0302020204030204" pitchFamily="34" charset="0"/>
                <a:cs typeface="Arial" pitchFamily="34" charset="0"/>
              </a:defRPr>
            </a:lvl2pPr>
          </a:lstStyle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ES_tradnl" sz="1400" dirty="0" smtClean="0">
                <a:latin typeface="Roboto Light" charset="0"/>
                <a:ea typeface="Roboto Light" charset="0"/>
                <a:cs typeface="Roboto Light" charset="0"/>
              </a:rPr>
              <a:t>Transporte: mayor reto en Latinoamérica, </a:t>
            </a:r>
            <a:br>
              <a:rPr lang="es-ES_tradnl" sz="1400" dirty="0" smtClean="0">
                <a:latin typeface="Roboto Light" charset="0"/>
                <a:ea typeface="Roboto Light" charset="0"/>
                <a:cs typeface="Roboto Light" charset="0"/>
              </a:rPr>
            </a:br>
            <a:r>
              <a:rPr lang="es-ES_tradnl" sz="1400" dirty="0" smtClean="0">
                <a:latin typeface="Roboto Light" charset="0"/>
                <a:ea typeface="Roboto Light" charset="0"/>
                <a:cs typeface="Roboto Light" charset="0"/>
              </a:rPr>
              <a:t>es una cuestión política y social clave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ES_tradnl" sz="1400" dirty="0" smtClean="0">
                <a:latin typeface="Roboto Light" charset="0"/>
                <a:ea typeface="Roboto Light" charset="0"/>
                <a:cs typeface="Roboto Light" charset="0"/>
              </a:rPr>
              <a:t>Tecnología se acelera rápidamente al reducirse costo incremental</a:t>
            </a:r>
          </a:p>
          <a:p>
            <a:pPr marL="285750" lvl="0" indent="-285750" fontAlgn="base">
              <a:spcAft>
                <a:spcPts val="600"/>
              </a:spcAft>
              <a:buFont typeface="Arial" charset="0"/>
              <a:buChar char="•"/>
            </a:pPr>
            <a:r>
              <a:rPr lang="es-AR" sz="1400" spc="-20" dirty="0" smtClean="0">
                <a:latin typeface="Roboto Light" charset="0"/>
                <a:ea typeface="Roboto Light" charset="0"/>
                <a:cs typeface="Roboto Light" charset="0"/>
              </a:rPr>
              <a:t>Matriz eléctrica en Latam destaca por energía </a:t>
            </a:r>
            <a:r>
              <a:rPr lang="es-AR" sz="1400" spc="-20" dirty="0">
                <a:latin typeface="Roboto Light" charset="0"/>
                <a:ea typeface="Roboto Light" charset="0"/>
                <a:cs typeface="Roboto Light" charset="0"/>
              </a:rPr>
              <a:t>renovable </a:t>
            </a:r>
            <a:r>
              <a:rPr lang="es-AR" sz="1400" spc="-20" dirty="0" smtClean="0">
                <a:latin typeface="Roboto Light" charset="0"/>
                <a:ea typeface="Roboto Light" charset="0"/>
                <a:cs typeface="Roboto Light" charset="0"/>
              </a:rPr>
              <a:t>(&gt;60</a:t>
            </a:r>
            <a:r>
              <a:rPr lang="es-AR" sz="1400" spc="-20" dirty="0">
                <a:latin typeface="Roboto Light" charset="0"/>
                <a:ea typeface="Roboto Light" charset="0"/>
                <a:cs typeface="Roboto Light" charset="0"/>
              </a:rPr>
              <a:t>%)</a:t>
            </a:r>
            <a:endParaRPr lang="en-US" sz="1400" spc="-20" dirty="0">
              <a:latin typeface="Roboto Light" charset="0"/>
              <a:ea typeface="Roboto Light" charset="0"/>
              <a:cs typeface="Roboto Light" charset="0"/>
            </a:endParaRP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ES_tradnl" sz="1400" dirty="0" smtClean="0">
                <a:latin typeface="Roboto Light" charset="0"/>
                <a:ea typeface="Roboto Light" charset="0"/>
                <a:cs typeface="Roboto Light" charset="0"/>
              </a:rPr>
              <a:t>Región con la mayor cantidad de buses per cápita (1.2 millones)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s-ES_tradnl" sz="1400" dirty="0" smtClean="0">
                <a:latin typeface="Roboto Light" charset="0"/>
                <a:ea typeface="Roboto Light" charset="0"/>
                <a:cs typeface="Roboto Light" charset="0"/>
              </a:rPr>
              <a:t>Oportunidad para la innovación y creación de negocios y empleos</a:t>
            </a:r>
            <a:endParaRPr lang="es-ES_tradnl" sz="1400" dirty="0"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977094" y="4259253"/>
            <a:ext cx="273438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lvl="0" indent="-285750" fontAlgn="base">
              <a:buFont typeface="Arial" charset="0"/>
              <a:buChar char="•"/>
              <a:defRPr sz="1400" spc="-20">
                <a:latin typeface="Roboto Light" charset="0"/>
                <a:ea typeface="Roboto Light" charset="0"/>
                <a:cs typeface="Roboto Light" charset="0"/>
              </a:defRPr>
            </a:lvl1pPr>
            <a:lvl2pPr marL="285750" lvl="1" indent="-285750" defTabSz="330200">
              <a:lnSpc>
                <a:spcPct val="100000"/>
              </a:lnSpc>
              <a:buSzPct val="75000"/>
              <a:buFont typeface="Wingdings" panose="05000000000000000000" pitchFamily="2" charset="2"/>
              <a:buChar char="§"/>
              <a:tabLst>
                <a:tab pos="385763" algn="l"/>
                <a:tab pos="758825" algn="l"/>
                <a:tab pos="1146175" algn="l"/>
                <a:tab pos="1519238" algn="l"/>
                <a:tab pos="1905000" algn="l"/>
                <a:tab pos="8521700" algn="r"/>
              </a:tabLst>
              <a:defRPr sz="1400" spc="-20">
                <a:latin typeface="Roboto Light" charset="0"/>
                <a:ea typeface="Roboto Light" charset="0"/>
                <a:cs typeface="Roboto Light" charset="0"/>
              </a:defRPr>
            </a:lvl2pPr>
          </a:lstStyle>
          <a:p>
            <a:pPr lvl="1">
              <a:spcAft>
                <a:spcPts val="600"/>
              </a:spcAft>
            </a:pPr>
            <a:r>
              <a:rPr lang="es-ES_tradnl" dirty="0"/>
              <a:t>Santiago, Chile</a:t>
            </a:r>
          </a:p>
          <a:p>
            <a:pPr lvl="1">
              <a:spcAft>
                <a:spcPts val="600"/>
              </a:spcAft>
            </a:pPr>
            <a:r>
              <a:rPr lang="es-ES_tradnl" dirty="0"/>
              <a:t>Buenos Aires, Argentina</a:t>
            </a:r>
          </a:p>
          <a:p>
            <a:pPr lvl="1">
              <a:spcAft>
                <a:spcPts val="600"/>
              </a:spcAft>
            </a:pPr>
            <a:r>
              <a:rPr lang="es-ES_tradnl" dirty="0"/>
              <a:t>Asunción, Paraguay </a:t>
            </a:r>
          </a:p>
          <a:p>
            <a:pPr lvl="1">
              <a:spcAft>
                <a:spcPts val="600"/>
              </a:spcAft>
            </a:pPr>
            <a:r>
              <a:rPr lang="es-ES_tradnl" dirty="0"/>
              <a:t>Ciudad de México, </a:t>
            </a:r>
            <a:r>
              <a:rPr lang="es-ES_tradnl" dirty="0" smtClean="0"/>
              <a:t>México </a:t>
            </a:r>
            <a:endParaRPr lang="es-ES_tradnl" dirty="0"/>
          </a:p>
        </p:txBody>
      </p:sp>
      <p:cxnSp>
        <p:nvCxnSpPr>
          <p:cNvPr id="36" name="35 Conector recto"/>
          <p:cNvCxnSpPr/>
          <p:nvPr/>
        </p:nvCxnSpPr>
        <p:spPr>
          <a:xfrm>
            <a:off x="1314479" y="2193900"/>
            <a:ext cx="658368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>
            <a:off x="1314479" y="4161731"/>
            <a:ext cx="6583680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50 Conector recto"/>
          <p:cNvCxnSpPr/>
          <p:nvPr/>
        </p:nvCxnSpPr>
        <p:spPr>
          <a:xfrm>
            <a:off x="1314479" y="1094616"/>
            <a:ext cx="0" cy="865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Conector recto"/>
          <p:cNvCxnSpPr/>
          <p:nvPr/>
        </p:nvCxnSpPr>
        <p:spPr>
          <a:xfrm>
            <a:off x="1314479" y="2337916"/>
            <a:ext cx="0" cy="1645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58 CuadroTexto"/>
          <p:cNvSpPr txBox="1"/>
          <p:nvPr/>
        </p:nvSpPr>
        <p:spPr>
          <a:xfrm>
            <a:off x="782081" y="1041772"/>
            <a:ext cx="537327" cy="830997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>
            <a:defPPr>
              <a:defRPr lang="es-PA"/>
            </a:defPPr>
            <a:lvl1pPr>
              <a:defRPr sz="3600" b="1">
                <a:solidFill>
                  <a:srgbClr val="FFC00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sz="4800" dirty="0" smtClean="0">
                <a:latin typeface="Roboto" charset="0"/>
                <a:ea typeface="Roboto" charset="0"/>
                <a:cs typeface="Roboto" charset="0"/>
              </a:rPr>
              <a:t>1</a:t>
            </a:r>
            <a:endParaRPr lang="es-ES_tradnl" sz="4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782081" y="2265908"/>
            <a:ext cx="537327" cy="830997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>
            <a:defPPr>
              <a:defRPr lang="es-PA"/>
            </a:defPPr>
            <a:lvl1pPr>
              <a:defRPr sz="3600" b="1">
                <a:solidFill>
                  <a:srgbClr val="FFC00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sz="4800" dirty="0" smtClean="0">
                <a:latin typeface="Roboto" charset="0"/>
                <a:ea typeface="Roboto" charset="0"/>
                <a:cs typeface="Roboto" charset="0"/>
              </a:rPr>
              <a:t>2</a:t>
            </a:r>
            <a:endParaRPr lang="es-ES_tradnl" sz="4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785374" y="4193089"/>
            <a:ext cx="537327" cy="830997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>
            <a:defPPr>
              <a:defRPr lang="es-PA"/>
            </a:defPPr>
            <a:lvl1pPr>
              <a:defRPr sz="3600" b="1">
                <a:solidFill>
                  <a:srgbClr val="FFC00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sz="4800" dirty="0" smtClean="0">
                <a:latin typeface="Roboto" charset="0"/>
                <a:ea typeface="Roboto" charset="0"/>
                <a:cs typeface="Roboto" charset="0"/>
              </a:rPr>
              <a:t>3</a:t>
            </a:r>
            <a:endParaRPr lang="es-ES_tradnl" sz="4800" dirty="0">
              <a:latin typeface="Roboto" charset="0"/>
              <a:ea typeface="Roboto" charset="0"/>
              <a:cs typeface="Roboto" charset="0"/>
            </a:endParaRPr>
          </a:p>
        </p:txBody>
      </p:sp>
      <p:cxnSp>
        <p:nvCxnSpPr>
          <p:cNvPr id="50" name="49 Conector recto"/>
          <p:cNvCxnSpPr/>
          <p:nvPr/>
        </p:nvCxnSpPr>
        <p:spPr>
          <a:xfrm flipH="1">
            <a:off x="1308793" y="4305747"/>
            <a:ext cx="5686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/>
          <p:cNvSpPr txBox="1">
            <a:spLocks/>
          </p:cNvSpPr>
          <p:nvPr/>
        </p:nvSpPr>
        <p:spPr>
          <a:xfrm>
            <a:off x="127466" y="360115"/>
            <a:ext cx="8229600" cy="4091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Oportunidades para promover la movilidad eléctrica en </a:t>
            </a:r>
            <a:r>
              <a:rPr lang="es-ES_tradnl" altLang="en-US" sz="2000" dirty="0" err="1" smtClean="0">
                <a:solidFill>
                  <a:srgbClr val="FFFFFF"/>
                </a:solidFill>
                <a:ea typeface="Times New Roman" charset="0"/>
              </a:rPr>
              <a:t>Latam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13807" y="5912917"/>
            <a:ext cx="9130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charset="0"/>
                <a:ea typeface="Roboto" charset="0"/>
                <a:cs typeface="Roboto" charset="0"/>
              </a:rPr>
              <a:t>Fuente:</a:t>
            </a:r>
            <a:r>
              <a:rPr lang="en-US" sz="1000" dirty="0">
                <a:latin typeface="Roboto Thin" charset="0"/>
                <a:ea typeface="Roboto Thin" charset="0"/>
                <a:cs typeface="Roboto Thin" charset="0"/>
              </a:rPr>
              <a:t> </a:t>
            </a:r>
            <a:r>
              <a:rPr lang="en-US" sz="1000" dirty="0" smtClean="0">
                <a:latin typeface="Roboto Thin" charset="0"/>
                <a:ea typeface="Roboto Thin" charset="0"/>
                <a:cs typeface="Roboto Thin" charset="0"/>
              </a:rPr>
              <a:t>ONU Medio </a:t>
            </a:r>
            <a:r>
              <a:rPr lang="en-US" sz="1000" smtClean="0">
                <a:latin typeface="Roboto Thin" charset="0"/>
                <a:ea typeface="Roboto Thin" charset="0"/>
                <a:cs typeface="Roboto Thin" charset="0"/>
              </a:rPr>
              <a:t>Ambiente, </a:t>
            </a:r>
            <a:r>
              <a:rPr lang="en-US" sz="1000" dirty="0" smtClean="0">
                <a:latin typeface="Roboto Thin" charset="0"/>
                <a:ea typeface="Roboto Thin" charset="0"/>
                <a:cs typeface="Roboto Thin" charset="0"/>
              </a:rPr>
              <a:t>2016</a:t>
            </a:r>
            <a:endParaRPr lang="en-US" sz="1000" dirty="0"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21" name="13 CuadroTexto"/>
          <p:cNvSpPr txBox="1"/>
          <p:nvPr/>
        </p:nvSpPr>
        <p:spPr>
          <a:xfrm>
            <a:off x="5940381" y="4259252"/>
            <a:ext cx="273438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285750" lvl="0" indent="-285750" fontAlgn="base">
              <a:buFont typeface="Arial" charset="0"/>
              <a:buChar char="•"/>
              <a:defRPr sz="1400" spc="-20">
                <a:latin typeface="Roboto Light" charset="0"/>
                <a:ea typeface="Roboto Light" charset="0"/>
                <a:cs typeface="Roboto Light" charset="0"/>
              </a:defRPr>
            </a:lvl1pPr>
            <a:lvl2pPr marL="285750" lvl="1" indent="-285750" defTabSz="330200">
              <a:lnSpc>
                <a:spcPct val="100000"/>
              </a:lnSpc>
              <a:buSzPct val="75000"/>
              <a:buFont typeface="Wingdings" panose="05000000000000000000" pitchFamily="2" charset="2"/>
              <a:buChar char="§"/>
              <a:tabLst>
                <a:tab pos="385763" algn="l"/>
                <a:tab pos="758825" algn="l"/>
                <a:tab pos="1146175" algn="l"/>
                <a:tab pos="1519238" algn="l"/>
                <a:tab pos="1905000" algn="l"/>
                <a:tab pos="8521700" algn="r"/>
              </a:tabLst>
              <a:defRPr sz="1400" spc="-20">
                <a:latin typeface="Roboto Light" charset="0"/>
                <a:ea typeface="Roboto Light" charset="0"/>
                <a:cs typeface="Roboto Light" charset="0"/>
              </a:defRPr>
            </a:lvl2pPr>
          </a:lstStyle>
          <a:p>
            <a:pPr lvl="1">
              <a:spcAft>
                <a:spcPts val="600"/>
              </a:spcAft>
            </a:pPr>
            <a:r>
              <a:rPr lang="es-ES_tradnl" dirty="0" smtClean="0"/>
              <a:t>Colombia</a:t>
            </a:r>
            <a:endParaRPr lang="es-ES_tradnl" dirty="0"/>
          </a:p>
          <a:p>
            <a:pPr lvl="1">
              <a:spcAft>
                <a:spcPts val="600"/>
              </a:spcAft>
            </a:pPr>
            <a:r>
              <a:rPr lang="es-ES_tradnl" dirty="0"/>
              <a:t>Uruguay</a:t>
            </a:r>
          </a:p>
          <a:p>
            <a:pPr lvl="1">
              <a:spcAft>
                <a:spcPts val="600"/>
              </a:spcAft>
            </a:pPr>
            <a:r>
              <a:rPr lang="es-ES_tradnl" dirty="0"/>
              <a:t>Costa Rica </a:t>
            </a:r>
          </a:p>
          <a:p>
            <a:pPr lvl="1">
              <a:spcAft>
                <a:spcPts val="600"/>
              </a:spcAft>
            </a:pPr>
            <a:r>
              <a:rPr lang="es-ES_tradnl" dirty="0" smtClean="0"/>
              <a:t>Panamá</a:t>
            </a:r>
            <a:endParaRPr lang="es-ES_tradnl" dirty="0"/>
          </a:p>
        </p:txBody>
      </p:sp>
      <p:pic>
        <p:nvPicPr>
          <p:cNvPr id="20" name="Picture 2" descr="C:\Users\gmanez\Desktop\CC Unit\0 carbon\Transmilenio_fot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1" b="7407"/>
          <a:stretch/>
        </p:blipFill>
        <p:spPr bwMode="auto">
          <a:xfrm>
            <a:off x="-13176" y="0"/>
            <a:ext cx="11076287" cy="84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1" descr="templates-03.jpg"/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461" y="357196"/>
            <a:ext cx="4114800" cy="4119056"/>
          </a:xfrm>
          <a:prstGeom prst="ellipse">
            <a:avLst/>
          </a:prstGeom>
        </p:spPr>
      </p:pic>
      <p:sp>
        <p:nvSpPr>
          <p:cNvPr id="23" name="CuadroTexto 2"/>
          <p:cNvSpPr txBox="1"/>
          <p:nvPr/>
        </p:nvSpPr>
        <p:spPr>
          <a:xfrm>
            <a:off x="2664617" y="1169974"/>
            <a:ext cx="3900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 smtClean="0">
                <a:solidFill>
                  <a:srgbClr val="FCC230"/>
                </a:solidFill>
                <a:latin typeface="Roboto Regular"/>
                <a:cs typeface="Roboto Regular"/>
              </a:rPr>
              <a:t>La ruta a seguir</a:t>
            </a:r>
            <a:r>
              <a:rPr lang="es-ES_tradnl" sz="4000" dirty="0">
                <a:solidFill>
                  <a:srgbClr val="FCC230"/>
                </a:solidFill>
                <a:latin typeface="Roboto Regular"/>
                <a:cs typeface="Roboto Regular"/>
              </a:rPr>
              <a:t/>
            </a:r>
            <a:br>
              <a:rPr lang="es-ES_tradnl" sz="4000" dirty="0">
                <a:solidFill>
                  <a:srgbClr val="FCC230"/>
                </a:solidFill>
                <a:latin typeface="Roboto Regular"/>
                <a:cs typeface="Roboto Regular"/>
              </a:rPr>
            </a:br>
            <a:endParaRPr lang="es-ES" sz="3200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  <p:pic>
        <p:nvPicPr>
          <p:cNvPr id="24" name="Imagen 23" descr="UNEnvironment_Logo_Spanish_Short_colou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81" y="2755478"/>
            <a:ext cx="2326694" cy="125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3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templates-0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2424" y="6000750"/>
            <a:ext cx="1171575" cy="8572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7466" y="360115"/>
            <a:ext cx="8229600" cy="409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r>
              <a:rPr lang="es-ES_tradnl" sz="1800" dirty="0" smtClean="0"/>
              <a:t>Hoja de ruta para el despliegue de la movilidad eléctrica en América Latina</a:t>
            </a:r>
            <a:endParaRPr lang="es-ES_tradnl" sz="1800" dirty="0"/>
          </a:p>
        </p:txBody>
      </p:sp>
      <p:sp>
        <p:nvSpPr>
          <p:cNvPr id="2" name="Rectangle 1"/>
          <p:cNvSpPr/>
          <p:nvPr/>
        </p:nvSpPr>
        <p:spPr>
          <a:xfrm>
            <a:off x="869319" y="4110237"/>
            <a:ext cx="2334997" cy="1813873"/>
          </a:xfrm>
          <a:prstGeom prst="rect">
            <a:avLst/>
          </a:prstGeom>
          <a:solidFill>
            <a:srgbClr val="4A637D"/>
          </a:solidFill>
          <a:ln w="1016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ACELERAR </a:t>
            </a:r>
            <a:br>
              <a:rPr lang="es-ES_tradnl" sz="1400" dirty="0" smtClean="0">
                <a:latin typeface="Roboto" charset="0"/>
                <a:ea typeface="Roboto" charset="0"/>
                <a:cs typeface="Roboto" charset="0"/>
              </a:rPr>
            </a:br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EFICIENCIA </a:t>
            </a:r>
            <a:br>
              <a:rPr lang="es-ES_tradnl" sz="1400" dirty="0" smtClean="0">
                <a:latin typeface="Roboto" charset="0"/>
                <a:ea typeface="Roboto" charset="0"/>
                <a:cs typeface="Roboto" charset="0"/>
              </a:rPr>
            </a:br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ENERGÉTICA</a:t>
            </a:r>
          </a:p>
          <a:p>
            <a:endParaRPr lang="es-ES_tradnl" sz="1100" dirty="0" smtClean="0">
              <a:latin typeface="Roboto Light" charset="0"/>
              <a:ea typeface="Roboto Light" charset="0"/>
              <a:cs typeface="Roboto Light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Estándares de emisiones y combustibles</a:t>
            </a: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Etiquetado</a:t>
            </a: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Impuesto de emisiones CO</a:t>
            </a:r>
            <a:r>
              <a:rPr lang="es-ES_tradnl" sz="1100" baseline="-25000" dirty="0" smtClean="0">
                <a:latin typeface="Roboto Light" charset="0"/>
                <a:ea typeface="Roboto Light" charset="0"/>
                <a:cs typeface="Roboto Light" charset="0"/>
              </a:rPr>
              <a:t>2</a:t>
            </a:r>
            <a:endParaRPr lang="es-ES_tradnl" sz="1100" baseline="-25000" dirty="0"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2674" y="3125747"/>
            <a:ext cx="2334997" cy="1813873"/>
          </a:xfrm>
          <a:prstGeom prst="rect">
            <a:avLst/>
          </a:prstGeom>
          <a:solidFill>
            <a:srgbClr val="7A8D9E"/>
          </a:solidFill>
          <a:ln w="1016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ELIMINAR </a:t>
            </a:r>
            <a:br>
              <a:rPr lang="es-ES_tradnl" sz="1400" dirty="0" smtClean="0">
                <a:latin typeface="Roboto" charset="0"/>
                <a:ea typeface="Roboto" charset="0"/>
                <a:cs typeface="Roboto" charset="0"/>
              </a:rPr>
            </a:br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DISTORSIONES </a:t>
            </a:r>
            <a:br>
              <a:rPr lang="es-ES_tradnl" sz="1400" dirty="0" smtClean="0">
                <a:latin typeface="Roboto" charset="0"/>
                <a:ea typeface="Roboto" charset="0"/>
                <a:cs typeface="Roboto" charset="0"/>
              </a:rPr>
            </a:br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DE MERCADO</a:t>
            </a:r>
          </a:p>
          <a:p>
            <a:endParaRPr lang="es-ES_tradnl" sz="1400" dirty="0" smtClean="0">
              <a:latin typeface="Roboto Light" charset="0"/>
              <a:ea typeface="Roboto Light" charset="0"/>
              <a:cs typeface="Roboto Light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Eliminar subsidios a combustibles</a:t>
            </a: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Regular importación de vehículos usados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96029" y="2141256"/>
            <a:ext cx="2334997" cy="1813873"/>
          </a:xfrm>
          <a:prstGeom prst="rect">
            <a:avLst/>
          </a:prstGeom>
          <a:solidFill>
            <a:srgbClr val="6C6674"/>
          </a:solidFill>
          <a:ln w="1016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CREAR </a:t>
            </a:r>
          </a:p>
          <a:p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INCENTIVOS </a:t>
            </a:r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V.E.</a:t>
            </a:r>
            <a:endParaRPr lang="es-ES_tradnl" sz="1400" dirty="0" smtClean="0">
              <a:latin typeface="Roboto" charset="0"/>
              <a:ea typeface="Roboto" charset="0"/>
              <a:cs typeface="Roboto" charset="0"/>
            </a:endParaRPr>
          </a:p>
          <a:p>
            <a:endParaRPr lang="es-ES_tradnl" sz="1400" dirty="0" smtClean="0">
              <a:latin typeface="Roboto Light" charset="0"/>
              <a:ea typeface="Roboto Light" charset="0"/>
              <a:cs typeface="Roboto Light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Conformar masa </a:t>
            </a:r>
            <a:b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</a:b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crítica VE a través de incentivos</a:t>
            </a:r>
          </a:p>
          <a:p>
            <a:pPr marL="228600" indent="-228600">
              <a:buFont typeface="+mj-lt"/>
              <a:buAutoNum type="arabicPeriod"/>
            </a:pPr>
            <a:r>
              <a:rPr lang="es-ES_tradnl" sz="1100" dirty="0">
                <a:latin typeface="Roboto Light" charset="0"/>
                <a:ea typeface="Roboto Light" charset="0"/>
                <a:cs typeface="Roboto Light" charset="0"/>
              </a:rPr>
              <a:t>Pilotos en sectores </a:t>
            </a: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 clave</a:t>
            </a:r>
            <a:endParaRPr lang="es-ES_tradnl" sz="1100" dirty="0">
              <a:latin typeface="Roboto Light" charset="0"/>
              <a:ea typeface="Roboto Light" charset="0"/>
              <a:cs typeface="Roboto Light" charset="0"/>
            </a:endParaRPr>
          </a:p>
          <a:p>
            <a:pPr marL="228600" indent="-228600">
              <a:buFont typeface="+mj-lt"/>
              <a:buAutoNum type="arabicPeriod"/>
            </a:pPr>
            <a:endParaRPr lang="es-ES_tradnl" sz="1100" dirty="0" smtClean="0"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09384" y="1156765"/>
            <a:ext cx="2334997" cy="1813873"/>
          </a:xfrm>
          <a:prstGeom prst="rect">
            <a:avLst/>
          </a:prstGeom>
          <a:solidFill>
            <a:srgbClr val="7897AB"/>
          </a:solidFill>
          <a:ln w="1016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DESARROLLAR INFRAESTRUCTURA VE</a:t>
            </a:r>
          </a:p>
          <a:p>
            <a:endParaRPr lang="es-ES_tradnl" sz="1400" dirty="0" smtClean="0">
              <a:latin typeface="Roboto Light" charset="0"/>
              <a:ea typeface="Roboto Light" charset="0"/>
              <a:cs typeface="Roboto Light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Redes recarga</a:t>
            </a: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Tarifas diferenciadas</a:t>
            </a: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Creación de plataformas de innovación</a:t>
            </a:r>
          </a:p>
          <a:p>
            <a:pPr marL="228600" indent="-228600">
              <a:buFont typeface="+mj-lt"/>
              <a:buAutoNum type="arabicPeriod"/>
            </a:pPr>
            <a:r>
              <a:rPr lang="es-ES_tradnl" sz="1100" dirty="0" smtClean="0">
                <a:latin typeface="Roboto Light" charset="0"/>
                <a:ea typeface="Roboto Light" charset="0"/>
                <a:cs typeface="Roboto Light" charset="0"/>
              </a:rPr>
              <a:t>Formación técnica</a:t>
            </a:r>
          </a:p>
        </p:txBody>
      </p:sp>
      <p:sp>
        <p:nvSpPr>
          <p:cNvPr id="18" name="TextBox 5"/>
          <p:cNvSpPr txBox="1"/>
          <p:nvPr/>
        </p:nvSpPr>
        <p:spPr>
          <a:xfrm>
            <a:off x="13807" y="5912917"/>
            <a:ext cx="9130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Roboto" charset="0"/>
                <a:ea typeface="Roboto" charset="0"/>
                <a:cs typeface="Roboto" charset="0"/>
              </a:rPr>
              <a:t>Fuente:</a:t>
            </a:r>
            <a:r>
              <a:rPr lang="en-US" sz="1000" dirty="0">
                <a:latin typeface="Roboto Thin" charset="0"/>
                <a:ea typeface="Roboto Thin" charset="0"/>
                <a:cs typeface="Roboto Thin" charset="0"/>
              </a:rPr>
              <a:t> </a:t>
            </a:r>
            <a:r>
              <a:rPr lang="en-US" sz="1000" dirty="0" smtClean="0">
                <a:latin typeface="Roboto Thin" charset="0"/>
                <a:ea typeface="Roboto Thin" charset="0"/>
                <a:cs typeface="Roboto Thin" charset="0"/>
              </a:rPr>
              <a:t>ONU Medio </a:t>
            </a:r>
            <a:r>
              <a:rPr lang="en-US" sz="1000" dirty="0" err="1" smtClean="0">
                <a:latin typeface="Roboto Thin" charset="0"/>
                <a:ea typeface="Roboto Thin" charset="0"/>
                <a:cs typeface="Roboto Thin" charset="0"/>
              </a:rPr>
              <a:t>Ambiente</a:t>
            </a:r>
            <a:r>
              <a:rPr lang="en-US" sz="1000" dirty="0" smtClean="0">
                <a:latin typeface="Roboto Thin" charset="0"/>
                <a:ea typeface="Roboto Thin" charset="0"/>
                <a:cs typeface="Roboto Thin" charset="0"/>
              </a:rPr>
              <a:t>, 2016</a:t>
            </a:r>
            <a:endParaRPr lang="en-US" sz="1000" dirty="0"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19" name="58 CuadroTexto"/>
          <p:cNvSpPr txBox="1"/>
          <p:nvPr/>
        </p:nvSpPr>
        <p:spPr>
          <a:xfrm>
            <a:off x="388349" y="4128271"/>
            <a:ext cx="537327" cy="830997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>
            <a:defPPr>
              <a:defRPr lang="es-PA"/>
            </a:defPPr>
            <a:lvl1pPr>
              <a:defRPr sz="3600" b="1">
                <a:solidFill>
                  <a:srgbClr val="FFC00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sz="4800" dirty="0" smtClean="0">
                <a:latin typeface="Roboto" charset="0"/>
                <a:ea typeface="Roboto" charset="0"/>
                <a:cs typeface="Roboto" charset="0"/>
              </a:rPr>
              <a:t>1</a:t>
            </a:r>
            <a:endParaRPr lang="es-ES_tradnl" sz="4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0" name="59 CuadroTexto"/>
          <p:cNvSpPr txBox="1"/>
          <p:nvPr/>
        </p:nvSpPr>
        <p:spPr>
          <a:xfrm>
            <a:off x="2091841" y="3141039"/>
            <a:ext cx="537327" cy="830997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>
            <a:defPPr>
              <a:defRPr lang="es-PA"/>
            </a:defPPr>
            <a:lvl1pPr>
              <a:defRPr sz="3600" b="1">
                <a:solidFill>
                  <a:srgbClr val="FFC00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sz="4800" dirty="0" smtClean="0">
                <a:latin typeface="Roboto" charset="0"/>
                <a:ea typeface="Roboto" charset="0"/>
                <a:cs typeface="Roboto" charset="0"/>
              </a:rPr>
              <a:t>2</a:t>
            </a:r>
            <a:endParaRPr lang="es-ES_tradnl" sz="4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1" name="61 CuadroTexto"/>
          <p:cNvSpPr txBox="1"/>
          <p:nvPr/>
        </p:nvSpPr>
        <p:spPr>
          <a:xfrm>
            <a:off x="3823782" y="2156068"/>
            <a:ext cx="537327" cy="830997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>
            <a:defPPr>
              <a:defRPr lang="es-PA"/>
            </a:defPPr>
            <a:lvl1pPr>
              <a:defRPr sz="3600" b="1">
                <a:solidFill>
                  <a:srgbClr val="FFC00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sz="4800" dirty="0" smtClean="0">
                <a:latin typeface="Roboto" charset="0"/>
                <a:ea typeface="Roboto" charset="0"/>
                <a:cs typeface="Roboto" charset="0"/>
              </a:rPr>
              <a:t>3</a:t>
            </a:r>
            <a:endParaRPr lang="es-ES_tradnl" sz="4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2" name="61 CuadroTexto"/>
          <p:cNvSpPr txBox="1"/>
          <p:nvPr/>
        </p:nvSpPr>
        <p:spPr>
          <a:xfrm>
            <a:off x="5525519" y="1170765"/>
            <a:ext cx="537327" cy="830997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>
            <a:defPPr>
              <a:defRPr lang="es-PA"/>
            </a:defPPr>
            <a:lvl1pPr>
              <a:defRPr sz="3600" b="1">
                <a:solidFill>
                  <a:srgbClr val="FFC000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s-ES_tradnl" sz="4800" dirty="0" smtClean="0">
                <a:latin typeface="Roboto" charset="0"/>
                <a:ea typeface="Roboto" charset="0"/>
                <a:cs typeface="Roboto" charset="0"/>
              </a:rPr>
              <a:t>4</a:t>
            </a:r>
            <a:endParaRPr lang="es-ES_tradnl" sz="480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92" y="937646"/>
            <a:ext cx="1716249" cy="234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34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Transporte público eléctrico: prioridad estratégica para la región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pic>
        <p:nvPicPr>
          <p:cNvPr id="9" name="Picture 2" descr="http://www.lanacion.cl/noticias/site/artic/20160530/imag/foto_0000004220160530144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73"/>
          <a:stretch/>
        </p:blipFill>
        <p:spPr bwMode="auto">
          <a:xfrm>
            <a:off x="153920" y="1051312"/>
            <a:ext cx="8889065" cy="56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37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Costos totales por km recorrido y por tipo de bus operando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27466" y="668681"/>
            <a:ext cx="8229600" cy="409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394D6A"/>
                </a:solidFill>
                <a:ea typeface="Times New Roman" charset="0"/>
              </a:rPr>
              <a:t>en Finlandia</a:t>
            </a:r>
            <a:endParaRPr lang="es-ES_tradnl" altLang="en-US" sz="2000" dirty="0">
              <a:solidFill>
                <a:srgbClr val="394D6A"/>
              </a:solidFill>
              <a:ea typeface="Times New Roman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285"/>
          <a:stretch/>
        </p:blipFill>
        <p:spPr>
          <a:xfrm>
            <a:off x="1041399" y="1233855"/>
            <a:ext cx="6781802" cy="534882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0" y="6600346"/>
            <a:ext cx="51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Roboto Regular"/>
                <a:ea typeface="Times New Roman" charset="0"/>
                <a:cs typeface="Roboto Regular"/>
              </a:rPr>
              <a:t>Fuente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: VTT, 2014</a:t>
            </a:r>
            <a:endParaRPr lang="en-US" sz="1000" dirty="0">
              <a:latin typeface="Roboto Regular"/>
              <a:ea typeface="Times New Roman" charset="0"/>
              <a:cs typeface="Roboto Regular"/>
            </a:endParaRPr>
          </a:p>
        </p:txBody>
      </p:sp>
      <p:sp>
        <p:nvSpPr>
          <p:cNvPr id="9" name="8 Elipse"/>
          <p:cNvSpPr/>
          <p:nvPr/>
        </p:nvSpPr>
        <p:spPr>
          <a:xfrm>
            <a:off x="8051313" y="133350"/>
            <a:ext cx="1026012" cy="8558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4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215"/>
            <a:ext cx="9143999" cy="60596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58334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Crédito: </a:t>
            </a:r>
            <a:r>
              <a:rPr lang="es-ES_tradnl" sz="1000" dirty="0" err="1" smtClean="0">
                <a:solidFill>
                  <a:schemeClr val="bg1"/>
                </a:solidFill>
                <a:latin typeface="Roboto Thin" charset="0"/>
                <a:ea typeface="Roboto Thin" charset="0"/>
                <a:cs typeface="Roboto Thin" charset="0"/>
              </a:rPr>
              <a:t>pulzo.com</a:t>
            </a:r>
            <a:endParaRPr lang="es-ES_tradnl" sz="1000" dirty="0">
              <a:solidFill>
                <a:schemeClr val="bg1"/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pic>
        <p:nvPicPr>
          <p:cNvPr id="16" name="Imagen 1" descr="templates-03.jpg"/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461" y="357196"/>
            <a:ext cx="4114800" cy="4119056"/>
          </a:xfrm>
          <a:prstGeom prst="ellipse">
            <a:avLst/>
          </a:prstGeom>
        </p:spPr>
      </p:pic>
      <p:sp>
        <p:nvSpPr>
          <p:cNvPr id="17" name="CuadroTexto 2"/>
          <p:cNvSpPr txBox="1"/>
          <p:nvPr/>
        </p:nvSpPr>
        <p:spPr>
          <a:xfrm>
            <a:off x="2664617" y="1785782"/>
            <a:ext cx="390048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 smtClean="0">
                <a:solidFill>
                  <a:srgbClr val="FCC230"/>
                </a:solidFill>
                <a:latin typeface="Roboto Regular"/>
                <a:cs typeface="Roboto Regular"/>
              </a:rPr>
              <a:t>Contexto</a:t>
            </a:r>
            <a:r>
              <a:rPr lang="es-ES_tradnl" sz="4000" dirty="0">
                <a:solidFill>
                  <a:srgbClr val="FCC230"/>
                </a:solidFill>
                <a:latin typeface="Roboto Regular"/>
                <a:cs typeface="Roboto Regular"/>
              </a:rPr>
              <a:t/>
            </a:r>
            <a:br>
              <a:rPr lang="es-ES_tradnl" sz="4000" dirty="0">
                <a:solidFill>
                  <a:srgbClr val="FCC230"/>
                </a:solidFill>
                <a:latin typeface="Roboto Regular"/>
                <a:cs typeface="Roboto Regular"/>
              </a:rPr>
            </a:br>
            <a:endParaRPr lang="es-ES" sz="3200" dirty="0">
              <a:solidFill>
                <a:schemeClr val="bg1"/>
              </a:solidFill>
              <a:latin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7496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Escala de eficiencia de buses: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3" name="Rectangle 8"/>
          <p:cNvSpPr>
            <a:spLocks noChangeAspect="1"/>
          </p:cNvSpPr>
          <p:nvPr/>
        </p:nvSpPr>
        <p:spPr>
          <a:xfrm>
            <a:off x="-151934" y="1076243"/>
            <a:ext cx="8114834" cy="79065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755650" indent="-285750">
              <a:spcAft>
                <a:spcPts val="600"/>
              </a:spcAft>
              <a:buClr>
                <a:srgbClr val="FCC230"/>
              </a:buClr>
              <a:buSzPct val="94000"/>
              <a:buFont typeface="Wingdings" charset="2"/>
              <a:buChar char=""/>
            </a:pPr>
            <a:r>
              <a:rPr lang="es-PA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Uso de la energía por km recorrido ¿Qué distancia puede recorrerse con </a:t>
            </a:r>
            <a:r>
              <a:rPr lang="es-PA" sz="1600" dirty="0" smtClean="0">
                <a:solidFill>
                  <a:srgbClr val="FCC230"/>
                </a:solidFill>
                <a:latin typeface="Roboto Regular"/>
                <a:ea typeface="Times New Roman" charset="0"/>
                <a:cs typeface="Roboto Regular"/>
              </a:rPr>
              <a:t>5 lt. de Diésel</a:t>
            </a:r>
            <a:r>
              <a:rPr lang="es-PA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?</a:t>
            </a:r>
          </a:p>
          <a:p>
            <a:pPr marL="755650" indent="-285750">
              <a:spcAft>
                <a:spcPts val="600"/>
              </a:spcAft>
              <a:buClr>
                <a:srgbClr val="FCC230"/>
              </a:buClr>
              <a:buSzPct val="94000"/>
              <a:buFont typeface="Wingdings" charset="2"/>
              <a:buChar char=""/>
            </a:pPr>
            <a:r>
              <a:rPr lang="es-PA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Opciones en Ciudad de México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0" y="6596361"/>
            <a:ext cx="51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Roboto Regular"/>
                <a:ea typeface="Times New Roman" charset="0"/>
                <a:cs typeface="Roboto Regular"/>
              </a:rPr>
              <a:t>Fuente: </a:t>
            </a:r>
            <a:r>
              <a:rPr lang="en-US" sz="1000" dirty="0" smtClean="0">
                <a:solidFill>
                  <a:prstClr val="black"/>
                </a:solidFill>
                <a:latin typeface="Roboto Regular"/>
                <a:ea typeface="Times New Roman" charset="0"/>
                <a:cs typeface="Roboto Regular"/>
              </a:rPr>
              <a:t>Volvo, 2016</a:t>
            </a:r>
            <a:endParaRPr lang="en-US" sz="1000" dirty="0">
              <a:solidFill>
                <a:prstClr val="black"/>
              </a:solidFill>
              <a:latin typeface="Roboto Regular"/>
              <a:ea typeface="Times New Roman" charset="0"/>
              <a:cs typeface="Roboto Regular"/>
            </a:endParaRPr>
          </a:p>
        </p:txBody>
      </p:sp>
      <p:grpSp>
        <p:nvGrpSpPr>
          <p:cNvPr id="9" name="9 Grupo"/>
          <p:cNvGrpSpPr/>
          <p:nvPr/>
        </p:nvGrpSpPr>
        <p:grpSpPr>
          <a:xfrm>
            <a:off x="277196" y="2362201"/>
            <a:ext cx="8600104" cy="3426163"/>
            <a:chOff x="359690" y="2675414"/>
            <a:chExt cx="9564177" cy="3137764"/>
          </a:xfrm>
        </p:grpSpPr>
        <p:sp>
          <p:nvSpPr>
            <p:cNvPr id="10" name="Femhörning 4"/>
            <p:cNvSpPr>
              <a:spLocks/>
            </p:cNvSpPr>
            <p:nvPr/>
          </p:nvSpPr>
          <p:spPr bwMode="auto">
            <a:xfrm>
              <a:off x="359690" y="3239123"/>
              <a:ext cx="2336729" cy="447992"/>
            </a:xfrm>
            <a:prstGeom prst="homePlate">
              <a:avLst>
                <a:gd name="adj" fmla="val 18199"/>
              </a:avLst>
            </a:prstGeom>
            <a:solidFill>
              <a:srgbClr val="787F3E"/>
            </a:solidFill>
            <a:ln w="952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smtClean="0">
                  <a:solidFill>
                    <a:prstClr val="white"/>
                  </a:solidFill>
                  <a:latin typeface="Roboto Regular"/>
                  <a:ea typeface="Geneva" charset="-128"/>
                  <a:cs typeface="Roboto Regular"/>
                </a:rPr>
                <a:t>BUS DIESEL</a:t>
              </a:r>
              <a:endParaRPr lang="en-US" sz="1100" baseline="30000" dirty="0">
                <a:solidFill>
                  <a:prstClr val="white"/>
                </a:solidFill>
                <a:latin typeface="Roboto Regular"/>
                <a:ea typeface="Geneva" charset="-128"/>
                <a:cs typeface="Roboto Regular"/>
              </a:endParaRPr>
            </a:p>
          </p:txBody>
        </p:sp>
        <p:sp>
          <p:nvSpPr>
            <p:cNvPr id="11" name="Femhörning 5"/>
            <p:cNvSpPr>
              <a:spLocks/>
            </p:cNvSpPr>
            <p:nvPr/>
          </p:nvSpPr>
          <p:spPr bwMode="auto">
            <a:xfrm>
              <a:off x="359690" y="3802832"/>
              <a:ext cx="3983566" cy="447992"/>
            </a:xfrm>
            <a:prstGeom prst="homePlate">
              <a:avLst>
                <a:gd name="adj" fmla="val 18199"/>
              </a:avLst>
            </a:prstGeom>
            <a:solidFill>
              <a:srgbClr val="635D70"/>
            </a:solidFill>
            <a:ln w="952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smtClean="0">
                  <a:solidFill>
                    <a:srgbClr val="FFFFFF"/>
                  </a:solidFill>
                  <a:latin typeface="Roboto Regular"/>
                  <a:ea typeface="Geneva" charset="-128"/>
                  <a:cs typeface="Roboto Regular"/>
                </a:rPr>
                <a:t>BUS HÍBRIDO</a:t>
              </a:r>
              <a:endParaRPr lang="en-US" sz="1100" baseline="30000" dirty="0">
                <a:solidFill>
                  <a:srgbClr val="FFFFFF"/>
                </a:solidFill>
                <a:latin typeface="Roboto Regular"/>
                <a:ea typeface="Geneva" charset="-128"/>
                <a:cs typeface="Roboto Regular"/>
              </a:endParaRPr>
            </a:p>
          </p:txBody>
        </p:sp>
        <p:sp>
          <p:nvSpPr>
            <p:cNvPr id="12" name="Femhörning 7"/>
            <p:cNvSpPr>
              <a:spLocks/>
            </p:cNvSpPr>
            <p:nvPr/>
          </p:nvSpPr>
          <p:spPr bwMode="auto">
            <a:xfrm>
              <a:off x="359690" y="4366541"/>
              <a:ext cx="5221045" cy="447992"/>
            </a:xfrm>
            <a:prstGeom prst="homePlate">
              <a:avLst>
                <a:gd name="adj" fmla="val 18199"/>
              </a:avLst>
            </a:prstGeom>
            <a:solidFill>
              <a:srgbClr val="6F8EAA"/>
            </a:solidFill>
            <a:ln w="952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smtClean="0">
                  <a:solidFill>
                    <a:srgbClr val="FFFFFF"/>
                  </a:solidFill>
                  <a:latin typeface="Roboto Regular"/>
                  <a:ea typeface="Geneva" charset="-128"/>
                  <a:cs typeface="Roboto Regular"/>
                </a:rPr>
                <a:t>BUS ELÉCTRICO HÍBRIDO</a:t>
              </a:r>
              <a:endParaRPr lang="en-US" sz="1100" baseline="30000" dirty="0">
                <a:solidFill>
                  <a:srgbClr val="FFFFFF"/>
                </a:solidFill>
                <a:latin typeface="Roboto Regular"/>
                <a:ea typeface="Geneva" charset="-128"/>
                <a:cs typeface="Roboto Regular"/>
              </a:endParaRPr>
            </a:p>
          </p:txBody>
        </p:sp>
        <p:sp>
          <p:nvSpPr>
            <p:cNvPr id="13" name="Femhörning 7"/>
            <p:cNvSpPr>
              <a:spLocks/>
            </p:cNvSpPr>
            <p:nvPr/>
          </p:nvSpPr>
          <p:spPr bwMode="auto">
            <a:xfrm>
              <a:off x="359690" y="4930251"/>
              <a:ext cx="6809895" cy="447992"/>
            </a:xfrm>
            <a:prstGeom prst="homePlate">
              <a:avLst>
                <a:gd name="adj" fmla="val 18199"/>
              </a:avLst>
            </a:prstGeom>
            <a:solidFill>
              <a:srgbClr val="3C5677"/>
            </a:solidFill>
            <a:ln w="952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smtClean="0">
                  <a:solidFill>
                    <a:srgbClr val="FFFFFF"/>
                  </a:solidFill>
                  <a:latin typeface="Roboto Regular"/>
                  <a:ea typeface="Geneva" charset="-128"/>
                  <a:cs typeface="Roboto Regular"/>
                </a:rPr>
                <a:t>BUS ELÉCTRICO</a:t>
              </a:r>
              <a:endParaRPr lang="en-US" sz="1100" baseline="30000" dirty="0">
                <a:solidFill>
                  <a:srgbClr val="FFFFFF"/>
                </a:solidFill>
                <a:latin typeface="Roboto Regular"/>
                <a:ea typeface="Geneva" charset="-128"/>
                <a:cs typeface="Roboto Regular"/>
              </a:endParaRPr>
            </a:p>
          </p:txBody>
        </p:sp>
        <p:cxnSp>
          <p:nvCxnSpPr>
            <p:cNvPr id="14" name="Gerade Verbindung 300"/>
            <p:cNvCxnSpPr/>
            <p:nvPr/>
          </p:nvCxnSpPr>
          <p:spPr>
            <a:xfrm>
              <a:off x="359694" y="5580400"/>
              <a:ext cx="7433022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ontent Placeholder 7"/>
            <p:cNvSpPr txBox="1">
              <a:spLocks/>
            </p:cNvSpPr>
            <p:nvPr/>
          </p:nvSpPr>
          <p:spPr bwMode="auto">
            <a:xfrm>
              <a:off x="2799191" y="3323565"/>
              <a:ext cx="890183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ea typeface="Times New Roman" charset="0"/>
                  <a:cs typeface="Roboto Regular"/>
                </a:rPr>
                <a:t>11.4 km</a:t>
              </a:r>
            </a:p>
          </p:txBody>
        </p:sp>
        <p:sp>
          <p:nvSpPr>
            <p:cNvPr id="16" name="Content Placeholder 7"/>
            <p:cNvSpPr txBox="1">
              <a:spLocks/>
            </p:cNvSpPr>
            <p:nvPr/>
          </p:nvSpPr>
          <p:spPr bwMode="auto">
            <a:xfrm>
              <a:off x="4446029" y="3900978"/>
              <a:ext cx="890183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ea typeface="Times New Roman" charset="0"/>
                  <a:cs typeface="Roboto Regular"/>
                </a:rPr>
                <a:t>19.4 km</a:t>
              </a:r>
            </a:p>
          </p:txBody>
        </p:sp>
        <p:sp>
          <p:nvSpPr>
            <p:cNvPr id="17" name="Content Placeholder 7"/>
            <p:cNvSpPr txBox="1">
              <a:spLocks/>
            </p:cNvSpPr>
            <p:nvPr/>
          </p:nvSpPr>
          <p:spPr bwMode="auto">
            <a:xfrm>
              <a:off x="5683508" y="4475194"/>
              <a:ext cx="890183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ea typeface="Times New Roman" charset="0"/>
                  <a:cs typeface="Roboto Regular"/>
                </a:rPr>
                <a:t>25.5 km</a:t>
              </a:r>
            </a:p>
          </p:txBody>
        </p:sp>
        <p:sp>
          <p:nvSpPr>
            <p:cNvPr id="18" name="Content Placeholder 7"/>
            <p:cNvSpPr txBox="1">
              <a:spLocks/>
            </p:cNvSpPr>
            <p:nvPr/>
          </p:nvSpPr>
          <p:spPr bwMode="auto">
            <a:xfrm>
              <a:off x="2184617" y="5658150"/>
              <a:ext cx="445091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cs typeface="Roboto Regular"/>
                </a:rPr>
                <a:t>10</a:t>
              </a:r>
            </a:p>
          </p:txBody>
        </p:sp>
        <p:sp>
          <p:nvSpPr>
            <p:cNvPr id="19" name="Content Placeholder 7"/>
            <p:cNvSpPr txBox="1">
              <a:spLocks/>
            </p:cNvSpPr>
            <p:nvPr/>
          </p:nvSpPr>
          <p:spPr bwMode="auto">
            <a:xfrm>
              <a:off x="6279554" y="5658150"/>
              <a:ext cx="445091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cs typeface="Roboto Regular"/>
                </a:rPr>
                <a:t>30</a:t>
              </a:r>
            </a:p>
          </p:txBody>
        </p:sp>
        <p:sp>
          <p:nvSpPr>
            <p:cNvPr id="20" name="Content Placeholder 7"/>
            <p:cNvSpPr txBox="1">
              <a:spLocks/>
            </p:cNvSpPr>
            <p:nvPr/>
          </p:nvSpPr>
          <p:spPr bwMode="auto">
            <a:xfrm>
              <a:off x="7978386" y="5477138"/>
              <a:ext cx="1945481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2813">
                <a:spcBef>
                  <a:spcPts val="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 err="1">
                  <a:solidFill>
                    <a:prstClr val="black"/>
                  </a:solidFill>
                  <a:latin typeface="Roboto Regular"/>
                  <a:ea typeface="Times New Roman" charset="0"/>
                  <a:cs typeface="Roboto Regular"/>
                </a:rPr>
                <a:t>Distancia</a:t>
              </a:r>
              <a:r>
                <a:rPr lang="en-US" sz="1100" dirty="0">
                  <a:solidFill>
                    <a:prstClr val="black"/>
                  </a:solidFill>
                  <a:latin typeface="Roboto Regular"/>
                  <a:ea typeface="Times New Roman" charset="0"/>
                  <a:cs typeface="Roboto Regular"/>
                </a:rPr>
                <a:t> </a:t>
              </a:r>
              <a:r>
                <a:rPr lang="en-US" sz="1100" dirty="0" err="1">
                  <a:solidFill>
                    <a:prstClr val="black"/>
                  </a:solidFill>
                  <a:latin typeface="Roboto Regular"/>
                  <a:ea typeface="Times New Roman" charset="0"/>
                  <a:cs typeface="Roboto Regular"/>
                </a:rPr>
                <a:t>en</a:t>
              </a:r>
              <a:r>
                <a:rPr lang="en-US" sz="1100" dirty="0">
                  <a:solidFill>
                    <a:prstClr val="black"/>
                  </a:solidFill>
                  <a:latin typeface="Roboto Regular"/>
                  <a:ea typeface="Times New Roman" charset="0"/>
                  <a:cs typeface="Roboto Regular"/>
                </a:rPr>
                <a:t> km</a:t>
              </a:r>
            </a:p>
          </p:txBody>
        </p:sp>
        <p:sp>
          <p:nvSpPr>
            <p:cNvPr id="21" name="Content Placeholder 7"/>
            <p:cNvSpPr txBox="1">
              <a:spLocks/>
            </p:cNvSpPr>
            <p:nvPr/>
          </p:nvSpPr>
          <p:spPr bwMode="auto">
            <a:xfrm>
              <a:off x="7272358" y="5055803"/>
              <a:ext cx="890183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ea typeface="Times New Roman" charset="0"/>
                  <a:cs typeface="Roboto Regular"/>
                </a:rPr>
                <a:t>33.3 km</a:t>
              </a:r>
            </a:p>
          </p:txBody>
        </p:sp>
        <p:cxnSp>
          <p:nvCxnSpPr>
            <p:cNvPr id="22" name="Gerade Verbindung 58"/>
            <p:cNvCxnSpPr/>
            <p:nvPr/>
          </p:nvCxnSpPr>
          <p:spPr>
            <a:xfrm flipV="1">
              <a:off x="2407162" y="5531925"/>
              <a:ext cx="0" cy="10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58"/>
            <p:cNvCxnSpPr/>
            <p:nvPr/>
          </p:nvCxnSpPr>
          <p:spPr>
            <a:xfrm flipV="1">
              <a:off x="4454631" y="5531925"/>
              <a:ext cx="0" cy="10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58"/>
            <p:cNvCxnSpPr/>
            <p:nvPr/>
          </p:nvCxnSpPr>
          <p:spPr>
            <a:xfrm flipV="1">
              <a:off x="359694" y="2700400"/>
              <a:ext cx="0" cy="288000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58"/>
            <p:cNvCxnSpPr/>
            <p:nvPr/>
          </p:nvCxnSpPr>
          <p:spPr>
            <a:xfrm flipV="1">
              <a:off x="6502100" y="5531925"/>
              <a:ext cx="0" cy="10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58"/>
            <p:cNvCxnSpPr/>
            <p:nvPr/>
          </p:nvCxnSpPr>
          <p:spPr>
            <a:xfrm flipV="1">
              <a:off x="1383428" y="5531925"/>
              <a:ext cx="0" cy="10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58"/>
            <p:cNvCxnSpPr/>
            <p:nvPr/>
          </p:nvCxnSpPr>
          <p:spPr>
            <a:xfrm flipV="1">
              <a:off x="3430897" y="5531925"/>
              <a:ext cx="0" cy="10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58"/>
            <p:cNvCxnSpPr/>
            <p:nvPr/>
          </p:nvCxnSpPr>
          <p:spPr>
            <a:xfrm flipV="1">
              <a:off x="5478366" y="5531925"/>
              <a:ext cx="0" cy="10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ontent Placeholder 7"/>
            <p:cNvSpPr txBox="1">
              <a:spLocks/>
            </p:cNvSpPr>
            <p:nvPr/>
          </p:nvSpPr>
          <p:spPr bwMode="auto">
            <a:xfrm>
              <a:off x="1160883" y="5658150"/>
              <a:ext cx="445091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cs typeface="Roboto Regular"/>
                </a:rPr>
                <a:t>5</a:t>
              </a:r>
            </a:p>
          </p:txBody>
        </p:sp>
        <p:sp>
          <p:nvSpPr>
            <p:cNvPr id="30" name="Content Placeholder 7"/>
            <p:cNvSpPr txBox="1">
              <a:spLocks/>
            </p:cNvSpPr>
            <p:nvPr/>
          </p:nvSpPr>
          <p:spPr bwMode="auto">
            <a:xfrm>
              <a:off x="3208351" y="5658150"/>
              <a:ext cx="445091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cs typeface="Roboto Regular"/>
                </a:rPr>
                <a:t>15</a:t>
              </a:r>
            </a:p>
          </p:txBody>
        </p:sp>
        <p:sp>
          <p:nvSpPr>
            <p:cNvPr id="31" name="Content Placeholder 7"/>
            <p:cNvSpPr txBox="1">
              <a:spLocks/>
            </p:cNvSpPr>
            <p:nvPr/>
          </p:nvSpPr>
          <p:spPr bwMode="auto">
            <a:xfrm>
              <a:off x="4232699" y="5658150"/>
              <a:ext cx="445091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cs typeface="Roboto Regular"/>
                </a:rPr>
                <a:t>20</a:t>
              </a:r>
            </a:p>
          </p:txBody>
        </p:sp>
        <p:sp>
          <p:nvSpPr>
            <p:cNvPr id="32" name="Content Placeholder 7"/>
            <p:cNvSpPr txBox="1">
              <a:spLocks/>
            </p:cNvSpPr>
            <p:nvPr/>
          </p:nvSpPr>
          <p:spPr bwMode="auto">
            <a:xfrm>
              <a:off x="5255820" y="5658150"/>
              <a:ext cx="445091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cs typeface="Roboto Regular"/>
                </a:rPr>
                <a:t>25</a:t>
              </a:r>
            </a:p>
          </p:txBody>
        </p:sp>
        <p:sp>
          <p:nvSpPr>
            <p:cNvPr id="33" name="Femhörning 4"/>
            <p:cNvSpPr>
              <a:spLocks/>
            </p:cNvSpPr>
            <p:nvPr/>
          </p:nvSpPr>
          <p:spPr bwMode="auto">
            <a:xfrm>
              <a:off x="359690" y="2675414"/>
              <a:ext cx="1771743" cy="447992"/>
            </a:xfrm>
            <a:prstGeom prst="homePlate">
              <a:avLst>
                <a:gd name="adj" fmla="val 18199"/>
              </a:avLst>
            </a:prstGeom>
            <a:solidFill>
              <a:srgbClr val="DB7646"/>
            </a:solidFill>
            <a:ln w="9525">
              <a:noFill/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 smtClean="0">
                  <a:solidFill>
                    <a:srgbClr val="FFFFFF"/>
                  </a:solidFill>
                  <a:latin typeface="Roboto Regular"/>
                  <a:ea typeface="Geneva" charset="-128"/>
                  <a:cs typeface="Roboto Regular"/>
                </a:rPr>
                <a:t>BUS </a:t>
              </a:r>
              <a:r>
                <a:rPr lang="en-US" sz="1100" dirty="0">
                  <a:solidFill>
                    <a:srgbClr val="FFFFFF"/>
                  </a:solidFill>
                  <a:latin typeface="Roboto Regular"/>
                  <a:ea typeface="Geneva" charset="-128"/>
                  <a:cs typeface="Roboto Regular"/>
                </a:rPr>
                <a:t>CNG</a:t>
              </a:r>
              <a:endParaRPr lang="en-US" sz="1100" baseline="30000" dirty="0">
                <a:solidFill>
                  <a:srgbClr val="FFFFFF"/>
                </a:solidFill>
                <a:latin typeface="Roboto Regular"/>
                <a:ea typeface="Geneva" charset="-128"/>
                <a:cs typeface="Roboto Regular"/>
              </a:endParaRPr>
            </a:p>
          </p:txBody>
        </p:sp>
        <p:sp>
          <p:nvSpPr>
            <p:cNvPr id="34" name="Content Placeholder 7"/>
            <p:cNvSpPr txBox="1">
              <a:spLocks/>
            </p:cNvSpPr>
            <p:nvPr/>
          </p:nvSpPr>
          <p:spPr bwMode="auto">
            <a:xfrm>
              <a:off x="2229077" y="2800966"/>
              <a:ext cx="890183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ea typeface="Times New Roman" charset="0"/>
                  <a:cs typeface="Roboto Regular"/>
                </a:rPr>
                <a:t>8.6 km</a:t>
              </a:r>
            </a:p>
          </p:txBody>
        </p:sp>
        <p:sp>
          <p:nvSpPr>
            <p:cNvPr id="35" name="Content Placeholder 7"/>
            <p:cNvSpPr txBox="1">
              <a:spLocks/>
            </p:cNvSpPr>
            <p:nvPr/>
          </p:nvSpPr>
          <p:spPr bwMode="auto">
            <a:xfrm>
              <a:off x="7272357" y="5658150"/>
              <a:ext cx="445091" cy="155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marL="234950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0388" indent="-234950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2pPr>
              <a:lvl3pPr marL="860425" indent="-2079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+mn-lt"/>
                </a:defRPr>
              </a:lvl3pPr>
              <a:lvl4pPr marL="1109663" indent="-1825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3827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18399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2971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27543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211513" indent="-195263" algn="l" rtl="0" eaLnBrk="1" fontAlgn="base" hangingPunct="1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912813">
                <a:spcBef>
                  <a:spcPts val="600"/>
                </a:spcBef>
                <a:buClr>
                  <a:srgbClr val="002060"/>
                </a:buClr>
                <a:buSzPct val="100000"/>
                <a:buFont typeface="Symbol" pitchFamily="18" charset="2"/>
                <a:buNone/>
                <a:defRPr/>
              </a:pPr>
              <a:r>
                <a:rPr lang="en-US" sz="1100" dirty="0">
                  <a:solidFill>
                    <a:prstClr val="black"/>
                  </a:solidFill>
                  <a:latin typeface="Roboto Regular"/>
                  <a:cs typeface="Roboto Regular"/>
                </a:rPr>
                <a:t>35</a:t>
              </a:r>
            </a:p>
          </p:txBody>
        </p:sp>
        <p:cxnSp>
          <p:nvCxnSpPr>
            <p:cNvPr id="36" name="Gerade Verbindung 58"/>
            <p:cNvCxnSpPr/>
            <p:nvPr/>
          </p:nvCxnSpPr>
          <p:spPr>
            <a:xfrm flipV="1">
              <a:off x="7494903" y="5531925"/>
              <a:ext cx="0" cy="10800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3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801182" y="3343991"/>
              <a:ext cx="819001" cy="234000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66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430897" y="3909828"/>
              <a:ext cx="819001" cy="234000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677790" y="4479210"/>
              <a:ext cx="819001" cy="234000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202146" y="5055803"/>
              <a:ext cx="819001" cy="234000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/>
            <p:cNvPicPr>
              <a:picLocks noChangeAspect="1" noChangeArrowheads="1"/>
            </p:cNvPicPr>
            <p:nvPr/>
          </p:nvPicPr>
          <p:blipFill>
            <a:blip r:embed="rId3" cstate="email">
              <a:grayscl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241842" y="2800966"/>
              <a:ext cx="819001" cy="234000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5259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AR" sz="1700" dirty="0" smtClean="0"/>
              <a:t>Trabajo de ONU Medio Ambiente con América Latina y el Caribe</a:t>
            </a:r>
            <a:endParaRPr lang="en-US" sz="1700" dirty="0"/>
          </a:p>
        </p:txBody>
      </p:sp>
      <p:sp>
        <p:nvSpPr>
          <p:cNvPr id="7" name="Rectangle 6"/>
          <p:cNvSpPr/>
          <p:nvPr/>
        </p:nvSpPr>
        <p:spPr>
          <a:xfrm>
            <a:off x="807067" y="1629138"/>
            <a:ext cx="2334997" cy="1813873"/>
          </a:xfrm>
          <a:prstGeom prst="rect">
            <a:avLst/>
          </a:prstGeom>
          <a:solidFill>
            <a:srgbClr val="4A637D"/>
          </a:solidFill>
          <a:ln w="1016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pPr algn="ctr"/>
            <a:r>
              <a:rPr lang="es-ES_tradnl" sz="1700" dirty="0" smtClean="0">
                <a:latin typeface="Roboto" charset="0"/>
                <a:ea typeface="Roboto" charset="0"/>
                <a:cs typeface="Roboto" charset="0"/>
              </a:rPr>
              <a:t>FACTIBILIDAD TÉCNICA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3980" y="1629138"/>
            <a:ext cx="2334997" cy="1813873"/>
          </a:xfrm>
          <a:prstGeom prst="rect">
            <a:avLst/>
          </a:prstGeom>
          <a:solidFill>
            <a:srgbClr val="7A8D9E"/>
          </a:solidFill>
          <a:ln w="1016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pPr algn="ctr"/>
            <a:r>
              <a:rPr lang="es-ES_tradnl" sz="1400" dirty="0" smtClean="0">
                <a:latin typeface="Roboto" charset="0"/>
                <a:ea typeface="Roboto" charset="0"/>
                <a:cs typeface="Roboto" charset="0"/>
              </a:rPr>
              <a:t>ESTRATEGIAS NACIONALES DE ELECTROMOVILIDAD Y FORTALECIMIENTO DEL MARCO REGULATORIO</a:t>
            </a:r>
            <a:endParaRPr lang="es-ES_tradnl" sz="14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0894" y="1629138"/>
            <a:ext cx="2334997" cy="1813873"/>
          </a:xfrm>
          <a:prstGeom prst="rect">
            <a:avLst/>
          </a:prstGeom>
          <a:solidFill>
            <a:srgbClr val="6C6674"/>
          </a:solidFill>
          <a:ln w="1016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pPr algn="ctr"/>
            <a:r>
              <a:rPr lang="es-ES_tradnl" sz="1700" dirty="0" smtClean="0">
                <a:latin typeface="Roboto" charset="0"/>
                <a:ea typeface="Roboto" charset="0"/>
                <a:cs typeface="Roboto" charset="0"/>
              </a:rPr>
              <a:t>ACCESO A FINANCIAMIENTO CLIMÁTICO PARA EL RECAMBIO TECNOLÓGICO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1153" y="3625161"/>
            <a:ext cx="2334997" cy="1813873"/>
          </a:xfrm>
          <a:prstGeom prst="rect">
            <a:avLst/>
          </a:prstGeom>
          <a:solidFill>
            <a:srgbClr val="394D6A"/>
          </a:solidFill>
          <a:ln w="1016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pPr algn="ctr"/>
            <a:r>
              <a:rPr lang="es-ES_tradnl" sz="1700" dirty="0" smtClean="0">
                <a:latin typeface="Roboto" charset="0"/>
                <a:ea typeface="Roboto" charset="0"/>
                <a:cs typeface="Roboto" charset="0"/>
              </a:rPr>
              <a:t>“e-</a:t>
            </a:r>
            <a:r>
              <a:rPr lang="en-US" sz="1700" dirty="0" smtClean="0">
                <a:latin typeface="Roboto" charset="0"/>
                <a:ea typeface="Roboto" charset="0"/>
                <a:cs typeface="Roboto" charset="0"/>
              </a:rPr>
              <a:t>mobility </a:t>
            </a:r>
            <a:r>
              <a:rPr lang="es-ES_tradnl" sz="1700" dirty="0" smtClean="0">
                <a:latin typeface="Roboto" charset="0"/>
                <a:ea typeface="Roboto" charset="0"/>
                <a:cs typeface="Roboto" charset="0"/>
              </a:rPr>
              <a:t>CITY ASSESSMENTS”</a:t>
            </a:r>
            <a:endParaRPr lang="es-ES_tradnl" sz="17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11117" y="3625161"/>
            <a:ext cx="2334997" cy="1813873"/>
          </a:xfrm>
          <a:prstGeom prst="rect">
            <a:avLst/>
          </a:prstGeom>
          <a:solidFill>
            <a:srgbClr val="6C6674"/>
          </a:solidFill>
          <a:ln w="101600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Ins="137160" rtlCol="0" anchor="ctr"/>
          <a:lstStyle/>
          <a:p>
            <a:pPr algn="ctr"/>
            <a:r>
              <a:rPr lang="es-ES_tradnl" sz="1700" dirty="0" smtClean="0">
                <a:latin typeface="Roboto" charset="0"/>
                <a:ea typeface="Roboto" charset="0"/>
                <a:cs typeface="Roboto" charset="0"/>
              </a:rPr>
              <a:t>CREACIÓN Y FROTALECIMIENTO DE CAPACIDADES</a:t>
            </a:r>
          </a:p>
        </p:txBody>
      </p:sp>
    </p:spTree>
    <p:extLst>
      <p:ext uri="{BB962C8B-B14F-4D97-AF65-F5344CB8AC3E}">
        <p14:creationId xmlns:p14="http://schemas.microsoft.com/office/powerpoint/2010/main" val="107376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602972" y="0"/>
            <a:ext cx="7851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16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43" y="1075824"/>
            <a:ext cx="7635923" cy="40752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Jornadas de debate MOVE</a:t>
            </a:r>
            <a:endParaRPr lang="es-ES_tradnl" dirty="0"/>
          </a:p>
        </p:txBody>
      </p:sp>
      <p:sp>
        <p:nvSpPr>
          <p:cNvPr id="15" name="TextBox 14"/>
          <p:cNvSpPr txBox="1"/>
          <p:nvPr/>
        </p:nvSpPr>
        <p:spPr>
          <a:xfrm>
            <a:off x="-1" y="568599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Crédito: </a:t>
            </a:r>
            <a:r>
              <a:rPr lang="es-ES_tradnl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Roboto Thin" charset="0"/>
                <a:ea typeface="Roboto Thin" charset="0"/>
                <a:cs typeface="Roboto Thin" charset="0"/>
              </a:rPr>
              <a:t>movelatam.org</a:t>
            </a:r>
            <a:endParaRPr lang="es-ES_tradnl" sz="1000" dirty="0">
              <a:solidFill>
                <a:schemeClr val="tx1">
                  <a:lumMod val="50000"/>
                  <a:lumOff val="50000"/>
                </a:schemeClr>
              </a:solidFill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487783" y="3141725"/>
            <a:ext cx="3840906" cy="1948915"/>
          </a:xfrm>
          <a:prstGeom prst="rect">
            <a:avLst/>
          </a:prstGeom>
          <a:solidFill>
            <a:srgbClr val="A6A6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2"/>
                </a:solidFill>
              </a:rPr>
              <a:t>Próxima </a:t>
            </a:r>
            <a:r>
              <a:rPr lang="es-ES" dirty="0" smtClean="0">
                <a:solidFill>
                  <a:schemeClr val="tx2"/>
                </a:solidFill>
              </a:rPr>
              <a:t>Jornada:</a:t>
            </a:r>
            <a:endParaRPr lang="es-ES" dirty="0">
              <a:solidFill>
                <a:schemeClr val="tx2"/>
              </a:solidFill>
            </a:endParaRPr>
          </a:p>
          <a:p>
            <a:pPr algn="ctr"/>
            <a:r>
              <a:rPr lang="es-ES" dirty="0">
                <a:solidFill>
                  <a:schemeClr val="tx2"/>
                </a:solidFill>
              </a:rPr>
              <a:t> </a:t>
            </a:r>
            <a:r>
              <a:rPr lang="es-ES" dirty="0" smtClean="0">
                <a:solidFill>
                  <a:schemeClr val="tx2"/>
                </a:solidFill>
              </a:rPr>
              <a:t>“An</a:t>
            </a:r>
            <a:r>
              <a:rPr lang="es-ES" dirty="0" smtClean="0">
                <a:solidFill>
                  <a:schemeClr val="tx2"/>
                </a:solidFill>
              </a:rPr>
              <a:t>álisis del Ciclo de Vida de los Vehículos Eléctricos</a:t>
            </a:r>
            <a:r>
              <a:rPr lang="es-ES" dirty="0" smtClean="0">
                <a:solidFill>
                  <a:schemeClr val="tx2"/>
                </a:solidFill>
              </a:rPr>
              <a:t>”</a:t>
            </a:r>
            <a:endParaRPr lang="es-ES_tradnl" dirty="0">
              <a:solidFill>
                <a:schemeClr val="tx2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6" name="Picture 2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901" y="6052690"/>
            <a:ext cx="3554347" cy="450815"/>
          </a:xfrm>
          <a:prstGeom prst="rect">
            <a:avLst/>
          </a:prstGeom>
        </p:spPr>
      </p:pic>
      <p:pic>
        <p:nvPicPr>
          <p:cNvPr id="7" name="Picture 29"/>
          <p:cNvPicPr>
            <a:picLocks noChangeAspect="1"/>
          </p:cNvPicPr>
          <p:nvPr/>
        </p:nvPicPr>
        <p:blipFill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5512" y="5239972"/>
            <a:ext cx="747451" cy="692248"/>
          </a:xfrm>
          <a:prstGeom prst="rect">
            <a:avLst/>
          </a:prstGeom>
          <a:effectLst/>
        </p:spPr>
      </p:pic>
      <p:pic>
        <p:nvPicPr>
          <p:cNvPr id="8" name="Picture 30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896327" y="6039202"/>
            <a:ext cx="813487" cy="558830"/>
          </a:xfrm>
          <a:prstGeom prst="rect">
            <a:avLst/>
          </a:prstGeom>
          <a:effectLst/>
        </p:spPr>
      </p:pic>
      <p:pic>
        <p:nvPicPr>
          <p:cNvPr id="10" name="Picture 31"/>
          <p:cNvPicPr>
            <a:picLocks noChangeAspect="1"/>
          </p:cNvPicPr>
          <p:nvPr/>
        </p:nvPicPr>
        <p:blipFill>
          <a:blip r:embed="rId7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38" y="5287415"/>
            <a:ext cx="2724850" cy="623991"/>
          </a:xfrm>
          <a:prstGeom prst="rect">
            <a:avLst/>
          </a:prstGeom>
          <a:effectLst/>
        </p:spPr>
      </p:pic>
      <p:pic>
        <p:nvPicPr>
          <p:cNvPr id="11" name="Picture 32"/>
          <p:cNvPicPr>
            <a:picLocks noChangeAspect="1"/>
          </p:cNvPicPr>
          <p:nvPr/>
        </p:nvPicPr>
        <p:blipFill>
          <a:blip r:embed="rId8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850" y="5286973"/>
            <a:ext cx="2109440" cy="547171"/>
          </a:xfrm>
          <a:prstGeom prst="rect">
            <a:avLst/>
          </a:prstGeom>
          <a:effectLst/>
        </p:spPr>
      </p:pic>
      <p:pic>
        <p:nvPicPr>
          <p:cNvPr id="12" name="Picture 33"/>
          <p:cNvPicPr>
            <a:picLocks noChangeAspect="1"/>
          </p:cNvPicPr>
          <p:nvPr/>
        </p:nvPicPr>
        <p:blipFill>
          <a:blip r:embed="rId9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97" y="6021531"/>
            <a:ext cx="596262" cy="6230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4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3"/>
          <p:cNvSpPr txBox="1"/>
          <p:nvPr/>
        </p:nvSpPr>
        <p:spPr>
          <a:xfrm>
            <a:off x="-1" y="0"/>
            <a:ext cx="9144001" cy="6126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>
                <a:srgbClr val="FCC230"/>
              </a:buClr>
              <a:buSzPct val="92000"/>
            </a:pPr>
            <a:endParaRPr lang="es-ES" sz="1200" spc="-20" dirty="0" smtClean="0">
              <a:solidFill>
                <a:schemeClr val="bg1"/>
              </a:solidFill>
              <a:latin typeface="Roboto Regular"/>
              <a:ea typeface="Times New Roman" charset="0"/>
              <a:cs typeface="Roboto Regular"/>
            </a:endParaRPr>
          </a:p>
        </p:txBody>
      </p:sp>
      <p:pic>
        <p:nvPicPr>
          <p:cNvPr id="9" name="Imagen 1" descr="templates-03.jpg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5959" y="419703"/>
            <a:ext cx="5572077" cy="5577840"/>
          </a:xfrm>
          <a:prstGeom prst="ellipse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81197" y="2862582"/>
            <a:ext cx="5181600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FFFFFF"/>
                </a:solidFill>
                <a:latin typeface="Roboto Light"/>
                <a:cs typeface="Roboto Light"/>
              </a:rPr>
              <a:t>¡Muchas gracias!</a:t>
            </a:r>
            <a:r>
              <a:rPr lang="es-ES" sz="3600" b="1" dirty="0" smtClean="0">
                <a:solidFill>
                  <a:srgbClr val="FFFFFF"/>
                </a:solidFill>
                <a:latin typeface="Roboto Light"/>
                <a:cs typeface="Roboto Light"/>
              </a:rPr>
              <a:t/>
            </a:r>
            <a:br>
              <a:rPr lang="es-ES" sz="3600" b="1" dirty="0" smtClean="0">
                <a:solidFill>
                  <a:srgbClr val="FFFFFF"/>
                </a:solidFill>
                <a:latin typeface="Roboto Light"/>
                <a:cs typeface="Roboto Light"/>
              </a:rPr>
            </a:br>
            <a:endParaRPr lang="es-CL" sz="2800" b="1" dirty="0">
              <a:solidFill>
                <a:srgbClr val="FFFFFF"/>
              </a:solidFill>
              <a:latin typeface="Roboto Light"/>
              <a:cs typeface="Roboto Light"/>
            </a:endParaRPr>
          </a:p>
          <a:p>
            <a:pPr algn="ctr"/>
            <a:r>
              <a:rPr lang="es-CL" sz="2800" b="1" dirty="0" smtClean="0">
                <a:solidFill>
                  <a:srgbClr val="FFC000"/>
                </a:solidFill>
                <a:latin typeface="Roboto Light"/>
                <a:cs typeface="Roboto Light"/>
              </a:rPr>
              <a:t>www.movelatam.org</a:t>
            </a:r>
            <a:endParaRPr lang="es-ES" sz="4000" dirty="0">
              <a:solidFill>
                <a:srgbClr val="FFFFFF"/>
              </a:solidFill>
              <a:latin typeface="Roboto Light"/>
              <a:cs typeface="Roboto Light"/>
            </a:endParaRPr>
          </a:p>
        </p:txBody>
      </p:sp>
      <p:pic>
        <p:nvPicPr>
          <p:cNvPr id="3" name="Imagen 2" descr="UNEnvironment_Logo_Spanish_Short_colou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380" y="714548"/>
            <a:ext cx="3096295" cy="166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26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1800" dirty="0" smtClean="0">
                <a:solidFill>
                  <a:srgbClr val="FFFFFF"/>
                </a:solidFill>
                <a:ea typeface="Times New Roman" charset="0"/>
              </a:rPr>
              <a:t>Compromisos nacionales de reducción de gases de efecto invernadero</a:t>
            </a:r>
            <a:endParaRPr lang="es-ES_tradnl" altLang="en-US" sz="1800" dirty="0">
              <a:solidFill>
                <a:srgbClr val="FFFFFF"/>
              </a:solidFill>
              <a:ea typeface="Times New Roman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74" y="1256638"/>
            <a:ext cx="8139342" cy="46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Flota global de vehículos se triplicará en 2050  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3" name="Rectangle 8"/>
          <p:cNvSpPr>
            <a:spLocks noChangeAspect="1"/>
          </p:cNvSpPr>
          <p:nvPr/>
        </p:nvSpPr>
        <p:spPr>
          <a:xfrm>
            <a:off x="-151934" y="1076242"/>
            <a:ext cx="9144000" cy="20873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469900" algn="ctr">
              <a:spcAft>
                <a:spcPts val="600"/>
              </a:spcAft>
            </a:pPr>
            <a:r>
              <a:rPr lang="es-PA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Hoy existen </a:t>
            </a:r>
            <a:r>
              <a:rPr lang="es-PA" sz="20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890 millones </a:t>
            </a:r>
            <a:r>
              <a:rPr lang="es-PA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y se estima que más </a:t>
            </a:r>
            <a:r>
              <a:rPr lang="es-PA" sz="1600" dirty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de </a:t>
            </a:r>
            <a:endParaRPr lang="es-PA" sz="1600" dirty="0" smtClean="0">
              <a:solidFill>
                <a:srgbClr val="394D6A"/>
              </a:solidFill>
              <a:latin typeface="Roboto Regular"/>
              <a:ea typeface="Times New Roman" charset="0"/>
              <a:cs typeface="Roboto Regular"/>
            </a:endParaRPr>
          </a:p>
          <a:p>
            <a:pPr marL="469900" algn="ctr">
              <a:spcAft>
                <a:spcPts val="600"/>
              </a:spcAft>
            </a:pPr>
            <a:r>
              <a:rPr lang="es-PA" sz="2000" dirty="0" smtClean="0">
                <a:solidFill>
                  <a:srgbClr val="FCC230"/>
                </a:solidFill>
                <a:latin typeface="Roboto Regular"/>
                <a:ea typeface="Times New Roman" charset="0"/>
                <a:cs typeface="Roboto Regular"/>
              </a:rPr>
              <a:t>2,500 </a:t>
            </a:r>
            <a:r>
              <a:rPr lang="es-PA" sz="2000" dirty="0">
                <a:solidFill>
                  <a:srgbClr val="FCC230"/>
                </a:solidFill>
                <a:latin typeface="Roboto Regular"/>
                <a:ea typeface="Times New Roman" charset="0"/>
                <a:cs typeface="Roboto Regular"/>
              </a:rPr>
              <a:t>millones en </a:t>
            </a:r>
            <a:r>
              <a:rPr lang="es-PA" sz="2000" dirty="0" smtClean="0">
                <a:solidFill>
                  <a:srgbClr val="FCC230"/>
                </a:solidFill>
                <a:latin typeface="Roboto Regular"/>
                <a:ea typeface="Times New Roman" charset="0"/>
                <a:cs typeface="Roboto Regular"/>
              </a:rPr>
              <a:t>2050</a:t>
            </a:r>
          </a:p>
          <a:p>
            <a:pPr marL="469900" algn="ctr">
              <a:spcAft>
                <a:spcPts val="600"/>
              </a:spcAft>
            </a:pPr>
            <a:r>
              <a:rPr lang="es-PA" sz="24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90</a:t>
            </a:r>
            <a:r>
              <a:rPr lang="es-PA" sz="2400" dirty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% </a:t>
            </a:r>
            <a:r>
              <a:rPr lang="es-PA" sz="1600" dirty="0" smtClean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del </a:t>
            </a:r>
            <a:r>
              <a:rPr lang="es-PA" sz="1600" dirty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crecimiento en </a:t>
            </a:r>
            <a:r>
              <a:rPr lang="es-PA" sz="2400" dirty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>países emergentes y en desarrollo </a:t>
            </a:r>
          </a:p>
          <a:p>
            <a:pPr marL="469900" algn="ctr">
              <a:spcAft>
                <a:spcPts val="600"/>
              </a:spcAft>
            </a:pPr>
            <a:r>
              <a:rPr lang="es-PA" sz="2000" dirty="0" smtClean="0">
                <a:solidFill>
                  <a:srgbClr val="FCC230"/>
                </a:solidFill>
                <a:latin typeface="Roboto Regular"/>
                <a:ea typeface="Times New Roman" charset="0"/>
                <a:cs typeface="Roboto Regular"/>
              </a:rPr>
              <a:t>Oportunidad </a:t>
            </a:r>
            <a:r>
              <a:rPr lang="es-PA" sz="2000" dirty="0">
                <a:solidFill>
                  <a:srgbClr val="FCC230"/>
                </a:solidFill>
                <a:latin typeface="Roboto Regular"/>
                <a:ea typeface="Times New Roman" charset="0"/>
                <a:cs typeface="Roboto Regular"/>
              </a:rPr>
              <a:t>para la promover innovación</a:t>
            </a:r>
          </a:p>
          <a:p>
            <a:pPr marL="469900" algn="ctr">
              <a:spcAft>
                <a:spcPts val="600"/>
              </a:spcAft>
            </a:pPr>
            <a:r>
              <a:rPr lang="en-GB" sz="1600" spc="-20" dirty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  <a:t/>
            </a:r>
            <a:br>
              <a:rPr lang="en-GB" sz="1600" spc="-20" dirty="0">
                <a:solidFill>
                  <a:srgbClr val="394D6A"/>
                </a:solidFill>
                <a:latin typeface="Roboto Regular"/>
                <a:ea typeface="Times New Roman" charset="0"/>
                <a:cs typeface="Roboto Regular"/>
              </a:rPr>
            </a:br>
            <a:endParaRPr lang="en-GB" sz="1600" spc="-20" dirty="0">
              <a:solidFill>
                <a:srgbClr val="394D6A"/>
              </a:solidFill>
              <a:latin typeface="Roboto Regular"/>
              <a:ea typeface="Times New Roman" charset="0"/>
              <a:cs typeface="Roboto Regular"/>
            </a:endParaRPr>
          </a:p>
        </p:txBody>
      </p:sp>
      <p:graphicFrame>
        <p:nvGraphicFramePr>
          <p:cNvPr id="6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853292"/>
              </p:ext>
            </p:extLst>
          </p:nvPr>
        </p:nvGraphicFramePr>
        <p:xfrm>
          <a:off x="366713" y="2921001"/>
          <a:ext cx="6199187" cy="3328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706410" y="3019737"/>
            <a:ext cx="19327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panose="05000000000000000000" pitchFamily="2" charset="2"/>
              <a:buChar char="§"/>
            </a:pPr>
            <a:r>
              <a:rPr lang="es-PA" altLang="en-US" sz="14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Motorización baja en </a:t>
            </a:r>
            <a:r>
              <a:rPr lang="es-PA" altLang="en-US" sz="1400" spc="-2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países desarrollados</a:t>
            </a:r>
            <a:endParaRPr lang="es-PA" altLang="en-US" sz="1400" spc="-20" dirty="0">
              <a:solidFill>
                <a:schemeClr val="tx1">
                  <a:lumMod val="95000"/>
                  <a:lumOff val="5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panose="05000000000000000000" pitchFamily="2" charset="2"/>
              <a:buChar char="§"/>
            </a:pPr>
            <a:endParaRPr lang="es-PA" altLang="en-US" sz="1400" spc="-20" dirty="0">
              <a:solidFill>
                <a:schemeClr val="tx1">
                  <a:lumMod val="95000"/>
                  <a:lumOff val="5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panose="05000000000000000000" pitchFamily="2" charset="2"/>
              <a:buChar char="§"/>
            </a:pPr>
            <a:r>
              <a:rPr lang="es-PA" altLang="en-US" sz="14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América Latina entre  </a:t>
            </a:r>
            <a:r>
              <a:rPr lang="es-PA" altLang="en-US" sz="1400" spc="-2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regiones </a:t>
            </a:r>
            <a:r>
              <a:rPr lang="es-PA" altLang="en-US" sz="14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con mayor aumento de motorización </a:t>
            </a: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panose="05000000000000000000" pitchFamily="2" charset="2"/>
              <a:buChar char="§"/>
            </a:pPr>
            <a:endParaRPr lang="es-PA" altLang="en-US" sz="1400" spc="-20" dirty="0">
              <a:solidFill>
                <a:schemeClr val="tx1">
                  <a:lumMod val="95000"/>
                  <a:lumOff val="5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panose="05000000000000000000" pitchFamily="2" charset="2"/>
              <a:buChar char="§"/>
            </a:pPr>
            <a:r>
              <a:rPr lang="es-PA" altLang="en-US" sz="14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Pocos países tienen </a:t>
            </a:r>
            <a:r>
              <a:rPr lang="es-PA" altLang="en-US" sz="1400" spc="-2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políticas públicas integrales para </a:t>
            </a:r>
            <a:r>
              <a:rPr lang="es-PA" altLang="en-US" sz="14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preparar </a:t>
            </a:r>
            <a:r>
              <a:rPr lang="es-PA" altLang="en-US" sz="1400" spc="-2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este </a:t>
            </a:r>
            <a:r>
              <a:rPr lang="es-PA" altLang="en-US" sz="1400" spc="-20" dirty="0">
                <a:solidFill>
                  <a:schemeClr val="tx1">
                    <a:lumMod val="95000"/>
                    <a:lumOff val="5000"/>
                  </a:schemeClr>
                </a:solidFill>
                <a:latin typeface="Roboto Light" charset="0"/>
                <a:ea typeface="Roboto Light" charset="0"/>
                <a:cs typeface="Roboto Light" charset="0"/>
              </a:rPr>
              <a:t>escenario  </a:t>
            </a:r>
            <a:endParaRPr lang="es-PA" altLang="en-US" sz="1400" spc="-20" dirty="0" smtClean="0">
              <a:solidFill>
                <a:schemeClr val="tx1">
                  <a:lumMod val="95000"/>
                  <a:lumOff val="5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panose="05000000000000000000" pitchFamily="2" charset="2"/>
              <a:buChar char="§"/>
            </a:pPr>
            <a:endParaRPr lang="es-PA" altLang="en-US" sz="1400" spc="-20" dirty="0">
              <a:solidFill>
                <a:schemeClr val="tx1">
                  <a:lumMod val="95000"/>
                  <a:lumOff val="5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3807" y="5912917"/>
            <a:ext cx="9130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" charset="0"/>
                <a:ea typeface="Roboto" charset="0"/>
                <a:cs typeface="Roboto" charset="0"/>
              </a:rPr>
              <a:t>Fuente:</a:t>
            </a:r>
            <a:r>
              <a:rPr lang="en-US" sz="1000" dirty="0">
                <a:latin typeface="Roboto Thin" charset="0"/>
                <a:ea typeface="Roboto Thin" charset="0"/>
                <a:cs typeface="Roboto Thin" charset="0"/>
              </a:rPr>
              <a:t> </a:t>
            </a:r>
            <a:r>
              <a:rPr lang="en-US" sz="1000" dirty="0" smtClean="0">
                <a:latin typeface="Roboto Thin" charset="0"/>
                <a:ea typeface="Roboto Thin" charset="0"/>
                <a:cs typeface="Roboto Thin" charset="0"/>
              </a:rPr>
              <a:t>IEA, 2012</a:t>
            </a:r>
            <a:endParaRPr lang="en-US" sz="1000" dirty="0">
              <a:latin typeface="Roboto Thin" charset="0"/>
              <a:ea typeface="Roboto Thin" charset="0"/>
              <a:cs typeface="Roboto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57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>
                <a:solidFill>
                  <a:srgbClr val="FFFFFF"/>
                </a:solidFill>
                <a:ea typeface="Times New Roman" charset="0"/>
              </a:rPr>
              <a:t>F</a:t>
            </a: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lota de vehículos livianos en Latinoamérica en 2050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61"/>
            <a:ext cx="51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 Regular"/>
                <a:ea typeface="Times New Roman" charset="0"/>
                <a:cs typeface="Roboto Regular"/>
              </a:rPr>
              <a:t>Fuente: </a:t>
            </a:r>
            <a:r>
              <a:rPr lang="en-US" sz="1000" dirty="0" err="1" smtClean="0">
                <a:latin typeface="Roboto Regular"/>
                <a:ea typeface="Times New Roman" charset="0"/>
                <a:cs typeface="Roboto Regular"/>
              </a:rPr>
              <a:t>Elaboración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 </a:t>
            </a:r>
            <a:r>
              <a:rPr lang="en-US" sz="1000" dirty="0" err="1" smtClean="0">
                <a:latin typeface="Roboto Regular"/>
                <a:ea typeface="Times New Roman" charset="0"/>
                <a:cs typeface="Roboto Regular"/>
              </a:rPr>
              <a:t>propia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, con </a:t>
            </a:r>
            <a:r>
              <a:rPr lang="en-US" sz="1000" dirty="0" err="1" smtClean="0">
                <a:latin typeface="Roboto Regular"/>
                <a:ea typeface="Times New Roman" charset="0"/>
                <a:cs typeface="Roboto Regular"/>
              </a:rPr>
              <a:t>datos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 de </a:t>
            </a:r>
            <a:r>
              <a:rPr lang="en-US" sz="1000" dirty="0" err="1" smtClean="0">
                <a:latin typeface="Roboto Regular"/>
                <a:ea typeface="Times New Roman" charset="0"/>
                <a:cs typeface="Roboto Regular"/>
              </a:rPr>
              <a:t>García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 &amp; Ortiz, 2012</a:t>
            </a:r>
            <a:endParaRPr lang="en-US" sz="1000" dirty="0">
              <a:latin typeface="Roboto Regular"/>
              <a:ea typeface="Times New Roman" charset="0"/>
              <a:cs typeface="Roboto Regular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1962150" y="1390649"/>
            <a:ext cx="5356488" cy="5084447"/>
            <a:chOff x="1691015" y="1035871"/>
            <a:chExt cx="5577816" cy="5364514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1015" y="1035871"/>
              <a:ext cx="5577816" cy="5364514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4172951" y="6123386"/>
              <a:ext cx="309588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71450" indent="-171450">
                <a:spcBef>
                  <a:spcPct val="0"/>
                </a:spcBef>
                <a:buClr>
                  <a:srgbClr val="FCC230"/>
                </a:buClr>
                <a:buSzPct val="92000"/>
                <a:buFont typeface="Wingdings" charset="2"/>
                <a:buChar char="ü"/>
              </a:pPr>
              <a:endParaRPr lang="es-PA" altLang="en-US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566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Normas e iniciativas para mejorar la eficiencia energética en el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27466" y="668681"/>
            <a:ext cx="8229600" cy="409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bg1"/>
                </a:solidFill>
                <a:latin typeface="Roboto Regular"/>
                <a:ea typeface="+mj-ea"/>
                <a:cs typeface="Roboto Regular"/>
              </a:defRPr>
            </a:lvl1pPr>
          </a:lstStyle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>
                <a:solidFill>
                  <a:srgbClr val="394D6A"/>
                </a:solidFill>
                <a:ea typeface="Times New Roman" charset="0"/>
              </a:rPr>
              <a:t>s</a:t>
            </a:r>
            <a:r>
              <a:rPr lang="es-ES_tradnl" altLang="en-US" sz="2000" dirty="0" smtClean="0">
                <a:solidFill>
                  <a:srgbClr val="394D6A"/>
                </a:solidFill>
                <a:ea typeface="Times New Roman" charset="0"/>
              </a:rPr>
              <a:t>ector transporte</a:t>
            </a:r>
            <a:endParaRPr lang="es-ES_tradnl" altLang="en-US" sz="2000" dirty="0">
              <a:solidFill>
                <a:srgbClr val="394D6A"/>
              </a:solidFill>
              <a:ea typeface="Times New Roman" charset="0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0" y="6600346"/>
            <a:ext cx="51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>
                <a:latin typeface="Roboto Regular"/>
                <a:ea typeface="Times New Roman" charset="0"/>
                <a:cs typeface="Roboto Regular"/>
              </a:rPr>
              <a:t>Fuente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: GFEI, 2016</a:t>
            </a:r>
            <a:endParaRPr lang="en-US" sz="1000" dirty="0">
              <a:latin typeface="Roboto Regular"/>
              <a:ea typeface="Times New Roman" charset="0"/>
              <a:cs typeface="Roboto Regular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85" y="1123506"/>
            <a:ext cx="7807355" cy="480508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689" y="5683941"/>
            <a:ext cx="465138" cy="662873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566405" y="5656104"/>
            <a:ext cx="1691946" cy="744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s-ES_tradn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Regular"/>
                <a:ea typeface="Times New Roman" charset="0"/>
                <a:cs typeface="Roboto Regular"/>
              </a:rPr>
              <a:t>Políticas en vigor de </a:t>
            </a:r>
            <a:r>
              <a:rPr lang="es-E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Regular"/>
                <a:ea typeface="Times New Roman" charset="0"/>
                <a:cs typeface="Roboto Regular"/>
              </a:rPr>
              <a:t>FE</a:t>
            </a:r>
          </a:p>
          <a:p>
            <a:pPr>
              <a:lnSpc>
                <a:spcPct val="130000"/>
              </a:lnSpc>
            </a:pPr>
            <a:r>
              <a:rPr lang="es-E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Regular"/>
                <a:ea typeface="Times New Roman" charset="0"/>
                <a:cs typeface="Roboto Regular"/>
              </a:rPr>
              <a:t>Actividad nacional GFEI</a:t>
            </a:r>
          </a:p>
          <a:p>
            <a:pPr>
              <a:lnSpc>
                <a:spcPct val="130000"/>
              </a:lnSpc>
            </a:pPr>
            <a:r>
              <a:rPr lang="es-ES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 Regular"/>
                <a:ea typeface="Times New Roman" charset="0"/>
                <a:cs typeface="Roboto Regular"/>
              </a:rPr>
              <a:t>Políticas en curso</a:t>
            </a:r>
            <a:endParaRPr lang="es-ES_tradnl" sz="1100" dirty="0">
              <a:latin typeface="Roboto Regular"/>
              <a:cs typeface="Roboto Regular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66" y="5793599"/>
            <a:ext cx="708742" cy="65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0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Normas de emisiones para vehículos nuevos a nivel global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0" y="6608813"/>
            <a:ext cx="51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 Regular"/>
                <a:ea typeface="Times New Roman" charset="0"/>
                <a:cs typeface="Roboto Regular"/>
              </a:rPr>
              <a:t>Fuente: </a:t>
            </a:r>
            <a:r>
              <a:rPr lang="en-US" sz="1000" dirty="0" err="1" smtClean="0">
                <a:latin typeface="Roboto Regular"/>
                <a:ea typeface="Times New Roman" charset="0"/>
                <a:cs typeface="Roboto Regular"/>
              </a:rPr>
              <a:t>www.unep.org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/transport/</a:t>
            </a:r>
            <a:r>
              <a:rPr lang="en-US" sz="1000" dirty="0" err="1" smtClean="0">
                <a:latin typeface="Roboto Regular"/>
                <a:ea typeface="Times New Roman" charset="0"/>
                <a:cs typeface="Roboto Regular"/>
              </a:rPr>
              <a:t>pcfv</a:t>
            </a:r>
            <a:endParaRPr lang="en-US" sz="1000" dirty="0">
              <a:latin typeface="Roboto Regular"/>
              <a:ea typeface="Times New Roman" charset="0"/>
              <a:cs typeface="Roboto Regular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744" y="1115520"/>
            <a:ext cx="7377808" cy="51174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144" y="4545020"/>
            <a:ext cx="1766420" cy="1550840"/>
          </a:xfrm>
          <a:prstGeom prst="rect">
            <a:avLst/>
          </a:prstGeom>
        </p:spPr>
      </p:pic>
      <p:pic>
        <p:nvPicPr>
          <p:cNvPr id="7" name="Picture 14" descr="EUROCLIM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928" y="6156759"/>
            <a:ext cx="672314" cy="47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88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30"/>
          <a:stretch/>
        </p:blipFill>
        <p:spPr>
          <a:xfrm>
            <a:off x="251980" y="1544062"/>
            <a:ext cx="8625052" cy="412164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Subsidio a los combustibles y a la electricidad en América Latina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0" y="6608813"/>
            <a:ext cx="5139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Roboto Regular"/>
                <a:ea typeface="Times New Roman" charset="0"/>
                <a:cs typeface="Roboto Regular"/>
              </a:rPr>
              <a:t>Fuente: </a:t>
            </a:r>
            <a:r>
              <a:rPr lang="en-US" sz="1000" dirty="0" smtClean="0">
                <a:latin typeface="Roboto Regular"/>
                <a:ea typeface="Times New Roman" charset="0"/>
                <a:cs typeface="Roboto Regular"/>
              </a:rPr>
              <a:t>FMI 2015</a:t>
            </a:r>
            <a:endParaRPr lang="en-US" sz="1000" dirty="0">
              <a:latin typeface="Roboto Regular"/>
              <a:ea typeface="Times New Roman" charset="0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1275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>
              <a:lnSpc>
                <a:spcPts val="3000"/>
              </a:lnSpc>
              <a:spcAft>
                <a:spcPct val="0"/>
              </a:spcAft>
            </a:pP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Escenarios de emisiones de CO</a:t>
            </a:r>
            <a:r>
              <a:rPr lang="es-ES_tradnl" altLang="en-US" sz="2000" baseline="-25000" dirty="0" smtClean="0">
                <a:solidFill>
                  <a:srgbClr val="FFFFFF"/>
                </a:solidFill>
                <a:ea typeface="Times New Roman" charset="0"/>
              </a:rPr>
              <a:t>2eq</a:t>
            </a:r>
            <a:r>
              <a:rPr lang="es-ES_tradnl" altLang="en-US" sz="2000" dirty="0" smtClean="0">
                <a:solidFill>
                  <a:srgbClr val="FFFFFF"/>
                </a:solidFill>
                <a:ea typeface="Times New Roman" charset="0"/>
              </a:rPr>
              <a:t> en el transporte</a:t>
            </a:r>
            <a:endParaRPr lang="es-ES_tradnl" altLang="en-US" sz="2000" dirty="0">
              <a:solidFill>
                <a:srgbClr val="FFFFFF"/>
              </a:solidFill>
              <a:ea typeface="Times New Roman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751436" y="2095409"/>
            <a:ext cx="1932750" cy="2862322"/>
          </a:xfrm>
          <a:prstGeom prst="rect">
            <a:avLst/>
          </a:prstGeom>
          <a:solidFill>
            <a:srgbClr val="3C5677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>
                <a:srgbClr val="FCC230"/>
              </a:buClr>
              <a:buSzPct val="92000"/>
            </a:pPr>
            <a:endParaRPr lang="es-PA" altLang="en-US" sz="1200" spc="-20" dirty="0" smtClean="0">
              <a:solidFill>
                <a:schemeClr val="bg1"/>
              </a:solidFill>
              <a:latin typeface="Roboto Regular"/>
              <a:ea typeface="Times New Roman" charset="0"/>
              <a:cs typeface="Roboto Regular"/>
            </a:endParaRP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charset="2"/>
              <a:buChar char="ü"/>
            </a:pPr>
            <a:r>
              <a:rPr lang="es-ES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rPr>
              <a:t>Las emisiones transporte ponen en riesgo los objetivos del </a:t>
            </a:r>
            <a:r>
              <a:rPr lang="es-ES" sz="1200" b="1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rPr>
              <a:t>Acuerdo en París</a:t>
            </a:r>
          </a:p>
          <a:p>
            <a:pPr>
              <a:spcBef>
                <a:spcPct val="0"/>
              </a:spcBef>
              <a:buClr>
                <a:srgbClr val="FCC230"/>
              </a:buClr>
              <a:buSzPct val="92000"/>
            </a:pPr>
            <a:endParaRPr lang="es-ES" sz="1200" spc="-20" dirty="0" smtClean="0">
              <a:solidFill>
                <a:schemeClr val="bg1"/>
              </a:solidFill>
              <a:latin typeface="Roboto Regular"/>
              <a:ea typeface="Times New Roman" charset="0"/>
              <a:cs typeface="Roboto Regular"/>
            </a:endParaRP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charset="2"/>
              <a:buChar char="ü"/>
            </a:pPr>
            <a:r>
              <a:rPr lang="es-ES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rPr>
              <a:t>Urgente un</a:t>
            </a:r>
            <a:r>
              <a:rPr lang="es-ES" sz="1200" b="1" spc="-20" dirty="0" smtClean="0">
                <a:solidFill>
                  <a:schemeClr val="bg1"/>
                </a:solidFill>
                <a:latin typeface="Roboto Bold"/>
                <a:ea typeface="Times New Roman" charset="0"/>
                <a:cs typeface="Roboto Bold"/>
              </a:rPr>
              <a:t> cambio de paradigma  </a:t>
            </a:r>
            <a:r>
              <a:rPr lang="es-ES" sz="1200" spc="-20" dirty="0" smtClean="0">
                <a:solidFill>
                  <a:schemeClr val="bg1"/>
                </a:solidFill>
                <a:latin typeface="Roboto Bold"/>
                <a:ea typeface="Times New Roman" charset="0"/>
                <a:cs typeface="Roboto Bold"/>
              </a:rPr>
              <a:t>social, </a:t>
            </a:r>
            <a:r>
              <a:rPr lang="es-ES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rPr>
              <a:t>nuevas políticas y tecnología</a:t>
            </a:r>
            <a:endParaRPr lang="en-GB" sz="1200" spc="-20" dirty="0" smtClean="0">
              <a:solidFill>
                <a:schemeClr val="bg1"/>
              </a:solidFill>
              <a:latin typeface="Roboto Regular"/>
              <a:ea typeface="Times New Roman" charset="0"/>
              <a:cs typeface="Roboto Regular"/>
            </a:endParaRP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charset="2"/>
              <a:buChar char="ü"/>
            </a:pPr>
            <a:endParaRPr lang="es-ES" sz="1200" spc="-20" dirty="0" smtClean="0">
              <a:solidFill>
                <a:schemeClr val="bg1"/>
              </a:solidFill>
              <a:latin typeface="Roboto Regular"/>
              <a:ea typeface="Times New Roman" charset="0"/>
              <a:cs typeface="Roboto Regular"/>
            </a:endParaRPr>
          </a:p>
          <a:p>
            <a:pPr marL="171450" indent="-171450">
              <a:spcBef>
                <a:spcPct val="0"/>
              </a:spcBef>
              <a:buClr>
                <a:srgbClr val="FCC230"/>
              </a:buClr>
              <a:buSzPct val="92000"/>
              <a:buFont typeface="Wingdings" charset="2"/>
              <a:buChar char="ü"/>
            </a:pPr>
            <a:r>
              <a:rPr lang="es-ES" sz="1200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rPr>
              <a:t>La ambición del Acuerdo de París debe traducirse en </a:t>
            </a:r>
            <a:r>
              <a:rPr lang="es-ES" sz="1200" b="1" spc="-20" dirty="0" smtClean="0">
                <a:solidFill>
                  <a:schemeClr val="bg1"/>
                </a:solidFill>
                <a:latin typeface="Roboto Regular"/>
                <a:ea typeface="Times New Roman" charset="0"/>
                <a:cs typeface="Roboto Regular"/>
              </a:rPr>
              <a:t>acciones concretas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13807" y="5912917"/>
            <a:ext cx="91301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Roboto" charset="0"/>
                <a:ea typeface="Roboto" charset="0"/>
                <a:cs typeface="Roboto" charset="0"/>
              </a:rPr>
              <a:t>Fuente:</a:t>
            </a:r>
            <a:r>
              <a:rPr lang="en-US" sz="1000" dirty="0">
                <a:latin typeface="Roboto Thin" charset="0"/>
                <a:ea typeface="Roboto Thin" charset="0"/>
                <a:cs typeface="Roboto Thin" charset="0"/>
              </a:rPr>
              <a:t> </a:t>
            </a:r>
            <a:r>
              <a:rPr lang="en-US" sz="1000" dirty="0" smtClean="0">
                <a:latin typeface="Roboto Thin" charset="0"/>
                <a:ea typeface="Roboto Thin" charset="0"/>
                <a:cs typeface="Roboto Thin" charset="0"/>
              </a:rPr>
              <a:t>IEA, 2017; Overview </a:t>
            </a:r>
            <a:r>
              <a:rPr lang="en-US" sz="1000" dirty="0">
                <a:latin typeface="Roboto Thin" charset="0"/>
                <a:ea typeface="Roboto Thin" charset="0"/>
                <a:cs typeface="Roboto Thin" charset="0"/>
              </a:rPr>
              <a:t>of INDC, </a:t>
            </a:r>
            <a:r>
              <a:rPr lang="en-US" sz="1000" dirty="0" err="1">
                <a:latin typeface="Roboto Thin" charset="0"/>
                <a:ea typeface="Roboto Thin" charset="0"/>
                <a:cs typeface="Roboto Thin" charset="0"/>
              </a:rPr>
              <a:t>Gota</a:t>
            </a:r>
            <a:r>
              <a:rPr lang="en-US" sz="1000" dirty="0">
                <a:latin typeface="Roboto Thin" charset="0"/>
                <a:ea typeface="Roboto Thin" charset="0"/>
                <a:cs typeface="Roboto Thin" charset="0"/>
              </a:rPr>
              <a:t> S. et al, 2015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97790" y="2009681"/>
            <a:ext cx="1388285" cy="2050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s-ES_tradnl" sz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rPr>
              <a:t>Transporte BAU</a:t>
            </a:r>
            <a:endParaRPr lang="es-ES_tradnl" sz="1200" dirty="0">
              <a:solidFill>
                <a:schemeClr val="tx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97790" y="2301769"/>
            <a:ext cx="1388285" cy="2050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s-ES_tradnl" sz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rPr>
              <a:t>Transporte 2DS</a:t>
            </a:r>
            <a:endParaRPr lang="es-ES_tradnl" sz="1200" dirty="0">
              <a:solidFill>
                <a:schemeClr val="tx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7790" y="2565974"/>
            <a:ext cx="1388285" cy="2050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s-ES_tradnl" sz="1200" dirty="0" smtClean="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rPr>
              <a:t>Transporte 1.5DS</a:t>
            </a:r>
            <a:endParaRPr lang="es-ES_tradnl" sz="1200" dirty="0">
              <a:solidFill>
                <a:schemeClr val="tx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-325414" y="3424063"/>
            <a:ext cx="1530904" cy="2050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ES_tradnl" sz="1100" dirty="0" smtClean="0">
                <a:solidFill>
                  <a:srgbClr val="002060"/>
                </a:solidFill>
                <a:latin typeface="Roboto Light" charset="0"/>
                <a:ea typeface="Roboto Light" charset="0"/>
                <a:cs typeface="Roboto Light" charset="0"/>
              </a:rPr>
              <a:t>Transporte CO</a:t>
            </a:r>
            <a:r>
              <a:rPr lang="es-ES_tradnl" sz="1100" baseline="-25000" dirty="0" smtClean="0">
                <a:solidFill>
                  <a:srgbClr val="002060"/>
                </a:solidFill>
                <a:latin typeface="Roboto Light" charset="0"/>
                <a:ea typeface="Roboto Light" charset="0"/>
                <a:cs typeface="Roboto Light" charset="0"/>
              </a:rPr>
              <a:t>2eq</a:t>
            </a:r>
            <a:r>
              <a:rPr lang="es-ES_tradnl" sz="1100" dirty="0" smtClean="0">
                <a:solidFill>
                  <a:srgbClr val="002060"/>
                </a:solidFill>
                <a:latin typeface="Roboto Light" charset="0"/>
                <a:ea typeface="Roboto Light" charset="0"/>
                <a:cs typeface="Roboto Light" charset="0"/>
              </a:rPr>
              <a:t> (</a:t>
            </a:r>
            <a:r>
              <a:rPr lang="es-ES_tradnl" sz="1100" dirty="0" err="1" smtClean="0">
                <a:solidFill>
                  <a:srgbClr val="002060"/>
                </a:solidFill>
                <a:latin typeface="Roboto Light" charset="0"/>
                <a:ea typeface="Roboto Light" charset="0"/>
                <a:cs typeface="Roboto Light" charset="0"/>
              </a:rPr>
              <a:t>Gt</a:t>
            </a:r>
            <a:r>
              <a:rPr lang="es-ES_tradnl" sz="1100" dirty="0" smtClean="0">
                <a:solidFill>
                  <a:srgbClr val="002060"/>
                </a:solidFill>
                <a:latin typeface="Roboto Light" charset="0"/>
                <a:ea typeface="Roboto Light" charset="0"/>
                <a:cs typeface="Roboto Light" charset="0"/>
              </a:rPr>
              <a:t>)</a:t>
            </a:r>
            <a:endParaRPr lang="es-ES_tradnl" sz="1100" dirty="0">
              <a:solidFill>
                <a:srgbClr val="002060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grpSp>
        <p:nvGrpSpPr>
          <p:cNvPr id="19" name="Agrupar 18"/>
          <p:cNvGrpSpPr/>
          <p:nvPr/>
        </p:nvGrpSpPr>
        <p:grpSpPr>
          <a:xfrm>
            <a:off x="127466" y="1694940"/>
            <a:ext cx="6164156" cy="3916186"/>
            <a:chOff x="127466" y="1694940"/>
            <a:chExt cx="6164156" cy="3916186"/>
          </a:xfrm>
        </p:grpSpPr>
        <p:pic>
          <p:nvPicPr>
            <p:cNvPr id="20" name="Imagen 19" descr="gráfico para reemplaza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66" y="1694940"/>
              <a:ext cx="6164156" cy="3916186"/>
            </a:xfrm>
            <a:prstGeom prst="rect">
              <a:avLst/>
            </a:prstGeom>
            <a:effectLst/>
          </p:spPr>
        </p:pic>
        <p:cxnSp>
          <p:nvCxnSpPr>
            <p:cNvPr id="21" name="Conector recto 20"/>
            <p:cNvCxnSpPr/>
            <p:nvPr/>
          </p:nvCxnSpPr>
          <p:spPr>
            <a:xfrm>
              <a:off x="1123758" y="2509213"/>
              <a:ext cx="254000" cy="0"/>
            </a:xfrm>
            <a:prstGeom prst="line">
              <a:avLst/>
            </a:prstGeom>
            <a:ln w="57150" cmpd="sng"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/>
            <p:cNvCxnSpPr/>
            <p:nvPr/>
          </p:nvCxnSpPr>
          <p:spPr>
            <a:xfrm>
              <a:off x="1123758" y="2777068"/>
              <a:ext cx="254000" cy="0"/>
            </a:xfrm>
            <a:prstGeom prst="line">
              <a:avLst/>
            </a:prstGeom>
            <a:ln w="57150" cmpd="sng">
              <a:solidFill>
                <a:schemeClr val="accent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383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35459</TotalTime>
  <Words>2801</Words>
  <Application>Microsoft Macintosh PowerPoint</Application>
  <PresentationFormat>Presentación en pantalla (4:3)</PresentationFormat>
  <Paragraphs>340</Paragraphs>
  <Slides>24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Presentación de PowerPoint</vt:lpstr>
      <vt:lpstr>Presentación de PowerPoint</vt:lpstr>
      <vt:lpstr>Compromisos nacionales de reducción de gases de efecto invernadero</vt:lpstr>
      <vt:lpstr>Flota global de vehículos se triplicará en 2050  </vt:lpstr>
      <vt:lpstr>Flota de vehículos livianos en Latinoamérica en 2050</vt:lpstr>
      <vt:lpstr>Normas e iniciativas para mejorar la eficiencia energética en el</vt:lpstr>
      <vt:lpstr>Normas de emisiones para vehículos nuevos a nivel global</vt:lpstr>
      <vt:lpstr>Subsidio a los combustibles y a la electricidad en América Latina</vt:lpstr>
      <vt:lpstr>Escenarios de emisiones de CO2eq en el transporte</vt:lpstr>
      <vt:lpstr>Presentación de PowerPoint</vt:lpstr>
      <vt:lpstr>¿Disrupción en el mercado automovilístico? </vt:lpstr>
      <vt:lpstr>Stock global de vehículos eléctricos</vt:lpstr>
      <vt:lpstr>Costos de almacenamiento de energía en vehículos caen rápidamente </vt:lpstr>
      <vt:lpstr>El futuro de la movilidad según los líderes del sector  </vt:lpstr>
      <vt:lpstr>Cambio de paradigma en el mercado automotriz</vt:lpstr>
      <vt:lpstr>Presentación de PowerPoint</vt:lpstr>
      <vt:lpstr>Presentación de PowerPoint</vt:lpstr>
      <vt:lpstr>Transporte público eléctrico: prioridad estratégica para la región</vt:lpstr>
      <vt:lpstr>Costos totales por km recorrido y por tipo de bus operando</vt:lpstr>
      <vt:lpstr>Escala de eficiencia de buses:</vt:lpstr>
      <vt:lpstr>Trabajo de ONU Medio Ambiente con América Latina y el Caribe</vt:lpstr>
      <vt:lpstr>Presentación de PowerPoint</vt:lpstr>
      <vt:lpstr>Jornadas de debate MOVE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dulce romero pereira</dc:creator>
  <cp:lastModifiedBy>Marisela Ricardez Garcia</cp:lastModifiedBy>
  <cp:revision>255</cp:revision>
  <cp:lastPrinted>2017-07-25T13:51:32Z</cp:lastPrinted>
  <dcterms:created xsi:type="dcterms:W3CDTF">2017-02-02T21:48:47Z</dcterms:created>
  <dcterms:modified xsi:type="dcterms:W3CDTF">2017-10-18T15:21:50Z</dcterms:modified>
</cp:coreProperties>
</file>