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4660"/>
  </p:normalViewPr>
  <p:slideViewPr>
    <p:cSldViewPr snapToGrid="0">
      <p:cViewPr>
        <p:scale>
          <a:sx n="80" d="100"/>
          <a:sy n="80" d="100"/>
        </p:scale>
        <p:origin x="-860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28125"/>
          <c:y val="6.3037249283667621E-2"/>
          <c:w val="0.87734374999999998"/>
          <c:h val="0.71203438395415475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rgbClr val="008080"/>
            </a:solidFill>
            <a:ln w="916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CUB</c:v>
                </c:pt>
                <c:pt idx="1">
                  <c:v>PAN</c:v>
                </c:pt>
                <c:pt idx="2">
                  <c:v>URY</c:v>
                </c:pt>
                <c:pt idx="3">
                  <c:v>CAR</c:v>
                </c:pt>
                <c:pt idx="4">
                  <c:v>MEX</c:v>
                </c:pt>
                <c:pt idx="5">
                  <c:v>HND</c:v>
                </c:pt>
                <c:pt idx="6">
                  <c:v>GTM</c:v>
                </c:pt>
                <c:pt idx="7">
                  <c:v>VEN</c:v>
                </c:pt>
                <c:pt idx="8">
                  <c:v>DOM</c:v>
                </c:pt>
                <c:pt idx="9">
                  <c:v>COL</c:v>
                </c:pt>
                <c:pt idx="10">
                  <c:v>BOL</c:v>
                </c:pt>
                <c:pt idx="11">
                  <c:v>NIC</c:v>
                </c:pt>
                <c:pt idx="12">
                  <c:v>CHL</c:v>
                </c:pt>
                <c:pt idx="13">
                  <c:v>BRA</c:v>
                </c:pt>
                <c:pt idx="14">
                  <c:v>HTI</c:v>
                </c:pt>
                <c:pt idx="15">
                  <c:v>SLV</c:v>
                </c:pt>
                <c:pt idx="16">
                  <c:v>CRI</c:v>
                </c:pt>
                <c:pt idx="17">
                  <c:v>PRY</c:v>
                </c:pt>
                <c:pt idx="18">
                  <c:v>PER</c:v>
                </c:pt>
                <c:pt idx="19">
                  <c:v>ARG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1131</c:v>
                </c:pt>
                <c:pt idx="1">
                  <c:v>54</c:v>
                </c:pt>
                <c:pt idx="2">
                  <c:v>5</c:v>
                </c:pt>
                <c:pt idx="3">
                  <c:v>197</c:v>
                </c:pt>
                <c:pt idx="4">
                  <c:v>3346</c:v>
                </c:pt>
                <c:pt idx="5">
                  <c:v>181</c:v>
                </c:pt>
                <c:pt idx="6">
                  <c:v>112</c:v>
                </c:pt>
                <c:pt idx="7">
                  <c:v>329</c:v>
                </c:pt>
                <c:pt idx="8">
                  <c:v>35</c:v>
                </c:pt>
                <c:pt idx="9">
                  <c:v>999</c:v>
                </c:pt>
                <c:pt idx="10">
                  <c:v>51</c:v>
                </c:pt>
                <c:pt idx="11">
                  <c:v>118</c:v>
                </c:pt>
                <c:pt idx="12">
                  <c:v>477</c:v>
                </c:pt>
                <c:pt idx="13">
                  <c:v>4016</c:v>
                </c:pt>
                <c:pt idx="14">
                  <c:v>117</c:v>
                </c:pt>
                <c:pt idx="15">
                  <c:v>102</c:v>
                </c:pt>
                <c:pt idx="16">
                  <c:v>27</c:v>
                </c:pt>
                <c:pt idx="17">
                  <c:v>326</c:v>
                </c:pt>
                <c:pt idx="18">
                  <c:v>308</c:v>
                </c:pt>
                <c:pt idx="19">
                  <c:v>166</c:v>
                </c:pt>
              </c:numCache>
            </c:numRef>
          </c:val>
        </c:ser>
        <c:ser>
          <c:idx val="5"/>
          <c:order val="1"/>
          <c:tx>
            <c:strRef>
              <c:f>Sheet1!$D$1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rgbClr val="FF9900"/>
            </a:solidFill>
            <a:ln w="916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CUB</c:v>
                </c:pt>
                <c:pt idx="1">
                  <c:v>PAN</c:v>
                </c:pt>
                <c:pt idx="2">
                  <c:v>URY</c:v>
                </c:pt>
                <c:pt idx="3">
                  <c:v>CAR</c:v>
                </c:pt>
                <c:pt idx="4">
                  <c:v>MEX</c:v>
                </c:pt>
                <c:pt idx="5">
                  <c:v>HND</c:v>
                </c:pt>
                <c:pt idx="6">
                  <c:v>GTM</c:v>
                </c:pt>
                <c:pt idx="7">
                  <c:v>VEN</c:v>
                </c:pt>
                <c:pt idx="8">
                  <c:v>DOM</c:v>
                </c:pt>
                <c:pt idx="9">
                  <c:v>COL</c:v>
                </c:pt>
                <c:pt idx="10">
                  <c:v>BOL</c:v>
                </c:pt>
                <c:pt idx="11">
                  <c:v>NIC</c:v>
                </c:pt>
                <c:pt idx="12">
                  <c:v>CHL</c:v>
                </c:pt>
                <c:pt idx="13">
                  <c:v>BRA</c:v>
                </c:pt>
                <c:pt idx="14">
                  <c:v>HTI</c:v>
                </c:pt>
                <c:pt idx="15">
                  <c:v>SLV</c:v>
                </c:pt>
                <c:pt idx="16">
                  <c:v>CRI</c:v>
                </c:pt>
                <c:pt idx="17">
                  <c:v>PRY</c:v>
                </c:pt>
                <c:pt idx="18">
                  <c:v>PER</c:v>
                </c:pt>
                <c:pt idx="19">
                  <c:v>ARG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18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56</c:v>
                </c:pt>
                <c:pt idx="10">
                  <c:v>3</c:v>
                </c:pt>
                <c:pt idx="11">
                  <c:v>8</c:v>
                </c:pt>
                <c:pt idx="12">
                  <c:v>34</c:v>
                </c:pt>
                <c:pt idx="13">
                  <c:v>335</c:v>
                </c:pt>
                <c:pt idx="14">
                  <c:v>13</c:v>
                </c:pt>
                <c:pt idx="15">
                  <c:v>18</c:v>
                </c:pt>
                <c:pt idx="16">
                  <c:v>5</c:v>
                </c:pt>
                <c:pt idx="17">
                  <c:v>77</c:v>
                </c:pt>
                <c:pt idx="18">
                  <c:v>116</c:v>
                </c:pt>
                <c:pt idx="19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575808"/>
        <c:axId val="44921344"/>
      </c:barChart>
      <c:catAx>
        <c:axId val="8357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29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4921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921344"/>
        <c:scaling>
          <c:orientation val="minMax"/>
        </c:scaling>
        <c:delete val="0"/>
        <c:axPos val="l"/>
        <c:majorGridlines>
          <c:spPr>
            <a:ln w="2291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22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3575808"/>
        <c:crosses val="autoZero"/>
        <c:crossBetween val="between"/>
        <c:majorUnit val="0.2"/>
        <c:minorUnit val="0.1"/>
      </c:valAx>
      <c:spPr>
        <a:noFill/>
        <a:ln w="916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6473224372548241"/>
          <c:y val="0.8868800706842338"/>
          <c:w val="0.3"/>
          <c:h val="7.4498567335243557E-2"/>
        </c:manualLayout>
      </c:layout>
      <c:overlay val="0"/>
      <c:spPr>
        <a:noFill/>
        <a:ln w="2291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9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53A9-8B65-45F9-9707-F5C9D51E5756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E8AD0-995F-41DD-A0AC-2721456B5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D6983-B5D1-4E88-B63B-7D9A9D261579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3374-0F3F-445E-ACEA-E3EE4494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8D3B8-DFE9-4F0E-A3E0-A6593302BD6E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AB4A-112D-4A69-A8C5-917A6A2FB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90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0349-4F4F-4784-BAF0-8DBEDF384F4E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CCDE-FD58-476E-87F7-163E6ECE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0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5A6E-6317-416D-B1F0-EBDCCF7833E9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E5ED8-CCC9-4B60-9A23-2E6A7EFEE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F5DF-9847-4B42-B2EA-53C3967BA4BF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C3C0-E9F7-404E-AF80-3E9E599FD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5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E005-C35F-479A-993E-6556E38A995C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4E25-C657-454D-9291-08DF3C632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895A-BCA7-4A69-9F80-B71B14E9833D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24F50-7F72-4247-8541-E64B0BC1F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3DCAB-576B-42D2-BC95-C60164E54BA2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6395-A201-4EE2-9C30-60A17726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5BE2-932D-4D36-9274-60C9061F9C93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5C10-A19A-4805-9316-F59EC063F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FFC0-AC39-4710-8DDB-E4246AC948C3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0E2D-BB84-447A-A6D2-8B11A04C0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5A1FA-D48F-4CB6-AD9D-6551BFAD8B89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6A36-87A3-4FBD-884E-7E2843C16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F3058F-49E2-4F67-9741-40690F25AD8B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10FA3E-8C71-424E-8644-FC0BC22F8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28588" y="246063"/>
            <a:ext cx="8843962" cy="1143000"/>
          </a:xfrm>
        </p:spPr>
        <p:txBody>
          <a:bodyPr/>
          <a:lstStyle/>
          <a:p>
            <a:pPr eaLnBrk="1" hangingPunct="1"/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Proporción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casos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sospechosos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sarampión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/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rubéola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clasificación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final. Las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Américas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2015*</a:t>
            </a:r>
            <a:endParaRPr lang="en-US" sz="2500" dirty="0" smtClean="0">
              <a:cs typeface="Arial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79241521"/>
              </p:ext>
            </p:extLst>
          </p:nvPr>
        </p:nvGraphicFramePr>
        <p:xfrm>
          <a:off x="50800" y="1373414"/>
          <a:ext cx="8807450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Rectangle 26"/>
          <p:cNvSpPr>
            <a:spLocks noChangeArrowheads="1"/>
          </p:cNvSpPr>
          <p:nvPr/>
        </p:nvSpPr>
        <p:spPr bwMode="auto">
          <a:xfrm>
            <a:off x="380695" y="6275567"/>
            <a:ext cx="3738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Fuente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: MESS, ISIS y </a:t>
            </a:r>
            <a:r>
              <a:rPr lang="en-US" sz="1200" dirty="0" err="1">
                <a:solidFill>
                  <a:srgbClr val="000000"/>
                </a:solidFill>
                <a:latin typeface="Arial" charset="0"/>
              </a:rPr>
              <a:t>informe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de los </a:t>
            </a:r>
            <a:r>
              <a:rPr lang="en-US" sz="1200" dirty="0" err="1">
                <a:solidFill>
                  <a:srgbClr val="000000"/>
                </a:solidFill>
                <a:latin typeface="Arial" charset="0"/>
              </a:rPr>
              <a:t>países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a la OPS.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s-ES" sz="1200" dirty="0">
                <a:solidFill>
                  <a:srgbClr val="000000"/>
                </a:solidFill>
                <a:latin typeface="Arial" charset="0"/>
              </a:rPr>
              <a:t>* Datos al </a:t>
            </a:r>
            <a:r>
              <a:rPr lang="es-ES" sz="1200" dirty="0" smtClean="0">
                <a:solidFill>
                  <a:srgbClr val="000000"/>
                </a:solidFill>
                <a:latin typeface="Arial" charset="0"/>
              </a:rPr>
              <a:t>17 </a:t>
            </a:r>
            <a:r>
              <a:rPr lang="es-ES" sz="1200" dirty="0">
                <a:solidFill>
                  <a:srgbClr val="000000"/>
                </a:solidFill>
                <a:latin typeface="Arial" charset="0"/>
              </a:rPr>
              <a:t>de </a:t>
            </a:r>
            <a:r>
              <a:rPr lang="es-ES" sz="1200" dirty="0" smtClean="0">
                <a:solidFill>
                  <a:srgbClr val="000000"/>
                </a:solidFill>
                <a:latin typeface="Arial" charset="0"/>
              </a:rPr>
              <a:t>septiembre del </a:t>
            </a:r>
            <a:r>
              <a:rPr lang="es-ES" sz="1200" dirty="0">
                <a:solidFill>
                  <a:srgbClr val="000000"/>
                </a:solidFill>
                <a:latin typeface="Arial" charset="0"/>
              </a:rPr>
              <a:t>2015</a:t>
            </a:r>
            <a:r>
              <a:rPr lang="es-ES" sz="12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200" dirty="0"/>
          </a:p>
        </p:txBody>
      </p:sp>
      <p:sp>
        <p:nvSpPr>
          <p:cNvPr id="2053" name="Rectangle 27"/>
          <p:cNvSpPr>
            <a:spLocks noChangeArrowheads="1"/>
          </p:cNvSpPr>
          <p:nvPr/>
        </p:nvSpPr>
        <p:spPr bwMode="auto">
          <a:xfrm rot="16200000">
            <a:off x="-221818" y="3056522"/>
            <a:ext cx="12330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rial" charset="0"/>
              </a:rPr>
              <a:t>Porcentaje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28" name="Rectangle 50"/>
          <p:cNvSpPr>
            <a:spLocks noChangeArrowheads="1"/>
          </p:cNvSpPr>
          <p:nvPr/>
        </p:nvSpPr>
        <p:spPr bwMode="auto">
          <a:xfrm>
            <a:off x="1565275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54</a:t>
            </a:r>
            <a:endParaRPr lang="en-US" dirty="0"/>
          </a:p>
        </p:txBody>
      </p: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4262438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36</a:t>
            </a:r>
            <a:endParaRPr lang="en-US" dirty="0"/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1974850" y="1533525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dirty="0"/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230505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198</a:t>
            </a:r>
            <a:endParaRPr lang="en-US" dirty="0"/>
          </a:p>
        </p:txBody>
      </p: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384810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333</a:t>
            </a:r>
            <a:endParaRPr lang="en-US" dirty="0"/>
          </a:p>
        </p:txBody>
      </p:sp>
      <p:sp>
        <p:nvSpPr>
          <p:cNvPr id="33" name="Rectangle 55"/>
          <p:cNvSpPr>
            <a:spLocks noChangeArrowheads="1"/>
          </p:cNvSpPr>
          <p:nvPr/>
        </p:nvSpPr>
        <p:spPr bwMode="auto">
          <a:xfrm>
            <a:off x="4583113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1055</a:t>
            </a:r>
            <a:endParaRPr lang="en-US" dirty="0"/>
          </a:p>
        </p:txBody>
      </p:sp>
      <p:sp>
        <p:nvSpPr>
          <p:cNvPr id="34" name="Rectangle 56"/>
          <p:cNvSpPr>
            <a:spLocks noChangeArrowheads="1"/>
          </p:cNvSpPr>
          <p:nvPr/>
        </p:nvSpPr>
        <p:spPr bwMode="auto">
          <a:xfrm>
            <a:off x="770890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403</a:t>
            </a:r>
            <a:endParaRPr lang="en-US" dirty="0"/>
          </a:p>
        </p:txBody>
      </p:sp>
      <p:sp>
        <p:nvSpPr>
          <p:cNvPr id="35" name="Rectangle 57"/>
          <p:cNvSpPr>
            <a:spLocks noChangeArrowheads="1"/>
          </p:cNvSpPr>
          <p:nvPr/>
        </p:nvSpPr>
        <p:spPr bwMode="auto">
          <a:xfrm>
            <a:off x="8093075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424</a:t>
            </a:r>
            <a:endParaRPr lang="en-US" dirty="0"/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5021263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54</a:t>
            </a:r>
            <a:endParaRPr lang="en-US" dirty="0"/>
          </a:p>
        </p:txBody>
      </p:sp>
      <p:sp>
        <p:nvSpPr>
          <p:cNvPr id="37" name="Rectangle 60"/>
          <p:cNvSpPr>
            <a:spLocks noChangeArrowheads="1"/>
          </p:cNvSpPr>
          <p:nvPr/>
        </p:nvSpPr>
        <p:spPr bwMode="auto">
          <a:xfrm>
            <a:off x="7361238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32</a:t>
            </a:r>
            <a:endParaRPr lang="en-US" dirty="0"/>
          </a:p>
        </p:txBody>
      </p:sp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8475663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261</a:t>
            </a:r>
            <a:endParaRPr lang="en-US" dirty="0"/>
          </a:p>
        </p:txBody>
      </p:sp>
      <p:sp>
        <p:nvSpPr>
          <p:cNvPr id="39" name="Rectangle 62"/>
          <p:cNvSpPr>
            <a:spLocks noChangeArrowheads="1"/>
          </p:cNvSpPr>
          <p:nvPr/>
        </p:nvSpPr>
        <p:spPr bwMode="auto">
          <a:xfrm>
            <a:off x="5770563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511</a:t>
            </a:r>
            <a:endParaRPr lang="en-US" dirty="0"/>
          </a:p>
        </p:txBody>
      </p:sp>
      <p:sp>
        <p:nvSpPr>
          <p:cNvPr id="40" name="Rectangle 63"/>
          <p:cNvSpPr>
            <a:spLocks noChangeArrowheads="1"/>
          </p:cNvSpPr>
          <p:nvPr/>
        </p:nvSpPr>
        <p:spPr bwMode="auto">
          <a:xfrm>
            <a:off x="5376863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126</a:t>
            </a:r>
            <a:endParaRPr lang="en-US" dirty="0"/>
          </a:p>
        </p:txBody>
      </p:sp>
      <p:sp>
        <p:nvSpPr>
          <p:cNvPr id="41" name="Rectangle 64"/>
          <p:cNvSpPr>
            <a:spLocks noChangeArrowheads="1"/>
          </p:cNvSpPr>
          <p:nvPr/>
        </p:nvSpPr>
        <p:spPr bwMode="auto">
          <a:xfrm>
            <a:off x="6923088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120</a:t>
            </a:r>
            <a:endParaRPr lang="en-US" dirty="0"/>
          </a:p>
        </p:txBody>
      </p: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3449638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113</a:t>
            </a:r>
            <a:endParaRPr lang="en-US" dirty="0"/>
          </a:p>
        </p:txBody>
      </p:sp>
      <p:sp>
        <p:nvSpPr>
          <p:cNvPr id="43" name="Rectangle 68"/>
          <p:cNvSpPr>
            <a:spLocks noChangeArrowheads="1"/>
          </p:cNvSpPr>
          <p:nvPr/>
        </p:nvSpPr>
        <p:spPr bwMode="auto">
          <a:xfrm>
            <a:off x="1111250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1131</a:t>
            </a:r>
            <a:endParaRPr lang="en-US" dirty="0"/>
          </a:p>
        </p:txBody>
      </p:sp>
      <p:sp>
        <p:nvSpPr>
          <p:cNvPr id="44" name="Rectangle 69"/>
          <p:cNvSpPr>
            <a:spLocks noChangeArrowheads="1"/>
          </p:cNvSpPr>
          <p:nvPr/>
        </p:nvSpPr>
        <p:spPr bwMode="auto">
          <a:xfrm>
            <a:off x="827088" y="1520825"/>
            <a:ext cx="2016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N =</a:t>
            </a:r>
            <a:endParaRPr lang="en-US"/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auto">
          <a:xfrm>
            <a:off x="2647950" y="1533525"/>
            <a:ext cx="3329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3364</a:t>
            </a:r>
            <a:endParaRPr lang="en-US" dirty="0"/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3057525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182</a:t>
            </a:r>
            <a:endParaRPr lang="en-US" dirty="0"/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6113463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4351</a:t>
            </a:r>
            <a:endParaRPr lang="en-US" dirty="0"/>
          </a:p>
        </p:txBody>
      </p:sp>
      <p:sp>
        <p:nvSpPr>
          <p:cNvPr id="48" name="Rectangle 64"/>
          <p:cNvSpPr>
            <a:spLocks noChangeArrowheads="1"/>
          </p:cNvSpPr>
          <p:nvPr/>
        </p:nvSpPr>
        <p:spPr bwMode="auto">
          <a:xfrm>
            <a:off x="6497638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130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52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Proporción de casos sospechosos de sarampión/rubéola con clasificación final. Las Américas, 2015*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Tirso</dc:creator>
  <cp:lastModifiedBy>Pacis, Ms. Carmelita Lucia (WDC)</cp:lastModifiedBy>
  <cp:revision>41</cp:revision>
  <dcterms:created xsi:type="dcterms:W3CDTF">2011-02-25T23:04:11Z</dcterms:created>
  <dcterms:modified xsi:type="dcterms:W3CDTF">2015-09-18T21:06:15Z</dcterms:modified>
</cp:coreProperties>
</file>