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BE3E-1ADA-4A0D-A22F-14B24A81B190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F284F-33E6-45EE-8395-C8F07F5BD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686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BE3E-1ADA-4A0D-A22F-14B24A81B190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F284F-33E6-45EE-8395-C8F07F5BD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203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BE3E-1ADA-4A0D-A22F-14B24A81B190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F284F-33E6-45EE-8395-C8F07F5BD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070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BE3E-1ADA-4A0D-A22F-14B24A81B190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F284F-33E6-45EE-8395-C8F07F5BD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38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BE3E-1ADA-4A0D-A22F-14B24A81B190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F284F-33E6-45EE-8395-C8F07F5BD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646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BE3E-1ADA-4A0D-A22F-14B24A81B190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F284F-33E6-45EE-8395-C8F07F5BD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344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BE3E-1ADA-4A0D-A22F-14B24A81B190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F284F-33E6-45EE-8395-C8F07F5BD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63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BE3E-1ADA-4A0D-A22F-14B24A81B190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F284F-33E6-45EE-8395-C8F07F5BD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410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BE3E-1ADA-4A0D-A22F-14B24A81B190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F284F-33E6-45EE-8395-C8F07F5BD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717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BE3E-1ADA-4A0D-A22F-14B24A81B190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F284F-33E6-45EE-8395-C8F07F5BD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068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BE3E-1ADA-4A0D-A22F-14B24A81B190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F284F-33E6-45EE-8395-C8F07F5BD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148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ABE3E-1ADA-4A0D-A22F-14B24A81B190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F284F-33E6-45EE-8395-C8F07F5BD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3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1020762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Geographic distribution of confirmed measles cases, Canada – 2015* </a:t>
            </a:r>
            <a:br>
              <a:rPr lang="en-US" sz="2800" b="1" dirty="0" smtClean="0">
                <a:solidFill>
                  <a:schemeClr val="tx2"/>
                </a:solidFill>
              </a:rPr>
            </a:b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524000"/>
            <a:ext cx="3505200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 total of </a:t>
            </a:r>
            <a:r>
              <a:rPr lang="en-US" b="1" dirty="0" smtClean="0"/>
              <a:t>140 cases of measles </a:t>
            </a:r>
            <a:r>
              <a:rPr lang="en-US" sz="1600" dirty="0" smtClean="0"/>
              <a:t>have been reported in Canada for 2015: Ontario (n=18), Quebec (n=121), and Manitoba (n=1). </a:t>
            </a:r>
          </a:p>
          <a:p>
            <a:endParaRPr lang="en-US" sz="1600" dirty="0" smtClean="0"/>
          </a:p>
          <a:p>
            <a:r>
              <a:rPr lang="en-US" b="1" dirty="0" smtClean="0"/>
              <a:t>Measles activity in these three provinces is not linked, as the genotypes are different:  D4 in Ontario, D8 in </a:t>
            </a:r>
            <a:r>
              <a:rPr lang="en-US" b="1" dirty="0"/>
              <a:t>Manitoba and B3 in Quebec, </a:t>
            </a:r>
            <a:r>
              <a:rPr lang="en-US" b="1" dirty="0" smtClean="0"/>
              <a:t>which is linked to the Disney outbreak.</a:t>
            </a:r>
          </a:p>
          <a:p>
            <a:endParaRPr lang="en-US" sz="1600" dirty="0"/>
          </a:p>
        </p:txBody>
      </p:sp>
      <p:sp>
        <p:nvSpPr>
          <p:cNvPr id="7" name="Text Box 53"/>
          <p:cNvSpPr txBox="1">
            <a:spLocks noChangeArrowheads="1"/>
          </p:cNvSpPr>
          <p:nvPr/>
        </p:nvSpPr>
        <p:spPr bwMode="auto">
          <a:xfrm>
            <a:off x="381000" y="6248400"/>
            <a:ext cx="587853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100" dirty="0" smtClean="0"/>
              <a:t>Source: </a:t>
            </a:r>
            <a:r>
              <a:rPr lang="en-US" sz="1100" dirty="0" smtClean="0"/>
              <a:t>Provisional data reported by the </a:t>
            </a:r>
            <a:r>
              <a:rPr lang="en-US" sz="1100" dirty="0" smtClean="0"/>
              <a:t>Public Health Agency of Canada to FGL-IM/PAHO</a:t>
            </a: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dirty="0" smtClean="0"/>
              <a:t>*Data as of epidemiological week 09, 2015</a:t>
            </a:r>
            <a:endParaRPr lang="en-US" sz="11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670050"/>
            <a:ext cx="3810000" cy="450215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572000" y="5440755"/>
            <a:ext cx="1600200" cy="114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19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1020762"/>
          </a:xfrm>
        </p:spPr>
        <p:txBody>
          <a:bodyPr>
            <a:noAutofit/>
          </a:bodyPr>
          <a:lstStyle/>
          <a:p>
            <a:r>
              <a:rPr lang="es-PE" sz="2800" b="1" dirty="0" smtClean="0">
                <a:solidFill>
                  <a:schemeClr val="tx2"/>
                </a:solidFill>
              </a:rPr>
              <a:t>Distribución geográfica de casos confirmados de sarampión en Canadá, 2015* </a:t>
            </a:r>
            <a:br>
              <a:rPr lang="es-PE" sz="2800" b="1" dirty="0" smtClean="0">
                <a:solidFill>
                  <a:schemeClr val="tx2"/>
                </a:solidFill>
              </a:rPr>
            </a:br>
            <a:endParaRPr lang="es-PE" sz="2800" b="1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524000"/>
            <a:ext cx="369587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600" dirty="0" smtClean="0"/>
              <a:t>Un total de </a:t>
            </a:r>
            <a:r>
              <a:rPr lang="es-PE" b="1" dirty="0" smtClean="0"/>
              <a:t>140 casos de sarampión </a:t>
            </a:r>
            <a:r>
              <a:rPr lang="es-PE" sz="1600" dirty="0" smtClean="0"/>
              <a:t>han sido reportados en Canadá para el 2015: Ontario (n=18), Quebec (n=121), and Manitoba (n=1). </a:t>
            </a:r>
          </a:p>
          <a:p>
            <a:endParaRPr lang="es-PE" sz="1600" dirty="0" smtClean="0"/>
          </a:p>
          <a:p>
            <a:r>
              <a:rPr lang="es-PE" b="1" dirty="0" smtClean="0"/>
              <a:t>Los brotes de sarampión en estas tres provincias no están relacionados epidemiológicamente, al identificarse genotipos diferentes:  D4 en Ontario, D8 en Manitoba y B3 en Quebec, el cual si tiene nexo epidemiológico con el brote de Disneylandia en California, Estados Unidos.</a:t>
            </a:r>
          </a:p>
          <a:p>
            <a:endParaRPr lang="es-PE" sz="1600" dirty="0"/>
          </a:p>
        </p:txBody>
      </p:sp>
      <p:sp>
        <p:nvSpPr>
          <p:cNvPr id="7" name="Text Box 53"/>
          <p:cNvSpPr txBox="1">
            <a:spLocks noChangeArrowheads="1"/>
          </p:cNvSpPr>
          <p:nvPr/>
        </p:nvSpPr>
        <p:spPr bwMode="auto">
          <a:xfrm>
            <a:off x="381000" y="6248400"/>
            <a:ext cx="643958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PE" sz="1100" dirty="0" smtClean="0"/>
              <a:t>Fuente: Datos </a:t>
            </a:r>
            <a:r>
              <a:rPr lang="es-PE" sz="1100" dirty="0" smtClean="0"/>
              <a:t>provisionales reportados por la Agencia de Salud Pública de Canadá a </a:t>
            </a:r>
            <a:r>
              <a:rPr lang="es-PE" sz="1100" dirty="0" smtClean="0"/>
              <a:t>FCH-IM/OPS.</a:t>
            </a:r>
            <a:br>
              <a:rPr lang="es-PE" sz="1100" dirty="0" smtClean="0"/>
            </a:br>
            <a:r>
              <a:rPr lang="es-PE" sz="1100" dirty="0" smtClean="0"/>
              <a:t>*Datos hasta la semana epidemiológica 09, 2015</a:t>
            </a:r>
            <a:endParaRPr lang="es-PE" sz="11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670050"/>
            <a:ext cx="3810000" cy="450215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572000" y="5440755"/>
            <a:ext cx="1600200" cy="114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0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193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Geographic distribution of confirmed measles cases, Canada – 2015*  </vt:lpstr>
      <vt:lpstr>Distribución geográfica de casos confirmados de sarampión en Canadá, 2015*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Confirmed measles Cases  Canada, January 1 to March 7, 2015</dc:title>
  <dc:creator>Bravo, Ms. Pamela (WDC)</dc:creator>
  <cp:lastModifiedBy>Bravo, Ms. Pamela (WDC)</cp:lastModifiedBy>
  <cp:revision>6</cp:revision>
  <dcterms:created xsi:type="dcterms:W3CDTF">2015-03-12T18:54:38Z</dcterms:created>
  <dcterms:modified xsi:type="dcterms:W3CDTF">2015-03-12T20:34:10Z</dcterms:modified>
</cp:coreProperties>
</file>