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77" r:id="rId4"/>
    <p:sldId id="274" r:id="rId5"/>
    <p:sldId id="276" r:id="rId6"/>
    <p:sldId id="280" r:id="rId7"/>
    <p:sldId id="281" r:id="rId8"/>
    <p:sldId id="294" r:id="rId9"/>
    <p:sldId id="293" r:id="rId10"/>
    <p:sldId id="295" r:id="rId11"/>
    <p:sldId id="286" r:id="rId12"/>
    <p:sldId id="27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13131"/>
    <a:srgbClr val="969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F734FC-673F-4AB3-B1FC-2D99AE6589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EE0F26-3139-4326-B20B-7E9185C832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D4049-7856-4E55-B922-658D03423AD7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s-MX" sz="9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Action Button: Back or Previous 6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cap="all" baseline="0">
                <a:solidFill>
                  <a:srgbClr val="313131"/>
                </a:solidFill>
                <a:latin typeface="12 pt Helvetica* 55 Roman   05472"/>
              </a:defRPr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313131"/>
                </a:solidFill>
                <a:latin typeface="12 pt Helvetica* 55 Roman   05472"/>
              </a:defRPr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4FF83-4604-4A52-A703-3F72E51B14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Bulle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cap="all" baseline="0">
                <a:solidFill>
                  <a:srgbClr val="313131"/>
                </a:solidFill>
                <a:latin typeface="12 pt Helvetica* 55 Roman   05472"/>
              </a:defRPr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12 pt Helvetica* 55 Roman   05472"/>
              </a:defRPr>
            </a:lvl1pPr>
            <a:lvl2pPr>
              <a:defRPr sz="2400">
                <a:solidFill>
                  <a:srgbClr val="313131"/>
                </a:solidFill>
                <a:latin typeface="12 pt Helvetica* 55 Roman   05472"/>
              </a:defRPr>
            </a:lvl2pPr>
            <a:lvl3pPr>
              <a:defRPr sz="2200">
                <a:solidFill>
                  <a:srgbClr val="313131"/>
                </a:solidFill>
                <a:latin typeface="12 pt Helvetica* 55 Roman   05472"/>
              </a:defRPr>
            </a:lvl3pPr>
            <a:lvl4pPr>
              <a:defRPr sz="2000">
                <a:solidFill>
                  <a:srgbClr val="313131"/>
                </a:solidFill>
                <a:latin typeface="12 pt Helvetica* 55 Roman   05472"/>
              </a:defRPr>
            </a:lvl4pPr>
            <a:lvl5pPr>
              <a:defRPr sz="1800">
                <a:solidFill>
                  <a:srgbClr val="313131"/>
                </a:solidFill>
                <a:latin typeface="12 pt Helvetica* 55 Roman   05472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2FDA4-527A-4D95-8180-043E89AB90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436E6-D985-4416-A2D8-8EF96563FBE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83338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 smtClean="0">
                <a:solidFill>
                  <a:srgbClr val="96979B"/>
                </a:solidFill>
                <a:latin typeface="12 pt Helvetica* 55 Roman   054" charset="0"/>
              </a:defRPr>
            </a:lvl1pPr>
          </a:lstStyle>
          <a:p>
            <a:pPr>
              <a:defRPr/>
            </a:pPr>
            <a:fld id="{C4BD8CF4-41E1-41A8-8F7A-53750B1AFC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75588" y="6461125"/>
            <a:ext cx="219075" cy="287338"/>
          </a:xfrm>
          <a:prstGeom prst="actionButtonBackPrevious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725" y="5799138"/>
            <a:ext cx="7472363" cy="6619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00"/>
              </a:spcBef>
              <a:buFont typeface="Arial" charset="0"/>
              <a:buNone/>
              <a:defRPr/>
            </a:pPr>
            <a:r>
              <a:rPr lang="en-US" sz="1700" i="1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12 pt Helvetica* 55 Roman   054" charset="0"/>
              </a:rPr>
              <a:t>Ing</a:t>
            </a:r>
            <a:r>
              <a:rPr lang="en-US" sz="1700" i="1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2 pt Helvetica* 55 Roman   054" charset="0"/>
              </a:rPr>
              <a:t>. Rogelio LOPEZ</a:t>
            </a:r>
          </a:p>
          <a:p>
            <a:pPr eaLnBrk="1" hangingPunct="1">
              <a:spcBef>
                <a:spcPts val="200"/>
              </a:spcBef>
              <a:buFont typeface="Arial" charset="0"/>
              <a:buNone/>
              <a:defRPr/>
            </a:pPr>
            <a:r>
              <a:rPr lang="en-US" sz="1700" i="1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12 pt Helvetica* 55 Roman   054" charset="0"/>
              </a:rPr>
              <a:t>ANMAT - ARGENTINA</a:t>
            </a:r>
            <a:endParaRPr lang="en-US" sz="1700" i="1" cap="none" dirty="0">
              <a:solidFill>
                <a:schemeClr val="tx1">
                  <a:lumMod val="50000"/>
                  <a:lumOff val="50000"/>
                </a:schemeClr>
              </a:solidFill>
              <a:latin typeface="12 pt Helvetica* 55 Roman   054" charset="0"/>
            </a:endParaRPr>
          </a:p>
        </p:txBody>
      </p:sp>
      <p:sp>
        <p:nvSpPr>
          <p:cNvPr id="410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1541463" y="1255713"/>
            <a:ext cx="6397625" cy="32470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spcBef>
                <a:spcPts val="200"/>
              </a:spcBef>
            </a:pPr>
            <a:endParaRPr lang="en-US" b="1" i="1" cap="none" dirty="0" smtClean="0">
              <a:solidFill>
                <a:schemeClr val="tx1"/>
              </a:solidFill>
              <a:latin typeface="12 pt Helvetica* 55 Roman   054" charset="0"/>
              <a:ea typeface="ＭＳ Ｐゴシック" pitchFamily="-84" charset="-128"/>
            </a:endParaRPr>
          </a:p>
          <a:p>
            <a:pPr algn="ctr" eaLnBrk="1" hangingPunct="1">
              <a:spcBef>
                <a:spcPts val="200"/>
              </a:spcBef>
            </a:pPr>
            <a:endParaRPr lang="en-US" b="1" i="1" cap="none" dirty="0" smtClean="0">
              <a:solidFill>
                <a:schemeClr val="tx1"/>
              </a:solidFill>
              <a:latin typeface="12 pt Helvetica* 55 Roman   054" charset="0"/>
              <a:ea typeface="ＭＳ Ｐゴシック" pitchFamily="-84" charset="-128"/>
            </a:endParaRPr>
          </a:p>
          <a:p>
            <a:pPr algn="ctr" eaLnBrk="1" hangingPunct="1">
              <a:spcBef>
                <a:spcPts val="200"/>
              </a:spcBef>
            </a:pPr>
            <a:r>
              <a:rPr lang="en-US" cap="none" dirty="0" err="1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Regulación</a:t>
            </a: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 de </a:t>
            </a:r>
            <a:r>
              <a:rPr lang="en-US" cap="none" dirty="0" err="1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Dispositivos</a:t>
            </a: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 </a:t>
            </a:r>
            <a:r>
              <a:rPr lang="en-US" cap="none" dirty="0" err="1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Médicos</a:t>
            </a: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  <a:latin typeface="12 pt Helvetica* 55 Roman   054" charset="0"/>
                <a:ea typeface="ＭＳ Ｐゴシック" pitchFamily="-84" charset="-128"/>
              </a:rPr>
              <a:t> en Argentina</a:t>
            </a:r>
          </a:p>
          <a:p>
            <a:pPr algn="ctr" eaLnBrk="1" hangingPunct="1">
              <a:spcBef>
                <a:spcPts val="200"/>
              </a:spcBef>
            </a:pPr>
            <a:endParaRPr lang="en-US" b="1" i="1" cap="none" dirty="0" smtClean="0">
              <a:solidFill>
                <a:schemeClr val="tx1"/>
              </a:solidFill>
              <a:latin typeface="12 pt Helvetica* 55 Roman   054" charset="0"/>
              <a:ea typeface="ＭＳ Ｐゴシック" pitchFamily="-84" charset="-128"/>
            </a:endParaRPr>
          </a:p>
          <a:p>
            <a:pPr algn="ctr" eaLnBrk="1" hangingPunct="1">
              <a:spcBef>
                <a:spcPts val="200"/>
              </a:spcBef>
            </a:pPr>
            <a:endParaRPr lang="en-US" sz="2000" b="1" i="1" cap="none" dirty="0" smtClean="0">
              <a:solidFill>
                <a:schemeClr val="tx1"/>
              </a:solidFill>
              <a:latin typeface="12 pt Helvetica* 55 Roman   054" charset="0"/>
              <a:ea typeface="ＭＳ Ｐゴシック" pitchFamily="-84" charset="-128"/>
            </a:endParaRPr>
          </a:p>
        </p:txBody>
      </p:sp>
      <p:pic>
        <p:nvPicPr>
          <p:cNvPr id="5" name="Picture 8" descr="logo_azul_blanco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5734050"/>
            <a:ext cx="20875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725" y="1101688"/>
            <a:ext cx="775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Proyectos realizados según las necesidades relevadas:</a:t>
            </a:r>
            <a:endParaRPr lang="es-AR" sz="2400" b="1" dirty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725" y="2269475"/>
            <a:ext cx="8053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064364"/>
                </a:solidFill>
                <a:latin typeface="Arial"/>
                <a:cs typeface="Arial" pitchFamily="34" charset="0"/>
              </a:rPr>
              <a:t>3) Ampliación del alcance de BPD</a:t>
            </a: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 de los dispositivos médicos. Esto implica el </a:t>
            </a:r>
            <a:r>
              <a:rPr lang="es-AR" sz="2000" b="1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fortalecimiento de control de mercado </a:t>
            </a: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sobre productos ilegitimos.</a:t>
            </a:r>
          </a:p>
          <a:p>
            <a:pPr algn="just"/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4) Control y fiscalización de las importaciones:</a:t>
            </a:r>
          </a:p>
          <a:p>
            <a:pPr algn="just">
              <a:buFontTx/>
              <a:buChar char="-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 Control conjunto con las autoridades aduaneras. </a:t>
            </a:r>
          </a:p>
          <a:p>
            <a:pPr algn="just">
              <a:buFontTx/>
              <a:buChar char="-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 Evaluación de autorización previa con autoridades del ministerio de economía</a:t>
            </a:r>
          </a:p>
          <a:p>
            <a:pPr algn="just">
              <a:buFontTx/>
              <a:buChar char="-"/>
            </a:pPr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473725" y="1563353"/>
            <a:ext cx="775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Desafíos</a:t>
            </a:r>
            <a:endParaRPr lang="es-AR" sz="2400" b="1" dirty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73725" y="2269475"/>
            <a:ext cx="8053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Avanzar en la trazabilidad de un mayor número de productos.</a:t>
            </a:r>
          </a:p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Ensayos Clínicos.</a:t>
            </a:r>
          </a:p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Enfoque de Registro para Productos Innovadores. Ej: productos que incorporan nanopartículas, software de alta complejidad y nuevos materiales.</a:t>
            </a:r>
          </a:p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Capacitación de recursos humanos para abordar los temas antes mencionados.</a:t>
            </a:r>
          </a:p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Consensuar criterios regionales a través del intercambio de experiencias e información.</a:t>
            </a:r>
          </a:p>
          <a:p>
            <a:pPr marL="457200" indent="-457200" algn="just">
              <a:buAutoNum type="alphaLcParenR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Capacitación de las Agencias más desarrolladas a Agencias con menores recursos.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0BF3C5-5A5E-47F3-B495-32D45DD37CBB}" type="slidenum">
              <a:rPr lang="en-US"/>
              <a:pPr/>
              <a:t>12</a:t>
            </a:fld>
            <a:endParaRPr lang="en-US"/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15"/>
          </p:nvPr>
        </p:nvSpPr>
        <p:spPr bwMode="auto">
          <a:xfrm>
            <a:off x="333375" y="1241396"/>
            <a:ext cx="8207375" cy="42576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dirty="0" smtClean="0">
              <a:latin typeface="+mn-lt"/>
              <a:ea typeface="ＭＳ Ｐゴシック" pitchFamily="-84" charset="-128"/>
            </a:endParaRPr>
          </a:p>
          <a:p>
            <a:pPr eaLnBrk="1" hangingPunct="1"/>
            <a:endParaRPr lang="es-ES_tradnl" dirty="0" smtClean="0">
              <a:latin typeface="+mn-lt"/>
              <a:ea typeface="ＭＳ Ｐゴシック" pitchFamily="-84" charset="-128"/>
            </a:endParaRPr>
          </a:p>
          <a:p>
            <a:pPr algn="ctr" eaLnBrk="1" hangingPunct="1">
              <a:buNone/>
            </a:pPr>
            <a:endParaRPr lang="es-ES_tradnl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84" charset="-128"/>
            </a:endParaRPr>
          </a:p>
          <a:p>
            <a:pPr algn="ctr" eaLnBrk="1" hangingPunct="1">
              <a:buNone/>
            </a:pPr>
            <a:r>
              <a:rPr lang="es-ES_tradnl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84" charset="-128"/>
              </a:rPr>
              <a:t>MUCHAS GRACIAS</a:t>
            </a:r>
          </a:p>
          <a:p>
            <a:pPr eaLnBrk="1" hangingPunct="1">
              <a:buNone/>
            </a:pPr>
            <a:r>
              <a:rPr lang="es-ES_tradnl" dirty="0" smtClean="0">
                <a:latin typeface="+mn-lt"/>
                <a:ea typeface="ＭＳ Ｐゴシック" pitchFamily="-84" charset="-128"/>
              </a:rPr>
              <a:t>					</a:t>
            </a:r>
            <a:endParaRPr lang="es-ES" b="1" i="1" dirty="0" smtClean="0">
              <a:solidFill>
                <a:srgbClr val="0070C0"/>
              </a:solidFill>
              <a:latin typeface="+mn-lt"/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979613" y="584993"/>
            <a:ext cx="5638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899" y="2397179"/>
            <a:ext cx="8501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5225">
              <a:buFontTx/>
              <a:buNone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Dirección de Tecnología Médica de la ANMAT es la dependencia competente en el </a:t>
            </a:r>
            <a:r>
              <a:rPr lang="es-AR" sz="2400" b="1" dirty="0" smtClean="0">
                <a:solidFill>
                  <a:srgbClr val="06436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control, fiscalización y vigilancia </a:t>
            </a: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las actividades de producción, importación, comercialización o depósito y la calidad de los productos médicos.  </a:t>
            </a:r>
            <a:endParaRPr lang="es-ES" sz="2400" dirty="0" smtClean="0">
              <a:solidFill>
                <a:srgbClr val="064364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4 Marcador de contenido"/>
          <p:cNvSpPr>
            <a:spLocks noGrp="1"/>
          </p:cNvSpPr>
          <p:nvPr>
            <p:ph idx="1"/>
          </p:nvPr>
        </p:nvSpPr>
        <p:spPr>
          <a:xfrm>
            <a:off x="571500" y="1428750"/>
            <a:ext cx="8229600" cy="3000375"/>
          </a:xfrm>
        </p:spPr>
        <p:txBody>
          <a:bodyPr/>
          <a:lstStyle/>
          <a:p>
            <a:pPr algn="ctr">
              <a:buFontTx/>
              <a:buNone/>
            </a:pPr>
            <a:r>
              <a:rPr lang="es-AR" sz="28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Inicio con un paradigma basado en la Regulación y fiscalización.</a:t>
            </a:r>
          </a:p>
          <a:p>
            <a:endParaRPr lang="es-AR" dirty="0" smtClean="0"/>
          </a:p>
        </p:txBody>
      </p:sp>
      <p:sp>
        <p:nvSpPr>
          <p:cNvPr id="7" name="6 Flecha abajo"/>
          <p:cNvSpPr/>
          <p:nvPr/>
        </p:nvSpPr>
        <p:spPr>
          <a:xfrm>
            <a:off x="4071938" y="3000375"/>
            <a:ext cx="1071562" cy="121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63" y="4357688"/>
            <a:ext cx="71437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dirty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Vigilancia sanitaria basada en Ciencia Reguladora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500" y="428625"/>
            <a:ext cx="7286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defRPr/>
            </a:pPr>
            <a:r>
              <a:rPr lang="es-AR" sz="4000" b="1" dirty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Proceso de Cambios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50825" y="908049"/>
            <a:ext cx="8424863" cy="547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064364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“Vigilancia sanitaria basada en Ciencia reguladora” 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064364"/>
              </a:solidFill>
              <a:effectLst/>
              <a:uLnTx/>
              <a:uFillTx/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Tenemos la convicción que no existe una buena práctica en salud pública sin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información oportuna,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que sea procesada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adecuadamente y sirva para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generar acciones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sobre los eventos que vigilamos.</a:t>
            </a: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857250"/>
            <a:ext cx="8929688" cy="5572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rgbClr val="064364"/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rgbClr val="064364"/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 smtClean="0">
              <a:ln>
                <a:noFill/>
              </a:ln>
              <a:solidFill>
                <a:srgbClr val="064364"/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1681" y="1211855"/>
            <a:ext cx="4351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Ciencia Reguladora:</a:t>
            </a:r>
            <a:br>
              <a:rPr lang="es-ES_tradnl" sz="32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</a:b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653" y="2289073"/>
            <a:ext cx="7568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s-ES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Utilización, en cada toma de decisión, de la mejor evidencia científica disponible como resultado de la convergencia de profesionales, académicos, reguladores y la sociedad</a:t>
            </a:r>
          </a:p>
          <a:p>
            <a:pPr algn="just">
              <a:buFontTx/>
              <a:buNone/>
            </a:pPr>
            <a:endParaRPr lang="es-AR" sz="2400" b="1" dirty="0" smtClean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Actores:</a:t>
            </a:r>
          </a:p>
          <a:p>
            <a:pP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Academias          </a:t>
            </a:r>
          </a:p>
          <a:p>
            <a:pP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Universidades</a:t>
            </a:r>
          </a:p>
          <a:p>
            <a:pP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Sociedades Profesionales </a:t>
            </a:r>
          </a:p>
          <a:p>
            <a:pPr>
              <a:buFont typeface="Wingdings" charset="2"/>
              <a:buChar char="ü"/>
            </a:pPr>
            <a:r>
              <a:rPr lang="es-ES_tradnl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Población en general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285750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6439" y="1773716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1025" y="438150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33425" y="590550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85825" y="742950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625" y="1608462"/>
            <a:ext cx="8382000" cy="42892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38225" y="895350"/>
            <a:ext cx="8229600" cy="6215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smtClean="0">
                <a:ln>
                  <a:noFill/>
                </a:ln>
                <a:solidFill>
                  <a:srgbClr val="064364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85825" y="1773716"/>
            <a:ext cx="6288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Estrategias de Fortalecimiento</a:t>
            </a:r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225" y="2831334"/>
            <a:ext cx="713629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002060"/>
              </a:buClr>
            </a:pPr>
            <a:r>
              <a:rPr lang="es-AR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Programas específicos:</a:t>
            </a:r>
          </a:p>
          <a:p>
            <a:pPr algn="just">
              <a:lnSpc>
                <a:spcPct val="80000"/>
              </a:lnSpc>
              <a:buClr>
                <a:srgbClr val="000066"/>
              </a:buCl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Observatorio.</a:t>
            </a:r>
          </a:p>
          <a:p>
            <a:pPr algn="just">
              <a:lnSpc>
                <a:spcPct val="80000"/>
              </a:lnSpc>
              <a:buClr>
                <a:srgbClr val="000066"/>
              </a:buCl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ANMAT Federal.</a:t>
            </a:r>
          </a:p>
          <a:p>
            <a:pPr algn="just">
              <a:lnSpc>
                <a:spcPct val="80000"/>
              </a:lnSpc>
              <a:buClr>
                <a:srgbClr val="000066"/>
              </a:buCl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ANMAT Responde.</a:t>
            </a:r>
          </a:p>
          <a:p>
            <a:pPr>
              <a:buClr>
                <a:srgbClr val="002060"/>
              </a:buClr>
            </a:pPr>
            <a:endParaRPr lang="es-ES_tradnl" sz="2400" b="1" dirty="0" smtClean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</a:pPr>
            <a:r>
              <a:rPr lang="es-ES_tradnl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Comunicación interna y externa: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Comunicación web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charset="2"/>
              <a:buChar char="ü"/>
            </a:pPr>
            <a:r>
              <a:rPr lang="es-AR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Publicaciones digitales: ciencianmat.</a:t>
            </a:r>
          </a:p>
          <a:p>
            <a:pPr>
              <a:buFont typeface="Wingdings" charset="2"/>
              <a:buChar char="ü"/>
            </a:pPr>
            <a:r>
              <a:rPr lang="es-ES_tradnl" sz="2400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Boletín de Disposiciones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725" y="1101688"/>
            <a:ext cx="775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Proyectos realizados según las necesidades relevadas:</a:t>
            </a:r>
            <a:endParaRPr lang="es-AR" sz="2400" b="1" dirty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725" y="2269477"/>
            <a:ext cx="80533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1) Modificación de las exigencias para el registro de dispositivos médicos, independientemente de su aprobación en países de alta vigilancia sanitaria: Disposición ANMAT Nº 727/13.</a:t>
            </a:r>
          </a:p>
          <a:p>
            <a:pPr algn="just"/>
            <a:endParaRPr lang="en-CA" sz="20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just"/>
            <a:r>
              <a:rPr lang="en-CA" sz="20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Según</a:t>
            </a:r>
            <a:r>
              <a:rPr lang="en-CA" sz="20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la </a:t>
            </a:r>
            <a:r>
              <a:rPr lang="en-CA" sz="20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clase</a:t>
            </a:r>
            <a:r>
              <a:rPr lang="en-CA" sz="20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de </a:t>
            </a:r>
            <a:r>
              <a:rPr lang="en-CA" sz="20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Riesgo</a:t>
            </a:r>
            <a:r>
              <a:rPr lang="en-CA" sz="20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:</a:t>
            </a:r>
          </a:p>
          <a:p>
            <a:pPr algn="just"/>
            <a:endParaRPr lang="en-CA" sz="20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just"/>
            <a:r>
              <a:rPr lang="en-CA" sz="20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Clase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I: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Registro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por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Declaración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de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Conformidad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.</a:t>
            </a:r>
          </a:p>
          <a:p>
            <a:pPr algn="just"/>
            <a:endParaRPr lang="en-CA" sz="20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just"/>
            <a:r>
              <a:rPr lang="en-CA" sz="20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Clase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II, III </a:t>
            </a:r>
            <a:r>
              <a:rPr lang="en-CA" sz="20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y</a:t>
            </a:r>
            <a:r>
              <a:rPr lang="en-CA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IV: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Registro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con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análisis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y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evaluación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técnica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. Se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solicita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,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además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,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historial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de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comercialización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(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listado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de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países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donde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el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producto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se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comercializa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,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eventos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adversos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,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retiros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de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mercado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 pitchFamily="34" charset="0"/>
              </a:rPr>
              <a:t> ).</a:t>
            </a:r>
          </a:p>
          <a:p>
            <a:pPr algn="just">
              <a:buFontTx/>
              <a:buChar char="-"/>
            </a:pPr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</a:endParaRPr>
          </a:p>
          <a:p>
            <a:pPr algn="just"/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</a:endParaRPr>
          </a:p>
          <a:p>
            <a:pPr algn="just"/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contenido"/>
          <p:cNvSpPr txBox="1">
            <a:spLocks/>
          </p:cNvSpPr>
          <p:nvPr/>
        </p:nvSpPr>
        <p:spPr>
          <a:xfrm>
            <a:off x="388768" y="570757"/>
            <a:ext cx="8430572" cy="585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Coordinaciones Temáticas para el Proceso de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Registro.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Electromédicos.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para anestesia y respiración.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que administran energía para  diagnóstico y tepapéutica.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implantables activos y no activos.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estériles y descartables.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audiológicos y fonoaudiológicos.</a:t>
            </a:r>
            <a:endParaRPr lang="es-A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sanitizantes y desinfectantes.</a:t>
            </a:r>
            <a:endParaRPr lang="es-A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odontológicos.</a:t>
            </a:r>
            <a:endParaRPr lang="es-A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Productos para diagnostico de uso in vitro.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725" y="1101688"/>
            <a:ext cx="775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064364"/>
                </a:solidFill>
                <a:latin typeface="Arial" pitchFamily="34" charset="0"/>
                <a:cs typeface="Arial" pitchFamily="34" charset="0"/>
              </a:rPr>
              <a:t>Proyectos realizados según las necesidades relevadas:</a:t>
            </a:r>
            <a:endParaRPr lang="es-AR" sz="2400" b="1" dirty="0">
              <a:solidFill>
                <a:srgbClr val="0643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725" y="2269475"/>
            <a:ext cx="8331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</a:rPr>
              <a:t>2) Implementación de la trazabilidad en productos implantables, desde la liberación hasta el usuario.</a:t>
            </a:r>
          </a:p>
          <a:p>
            <a:pPr algn="just"/>
            <a:endParaRPr lang="es-AR" sz="2000" dirty="0" smtClean="0">
              <a:solidFill>
                <a:srgbClr val="064364"/>
              </a:solidFill>
              <a:latin typeface="Arial"/>
              <a:cs typeface="Arial" pitchFamily="34" charset="0"/>
              <a:sym typeface="Wingdings" pitchFamily="2" charset="2"/>
            </a:endParaRPr>
          </a:p>
          <a:p>
            <a:pPr algn="just">
              <a:buFont typeface="Wingdings" charset="2"/>
              <a:buChar char="ü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Prótesis de cadera</a:t>
            </a:r>
          </a:p>
          <a:p>
            <a:pPr algn="just">
              <a:buFont typeface="Wingdings" charset="2"/>
              <a:buChar char="ü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Prótesis de rodilla</a:t>
            </a:r>
          </a:p>
          <a:p>
            <a:pPr algn="just">
              <a:buFont typeface="Wingdings" charset="2"/>
              <a:buChar char="ü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Implantes de columna vertebral</a:t>
            </a:r>
          </a:p>
          <a:p>
            <a:pPr algn="just">
              <a:buFont typeface="Wingdings" charset="2"/>
              <a:buChar char="ü"/>
            </a:pPr>
            <a:r>
              <a:rPr lang="es-AR" sz="2000" dirty="0" smtClean="0">
                <a:solidFill>
                  <a:srgbClr val="064364"/>
                </a:solidFill>
                <a:latin typeface="Arial"/>
                <a:cs typeface="Arial" pitchFamily="34" charset="0"/>
                <a:sym typeface="Wingdings" pitchFamily="2" charset="2"/>
              </a:rPr>
              <a:t>Prótesis mamarias</a:t>
            </a:r>
          </a:p>
        </p:txBody>
      </p:sp>
      <p:sp>
        <p:nvSpPr>
          <p:cNvPr id="4" name="Rectángulo 4"/>
          <p:cNvSpPr>
            <a:spLocks noChangeArrowheads="1"/>
          </p:cNvSpPr>
          <p:nvPr/>
        </p:nvSpPr>
        <p:spPr bwMode="auto">
          <a:xfrm>
            <a:off x="990600" y="4800600"/>
            <a:ext cx="7315200" cy="1631216"/>
          </a:xfrm>
          <a:prstGeom prst="rect">
            <a:avLst/>
          </a:prstGeom>
          <a:solidFill>
            <a:srgbClr val="0B497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s-ES_tradnl" sz="1400" b="1" dirty="0" smtClean="0">
              <a:solidFill>
                <a:schemeClr val="bg1"/>
              </a:solidFill>
              <a:latin typeface="Century Gothic" charset="0"/>
              <a:ea typeface="ＭＳ Ｐゴシック" charset="-128"/>
              <a:cs typeface="ＭＳ Ｐゴシック" charset="-128"/>
            </a:endParaRPr>
          </a:p>
          <a:p>
            <a:pPr algn="just"/>
            <a:r>
              <a:rPr lang="es-ES_tradnl" b="1" dirty="0" smtClean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Al momento de autorización para comercialización y uso de los implantes mencionados, el titular del registro deberá presentar  datos como: Empresa importadora, Empresa fabricante, Marca, Modelo, Lote, cantidad liberada, etc.</a:t>
            </a:r>
          </a:p>
          <a:p>
            <a:pPr algn="l"/>
            <a:r>
              <a:rPr lang="es-ES_tradnl" sz="1400" b="1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557</Words>
  <Application>Microsoft Macintosh PowerPoint</Application>
  <PresentationFormat>Presentación en pantalla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PHAC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O'Connor</dc:creator>
  <cp:lastModifiedBy>Sebastian</cp:lastModifiedBy>
  <cp:revision>78</cp:revision>
  <dcterms:created xsi:type="dcterms:W3CDTF">2013-09-07T03:55:27Z</dcterms:created>
  <dcterms:modified xsi:type="dcterms:W3CDTF">2013-09-07T03:55:59Z</dcterms:modified>
</cp:coreProperties>
</file>